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7"/>
  </p:notesMasterIdLst>
  <p:handoutMasterIdLst>
    <p:handoutMasterId r:id="rId58"/>
  </p:handoutMasterIdLst>
  <p:sldIdLst>
    <p:sldId id="256" r:id="rId2"/>
    <p:sldId id="282" r:id="rId3"/>
    <p:sldId id="283" r:id="rId4"/>
    <p:sldId id="284" r:id="rId5"/>
    <p:sldId id="295" r:id="rId6"/>
    <p:sldId id="365" r:id="rId7"/>
    <p:sldId id="366" r:id="rId8"/>
    <p:sldId id="367" r:id="rId9"/>
    <p:sldId id="368" r:id="rId10"/>
    <p:sldId id="369" r:id="rId11"/>
    <p:sldId id="370" r:id="rId12"/>
    <p:sldId id="371" r:id="rId13"/>
    <p:sldId id="372" r:id="rId14"/>
    <p:sldId id="373" r:id="rId15"/>
    <p:sldId id="374" r:id="rId16"/>
    <p:sldId id="375" r:id="rId17"/>
    <p:sldId id="382" r:id="rId18"/>
    <p:sldId id="376" r:id="rId19"/>
    <p:sldId id="377" r:id="rId20"/>
    <p:sldId id="378" r:id="rId21"/>
    <p:sldId id="383" r:id="rId22"/>
    <p:sldId id="379" r:id="rId23"/>
    <p:sldId id="380" r:id="rId24"/>
    <p:sldId id="312" r:id="rId25"/>
    <p:sldId id="313" r:id="rId26"/>
    <p:sldId id="314" r:id="rId27"/>
    <p:sldId id="381" r:id="rId28"/>
    <p:sldId id="315" r:id="rId29"/>
    <p:sldId id="384" r:id="rId30"/>
    <p:sldId id="337" r:id="rId31"/>
    <p:sldId id="336" r:id="rId32"/>
    <p:sldId id="291" r:id="rId33"/>
    <p:sldId id="359" r:id="rId34"/>
    <p:sldId id="360" r:id="rId35"/>
    <p:sldId id="338" r:id="rId36"/>
    <p:sldId id="346" r:id="rId37"/>
    <p:sldId id="385" r:id="rId38"/>
    <p:sldId id="294" r:id="rId39"/>
    <p:sldId id="296" r:id="rId40"/>
    <p:sldId id="386" r:id="rId41"/>
    <p:sldId id="309" r:id="rId42"/>
    <p:sldId id="310" r:id="rId43"/>
    <p:sldId id="311" r:id="rId44"/>
    <p:sldId id="353" r:id="rId45"/>
    <p:sldId id="285" r:id="rId46"/>
    <p:sldId id="354" r:id="rId47"/>
    <p:sldId id="351" r:id="rId48"/>
    <p:sldId id="355" r:id="rId49"/>
    <p:sldId id="348" r:id="rId50"/>
    <p:sldId id="356" r:id="rId51"/>
    <p:sldId id="349" r:id="rId52"/>
    <p:sldId id="357" r:id="rId53"/>
    <p:sldId id="350" r:id="rId54"/>
    <p:sldId id="358" r:id="rId55"/>
    <p:sldId id="287" r:id="rId5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3893"/>
    <a:srgbClr val="A00054"/>
    <a:srgbClr val="E28C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82101" autoAdjust="0"/>
  </p:normalViewPr>
  <p:slideViewPr>
    <p:cSldViewPr snapToGrid="0" snapToObjects="1">
      <p:cViewPr varScale="1">
        <p:scale>
          <a:sx n="89" d="100"/>
          <a:sy n="89" d="100"/>
        </p:scale>
        <p:origin x="224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3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A9B2E4-7E67-4725-9C03-A63650541A10}"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ABF01394-1139-4A4E-A012-E3B9B6C036D0}">
      <dgm:prSet/>
      <dgm:spPr/>
      <dgm:t>
        <a:bodyPr/>
        <a:lstStyle/>
        <a:p>
          <a:pPr rtl="0"/>
          <a:r>
            <a:rPr lang="en-GB" b="1"/>
            <a:t>Male Prisons</a:t>
          </a:r>
          <a:endParaRPr lang="en-GB"/>
        </a:p>
      </dgm:t>
    </dgm:pt>
    <dgm:pt modelId="{FC1051D7-7ADE-4DB9-BA25-6401FDAD420C}" type="parTrans" cxnId="{8A6C6ECB-A81E-4FEB-BE53-357948F48FC0}">
      <dgm:prSet/>
      <dgm:spPr/>
      <dgm:t>
        <a:bodyPr/>
        <a:lstStyle/>
        <a:p>
          <a:endParaRPr lang="en-US"/>
        </a:p>
      </dgm:t>
    </dgm:pt>
    <dgm:pt modelId="{CB585922-3D43-4224-A689-7D6693496AC3}" type="sibTrans" cxnId="{8A6C6ECB-A81E-4FEB-BE53-357948F48FC0}">
      <dgm:prSet/>
      <dgm:spPr/>
      <dgm:t>
        <a:bodyPr/>
        <a:lstStyle/>
        <a:p>
          <a:endParaRPr lang="en-US"/>
        </a:p>
      </dgm:t>
    </dgm:pt>
    <dgm:pt modelId="{49E8E333-5FC3-41DF-8D57-BAD7E266B6A2}">
      <dgm:prSet/>
      <dgm:spPr/>
      <dgm:t>
        <a:bodyPr/>
        <a:lstStyle/>
        <a:p>
          <a:pPr rtl="0"/>
          <a:r>
            <a:rPr lang="en-GB"/>
            <a:t>May be closed, open, local and training</a:t>
          </a:r>
        </a:p>
      </dgm:t>
    </dgm:pt>
    <dgm:pt modelId="{266D2F3F-ADB3-49E7-BAFA-22F065123729}" type="parTrans" cxnId="{EABBD262-4686-47E3-8693-36068D4DFF28}">
      <dgm:prSet/>
      <dgm:spPr/>
      <dgm:t>
        <a:bodyPr/>
        <a:lstStyle/>
        <a:p>
          <a:endParaRPr lang="en-US"/>
        </a:p>
      </dgm:t>
    </dgm:pt>
    <dgm:pt modelId="{1A55E7CB-CED6-43F3-A7F0-A941CC56BB40}" type="sibTrans" cxnId="{EABBD262-4686-47E3-8693-36068D4DFF28}">
      <dgm:prSet/>
      <dgm:spPr/>
      <dgm:t>
        <a:bodyPr/>
        <a:lstStyle/>
        <a:p>
          <a:endParaRPr lang="en-US"/>
        </a:p>
      </dgm:t>
    </dgm:pt>
    <dgm:pt modelId="{4897908A-BC49-4922-9F2A-E6341719F815}">
      <dgm:prSet/>
      <dgm:spPr/>
      <dgm:t>
        <a:bodyPr/>
        <a:lstStyle/>
        <a:p>
          <a:pPr rtl="0"/>
          <a:r>
            <a:rPr lang="en-GB"/>
            <a:t>A – for prisoners whose escape would be considered highly dangerous / threat to national security</a:t>
          </a:r>
        </a:p>
      </dgm:t>
    </dgm:pt>
    <dgm:pt modelId="{A2A81C79-F7FB-46E1-ACF1-673CD638C928}" type="parTrans" cxnId="{FBB0B30B-4735-4406-A105-09B805550471}">
      <dgm:prSet/>
      <dgm:spPr/>
      <dgm:t>
        <a:bodyPr/>
        <a:lstStyle/>
        <a:p>
          <a:endParaRPr lang="en-US"/>
        </a:p>
      </dgm:t>
    </dgm:pt>
    <dgm:pt modelId="{0CD79512-3F77-4380-80D4-A2E71CDE8D93}" type="sibTrans" cxnId="{FBB0B30B-4735-4406-A105-09B805550471}">
      <dgm:prSet/>
      <dgm:spPr/>
      <dgm:t>
        <a:bodyPr/>
        <a:lstStyle/>
        <a:p>
          <a:endParaRPr lang="en-US"/>
        </a:p>
      </dgm:t>
    </dgm:pt>
    <dgm:pt modelId="{41754A82-B433-4888-8B12-EE2A1B1ED854}">
      <dgm:prSet/>
      <dgm:spPr/>
      <dgm:t>
        <a:bodyPr/>
        <a:lstStyle/>
        <a:p>
          <a:pPr rtl="0"/>
          <a:r>
            <a:rPr lang="en-GB"/>
            <a:t>B – for prisoners whose escape must be made very difficult</a:t>
          </a:r>
        </a:p>
      </dgm:t>
    </dgm:pt>
    <dgm:pt modelId="{DC8774A6-0ABD-4769-93B7-19012C615050}" type="parTrans" cxnId="{4BB09E19-796F-46BB-96AA-CBAED1C099F8}">
      <dgm:prSet/>
      <dgm:spPr/>
      <dgm:t>
        <a:bodyPr/>
        <a:lstStyle/>
        <a:p>
          <a:endParaRPr lang="en-US"/>
        </a:p>
      </dgm:t>
    </dgm:pt>
    <dgm:pt modelId="{6844E839-49C2-4C46-90C3-9AD8BDCCDE61}" type="sibTrans" cxnId="{4BB09E19-796F-46BB-96AA-CBAED1C099F8}">
      <dgm:prSet/>
      <dgm:spPr/>
      <dgm:t>
        <a:bodyPr/>
        <a:lstStyle/>
        <a:p>
          <a:endParaRPr lang="en-US"/>
        </a:p>
      </dgm:t>
    </dgm:pt>
    <dgm:pt modelId="{0C751FA6-6B61-4FD9-97E7-137EEA8C327F}">
      <dgm:prSet/>
      <dgm:spPr/>
      <dgm:t>
        <a:bodyPr/>
        <a:lstStyle/>
        <a:p>
          <a:pPr rtl="0"/>
          <a:r>
            <a:rPr lang="en-GB"/>
            <a:t>C – for prisoners who cannot be trusted in open conditions</a:t>
          </a:r>
        </a:p>
      </dgm:t>
    </dgm:pt>
    <dgm:pt modelId="{8199E8EF-4686-4EB9-9D48-25B8FD8AAF03}" type="parTrans" cxnId="{FDC2F797-25B2-44D1-AAC8-4716E70A47EA}">
      <dgm:prSet/>
      <dgm:spPr/>
      <dgm:t>
        <a:bodyPr/>
        <a:lstStyle/>
        <a:p>
          <a:endParaRPr lang="en-US"/>
        </a:p>
      </dgm:t>
    </dgm:pt>
    <dgm:pt modelId="{BC02258E-438A-4FBF-A16A-007A64B7BCE6}" type="sibTrans" cxnId="{FDC2F797-25B2-44D1-AAC8-4716E70A47EA}">
      <dgm:prSet/>
      <dgm:spPr/>
      <dgm:t>
        <a:bodyPr/>
        <a:lstStyle/>
        <a:p>
          <a:endParaRPr lang="en-US"/>
        </a:p>
      </dgm:t>
    </dgm:pt>
    <dgm:pt modelId="{540934AC-560B-491C-AFCC-974C54556A91}">
      <dgm:prSet/>
      <dgm:spPr/>
      <dgm:t>
        <a:bodyPr/>
        <a:lstStyle/>
        <a:p>
          <a:pPr rtl="0"/>
          <a:r>
            <a:rPr lang="en-GB"/>
            <a:t>D – for prisoners who can be reasonably trusted in open conditions</a:t>
          </a:r>
        </a:p>
      </dgm:t>
    </dgm:pt>
    <dgm:pt modelId="{79A142F3-B908-4AC6-87CB-A6130D42E47C}" type="parTrans" cxnId="{C3038A1E-0F12-4812-AD28-1E3CB2B38804}">
      <dgm:prSet/>
      <dgm:spPr/>
      <dgm:t>
        <a:bodyPr/>
        <a:lstStyle/>
        <a:p>
          <a:endParaRPr lang="en-US"/>
        </a:p>
      </dgm:t>
    </dgm:pt>
    <dgm:pt modelId="{8B9FD1C9-DD7D-4721-9DDC-2FB59968B82F}" type="sibTrans" cxnId="{C3038A1E-0F12-4812-AD28-1E3CB2B38804}">
      <dgm:prSet/>
      <dgm:spPr/>
      <dgm:t>
        <a:bodyPr/>
        <a:lstStyle/>
        <a:p>
          <a:endParaRPr lang="en-US"/>
        </a:p>
      </dgm:t>
    </dgm:pt>
    <dgm:pt modelId="{02524C15-CB51-492B-B8ED-6144A4C4228C}">
      <dgm:prSet/>
      <dgm:spPr/>
      <dgm:t>
        <a:bodyPr/>
        <a:lstStyle/>
        <a:p>
          <a:pPr rtl="0"/>
          <a:r>
            <a:rPr lang="en-GB" b="1"/>
            <a:t>Female Prisons</a:t>
          </a:r>
          <a:endParaRPr lang="en-GB"/>
        </a:p>
      </dgm:t>
    </dgm:pt>
    <dgm:pt modelId="{19A2F6F3-F459-42E7-A2EC-8864BD3F811D}" type="parTrans" cxnId="{D322CCB0-AA89-426A-BEDD-9627810AA692}">
      <dgm:prSet/>
      <dgm:spPr/>
      <dgm:t>
        <a:bodyPr/>
        <a:lstStyle/>
        <a:p>
          <a:endParaRPr lang="en-US"/>
        </a:p>
      </dgm:t>
    </dgm:pt>
    <dgm:pt modelId="{9AE4098C-26B2-4046-8B34-3ED252713E72}" type="sibTrans" cxnId="{D322CCB0-AA89-426A-BEDD-9627810AA692}">
      <dgm:prSet/>
      <dgm:spPr/>
      <dgm:t>
        <a:bodyPr/>
        <a:lstStyle/>
        <a:p>
          <a:endParaRPr lang="en-US"/>
        </a:p>
      </dgm:t>
    </dgm:pt>
    <dgm:pt modelId="{1AAC9F8C-C174-4C9A-B5AC-F63698834715}">
      <dgm:prSet/>
      <dgm:spPr/>
      <dgm:t>
        <a:bodyPr/>
        <a:lstStyle/>
        <a:p>
          <a:pPr rtl="0"/>
          <a:r>
            <a:rPr lang="en-GB"/>
            <a:t>May be closed, semi-open or open</a:t>
          </a:r>
        </a:p>
      </dgm:t>
    </dgm:pt>
    <dgm:pt modelId="{EB90490A-6D58-4803-871F-C83FACA3DF94}" type="parTrans" cxnId="{D8E52D63-668E-4E8D-8217-D4C60EBBFA2D}">
      <dgm:prSet/>
      <dgm:spPr/>
      <dgm:t>
        <a:bodyPr/>
        <a:lstStyle/>
        <a:p>
          <a:endParaRPr lang="en-US"/>
        </a:p>
      </dgm:t>
    </dgm:pt>
    <dgm:pt modelId="{31394CBF-10D5-43F4-80D3-AA0AFC3D8E89}" type="sibTrans" cxnId="{D8E52D63-668E-4E8D-8217-D4C60EBBFA2D}">
      <dgm:prSet/>
      <dgm:spPr/>
      <dgm:t>
        <a:bodyPr/>
        <a:lstStyle/>
        <a:p>
          <a:endParaRPr lang="en-US"/>
        </a:p>
      </dgm:t>
    </dgm:pt>
    <dgm:pt modelId="{B49518FD-8649-44CE-8CF3-C450619456D9}">
      <dgm:prSet/>
      <dgm:spPr/>
      <dgm:t>
        <a:bodyPr/>
        <a:lstStyle/>
        <a:p>
          <a:pPr rtl="0"/>
          <a:r>
            <a:rPr lang="en-GB"/>
            <a:t>There is only one separate category (A) and ‘all other prisoners’</a:t>
          </a:r>
        </a:p>
      </dgm:t>
    </dgm:pt>
    <dgm:pt modelId="{59F6FFD3-0FAE-4353-987B-D16C6119B655}" type="parTrans" cxnId="{CBCCD7B2-6B42-4EF2-A35C-851CF7093F7C}">
      <dgm:prSet/>
      <dgm:spPr/>
      <dgm:t>
        <a:bodyPr/>
        <a:lstStyle/>
        <a:p>
          <a:endParaRPr lang="en-US"/>
        </a:p>
      </dgm:t>
    </dgm:pt>
    <dgm:pt modelId="{9E2B4074-72DA-469C-8ED9-4EFA3088B666}" type="sibTrans" cxnId="{CBCCD7B2-6B42-4EF2-A35C-851CF7093F7C}">
      <dgm:prSet/>
      <dgm:spPr/>
      <dgm:t>
        <a:bodyPr/>
        <a:lstStyle/>
        <a:p>
          <a:endParaRPr lang="en-US"/>
        </a:p>
      </dgm:t>
    </dgm:pt>
    <dgm:pt modelId="{BD81DB99-2440-4993-9767-62B262503CBF}" type="pres">
      <dgm:prSet presAssocID="{67A9B2E4-7E67-4725-9C03-A63650541A10}" presName="linear" presStyleCnt="0">
        <dgm:presLayoutVars>
          <dgm:dir/>
          <dgm:animLvl val="lvl"/>
          <dgm:resizeHandles val="exact"/>
        </dgm:presLayoutVars>
      </dgm:prSet>
      <dgm:spPr/>
    </dgm:pt>
    <dgm:pt modelId="{4C8932D2-1773-4BF9-B71F-4CADA41864A6}" type="pres">
      <dgm:prSet presAssocID="{ABF01394-1139-4A4E-A012-E3B9B6C036D0}" presName="parentLin" presStyleCnt="0"/>
      <dgm:spPr/>
    </dgm:pt>
    <dgm:pt modelId="{6E68F397-BA8E-48D8-9E90-295C8F6C2738}" type="pres">
      <dgm:prSet presAssocID="{ABF01394-1139-4A4E-A012-E3B9B6C036D0}" presName="parentLeftMargin" presStyleLbl="node1" presStyleIdx="0" presStyleCnt="2"/>
      <dgm:spPr/>
    </dgm:pt>
    <dgm:pt modelId="{0ECBEA19-8BCF-4D66-BD70-213CE9E481BD}" type="pres">
      <dgm:prSet presAssocID="{ABF01394-1139-4A4E-A012-E3B9B6C036D0}" presName="parentText" presStyleLbl="node1" presStyleIdx="0" presStyleCnt="2">
        <dgm:presLayoutVars>
          <dgm:chMax val="0"/>
          <dgm:bulletEnabled val="1"/>
        </dgm:presLayoutVars>
      </dgm:prSet>
      <dgm:spPr/>
    </dgm:pt>
    <dgm:pt modelId="{EEDA31C6-FB76-4308-8E4C-483D11FDDB9D}" type="pres">
      <dgm:prSet presAssocID="{ABF01394-1139-4A4E-A012-E3B9B6C036D0}" presName="negativeSpace" presStyleCnt="0"/>
      <dgm:spPr/>
    </dgm:pt>
    <dgm:pt modelId="{B6DB4FAD-E4C6-4B8D-9859-2B7C04EC2275}" type="pres">
      <dgm:prSet presAssocID="{ABF01394-1139-4A4E-A012-E3B9B6C036D0}" presName="childText" presStyleLbl="conFgAcc1" presStyleIdx="0" presStyleCnt="2">
        <dgm:presLayoutVars>
          <dgm:bulletEnabled val="1"/>
        </dgm:presLayoutVars>
      </dgm:prSet>
      <dgm:spPr/>
    </dgm:pt>
    <dgm:pt modelId="{1C0BDC40-E992-4835-B46B-6A1CDE789B01}" type="pres">
      <dgm:prSet presAssocID="{CB585922-3D43-4224-A689-7D6693496AC3}" presName="spaceBetweenRectangles" presStyleCnt="0"/>
      <dgm:spPr/>
    </dgm:pt>
    <dgm:pt modelId="{070A9F51-8A19-447D-9985-40B8A5945A18}" type="pres">
      <dgm:prSet presAssocID="{02524C15-CB51-492B-B8ED-6144A4C4228C}" presName="parentLin" presStyleCnt="0"/>
      <dgm:spPr/>
    </dgm:pt>
    <dgm:pt modelId="{7B620B06-C6E2-4B5D-A5DE-383B973CED7C}" type="pres">
      <dgm:prSet presAssocID="{02524C15-CB51-492B-B8ED-6144A4C4228C}" presName="parentLeftMargin" presStyleLbl="node1" presStyleIdx="0" presStyleCnt="2"/>
      <dgm:spPr/>
    </dgm:pt>
    <dgm:pt modelId="{4805D81B-24CF-432C-BE2E-27C1A5E05CE1}" type="pres">
      <dgm:prSet presAssocID="{02524C15-CB51-492B-B8ED-6144A4C4228C}" presName="parentText" presStyleLbl="node1" presStyleIdx="1" presStyleCnt="2">
        <dgm:presLayoutVars>
          <dgm:chMax val="0"/>
          <dgm:bulletEnabled val="1"/>
        </dgm:presLayoutVars>
      </dgm:prSet>
      <dgm:spPr/>
    </dgm:pt>
    <dgm:pt modelId="{4B78A6D9-A2CA-41EC-BFDD-50975FBF060D}" type="pres">
      <dgm:prSet presAssocID="{02524C15-CB51-492B-B8ED-6144A4C4228C}" presName="negativeSpace" presStyleCnt="0"/>
      <dgm:spPr/>
    </dgm:pt>
    <dgm:pt modelId="{5A274507-360B-4679-8282-A53E1ED95B06}" type="pres">
      <dgm:prSet presAssocID="{02524C15-CB51-492B-B8ED-6144A4C4228C}" presName="childText" presStyleLbl="conFgAcc1" presStyleIdx="1" presStyleCnt="2">
        <dgm:presLayoutVars>
          <dgm:bulletEnabled val="1"/>
        </dgm:presLayoutVars>
      </dgm:prSet>
      <dgm:spPr/>
    </dgm:pt>
  </dgm:ptLst>
  <dgm:cxnLst>
    <dgm:cxn modelId="{FBB0B30B-4735-4406-A105-09B805550471}" srcId="{ABF01394-1139-4A4E-A012-E3B9B6C036D0}" destId="{4897908A-BC49-4922-9F2A-E6341719F815}" srcOrd="1" destOrd="0" parTransId="{A2A81C79-F7FB-46E1-ACF1-673CD638C928}" sibTransId="{0CD79512-3F77-4380-80D4-A2E71CDE8D93}"/>
    <dgm:cxn modelId="{4BB09E19-796F-46BB-96AA-CBAED1C099F8}" srcId="{ABF01394-1139-4A4E-A012-E3B9B6C036D0}" destId="{41754A82-B433-4888-8B12-EE2A1B1ED854}" srcOrd="2" destOrd="0" parTransId="{DC8774A6-0ABD-4769-93B7-19012C615050}" sibTransId="{6844E839-49C2-4C46-90C3-9AD8BDCCDE61}"/>
    <dgm:cxn modelId="{C3038A1E-0F12-4812-AD28-1E3CB2B38804}" srcId="{ABF01394-1139-4A4E-A012-E3B9B6C036D0}" destId="{540934AC-560B-491C-AFCC-974C54556A91}" srcOrd="4" destOrd="0" parTransId="{79A142F3-B908-4AC6-87CB-A6130D42E47C}" sibTransId="{8B9FD1C9-DD7D-4721-9DDC-2FB59968B82F}"/>
    <dgm:cxn modelId="{DA91A338-704E-497E-9336-542EB252195E}" type="presOf" srcId="{4897908A-BC49-4922-9F2A-E6341719F815}" destId="{B6DB4FAD-E4C6-4B8D-9859-2B7C04EC2275}" srcOrd="0" destOrd="1" presId="urn:microsoft.com/office/officeart/2005/8/layout/list1"/>
    <dgm:cxn modelId="{EABBD262-4686-47E3-8693-36068D4DFF28}" srcId="{ABF01394-1139-4A4E-A012-E3B9B6C036D0}" destId="{49E8E333-5FC3-41DF-8D57-BAD7E266B6A2}" srcOrd="0" destOrd="0" parTransId="{266D2F3F-ADB3-49E7-BAFA-22F065123729}" sibTransId="{1A55E7CB-CED6-43F3-A7F0-A941CC56BB40}"/>
    <dgm:cxn modelId="{D8E52D63-668E-4E8D-8217-D4C60EBBFA2D}" srcId="{02524C15-CB51-492B-B8ED-6144A4C4228C}" destId="{1AAC9F8C-C174-4C9A-B5AC-F63698834715}" srcOrd="0" destOrd="0" parTransId="{EB90490A-6D58-4803-871F-C83FACA3DF94}" sibTransId="{31394CBF-10D5-43F4-80D3-AA0AFC3D8E89}"/>
    <dgm:cxn modelId="{3055736C-5630-4BA2-8F6A-B08CFD0B54D0}" type="presOf" srcId="{49E8E333-5FC3-41DF-8D57-BAD7E266B6A2}" destId="{B6DB4FAD-E4C6-4B8D-9859-2B7C04EC2275}" srcOrd="0" destOrd="0" presId="urn:microsoft.com/office/officeart/2005/8/layout/list1"/>
    <dgm:cxn modelId="{7646D553-B403-4412-9CCE-BC370A6A32A5}" type="presOf" srcId="{02524C15-CB51-492B-B8ED-6144A4C4228C}" destId="{7B620B06-C6E2-4B5D-A5DE-383B973CED7C}" srcOrd="0" destOrd="0" presId="urn:microsoft.com/office/officeart/2005/8/layout/list1"/>
    <dgm:cxn modelId="{83B3B180-B8D5-4D99-A871-3556094D6285}" type="presOf" srcId="{0C751FA6-6B61-4FD9-97E7-137EEA8C327F}" destId="{B6DB4FAD-E4C6-4B8D-9859-2B7C04EC2275}" srcOrd="0" destOrd="3" presId="urn:microsoft.com/office/officeart/2005/8/layout/list1"/>
    <dgm:cxn modelId="{62FDE183-7F5D-4551-9B3A-BB5911553273}" type="presOf" srcId="{41754A82-B433-4888-8B12-EE2A1B1ED854}" destId="{B6DB4FAD-E4C6-4B8D-9859-2B7C04EC2275}" srcOrd="0" destOrd="2" presId="urn:microsoft.com/office/officeart/2005/8/layout/list1"/>
    <dgm:cxn modelId="{488FFB85-08BA-44FF-B889-7482585D1B5E}" type="presOf" srcId="{ABF01394-1139-4A4E-A012-E3B9B6C036D0}" destId="{0ECBEA19-8BCF-4D66-BD70-213CE9E481BD}" srcOrd="1" destOrd="0" presId="urn:microsoft.com/office/officeart/2005/8/layout/list1"/>
    <dgm:cxn modelId="{117F828E-E79A-4912-95BE-6286F41ACF79}" type="presOf" srcId="{ABF01394-1139-4A4E-A012-E3B9B6C036D0}" destId="{6E68F397-BA8E-48D8-9E90-295C8F6C2738}" srcOrd="0" destOrd="0" presId="urn:microsoft.com/office/officeart/2005/8/layout/list1"/>
    <dgm:cxn modelId="{22646F8F-200C-4330-B96E-4B3D73722AD1}" type="presOf" srcId="{67A9B2E4-7E67-4725-9C03-A63650541A10}" destId="{BD81DB99-2440-4993-9767-62B262503CBF}" srcOrd="0" destOrd="0" presId="urn:microsoft.com/office/officeart/2005/8/layout/list1"/>
    <dgm:cxn modelId="{6E7A5292-7A2B-42FC-8B35-B139F67A318B}" type="presOf" srcId="{1AAC9F8C-C174-4C9A-B5AC-F63698834715}" destId="{5A274507-360B-4679-8282-A53E1ED95B06}" srcOrd="0" destOrd="0" presId="urn:microsoft.com/office/officeart/2005/8/layout/list1"/>
    <dgm:cxn modelId="{FDC2F797-25B2-44D1-AAC8-4716E70A47EA}" srcId="{ABF01394-1139-4A4E-A012-E3B9B6C036D0}" destId="{0C751FA6-6B61-4FD9-97E7-137EEA8C327F}" srcOrd="3" destOrd="0" parTransId="{8199E8EF-4686-4EB9-9D48-25B8FD8AAF03}" sibTransId="{BC02258E-438A-4FBF-A16A-007A64B7BCE6}"/>
    <dgm:cxn modelId="{D322CCB0-AA89-426A-BEDD-9627810AA692}" srcId="{67A9B2E4-7E67-4725-9C03-A63650541A10}" destId="{02524C15-CB51-492B-B8ED-6144A4C4228C}" srcOrd="1" destOrd="0" parTransId="{19A2F6F3-F459-42E7-A2EC-8864BD3F811D}" sibTransId="{9AE4098C-26B2-4046-8B34-3ED252713E72}"/>
    <dgm:cxn modelId="{CBCCD7B2-6B42-4EF2-A35C-851CF7093F7C}" srcId="{02524C15-CB51-492B-B8ED-6144A4C4228C}" destId="{B49518FD-8649-44CE-8CF3-C450619456D9}" srcOrd="1" destOrd="0" parTransId="{59F6FFD3-0FAE-4353-987B-D16C6119B655}" sibTransId="{9E2B4074-72DA-469C-8ED9-4EFA3088B666}"/>
    <dgm:cxn modelId="{8A6C6ECB-A81E-4FEB-BE53-357948F48FC0}" srcId="{67A9B2E4-7E67-4725-9C03-A63650541A10}" destId="{ABF01394-1139-4A4E-A012-E3B9B6C036D0}" srcOrd="0" destOrd="0" parTransId="{FC1051D7-7ADE-4DB9-BA25-6401FDAD420C}" sibTransId="{CB585922-3D43-4224-A689-7D6693496AC3}"/>
    <dgm:cxn modelId="{E7E511EA-258D-4683-86A6-62B7C5078EE3}" type="presOf" srcId="{B49518FD-8649-44CE-8CF3-C450619456D9}" destId="{5A274507-360B-4679-8282-A53E1ED95B06}" srcOrd="0" destOrd="1" presId="urn:microsoft.com/office/officeart/2005/8/layout/list1"/>
    <dgm:cxn modelId="{369574EB-881B-4188-97AE-20DE4D9F8F24}" type="presOf" srcId="{02524C15-CB51-492B-B8ED-6144A4C4228C}" destId="{4805D81B-24CF-432C-BE2E-27C1A5E05CE1}" srcOrd="1" destOrd="0" presId="urn:microsoft.com/office/officeart/2005/8/layout/list1"/>
    <dgm:cxn modelId="{9F4491F6-07F1-43D1-9FBD-E1A49DFEA8C3}" type="presOf" srcId="{540934AC-560B-491C-AFCC-974C54556A91}" destId="{B6DB4FAD-E4C6-4B8D-9859-2B7C04EC2275}" srcOrd="0" destOrd="4" presId="urn:microsoft.com/office/officeart/2005/8/layout/list1"/>
    <dgm:cxn modelId="{86400FAA-00B7-402C-A838-D43605E75FB8}" type="presParOf" srcId="{BD81DB99-2440-4993-9767-62B262503CBF}" destId="{4C8932D2-1773-4BF9-B71F-4CADA41864A6}" srcOrd="0" destOrd="0" presId="urn:microsoft.com/office/officeart/2005/8/layout/list1"/>
    <dgm:cxn modelId="{E36BCBA2-5447-423C-83E1-411C8909A158}" type="presParOf" srcId="{4C8932D2-1773-4BF9-B71F-4CADA41864A6}" destId="{6E68F397-BA8E-48D8-9E90-295C8F6C2738}" srcOrd="0" destOrd="0" presId="urn:microsoft.com/office/officeart/2005/8/layout/list1"/>
    <dgm:cxn modelId="{B0B235C6-D81B-406F-86E0-DA715B3DE658}" type="presParOf" srcId="{4C8932D2-1773-4BF9-B71F-4CADA41864A6}" destId="{0ECBEA19-8BCF-4D66-BD70-213CE9E481BD}" srcOrd="1" destOrd="0" presId="urn:microsoft.com/office/officeart/2005/8/layout/list1"/>
    <dgm:cxn modelId="{16F7C4DF-365A-48D4-9A08-7F0BB071B664}" type="presParOf" srcId="{BD81DB99-2440-4993-9767-62B262503CBF}" destId="{EEDA31C6-FB76-4308-8E4C-483D11FDDB9D}" srcOrd="1" destOrd="0" presId="urn:microsoft.com/office/officeart/2005/8/layout/list1"/>
    <dgm:cxn modelId="{4D2209A6-609F-4BD8-AAE9-BBC097EF1CF8}" type="presParOf" srcId="{BD81DB99-2440-4993-9767-62B262503CBF}" destId="{B6DB4FAD-E4C6-4B8D-9859-2B7C04EC2275}" srcOrd="2" destOrd="0" presId="urn:microsoft.com/office/officeart/2005/8/layout/list1"/>
    <dgm:cxn modelId="{917BD6B5-F646-4CFA-BFED-24EBF98D9919}" type="presParOf" srcId="{BD81DB99-2440-4993-9767-62B262503CBF}" destId="{1C0BDC40-E992-4835-B46B-6A1CDE789B01}" srcOrd="3" destOrd="0" presId="urn:microsoft.com/office/officeart/2005/8/layout/list1"/>
    <dgm:cxn modelId="{62264F63-B8B3-4999-8E20-20239B4BC84C}" type="presParOf" srcId="{BD81DB99-2440-4993-9767-62B262503CBF}" destId="{070A9F51-8A19-447D-9985-40B8A5945A18}" srcOrd="4" destOrd="0" presId="urn:microsoft.com/office/officeart/2005/8/layout/list1"/>
    <dgm:cxn modelId="{9C5EFE36-A3C0-4609-ABEC-09BDA39BA0CD}" type="presParOf" srcId="{070A9F51-8A19-447D-9985-40B8A5945A18}" destId="{7B620B06-C6E2-4B5D-A5DE-383B973CED7C}" srcOrd="0" destOrd="0" presId="urn:microsoft.com/office/officeart/2005/8/layout/list1"/>
    <dgm:cxn modelId="{937BA4A6-F82F-4E1D-98C5-8921EE98E48C}" type="presParOf" srcId="{070A9F51-8A19-447D-9985-40B8A5945A18}" destId="{4805D81B-24CF-432C-BE2E-27C1A5E05CE1}" srcOrd="1" destOrd="0" presId="urn:microsoft.com/office/officeart/2005/8/layout/list1"/>
    <dgm:cxn modelId="{B912FEFE-4DE7-4E37-979B-75DC1DF5FA93}" type="presParOf" srcId="{BD81DB99-2440-4993-9767-62B262503CBF}" destId="{4B78A6D9-A2CA-41EC-BFDD-50975FBF060D}" srcOrd="5" destOrd="0" presId="urn:microsoft.com/office/officeart/2005/8/layout/list1"/>
    <dgm:cxn modelId="{BA6F2CFC-FC90-4A73-BDCD-6F09E1783F11}" type="presParOf" srcId="{BD81DB99-2440-4993-9767-62B262503CBF}" destId="{5A274507-360B-4679-8282-A53E1ED95B0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3B5CAA-CB7A-4674-A00F-B1D96D1E159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604F80B-F7DB-4589-B0A2-4CABA4E6BBAD}">
      <dgm:prSet custT="1"/>
      <dgm:spPr/>
      <dgm:t>
        <a:bodyPr/>
        <a:lstStyle/>
        <a:p>
          <a:pPr rtl="0"/>
          <a:r>
            <a:rPr lang="en-GB" sz="1600" dirty="0"/>
            <a:t>Reception screen</a:t>
          </a:r>
        </a:p>
      </dgm:t>
    </dgm:pt>
    <dgm:pt modelId="{F9A325A8-5148-4FBC-B49A-88750E187E1C}" type="parTrans" cxnId="{D2D5F80F-8A2E-41CB-8BBA-1E70CBE4036D}">
      <dgm:prSet/>
      <dgm:spPr/>
      <dgm:t>
        <a:bodyPr/>
        <a:lstStyle/>
        <a:p>
          <a:endParaRPr lang="en-US"/>
        </a:p>
      </dgm:t>
    </dgm:pt>
    <dgm:pt modelId="{5CF5BFAC-FEAA-4630-A0B4-F58278CE1AF4}" type="sibTrans" cxnId="{D2D5F80F-8A2E-41CB-8BBA-1E70CBE4036D}">
      <dgm:prSet/>
      <dgm:spPr/>
      <dgm:t>
        <a:bodyPr/>
        <a:lstStyle/>
        <a:p>
          <a:endParaRPr lang="en-US"/>
        </a:p>
      </dgm:t>
    </dgm:pt>
    <dgm:pt modelId="{9607E099-B1E9-4657-B5C6-5AAB499CAA9F}">
      <dgm:prSet custT="1"/>
      <dgm:spPr/>
      <dgm:t>
        <a:bodyPr/>
        <a:lstStyle/>
        <a:p>
          <a:pPr rtl="0"/>
          <a:r>
            <a:rPr lang="en-GB" sz="1600" dirty="0"/>
            <a:t>Physical / Mental disorders</a:t>
          </a:r>
        </a:p>
      </dgm:t>
    </dgm:pt>
    <dgm:pt modelId="{B8D4B7DF-0772-4DFD-9FE4-96DF51616128}" type="parTrans" cxnId="{B7369E24-EA32-4F3B-91DA-93D5C0660905}">
      <dgm:prSet/>
      <dgm:spPr/>
      <dgm:t>
        <a:bodyPr/>
        <a:lstStyle/>
        <a:p>
          <a:endParaRPr lang="en-US"/>
        </a:p>
      </dgm:t>
    </dgm:pt>
    <dgm:pt modelId="{75859B75-D669-4AC6-8685-029CBDCFA96D}" type="sibTrans" cxnId="{B7369E24-EA32-4F3B-91DA-93D5C0660905}">
      <dgm:prSet/>
      <dgm:spPr/>
      <dgm:t>
        <a:bodyPr/>
        <a:lstStyle/>
        <a:p>
          <a:endParaRPr lang="en-US"/>
        </a:p>
      </dgm:t>
    </dgm:pt>
    <dgm:pt modelId="{827ADC1F-321A-417E-ACD2-79AB313FE3E3}">
      <dgm:prSet custT="1"/>
      <dgm:spPr/>
      <dgm:t>
        <a:bodyPr/>
        <a:lstStyle/>
        <a:p>
          <a:pPr rtl="0"/>
          <a:r>
            <a:rPr lang="en-GB" sz="1600" dirty="0"/>
            <a:t>Substance Use</a:t>
          </a:r>
        </a:p>
      </dgm:t>
    </dgm:pt>
    <dgm:pt modelId="{9DC0CEC7-0B63-445D-AFC0-178ADAB7DF62}" type="parTrans" cxnId="{B38BA2FB-B100-4C84-882A-E534180EB204}">
      <dgm:prSet/>
      <dgm:spPr/>
      <dgm:t>
        <a:bodyPr/>
        <a:lstStyle/>
        <a:p>
          <a:endParaRPr lang="en-US"/>
        </a:p>
      </dgm:t>
    </dgm:pt>
    <dgm:pt modelId="{598D7FF9-67BA-4D3B-A62C-1BBBC82D83B8}" type="sibTrans" cxnId="{B38BA2FB-B100-4C84-882A-E534180EB204}">
      <dgm:prSet/>
      <dgm:spPr/>
      <dgm:t>
        <a:bodyPr/>
        <a:lstStyle/>
        <a:p>
          <a:endParaRPr lang="en-US"/>
        </a:p>
      </dgm:t>
    </dgm:pt>
    <dgm:pt modelId="{996639DE-C1A7-40BF-97CB-7C8E1365DE14}">
      <dgm:prSet custT="1"/>
      <dgm:spPr/>
      <dgm:t>
        <a:bodyPr/>
        <a:lstStyle/>
        <a:p>
          <a:pPr rtl="0"/>
          <a:r>
            <a:rPr lang="en-GB" sz="1600" dirty="0"/>
            <a:t>Risk of suicide and / or self-harm</a:t>
          </a:r>
        </a:p>
      </dgm:t>
    </dgm:pt>
    <dgm:pt modelId="{BD17300D-1EAC-4935-B5FE-F4D460AA00EA}" type="parTrans" cxnId="{C626AD91-A37A-46A2-8B4C-A17D74E8A67B}">
      <dgm:prSet/>
      <dgm:spPr/>
      <dgm:t>
        <a:bodyPr/>
        <a:lstStyle/>
        <a:p>
          <a:endParaRPr lang="en-US"/>
        </a:p>
      </dgm:t>
    </dgm:pt>
    <dgm:pt modelId="{EAEC3FA9-984D-49AE-8443-82329706052E}" type="sibTrans" cxnId="{C626AD91-A37A-46A2-8B4C-A17D74E8A67B}">
      <dgm:prSet/>
      <dgm:spPr/>
      <dgm:t>
        <a:bodyPr/>
        <a:lstStyle/>
        <a:p>
          <a:endParaRPr lang="en-US"/>
        </a:p>
      </dgm:t>
    </dgm:pt>
    <dgm:pt modelId="{7811C376-2A00-489E-A2F3-8FEF01B936AF}">
      <dgm:prSet custT="1"/>
      <dgm:spPr/>
      <dgm:t>
        <a:bodyPr/>
        <a:lstStyle/>
        <a:p>
          <a:pPr rtl="0"/>
          <a:r>
            <a:rPr lang="en-GB" sz="2400" dirty="0"/>
            <a:t>Facilities vary between prisons</a:t>
          </a:r>
        </a:p>
      </dgm:t>
    </dgm:pt>
    <dgm:pt modelId="{B165A1A9-B90A-4CD9-B754-DDB96FC5376B}" type="sibTrans" cxnId="{701543CF-F296-44B2-A8FB-538D28D4A74F}">
      <dgm:prSet/>
      <dgm:spPr/>
      <dgm:t>
        <a:bodyPr/>
        <a:lstStyle/>
        <a:p>
          <a:endParaRPr lang="en-US"/>
        </a:p>
      </dgm:t>
    </dgm:pt>
    <dgm:pt modelId="{657435E7-DB56-438F-B2D5-AEA7DBF500C8}" type="parTrans" cxnId="{701543CF-F296-44B2-A8FB-538D28D4A74F}">
      <dgm:prSet/>
      <dgm:spPr/>
      <dgm:t>
        <a:bodyPr/>
        <a:lstStyle/>
        <a:p>
          <a:endParaRPr lang="en-US"/>
        </a:p>
      </dgm:t>
    </dgm:pt>
    <dgm:pt modelId="{E4F08CF9-9B9D-4167-8FB8-0AB54D5FDD3C}">
      <dgm:prSet custT="1"/>
      <dgm:spPr/>
      <dgm:t>
        <a:bodyPr/>
        <a:lstStyle/>
        <a:p>
          <a:pPr rtl="0"/>
          <a:r>
            <a:rPr lang="en-GB" sz="1600" dirty="0"/>
            <a:t>Same as for all other settings</a:t>
          </a:r>
        </a:p>
      </dgm:t>
    </dgm:pt>
    <dgm:pt modelId="{1C936901-279B-4E52-9329-853627D7730F}" type="sibTrans" cxnId="{1ED086B1-7B27-4F2B-9078-A220C098BC1D}">
      <dgm:prSet/>
      <dgm:spPr/>
      <dgm:t>
        <a:bodyPr/>
        <a:lstStyle/>
        <a:p>
          <a:endParaRPr lang="en-US"/>
        </a:p>
      </dgm:t>
    </dgm:pt>
    <dgm:pt modelId="{09788584-02DA-4702-8D0C-551D47DDA87F}" type="parTrans" cxnId="{1ED086B1-7B27-4F2B-9078-A220C098BC1D}">
      <dgm:prSet/>
      <dgm:spPr/>
      <dgm:t>
        <a:bodyPr/>
        <a:lstStyle/>
        <a:p>
          <a:endParaRPr lang="en-US"/>
        </a:p>
      </dgm:t>
    </dgm:pt>
    <dgm:pt modelId="{110B10DD-EE36-4CAE-B5FE-6217130BED51}">
      <dgm:prSet custT="1"/>
      <dgm:spPr/>
      <dgm:t>
        <a:bodyPr/>
        <a:lstStyle/>
        <a:p>
          <a:pPr rtl="0"/>
          <a:r>
            <a:rPr lang="en-GB" sz="2400" dirty="0"/>
            <a:t>Analogous to </a:t>
          </a:r>
          <a:r>
            <a:rPr lang="en-GB" sz="2400" dirty="0" err="1"/>
            <a:t>CMHTs</a:t>
          </a:r>
          <a:endParaRPr lang="en-GB" sz="1300" dirty="0"/>
        </a:p>
      </dgm:t>
    </dgm:pt>
    <dgm:pt modelId="{E81B570D-CAB6-4D01-9FA5-07F2A180FDCB}" type="sibTrans" cxnId="{5D2158DE-F3AA-4877-ABE0-07F6432B2390}">
      <dgm:prSet/>
      <dgm:spPr/>
      <dgm:t>
        <a:bodyPr/>
        <a:lstStyle/>
        <a:p>
          <a:endParaRPr lang="en-US"/>
        </a:p>
      </dgm:t>
    </dgm:pt>
    <dgm:pt modelId="{CDC6009D-CFA5-4324-BA39-60C7BD3B9965}" type="parTrans" cxnId="{5D2158DE-F3AA-4877-ABE0-07F6432B2390}">
      <dgm:prSet/>
      <dgm:spPr/>
      <dgm:t>
        <a:bodyPr/>
        <a:lstStyle/>
        <a:p>
          <a:endParaRPr lang="en-US"/>
        </a:p>
      </dgm:t>
    </dgm:pt>
    <dgm:pt modelId="{C6AA460D-3EB1-48A1-BC48-C90E9F14EA3E}">
      <dgm:prSet/>
      <dgm:spPr/>
      <dgm:t>
        <a:bodyPr/>
        <a:lstStyle/>
        <a:p>
          <a:pPr rtl="0"/>
          <a:r>
            <a:rPr lang="en-GB" dirty="0"/>
            <a:t>Psychiatric Assessment</a:t>
          </a:r>
        </a:p>
      </dgm:t>
    </dgm:pt>
    <dgm:pt modelId="{C5607CB2-1D90-42E3-9F38-B147E4EB4C9F}" type="sibTrans" cxnId="{A1AABE52-B5F4-478E-A9C6-2DD08F8273C0}">
      <dgm:prSet/>
      <dgm:spPr/>
      <dgm:t>
        <a:bodyPr/>
        <a:lstStyle/>
        <a:p>
          <a:endParaRPr lang="en-US"/>
        </a:p>
      </dgm:t>
    </dgm:pt>
    <dgm:pt modelId="{3DE589F6-3F85-4D0E-A546-3089979ACBF0}" type="parTrans" cxnId="{A1AABE52-B5F4-478E-A9C6-2DD08F8273C0}">
      <dgm:prSet/>
      <dgm:spPr/>
      <dgm:t>
        <a:bodyPr/>
        <a:lstStyle/>
        <a:p>
          <a:endParaRPr lang="en-US"/>
        </a:p>
      </dgm:t>
    </dgm:pt>
    <dgm:pt modelId="{89B30194-91A1-4182-8DA4-5625AC3B986B}">
      <dgm:prSet/>
      <dgm:spPr/>
      <dgm:t>
        <a:bodyPr/>
        <a:lstStyle/>
        <a:p>
          <a:pPr rtl="0"/>
          <a:r>
            <a:rPr lang="en-GB"/>
            <a:t>Mental Health In-Reach Teams</a:t>
          </a:r>
        </a:p>
      </dgm:t>
    </dgm:pt>
    <dgm:pt modelId="{51DF9A40-8287-4957-8F98-EFF46D7F2E5F}" type="sibTrans" cxnId="{96A1573D-A7E4-4503-8049-9A8C1CF451BD}">
      <dgm:prSet/>
      <dgm:spPr/>
      <dgm:t>
        <a:bodyPr/>
        <a:lstStyle/>
        <a:p>
          <a:endParaRPr lang="en-US"/>
        </a:p>
      </dgm:t>
    </dgm:pt>
    <dgm:pt modelId="{3BC84F4E-3551-4235-A5F6-577FC2185CC3}" type="parTrans" cxnId="{96A1573D-A7E4-4503-8049-9A8C1CF451BD}">
      <dgm:prSet/>
      <dgm:spPr/>
      <dgm:t>
        <a:bodyPr/>
        <a:lstStyle/>
        <a:p>
          <a:endParaRPr lang="en-US"/>
        </a:p>
      </dgm:t>
    </dgm:pt>
    <dgm:pt modelId="{1942B174-B873-414F-9842-4F06FCF20DED}">
      <dgm:prSet/>
      <dgm:spPr/>
      <dgm:t>
        <a:bodyPr/>
        <a:lstStyle/>
        <a:p>
          <a:pPr rtl="0"/>
          <a:r>
            <a:rPr lang="en-GB" dirty="0"/>
            <a:t>NHS responsible </a:t>
          </a:r>
        </a:p>
      </dgm:t>
    </dgm:pt>
    <dgm:pt modelId="{5B1C8794-6332-4A12-9A2B-5A2B0C520A05}" type="sibTrans" cxnId="{CB5A28DB-FC42-4AE6-89C0-13A54CAB69DC}">
      <dgm:prSet/>
      <dgm:spPr/>
      <dgm:t>
        <a:bodyPr/>
        <a:lstStyle/>
        <a:p>
          <a:endParaRPr lang="en-US"/>
        </a:p>
      </dgm:t>
    </dgm:pt>
    <dgm:pt modelId="{A65716A4-B960-4D91-998B-018DDE007BDB}" type="parTrans" cxnId="{CB5A28DB-FC42-4AE6-89C0-13A54CAB69DC}">
      <dgm:prSet/>
      <dgm:spPr/>
      <dgm:t>
        <a:bodyPr/>
        <a:lstStyle/>
        <a:p>
          <a:endParaRPr lang="en-US"/>
        </a:p>
      </dgm:t>
    </dgm:pt>
    <dgm:pt modelId="{E8392CE1-4D7A-40B9-876F-43DBEF7F94EC}" type="pres">
      <dgm:prSet presAssocID="{683B5CAA-CB7A-4674-A00F-B1D96D1E1593}" presName="Name0" presStyleCnt="0">
        <dgm:presLayoutVars>
          <dgm:dir/>
          <dgm:animLvl val="lvl"/>
          <dgm:resizeHandles val="exact"/>
        </dgm:presLayoutVars>
      </dgm:prSet>
      <dgm:spPr/>
    </dgm:pt>
    <dgm:pt modelId="{5D404BDC-2D23-468E-8A0D-84316724FE27}" type="pres">
      <dgm:prSet presAssocID="{1942B174-B873-414F-9842-4F06FCF20DED}" presName="linNode" presStyleCnt="0"/>
      <dgm:spPr/>
    </dgm:pt>
    <dgm:pt modelId="{FD11149B-48B6-436F-8D71-A8405809C86A}" type="pres">
      <dgm:prSet presAssocID="{1942B174-B873-414F-9842-4F06FCF20DED}" presName="parentText" presStyleLbl="node1" presStyleIdx="0" presStyleCnt="3">
        <dgm:presLayoutVars>
          <dgm:chMax val="1"/>
          <dgm:bulletEnabled val="1"/>
        </dgm:presLayoutVars>
      </dgm:prSet>
      <dgm:spPr/>
    </dgm:pt>
    <dgm:pt modelId="{0DFDDE5D-B181-46E1-B232-9FB4442E7AE9}" type="pres">
      <dgm:prSet presAssocID="{1942B174-B873-414F-9842-4F06FCF20DED}" presName="descendantText" presStyleLbl="alignAccFollowNode1" presStyleIdx="0" presStyleCnt="3">
        <dgm:presLayoutVars>
          <dgm:bulletEnabled val="1"/>
        </dgm:presLayoutVars>
      </dgm:prSet>
      <dgm:spPr/>
    </dgm:pt>
    <dgm:pt modelId="{A47BCBA0-ED70-47D2-B1C7-E66DBA7C7A82}" type="pres">
      <dgm:prSet presAssocID="{5B1C8794-6332-4A12-9A2B-5A2B0C520A05}" presName="sp" presStyleCnt="0"/>
      <dgm:spPr/>
    </dgm:pt>
    <dgm:pt modelId="{C94DF932-1730-4279-AD9F-87AB8B495A8F}" type="pres">
      <dgm:prSet presAssocID="{89B30194-91A1-4182-8DA4-5625AC3B986B}" presName="linNode" presStyleCnt="0"/>
      <dgm:spPr/>
    </dgm:pt>
    <dgm:pt modelId="{40E4F69C-77D3-4FD4-B386-58B8BAFFFE05}" type="pres">
      <dgm:prSet presAssocID="{89B30194-91A1-4182-8DA4-5625AC3B986B}" presName="parentText" presStyleLbl="node1" presStyleIdx="1" presStyleCnt="3">
        <dgm:presLayoutVars>
          <dgm:chMax val="1"/>
          <dgm:bulletEnabled val="1"/>
        </dgm:presLayoutVars>
      </dgm:prSet>
      <dgm:spPr/>
    </dgm:pt>
    <dgm:pt modelId="{8DE428F7-59B9-452D-A8DE-9678C9756F3A}" type="pres">
      <dgm:prSet presAssocID="{89B30194-91A1-4182-8DA4-5625AC3B986B}" presName="descendantText" presStyleLbl="alignAccFollowNode1" presStyleIdx="1" presStyleCnt="3">
        <dgm:presLayoutVars>
          <dgm:bulletEnabled val="1"/>
        </dgm:presLayoutVars>
      </dgm:prSet>
      <dgm:spPr/>
    </dgm:pt>
    <dgm:pt modelId="{F2848E18-7C0F-4545-8F9D-5E1B3E74DA22}" type="pres">
      <dgm:prSet presAssocID="{51DF9A40-8287-4957-8F98-EFF46D7F2E5F}" presName="sp" presStyleCnt="0"/>
      <dgm:spPr/>
    </dgm:pt>
    <dgm:pt modelId="{68D44494-35EC-497A-9B7A-A78B5BC2E0C7}" type="pres">
      <dgm:prSet presAssocID="{C6AA460D-3EB1-48A1-BC48-C90E9F14EA3E}" presName="linNode" presStyleCnt="0"/>
      <dgm:spPr/>
    </dgm:pt>
    <dgm:pt modelId="{A0E35E2A-3B63-4A04-99AB-9959E86C1939}" type="pres">
      <dgm:prSet presAssocID="{C6AA460D-3EB1-48A1-BC48-C90E9F14EA3E}" presName="parentText" presStyleLbl="node1" presStyleIdx="2" presStyleCnt="3">
        <dgm:presLayoutVars>
          <dgm:chMax val="1"/>
          <dgm:bulletEnabled val="1"/>
        </dgm:presLayoutVars>
      </dgm:prSet>
      <dgm:spPr/>
    </dgm:pt>
    <dgm:pt modelId="{138497E8-F49F-461C-B3F0-838E01654A72}" type="pres">
      <dgm:prSet presAssocID="{C6AA460D-3EB1-48A1-BC48-C90E9F14EA3E}" presName="descendantText" presStyleLbl="alignAccFollowNode1" presStyleIdx="2" presStyleCnt="3">
        <dgm:presLayoutVars>
          <dgm:bulletEnabled val="1"/>
        </dgm:presLayoutVars>
      </dgm:prSet>
      <dgm:spPr/>
    </dgm:pt>
  </dgm:ptLst>
  <dgm:cxnLst>
    <dgm:cxn modelId="{D2D5F80F-8A2E-41CB-8BBA-1E70CBE4036D}" srcId="{C6AA460D-3EB1-48A1-BC48-C90E9F14EA3E}" destId="{E604F80B-F7DB-4589-B0A2-4CABA4E6BBAD}" srcOrd="1" destOrd="0" parTransId="{F9A325A8-5148-4FBC-B49A-88750E187E1C}" sibTransId="{5CF5BFAC-FEAA-4630-A0B4-F58278CE1AF4}"/>
    <dgm:cxn modelId="{4D3F8D12-D9C2-43E1-B4D9-BA06069F4937}" type="presOf" srcId="{110B10DD-EE36-4CAE-B5FE-6217130BED51}" destId="{8DE428F7-59B9-452D-A8DE-9678C9756F3A}" srcOrd="0" destOrd="0" presId="urn:microsoft.com/office/officeart/2005/8/layout/vList5"/>
    <dgm:cxn modelId="{767E4723-016B-41EF-9615-244498F9E336}" type="presOf" srcId="{683B5CAA-CB7A-4674-A00F-B1D96D1E1593}" destId="{E8392CE1-4D7A-40B9-876F-43DBEF7F94EC}" srcOrd="0" destOrd="0" presId="urn:microsoft.com/office/officeart/2005/8/layout/vList5"/>
    <dgm:cxn modelId="{B7369E24-EA32-4F3B-91DA-93D5C0660905}" srcId="{E604F80B-F7DB-4589-B0A2-4CABA4E6BBAD}" destId="{9607E099-B1E9-4657-B5C6-5AAB499CAA9F}" srcOrd="0" destOrd="0" parTransId="{B8D4B7DF-0772-4DFD-9FE4-96DF51616128}" sibTransId="{75859B75-D669-4AC6-8685-029CBDCFA96D}"/>
    <dgm:cxn modelId="{FCE66D2C-1E89-4886-BE17-414D202AD9C6}" type="presOf" srcId="{E4F08CF9-9B9D-4167-8FB8-0AB54D5FDD3C}" destId="{138497E8-F49F-461C-B3F0-838E01654A72}" srcOrd="0" destOrd="0" presId="urn:microsoft.com/office/officeart/2005/8/layout/vList5"/>
    <dgm:cxn modelId="{96A1573D-A7E4-4503-8049-9A8C1CF451BD}" srcId="{683B5CAA-CB7A-4674-A00F-B1D96D1E1593}" destId="{89B30194-91A1-4182-8DA4-5625AC3B986B}" srcOrd="1" destOrd="0" parTransId="{3BC84F4E-3551-4235-A5F6-577FC2185CC3}" sibTransId="{51DF9A40-8287-4957-8F98-EFF46D7F2E5F}"/>
    <dgm:cxn modelId="{6FE9C261-90FF-45C2-9CCB-0E3DF1DE6AA5}" type="presOf" srcId="{996639DE-C1A7-40BF-97CB-7C8E1365DE14}" destId="{138497E8-F49F-461C-B3F0-838E01654A72}" srcOrd="0" destOrd="4" presId="urn:microsoft.com/office/officeart/2005/8/layout/vList5"/>
    <dgm:cxn modelId="{CAE5C66F-CFFF-4625-AB59-D64EA4A4E658}" type="presOf" srcId="{C6AA460D-3EB1-48A1-BC48-C90E9F14EA3E}" destId="{A0E35E2A-3B63-4A04-99AB-9959E86C1939}" srcOrd="0" destOrd="0" presId="urn:microsoft.com/office/officeart/2005/8/layout/vList5"/>
    <dgm:cxn modelId="{21286A50-196A-4F25-BAB3-70C684FEA860}" type="presOf" srcId="{7811C376-2A00-489E-A2F3-8FEF01B936AF}" destId="{0DFDDE5D-B181-46E1-B232-9FB4442E7AE9}" srcOrd="0" destOrd="0" presId="urn:microsoft.com/office/officeart/2005/8/layout/vList5"/>
    <dgm:cxn modelId="{A1AABE52-B5F4-478E-A9C6-2DD08F8273C0}" srcId="{683B5CAA-CB7A-4674-A00F-B1D96D1E1593}" destId="{C6AA460D-3EB1-48A1-BC48-C90E9F14EA3E}" srcOrd="2" destOrd="0" parTransId="{3DE589F6-3F85-4D0E-A546-3089979ACBF0}" sibTransId="{C5607CB2-1D90-42E3-9F38-B147E4EB4C9F}"/>
    <dgm:cxn modelId="{5AB19673-009E-4C45-923D-7A5064ACFA4A}" type="presOf" srcId="{E604F80B-F7DB-4589-B0A2-4CABA4E6BBAD}" destId="{138497E8-F49F-461C-B3F0-838E01654A72}" srcOrd="0" destOrd="1" presId="urn:microsoft.com/office/officeart/2005/8/layout/vList5"/>
    <dgm:cxn modelId="{C626AD91-A37A-46A2-8B4C-A17D74E8A67B}" srcId="{E604F80B-F7DB-4589-B0A2-4CABA4E6BBAD}" destId="{996639DE-C1A7-40BF-97CB-7C8E1365DE14}" srcOrd="2" destOrd="0" parTransId="{BD17300D-1EAC-4935-B5FE-F4D460AA00EA}" sibTransId="{EAEC3FA9-984D-49AE-8443-82329706052E}"/>
    <dgm:cxn modelId="{FECEED9E-8299-42A0-8E20-CAAD7642F6B2}" type="presOf" srcId="{827ADC1F-321A-417E-ACD2-79AB313FE3E3}" destId="{138497E8-F49F-461C-B3F0-838E01654A72}" srcOrd="0" destOrd="3" presId="urn:microsoft.com/office/officeart/2005/8/layout/vList5"/>
    <dgm:cxn modelId="{1ED086B1-7B27-4F2B-9078-A220C098BC1D}" srcId="{C6AA460D-3EB1-48A1-BC48-C90E9F14EA3E}" destId="{E4F08CF9-9B9D-4167-8FB8-0AB54D5FDD3C}" srcOrd="0" destOrd="0" parTransId="{09788584-02DA-4702-8D0C-551D47DDA87F}" sibTransId="{1C936901-279B-4E52-9329-853627D7730F}"/>
    <dgm:cxn modelId="{CC7111C5-1F17-42C8-AEB9-FBC1A4548FDA}" type="presOf" srcId="{89B30194-91A1-4182-8DA4-5625AC3B986B}" destId="{40E4F69C-77D3-4FD4-B386-58B8BAFFFE05}" srcOrd="0" destOrd="0" presId="urn:microsoft.com/office/officeart/2005/8/layout/vList5"/>
    <dgm:cxn modelId="{701543CF-F296-44B2-A8FB-538D28D4A74F}" srcId="{1942B174-B873-414F-9842-4F06FCF20DED}" destId="{7811C376-2A00-489E-A2F3-8FEF01B936AF}" srcOrd="0" destOrd="0" parTransId="{657435E7-DB56-438F-B2D5-AEA7DBF500C8}" sibTransId="{B165A1A9-B90A-4CD9-B754-DDB96FC5376B}"/>
    <dgm:cxn modelId="{CB5A28DB-FC42-4AE6-89C0-13A54CAB69DC}" srcId="{683B5CAA-CB7A-4674-A00F-B1D96D1E1593}" destId="{1942B174-B873-414F-9842-4F06FCF20DED}" srcOrd="0" destOrd="0" parTransId="{A65716A4-B960-4D91-998B-018DDE007BDB}" sibTransId="{5B1C8794-6332-4A12-9A2B-5A2B0C520A05}"/>
    <dgm:cxn modelId="{5D2158DE-F3AA-4877-ABE0-07F6432B2390}" srcId="{89B30194-91A1-4182-8DA4-5625AC3B986B}" destId="{110B10DD-EE36-4CAE-B5FE-6217130BED51}" srcOrd="0" destOrd="0" parTransId="{CDC6009D-CFA5-4324-BA39-60C7BD3B9965}" sibTransId="{E81B570D-CAB6-4D01-9FA5-07F2A180FDCB}"/>
    <dgm:cxn modelId="{ECEAD8F2-292C-4B2D-9F50-2BAF5885C605}" type="presOf" srcId="{1942B174-B873-414F-9842-4F06FCF20DED}" destId="{FD11149B-48B6-436F-8D71-A8405809C86A}" srcOrd="0" destOrd="0" presId="urn:microsoft.com/office/officeart/2005/8/layout/vList5"/>
    <dgm:cxn modelId="{ACB477F4-C792-448E-A8FF-F8237764D212}" type="presOf" srcId="{9607E099-B1E9-4657-B5C6-5AAB499CAA9F}" destId="{138497E8-F49F-461C-B3F0-838E01654A72}" srcOrd="0" destOrd="2" presId="urn:microsoft.com/office/officeart/2005/8/layout/vList5"/>
    <dgm:cxn modelId="{B38BA2FB-B100-4C84-882A-E534180EB204}" srcId="{E604F80B-F7DB-4589-B0A2-4CABA4E6BBAD}" destId="{827ADC1F-321A-417E-ACD2-79AB313FE3E3}" srcOrd="1" destOrd="0" parTransId="{9DC0CEC7-0B63-445D-AFC0-178ADAB7DF62}" sibTransId="{598D7FF9-67BA-4D3B-A62C-1BBBC82D83B8}"/>
    <dgm:cxn modelId="{8DB68436-B750-41AC-B29F-7EE4DDF809DE}" type="presParOf" srcId="{E8392CE1-4D7A-40B9-876F-43DBEF7F94EC}" destId="{5D404BDC-2D23-468E-8A0D-84316724FE27}" srcOrd="0" destOrd="0" presId="urn:microsoft.com/office/officeart/2005/8/layout/vList5"/>
    <dgm:cxn modelId="{CECE9F20-62F6-4C0F-9A7C-647F5DF3E687}" type="presParOf" srcId="{5D404BDC-2D23-468E-8A0D-84316724FE27}" destId="{FD11149B-48B6-436F-8D71-A8405809C86A}" srcOrd="0" destOrd="0" presId="urn:microsoft.com/office/officeart/2005/8/layout/vList5"/>
    <dgm:cxn modelId="{77EA329C-556D-40CB-A5C5-E5F9DC53FAA0}" type="presParOf" srcId="{5D404BDC-2D23-468E-8A0D-84316724FE27}" destId="{0DFDDE5D-B181-46E1-B232-9FB4442E7AE9}" srcOrd="1" destOrd="0" presId="urn:microsoft.com/office/officeart/2005/8/layout/vList5"/>
    <dgm:cxn modelId="{F28790FD-2DC7-4B73-A90C-E9D9687F9CBF}" type="presParOf" srcId="{E8392CE1-4D7A-40B9-876F-43DBEF7F94EC}" destId="{A47BCBA0-ED70-47D2-B1C7-E66DBA7C7A82}" srcOrd="1" destOrd="0" presId="urn:microsoft.com/office/officeart/2005/8/layout/vList5"/>
    <dgm:cxn modelId="{BBCF0444-106C-4901-9B63-95684C488DF5}" type="presParOf" srcId="{E8392CE1-4D7A-40B9-876F-43DBEF7F94EC}" destId="{C94DF932-1730-4279-AD9F-87AB8B495A8F}" srcOrd="2" destOrd="0" presId="urn:microsoft.com/office/officeart/2005/8/layout/vList5"/>
    <dgm:cxn modelId="{4581CFAD-B390-47EA-8797-7F58F09BD972}" type="presParOf" srcId="{C94DF932-1730-4279-AD9F-87AB8B495A8F}" destId="{40E4F69C-77D3-4FD4-B386-58B8BAFFFE05}" srcOrd="0" destOrd="0" presId="urn:microsoft.com/office/officeart/2005/8/layout/vList5"/>
    <dgm:cxn modelId="{AD1E1D87-5224-4B3D-97BA-B5C1A067940E}" type="presParOf" srcId="{C94DF932-1730-4279-AD9F-87AB8B495A8F}" destId="{8DE428F7-59B9-452D-A8DE-9678C9756F3A}" srcOrd="1" destOrd="0" presId="urn:microsoft.com/office/officeart/2005/8/layout/vList5"/>
    <dgm:cxn modelId="{143ED905-8644-445A-9F65-5D5DDD16FFCF}" type="presParOf" srcId="{E8392CE1-4D7A-40B9-876F-43DBEF7F94EC}" destId="{F2848E18-7C0F-4545-8F9D-5E1B3E74DA22}" srcOrd="3" destOrd="0" presId="urn:microsoft.com/office/officeart/2005/8/layout/vList5"/>
    <dgm:cxn modelId="{3CE9B431-5296-442E-AEB9-290D473BF99E}" type="presParOf" srcId="{E8392CE1-4D7A-40B9-876F-43DBEF7F94EC}" destId="{68D44494-35EC-497A-9B7A-A78B5BC2E0C7}" srcOrd="4" destOrd="0" presId="urn:microsoft.com/office/officeart/2005/8/layout/vList5"/>
    <dgm:cxn modelId="{6B139136-A634-40A9-B3C2-8D3E9287C018}" type="presParOf" srcId="{68D44494-35EC-497A-9B7A-A78B5BC2E0C7}" destId="{A0E35E2A-3B63-4A04-99AB-9959E86C1939}" srcOrd="0" destOrd="0" presId="urn:microsoft.com/office/officeart/2005/8/layout/vList5"/>
    <dgm:cxn modelId="{60E8C3F9-56A5-45F3-90C1-5668829AB584}" type="presParOf" srcId="{68D44494-35EC-497A-9B7A-A78B5BC2E0C7}" destId="{138497E8-F49F-461C-B3F0-838E01654A7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86CBD5-2B5E-4593-B042-08E7E068165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67EB3E9-DB94-4984-9F71-55938B57F8CE}">
      <dgm:prSet/>
      <dgm:spPr/>
      <dgm:t>
        <a:bodyPr/>
        <a:lstStyle/>
        <a:p>
          <a:pPr rtl="0"/>
          <a:r>
            <a:rPr lang="en-GB"/>
            <a:t>No different to community / hospital</a:t>
          </a:r>
        </a:p>
      </dgm:t>
    </dgm:pt>
    <dgm:pt modelId="{861A9038-A4CE-480A-AC63-99E629C2D06E}" type="parTrans" cxnId="{46F600B7-EDFE-4578-B3F4-B544718CEA9B}">
      <dgm:prSet/>
      <dgm:spPr/>
      <dgm:t>
        <a:bodyPr/>
        <a:lstStyle/>
        <a:p>
          <a:endParaRPr lang="en-US"/>
        </a:p>
      </dgm:t>
    </dgm:pt>
    <dgm:pt modelId="{7B059E06-55C1-4BE6-AEB1-D8F550404549}" type="sibTrans" cxnId="{46F600B7-EDFE-4578-B3F4-B544718CEA9B}">
      <dgm:prSet/>
      <dgm:spPr/>
      <dgm:t>
        <a:bodyPr/>
        <a:lstStyle/>
        <a:p>
          <a:endParaRPr lang="en-US"/>
        </a:p>
      </dgm:t>
    </dgm:pt>
    <dgm:pt modelId="{D6A2F0DD-6341-47AD-A969-BF23D0420BFB}">
      <dgm:prSet/>
      <dgm:spPr/>
      <dgm:t>
        <a:bodyPr/>
        <a:lstStyle/>
        <a:p>
          <a:pPr rtl="0"/>
          <a:r>
            <a:rPr lang="en-GB" dirty="0"/>
            <a:t>Prison health-care centres are NOT hospitals</a:t>
          </a:r>
        </a:p>
      </dgm:t>
    </dgm:pt>
    <dgm:pt modelId="{8585A0C1-CE0A-42BC-86A3-391C4E3ADF1E}" type="parTrans" cxnId="{6F91EE73-D5A0-41F2-B326-61A0DD629046}">
      <dgm:prSet/>
      <dgm:spPr/>
      <dgm:t>
        <a:bodyPr/>
        <a:lstStyle/>
        <a:p>
          <a:endParaRPr lang="en-US"/>
        </a:p>
      </dgm:t>
    </dgm:pt>
    <dgm:pt modelId="{50635698-E144-4FA9-9D65-63CAA86DE7CF}" type="sibTrans" cxnId="{6F91EE73-D5A0-41F2-B326-61A0DD629046}">
      <dgm:prSet/>
      <dgm:spPr/>
      <dgm:t>
        <a:bodyPr/>
        <a:lstStyle/>
        <a:p>
          <a:endParaRPr lang="en-US"/>
        </a:p>
      </dgm:t>
    </dgm:pt>
    <dgm:pt modelId="{703B01C6-26E8-4804-8BC5-E2B072CA468E}">
      <dgm:prSet/>
      <dgm:spPr/>
      <dgm:t>
        <a:bodyPr/>
        <a:lstStyle/>
        <a:p>
          <a:pPr rtl="0"/>
          <a:r>
            <a:rPr lang="en-GB"/>
            <a:t>No compulsory treatment</a:t>
          </a:r>
        </a:p>
      </dgm:t>
    </dgm:pt>
    <dgm:pt modelId="{081AD721-40AD-4FC4-A270-E2B93CCBA911}" type="parTrans" cxnId="{F94A9B14-C69B-4DC8-8843-BAB242C9018A}">
      <dgm:prSet/>
      <dgm:spPr/>
      <dgm:t>
        <a:bodyPr/>
        <a:lstStyle/>
        <a:p>
          <a:endParaRPr lang="en-US"/>
        </a:p>
      </dgm:t>
    </dgm:pt>
    <dgm:pt modelId="{8BA65569-2EF6-49ED-A7AE-F847D4C95680}" type="sibTrans" cxnId="{F94A9B14-C69B-4DC8-8843-BAB242C9018A}">
      <dgm:prSet/>
      <dgm:spPr/>
      <dgm:t>
        <a:bodyPr/>
        <a:lstStyle/>
        <a:p>
          <a:endParaRPr lang="en-US"/>
        </a:p>
      </dgm:t>
    </dgm:pt>
    <dgm:pt modelId="{D04053A3-FB03-447F-968D-41A7EBD0F3B8}">
      <dgm:prSet/>
      <dgm:spPr/>
      <dgm:t>
        <a:bodyPr/>
        <a:lstStyle/>
        <a:p>
          <a:pPr rtl="0"/>
          <a:r>
            <a:rPr lang="en-GB" dirty="0"/>
            <a:t>May use MCA but consider transfer to hospital</a:t>
          </a:r>
        </a:p>
      </dgm:t>
    </dgm:pt>
    <dgm:pt modelId="{3262ADAF-D238-4384-B1C8-BD959BBFA222}" type="parTrans" cxnId="{D6C20746-3C70-4A9B-9B15-DCC42AA640F7}">
      <dgm:prSet/>
      <dgm:spPr/>
      <dgm:t>
        <a:bodyPr/>
        <a:lstStyle/>
        <a:p>
          <a:endParaRPr lang="en-US"/>
        </a:p>
      </dgm:t>
    </dgm:pt>
    <dgm:pt modelId="{9B9AD8ED-7A7D-41CC-9F46-0E0E86EEB1B0}" type="sibTrans" cxnId="{D6C20746-3C70-4A9B-9B15-DCC42AA640F7}">
      <dgm:prSet/>
      <dgm:spPr/>
      <dgm:t>
        <a:bodyPr/>
        <a:lstStyle/>
        <a:p>
          <a:endParaRPr lang="en-US"/>
        </a:p>
      </dgm:t>
    </dgm:pt>
    <dgm:pt modelId="{C72BD8E8-EAF4-4CDB-A3D0-D2D0A785C917}">
      <dgm:prSet/>
      <dgm:spPr/>
      <dgm:t>
        <a:bodyPr/>
        <a:lstStyle/>
        <a:p>
          <a:pPr rtl="0"/>
          <a:r>
            <a:rPr lang="en-GB"/>
            <a:t>Prescribing in prisons – need to consider</a:t>
          </a:r>
        </a:p>
      </dgm:t>
    </dgm:pt>
    <dgm:pt modelId="{6D58D329-4CF9-4483-91C6-7AF7A8F913AF}" type="parTrans" cxnId="{912D117D-E679-46D1-8E2D-E4D7C4ABBA4E}">
      <dgm:prSet/>
      <dgm:spPr/>
      <dgm:t>
        <a:bodyPr/>
        <a:lstStyle/>
        <a:p>
          <a:endParaRPr lang="en-US"/>
        </a:p>
      </dgm:t>
    </dgm:pt>
    <dgm:pt modelId="{C6E38EC9-8C12-428D-AD72-8EF43941F1AC}" type="sibTrans" cxnId="{912D117D-E679-46D1-8E2D-E4D7C4ABBA4E}">
      <dgm:prSet/>
      <dgm:spPr/>
      <dgm:t>
        <a:bodyPr/>
        <a:lstStyle/>
        <a:p>
          <a:endParaRPr lang="en-US"/>
        </a:p>
      </dgm:t>
    </dgm:pt>
    <dgm:pt modelId="{0B41BC0F-9A62-416A-9544-A8C27DA41D88}">
      <dgm:prSet/>
      <dgm:spPr/>
      <dgm:t>
        <a:bodyPr/>
        <a:lstStyle/>
        <a:p>
          <a:pPr rtl="0"/>
          <a:r>
            <a:rPr lang="en-GB" dirty="0"/>
            <a:t>Medication times</a:t>
          </a:r>
        </a:p>
      </dgm:t>
    </dgm:pt>
    <dgm:pt modelId="{5D9C7791-061E-4600-9661-185CA24DDBA6}" type="parTrans" cxnId="{D278A16C-1E6C-46A5-9A0C-0BAB14217F06}">
      <dgm:prSet/>
      <dgm:spPr/>
      <dgm:t>
        <a:bodyPr/>
        <a:lstStyle/>
        <a:p>
          <a:endParaRPr lang="en-US"/>
        </a:p>
      </dgm:t>
    </dgm:pt>
    <dgm:pt modelId="{044D4EED-BF0E-4F93-803D-B1164B8054C8}" type="sibTrans" cxnId="{D278A16C-1E6C-46A5-9A0C-0BAB14217F06}">
      <dgm:prSet/>
      <dgm:spPr/>
      <dgm:t>
        <a:bodyPr/>
        <a:lstStyle/>
        <a:p>
          <a:endParaRPr lang="en-US"/>
        </a:p>
      </dgm:t>
    </dgm:pt>
    <dgm:pt modelId="{2E5FA586-381A-43E7-B299-DE3083BF6965}">
      <dgm:prSet/>
      <dgm:spPr/>
      <dgm:t>
        <a:bodyPr/>
        <a:lstStyle/>
        <a:p>
          <a:pPr rtl="0"/>
          <a:r>
            <a:rPr lang="en-GB"/>
            <a:t>Medication in possession</a:t>
          </a:r>
        </a:p>
      </dgm:t>
    </dgm:pt>
    <dgm:pt modelId="{C0780A7A-3D64-4BEC-A230-04D8803EB466}" type="parTrans" cxnId="{A03E454D-9FEA-4ED8-8FB4-5006E5016858}">
      <dgm:prSet/>
      <dgm:spPr/>
      <dgm:t>
        <a:bodyPr/>
        <a:lstStyle/>
        <a:p>
          <a:endParaRPr lang="en-US"/>
        </a:p>
      </dgm:t>
    </dgm:pt>
    <dgm:pt modelId="{45592C4D-EB11-432B-A177-0C1D5C164B66}" type="sibTrans" cxnId="{A03E454D-9FEA-4ED8-8FB4-5006E5016858}">
      <dgm:prSet/>
      <dgm:spPr/>
      <dgm:t>
        <a:bodyPr/>
        <a:lstStyle/>
        <a:p>
          <a:endParaRPr lang="en-US"/>
        </a:p>
      </dgm:t>
    </dgm:pt>
    <dgm:pt modelId="{EB219DFA-1EFA-4F61-8D68-8E6F77E35E22}">
      <dgm:prSet/>
      <dgm:spPr/>
      <dgm:t>
        <a:bodyPr/>
        <a:lstStyle/>
        <a:p>
          <a:pPr rtl="0"/>
          <a:r>
            <a:rPr lang="en-GB"/>
            <a:t>Drugs of abuse</a:t>
          </a:r>
        </a:p>
      </dgm:t>
    </dgm:pt>
    <dgm:pt modelId="{071E0A57-8FD7-476E-A55A-8404C01ECE1B}" type="parTrans" cxnId="{A6F2D970-7E5E-4A3D-85B9-1E67EE19F475}">
      <dgm:prSet/>
      <dgm:spPr/>
      <dgm:t>
        <a:bodyPr/>
        <a:lstStyle/>
        <a:p>
          <a:endParaRPr lang="en-US"/>
        </a:p>
      </dgm:t>
    </dgm:pt>
    <dgm:pt modelId="{E7D9A8D3-2F96-4DCC-BC67-70E2BE428433}" type="sibTrans" cxnId="{A6F2D970-7E5E-4A3D-85B9-1E67EE19F475}">
      <dgm:prSet/>
      <dgm:spPr/>
      <dgm:t>
        <a:bodyPr/>
        <a:lstStyle/>
        <a:p>
          <a:endParaRPr lang="en-US"/>
        </a:p>
      </dgm:t>
    </dgm:pt>
    <dgm:pt modelId="{09CCFB17-877F-4BBC-9F07-E819181EF3A9}">
      <dgm:prSet/>
      <dgm:spPr/>
      <dgm:t>
        <a:bodyPr/>
        <a:lstStyle/>
        <a:p>
          <a:pPr rtl="0"/>
          <a:r>
            <a:rPr lang="en-GB"/>
            <a:t>CPA applies</a:t>
          </a:r>
        </a:p>
      </dgm:t>
    </dgm:pt>
    <dgm:pt modelId="{039FAF11-1FAA-4E75-809B-BD0444289DB0}" type="parTrans" cxnId="{8AD9BA8B-1C63-4AF5-B54D-13B621C4C717}">
      <dgm:prSet/>
      <dgm:spPr/>
      <dgm:t>
        <a:bodyPr/>
        <a:lstStyle/>
        <a:p>
          <a:endParaRPr lang="en-US"/>
        </a:p>
      </dgm:t>
    </dgm:pt>
    <dgm:pt modelId="{6BEE501F-5C1F-452B-AD6F-D1D029B32BA9}" type="sibTrans" cxnId="{8AD9BA8B-1C63-4AF5-B54D-13B621C4C717}">
      <dgm:prSet/>
      <dgm:spPr/>
      <dgm:t>
        <a:bodyPr/>
        <a:lstStyle/>
        <a:p>
          <a:endParaRPr lang="en-US"/>
        </a:p>
      </dgm:t>
    </dgm:pt>
    <dgm:pt modelId="{DBC87164-AB9A-4552-8AC4-F12EBA6176B9}" type="pres">
      <dgm:prSet presAssocID="{8E86CBD5-2B5E-4593-B042-08E7E068165D}" presName="linear" presStyleCnt="0">
        <dgm:presLayoutVars>
          <dgm:animLvl val="lvl"/>
          <dgm:resizeHandles val="exact"/>
        </dgm:presLayoutVars>
      </dgm:prSet>
      <dgm:spPr/>
    </dgm:pt>
    <dgm:pt modelId="{4D577A3D-9953-4BDC-962F-65A6BB13B825}" type="pres">
      <dgm:prSet presAssocID="{767EB3E9-DB94-4984-9F71-55938B57F8CE}" presName="parentText" presStyleLbl="node1" presStyleIdx="0" presStyleCnt="4">
        <dgm:presLayoutVars>
          <dgm:chMax val="0"/>
          <dgm:bulletEnabled val="1"/>
        </dgm:presLayoutVars>
      </dgm:prSet>
      <dgm:spPr/>
    </dgm:pt>
    <dgm:pt modelId="{35A8F3DB-41D5-4B80-8644-5EA498566A7F}" type="pres">
      <dgm:prSet presAssocID="{7B059E06-55C1-4BE6-AEB1-D8F550404549}" presName="spacer" presStyleCnt="0"/>
      <dgm:spPr/>
    </dgm:pt>
    <dgm:pt modelId="{EAEA902C-652E-4314-AD5A-17B7110B7261}" type="pres">
      <dgm:prSet presAssocID="{D6A2F0DD-6341-47AD-A969-BF23D0420BFB}" presName="parentText" presStyleLbl="node1" presStyleIdx="1" presStyleCnt="4">
        <dgm:presLayoutVars>
          <dgm:chMax val="0"/>
          <dgm:bulletEnabled val="1"/>
        </dgm:presLayoutVars>
      </dgm:prSet>
      <dgm:spPr/>
    </dgm:pt>
    <dgm:pt modelId="{222F3C96-E015-4F97-B54F-EE4EE269380A}" type="pres">
      <dgm:prSet presAssocID="{D6A2F0DD-6341-47AD-A969-BF23D0420BFB}" presName="childText" presStyleLbl="revTx" presStyleIdx="0" presStyleCnt="2">
        <dgm:presLayoutVars>
          <dgm:bulletEnabled val="1"/>
        </dgm:presLayoutVars>
      </dgm:prSet>
      <dgm:spPr/>
    </dgm:pt>
    <dgm:pt modelId="{B1FF15F0-84D2-4374-9FF8-28BBF12551CB}" type="pres">
      <dgm:prSet presAssocID="{C72BD8E8-EAF4-4CDB-A3D0-D2D0A785C917}" presName="parentText" presStyleLbl="node1" presStyleIdx="2" presStyleCnt="4">
        <dgm:presLayoutVars>
          <dgm:chMax val="0"/>
          <dgm:bulletEnabled val="1"/>
        </dgm:presLayoutVars>
      </dgm:prSet>
      <dgm:spPr/>
    </dgm:pt>
    <dgm:pt modelId="{B97BEE82-1BBB-4044-9054-B960706D3D41}" type="pres">
      <dgm:prSet presAssocID="{C72BD8E8-EAF4-4CDB-A3D0-D2D0A785C917}" presName="childText" presStyleLbl="revTx" presStyleIdx="1" presStyleCnt="2">
        <dgm:presLayoutVars>
          <dgm:bulletEnabled val="1"/>
        </dgm:presLayoutVars>
      </dgm:prSet>
      <dgm:spPr/>
    </dgm:pt>
    <dgm:pt modelId="{2CFA6787-2BAD-4718-A5AF-1A288FE5802A}" type="pres">
      <dgm:prSet presAssocID="{09CCFB17-877F-4BBC-9F07-E819181EF3A9}" presName="parentText" presStyleLbl="node1" presStyleIdx="3" presStyleCnt="4">
        <dgm:presLayoutVars>
          <dgm:chMax val="0"/>
          <dgm:bulletEnabled val="1"/>
        </dgm:presLayoutVars>
      </dgm:prSet>
      <dgm:spPr/>
    </dgm:pt>
  </dgm:ptLst>
  <dgm:cxnLst>
    <dgm:cxn modelId="{876CBF03-2B4E-4D56-8066-450446FAAECA}" type="presOf" srcId="{703B01C6-26E8-4804-8BC5-E2B072CA468E}" destId="{222F3C96-E015-4F97-B54F-EE4EE269380A}" srcOrd="0" destOrd="0" presId="urn:microsoft.com/office/officeart/2005/8/layout/vList2"/>
    <dgm:cxn modelId="{F94A9B14-C69B-4DC8-8843-BAB242C9018A}" srcId="{D6A2F0DD-6341-47AD-A969-BF23D0420BFB}" destId="{703B01C6-26E8-4804-8BC5-E2B072CA468E}" srcOrd="0" destOrd="0" parTransId="{081AD721-40AD-4FC4-A270-E2B93CCBA911}" sibTransId="{8BA65569-2EF6-49ED-A7AE-F847D4C95680}"/>
    <dgm:cxn modelId="{80C40121-3DC5-4AF7-8797-8B72111D2336}" type="presOf" srcId="{767EB3E9-DB94-4984-9F71-55938B57F8CE}" destId="{4D577A3D-9953-4BDC-962F-65A6BB13B825}" srcOrd="0" destOrd="0" presId="urn:microsoft.com/office/officeart/2005/8/layout/vList2"/>
    <dgm:cxn modelId="{CEA4262C-AD40-4A7E-9B64-FCC161AA16CC}" type="presOf" srcId="{D6A2F0DD-6341-47AD-A969-BF23D0420BFB}" destId="{EAEA902C-652E-4314-AD5A-17B7110B7261}" srcOrd="0" destOrd="0" presId="urn:microsoft.com/office/officeart/2005/8/layout/vList2"/>
    <dgm:cxn modelId="{AFAA0830-CE68-4983-930D-DBA8B80A7ED4}" type="presOf" srcId="{2E5FA586-381A-43E7-B299-DE3083BF6965}" destId="{B97BEE82-1BBB-4044-9054-B960706D3D41}" srcOrd="0" destOrd="1" presId="urn:microsoft.com/office/officeart/2005/8/layout/vList2"/>
    <dgm:cxn modelId="{D6C20746-3C70-4A9B-9B15-DCC42AA640F7}" srcId="{D6A2F0DD-6341-47AD-A969-BF23D0420BFB}" destId="{D04053A3-FB03-447F-968D-41A7EBD0F3B8}" srcOrd="1" destOrd="0" parTransId="{3262ADAF-D238-4384-B1C8-BD959BBFA222}" sibTransId="{9B9AD8ED-7A7D-41CC-9F46-0E0E86EEB1B0}"/>
    <dgm:cxn modelId="{D278A16C-1E6C-46A5-9A0C-0BAB14217F06}" srcId="{C72BD8E8-EAF4-4CDB-A3D0-D2D0A785C917}" destId="{0B41BC0F-9A62-416A-9544-A8C27DA41D88}" srcOrd="0" destOrd="0" parTransId="{5D9C7791-061E-4600-9661-185CA24DDBA6}" sibTransId="{044D4EED-BF0E-4F93-803D-B1164B8054C8}"/>
    <dgm:cxn modelId="{A03E454D-9FEA-4ED8-8FB4-5006E5016858}" srcId="{C72BD8E8-EAF4-4CDB-A3D0-D2D0A785C917}" destId="{2E5FA586-381A-43E7-B299-DE3083BF6965}" srcOrd="1" destOrd="0" parTransId="{C0780A7A-3D64-4BEC-A230-04D8803EB466}" sibTransId="{45592C4D-EB11-432B-A177-0C1D5C164B66}"/>
    <dgm:cxn modelId="{8A6EA74E-210D-4B90-91CC-8D19A11EA6CA}" type="presOf" srcId="{0B41BC0F-9A62-416A-9544-A8C27DA41D88}" destId="{B97BEE82-1BBB-4044-9054-B960706D3D41}" srcOrd="0" destOrd="0" presId="urn:microsoft.com/office/officeart/2005/8/layout/vList2"/>
    <dgm:cxn modelId="{A6F2D970-7E5E-4A3D-85B9-1E67EE19F475}" srcId="{C72BD8E8-EAF4-4CDB-A3D0-D2D0A785C917}" destId="{EB219DFA-1EFA-4F61-8D68-8E6F77E35E22}" srcOrd="2" destOrd="0" parTransId="{071E0A57-8FD7-476E-A55A-8404C01ECE1B}" sibTransId="{E7D9A8D3-2F96-4DCC-BC67-70E2BE428433}"/>
    <dgm:cxn modelId="{6F91EE73-D5A0-41F2-B326-61A0DD629046}" srcId="{8E86CBD5-2B5E-4593-B042-08E7E068165D}" destId="{D6A2F0DD-6341-47AD-A969-BF23D0420BFB}" srcOrd="1" destOrd="0" parTransId="{8585A0C1-CE0A-42BC-86A3-391C4E3ADF1E}" sibTransId="{50635698-E144-4FA9-9D65-63CAA86DE7CF}"/>
    <dgm:cxn modelId="{912D117D-E679-46D1-8E2D-E4D7C4ABBA4E}" srcId="{8E86CBD5-2B5E-4593-B042-08E7E068165D}" destId="{C72BD8E8-EAF4-4CDB-A3D0-D2D0A785C917}" srcOrd="2" destOrd="0" parTransId="{6D58D329-4CF9-4483-91C6-7AF7A8F913AF}" sibTransId="{C6E38EC9-8C12-428D-AD72-8EF43941F1AC}"/>
    <dgm:cxn modelId="{8AD9BA8B-1C63-4AF5-B54D-13B621C4C717}" srcId="{8E86CBD5-2B5E-4593-B042-08E7E068165D}" destId="{09CCFB17-877F-4BBC-9F07-E819181EF3A9}" srcOrd="3" destOrd="0" parTransId="{039FAF11-1FAA-4E75-809B-BD0444289DB0}" sibTransId="{6BEE501F-5C1F-452B-AD6F-D1D029B32BA9}"/>
    <dgm:cxn modelId="{65409394-8575-4645-8941-328AE8C29F5D}" type="presOf" srcId="{09CCFB17-877F-4BBC-9F07-E819181EF3A9}" destId="{2CFA6787-2BAD-4718-A5AF-1A288FE5802A}" srcOrd="0" destOrd="0" presId="urn:microsoft.com/office/officeart/2005/8/layout/vList2"/>
    <dgm:cxn modelId="{1133AF94-8635-4FBD-9B2E-210D5DEF87AB}" type="presOf" srcId="{EB219DFA-1EFA-4F61-8D68-8E6F77E35E22}" destId="{B97BEE82-1BBB-4044-9054-B960706D3D41}" srcOrd="0" destOrd="2" presId="urn:microsoft.com/office/officeart/2005/8/layout/vList2"/>
    <dgm:cxn modelId="{46F600B7-EDFE-4578-B3F4-B544718CEA9B}" srcId="{8E86CBD5-2B5E-4593-B042-08E7E068165D}" destId="{767EB3E9-DB94-4984-9F71-55938B57F8CE}" srcOrd="0" destOrd="0" parTransId="{861A9038-A4CE-480A-AC63-99E629C2D06E}" sibTransId="{7B059E06-55C1-4BE6-AEB1-D8F550404549}"/>
    <dgm:cxn modelId="{BEA882F9-1E72-45A5-94FA-C8962B905D58}" type="presOf" srcId="{D04053A3-FB03-447F-968D-41A7EBD0F3B8}" destId="{222F3C96-E015-4F97-B54F-EE4EE269380A}" srcOrd="0" destOrd="1" presId="urn:microsoft.com/office/officeart/2005/8/layout/vList2"/>
    <dgm:cxn modelId="{5C5793FD-F48E-49B8-805A-DE5F6BF4AF66}" type="presOf" srcId="{C72BD8E8-EAF4-4CDB-A3D0-D2D0A785C917}" destId="{B1FF15F0-84D2-4374-9FF8-28BBF12551CB}" srcOrd="0" destOrd="0" presId="urn:microsoft.com/office/officeart/2005/8/layout/vList2"/>
    <dgm:cxn modelId="{2A0A56FE-6910-4672-9B84-B484C60AA45C}" type="presOf" srcId="{8E86CBD5-2B5E-4593-B042-08E7E068165D}" destId="{DBC87164-AB9A-4552-8AC4-F12EBA6176B9}" srcOrd="0" destOrd="0" presId="urn:microsoft.com/office/officeart/2005/8/layout/vList2"/>
    <dgm:cxn modelId="{705D38A6-8875-4F6A-B6A0-34A6AC181AD4}" type="presParOf" srcId="{DBC87164-AB9A-4552-8AC4-F12EBA6176B9}" destId="{4D577A3D-9953-4BDC-962F-65A6BB13B825}" srcOrd="0" destOrd="0" presId="urn:microsoft.com/office/officeart/2005/8/layout/vList2"/>
    <dgm:cxn modelId="{12D5F65D-364D-4FEE-867F-607469C208A0}" type="presParOf" srcId="{DBC87164-AB9A-4552-8AC4-F12EBA6176B9}" destId="{35A8F3DB-41D5-4B80-8644-5EA498566A7F}" srcOrd="1" destOrd="0" presId="urn:microsoft.com/office/officeart/2005/8/layout/vList2"/>
    <dgm:cxn modelId="{409C3E43-8450-4BD4-85F5-FD8CE70E97A8}" type="presParOf" srcId="{DBC87164-AB9A-4552-8AC4-F12EBA6176B9}" destId="{EAEA902C-652E-4314-AD5A-17B7110B7261}" srcOrd="2" destOrd="0" presId="urn:microsoft.com/office/officeart/2005/8/layout/vList2"/>
    <dgm:cxn modelId="{AEF471D7-98AF-4F6A-80F4-016394515AF7}" type="presParOf" srcId="{DBC87164-AB9A-4552-8AC4-F12EBA6176B9}" destId="{222F3C96-E015-4F97-B54F-EE4EE269380A}" srcOrd="3" destOrd="0" presId="urn:microsoft.com/office/officeart/2005/8/layout/vList2"/>
    <dgm:cxn modelId="{CC4385FB-066F-4EAC-9396-3FFE6A135D8C}" type="presParOf" srcId="{DBC87164-AB9A-4552-8AC4-F12EBA6176B9}" destId="{B1FF15F0-84D2-4374-9FF8-28BBF12551CB}" srcOrd="4" destOrd="0" presId="urn:microsoft.com/office/officeart/2005/8/layout/vList2"/>
    <dgm:cxn modelId="{CBE89DE7-BF7C-4DF1-AC7D-9873304C3237}" type="presParOf" srcId="{DBC87164-AB9A-4552-8AC4-F12EBA6176B9}" destId="{B97BEE82-1BBB-4044-9054-B960706D3D41}" srcOrd="5" destOrd="0" presId="urn:microsoft.com/office/officeart/2005/8/layout/vList2"/>
    <dgm:cxn modelId="{77EDF196-8FB0-4D03-9824-1EDFA3079B9E}" type="presParOf" srcId="{DBC87164-AB9A-4552-8AC4-F12EBA6176B9}" destId="{2CFA6787-2BAD-4718-A5AF-1A288FE5802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EB1B6E-75E5-4014-94EA-9932D38B9CA9}"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7F302DED-288A-4368-9DDC-845D9D23FFD8}">
      <dgm:prSet/>
      <dgm:spPr/>
      <dgm:t>
        <a:bodyPr/>
        <a:lstStyle/>
        <a:p>
          <a:pPr rtl="0"/>
          <a:r>
            <a:rPr lang="en-GB" dirty="0"/>
            <a:t>Food refusal</a:t>
          </a:r>
        </a:p>
      </dgm:t>
    </dgm:pt>
    <dgm:pt modelId="{174CCA52-EFA2-423B-85B0-4802EAED7A64}" type="parTrans" cxnId="{6F3CDE4A-54EE-467E-8773-07445AB40E7F}">
      <dgm:prSet/>
      <dgm:spPr/>
      <dgm:t>
        <a:bodyPr/>
        <a:lstStyle/>
        <a:p>
          <a:endParaRPr lang="en-US"/>
        </a:p>
      </dgm:t>
    </dgm:pt>
    <dgm:pt modelId="{E2F91968-0D20-437A-A8EB-C64377CCA480}" type="sibTrans" cxnId="{6F3CDE4A-54EE-467E-8773-07445AB40E7F}">
      <dgm:prSet/>
      <dgm:spPr/>
      <dgm:t>
        <a:bodyPr/>
        <a:lstStyle/>
        <a:p>
          <a:endParaRPr lang="en-US"/>
        </a:p>
      </dgm:t>
    </dgm:pt>
    <dgm:pt modelId="{1BBFF2C0-342B-4F33-849D-291BF145E0F0}">
      <dgm:prSet/>
      <dgm:spPr/>
      <dgm:t>
        <a:bodyPr/>
        <a:lstStyle/>
        <a:p>
          <a:pPr rtl="0"/>
          <a:r>
            <a:rPr lang="en-GB"/>
            <a:t>Most common protest behaviour</a:t>
          </a:r>
        </a:p>
      </dgm:t>
    </dgm:pt>
    <dgm:pt modelId="{8C949567-F1A4-4B16-B1C4-F3E1623CBFE3}" type="parTrans" cxnId="{55D1F92A-D7FF-4314-8ADA-2E8B7308E6CE}">
      <dgm:prSet/>
      <dgm:spPr/>
      <dgm:t>
        <a:bodyPr/>
        <a:lstStyle/>
        <a:p>
          <a:endParaRPr lang="en-US"/>
        </a:p>
      </dgm:t>
    </dgm:pt>
    <dgm:pt modelId="{D1D4BB77-285A-44D4-9A8A-06324C004219}" type="sibTrans" cxnId="{55D1F92A-D7FF-4314-8ADA-2E8B7308E6CE}">
      <dgm:prSet/>
      <dgm:spPr/>
      <dgm:t>
        <a:bodyPr/>
        <a:lstStyle/>
        <a:p>
          <a:endParaRPr lang="en-US"/>
        </a:p>
      </dgm:t>
    </dgm:pt>
    <dgm:pt modelId="{BB8DFB82-44B7-4403-966F-173745BEB39B}">
      <dgm:prSet/>
      <dgm:spPr/>
      <dgm:t>
        <a:bodyPr/>
        <a:lstStyle/>
        <a:p>
          <a:pPr rtl="0"/>
          <a:r>
            <a:rPr lang="en-GB"/>
            <a:t>Management depends on aetiology</a:t>
          </a:r>
        </a:p>
      </dgm:t>
    </dgm:pt>
    <dgm:pt modelId="{E2D0573F-D533-4860-B14D-4C677A82B7D6}" type="parTrans" cxnId="{33142649-07F3-4081-A083-FCC640012DBA}">
      <dgm:prSet/>
      <dgm:spPr/>
      <dgm:t>
        <a:bodyPr/>
        <a:lstStyle/>
        <a:p>
          <a:endParaRPr lang="en-US"/>
        </a:p>
      </dgm:t>
    </dgm:pt>
    <dgm:pt modelId="{6953823E-CBC4-4ECF-9C68-D991509E3AC1}" type="sibTrans" cxnId="{33142649-07F3-4081-A083-FCC640012DBA}">
      <dgm:prSet/>
      <dgm:spPr/>
      <dgm:t>
        <a:bodyPr/>
        <a:lstStyle/>
        <a:p>
          <a:endParaRPr lang="en-US"/>
        </a:p>
      </dgm:t>
    </dgm:pt>
    <dgm:pt modelId="{E6310ECA-F0D4-41A3-AE7C-736F4F424C9A}">
      <dgm:prSet/>
      <dgm:spPr/>
      <dgm:t>
        <a:bodyPr/>
        <a:lstStyle/>
        <a:p>
          <a:pPr rtl="0"/>
          <a:r>
            <a:rPr lang="en-GB" dirty="0"/>
            <a:t>Dirty protests</a:t>
          </a:r>
        </a:p>
      </dgm:t>
    </dgm:pt>
    <dgm:pt modelId="{9C202BD5-E59A-4323-BCB4-A2481DBD55F4}" type="parTrans" cxnId="{0C2BAFAF-47FB-4B51-8D85-78946C8FCF3B}">
      <dgm:prSet/>
      <dgm:spPr/>
      <dgm:t>
        <a:bodyPr/>
        <a:lstStyle/>
        <a:p>
          <a:endParaRPr lang="en-US"/>
        </a:p>
      </dgm:t>
    </dgm:pt>
    <dgm:pt modelId="{3418505C-9D96-4A4F-A31F-3B7B7A33A1C6}" type="sibTrans" cxnId="{0C2BAFAF-47FB-4B51-8D85-78946C8FCF3B}">
      <dgm:prSet/>
      <dgm:spPr/>
      <dgm:t>
        <a:bodyPr/>
        <a:lstStyle/>
        <a:p>
          <a:endParaRPr lang="en-US"/>
        </a:p>
      </dgm:t>
    </dgm:pt>
    <dgm:pt modelId="{738973B0-A1EE-4EFB-936A-B489FB94FF61}">
      <dgm:prSet/>
      <dgm:spPr/>
      <dgm:t>
        <a:bodyPr/>
        <a:lstStyle/>
        <a:p>
          <a:pPr rtl="0"/>
          <a:r>
            <a:rPr lang="en-GB"/>
            <a:t>Psychiatric assessment often required</a:t>
          </a:r>
        </a:p>
      </dgm:t>
    </dgm:pt>
    <dgm:pt modelId="{5C366DD1-C7AE-473D-B688-27615DDC3837}" type="parTrans" cxnId="{9A13AD2D-0C29-4456-81E2-46591DFE688B}">
      <dgm:prSet/>
      <dgm:spPr/>
      <dgm:t>
        <a:bodyPr/>
        <a:lstStyle/>
        <a:p>
          <a:endParaRPr lang="en-US"/>
        </a:p>
      </dgm:t>
    </dgm:pt>
    <dgm:pt modelId="{8E1111A7-3486-4870-B839-C9E38CACC377}" type="sibTrans" cxnId="{9A13AD2D-0C29-4456-81E2-46591DFE688B}">
      <dgm:prSet/>
      <dgm:spPr/>
      <dgm:t>
        <a:bodyPr/>
        <a:lstStyle/>
        <a:p>
          <a:endParaRPr lang="en-US"/>
        </a:p>
      </dgm:t>
    </dgm:pt>
    <dgm:pt modelId="{06297B86-031B-4F5F-97E8-491FEBD68CC5}">
      <dgm:prSet/>
      <dgm:spPr/>
      <dgm:t>
        <a:bodyPr/>
        <a:lstStyle/>
        <a:p>
          <a:pPr rtl="0"/>
          <a:r>
            <a:rPr lang="en-GB"/>
            <a:t>Self-harm</a:t>
          </a:r>
        </a:p>
      </dgm:t>
    </dgm:pt>
    <dgm:pt modelId="{FBA11BE9-1F4E-4447-BD4F-62EA030E3ABE}" type="parTrans" cxnId="{B14CD92C-A526-4CCE-BABF-BA8D7CBE8655}">
      <dgm:prSet/>
      <dgm:spPr/>
      <dgm:t>
        <a:bodyPr/>
        <a:lstStyle/>
        <a:p>
          <a:endParaRPr lang="en-US"/>
        </a:p>
      </dgm:t>
    </dgm:pt>
    <dgm:pt modelId="{F8389119-62BB-412F-9413-C9AE61FDD5E7}" type="sibTrans" cxnId="{B14CD92C-A526-4CCE-BABF-BA8D7CBE8655}">
      <dgm:prSet/>
      <dgm:spPr/>
      <dgm:t>
        <a:bodyPr/>
        <a:lstStyle/>
        <a:p>
          <a:endParaRPr lang="en-US"/>
        </a:p>
      </dgm:t>
    </dgm:pt>
    <dgm:pt modelId="{0B21F865-0E17-4F9C-AE43-F79131BA96FE}">
      <dgm:prSet/>
      <dgm:spPr/>
      <dgm:t>
        <a:bodyPr/>
        <a:lstStyle/>
        <a:p>
          <a:pPr rtl="0"/>
          <a:r>
            <a:rPr lang="en-GB"/>
            <a:t>17% male sentence prisoners have lifetime history</a:t>
          </a:r>
        </a:p>
      </dgm:t>
    </dgm:pt>
    <dgm:pt modelId="{C58D5535-9542-4147-A2AE-C4E4499D0C07}" type="parTrans" cxnId="{BC6C8C39-FB23-408D-8E19-FD115F0E25E7}">
      <dgm:prSet/>
      <dgm:spPr/>
      <dgm:t>
        <a:bodyPr/>
        <a:lstStyle/>
        <a:p>
          <a:endParaRPr lang="en-US"/>
        </a:p>
      </dgm:t>
    </dgm:pt>
    <dgm:pt modelId="{19DC3A91-B7DF-4576-8D35-CB11FF9A01F3}" type="sibTrans" cxnId="{BC6C8C39-FB23-408D-8E19-FD115F0E25E7}">
      <dgm:prSet/>
      <dgm:spPr/>
      <dgm:t>
        <a:bodyPr/>
        <a:lstStyle/>
        <a:p>
          <a:endParaRPr lang="en-US"/>
        </a:p>
      </dgm:t>
    </dgm:pt>
    <dgm:pt modelId="{65CE2459-9763-41E6-8BC5-645742DA615D}">
      <dgm:prSet/>
      <dgm:spPr/>
      <dgm:t>
        <a:bodyPr/>
        <a:lstStyle/>
        <a:p>
          <a:pPr rtl="0"/>
          <a:r>
            <a:rPr lang="en-GB"/>
            <a:t>Alcohol dependence</a:t>
          </a:r>
        </a:p>
      </dgm:t>
    </dgm:pt>
    <dgm:pt modelId="{680944D1-4778-4D40-BB3A-12AABF54B3A4}" type="parTrans" cxnId="{78103530-8121-49D8-8BBD-9E8F123F5B08}">
      <dgm:prSet/>
      <dgm:spPr/>
      <dgm:t>
        <a:bodyPr/>
        <a:lstStyle/>
        <a:p>
          <a:endParaRPr lang="en-US"/>
        </a:p>
      </dgm:t>
    </dgm:pt>
    <dgm:pt modelId="{61185D77-31D7-45DB-9E26-814600BD4DEE}" type="sibTrans" cxnId="{78103530-8121-49D8-8BBD-9E8F123F5B08}">
      <dgm:prSet/>
      <dgm:spPr/>
      <dgm:t>
        <a:bodyPr/>
        <a:lstStyle/>
        <a:p>
          <a:endParaRPr lang="en-US"/>
        </a:p>
      </dgm:t>
    </dgm:pt>
    <dgm:pt modelId="{BAA75074-7AA1-48B4-8B16-B98E2A2B698D}">
      <dgm:prSet/>
      <dgm:spPr/>
      <dgm:t>
        <a:bodyPr/>
        <a:lstStyle/>
        <a:p>
          <a:pPr rtl="0"/>
          <a:r>
            <a:rPr lang="en-GB"/>
            <a:t>May be extreme and persistent</a:t>
          </a:r>
        </a:p>
      </dgm:t>
    </dgm:pt>
    <dgm:pt modelId="{452BE1B1-49B2-49C2-B546-0A0F6761C2C3}" type="parTrans" cxnId="{044E580D-AA35-46DD-A6EC-9D64A9E4301F}">
      <dgm:prSet/>
      <dgm:spPr/>
      <dgm:t>
        <a:bodyPr/>
        <a:lstStyle/>
        <a:p>
          <a:endParaRPr lang="en-US"/>
        </a:p>
      </dgm:t>
    </dgm:pt>
    <dgm:pt modelId="{306E5C57-1C2B-45F9-BD4C-7DC818943B83}" type="sibTrans" cxnId="{044E580D-AA35-46DD-A6EC-9D64A9E4301F}">
      <dgm:prSet/>
      <dgm:spPr/>
      <dgm:t>
        <a:bodyPr/>
        <a:lstStyle/>
        <a:p>
          <a:endParaRPr lang="en-US"/>
        </a:p>
      </dgm:t>
    </dgm:pt>
    <dgm:pt modelId="{EB134AFD-262D-4278-8282-6DD8D9E37C81}" type="pres">
      <dgm:prSet presAssocID="{97EB1B6E-75E5-4014-94EA-9932D38B9CA9}" presName="Name0" presStyleCnt="0">
        <dgm:presLayoutVars>
          <dgm:dir/>
          <dgm:animLvl val="lvl"/>
          <dgm:resizeHandles val="exact"/>
        </dgm:presLayoutVars>
      </dgm:prSet>
      <dgm:spPr/>
    </dgm:pt>
    <dgm:pt modelId="{44253892-655A-4E77-9873-74CC0B0F6B8C}" type="pres">
      <dgm:prSet presAssocID="{7F302DED-288A-4368-9DDC-845D9D23FFD8}" presName="linNode" presStyleCnt="0"/>
      <dgm:spPr/>
    </dgm:pt>
    <dgm:pt modelId="{A0525522-4673-4175-B31D-13EBC665D723}" type="pres">
      <dgm:prSet presAssocID="{7F302DED-288A-4368-9DDC-845D9D23FFD8}" presName="parentText" presStyleLbl="node1" presStyleIdx="0" presStyleCnt="3">
        <dgm:presLayoutVars>
          <dgm:chMax val="1"/>
          <dgm:bulletEnabled val="1"/>
        </dgm:presLayoutVars>
      </dgm:prSet>
      <dgm:spPr/>
    </dgm:pt>
    <dgm:pt modelId="{A1AECEE1-CA33-45C6-90E1-72E9BF79DE80}" type="pres">
      <dgm:prSet presAssocID="{7F302DED-288A-4368-9DDC-845D9D23FFD8}" presName="descendantText" presStyleLbl="alignAccFollowNode1" presStyleIdx="0" presStyleCnt="3">
        <dgm:presLayoutVars>
          <dgm:bulletEnabled val="1"/>
        </dgm:presLayoutVars>
      </dgm:prSet>
      <dgm:spPr/>
    </dgm:pt>
    <dgm:pt modelId="{27EA05B2-2982-4CC2-A759-088580815DD7}" type="pres">
      <dgm:prSet presAssocID="{E2F91968-0D20-437A-A8EB-C64377CCA480}" presName="sp" presStyleCnt="0"/>
      <dgm:spPr/>
    </dgm:pt>
    <dgm:pt modelId="{534622DF-C707-48C5-9170-D27BA377FA32}" type="pres">
      <dgm:prSet presAssocID="{E6310ECA-F0D4-41A3-AE7C-736F4F424C9A}" presName="linNode" presStyleCnt="0"/>
      <dgm:spPr/>
    </dgm:pt>
    <dgm:pt modelId="{6BA26C8A-7C66-4029-924F-A53628E87928}" type="pres">
      <dgm:prSet presAssocID="{E6310ECA-F0D4-41A3-AE7C-736F4F424C9A}" presName="parentText" presStyleLbl="node1" presStyleIdx="1" presStyleCnt="3">
        <dgm:presLayoutVars>
          <dgm:chMax val="1"/>
          <dgm:bulletEnabled val="1"/>
        </dgm:presLayoutVars>
      </dgm:prSet>
      <dgm:spPr/>
    </dgm:pt>
    <dgm:pt modelId="{40F512B0-46C7-4716-AC74-9ACBD0717C8F}" type="pres">
      <dgm:prSet presAssocID="{E6310ECA-F0D4-41A3-AE7C-736F4F424C9A}" presName="descendantText" presStyleLbl="alignAccFollowNode1" presStyleIdx="1" presStyleCnt="3">
        <dgm:presLayoutVars>
          <dgm:bulletEnabled val="1"/>
        </dgm:presLayoutVars>
      </dgm:prSet>
      <dgm:spPr/>
    </dgm:pt>
    <dgm:pt modelId="{FFFAA2E3-6AAD-4CE5-85FE-1B27CB4BA6C0}" type="pres">
      <dgm:prSet presAssocID="{3418505C-9D96-4A4F-A31F-3B7B7A33A1C6}" presName="sp" presStyleCnt="0"/>
      <dgm:spPr/>
    </dgm:pt>
    <dgm:pt modelId="{5AB3A7C7-5A5E-415A-ADE2-F349688CF592}" type="pres">
      <dgm:prSet presAssocID="{06297B86-031B-4F5F-97E8-491FEBD68CC5}" presName="linNode" presStyleCnt="0"/>
      <dgm:spPr/>
    </dgm:pt>
    <dgm:pt modelId="{F8786DF1-BAAA-4871-8FA8-4FEFC7F06BA3}" type="pres">
      <dgm:prSet presAssocID="{06297B86-031B-4F5F-97E8-491FEBD68CC5}" presName="parentText" presStyleLbl="node1" presStyleIdx="2" presStyleCnt="3">
        <dgm:presLayoutVars>
          <dgm:chMax val="1"/>
          <dgm:bulletEnabled val="1"/>
        </dgm:presLayoutVars>
      </dgm:prSet>
      <dgm:spPr/>
    </dgm:pt>
    <dgm:pt modelId="{0D0118DC-0011-4643-AC3D-6BC1059D2943}" type="pres">
      <dgm:prSet presAssocID="{06297B86-031B-4F5F-97E8-491FEBD68CC5}" presName="descendantText" presStyleLbl="alignAccFollowNode1" presStyleIdx="2" presStyleCnt="3">
        <dgm:presLayoutVars>
          <dgm:bulletEnabled val="1"/>
        </dgm:presLayoutVars>
      </dgm:prSet>
      <dgm:spPr/>
    </dgm:pt>
  </dgm:ptLst>
  <dgm:cxnLst>
    <dgm:cxn modelId="{1695000A-5E61-4E56-AA23-6A20C394F0B2}" type="presOf" srcId="{06297B86-031B-4F5F-97E8-491FEBD68CC5}" destId="{F8786DF1-BAAA-4871-8FA8-4FEFC7F06BA3}" srcOrd="0" destOrd="0" presId="urn:microsoft.com/office/officeart/2005/8/layout/vList5"/>
    <dgm:cxn modelId="{044E580D-AA35-46DD-A6EC-9D64A9E4301F}" srcId="{06297B86-031B-4F5F-97E8-491FEBD68CC5}" destId="{BAA75074-7AA1-48B4-8B16-B98E2A2B698D}" srcOrd="2" destOrd="0" parTransId="{452BE1B1-49B2-49C2-B546-0A0F6761C2C3}" sibTransId="{306E5C57-1C2B-45F9-BD4C-7DC818943B83}"/>
    <dgm:cxn modelId="{8CE49C1C-EAAE-442F-968C-78D4B0D916E8}" type="presOf" srcId="{BB8DFB82-44B7-4403-966F-173745BEB39B}" destId="{A1AECEE1-CA33-45C6-90E1-72E9BF79DE80}" srcOrd="0" destOrd="1" presId="urn:microsoft.com/office/officeart/2005/8/layout/vList5"/>
    <dgm:cxn modelId="{55D1F92A-D7FF-4314-8ADA-2E8B7308E6CE}" srcId="{7F302DED-288A-4368-9DDC-845D9D23FFD8}" destId="{1BBFF2C0-342B-4F33-849D-291BF145E0F0}" srcOrd="0" destOrd="0" parTransId="{8C949567-F1A4-4B16-B1C4-F3E1623CBFE3}" sibTransId="{D1D4BB77-285A-44D4-9A8A-06324C004219}"/>
    <dgm:cxn modelId="{B14CD92C-A526-4CCE-BABF-BA8D7CBE8655}" srcId="{97EB1B6E-75E5-4014-94EA-9932D38B9CA9}" destId="{06297B86-031B-4F5F-97E8-491FEBD68CC5}" srcOrd="2" destOrd="0" parTransId="{FBA11BE9-1F4E-4447-BD4F-62EA030E3ABE}" sibTransId="{F8389119-62BB-412F-9413-C9AE61FDD5E7}"/>
    <dgm:cxn modelId="{9A13AD2D-0C29-4456-81E2-46591DFE688B}" srcId="{E6310ECA-F0D4-41A3-AE7C-736F4F424C9A}" destId="{738973B0-A1EE-4EFB-936A-B489FB94FF61}" srcOrd="0" destOrd="0" parTransId="{5C366DD1-C7AE-473D-B688-27615DDC3837}" sibTransId="{8E1111A7-3486-4870-B839-C9E38CACC377}"/>
    <dgm:cxn modelId="{78103530-8121-49D8-8BBD-9E8F123F5B08}" srcId="{06297B86-031B-4F5F-97E8-491FEBD68CC5}" destId="{65CE2459-9763-41E6-8BC5-645742DA615D}" srcOrd="1" destOrd="0" parTransId="{680944D1-4778-4D40-BB3A-12AABF54B3A4}" sibTransId="{61185D77-31D7-45DB-9E26-814600BD4DEE}"/>
    <dgm:cxn modelId="{BC6C8C39-FB23-408D-8E19-FD115F0E25E7}" srcId="{06297B86-031B-4F5F-97E8-491FEBD68CC5}" destId="{0B21F865-0E17-4F9C-AE43-F79131BA96FE}" srcOrd="0" destOrd="0" parTransId="{C58D5535-9542-4147-A2AE-C4E4499D0C07}" sibTransId="{19DC3A91-B7DF-4576-8D35-CB11FF9A01F3}"/>
    <dgm:cxn modelId="{33142649-07F3-4081-A083-FCC640012DBA}" srcId="{7F302DED-288A-4368-9DDC-845D9D23FFD8}" destId="{BB8DFB82-44B7-4403-966F-173745BEB39B}" srcOrd="1" destOrd="0" parTransId="{E2D0573F-D533-4860-B14D-4C677A82B7D6}" sibTransId="{6953823E-CBC4-4ECF-9C68-D991509E3AC1}"/>
    <dgm:cxn modelId="{6F3CDE4A-54EE-467E-8773-07445AB40E7F}" srcId="{97EB1B6E-75E5-4014-94EA-9932D38B9CA9}" destId="{7F302DED-288A-4368-9DDC-845D9D23FFD8}" srcOrd="0" destOrd="0" parTransId="{174CCA52-EFA2-423B-85B0-4802EAED7A64}" sibTransId="{E2F91968-0D20-437A-A8EB-C64377CCA480}"/>
    <dgm:cxn modelId="{22199D81-38E4-40BF-B2C5-4135FF9AE9CA}" type="presOf" srcId="{97EB1B6E-75E5-4014-94EA-9932D38B9CA9}" destId="{EB134AFD-262D-4278-8282-6DD8D9E37C81}" srcOrd="0" destOrd="0" presId="urn:microsoft.com/office/officeart/2005/8/layout/vList5"/>
    <dgm:cxn modelId="{EF56B79D-5BCF-4704-B04A-21E3BF571DC6}" type="presOf" srcId="{BAA75074-7AA1-48B4-8B16-B98E2A2B698D}" destId="{0D0118DC-0011-4643-AC3D-6BC1059D2943}" srcOrd="0" destOrd="2" presId="urn:microsoft.com/office/officeart/2005/8/layout/vList5"/>
    <dgm:cxn modelId="{9B1A8FAA-4CC3-4DEC-9553-C07E8D6C1B08}" type="presOf" srcId="{E6310ECA-F0D4-41A3-AE7C-736F4F424C9A}" destId="{6BA26C8A-7C66-4029-924F-A53628E87928}" srcOrd="0" destOrd="0" presId="urn:microsoft.com/office/officeart/2005/8/layout/vList5"/>
    <dgm:cxn modelId="{0C2BAFAF-47FB-4B51-8D85-78946C8FCF3B}" srcId="{97EB1B6E-75E5-4014-94EA-9932D38B9CA9}" destId="{E6310ECA-F0D4-41A3-AE7C-736F4F424C9A}" srcOrd="1" destOrd="0" parTransId="{9C202BD5-E59A-4323-BCB4-A2481DBD55F4}" sibTransId="{3418505C-9D96-4A4F-A31F-3B7B7A33A1C6}"/>
    <dgm:cxn modelId="{E5E570B2-1681-4022-B41D-BCC70CDDE6C6}" type="presOf" srcId="{7F302DED-288A-4368-9DDC-845D9D23FFD8}" destId="{A0525522-4673-4175-B31D-13EBC665D723}" srcOrd="0" destOrd="0" presId="urn:microsoft.com/office/officeart/2005/8/layout/vList5"/>
    <dgm:cxn modelId="{ECBA9EBB-F527-4AE1-B3AE-7033FC498B22}" type="presOf" srcId="{0B21F865-0E17-4F9C-AE43-F79131BA96FE}" destId="{0D0118DC-0011-4643-AC3D-6BC1059D2943}" srcOrd="0" destOrd="0" presId="urn:microsoft.com/office/officeart/2005/8/layout/vList5"/>
    <dgm:cxn modelId="{4E0BC8EC-E15C-406B-A545-FBED1A655F4C}" type="presOf" srcId="{65CE2459-9763-41E6-8BC5-645742DA615D}" destId="{0D0118DC-0011-4643-AC3D-6BC1059D2943}" srcOrd="0" destOrd="1" presId="urn:microsoft.com/office/officeart/2005/8/layout/vList5"/>
    <dgm:cxn modelId="{AAF3A5EE-803F-4914-890B-871EDAFC232E}" type="presOf" srcId="{1BBFF2C0-342B-4F33-849D-291BF145E0F0}" destId="{A1AECEE1-CA33-45C6-90E1-72E9BF79DE80}" srcOrd="0" destOrd="0" presId="urn:microsoft.com/office/officeart/2005/8/layout/vList5"/>
    <dgm:cxn modelId="{B4E19DF3-9B23-4423-BF25-11E3AB334962}" type="presOf" srcId="{738973B0-A1EE-4EFB-936A-B489FB94FF61}" destId="{40F512B0-46C7-4716-AC74-9ACBD0717C8F}" srcOrd="0" destOrd="0" presId="urn:microsoft.com/office/officeart/2005/8/layout/vList5"/>
    <dgm:cxn modelId="{A24A2F1A-5D8A-44B3-97B1-75D37A92C9E8}" type="presParOf" srcId="{EB134AFD-262D-4278-8282-6DD8D9E37C81}" destId="{44253892-655A-4E77-9873-74CC0B0F6B8C}" srcOrd="0" destOrd="0" presId="urn:microsoft.com/office/officeart/2005/8/layout/vList5"/>
    <dgm:cxn modelId="{838D8120-668A-4FD2-9422-07BFC52A6B11}" type="presParOf" srcId="{44253892-655A-4E77-9873-74CC0B0F6B8C}" destId="{A0525522-4673-4175-B31D-13EBC665D723}" srcOrd="0" destOrd="0" presId="urn:microsoft.com/office/officeart/2005/8/layout/vList5"/>
    <dgm:cxn modelId="{54692371-C7A5-471E-A961-C5B13F12A2C3}" type="presParOf" srcId="{44253892-655A-4E77-9873-74CC0B0F6B8C}" destId="{A1AECEE1-CA33-45C6-90E1-72E9BF79DE80}" srcOrd="1" destOrd="0" presId="urn:microsoft.com/office/officeart/2005/8/layout/vList5"/>
    <dgm:cxn modelId="{34F2D338-F57D-4F81-A106-4E12D36AFB75}" type="presParOf" srcId="{EB134AFD-262D-4278-8282-6DD8D9E37C81}" destId="{27EA05B2-2982-4CC2-A759-088580815DD7}" srcOrd="1" destOrd="0" presId="urn:microsoft.com/office/officeart/2005/8/layout/vList5"/>
    <dgm:cxn modelId="{02BA8087-56EF-4191-B0C7-35138F4D579C}" type="presParOf" srcId="{EB134AFD-262D-4278-8282-6DD8D9E37C81}" destId="{534622DF-C707-48C5-9170-D27BA377FA32}" srcOrd="2" destOrd="0" presId="urn:microsoft.com/office/officeart/2005/8/layout/vList5"/>
    <dgm:cxn modelId="{B176C021-CD61-4434-B2CD-E164484FCDAF}" type="presParOf" srcId="{534622DF-C707-48C5-9170-D27BA377FA32}" destId="{6BA26C8A-7C66-4029-924F-A53628E87928}" srcOrd="0" destOrd="0" presId="urn:microsoft.com/office/officeart/2005/8/layout/vList5"/>
    <dgm:cxn modelId="{540C1902-261B-4CA9-A4C4-E43F38686B4E}" type="presParOf" srcId="{534622DF-C707-48C5-9170-D27BA377FA32}" destId="{40F512B0-46C7-4716-AC74-9ACBD0717C8F}" srcOrd="1" destOrd="0" presId="urn:microsoft.com/office/officeart/2005/8/layout/vList5"/>
    <dgm:cxn modelId="{8DCAF45A-C1EB-4675-8CF6-80D4432BC1E0}" type="presParOf" srcId="{EB134AFD-262D-4278-8282-6DD8D9E37C81}" destId="{FFFAA2E3-6AAD-4CE5-85FE-1B27CB4BA6C0}" srcOrd="3" destOrd="0" presId="urn:microsoft.com/office/officeart/2005/8/layout/vList5"/>
    <dgm:cxn modelId="{6D965D19-A4D1-4E2E-8513-DCA5849B5E45}" type="presParOf" srcId="{EB134AFD-262D-4278-8282-6DD8D9E37C81}" destId="{5AB3A7C7-5A5E-415A-ADE2-F349688CF592}" srcOrd="4" destOrd="0" presId="urn:microsoft.com/office/officeart/2005/8/layout/vList5"/>
    <dgm:cxn modelId="{F0463BFB-23AF-440F-989C-16EA43716FE1}" type="presParOf" srcId="{5AB3A7C7-5A5E-415A-ADE2-F349688CF592}" destId="{F8786DF1-BAAA-4871-8FA8-4FEFC7F06BA3}" srcOrd="0" destOrd="0" presId="urn:microsoft.com/office/officeart/2005/8/layout/vList5"/>
    <dgm:cxn modelId="{A9A84832-D26F-4D09-AF2B-53AC5AB1D03F}" type="presParOf" srcId="{5AB3A7C7-5A5E-415A-ADE2-F349688CF592}" destId="{0D0118DC-0011-4643-AC3D-6BC1059D294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23E51C-5ABE-4B90-8FAE-2AA4F2AF8E3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7D5AB521-3BE8-4587-BA80-AF9A7E97BEBF}">
      <dgm:prSet phldrT="[Text]"/>
      <dgm:spPr/>
      <dgm:t>
        <a:bodyPr/>
        <a:lstStyle/>
        <a:p>
          <a:r>
            <a:rPr lang="en-GB" dirty="0"/>
            <a:t>Advantages of diversion</a:t>
          </a:r>
        </a:p>
      </dgm:t>
    </dgm:pt>
    <dgm:pt modelId="{4F2F6D3C-B7A9-40AC-856E-8AAB66C8D3EB}" type="parTrans" cxnId="{DFAE0DE2-F519-45B7-B8F7-1469F3B065F4}">
      <dgm:prSet/>
      <dgm:spPr/>
      <dgm:t>
        <a:bodyPr/>
        <a:lstStyle/>
        <a:p>
          <a:endParaRPr lang="en-GB"/>
        </a:p>
      </dgm:t>
    </dgm:pt>
    <dgm:pt modelId="{C9C2B15B-4401-4DBC-AD7F-0999FB005062}" type="sibTrans" cxnId="{DFAE0DE2-F519-45B7-B8F7-1469F3B065F4}">
      <dgm:prSet/>
      <dgm:spPr/>
      <dgm:t>
        <a:bodyPr/>
        <a:lstStyle/>
        <a:p>
          <a:endParaRPr lang="en-GB"/>
        </a:p>
      </dgm:t>
    </dgm:pt>
    <dgm:pt modelId="{9A76FA16-E095-429D-BF0F-9701F9CF4324}">
      <dgm:prSet phldrT="[Text]"/>
      <dgm:spPr/>
      <dgm:t>
        <a:bodyPr/>
        <a:lstStyle/>
        <a:p>
          <a:r>
            <a:rPr lang="en-GB" dirty="0"/>
            <a:t>Vulnerable offenders don’t receive convictions for minor offences</a:t>
          </a:r>
        </a:p>
      </dgm:t>
    </dgm:pt>
    <dgm:pt modelId="{D138A06B-51D5-4CD7-AAF4-4600296AB1E1}" type="parTrans" cxnId="{DDBB9ACC-153B-4121-9175-04AAD2CCBF63}">
      <dgm:prSet/>
      <dgm:spPr/>
      <dgm:t>
        <a:bodyPr/>
        <a:lstStyle/>
        <a:p>
          <a:endParaRPr lang="en-GB"/>
        </a:p>
      </dgm:t>
    </dgm:pt>
    <dgm:pt modelId="{0B772F22-EA0A-4ECE-B096-3D00F3A0BC6D}" type="sibTrans" cxnId="{DDBB9ACC-153B-4121-9175-04AAD2CCBF63}">
      <dgm:prSet/>
      <dgm:spPr/>
      <dgm:t>
        <a:bodyPr/>
        <a:lstStyle/>
        <a:p>
          <a:endParaRPr lang="en-GB"/>
        </a:p>
      </dgm:t>
    </dgm:pt>
    <dgm:pt modelId="{F0C40BD0-FAE1-48C9-BF71-B4B6F7BAEF28}">
      <dgm:prSet phldrT="[Text]"/>
      <dgm:spPr/>
      <dgm:t>
        <a:bodyPr/>
        <a:lstStyle/>
        <a:p>
          <a:r>
            <a:rPr lang="en-GB" dirty="0"/>
            <a:t>Police can focus on more serious crime</a:t>
          </a:r>
        </a:p>
      </dgm:t>
    </dgm:pt>
    <dgm:pt modelId="{3946BC8F-165F-4215-9E77-9D735B6A383B}" type="parTrans" cxnId="{3B6A3A76-777F-4CDC-B6DC-08EC9185741A}">
      <dgm:prSet/>
      <dgm:spPr/>
      <dgm:t>
        <a:bodyPr/>
        <a:lstStyle/>
        <a:p>
          <a:endParaRPr lang="en-GB"/>
        </a:p>
      </dgm:t>
    </dgm:pt>
    <dgm:pt modelId="{AEF7B9E9-1942-4EA3-9CBC-D79D82DD9660}" type="sibTrans" cxnId="{3B6A3A76-777F-4CDC-B6DC-08EC9185741A}">
      <dgm:prSet/>
      <dgm:spPr/>
      <dgm:t>
        <a:bodyPr/>
        <a:lstStyle/>
        <a:p>
          <a:endParaRPr lang="en-GB"/>
        </a:p>
      </dgm:t>
    </dgm:pt>
    <dgm:pt modelId="{56DEE2C7-BBCD-48C3-810D-1CB12E0C6277}">
      <dgm:prSet phldrT="[Text]"/>
      <dgm:spPr/>
      <dgm:t>
        <a:bodyPr/>
        <a:lstStyle/>
        <a:p>
          <a:r>
            <a:rPr lang="en-GB" dirty="0"/>
            <a:t>Disadvantages</a:t>
          </a:r>
        </a:p>
      </dgm:t>
    </dgm:pt>
    <dgm:pt modelId="{86460329-A003-4FC4-BC03-C6792E8CF7B1}" type="parTrans" cxnId="{DF1169CB-5F90-4247-B9AC-AC56CE646C80}">
      <dgm:prSet/>
      <dgm:spPr/>
      <dgm:t>
        <a:bodyPr/>
        <a:lstStyle/>
        <a:p>
          <a:endParaRPr lang="en-GB"/>
        </a:p>
      </dgm:t>
    </dgm:pt>
    <dgm:pt modelId="{8C7BDB0E-A252-46BB-AF65-9769A97FF994}" type="sibTrans" cxnId="{DF1169CB-5F90-4247-B9AC-AC56CE646C80}">
      <dgm:prSet/>
      <dgm:spPr/>
      <dgm:t>
        <a:bodyPr/>
        <a:lstStyle/>
        <a:p>
          <a:endParaRPr lang="en-GB"/>
        </a:p>
      </dgm:t>
    </dgm:pt>
    <dgm:pt modelId="{418FCEB0-5BBE-4FB3-98B0-E07E4841FDE8}">
      <dgm:prSet phldrT="[Text]"/>
      <dgm:spPr/>
      <dgm:t>
        <a:bodyPr/>
        <a:lstStyle/>
        <a:p>
          <a:r>
            <a:rPr lang="en-GB" dirty="0"/>
            <a:t>MDOs may evade prosecution for serious offences</a:t>
          </a:r>
        </a:p>
      </dgm:t>
    </dgm:pt>
    <dgm:pt modelId="{9508AECF-5EE0-426B-B8A6-9B09C190B192}" type="parTrans" cxnId="{61C10833-05C2-4713-B1A5-9BC2CFA51A7D}">
      <dgm:prSet/>
      <dgm:spPr/>
      <dgm:t>
        <a:bodyPr/>
        <a:lstStyle/>
        <a:p>
          <a:endParaRPr lang="en-GB"/>
        </a:p>
      </dgm:t>
    </dgm:pt>
    <dgm:pt modelId="{87D5B024-B93F-4906-8365-DB10F4BE5E14}" type="sibTrans" cxnId="{61C10833-05C2-4713-B1A5-9BC2CFA51A7D}">
      <dgm:prSet/>
      <dgm:spPr/>
      <dgm:t>
        <a:bodyPr/>
        <a:lstStyle/>
        <a:p>
          <a:endParaRPr lang="en-GB"/>
        </a:p>
      </dgm:t>
    </dgm:pt>
    <dgm:pt modelId="{5D42EEA5-39D3-46DB-813B-590BEF647875}">
      <dgm:prSet phldrT="[Text]"/>
      <dgm:spPr/>
      <dgm:t>
        <a:bodyPr/>
        <a:lstStyle/>
        <a:p>
          <a:r>
            <a:rPr lang="en-GB" dirty="0"/>
            <a:t>MDOs may cause disruption in local services</a:t>
          </a:r>
        </a:p>
      </dgm:t>
    </dgm:pt>
    <dgm:pt modelId="{6D57CEEB-2E54-443C-98C0-11E395F4CCFA}" type="parTrans" cxnId="{791B0D37-7277-4469-B32E-E9B123F0F9C0}">
      <dgm:prSet/>
      <dgm:spPr/>
      <dgm:t>
        <a:bodyPr/>
        <a:lstStyle/>
        <a:p>
          <a:endParaRPr lang="en-GB"/>
        </a:p>
      </dgm:t>
    </dgm:pt>
    <dgm:pt modelId="{D9BBAA62-B3B6-438A-919B-91624DAFCF38}" type="sibTrans" cxnId="{791B0D37-7277-4469-B32E-E9B123F0F9C0}">
      <dgm:prSet/>
      <dgm:spPr/>
      <dgm:t>
        <a:bodyPr/>
        <a:lstStyle/>
        <a:p>
          <a:endParaRPr lang="en-GB"/>
        </a:p>
      </dgm:t>
    </dgm:pt>
    <dgm:pt modelId="{6CF1D924-A9F7-4AC4-90B1-13D5C1861242}">
      <dgm:prSet phldrT="[Text]"/>
      <dgm:spPr/>
      <dgm:t>
        <a:bodyPr/>
        <a:lstStyle/>
        <a:p>
          <a:r>
            <a:rPr lang="en-GB" dirty="0"/>
            <a:t>Offender given help and support</a:t>
          </a:r>
        </a:p>
      </dgm:t>
    </dgm:pt>
    <dgm:pt modelId="{84B83AAE-110D-443B-BB5C-8859053858AA}" type="parTrans" cxnId="{2AB4DF19-3615-4FA4-B61C-55453CDF7837}">
      <dgm:prSet/>
      <dgm:spPr/>
      <dgm:t>
        <a:bodyPr/>
        <a:lstStyle/>
        <a:p>
          <a:endParaRPr lang="en-GB"/>
        </a:p>
      </dgm:t>
    </dgm:pt>
    <dgm:pt modelId="{20AD0F6F-58E0-40FE-9FAA-41263C73621C}" type="sibTrans" cxnId="{2AB4DF19-3615-4FA4-B61C-55453CDF7837}">
      <dgm:prSet/>
      <dgm:spPr/>
      <dgm:t>
        <a:bodyPr/>
        <a:lstStyle/>
        <a:p>
          <a:endParaRPr lang="en-GB"/>
        </a:p>
      </dgm:t>
    </dgm:pt>
    <dgm:pt modelId="{8848CB9C-A255-4DA4-BD23-861F023A3312}">
      <dgm:prSet phldrT="[Text]"/>
      <dgm:spPr/>
      <dgm:t>
        <a:bodyPr/>
        <a:lstStyle/>
        <a:p>
          <a:r>
            <a:rPr lang="en-GB" dirty="0"/>
            <a:t>Future management may be more difficult </a:t>
          </a:r>
          <a:r>
            <a:rPr lang="en-GB" dirty="0">
              <a:sym typeface="Wingdings" panose="05000000000000000000" pitchFamily="2" charset="2"/>
            </a:rPr>
            <a:t> further offending</a:t>
          </a:r>
          <a:endParaRPr lang="en-GB" dirty="0"/>
        </a:p>
      </dgm:t>
    </dgm:pt>
    <dgm:pt modelId="{366F3EBA-6A91-450D-9058-D017A25B2245}" type="parTrans" cxnId="{4B97BD65-8A7E-4883-98F5-57942ED15404}">
      <dgm:prSet/>
      <dgm:spPr/>
      <dgm:t>
        <a:bodyPr/>
        <a:lstStyle/>
        <a:p>
          <a:endParaRPr lang="en-GB"/>
        </a:p>
      </dgm:t>
    </dgm:pt>
    <dgm:pt modelId="{6D2C8F84-E7E9-4959-BA2E-744EFDBD11F7}" type="sibTrans" cxnId="{4B97BD65-8A7E-4883-98F5-57942ED15404}">
      <dgm:prSet/>
      <dgm:spPr/>
      <dgm:t>
        <a:bodyPr/>
        <a:lstStyle/>
        <a:p>
          <a:endParaRPr lang="en-GB"/>
        </a:p>
      </dgm:t>
    </dgm:pt>
    <dgm:pt modelId="{B1257DDC-0D34-4A0F-AE4F-08CE5965672B}" type="pres">
      <dgm:prSet presAssocID="{9823E51C-5ABE-4B90-8FAE-2AA4F2AF8E31}" presName="Name0" presStyleCnt="0">
        <dgm:presLayoutVars>
          <dgm:dir/>
          <dgm:animLvl val="lvl"/>
          <dgm:resizeHandles val="exact"/>
        </dgm:presLayoutVars>
      </dgm:prSet>
      <dgm:spPr/>
    </dgm:pt>
    <dgm:pt modelId="{93ED347E-3949-4E17-A684-BED6FF4249C2}" type="pres">
      <dgm:prSet presAssocID="{7D5AB521-3BE8-4587-BA80-AF9A7E97BEBF}" presName="linNode" presStyleCnt="0"/>
      <dgm:spPr/>
    </dgm:pt>
    <dgm:pt modelId="{B2290212-1B69-4880-98A7-E6576860CF8F}" type="pres">
      <dgm:prSet presAssocID="{7D5AB521-3BE8-4587-BA80-AF9A7E97BEBF}" presName="parentText" presStyleLbl="node1" presStyleIdx="0" presStyleCnt="2" custLinFactNeighborX="1020">
        <dgm:presLayoutVars>
          <dgm:chMax val="1"/>
          <dgm:bulletEnabled val="1"/>
        </dgm:presLayoutVars>
      </dgm:prSet>
      <dgm:spPr/>
    </dgm:pt>
    <dgm:pt modelId="{26BA4D8B-2983-456E-990D-C904D9A52460}" type="pres">
      <dgm:prSet presAssocID="{7D5AB521-3BE8-4587-BA80-AF9A7E97BEBF}" presName="descendantText" presStyleLbl="alignAccFollowNode1" presStyleIdx="0" presStyleCnt="2">
        <dgm:presLayoutVars>
          <dgm:bulletEnabled val="1"/>
        </dgm:presLayoutVars>
      </dgm:prSet>
      <dgm:spPr/>
    </dgm:pt>
    <dgm:pt modelId="{DA156747-D084-4D67-9033-FDE411EC5813}" type="pres">
      <dgm:prSet presAssocID="{C9C2B15B-4401-4DBC-AD7F-0999FB005062}" presName="sp" presStyleCnt="0"/>
      <dgm:spPr/>
    </dgm:pt>
    <dgm:pt modelId="{D62921C9-D6DA-41B1-81A5-99A2077343DF}" type="pres">
      <dgm:prSet presAssocID="{56DEE2C7-BBCD-48C3-810D-1CB12E0C6277}" presName="linNode" presStyleCnt="0"/>
      <dgm:spPr/>
    </dgm:pt>
    <dgm:pt modelId="{89B33650-2F48-4DF2-9599-6B5FE0A9217C}" type="pres">
      <dgm:prSet presAssocID="{56DEE2C7-BBCD-48C3-810D-1CB12E0C6277}" presName="parentText" presStyleLbl="node1" presStyleIdx="1" presStyleCnt="2">
        <dgm:presLayoutVars>
          <dgm:chMax val="1"/>
          <dgm:bulletEnabled val="1"/>
        </dgm:presLayoutVars>
      </dgm:prSet>
      <dgm:spPr/>
    </dgm:pt>
    <dgm:pt modelId="{8B18279E-AB26-4456-8596-9A2B3E0F900D}" type="pres">
      <dgm:prSet presAssocID="{56DEE2C7-BBCD-48C3-810D-1CB12E0C6277}" presName="descendantText" presStyleLbl="alignAccFollowNode1" presStyleIdx="1" presStyleCnt="2">
        <dgm:presLayoutVars>
          <dgm:bulletEnabled val="1"/>
        </dgm:presLayoutVars>
      </dgm:prSet>
      <dgm:spPr/>
    </dgm:pt>
  </dgm:ptLst>
  <dgm:cxnLst>
    <dgm:cxn modelId="{2AB4DF19-3615-4FA4-B61C-55453CDF7837}" srcId="{7D5AB521-3BE8-4587-BA80-AF9A7E97BEBF}" destId="{6CF1D924-A9F7-4AC4-90B1-13D5C1861242}" srcOrd="2" destOrd="0" parTransId="{84B83AAE-110D-443B-BB5C-8859053858AA}" sibTransId="{20AD0F6F-58E0-40FE-9FAA-41263C73621C}"/>
    <dgm:cxn modelId="{6C630220-A344-4552-9083-F5A85C4BBBC0}" type="presOf" srcId="{5D42EEA5-39D3-46DB-813B-590BEF647875}" destId="{8B18279E-AB26-4456-8596-9A2B3E0F900D}" srcOrd="0" destOrd="1" presId="urn:microsoft.com/office/officeart/2005/8/layout/vList5"/>
    <dgm:cxn modelId="{A7306122-5545-4723-BDE5-6D3D0D5E368C}" type="presOf" srcId="{8848CB9C-A255-4DA4-BD23-861F023A3312}" destId="{8B18279E-AB26-4456-8596-9A2B3E0F900D}" srcOrd="0" destOrd="2" presId="urn:microsoft.com/office/officeart/2005/8/layout/vList5"/>
    <dgm:cxn modelId="{61C10833-05C2-4713-B1A5-9BC2CFA51A7D}" srcId="{56DEE2C7-BBCD-48C3-810D-1CB12E0C6277}" destId="{418FCEB0-5BBE-4FB3-98B0-E07E4841FDE8}" srcOrd="0" destOrd="0" parTransId="{9508AECF-5EE0-426B-B8A6-9B09C190B192}" sibTransId="{87D5B024-B93F-4906-8365-DB10F4BE5E14}"/>
    <dgm:cxn modelId="{791B0D37-7277-4469-B32E-E9B123F0F9C0}" srcId="{56DEE2C7-BBCD-48C3-810D-1CB12E0C6277}" destId="{5D42EEA5-39D3-46DB-813B-590BEF647875}" srcOrd="1" destOrd="0" parTransId="{6D57CEEB-2E54-443C-98C0-11E395F4CCFA}" sibTransId="{D9BBAA62-B3B6-438A-919B-91624DAFCF38}"/>
    <dgm:cxn modelId="{C0EB7D37-FAEB-4AF4-BFEE-4A68DE1A5186}" type="presOf" srcId="{418FCEB0-5BBE-4FB3-98B0-E07E4841FDE8}" destId="{8B18279E-AB26-4456-8596-9A2B3E0F900D}" srcOrd="0" destOrd="0" presId="urn:microsoft.com/office/officeart/2005/8/layout/vList5"/>
    <dgm:cxn modelId="{4B97BD65-8A7E-4883-98F5-57942ED15404}" srcId="{56DEE2C7-BBCD-48C3-810D-1CB12E0C6277}" destId="{8848CB9C-A255-4DA4-BD23-861F023A3312}" srcOrd="2" destOrd="0" parTransId="{366F3EBA-6A91-450D-9058-D017A25B2245}" sibTransId="{6D2C8F84-E7E9-4959-BA2E-744EFDBD11F7}"/>
    <dgm:cxn modelId="{3B6A3A76-777F-4CDC-B6DC-08EC9185741A}" srcId="{7D5AB521-3BE8-4587-BA80-AF9A7E97BEBF}" destId="{F0C40BD0-FAE1-48C9-BF71-B4B6F7BAEF28}" srcOrd="1" destOrd="0" parTransId="{3946BC8F-165F-4215-9E77-9D735B6A383B}" sibTransId="{AEF7B9E9-1942-4EA3-9CBC-D79D82DD9660}"/>
    <dgm:cxn modelId="{2FC71080-7F2F-4EF3-A8C0-C793CB87C39B}" type="presOf" srcId="{9823E51C-5ABE-4B90-8FAE-2AA4F2AF8E31}" destId="{B1257DDC-0D34-4A0F-AE4F-08CE5965672B}" srcOrd="0" destOrd="0" presId="urn:microsoft.com/office/officeart/2005/8/layout/vList5"/>
    <dgm:cxn modelId="{D0EC9DA8-6BF2-445A-92FE-28921B4DCA82}" type="presOf" srcId="{7D5AB521-3BE8-4587-BA80-AF9A7E97BEBF}" destId="{B2290212-1B69-4880-98A7-E6576860CF8F}" srcOrd="0" destOrd="0" presId="urn:microsoft.com/office/officeart/2005/8/layout/vList5"/>
    <dgm:cxn modelId="{4047FCB8-0706-48BD-9C58-7B306BEA011F}" type="presOf" srcId="{6CF1D924-A9F7-4AC4-90B1-13D5C1861242}" destId="{26BA4D8B-2983-456E-990D-C904D9A52460}" srcOrd="0" destOrd="2" presId="urn:microsoft.com/office/officeart/2005/8/layout/vList5"/>
    <dgm:cxn modelId="{B82DA9C6-B7CA-43F7-B9E5-78BE80BD795A}" type="presOf" srcId="{56DEE2C7-BBCD-48C3-810D-1CB12E0C6277}" destId="{89B33650-2F48-4DF2-9599-6B5FE0A9217C}" srcOrd="0" destOrd="0" presId="urn:microsoft.com/office/officeart/2005/8/layout/vList5"/>
    <dgm:cxn modelId="{DF1169CB-5F90-4247-B9AC-AC56CE646C80}" srcId="{9823E51C-5ABE-4B90-8FAE-2AA4F2AF8E31}" destId="{56DEE2C7-BBCD-48C3-810D-1CB12E0C6277}" srcOrd="1" destOrd="0" parTransId="{86460329-A003-4FC4-BC03-C6792E8CF7B1}" sibTransId="{8C7BDB0E-A252-46BB-AF65-9769A97FF994}"/>
    <dgm:cxn modelId="{DDBB9ACC-153B-4121-9175-04AAD2CCBF63}" srcId="{7D5AB521-3BE8-4587-BA80-AF9A7E97BEBF}" destId="{9A76FA16-E095-429D-BF0F-9701F9CF4324}" srcOrd="0" destOrd="0" parTransId="{D138A06B-51D5-4CD7-AAF4-4600296AB1E1}" sibTransId="{0B772F22-EA0A-4ECE-B096-3D00F3A0BC6D}"/>
    <dgm:cxn modelId="{C40B5CDB-4572-4180-A6CC-1558D18EF3A4}" type="presOf" srcId="{9A76FA16-E095-429D-BF0F-9701F9CF4324}" destId="{26BA4D8B-2983-456E-990D-C904D9A52460}" srcOrd="0" destOrd="0" presId="urn:microsoft.com/office/officeart/2005/8/layout/vList5"/>
    <dgm:cxn modelId="{DFAE0DE2-F519-45B7-B8F7-1469F3B065F4}" srcId="{9823E51C-5ABE-4B90-8FAE-2AA4F2AF8E31}" destId="{7D5AB521-3BE8-4587-BA80-AF9A7E97BEBF}" srcOrd="0" destOrd="0" parTransId="{4F2F6D3C-B7A9-40AC-856E-8AAB66C8D3EB}" sibTransId="{C9C2B15B-4401-4DBC-AD7F-0999FB005062}"/>
    <dgm:cxn modelId="{6F9B7AE3-887E-4154-B6AB-78A86C3F0C3C}" type="presOf" srcId="{F0C40BD0-FAE1-48C9-BF71-B4B6F7BAEF28}" destId="{26BA4D8B-2983-456E-990D-C904D9A52460}" srcOrd="0" destOrd="1" presId="urn:microsoft.com/office/officeart/2005/8/layout/vList5"/>
    <dgm:cxn modelId="{D6E726FD-DF35-4FF5-A9FC-B6B0CAF58CDB}" type="presParOf" srcId="{B1257DDC-0D34-4A0F-AE4F-08CE5965672B}" destId="{93ED347E-3949-4E17-A684-BED6FF4249C2}" srcOrd="0" destOrd="0" presId="urn:microsoft.com/office/officeart/2005/8/layout/vList5"/>
    <dgm:cxn modelId="{5539037B-E1BC-45D5-A25F-5B205555706A}" type="presParOf" srcId="{93ED347E-3949-4E17-A684-BED6FF4249C2}" destId="{B2290212-1B69-4880-98A7-E6576860CF8F}" srcOrd="0" destOrd="0" presId="urn:microsoft.com/office/officeart/2005/8/layout/vList5"/>
    <dgm:cxn modelId="{BB3F99DA-B51D-44A5-8774-4CC56EE09B40}" type="presParOf" srcId="{93ED347E-3949-4E17-A684-BED6FF4249C2}" destId="{26BA4D8B-2983-456E-990D-C904D9A52460}" srcOrd="1" destOrd="0" presId="urn:microsoft.com/office/officeart/2005/8/layout/vList5"/>
    <dgm:cxn modelId="{A56806CF-441E-4DDD-861A-EA4352001AB3}" type="presParOf" srcId="{B1257DDC-0D34-4A0F-AE4F-08CE5965672B}" destId="{DA156747-D084-4D67-9033-FDE411EC5813}" srcOrd="1" destOrd="0" presId="urn:microsoft.com/office/officeart/2005/8/layout/vList5"/>
    <dgm:cxn modelId="{71C90405-779B-4C18-A99A-ED68752A921B}" type="presParOf" srcId="{B1257DDC-0D34-4A0F-AE4F-08CE5965672B}" destId="{D62921C9-D6DA-41B1-81A5-99A2077343DF}" srcOrd="2" destOrd="0" presId="urn:microsoft.com/office/officeart/2005/8/layout/vList5"/>
    <dgm:cxn modelId="{06A17843-FEE8-4857-BAA7-25FA896BBFA6}" type="presParOf" srcId="{D62921C9-D6DA-41B1-81A5-99A2077343DF}" destId="{89B33650-2F48-4DF2-9599-6B5FE0A9217C}" srcOrd="0" destOrd="0" presId="urn:microsoft.com/office/officeart/2005/8/layout/vList5"/>
    <dgm:cxn modelId="{F3C5AB0C-E69F-46BB-A9A4-F18B50A4765D}" type="presParOf" srcId="{D62921C9-D6DA-41B1-81A5-99A2077343DF}" destId="{8B18279E-AB26-4456-8596-9A2B3E0F900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6134AA-B67B-45A7-8BB2-E55D1DB79ED0}"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6EB5D3BF-32D9-4B11-8EE6-4CA341EB25DA}">
      <dgm:prSet/>
      <dgm:spPr/>
      <dgm:t>
        <a:bodyPr/>
        <a:lstStyle/>
        <a:p>
          <a:pPr rtl="0"/>
          <a:r>
            <a:rPr lang="en-GB"/>
            <a:t>Physical </a:t>
          </a:r>
        </a:p>
      </dgm:t>
    </dgm:pt>
    <dgm:pt modelId="{3BF64413-8EE6-470C-8A4B-F0E2A6F1BADF}" type="parTrans" cxnId="{BC28780C-8CC5-4EF4-98C1-F71191D73E0C}">
      <dgm:prSet/>
      <dgm:spPr/>
      <dgm:t>
        <a:bodyPr/>
        <a:lstStyle/>
        <a:p>
          <a:endParaRPr lang="en-US"/>
        </a:p>
      </dgm:t>
    </dgm:pt>
    <dgm:pt modelId="{528F0AB2-4620-4912-BAD0-8E1E8191AC55}" type="sibTrans" cxnId="{BC28780C-8CC5-4EF4-98C1-F71191D73E0C}">
      <dgm:prSet/>
      <dgm:spPr/>
      <dgm:t>
        <a:bodyPr/>
        <a:lstStyle/>
        <a:p>
          <a:endParaRPr lang="en-US"/>
        </a:p>
      </dgm:t>
    </dgm:pt>
    <dgm:pt modelId="{8D5FE14F-CDD9-4BD5-BCFD-8766FE44D448}">
      <dgm:prSet/>
      <dgm:spPr/>
      <dgm:t>
        <a:bodyPr/>
        <a:lstStyle/>
        <a:p>
          <a:pPr rtl="0"/>
          <a:r>
            <a:rPr lang="en-GB"/>
            <a:t>Buildings</a:t>
          </a:r>
        </a:p>
      </dgm:t>
    </dgm:pt>
    <dgm:pt modelId="{E3AD042B-1B53-437A-990D-4CCB20A87D6E}" type="parTrans" cxnId="{9620DDF3-F380-4FA8-B466-1DA83095685C}">
      <dgm:prSet/>
      <dgm:spPr/>
      <dgm:t>
        <a:bodyPr/>
        <a:lstStyle/>
        <a:p>
          <a:endParaRPr lang="en-US"/>
        </a:p>
      </dgm:t>
    </dgm:pt>
    <dgm:pt modelId="{934EA66C-456B-4372-B271-CA1FEC42695F}" type="sibTrans" cxnId="{9620DDF3-F380-4FA8-B466-1DA83095685C}">
      <dgm:prSet/>
      <dgm:spPr/>
      <dgm:t>
        <a:bodyPr/>
        <a:lstStyle/>
        <a:p>
          <a:endParaRPr lang="en-US"/>
        </a:p>
      </dgm:t>
    </dgm:pt>
    <dgm:pt modelId="{EC0F985F-8E88-46DD-B9B9-4A544A81AF29}">
      <dgm:prSet/>
      <dgm:spPr/>
      <dgm:t>
        <a:bodyPr/>
        <a:lstStyle/>
        <a:p>
          <a:pPr rtl="0"/>
          <a:r>
            <a:rPr lang="en-GB"/>
            <a:t>Equipment</a:t>
          </a:r>
        </a:p>
      </dgm:t>
    </dgm:pt>
    <dgm:pt modelId="{B4D78A95-2C2F-492E-8A2B-AE3F78DB4A08}" type="parTrans" cxnId="{E21A75B4-3F7F-4F56-A639-559449C3453C}">
      <dgm:prSet/>
      <dgm:spPr/>
      <dgm:t>
        <a:bodyPr/>
        <a:lstStyle/>
        <a:p>
          <a:endParaRPr lang="en-US"/>
        </a:p>
      </dgm:t>
    </dgm:pt>
    <dgm:pt modelId="{299F2998-33F5-451F-BB78-8B545BB87FAE}" type="sibTrans" cxnId="{E21A75B4-3F7F-4F56-A639-559449C3453C}">
      <dgm:prSet/>
      <dgm:spPr/>
      <dgm:t>
        <a:bodyPr/>
        <a:lstStyle/>
        <a:p>
          <a:endParaRPr lang="en-US"/>
        </a:p>
      </dgm:t>
    </dgm:pt>
    <dgm:pt modelId="{4A8B0DE4-544F-4137-A726-1337D5D021C0}">
      <dgm:prSet/>
      <dgm:spPr/>
      <dgm:t>
        <a:bodyPr/>
        <a:lstStyle/>
        <a:p>
          <a:pPr rtl="0"/>
          <a:r>
            <a:rPr lang="en-GB"/>
            <a:t>Procedural</a:t>
          </a:r>
        </a:p>
      </dgm:t>
    </dgm:pt>
    <dgm:pt modelId="{3AA29EA4-AE9A-4FB4-8E27-05835EFDA6CE}" type="parTrans" cxnId="{A1B18E93-993A-46E1-9BE0-77D180601AB6}">
      <dgm:prSet/>
      <dgm:spPr/>
      <dgm:t>
        <a:bodyPr/>
        <a:lstStyle/>
        <a:p>
          <a:endParaRPr lang="en-US"/>
        </a:p>
      </dgm:t>
    </dgm:pt>
    <dgm:pt modelId="{CE312DEF-E5AC-417D-BCB4-1C029AB8846C}" type="sibTrans" cxnId="{A1B18E93-993A-46E1-9BE0-77D180601AB6}">
      <dgm:prSet/>
      <dgm:spPr/>
      <dgm:t>
        <a:bodyPr/>
        <a:lstStyle/>
        <a:p>
          <a:endParaRPr lang="en-US"/>
        </a:p>
      </dgm:t>
    </dgm:pt>
    <dgm:pt modelId="{A4F7FEA1-9CB3-4856-9971-17F801A06D73}">
      <dgm:prSet/>
      <dgm:spPr/>
      <dgm:t>
        <a:bodyPr/>
        <a:lstStyle/>
        <a:p>
          <a:pPr rtl="0"/>
          <a:r>
            <a:rPr lang="en-GB"/>
            <a:t>Policies and practices</a:t>
          </a:r>
        </a:p>
      </dgm:t>
    </dgm:pt>
    <dgm:pt modelId="{E207D945-0E6C-4564-BEDA-EDD76069B083}" type="parTrans" cxnId="{98CAA816-2306-4016-BDF5-97D6F5AC9FDA}">
      <dgm:prSet/>
      <dgm:spPr/>
      <dgm:t>
        <a:bodyPr/>
        <a:lstStyle/>
        <a:p>
          <a:endParaRPr lang="en-US"/>
        </a:p>
      </dgm:t>
    </dgm:pt>
    <dgm:pt modelId="{CDD7CB60-C379-4B76-B8F8-122E5F8507B8}" type="sibTrans" cxnId="{98CAA816-2306-4016-BDF5-97D6F5AC9FDA}">
      <dgm:prSet/>
      <dgm:spPr/>
      <dgm:t>
        <a:bodyPr/>
        <a:lstStyle/>
        <a:p>
          <a:endParaRPr lang="en-US"/>
        </a:p>
      </dgm:t>
    </dgm:pt>
    <dgm:pt modelId="{CC7EFD0A-95D1-4EF6-A092-BDE038F62B50}">
      <dgm:prSet/>
      <dgm:spPr/>
      <dgm:t>
        <a:bodyPr/>
        <a:lstStyle/>
        <a:p>
          <a:pPr rtl="0"/>
          <a:r>
            <a:rPr lang="en-GB"/>
            <a:t>Relational</a:t>
          </a:r>
        </a:p>
      </dgm:t>
    </dgm:pt>
    <dgm:pt modelId="{C8D38CDF-E2FB-416F-A624-935E56ABC923}" type="parTrans" cxnId="{BDC4328F-7EDD-40EC-8E3E-8BBE4C30418F}">
      <dgm:prSet/>
      <dgm:spPr/>
      <dgm:t>
        <a:bodyPr/>
        <a:lstStyle/>
        <a:p>
          <a:endParaRPr lang="en-US"/>
        </a:p>
      </dgm:t>
    </dgm:pt>
    <dgm:pt modelId="{821656CE-001C-408E-9305-1D336E93C16F}" type="sibTrans" cxnId="{BDC4328F-7EDD-40EC-8E3E-8BBE4C30418F}">
      <dgm:prSet/>
      <dgm:spPr/>
      <dgm:t>
        <a:bodyPr/>
        <a:lstStyle/>
        <a:p>
          <a:endParaRPr lang="en-US"/>
        </a:p>
      </dgm:t>
    </dgm:pt>
    <dgm:pt modelId="{354E2590-2A9E-43E0-B845-EEC8554FEC66}">
      <dgm:prSet/>
      <dgm:spPr/>
      <dgm:t>
        <a:bodyPr/>
        <a:lstStyle/>
        <a:p>
          <a:pPr rtl="0"/>
          <a:r>
            <a:rPr lang="en-GB"/>
            <a:t>Interpersonal interactions</a:t>
          </a:r>
        </a:p>
      </dgm:t>
    </dgm:pt>
    <dgm:pt modelId="{6E67DB5D-D625-49DD-B703-D0305A432981}" type="parTrans" cxnId="{8F2DC211-0ECD-41F1-AD0E-E507AF644730}">
      <dgm:prSet/>
      <dgm:spPr/>
      <dgm:t>
        <a:bodyPr/>
        <a:lstStyle/>
        <a:p>
          <a:endParaRPr lang="en-US"/>
        </a:p>
      </dgm:t>
    </dgm:pt>
    <dgm:pt modelId="{E47D849F-FD57-433B-BA94-F03C9024B09B}" type="sibTrans" cxnId="{8F2DC211-0ECD-41F1-AD0E-E507AF644730}">
      <dgm:prSet/>
      <dgm:spPr/>
      <dgm:t>
        <a:bodyPr/>
        <a:lstStyle/>
        <a:p>
          <a:endParaRPr lang="en-US"/>
        </a:p>
      </dgm:t>
    </dgm:pt>
    <dgm:pt modelId="{64FEF78C-CB3D-43DD-8F34-3DD2FB4D0ED9}">
      <dgm:prSet/>
      <dgm:spPr/>
      <dgm:t>
        <a:bodyPr/>
        <a:lstStyle/>
        <a:p>
          <a:pPr rtl="0"/>
          <a:r>
            <a:rPr lang="en-GB"/>
            <a:t>Relational explorer</a:t>
          </a:r>
        </a:p>
      </dgm:t>
    </dgm:pt>
    <dgm:pt modelId="{DC00D71B-01B5-4D0F-928C-0D45A3D952D9}" type="parTrans" cxnId="{7A7C8A48-5886-49AB-95DC-E55E88BD27FB}">
      <dgm:prSet/>
      <dgm:spPr/>
      <dgm:t>
        <a:bodyPr/>
        <a:lstStyle/>
        <a:p>
          <a:endParaRPr lang="en-US"/>
        </a:p>
      </dgm:t>
    </dgm:pt>
    <dgm:pt modelId="{3C0F632C-2E0F-4EBB-B81A-2144B1C46320}" type="sibTrans" cxnId="{7A7C8A48-5886-49AB-95DC-E55E88BD27FB}">
      <dgm:prSet/>
      <dgm:spPr/>
      <dgm:t>
        <a:bodyPr/>
        <a:lstStyle/>
        <a:p>
          <a:endParaRPr lang="en-US"/>
        </a:p>
      </dgm:t>
    </dgm:pt>
    <dgm:pt modelId="{C2AA006A-EFF6-4CEF-B643-9414EF9856B8}" type="pres">
      <dgm:prSet presAssocID="{936134AA-B67B-45A7-8BB2-E55D1DB79ED0}" presName="linear" presStyleCnt="0">
        <dgm:presLayoutVars>
          <dgm:dir/>
          <dgm:animLvl val="lvl"/>
          <dgm:resizeHandles val="exact"/>
        </dgm:presLayoutVars>
      </dgm:prSet>
      <dgm:spPr/>
    </dgm:pt>
    <dgm:pt modelId="{2A200744-7590-4A38-B42F-D6B017732C4A}" type="pres">
      <dgm:prSet presAssocID="{6EB5D3BF-32D9-4B11-8EE6-4CA341EB25DA}" presName="parentLin" presStyleCnt="0"/>
      <dgm:spPr/>
    </dgm:pt>
    <dgm:pt modelId="{FEA5A4D3-84A7-4AE8-9090-B4EAE84D32A6}" type="pres">
      <dgm:prSet presAssocID="{6EB5D3BF-32D9-4B11-8EE6-4CA341EB25DA}" presName="parentLeftMargin" presStyleLbl="node1" presStyleIdx="0" presStyleCnt="3"/>
      <dgm:spPr/>
    </dgm:pt>
    <dgm:pt modelId="{9BB4709A-3355-4FD9-8097-61432576483C}" type="pres">
      <dgm:prSet presAssocID="{6EB5D3BF-32D9-4B11-8EE6-4CA341EB25DA}" presName="parentText" presStyleLbl="node1" presStyleIdx="0" presStyleCnt="3">
        <dgm:presLayoutVars>
          <dgm:chMax val="0"/>
          <dgm:bulletEnabled val="1"/>
        </dgm:presLayoutVars>
      </dgm:prSet>
      <dgm:spPr/>
    </dgm:pt>
    <dgm:pt modelId="{7824B81E-D20E-4303-9A11-6D2E1CFEB45B}" type="pres">
      <dgm:prSet presAssocID="{6EB5D3BF-32D9-4B11-8EE6-4CA341EB25DA}" presName="negativeSpace" presStyleCnt="0"/>
      <dgm:spPr/>
    </dgm:pt>
    <dgm:pt modelId="{A8958F14-CC57-4C1A-A765-68E6740B82A1}" type="pres">
      <dgm:prSet presAssocID="{6EB5D3BF-32D9-4B11-8EE6-4CA341EB25DA}" presName="childText" presStyleLbl="conFgAcc1" presStyleIdx="0" presStyleCnt="3">
        <dgm:presLayoutVars>
          <dgm:bulletEnabled val="1"/>
        </dgm:presLayoutVars>
      </dgm:prSet>
      <dgm:spPr/>
    </dgm:pt>
    <dgm:pt modelId="{4F47552D-E5DB-4CAA-BEE1-C1C61BCA8FC8}" type="pres">
      <dgm:prSet presAssocID="{528F0AB2-4620-4912-BAD0-8E1E8191AC55}" presName="spaceBetweenRectangles" presStyleCnt="0"/>
      <dgm:spPr/>
    </dgm:pt>
    <dgm:pt modelId="{E1C901ED-9F93-4CE8-9ADE-564EA59B5AF2}" type="pres">
      <dgm:prSet presAssocID="{4A8B0DE4-544F-4137-A726-1337D5D021C0}" presName="parentLin" presStyleCnt="0"/>
      <dgm:spPr/>
    </dgm:pt>
    <dgm:pt modelId="{D5638D9E-8466-420B-A151-9BC9A9F94B0F}" type="pres">
      <dgm:prSet presAssocID="{4A8B0DE4-544F-4137-A726-1337D5D021C0}" presName="parentLeftMargin" presStyleLbl="node1" presStyleIdx="0" presStyleCnt="3"/>
      <dgm:spPr/>
    </dgm:pt>
    <dgm:pt modelId="{E3C225D3-B819-474D-AC1E-2A86F87F33CE}" type="pres">
      <dgm:prSet presAssocID="{4A8B0DE4-544F-4137-A726-1337D5D021C0}" presName="parentText" presStyleLbl="node1" presStyleIdx="1" presStyleCnt="3">
        <dgm:presLayoutVars>
          <dgm:chMax val="0"/>
          <dgm:bulletEnabled val="1"/>
        </dgm:presLayoutVars>
      </dgm:prSet>
      <dgm:spPr/>
    </dgm:pt>
    <dgm:pt modelId="{2782F856-70BC-4CA4-A38A-F5E2002FA446}" type="pres">
      <dgm:prSet presAssocID="{4A8B0DE4-544F-4137-A726-1337D5D021C0}" presName="negativeSpace" presStyleCnt="0"/>
      <dgm:spPr/>
    </dgm:pt>
    <dgm:pt modelId="{347CA829-E245-4125-A7D4-65E25D9F70EF}" type="pres">
      <dgm:prSet presAssocID="{4A8B0DE4-544F-4137-A726-1337D5D021C0}" presName="childText" presStyleLbl="conFgAcc1" presStyleIdx="1" presStyleCnt="3">
        <dgm:presLayoutVars>
          <dgm:bulletEnabled val="1"/>
        </dgm:presLayoutVars>
      </dgm:prSet>
      <dgm:spPr/>
    </dgm:pt>
    <dgm:pt modelId="{84FDABCF-3C68-461B-8669-3A269752005F}" type="pres">
      <dgm:prSet presAssocID="{CE312DEF-E5AC-417D-BCB4-1C029AB8846C}" presName="spaceBetweenRectangles" presStyleCnt="0"/>
      <dgm:spPr/>
    </dgm:pt>
    <dgm:pt modelId="{119B7E22-92B9-42E4-A938-FE10D36FD454}" type="pres">
      <dgm:prSet presAssocID="{CC7EFD0A-95D1-4EF6-A092-BDE038F62B50}" presName="parentLin" presStyleCnt="0"/>
      <dgm:spPr/>
    </dgm:pt>
    <dgm:pt modelId="{37AF424B-6CDB-40D8-A66F-792C03300350}" type="pres">
      <dgm:prSet presAssocID="{CC7EFD0A-95D1-4EF6-A092-BDE038F62B50}" presName="parentLeftMargin" presStyleLbl="node1" presStyleIdx="1" presStyleCnt="3"/>
      <dgm:spPr/>
    </dgm:pt>
    <dgm:pt modelId="{A4B5F486-4F44-4C3E-AC88-A073BDC7EA4B}" type="pres">
      <dgm:prSet presAssocID="{CC7EFD0A-95D1-4EF6-A092-BDE038F62B50}" presName="parentText" presStyleLbl="node1" presStyleIdx="2" presStyleCnt="3">
        <dgm:presLayoutVars>
          <dgm:chMax val="0"/>
          <dgm:bulletEnabled val="1"/>
        </dgm:presLayoutVars>
      </dgm:prSet>
      <dgm:spPr/>
    </dgm:pt>
    <dgm:pt modelId="{5D14B9AD-C893-4599-94B7-DB311280F742}" type="pres">
      <dgm:prSet presAssocID="{CC7EFD0A-95D1-4EF6-A092-BDE038F62B50}" presName="negativeSpace" presStyleCnt="0"/>
      <dgm:spPr/>
    </dgm:pt>
    <dgm:pt modelId="{3BD2D4C0-6FF0-47D2-B7AF-F5D2F4D2B313}" type="pres">
      <dgm:prSet presAssocID="{CC7EFD0A-95D1-4EF6-A092-BDE038F62B50}" presName="childText" presStyleLbl="conFgAcc1" presStyleIdx="2" presStyleCnt="3">
        <dgm:presLayoutVars>
          <dgm:bulletEnabled val="1"/>
        </dgm:presLayoutVars>
      </dgm:prSet>
      <dgm:spPr/>
    </dgm:pt>
  </dgm:ptLst>
  <dgm:cxnLst>
    <dgm:cxn modelId="{73077E04-2EA3-4363-9B0C-CD0CEAC2B014}" type="presOf" srcId="{4A8B0DE4-544F-4137-A726-1337D5D021C0}" destId="{E3C225D3-B819-474D-AC1E-2A86F87F33CE}" srcOrd="1" destOrd="0" presId="urn:microsoft.com/office/officeart/2005/8/layout/list1"/>
    <dgm:cxn modelId="{BC28780C-8CC5-4EF4-98C1-F71191D73E0C}" srcId="{936134AA-B67B-45A7-8BB2-E55D1DB79ED0}" destId="{6EB5D3BF-32D9-4B11-8EE6-4CA341EB25DA}" srcOrd="0" destOrd="0" parTransId="{3BF64413-8EE6-470C-8A4B-F0E2A6F1BADF}" sibTransId="{528F0AB2-4620-4912-BAD0-8E1E8191AC55}"/>
    <dgm:cxn modelId="{8F2DC211-0ECD-41F1-AD0E-E507AF644730}" srcId="{CC7EFD0A-95D1-4EF6-A092-BDE038F62B50}" destId="{354E2590-2A9E-43E0-B845-EEC8554FEC66}" srcOrd="0" destOrd="0" parTransId="{6E67DB5D-D625-49DD-B703-D0305A432981}" sibTransId="{E47D849F-FD57-433B-BA94-F03C9024B09B}"/>
    <dgm:cxn modelId="{FC785212-0DC8-4E83-A7CB-F0D2AB84428D}" type="presOf" srcId="{936134AA-B67B-45A7-8BB2-E55D1DB79ED0}" destId="{C2AA006A-EFF6-4CEF-B643-9414EF9856B8}" srcOrd="0" destOrd="0" presId="urn:microsoft.com/office/officeart/2005/8/layout/list1"/>
    <dgm:cxn modelId="{98CAA816-2306-4016-BDF5-97D6F5AC9FDA}" srcId="{4A8B0DE4-544F-4137-A726-1337D5D021C0}" destId="{A4F7FEA1-9CB3-4856-9971-17F801A06D73}" srcOrd="0" destOrd="0" parTransId="{E207D945-0E6C-4564-BEDA-EDD76069B083}" sibTransId="{CDD7CB60-C379-4B76-B8F8-122E5F8507B8}"/>
    <dgm:cxn modelId="{3FB90E5F-DBD4-47CF-A313-DB66726FA74C}" type="presOf" srcId="{EC0F985F-8E88-46DD-B9B9-4A544A81AF29}" destId="{A8958F14-CC57-4C1A-A765-68E6740B82A1}" srcOrd="0" destOrd="1" presId="urn:microsoft.com/office/officeart/2005/8/layout/list1"/>
    <dgm:cxn modelId="{3B491646-A810-46E6-9A1C-D3EE4BE90155}" type="presOf" srcId="{6EB5D3BF-32D9-4B11-8EE6-4CA341EB25DA}" destId="{FEA5A4D3-84A7-4AE8-9090-B4EAE84D32A6}" srcOrd="0" destOrd="0" presId="urn:microsoft.com/office/officeart/2005/8/layout/list1"/>
    <dgm:cxn modelId="{7A7C8A48-5886-49AB-95DC-E55E88BD27FB}" srcId="{CC7EFD0A-95D1-4EF6-A092-BDE038F62B50}" destId="{64FEF78C-CB3D-43DD-8F34-3DD2FB4D0ED9}" srcOrd="1" destOrd="0" parTransId="{DC00D71B-01B5-4D0F-928C-0D45A3D952D9}" sibTransId="{3C0F632C-2E0F-4EBB-B81A-2144B1C46320}"/>
    <dgm:cxn modelId="{221D754E-BDD2-48D9-8014-3B8FE0633F7A}" type="presOf" srcId="{4A8B0DE4-544F-4137-A726-1337D5D021C0}" destId="{D5638D9E-8466-420B-A151-9BC9A9F94B0F}" srcOrd="0" destOrd="0" presId="urn:microsoft.com/office/officeart/2005/8/layout/list1"/>
    <dgm:cxn modelId="{19CD0674-1049-42D6-AE7C-FFBFFC3770FC}" type="presOf" srcId="{CC7EFD0A-95D1-4EF6-A092-BDE038F62B50}" destId="{A4B5F486-4F44-4C3E-AC88-A073BDC7EA4B}" srcOrd="1" destOrd="0" presId="urn:microsoft.com/office/officeart/2005/8/layout/list1"/>
    <dgm:cxn modelId="{B5C39E7F-AB07-4BCA-970E-BD03C0812FA1}" type="presOf" srcId="{354E2590-2A9E-43E0-B845-EEC8554FEC66}" destId="{3BD2D4C0-6FF0-47D2-B7AF-F5D2F4D2B313}" srcOrd="0" destOrd="0" presId="urn:microsoft.com/office/officeart/2005/8/layout/list1"/>
    <dgm:cxn modelId="{086FC789-27F9-49A2-930E-AA4A509DFCFE}" type="presOf" srcId="{A4F7FEA1-9CB3-4856-9971-17F801A06D73}" destId="{347CA829-E245-4125-A7D4-65E25D9F70EF}" srcOrd="0" destOrd="0" presId="urn:microsoft.com/office/officeart/2005/8/layout/list1"/>
    <dgm:cxn modelId="{BDC4328F-7EDD-40EC-8E3E-8BBE4C30418F}" srcId="{936134AA-B67B-45A7-8BB2-E55D1DB79ED0}" destId="{CC7EFD0A-95D1-4EF6-A092-BDE038F62B50}" srcOrd="2" destOrd="0" parTransId="{C8D38CDF-E2FB-416F-A624-935E56ABC923}" sibTransId="{821656CE-001C-408E-9305-1D336E93C16F}"/>
    <dgm:cxn modelId="{A1B18E93-993A-46E1-9BE0-77D180601AB6}" srcId="{936134AA-B67B-45A7-8BB2-E55D1DB79ED0}" destId="{4A8B0DE4-544F-4137-A726-1337D5D021C0}" srcOrd="1" destOrd="0" parTransId="{3AA29EA4-AE9A-4FB4-8E27-05835EFDA6CE}" sibTransId="{CE312DEF-E5AC-417D-BCB4-1C029AB8846C}"/>
    <dgm:cxn modelId="{76AAE69D-25FC-479F-B579-B5AD80E481A2}" type="presOf" srcId="{64FEF78C-CB3D-43DD-8F34-3DD2FB4D0ED9}" destId="{3BD2D4C0-6FF0-47D2-B7AF-F5D2F4D2B313}" srcOrd="0" destOrd="1" presId="urn:microsoft.com/office/officeart/2005/8/layout/list1"/>
    <dgm:cxn modelId="{E21A75B4-3F7F-4F56-A639-559449C3453C}" srcId="{6EB5D3BF-32D9-4B11-8EE6-4CA341EB25DA}" destId="{EC0F985F-8E88-46DD-B9B9-4A544A81AF29}" srcOrd="1" destOrd="0" parTransId="{B4D78A95-2C2F-492E-8A2B-AE3F78DB4A08}" sibTransId="{299F2998-33F5-451F-BB78-8B545BB87FAE}"/>
    <dgm:cxn modelId="{7B657ECD-F959-470B-B3E0-CCEAC5F1AC31}" type="presOf" srcId="{CC7EFD0A-95D1-4EF6-A092-BDE038F62B50}" destId="{37AF424B-6CDB-40D8-A66F-792C03300350}" srcOrd="0" destOrd="0" presId="urn:microsoft.com/office/officeart/2005/8/layout/list1"/>
    <dgm:cxn modelId="{C7BFFFE5-6538-40DE-AB20-7BE27B44E3A0}" type="presOf" srcId="{8D5FE14F-CDD9-4BD5-BCFD-8766FE44D448}" destId="{A8958F14-CC57-4C1A-A765-68E6740B82A1}" srcOrd="0" destOrd="0" presId="urn:microsoft.com/office/officeart/2005/8/layout/list1"/>
    <dgm:cxn modelId="{AFF3FBF1-A138-4BDE-88A1-63C4FD0244C8}" type="presOf" srcId="{6EB5D3BF-32D9-4B11-8EE6-4CA341EB25DA}" destId="{9BB4709A-3355-4FD9-8097-61432576483C}" srcOrd="1" destOrd="0" presId="urn:microsoft.com/office/officeart/2005/8/layout/list1"/>
    <dgm:cxn modelId="{9620DDF3-F380-4FA8-B466-1DA83095685C}" srcId="{6EB5D3BF-32D9-4B11-8EE6-4CA341EB25DA}" destId="{8D5FE14F-CDD9-4BD5-BCFD-8766FE44D448}" srcOrd="0" destOrd="0" parTransId="{E3AD042B-1B53-437A-990D-4CCB20A87D6E}" sibTransId="{934EA66C-456B-4372-B271-CA1FEC42695F}"/>
    <dgm:cxn modelId="{7821C46E-A959-4843-B909-9B5A1129AB01}" type="presParOf" srcId="{C2AA006A-EFF6-4CEF-B643-9414EF9856B8}" destId="{2A200744-7590-4A38-B42F-D6B017732C4A}" srcOrd="0" destOrd="0" presId="urn:microsoft.com/office/officeart/2005/8/layout/list1"/>
    <dgm:cxn modelId="{86AEE51B-16E6-4087-A4C4-F2304D3969F0}" type="presParOf" srcId="{2A200744-7590-4A38-B42F-D6B017732C4A}" destId="{FEA5A4D3-84A7-4AE8-9090-B4EAE84D32A6}" srcOrd="0" destOrd="0" presId="urn:microsoft.com/office/officeart/2005/8/layout/list1"/>
    <dgm:cxn modelId="{6E658C32-EA1F-4FA7-BA14-51C717720C8F}" type="presParOf" srcId="{2A200744-7590-4A38-B42F-D6B017732C4A}" destId="{9BB4709A-3355-4FD9-8097-61432576483C}" srcOrd="1" destOrd="0" presId="urn:microsoft.com/office/officeart/2005/8/layout/list1"/>
    <dgm:cxn modelId="{73D576CE-8688-4D6B-ADF7-990740FD4449}" type="presParOf" srcId="{C2AA006A-EFF6-4CEF-B643-9414EF9856B8}" destId="{7824B81E-D20E-4303-9A11-6D2E1CFEB45B}" srcOrd="1" destOrd="0" presId="urn:microsoft.com/office/officeart/2005/8/layout/list1"/>
    <dgm:cxn modelId="{563325FF-4C40-4EB6-B814-30E027F93379}" type="presParOf" srcId="{C2AA006A-EFF6-4CEF-B643-9414EF9856B8}" destId="{A8958F14-CC57-4C1A-A765-68E6740B82A1}" srcOrd="2" destOrd="0" presId="urn:microsoft.com/office/officeart/2005/8/layout/list1"/>
    <dgm:cxn modelId="{AFF7F9EC-7BB0-4B32-865C-7809F0144E46}" type="presParOf" srcId="{C2AA006A-EFF6-4CEF-B643-9414EF9856B8}" destId="{4F47552D-E5DB-4CAA-BEE1-C1C61BCA8FC8}" srcOrd="3" destOrd="0" presId="urn:microsoft.com/office/officeart/2005/8/layout/list1"/>
    <dgm:cxn modelId="{D6ACB544-7CDD-4D91-8306-6B2D9E94529C}" type="presParOf" srcId="{C2AA006A-EFF6-4CEF-B643-9414EF9856B8}" destId="{E1C901ED-9F93-4CE8-9ADE-564EA59B5AF2}" srcOrd="4" destOrd="0" presId="urn:microsoft.com/office/officeart/2005/8/layout/list1"/>
    <dgm:cxn modelId="{5AF72AAF-8A93-4858-9CEB-9C5B616E8F1A}" type="presParOf" srcId="{E1C901ED-9F93-4CE8-9ADE-564EA59B5AF2}" destId="{D5638D9E-8466-420B-A151-9BC9A9F94B0F}" srcOrd="0" destOrd="0" presId="urn:microsoft.com/office/officeart/2005/8/layout/list1"/>
    <dgm:cxn modelId="{6D9A3DD3-A740-4002-AC0F-4725158B361B}" type="presParOf" srcId="{E1C901ED-9F93-4CE8-9ADE-564EA59B5AF2}" destId="{E3C225D3-B819-474D-AC1E-2A86F87F33CE}" srcOrd="1" destOrd="0" presId="urn:microsoft.com/office/officeart/2005/8/layout/list1"/>
    <dgm:cxn modelId="{267BB9B3-7BA1-4BE8-838B-CBE33660B1EF}" type="presParOf" srcId="{C2AA006A-EFF6-4CEF-B643-9414EF9856B8}" destId="{2782F856-70BC-4CA4-A38A-F5E2002FA446}" srcOrd="5" destOrd="0" presId="urn:microsoft.com/office/officeart/2005/8/layout/list1"/>
    <dgm:cxn modelId="{45647BB0-8C4F-4822-8095-A0B3D59C0EC5}" type="presParOf" srcId="{C2AA006A-EFF6-4CEF-B643-9414EF9856B8}" destId="{347CA829-E245-4125-A7D4-65E25D9F70EF}" srcOrd="6" destOrd="0" presId="urn:microsoft.com/office/officeart/2005/8/layout/list1"/>
    <dgm:cxn modelId="{EB730196-E8FF-4123-BF06-277F65070939}" type="presParOf" srcId="{C2AA006A-EFF6-4CEF-B643-9414EF9856B8}" destId="{84FDABCF-3C68-461B-8669-3A269752005F}" srcOrd="7" destOrd="0" presId="urn:microsoft.com/office/officeart/2005/8/layout/list1"/>
    <dgm:cxn modelId="{8CEBB65D-9F12-4321-9ABE-38F8B3433980}" type="presParOf" srcId="{C2AA006A-EFF6-4CEF-B643-9414EF9856B8}" destId="{119B7E22-92B9-42E4-A938-FE10D36FD454}" srcOrd="8" destOrd="0" presId="urn:microsoft.com/office/officeart/2005/8/layout/list1"/>
    <dgm:cxn modelId="{B251B907-9795-425F-A595-F41751C19907}" type="presParOf" srcId="{119B7E22-92B9-42E4-A938-FE10D36FD454}" destId="{37AF424B-6CDB-40D8-A66F-792C03300350}" srcOrd="0" destOrd="0" presId="urn:microsoft.com/office/officeart/2005/8/layout/list1"/>
    <dgm:cxn modelId="{3FF5A196-BC8E-4615-97B1-1997AA360257}" type="presParOf" srcId="{119B7E22-92B9-42E4-A938-FE10D36FD454}" destId="{A4B5F486-4F44-4C3E-AC88-A073BDC7EA4B}" srcOrd="1" destOrd="0" presId="urn:microsoft.com/office/officeart/2005/8/layout/list1"/>
    <dgm:cxn modelId="{1D726F10-C23A-4ACE-AE8A-AA3DFE7F6736}" type="presParOf" srcId="{C2AA006A-EFF6-4CEF-B643-9414EF9856B8}" destId="{5D14B9AD-C893-4599-94B7-DB311280F742}" srcOrd="9" destOrd="0" presId="urn:microsoft.com/office/officeart/2005/8/layout/list1"/>
    <dgm:cxn modelId="{DE5C86AF-FDEA-45D9-B203-25B560B28840}" type="presParOf" srcId="{C2AA006A-EFF6-4CEF-B643-9414EF9856B8}" destId="{3BD2D4C0-6FF0-47D2-B7AF-F5D2F4D2B31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B4FAD-E4C6-4B8D-9859-2B7C04EC2275}">
      <dsp:nvSpPr>
        <dsp:cNvPr id="0" name=""/>
        <dsp:cNvSpPr/>
      </dsp:nvSpPr>
      <dsp:spPr>
        <a:xfrm>
          <a:off x="0" y="341805"/>
          <a:ext cx="7839075" cy="19813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8399" tIns="354076" rIns="608399" bIns="120904" numCol="1" spcCol="1270" anchor="t" anchorCtr="0">
          <a:noAutofit/>
        </a:bodyPr>
        <a:lstStyle/>
        <a:p>
          <a:pPr marL="171450" lvl="1" indent="-171450" algn="l" defTabSz="755650" rtl="0">
            <a:lnSpc>
              <a:spcPct val="90000"/>
            </a:lnSpc>
            <a:spcBef>
              <a:spcPct val="0"/>
            </a:spcBef>
            <a:spcAft>
              <a:spcPct val="15000"/>
            </a:spcAft>
            <a:buChar char="•"/>
          </a:pPr>
          <a:r>
            <a:rPr lang="en-GB" sz="1700" kern="1200"/>
            <a:t>May be closed, open, local and training</a:t>
          </a:r>
        </a:p>
        <a:p>
          <a:pPr marL="171450" lvl="1" indent="-171450" algn="l" defTabSz="755650" rtl="0">
            <a:lnSpc>
              <a:spcPct val="90000"/>
            </a:lnSpc>
            <a:spcBef>
              <a:spcPct val="0"/>
            </a:spcBef>
            <a:spcAft>
              <a:spcPct val="15000"/>
            </a:spcAft>
            <a:buChar char="•"/>
          </a:pPr>
          <a:r>
            <a:rPr lang="en-GB" sz="1700" kern="1200"/>
            <a:t>A – for prisoners whose escape would be considered highly dangerous / threat to national security</a:t>
          </a:r>
        </a:p>
        <a:p>
          <a:pPr marL="171450" lvl="1" indent="-171450" algn="l" defTabSz="755650" rtl="0">
            <a:lnSpc>
              <a:spcPct val="90000"/>
            </a:lnSpc>
            <a:spcBef>
              <a:spcPct val="0"/>
            </a:spcBef>
            <a:spcAft>
              <a:spcPct val="15000"/>
            </a:spcAft>
            <a:buChar char="•"/>
          </a:pPr>
          <a:r>
            <a:rPr lang="en-GB" sz="1700" kern="1200"/>
            <a:t>B – for prisoners whose escape must be made very difficult</a:t>
          </a:r>
        </a:p>
        <a:p>
          <a:pPr marL="171450" lvl="1" indent="-171450" algn="l" defTabSz="755650" rtl="0">
            <a:lnSpc>
              <a:spcPct val="90000"/>
            </a:lnSpc>
            <a:spcBef>
              <a:spcPct val="0"/>
            </a:spcBef>
            <a:spcAft>
              <a:spcPct val="15000"/>
            </a:spcAft>
            <a:buChar char="•"/>
          </a:pPr>
          <a:r>
            <a:rPr lang="en-GB" sz="1700" kern="1200"/>
            <a:t>C – for prisoners who cannot be trusted in open conditions</a:t>
          </a:r>
        </a:p>
        <a:p>
          <a:pPr marL="171450" lvl="1" indent="-171450" algn="l" defTabSz="755650" rtl="0">
            <a:lnSpc>
              <a:spcPct val="90000"/>
            </a:lnSpc>
            <a:spcBef>
              <a:spcPct val="0"/>
            </a:spcBef>
            <a:spcAft>
              <a:spcPct val="15000"/>
            </a:spcAft>
            <a:buChar char="•"/>
          </a:pPr>
          <a:r>
            <a:rPr lang="en-GB" sz="1700" kern="1200"/>
            <a:t>D – for prisoners who can be reasonably trusted in open conditions</a:t>
          </a:r>
        </a:p>
      </dsp:txBody>
      <dsp:txXfrm>
        <a:off x="0" y="341805"/>
        <a:ext cx="7839075" cy="1981350"/>
      </dsp:txXfrm>
    </dsp:sp>
    <dsp:sp modelId="{0ECBEA19-8BCF-4D66-BD70-213CE9E481BD}">
      <dsp:nvSpPr>
        <dsp:cNvPr id="0" name=""/>
        <dsp:cNvSpPr/>
      </dsp:nvSpPr>
      <dsp:spPr>
        <a:xfrm>
          <a:off x="391953" y="90885"/>
          <a:ext cx="5487352"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409" tIns="0" rIns="207409" bIns="0" numCol="1" spcCol="1270" anchor="ctr" anchorCtr="0">
          <a:noAutofit/>
        </a:bodyPr>
        <a:lstStyle/>
        <a:p>
          <a:pPr marL="0" lvl="0" indent="0" algn="l" defTabSz="755650" rtl="0">
            <a:lnSpc>
              <a:spcPct val="90000"/>
            </a:lnSpc>
            <a:spcBef>
              <a:spcPct val="0"/>
            </a:spcBef>
            <a:spcAft>
              <a:spcPct val="35000"/>
            </a:spcAft>
            <a:buNone/>
          </a:pPr>
          <a:r>
            <a:rPr lang="en-GB" sz="1700" b="1" kern="1200"/>
            <a:t>Male Prisons</a:t>
          </a:r>
          <a:endParaRPr lang="en-GB" sz="1700" kern="1200"/>
        </a:p>
      </dsp:txBody>
      <dsp:txXfrm>
        <a:off x="416451" y="115383"/>
        <a:ext cx="5438356" cy="452844"/>
      </dsp:txXfrm>
    </dsp:sp>
    <dsp:sp modelId="{5A274507-360B-4679-8282-A53E1ED95B06}">
      <dsp:nvSpPr>
        <dsp:cNvPr id="0" name=""/>
        <dsp:cNvSpPr/>
      </dsp:nvSpPr>
      <dsp:spPr>
        <a:xfrm>
          <a:off x="0" y="2665876"/>
          <a:ext cx="7839075" cy="963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8399" tIns="354076" rIns="608399" bIns="120904" numCol="1" spcCol="1270" anchor="t" anchorCtr="0">
          <a:noAutofit/>
        </a:bodyPr>
        <a:lstStyle/>
        <a:p>
          <a:pPr marL="171450" lvl="1" indent="-171450" algn="l" defTabSz="755650" rtl="0">
            <a:lnSpc>
              <a:spcPct val="90000"/>
            </a:lnSpc>
            <a:spcBef>
              <a:spcPct val="0"/>
            </a:spcBef>
            <a:spcAft>
              <a:spcPct val="15000"/>
            </a:spcAft>
            <a:buChar char="•"/>
          </a:pPr>
          <a:r>
            <a:rPr lang="en-GB" sz="1700" kern="1200"/>
            <a:t>May be closed, semi-open or open</a:t>
          </a:r>
        </a:p>
        <a:p>
          <a:pPr marL="171450" lvl="1" indent="-171450" algn="l" defTabSz="755650" rtl="0">
            <a:lnSpc>
              <a:spcPct val="90000"/>
            </a:lnSpc>
            <a:spcBef>
              <a:spcPct val="0"/>
            </a:spcBef>
            <a:spcAft>
              <a:spcPct val="15000"/>
            </a:spcAft>
            <a:buChar char="•"/>
          </a:pPr>
          <a:r>
            <a:rPr lang="en-GB" sz="1700" kern="1200"/>
            <a:t>There is only one separate category (A) and ‘all other prisoners’</a:t>
          </a:r>
        </a:p>
      </dsp:txBody>
      <dsp:txXfrm>
        <a:off x="0" y="2665876"/>
        <a:ext cx="7839075" cy="963900"/>
      </dsp:txXfrm>
    </dsp:sp>
    <dsp:sp modelId="{4805D81B-24CF-432C-BE2E-27C1A5E05CE1}">
      <dsp:nvSpPr>
        <dsp:cNvPr id="0" name=""/>
        <dsp:cNvSpPr/>
      </dsp:nvSpPr>
      <dsp:spPr>
        <a:xfrm>
          <a:off x="391953" y="2414956"/>
          <a:ext cx="5487352"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409" tIns="0" rIns="207409" bIns="0" numCol="1" spcCol="1270" anchor="ctr" anchorCtr="0">
          <a:noAutofit/>
        </a:bodyPr>
        <a:lstStyle/>
        <a:p>
          <a:pPr marL="0" lvl="0" indent="0" algn="l" defTabSz="755650" rtl="0">
            <a:lnSpc>
              <a:spcPct val="90000"/>
            </a:lnSpc>
            <a:spcBef>
              <a:spcPct val="0"/>
            </a:spcBef>
            <a:spcAft>
              <a:spcPct val="35000"/>
            </a:spcAft>
            <a:buNone/>
          </a:pPr>
          <a:r>
            <a:rPr lang="en-GB" sz="1700" b="1" kern="1200"/>
            <a:t>Female Prisons</a:t>
          </a:r>
          <a:endParaRPr lang="en-GB" sz="1700" kern="1200"/>
        </a:p>
      </dsp:txBody>
      <dsp:txXfrm>
        <a:off x="416451" y="2439454"/>
        <a:ext cx="5438356"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FDDE5D-B181-46E1-B232-9FB4442E7AE9}">
      <dsp:nvSpPr>
        <dsp:cNvPr id="0" name=""/>
        <dsp:cNvSpPr/>
      </dsp:nvSpPr>
      <dsp:spPr>
        <a:xfrm rot="5400000">
          <a:off x="4592961" y="-1724244"/>
          <a:ext cx="1116316" cy="484811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n-GB" sz="2400" kern="1200" dirty="0"/>
            <a:t>Facilities vary between prisons</a:t>
          </a:r>
        </a:p>
      </dsp:txBody>
      <dsp:txXfrm rot="-5400000">
        <a:off x="2727063" y="196148"/>
        <a:ext cx="4793618" cy="1007328"/>
      </dsp:txXfrm>
    </dsp:sp>
    <dsp:sp modelId="{FD11149B-48B6-436F-8D71-A8405809C86A}">
      <dsp:nvSpPr>
        <dsp:cNvPr id="0" name=""/>
        <dsp:cNvSpPr/>
      </dsp:nvSpPr>
      <dsp:spPr>
        <a:xfrm>
          <a:off x="0" y="2114"/>
          <a:ext cx="2727063" cy="13953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rtl="0">
            <a:lnSpc>
              <a:spcPct val="90000"/>
            </a:lnSpc>
            <a:spcBef>
              <a:spcPct val="0"/>
            </a:spcBef>
            <a:spcAft>
              <a:spcPct val="35000"/>
            </a:spcAft>
            <a:buNone/>
          </a:pPr>
          <a:r>
            <a:rPr lang="en-GB" sz="2900" kern="1200" dirty="0"/>
            <a:t>NHS responsible </a:t>
          </a:r>
        </a:p>
      </dsp:txBody>
      <dsp:txXfrm>
        <a:off x="68118" y="70232"/>
        <a:ext cx="2590827" cy="1259159"/>
      </dsp:txXfrm>
    </dsp:sp>
    <dsp:sp modelId="{8DE428F7-59B9-452D-A8DE-9678C9756F3A}">
      <dsp:nvSpPr>
        <dsp:cNvPr id="0" name=""/>
        <dsp:cNvSpPr/>
      </dsp:nvSpPr>
      <dsp:spPr>
        <a:xfrm rot="5400000">
          <a:off x="4592961" y="-259079"/>
          <a:ext cx="1116316" cy="484811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n-GB" sz="2400" kern="1200" dirty="0"/>
            <a:t>Analogous to </a:t>
          </a:r>
          <a:r>
            <a:rPr lang="en-GB" sz="2400" kern="1200" dirty="0" err="1"/>
            <a:t>CMHTs</a:t>
          </a:r>
          <a:endParaRPr lang="en-GB" sz="1300" kern="1200" dirty="0"/>
        </a:p>
      </dsp:txBody>
      <dsp:txXfrm rot="-5400000">
        <a:off x="2727063" y="1661313"/>
        <a:ext cx="4793618" cy="1007328"/>
      </dsp:txXfrm>
    </dsp:sp>
    <dsp:sp modelId="{40E4F69C-77D3-4FD4-B386-58B8BAFFFE05}">
      <dsp:nvSpPr>
        <dsp:cNvPr id="0" name=""/>
        <dsp:cNvSpPr/>
      </dsp:nvSpPr>
      <dsp:spPr>
        <a:xfrm>
          <a:off x="0" y="1467278"/>
          <a:ext cx="2727063" cy="13953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rtl="0">
            <a:lnSpc>
              <a:spcPct val="90000"/>
            </a:lnSpc>
            <a:spcBef>
              <a:spcPct val="0"/>
            </a:spcBef>
            <a:spcAft>
              <a:spcPct val="35000"/>
            </a:spcAft>
            <a:buNone/>
          </a:pPr>
          <a:r>
            <a:rPr lang="en-GB" sz="2900" kern="1200"/>
            <a:t>Mental Health In-Reach Teams</a:t>
          </a:r>
        </a:p>
      </dsp:txBody>
      <dsp:txXfrm>
        <a:off x="68118" y="1535396"/>
        <a:ext cx="2590827" cy="1259159"/>
      </dsp:txXfrm>
    </dsp:sp>
    <dsp:sp modelId="{138497E8-F49F-461C-B3F0-838E01654A72}">
      <dsp:nvSpPr>
        <dsp:cNvPr id="0" name=""/>
        <dsp:cNvSpPr/>
      </dsp:nvSpPr>
      <dsp:spPr>
        <a:xfrm rot="5400000">
          <a:off x="4592961" y="1206084"/>
          <a:ext cx="1116316" cy="484811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GB" sz="1600" kern="1200" dirty="0"/>
            <a:t>Same as for all other settings</a:t>
          </a:r>
        </a:p>
        <a:p>
          <a:pPr marL="171450" lvl="1" indent="-171450" algn="l" defTabSz="711200" rtl="0">
            <a:lnSpc>
              <a:spcPct val="90000"/>
            </a:lnSpc>
            <a:spcBef>
              <a:spcPct val="0"/>
            </a:spcBef>
            <a:spcAft>
              <a:spcPct val="15000"/>
            </a:spcAft>
            <a:buChar char="•"/>
          </a:pPr>
          <a:r>
            <a:rPr lang="en-GB" sz="1600" kern="1200" dirty="0"/>
            <a:t>Reception screen</a:t>
          </a:r>
        </a:p>
        <a:p>
          <a:pPr marL="342900" lvl="2" indent="-171450" algn="l" defTabSz="711200" rtl="0">
            <a:lnSpc>
              <a:spcPct val="90000"/>
            </a:lnSpc>
            <a:spcBef>
              <a:spcPct val="0"/>
            </a:spcBef>
            <a:spcAft>
              <a:spcPct val="15000"/>
            </a:spcAft>
            <a:buChar char="•"/>
          </a:pPr>
          <a:r>
            <a:rPr lang="en-GB" sz="1600" kern="1200" dirty="0"/>
            <a:t>Physical / Mental disorders</a:t>
          </a:r>
        </a:p>
        <a:p>
          <a:pPr marL="342900" lvl="2" indent="-171450" algn="l" defTabSz="711200" rtl="0">
            <a:lnSpc>
              <a:spcPct val="90000"/>
            </a:lnSpc>
            <a:spcBef>
              <a:spcPct val="0"/>
            </a:spcBef>
            <a:spcAft>
              <a:spcPct val="15000"/>
            </a:spcAft>
            <a:buChar char="•"/>
          </a:pPr>
          <a:r>
            <a:rPr lang="en-GB" sz="1600" kern="1200" dirty="0"/>
            <a:t>Substance Use</a:t>
          </a:r>
        </a:p>
        <a:p>
          <a:pPr marL="342900" lvl="2" indent="-171450" algn="l" defTabSz="711200" rtl="0">
            <a:lnSpc>
              <a:spcPct val="90000"/>
            </a:lnSpc>
            <a:spcBef>
              <a:spcPct val="0"/>
            </a:spcBef>
            <a:spcAft>
              <a:spcPct val="15000"/>
            </a:spcAft>
            <a:buChar char="•"/>
          </a:pPr>
          <a:r>
            <a:rPr lang="en-GB" sz="1600" kern="1200" dirty="0"/>
            <a:t>Risk of suicide and / or self-harm</a:t>
          </a:r>
        </a:p>
      </dsp:txBody>
      <dsp:txXfrm rot="-5400000">
        <a:off x="2727063" y="3126476"/>
        <a:ext cx="4793618" cy="1007328"/>
      </dsp:txXfrm>
    </dsp:sp>
    <dsp:sp modelId="{A0E35E2A-3B63-4A04-99AB-9959E86C1939}">
      <dsp:nvSpPr>
        <dsp:cNvPr id="0" name=""/>
        <dsp:cNvSpPr/>
      </dsp:nvSpPr>
      <dsp:spPr>
        <a:xfrm>
          <a:off x="0" y="2932443"/>
          <a:ext cx="2727063" cy="13953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rtl="0">
            <a:lnSpc>
              <a:spcPct val="90000"/>
            </a:lnSpc>
            <a:spcBef>
              <a:spcPct val="0"/>
            </a:spcBef>
            <a:spcAft>
              <a:spcPct val="35000"/>
            </a:spcAft>
            <a:buNone/>
          </a:pPr>
          <a:r>
            <a:rPr lang="en-GB" sz="2900" kern="1200" dirty="0"/>
            <a:t>Psychiatric Assessment</a:t>
          </a:r>
        </a:p>
      </dsp:txBody>
      <dsp:txXfrm>
        <a:off x="68118" y="3000561"/>
        <a:ext cx="2590827" cy="12591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577A3D-9953-4BDC-962F-65A6BB13B825}">
      <dsp:nvSpPr>
        <dsp:cNvPr id="0" name=""/>
        <dsp:cNvSpPr/>
      </dsp:nvSpPr>
      <dsp:spPr>
        <a:xfrm>
          <a:off x="0" y="10161"/>
          <a:ext cx="7987553" cy="585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GB" sz="2500" kern="1200"/>
            <a:t>No different to community / hospital</a:t>
          </a:r>
        </a:p>
      </dsp:txBody>
      <dsp:txXfrm>
        <a:off x="28557" y="38718"/>
        <a:ext cx="7930439" cy="527886"/>
      </dsp:txXfrm>
    </dsp:sp>
    <dsp:sp modelId="{EAEA902C-652E-4314-AD5A-17B7110B7261}">
      <dsp:nvSpPr>
        <dsp:cNvPr id="0" name=""/>
        <dsp:cNvSpPr/>
      </dsp:nvSpPr>
      <dsp:spPr>
        <a:xfrm>
          <a:off x="0" y="667161"/>
          <a:ext cx="7987553" cy="585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GB" sz="2500" kern="1200" dirty="0"/>
            <a:t>Prison health-care centres are NOT hospitals</a:t>
          </a:r>
        </a:p>
      </dsp:txBody>
      <dsp:txXfrm>
        <a:off x="28557" y="695718"/>
        <a:ext cx="7930439" cy="527886"/>
      </dsp:txXfrm>
    </dsp:sp>
    <dsp:sp modelId="{222F3C96-E015-4F97-B54F-EE4EE269380A}">
      <dsp:nvSpPr>
        <dsp:cNvPr id="0" name=""/>
        <dsp:cNvSpPr/>
      </dsp:nvSpPr>
      <dsp:spPr>
        <a:xfrm>
          <a:off x="0" y="1252161"/>
          <a:ext cx="7987553" cy="659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605" tIns="31750" rIns="177800" bIns="31750" numCol="1" spcCol="1270" anchor="t" anchorCtr="0">
          <a:noAutofit/>
        </a:bodyPr>
        <a:lstStyle/>
        <a:p>
          <a:pPr marL="228600" lvl="1" indent="-228600" algn="l" defTabSz="889000" rtl="0">
            <a:lnSpc>
              <a:spcPct val="90000"/>
            </a:lnSpc>
            <a:spcBef>
              <a:spcPct val="0"/>
            </a:spcBef>
            <a:spcAft>
              <a:spcPct val="20000"/>
            </a:spcAft>
            <a:buChar char="•"/>
          </a:pPr>
          <a:r>
            <a:rPr lang="en-GB" sz="2000" kern="1200"/>
            <a:t>No compulsory treatment</a:t>
          </a:r>
        </a:p>
        <a:p>
          <a:pPr marL="228600" lvl="1" indent="-228600" algn="l" defTabSz="889000" rtl="0">
            <a:lnSpc>
              <a:spcPct val="90000"/>
            </a:lnSpc>
            <a:spcBef>
              <a:spcPct val="0"/>
            </a:spcBef>
            <a:spcAft>
              <a:spcPct val="20000"/>
            </a:spcAft>
            <a:buChar char="•"/>
          </a:pPr>
          <a:r>
            <a:rPr lang="en-GB" sz="2000" kern="1200" dirty="0"/>
            <a:t>May use MCA but consider transfer to hospital</a:t>
          </a:r>
        </a:p>
      </dsp:txBody>
      <dsp:txXfrm>
        <a:off x="0" y="1252161"/>
        <a:ext cx="7987553" cy="659812"/>
      </dsp:txXfrm>
    </dsp:sp>
    <dsp:sp modelId="{B1FF15F0-84D2-4374-9FF8-28BBF12551CB}">
      <dsp:nvSpPr>
        <dsp:cNvPr id="0" name=""/>
        <dsp:cNvSpPr/>
      </dsp:nvSpPr>
      <dsp:spPr>
        <a:xfrm>
          <a:off x="0" y="1911974"/>
          <a:ext cx="7987553" cy="585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GB" sz="2500" kern="1200"/>
            <a:t>Prescribing in prisons – need to consider</a:t>
          </a:r>
        </a:p>
      </dsp:txBody>
      <dsp:txXfrm>
        <a:off x="28557" y="1940531"/>
        <a:ext cx="7930439" cy="527886"/>
      </dsp:txXfrm>
    </dsp:sp>
    <dsp:sp modelId="{B97BEE82-1BBB-4044-9054-B960706D3D41}">
      <dsp:nvSpPr>
        <dsp:cNvPr id="0" name=""/>
        <dsp:cNvSpPr/>
      </dsp:nvSpPr>
      <dsp:spPr>
        <a:xfrm>
          <a:off x="0" y="2496974"/>
          <a:ext cx="7987553" cy="983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605" tIns="31750" rIns="177800" bIns="31750" numCol="1" spcCol="1270" anchor="t" anchorCtr="0">
          <a:noAutofit/>
        </a:bodyPr>
        <a:lstStyle/>
        <a:p>
          <a:pPr marL="228600" lvl="1" indent="-228600" algn="l" defTabSz="889000" rtl="0">
            <a:lnSpc>
              <a:spcPct val="90000"/>
            </a:lnSpc>
            <a:spcBef>
              <a:spcPct val="0"/>
            </a:spcBef>
            <a:spcAft>
              <a:spcPct val="20000"/>
            </a:spcAft>
            <a:buChar char="•"/>
          </a:pPr>
          <a:r>
            <a:rPr lang="en-GB" sz="2000" kern="1200" dirty="0"/>
            <a:t>Medication times</a:t>
          </a:r>
        </a:p>
        <a:p>
          <a:pPr marL="228600" lvl="1" indent="-228600" algn="l" defTabSz="889000" rtl="0">
            <a:lnSpc>
              <a:spcPct val="90000"/>
            </a:lnSpc>
            <a:spcBef>
              <a:spcPct val="0"/>
            </a:spcBef>
            <a:spcAft>
              <a:spcPct val="20000"/>
            </a:spcAft>
            <a:buChar char="•"/>
          </a:pPr>
          <a:r>
            <a:rPr lang="en-GB" sz="2000" kern="1200"/>
            <a:t>Medication in possession</a:t>
          </a:r>
        </a:p>
        <a:p>
          <a:pPr marL="228600" lvl="1" indent="-228600" algn="l" defTabSz="889000" rtl="0">
            <a:lnSpc>
              <a:spcPct val="90000"/>
            </a:lnSpc>
            <a:spcBef>
              <a:spcPct val="0"/>
            </a:spcBef>
            <a:spcAft>
              <a:spcPct val="20000"/>
            </a:spcAft>
            <a:buChar char="•"/>
          </a:pPr>
          <a:r>
            <a:rPr lang="en-GB" sz="2000" kern="1200"/>
            <a:t>Drugs of abuse</a:t>
          </a:r>
        </a:p>
      </dsp:txBody>
      <dsp:txXfrm>
        <a:off x="0" y="2496974"/>
        <a:ext cx="7987553" cy="983250"/>
      </dsp:txXfrm>
    </dsp:sp>
    <dsp:sp modelId="{2CFA6787-2BAD-4718-A5AF-1A288FE5802A}">
      <dsp:nvSpPr>
        <dsp:cNvPr id="0" name=""/>
        <dsp:cNvSpPr/>
      </dsp:nvSpPr>
      <dsp:spPr>
        <a:xfrm>
          <a:off x="0" y="3480224"/>
          <a:ext cx="7987553" cy="585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GB" sz="2500" kern="1200"/>
            <a:t>CPA applies</a:t>
          </a:r>
        </a:p>
      </dsp:txBody>
      <dsp:txXfrm>
        <a:off x="28557" y="3508781"/>
        <a:ext cx="7930439" cy="5278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ECEE1-CA33-45C6-90E1-72E9BF79DE80}">
      <dsp:nvSpPr>
        <dsp:cNvPr id="0" name=""/>
        <dsp:cNvSpPr/>
      </dsp:nvSpPr>
      <dsp:spPr>
        <a:xfrm rot="5400000">
          <a:off x="4671198" y="-1784141"/>
          <a:ext cx="1057379" cy="489401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GB" sz="1600" kern="1200"/>
            <a:t>Most common protest behaviour</a:t>
          </a:r>
        </a:p>
        <a:p>
          <a:pPr marL="171450" lvl="1" indent="-171450" algn="l" defTabSz="711200" rtl="0">
            <a:lnSpc>
              <a:spcPct val="90000"/>
            </a:lnSpc>
            <a:spcBef>
              <a:spcPct val="0"/>
            </a:spcBef>
            <a:spcAft>
              <a:spcPct val="15000"/>
            </a:spcAft>
            <a:buChar char="•"/>
          </a:pPr>
          <a:r>
            <a:rPr lang="en-GB" sz="1600" kern="1200"/>
            <a:t>Management depends on aetiology</a:t>
          </a:r>
        </a:p>
      </dsp:txBody>
      <dsp:txXfrm rot="-5400000">
        <a:off x="2752882" y="185792"/>
        <a:ext cx="4842395" cy="954145"/>
      </dsp:txXfrm>
    </dsp:sp>
    <dsp:sp modelId="{A0525522-4673-4175-B31D-13EBC665D723}">
      <dsp:nvSpPr>
        <dsp:cNvPr id="0" name=""/>
        <dsp:cNvSpPr/>
      </dsp:nvSpPr>
      <dsp:spPr>
        <a:xfrm>
          <a:off x="0" y="2002"/>
          <a:ext cx="2752881" cy="13217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rtl="0">
            <a:lnSpc>
              <a:spcPct val="90000"/>
            </a:lnSpc>
            <a:spcBef>
              <a:spcPct val="0"/>
            </a:spcBef>
            <a:spcAft>
              <a:spcPct val="35000"/>
            </a:spcAft>
            <a:buNone/>
          </a:pPr>
          <a:r>
            <a:rPr lang="en-GB" sz="3900" kern="1200" dirty="0"/>
            <a:t>Food refusal</a:t>
          </a:r>
        </a:p>
      </dsp:txBody>
      <dsp:txXfrm>
        <a:off x="64521" y="66523"/>
        <a:ext cx="2623839" cy="1192682"/>
      </dsp:txXfrm>
    </dsp:sp>
    <dsp:sp modelId="{40F512B0-46C7-4716-AC74-9ACBD0717C8F}">
      <dsp:nvSpPr>
        <dsp:cNvPr id="0" name=""/>
        <dsp:cNvSpPr/>
      </dsp:nvSpPr>
      <dsp:spPr>
        <a:xfrm rot="5400000">
          <a:off x="4671198" y="-396330"/>
          <a:ext cx="1057379" cy="489401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GB" sz="1600" kern="1200"/>
            <a:t>Psychiatric assessment often required</a:t>
          </a:r>
        </a:p>
      </dsp:txBody>
      <dsp:txXfrm rot="-5400000">
        <a:off x="2752882" y="1573603"/>
        <a:ext cx="4842395" cy="954145"/>
      </dsp:txXfrm>
    </dsp:sp>
    <dsp:sp modelId="{6BA26C8A-7C66-4029-924F-A53628E87928}">
      <dsp:nvSpPr>
        <dsp:cNvPr id="0" name=""/>
        <dsp:cNvSpPr/>
      </dsp:nvSpPr>
      <dsp:spPr>
        <a:xfrm>
          <a:off x="0" y="1389813"/>
          <a:ext cx="2752881" cy="13217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rtl="0">
            <a:lnSpc>
              <a:spcPct val="90000"/>
            </a:lnSpc>
            <a:spcBef>
              <a:spcPct val="0"/>
            </a:spcBef>
            <a:spcAft>
              <a:spcPct val="35000"/>
            </a:spcAft>
            <a:buNone/>
          </a:pPr>
          <a:r>
            <a:rPr lang="en-GB" sz="3900" kern="1200" dirty="0"/>
            <a:t>Dirty protests</a:t>
          </a:r>
        </a:p>
      </dsp:txBody>
      <dsp:txXfrm>
        <a:off x="64521" y="1454334"/>
        <a:ext cx="2623839" cy="1192682"/>
      </dsp:txXfrm>
    </dsp:sp>
    <dsp:sp modelId="{0D0118DC-0011-4643-AC3D-6BC1059D2943}">
      <dsp:nvSpPr>
        <dsp:cNvPr id="0" name=""/>
        <dsp:cNvSpPr/>
      </dsp:nvSpPr>
      <dsp:spPr>
        <a:xfrm rot="5400000">
          <a:off x="4671198" y="991480"/>
          <a:ext cx="1057379" cy="489401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GB" sz="1600" kern="1200"/>
            <a:t>17% male sentence prisoners have lifetime history</a:t>
          </a:r>
        </a:p>
        <a:p>
          <a:pPr marL="171450" lvl="1" indent="-171450" algn="l" defTabSz="711200" rtl="0">
            <a:lnSpc>
              <a:spcPct val="90000"/>
            </a:lnSpc>
            <a:spcBef>
              <a:spcPct val="0"/>
            </a:spcBef>
            <a:spcAft>
              <a:spcPct val="15000"/>
            </a:spcAft>
            <a:buChar char="•"/>
          </a:pPr>
          <a:r>
            <a:rPr lang="en-GB" sz="1600" kern="1200"/>
            <a:t>Alcohol dependence</a:t>
          </a:r>
        </a:p>
        <a:p>
          <a:pPr marL="171450" lvl="1" indent="-171450" algn="l" defTabSz="711200" rtl="0">
            <a:lnSpc>
              <a:spcPct val="90000"/>
            </a:lnSpc>
            <a:spcBef>
              <a:spcPct val="0"/>
            </a:spcBef>
            <a:spcAft>
              <a:spcPct val="15000"/>
            </a:spcAft>
            <a:buChar char="•"/>
          </a:pPr>
          <a:r>
            <a:rPr lang="en-GB" sz="1600" kern="1200"/>
            <a:t>May be extreme and persistent</a:t>
          </a:r>
        </a:p>
      </dsp:txBody>
      <dsp:txXfrm rot="-5400000">
        <a:off x="2752882" y="2961414"/>
        <a:ext cx="4842395" cy="954145"/>
      </dsp:txXfrm>
    </dsp:sp>
    <dsp:sp modelId="{F8786DF1-BAAA-4871-8FA8-4FEFC7F06BA3}">
      <dsp:nvSpPr>
        <dsp:cNvPr id="0" name=""/>
        <dsp:cNvSpPr/>
      </dsp:nvSpPr>
      <dsp:spPr>
        <a:xfrm>
          <a:off x="0" y="2777624"/>
          <a:ext cx="2752881" cy="13217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rtl="0">
            <a:lnSpc>
              <a:spcPct val="90000"/>
            </a:lnSpc>
            <a:spcBef>
              <a:spcPct val="0"/>
            </a:spcBef>
            <a:spcAft>
              <a:spcPct val="35000"/>
            </a:spcAft>
            <a:buNone/>
          </a:pPr>
          <a:r>
            <a:rPr lang="en-GB" sz="3900" kern="1200"/>
            <a:t>Self-harm</a:t>
          </a:r>
        </a:p>
      </dsp:txBody>
      <dsp:txXfrm>
        <a:off x="64521" y="2842145"/>
        <a:ext cx="2623839" cy="11926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A4D8B-2983-456E-990D-C904D9A52460}">
      <dsp:nvSpPr>
        <dsp:cNvPr id="0" name=""/>
        <dsp:cNvSpPr/>
      </dsp:nvSpPr>
      <dsp:spPr>
        <a:xfrm rot="5400000">
          <a:off x="4713034" y="-1529550"/>
          <a:ext cx="176618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t>Vulnerable offenders don’t receive convictions for minor offences</a:t>
          </a:r>
        </a:p>
        <a:p>
          <a:pPr marL="171450" lvl="1" indent="-171450" algn="l" defTabSz="844550">
            <a:lnSpc>
              <a:spcPct val="90000"/>
            </a:lnSpc>
            <a:spcBef>
              <a:spcPct val="0"/>
            </a:spcBef>
            <a:spcAft>
              <a:spcPct val="15000"/>
            </a:spcAft>
            <a:buChar char="•"/>
          </a:pPr>
          <a:r>
            <a:rPr lang="en-GB" sz="1900" kern="1200" dirty="0"/>
            <a:t>Police can focus on more serious crime</a:t>
          </a:r>
        </a:p>
        <a:p>
          <a:pPr marL="171450" lvl="1" indent="-171450" algn="l" defTabSz="844550">
            <a:lnSpc>
              <a:spcPct val="90000"/>
            </a:lnSpc>
            <a:spcBef>
              <a:spcPct val="0"/>
            </a:spcBef>
            <a:spcAft>
              <a:spcPct val="15000"/>
            </a:spcAft>
            <a:buChar char="•"/>
          </a:pPr>
          <a:r>
            <a:rPr lang="en-GB" sz="1900" kern="1200" dirty="0"/>
            <a:t>Offender given help and support</a:t>
          </a:r>
        </a:p>
      </dsp:txBody>
      <dsp:txXfrm rot="-5400000">
        <a:off x="2962655" y="307047"/>
        <a:ext cx="5180726" cy="1593750"/>
      </dsp:txXfrm>
    </dsp:sp>
    <dsp:sp modelId="{B2290212-1B69-4880-98A7-E6576860CF8F}">
      <dsp:nvSpPr>
        <dsp:cNvPr id="0" name=""/>
        <dsp:cNvSpPr/>
      </dsp:nvSpPr>
      <dsp:spPr>
        <a:xfrm>
          <a:off x="53722" y="55"/>
          <a:ext cx="2962656" cy="22077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GB" sz="2900" kern="1200" dirty="0"/>
            <a:t>Advantages of diversion</a:t>
          </a:r>
        </a:p>
      </dsp:txBody>
      <dsp:txXfrm>
        <a:off x="161495" y="107828"/>
        <a:ext cx="2747110" cy="1992186"/>
      </dsp:txXfrm>
    </dsp:sp>
    <dsp:sp modelId="{8B18279E-AB26-4456-8596-9A2B3E0F900D}">
      <dsp:nvSpPr>
        <dsp:cNvPr id="0" name=""/>
        <dsp:cNvSpPr/>
      </dsp:nvSpPr>
      <dsp:spPr>
        <a:xfrm rot="5400000">
          <a:off x="4713034" y="788569"/>
          <a:ext cx="176618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t>MDOs may evade prosecution for serious offences</a:t>
          </a:r>
        </a:p>
        <a:p>
          <a:pPr marL="171450" lvl="1" indent="-171450" algn="l" defTabSz="844550">
            <a:lnSpc>
              <a:spcPct val="90000"/>
            </a:lnSpc>
            <a:spcBef>
              <a:spcPct val="0"/>
            </a:spcBef>
            <a:spcAft>
              <a:spcPct val="15000"/>
            </a:spcAft>
            <a:buChar char="•"/>
          </a:pPr>
          <a:r>
            <a:rPr lang="en-GB" sz="1900" kern="1200" dirty="0"/>
            <a:t>MDOs may cause disruption in local services</a:t>
          </a:r>
        </a:p>
        <a:p>
          <a:pPr marL="171450" lvl="1" indent="-171450" algn="l" defTabSz="844550">
            <a:lnSpc>
              <a:spcPct val="90000"/>
            </a:lnSpc>
            <a:spcBef>
              <a:spcPct val="0"/>
            </a:spcBef>
            <a:spcAft>
              <a:spcPct val="15000"/>
            </a:spcAft>
            <a:buChar char="•"/>
          </a:pPr>
          <a:r>
            <a:rPr lang="en-GB" sz="1900" kern="1200" dirty="0"/>
            <a:t>Future management may be more difficult </a:t>
          </a:r>
          <a:r>
            <a:rPr lang="en-GB" sz="1900" kern="1200" dirty="0">
              <a:sym typeface="Wingdings" panose="05000000000000000000" pitchFamily="2" charset="2"/>
            </a:rPr>
            <a:t> further offending</a:t>
          </a:r>
          <a:endParaRPr lang="en-GB" sz="1900" kern="1200" dirty="0"/>
        </a:p>
      </dsp:txBody>
      <dsp:txXfrm rot="-5400000">
        <a:off x="2962655" y="2625166"/>
        <a:ext cx="5180726" cy="1593750"/>
      </dsp:txXfrm>
    </dsp:sp>
    <dsp:sp modelId="{89B33650-2F48-4DF2-9599-6B5FE0A9217C}">
      <dsp:nvSpPr>
        <dsp:cNvPr id="0" name=""/>
        <dsp:cNvSpPr/>
      </dsp:nvSpPr>
      <dsp:spPr>
        <a:xfrm>
          <a:off x="0" y="2318174"/>
          <a:ext cx="2962656" cy="22077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GB" sz="2900" kern="1200" dirty="0"/>
            <a:t>Disadvantages</a:t>
          </a:r>
        </a:p>
      </dsp:txBody>
      <dsp:txXfrm>
        <a:off x="107773" y="2425947"/>
        <a:ext cx="2747110" cy="19921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58F14-CC57-4C1A-A765-68E6740B82A1}">
      <dsp:nvSpPr>
        <dsp:cNvPr id="0" name=""/>
        <dsp:cNvSpPr/>
      </dsp:nvSpPr>
      <dsp:spPr>
        <a:xfrm>
          <a:off x="0" y="324402"/>
          <a:ext cx="7839075" cy="963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8399" tIns="354076" rIns="608399" bIns="120904" numCol="1" spcCol="1270" anchor="t" anchorCtr="0">
          <a:noAutofit/>
        </a:bodyPr>
        <a:lstStyle/>
        <a:p>
          <a:pPr marL="171450" lvl="1" indent="-171450" algn="l" defTabSz="755650" rtl="0">
            <a:lnSpc>
              <a:spcPct val="90000"/>
            </a:lnSpc>
            <a:spcBef>
              <a:spcPct val="0"/>
            </a:spcBef>
            <a:spcAft>
              <a:spcPct val="15000"/>
            </a:spcAft>
            <a:buChar char="•"/>
          </a:pPr>
          <a:r>
            <a:rPr lang="en-GB" sz="1700" kern="1200"/>
            <a:t>Buildings</a:t>
          </a:r>
        </a:p>
        <a:p>
          <a:pPr marL="171450" lvl="1" indent="-171450" algn="l" defTabSz="755650" rtl="0">
            <a:lnSpc>
              <a:spcPct val="90000"/>
            </a:lnSpc>
            <a:spcBef>
              <a:spcPct val="0"/>
            </a:spcBef>
            <a:spcAft>
              <a:spcPct val="15000"/>
            </a:spcAft>
            <a:buChar char="•"/>
          </a:pPr>
          <a:r>
            <a:rPr lang="en-GB" sz="1700" kern="1200"/>
            <a:t>Equipment</a:t>
          </a:r>
        </a:p>
      </dsp:txBody>
      <dsp:txXfrm>
        <a:off x="0" y="324402"/>
        <a:ext cx="7839075" cy="963900"/>
      </dsp:txXfrm>
    </dsp:sp>
    <dsp:sp modelId="{9BB4709A-3355-4FD9-8097-61432576483C}">
      <dsp:nvSpPr>
        <dsp:cNvPr id="0" name=""/>
        <dsp:cNvSpPr/>
      </dsp:nvSpPr>
      <dsp:spPr>
        <a:xfrm>
          <a:off x="391953" y="73482"/>
          <a:ext cx="5487352"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409" tIns="0" rIns="207409" bIns="0" numCol="1" spcCol="1270" anchor="ctr" anchorCtr="0">
          <a:noAutofit/>
        </a:bodyPr>
        <a:lstStyle/>
        <a:p>
          <a:pPr marL="0" lvl="0" indent="0" algn="l" defTabSz="755650" rtl="0">
            <a:lnSpc>
              <a:spcPct val="90000"/>
            </a:lnSpc>
            <a:spcBef>
              <a:spcPct val="0"/>
            </a:spcBef>
            <a:spcAft>
              <a:spcPct val="35000"/>
            </a:spcAft>
            <a:buNone/>
          </a:pPr>
          <a:r>
            <a:rPr lang="en-GB" sz="1700" kern="1200"/>
            <a:t>Physical </a:t>
          </a:r>
        </a:p>
      </dsp:txBody>
      <dsp:txXfrm>
        <a:off x="416451" y="97980"/>
        <a:ext cx="5438356" cy="452844"/>
      </dsp:txXfrm>
    </dsp:sp>
    <dsp:sp modelId="{347CA829-E245-4125-A7D4-65E25D9F70EF}">
      <dsp:nvSpPr>
        <dsp:cNvPr id="0" name=""/>
        <dsp:cNvSpPr/>
      </dsp:nvSpPr>
      <dsp:spPr>
        <a:xfrm>
          <a:off x="0" y="1631022"/>
          <a:ext cx="7839075" cy="70953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8399" tIns="354076" rIns="608399" bIns="120904" numCol="1" spcCol="1270" anchor="t" anchorCtr="0">
          <a:noAutofit/>
        </a:bodyPr>
        <a:lstStyle/>
        <a:p>
          <a:pPr marL="171450" lvl="1" indent="-171450" algn="l" defTabSz="755650" rtl="0">
            <a:lnSpc>
              <a:spcPct val="90000"/>
            </a:lnSpc>
            <a:spcBef>
              <a:spcPct val="0"/>
            </a:spcBef>
            <a:spcAft>
              <a:spcPct val="15000"/>
            </a:spcAft>
            <a:buChar char="•"/>
          </a:pPr>
          <a:r>
            <a:rPr lang="en-GB" sz="1700" kern="1200"/>
            <a:t>Policies and practices</a:t>
          </a:r>
        </a:p>
      </dsp:txBody>
      <dsp:txXfrm>
        <a:off x="0" y="1631022"/>
        <a:ext cx="7839075" cy="709537"/>
      </dsp:txXfrm>
    </dsp:sp>
    <dsp:sp modelId="{E3C225D3-B819-474D-AC1E-2A86F87F33CE}">
      <dsp:nvSpPr>
        <dsp:cNvPr id="0" name=""/>
        <dsp:cNvSpPr/>
      </dsp:nvSpPr>
      <dsp:spPr>
        <a:xfrm>
          <a:off x="391953" y="1380102"/>
          <a:ext cx="5487352"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409" tIns="0" rIns="207409" bIns="0" numCol="1" spcCol="1270" anchor="ctr" anchorCtr="0">
          <a:noAutofit/>
        </a:bodyPr>
        <a:lstStyle/>
        <a:p>
          <a:pPr marL="0" lvl="0" indent="0" algn="l" defTabSz="755650" rtl="0">
            <a:lnSpc>
              <a:spcPct val="90000"/>
            </a:lnSpc>
            <a:spcBef>
              <a:spcPct val="0"/>
            </a:spcBef>
            <a:spcAft>
              <a:spcPct val="35000"/>
            </a:spcAft>
            <a:buNone/>
          </a:pPr>
          <a:r>
            <a:rPr lang="en-GB" sz="1700" kern="1200"/>
            <a:t>Procedural</a:t>
          </a:r>
        </a:p>
      </dsp:txBody>
      <dsp:txXfrm>
        <a:off x="416451" y="1404600"/>
        <a:ext cx="5438356" cy="452844"/>
      </dsp:txXfrm>
    </dsp:sp>
    <dsp:sp modelId="{3BD2D4C0-6FF0-47D2-B7AF-F5D2F4D2B313}">
      <dsp:nvSpPr>
        <dsp:cNvPr id="0" name=""/>
        <dsp:cNvSpPr/>
      </dsp:nvSpPr>
      <dsp:spPr>
        <a:xfrm>
          <a:off x="0" y="2683279"/>
          <a:ext cx="7839075" cy="963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8399" tIns="354076" rIns="608399" bIns="120904" numCol="1" spcCol="1270" anchor="t" anchorCtr="0">
          <a:noAutofit/>
        </a:bodyPr>
        <a:lstStyle/>
        <a:p>
          <a:pPr marL="171450" lvl="1" indent="-171450" algn="l" defTabSz="755650" rtl="0">
            <a:lnSpc>
              <a:spcPct val="90000"/>
            </a:lnSpc>
            <a:spcBef>
              <a:spcPct val="0"/>
            </a:spcBef>
            <a:spcAft>
              <a:spcPct val="15000"/>
            </a:spcAft>
            <a:buChar char="•"/>
          </a:pPr>
          <a:r>
            <a:rPr lang="en-GB" sz="1700" kern="1200"/>
            <a:t>Interpersonal interactions</a:t>
          </a:r>
        </a:p>
        <a:p>
          <a:pPr marL="171450" lvl="1" indent="-171450" algn="l" defTabSz="755650" rtl="0">
            <a:lnSpc>
              <a:spcPct val="90000"/>
            </a:lnSpc>
            <a:spcBef>
              <a:spcPct val="0"/>
            </a:spcBef>
            <a:spcAft>
              <a:spcPct val="15000"/>
            </a:spcAft>
            <a:buChar char="•"/>
          </a:pPr>
          <a:r>
            <a:rPr lang="en-GB" sz="1700" kern="1200"/>
            <a:t>Relational explorer</a:t>
          </a:r>
        </a:p>
      </dsp:txBody>
      <dsp:txXfrm>
        <a:off x="0" y="2683279"/>
        <a:ext cx="7839075" cy="963900"/>
      </dsp:txXfrm>
    </dsp:sp>
    <dsp:sp modelId="{A4B5F486-4F44-4C3E-AC88-A073BDC7EA4B}">
      <dsp:nvSpPr>
        <dsp:cNvPr id="0" name=""/>
        <dsp:cNvSpPr/>
      </dsp:nvSpPr>
      <dsp:spPr>
        <a:xfrm>
          <a:off x="391953" y="2432359"/>
          <a:ext cx="5487352"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409" tIns="0" rIns="207409" bIns="0" numCol="1" spcCol="1270" anchor="ctr" anchorCtr="0">
          <a:noAutofit/>
        </a:bodyPr>
        <a:lstStyle/>
        <a:p>
          <a:pPr marL="0" lvl="0" indent="0" algn="l" defTabSz="755650" rtl="0">
            <a:lnSpc>
              <a:spcPct val="90000"/>
            </a:lnSpc>
            <a:spcBef>
              <a:spcPct val="0"/>
            </a:spcBef>
            <a:spcAft>
              <a:spcPct val="35000"/>
            </a:spcAft>
            <a:buNone/>
          </a:pPr>
          <a:r>
            <a:rPr lang="en-GB" sz="1700" kern="1200"/>
            <a:t>Relational</a:t>
          </a:r>
        </a:p>
      </dsp:txBody>
      <dsp:txXfrm>
        <a:off x="416451" y="2456857"/>
        <a:ext cx="5438356"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1B3F6472-0DC5-8443-AC45-780EE1EFB45A}" type="datetimeFigureOut">
              <a:rPr lang="en-US"/>
              <a:pPr>
                <a:defRPr/>
              </a:pPr>
              <a:t>7/8/2020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8C5B9B9D-1956-F846-A822-275B380807AB}" type="slidenum">
              <a:rPr lang="en-US" altLang="en-US"/>
              <a:pPr/>
              <a:t>‹#›</a:t>
            </a:fld>
            <a:endParaRPr lang="en-US" altLang="en-US"/>
          </a:p>
        </p:txBody>
      </p:sp>
    </p:spTree>
    <p:extLst>
      <p:ext uri="{BB962C8B-B14F-4D97-AF65-F5344CB8AC3E}">
        <p14:creationId xmlns:p14="http://schemas.microsoft.com/office/powerpoint/2010/main" val="1599766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534BB43A-0BA0-FB44-BBBE-6013E1B4FC09}" type="datetimeFigureOut">
              <a:rPr lang="en-US"/>
              <a:pPr>
                <a:defRPr/>
              </a:pPr>
              <a:t>7/8/2020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3C0588C8-2298-4448-8C7C-7D3DB3F59590}" type="slidenum">
              <a:rPr lang="en-US" altLang="en-US"/>
              <a:pPr/>
              <a:t>‹#›</a:t>
            </a:fld>
            <a:endParaRPr lang="en-US" altLang="en-US"/>
          </a:p>
        </p:txBody>
      </p:sp>
    </p:spTree>
    <p:extLst>
      <p:ext uri="{BB962C8B-B14F-4D97-AF65-F5344CB8AC3E}">
        <p14:creationId xmlns:p14="http://schemas.microsoft.com/office/powerpoint/2010/main" val="153758972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7892"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AF48386-C2F5-6143-AF5F-219DD3489E86}" type="slidenum">
              <a:rPr lang="en-US" altLang="en-US">
                <a:latin typeface="Calibri" charset="0"/>
              </a:rPr>
              <a:pPr eaLnBrk="1" hangingPunct="1"/>
              <a:t>1</a:t>
            </a:fld>
            <a:endParaRPr lang="en-US" altLang="en-US">
              <a:latin typeface="Calibri" charset="0"/>
            </a:endParaRPr>
          </a:p>
        </p:txBody>
      </p:sp>
    </p:spTree>
    <p:extLst>
      <p:ext uri="{BB962C8B-B14F-4D97-AF65-F5344CB8AC3E}">
        <p14:creationId xmlns:p14="http://schemas.microsoft.com/office/powerpoint/2010/main" val="787313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Mother and baby units – up to 18m</a:t>
            </a:r>
          </a:p>
          <a:p>
            <a:r>
              <a:rPr lang="en-US" dirty="0"/>
              <a:t>Left = </a:t>
            </a:r>
            <a:r>
              <a:rPr lang="en-US" dirty="0" err="1"/>
              <a:t>Styal</a:t>
            </a:r>
            <a:r>
              <a:rPr lang="en-US" dirty="0"/>
              <a:t> –</a:t>
            </a:r>
            <a:r>
              <a:rPr lang="en-US" baseline="0" dirty="0"/>
              <a:t> does have 2 wings, but most women cared for on houses.</a:t>
            </a:r>
            <a:endParaRPr lang="en-US" dirty="0"/>
          </a:p>
          <a:p>
            <a:r>
              <a:rPr lang="en-US" dirty="0"/>
              <a:t>Right bottom = </a:t>
            </a:r>
            <a:r>
              <a:rPr lang="en-US" dirty="0" err="1"/>
              <a:t>HMP</a:t>
            </a:r>
            <a:r>
              <a:rPr lang="en-US" dirty="0"/>
              <a:t> Low Newton, Primrose</a:t>
            </a:r>
            <a:r>
              <a:rPr lang="en-US" baseline="0" dirty="0"/>
              <a:t> Unit ( only women’s </a:t>
            </a:r>
            <a:r>
              <a:rPr lang="en-US" baseline="0" dirty="0" err="1"/>
              <a:t>DSPD</a:t>
            </a:r>
            <a:r>
              <a:rPr lang="en-US" baseline="0" dirty="0"/>
              <a:t>) – Rose West </a:t>
            </a:r>
            <a:endParaRPr lang="en-US" dirty="0"/>
          </a:p>
          <a:p>
            <a:r>
              <a:rPr lang="en-US" dirty="0"/>
              <a:t>Right top =</a:t>
            </a:r>
            <a:r>
              <a:rPr lang="en-US" baseline="0" dirty="0"/>
              <a:t> </a:t>
            </a:r>
            <a:r>
              <a:rPr lang="en-US" baseline="0" dirty="0" err="1"/>
              <a:t>HMP</a:t>
            </a:r>
            <a:r>
              <a:rPr lang="en-US" baseline="0" dirty="0"/>
              <a:t> </a:t>
            </a:r>
            <a:r>
              <a:rPr lang="en-US" baseline="0" dirty="0" err="1"/>
              <a:t>Bronzefield</a:t>
            </a:r>
            <a:r>
              <a:rPr lang="en-US" baseline="0" dirty="0"/>
              <a:t>, biggest female prison in country, has category A unit – Johanna </a:t>
            </a:r>
            <a:r>
              <a:rPr lang="en-US" baseline="0" dirty="0" err="1"/>
              <a:t>Dennehy</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15</a:t>
            </a:fld>
            <a:endParaRPr lang="en-US" altLang="en-US"/>
          </a:p>
        </p:txBody>
      </p:sp>
    </p:spTree>
    <p:extLst>
      <p:ext uri="{BB962C8B-B14F-4D97-AF65-F5344CB8AC3E}">
        <p14:creationId xmlns:p14="http://schemas.microsoft.com/office/powerpoint/2010/main" val="789980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GB" dirty="0"/>
              <a:t>Prison population in 2010</a:t>
            </a:r>
            <a:r>
              <a:rPr lang="en-GB" baseline="0" dirty="0"/>
              <a:t> – 84,000</a:t>
            </a:r>
          </a:p>
          <a:p>
            <a:r>
              <a:rPr lang="en-GB" baseline="0" dirty="0"/>
              <a:t>This represented 110% uncrowded prison capacity</a:t>
            </a:r>
          </a:p>
          <a:p>
            <a:r>
              <a:rPr lang="en-GB" baseline="0" dirty="0"/>
              <a:t>95% men</a:t>
            </a:r>
          </a:p>
          <a:p>
            <a:r>
              <a:rPr lang="en-GB" baseline="0" dirty="0"/>
              <a:t>84% sentenced</a:t>
            </a:r>
          </a:p>
          <a:p>
            <a:r>
              <a:rPr lang="en-GB" baseline="0" dirty="0"/>
              <a:t>5% convicted but </a:t>
            </a:r>
            <a:r>
              <a:rPr lang="en-GB" baseline="0" dirty="0" err="1"/>
              <a:t>unsentenced</a:t>
            </a:r>
            <a:endParaRPr lang="en-GB" baseline="0" dirty="0"/>
          </a:p>
          <a:p>
            <a:r>
              <a:rPr lang="en-GB" baseline="0" dirty="0"/>
              <a:t>10% untried</a:t>
            </a:r>
          </a:p>
          <a:p>
            <a:endParaRPr lang="en-GB" baseline="0" dirty="0"/>
          </a:p>
          <a:p>
            <a:r>
              <a:rPr lang="en-GB" baseline="0" dirty="0"/>
              <a:t>Average cost is £39,000 per prisoner per year</a:t>
            </a:r>
          </a:p>
          <a:p>
            <a:endParaRPr lang="en-GB" baseline="0" dirty="0"/>
          </a:p>
          <a:p>
            <a:r>
              <a:rPr lang="en-GB" baseline="0" dirty="0"/>
              <a:t>Prison population is increasing</a:t>
            </a:r>
            <a:endParaRPr lang="en-GB" dirty="0"/>
          </a:p>
          <a:p>
            <a:endParaRPr lang="en-GB" dirty="0"/>
          </a:p>
          <a:p>
            <a:r>
              <a:rPr lang="en-GB" dirty="0"/>
              <a:t>&gt;50% prisoners</a:t>
            </a:r>
            <a:r>
              <a:rPr lang="en-GB" baseline="0" dirty="0"/>
              <a:t> are aged 20 – 34 years</a:t>
            </a:r>
          </a:p>
          <a:p>
            <a:r>
              <a:rPr lang="en-GB" baseline="0" dirty="0"/>
              <a:t>Black and minority ethnic (</a:t>
            </a:r>
            <a:r>
              <a:rPr lang="en-GB" baseline="0" dirty="0" err="1"/>
              <a:t>BME</a:t>
            </a:r>
            <a:r>
              <a:rPr lang="en-GB" baseline="0" dirty="0"/>
              <a:t>)groups over-represented</a:t>
            </a:r>
          </a:p>
          <a:p>
            <a:pPr marL="171450" indent="-171450">
              <a:buFont typeface="Arial" panose="020B0604020202020204" pitchFamily="34" charset="0"/>
              <a:buChar char="•"/>
            </a:pPr>
            <a:r>
              <a:rPr lang="en-GB" dirty="0" err="1"/>
              <a:t>BME</a:t>
            </a:r>
            <a:r>
              <a:rPr lang="en-GB" dirty="0"/>
              <a:t> 26% prison population vs 7.9% general population</a:t>
            </a:r>
          </a:p>
          <a:p>
            <a:pPr marL="171450" indent="-171450">
              <a:buFont typeface="Arial" panose="020B0604020202020204" pitchFamily="34" charset="0"/>
              <a:buChar char="•"/>
            </a:pPr>
            <a:r>
              <a:rPr lang="en-GB" dirty="0"/>
              <a:t>Black 15% prison vs 2% general</a:t>
            </a:r>
          </a:p>
          <a:p>
            <a:pPr marL="171450" indent="-171450">
              <a:buFont typeface="Arial" panose="020B0604020202020204" pitchFamily="34" charset="0"/>
              <a:buChar char="•"/>
            </a:pPr>
            <a:r>
              <a:rPr lang="en-GB" dirty="0"/>
              <a:t>Asian 7% prison vs 4% general</a:t>
            </a:r>
          </a:p>
          <a:p>
            <a:pPr marL="171450" indent="-171450">
              <a:buFont typeface="Arial" panose="020B0604020202020204" pitchFamily="34" charset="0"/>
              <a:buChar char="•"/>
            </a:pPr>
            <a:r>
              <a:rPr lang="en-GB" dirty="0"/>
              <a:t>Mixed 3% prison vs 1.2% general</a:t>
            </a:r>
          </a:p>
          <a:p>
            <a:pPr marL="171450" indent="-171450">
              <a:buFont typeface="Arial" panose="020B0604020202020204" pitchFamily="34" charset="0"/>
              <a:buChar char="•"/>
            </a:pPr>
            <a:r>
              <a:rPr lang="en-GB" dirty="0"/>
              <a:t>Chinese</a:t>
            </a:r>
            <a:r>
              <a:rPr lang="en-GB" baseline="0" dirty="0"/>
              <a:t> / other 2% prison vs 0.8% general</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u="sng" baseline="0" dirty="0"/>
              <a:t>Rate of imprisonment based on ethnicity</a:t>
            </a:r>
          </a:p>
          <a:p>
            <a:pPr marL="171450" indent="-171450">
              <a:buFont typeface="Arial" panose="020B0604020202020204" pitchFamily="34" charset="0"/>
              <a:buChar char="•"/>
            </a:pPr>
            <a:r>
              <a:rPr lang="en-GB" baseline="0" dirty="0"/>
              <a:t>1.3 / 1000 white</a:t>
            </a:r>
          </a:p>
          <a:p>
            <a:pPr marL="171450" indent="-171450">
              <a:buFont typeface="Arial" panose="020B0604020202020204" pitchFamily="34" charset="0"/>
              <a:buChar char="•"/>
            </a:pPr>
            <a:r>
              <a:rPr lang="en-GB" baseline="0" dirty="0"/>
              <a:t>3.7 / 1000 mixed</a:t>
            </a:r>
          </a:p>
          <a:p>
            <a:pPr marL="171450" indent="-171450">
              <a:buFont typeface="Arial" panose="020B0604020202020204" pitchFamily="34" charset="0"/>
              <a:buChar char="•"/>
            </a:pPr>
            <a:r>
              <a:rPr lang="en-GB" baseline="0" dirty="0"/>
              <a:t>6.8 / 1000 black</a:t>
            </a:r>
          </a:p>
          <a:p>
            <a:pPr marL="171450" indent="-171450">
              <a:buFont typeface="Arial" panose="020B0604020202020204" pitchFamily="34" charset="0"/>
              <a:buChar char="•"/>
            </a:pPr>
            <a:r>
              <a:rPr lang="en-GB" baseline="0" dirty="0"/>
              <a:t>1.8 / 1000 Asian</a:t>
            </a:r>
          </a:p>
          <a:p>
            <a:pPr marL="171450" indent="-171450">
              <a:buFont typeface="Arial" panose="020B0604020202020204" pitchFamily="34" charset="0"/>
              <a:buChar char="•"/>
            </a:pPr>
            <a:r>
              <a:rPr lang="en-GB" baseline="0" dirty="0"/>
              <a:t>0.5 / 1000 Chinese / other</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u="sng" baseline="0" dirty="0"/>
              <a:t>Prisoners and low IQ</a:t>
            </a:r>
            <a:endParaRPr lang="en-GB" u="none" baseline="0" dirty="0"/>
          </a:p>
          <a:p>
            <a:pPr marL="171450" indent="-171450">
              <a:buFont typeface="Arial" panose="020B0604020202020204" pitchFamily="34" charset="0"/>
              <a:buChar char="•"/>
            </a:pPr>
            <a:r>
              <a:rPr lang="en-GB" u="none" baseline="0" dirty="0"/>
              <a:t>25% adult prisoners have IQ less than 80</a:t>
            </a:r>
          </a:p>
          <a:p>
            <a:pPr marL="171450" indent="-171450">
              <a:buFont typeface="Arial" panose="020B0604020202020204" pitchFamily="34" charset="0"/>
              <a:buChar char="•"/>
            </a:pPr>
            <a:r>
              <a:rPr lang="en-GB" u="none" baseline="0" dirty="0"/>
              <a:t>7% have an IQ less than 70</a:t>
            </a:r>
          </a:p>
          <a:p>
            <a:pPr marL="171450" indent="-171450">
              <a:buFont typeface="Arial" panose="020B0604020202020204" pitchFamily="34" charset="0"/>
              <a:buChar char="•"/>
            </a:pPr>
            <a:r>
              <a:rPr lang="en-GB" u="none" baseline="0" dirty="0"/>
              <a:t>In young offenders – number with low IQ is higher</a:t>
            </a:r>
          </a:p>
          <a:p>
            <a:pPr marL="171450" indent="-171450">
              <a:buFont typeface="Arial" panose="020B0604020202020204" pitchFamily="34" charset="0"/>
              <a:buChar char="•"/>
            </a:pPr>
            <a:endParaRPr lang="en-GB" u="none" baseline="0" dirty="0"/>
          </a:p>
          <a:p>
            <a:pPr marL="0" indent="0">
              <a:buFont typeface="Arial" panose="020B0604020202020204" pitchFamily="34" charset="0"/>
              <a:buNone/>
            </a:pPr>
            <a:r>
              <a:rPr lang="en-GB" u="sng" baseline="0" dirty="0"/>
              <a:t>Socio-economic factors</a:t>
            </a:r>
            <a:endParaRPr lang="en-GB" u="none" baseline="0" dirty="0"/>
          </a:p>
          <a:p>
            <a:pPr marL="0" indent="0">
              <a:buFont typeface="Arial" panose="020B0604020202020204" pitchFamily="34" charset="0"/>
              <a:buNone/>
            </a:pPr>
            <a:r>
              <a:rPr lang="en-GB" u="none" baseline="0" dirty="0"/>
              <a:t>Prisoners are more likely to have come from chaotic home environments with a history of </a:t>
            </a:r>
          </a:p>
          <a:p>
            <a:pPr marL="171450" indent="-171450">
              <a:buFont typeface="Arial" panose="020B0604020202020204" pitchFamily="34" charset="0"/>
              <a:buChar char="•"/>
            </a:pPr>
            <a:r>
              <a:rPr lang="en-GB" u="none" baseline="0" dirty="0"/>
              <a:t>Running away from home (5x more likely than general population)</a:t>
            </a:r>
          </a:p>
          <a:p>
            <a:pPr marL="171450" indent="-171450">
              <a:buFont typeface="Arial" panose="020B0604020202020204" pitchFamily="34" charset="0"/>
              <a:buChar char="•"/>
            </a:pPr>
            <a:r>
              <a:rPr lang="en-GB" u="none" baseline="0" dirty="0"/>
              <a:t>Being taken into care as a child (nearly 14x more likely)</a:t>
            </a:r>
          </a:p>
          <a:p>
            <a:pPr marL="171450" indent="-171450">
              <a:buFont typeface="Arial" panose="020B0604020202020204" pitchFamily="34" charset="0"/>
              <a:buChar char="•"/>
            </a:pPr>
            <a:r>
              <a:rPr lang="en-GB" u="none" baseline="0" dirty="0"/>
              <a:t>Poor literacy and numeracy skills</a:t>
            </a:r>
          </a:p>
          <a:p>
            <a:pPr marL="171450" indent="-171450">
              <a:buFont typeface="Arial" panose="020B0604020202020204" pitchFamily="34" charset="0"/>
              <a:buChar char="•"/>
            </a:pPr>
            <a:r>
              <a:rPr lang="en-GB" u="none" baseline="0" dirty="0"/>
              <a:t>Exclusion from school</a:t>
            </a:r>
          </a:p>
          <a:p>
            <a:pPr marL="171450" indent="-171450">
              <a:buFont typeface="Arial" panose="020B0604020202020204" pitchFamily="34" charset="0"/>
              <a:buChar char="•"/>
            </a:pPr>
            <a:r>
              <a:rPr lang="en-GB" u="none" baseline="0" dirty="0"/>
              <a:t>Homelessness</a:t>
            </a:r>
          </a:p>
          <a:p>
            <a:pPr marL="171450" indent="-171450">
              <a:buFont typeface="Arial" panose="020B0604020202020204" pitchFamily="34" charset="0"/>
              <a:buChar char="•"/>
            </a:pPr>
            <a:r>
              <a:rPr lang="en-GB" u="none" baseline="0" dirty="0"/>
              <a:t>Unemployment</a:t>
            </a:r>
          </a:p>
          <a:p>
            <a:pPr marL="171450" indent="-171450">
              <a:buFont typeface="Arial" panose="020B0604020202020204" pitchFamily="34" charset="0"/>
              <a:buChar char="•"/>
            </a:pPr>
            <a:r>
              <a:rPr lang="en-GB" u="none" baseline="0" dirty="0"/>
              <a:t>Single</a:t>
            </a:r>
          </a:p>
          <a:p>
            <a:pPr marL="171450" indent="-171450">
              <a:buFont typeface="Arial" panose="020B0604020202020204" pitchFamily="34" charset="0"/>
              <a:buChar char="•"/>
            </a:pPr>
            <a:r>
              <a:rPr lang="en-GB" u="none" baseline="0" dirty="0"/>
              <a:t>No qualifications</a:t>
            </a:r>
          </a:p>
          <a:p>
            <a:pPr marL="0" indent="0">
              <a:buFont typeface="Arial" panose="020B0604020202020204" pitchFamily="34" charset="0"/>
              <a:buNone/>
            </a:pPr>
            <a:endParaRPr lang="en-GB" u="none" baseline="0" dirty="0"/>
          </a:p>
          <a:p>
            <a:pPr marL="0" indent="0">
              <a:buFont typeface="Arial" panose="020B0604020202020204" pitchFamily="34" charset="0"/>
              <a:buNone/>
            </a:pPr>
            <a:r>
              <a:rPr lang="en-GB" u="sng" baseline="0" dirty="0"/>
              <a:t>Physical health</a:t>
            </a:r>
            <a:endParaRPr lang="en-GB" u="none" baseline="0" dirty="0"/>
          </a:p>
          <a:p>
            <a:pPr marL="171450" indent="-171450">
              <a:buFont typeface="Arial" panose="020B0604020202020204" pitchFamily="34" charset="0"/>
              <a:buChar char="•"/>
            </a:pPr>
            <a:r>
              <a:rPr lang="en-GB" u="none" baseline="0" dirty="0"/>
              <a:t>Higher rates of </a:t>
            </a:r>
            <a:r>
              <a:rPr lang="en-GB" u="none" baseline="0" dirty="0" err="1"/>
              <a:t>HTN</a:t>
            </a:r>
            <a:r>
              <a:rPr lang="en-GB" u="none" baseline="0" dirty="0"/>
              <a:t>, diabetes, asthma and arthritis</a:t>
            </a:r>
          </a:p>
          <a:p>
            <a:pPr marL="171450" indent="-171450">
              <a:buFont typeface="Arial" panose="020B0604020202020204" pitchFamily="34" charset="0"/>
              <a:buChar char="•"/>
            </a:pPr>
            <a:r>
              <a:rPr lang="en-GB" u="none" baseline="0" dirty="0"/>
              <a:t>Higher death rates</a:t>
            </a:r>
          </a:p>
          <a:p>
            <a:pPr marL="171450" indent="-171450">
              <a:buFont typeface="Arial" panose="020B0604020202020204" pitchFamily="34" charset="0"/>
              <a:buChar char="•"/>
            </a:pPr>
            <a:endParaRPr lang="en-GB" u="none" baseline="0" dirty="0"/>
          </a:p>
          <a:p>
            <a:pPr marL="0" indent="0">
              <a:buFont typeface="Arial" panose="020B0604020202020204" pitchFamily="34" charset="0"/>
              <a:buNone/>
            </a:pPr>
            <a:endParaRPr lang="en-GB" u="sng" baseline="0" dirty="0"/>
          </a:p>
          <a:p>
            <a:pPr marL="0" indent="0">
              <a:buFont typeface="Arial" panose="020B0604020202020204" pitchFamily="34" charset="0"/>
              <a:buNone/>
            </a:pPr>
            <a:endParaRPr lang="en-GB" u="sng" dirty="0"/>
          </a:p>
          <a:p>
            <a:endParaRPr lang="en-GB" dirty="0"/>
          </a:p>
          <a:p>
            <a:pPr marL="0" indent="0">
              <a:buFont typeface="Arial" panose="020B0604020202020204" pitchFamily="34" charset="0"/>
              <a:buNone/>
            </a:pPr>
            <a:endParaRPr lang="en-GB" u="sng" dirty="0"/>
          </a:p>
        </p:txBody>
      </p:sp>
      <p:sp>
        <p:nvSpPr>
          <p:cNvPr id="4" name="Slide Number Placeholder 3"/>
          <p:cNvSpPr>
            <a:spLocks noGrp="1"/>
          </p:cNvSpPr>
          <p:nvPr>
            <p:ph type="sldNum" sz="quarter" idx="10"/>
          </p:nvPr>
        </p:nvSpPr>
        <p:spPr/>
        <p:txBody>
          <a:bodyPr/>
          <a:lstStyle/>
          <a:p>
            <a:fld id="{F47EA09D-6767-44B8-BFF7-2138F8743CFF}" type="slidenum">
              <a:rPr lang="en-GB" smtClean="0"/>
              <a:t>16</a:t>
            </a:fld>
            <a:endParaRPr lang="en-GB" dirty="0"/>
          </a:p>
        </p:txBody>
      </p:sp>
    </p:spTree>
    <p:extLst>
      <p:ext uri="{BB962C8B-B14F-4D97-AF65-F5344CB8AC3E}">
        <p14:creationId xmlns:p14="http://schemas.microsoft.com/office/powerpoint/2010/main" val="709584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dirty="0"/>
              <a:t>Studies</a:t>
            </a:r>
            <a:r>
              <a:rPr lang="en-GB" baseline="0" dirty="0"/>
              <a:t> have consistently shown much higher rates of mental disorder in prisoners than in the general population</a:t>
            </a:r>
          </a:p>
          <a:p>
            <a:endParaRPr lang="en-GB" baseline="0" dirty="0"/>
          </a:p>
          <a:p>
            <a:r>
              <a:rPr lang="en-GB" baseline="0" dirty="0"/>
              <a:t>Higher rates of psychosis, mood disorder &amp; personality disorder than general population </a:t>
            </a:r>
            <a:r>
              <a:rPr lang="en-GB" b="1" baseline="0" dirty="0">
                <a:solidFill>
                  <a:srgbClr val="FF0000"/>
                </a:solidFill>
              </a:rPr>
              <a:t>(Note – not gone into much detail as the JCP presentation is related to the mental health of prisoners and presents the key figures. FYI….</a:t>
            </a:r>
          </a:p>
          <a:p>
            <a:endParaRPr lang="en-GB" b="1" baseline="0" dirty="0">
              <a:solidFill>
                <a:srgbClr val="FF0000"/>
              </a:solidFill>
            </a:endParaRPr>
          </a:p>
          <a:p>
            <a:r>
              <a:rPr lang="en-GB" b="1" baseline="0" dirty="0">
                <a:solidFill>
                  <a:srgbClr val="FF0000"/>
                </a:solidFill>
              </a:rPr>
              <a:t>Systematic review of 62 surveys across 12 countries by Fazel and Danesh in 2002, covered 23,000 prisoners and showed the prevalence of psychiatric disorder…</a:t>
            </a:r>
          </a:p>
          <a:p>
            <a:endParaRPr lang="en-GB" b="1" baseline="0" dirty="0">
              <a:solidFill>
                <a:srgbClr val="FF0000"/>
              </a:solidFill>
            </a:endParaRPr>
          </a:p>
          <a:p>
            <a:r>
              <a:rPr lang="en-GB" b="1" baseline="0" dirty="0">
                <a:solidFill>
                  <a:srgbClr val="FF0000"/>
                </a:solidFill>
              </a:rPr>
              <a:t>		Male		Female</a:t>
            </a:r>
          </a:p>
          <a:p>
            <a:r>
              <a:rPr lang="en-GB" b="1" baseline="0" dirty="0">
                <a:solidFill>
                  <a:srgbClr val="FF0000"/>
                </a:solidFill>
              </a:rPr>
              <a:t>Psychosis		3.7%		4%</a:t>
            </a:r>
          </a:p>
          <a:p>
            <a:r>
              <a:rPr lang="en-GB" b="1" baseline="0" dirty="0">
                <a:solidFill>
                  <a:srgbClr val="FF0000"/>
                </a:solidFill>
              </a:rPr>
              <a:t>Major depression	10%		12%</a:t>
            </a:r>
          </a:p>
          <a:p>
            <a:r>
              <a:rPr lang="en-GB" b="1" baseline="0" dirty="0">
                <a:solidFill>
                  <a:srgbClr val="FF0000"/>
                </a:solidFill>
              </a:rPr>
              <a:t>PD		65%		42%</a:t>
            </a:r>
          </a:p>
          <a:p>
            <a:r>
              <a:rPr lang="en-GB" b="1" baseline="0" dirty="0">
                <a:solidFill>
                  <a:srgbClr val="FF0000"/>
                </a:solidFill>
              </a:rPr>
              <a:t>Antisocial PD	47%		21%)</a:t>
            </a:r>
            <a:endParaRPr lang="en-GB" b="0" baseline="0" dirty="0">
              <a:solidFill>
                <a:srgbClr val="FF0000"/>
              </a:solidFill>
            </a:endParaRPr>
          </a:p>
          <a:p>
            <a:endParaRPr lang="en-GB" b="0" baseline="0" dirty="0"/>
          </a:p>
          <a:p>
            <a:r>
              <a:rPr lang="en-GB" b="0" u="sng" baseline="0" dirty="0"/>
              <a:t>Substance misuse</a:t>
            </a:r>
            <a:endParaRPr lang="en-GB" b="0" u="none" baseline="0" dirty="0"/>
          </a:p>
          <a:p>
            <a:endParaRPr lang="en-GB" b="0" u="none" baseline="0" dirty="0"/>
          </a:p>
          <a:p>
            <a:pPr marL="171450" indent="-171450">
              <a:buFont typeface="Arial" panose="020B0604020202020204" pitchFamily="34" charset="0"/>
              <a:buChar char="•"/>
            </a:pPr>
            <a:r>
              <a:rPr lang="en-GB" b="0" u="none" baseline="0" dirty="0"/>
              <a:t>High prevalence of substance misuse in prisoners</a:t>
            </a:r>
          </a:p>
          <a:p>
            <a:pPr marL="171450" indent="-171450">
              <a:buFont typeface="Arial" panose="020B0604020202020204" pitchFamily="34" charset="0"/>
              <a:buChar char="•"/>
            </a:pPr>
            <a:r>
              <a:rPr lang="en-GB" b="0" u="none" baseline="0" dirty="0"/>
              <a:t>Nearly 75% have used an illegal substance in 12 months prior to imprisonment (in general population is nearly 10%)</a:t>
            </a:r>
          </a:p>
          <a:p>
            <a:pPr marL="171450" indent="-171450">
              <a:buFont typeface="Arial" panose="020B0604020202020204" pitchFamily="34" charset="0"/>
              <a:buChar char="•"/>
            </a:pPr>
            <a:r>
              <a:rPr lang="en-GB" b="0" u="none" baseline="0" dirty="0"/>
              <a:t>Nearly 50% have used heroin or cocaine</a:t>
            </a:r>
          </a:p>
          <a:p>
            <a:pPr marL="171450" indent="-171450">
              <a:buFont typeface="Arial" panose="020B0604020202020204" pitchFamily="34" charset="0"/>
              <a:buChar char="•"/>
            </a:pPr>
            <a:r>
              <a:rPr lang="en-GB" b="0" u="none" baseline="0" dirty="0"/>
              <a:t>Most frequently used drugs are cannabis and heroin</a:t>
            </a:r>
          </a:p>
          <a:p>
            <a:pPr marL="171450" indent="-171450">
              <a:buFont typeface="Arial" panose="020B0604020202020204" pitchFamily="34" charset="0"/>
              <a:buChar char="•"/>
            </a:pPr>
            <a:r>
              <a:rPr lang="en-GB" b="0" u="none" baseline="0" dirty="0"/>
              <a:t>High rates of alcohol abuse / dependence</a:t>
            </a:r>
            <a:endParaRPr lang="en-GB" b="0" u="sng" baseline="0" dirty="0"/>
          </a:p>
        </p:txBody>
      </p:sp>
      <p:sp>
        <p:nvSpPr>
          <p:cNvPr id="4" name="Slide Number Placeholder 3"/>
          <p:cNvSpPr>
            <a:spLocks noGrp="1"/>
          </p:cNvSpPr>
          <p:nvPr>
            <p:ph type="sldNum" sz="quarter" idx="10"/>
          </p:nvPr>
        </p:nvSpPr>
        <p:spPr/>
        <p:txBody>
          <a:bodyPr/>
          <a:lstStyle/>
          <a:p>
            <a:fld id="{F47EA09D-6767-44B8-BFF7-2138F8743CFF}" type="slidenum">
              <a:rPr lang="en-GB" smtClean="0"/>
              <a:t>18</a:t>
            </a:fld>
            <a:endParaRPr lang="en-GB" dirty="0"/>
          </a:p>
        </p:txBody>
      </p:sp>
    </p:spTree>
    <p:extLst>
      <p:ext uri="{BB962C8B-B14F-4D97-AF65-F5344CB8AC3E}">
        <p14:creationId xmlns:p14="http://schemas.microsoft.com/office/powerpoint/2010/main" val="2796590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GB" dirty="0"/>
              <a:t>NHS now has responsibility</a:t>
            </a:r>
            <a:r>
              <a:rPr lang="en-GB" baseline="0" dirty="0"/>
              <a:t> for health care in prisons (since April 2006) – previously was run by the Home Office (as it was then)</a:t>
            </a:r>
          </a:p>
          <a:p>
            <a:endParaRPr lang="en-GB" baseline="0" dirty="0"/>
          </a:p>
          <a:p>
            <a:r>
              <a:rPr lang="en-GB" baseline="0" dirty="0"/>
              <a:t>‘Equivalence of care’ (1997) – prisoners should have the same access to the same quality and range of healthcare service as the general public receives from the NHS.</a:t>
            </a:r>
          </a:p>
          <a:p>
            <a:endParaRPr lang="en-GB" baseline="0" dirty="0"/>
          </a:p>
          <a:p>
            <a:r>
              <a:rPr lang="en-GB" baseline="0" dirty="0"/>
              <a:t>Spending on healthcare for prisoners is between 3.9 and 7.3 times greater than in the community</a:t>
            </a:r>
          </a:p>
          <a:p>
            <a:r>
              <a:rPr lang="en-GB" baseline="0" dirty="0"/>
              <a:t>Psychiatric morbidity of prisoners is 20 times greater than in the community</a:t>
            </a:r>
          </a:p>
          <a:p>
            <a:endParaRPr lang="en-GB" baseline="0" dirty="0"/>
          </a:p>
          <a:p>
            <a:r>
              <a:rPr lang="en-GB" baseline="0" dirty="0"/>
              <a:t>Facilities vary between prison – some have 24 hr healthcare centres with nurse cover.</a:t>
            </a:r>
          </a:p>
          <a:p>
            <a:endParaRPr lang="en-GB" baseline="0" dirty="0"/>
          </a:p>
          <a:p>
            <a:r>
              <a:rPr lang="en-GB" u="sng" baseline="0" dirty="0"/>
              <a:t>Mental Health In-Reach Teams</a:t>
            </a:r>
            <a:endParaRPr lang="en-GB" u="none" baseline="0" dirty="0"/>
          </a:p>
          <a:p>
            <a:endParaRPr lang="en-GB" u="none" baseline="0" dirty="0"/>
          </a:p>
          <a:p>
            <a:pPr marL="171450" indent="-171450">
              <a:buFont typeface="Arial" panose="020B0604020202020204" pitchFamily="34" charset="0"/>
              <a:buChar char="•"/>
            </a:pPr>
            <a:r>
              <a:rPr lang="en-GB" u="none" baseline="0" dirty="0"/>
              <a:t>Analogous to CMHTs</a:t>
            </a:r>
          </a:p>
          <a:p>
            <a:pPr marL="171450" indent="-171450">
              <a:buFont typeface="Arial" panose="020B0604020202020204" pitchFamily="34" charset="0"/>
              <a:buChar char="•"/>
            </a:pPr>
            <a:r>
              <a:rPr lang="en-GB" u="none" baseline="0" dirty="0"/>
              <a:t>Enables prisoners to remain on ordinary location and receive treatment</a:t>
            </a:r>
          </a:p>
          <a:p>
            <a:pPr marL="171450" indent="-171450">
              <a:buFont typeface="Arial" panose="020B0604020202020204" pitchFamily="34" charset="0"/>
              <a:buChar char="•"/>
            </a:pPr>
            <a:r>
              <a:rPr lang="en-GB" u="none" baseline="0" dirty="0"/>
              <a:t>Some prisons have primary care mental health teams – models of care vary between prisoners, but general principle is that prisoners can access them directly and focus on common mild and neurotic disorders. Therefore in-reach teams can concentrate on treating ‘severe and enduring mental illness’</a:t>
            </a:r>
          </a:p>
          <a:p>
            <a:endParaRPr lang="en-GB" u="none" baseline="0" dirty="0"/>
          </a:p>
          <a:p>
            <a:r>
              <a:rPr lang="en-GB" u="none" baseline="0" dirty="0"/>
              <a:t>Royal College recommends minimum psychiatric staffing cover for prisons dependent on category of prison and size</a:t>
            </a:r>
          </a:p>
          <a:p>
            <a:endParaRPr lang="en-GB" u="none" baseline="0" dirty="0"/>
          </a:p>
          <a:p>
            <a:r>
              <a:rPr lang="en-GB" u="sng" baseline="0" dirty="0"/>
              <a:t>Psychiatric Assessment in Prisons</a:t>
            </a:r>
            <a:endParaRPr lang="en-GB" u="none" baseline="0" dirty="0"/>
          </a:p>
          <a:p>
            <a:endParaRPr lang="en-GB" u="none" baseline="0" dirty="0"/>
          </a:p>
          <a:p>
            <a:pPr marL="171450" indent="-171450">
              <a:buFont typeface="Arial" panose="020B0604020202020204" pitchFamily="34" charset="0"/>
              <a:buChar char="•"/>
            </a:pPr>
            <a:r>
              <a:rPr lang="en-GB" u="none" baseline="0" dirty="0"/>
              <a:t>Same as for other settings</a:t>
            </a:r>
          </a:p>
          <a:p>
            <a:pPr marL="171450" indent="-171450">
              <a:buFont typeface="Arial" panose="020B0604020202020204" pitchFamily="34" charset="0"/>
              <a:buChar char="•"/>
            </a:pPr>
            <a:r>
              <a:rPr lang="en-GB" u="none" baseline="0" dirty="0"/>
              <a:t>More emphasis on suicide risk assessment</a:t>
            </a:r>
          </a:p>
          <a:p>
            <a:pPr marL="171450" indent="-171450">
              <a:buFont typeface="Arial" panose="020B0604020202020204" pitchFamily="34" charset="0"/>
              <a:buChar char="•"/>
            </a:pPr>
            <a:r>
              <a:rPr lang="en-GB" u="none" baseline="0" dirty="0"/>
              <a:t>Prisoners screened on reception (entry) into prison for</a:t>
            </a:r>
          </a:p>
          <a:p>
            <a:pPr marL="628650" lvl="1" indent="-171450">
              <a:buFont typeface="Arial" panose="020B0604020202020204" pitchFamily="34" charset="0"/>
              <a:buChar char="•"/>
            </a:pPr>
            <a:r>
              <a:rPr lang="en-GB" u="none" baseline="0" dirty="0"/>
              <a:t>Immediate physical health problems</a:t>
            </a:r>
          </a:p>
          <a:p>
            <a:pPr marL="628650" lvl="1" indent="-171450">
              <a:buFont typeface="Arial" panose="020B0604020202020204" pitchFamily="34" charset="0"/>
              <a:buChar char="•"/>
            </a:pPr>
            <a:r>
              <a:rPr lang="en-GB" u="none" baseline="0" dirty="0"/>
              <a:t>Immediate mental health problems</a:t>
            </a:r>
          </a:p>
          <a:p>
            <a:pPr marL="628650" lvl="1" indent="-171450">
              <a:buFont typeface="Arial" panose="020B0604020202020204" pitchFamily="34" charset="0"/>
              <a:buChar char="•"/>
            </a:pPr>
            <a:r>
              <a:rPr lang="en-GB" u="none" baseline="0" dirty="0"/>
              <a:t>Significant drug and alcohol problems</a:t>
            </a:r>
          </a:p>
          <a:p>
            <a:pPr marL="628650" lvl="1" indent="-171450">
              <a:buFont typeface="Arial" panose="020B0604020202020204" pitchFamily="34" charset="0"/>
              <a:buChar char="•"/>
            </a:pPr>
            <a:r>
              <a:rPr lang="en-GB" u="none" baseline="0" dirty="0"/>
              <a:t>Risk of suicide and / or self-harm</a:t>
            </a:r>
          </a:p>
          <a:p>
            <a:pPr marL="171450" indent="-171450">
              <a:buFont typeface="Arial" panose="020B0604020202020204" pitchFamily="34" charset="0"/>
              <a:buChar char="•"/>
            </a:pPr>
            <a:endParaRPr lang="en-GB" u="none" baseline="0" dirty="0"/>
          </a:p>
          <a:p>
            <a:pPr marL="0" indent="0">
              <a:buFont typeface="Arial" panose="020B0604020202020204" pitchFamily="34" charset="0"/>
              <a:buNone/>
            </a:pPr>
            <a:r>
              <a:rPr lang="en-GB" u="sng" baseline="0" dirty="0"/>
              <a:t>Prison is stressful</a:t>
            </a:r>
            <a:endParaRPr lang="en-GB" u="none" baseline="0" dirty="0"/>
          </a:p>
          <a:p>
            <a:pPr marL="171450" indent="-171450">
              <a:buFont typeface="Arial" panose="020B0604020202020204" pitchFamily="34" charset="0"/>
              <a:buChar char="•"/>
            </a:pPr>
            <a:r>
              <a:rPr lang="en-GB" u="none" baseline="0" dirty="0"/>
              <a:t>Sudden and complete interruption of prisoner’s life</a:t>
            </a:r>
          </a:p>
          <a:p>
            <a:pPr marL="171450" indent="-171450">
              <a:buFont typeface="Arial" panose="020B0604020202020204" pitchFamily="34" charset="0"/>
              <a:buChar char="•"/>
            </a:pPr>
            <a:r>
              <a:rPr lang="en-GB" u="none" baseline="0" dirty="0"/>
              <a:t>Separated from family and support structures</a:t>
            </a:r>
          </a:p>
          <a:p>
            <a:pPr marL="171450" indent="-171450">
              <a:buFont typeface="Arial" panose="020B0604020202020204" pitchFamily="34" charset="0"/>
              <a:buChar char="•"/>
            </a:pPr>
            <a:r>
              <a:rPr lang="en-GB" u="none" baseline="0" dirty="0"/>
              <a:t>Uncertainty about future</a:t>
            </a:r>
          </a:p>
          <a:p>
            <a:pPr marL="171450" indent="-171450">
              <a:buFont typeface="Arial" panose="020B0604020202020204" pitchFamily="34" charset="0"/>
              <a:buChar char="•"/>
            </a:pPr>
            <a:r>
              <a:rPr lang="en-GB" u="none" baseline="0" dirty="0"/>
              <a:t>Concerns about fidelity of spouse, loss of job, financial instability, loss of house / accommodation / possessions</a:t>
            </a:r>
          </a:p>
          <a:p>
            <a:pPr marL="171450" indent="-171450">
              <a:buFont typeface="Arial" panose="020B0604020202020204" pitchFamily="34" charset="0"/>
              <a:buChar char="•"/>
            </a:pPr>
            <a:r>
              <a:rPr lang="en-GB" u="none" baseline="0" dirty="0"/>
              <a:t>May find prison an unfamiliar, hostile and threatening environment</a:t>
            </a:r>
          </a:p>
          <a:p>
            <a:pPr marL="171450" indent="-171450">
              <a:buFont typeface="Arial" panose="020B0604020202020204" pitchFamily="34" charset="0"/>
              <a:buChar char="•"/>
            </a:pPr>
            <a:r>
              <a:rPr lang="en-GB" u="none" baseline="0" dirty="0"/>
              <a:t>Experience discrimination / bullying</a:t>
            </a:r>
          </a:p>
          <a:p>
            <a:pPr marL="171450" indent="-171450">
              <a:buFont typeface="Arial" panose="020B0604020202020204" pitchFamily="34" charset="0"/>
              <a:buChar char="•"/>
            </a:pPr>
            <a:r>
              <a:rPr lang="en-GB" u="none" baseline="0" dirty="0"/>
              <a:t>Difficulties coming to terms with offences</a:t>
            </a:r>
          </a:p>
          <a:p>
            <a:pPr marL="171450" indent="-171450">
              <a:buFont typeface="Arial" panose="020B0604020202020204" pitchFamily="34" charset="0"/>
              <a:buChar char="•"/>
            </a:pPr>
            <a:r>
              <a:rPr lang="en-GB" u="none" baseline="0" dirty="0"/>
              <a:t>Withdrawal from drugs / alcohol</a:t>
            </a:r>
          </a:p>
          <a:p>
            <a:pPr marL="171450" indent="-171450">
              <a:buFont typeface="Arial" panose="020B0604020202020204" pitchFamily="34" charset="0"/>
              <a:buChar char="•"/>
            </a:pPr>
            <a:r>
              <a:rPr lang="en-GB" u="none" baseline="0" dirty="0"/>
              <a:t>Remand prisoners may have stress of on-going court case</a:t>
            </a:r>
            <a:endParaRPr lang="en-GB" u="sng" baseline="0" dirty="0"/>
          </a:p>
          <a:p>
            <a:endParaRPr lang="en-GB" u="sng" dirty="0"/>
          </a:p>
        </p:txBody>
      </p:sp>
      <p:sp>
        <p:nvSpPr>
          <p:cNvPr id="4" name="Slide Number Placeholder 3"/>
          <p:cNvSpPr>
            <a:spLocks noGrp="1"/>
          </p:cNvSpPr>
          <p:nvPr>
            <p:ph type="sldNum" sz="quarter" idx="10"/>
          </p:nvPr>
        </p:nvSpPr>
        <p:spPr/>
        <p:txBody>
          <a:bodyPr/>
          <a:lstStyle/>
          <a:p>
            <a:fld id="{F47EA09D-6767-44B8-BFF7-2138F8743CFF}" type="slidenum">
              <a:rPr lang="en-GB" smtClean="0"/>
              <a:t>19</a:t>
            </a:fld>
            <a:endParaRPr lang="en-GB" dirty="0"/>
          </a:p>
        </p:txBody>
      </p:sp>
    </p:spTree>
    <p:extLst>
      <p:ext uri="{BB962C8B-B14F-4D97-AF65-F5344CB8AC3E}">
        <p14:creationId xmlns:p14="http://schemas.microsoft.com/office/powerpoint/2010/main" val="1130229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Psychiatric Treatment in prisons</a:t>
            </a:r>
            <a:endParaRPr lang="en-GB" u="none" dirty="0"/>
          </a:p>
          <a:p>
            <a:endParaRPr lang="en-GB" u="none" dirty="0"/>
          </a:p>
          <a:p>
            <a:pPr marL="171450" indent="-171450">
              <a:buFont typeface="Arial" panose="020B0604020202020204" pitchFamily="34" charset="0"/>
              <a:buChar char="•"/>
            </a:pPr>
            <a:r>
              <a:rPr lang="en-GB" u="none" dirty="0"/>
              <a:t>No different</a:t>
            </a:r>
            <a:r>
              <a:rPr lang="en-GB" u="none" baseline="0" dirty="0"/>
              <a:t> to elsewhere</a:t>
            </a:r>
          </a:p>
          <a:p>
            <a:pPr marL="171450" indent="-171450">
              <a:buFont typeface="Arial" panose="020B0604020202020204" pitchFamily="34" charset="0"/>
              <a:buChar char="•"/>
            </a:pPr>
            <a:r>
              <a:rPr lang="en-GB" u="none" baseline="0" dirty="0"/>
              <a:t>Prison is an inadequate environment for treatment of SMI and psychosis</a:t>
            </a:r>
          </a:p>
          <a:p>
            <a:pPr marL="171450" indent="-171450">
              <a:buFont typeface="Arial" panose="020B0604020202020204" pitchFamily="34" charset="0"/>
              <a:buChar char="•"/>
            </a:pPr>
            <a:r>
              <a:rPr lang="en-GB" u="none" baseline="0" dirty="0"/>
              <a:t>Prisons on healthcare wings are often isolated in single cells with less opportunity for exercise, association and activity than prisoners on normal location – may have unintended effect of exacerbating psychosis</a:t>
            </a:r>
          </a:p>
          <a:p>
            <a:pPr marL="171450" indent="-171450">
              <a:buFont typeface="Arial" panose="020B0604020202020204" pitchFamily="34" charset="0"/>
              <a:buChar char="•"/>
            </a:pPr>
            <a:r>
              <a:rPr lang="en-GB" u="none" baseline="0" dirty="0"/>
              <a:t>Prison healthcare centres are NOT hospitals for the purposes of MHA </a:t>
            </a:r>
          </a:p>
          <a:p>
            <a:pPr marL="628650" lvl="1" indent="-171450">
              <a:buFont typeface="Arial" panose="020B0604020202020204" pitchFamily="34" charset="0"/>
              <a:buChar char="•"/>
            </a:pPr>
            <a:r>
              <a:rPr lang="en-GB" u="none" baseline="0" dirty="0"/>
              <a:t>Cannot receive compulsory treatment under MHA in prison</a:t>
            </a:r>
          </a:p>
          <a:p>
            <a:pPr marL="628650" lvl="1" indent="-171450">
              <a:buFont typeface="Arial" panose="020B0604020202020204" pitchFamily="34" charset="0"/>
              <a:buChar char="•"/>
            </a:pPr>
            <a:r>
              <a:rPr lang="en-GB" u="none" baseline="0" dirty="0"/>
              <a:t>May use MCA for treatment of prisoners who lack capacity</a:t>
            </a:r>
          </a:p>
          <a:p>
            <a:pPr marL="628650" lvl="1" indent="-171450">
              <a:buFont typeface="Arial" panose="020B0604020202020204" pitchFamily="34" charset="0"/>
              <a:buChar char="•"/>
            </a:pPr>
            <a:r>
              <a:rPr lang="en-GB" u="none" baseline="0" dirty="0"/>
              <a:t>But where the prisoner is suffering from mental disorder and lacks capacity / refuses consent – transfer to hospital is preferred</a:t>
            </a:r>
          </a:p>
          <a:p>
            <a:pPr marL="171450" lvl="0" indent="-171450">
              <a:buFont typeface="Arial" panose="020B0604020202020204" pitchFamily="34" charset="0"/>
              <a:buChar char="•"/>
            </a:pPr>
            <a:r>
              <a:rPr lang="en-GB" u="none" baseline="0" dirty="0"/>
              <a:t>Prescribing in prisons</a:t>
            </a:r>
          </a:p>
          <a:p>
            <a:pPr marL="628650" lvl="1" indent="-171450">
              <a:buFont typeface="Arial" panose="020B0604020202020204" pitchFamily="34" charset="0"/>
              <a:buChar char="•"/>
            </a:pPr>
            <a:r>
              <a:rPr lang="en-GB" u="none" baseline="0" dirty="0"/>
              <a:t>Be aware of local policies and procedures related to</a:t>
            </a:r>
          </a:p>
          <a:p>
            <a:pPr marL="1085850" lvl="2" indent="-171450">
              <a:buFont typeface="Arial" panose="020B0604020202020204" pitchFamily="34" charset="0"/>
              <a:buChar char="•"/>
            </a:pPr>
            <a:r>
              <a:rPr lang="en-GB" u="none" baseline="0" dirty="0"/>
              <a:t>Medication times (some prisons only administer meds twice daily)</a:t>
            </a:r>
          </a:p>
          <a:p>
            <a:pPr marL="1085850" lvl="2" indent="-171450">
              <a:buFont typeface="Arial" panose="020B0604020202020204" pitchFamily="34" charset="0"/>
              <a:buChar char="•"/>
            </a:pPr>
            <a:r>
              <a:rPr lang="en-GB" u="none" baseline="0" dirty="0"/>
              <a:t>Medication in possession</a:t>
            </a:r>
          </a:p>
          <a:p>
            <a:pPr marL="1085850" lvl="2" indent="-171450">
              <a:buFont typeface="Arial" panose="020B0604020202020204" pitchFamily="34" charset="0"/>
              <a:buChar char="•"/>
            </a:pPr>
            <a:r>
              <a:rPr lang="en-GB" u="none" baseline="0" dirty="0"/>
              <a:t>Medication not to be prescribed (potential for abuse)</a:t>
            </a:r>
          </a:p>
          <a:p>
            <a:pPr marL="171450" lvl="0" indent="-171450">
              <a:buFont typeface="Arial" panose="020B0604020202020204" pitchFamily="34" charset="0"/>
              <a:buChar char="•"/>
            </a:pPr>
            <a:r>
              <a:rPr lang="en-GB" u="none" baseline="0" dirty="0"/>
              <a:t>CPA applies in prison</a:t>
            </a:r>
          </a:p>
          <a:p>
            <a:pPr marL="628650" lvl="1" indent="-171450">
              <a:buFont typeface="Arial" panose="020B0604020202020204" pitchFamily="34" charset="0"/>
              <a:buChar char="•"/>
            </a:pPr>
            <a:r>
              <a:rPr lang="en-GB" u="none" baseline="0" dirty="0"/>
              <a:t>For patients known to CMHT already, CMHT retains responsibility for CPA</a:t>
            </a:r>
            <a:endParaRPr lang="en-GB" u="sng" dirty="0"/>
          </a:p>
        </p:txBody>
      </p:sp>
      <p:sp>
        <p:nvSpPr>
          <p:cNvPr id="4" name="Slide Number Placeholder 3"/>
          <p:cNvSpPr>
            <a:spLocks noGrp="1"/>
          </p:cNvSpPr>
          <p:nvPr>
            <p:ph type="sldNum" sz="quarter" idx="10"/>
          </p:nvPr>
        </p:nvSpPr>
        <p:spPr/>
        <p:txBody>
          <a:bodyPr/>
          <a:lstStyle/>
          <a:p>
            <a:fld id="{F47EA09D-6767-44B8-BFF7-2138F8743CFF}" type="slidenum">
              <a:rPr lang="en-GB" smtClean="0"/>
              <a:t>20</a:t>
            </a:fld>
            <a:endParaRPr lang="en-GB" dirty="0"/>
          </a:p>
        </p:txBody>
      </p:sp>
    </p:spTree>
    <p:extLst>
      <p:ext uri="{BB962C8B-B14F-4D97-AF65-F5344CB8AC3E}">
        <p14:creationId xmlns:p14="http://schemas.microsoft.com/office/powerpoint/2010/main" val="1846322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GB" u="sng" dirty="0"/>
              <a:t>Food refusal</a:t>
            </a:r>
            <a:endParaRPr lang="en-GB" u="none" dirty="0"/>
          </a:p>
          <a:p>
            <a:endParaRPr lang="en-GB" u="none" dirty="0"/>
          </a:p>
          <a:p>
            <a:pPr marL="171450" indent="-171450">
              <a:buFont typeface="Arial" panose="020B0604020202020204" pitchFamily="34" charset="0"/>
              <a:buChar char="•"/>
            </a:pPr>
            <a:r>
              <a:rPr lang="en-GB" u="none" dirty="0"/>
              <a:t>Most</a:t>
            </a:r>
            <a:r>
              <a:rPr lang="en-GB" u="none" baseline="0" dirty="0"/>
              <a:t> common protest behaviour in prison</a:t>
            </a:r>
          </a:p>
          <a:p>
            <a:pPr marL="171450" indent="-171450">
              <a:buFont typeface="Arial" panose="020B0604020202020204" pitchFamily="34" charset="0"/>
              <a:buChar char="•"/>
            </a:pPr>
            <a:r>
              <a:rPr lang="en-GB" u="none" baseline="0" dirty="0"/>
              <a:t>Management depends on aetiology of food refusal</a:t>
            </a:r>
          </a:p>
          <a:p>
            <a:pPr marL="171450" indent="-171450">
              <a:buFont typeface="Arial" panose="020B0604020202020204" pitchFamily="34" charset="0"/>
              <a:buChar char="•"/>
            </a:pPr>
            <a:r>
              <a:rPr lang="en-GB" u="none" baseline="0" dirty="0"/>
              <a:t>SUFFERING FROM ACUTE MENTAL ILLNESS</a:t>
            </a:r>
          </a:p>
          <a:p>
            <a:pPr marL="628650" lvl="1" indent="-171450">
              <a:buFont typeface="Arial" panose="020B0604020202020204" pitchFamily="34" charset="0"/>
              <a:buChar char="•"/>
            </a:pPr>
            <a:r>
              <a:rPr lang="en-GB" u="none" baseline="0" dirty="0"/>
              <a:t>Usually depression or non-affective psychosis</a:t>
            </a:r>
          </a:p>
          <a:p>
            <a:pPr marL="628650" lvl="1" indent="-171450">
              <a:buFont typeface="Arial" panose="020B0604020202020204" pitchFamily="34" charset="0"/>
              <a:buChar char="•"/>
            </a:pPr>
            <a:r>
              <a:rPr lang="en-GB" u="none" baseline="0" dirty="0"/>
              <a:t>Accurate diagnosis and treatment of mental illness is priority</a:t>
            </a:r>
          </a:p>
          <a:p>
            <a:pPr marL="628650" lvl="1" indent="-171450">
              <a:buFont typeface="Arial" panose="020B0604020202020204" pitchFamily="34" charset="0"/>
              <a:buChar char="•"/>
            </a:pPr>
            <a:r>
              <a:rPr lang="en-GB" u="none" baseline="0" dirty="0"/>
              <a:t>If psychotic – may be useful to provide sealed food</a:t>
            </a:r>
          </a:p>
          <a:p>
            <a:pPr marL="171450" indent="-171450">
              <a:buFont typeface="Arial" panose="020B0604020202020204" pitchFamily="34" charset="0"/>
              <a:buChar char="•"/>
            </a:pPr>
            <a:r>
              <a:rPr lang="en-GB" u="none" baseline="0" dirty="0"/>
              <a:t>PARANOID PERSONALITY TRAITS / DISORDER</a:t>
            </a:r>
          </a:p>
          <a:p>
            <a:pPr marL="628650" lvl="1" indent="-171450">
              <a:buFont typeface="Arial" panose="020B0604020202020204" pitchFamily="34" charset="0"/>
              <a:buChar char="•"/>
            </a:pPr>
            <a:r>
              <a:rPr lang="en-GB" u="none" baseline="0" dirty="0"/>
              <a:t>Oppositional struggle with authority and may make demands</a:t>
            </a:r>
          </a:p>
          <a:p>
            <a:pPr marL="628650" lvl="1" indent="-171450">
              <a:buFont typeface="Arial" panose="020B0604020202020204" pitchFamily="34" charset="0"/>
              <a:buChar char="•"/>
            </a:pPr>
            <a:r>
              <a:rPr lang="en-GB" u="none" baseline="0" dirty="0"/>
              <a:t>Stubborn, self-important prisoners clashing with a rigid and controlling prison regime</a:t>
            </a:r>
          </a:p>
          <a:p>
            <a:pPr marL="628650" lvl="1" indent="-171450">
              <a:buFont typeface="Arial" panose="020B0604020202020204" pitchFamily="34" charset="0"/>
              <a:buChar char="•"/>
            </a:pPr>
            <a:r>
              <a:rPr lang="en-GB" u="none" baseline="0" dirty="0"/>
              <a:t>Usually cease food refusal of own accord</a:t>
            </a:r>
          </a:p>
          <a:p>
            <a:pPr marL="171450" indent="-171450">
              <a:buFont typeface="Arial" panose="020B0604020202020204" pitchFamily="34" charset="0"/>
              <a:buChar char="•"/>
            </a:pPr>
            <a:r>
              <a:rPr lang="en-GB" u="none" baseline="0" dirty="0"/>
              <a:t>GENUINE DEMAND </a:t>
            </a:r>
          </a:p>
          <a:p>
            <a:pPr marL="628650" lvl="1" indent="-171450">
              <a:buFont typeface="Arial" panose="020B0604020202020204" pitchFamily="34" charset="0"/>
              <a:buChar char="•"/>
            </a:pPr>
            <a:r>
              <a:rPr lang="en-GB" u="none" baseline="0" dirty="0"/>
              <a:t>To move to another prison / have a special privilege</a:t>
            </a:r>
          </a:p>
          <a:p>
            <a:pPr marL="628650" lvl="1" indent="-171450">
              <a:buFont typeface="Arial" panose="020B0604020202020204" pitchFamily="34" charset="0"/>
              <a:buChar char="•"/>
            </a:pPr>
            <a:r>
              <a:rPr lang="en-GB" u="none" baseline="0" dirty="0"/>
              <a:t>Require support and counselling to encourage them to pursue their demand in a more appropriate way</a:t>
            </a:r>
          </a:p>
          <a:p>
            <a:pPr marL="628650" lvl="1" indent="-171450">
              <a:buFont typeface="Arial" panose="020B0604020202020204" pitchFamily="34" charset="0"/>
              <a:buChar char="•"/>
            </a:pPr>
            <a:r>
              <a:rPr lang="en-GB" u="none" baseline="0" dirty="0"/>
              <a:t>Tend to be short-lived</a:t>
            </a:r>
          </a:p>
          <a:p>
            <a:pPr marL="171450" indent="-171450">
              <a:buFont typeface="Arial" panose="020B0604020202020204" pitchFamily="34" charset="0"/>
              <a:buChar char="•"/>
            </a:pPr>
            <a:r>
              <a:rPr lang="en-GB" u="none" baseline="0" dirty="0"/>
              <a:t>POLICITCAL POINT</a:t>
            </a:r>
          </a:p>
          <a:p>
            <a:pPr marL="628650" lvl="1" indent="-171450">
              <a:buFont typeface="Arial" panose="020B0604020202020204" pitchFamily="34" charset="0"/>
              <a:buChar char="•"/>
            </a:pPr>
            <a:r>
              <a:rPr lang="en-GB" u="none" baseline="0" dirty="0"/>
              <a:t>Usually willing to starve themselves to death to make some point</a:t>
            </a:r>
          </a:p>
          <a:p>
            <a:pPr marL="628650" lvl="1" indent="-171450">
              <a:buFont typeface="Arial" panose="020B0604020202020204" pitchFamily="34" charset="0"/>
              <a:buChar char="•"/>
            </a:pPr>
            <a:r>
              <a:rPr lang="en-GB" u="none" baseline="0" dirty="0"/>
              <a:t>Uncommon</a:t>
            </a:r>
          </a:p>
          <a:p>
            <a:pPr marL="628650" lvl="1" indent="-171450">
              <a:buFont typeface="Arial" panose="020B0604020202020204" pitchFamily="34" charset="0"/>
              <a:buChar char="•"/>
            </a:pPr>
            <a:r>
              <a:rPr lang="en-GB" u="none" baseline="0" dirty="0"/>
              <a:t>Usually have an established history of activism</a:t>
            </a:r>
          </a:p>
          <a:p>
            <a:pPr marL="0" lvl="0" indent="0">
              <a:buFont typeface="Arial" panose="020B0604020202020204" pitchFamily="34" charset="0"/>
              <a:buNone/>
            </a:pPr>
            <a:endParaRPr lang="en-GB" u="none" baseline="0" dirty="0"/>
          </a:p>
          <a:p>
            <a:pPr marL="0" lvl="0" indent="0">
              <a:buFont typeface="Arial" panose="020B0604020202020204" pitchFamily="34" charset="0"/>
              <a:buNone/>
            </a:pPr>
            <a:r>
              <a:rPr lang="en-GB" u="sng" baseline="0" dirty="0"/>
              <a:t>Dirty Protest</a:t>
            </a:r>
            <a:endParaRPr lang="en-GB" u="none" baseline="0" dirty="0"/>
          </a:p>
          <a:p>
            <a:pPr marL="171450" lvl="0" indent="-171450">
              <a:buFont typeface="Arial" panose="020B0604020202020204" pitchFamily="34" charset="0"/>
              <a:buChar char="•"/>
            </a:pPr>
            <a:r>
              <a:rPr lang="en-GB" u="none" baseline="0" dirty="0"/>
              <a:t>Usually a strategy to achieve some gain</a:t>
            </a:r>
          </a:p>
          <a:p>
            <a:pPr marL="171450" lvl="0" indent="-171450">
              <a:buFont typeface="Arial" panose="020B0604020202020204" pitchFamily="34" charset="0"/>
              <a:buChar char="•"/>
            </a:pPr>
            <a:r>
              <a:rPr lang="en-GB" u="none" baseline="0" dirty="0"/>
              <a:t>Defecates and / or urinates in cell, smearing faeces on walls and often on their body and clothing</a:t>
            </a:r>
          </a:p>
          <a:p>
            <a:pPr marL="171450" lvl="0" indent="-171450">
              <a:buFont typeface="Arial" panose="020B0604020202020204" pitchFamily="34" charset="0"/>
              <a:buChar char="•"/>
            </a:pPr>
            <a:r>
              <a:rPr lang="en-GB" u="none" baseline="0" dirty="0"/>
              <a:t>Well-established prison procedures for managing this	</a:t>
            </a:r>
          </a:p>
          <a:p>
            <a:pPr marL="171450" lvl="0" indent="-171450">
              <a:buFont typeface="Arial" panose="020B0604020202020204" pitchFamily="34" charset="0"/>
              <a:buChar char="•"/>
            </a:pPr>
            <a:r>
              <a:rPr lang="en-GB" u="none" baseline="0" dirty="0"/>
              <a:t>Psychiatric assessment often necessary as often associated with florid psychosis</a:t>
            </a:r>
          </a:p>
          <a:p>
            <a:pPr marL="171450" lvl="0" indent="-171450">
              <a:buFont typeface="Arial" panose="020B0604020202020204" pitchFamily="34" charset="0"/>
              <a:buChar char="•"/>
            </a:pPr>
            <a:endParaRPr lang="en-GB" u="none" baseline="0" dirty="0"/>
          </a:p>
          <a:p>
            <a:pPr marL="0" lvl="0" indent="0">
              <a:buFont typeface="Arial" panose="020B0604020202020204" pitchFamily="34" charset="0"/>
              <a:buNone/>
            </a:pPr>
            <a:r>
              <a:rPr lang="en-GB" u="sng" baseline="0" dirty="0"/>
              <a:t>Self-harm</a:t>
            </a:r>
            <a:endParaRPr lang="en-GB" u="none" baseline="0" dirty="0"/>
          </a:p>
          <a:p>
            <a:pPr marL="171450" lvl="0" indent="-171450">
              <a:buFont typeface="Arial" panose="020B0604020202020204" pitchFamily="34" charset="0"/>
              <a:buChar char="•"/>
            </a:pPr>
            <a:r>
              <a:rPr lang="en-GB" u="none" baseline="0" dirty="0"/>
              <a:t>Common to relieve distress and tension</a:t>
            </a:r>
          </a:p>
          <a:p>
            <a:pPr marL="171450" lvl="0" indent="-171450">
              <a:buFont typeface="Arial" panose="020B0604020202020204" pitchFamily="34" charset="0"/>
              <a:buChar char="•"/>
            </a:pPr>
            <a:r>
              <a:rPr lang="en-GB" u="none" baseline="0" dirty="0"/>
              <a:t>17% male sentenced prisoners reported self-harm on at least one occasion in their life</a:t>
            </a:r>
          </a:p>
          <a:p>
            <a:pPr marL="171450" lvl="0" indent="-171450">
              <a:buFont typeface="Arial" panose="020B0604020202020204" pitchFamily="34" charset="0"/>
              <a:buChar char="•"/>
            </a:pPr>
            <a:r>
              <a:rPr lang="en-GB" u="none" baseline="0" dirty="0"/>
              <a:t>More common among white prisoners</a:t>
            </a:r>
          </a:p>
          <a:p>
            <a:pPr marL="171450" lvl="0" indent="-171450">
              <a:buFont typeface="Arial" panose="020B0604020202020204" pitchFamily="34" charset="0"/>
              <a:buChar char="•"/>
            </a:pPr>
            <a:r>
              <a:rPr lang="en-GB" u="none" baseline="0" dirty="0"/>
              <a:t>Associated with alcohol dependence but not drug addiction</a:t>
            </a:r>
          </a:p>
          <a:p>
            <a:pPr marL="171450" lvl="0" indent="-171450">
              <a:buFont typeface="Arial" panose="020B0604020202020204" pitchFamily="34" charset="0"/>
              <a:buChar char="•"/>
            </a:pPr>
            <a:r>
              <a:rPr lang="en-GB" u="none" baseline="0" dirty="0"/>
              <a:t>EXTREME AND PERSISTENT SELF-HARM</a:t>
            </a:r>
          </a:p>
          <a:p>
            <a:pPr marL="628650" lvl="1" indent="-171450">
              <a:buFont typeface="Arial" panose="020B0604020202020204" pitchFamily="34" charset="0"/>
              <a:buChar char="•"/>
            </a:pPr>
            <a:r>
              <a:rPr lang="en-GB" u="none" baseline="0" dirty="0"/>
              <a:t>Small group – difficult to manage</a:t>
            </a:r>
          </a:p>
          <a:p>
            <a:pPr marL="628650" lvl="1" indent="-171450">
              <a:buFont typeface="Arial" panose="020B0604020202020204" pitchFamily="34" charset="0"/>
              <a:buChar char="•"/>
            </a:pPr>
            <a:r>
              <a:rPr lang="en-GB" u="none" baseline="0" dirty="0"/>
              <a:t>High levels of impulsivity and emotional instability, features of borderline PD, history of trauma, disturbed early attachments, early onset of conduct disorder &amp; drug / alcohol use to cope with stress</a:t>
            </a:r>
          </a:p>
          <a:p>
            <a:pPr marL="628650" lvl="1" indent="-171450">
              <a:buFont typeface="Arial" panose="020B0604020202020204" pitchFamily="34" charset="0"/>
              <a:buChar char="•"/>
            </a:pPr>
            <a:r>
              <a:rPr lang="en-GB" u="none" baseline="0" dirty="0"/>
              <a:t>Mental health in-reach teams often provide intense input </a:t>
            </a:r>
          </a:p>
          <a:p>
            <a:pPr marL="628650" lvl="1" indent="-171450">
              <a:buFont typeface="Arial" panose="020B0604020202020204" pitchFamily="34" charset="0"/>
              <a:buChar char="•"/>
            </a:pPr>
            <a:r>
              <a:rPr lang="en-GB" u="none" baseline="0" dirty="0"/>
              <a:t>Management as in non-prison settings – need for consistency in support</a:t>
            </a:r>
            <a:endParaRPr lang="en-GB" u="sng" baseline="0" dirty="0"/>
          </a:p>
        </p:txBody>
      </p:sp>
      <p:sp>
        <p:nvSpPr>
          <p:cNvPr id="4" name="Slide Number Placeholder 3"/>
          <p:cNvSpPr>
            <a:spLocks noGrp="1"/>
          </p:cNvSpPr>
          <p:nvPr>
            <p:ph type="sldNum" sz="quarter" idx="10"/>
          </p:nvPr>
        </p:nvSpPr>
        <p:spPr/>
        <p:txBody>
          <a:bodyPr/>
          <a:lstStyle/>
          <a:p>
            <a:fld id="{F47EA09D-6767-44B8-BFF7-2138F8743CFF}" type="slidenum">
              <a:rPr lang="en-GB" smtClean="0"/>
              <a:t>22</a:t>
            </a:fld>
            <a:endParaRPr lang="en-GB" dirty="0"/>
          </a:p>
        </p:txBody>
      </p:sp>
    </p:spTree>
    <p:extLst>
      <p:ext uri="{BB962C8B-B14F-4D97-AF65-F5344CB8AC3E}">
        <p14:creationId xmlns:p14="http://schemas.microsoft.com/office/powerpoint/2010/main" val="144706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lvl="0" indent="0">
              <a:buFont typeface="Arial" panose="020B0604020202020204" pitchFamily="34" charset="0"/>
              <a:buNone/>
            </a:pPr>
            <a:r>
              <a:rPr lang="en-GB" u="sng" baseline="0" dirty="0"/>
              <a:t>Suicide</a:t>
            </a:r>
            <a:endParaRPr lang="en-GB" u="none" baseline="0" dirty="0"/>
          </a:p>
          <a:p>
            <a:pPr marL="0" lvl="0" indent="0">
              <a:buFont typeface="Arial" panose="020B0604020202020204" pitchFamily="34" charset="0"/>
              <a:buNone/>
            </a:pPr>
            <a:r>
              <a:rPr lang="en-GB" b="1" u="none" baseline="0" dirty="0"/>
              <a:t>THIS IS BEING COVERED BY JCP PAPERS AS WELL</a:t>
            </a:r>
            <a:endParaRPr lang="en-GB" b="0" u="none" baseline="0" dirty="0"/>
          </a:p>
          <a:p>
            <a:pPr marL="171450" lvl="0" indent="-171450">
              <a:buFont typeface="Arial" panose="020B0604020202020204" pitchFamily="34" charset="0"/>
              <a:buChar char="•"/>
            </a:pPr>
            <a:r>
              <a:rPr lang="en-GB" b="0" u="none" baseline="0" dirty="0"/>
              <a:t>Rate of suicide higher in prisons than general population</a:t>
            </a:r>
          </a:p>
          <a:p>
            <a:pPr marL="628650" lvl="1" indent="-171450">
              <a:buFont typeface="Arial" panose="020B0604020202020204" pitchFamily="34" charset="0"/>
              <a:buChar char="•"/>
            </a:pPr>
            <a:r>
              <a:rPr lang="en-GB" b="0" u="none" baseline="0" dirty="0"/>
              <a:t>Prison – 133 / 100000</a:t>
            </a:r>
          </a:p>
          <a:p>
            <a:pPr marL="628650" lvl="1" indent="-171450">
              <a:buFont typeface="Arial" panose="020B0604020202020204" pitchFamily="34" charset="0"/>
              <a:buChar char="•"/>
            </a:pPr>
            <a:r>
              <a:rPr lang="en-GB" b="0" u="none" baseline="0" dirty="0"/>
              <a:t>Remand prisoners – 339 / 100000</a:t>
            </a:r>
          </a:p>
          <a:p>
            <a:pPr marL="628650" lvl="1" indent="-171450">
              <a:buFont typeface="Arial" panose="020B0604020202020204" pitchFamily="34" charset="0"/>
              <a:buChar char="•"/>
            </a:pPr>
            <a:r>
              <a:rPr lang="en-GB" b="0" u="none" baseline="0" dirty="0"/>
              <a:t>General population – 9.4 / 100000</a:t>
            </a:r>
          </a:p>
          <a:p>
            <a:pPr marL="171450" lvl="0" indent="-171450">
              <a:buFont typeface="Arial" panose="020B0604020202020204" pitchFamily="34" charset="0"/>
              <a:buChar char="•"/>
            </a:pPr>
            <a:r>
              <a:rPr lang="en-GB" b="0" u="none" baseline="0" dirty="0"/>
              <a:t>Shaw et al (2004) found that</a:t>
            </a:r>
          </a:p>
          <a:p>
            <a:pPr marL="628650" lvl="1" indent="-171450">
              <a:buFont typeface="Arial" panose="020B0604020202020204" pitchFamily="34" charset="0"/>
              <a:buChar char="•"/>
            </a:pPr>
            <a:r>
              <a:rPr lang="en-GB" b="0" u="none" baseline="0" dirty="0"/>
              <a:t>Nearly 50% prison suicides were remand prisoners</a:t>
            </a:r>
          </a:p>
          <a:p>
            <a:pPr marL="628650" lvl="1" indent="-171450">
              <a:buFont typeface="Arial" panose="020B0604020202020204" pitchFamily="34" charset="0"/>
              <a:buChar char="•"/>
            </a:pPr>
            <a:r>
              <a:rPr lang="en-GB" b="0" u="none" baseline="0" dirty="0"/>
              <a:t>32% occurred within 7 days of entry into prison</a:t>
            </a:r>
          </a:p>
          <a:p>
            <a:pPr marL="628650" lvl="1" indent="-171450">
              <a:buFont typeface="Arial" panose="020B0604020202020204" pitchFamily="34" charset="0"/>
              <a:buChar char="•"/>
            </a:pPr>
            <a:r>
              <a:rPr lang="en-GB" b="0" u="none" baseline="0" dirty="0"/>
              <a:t>92% were by hanging or self-strangulation</a:t>
            </a:r>
          </a:p>
          <a:p>
            <a:pPr marL="628650" lvl="1" indent="-171450">
              <a:buFont typeface="Arial" panose="020B0604020202020204" pitchFamily="34" charset="0"/>
              <a:buChar char="•"/>
            </a:pPr>
            <a:r>
              <a:rPr lang="en-GB" b="0" u="none" baseline="0" dirty="0"/>
              <a:t>72% had a history of mental disorder (commonest was drug dependence)</a:t>
            </a:r>
          </a:p>
          <a:p>
            <a:pPr marL="628650" lvl="1" indent="-171450">
              <a:buFont typeface="Arial" panose="020B0604020202020204" pitchFamily="34" charset="0"/>
              <a:buChar char="•"/>
            </a:pPr>
            <a:r>
              <a:rPr lang="en-GB" b="0" u="none" baseline="0" dirty="0"/>
              <a:t>57% had symptoms suggestive of mental disorder at time of reception into prison</a:t>
            </a:r>
          </a:p>
          <a:p>
            <a:pPr marL="171450" lvl="0" indent="-171450">
              <a:buFont typeface="Arial" panose="020B0604020202020204" pitchFamily="34" charset="0"/>
              <a:buChar char="•"/>
            </a:pPr>
            <a:endParaRPr lang="en-GB" b="0" u="none" baseline="0" dirty="0"/>
          </a:p>
          <a:p>
            <a:pPr marL="171450" lvl="0" indent="-171450">
              <a:buFont typeface="Arial" panose="020B0604020202020204" pitchFamily="34" charset="0"/>
              <a:buChar char="•"/>
            </a:pPr>
            <a:r>
              <a:rPr lang="en-GB" b="0" u="none" baseline="0" dirty="0"/>
              <a:t>There are significant differences between those prisoners who attempt suicide (Liebling 1995)</a:t>
            </a:r>
          </a:p>
          <a:p>
            <a:pPr marL="171450" lvl="0" indent="-171450">
              <a:buFont typeface="Arial" panose="020B0604020202020204" pitchFamily="34" charset="0"/>
              <a:buChar char="•"/>
            </a:pPr>
            <a:endParaRPr lang="en-GB" b="0" u="none" baseline="0" dirty="0"/>
          </a:p>
          <a:p>
            <a:pPr marL="0" lvl="0" indent="0">
              <a:buFont typeface="Arial" panose="020B0604020202020204" pitchFamily="34" charset="0"/>
              <a:buNone/>
            </a:pPr>
            <a:r>
              <a:rPr lang="en-GB" b="0" u="sng" baseline="0" dirty="0"/>
              <a:t>Protective factors:</a:t>
            </a:r>
            <a:endParaRPr lang="en-GB" b="0" u="none" baseline="0" dirty="0"/>
          </a:p>
          <a:p>
            <a:pPr marL="171450" lvl="0" indent="-171450">
              <a:buFont typeface="Arial" panose="020B0604020202020204" pitchFamily="34" charset="0"/>
              <a:buChar char="•"/>
            </a:pPr>
            <a:r>
              <a:rPr lang="en-GB" b="0" u="none" baseline="0" dirty="0"/>
              <a:t>Involvement in physical exercise</a:t>
            </a:r>
          </a:p>
          <a:p>
            <a:pPr marL="171450" lvl="0" indent="-171450">
              <a:buFont typeface="Arial" panose="020B0604020202020204" pitchFamily="34" charset="0"/>
              <a:buChar char="•"/>
            </a:pPr>
            <a:r>
              <a:rPr lang="en-GB" b="0" u="none" baseline="0" dirty="0"/>
              <a:t>Job in prison</a:t>
            </a:r>
          </a:p>
          <a:p>
            <a:pPr marL="171450" lvl="0" indent="-171450">
              <a:buFont typeface="Arial" panose="020B0604020202020204" pitchFamily="34" charset="0"/>
              <a:buChar char="•"/>
            </a:pPr>
            <a:r>
              <a:rPr lang="en-GB" b="0" u="none" baseline="0" dirty="0"/>
              <a:t>Active in cell</a:t>
            </a:r>
          </a:p>
          <a:p>
            <a:pPr marL="171450" lvl="0" indent="-171450">
              <a:buFont typeface="Arial" panose="020B0604020202020204" pitchFamily="34" charset="0"/>
              <a:buChar char="•"/>
            </a:pPr>
            <a:endParaRPr lang="en-GB" b="0" u="none" baseline="0" dirty="0"/>
          </a:p>
          <a:p>
            <a:pPr marL="0" lvl="0" indent="0">
              <a:buFont typeface="Arial" panose="020B0604020202020204" pitchFamily="34" charset="0"/>
              <a:buNone/>
            </a:pPr>
            <a:r>
              <a:rPr lang="en-GB" b="0" u="sng" baseline="0" dirty="0"/>
              <a:t>Risk factors:</a:t>
            </a:r>
            <a:endParaRPr lang="en-GB" b="0" u="none" baseline="0" dirty="0"/>
          </a:p>
          <a:p>
            <a:pPr marL="171450" lvl="0" indent="-171450">
              <a:buFont typeface="Arial" panose="020B0604020202020204" pitchFamily="34" charset="0"/>
              <a:buChar char="•"/>
            </a:pPr>
            <a:r>
              <a:rPr lang="en-GB" b="0" u="none" baseline="0" dirty="0"/>
              <a:t>Bullied at school</a:t>
            </a:r>
          </a:p>
          <a:p>
            <a:pPr marL="171450" lvl="0" indent="-171450">
              <a:buFont typeface="Arial" panose="020B0604020202020204" pitchFamily="34" charset="0"/>
              <a:buChar char="•"/>
            </a:pPr>
            <a:r>
              <a:rPr lang="en-GB" b="0" u="none" baseline="0" dirty="0"/>
              <a:t>Childhood sexual abuse</a:t>
            </a:r>
          </a:p>
          <a:p>
            <a:pPr marL="171450" lvl="0" indent="-171450">
              <a:buFont typeface="Arial" panose="020B0604020202020204" pitchFamily="34" charset="0"/>
              <a:buChar char="•"/>
            </a:pPr>
            <a:r>
              <a:rPr lang="en-GB" b="0" u="none" baseline="0" dirty="0"/>
              <a:t>Previous self-injury</a:t>
            </a:r>
          </a:p>
          <a:p>
            <a:pPr marL="171450" lvl="0" indent="-171450">
              <a:buFont typeface="Arial" panose="020B0604020202020204" pitchFamily="34" charset="0"/>
              <a:buChar char="•"/>
            </a:pPr>
            <a:r>
              <a:rPr lang="en-GB" b="0" u="none" baseline="0" dirty="0"/>
              <a:t>Difficulties with other prisoners</a:t>
            </a:r>
          </a:p>
          <a:p>
            <a:pPr marL="171450" lvl="0" indent="-171450">
              <a:buFont typeface="Arial" panose="020B0604020202020204" pitchFamily="34" charset="0"/>
              <a:buChar char="•"/>
            </a:pPr>
            <a:r>
              <a:rPr lang="en-GB" b="0" u="none" baseline="0" dirty="0"/>
              <a:t>Receiving few letters</a:t>
            </a:r>
          </a:p>
          <a:p>
            <a:pPr marL="171450" lvl="0" indent="-171450">
              <a:buFont typeface="Arial" panose="020B0604020202020204" pitchFamily="34" charset="0"/>
              <a:buChar char="•"/>
            </a:pPr>
            <a:r>
              <a:rPr lang="en-GB" b="0" u="none" baseline="0" dirty="0"/>
              <a:t>No release plans</a:t>
            </a:r>
          </a:p>
          <a:p>
            <a:pPr marL="171450" lvl="0" indent="-171450">
              <a:buFont typeface="Arial" panose="020B0604020202020204" pitchFamily="34" charset="0"/>
              <a:buChar char="•"/>
            </a:pPr>
            <a:r>
              <a:rPr lang="en-GB" b="0" u="none" baseline="0" dirty="0"/>
              <a:t>High hopelessness score</a:t>
            </a:r>
          </a:p>
          <a:p>
            <a:pPr marL="171450" lvl="0" indent="-171450">
              <a:buFont typeface="Arial" panose="020B0604020202020204" pitchFamily="34" charset="0"/>
              <a:buChar char="•"/>
            </a:pPr>
            <a:r>
              <a:rPr lang="en-GB" b="0" u="none" baseline="0" dirty="0"/>
              <a:t>Persistent sleeping problems</a:t>
            </a:r>
            <a:endParaRPr lang="en-GB" b="0" u="sng" baseline="0" dirty="0"/>
          </a:p>
          <a:p>
            <a:endParaRPr lang="en-GB" dirty="0"/>
          </a:p>
        </p:txBody>
      </p:sp>
      <p:sp>
        <p:nvSpPr>
          <p:cNvPr id="4" name="Slide Number Placeholder 3"/>
          <p:cNvSpPr>
            <a:spLocks noGrp="1"/>
          </p:cNvSpPr>
          <p:nvPr>
            <p:ph type="sldNum" sz="quarter" idx="10"/>
          </p:nvPr>
        </p:nvSpPr>
        <p:spPr/>
        <p:txBody>
          <a:bodyPr/>
          <a:lstStyle/>
          <a:p>
            <a:fld id="{F47EA09D-6767-44B8-BFF7-2138F8743CFF}" type="slidenum">
              <a:rPr lang="en-GB" smtClean="0"/>
              <a:t>23</a:t>
            </a:fld>
            <a:endParaRPr lang="en-GB" dirty="0"/>
          </a:p>
        </p:txBody>
      </p:sp>
    </p:spTree>
    <p:extLst>
      <p:ext uri="{BB962C8B-B14F-4D97-AF65-F5344CB8AC3E}">
        <p14:creationId xmlns:p14="http://schemas.microsoft.com/office/powerpoint/2010/main" val="3691240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dirty="0"/>
              <a:t>Diversion from custody encourages the removal of people with MD from the CJS to a suitable hospital or community placement</a:t>
            </a:r>
            <a:r>
              <a:rPr lang="en-GB" baseline="0" dirty="0"/>
              <a:t> so that they can receive treatment. This reflects a social consensus that people with illness should be treated rather than punished.</a:t>
            </a:r>
          </a:p>
          <a:p>
            <a:endParaRPr lang="en-GB" baseline="0" dirty="0"/>
          </a:p>
          <a:p>
            <a:r>
              <a:rPr lang="en-GB" baseline="0" dirty="0"/>
              <a:t>The Reed report (1992) recommended nationwide provision of court diversion schemes and alternative community placements for MDOs. This led to an increase in the number of prison transfers to hospital.</a:t>
            </a:r>
          </a:p>
          <a:p>
            <a:endParaRPr lang="en-GB" baseline="0" dirty="0"/>
          </a:p>
          <a:p>
            <a:r>
              <a:rPr lang="en-GB" baseline="0" dirty="0"/>
              <a:t>The Bradley report (2009) recommended court diversion schemes and the establishment of Criminal Justice Mental Health Teams to ensure continuity of care for individuals in contact with CJS and to identify and divert MDOs as early as possible.</a:t>
            </a:r>
          </a:p>
          <a:p>
            <a:endParaRPr lang="en-GB" baseline="0" dirty="0"/>
          </a:p>
          <a:p>
            <a:r>
              <a:rPr lang="en-GB" baseline="0" dirty="0"/>
              <a:t>A MDO may be diverted from</a:t>
            </a:r>
          </a:p>
          <a:p>
            <a:endParaRPr lang="en-GB" baseline="0" dirty="0"/>
          </a:p>
          <a:p>
            <a:pPr marL="171450" indent="-171450">
              <a:buFont typeface="Arial" panose="020B0604020202020204" pitchFamily="34" charset="0"/>
              <a:buChar char="•"/>
            </a:pPr>
            <a:r>
              <a:rPr lang="en-GB" baseline="0" dirty="0"/>
              <a:t>Police station (at point of arrest)</a:t>
            </a:r>
          </a:p>
          <a:p>
            <a:pPr marL="171450" indent="-171450">
              <a:buFont typeface="Arial" panose="020B0604020202020204" pitchFamily="34" charset="0"/>
              <a:buChar char="•"/>
            </a:pPr>
            <a:r>
              <a:rPr lang="en-GB" baseline="0" dirty="0"/>
              <a:t>Magistrates’ Court</a:t>
            </a:r>
          </a:p>
          <a:p>
            <a:pPr marL="171450" indent="-171450">
              <a:buFont typeface="Arial" panose="020B0604020202020204" pitchFamily="34" charset="0"/>
              <a:buChar char="•"/>
            </a:pPr>
            <a:r>
              <a:rPr lang="en-GB" baseline="0" dirty="0"/>
              <a:t>Prison</a:t>
            </a:r>
          </a:p>
          <a:p>
            <a:endParaRPr lang="en-GB" baseline="0" dirty="0"/>
          </a:p>
        </p:txBody>
      </p:sp>
      <p:sp>
        <p:nvSpPr>
          <p:cNvPr id="4" name="Slide Number Placeholder 3"/>
          <p:cNvSpPr>
            <a:spLocks noGrp="1"/>
          </p:cNvSpPr>
          <p:nvPr>
            <p:ph type="sldNum" sz="quarter" idx="10"/>
          </p:nvPr>
        </p:nvSpPr>
        <p:spPr/>
        <p:txBody>
          <a:bodyPr/>
          <a:lstStyle/>
          <a:p>
            <a:fld id="{F47EA09D-6767-44B8-BFF7-2138F8743CFF}" type="slidenum">
              <a:rPr lang="en-GB" smtClean="0"/>
              <a:t>25</a:t>
            </a:fld>
            <a:endParaRPr lang="en-GB" dirty="0"/>
          </a:p>
        </p:txBody>
      </p:sp>
    </p:spTree>
    <p:extLst>
      <p:ext uri="{BB962C8B-B14F-4D97-AF65-F5344CB8AC3E}">
        <p14:creationId xmlns:p14="http://schemas.microsoft.com/office/powerpoint/2010/main" val="3900764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baseline="0" dirty="0"/>
              <a:t>Advantages of diverting people out of CJS</a:t>
            </a:r>
          </a:p>
          <a:p>
            <a:pPr marL="171450" indent="-171450">
              <a:buFont typeface="Arial" panose="020B0604020202020204" pitchFamily="34" charset="0"/>
              <a:buChar char="•"/>
            </a:pPr>
            <a:r>
              <a:rPr lang="en-GB" baseline="0" dirty="0"/>
              <a:t>Vulnerable individuals who have committed minor offences due to their disorder to not receive a criminal conviction</a:t>
            </a:r>
          </a:p>
          <a:p>
            <a:pPr marL="171450" indent="-171450">
              <a:buFont typeface="Arial" panose="020B0604020202020204" pitchFamily="34" charset="0"/>
              <a:buChar char="•"/>
            </a:pPr>
            <a:r>
              <a:rPr lang="en-GB" baseline="0" dirty="0"/>
              <a:t>More time is spent by police processing more serious crime</a:t>
            </a:r>
          </a:p>
          <a:p>
            <a:pPr marL="171450" indent="-171450">
              <a:buFont typeface="Arial" panose="020B0604020202020204" pitchFamily="34" charset="0"/>
              <a:buChar char="•"/>
            </a:pPr>
            <a:r>
              <a:rPr lang="en-GB" baseline="0" dirty="0"/>
              <a:t>The individual is given help and support to reduce further reoffending, rather than punishment</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baseline="0" dirty="0"/>
              <a:t>Disadvantages</a:t>
            </a:r>
          </a:p>
          <a:p>
            <a:pPr marL="171450" indent="-171450">
              <a:buFont typeface="Arial" panose="020B0604020202020204" pitchFamily="34" charset="0"/>
              <a:buChar char="•"/>
            </a:pPr>
            <a:r>
              <a:rPr lang="en-GB" baseline="0" dirty="0"/>
              <a:t>People with MD may evade prosecution for serious offences</a:t>
            </a:r>
          </a:p>
          <a:p>
            <a:pPr marL="171450" indent="-171450">
              <a:buFont typeface="Arial" panose="020B0604020202020204" pitchFamily="34" charset="0"/>
              <a:buChar char="•"/>
            </a:pPr>
            <a:r>
              <a:rPr lang="en-GB" baseline="0" dirty="0"/>
              <a:t>MDOs may cause disruption to local MH services</a:t>
            </a:r>
          </a:p>
          <a:p>
            <a:pPr marL="171450" indent="-171450">
              <a:buFont typeface="Arial" panose="020B0604020202020204" pitchFamily="34" charset="0"/>
              <a:buChar char="•"/>
            </a:pPr>
            <a:r>
              <a:rPr lang="en-GB" baseline="0" dirty="0"/>
              <a:t>May be more difficult to manage in future </a:t>
            </a:r>
            <a:r>
              <a:rPr lang="en-GB" baseline="0" dirty="0">
                <a:sym typeface="Wingdings" panose="05000000000000000000" pitchFamily="2" charset="2"/>
              </a:rPr>
              <a:t> further offending</a:t>
            </a:r>
            <a:endParaRPr lang="en-GB" baseline="0" dirty="0"/>
          </a:p>
          <a:p>
            <a:pPr marL="171450" indent="-171450">
              <a:buFont typeface="Arial" panose="020B0604020202020204" pitchFamily="34" charset="0"/>
              <a:buChar char="•"/>
            </a:pPr>
            <a:endParaRPr lang="en-GB" baseline="0" dirty="0"/>
          </a:p>
          <a:p>
            <a:endParaRPr lang="en-GB" dirty="0"/>
          </a:p>
          <a:p>
            <a:r>
              <a:rPr lang="en-GB" baseline="0" dirty="0"/>
              <a:t>Potential effects of a court diversion scheme include</a:t>
            </a:r>
          </a:p>
          <a:p>
            <a:endParaRPr lang="en-GB" baseline="0" dirty="0"/>
          </a:p>
          <a:p>
            <a:pPr marL="171450" indent="-171450">
              <a:buFont typeface="Arial" panose="020B0604020202020204" pitchFamily="34" charset="0"/>
              <a:buChar char="•"/>
            </a:pPr>
            <a:r>
              <a:rPr lang="en-GB" baseline="0" dirty="0"/>
              <a:t>Reduced re-offending and improved mental health outcomes</a:t>
            </a:r>
          </a:p>
          <a:p>
            <a:pPr marL="171450" indent="-171450">
              <a:buFont typeface="Arial" panose="020B0604020202020204" pitchFamily="34" charset="0"/>
              <a:buChar char="•"/>
            </a:pPr>
            <a:r>
              <a:rPr lang="en-GB" baseline="0" dirty="0"/>
              <a:t>Reduced delay in receiving treatment</a:t>
            </a:r>
          </a:p>
          <a:p>
            <a:pPr marL="171450" indent="-171450">
              <a:buFont typeface="Arial" panose="020B0604020202020204" pitchFamily="34" charset="0"/>
              <a:buChar char="•"/>
            </a:pPr>
            <a:r>
              <a:rPr lang="en-GB" baseline="0" dirty="0"/>
              <a:t>Increased admissions </a:t>
            </a:r>
            <a:r>
              <a:rPr lang="en-GB" baseline="0" dirty="0">
                <a:sym typeface="Wingdings" panose="05000000000000000000" pitchFamily="2" charset="2"/>
              </a:rPr>
              <a:t> increased demand for beds</a:t>
            </a:r>
          </a:p>
          <a:p>
            <a:pPr marL="171450" indent="-171450">
              <a:buFont typeface="Arial" panose="020B0604020202020204" pitchFamily="34" charset="0"/>
              <a:buChar char="•"/>
            </a:pPr>
            <a:r>
              <a:rPr lang="en-GB" baseline="0" dirty="0">
                <a:sym typeface="Wingdings" panose="05000000000000000000" pitchFamily="2" charset="2"/>
              </a:rPr>
              <a:t>Liaison between mental health services and court / solicitors</a:t>
            </a:r>
          </a:p>
          <a:p>
            <a:pPr marL="171450" indent="-171450">
              <a:buFont typeface="Arial" panose="020B0604020202020204" pitchFamily="34" charset="0"/>
              <a:buChar char="•"/>
            </a:pPr>
            <a:endParaRPr lang="en-GB" baseline="0" dirty="0">
              <a:sym typeface="Wingdings" panose="05000000000000000000" pitchFamily="2" charset="2"/>
            </a:endParaRPr>
          </a:p>
          <a:p>
            <a:pPr marL="0" indent="0">
              <a:buFont typeface="Arial" panose="020B0604020202020204" pitchFamily="34" charset="0"/>
              <a:buNone/>
            </a:pPr>
            <a:r>
              <a:rPr lang="en-GB" baseline="0" dirty="0">
                <a:sym typeface="Wingdings" panose="05000000000000000000" pitchFamily="2" charset="2"/>
              </a:rPr>
              <a:t>Most patients diverted from court do not require a secure bed – generally can be admitted to locked wards (Joseph &amp; Potter 1990, 1993) This study also identified of those who went through the diversion process –</a:t>
            </a:r>
          </a:p>
          <a:p>
            <a:pPr marL="0" indent="0">
              <a:buFont typeface="Arial" panose="020B0604020202020204" pitchFamily="34" charset="0"/>
              <a:buNone/>
            </a:pPr>
            <a:endParaRPr lang="en-GB" baseline="0" dirty="0">
              <a:sym typeface="Wingdings" panose="05000000000000000000" pitchFamily="2" charset="2"/>
            </a:endParaRPr>
          </a:p>
          <a:p>
            <a:pPr marL="171450" indent="-171450">
              <a:buFont typeface="Arial" panose="020B0604020202020204" pitchFamily="34" charset="0"/>
              <a:buChar char="•"/>
            </a:pPr>
            <a:r>
              <a:rPr lang="en-GB" baseline="0" dirty="0">
                <a:sym typeface="Wingdings" panose="05000000000000000000" pitchFamily="2" charset="2"/>
              </a:rPr>
              <a:t>75% had previously been detained in hospital</a:t>
            </a:r>
          </a:p>
          <a:p>
            <a:pPr marL="171450" indent="-171450">
              <a:buFont typeface="Arial" panose="020B0604020202020204" pitchFamily="34" charset="0"/>
              <a:buChar char="•"/>
            </a:pPr>
            <a:r>
              <a:rPr lang="en-GB" baseline="0" dirty="0">
                <a:sym typeface="Wingdings" panose="05000000000000000000" pitchFamily="2" charset="2"/>
              </a:rPr>
              <a:t>77% had a criminal record (&gt;50% of whom had previously been in prison)</a:t>
            </a:r>
          </a:p>
          <a:p>
            <a:pPr marL="171450" indent="-171450">
              <a:buFont typeface="Arial" panose="020B0604020202020204" pitchFamily="34" charset="0"/>
              <a:buChar char="•"/>
            </a:pPr>
            <a:r>
              <a:rPr lang="en-GB" baseline="0" dirty="0">
                <a:sym typeface="Wingdings" panose="05000000000000000000" pitchFamily="2" charset="2"/>
              </a:rPr>
              <a:t>Schizophrenia was the most common diagnosis (39%)</a:t>
            </a:r>
          </a:p>
          <a:p>
            <a:pPr marL="171450" indent="-171450">
              <a:buFont typeface="Arial" panose="020B0604020202020204" pitchFamily="34" charset="0"/>
              <a:buChar char="•"/>
            </a:pPr>
            <a:r>
              <a:rPr lang="en-GB" baseline="0" dirty="0">
                <a:sym typeface="Wingdings" panose="05000000000000000000" pitchFamily="2" charset="2"/>
              </a:rPr>
              <a:t>34% were unfit to plead</a:t>
            </a:r>
          </a:p>
          <a:p>
            <a:pPr marL="171450" indent="-171450">
              <a:buFont typeface="Arial" panose="020B0604020202020204" pitchFamily="34" charset="0"/>
              <a:buChar char="•"/>
            </a:pPr>
            <a:r>
              <a:rPr lang="en-GB" baseline="0" dirty="0">
                <a:sym typeface="Wingdings" panose="05000000000000000000" pitchFamily="2" charset="2"/>
              </a:rPr>
              <a:t>32% were admitted to hospital (1.5% of whom were admitted to an RSU – the rest went to unlocked wards were 46% absconded)</a:t>
            </a:r>
          </a:p>
          <a:p>
            <a:pPr marL="0" indent="0">
              <a:buFont typeface="Arial" panose="020B0604020202020204" pitchFamily="34" charset="0"/>
              <a:buNone/>
            </a:pPr>
            <a:endParaRPr lang="en-GB" baseline="0" dirty="0">
              <a:sym typeface="Wingdings" panose="05000000000000000000" pitchFamily="2" charset="2"/>
            </a:endParaRPr>
          </a:p>
          <a:p>
            <a:pPr marL="0" indent="0">
              <a:buFont typeface="Arial" panose="020B0604020202020204" pitchFamily="34" charset="0"/>
              <a:buNone/>
            </a:pPr>
            <a:r>
              <a:rPr lang="en-GB" baseline="0" dirty="0">
                <a:sym typeface="Wingdings" panose="05000000000000000000" pitchFamily="2" charset="2"/>
              </a:rPr>
              <a:t>Diversion schemes require active participation of at least one psychiatrist and an AMHP</a:t>
            </a:r>
          </a:p>
          <a:p>
            <a:pPr marL="0" indent="0">
              <a:buFont typeface="Arial" panose="020B0604020202020204" pitchFamily="34" charset="0"/>
              <a:buNone/>
            </a:pPr>
            <a:r>
              <a:rPr lang="en-GB" baseline="0" dirty="0">
                <a:sym typeface="Wingdings" panose="05000000000000000000" pitchFamily="2" charset="2"/>
              </a:rPr>
              <a:t>Liaison schemes are generally nurse-led and will identify offenders who require diversion and liaise with secondary mental health professionals for further assessment</a:t>
            </a:r>
          </a:p>
          <a:p>
            <a:endParaRPr lang="en-GB" dirty="0"/>
          </a:p>
        </p:txBody>
      </p:sp>
      <p:sp>
        <p:nvSpPr>
          <p:cNvPr id="4" name="Slide Number Placeholder 3"/>
          <p:cNvSpPr>
            <a:spLocks noGrp="1"/>
          </p:cNvSpPr>
          <p:nvPr>
            <p:ph type="sldNum" sz="quarter" idx="10"/>
          </p:nvPr>
        </p:nvSpPr>
        <p:spPr/>
        <p:txBody>
          <a:bodyPr/>
          <a:lstStyle/>
          <a:p>
            <a:fld id="{F47EA09D-6767-44B8-BFF7-2138F8743CFF}" type="slidenum">
              <a:rPr lang="en-GB" smtClean="0"/>
              <a:t>26</a:t>
            </a:fld>
            <a:endParaRPr lang="en-GB" dirty="0"/>
          </a:p>
        </p:txBody>
      </p:sp>
    </p:spTree>
    <p:extLst>
      <p:ext uri="{BB962C8B-B14F-4D97-AF65-F5344CB8AC3E}">
        <p14:creationId xmlns:p14="http://schemas.microsoft.com/office/powerpoint/2010/main" val="2670918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ACCT – Assessment, Care in Custody and Teamwork</a:t>
            </a:r>
          </a:p>
          <a:p>
            <a:pPr marL="171450" indent="-171450">
              <a:buFont typeface="Arial" panose="020B0604020202020204" pitchFamily="34" charset="0"/>
              <a:buChar char="•"/>
            </a:pPr>
            <a:r>
              <a:rPr lang="en-GB" dirty="0"/>
              <a:t>System</a:t>
            </a:r>
            <a:r>
              <a:rPr lang="en-GB" baseline="0" dirty="0"/>
              <a:t> for monitoring and protecting prisoners at risk of serious self-harm or suicide</a:t>
            </a:r>
          </a:p>
          <a:p>
            <a:pPr marL="171450" indent="-171450">
              <a:buFont typeface="Arial" panose="020B0604020202020204" pitchFamily="34" charset="0"/>
              <a:buChar char="•"/>
            </a:pPr>
            <a:r>
              <a:rPr lang="en-GB" baseline="0" dirty="0"/>
              <a:t>Approach aims</a:t>
            </a:r>
          </a:p>
          <a:p>
            <a:pPr marL="628650" lvl="1" indent="-171450">
              <a:buFont typeface="Arial" panose="020B0604020202020204" pitchFamily="34" charset="0"/>
              <a:buChar char="•"/>
            </a:pPr>
            <a:r>
              <a:rPr lang="en-GB" baseline="0" dirty="0"/>
              <a:t>To encourage staff to work as a team to recognise and manage suicide risk</a:t>
            </a:r>
          </a:p>
          <a:p>
            <a:pPr marL="628650" lvl="1" indent="-171450">
              <a:buFont typeface="Arial" panose="020B0604020202020204" pitchFamily="34" charset="0"/>
              <a:buChar char="•"/>
            </a:pPr>
            <a:r>
              <a:rPr lang="en-GB" baseline="0" dirty="0"/>
              <a:t>To alter the balance from watching and preventing self-harm to engaging the prisoner to work collaboratively</a:t>
            </a:r>
          </a:p>
          <a:p>
            <a:pPr marL="171450" lvl="0" indent="-171450">
              <a:buFont typeface="Arial" panose="020B0604020202020204" pitchFamily="34" charset="0"/>
              <a:buChar char="•"/>
            </a:pPr>
            <a:r>
              <a:rPr lang="en-GB" baseline="0" dirty="0"/>
              <a:t>Any member of staff can open an ACCT document</a:t>
            </a:r>
          </a:p>
          <a:p>
            <a:pPr marL="171450" lvl="0" indent="-171450">
              <a:buFont typeface="Arial" panose="020B0604020202020204" pitchFamily="34" charset="0"/>
              <a:buChar char="•"/>
            </a:pPr>
            <a:r>
              <a:rPr lang="en-GB" baseline="0" dirty="0"/>
              <a:t>There will be an assessment within 24 hours</a:t>
            </a:r>
          </a:p>
          <a:p>
            <a:pPr marL="171450" lvl="0" indent="-171450">
              <a:buFont typeface="Arial" panose="020B0604020202020204" pitchFamily="34" charset="0"/>
              <a:buChar char="•"/>
            </a:pPr>
            <a:endParaRPr lang="en-GB" baseline="0" dirty="0"/>
          </a:p>
          <a:p>
            <a:pPr marL="0" lvl="0" indent="0">
              <a:buFont typeface="Arial" panose="020B0604020202020204" pitchFamily="34" charset="0"/>
              <a:buNone/>
            </a:pPr>
            <a:r>
              <a:rPr lang="en-GB" baseline="0" dirty="0"/>
              <a:t>Other sources of support</a:t>
            </a:r>
          </a:p>
          <a:p>
            <a:pPr marL="171450" lvl="0" indent="-171450">
              <a:buFont typeface="Arial" panose="020B0604020202020204" pitchFamily="34" charset="0"/>
              <a:buChar char="•"/>
            </a:pPr>
            <a:r>
              <a:rPr lang="en-GB" baseline="0" dirty="0"/>
              <a:t>Peer support – Listeners Scheme is most established. Prisoners receive training and supervision from the Samaritans. Are available on wings to support and counsel fellow prisoners</a:t>
            </a:r>
          </a:p>
          <a:p>
            <a:pPr marL="171450" lvl="0" indent="-171450">
              <a:buFont typeface="Arial" panose="020B0604020202020204" pitchFamily="34" charset="0"/>
              <a:buChar char="•"/>
            </a:pPr>
            <a:r>
              <a:rPr lang="en-GB" baseline="0" dirty="0"/>
              <a:t>Personal officer</a:t>
            </a:r>
          </a:p>
          <a:p>
            <a:pPr marL="171450" lvl="0" indent="-171450">
              <a:buFont typeface="Arial" panose="020B0604020202020204" pitchFamily="34" charset="0"/>
              <a:buChar char="•"/>
            </a:pPr>
            <a:r>
              <a:rPr lang="en-GB" baseline="0" dirty="0"/>
              <a:t>Chaplaincy</a:t>
            </a:r>
          </a:p>
          <a:p>
            <a:pPr marL="171450" lvl="0" indent="-171450">
              <a:buFont typeface="Arial" panose="020B0604020202020204" pitchFamily="34" charset="0"/>
              <a:buChar char="•"/>
            </a:pPr>
            <a:r>
              <a:rPr lang="en-GB" baseline="0" dirty="0"/>
              <a:t>Mental health in-reach teams</a:t>
            </a:r>
            <a:endParaRPr lang="en-GB" dirty="0"/>
          </a:p>
        </p:txBody>
      </p:sp>
      <p:sp>
        <p:nvSpPr>
          <p:cNvPr id="4" name="Slide Number Placeholder 3"/>
          <p:cNvSpPr>
            <a:spLocks noGrp="1"/>
          </p:cNvSpPr>
          <p:nvPr>
            <p:ph type="sldNum" sz="quarter" idx="10"/>
          </p:nvPr>
        </p:nvSpPr>
        <p:spPr/>
        <p:txBody>
          <a:bodyPr/>
          <a:lstStyle/>
          <a:p>
            <a:fld id="{F47EA09D-6767-44B8-BFF7-2138F8743CFF}" type="slidenum">
              <a:rPr lang="en-GB" smtClean="0"/>
              <a:t>27</a:t>
            </a:fld>
            <a:endParaRPr lang="en-GB" dirty="0"/>
          </a:p>
        </p:txBody>
      </p:sp>
    </p:spTree>
    <p:extLst>
      <p:ext uri="{BB962C8B-B14F-4D97-AF65-F5344CB8AC3E}">
        <p14:creationId xmlns:p14="http://schemas.microsoft.com/office/powerpoint/2010/main" val="1912933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NOMS</a:t>
            </a:r>
          </a:p>
          <a:p>
            <a:r>
              <a:rPr lang="en-GB" dirty="0"/>
              <a:t>An executive agency of MOJ</a:t>
            </a:r>
            <a:r>
              <a:rPr lang="en-GB" baseline="0" dirty="0"/>
              <a:t> that brings together the administrative organisation of HM Prison service and National Probation Service</a:t>
            </a:r>
          </a:p>
          <a:p>
            <a:endParaRPr lang="en-GB" baseline="0" dirty="0"/>
          </a:p>
          <a:p>
            <a:r>
              <a:rPr lang="en-GB" baseline="0" dirty="0"/>
              <a:t>Aims to deliver end to end management of offenders through the offender pathway</a:t>
            </a:r>
          </a:p>
          <a:p>
            <a:r>
              <a:rPr lang="en-GB" baseline="0" dirty="0"/>
              <a:t>Offender Management process involves</a:t>
            </a:r>
          </a:p>
          <a:p>
            <a:pPr marL="171450" indent="-171450">
              <a:buFont typeface="Arial" panose="020B0604020202020204" pitchFamily="34" charset="0"/>
              <a:buChar char="•"/>
            </a:pPr>
            <a:r>
              <a:rPr lang="en-GB" baseline="0" dirty="0"/>
              <a:t>Aspire</a:t>
            </a:r>
          </a:p>
          <a:p>
            <a:pPr marL="171450" indent="-171450">
              <a:buFont typeface="Arial" panose="020B0604020202020204" pitchFamily="34" charset="0"/>
              <a:buChar char="•"/>
            </a:pPr>
            <a:r>
              <a:rPr lang="en-GB" baseline="0" dirty="0"/>
              <a:t>Sentencing planning</a:t>
            </a:r>
          </a:p>
          <a:p>
            <a:pPr marL="171450" indent="-171450">
              <a:buFont typeface="Arial" panose="020B0604020202020204" pitchFamily="34" charset="0"/>
              <a:buChar char="•"/>
            </a:pPr>
            <a:r>
              <a:rPr lang="en-GB" baseline="0" dirty="0"/>
              <a:t>Implementation</a:t>
            </a:r>
          </a:p>
          <a:p>
            <a:pPr marL="171450" indent="-171450">
              <a:buFont typeface="Arial" panose="020B0604020202020204" pitchFamily="34" charset="0"/>
              <a:buChar char="•"/>
            </a:pPr>
            <a:r>
              <a:rPr lang="en-GB" baseline="0" dirty="0"/>
              <a:t>Review</a:t>
            </a:r>
          </a:p>
          <a:p>
            <a:pPr marL="171450" indent="-171450">
              <a:buFont typeface="Arial" panose="020B0604020202020204" pitchFamily="34" charset="0"/>
              <a:buChar char="•"/>
            </a:pPr>
            <a:r>
              <a:rPr lang="en-GB" baseline="0" dirty="0"/>
              <a:t>Evaluation</a:t>
            </a:r>
          </a:p>
          <a:p>
            <a:endParaRPr lang="en-GB" dirty="0"/>
          </a:p>
        </p:txBody>
      </p:sp>
      <p:sp>
        <p:nvSpPr>
          <p:cNvPr id="4" name="Slide Number Placeholder 3"/>
          <p:cNvSpPr>
            <a:spLocks noGrp="1"/>
          </p:cNvSpPr>
          <p:nvPr>
            <p:ph type="sldNum" sz="quarter" idx="10"/>
          </p:nvPr>
        </p:nvSpPr>
        <p:spPr/>
        <p:txBody>
          <a:bodyPr/>
          <a:lstStyle/>
          <a:p>
            <a:fld id="{F47EA09D-6767-44B8-BFF7-2138F8743CFF}" type="slidenum">
              <a:rPr lang="en-GB" smtClean="0"/>
              <a:t>5</a:t>
            </a:fld>
            <a:endParaRPr lang="en-GB" dirty="0"/>
          </a:p>
        </p:txBody>
      </p:sp>
    </p:spTree>
    <p:extLst>
      <p:ext uri="{BB962C8B-B14F-4D97-AF65-F5344CB8AC3E}">
        <p14:creationId xmlns:p14="http://schemas.microsoft.com/office/powerpoint/2010/main" val="3113311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92500" lnSpcReduction="20000"/>
          </a:bodyPr>
          <a:lstStyle/>
          <a:p>
            <a:r>
              <a:rPr lang="en-GB" dirty="0"/>
              <a:t>There have been improvements</a:t>
            </a:r>
            <a:r>
              <a:rPr lang="en-GB" baseline="0" dirty="0"/>
              <a:t> to MH care and treatment in prisons, but many prisoners with SMI generally require transfer to a hospital setting.</a:t>
            </a:r>
          </a:p>
          <a:p>
            <a:r>
              <a:rPr lang="en-GB" baseline="0" dirty="0"/>
              <a:t>No compulsory treatment in prison</a:t>
            </a:r>
          </a:p>
          <a:p>
            <a:endParaRPr lang="en-GB" baseline="0" dirty="0"/>
          </a:p>
          <a:p>
            <a:r>
              <a:rPr lang="en-GB" baseline="0" dirty="0"/>
              <a:t>There has been an increase in prison transfers, may be due to</a:t>
            </a:r>
          </a:p>
          <a:p>
            <a:pPr marL="171450" indent="-171450">
              <a:buFont typeface="Arial" panose="020B0604020202020204" pitchFamily="34" charset="0"/>
              <a:buChar char="•"/>
            </a:pPr>
            <a:r>
              <a:rPr lang="en-GB" baseline="0" dirty="0"/>
              <a:t>Increasing prison population</a:t>
            </a:r>
          </a:p>
          <a:p>
            <a:pPr marL="171450" indent="-171450">
              <a:buFont typeface="Arial" panose="020B0604020202020204" pitchFamily="34" charset="0"/>
              <a:buChar char="•"/>
            </a:pPr>
            <a:r>
              <a:rPr lang="en-GB" baseline="0" dirty="0"/>
              <a:t>More psychiatric input into prisons – better identification of MDOs</a:t>
            </a:r>
          </a:p>
          <a:p>
            <a:pPr marL="171450" indent="-171450">
              <a:buFont typeface="Arial" panose="020B0604020202020204" pitchFamily="34" charset="0"/>
              <a:buChar char="•"/>
            </a:pPr>
            <a:r>
              <a:rPr lang="en-GB" baseline="0" dirty="0"/>
              <a:t>Limited bed availability – making it easier to secure beds from prison rather than from Court diversion</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baseline="0" dirty="0"/>
              <a:t>Therefore waiting times for admission have increased</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Transfer late in sentence – increased tendency for admission close to prison release date</a:t>
            </a:r>
          </a:p>
          <a:p>
            <a:pPr marL="0" indent="0">
              <a:buFont typeface="Arial" panose="020B0604020202020204" pitchFamily="34" charset="0"/>
              <a:buNone/>
            </a:pPr>
            <a:endParaRPr lang="en-GB" baseline="0" dirty="0"/>
          </a:p>
          <a:p>
            <a:pPr marL="171450" indent="-171450">
              <a:buFont typeface="Arial" panose="020B0604020202020204" pitchFamily="34" charset="0"/>
              <a:buChar char="•"/>
            </a:pPr>
            <a:r>
              <a:rPr lang="en-GB" baseline="0" dirty="0"/>
              <a:t>Prospect of release sensitises professionals to risk</a:t>
            </a:r>
          </a:p>
          <a:p>
            <a:pPr marL="171450" indent="-171450">
              <a:buFont typeface="Arial" panose="020B0604020202020204" pitchFamily="34" charset="0"/>
              <a:buChar char="•"/>
            </a:pPr>
            <a:r>
              <a:rPr lang="en-GB" baseline="0" dirty="0"/>
              <a:t>Pre-release assessments identify previously undetected problem</a:t>
            </a:r>
          </a:p>
          <a:p>
            <a:pPr marL="171450" indent="-171450">
              <a:buFont typeface="Arial" panose="020B0604020202020204" pitchFamily="34" charset="0"/>
              <a:buChar char="•"/>
            </a:pPr>
            <a:r>
              <a:rPr lang="en-GB" baseline="0" dirty="0"/>
              <a:t>Deterioration in mental health due to stressor of release</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baseline="0" dirty="0"/>
              <a:t>In general hospitals do not admit prisoners late in sentence unless there is good evidence that hospital treatment will be of benefit to the prisoner and there are good reasons why transfer could not have been done earlier in sentence (recent deterioration in prisoner’s mental health). These patients should be dealt with by civil section on release from prison.</a:t>
            </a:r>
          </a:p>
          <a:p>
            <a:endParaRPr lang="en-GB" dirty="0"/>
          </a:p>
        </p:txBody>
      </p:sp>
      <p:sp>
        <p:nvSpPr>
          <p:cNvPr id="4" name="Slide Number Placeholder 3"/>
          <p:cNvSpPr>
            <a:spLocks noGrp="1"/>
          </p:cNvSpPr>
          <p:nvPr>
            <p:ph type="sldNum" sz="quarter" idx="10"/>
          </p:nvPr>
        </p:nvSpPr>
        <p:spPr/>
        <p:txBody>
          <a:bodyPr/>
          <a:lstStyle/>
          <a:p>
            <a:fld id="{F47EA09D-6767-44B8-BFF7-2138F8743CFF}" type="slidenum">
              <a:rPr lang="en-GB" smtClean="0"/>
              <a:t>28</a:t>
            </a:fld>
            <a:endParaRPr lang="en-GB" dirty="0"/>
          </a:p>
        </p:txBody>
      </p:sp>
    </p:spTree>
    <p:extLst>
      <p:ext uri="{BB962C8B-B14F-4D97-AF65-F5344CB8AC3E}">
        <p14:creationId xmlns:p14="http://schemas.microsoft.com/office/powerpoint/2010/main" val="3728793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1800 – James Hadfield attempted to kill</a:t>
            </a:r>
            <a:r>
              <a:rPr lang="en-GB" baseline="0" dirty="0"/>
              <a:t> King George III and was found </a:t>
            </a:r>
            <a:r>
              <a:rPr lang="en-GB" baseline="0" dirty="0" err="1"/>
              <a:t>NGRI</a:t>
            </a:r>
            <a:r>
              <a:rPr lang="en-GB" baseline="0" dirty="0"/>
              <a:t>. He was transferred to </a:t>
            </a:r>
            <a:r>
              <a:rPr lang="en-GB" baseline="0" dirty="0" err="1"/>
              <a:t>Bethlem</a:t>
            </a:r>
            <a:r>
              <a:rPr lang="en-GB" baseline="0" dirty="0"/>
              <a:t> Hospital from prison but escaped and was returned to prison. There was criticism that admitting ‘criminal lunatics’ was a common goals, there was inadequate security in asylums and uncertainties about funding the care of prisoners in asylums. </a:t>
            </a:r>
          </a:p>
          <a:p>
            <a:r>
              <a:rPr lang="en-GB" baseline="0" dirty="0"/>
              <a:t>Criminal wings were introduced to </a:t>
            </a:r>
            <a:r>
              <a:rPr lang="en-GB" baseline="0" dirty="0" err="1"/>
              <a:t>Bethlem</a:t>
            </a:r>
            <a:r>
              <a:rPr lang="en-GB" baseline="0" dirty="0"/>
              <a:t> in 1816; patients with less serious offences were dealt with in county asylums.</a:t>
            </a:r>
          </a:p>
          <a:p>
            <a:endParaRPr lang="en-GB" baseline="0" dirty="0"/>
          </a:p>
          <a:p>
            <a:r>
              <a:rPr lang="en-GB" baseline="0" dirty="0"/>
              <a:t>Following on from this, further criminal asylums were opened</a:t>
            </a:r>
          </a:p>
          <a:p>
            <a:pPr marL="171450" indent="-171450">
              <a:buFont typeface="Arial" panose="020B0604020202020204" pitchFamily="34" charset="0"/>
              <a:buChar char="•"/>
            </a:pPr>
            <a:r>
              <a:rPr lang="en-GB" baseline="0" dirty="0"/>
              <a:t>Dundrum central criminal asylum in Ireland – 1850</a:t>
            </a:r>
          </a:p>
          <a:p>
            <a:pPr marL="171450" indent="-171450">
              <a:buFont typeface="Arial" panose="020B0604020202020204" pitchFamily="34" charset="0"/>
              <a:buChar char="•"/>
            </a:pPr>
            <a:r>
              <a:rPr lang="en-GB" baseline="0" dirty="0"/>
              <a:t>Broadmoor criminal lunatic asylum in Berkshire – 1863 (500 beds)</a:t>
            </a:r>
          </a:p>
          <a:p>
            <a:pPr marL="171450" indent="-171450">
              <a:buFont typeface="Arial" panose="020B0604020202020204" pitchFamily="34" charset="0"/>
              <a:buChar char="•"/>
            </a:pPr>
            <a:r>
              <a:rPr lang="en-GB" baseline="0" dirty="0"/>
              <a:t>Rampton criminal lunatic asylum in Nottinghamshire – 1912</a:t>
            </a:r>
          </a:p>
          <a:p>
            <a:pPr marL="171450" indent="-171450">
              <a:buFont typeface="Arial" panose="020B0604020202020204" pitchFamily="34" charset="0"/>
              <a:buChar char="•"/>
            </a:pPr>
            <a:r>
              <a:rPr lang="en-GB" baseline="0" dirty="0"/>
              <a:t>Moss side hospital in 1914 and Park lane hospital in 1974 – combined in 1989 to for Ashworth Hospital.</a:t>
            </a:r>
          </a:p>
          <a:p>
            <a:pPr marL="0" indent="0">
              <a:buFont typeface="Arial" panose="020B0604020202020204" pitchFamily="34" charset="0"/>
              <a:buNone/>
            </a:pPr>
            <a:r>
              <a:rPr lang="en-GB" i="1" baseline="0" dirty="0"/>
              <a:t>These were referred to as ‘special hospitals’</a:t>
            </a:r>
            <a:r>
              <a:rPr lang="en-GB" i="0" baseline="0" dirty="0"/>
              <a:t> </a:t>
            </a:r>
            <a:r>
              <a:rPr lang="en-GB" i="1" baseline="0" dirty="0"/>
              <a:t> and more recently as part of ‘high secure services’</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baseline="0" dirty="0"/>
              <a:t>Forensic psychiatry seen as a separate speciality in 1960s and there were a number of reports about how to bring services together.</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By the early 1970s there was serious overcrowding in the special hospitals, an awareness of difficulties managing mentally ill offenders in prison and downgrading of security of general psychiatric hospitals. The Butler Committee was established in 1972, following the conviction of Graham Young who had poisoned a large number of people, killing 3, after discharge from Broadmoor Hospital. The committed considered the criminal law in relation to </a:t>
            </a:r>
            <a:r>
              <a:rPr lang="en-GB" baseline="0" dirty="0" err="1"/>
              <a:t>MDOs</a:t>
            </a:r>
            <a:r>
              <a:rPr lang="en-GB" baseline="0" dirty="0"/>
              <a:t> and made recommendations about facilities and treatment. The report identified a lack of secure beds and recommended the development of regional secure units to allow for psychiatric care and treatment outside of custodial settings.</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Following Butler report interim secure units were set up in grounds of general psychiatric hospitals. The first </a:t>
            </a:r>
            <a:r>
              <a:rPr lang="en-GB" baseline="0" dirty="0" err="1"/>
              <a:t>RSU</a:t>
            </a:r>
            <a:r>
              <a:rPr lang="en-GB" baseline="0" dirty="0"/>
              <a:t> opened in Middlesbrough in 1980.  Regional forensic psychiatry services have built up since them and provide a broad range of services:</a:t>
            </a:r>
          </a:p>
          <a:p>
            <a:pPr marL="0" indent="0">
              <a:buFont typeface="Arial" panose="020B0604020202020204" pitchFamily="34" charset="0"/>
              <a:buNone/>
            </a:pPr>
            <a:endParaRPr lang="en-GB" baseline="0" dirty="0"/>
          </a:p>
          <a:p>
            <a:pPr marL="171450" indent="-171450">
              <a:buFont typeface="Arial" panose="020B0604020202020204" pitchFamily="34" charset="0"/>
              <a:buChar char="•"/>
            </a:pPr>
            <a:r>
              <a:rPr lang="en-GB" baseline="0" dirty="0"/>
              <a:t>Psychiatric input to prisons</a:t>
            </a:r>
          </a:p>
          <a:p>
            <a:pPr marL="171450" indent="-171450">
              <a:buFont typeface="Arial" panose="020B0604020202020204" pitchFamily="34" charset="0"/>
              <a:buChar char="•"/>
            </a:pPr>
            <a:r>
              <a:rPr lang="en-GB" baseline="0" dirty="0"/>
              <a:t>Court liaison and diversion schemes</a:t>
            </a:r>
          </a:p>
          <a:p>
            <a:pPr marL="171450" indent="-171450">
              <a:buFont typeface="Arial" panose="020B0604020202020204" pitchFamily="34" charset="0"/>
              <a:buChar char="•"/>
            </a:pPr>
            <a:r>
              <a:rPr lang="en-GB" baseline="0" dirty="0"/>
              <a:t>Providing management advice to general psychiatry</a:t>
            </a:r>
          </a:p>
          <a:p>
            <a:pPr marL="171450" indent="-171450">
              <a:buFont typeface="Arial" panose="020B0604020202020204" pitchFamily="34" charset="0"/>
              <a:buChar char="•"/>
            </a:pPr>
            <a:r>
              <a:rPr lang="en-GB" baseline="0" dirty="0"/>
              <a:t>Community follow-up </a:t>
            </a:r>
          </a:p>
          <a:p>
            <a:endParaRPr lang="en-GB" dirty="0"/>
          </a:p>
          <a:p>
            <a:r>
              <a:rPr lang="en-GB" dirty="0"/>
              <a:t>By 1999 there were approximately 2000 </a:t>
            </a:r>
            <a:r>
              <a:rPr lang="en-GB" dirty="0" err="1"/>
              <a:t>RSU</a:t>
            </a:r>
            <a:r>
              <a:rPr lang="en-GB" baseline="0" dirty="0"/>
              <a:t> / </a:t>
            </a:r>
            <a:r>
              <a:rPr lang="en-GB" baseline="0" dirty="0" err="1"/>
              <a:t>MSU</a:t>
            </a:r>
            <a:r>
              <a:rPr lang="en-GB" baseline="0" dirty="0"/>
              <a:t> beds – 500 of which were provided outside of the NHS (independent sector)</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Forensic population (high / medium / low) was nearly 4000 in July 2007. In 2009 nearly 3500 of these were provided for by the NHS.</a:t>
            </a:r>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30</a:t>
            </a:fld>
            <a:endParaRPr lang="en-US" altLang="en-US"/>
          </a:p>
        </p:txBody>
      </p:sp>
    </p:spTree>
    <p:extLst>
      <p:ext uri="{BB962C8B-B14F-4D97-AF65-F5344CB8AC3E}">
        <p14:creationId xmlns:p14="http://schemas.microsoft.com/office/powerpoint/2010/main" val="432647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25000" lnSpcReduction="20000"/>
          </a:bodyPr>
          <a:lstStyle/>
          <a:p>
            <a:r>
              <a:rPr lang="en-GB" b="1" u="sng" dirty="0"/>
              <a:t>High</a:t>
            </a:r>
            <a:r>
              <a:rPr lang="en-GB" b="1" u="sng" baseline="0" dirty="0"/>
              <a:t> Secure:</a:t>
            </a:r>
            <a:endParaRPr lang="en-GB" b="1" u="sng" dirty="0"/>
          </a:p>
          <a:p>
            <a:endParaRPr lang="en-GB" dirty="0"/>
          </a:p>
          <a:p>
            <a:r>
              <a:rPr lang="en-GB" dirty="0"/>
              <a:t>Three high secure hospitals</a:t>
            </a:r>
          </a:p>
          <a:p>
            <a:pPr lvl="1"/>
            <a:r>
              <a:rPr lang="en-GB" dirty="0"/>
              <a:t>Ashworth Hospital</a:t>
            </a:r>
          </a:p>
          <a:p>
            <a:pPr lvl="1"/>
            <a:r>
              <a:rPr lang="en-GB" dirty="0"/>
              <a:t>Rampton Hospital (incl HSS for women, LD and deaf)</a:t>
            </a:r>
          </a:p>
          <a:p>
            <a:pPr lvl="1"/>
            <a:r>
              <a:rPr lang="en-GB" dirty="0"/>
              <a:t>Broadmoor Hospital</a:t>
            </a:r>
          </a:p>
          <a:p>
            <a:endParaRPr lang="en-GB" i="1" dirty="0"/>
          </a:p>
          <a:p>
            <a:r>
              <a:rPr lang="en-GB" i="1" dirty="0"/>
              <a:t>‘Grave and immediate danger’</a:t>
            </a:r>
            <a:endParaRPr lang="en-GB" dirty="0"/>
          </a:p>
          <a:p>
            <a:pPr lvl="1"/>
            <a:r>
              <a:rPr lang="en-GB" dirty="0"/>
              <a:t>Grave offence</a:t>
            </a:r>
          </a:p>
          <a:p>
            <a:pPr lvl="1"/>
            <a:r>
              <a:rPr lang="en-GB" dirty="0"/>
              <a:t>Immediacy of risk if at large</a:t>
            </a:r>
          </a:p>
          <a:p>
            <a:pPr lvl="1"/>
            <a:r>
              <a:rPr lang="en-GB" dirty="0"/>
              <a:t>Capacity to escape / subvert security</a:t>
            </a:r>
          </a:p>
          <a:p>
            <a:endParaRPr lang="en-GB" dirty="0"/>
          </a:p>
          <a:p>
            <a:r>
              <a:rPr lang="en-GB" dirty="0"/>
              <a:t>Admission to HSS is when the patient is considered to pose a ‘grave</a:t>
            </a:r>
            <a:r>
              <a:rPr lang="en-GB" baseline="0" dirty="0"/>
              <a:t> and immediate danger’ to the public. This decision may be based on</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Having being charged with or convicted of a grave</a:t>
            </a:r>
            <a:r>
              <a:rPr lang="en-GB" baseline="0" dirty="0"/>
              <a:t> offence</a:t>
            </a:r>
          </a:p>
          <a:p>
            <a:pPr marL="171450" indent="-171450">
              <a:buFont typeface="Arial" panose="020B0604020202020204" pitchFamily="34" charset="0"/>
              <a:buChar char="•"/>
            </a:pPr>
            <a:r>
              <a:rPr lang="en-GB" baseline="0" dirty="0"/>
              <a:t>Immediacy of risk to others if set at large</a:t>
            </a:r>
          </a:p>
          <a:p>
            <a:pPr marL="171450" indent="-171450">
              <a:buFont typeface="Arial" panose="020B0604020202020204" pitchFamily="34" charset="0"/>
              <a:buChar char="•"/>
            </a:pPr>
            <a:r>
              <a:rPr lang="en-GB" baseline="0" dirty="0"/>
              <a:t>Evidence of a capacity of coordinate an organised escape attempts, or engage in subversive behaviour.</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baseline="0" dirty="0"/>
              <a:t>Also, cases with a high national profile are likely to be admitted to high security on the basis that an absconsion from hospital would likely seriously undermine confidence in the CJS.</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There have been a number of inquiries that have been highly critical of the high secure hospitals. For example at Ashworth Hospital, the </a:t>
            </a:r>
            <a:r>
              <a:rPr lang="en-GB" baseline="0" dirty="0" err="1"/>
              <a:t>Blom</a:t>
            </a:r>
            <a:r>
              <a:rPr lang="en-GB" baseline="0" dirty="0"/>
              <a:t>-Cooper Report in 1992 criticised the culture and found abusive practices – there was evidence of systematic maltreatment and abuse of patients and failures of management. The Fallon Inquiry in 1994 identified shortcomings in the running of the PD service as patients were discovered to have been dealing drugs, alcohol and pornography and security had been compromised to a large extent.</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Since then the management of the high secure hospitals has been brought into that of the local NHS provider and services have retracted as rehabilitation through medium and low secure services has been seen as appropriate.</a:t>
            </a:r>
            <a:endParaRPr lang="en-GB" dirty="0"/>
          </a:p>
          <a:p>
            <a:endParaRPr lang="en-GB" dirty="0"/>
          </a:p>
          <a:p>
            <a:endParaRPr lang="en-GB" dirty="0"/>
          </a:p>
          <a:p>
            <a:r>
              <a:rPr lang="en-GB" b="1" u="sng" dirty="0"/>
              <a:t>Medium Secure</a:t>
            </a:r>
          </a:p>
          <a:p>
            <a:endParaRPr lang="en-GB" b="1" u="sng" dirty="0"/>
          </a:p>
          <a:p>
            <a:r>
              <a:rPr lang="en-GB" dirty="0"/>
              <a:t>3500 national beds</a:t>
            </a:r>
          </a:p>
          <a:p>
            <a:r>
              <a:rPr lang="en-GB" dirty="0"/>
              <a:t>Often mainstay of forensic psychiatric inpatient care</a:t>
            </a:r>
          </a:p>
          <a:p>
            <a:pPr lvl="1"/>
            <a:r>
              <a:rPr lang="en-GB" dirty="0"/>
              <a:t>Regional centres</a:t>
            </a:r>
          </a:p>
          <a:p>
            <a:pPr lvl="1"/>
            <a:r>
              <a:rPr lang="en-GB" dirty="0"/>
              <a:t>Prison in-reach</a:t>
            </a:r>
          </a:p>
          <a:p>
            <a:pPr lvl="1"/>
            <a:r>
              <a:rPr lang="en-GB" dirty="0"/>
              <a:t>Court diversion and liaison</a:t>
            </a:r>
          </a:p>
          <a:p>
            <a:pPr lvl="1"/>
            <a:r>
              <a:rPr lang="en-GB" dirty="0"/>
              <a:t>Forensic outreach / community</a:t>
            </a:r>
          </a:p>
          <a:p>
            <a:r>
              <a:rPr lang="en-GB" dirty="0"/>
              <a:t>Specialised services for women, forensic </a:t>
            </a:r>
            <a:r>
              <a:rPr lang="en-GB" dirty="0" err="1"/>
              <a:t>CAMHs</a:t>
            </a:r>
            <a:r>
              <a:rPr lang="en-GB" dirty="0"/>
              <a:t>, older adults, LD </a:t>
            </a:r>
          </a:p>
          <a:p>
            <a:endParaRPr lang="en-GB" b="1" u="sng" dirty="0"/>
          </a:p>
          <a:p>
            <a:endParaRPr lang="en-GB" b="1" u="sng" dirty="0"/>
          </a:p>
          <a:p>
            <a:r>
              <a:rPr lang="en-GB" b="1" u="sng" dirty="0"/>
              <a:t>Low</a:t>
            </a:r>
            <a:r>
              <a:rPr lang="en-GB" b="1" u="sng" baseline="0" dirty="0"/>
              <a:t> Secure</a:t>
            </a:r>
          </a:p>
          <a:p>
            <a:endParaRPr lang="en-GB" b="1" u="sng" baseline="0" dirty="0"/>
          </a:p>
          <a:p>
            <a:r>
              <a:rPr lang="en-GB" dirty="0"/>
              <a:t>Services delivering “intensive.. multidisciplinary treatment…for patients who demonstrate disturbed behaviour…and who require the provision of security.”</a:t>
            </a:r>
          </a:p>
          <a:p>
            <a:r>
              <a:rPr lang="en-GB" dirty="0"/>
              <a:t>Active rehabilitation and long-term facilities</a:t>
            </a:r>
          </a:p>
          <a:p>
            <a:pPr lvl="1"/>
            <a:r>
              <a:rPr lang="en-GB" dirty="0"/>
              <a:t>Step-down from medium security</a:t>
            </a:r>
          </a:p>
          <a:p>
            <a:pPr lvl="1"/>
            <a:r>
              <a:rPr lang="en-GB" dirty="0"/>
              <a:t>Community rehabilitation</a:t>
            </a:r>
          </a:p>
          <a:p>
            <a:pPr lvl="1"/>
            <a:r>
              <a:rPr lang="en-GB" dirty="0"/>
              <a:t>Longer-term care</a:t>
            </a:r>
          </a:p>
          <a:p>
            <a:endParaRPr lang="en-GB" b="1" u="sng" dirty="0"/>
          </a:p>
          <a:p>
            <a:r>
              <a:rPr lang="en-GB" dirty="0"/>
              <a:t>Developed with little formal guidance / specification over the past 10 – 15 years</a:t>
            </a:r>
          </a:p>
          <a:p>
            <a:r>
              <a:rPr lang="en-GB" dirty="0"/>
              <a:t>No</a:t>
            </a:r>
            <a:r>
              <a:rPr lang="en-GB" baseline="0" dirty="0"/>
              <a:t> reliable data on provisions / numbers and the range of services is diverse</a:t>
            </a:r>
          </a:p>
          <a:p>
            <a:endParaRPr lang="en-GB" baseline="0" dirty="0"/>
          </a:p>
          <a:p>
            <a:r>
              <a:rPr lang="en-GB" baseline="0" dirty="0"/>
              <a:t>In 2002 the </a:t>
            </a:r>
            <a:r>
              <a:rPr lang="en-GB" baseline="0" dirty="0" err="1"/>
              <a:t>DoH</a:t>
            </a:r>
            <a:r>
              <a:rPr lang="en-GB" baseline="0" dirty="0"/>
              <a:t> developed national minimum standards for </a:t>
            </a:r>
            <a:r>
              <a:rPr lang="en-GB" baseline="0" dirty="0" err="1"/>
              <a:t>LSS</a:t>
            </a:r>
            <a:r>
              <a:rPr lang="en-GB" baseline="0" dirty="0"/>
              <a:t> and </a:t>
            </a:r>
            <a:r>
              <a:rPr lang="en-GB" baseline="0" dirty="0" err="1"/>
              <a:t>PICUs</a:t>
            </a:r>
            <a:r>
              <a:rPr lang="en-GB" baseline="0" dirty="0"/>
              <a:t> – described as services delivering “intensive, comprehensive and multidisciplinary treatment and care by qualified staff for patients who demonstrate disturbed behaviour in the context of a serious mental disorder and who require the provision of security.”</a:t>
            </a:r>
          </a:p>
          <a:p>
            <a:endParaRPr lang="en-GB" baseline="0" dirty="0"/>
          </a:p>
          <a:p>
            <a:r>
              <a:rPr lang="en-GB" baseline="0" dirty="0" err="1"/>
              <a:t>LSS</a:t>
            </a:r>
            <a:r>
              <a:rPr lang="en-GB" baseline="0" dirty="0"/>
              <a:t> have evolved into a combination of active rehabilitation and long-term facilities that provide</a:t>
            </a:r>
          </a:p>
          <a:p>
            <a:endParaRPr lang="en-GB" baseline="0" dirty="0"/>
          </a:p>
          <a:p>
            <a:pPr marL="171450" indent="-171450">
              <a:buFont typeface="Arial" panose="020B0604020202020204" pitchFamily="34" charset="0"/>
              <a:buChar char="•"/>
            </a:pPr>
            <a:r>
              <a:rPr lang="en-GB" baseline="0" dirty="0"/>
              <a:t>A step-down from medium security into the community and allowing for extended community rehabilitation</a:t>
            </a:r>
          </a:p>
          <a:p>
            <a:pPr marL="171450" indent="-171450">
              <a:buFont typeface="Arial" panose="020B0604020202020204" pitchFamily="34" charset="0"/>
              <a:buChar char="•"/>
            </a:pPr>
            <a:r>
              <a:rPr lang="en-GB" baseline="0" dirty="0"/>
              <a:t>Long-term care for those in  medium security who are unlikely to be successfully discharged into the community due to the nature of their illness and ongoing risks</a:t>
            </a:r>
          </a:p>
          <a:p>
            <a:pPr marL="171450" indent="-171450">
              <a:buFont typeface="Arial" panose="020B0604020202020204" pitchFamily="34" charset="0"/>
              <a:buChar char="•"/>
            </a:pPr>
            <a:r>
              <a:rPr lang="en-GB" baseline="0" dirty="0"/>
              <a:t>A sideways move from </a:t>
            </a:r>
            <a:r>
              <a:rPr lang="en-GB" baseline="0" dirty="0" err="1"/>
              <a:t>PICUs</a:t>
            </a:r>
            <a:r>
              <a:rPr lang="en-GB" baseline="0" dirty="0"/>
              <a:t> for those who require longer term care in such condition</a:t>
            </a:r>
            <a:r>
              <a:rPr lang="en-GB" b="1" u="sng" baseline="0" dirty="0"/>
              <a:t>s.</a:t>
            </a:r>
            <a:endParaRPr lang="en-GB" b="1" u="sng" dirty="0"/>
          </a:p>
          <a:p>
            <a:endParaRPr lang="en-GB" b="1" u="sng" dirty="0"/>
          </a:p>
          <a:p>
            <a:endParaRPr lang="en-GB" b="1" u="sng" dirty="0"/>
          </a:p>
          <a:p>
            <a:r>
              <a:rPr lang="en-GB" b="1" u="sng" dirty="0"/>
              <a:t>Forensic Community Services</a:t>
            </a:r>
          </a:p>
          <a:p>
            <a:endParaRPr lang="en-GB" b="1" u="sng" dirty="0"/>
          </a:p>
          <a:p>
            <a:r>
              <a:rPr lang="en-GB" dirty="0"/>
              <a:t>No uniform service</a:t>
            </a:r>
          </a:p>
          <a:p>
            <a:r>
              <a:rPr lang="en-GB" dirty="0"/>
              <a:t>No forensic community follow up</a:t>
            </a:r>
          </a:p>
          <a:p>
            <a:r>
              <a:rPr lang="en-GB" dirty="0"/>
              <a:t>Parallel model</a:t>
            </a:r>
          </a:p>
          <a:p>
            <a:r>
              <a:rPr lang="en-GB" dirty="0"/>
              <a:t>Integrated model</a:t>
            </a:r>
          </a:p>
          <a:p>
            <a:r>
              <a:rPr lang="en-GB" dirty="0"/>
              <a:t>Consultation and liaison model</a:t>
            </a:r>
          </a:p>
          <a:p>
            <a:r>
              <a:rPr lang="en-GB" dirty="0"/>
              <a:t>No agreed standards</a:t>
            </a:r>
            <a:r>
              <a:rPr lang="en-GB" baseline="0" dirty="0"/>
              <a:t> for forensic community teams </a:t>
            </a:r>
            <a:r>
              <a:rPr lang="en-GB" baseline="0" dirty="0">
                <a:sym typeface="Wingdings" panose="05000000000000000000" pitchFamily="2" charset="2"/>
              </a:rPr>
              <a:t> variation in service models</a:t>
            </a:r>
          </a:p>
          <a:p>
            <a:endParaRPr lang="en-GB" baseline="0" dirty="0">
              <a:sym typeface="Wingdings" panose="05000000000000000000" pitchFamily="2" charset="2"/>
            </a:endParaRPr>
          </a:p>
          <a:p>
            <a:r>
              <a:rPr lang="en-GB" baseline="0" dirty="0">
                <a:sym typeface="Wingdings" panose="05000000000000000000" pitchFamily="2" charset="2"/>
              </a:rPr>
              <a:t>Some services have no forensic community follow-up and all patients are transferred to the care of general psychiatric teams on discharge from secure hospitals</a:t>
            </a:r>
          </a:p>
          <a:p>
            <a:endParaRPr lang="en-GB" baseline="0" dirty="0">
              <a:sym typeface="Wingdings" panose="05000000000000000000" pitchFamily="2" charset="2"/>
            </a:endParaRPr>
          </a:p>
          <a:p>
            <a:r>
              <a:rPr lang="en-GB" baseline="0" dirty="0">
                <a:sym typeface="Wingdings" panose="05000000000000000000" pitchFamily="2" charset="2"/>
              </a:rPr>
              <a:t>Parallel model where the forensic community team caries CPA responsibility for a case-load of patients</a:t>
            </a:r>
          </a:p>
          <a:p>
            <a:endParaRPr lang="en-GB" baseline="0" dirty="0">
              <a:sym typeface="Wingdings" panose="05000000000000000000" pitchFamily="2" charset="2"/>
            </a:endParaRPr>
          </a:p>
          <a:p>
            <a:r>
              <a:rPr lang="en-GB" baseline="0" dirty="0">
                <a:sym typeface="Wingdings" panose="05000000000000000000" pitchFamily="2" charset="2"/>
              </a:rPr>
              <a:t>Integrated model where the forensic community team works with the </a:t>
            </a:r>
            <a:r>
              <a:rPr lang="en-GB" baseline="0" dirty="0" err="1">
                <a:sym typeface="Wingdings" panose="05000000000000000000" pitchFamily="2" charset="2"/>
              </a:rPr>
              <a:t>CMHT</a:t>
            </a:r>
            <a:r>
              <a:rPr lang="en-GB" baseline="0" dirty="0">
                <a:sym typeface="Wingdings" panose="05000000000000000000" pitchFamily="2" charset="2"/>
              </a:rPr>
              <a:t> to support them in managing ‘forensic’ patients. This encourages development of skills in the </a:t>
            </a:r>
            <a:r>
              <a:rPr lang="en-GB" baseline="0" dirty="0" err="1">
                <a:sym typeface="Wingdings" panose="05000000000000000000" pitchFamily="2" charset="2"/>
              </a:rPr>
              <a:t>CMHT</a:t>
            </a:r>
            <a:r>
              <a:rPr lang="en-GB" baseline="0" dirty="0">
                <a:sym typeface="Wingdings" panose="05000000000000000000" pitchFamily="2" charset="2"/>
              </a:rPr>
              <a:t> and reduces stigma.</a:t>
            </a:r>
          </a:p>
          <a:p>
            <a:endParaRPr lang="en-GB" baseline="0" dirty="0">
              <a:sym typeface="Wingdings" panose="05000000000000000000" pitchFamily="2" charset="2"/>
            </a:endParaRPr>
          </a:p>
          <a:p>
            <a:r>
              <a:rPr lang="en-GB" baseline="0" dirty="0">
                <a:sym typeface="Wingdings" panose="05000000000000000000" pitchFamily="2" charset="2"/>
              </a:rPr>
              <a:t>Consultation and liaison models where forensic services provide support to general psychiatry colleagues on a traditional medical referral basis or via a specially commissioned forensic liaison service.</a:t>
            </a:r>
            <a:endParaRPr lang="en-GB" b="1" u="sng" dirty="0"/>
          </a:p>
        </p:txBody>
      </p:sp>
      <p:sp>
        <p:nvSpPr>
          <p:cNvPr id="4" name="Slide Number Placeholder 3"/>
          <p:cNvSpPr>
            <a:spLocks noGrp="1"/>
          </p:cNvSpPr>
          <p:nvPr>
            <p:ph type="sldNum" sz="quarter" idx="10"/>
          </p:nvPr>
        </p:nvSpPr>
        <p:spPr/>
        <p:txBody>
          <a:bodyPr/>
          <a:lstStyle/>
          <a:p>
            <a:fld id="{F47EA09D-6767-44B8-BFF7-2138F8743CFF}" type="slidenum">
              <a:rPr lang="en-GB" smtClean="0"/>
              <a:t>32</a:t>
            </a:fld>
            <a:endParaRPr lang="en-GB" dirty="0"/>
          </a:p>
        </p:txBody>
      </p:sp>
    </p:spTree>
    <p:extLst>
      <p:ext uri="{BB962C8B-B14F-4D97-AF65-F5344CB8AC3E}">
        <p14:creationId xmlns:p14="http://schemas.microsoft.com/office/powerpoint/2010/main" val="3032697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left = Ashworth</a:t>
            </a:r>
          </a:p>
          <a:p>
            <a:r>
              <a:rPr lang="en-US" dirty="0"/>
              <a:t>Bottom left = Broadmoor</a:t>
            </a:r>
          </a:p>
          <a:p>
            <a:r>
              <a:rPr lang="en-US" dirty="0"/>
              <a:t>Right = Rampton</a:t>
            </a:r>
          </a:p>
          <a:p>
            <a:endParaRPr lang="en-US" dirty="0"/>
          </a:p>
          <a:p>
            <a:r>
              <a:rPr lang="en-US" dirty="0"/>
              <a:t>Comments on fences, procedures – searching , restricted practices</a:t>
            </a:r>
            <a:r>
              <a:rPr lang="en-US" baseline="0" dirty="0"/>
              <a:t> </a:t>
            </a:r>
            <a:r>
              <a:rPr lang="en-US" baseline="0" dirty="0" err="1"/>
              <a:t>etc</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33</a:t>
            </a:fld>
            <a:endParaRPr lang="en-US" altLang="en-US"/>
          </a:p>
        </p:txBody>
      </p:sp>
    </p:spTree>
    <p:extLst>
      <p:ext uri="{BB962C8B-B14F-4D97-AF65-F5344CB8AC3E}">
        <p14:creationId xmlns:p14="http://schemas.microsoft.com/office/powerpoint/2010/main" val="7130088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fences</a:t>
            </a:r>
          </a:p>
          <a:p>
            <a:r>
              <a:rPr lang="en-US" dirty="0"/>
              <a:t>Procedures,</a:t>
            </a:r>
            <a:r>
              <a:rPr lang="en-US" baseline="0" dirty="0"/>
              <a:t> security </a:t>
            </a:r>
            <a:r>
              <a:rPr lang="en-US" baseline="0" dirty="0" err="1"/>
              <a:t>etc</a:t>
            </a:r>
            <a:endParaRPr lang="en-US" baseline="0" dirty="0"/>
          </a:p>
          <a:p>
            <a:r>
              <a:rPr lang="en-US" baseline="0" dirty="0"/>
              <a:t>Fixtures and fittings – no ligature points </a:t>
            </a:r>
            <a:r>
              <a:rPr lang="en-US" baseline="0" dirty="0" err="1"/>
              <a:t>etc</a:t>
            </a:r>
            <a:r>
              <a:rPr lang="en-US" baseline="0" dirty="0"/>
              <a:t> </a:t>
            </a:r>
            <a:r>
              <a:rPr lang="en-US" baseline="0" dirty="0" err="1"/>
              <a:t>etc</a:t>
            </a:r>
            <a:endParaRPr lang="en-US" baseline="0" dirty="0"/>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34</a:t>
            </a:fld>
            <a:endParaRPr lang="en-US" altLang="en-US"/>
          </a:p>
        </p:txBody>
      </p:sp>
    </p:spTree>
    <p:extLst>
      <p:ext uri="{BB962C8B-B14F-4D97-AF65-F5344CB8AC3E}">
        <p14:creationId xmlns:p14="http://schemas.microsoft.com/office/powerpoint/2010/main" val="1157860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Physical</a:t>
            </a:r>
            <a:endParaRPr lang="en-GB" b="0" u="sng" dirty="0"/>
          </a:p>
          <a:p>
            <a:endParaRPr lang="en-GB" b="0" u="none" dirty="0"/>
          </a:p>
          <a:p>
            <a:r>
              <a:rPr lang="en-GB" b="0" u="none" dirty="0"/>
              <a:t>Provision, maintenance and correct</a:t>
            </a:r>
            <a:r>
              <a:rPr lang="en-GB" b="0" u="none" baseline="0" dirty="0"/>
              <a:t> use of appropriate buildings and equipment by properly trained staff</a:t>
            </a:r>
          </a:p>
          <a:p>
            <a:r>
              <a:rPr lang="en-GB" b="0" u="none" baseline="0" dirty="0"/>
              <a:t>Includes: perimeter fence, building security, observation and alarm systems</a:t>
            </a:r>
          </a:p>
          <a:p>
            <a:endParaRPr lang="en-GB" b="0" u="none" baseline="0" dirty="0"/>
          </a:p>
          <a:p>
            <a:r>
              <a:rPr lang="en-GB" b="1" u="sng" baseline="0" dirty="0"/>
              <a:t>Procedural</a:t>
            </a:r>
            <a:endParaRPr lang="en-GB" b="0" u="none" baseline="0" dirty="0"/>
          </a:p>
          <a:p>
            <a:endParaRPr lang="en-GB" b="0" u="none" baseline="0" dirty="0"/>
          </a:p>
          <a:p>
            <a:r>
              <a:rPr lang="en-GB" b="0" u="none" baseline="0" dirty="0"/>
              <a:t>Policies and practices</a:t>
            </a:r>
          </a:p>
          <a:p>
            <a:r>
              <a:rPr lang="en-GB" b="0" u="none" baseline="0" dirty="0"/>
              <a:t>Management of violent incidents, de-escalation, breakaway, </a:t>
            </a:r>
            <a:r>
              <a:rPr lang="en-GB" b="0" u="none" baseline="0" dirty="0" err="1"/>
              <a:t>PMVA</a:t>
            </a:r>
            <a:r>
              <a:rPr lang="en-GB" b="0" u="none" baseline="0" dirty="0"/>
              <a:t>, seclusion, visits, money </a:t>
            </a:r>
            <a:r>
              <a:rPr lang="en-GB" b="0" u="none" baseline="0" dirty="0" err="1"/>
              <a:t>etc</a:t>
            </a:r>
            <a:endParaRPr lang="en-GB" b="0" u="none" baseline="0" dirty="0"/>
          </a:p>
          <a:p>
            <a:endParaRPr lang="en-GB" b="0" u="none" baseline="0" dirty="0"/>
          </a:p>
          <a:p>
            <a:r>
              <a:rPr lang="en-GB" b="1" u="sng" baseline="0" dirty="0"/>
              <a:t>Relational</a:t>
            </a:r>
            <a:endParaRPr lang="en-GB" b="0" u="none" baseline="0" dirty="0"/>
          </a:p>
          <a:p>
            <a:endParaRPr lang="en-GB" b="0" u="none" baseline="0" dirty="0"/>
          </a:p>
          <a:p>
            <a:r>
              <a:rPr lang="en-GB" b="0" u="none" dirty="0"/>
              <a:t>Related to quality of care and is closely linked to resources</a:t>
            </a:r>
          </a:p>
          <a:p>
            <a:r>
              <a:rPr lang="en-GB" b="0" u="none" dirty="0"/>
              <a:t>Includes:</a:t>
            </a:r>
            <a:r>
              <a:rPr lang="en-GB" b="0" u="none" baseline="0" dirty="0"/>
              <a:t> staffing, staff to patient ratios, multi-disciplinary teams with the right range of skills.</a:t>
            </a:r>
          </a:p>
          <a:p>
            <a:r>
              <a:rPr lang="en-GB" b="0" u="none" baseline="0" dirty="0"/>
              <a:t>Also related to the development of therapeutic alliances between staff and patients</a:t>
            </a:r>
            <a:endParaRPr lang="en-GB" b="0" u="none" dirty="0"/>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35</a:t>
            </a:fld>
            <a:endParaRPr lang="en-US" altLang="en-US"/>
          </a:p>
        </p:txBody>
      </p:sp>
    </p:spTree>
    <p:extLst>
      <p:ext uri="{BB962C8B-B14F-4D97-AF65-F5344CB8AC3E}">
        <p14:creationId xmlns:p14="http://schemas.microsoft.com/office/powerpoint/2010/main" val="479107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GB" b="1" u="sng" dirty="0"/>
              <a:t>Relational Security</a:t>
            </a:r>
            <a:r>
              <a:rPr lang="en-GB" b="1" u="sng" baseline="0" dirty="0"/>
              <a:t> Explorer</a:t>
            </a:r>
          </a:p>
          <a:p>
            <a:endParaRPr lang="en-GB" baseline="0" dirty="0"/>
          </a:p>
          <a:p>
            <a:endParaRPr lang="en-GB" baseline="0" dirty="0"/>
          </a:p>
          <a:p>
            <a:r>
              <a:rPr lang="en-GB" b="1" u="none" baseline="0" dirty="0"/>
              <a:t>TEAM</a:t>
            </a:r>
          </a:p>
          <a:p>
            <a:endParaRPr lang="en-GB" b="0" u="none" baseline="0" dirty="0"/>
          </a:p>
          <a:p>
            <a:pPr marL="171450" indent="-171450">
              <a:buFont typeface="Arial" panose="020B0604020202020204" pitchFamily="34" charset="0"/>
              <a:buChar char="•"/>
            </a:pPr>
            <a:r>
              <a:rPr lang="en-GB" b="0" u="none" baseline="0" dirty="0"/>
              <a:t>Are we positive role models?</a:t>
            </a:r>
          </a:p>
          <a:p>
            <a:pPr marL="171450" indent="-171450">
              <a:buFont typeface="Arial" panose="020B0604020202020204" pitchFamily="34" charset="0"/>
              <a:buChar char="•"/>
            </a:pPr>
            <a:r>
              <a:rPr lang="en-GB" b="0" u="none" baseline="0" dirty="0"/>
              <a:t>How do patients feel about their treatment and recovery?</a:t>
            </a:r>
          </a:p>
          <a:p>
            <a:pPr marL="171450" indent="-171450">
              <a:buFont typeface="Arial" panose="020B0604020202020204" pitchFamily="34" charset="0"/>
              <a:buChar char="•"/>
            </a:pPr>
            <a:r>
              <a:rPr lang="en-GB" b="0" u="none" baseline="0" dirty="0"/>
              <a:t>Are we engaging with patients enough?</a:t>
            </a:r>
          </a:p>
          <a:p>
            <a:pPr marL="171450" indent="-171450">
              <a:buFont typeface="Arial" panose="020B0604020202020204" pitchFamily="34" charset="0"/>
              <a:buChar char="•"/>
            </a:pPr>
            <a:r>
              <a:rPr lang="en-GB" b="0" u="none" baseline="0" dirty="0"/>
              <a:t>Are we confident to speak up if someone is compromised?</a:t>
            </a:r>
          </a:p>
          <a:p>
            <a:pPr marL="171450" indent="-171450">
              <a:buFont typeface="Arial" panose="020B0604020202020204" pitchFamily="34" charset="0"/>
              <a:buChar char="•"/>
            </a:pPr>
            <a:r>
              <a:rPr lang="en-GB" b="0" u="none" baseline="0" dirty="0"/>
              <a:t>Do we know what the boundaries are?</a:t>
            </a:r>
          </a:p>
          <a:p>
            <a:pPr marL="171450" indent="-171450">
              <a:buFont typeface="Arial" panose="020B0604020202020204" pitchFamily="34" charset="0"/>
              <a:buChar char="•"/>
            </a:pPr>
            <a:r>
              <a:rPr lang="en-GB" b="0" u="none" baseline="0" dirty="0"/>
              <a:t>Do we have core values for the ward?</a:t>
            </a:r>
          </a:p>
          <a:p>
            <a:endParaRPr lang="en-GB" b="0" u="none" baseline="0" dirty="0"/>
          </a:p>
          <a:p>
            <a:endParaRPr lang="en-GB" b="1" u="none" baseline="0" dirty="0"/>
          </a:p>
          <a:p>
            <a:r>
              <a:rPr lang="en-GB" b="1" u="none" baseline="0" dirty="0"/>
              <a:t>OTHER PATIENTS</a:t>
            </a:r>
          </a:p>
          <a:p>
            <a:endParaRPr lang="en-GB" b="1" u="none" baseline="0" dirty="0"/>
          </a:p>
          <a:p>
            <a:pPr marL="171450" indent="-171450">
              <a:buFont typeface="Arial" panose="020B0604020202020204" pitchFamily="34" charset="0"/>
              <a:buChar char="•"/>
            </a:pPr>
            <a:r>
              <a:rPr lang="en-GB" b="0" u="none" baseline="0" dirty="0"/>
              <a:t>Do we know our patient mix?</a:t>
            </a:r>
          </a:p>
          <a:p>
            <a:pPr marL="171450" indent="-171450">
              <a:buFont typeface="Arial" panose="020B0604020202020204" pitchFamily="34" charset="0"/>
              <a:buChar char="•"/>
            </a:pPr>
            <a:r>
              <a:rPr lang="en-GB" b="0" u="none" baseline="0" dirty="0"/>
              <a:t>How does the ward dynamic feel for us and patients?</a:t>
            </a:r>
          </a:p>
          <a:p>
            <a:pPr marL="171450" indent="-171450">
              <a:buFont typeface="Arial" panose="020B0604020202020204" pitchFamily="34" charset="0"/>
              <a:buChar char="•"/>
            </a:pPr>
            <a:r>
              <a:rPr lang="en-GB" b="0" u="none" baseline="0" dirty="0"/>
              <a:t>Do we know what’s really going on on the ward?</a:t>
            </a:r>
          </a:p>
          <a:p>
            <a:pPr marL="171450" indent="-171450">
              <a:buFont typeface="Arial" panose="020B0604020202020204" pitchFamily="34" charset="0"/>
              <a:buChar char="•"/>
            </a:pPr>
            <a:r>
              <a:rPr lang="en-GB" b="0" u="none" baseline="0" dirty="0"/>
              <a:t>Do we feel in control?</a:t>
            </a:r>
          </a:p>
          <a:p>
            <a:pPr marL="171450" indent="-171450">
              <a:buFont typeface="Arial" panose="020B0604020202020204" pitchFamily="34" charset="0"/>
              <a:buChar char="•"/>
            </a:pPr>
            <a:r>
              <a:rPr lang="en-GB" b="0" u="none" baseline="0" dirty="0"/>
              <a:t>Are we tackling discrimination, bullying and harassment?</a:t>
            </a:r>
          </a:p>
          <a:p>
            <a:pPr marL="171450" indent="-171450">
              <a:buFont typeface="Arial" panose="020B0604020202020204" pitchFamily="34" charset="0"/>
              <a:buChar char="•"/>
            </a:pPr>
            <a:r>
              <a:rPr lang="en-GB" b="0" u="none" baseline="0" dirty="0"/>
              <a:t>Do we talk enough about this?</a:t>
            </a:r>
          </a:p>
          <a:p>
            <a:endParaRPr lang="en-GB" b="1" u="none" baseline="0" dirty="0"/>
          </a:p>
          <a:p>
            <a:r>
              <a:rPr lang="en-GB" b="1" u="none" baseline="0" dirty="0"/>
              <a:t>OUTSIDE WORLD</a:t>
            </a:r>
          </a:p>
          <a:p>
            <a:endParaRPr lang="en-GB" b="1" u="none" baseline="0" dirty="0"/>
          </a:p>
          <a:p>
            <a:pPr marL="171450" indent="-171450">
              <a:buFont typeface="Arial" panose="020B0604020202020204" pitchFamily="34" charset="0"/>
              <a:buChar char="•"/>
            </a:pPr>
            <a:r>
              <a:rPr lang="en-GB" b="0" u="none" baseline="0" dirty="0"/>
              <a:t>Do we know what to do if something is going wrong?</a:t>
            </a:r>
          </a:p>
          <a:p>
            <a:pPr marL="171450" indent="-171450">
              <a:buFont typeface="Arial" panose="020B0604020202020204" pitchFamily="34" charset="0"/>
              <a:buChar char="•"/>
            </a:pPr>
            <a:r>
              <a:rPr lang="en-GB" b="0" u="none" baseline="0" dirty="0"/>
              <a:t>Would we be able to spot plans to abscond / escape?</a:t>
            </a:r>
          </a:p>
          <a:p>
            <a:pPr marL="171450" indent="-171450">
              <a:buFont typeface="Arial" panose="020B0604020202020204" pitchFamily="34" charset="0"/>
              <a:buChar char="•"/>
            </a:pPr>
            <a:r>
              <a:rPr lang="en-GB" b="0" u="none" baseline="0" dirty="0"/>
              <a:t>Do patients understand the consequences of absconding / escaping?</a:t>
            </a:r>
          </a:p>
          <a:p>
            <a:pPr marL="171450" indent="-171450">
              <a:buFont typeface="Arial" panose="020B0604020202020204" pitchFamily="34" charset="0"/>
              <a:buChar char="•"/>
            </a:pPr>
            <a:r>
              <a:rPr lang="en-GB" b="0" u="none" baseline="0" dirty="0"/>
              <a:t>Do we have a plan for escorted leave?</a:t>
            </a:r>
          </a:p>
          <a:p>
            <a:pPr marL="171450" indent="-171450">
              <a:buFont typeface="Arial" panose="020B0604020202020204" pitchFamily="34" charset="0"/>
              <a:buChar char="•"/>
            </a:pPr>
            <a:r>
              <a:rPr lang="en-GB" b="0" u="none" baseline="0" dirty="0"/>
              <a:t>Do we talk enough to visitors before and after their visit?</a:t>
            </a:r>
          </a:p>
          <a:p>
            <a:pPr marL="171450" indent="-171450">
              <a:buFont typeface="Arial" panose="020B0604020202020204" pitchFamily="34" charset="0"/>
              <a:buChar char="•"/>
            </a:pPr>
            <a:r>
              <a:rPr lang="en-GB" b="0" u="none" baseline="0" dirty="0"/>
              <a:t>Do visitors know the rules?</a:t>
            </a:r>
          </a:p>
          <a:p>
            <a:endParaRPr lang="en-GB" b="1" u="none" baseline="0" dirty="0"/>
          </a:p>
          <a:p>
            <a:r>
              <a:rPr lang="en-GB" b="1" u="none" baseline="0" dirty="0"/>
              <a:t>INSIDE WORLD</a:t>
            </a:r>
          </a:p>
          <a:p>
            <a:endParaRPr lang="en-GB" dirty="0"/>
          </a:p>
          <a:p>
            <a:pPr marL="171450" indent="-171450">
              <a:buFont typeface="Arial" panose="020B0604020202020204" pitchFamily="34" charset="0"/>
              <a:buChar char="•"/>
            </a:pPr>
            <a:r>
              <a:rPr lang="en-GB" dirty="0"/>
              <a:t>Do we know everything we need to know about our patients?</a:t>
            </a:r>
          </a:p>
          <a:p>
            <a:pPr marL="171450" indent="-171450">
              <a:buFont typeface="Arial" panose="020B0604020202020204" pitchFamily="34" charset="0"/>
              <a:buChar char="•"/>
            </a:pPr>
            <a:r>
              <a:rPr lang="en-GB" dirty="0"/>
              <a:t>Do</a:t>
            </a:r>
            <a:r>
              <a:rPr lang="en-GB" baseline="0" dirty="0"/>
              <a:t> we know that the triggers are for all our patients?</a:t>
            </a:r>
          </a:p>
          <a:p>
            <a:pPr marL="171450" indent="-171450">
              <a:buFont typeface="Arial" panose="020B0604020202020204" pitchFamily="34" charset="0"/>
              <a:buChar char="•"/>
            </a:pPr>
            <a:r>
              <a:rPr lang="en-GB" baseline="0" dirty="0"/>
              <a:t>Can we spot when something is wrong?</a:t>
            </a:r>
          </a:p>
          <a:p>
            <a:pPr marL="171450" indent="-171450">
              <a:buFont typeface="Arial" panose="020B0604020202020204" pitchFamily="34" charset="0"/>
              <a:buChar char="•"/>
            </a:pPr>
            <a:r>
              <a:rPr lang="en-GB" baseline="0" dirty="0"/>
              <a:t>Do we talk enough to patients about how they’re feeling?</a:t>
            </a:r>
          </a:p>
          <a:p>
            <a:pPr marL="171450" indent="-171450">
              <a:buFont typeface="Arial" panose="020B0604020202020204" pitchFamily="34" charset="0"/>
              <a:buChar char="•"/>
            </a:pPr>
            <a:r>
              <a:rPr lang="en-GB" baseline="0" dirty="0"/>
              <a:t>Does the ward environment help us to engage patients?</a:t>
            </a:r>
          </a:p>
          <a:p>
            <a:pPr marL="171450" indent="-171450">
              <a:buFont typeface="Arial" panose="020B0604020202020204" pitchFamily="34" charset="0"/>
              <a:buChar char="•"/>
            </a:pPr>
            <a:r>
              <a:rPr lang="en-GB" baseline="0" dirty="0"/>
              <a:t>Is our ward tidy and well cared for?</a:t>
            </a:r>
            <a:endParaRPr lang="en-GB" dirty="0"/>
          </a:p>
        </p:txBody>
      </p:sp>
      <p:sp>
        <p:nvSpPr>
          <p:cNvPr id="4" name="Slide Number Placeholder 3"/>
          <p:cNvSpPr>
            <a:spLocks noGrp="1"/>
          </p:cNvSpPr>
          <p:nvPr>
            <p:ph type="sldNum" sz="quarter" idx="10"/>
          </p:nvPr>
        </p:nvSpPr>
        <p:spPr/>
        <p:txBody>
          <a:bodyPr/>
          <a:lstStyle/>
          <a:p>
            <a:fld id="{F47EA09D-6767-44B8-BFF7-2138F8743CFF}" type="slidenum">
              <a:rPr lang="en-GB" smtClean="0"/>
              <a:t>36</a:t>
            </a:fld>
            <a:endParaRPr lang="en-GB" dirty="0"/>
          </a:p>
        </p:txBody>
      </p:sp>
    </p:spTree>
    <p:extLst>
      <p:ext uri="{BB962C8B-B14F-4D97-AF65-F5344CB8AC3E}">
        <p14:creationId xmlns:p14="http://schemas.microsoft.com/office/powerpoint/2010/main" val="14913137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lvl="0"/>
            <a:r>
              <a:rPr lang="en-GB" sz="1200" b="0" kern="1200" dirty="0">
                <a:solidFill>
                  <a:schemeClr val="tx1"/>
                </a:solidFill>
                <a:effectLst/>
                <a:latin typeface="+mn-lt"/>
                <a:ea typeface="+mn-ea"/>
                <a:cs typeface="+mn-cs"/>
              </a:rPr>
              <a:t>It’s often</a:t>
            </a:r>
            <a:r>
              <a:rPr lang="en-GB" sz="1200" b="0" kern="1200" baseline="0" dirty="0">
                <a:solidFill>
                  <a:schemeClr val="tx1"/>
                </a:solidFill>
                <a:effectLst/>
                <a:latin typeface="+mn-lt"/>
                <a:ea typeface="+mn-ea"/>
                <a:cs typeface="+mn-cs"/>
              </a:rPr>
              <a:t> useful to use a diagram to explore some of the Pritchard criteria with a defendant – instructing counsel / course of proceedings / juror challenge etc.</a:t>
            </a:r>
            <a:endParaRPr lang="en-GB" sz="1200" b="0" kern="1200" dirty="0">
              <a:solidFill>
                <a:schemeClr val="tx1"/>
              </a:solidFill>
              <a:effectLst/>
              <a:latin typeface="+mn-lt"/>
              <a:ea typeface="+mn-ea"/>
              <a:cs typeface="+mn-cs"/>
            </a:endParaRPr>
          </a:p>
          <a:p>
            <a:pPr lvl="0"/>
            <a:endParaRPr lang="en-GB"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1. Judge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The judge is in charge of the trial.</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He makes sure that the trial is presented in a fair and a clear way. The judge settles any arguments between the barristers about what the law is. </a:t>
            </a:r>
          </a:p>
          <a:p>
            <a:r>
              <a:rPr lang="en-GB" sz="1200" kern="1200" dirty="0">
                <a:solidFill>
                  <a:schemeClr val="tx1"/>
                </a:solidFill>
                <a:effectLst/>
                <a:latin typeface="+mn-lt"/>
                <a:ea typeface="+mn-ea"/>
                <a:cs typeface="+mn-cs"/>
              </a:rPr>
              <a:t>If the defendant is found guilty the judge will get to say what the sentence should be. </a:t>
            </a:r>
          </a:p>
          <a:p>
            <a:r>
              <a:rPr lang="en-GB" sz="1200" kern="1200" dirty="0">
                <a:solidFill>
                  <a:schemeClr val="tx1"/>
                </a:solidFill>
                <a:effectLst/>
                <a:latin typeface="+mn-lt"/>
                <a:ea typeface="+mn-ea"/>
                <a:cs typeface="+mn-cs"/>
              </a:rPr>
              <a:t>The judge will also advise the jury on anything that they do not understand about the law. </a:t>
            </a:r>
          </a:p>
          <a:p>
            <a:r>
              <a:rPr lang="en-GB" sz="1200" kern="1200" dirty="0">
                <a:solidFill>
                  <a:schemeClr val="tx1"/>
                </a:solidFill>
                <a:effectLst/>
                <a:latin typeface="+mn-lt"/>
                <a:ea typeface="+mn-ea"/>
                <a:cs typeface="+mn-cs"/>
              </a:rPr>
              <a:t>  </a:t>
            </a:r>
          </a:p>
          <a:p>
            <a:pPr lvl="0"/>
            <a:r>
              <a:rPr lang="en-GB" sz="1200" b="1" kern="1200" dirty="0">
                <a:solidFill>
                  <a:schemeClr val="tx1"/>
                </a:solidFill>
                <a:effectLst/>
                <a:latin typeface="+mn-lt"/>
                <a:ea typeface="+mn-ea"/>
                <a:cs typeface="+mn-cs"/>
              </a:rPr>
              <a:t>2. Jury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They decide if the defendant is guilty.</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Twelve ordinary men and women are chosen at random. Their names come from the list of people who can vote in elections. </a:t>
            </a:r>
          </a:p>
          <a:p>
            <a:r>
              <a:rPr lang="en-GB" sz="1200" kern="1200" dirty="0">
                <a:solidFill>
                  <a:schemeClr val="tx1"/>
                </a:solidFill>
                <a:effectLst/>
                <a:latin typeface="+mn-lt"/>
                <a:ea typeface="+mn-ea"/>
                <a:cs typeface="+mn-cs"/>
              </a:rPr>
              <a:t>A jury must listen to all the evidence before they choose their verdict (say if the defendant is guilty or not). </a:t>
            </a:r>
          </a:p>
          <a:p>
            <a:r>
              <a:rPr lang="en-GB" sz="1200" b="1" kern="1200" dirty="0">
                <a:solidFill>
                  <a:schemeClr val="tx1"/>
                </a:solidFill>
                <a:effectLst/>
                <a:latin typeface="+mn-lt"/>
                <a:ea typeface="+mn-ea"/>
                <a:cs typeface="+mn-cs"/>
              </a:rPr>
              <a:t>Unanimous verdict</a:t>
            </a:r>
            <a:r>
              <a:rPr lang="en-GB" sz="1200" kern="1200" dirty="0">
                <a:solidFill>
                  <a:schemeClr val="tx1"/>
                </a:solidFill>
                <a:effectLst/>
                <a:latin typeface="+mn-lt"/>
                <a:ea typeface="+mn-ea"/>
                <a:cs typeface="+mn-cs"/>
              </a:rPr>
              <a:t>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This means that all 12 jury members agree with the decision. </a:t>
            </a:r>
          </a:p>
          <a:p>
            <a:r>
              <a:rPr lang="en-GB" sz="1200" b="1" kern="1200" dirty="0">
                <a:solidFill>
                  <a:schemeClr val="tx1"/>
                </a:solidFill>
                <a:effectLst/>
                <a:latin typeface="+mn-lt"/>
                <a:ea typeface="+mn-ea"/>
                <a:cs typeface="+mn-cs"/>
              </a:rPr>
              <a:t>Majority verdict</a:t>
            </a:r>
            <a:r>
              <a:rPr lang="en-GB" sz="1200" kern="1200" dirty="0">
                <a:solidFill>
                  <a:schemeClr val="tx1"/>
                </a:solidFill>
                <a:effectLst/>
                <a:latin typeface="+mn-lt"/>
                <a:ea typeface="+mn-ea"/>
                <a:cs typeface="+mn-cs"/>
              </a:rPr>
              <a:t>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If a jury cannot agree on a verdict then the judge might say that he will accept a majority decision. That means a verdict that 10 or 11 of the 12 jury members agree with. This normally happens after the Jury have spent a couple of days thinking about the verdict. </a:t>
            </a:r>
          </a:p>
          <a:p>
            <a:r>
              <a:rPr lang="en-GB" sz="1200" b="1" kern="1200" dirty="0">
                <a:solidFill>
                  <a:schemeClr val="tx1"/>
                </a:solidFill>
                <a:effectLst/>
                <a:latin typeface="+mn-lt"/>
                <a:ea typeface="+mn-ea"/>
                <a:cs typeface="+mn-cs"/>
              </a:rPr>
              <a:t>Hung Jury</a:t>
            </a:r>
            <a:r>
              <a:rPr lang="en-GB" sz="1200" kern="1200" dirty="0">
                <a:solidFill>
                  <a:schemeClr val="tx1"/>
                </a:solidFill>
                <a:effectLst/>
                <a:latin typeface="+mn-lt"/>
                <a:ea typeface="+mn-ea"/>
                <a:cs typeface="+mn-cs"/>
              </a:rPr>
              <a:t>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If the jury is split into two fairly even groups and people will not change their minds, then there can be no verdict. The jury is said to be hung. </a:t>
            </a:r>
          </a:p>
          <a:p>
            <a:r>
              <a:rPr lang="en-GB" sz="1200" b="1" kern="1200" dirty="0">
                <a:solidFill>
                  <a:schemeClr val="tx1"/>
                </a:solidFill>
                <a:effectLst/>
                <a:latin typeface="+mn-lt"/>
                <a:ea typeface="+mn-ea"/>
                <a:cs typeface="+mn-cs"/>
              </a:rPr>
              <a:t>Foreman</a:t>
            </a:r>
            <a:r>
              <a:rPr lang="en-GB" sz="1200" kern="1200" dirty="0">
                <a:solidFill>
                  <a:schemeClr val="tx1"/>
                </a:solidFill>
                <a:effectLst/>
                <a:latin typeface="+mn-lt"/>
                <a:ea typeface="+mn-ea"/>
                <a:cs typeface="+mn-cs"/>
              </a:rPr>
              <a:t>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jury pick one member to be their spokesperson, they are called the foreman. The judge asks the foreman to tell the court the verdict. </a:t>
            </a:r>
          </a:p>
          <a:p>
            <a:r>
              <a:rPr lang="en-GB" sz="1200" kern="1200" dirty="0">
                <a:solidFill>
                  <a:schemeClr val="tx1"/>
                </a:solidFill>
                <a:effectLst/>
                <a:latin typeface="+mn-lt"/>
                <a:ea typeface="+mn-ea"/>
                <a:cs typeface="+mn-cs"/>
              </a:rPr>
              <a:t>  </a:t>
            </a:r>
          </a:p>
          <a:p>
            <a:pPr lvl="0"/>
            <a:r>
              <a:rPr lang="en-GB" sz="1200" b="1" kern="1200" dirty="0">
                <a:solidFill>
                  <a:schemeClr val="tx1"/>
                </a:solidFill>
                <a:effectLst/>
                <a:latin typeface="+mn-lt"/>
                <a:ea typeface="+mn-ea"/>
                <a:cs typeface="+mn-cs"/>
              </a:rPr>
              <a:t>3. Prosecution barrister</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The prosecution barrister explains to the court what the defendant is accused of.</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prosecution must show the jury enough evidence to make them feel really sure that the defendant is guilty. </a:t>
            </a:r>
          </a:p>
          <a:p>
            <a:r>
              <a:rPr lang="en-GB" sz="1200" kern="1200" dirty="0">
                <a:solidFill>
                  <a:schemeClr val="tx1"/>
                </a:solidFill>
                <a:effectLst/>
                <a:latin typeface="+mn-lt"/>
                <a:ea typeface="+mn-ea"/>
                <a:cs typeface="+mn-cs"/>
              </a:rPr>
              <a:t>If the jury are not sure then they must give a "not guilty" verdict. </a:t>
            </a:r>
          </a:p>
          <a:p>
            <a:r>
              <a:rPr lang="en-GB" sz="1200" kern="1200" dirty="0">
                <a:solidFill>
                  <a:schemeClr val="tx1"/>
                </a:solidFill>
                <a:effectLst/>
                <a:latin typeface="+mn-lt"/>
                <a:ea typeface="+mn-ea"/>
                <a:cs typeface="+mn-cs"/>
              </a:rPr>
              <a:t>A barrister is a lawyer who specialises in appearing in court. Solicitors can also put forward the case in court. </a:t>
            </a:r>
          </a:p>
          <a:p>
            <a:r>
              <a:rPr lang="en-GB" sz="1200" kern="1200" dirty="0">
                <a:solidFill>
                  <a:schemeClr val="tx1"/>
                </a:solidFill>
                <a:effectLst/>
                <a:latin typeface="+mn-lt"/>
                <a:ea typeface="+mn-ea"/>
                <a:cs typeface="+mn-cs"/>
              </a:rPr>
              <a:t>  </a:t>
            </a:r>
          </a:p>
          <a:p>
            <a:pPr lvl="0"/>
            <a:r>
              <a:rPr lang="en-GB" sz="1200" b="1" kern="1200" dirty="0">
                <a:solidFill>
                  <a:schemeClr val="tx1"/>
                </a:solidFill>
                <a:effectLst/>
                <a:latin typeface="+mn-lt"/>
                <a:ea typeface="+mn-ea"/>
                <a:cs typeface="+mn-cs"/>
              </a:rPr>
              <a:t>4. Defence barrister</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The defence barrister represents the person accused of the crime.</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defence do not have to prove that the accused is innocent, just that the prosecution's arguments are not good enough. </a:t>
            </a:r>
          </a:p>
          <a:p>
            <a:r>
              <a:rPr lang="en-GB" sz="1200" kern="1200" dirty="0">
                <a:solidFill>
                  <a:schemeClr val="tx1"/>
                </a:solidFill>
                <a:effectLst/>
                <a:latin typeface="+mn-lt"/>
                <a:ea typeface="+mn-ea"/>
                <a:cs typeface="+mn-cs"/>
              </a:rPr>
              <a:t>The barrister points out to the jury what they think is wrong with the prosecution's evidence. They will try to show that there are other possible explanations. Their arguments are called the case for the defence. </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5.</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Press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Reporters from newspapers, TV and radio.</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Reporters come from local and national papers, TV and radio. The reporters are not allowed to take cameras into the court. That's why you might see pictures on the TV news which have been drawn by a courtroom artist. </a:t>
            </a:r>
          </a:p>
          <a:p>
            <a:r>
              <a:rPr lang="en-GB" sz="1200" kern="1200" dirty="0">
                <a:solidFill>
                  <a:schemeClr val="tx1"/>
                </a:solidFill>
                <a:effectLst/>
                <a:latin typeface="+mn-lt"/>
                <a:ea typeface="+mn-ea"/>
                <a:cs typeface="+mn-cs"/>
              </a:rPr>
              <a:t> </a:t>
            </a:r>
          </a:p>
          <a:p>
            <a:pPr lvl="0"/>
            <a:r>
              <a:rPr lang="en-GB" sz="1200" b="1" kern="1200" dirty="0">
                <a:solidFill>
                  <a:schemeClr val="tx1"/>
                </a:solidFill>
                <a:effectLst/>
                <a:latin typeface="+mn-lt"/>
                <a:ea typeface="+mn-ea"/>
                <a:cs typeface="+mn-cs"/>
              </a:rPr>
              <a:t>6. General public</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Ordinary people who have come to see the court case.</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They are allowed into the public gallery to watch the trial. At a trial that has been in the news or involves famous people there can be large queues of people who want to get in. More people will turn up than can be allowed into the gallery.</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7.</a:t>
            </a:r>
            <a:r>
              <a:rPr lang="en-GB" sz="1200" b="1" kern="1200" baseline="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Defendant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The person accused of the crime.</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When two or more people are on trial together are called co-defendants. They are innocent until proven guilty. That means they don't have to prove they are innocent. It's up to the prosecution to show that they are guilty. </a:t>
            </a:r>
          </a:p>
          <a:p>
            <a:r>
              <a:rPr lang="en-GB" sz="1200" kern="120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8.</a:t>
            </a:r>
            <a:r>
              <a:rPr lang="en-GB" sz="1200" b="1" kern="1200" baseline="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Ushers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The usher takes oaths from witnesses and jury members.</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oath or affirmation is a promise. Witnesses promise to tell the truth and members of the jury promise to give the defendant a fair trial. This is what they say. </a:t>
            </a:r>
          </a:p>
          <a:p>
            <a:pPr lvl="0"/>
            <a:r>
              <a:rPr lang="en-GB" sz="1200" i="1" kern="1200" dirty="0">
                <a:solidFill>
                  <a:schemeClr val="tx1"/>
                </a:solidFill>
                <a:effectLst/>
                <a:latin typeface="+mn-lt"/>
                <a:ea typeface="+mn-ea"/>
                <a:cs typeface="+mn-cs"/>
              </a:rPr>
              <a:t>Jury members:</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 swear that I will faithfully try the defendant and give a true verdict according to the evidence </a:t>
            </a:r>
          </a:p>
          <a:p>
            <a:r>
              <a:rPr lang="en-GB" sz="1200" i="1" kern="1200" dirty="0">
                <a:solidFill>
                  <a:schemeClr val="tx1"/>
                </a:solidFill>
                <a:effectLst/>
                <a:latin typeface="+mn-lt"/>
                <a:ea typeface="+mn-ea"/>
                <a:cs typeface="+mn-cs"/>
              </a:rPr>
              <a:t>2. Witnesses</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 swear that the evidence I am about to give is the truth, the whole truth and nothing but the truth. </a:t>
            </a:r>
          </a:p>
          <a:p>
            <a:r>
              <a:rPr lang="en-GB" sz="1200" kern="1200" dirty="0">
                <a:solidFill>
                  <a:schemeClr val="tx1"/>
                </a:solidFill>
                <a:effectLst/>
                <a:latin typeface="+mn-lt"/>
                <a:ea typeface="+mn-ea"/>
                <a:cs typeface="+mn-cs"/>
              </a:rPr>
              <a:t>The Usher also carries written questions from the jury to the judge.</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9.</a:t>
            </a:r>
            <a:r>
              <a:rPr lang="en-GB" sz="1200" b="1" kern="1200" baseline="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Witness stand</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Witnesses give evidence at a trial.</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They can include the police as well as people who saw, or know something, to do with the crime. They must take an oath saying that they will tell the truth. </a:t>
            </a:r>
          </a:p>
          <a:p>
            <a:r>
              <a:rPr lang="en-GB" sz="1200" b="1" i="1" kern="1200" dirty="0">
                <a:solidFill>
                  <a:schemeClr val="tx1"/>
                </a:solidFill>
                <a:effectLst/>
                <a:latin typeface="+mn-lt"/>
                <a:ea typeface="+mn-ea"/>
                <a:cs typeface="+mn-cs"/>
              </a:rPr>
              <a:t>Defence witness</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Anyone who was called to be a witness by the defendants legal team, because their evidence appears to show that the defendant </a:t>
            </a:r>
            <a:r>
              <a:rPr lang="en-GB" sz="1200" i="1" kern="1200" dirty="0">
                <a:solidFill>
                  <a:schemeClr val="tx1"/>
                </a:solidFill>
                <a:effectLst/>
                <a:latin typeface="+mn-lt"/>
                <a:ea typeface="+mn-ea"/>
                <a:cs typeface="+mn-cs"/>
              </a:rPr>
              <a:t>didn't</a:t>
            </a:r>
            <a:r>
              <a:rPr lang="en-GB" sz="1200" kern="1200" dirty="0">
                <a:solidFill>
                  <a:schemeClr val="tx1"/>
                </a:solidFill>
                <a:effectLst/>
                <a:latin typeface="+mn-lt"/>
                <a:ea typeface="+mn-ea"/>
                <a:cs typeface="+mn-cs"/>
              </a:rPr>
              <a:t> commit the crime. </a:t>
            </a:r>
          </a:p>
          <a:p>
            <a:r>
              <a:rPr lang="en-GB" sz="1200" b="1" i="1" kern="1200" dirty="0">
                <a:solidFill>
                  <a:schemeClr val="tx1"/>
                </a:solidFill>
                <a:effectLst/>
                <a:latin typeface="+mn-lt"/>
                <a:ea typeface="+mn-ea"/>
                <a:cs typeface="+mn-cs"/>
              </a:rPr>
              <a:t>Prosecution witness</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Anyone who was called to be a witness by the prosecution, because their evidence appears to show that the defendant </a:t>
            </a:r>
            <a:r>
              <a:rPr lang="en-GB" sz="1200" i="1" kern="1200" dirty="0">
                <a:solidFill>
                  <a:schemeClr val="tx1"/>
                </a:solidFill>
                <a:effectLst/>
                <a:latin typeface="+mn-lt"/>
                <a:ea typeface="+mn-ea"/>
                <a:cs typeface="+mn-cs"/>
              </a:rPr>
              <a:t>did </a:t>
            </a:r>
            <a:r>
              <a:rPr lang="en-GB" sz="1200" kern="1200" dirty="0">
                <a:solidFill>
                  <a:schemeClr val="tx1"/>
                </a:solidFill>
                <a:effectLst/>
                <a:latin typeface="+mn-lt"/>
                <a:ea typeface="+mn-ea"/>
                <a:cs typeface="+mn-cs"/>
              </a:rPr>
              <a:t>commit the crime. </a:t>
            </a:r>
          </a:p>
          <a:p>
            <a:r>
              <a:rPr lang="en-GB" sz="1200" b="1" i="1" kern="1200" dirty="0">
                <a:solidFill>
                  <a:schemeClr val="tx1"/>
                </a:solidFill>
                <a:effectLst/>
                <a:latin typeface="+mn-lt"/>
                <a:ea typeface="+mn-ea"/>
                <a:cs typeface="+mn-cs"/>
              </a:rPr>
              <a:t>Character witness</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Helps the jury understand what sort of person the defendant is. </a:t>
            </a:r>
          </a:p>
          <a:p>
            <a:r>
              <a:rPr lang="en-GB" sz="1200" b="1" i="1" kern="1200" dirty="0">
                <a:solidFill>
                  <a:schemeClr val="tx1"/>
                </a:solidFill>
                <a:effectLst/>
                <a:latin typeface="+mn-lt"/>
                <a:ea typeface="+mn-ea"/>
                <a:cs typeface="+mn-cs"/>
              </a:rPr>
              <a:t>Expert witness</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Somebody who has expert knowledge that is called upon to explain things to the jury.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pPr marL="228600" indent="-228600">
              <a:buAutoNum type="arabicPeriod"/>
            </a:pPr>
            <a:endParaRPr lang="en-GB" b="1" dirty="0"/>
          </a:p>
        </p:txBody>
      </p:sp>
      <p:sp>
        <p:nvSpPr>
          <p:cNvPr id="4" name="Slide Number Placeholder 3"/>
          <p:cNvSpPr>
            <a:spLocks noGrp="1"/>
          </p:cNvSpPr>
          <p:nvPr>
            <p:ph type="sldNum" sz="quarter" idx="10"/>
          </p:nvPr>
        </p:nvSpPr>
        <p:spPr/>
        <p:txBody>
          <a:bodyPr/>
          <a:lstStyle/>
          <a:p>
            <a:fld id="{B666D1E5-24D9-4671-B16D-6ADC77DDC2D0}" type="slidenum">
              <a:rPr lang="en-GB" smtClean="0"/>
              <a:t>39</a:t>
            </a:fld>
            <a:endParaRPr lang="en-GB" dirty="0"/>
          </a:p>
        </p:txBody>
      </p:sp>
    </p:spTree>
    <p:extLst>
      <p:ext uri="{BB962C8B-B14F-4D97-AF65-F5344CB8AC3E}">
        <p14:creationId xmlns:p14="http://schemas.microsoft.com/office/powerpoint/2010/main" val="39282696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dirty="0"/>
              <a:t>Parole intended to promote</a:t>
            </a:r>
            <a:r>
              <a:rPr lang="en-GB" baseline="0" dirty="0"/>
              <a:t> rehabilitation, while maintaining the deterrent of recall to custody for transgressions</a:t>
            </a:r>
          </a:p>
          <a:p>
            <a:r>
              <a:rPr lang="en-GB" baseline="0" dirty="0"/>
              <a:t>NOW – protecting public and managing risk are preferred focus</a:t>
            </a:r>
          </a:p>
          <a:p>
            <a:endParaRPr lang="en-GB" baseline="0" dirty="0"/>
          </a:p>
          <a:p>
            <a:r>
              <a:rPr lang="en-GB" baseline="0" dirty="0"/>
              <a:t>Independent, executive, non-departmental public body – sponsored by MOJ since 2007</a:t>
            </a:r>
          </a:p>
          <a:p>
            <a:endParaRPr lang="en-GB" baseline="0" dirty="0"/>
          </a:p>
          <a:p>
            <a:r>
              <a:rPr lang="en-GB" baseline="0" dirty="0"/>
              <a:t>Board considers whether or not to release</a:t>
            </a:r>
          </a:p>
          <a:p>
            <a:pPr marL="171450" indent="-171450">
              <a:buFont typeface="Arial" panose="020B0604020202020204" pitchFamily="34" charset="0"/>
              <a:buChar char="•"/>
            </a:pPr>
            <a:r>
              <a:rPr lang="en-GB" baseline="0" dirty="0"/>
              <a:t>Indeterminate sentence prisoners who are post-tariff or who have been recalled to prison</a:t>
            </a:r>
          </a:p>
          <a:p>
            <a:pPr marL="171450" indent="-171450">
              <a:buFont typeface="Arial" panose="020B0604020202020204" pitchFamily="34" charset="0"/>
              <a:buChar char="•"/>
            </a:pPr>
            <a:r>
              <a:rPr lang="en-GB" baseline="0" dirty="0"/>
              <a:t>Discretionary conditional release prisoners or extended sentence prisoners who have completed their minimum term of imprisonment</a:t>
            </a:r>
          </a:p>
          <a:p>
            <a:pPr marL="171450" indent="-171450">
              <a:buFont typeface="Arial" panose="020B0604020202020204" pitchFamily="34" charset="0"/>
              <a:buChar char="•"/>
            </a:pPr>
            <a:r>
              <a:rPr lang="en-GB" baseline="0" dirty="0"/>
              <a:t>Recalled determinate sentence prisoners</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baseline="0" dirty="0"/>
              <a:t>The statutory test for release of indeterminate sentence prisoners –</a:t>
            </a:r>
          </a:p>
          <a:p>
            <a:pPr marL="171450" indent="-171450">
              <a:buFont typeface="Arial" panose="020B0604020202020204" pitchFamily="34" charset="0"/>
              <a:buChar char="•"/>
            </a:pPr>
            <a:r>
              <a:rPr lang="en-GB" baseline="0" dirty="0"/>
              <a:t>Board is satisfied that is it no longer necessary for the protection of the public that the prisoner should be confined.</a:t>
            </a:r>
          </a:p>
          <a:p>
            <a:pPr marL="171450" indent="-171450">
              <a:buFont typeface="Arial" panose="020B0604020202020204" pitchFamily="34" charset="0"/>
              <a:buChar char="•"/>
            </a:pPr>
            <a:r>
              <a:rPr lang="en-GB" baseline="0" dirty="0"/>
              <a:t>If prisoner is not to be released</a:t>
            </a:r>
          </a:p>
          <a:p>
            <a:pPr marL="628650" lvl="1" indent="-171450">
              <a:buFont typeface="Arial" panose="020B0604020202020204" pitchFamily="34" charset="0"/>
              <a:buChar char="•"/>
            </a:pPr>
            <a:r>
              <a:rPr lang="en-GB" baseline="0" dirty="0"/>
              <a:t>Risk must mean dangerousness</a:t>
            </a:r>
          </a:p>
          <a:p>
            <a:pPr marL="628650" lvl="1" indent="-171450">
              <a:buFont typeface="Arial" panose="020B0604020202020204" pitchFamily="34" charset="0"/>
              <a:buChar char="•"/>
            </a:pPr>
            <a:r>
              <a:rPr lang="en-GB" baseline="0" dirty="0"/>
              <a:t>Risk must be substantial</a:t>
            </a:r>
          </a:p>
          <a:p>
            <a:pPr marL="0" lvl="0" indent="0">
              <a:buFont typeface="Arial" panose="020B0604020202020204" pitchFamily="34" charset="0"/>
              <a:buNone/>
            </a:pPr>
            <a:endParaRPr lang="en-GB" baseline="0" dirty="0"/>
          </a:p>
          <a:p>
            <a:pPr marL="0" lvl="0" indent="0">
              <a:buFont typeface="Arial" panose="020B0604020202020204" pitchFamily="34" charset="0"/>
              <a:buNone/>
            </a:pPr>
            <a:r>
              <a:rPr lang="en-GB" baseline="0" dirty="0"/>
              <a:t>Parole Board hearings</a:t>
            </a:r>
          </a:p>
          <a:p>
            <a:pPr marL="171450" lvl="0" indent="-171450">
              <a:buFont typeface="Arial" panose="020B0604020202020204" pitchFamily="34" charset="0"/>
              <a:buChar char="•"/>
            </a:pPr>
            <a:r>
              <a:rPr lang="en-GB" baseline="0" dirty="0"/>
              <a:t>Sits as 1, 2 or 3 member panel, reviewing suitability for release in paper or oral hearings</a:t>
            </a:r>
          </a:p>
          <a:p>
            <a:pPr marL="171450" lvl="0" indent="-171450">
              <a:buFont typeface="Arial" panose="020B0604020202020204" pitchFamily="34" charset="0"/>
              <a:buChar char="•"/>
            </a:pPr>
            <a:r>
              <a:rPr lang="en-GB" baseline="0" dirty="0"/>
              <a:t>Oral hearings normally take place in prisons and consider suitability for release from indeterminate sentences</a:t>
            </a:r>
          </a:p>
          <a:p>
            <a:pPr marL="171450" lvl="0" indent="-171450">
              <a:buFont typeface="Arial" panose="020B0604020202020204" pitchFamily="34" charset="0"/>
              <a:buChar char="•"/>
            </a:pPr>
            <a:r>
              <a:rPr lang="en-GB" baseline="0" dirty="0"/>
              <a:t>Chaired by a sitting or retired judge for life sentence prisoners, and an experienced independent member for IPP prisoners</a:t>
            </a:r>
          </a:p>
          <a:p>
            <a:pPr marL="171450" lvl="0" indent="-171450">
              <a:buFont typeface="Arial" panose="020B0604020202020204" pitchFamily="34" charset="0"/>
              <a:buChar char="•"/>
            </a:pPr>
            <a:endParaRPr lang="en-GB" baseline="0" dirty="0"/>
          </a:p>
          <a:p>
            <a:pPr marL="0" lvl="0" indent="0">
              <a:buFont typeface="Arial" panose="020B0604020202020204" pitchFamily="34" charset="0"/>
              <a:buNone/>
            </a:pPr>
            <a:r>
              <a:rPr lang="en-GB" baseline="0" dirty="0"/>
              <a:t>Psychiatric reports for parole hearings</a:t>
            </a:r>
          </a:p>
          <a:p>
            <a:pPr marL="171450" lvl="0" indent="-171450">
              <a:buFont typeface="Arial" panose="020B0604020202020204" pitchFamily="34" charset="0"/>
              <a:buChar char="•"/>
            </a:pPr>
            <a:r>
              <a:rPr lang="en-GB" baseline="0" dirty="0"/>
              <a:t>Task is to provide an assessment of risk – risk of serious harm in particular</a:t>
            </a:r>
            <a:endParaRPr lang="en-GB" dirty="0"/>
          </a:p>
        </p:txBody>
      </p:sp>
      <p:sp>
        <p:nvSpPr>
          <p:cNvPr id="4" name="Slide Number Placeholder 3"/>
          <p:cNvSpPr>
            <a:spLocks noGrp="1"/>
          </p:cNvSpPr>
          <p:nvPr>
            <p:ph type="sldNum" sz="quarter" idx="10"/>
          </p:nvPr>
        </p:nvSpPr>
        <p:spPr/>
        <p:txBody>
          <a:bodyPr/>
          <a:lstStyle/>
          <a:p>
            <a:fld id="{F47EA09D-6767-44B8-BFF7-2138F8743CFF}" type="slidenum">
              <a:rPr lang="en-GB" smtClean="0"/>
              <a:t>42</a:t>
            </a:fld>
            <a:endParaRPr lang="en-GB" dirty="0"/>
          </a:p>
        </p:txBody>
      </p:sp>
    </p:spTree>
    <p:extLst>
      <p:ext uri="{BB962C8B-B14F-4D97-AF65-F5344CB8AC3E}">
        <p14:creationId xmlns:p14="http://schemas.microsoft.com/office/powerpoint/2010/main" val="7347920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indent="0">
              <a:buFont typeface="Arial" panose="020B0604020202020204" pitchFamily="34" charset="0"/>
              <a:buNone/>
            </a:pPr>
            <a:r>
              <a:rPr lang="en-GB" baseline="0" dirty="0"/>
              <a:t>Multi Agency Public Protection Arrangements</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Statutory duty on police and probation to establish arrangements for assessing and managing risks posed by violent and sexual offenders in their area.</a:t>
            </a:r>
          </a:p>
          <a:p>
            <a:pPr marL="0" indent="0">
              <a:buFont typeface="Arial" panose="020B0604020202020204" pitchFamily="34" charset="0"/>
              <a:buNone/>
            </a:pPr>
            <a:r>
              <a:rPr lang="en-GB" baseline="0" dirty="0"/>
              <a:t>A number of agencies have a ‘duty to cooperate’ with the Responsible Authority</a:t>
            </a:r>
          </a:p>
          <a:p>
            <a:pPr marL="171450" indent="-171450">
              <a:buFont typeface="Arial" panose="020B0604020202020204" pitchFamily="34" charset="0"/>
              <a:buChar char="•"/>
            </a:pPr>
            <a:r>
              <a:rPr lang="en-GB" baseline="0" dirty="0"/>
              <a:t>Social care</a:t>
            </a:r>
          </a:p>
          <a:p>
            <a:pPr marL="171450" indent="-171450">
              <a:buFont typeface="Arial" panose="020B0604020202020204" pitchFamily="34" charset="0"/>
              <a:buChar char="•"/>
            </a:pPr>
            <a:r>
              <a:rPr lang="en-GB" baseline="0" dirty="0"/>
              <a:t>Housing </a:t>
            </a:r>
          </a:p>
          <a:p>
            <a:pPr marL="171450" indent="-171450">
              <a:buFont typeface="Arial" panose="020B0604020202020204" pitchFamily="34" charset="0"/>
              <a:buChar char="•"/>
            </a:pPr>
            <a:r>
              <a:rPr lang="en-GB" baseline="0" dirty="0"/>
              <a:t>Education</a:t>
            </a:r>
          </a:p>
          <a:p>
            <a:pPr marL="171450" indent="-171450">
              <a:buFont typeface="Arial" panose="020B0604020202020204" pitchFamily="34" charset="0"/>
              <a:buChar char="•"/>
            </a:pPr>
            <a:r>
              <a:rPr lang="en-GB" baseline="0" dirty="0"/>
              <a:t>Health</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baseline="0" dirty="0"/>
              <a:t>Each of the MAPPA areas has a strategic management board responsible for monitoring and developing MAPPA and a MAPPA coordinator with responsibility for oversight of local arrangements</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Key functions of MAPPA</a:t>
            </a:r>
          </a:p>
          <a:p>
            <a:pPr marL="171450" indent="-171450">
              <a:buFont typeface="Arial" panose="020B0604020202020204" pitchFamily="34" charset="0"/>
              <a:buChar char="•"/>
            </a:pPr>
            <a:r>
              <a:rPr lang="en-GB" baseline="0" dirty="0"/>
              <a:t>Identification of MAPPA offenders</a:t>
            </a:r>
          </a:p>
          <a:p>
            <a:pPr marL="171450" indent="-171450">
              <a:buFont typeface="Arial" panose="020B0604020202020204" pitchFamily="34" charset="0"/>
              <a:buChar char="•"/>
            </a:pPr>
            <a:r>
              <a:rPr lang="en-GB" baseline="0" dirty="0"/>
              <a:t>Assessing the risks posed by offenders</a:t>
            </a:r>
          </a:p>
          <a:p>
            <a:pPr marL="171450" indent="-171450">
              <a:buFont typeface="Arial" panose="020B0604020202020204" pitchFamily="34" charset="0"/>
              <a:buChar char="•"/>
            </a:pPr>
            <a:r>
              <a:rPr lang="en-GB" baseline="0" dirty="0"/>
              <a:t>Managing the risks posed by offenders</a:t>
            </a:r>
          </a:p>
          <a:p>
            <a:pPr marL="171450" indent="-171450">
              <a:buFont typeface="Arial" panose="020B0604020202020204" pitchFamily="34" charset="0"/>
              <a:buChar char="•"/>
            </a:pPr>
            <a:r>
              <a:rPr lang="en-GB" baseline="0" dirty="0"/>
              <a:t>Sharing information about offenders</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baseline="0" dirty="0"/>
              <a:t>Desired outcome of MAPPA is effective risk management</a:t>
            </a:r>
          </a:p>
          <a:p>
            <a:pPr marL="0" indent="0">
              <a:buFont typeface="Arial" panose="020B0604020202020204" pitchFamily="34" charset="0"/>
              <a:buNone/>
            </a:pPr>
            <a:r>
              <a:rPr lang="en-GB" baseline="0" dirty="0"/>
              <a:t>Zero risk can never be achieved</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There are 3 formal categories of MAPPA offender</a:t>
            </a:r>
          </a:p>
          <a:p>
            <a:pPr marL="171450" indent="-171450">
              <a:buFont typeface="Arial" panose="020B0604020202020204" pitchFamily="34" charset="0"/>
              <a:buChar char="•"/>
            </a:pPr>
            <a:r>
              <a:rPr lang="en-GB" baseline="0" dirty="0"/>
              <a:t>Category 1 – registered sex offenders</a:t>
            </a:r>
          </a:p>
          <a:p>
            <a:pPr marL="171450" indent="-171450">
              <a:buFont typeface="Arial" panose="020B0604020202020204" pitchFamily="34" charset="0"/>
              <a:buChar char="•"/>
            </a:pPr>
            <a:r>
              <a:rPr lang="en-GB" baseline="0" dirty="0"/>
              <a:t>Category 2 – violent or other sex offenders</a:t>
            </a:r>
          </a:p>
          <a:p>
            <a:pPr marL="628650" lvl="1" indent="-171450">
              <a:buFont typeface="Arial" panose="020B0604020202020204" pitchFamily="34" charset="0"/>
              <a:buChar char="•"/>
            </a:pPr>
            <a:r>
              <a:rPr lang="en-GB" baseline="0" dirty="0"/>
              <a:t>Sentenced to 12 months imprisonment or longer, or</a:t>
            </a:r>
          </a:p>
          <a:p>
            <a:pPr marL="628650" lvl="1" indent="-171450">
              <a:buFont typeface="Arial" panose="020B0604020202020204" pitchFamily="34" charset="0"/>
              <a:buChar char="•"/>
            </a:pPr>
            <a:r>
              <a:rPr lang="en-GB" baseline="0" dirty="0"/>
              <a:t>Sentenced to a hospital or guardianship order under MHA</a:t>
            </a:r>
          </a:p>
          <a:p>
            <a:pPr marL="171450" indent="-171450">
              <a:buFont typeface="Arial" panose="020B0604020202020204" pitchFamily="34" charset="0"/>
              <a:buChar char="•"/>
            </a:pPr>
            <a:r>
              <a:rPr lang="en-GB" baseline="0" dirty="0"/>
              <a:t>Category 3 – other offenders, ‘who, by reason of offences committed by them….are considered by the Responsible Authority to be persons who may cause serious harm to the public’</a:t>
            </a:r>
          </a:p>
          <a:p>
            <a:pPr marL="171450" indent="-171450">
              <a:buFont typeface="Arial" panose="020B0604020202020204" pitchFamily="34" charset="0"/>
              <a:buChar char="•"/>
            </a:pPr>
            <a:r>
              <a:rPr lang="en-GB" baseline="0" dirty="0"/>
              <a:t>Many police forces have a 4</a:t>
            </a:r>
            <a:r>
              <a:rPr lang="en-GB" baseline="30000" dirty="0"/>
              <a:t>th</a:t>
            </a:r>
            <a:r>
              <a:rPr lang="en-GB" baseline="0" dirty="0"/>
              <a:t> category of ‘potentially dangerous offenders’</a:t>
            </a:r>
          </a:p>
          <a:p>
            <a:pPr marL="628650" lvl="1" indent="-171450">
              <a:buFont typeface="Arial" panose="020B0604020202020204" pitchFamily="34" charset="0"/>
              <a:buChar char="•"/>
            </a:pPr>
            <a:r>
              <a:rPr lang="en-GB" baseline="0" dirty="0"/>
              <a:t>Those without a criminal conviction or caution to place them in another category, but whose behaviour gives reasonable grounds for believing that there is a present likelihood of them committing an offence that will cause serious harm.</a:t>
            </a:r>
          </a:p>
          <a:p>
            <a:pPr marL="0" lvl="0" indent="0">
              <a:buFont typeface="Arial" panose="020B0604020202020204" pitchFamily="34" charset="0"/>
              <a:buNone/>
            </a:pPr>
            <a:endParaRPr lang="en-GB" baseline="0" dirty="0"/>
          </a:p>
          <a:p>
            <a:pPr marL="0" lvl="0" indent="0">
              <a:buFont typeface="Arial" panose="020B0604020202020204" pitchFamily="34" charset="0"/>
              <a:buNone/>
            </a:pPr>
            <a:r>
              <a:rPr lang="en-GB" baseline="0" dirty="0"/>
              <a:t>Information sharing and confidentiality</a:t>
            </a:r>
          </a:p>
          <a:p>
            <a:pPr marL="171450" lvl="0" indent="-171450">
              <a:buFont typeface="Arial" panose="020B0604020202020204" pitchFamily="34" charset="0"/>
              <a:buChar char="•"/>
            </a:pPr>
            <a:r>
              <a:rPr lang="en-GB" baseline="0" dirty="0"/>
              <a:t>There is a requirement for information-sharing between agencies</a:t>
            </a:r>
          </a:p>
          <a:p>
            <a:pPr marL="171450" lvl="0" indent="-171450">
              <a:buFont typeface="Arial" panose="020B0604020202020204" pitchFamily="34" charset="0"/>
              <a:buChar char="•"/>
            </a:pPr>
            <a:r>
              <a:rPr lang="en-GB" baseline="0" dirty="0"/>
              <a:t>It must be proportionate and done in ways that are accountable and ensures the safety and security of the information</a:t>
            </a:r>
          </a:p>
        </p:txBody>
      </p:sp>
      <p:sp>
        <p:nvSpPr>
          <p:cNvPr id="4" name="Slide Number Placeholder 3"/>
          <p:cNvSpPr>
            <a:spLocks noGrp="1"/>
          </p:cNvSpPr>
          <p:nvPr>
            <p:ph type="sldNum" sz="quarter" idx="10"/>
          </p:nvPr>
        </p:nvSpPr>
        <p:spPr/>
        <p:txBody>
          <a:bodyPr/>
          <a:lstStyle/>
          <a:p>
            <a:fld id="{F47EA09D-6767-44B8-BFF7-2138F8743CFF}" type="slidenum">
              <a:rPr lang="en-GB" smtClean="0"/>
              <a:t>43</a:t>
            </a:fld>
            <a:endParaRPr lang="en-GB" dirty="0"/>
          </a:p>
        </p:txBody>
      </p:sp>
    </p:spTree>
    <p:extLst>
      <p:ext uri="{BB962C8B-B14F-4D97-AF65-F5344CB8AC3E}">
        <p14:creationId xmlns:p14="http://schemas.microsoft.com/office/powerpoint/2010/main" val="1541990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Bob is going</a:t>
            </a:r>
            <a:r>
              <a:rPr lang="en-GB" baseline="0" dirty="0"/>
              <a:t> to take us through the CJS</a:t>
            </a:r>
            <a:endParaRPr lang="en-GB" dirty="0"/>
          </a:p>
          <a:p>
            <a:endParaRPr lang="en-GB" dirty="0"/>
          </a:p>
          <a:p>
            <a:r>
              <a:rPr lang="en-GB" dirty="0"/>
              <a:t>Previously under </a:t>
            </a:r>
            <a:r>
              <a:rPr lang="en-GB" dirty="0" err="1"/>
              <a:t>EIT</a:t>
            </a:r>
            <a:r>
              <a:rPr lang="en-GB" dirty="0"/>
              <a:t> – diagnosis</a:t>
            </a:r>
            <a:r>
              <a:rPr lang="en-GB" baseline="0" dirty="0"/>
              <a:t> of psychosis NOS. Some concern that he had presented with drug-induced psychosis. Using cannabis daily, some ‘dabbling’ of cocaine. Previous symptoms included persecutory beliefs that he had a chip implanted in a dental filling and that he was being monitored by ‘the feds’. Typical prodromal symptoms – something not quite right, dropped out of school, using substances to control symptoms</a:t>
            </a:r>
          </a:p>
          <a:p>
            <a:r>
              <a:rPr lang="en-GB" baseline="0" dirty="0"/>
              <a:t>Had been started on olanzapine 10 mg/day but stopped taking after 6 weeks.</a:t>
            </a:r>
          </a:p>
          <a:p>
            <a:r>
              <a:rPr lang="en-GB" baseline="0" dirty="0"/>
              <a:t>Lost to follow up</a:t>
            </a:r>
          </a:p>
          <a:p>
            <a:r>
              <a:rPr lang="en-GB" baseline="0" dirty="0"/>
              <a:t>Forensic history – possession substances, assault, property damage </a:t>
            </a:r>
            <a:r>
              <a:rPr lang="en-GB" baseline="0" dirty="0" err="1"/>
              <a:t>etc</a:t>
            </a:r>
            <a:endParaRPr lang="en-GB" baseline="0" dirty="0"/>
          </a:p>
          <a:p>
            <a:r>
              <a:rPr lang="en-GB" baseline="0" dirty="0"/>
              <a:t>Not employed</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6</a:t>
            </a:fld>
            <a:endParaRPr lang="en-US" altLang="en-US"/>
          </a:p>
        </p:txBody>
      </p:sp>
    </p:spTree>
    <p:extLst>
      <p:ext uri="{BB962C8B-B14F-4D97-AF65-F5344CB8AC3E}">
        <p14:creationId xmlns:p14="http://schemas.microsoft.com/office/powerpoint/2010/main" val="34746610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mn-ea"/>
                <a:cs typeface="+mn-cs"/>
              </a:rPr>
              <a:t>Prisoners are nearly 20 times more likely to suffer psychosis or major depression, and about 10 times more likely to have an antisocial personality disorder than the general population. </a:t>
            </a:r>
            <a:r>
              <a:rPr lang="en-GB" sz="1200" b="0" i="0" u="none" strike="noStrike" kern="1200" baseline="0" dirty="0" err="1">
                <a:solidFill>
                  <a:schemeClr val="tx1"/>
                </a:solidFill>
                <a:latin typeface="+mn-lt"/>
                <a:ea typeface="+mn-ea"/>
                <a:cs typeface="+mn-cs"/>
              </a:rPr>
              <a:t>Fazel</a:t>
            </a:r>
            <a:r>
              <a:rPr lang="en-GB" sz="1200" b="0" i="0" u="none" strike="noStrike" kern="1200" baseline="0" dirty="0">
                <a:solidFill>
                  <a:schemeClr val="tx1"/>
                </a:solidFill>
                <a:latin typeface="+mn-lt"/>
                <a:ea typeface="+mn-ea"/>
                <a:cs typeface="+mn-cs"/>
              </a:rPr>
              <a:t> &amp; </a:t>
            </a:r>
            <a:r>
              <a:rPr lang="en-GB" sz="1200" b="0" i="0" u="none" strike="noStrike" kern="1200" baseline="0" dirty="0" err="1">
                <a:solidFill>
                  <a:schemeClr val="tx1"/>
                </a:solidFill>
                <a:latin typeface="+mn-lt"/>
                <a:ea typeface="+mn-ea"/>
                <a:cs typeface="+mn-cs"/>
              </a:rPr>
              <a:t>Danesh</a:t>
            </a:r>
            <a:r>
              <a:rPr lang="en-GB" sz="1200" b="0" i="0" u="none" strike="noStrike" kern="1200" baseline="0" dirty="0">
                <a:solidFill>
                  <a:schemeClr val="tx1"/>
                </a:solidFill>
                <a:latin typeface="+mn-lt"/>
                <a:ea typeface="+mn-ea"/>
                <a:cs typeface="+mn-cs"/>
              </a:rPr>
              <a:t> (2002) 	</a:t>
            </a:r>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46</a:t>
            </a:fld>
            <a:endParaRPr lang="en-US" altLang="en-US"/>
          </a:p>
        </p:txBody>
      </p:sp>
    </p:spTree>
    <p:extLst>
      <p:ext uri="{BB962C8B-B14F-4D97-AF65-F5344CB8AC3E}">
        <p14:creationId xmlns:p14="http://schemas.microsoft.com/office/powerpoint/2010/main" val="34524064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mn-ea"/>
                <a:cs typeface="+mn-cs"/>
              </a:rPr>
              <a:t>10% homicide offenders have active symptoms at the time of the offence Shaw et al (2006)	</a:t>
            </a:r>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48</a:t>
            </a:fld>
            <a:endParaRPr lang="en-US" altLang="en-US"/>
          </a:p>
        </p:txBody>
      </p:sp>
    </p:spTree>
    <p:extLst>
      <p:ext uri="{BB962C8B-B14F-4D97-AF65-F5344CB8AC3E}">
        <p14:creationId xmlns:p14="http://schemas.microsoft.com/office/powerpoint/2010/main" val="40375673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rate of suicide: </a:t>
            </a:r>
          </a:p>
          <a:p>
            <a:r>
              <a:rPr lang="en-GB" sz="1200" b="0" i="0" u="none" strike="noStrike" kern="1200" baseline="0" dirty="0">
                <a:solidFill>
                  <a:schemeClr val="tx1"/>
                </a:solidFill>
                <a:latin typeface="+mn-lt"/>
                <a:ea typeface="+mn-ea"/>
                <a:cs typeface="+mn-cs"/>
              </a:rPr>
              <a:t>Prison population – 133 / 100,000 </a:t>
            </a:r>
          </a:p>
          <a:p>
            <a:r>
              <a:rPr lang="fr-FR" sz="1200" b="0" i="0" u="none" strike="noStrike" kern="1200" baseline="0" dirty="0" err="1">
                <a:solidFill>
                  <a:schemeClr val="tx1"/>
                </a:solidFill>
                <a:latin typeface="+mn-lt"/>
                <a:ea typeface="+mn-ea"/>
                <a:cs typeface="+mn-cs"/>
              </a:rPr>
              <a:t>Remand</a:t>
            </a:r>
            <a:r>
              <a:rPr lang="fr-FR" sz="1200" b="0" i="0" u="none" strike="noStrike" kern="1200" baseline="0" dirty="0">
                <a:solidFill>
                  <a:schemeClr val="tx1"/>
                </a:solidFill>
                <a:latin typeface="+mn-lt"/>
                <a:ea typeface="+mn-ea"/>
                <a:cs typeface="+mn-cs"/>
              </a:rPr>
              <a:t> prison population – 339 / 100,000 </a:t>
            </a:r>
          </a:p>
          <a:p>
            <a:r>
              <a:rPr lang="en-GB" sz="1200" b="0" i="0" u="none" strike="noStrike" kern="1200" baseline="0" dirty="0">
                <a:solidFill>
                  <a:schemeClr val="tx1"/>
                </a:solidFill>
                <a:latin typeface="+mn-lt"/>
                <a:ea typeface="+mn-ea"/>
                <a:cs typeface="+mn-cs"/>
              </a:rPr>
              <a:t>General population – 9.4 / 100,000 </a:t>
            </a:r>
          </a:p>
          <a:p>
            <a:r>
              <a:rPr lang="en-GB" sz="1200" b="0" i="0" u="none" strike="noStrike" kern="1200" baseline="0" dirty="0">
                <a:solidFill>
                  <a:schemeClr val="tx1"/>
                </a:solidFill>
                <a:latin typeface="+mn-lt"/>
                <a:ea typeface="+mn-ea"/>
                <a:cs typeface="+mn-cs"/>
              </a:rPr>
              <a:t>Remand prisoners account for 49% prison suicides. </a:t>
            </a:r>
          </a:p>
          <a:p>
            <a:r>
              <a:rPr lang="en-GB" sz="1200" b="0" i="0" u="none" strike="noStrike" kern="1200" baseline="0" dirty="0">
                <a:solidFill>
                  <a:schemeClr val="tx1"/>
                </a:solidFill>
                <a:latin typeface="+mn-lt"/>
                <a:ea typeface="+mn-ea"/>
                <a:cs typeface="+mn-cs"/>
              </a:rPr>
              <a:t>92% prison suicides occur by hanging or self-strangulation </a:t>
            </a:r>
          </a:p>
          <a:p>
            <a:r>
              <a:rPr lang="en-GB" sz="1200" b="0" i="0" u="none" strike="noStrike" kern="1200" baseline="0" dirty="0">
                <a:solidFill>
                  <a:schemeClr val="tx1"/>
                </a:solidFill>
                <a:latin typeface="+mn-lt"/>
                <a:ea typeface="+mn-ea"/>
                <a:cs typeface="+mn-cs"/>
              </a:rPr>
              <a:t>Shaw et al (2004) 	</a:t>
            </a:r>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50</a:t>
            </a:fld>
            <a:endParaRPr lang="en-US" altLang="en-US"/>
          </a:p>
        </p:txBody>
      </p:sp>
    </p:spTree>
    <p:extLst>
      <p:ext uri="{BB962C8B-B14F-4D97-AF65-F5344CB8AC3E}">
        <p14:creationId xmlns:p14="http://schemas.microsoft.com/office/powerpoint/2010/main" val="11221636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Prevalence of psychiatric morbidity in prisons worldwide - </a:t>
            </a:r>
            <a:r>
              <a:rPr lang="en-GB" sz="1200" b="0" i="0" u="none" strike="noStrike" kern="1200" baseline="0" dirty="0" err="1">
                <a:solidFill>
                  <a:schemeClr val="tx1"/>
                </a:solidFill>
                <a:latin typeface="+mn-lt"/>
                <a:ea typeface="+mn-ea"/>
                <a:cs typeface="+mn-cs"/>
              </a:rPr>
              <a:t>Fazel</a:t>
            </a:r>
            <a:r>
              <a:rPr lang="en-GB" sz="1200" b="0" i="0" u="none" strike="noStrike" kern="1200" baseline="0" dirty="0">
                <a:solidFill>
                  <a:schemeClr val="tx1"/>
                </a:solidFill>
                <a:latin typeface="+mn-lt"/>
                <a:ea typeface="+mn-ea"/>
                <a:cs typeface="+mn-cs"/>
              </a:rPr>
              <a:t> &amp; </a:t>
            </a:r>
            <a:r>
              <a:rPr lang="en-GB" sz="1200" b="0" i="0" u="none" strike="noStrike" kern="1200" baseline="0" dirty="0" err="1">
                <a:solidFill>
                  <a:schemeClr val="tx1"/>
                </a:solidFill>
                <a:latin typeface="+mn-lt"/>
                <a:ea typeface="+mn-ea"/>
                <a:cs typeface="+mn-cs"/>
              </a:rPr>
              <a:t>Danesh</a:t>
            </a:r>
            <a:r>
              <a:rPr lang="en-GB" sz="1200" b="0" i="0" u="none" strike="noStrike" kern="1200" baseline="0" dirty="0">
                <a:solidFill>
                  <a:schemeClr val="tx1"/>
                </a:solidFill>
                <a:latin typeface="+mn-lt"/>
                <a:ea typeface="+mn-ea"/>
                <a:cs typeface="+mn-cs"/>
              </a:rPr>
              <a:t> (2002) </a:t>
            </a:r>
          </a:p>
          <a:p>
            <a:r>
              <a:rPr lang="en-GB" sz="1200" b="0" i="0" u="none" strike="noStrike" kern="1200" baseline="0" dirty="0">
                <a:solidFill>
                  <a:schemeClr val="tx1"/>
                </a:solidFill>
                <a:latin typeface="+mn-lt"/>
                <a:ea typeface="+mn-ea"/>
                <a:cs typeface="+mn-cs"/>
              </a:rPr>
              <a:t>  </a:t>
            </a:r>
          </a:p>
          <a:p>
            <a:r>
              <a:rPr lang="en-GB" sz="1200" b="0" i="0" u="none" strike="noStrike" kern="1200" baseline="0" dirty="0">
                <a:solidFill>
                  <a:schemeClr val="tx1"/>
                </a:solidFill>
                <a:latin typeface="+mn-lt"/>
                <a:ea typeface="+mn-ea"/>
                <a:cs typeface="+mn-cs"/>
              </a:rPr>
              <a:t>Psychotic illnesses </a:t>
            </a:r>
          </a:p>
          <a:p>
            <a:r>
              <a:rPr lang="en-GB" sz="1200" b="0" i="0" u="none" strike="noStrike" kern="1200" baseline="0" dirty="0">
                <a:solidFill>
                  <a:schemeClr val="tx1"/>
                </a:solidFill>
                <a:latin typeface="+mn-lt"/>
                <a:ea typeface="+mn-ea"/>
                <a:cs typeface="+mn-cs"/>
              </a:rPr>
              <a:t>Male - 3.7% </a:t>
            </a:r>
          </a:p>
          <a:p>
            <a:r>
              <a:rPr lang="en-GB" sz="1200" b="0" i="0" u="none" strike="noStrike" kern="1200" baseline="0" dirty="0">
                <a:solidFill>
                  <a:schemeClr val="tx1"/>
                </a:solidFill>
                <a:latin typeface="+mn-lt"/>
                <a:ea typeface="+mn-ea"/>
                <a:cs typeface="+mn-cs"/>
              </a:rPr>
              <a:t>Female - 4% </a:t>
            </a:r>
          </a:p>
          <a:p>
            <a:r>
              <a:rPr lang="en-GB" sz="1200" b="0" i="0" u="none" strike="noStrike" kern="1200" baseline="0" dirty="0">
                <a:solidFill>
                  <a:schemeClr val="tx1"/>
                </a:solidFill>
                <a:latin typeface="+mn-lt"/>
                <a:ea typeface="+mn-ea"/>
                <a:cs typeface="+mn-cs"/>
              </a:rPr>
              <a:t>  </a:t>
            </a:r>
          </a:p>
          <a:p>
            <a:r>
              <a:rPr lang="en-GB" sz="1200" b="0" i="0" u="none" strike="noStrike" kern="1200" baseline="0" dirty="0">
                <a:solidFill>
                  <a:schemeClr val="tx1"/>
                </a:solidFill>
                <a:latin typeface="+mn-lt"/>
                <a:ea typeface="+mn-ea"/>
                <a:cs typeface="+mn-cs"/>
              </a:rPr>
              <a:t>Major depression </a:t>
            </a:r>
          </a:p>
          <a:p>
            <a:r>
              <a:rPr lang="en-GB" sz="1200" b="0" i="0" u="none" strike="noStrike" kern="1200" baseline="0" dirty="0">
                <a:solidFill>
                  <a:schemeClr val="tx1"/>
                </a:solidFill>
                <a:latin typeface="+mn-lt"/>
                <a:ea typeface="+mn-ea"/>
                <a:cs typeface="+mn-cs"/>
              </a:rPr>
              <a:t>Male - 10% </a:t>
            </a:r>
          </a:p>
          <a:p>
            <a:r>
              <a:rPr lang="en-GB" sz="1200" b="0" i="0" u="none" strike="noStrike" kern="1200" baseline="0" dirty="0">
                <a:solidFill>
                  <a:schemeClr val="tx1"/>
                </a:solidFill>
                <a:latin typeface="+mn-lt"/>
                <a:ea typeface="+mn-ea"/>
                <a:cs typeface="+mn-cs"/>
              </a:rPr>
              <a:t> Female - 12% </a:t>
            </a:r>
          </a:p>
          <a:p>
            <a:r>
              <a:rPr lang="en-GB" sz="1200" b="0" i="0" u="none" strike="noStrike" kern="1200" baseline="0" dirty="0">
                <a:solidFill>
                  <a:schemeClr val="tx1"/>
                </a:solidFill>
                <a:latin typeface="+mn-lt"/>
                <a:ea typeface="+mn-ea"/>
                <a:cs typeface="+mn-cs"/>
              </a:rPr>
              <a:t>  </a:t>
            </a:r>
          </a:p>
          <a:p>
            <a:r>
              <a:rPr lang="en-GB" sz="1200" b="0" i="0" u="none" strike="noStrike" kern="1200" baseline="0" dirty="0">
                <a:solidFill>
                  <a:schemeClr val="tx1"/>
                </a:solidFill>
                <a:latin typeface="+mn-lt"/>
                <a:ea typeface="+mn-ea"/>
                <a:cs typeface="+mn-cs"/>
              </a:rPr>
              <a:t>Personality disorder </a:t>
            </a:r>
          </a:p>
          <a:p>
            <a:r>
              <a:rPr lang="en-GB" sz="1200" b="0" i="0" u="none" strike="noStrike" kern="1200" baseline="0" dirty="0">
                <a:solidFill>
                  <a:schemeClr val="tx1"/>
                </a:solidFill>
                <a:latin typeface="+mn-lt"/>
                <a:ea typeface="+mn-ea"/>
                <a:cs typeface="+mn-cs"/>
              </a:rPr>
              <a:t>Male - 65% </a:t>
            </a:r>
          </a:p>
          <a:p>
            <a:r>
              <a:rPr lang="en-GB" sz="1200" b="0" i="0" u="none" strike="noStrike" kern="1200" baseline="0" dirty="0">
                <a:solidFill>
                  <a:schemeClr val="tx1"/>
                </a:solidFill>
                <a:latin typeface="+mn-lt"/>
                <a:ea typeface="+mn-ea"/>
                <a:cs typeface="+mn-cs"/>
              </a:rPr>
              <a:t> Female - 42% </a:t>
            </a:r>
          </a:p>
          <a:p>
            <a:r>
              <a:rPr lang="en-GB" sz="1200" b="0" i="0" u="none" strike="noStrike" kern="1200" baseline="0" dirty="0">
                <a:solidFill>
                  <a:schemeClr val="tx1"/>
                </a:solidFill>
                <a:latin typeface="+mn-lt"/>
                <a:ea typeface="+mn-ea"/>
                <a:cs typeface="+mn-cs"/>
              </a:rPr>
              <a:t>  </a:t>
            </a:r>
          </a:p>
          <a:p>
            <a:r>
              <a:rPr lang="en-GB" sz="1200" b="0" i="0" u="none" strike="noStrike" kern="1200" baseline="0" dirty="0">
                <a:solidFill>
                  <a:schemeClr val="tx1"/>
                </a:solidFill>
                <a:latin typeface="+mn-lt"/>
                <a:ea typeface="+mn-ea"/>
                <a:cs typeface="+mn-cs"/>
              </a:rPr>
              <a:t>Antisocial </a:t>
            </a:r>
            <a:r>
              <a:rPr lang="en-GB" sz="1200" b="0" i="0" u="none" strike="noStrike" kern="1200" baseline="0" dirty="0" err="1">
                <a:solidFill>
                  <a:schemeClr val="tx1"/>
                </a:solidFill>
                <a:latin typeface="+mn-lt"/>
                <a:ea typeface="+mn-ea"/>
                <a:cs typeface="+mn-cs"/>
              </a:rPr>
              <a:t>PD</a:t>
            </a:r>
            <a:r>
              <a:rPr lang="en-GB" sz="1200" b="0" i="0" u="none" strike="noStrike" kern="1200" baseline="0" dirty="0">
                <a:solidFill>
                  <a:schemeClr val="tx1"/>
                </a:solidFill>
                <a:latin typeface="+mn-lt"/>
                <a:ea typeface="+mn-ea"/>
                <a:cs typeface="+mn-cs"/>
              </a:rPr>
              <a:t> </a:t>
            </a:r>
          </a:p>
          <a:p>
            <a:r>
              <a:rPr lang="en-GB" sz="1200" b="0" i="0" u="none" strike="noStrike" kern="1200" baseline="0" dirty="0">
                <a:solidFill>
                  <a:schemeClr val="tx1"/>
                </a:solidFill>
                <a:latin typeface="+mn-lt"/>
                <a:ea typeface="+mn-ea"/>
                <a:cs typeface="+mn-cs"/>
              </a:rPr>
              <a:t>Male - 47% </a:t>
            </a:r>
          </a:p>
          <a:p>
            <a:r>
              <a:rPr lang="en-GB" sz="1200" b="0" i="0" u="none" strike="noStrike" kern="1200" baseline="0" dirty="0">
                <a:solidFill>
                  <a:schemeClr val="tx1"/>
                </a:solidFill>
                <a:latin typeface="+mn-lt"/>
                <a:ea typeface="+mn-ea"/>
                <a:cs typeface="+mn-cs"/>
              </a:rPr>
              <a:t>Female - 21% </a:t>
            </a:r>
          </a:p>
          <a:p>
            <a:r>
              <a:rPr lang="en-GB" sz="1200" b="0" i="0" u="none" strike="noStrike" kern="1200" baseline="0" dirty="0">
                <a:solidFill>
                  <a:schemeClr val="tx1"/>
                </a:solidFill>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52</a:t>
            </a:fld>
            <a:endParaRPr lang="en-US" altLang="en-US"/>
          </a:p>
        </p:txBody>
      </p:sp>
    </p:spTree>
    <p:extLst>
      <p:ext uri="{BB962C8B-B14F-4D97-AF65-F5344CB8AC3E}">
        <p14:creationId xmlns:p14="http://schemas.microsoft.com/office/powerpoint/2010/main" val="887335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GB" dirty="0"/>
              <a:t>Introduce</a:t>
            </a:r>
            <a:r>
              <a:rPr lang="en-GB" baseline="0" dirty="0"/>
              <a:t>d by PACE to provide protection for vulnerable people at a police station – whether a suspect or witness</a:t>
            </a:r>
          </a:p>
          <a:p>
            <a:endParaRPr lang="en-GB" baseline="0" dirty="0"/>
          </a:p>
          <a:p>
            <a:r>
              <a:rPr lang="en-GB" baseline="0" dirty="0"/>
              <a:t>AA is required when dealing with anyone who is</a:t>
            </a:r>
          </a:p>
          <a:p>
            <a:endParaRPr lang="en-GB" baseline="0" dirty="0"/>
          </a:p>
          <a:p>
            <a:pPr marL="171450" indent="-171450">
              <a:buFont typeface="Arial" panose="020B0604020202020204" pitchFamily="34" charset="0"/>
              <a:buChar char="•"/>
            </a:pPr>
            <a:r>
              <a:rPr lang="en-GB" dirty="0"/>
              <a:t>Mentally disordered (as</a:t>
            </a:r>
            <a:r>
              <a:rPr lang="en-GB" baseline="0" dirty="0"/>
              <a:t> defined in MHA- code C PACE)</a:t>
            </a:r>
            <a:endParaRPr lang="en-GB" dirty="0"/>
          </a:p>
          <a:p>
            <a:pPr marL="171450" indent="-171450">
              <a:buFont typeface="Arial" panose="020B0604020202020204" pitchFamily="34" charset="0"/>
              <a:buChar char="•"/>
            </a:pPr>
            <a:r>
              <a:rPr lang="en-GB" dirty="0"/>
              <a:t>Mentally vulnerable (has difficulty understanding</a:t>
            </a:r>
            <a:r>
              <a:rPr lang="en-GB" baseline="0" dirty="0"/>
              <a:t> significance of the questions or their replies for whatever reason, including problems with physical health or mental health, drugs or alcohol)</a:t>
            </a:r>
          </a:p>
          <a:p>
            <a:pPr marL="171450" indent="-171450">
              <a:buFont typeface="Arial" panose="020B0604020202020204" pitchFamily="34" charset="0"/>
              <a:buChar char="•"/>
            </a:pPr>
            <a:r>
              <a:rPr lang="en-GB" baseline="0" dirty="0"/>
              <a:t>Under the age of 17</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baseline="0" dirty="0"/>
              <a:t>Low threshold for calling an AA – when the custody officer has any doubt about the mental state or capacity of a detainee</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AA may be</a:t>
            </a:r>
          </a:p>
          <a:p>
            <a:pPr marL="171450" indent="-171450">
              <a:buFont typeface="Arial" panose="020B0604020202020204" pitchFamily="34" charset="0"/>
              <a:buChar char="•"/>
            </a:pPr>
            <a:r>
              <a:rPr lang="en-GB" baseline="0" dirty="0"/>
              <a:t>The guardian, relative or other person responsible for the person’s care</a:t>
            </a:r>
          </a:p>
          <a:p>
            <a:pPr marL="171450" indent="-171450">
              <a:buFont typeface="Arial" panose="020B0604020202020204" pitchFamily="34" charset="0"/>
              <a:buChar char="•"/>
            </a:pPr>
            <a:r>
              <a:rPr lang="en-GB" baseline="0" dirty="0"/>
              <a:t>Someone who has experience of dealing with mentally-disordered or vulnerable people (often a MH social worker) – not employed by the police</a:t>
            </a:r>
          </a:p>
          <a:p>
            <a:pPr marL="171450" indent="-171450">
              <a:buFont typeface="Arial" panose="020B0604020202020204" pitchFamily="34" charset="0"/>
              <a:buChar char="•"/>
            </a:pPr>
            <a:r>
              <a:rPr lang="en-GB" baseline="0" dirty="0"/>
              <a:t>Some other responsible person aged 18 or over, who is not employed by the police</a:t>
            </a:r>
          </a:p>
          <a:p>
            <a:pPr marL="171450" indent="-171450">
              <a:buFont typeface="Arial" panose="020B0604020202020204" pitchFamily="34" charset="0"/>
              <a:buChar char="•"/>
            </a:pPr>
            <a:r>
              <a:rPr lang="en-GB" baseline="0" dirty="0"/>
              <a:t>Not anyone involved in the offence or investigation</a:t>
            </a:r>
          </a:p>
          <a:p>
            <a:pPr marL="628650" lvl="1" indent="-171450">
              <a:buFont typeface="Arial" panose="020B0604020202020204" pitchFamily="34" charset="0"/>
              <a:buChar char="•"/>
            </a:pPr>
            <a:r>
              <a:rPr lang="en-GB" dirty="0"/>
              <a:t>So may preclude a the person’s CMHT</a:t>
            </a:r>
            <a:r>
              <a:rPr lang="en-GB" baseline="0" dirty="0"/>
              <a:t> social worker if the person has made admissions to them in relation to the offence</a:t>
            </a:r>
          </a:p>
          <a:p>
            <a:pPr marL="0" lvl="0" indent="0">
              <a:buFont typeface="Arial" panose="020B0604020202020204" pitchFamily="34" charset="0"/>
              <a:buNone/>
            </a:pPr>
            <a:endParaRPr lang="en-GB" baseline="0" dirty="0"/>
          </a:p>
          <a:p>
            <a:pPr marL="0" lvl="0" indent="0">
              <a:buFont typeface="Arial" panose="020B0604020202020204" pitchFamily="34" charset="0"/>
              <a:buNone/>
            </a:pPr>
            <a:r>
              <a:rPr lang="en-GB" baseline="0" dirty="0"/>
              <a:t>No statutory duties placed on local authorities to provide AA and no comprehensive duties.</a:t>
            </a:r>
          </a:p>
          <a:p>
            <a:pPr marL="0" lvl="0" indent="0">
              <a:buFont typeface="Arial" panose="020B0604020202020204" pitchFamily="34" charset="0"/>
              <a:buNone/>
            </a:pPr>
            <a:endParaRPr lang="en-GB" baseline="0" dirty="0"/>
          </a:p>
          <a:p>
            <a:pPr marL="0" lvl="0" indent="0">
              <a:buFont typeface="Arial" panose="020B0604020202020204" pitchFamily="34" charset="0"/>
              <a:buNone/>
            </a:pPr>
            <a:r>
              <a:rPr lang="en-GB" baseline="0" dirty="0"/>
              <a:t>Rights include</a:t>
            </a:r>
          </a:p>
          <a:p>
            <a:pPr marL="171450" lvl="0" indent="-171450">
              <a:buFont typeface="Arial" panose="020B0604020202020204" pitchFamily="34" charset="0"/>
              <a:buChar char="•"/>
            </a:pPr>
            <a:r>
              <a:rPr lang="en-GB" baseline="0" dirty="0"/>
              <a:t>Private consultation</a:t>
            </a:r>
          </a:p>
          <a:p>
            <a:pPr marL="171450" lvl="0" indent="-171450">
              <a:buFont typeface="Arial" panose="020B0604020202020204" pitchFamily="34" charset="0"/>
              <a:buChar char="•"/>
            </a:pPr>
            <a:r>
              <a:rPr lang="en-GB" baseline="0" dirty="0"/>
              <a:t>To have information about the grounds for detention and to see the custody record</a:t>
            </a:r>
          </a:p>
          <a:p>
            <a:pPr marL="171450" lvl="0" indent="-171450">
              <a:buFont typeface="Arial" panose="020B0604020202020204" pitchFamily="34" charset="0"/>
              <a:buChar char="•"/>
            </a:pPr>
            <a:r>
              <a:rPr lang="en-GB" baseline="0" dirty="0"/>
              <a:t>To request legal advice (for the detainee)</a:t>
            </a:r>
          </a:p>
          <a:p>
            <a:pPr marL="171450" lvl="0" indent="-171450">
              <a:buFont typeface="Arial" panose="020B0604020202020204" pitchFamily="34" charset="0"/>
              <a:buChar char="•"/>
            </a:pPr>
            <a:r>
              <a:rPr lang="en-GB" baseline="0" dirty="0"/>
              <a:t>Reading of rights and interviewing must be done in presence of AA, and the suspect should be charged and cautioned in their presence again</a:t>
            </a:r>
          </a:p>
          <a:p>
            <a:pPr marL="171450" lvl="0" indent="-171450">
              <a:buFont typeface="Arial" panose="020B0604020202020204" pitchFamily="34" charset="0"/>
              <a:buChar char="•"/>
            </a:pPr>
            <a:r>
              <a:rPr lang="en-GB" baseline="0" dirty="0"/>
              <a:t>At interview, the police officers must explain that the role of the AA is</a:t>
            </a:r>
          </a:p>
          <a:p>
            <a:pPr marL="628650" lvl="1" indent="-171450">
              <a:buFont typeface="Arial" panose="020B0604020202020204" pitchFamily="34" charset="0"/>
              <a:buChar char="•"/>
            </a:pPr>
            <a:r>
              <a:rPr lang="en-GB" baseline="0" dirty="0"/>
              <a:t>To advise the person being questioned</a:t>
            </a:r>
          </a:p>
          <a:p>
            <a:pPr marL="628650" lvl="1" indent="-171450">
              <a:buFont typeface="Arial" panose="020B0604020202020204" pitchFamily="34" charset="0"/>
              <a:buChar char="•"/>
            </a:pPr>
            <a:r>
              <a:rPr lang="en-GB" baseline="0" dirty="0"/>
              <a:t>To observe that the interview is conducted properly and fairly</a:t>
            </a:r>
          </a:p>
          <a:p>
            <a:pPr marL="628650" lvl="1" indent="-171450">
              <a:buFont typeface="Arial" panose="020B0604020202020204" pitchFamily="34" charset="0"/>
              <a:buChar char="•"/>
            </a:pPr>
            <a:r>
              <a:rPr lang="en-GB" baseline="0" dirty="0"/>
              <a:t>To assist in communication (may explain words or procedures)</a:t>
            </a:r>
          </a:p>
        </p:txBody>
      </p:sp>
      <p:sp>
        <p:nvSpPr>
          <p:cNvPr id="4" name="Slide Number Placeholder 3"/>
          <p:cNvSpPr>
            <a:spLocks noGrp="1"/>
          </p:cNvSpPr>
          <p:nvPr>
            <p:ph type="sldNum" sz="quarter" idx="10"/>
          </p:nvPr>
        </p:nvSpPr>
        <p:spPr/>
        <p:txBody>
          <a:bodyPr/>
          <a:lstStyle/>
          <a:p>
            <a:fld id="{F47EA09D-6767-44B8-BFF7-2138F8743CFF}" type="slidenum">
              <a:rPr lang="en-GB" smtClean="0"/>
              <a:t>9</a:t>
            </a:fld>
            <a:endParaRPr lang="en-GB" dirty="0"/>
          </a:p>
        </p:txBody>
      </p:sp>
    </p:spTree>
    <p:extLst>
      <p:ext uri="{BB962C8B-B14F-4D97-AF65-F5344CB8AC3E}">
        <p14:creationId xmlns:p14="http://schemas.microsoft.com/office/powerpoint/2010/main" val="565236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GB" dirty="0"/>
              <a:t>Important,</a:t>
            </a:r>
            <a:r>
              <a:rPr lang="en-GB" baseline="0" dirty="0"/>
              <a:t> when conducting assessments in police station to</a:t>
            </a:r>
          </a:p>
          <a:p>
            <a:endParaRPr lang="en-GB" baseline="0" dirty="0"/>
          </a:p>
          <a:p>
            <a:pPr marL="171450" indent="-171450">
              <a:buFont typeface="Arial" panose="020B0604020202020204" pitchFamily="34" charset="0"/>
              <a:buChar char="•"/>
            </a:pPr>
            <a:r>
              <a:rPr lang="en-GB" baseline="0" dirty="0"/>
              <a:t>Have a sound knowledge of relevant legal rights and procedures including PACE, MHA and MCA</a:t>
            </a:r>
          </a:p>
          <a:p>
            <a:pPr marL="171450" indent="-171450">
              <a:buFont typeface="Arial" panose="020B0604020202020204" pitchFamily="34" charset="0"/>
              <a:buChar char="•"/>
            </a:pPr>
            <a:r>
              <a:rPr lang="en-GB" baseline="0" dirty="0"/>
              <a:t>Understand roles and authority of other individuals present</a:t>
            </a:r>
          </a:p>
          <a:p>
            <a:pPr marL="171450" indent="-171450">
              <a:buFont typeface="Arial" panose="020B0604020202020204" pitchFamily="34" charset="0"/>
              <a:buChar char="•"/>
            </a:pPr>
            <a:r>
              <a:rPr lang="en-GB" baseline="0" dirty="0"/>
              <a:t>Be clear about the boundaries as your role as a psychiatrist and understand on which issues your decision is authoritative and on which you are only giving advice</a:t>
            </a:r>
          </a:p>
          <a:p>
            <a:pPr marL="171450" indent="-171450">
              <a:buFont typeface="Arial" panose="020B0604020202020204" pitchFamily="34" charset="0"/>
              <a:buChar char="•"/>
            </a:pPr>
            <a:r>
              <a:rPr lang="en-GB" baseline="0" dirty="0"/>
              <a:t>Ensure that you have effective clinical supervision</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baseline="0" dirty="0"/>
              <a:t>Issues that you may encounter</a:t>
            </a:r>
          </a:p>
          <a:p>
            <a:pPr marL="0" indent="0">
              <a:buFont typeface="Arial" panose="020B0604020202020204" pitchFamily="34" charset="0"/>
              <a:buNone/>
            </a:pPr>
            <a:endParaRPr lang="en-GB" u="sng" baseline="0" dirty="0"/>
          </a:p>
          <a:p>
            <a:pPr marL="171450" indent="-171450">
              <a:buFont typeface="Arial" panose="020B0604020202020204" pitchFamily="34" charset="0"/>
              <a:buChar char="•"/>
            </a:pPr>
            <a:r>
              <a:rPr lang="en-GB" u="none" baseline="0" dirty="0"/>
              <a:t>Fitness for detention (no statutory definition – are unfit if they need immediate medical investigation or treatment in hospital and the consequences of not receiving this are serious)</a:t>
            </a:r>
          </a:p>
          <a:p>
            <a:pPr marL="171450" indent="-171450">
              <a:buFont typeface="Arial" panose="020B0604020202020204" pitchFamily="34" charset="0"/>
              <a:buChar char="•"/>
            </a:pPr>
            <a:r>
              <a:rPr lang="en-GB" b="1" u="none" baseline="0" dirty="0">
                <a:solidFill>
                  <a:srgbClr val="FF0000"/>
                </a:solidFill>
              </a:rPr>
              <a:t>Fitness for interview (will be discussed in a later LEP session)</a:t>
            </a:r>
          </a:p>
          <a:p>
            <a:pPr marL="171450" indent="-171450">
              <a:buFont typeface="Arial" panose="020B0604020202020204" pitchFamily="34" charset="0"/>
              <a:buChar char="•"/>
            </a:pPr>
            <a:r>
              <a:rPr lang="en-GB" u="none" baseline="0" dirty="0"/>
              <a:t>Risk assessment – DSH / suicide / harm to others (Need to document this in custody record, inform custody sergeant and keep own notes)</a:t>
            </a:r>
          </a:p>
          <a:p>
            <a:pPr marL="171450" indent="-171450">
              <a:buFont typeface="Arial" panose="020B0604020202020204" pitchFamily="34" charset="0"/>
              <a:buChar char="•"/>
            </a:pPr>
            <a:r>
              <a:rPr lang="en-GB" u="none" baseline="0" dirty="0"/>
              <a:t>Medical advice to be given to detainee / custody staff</a:t>
            </a:r>
          </a:p>
          <a:p>
            <a:pPr marL="171450" indent="-171450">
              <a:buFont typeface="Arial" panose="020B0604020202020204" pitchFamily="34" charset="0"/>
              <a:buChar char="•"/>
            </a:pPr>
            <a:r>
              <a:rPr lang="en-GB" u="none" baseline="0" dirty="0"/>
              <a:t>Any requirements for changes to standard observation procedures</a:t>
            </a:r>
          </a:p>
          <a:p>
            <a:pPr marL="171450" indent="-171450">
              <a:buFont typeface="Arial" panose="020B0604020202020204" pitchFamily="34" charset="0"/>
              <a:buChar char="•"/>
            </a:pPr>
            <a:r>
              <a:rPr lang="en-GB" u="none" baseline="0" dirty="0"/>
              <a:t>Whether there is a need for an AA</a:t>
            </a:r>
          </a:p>
          <a:p>
            <a:pPr marL="171450" indent="-171450">
              <a:buFont typeface="Arial" panose="020B0604020202020204" pitchFamily="34" charset="0"/>
              <a:buChar char="•"/>
            </a:pPr>
            <a:r>
              <a:rPr lang="en-GB" u="none" baseline="0" dirty="0"/>
              <a:t>Information about required medication</a:t>
            </a:r>
          </a:p>
          <a:p>
            <a:pPr marL="171450" indent="-171450">
              <a:buFont typeface="Arial" panose="020B0604020202020204" pitchFamily="34" charset="0"/>
              <a:buChar char="•"/>
            </a:pPr>
            <a:r>
              <a:rPr lang="en-GB" u="none" baseline="0" dirty="0"/>
              <a:t>Decision about appropriate setting for any further psychiatric treatment – including MHA assessment and appropriate placement</a:t>
            </a:r>
          </a:p>
          <a:p>
            <a:pPr marL="171450" indent="-171450">
              <a:buFont typeface="Arial" panose="020B0604020202020204" pitchFamily="34" charset="0"/>
              <a:buChar char="•"/>
            </a:pPr>
            <a:endParaRPr lang="en-GB" u="none" baseline="0" dirty="0"/>
          </a:p>
          <a:p>
            <a:pPr marL="0" indent="0">
              <a:buFont typeface="Arial" panose="020B0604020202020204" pitchFamily="34" charset="0"/>
              <a:buNone/>
            </a:pPr>
            <a:r>
              <a:rPr lang="en-GB" u="none" baseline="0" dirty="0"/>
              <a:t>You should not be asked about fitness to be charged – this is a passive process and requires no capacity on the individual being charged. A police interview is not a prerequisite for being charged.</a:t>
            </a:r>
          </a:p>
          <a:p>
            <a:pPr marL="0" indent="0">
              <a:buFont typeface="Arial" panose="020B0604020202020204" pitchFamily="34" charset="0"/>
              <a:buNone/>
            </a:pPr>
            <a:endParaRPr lang="en-GB" u="none" baseline="0" dirty="0"/>
          </a:p>
          <a:p>
            <a:pPr marL="0" indent="0">
              <a:buFont typeface="Arial" panose="020B0604020202020204" pitchFamily="34" charset="0"/>
              <a:buNone/>
            </a:pPr>
            <a:r>
              <a:rPr lang="en-GB" u="none" baseline="0" dirty="0"/>
              <a:t>You need to consider what information you pass onto the police officers responsible for detention. You MUST always take your notes away with you. If you leave them they become part of the custody record and therefore will not longer be confidential.</a:t>
            </a:r>
          </a:p>
          <a:p>
            <a:pPr marL="0" indent="0">
              <a:buFont typeface="Arial" panose="020B0604020202020204" pitchFamily="34" charset="0"/>
              <a:buNone/>
            </a:pPr>
            <a:endParaRPr lang="en-GB" u="none" baseline="0" dirty="0"/>
          </a:p>
          <a:p>
            <a:pPr marL="0" indent="0">
              <a:buFont typeface="Arial" panose="020B0604020202020204" pitchFamily="34" charset="0"/>
              <a:buNone/>
            </a:pPr>
            <a:r>
              <a:rPr lang="en-GB" b="1" u="sng" baseline="0" dirty="0"/>
              <a:t>PACE</a:t>
            </a:r>
            <a:endParaRPr lang="en-GB" b="0" u="none" baseline="0" dirty="0"/>
          </a:p>
          <a:p>
            <a:pPr marL="0" indent="0">
              <a:buFont typeface="Arial" panose="020B0604020202020204" pitchFamily="34" charset="0"/>
              <a:buNone/>
            </a:pPr>
            <a:endParaRPr lang="en-GB" b="0" u="none" baseline="0" dirty="0"/>
          </a:p>
          <a:p>
            <a:r>
              <a:rPr lang="en-GB" dirty="0"/>
              <a:t>Police and Criminal Evidence Act 1984</a:t>
            </a:r>
          </a:p>
          <a:p>
            <a:r>
              <a:rPr lang="en-GB" dirty="0"/>
              <a:t>Custody Officer – statutory duties</a:t>
            </a:r>
          </a:p>
          <a:p>
            <a:pPr lvl="1"/>
            <a:r>
              <a:rPr lang="en-GB" dirty="0"/>
              <a:t>Deciding to detain</a:t>
            </a:r>
          </a:p>
          <a:p>
            <a:pPr lvl="1"/>
            <a:r>
              <a:rPr lang="en-GB" dirty="0"/>
              <a:t>Welfare of detained persons</a:t>
            </a:r>
          </a:p>
          <a:p>
            <a:pPr lvl="1"/>
            <a:r>
              <a:rPr lang="en-GB" dirty="0"/>
              <a:t>Calling an appropriate adult</a:t>
            </a:r>
          </a:p>
          <a:p>
            <a:pPr lvl="1"/>
            <a:r>
              <a:rPr lang="en-GB" dirty="0"/>
              <a:t>Risk assessment</a:t>
            </a:r>
          </a:p>
          <a:p>
            <a:pPr lvl="1"/>
            <a:r>
              <a:rPr lang="en-GB" dirty="0"/>
              <a:t>Rights</a:t>
            </a:r>
          </a:p>
          <a:p>
            <a:pPr lvl="1"/>
            <a:r>
              <a:rPr lang="en-GB" dirty="0"/>
              <a:t>Liaise with health-care professionals</a:t>
            </a:r>
          </a:p>
          <a:p>
            <a:r>
              <a:rPr lang="en-GB" dirty="0"/>
              <a:t>PACE</a:t>
            </a:r>
            <a:r>
              <a:rPr lang="en-GB" baseline="0" dirty="0"/>
              <a:t> provides and regulates the majority of police powers</a:t>
            </a:r>
          </a:p>
          <a:p>
            <a:r>
              <a:rPr lang="en-GB" baseline="0" dirty="0"/>
              <a:t>There are a number of codes of practices.</a:t>
            </a:r>
          </a:p>
          <a:p>
            <a:endParaRPr lang="en-GB" baseline="0" dirty="0"/>
          </a:p>
          <a:p>
            <a:r>
              <a:rPr lang="en-GB" baseline="0" dirty="0"/>
              <a:t>Custody officer is at centre of PACE procedures. </a:t>
            </a:r>
          </a:p>
          <a:p>
            <a:pPr marL="171450" indent="-171450">
              <a:buFont typeface="Arial" panose="020B0604020202020204" pitchFamily="34" charset="0"/>
              <a:buChar char="•"/>
            </a:pPr>
            <a:r>
              <a:rPr lang="en-GB" baseline="0" dirty="0"/>
              <a:t>Independent of the investigation</a:t>
            </a:r>
          </a:p>
          <a:p>
            <a:pPr marL="171450" indent="-171450">
              <a:buFont typeface="Arial" panose="020B0604020202020204" pitchFamily="34" charset="0"/>
              <a:buChar char="•"/>
            </a:pPr>
            <a:r>
              <a:rPr lang="en-GB" baseline="0" dirty="0"/>
              <a:t>Is at least the rank of sergeant</a:t>
            </a:r>
          </a:p>
          <a:p>
            <a:pPr marL="171450" indent="-171450">
              <a:buFont typeface="Arial" panose="020B0604020202020204" pitchFamily="34" charset="0"/>
              <a:buChar char="•"/>
            </a:pPr>
            <a:r>
              <a:rPr lang="en-GB" baseline="0" dirty="0"/>
              <a:t>Has undergone specific training</a:t>
            </a:r>
          </a:p>
          <a:p>
            <a:pPr marL="171450" indent="-171450">
              <a:buFont typeface="Arial" panose="020B0604020202020204" pitchFamily="34" charset="0"/>
              <a:buChar char="•"/>
            </a:pPr>
            <a:r>
              <a:rPr lang="en-GB" baseline="0" dirty="0"/>
              <a:t>Is responsible for ensuring all detainees are head and dealt with in accordance with PACE.</a:t>
            </a:r>
          </a:p>
          <a:p>
            <a:pPr marL="171450" indent="-171450">
              <a:buFont typeface="Arial" panose="020B0604020202020204" pitchFamily="34" charset="0"/>
              <a:buChar char="•"/>
            </a:pPr>
            <a:r>
              <a:rPr lang="en-GB" baseline="0" dirty="0"/>
              <a:t>Responsible for statutory functions</a:t>
            </a:r>
          </a:p>
          <a:p>
            <a:pPr marL="628650" lvl="1" indent="-171450">
              <a:buFont typeface="Arial" panose="020B0604020202020204" pitchFamily="34" charset="0"/>
              <a:buChar char="•"/>
            </a:pPr>
            <a:r>
              <a:rPr lang="en-GB" baseline="0" dirty="0"/>
              <a:t>Deciding whether to detain following arrest</a:t>
            </a:r>
          </a:p>
          <a:p>
            <a:pPr marL="628650" lvl="1" indent="-171450">
              <a:buFont typeface="Arial" panose="020B0604020202020204" pitchFamily="34" charset="0"/>
              <a:buChar char="•"/>
            </a:pPr>
            <a:r>
              <a:rPr lang="en-GB" baseline="0" dirty="0"/>
              <a:t>Welfare of detained persons – including mental / physical health and language difficulties</a:t>
            </a:r>
          </a:p>
          <a:p>
            <a:pPr marL="628650" lvl="1" indent="-171450">
              <a:buFont typeface="Arial" panose="020B0604020202020204" pitchFamily="34" charset="0"/>
              <a:buChar char="•"/>
            </a:pPr>
            <a:r>
              <a:rPr lang="en-GB" baseline="0" dirty="0"/>
              <a:t>Calling an appropriate adult when appropriate to do so</a:t>
            </a:r>
          </a:p>
          <a:p>
            <a:pPr marL="628650" lvl="1" indent="-171450">
              <a:buFont typeface="Arial" panose="020B0604020202020204" pitchFamily="34" charset="0"/>
              <a:buChar char="•"/>
            </a:pPr>
            <a:r>
              <a:rPr lang="en-GB" baseline="0" dirty="0"/>
              <a:t>Conducting a risk assessment</a:t>
            </a:r>
          </a:p>
          <a:p>
            <a:pPr marL="628650" lvl="1" indent="-171450">
              <a:buFont typeface="Arial" panose="020B0604020202020204" pitchFamily="34" charset="0"/>
              <a:buChar char="•"/>
            </a:pPr>
            <a:r>
              <a:rPr lang="en-GB" baseline="0" dirty="0"/>
              <a:t>Informing detained person of their rights</a:t>
            </a:r>
          </a:p>
          <a:p>
            <a:pPr marL="628650" lvl="1" indent="-171450">
              <a:buFont typeface="Arial" panose="020B0604020202020204" pitchFamily="34" charset="0"/>
              <a:buChar char="•"/>
            </a:pPr>
            <a:r>
              <a:rPr lang="en-GB" baseline="0" dirty="0"/>
              <a:t>Compiling and maintaining a custody record</a:t>
            </a:r>
          </a:p>
          <a:p>
            <a:pPr marL="628650" lvl="1" indent="-171450">
              <a:buFont typeface="Arial" panose="020B0604020202020204" pitchFamily="34" charset="0"/>
              <a:buChar char="•"/>
            </a:pPr>
            <a:r>
              <a:rPr lang="en-GB" baseline="0" dirty="0"/>
              <a:t>Calling and liaising with health-care professionals and solicitors</a:t>
            </a:r>
          </a:p>
          <a:p>
            <a:pPr marL="0" lvl="0" indent="0">
              <a:buFont typeface="Arial" panose="020B0604020202020204" pitchFamily="34" charset="0"/>
              <a:buNone/>
            </a:pPr>
            <a:endParaRPr lang="en-GB" baseline="0" dirty="0"/>
          </a:p>
          <a:p>
            <a:pPr marL="0" lvl="0" indent="0">
              <a:buFont typeface="Arial" panose="020B0604020202020204" pitchFamily="34" charset="0"/>
              <a:buNone/>
            </a:pPr>
            <a:r>
              <a:rPr lang="en-GB" baseline="0" dirty="0"/>
              <a:t>Rights of an individual detained in police custody</a:t>
            </a:r>
          </a:p>
          <a:p>
            <a:pPr marL="171450" lvl="0" indent="-171450">
              <a:buFont typeface="Arial" panose="020B0604020202020204" pitchFamily="34" charset="0"/>
              <a:buChar char="•"/>
            </a:pPr>
            <a:r>
              <a:rPr lang="en-GB" baseline="0" dirty="0"/>
              <a:t>To have someone of their choice informed of their arrest</a:t>
            </a:r>
          </a:p>
          <a:p>
            <a:pPr marL="171450" lvl="0" indent="-171450">
              <a:buFont typeface="Arial" panose="020B0604020202020204" pitchFamily="34" charset="0"/>
              <a:buChar char="•"/>
            </a:pPr>
            <a:r>
              <a:rPr lang="en-GB" baseline="0" dirty="0"/>
              <a:t>To have free and private legal advice from a solicitor</a:t>
            </a:r>
          </a:p>
          <a:p>
            <a:pPr marL="171450" lvl="0" indent="-171450">
              <a:buFont typeface="Arial" panose="020B0604020202020204" pitchFamily="34" charset="0"/>
              <a:buChar char="•"/>
            </a:pPr>
            <a:r>
              <a:rPr lang="en-GB" baseline="0" dirty="0"/>
              <a:t>To examine the custody record, which can be requested for up to 12 months after the period of detention, and to have the code of practice</a:t>
            </a:r>
          </a:p>
          <a:p>
            <a:pPr marL="171450" lvl="0" indent="-171450">
              <a:buFont typeface="Arial" panose="020B0604020202020204" pitchFamily="34" charset="0"/>
              <a:buChar char="•"/>
            </a:pPr>
            <a:r>
              <a:rPr lang="en-GB" baseline="0" dirty="0"/>
              <a:t>To an appropriate adult where appropriate</a:t>
            </a:r>
          </a:p>
          <a:p>
            <a:pPr marL="171450" lvl="0" indent="-171450">
              <a:buFont typeface="Arial" panose="020B0604020202020204" pitchFamily="34" charset="0"/>
              <a:buChar char="•"/>
            </a:pPr>
            <a:r>
              <a:rPr lang="en-GB" baseline="0" dirty="0"/>
              <a:t>To have at least 8 hours on uninterrupted rest in any 24 hour period, not disturbed by interviews or travel (starts from time of arrest)</a:t>
            </a:r>
          </a:p>
        </p:txBody>
      </p:sp>
      <p:sp>
        <p:nvSpPr>
          <p:cNvPr id="4" name="Slide Number Placeholder 3"/>
          <p:cNvSpPr>
            <a:spLocks noGrp="1"/>
          </p:cNvSpPr>
          <p:nvPr>
            <p:ph type="sldNum" sz="quarter" idx="10"/>
          </p:nvPr>
        </p:nvSpPr>
        <p:spPr/>
        <p:txBody>
          <a:bodyPr/>
          <a:lstStyle/>
          <a:p>
            <a:fld id="{F47EA09D-6767-44B8-BFF7-2138F8743CFF}" type="slidenum">
              <a:rPr lang="en-GB" smtClean="0"/>
              <a:t>10</a:t>
            </a:fld>
            <a:endParaRPr lang="en-GB" dirty="0"/>
          </a:p>
        </p:txBody>
      </p:sp>
    </p:spTree>
    <p:extLst>
      <p:ext uri="{BB962C8B-B14F-4D97-AF65-F5344CB8AC3E}">
        <p14:creationId xmlns:p14="http://schemas.microsoft.com/office/powerpoint/2010/main" val="2622708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Serious Crime Act 2007 (s21)</a:t>
            </a:r>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11</a:t>
            </a:fld>
            <a:endParaRPr lang="en-US" altLang="en-US"/>
          </a:p>
        </p:txBody>
      </p:sp>
    </p:spTree>
    <p:extLst>
      <p:ext uri="{BB962C8B-B14F-4D97-AF65-F5344CB8AC3E}">
        <p14:creationId xmlns:p14="http://schemas.microsoft.com/office/powerpoint/2010/main" val="1610377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7EA09D-6767-44B8-BFF7-2138F8743CFF}" type="slidenum">
              <a:rPr lang="en-GB" smtClean="0"/>
              <a:t>12</a:t>
            </a:fld>
            <a:endParaRPr lang="en-GB" dirty="0"/>
          </a:p>
        </p:txBody>
      </p:sp>
    </p:spTree>
    <p:extLst>
      <p:ext uri="{BB962C8B-B14F-4D97-AF65-F5344CB8AC3E}">
        <p14:creationId xmlns:p14="http://schemas.microsoft.com/office/powerpoint/2010/main" val="4282422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Bob likely</a:t>
            </a:r>
            <a:r>
              <a:rPr lang="en-GB" baseline="0" dirty="0"/>
              <a:t> to have been remanded to a local prison. </a:t>
            </a:r>
            <a:r>
              <a:rPr lang="en-GB" b="1" baseline="0" dirty="0"/>
              <a:t>Given the nature of his crime (armed robbery, firearms </a:t>
            </a:r>
            <a:r>
              <a:rPr lang="en-GB" b="1" baseline="0" dirty="0" err="1"/>
              <a:t>etc</a:t>
            </a:r>
            <a:r>
              <a:rPr lang="en-GB" b="1" baseline="0" dirty="0"/>
              <a:t>) what category would Bob fit?</a:t>
            </a:r>
            <a:endParaRPr lang="en-GB" dirty="0"/>
          </a:p>
          <a:p>
            <a:endParaRPr lang="en-GB" dirty="0"/>
          </a:p>
          <a:p>
            <a:r>
              <a:rPr lang="en-GB" dirty="0"/>
              <a:t>139 Prisons</a:t>
            </a:r>
            <a:r>
              <a:rPr lang="en-GB" baseline="0" dirty="0"/>
              <a:t> in England and Wales. MALE Prisons may be</a:t>
            </a:r>
          </a:p>
          <a:p>
            <a:endParaRPr lang="en-GB" baseline="0" dirty="0"/>
          </a:p>
          <a:p>
            <a:pPr marL="171450" indent="-171450">
              <a:buFont typeface="Arial" panose="020B0604020202020204" pitchFamily="34" charset="0"/>
              <a:buChar char="•"/>
            </a:pPr>
            <a:r>
              <a:rPr lang="en-GB" baseline="0" dirty="0"/>
              <a:t>Closed – security measures prevent escape</a:t>
            </a:r>
          </a:p>
          <a:p>
            <a:pPr marL="171450" indent="-171450">
              <a:buFont typeface="Arial" panose="020B0604020202020204" pitchFamily="34" charset="0"/>
              <a:buChar char="•"/>
            </a:pPr>
            <a:r>
              <a:rPr lang="en-GB" baseline="0" dirty="0"/>
              <a:t>Open – prisons have more freedom within prison and may go out into the community</a:t>
            </a:r>
          </a:p>
          <a:p>
            <a:pPr marL="171450" indent="-171450">
              <a:buFont typeface="Arial" panose="020B0604020202020204" pitchFamily="34" charset="0"/>
              <a:buChar char="•"/>
            </a:pPr>
            <a:r>
              <a:rPr lang="en-GB" baseline="0" dirty="0"/>
              <a:t>Local – usually for </a:t>
            </a:r>
            <a:r>
              <a:rPr lang="en-GB" baseline="0" dirty="0" err="1"/>
              <a:t>unsentenced</a:t>
            </a:r>
            <a:r>
              <a:rPr lang="en-GB" baseline="0" dirty="0"/>
              <a:t> prisoners or those with short sentences – are all closed prisons</a:t>
            </a:r>
          </a:p>
          <a:p>
            <a:pPr marL="171450" indent="-171450">
              <a:buFont typeface="Arial" panose="020B0604020202020204" pitchFamily="34" charset="0"/>
              <a:buChar char="•"/>
            </a:pPr>
            <a:r>
              <a:rPr lang="en-GB" baseline="0" dirty="0"/>
              <a:t>Training – more availability of programmes to reduce offending – may be open or closed</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u="sng" baseline="0" dirty="0"/>
              <a:t>Categories of MALE prisoner</a:t>
            </a:r>
            <a:endParaRPr lang="en-GB" u="none" baseline="0" dirty="0"/>
          </a:p>
          <a:p>
            <a:pPr marL="0" indent="0">
              <a:buFont typeface="Arial" panose="020B0604020202020204" pitchFamily="34" charset="0"/>
              <a:buNone/>
            </a:pPr>
            <a:endParaRPr lang="en-GB" u="none" baseline="0" dirty="0"/>
          </a:p>
          <a:p>
            <a:pPr marL="171450" indent="-171450">
              <a:buFont typeface="Arial" panose="020B0604020202020204" pitchFamily="34" charset="0"/>
              <a:buChar char="•"/>
            </a:pPr>
            <a:r>
              <a:rPr lang="en-GB" u="none" baseline="0" dirty="0"/>
              <a:t>A – those whose escape would be considered highly dangerous to the public or a threat to national security</a:t>
            </a:r>
          </a:p>
          <a:p>
            <a:pPr marL="171450" indent="-171450">
              <a:buFont typeface="Arial" panose="020B0604020202020204" pitchFamily="34" charset="0"/>
              <a:buChar char="•"/>
            </a:pPr>
            <a:r>
              <a:rPr lang="en-GB" u="none" baseline="0" dirty="0"/>
              <a:t>B – those for whom escape must be made very difficult (all </a:t>
            </a:r>
            <a:r>
              <a:rPr lang="en-GB" u="none" baseline="0" dirty="0" err="1"/>
              <a:t>unconvicted</a:t>
            </a:r>
            <a:r>
              <a:rPr lang="en-GB" u="none" baseline="0" dirty="0"/>
              <a:t> adult prisoners will be classed as B until sentenced)</a:t>
            </a:r>
          </a:p>
          <a:p>
            <a:pPr marL="171450" indent="-171450">
              <a:buFont typeface="Arial" panose="020B0604020202020204" pitchFamily="34" charset="0"/>
              <a:buChar char="•"/>
            </a:pPr>
            <a:r>
              <a:rPr lang="en-GB" u="none" baseline="0" dirty="0"/>
              <a:t>C – Prisoners who cannot be trusted in open conditions</a:t>
            </a:r>
          </a:p>
          <a:p>
            <a:pPr marL="171450" indent="-171450">
              <a:buFont typeface="Arial" panose="020B0604020202020204" pitchFamily="34" charset="0"/>
              <a:buChar char="•"/>
            </a:pPr>
            <a:r>
              <a:rPr lang="en-GB" u="none" baseline="0" dirty="0"/>
              <a:t>D – prisoners can be reasonably trusted in open conditions</a:t>
            </a:r>
            <a:endParaRPr lang="en-GB" u="sng" baseline="0" dirty="0"/>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Unless you’re a category A prisoner, automatically B on reception into prison</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dirty="0"/>
              <a:t>Female prisoners are not classified</a:t>
            </a:r>
            <a:r>
              <a:rPr lang="en-GB" baseline="0" dirty="0"/>
              <a:t> in same way – only A is a separate category</a:t>
            </a:r>
          </a:p>
          <a:p>
            <a:pPr marL="0" indent="0">
              <a:buFont typeface="Arial" panose="020B0604020202020204" pitchFamily="34" charset="0"/>
              <a:buNone/>
            </a:pPr>
            <a:r>
              <a:rPr lang="en-GB" baseline="0" dirty="0"/>
              <a:t>Women’s prisons may be</a:t>
            </a:r>
          </a:p>
          <a:p>
            <a:pPr marL="0" indent="0">
              <a:buFont typeface="Arial" panose="020B0604020202020204" pitchFamily="34" charset="0"/>
              <a:buNone/>
            </a:pPr>
            <a:r>
              <a:rPr lang="en-GB" baseline="0" dirty="0"/>
              <a:t>Closed, semi-open and open</a:t>
            </a:r>
          </a:p>
          <a:p>
            <a:pPr marL="0" indent="0">
              <a:buFont typeface="Arial" panose="020B0604020202020204" pitchFamily="34" charset="0"/>
              <a:buNone/>
            </a:pPr>
            <a:r>
              <a:rPr lang="en-GB" baseline="0" dirty="0" err="1"/>
              <a:t>Unconvicted</a:t>
            </a:r>
            <a:r>
              <a:rPr lang="en-GB" baseline="0" dirty="0"/>
              <a:t> adult female prisoners will be held in closed conditions</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13</a:t>
            </a:fld>
            <a:endParaRPr lang="en-US" altLang="en-US"/>
          </a:p>
        </p:txBody>
      </p:sp>
    </p:spTree>
    <p:extLst>
      <p:ext uri="{BB962C8B-B14F-4D97-AF65-F5344CB8AC3E}">
        <p14:creationId xmlns:p14="http://schemas.microsoft.com/office/powerpoint/2010/main" val="1705149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a:t>
            </a:r>
            <a:r>
              <a:rPr lang="en-US" baseline="0" dirty="0"/>
              <a:t> on features of Cat A Prison</a:t>
            </a:r>
          </a:p>
          <a:p>
            <a:endParaRPr lang="en-US" baseline="0" dirty="0"/>
          </a:p>
          <a:p>
            <a:r>
              <a:rPr lang="en-US" baseline="0" dirty="0"/>
              <a:t>Prisoner in high visibility clothing so should be spotted if were to </a:t>
            </a:r>
            <a:r>
              <a:rPr lang="en-US" baseline="0" dirty="0" err="1"/>
              <a:t>escapte</a:t>
            </a:r>
            <a:endParaRPr lang="en-US" baseline="0" dirty="0"/>
          </a:p>
          <a:p>
            <a:r>
              <a:rPr lang="en-US" baseline="0" dirty="0"/>
              <a:t>V strict visiting procedures / searches </a:t>
            </a:r>
            <a:r>
              <a:rPr lang="en-US" baseline="0" dirty="0" err="1"/>
              <a:t>etc</a:t>
            </a:r>
            <a:endParaRPr lang="en-US" baseline="0" dirty="0"/>
          </a:p>
          <a:p>
            <a:endParaRPr lang="en-US" baseline="0" dirty="0"/>
          </a:p>
          <a:p>
            <a:r>
              <a:rPr lang="en-US" baseline="0" dirty="0" err="1"/>
              <a:t>HMP</a:t>
            </a:r>
            <a:r>
              <a:rPr lang="en-US" baseline="0" dirty="0"/>
              <a:t> </a:t>
            </a:r>
            <a:r>
              <a:rPr lang="en-US" baseline="0" dirty="0" err="1"/>
              <a:t>Belmarsh</a:t>
            </a:r>
            <a:r>
              <a:rPr lang="en-US" baseline="0" dirty="0"/>
              <a:t> in London has exceptionally high risk cat A prisoners – e.g. Abu Hamza was there, Lee Rigby’s killer Michael </a:t>
            </a:r>
            <a:r>
              <a:rPr lang="en-US" baseline="0" dirty="0" err="1"/>
              <a:t>Adebolajo</a:t>
            </a:r>
            <a:r>
              <a:rPr lang="en-US" baseline="0" dirty="0"/>
              <a:t> was there (recently moved to Wakefield) and Michael </a:t>
            </a:r>
            <a:r>
              <a:rPr lang="en-US" baseline="0" dirty="0" err="1"/>
              <a:t>Adebolawe</a:t>
            </a:r>
            <a:r>
              <a:rPr lang="en-US" baseline="0" dirty="0"/>
              <a:t>, Ian Huntley</a:t>
            </a:r>
          </a:p>
          <a:p>
            <a:endParaRPr lang="en-US" baseline="0" dirty="0"/>
          </a:p>
          <a:p>
            <a:r>
              <a:rPr lang="en-US" baseline="0" dirty="0"/>
              <a:t>Troublesome prisoners get moved around prison estate </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14</a:t>
            </a:fld>
            <a:endParaRPr lang="en-US" altLang="en-US"/>
          </a:p>
        </p:txBody>
      </p:sp>
    </p:spTree>
    <p:extLst>
      <p:ext uri="{BB962C8B-B14F-4D97-AF65-F5344CB8AC3E}">
        <p14:creationId xmlns:p14="http://schemas.microsoft.com/office/powerpoint/2010/main" val="2488015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3026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p:cNvSpPr>
            <a:spLocks noGrp="1"/>
          </p:cNvSpPr>
          <p:nvPr>
            <p:ph type="pic" sz="quarter" idx="14"/>
          </p:nvPr>
        </p:nvSpPr>
        <p:spPr>
          <a:xfrm>
            <a:off x="5218113" y="1954213"/>
            <a:ext cx="3673475" cy="3721100"/>
          </a:xfrm>
          <a:prstGeom prst="rect">
            <a:avLst/>
          </a:prstGeom>
        </p:spPr>
        <p:txBody>
          <a:bodyPr/>
          <a:lstStyle>
            <a:lvl1pPr marL="0" indent="0" algn="ctr">
              <a:buNone/>
              <a:defRPr sz="2400"/>
            </a:lvl1pPr>
          </a:lstStyle>
          <a:p>
            <a:pPr lvl="0"/>
            <a:r>
              <a:rPr lang="en-US" noProof="0"/>
              <a:t>Click icon to add picture</a:t>
            </a:r>
            <a:endParaRPr lang="en-GB" noProof="0" dirty="0"/>
          </a:p>
        </p:txBody>
      </p:sp>
    </p:spTree>
    <p:extLst>
      <p:ext uri="{BB962C8B-B14F-4D97-AF65-F5344CB8AC3E}">
        <p14:creationId xmlns:p14="http://schemas.microsoft.com/office/powerpoint/2010/main" val="391865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89841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8" name="Subtitle 2"/>
          <p:cNvSpPr>
            <a:spLocks noGrp="1"/>
          </p:cNvSpPr>
          <p:nvPr>
            <p:ph type="subTitle" idx="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7"/>
          <p:cNvSpPr>
            <a:spLocks noGrp="1"/>
          </p:cNvSpPr>
          <p:nvPr>
            <p:ph type="body" sz="quarter" idx="13"/>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p:cNvSpPr>
            <a:spLocks noGrp="1"/>
          </p:cNvSpPr>
          <p:nvPr>
            <p:ph type="pic" sz="quarter" idx="14"/>
          </p:nvPr>
        </p:nvSpPr>
        <p:spPr>
          <a:xfrm>
            <a:off x="5360988" y="2486025"/>
            <a:ext cx="3451225" cy="2457450"/>
          </a:xfrm>
          <a:prstGeom prst="rect">
            <a:avLst/>
          </a:prstGeom>
        </p:spPr>
        <p:txBody>
          <a:bodyPr/>
          <a:lstStyle>
            <a:lvl1pPr marL="0" indent="0" algn="ctr">
              <a:buNone/>
              <a:defRPr sz="2400" baseline="0"/>
            </a:lvl1pPr>
          </a:lstStyle>
          <a:p>
            <a:pPr lvl="0"/>
            <a:r>
              <a:rPr lang="en-US" noProof="0"/>
              <a:t>Click icon to add picture</a:t>
            </a:r>
            <a:endParaRPr lang="en-GB" noProof="0" dirty="0"/>
          </a:p>
        </p:txBody>
      </p:sp>
    </p:spTree>
    <p:extLst>
      <p:ext uri="{BB962C8B-B14F-4D97-AF65-F5344CB8AC3E}">
        <p14:creationId xmlns:p14="http://schemas.microsoft.com/office/powerpoint/2010/main" val="1444612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78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98A0B6-6F45-4803-BB6C-E9788971673E}" type="datetimeFigureOut">
              <a:rPr lang="en-GB" smtClean="0"/>
              <a:t>08/07/2020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4961C2E-E38A-44B0-8919-8EA966AD3722}" type="slidenum">
              <a:rPr lang="en-GB" smtClean="0"/>
              <a:t>‹#›</a:t>
            </a:fld>
            <a:endParaRPr lang="en-GB" dirty="0"/>
          </a:p>
        </p:txBody>
      </p:sp>
    </p:spTree>
    <p:extLst>
      <p:ext uri="{BB962C8B-B14F-4D97-AF65-F5344CB8AC3E}">
        <p14:creationId xmlns:p14="http://schemas.microsoft.com/office/powerpoint/2010/main" val="65087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98A0B6-6F45-4803-BB6C-E9788971673E}" type="datetimeFigureOut">
              <a:rPr lang="en-GB" smtClean="0"/>
              <a:t>08/07/2020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4961C2E-E38A-44B0-8919-8EA966AD3722}" type="slidenum">
              <a:rPr lang="en-GB" smtClean="0"/>
              <a:t>‹#›</a:t>
            </a:fld>
            <a:endParaRPr lang="en-GB" dirty="0"/>
          </a:p>
        </p:txBody>
      </p:sp>
    </p:spTree>
    <p:extLst>
      <p:ext uri="{BB962C8B-B14F-4D97-AF65-F5344CB8AC3E}">
        <p14:creationId xmlns:p14="http://schemas.microsoft.com/office/powerpoint/2010/main" val="1812545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98A0B6-6F45-4803-BB6C-E9788971673E}" type="datetimeFigureOut">
              <a:rPr lang="en-GB" smtClean="0"/>
              <a:t>08/07/2020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4961C2E-E38A-44B0-8919-8EA966AD3722}" type="slidenum">
              <a:rPr lang="en-GB" smtClean="0"/>
              <a:t>‹#›</a:t>
            </a:fld>
            <a:endParaRPr lang="en-GB" dirty="0"/>
          </a:p>
        </p:txBody>
      </p:sp>
    </p:spTree>
    <p:extLst>
      <p:ext uri="{BB962C8B-B14F-4D97-AF65-F5344CB8AC3E}">
        <p14:creationId xmlns:p14="http://schemas.microsoft.com/office/powerpoint/2010/main" val="2988263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708650" y="360363"/>
            <a:ext cx="3100388"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p:nvPr/>
        </p:nvSpPr>
        <p:spPr>
          <a:xfrm>
            <a:off x="0" y="6227763"/>
            <a:ext cx="9144000" cy="6302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8" name="Picture 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6189663"/>
            <a:ext cx="914400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c-vioqOraAhXLthQKHS_kBMwQjRx6BAgBEAU&amp;url=https://www.gettyimages.co.uk/detail/news-photo/prison-officers-in-the-grounds-of-the-prison-hm-prison-news-photo/536194052&amp;psig=AOvVaw017NgDsBpEMl_mdVtmWc4C&amp;ust=1525463408850757"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2ahUKEwjniPvJn-raAhXBPhQKHfE5ATMQjRx6BAgBEAU&amp;url=http://news.bbc.co.uk/2/hi/uk_news/20734.stm&amp;psig=AOvVaw0vq2lB5At8gAVx4YvRFVv8&amp;ust=1525461090596648"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175" y="2039938"/>
            <a:ext cx="8335963"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5" name="Picture 13" descr="bottom_brandin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5275" y="5367338"/>
            <a:ext cx="1797050" cy="1243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TextBox 1"/>
          <p:cNvSpPr txBox="1">
            <a:spLocks noChangeArrowheads="1"/>
          </p:cNvSpPr>
          <p:nvPr/>
        </p:nvSpPr>
        <p:spPr bwMode="auto">
          <a:xfrm>
            <a:off x="384175" y="1393607"/>
            <a:ext cx="814296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GB" altLang="en-US" sz="3600" b="1" dirty="0">
                <a:solidFill>
                  <a:srgbClr val="A00054"/>
                </a:solidFill>
              </a:rPr>
              <a:t>Forensic Psychiatry 1</a:t>
            </a:r>
          </a:p>
        </p:txBody>
      </p:sp>
      <p:sp>
        <p:nvSpPr>
          <p:cNvPr id="2" name="TextBox 1"/>
          <p:cNvSpPr txBox="1"/>
          <p:nvPr/>
        </p:nvSpPr>
        <p:spPr>
          <a:xfrm>
            <a:off x="725714" y="3120571"/>
            <a:ext cx="7613424" cy="923330"/>
          </a:xfrm>
          <a:prstGeom prst="rect">
            <a:avLst/>
          </a:prstGeom>
          <a:noFill/>
        </p:spPr>
        <p:txBody>
          <a:bodyPr wrap="square" rtlCol="0">
            <a:spAutoFit/>
          </a:bodyPr>
          <a:lstStyle/>
          <a:p>
            <a:pPr algn="ctr"/>
            <a:r>
              <a:rPr lang="en-US" b="1" dirty="0">
                <a:solidFill>
                  <a:srgbClr val="A00054"/>
                </a:solidFill>
              </a:rPr>
              <a:t>Introduction to the Criminal Justice System</a:t>
            </a:r>
          </a:p>
          <a:p>
            <a:pPr algn="ctr"/>
            <a:endParaRPr lang="en-US" b="1" dirty="0">
              <a:solidFill>
                <a:srgbClr val="A00054"/>
              </a:solidFill>
            </a:endParaRPr>
          </a:p>
          <a:p>
            <a:pPr algn="ctr"/>
            <a:endParaRPr lang="en-US" b="1" dirty="0">
              <a:solidFill>
                <a:srgbClr val="A0005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Psychiatrist in Police Station</a:t>
            </a:r>
          </a:p>
        </p:txBody>
      </p:sp>
      <p:sp>
        <p:nvSpPr>
          <p:cNvPr id="3" name="Content Placeholder 2"/>
          <p:cNvSpPr>
            <a:spLocks noGrp="1"/>
          </p:cNvSpPr>
          <p:nvPr>
            <p:ph type="body" sz="quarter" idx="13"/>
          </p:nvPr>
        </p:nvSpPr>
        <p:spPr/>
        <p:txBody>
          <a:bodyPr/>
          <a:lstStyle/>
          <a:p>
            <a:r>
              <a:rPr lang="en-GB" dirty="0"/>
              <a:t>Issues that may be encountered:</a:t>
            </a:r>
          </a:p>
          <a:p>
            <a:pPr lvl="1"/>
            <a:r>
              <a:rPr lang="en-GB" dirty="0"/>
              <a:t>Fitness for detention</a:t>
            </a:r>
          </a:p>
          <a:p>
            <a:pPr lvl="1"/>
            <a:r>
              <a:rPr lang="en-GB" b="1" dirty="0"/>
              <a:t>Fitness for interview</a:t>
            </a:r>
          </a:p>
          <a:p>
            <a:pPr lvl="1"/>
            <a:r>
              <a:rPr lang="en-GB" dirty="0"/>
              <a:t>Risk assessment</a:t>
            </a:r>
          </a:p>
          <a:p>
            <a:pPr lvl="1"/>
            <a:r>
              <a:rPr lang="en-GB" dirty="0"/>
              <a:t>Observation</a:t>
            </a:r>
          </a:p>
          <a:p>
            <a:pPr lvl="1"/>
            <a:r>
              <a:rPr lang="en-GB" dirty="0"/>
              <a:t>Need for appropriate adult</a:t>
            </a:r>
          </a:p>
          <a:p>
            <a:pPr lvl="1"/>
            <a:r>
              <a:rPr lang="en-GB" dirty="0"/>
              <a:t>Medication</a:t>
            </a:r>
          </a:p>
          <a:p>
            <a:pPr lvl="1"/>
            <a:r>
              <a:rPr lang="en-GB" dirty="0"/>
              <a:t>Further psychiatric treatment / placement</a:t>
            </a:r>
          </a:p>
        </p:txBody>
      </p:sp>
    </p:spTree>
    <p:extLst>
      <p:ext uri="{BB962C8B-B14F-4D97-AF65-F5344CB8AC3E}">
        <p14:creationId xmlns:p14="http://schemas.microsoft.com/office/powerpoint/2010/main" val="952319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Bob in police custody</a:t>
            </a:r>
          </a:p>
        </p:txBody>
      </p:sp>
      <p:sp>
        <p:nvSpPr>
          <p:cNvPr id="3" name="Text Placeholder 2"/>
          <p:cNvSpPr>
            <a:spLocks noGrp="1"/>
          </p:cNvSpPr>
          <p:nvPr>
            <p:ph type="body" sz="quarter" idx="13"/>
          </p:nvPr>
        </p:nvSpPr>
        <p:spPr>
          <a:xfrm>
            <a:off x="457200" y="1954924"/>
            <a:ext cx="8102761" cy="3720662"/>
          </a:xfrm>
        </p:spPr>
        <p:txBody>
          <a:bodyPr/>
          <a:lstStyle/>
          <a:p>
            <a:r>
              <a:rPr lang="en-GB" dirty="0"/>
              <a:t>Interviewed with appropriate adult</a:t>
            </a:r>
          </a:p>
          <a:p>
            <a:r>
              <a:rPr lang="en-GB" dirty="0"/>
              <a:t>Seen by psychiatrist – fit to be interviewed</a:t>
            </a:r>
          </a:p>
          <a:p>
            <a:r>
              <a:rPr lang="en-GB" dirty="0"/>
              <a:t>‘No comment’ interview</a:t>
            </a:r>
          </a:p>
          <a:p>
            <a:r>
              <a:rPr lang="en-GB" dirty="0"/>
              <a:t>Charged with armed robbery and possession imitation firearm</a:t>
            </a:r>
          </a:p>
          <a:p>
            <a:r>
              <a:rPr lang="en-GB" dirty="0"/>
              <a:t>Remanded to prison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0254" y="4182035"/>
            <a:ext cx="1379707" cy="1838754"/>
          </a:xfrm>
          <a:prstGeom prst="rect">
            <a:avLst/>
          </a:prstGeom>
        </p:spPr>
      </p:pic>
    </p:spTree>
    <p:extLst>
      <p:ext uri="{BB962C8B-B14F-4D97-AF65-F5344CB8AC3E}">
        <p14:creationId xmlns:p14="http://schemas.microsoft.com/office/powerpoint/2010/main" val="1580793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Prisons and prisoners</a:t>
            </a:r>
          </a:p>
        </p:txBody>
      </p:sp>
      <p:sp>
        <p:nvSpPr>
          <p:cNvPr id="4" name="Text Placeholder 3"/>
          <p:cNvSpPr>
            <a:spLocks noGrp="1"/>
          </p:cNvSpPr>
          <p:nvPr>
            <p:ph type="body" idx="1"/>
          </p:nvPr>
        </p:nvSpPr>
        <p:spPr/>
        <p:txBody>
          <a:bodyPr/>
          <a:lstStyle/>
          <a:p>
            <a:endParaRPr lang="en-GB"/>
          </a:p>
        </p:txBody>
      </p:sp>
    </p:spTree>
    <p:extLst>
      <p:ext uri="{BB962C8B-B14F-4D97-AF65-F5344CB8AC3E}">
        <p14:creationId xmlns:p14="http://schemas.microsoft.com/office/powerpoint/2010/main" val="2789007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Category of Prisons</a:t>
            </a:r>
            <a:endParaRPr lang="en-GB" dirty="0"/>
          </a:p>
        </p:txBody>
      </p:sp>
      <p:graphicFrame>
        <p:nvGraphicFramePr>
          <p:cNvPr id="8" name="Diagram 7"/>
          <p:cNvGraphicFramePr/>
          <p:nvPr/>
        </p:nvGraphicFramePr>
        <p:xfrm>
          <a:off x="457200" y="1954924"/>
          <a:ext cx="7839075" cy="3720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0757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Category A Prisons</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35834"/>
            <a:ext cx="4702754" cy="362868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4978" y="1704975"/>
            <a:ext cx="3859500" cy="217394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8653" y="3842084"/>
            <a:ext cx="5085347" cy="3015916"/>
          </a:xfrm>
          <a:prstGeom prst="rect">
            <a:avLst/>
          </a:prstGeom>
        </p:spPr>
      </p:pic>
    </p:spTree>
    <p:extLst>
      <p:ext uri="{BB962C8B-B14F-4D97-AF65-F5344CB8AC3E}">
        <p14:creationId xmlns:p14="http://schemas.microsoft.com/office/powerpoint/2010/main" val="1934095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Female Prisons</a:t>
            </a:r>
            <a:endParaRPr lang="en-GB" dirty="0"/>
          </a:p>
        </p:txBody>
      </p:sp>
      <p:pic>
        <p:nvPicPr>
          <p:cNvPr id="3074" name="Picture 2" descr="Image result for hmp stya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310" y="1942203"/>
            <a:ext cx="4074090" cy="27160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3400" y="3793213"/>
            <a:ext cx="4189895" cy="2722771"/>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8260" y="1028700"/>
            <a:ext cx="5265739" cy="2764513"/>
          </a:xfrm>
          <a:prstGeom prst="rect">
            <a:avLst/>
          </a:prstGeom>
        </p:spPr>
      </p:pic>
    </p:spTree>
    <p:extLst>
      <p:ext uri="{BB962C8B-B14F-4D97-AF65-F5344CB8AC3E}">
        <p14:creationId xmlns:p14="http://schemas.microsoft.com/office/powerpoint/2010/main" val="2503120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Prisoners</a:t>
            </a:r>
          </a:p>
        </p:txBody>
      </p:sp>
      <p:sp>
        <p:nvSpPr>
          <p:cNvPr id="5" name="Content Placeholder 4"/>
          <p:cNvSpPr>
            <a:spLocks noGrp="1"/>
          </p:cNvSpPr>
          <p:nvPr>
            <p:ph type="body" sz="quarter" idx="13"/>
          </p:nvPr>
        </p:nvSpPr>
        <p:spPr/>
        <p:txBody>
          <a:bodyPr>
            <a:normAutofit/>
          </a:bodyPr>
          <a:lstStyle/>
          <a:p>
            <a:r>
              <a:rPr lang="en-GB" dirty="0"/>
              <a:t>Prison population 110%</a:t>
            </a:r>
          </a:p>
          <a:p>
            <a:r>
              <a:rPr lang="en-GB" dirty="0"/>
              <a:t>&gt; 50% Young (20 – 34 yrs) </a:t>
            </a:r>
          </a:p>
          <a:p>
            <a:r>
              <a:rPr lang="en-GB" dirty="0"/>
              <a:t>95% Male</a:t>
            </a:r>
          </a:p>
          <a:p>
            <a:r>
              <a:rPr lang="en-GB" dirty="0"/>
              <a:t>84% sentenced</a:t>
            </a:r>
          </a:p>
          <a:p>
            <a:r>
              <a:rPr lang="en-GB" dirty="0"/>
              <a:t>BME overrepresented</a:t>
            </a:r>
          </a:p>
          <a:p>
            <a:r>
              <a:rPr lang="en-GB" dirty="0"/>
              <a:t>Low IQ common </a:t>
            </a:r>
          </a:p>
          <a:p>
            <a:r>
              <a:rPr lang="en-GB" dirty="0"/>
              <a:t>Socio-economic deprivation</a:t>
            </a:r>
          </a:p>
          <a:p>
            <a:r>
              <a:rPr lang="en-GB" dirty="0"/>
              <a:t>Poor physical health</a:t>
            </a:r>
          </a:p>
        </p:txBody>
      </p:sp>
    </p:spTree>
    <p:extLst>
      <p:ext uri="{BB962C8B-B14F-4D97-AF65-F5344CB8AC3E}">
        <p14:creationId xmlns:p14="http://schemas.microsoft.com/office/powerpoint/2010/main" val="2806149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Bob in prison</a:t>
            </a:r>
          </a:p>
        </p:txBody>
      </p:sp>
      <p:sp>
        <p:nvSpPr>
          <p:cNvPr id="3" name="Text Placeholder 2"/>
          <p:cNvSpPr>
            <a:spLocks noGrp="1"/>
          </p:cNvSpPr>
          <p:nvPr>
            <p:ph type="body" sz="quarter" idx="13"/>
          </p:nvPr>
        </p:nvSpPr>
        <p:spPr>
          <a:xfrm>
            <a:off x="457200" y="1954924"/>
            <a:ext cx="8102761" cy="3720662"/>
          </a:xfrm>
        </p:spPr>
        <p:txBody>
          <a:bodyPr/>
          <a:lstStyle/>
          <a:p>
            <a:r>
              <a:rPr lang="en-GB" dirty="0"/>
              <a:t>After 4 weeks in prison Bob referred to in-reach team</a:t>
            </a:r>
          </a:p>
          <a:p>
            <a:pPr lvl="1"/>
            <a:r>
              <a:rPr lang="en-GB" dirty="0"/>
              <a:t>Food refusal – believes poisoned</a:t>
            </a:r>
          </a:p>
          <a:p>
            <a:pPr lvl="1"/>
            <a:r>
              <a:rPr lang="en-GB" dirty="0"/>
              <a:t>Fights with other prisoners</a:t>
            </a:r>
          </a:p>
          <a:p>
            <a:pPr lvl="1"/>
            <a:r>
              <a:rPr lang="en-GB" dirty="0"/>
              <a:t>Flooding cell</a:t>
            </a:r>
          </a:p>
          <a:p>
            <a:pPr lvl="1"/>
            <a:r>
              <a:rPr lang="en-GB" dirty="0"/>
              <a:t>Observed responding</a:t>
            </a:r>
          </a:p>
          <a:p>
            <a:r>
              <a:rPr lang="en-GB" dirty="0"/>
              <a:t>Refuses to accept antipsychotics</a:t>
            </a:r>
          </a:p>
          <a:p>
            <a:pPr marL="0" indent="0">
              <a:buNone/>
            </a:pP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0254" y="4182035"/>
            <a:ext cx="1379707" cy="1838754"/>
          </a:xfrm>
          <a:prstGeom prst="rect">
            <a:avLst/>
          </a:prstGeom>
        </p:spPr>
      </p:pic>
    </p:spTree>
    <p:extLst>
      <p:ext uri="{BB962C8B-B14F-4D97-AF65-F5344CB8AC3E}">
        <p14:creationId xmlns:p14="http://schemas.microsoft.com/office/powerpoint/2010/main" val="47817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Mental Health of prisoners</a:t>
            </a:r>
          </a:p>
        </p:txBody>
      </p:sp>
      <p:sp>
        <p:nvSpPr>
          <p:cNvPr id="3" name="Content Placeholder 2"/>
          <p:cNvSpPr>
            <a:spLocks noGrp="1"/>
          </p:cNvSpPr>
          <p:nvPr>
            <p:ph type="body" sz="quarter" idx="13"/>
          </p:nvPr>
        </p:nvSpPr>
        <p:spPr/>
        <p:txBody>
          <a:bodyPr/>
          <a:lstStyle/>
          <a:p>
            <a:r>
              <a:rPr lang="en-GB" dirty="0"/>
              <a:t>Higher rates of mental disorder*</a:t>
            </a:r>
          </a:p>
          <a:p>
            <a:pPr marL="457200" lvl="1" indent="0">
              <a:buNone/>
            </a:pPr>
            <a:r>
              <a:rPr lang="en-GB" dirty="0"/>
              <a:t>*JCP related to mental disorder in prisoners</a:t>
            </a:r>
          </a:p>
          <a:p>
            <a:pPr>
              <a:buFont typeface="Arial" charset="0"/>
              <a:buChar char="•"/>
            </a:pPr>
            <a:endParaRPr lang="en-GB" dirty="0"/>
          </a:p>
          <a:p>
            <a:pPr>
              <a:buFont typeface="Arial" charset="0"/>
              <a:buChar char="•"/>
            </a:pPr>
            <a:r>
              <a:rPr lang="en-GB" dirty="0"/>
              <a:t>Higher rates of psychosis, mood disorder and PD than general population</a:t>
            </a:r>
          </a:p>
          <a:p>
            <a:pPr>
              <a:buFont typeface="Arial" charset="0"/>
              <a:buChar char="•"/>
            </a:pPr>
            <a:endParaRPr lang="en-GB" dirty="0"/>
          </a:p>
          <a:p>
            <a:pPr>
              <a:buFont typeface="Arial" charset="0"/>
              <a:buChar char="•"/>
            </a:pPr>
            <a:r>
              <a:rPr lang="en-GB" dirty="0"/>
              <a:t>High prevalence of substance and alcohol abuse</a:t>
            </a:r>
          </a:p>
        </p:txBody>
      </p:sp>
    </p:spTree>
    <p:extLst>
      <p:ext uri="{BB962C8B-B14F-4D97-AF65-F5344CB8AC3E}">
        <p14:creationId xmlns:p14="http://schemas.microsoft.com/office/powerpoint/2010/main" val="2080865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Mental Health Care in prisons</a:t>
            </a:r>
          </a:p>
        </p:txBody>
      </p:sp>
      <p:graphicFrame>
        <p:nvGraphicFramePr>
          <p:cNvPr id="4" name="Content Placeholder 3"/>
          <p:cNvGraphicFramePr>
            <a:graphicFrameLocks noGrp="1"/>
          </p:cNvGraphicFramePr>
          <p:nvPr>
            <p:ph idx="4294967295"/>
            <p:extLst/>
          </p:nvPr>
        </p:nvGraphicFramePr>
        <p:xfrm>
          <a:off x="537883" y="1742515"/>
          <a:ext cx="7575176" cy="43299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4899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Psychiatry and the CJS</a:t>
            </a:r>
          </a:p>
        </p:txBody>
      </p:sp>
      <p:sp>
        <p:nvSpPr>
          <p:cNvPr id="5" name="Subtitle 4"/>
          <p:cNvSpPr>
            <a:spLocks noGrp="1"/>
          </p:cNvSpPr>
          <p:nvPr>
            <p:ph type="subTitle" idx="1"/>
          </p:nvPr>
        </p:nvSpPr>
        <p:spPr>
          <a:xfrm>
            <a:off x="457199" y="1757362"/>
            <a:ext cx="8069943" cy="581025"/>
          </a:xfrm>
        </p:spPr>
        <p:txBody>
          <a:bodyPr/>
          <a:lstStyle/>
          <a:p>
            <a:r>
              <a:rPr lang="en-US" dirty="0"/>
              <a:t>Aims and Objectives</a:t>
            </a:r>
          </a:p>
        </p:txBody>
      </p:sp>
      <p:sp>
        <p:nvSpPr>
          <p:cNvPr id="6" name="Text Placeholder 5"/>
          <p:cNvSpPr>
            <a:spLocks noGrp="1"/>
          </p:cNvSpPr>
          <p:nvPr>
            <p:ph type="body" sz="quarter" idx="13"/>
          </p:nvPr>
        </p:nvSpPr>
        <p:spPr/>
        <p:txBody>
          <a:bodyPr/>
          <a:lstStyle/>
          <a:p>
            <a:r>
              <a:rPr lang="en-US" dirty="0"/>
              <a:t>To develop an understanding of</a:t>
            </a:r>
          </a:p>
          <a:p>
            <a:pPr lvl="1"/>
            <a:r>
              <a:rPr lang="en-GB" sz="1800" dirty="0"/>
              <a:t>The structure and organisation of the criminal justice system</a:t>
            </a:r>
          </a:p>
          <a:p>
            <a:pPr lvl="1"/>
            <a:r>
              <a:rPr lang="en-GB" sz="1800" dirty="0"/>
              <a:t>The mental health of prisoners and understand the complexities of their treatment</a:t>
            </a:r>
          </a:p>
          <a:p>
            <a:pPr lvl="1"/>
            <a:r>
              <a:rPr lang="en-GB" sz="1800" dirty="0"/>
              <a:t>The structure and organisation of secure psychiatric services and the different levels of security</a:t>
            </a:r>
          </a:p>
          <a:p>
            <a:pPr lvl="1"/>
            <a:r>
              <a:rPr lang="en-GB" sz="1800" dirty="0"/>
              <a:t>The framework around the management of mentally-disordered offenders</a:t>
            </a:r>
          </a:p>
          <a:p>
            <a:pPr lvl="1"/>
            <a:r>
              <a:rPr lang="en-GB" sz="1800" dirty="0"/>
              <a:t>Part III Mental Health Act </a:t>
            </a:r>
          </a:p>
          <a:p>
            <a:endParaRPr lang="en-US" dirty="0"/>
          </a:p>
        </p:txBody>
      </p:sp>
    </p:spTree>
    <p:extLst>
      <p:ext uri="{BB962C8B-B14F-4D97-AF65-F5344CB8AC3E}">
        <p14:creationId xmlns:p14="http://schemas.microsoft.com/office/powerpoint/2010/main" val="1557478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Mental Health Treatment in prisons</a:t>
            </a:r>
          </a:p>
        </p:txBody>
      </p:sp>
      <p:graphicFrame>
        <p:nvGraphicFramePr>
          <p:cNvPr id="4" name="Content Placeholder 3"/>
          <p:cNvGraphicFramePr>
            <a:graphicFrameLocks noGrp="1"/>
          </p:cNvGraphicFramePr>
          <p:nvPr>
            <p:ph idx="4294967295"/>
            <p:extLst/>
          </p:nvPr>
        </p:nvGraphicFramePr>
        <p:xfrm>
          <a:off x="457200" y="1704975"/>
          <a:ext cx="7987553" cy="4075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8277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Bob in prison</a:t>
            </a:r>
          </a:p>
        </p:txBody>
      </p:sp>
      <p:sp>
        <p:nvSpPr>
          <p:cNvPr id="3" name="Text Placeholder 2"/>
          <p:cNvSpPr>
            <a:spLocks noGrp="1"/>
          </p:cNvSpPr>
          <p:nvPr>
            <p:ph type="body" sz="quarter" idx="13"/>
          </p:nvPr>
        </p:nvSpPr>
        <p:spPr>
          <a:xfrm>
            <a:off x="457200" y="1954924"/>
            <a:ext cx="8102761" cy="3720662"/>
          </a:xfrm>
        </p:spPr>
        <p:txBody>
          <a:bodyPr/>
          <a:lstStyle/>
          <a:p>
            <a:r>
              <a:rPr lang="en-GB" dirty="0"/>
              <a:t>Increasing concern about presentation</a:t>
            </a:r>
          </a:p>
          <a:p>
            <a:pPr lvl="1"/>
            <a:r>
              <a:rPr lang="en-GB" dirty="0"/>
              <a:t>Psychotic</a:t>
            </a:r>
          </a:p>
          <a:p>
            <a:pPr lvl="1"/>
            <a:r>
              <a:rPr lang="en-GB" dirty="0"/>
              <a:t>Refusing treatment</a:t>
            </a:r>
          </a:p>
          <a:p>
            <a:r>
              <a:rPr lang="en-GB" dirty="0"/>
              <a:t>Food refusal persists</a:t>
            </a:r>
          </a:p>
          <a:p>
            <a:r>
              <a:rPr lang="en-GB" dirty="0"/>
              <a:t>Smearing faeces</a:t>
            </a:r>
          </a:p>
          <a:p>
            <a:r>
              <a:rPr lang="en-GB" dirty="0"/>
              <a:t>Tied 4 ligatures</a:t>
            </a:r>
          </a:p>
          <a:p>
            <a:r>
              <a:rPr lang="en-GB" dirty="0"/>
              <a:t>Referred to hospital for admission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0254" y="4208929"/>
            <a:ext cx="1379707" cy="1838754"/>
          </a:xfrm>
          <a:prstGeom prst="rect">
            <a:avLst/>
          </a:prstGeom>
        </p:spPr>
      </p:pic>
    </p:spTree>
    <p:extLst>
      <p:ext uri="{BB962C8B-B14F-4D97-AF65-F5344CB8AC3E}">
        <p14:creationId xmlns:p14="http://schemas.microsoft.com/office/powerpoint/2010/main" val="3391859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Difficult behaviours in prisoners</a:t>
            </a:r>
          </a:p>
        </p:txBody>
      </p:sp>
      <p:graphicFrame>
        <p:nvGraphicFramePr>
          <p:cNvPr id="4" name="Content Placeholder 3"/>
          <p:cNvGraphicFramePr>
            <a:graphicFrameLocks noGrp="1"/>
          </p:cNvGraphicFramePr>
          <p:nvPr>
            <p:ph idx="4294967295"/>
            <p:extLst/>
          </p:nvPr>
        </p:nvGraphicFramePr>
        <p:xfrm>
          <a:off x="457200" y="1958789"/>
          <a:ext cx="7646894" cy="4101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1936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5836" y="346077"/>
            <a:ext cx="7772400" cy="679449"/>
          </a:xfrm>
        </p:spPr>
        <p:txBody>
          <a:bodyPr/>
          <a:lstStyle/>
          <a:p>
            <a:r>
              <a:rPr lang="en-GB" dirty="0"/>
              <a:t>Suicide in prison</a:t>
            </a:r>
          </a:p>
        </p:txBody>
      </p:sp>
      <p:sp>
        <p:nvSpPr>
          <p:cNvPr id="3" name="Text Placeholder 2"/>
          <p:cNvSpPr>
            <a:spLocks noGrp="1"/>
          </p:cNvSpPr>
          <p:nvPr>
            <p:ph type="body" sz="quarter" idx="13"/>
          </p:nvPr>
        </p:nvSpPr>
        <p:spPr/>
        <p:txBody>
          <a:bodyPr/>
          <a:lstStyle/>
          <a:p>
            <a:endParaRPr lang="en-GB"/>
          </a:p>
        </p:txBody>
      </p:sp>
      <p:graphicFrame>
        <p:nvGraphicFramePr>
          <p:cNvPr id="4" name="Content Placeholder 3"/>
          <p:cNvGraphicFramePr>
            <a:graphicFrameLocks noGrp="1"/>
          </p:cNvGraphicFramePr>
          <p:nvPr>
            <p:ph idx="4294967295"/>
            <p:extLst/>
          </p:nvPr>
        </p:nvGraphicFramePr>
        <p:xfrm>
          <a:off x="425263" y="973823"/>
          <a:ext cx="7871012" cy="5638800"/>
        </p:xfrm>
        <a:graphic>
          <a:graphicData uri="http://schemas.openxmlformats.org/drawingml/2006/table">
            <a:tbl>
              <a:tblPr firstRow="1" bandRow="1">
                <a:tableStyleId>{5C22544A-7EE6-4342-B048-85BDC9FD1C3A}</a:tableStyleId>
              </a:tblPr>
              <a:tblGrid>
                <a:gridCol w="1967753">
                  <a:extLst>
                    <a:ext uri="{9D8B030D-6E8A-4147-A177-3AD203B41FA5}">
                      <a16:colId xmlns:a16="http://schemas.microsoft.com/office/drawing/2014/main" val="20000"/>
                    </a:ext>
                  </a:extLst>
                </a:gridCol>
                <a:gridCol w="1967753">
                  <a:extLst>
                    <a:ext uri="{9D8B030D-6E8A-4147-A177-3AD203B41FA5}">
                      <a16:colId xmlns:a16="http://schemas.microsoft.com/office/drawing/2014/main" val="20001"/>
                    </a:ext>
                  </a:extLst>
                </a:gridCol>
                <a:gridCol w="1967753">
                  <a:extLst>
                    <a:ext uri="{9D8B030D-6E8A-4147-A177-3AD203B41FA5}">
                      <a16:colId xmlns:a16="http://schemas.microsoft.com/office/drawing/2014/main" val="20002"/>
                    </a:ext>
                  </a:extLst>
                </a:gridCol>
                <a:gridCol w="1967753">
                  <a:extLst>
                    <a:ext uri="{9D8B030D-6E8A-4147-A177-3AD203B41FA5}">
                      <a16:colId xmlns:a16="http://schemas.microsoft.com/office/drawing/2014/main" val="20003"/>
                    </a:ext>
                  </a:extLst>
                </a:gridCol>
              </a:tblGrid>
              <a:tr h="1157221">
                <a:tc>
                  <a:txBody>
                    <a:bodyPr/>
                    <a:lstStyle/>
                    <a:p>
                      <a:endParaRPr lang="en-GB" sz="2000" dirty="0"/>
                    </a:p>
                  </a:txBody>
                  <a:tcPr/>
                </a:tc>
                <a:tc>
                  <a:txBody>
                    <a:bodyPr/>
                    <a:lstStyle/>
                    <a:p>
                      <a:r>
                        <a:rPr lang="en-GB" sz="2000" dirty="0"/>
                        <a:t>Young prisoners with poor coping skills</a:t>
                      </a:r>
                    </a:p>
                  </a:txBody>
                  <a:tcPr/>
                </a:tc>
                <a:tc>
                  <a:txBody>
                    <a:bodyPr/>
                    <a:lstStyle/>
                    <a:p>
                      <a:r>
                        <a:rPr lang="en-GB" sz="2000" dirty="0"/>
                        <a:t>Older prisoners facing long sentences</a:t>
                      </a:r>
                    </a:p>
                  </a:txBody>
                  <a:tcPr/>
                </a:tc>
                <a:tc>
                  <a:txBody>
                    <a:bodyPr/>
                    <a:lstStyle/>
                    <a:p>
                      <a:r>
                        <a:rPr lang="en-GB" sz="2000" dirty="0"/>
                        <a:t>Those with psychiatric</a:t>
                      </a:r>
                      <a:r>
                        <a:rPr lang="en-GB" sz="2000" baseline="0" dirty="0"/>
                        <a:t> illness</a:t>
                      </a:r>
                      <a:endParaRPr lang="en-GB" sz="2000" dirty="0"/>
                    </a:p>
                  </a:txBody>
                  <a:tcPr/>
                </a:tc>
                <a:extLst>
                  <a:ext uri="{0D108BD9-81ED-4DB2-BD59-A6C34878D82A}">
                    <a16:rowId xmlns:a16="http://schemas.microsoft.com/office/drawing/2014/main" val="10000"/>
                  </a:ext>
                </a:extLst>
              </a:tr>
              <a:tr h="618979">
                <a:tc>
                  <a:txBody>
                    <a:bodyPr/>
                    <a:lstStyle/>
                    <a:p>
                      <a:r>
                        <a:rPr lang="en-GB" sz="2000" dirty="0"/>
                        <a:t>Proportion</a:t>
                      </a:r>
                      <a:r>
                        <a:rPr lang="en-GB" sz="2000" baseline="0" dirty="0"/>
                        <a:t> of total suicides %</a:t>
                      </a:r>
                      <a:endParaRPr lang="en-GB" sz="2000" dirty="0"/>
                    </a:p>
                  </a:txBody>
                  <a:tcPr/>
                </a:tc>
                <a:tc>
                  <a:txBody>
                    <a:bodyPr/>
                    <a:lstStyle/>
                    <a:p>
                      <a:r>
                        <a:rPr lang="en-GB" sz="2000" dirty="0"/>
                        <a:t>30 – 45</a:t>
                      </a:r>
                    </a:p>
                  </a:txBody>
                  <a:tcPr/>
                </a:tc>
                <a:tc>
                  <a:txBody>
                    <a:bodyPr/>
                    <a:lstStyle/>
                    <a:p>
                      <a:r>
                        <a:rPr lang="en-GB" sz="2000" dirty="0"/>
                        <a:t>5 – 10</a:t>
                      </a:r>
                    </a:p>
                  </a:txBody>
                  <a:tcPr/>
                </a:tc>
                <a:tc>
                  <a:txBody>
                    <a:bodyPr/>
                    <a:lstStyle/>
                    <a:p>
                      <a:r>
                        <a:rPr lang="en-GB" sz="2000" dirty="0"/>
                        <a:t>10 – 22</a:t>
                      </a:r>
                    </a:p>
                  </a:txBody>
                  <a:tcPr/>
                </a:tc>
                <a:extLst>
                  <a:ext uri="{0D108BD9-81ED-4DB2-BD59-A6C34878D82A}">
                    <a16:rowId xmlns:a16="http://schemas.microsoft.com/office/drawing/2014/main" val="10001"/>
                  </a:ext>
                </a:extLst>
              </a:tr>
              <a:tr h="1426342">
                <a:tc>
                  <a:txBody>
                    <a:bodyPr/>
                    <a:lstStyle/>
                    <a:p>
                      <a:r>
                        <a:rPr lang="en-GB" sz="2000" dirty="0"/>
                        <a:t>Motivation</a:t>
                      </a:r>
                    </a:p>
                  </a:txBody>
                  <a:tcPr/>
                </a:tc>
                <a:tc>
                  <a:txBody>
                    <a:bodyPr/>
                    <a:lstStyle/>
                    <a:p>
                      <a:r>
                        <a:rPr lang="en-GB" sz="2000" dirty="0"/>
                        <a:t>Fear </a:t>
                      </a:r>
                    </a:p>
                    <a:p>
                      <a:r>
                        <a:rPr lang="en-GB" sz="2000" dirty="0"/>
                        <a:t>Helplessness</a:t>
                      </a:r>
                    </a:p>
                    <a:p>
                      <a:r>
                        <a:rPr lang="en-GB" sz="2000" dirty="0"/>
                        <a:t>Distress </a:t>
                      </a:r>
                    </a:p>
                    <a:p>
                      <a:r>
                        <a:rPr lang="en-GB" sz="2000" dirty="0"/>
                        <a:t>Isolation</a:t>
                      </a:r>
                    </a:p>
                  </a:txBody>
                  <a:tcPr/>
                </a:tc>
                <a:tc>
                  <a:txBody>
                    <a:bodyPr/>
                    <a:lstStyle/>
                    <a:p>
                      <a:r>
                        <a:rPr lang="en-GB" sz="2000" dirty="0"/>
                        <a:t>Guilt</a:t>
                      </a:r>
                    </a:p>
                    <a:p>
                      <a:r>
                        <a:rPr lang="en-GB" sz="2000" dirty="0"/>
                        <a:t>Hopelessness</a:t>
                      </a:r>
                    </a:p>
                  </a:txBody>
                  <a:tcPr/>
                </a:tc>
                <a:tc>
                  <a:txBody>
                    <a:bodyPr/>
                    <a:lstStyle/>
                    <a:p>
                      <a:r>
                        <a:rPr lang="en-GB" sz="2000" dirty="0"/>
                        <a:t>Alienation</a:t>
                      </a:r>
                    </a:p>
                    <a:p>
                      <a:r>
                        <a:rPr lang="en-GB" sz="2000" dirty="0"/>
                        <a:t>Loss of self-control</a:t>
                      </a:r>
                    </a:p>
                    <a:p>
                      <a:r>
                        <a:rPr lang="en-GB" sz="2000" dirty="0"/>
                        <a:t>Fear</a:t>
                      </a:r>
                    </a:p>
                    <a:p>
                      <a:r>
                        <a:rPr lang="en-GB" sz="2000" dirty="0"/>
                        <a:t>Helplessness</a:t>
                      </a:r>
                    </a:p>
                  </a:txBody>
                  <a:tcPr/>
                </a:tc>
                <a:extLst>
                  <a:ext uri="{0D108BD9-81ED-4DB2-BD59-A6C34878D82A}">
                    <a16:rowId xmlns:a16="http://schemas.microsoft.com/office/drawing/2014/main" val="10002"/>
                  </a:ext>
                </a:extLst>
              </a:tr>
              <a:tr h="618979">
                <a:tc>
                  <a:txBody>
                    <a:bodyPr/>
                    <a:lstStyle/>
                    <a:p>
                      <a:r>
                        <a:rPr lang="en-GB" sz="2000" dirty="0"/>
                        <a:t>Importance</a:t>
                      </a:r>
                      <a:r>
                        <a:rPr lang="en-GB" sz="2000" baseline="0" dirty="0"/>
                        <a:t> of their situation</a:t>
                      </a:r>
                      <a:endParaRPr lang="en-GB" sz="2000" dirty="0"/>
                    </a:p>
                  </a:txBody>
                  <a:tcPr/>
                </a:tc>
                <a:tc>
                  <a:txBody>
                    <a:bodyPr/>
                    <a:lstStyle/>
                    <a:p>
                      <a:r>
                        <a:rPr lang="en-GB" sz="2000" dirty="0"/>
                        <a:t>Acute</a:t>
                      </a:r>
                    </a:p>
                  </a:txBody>
                  <a:tcPr/>
                </a:tc>
                <a:tc>
                  <a:txBody>
                    <a:bodyPr/>
                    <a:lstStyle/>
                    <a:p>
                      <a:r>
                        <a:rPr lang="en-GB" sz="2000" dirty="0"/>
                        <a:t>Chronic</a:t>
                      </a:r>
                    </a:p>
                  </a:txBody>
                  <a:tcPr/>
                </a:tc>
                <a:tc>
                  <a:txBody>
                    <a:bodyPr/>
                    <a:lstStyle/>
                    <a:p>
                      <a:r>
                        <a:rPr lang="en-GB" sz="2000" dirty="0"/>
                        <a:t>Varied</a:t>
                      </a:r>
                    </a:p>
                  </a:txBody>
                  <a:tcPr/>
                </a:tc>
                <a:extLst>
                  <a:ext uri="{0D108BD9-81ED-4DB2-BD59-A6C34878D82A}">
                    <a16:rowId xmlns:a16="http://schemas.microsoft.com/office/drawing/2014/main" val="10003"/>
                  </a:ext>
                </a:extLst>
              </a:tr>
              <a:tr h="1157221">
                <a:tc>
                  <a:txBody>
                    <a:bodyPr/>
                    <a:lstStyle/>
                    <a:p>
                      <a:r>
                        <a:rPr lang="en-GB" sz="2000" dirty="0"/>
                        <a:t>History</a:t>
                      </a:r>
                      <a:r>
                        <a:rPr lang="en-GB" sz="2000" baseline="0" dirty="0"/>
                        <a:t> of previous suicidal behaviour</a:t>
                      </a:r>
                      <a:endParaRPr lang="en-GB" sz="2000" dirty="0"/>
                    </a:p>
                  </a:txBody>
                  <a:tcPr/>
                </a:tc>
                <a:tc>
                  <a:txBody>
                    <a:bodyPr/>
                    <a:lstStyle/>
                    <a:p>
                      <a:r>
                        <a:rPr lang="en-GB" sz="2000" dirty="0"/>
                        <a:t>Common</a:t>
                      </a:r>
                    </a:p>
                  </a:txBody>
                  <a:tcPr/>
                </a:tc>
                <a:tc>
                  <a:txBody>
                    <a:bodyPr/>
                    <a:lstStyle/>
                    <a:p>
                      <a:r>
                        <a:rPr lang="en-GB" sz="2000" dirty="0"/>
                        <a:t>Less Common</a:t>
                      </a:r>
                    </a:p>
                  </a:txBody>
                  <a:tcPr/>
                </a:tc>
                <a:tc>
                  <a:txBody>
                    <a:bodyPr/>
                    <a:lstStyle/>
                    <a:p>
                      <a:r>
                        <a:rPr lang="en-GB" sz="2000" dirty="0"/>
                        <a:t>Varied</a:t>
                      </a:r>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6071160" y="6499676"/>
            <a:ext cx="3059832" cy="369332"/>
          </a:xfrm>
          <a:prstGeom prst="rect">
            <a:avLst/>
          </a:prstGeom>
          <a:noFill/>
        </p:spPr>
        <p:txBody>
          <a:bodyPr wrap="square" rtlCol="0">
            <a:spAutoFit/>
          </a:bodyPr>
          <a:lstStyle/>
          <a:p>
            <a:pPr algn="r"/>
            <a:r>
              <a:rPr lang="en-GB" dirty="0"/>
              <a:t>Liebling 1995</a:t>
            </a:r>
          </a:p>
        </p:txBody>
      </p:sp>
    </p:spTree>
    <p:extLst>
      <p:ext uri="{BB962C8B-B14F-4D97-AF65-F5344CB8AC3E}">
        <p14:creationId xmlns:p14="http://schemas.microsoft.com/office/powerpoint/2010/main" val="4270830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Diversion from CJS</a:t>
            </a:r>
          </a:p>
        </p:txBody>
      </p:sp>
      <p:sp>
        <p:nvSpPr>
          <p:cNvPr id="5" name="Text Placeholder 4"/>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61066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Diversion from CJS</a:t>
            </a:r>
          </a:p>
        </p:txBody>
      </p:sp>
      <p:sp>
        <p:nvSpPr>
          <p:cNvPr id="3" name="Content Placeholder 2"/>
          <p:cNvSpPr>
            <a:spLocks noGrp="1"/>
          </p:cNvSpPr>
          <p:nvPr>
            <p:ph type="body" sz="quarter" idx="13"/>
          </p:nvPr>
        </p:nvSpPr>
        <p:spPr/>
        <p:txBody>
          <a:bodyPr/>
          <a:lstStyle/>
          <a:p>
            <a:r>
              <a:rPr lang="en-GB" dirty="0"/>
              <a:t>Removal of mentally-disordered offender (MDO) from CJS to hospital for treatment</a:t>
            </a:r>
          </a:p>
          <a:p>
            <a:endParaRPr lang="en-GB" dirty="0"/>
          </a:p>
          <a:p>
            <a:r>
              <a:rPr lang="en-GB" dirty="0"/>
              <a:t>An MDO may be diverted from</a:t>
            </a:r>
          </a:p>
          <a:p>
            <a:pPr lvl="1"/>
            <a:r>
              <a:rPr lang="en-GB" dirty="0"/>
              <a:t>Police custody</a:t>
            </a:r>
          </a:p>
          <a:p>
            <a:pPr lvl="1"/>
            <a:r>
              <a:rPr lang="en-GB" dirty="0"/>
              <a:t>Magistrates’ Court</a:t>
            </a:r>
          </a:p>
          <a:p>
            <a:pPr lvl="1"/>
            <a:r>
              <a:rPr lang="en-GB" dirty="0"/>
              <a:t>Prison</a:t>
            </a:r>
          </a:p>
        </p:txBody>
      </p:sp>
    </p:spTree>
    <p:extLst>
      <p:ext uri="{BB962C8B-B14F-4D97-AF65-F5344CB8AC3E}">
        <p14:creationId xmlns:p14="http://schemas.microsoft.com/office/powerpoint/2010/main" val="3932368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Diversion from CJS</a:t>
            </a:r>
          </a:p>
        </p:txBody>
      </p:sp>
      <p:sp>
        <p:nvSpPr>
          <p:cNvPr id="3" name="Text Placeholder 2"/>
          <p:cNvSpPr>
            <a:spLocks noGrp="1"/>
          </p:cNvSpPr>
          <p:nvPr>
            <p:ph type="body" sz="quarter" idx="13"/>
          </p:nvPr>
        </p:nvSpPr>
        <p:spPr/>
        <p:txBody>
          <a:bodyPr/>
          <a:lstStyle/>
          <a:p>
            <a:endParaRPr lang="en-GB"/>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50687658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4008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Managing suicide risk in prison</a:t>
            </a:r>
          </a:p>
        </p:txBody>
      </p:sp>
      <p:sp>
        <p:nvSpPr>
          <p:cNvPr id="3" name="Content Placeholder 2"/>
          <p:cNvSpPr>
            <a:spLocks noGrp="1"/>
          </p:cNvSpPr>
          <p:nvPr>
            <p:ph type="body" sz="quarter" idx="13"/>
          </p:nvPr>
        </p:nvSpPr>
        <p:spPr/>
        <p:txBody>
          <a:bodyPr>
            <a:normAutofit/>
          </a:bodyPr>
          <a:lstStyle/>
          <a:p>
            <a:r>
              <a:rPr lang="en-GB" dirty="0"/>
              <a:t>Assessment, Care in Custody and Teamwork (ACCT)</a:t>
            </a:r>
          </a:p>
          <a:p>
            <a:pPr lvl="1"/>
            <a:r>
              <a:rPr lang="en-GB" dirty="0"/>
              <a:t>Monitors and protects prisoners at risk of serious self-harm or suicide</a:t>
            </a:r>
          </a:p>
          <a:p>
            <a:pPr lvl="1"/>
            <a:r>
              <a:rPr lang="en-GB" dirty="0"/>
              <a:t>Collaborative working</a:t>
            </a:r>
          </a:p>
          <a:p>
            <a:r>
              <a:rPr lang="en-GB" dirty="0"/>
              <a:t>Peer support – Listeners Scheme</a:t>
            </a:r>
          </a:p>
          <a:p>
            <a:r>
              <a:rPr lang="en-GB" dirty="0"/>
              <a:t>Personal officer</a:t>
            </a:r>
          </a:p>
          <a:p>
            <a:r>
              <a:rPr lang="en-GB" dirty="0"/>
              <a:t>Chaplaincy</a:t>
            </a:r>
          </a:p>
          <a:p>
            <a:r>
              <a:rPr lang="en-GB" dirty="0"/>
              <a:t>Mental Health In-Reach Teams</a:t>
            </a:r>
          </a:p>
        </p:txBody>
      </p:sp>
    </p:spTree>
    <p:extLst>
      <p:ext uri="{BB962C8B-B14F-4D97-AF65-F5344CB8AC3E}">
        <p14:creationId xmlns:p14="http://schemas.microsoft.com/office/powerpoint/2010/main" val="4033270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Prison transfer</a:t>
            </a:r>
          </a:p>
        </p:txBody>
      </p:sp>
      <p:sp>
        <p:nvSpPr>
          <p:cNvPr id="3" name="Content Placeholder 2"/>
          <p:cNvSpPr>
            <a:spLocks noGrp="1"/>
          </p:cNvSpPr>
          <p:nvPr>
            <p:ph type="body" sz="quarter" idx="13"/>
          </p:nvPr>
        </p:nvSpPr>
        <p:spPr/>
        <p:txBody>
          <a:bodyPr/>
          <a:lstStyle/>
          <a:p>
            <a:r>
              <a:rPr lang="en-GB" dirty="0"/>
              <a:t>Improved psychiatric care in prison, but prisoners with SMI may require admission</a:t>
            </a:r>
          </a:p>
          <a:p>
            <a:endParaRPr lang="en-GB" dirty="0"/>
          </a:p>
          <a:p>
            <a:r>
              <a:rPr lang="en-GB" dirty="0"/>
              <a:t>Increase in prison transfers</a:t>
            </a:r>
          </a:p>
          <a:p>
            <a:pPr lvl="1"/>
            <a:r>
              <a:rPr lang="en-GB" dirty="0"/>
              <a:t>Increasing prison population</a:t>
            </a:r>
          </a:p>
          <a:p>
            <a:pPr lvl="1"/>
            <a:r>
              <a:rPr lang="en-GB" dirty="0"/>
              <a:t>Better identification of MDOs</a:t>
            </a:r>
          </a:p>
          <a:p>
            <a:pPr lvl="1"/>
            <a:r>
              <a:rPr lang="en-GB" dirty="0"/>
              <a:t>Limited bed availability</a:t>
            </a:r>
          </a:p>
        </p:txBody>
      </p:sp>
    </p:spTree>
    <p:extLst>
      <p:ext uri="{BB962C8B-B14F-4D97-AF65-F5344CB8AC3E}">
        <p14:creationId xmlns:p14="http://schemas.microsoft.com/office/powerpoint/2010/main" val="809923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a:t>Secure mental health services</a:t>
            </a:r>
          </a:p>
        </p:txBody>
      </p:sp>
      <p:sp>
        <p:nvSpPr>
          <p:cNvPr id="11" name="Text Placeholder 10"/>
          <p:cNvSpPr>
            <a:spLocks noGrp="1"/>
          </p:cNvSpPr>
          <p:nvPr>
            <p:ph type="body" idx="1"/>
          </p:nvPr>
        </p:nvSpPr>
        <p:spPr/>
        <p:txBody>
          <a:bodyPr/>
          <a:lstStyle/>
          <a:p>
            <a:endParaRPr lang="en-GB"/>
          </a:p>
        </p:txBody>
      </p:sp>
    </p:spTree>
    <p:extLst>
      <p:ext uri="{BB962C8B-B14F-4D97-AF65-F5344CB8AC3E}">
        <p14:creationId xmlns:p14="http://schemas.microsoft.com/office/powerpoint/2010/main" val="787761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Psychiatry and the CJS</a:t>
            </a:r>
          </a:p>
        </p:txBody>
      </p:sp>
      <p:sp>
        <p:nvSpPr>
          <p:cNvPr id="3" name="Subtitle 2"/>
          <p:cNvSpPr>
            <a:spLocks noGrp="1"/>
          </p:cNvSpPr>
          <p:nvPr>
            <p:ph type="subTitle" idx="1"/>
          </p:nvPr>
        </p:nvSpPr>
        <p:spPr/>
        <p:txBody>
          <a:bodyPr/>
          <a:lstStyle/>
          <a:p>
            <a:r>
              <a:rPr lang="en-US" dirty="0"/>
              <a:t>To achieve this</a:t>
            </a:r>
          </a:p>
        </p:txBody>
      </p:sp>
      <p:sp>
        <p:nvSpPr>
          <p:cNvPr id="4" name="Text Placeholder 3"/>
          <p:cNvSpPr>
            <a:spLocks noGrp="1"/>
          </p:cNvSpPr>
          <p:nvPr>
            <p:ph type="body" sz="quarter" idx="13"/>
          </p:nvPr>
        </p:nvSpPr>
        <p:spPr/>
        <p:txBody>
          <a:bodyPr/>
          <a:lstStyle/>
          <a:p>
            <a:r>
              <a:rPr lang="en-US" dirty="0"/>
              <a:t>Case Presentation</a:t>
            </a:r>
          </a:p>
          <a:p>
            <a:r>
              <a:rPr lang="en-US" dirty="0"/>
              <a:t>Journal Club</a:t>
            </a:r>
          </a:p>
          <a:p>
            <a:r>
              <a:rPr lang="en-US" dirty="0"/>
              <a:t>555 Presentation</a:t>
            </a:r>
          </a:p>
          <a:p>
            <a:r>
              <a:rPr lang="en-US" dirty="0"/>
              <a:t>Expert-Led Session</a:t>
            </a:r>
          </a:p>
          <a:p>
            <a:r>
              <a:rPr lang="en-US" dirty="0"/>
              <a:t>MCQs</a:t>
            </a:r>
          </a:p>
          <a:p>
            <a:pPr marL="0" indent="0">
              <a:buNone/>
            </a:pPr>
            <a:endParaRPr lang="en-US" dirty="0"/>
          </a:p>
          <a:p>
            <a:r>
              <a:rPr lang="en-US" dirty="0"/>
              <a:t>Please sign the register and complete the feedback</a:t>
            </a:r>
          </a:p>
          <a:p>
            <a:pPr marL="0" indent="0">
              <a:buNone/>
            </a:pPr>
            <a:endParaRPr lang="en-US" dirty="0"/>
          </a:p>
        </p:txBody>
      </p:sp>
    </p:spTree>
    <p:extLst>
      <p:ext uri="{BB962C8B-B14F-4D97-AF65-F5344CB8AC3E}">
        <p14:creationId xmlns:p14="http://schemas.microsoft.com/office/powerpoint/2010/main" val="2351528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Development of forensic psychiatric services</a:t>
            </a:r>
            <a:endParaRPr lang="en-GB" dirty="0"/>
          </a:p>
        </p:txBody>
      </p:sp>
      <p:sp>
        <p:nvSpPr>
          <p:cNvPr id="6" name="Text Placeholder 5"/>
          <p:cNvSpPr>
            <a:spLocks noGrp="1"/>
          </p:cNvSpPr>
          <p:nvPr>
            <p:ph type="body" sz="quarter" idx="13"/>
          </p:nvPr>
        </p:nvSpPr>
        <p:spPr>
          <a:xfrm>
            <a:off x="457200" y="2528046"/>
            <a:ext cx="7839075" cy="3147539"/>
          </a:xfrm>
        </p:spPr>
        <p:txBody>
          <a:bodyPr/>
          <a:lstStyle/>
          <a:p>
            <a:r>
              <a:rPr lang="en-GB" dirty="0">
                <a:sym typeface="Wingdings" panose="05000000000000000000" pitchFamily="2" charset="2"/>
              </a:rPr>
              <a:t>1850 – 1989 – development of criminal asylums / special hospitals</a:t>
            </a:r>
          </a:p>
          <a:p>
            <a:endParaRPr lang="en-GB" dirty="0">
              <a:sym typeface="Wingdings" panose="05000000000000000000" pitchFamily="2" charset="2"/>
            </a:endParaRPr>
          </a:p>
          <a:p>
            <a:r>
              <a:rPr lang="en-GB" dirty="0">
                <a:sym typeface="Wingdings" panose="05000000000000000000" pitchFamily="2" charset="2"/>
              </a:rPr>
              <a:t>1960s – forensic psychiatry conceptualised</a:t>
            </a:r>
          </a:p>
          <a:p>
            <a:endParaRPr lang="en-GB" dirty="0">
              <a:sym typeface="Wingdings" panose="05000000000000000000" pitchFamily="2" charset="2"/>
            </a:endParaRPr>
          </a:p>
          <a:p>
            <a:r>
              <a:rPr lang="en-GB" dirty="0">
                <a:sym typeface="Wingdings" panose="05000000000000000000" pitchFamily="2" charset="2"/>
              </a:rPr>
              <a:t>1975 – Butler Report</a:t>
            </a:r>
          </a:p>
          <a:p>
            <a:endParaRPr lang="en-GB" dirty="0">
              <a:sym typeface="Wingdings" panose="05000000000000000000" pitchFamily="2" charset="2"/>
            </a:endParaRPr>
          </a:p>
          <a:p>
            <a:r>
              <a:rPr lang="en-GB" dirty="0">
                <a:sym typeface="Wingdings" panose="05000000000000000000" pitchFamily="2" charset="2"/>
              </a:rPr>
              <a:t>1980 – First </a:t>
            </a:r>
            <a:r>
              <a:rPr lang="en-GB" dirty="0" err="1">
                <a:sym typeface="Wingdings" panose="05000000000000000000" pitchFamily="2" charset="2"/>
              </a:rPr>
              <a:t>MSU</a:t>
            </a:r>
            <a:endParaRPr lang="en-GB" dirty="0">
              <a:sym typeface="Wingdings" panose="05000000000000000000" pitchFamily="2" charset="2"/>
            </a:endParaRPr>
          </a:p>
        </p:txBody>
      </p:sp>
    </p:spTree>
    <p:extLst>
      <p:ext uri="{BB962C8B-B14F-4D97-AF65-F5344CB8AC3E}">
        <p14:creationId xmlns:p14="http://schemas.microsoft.com/office/powerpoint/2010/main" val="665935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Entry into secure care</a:t>
            </a:r>
            <a:endParaRPr lang="en-GB" dirty="0"/>
          </a:p>
        </p:txBody>
      </p:sp>
      <p:sp>
        <p:nvSpPr>
          <p:cNvPr id="3" name="Text Placeholder 2"/>
          <p:cNvSpPr>
            <a:spLocks noGrp="1"/>
          </p:cNvSpPr>
          <p:nvPr>
            <p:ph type="body" sz="quarter" idx="13"/>
          </p:nvPr>
        </p:nvSpPr>
        <p:spPr/>
        <p:txBody>
          <a:bodyPr/>
          <a:lstStyle/>
          <a:p>
            <a:r>
              <a:rPr lang="en-GB" dirty="0"/>
              <a:t>Referrals may come from</a:t>
            </a:r>
          </a:p>
          <a:p>
            <a:pPr lvl="1"/>
            <a:r>
              <a:rPr lang="en-GB" dirty="0"/>
              <a:t>CJS (court, prison, police stations)</a:t>
            </a:r>
          </a:p>
          <a:p>
            <a:pPr lvl="1"/>
            <a:r>
              <a:rPr lang="en-GB" dirty="0"/>
              <a:t>Movement between levels of security</a:t>
            </a:r>
          </a:p>
          <a:p>
            <a:pPr lvl="2"/>
            <a:r>
              <a:rPr lang="en-GB" dirty="0"/>
              <a:t>Up / down / sideways</a:t>
            </a:r>
          </a:p>
          <a:p>
            <a:pPr lvl="1"/>
            <a:r>
              <a:rPr lang="en-GB" dirty="0"/>
              <a:t>Gate-keeping for specialist services outside of NHS</a:t>
            </a:r>
          </a:p>
          <a:p>
            <a:pPr lvl="1"/>
            <a:r>
              <a:rPr lang="en-GB" dirty="0"/>
              <a:t>Second opinion on diagnosis / risk / management</a:t>
            </a:r>
          </a:p>
          <a:p>
            <a:endParaRPr lang="en-GB" dirty="0"/>
          </a:p>
        </p:txBody>
      </p:sp>
    </p:spTree>
    <p:extLst>
      <p:ext uri="{BB962C8B-B14F-4D97-AF65-F5344CB8AC3E}">
        <p14:creationId xmlns:p14="http://schemas.microsoft.com/office/powerpoint/2010/main" val="2691070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0" y="16133"/>
          <a:ext cx="9144000" cy="6759061"/>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796184">
                <a:tc>
                  <a:txBody>
                    <a:bodyPr/>
                    <a:lstStyle/>
                    <a:p>
                      <a:r>
                        <a:rPr lang="en-GB" sz="2800" b="1" dirty="0"/>
                        <a:t>High Secure </a:t>
                      </a:r>
                    </a:p>
                  </a:txBody>
                  <a:tcPr/>
                </a:tc>
                <a:tc>
                  <a:txBody>
                    <a:bodyPr/>
                    <a:lstStyle/>
                    <a:p>
                      <a:r>
                        <a:rPr lang="en-GB" sz="2800" b="1" dirty="0"/>
                        <a:t>Medium Secure</a:t>
                      </a:r>
                    </a:p>
                  </a:txBody>
                  <a:tcPr/>
                </a:tc>
                <a:tc>
                  <a:txBody>
                    <a:bodyPr/>
                    <a:lstStyle/>
                    <a:p>
                      <a:r>
                        <a:rPr lang="en-GB" sz="2800" b="1" dirty="0"/>
                        <a:t>Low Secure / PICU</a:t>
                      </a:r>
                    </a:p>
                  </a:txBody>
                  <a:tcPr/>
                </a:tc>
                <a:extLst>
                  <a:ext uri="{0D108BD9-81ED-4DB2-BD59-A6C34878D82A}">
                    <a16:rowId xmlns:a16="http://schemas.microsoft.com/office/drawing/2014/main" val="10000"/>
                  </a:ext>
                </a:extLst>
              </a:tr>
              <a:tr h="722587">
                <a:tc>
                  <a:txBody>
                    <a:bodyPr/>
                    <a:lstStyle/>
                    <a:p>
                      <a:r>
                        <a:rPr lang="en-GB" sz="1900" dirty="0"/>
                        <a:t>Grave offence, especially sadistic or sexual</a:t>
                      </a:r>
                    </a:p>
                  </a:txBody>
                  <a:tcPr/>
                </a:tc>
                <a:tc>
                  <a:txBody>
                    <a:bodyPr/>
                    <a:lstStyle/>
                    <a:p>
                      <a:r>
                        <a:rPr lang="en-GB" sz="1900" dirty="0"/>
                        <a:t>Serious</a:t>
                      </a:r>
                      <a:r>
                        <a:rPr lang="en-GB" sz="1900" baseline="0" dirty="0"/>
                        <a:t> offence of past failed placements at lower level</a:t>
                      </a:r>
                      <a:endParaRPr lang="en-GB" sz="1900" dirty="0"/>
                    </a:p>
                  </a:txBody>
                  <a:tcPr/>
                </a:tc>
                <a:tc>
                  <a:txBody>
                    <a:bodyPr/>
                    <a:lstStyle/>
                    <a:p>
                      <a:r>
                        <a:rPr lang="en-GB" sz="1900" dirty="0"/>
                        <a:t>History of non-violent</a:t>
                      </a:r>
                      <a:r>
                        <a:rPr lang="en-GB" sz="1900" baseline="0" dirty="0"/>
                        <a:t> offending behaviour</a:t>
                      </a:r>
                      <a:endParaRPr lang="en-GB" sz="1900" dirty="0"/>
                    </a:p>
                  </a:txBody>
                  <a:tcPr/>
                </a:tc>
                <a:extLst>
                  <a:ext uri="{0D108BD9-81ED-4DB2-BD59-A6C34878D82A}">
                    <a16:rowId xmlns:a16="http://schemas.microsoft.com/office/drawing/2014/main" val="10001"/>
                  </a:ext>
                </a:extLst>
              </a:tr>
              <a:tr h="722587">
                <a:tc>
                  <a:txBody>
                    <a:bodyPr/>
                    <a:lstStyle/>
                    <a:p>
                      <a:r>
                        <a:rPr lang="en-GB" sz="1900" dirty="0"/>
                        <a:t>Immediate danger to others if in community</a:t>
                      </a:r>
                    </a:p>
                  </a:txBody>
                  <a:tcPr/>
                </a:tc>
                <a:tc gridSpan="2">
                  <a:txBody>
                    <a:bodyPr/>
                    <a:lstStyle/>
                    <a:p>
                      <a:r>
                        <a:rPr lang="en-GB" sz="1900" dirty="0"/>
                        <a:t>Danger to others would be less immediate</a:t>
                      </a:r>
                    </a:p>
                  </a:txBody>
                  <a:tcPr/>
                </a:tc>
                <a:tc hMerge="1">
                  <a:txBody>
                    <a:bodyPr/>
                    <a:lstStyle/>
                    <a:p>
                      <a:endParaRPr lang="en-GB" dirty="0"/>
                    </a:p>
                  </a:txBody>
                  <a:tcPr/>
                </a:tc>
                <a:extLst>
                  <a:ext uri="{0D108BD9-81ED-4DB2-BD59-A6C34878D82A}">
                    <a16:rowId xmlns:a16="http://schemas.microsoft.com/office/drawing/2014/main" val="10002"/>
                  </a:ext>
                </a:extLst>
              </a:tr>
              <a:tr h="889853">
                <a:tc gridSpan="2">
                  <a:txBody>
                    <a:bodyPr/>
                    <a:lstStyle/>
                    <a:p>
                      <a:r>
                        <a:rPr lang="en-GB" sz="1900" dirty="0"/>
                        <a:t>Risk predominately to others</a:t>
                      </a:r>
                    </a:p>
                  </a:txBody>
                  <a:tcPr/>
                </a:tc>
                <a:tc hMerge="1">
                  <a:txBody>
                    <a:bodyPr/>
                    <a:lstStyle/>
                    <a:p>
                      <a:endParaRPr lang="en-GB" dirty="0"/>
                    </a:p>
                  </a:txBody>
                  <a:tcPr/>
                </a:tc>
                <a:tc>
                  <a:txBody>
                    <a:bodyPr/>
                    <a:lstStyle/>
                    <a:p>
                      <a:r>
                        <a:rPr lang="en-GB" sz="1900" dirty="0"/>
                        <a:t>Mix of risk to</a:t>
                      </a:r>
                      <a:r>
                        <a:rPr lang="en-GB" sz="1900" baseline="0" dirty="0"/>
                        <a:t> others / challenging behaviour / DSH</a:t>
                      </a:r>
                      <a:endParaRPr lang="en-GB" sz="1900" dirty="0"/>
                    </a:p>
                  </a:txBody>
                  <a:tcPr/>
                </a:tc>
                <a:extLst>
                  <a:ext uri="{0D108BD9-81ED-4DB2-BD59-A6C34878D82A}">
                    <a16:rowId xmlns:a16="http://schemas.microsoft.com/office/drawing/2014/main" val="10003"/>
                  </a:ext>
                </a:extLst>
              </a:tr>
              <a:tr h="1391649">
                <a:tc>
                  <a:txBody>
                    <a:bodyPr/>
                    <a:lstStyle/>
                    <a:p>
                      <a:r>
                        <a:rPr lang="en-GB" sz="1900" dirty="0"/>
                        <a:t>Capacity to</a:t>
                      </a:r>
                      <a:r>
                        <a:rPr lang="en-GB" sz="1900" baseline="0" dirty="0"/>
                        <a:t> coordinate escape / absconsion would undermine confidence in CJS</a:t>
                      </a:r>
                      <a:endParaRPr lang="en-GB" sz="1900" dirty="0"/>
                    </a:p>
                  </a:txBody>
                  <a:tcPr/>
                </a:tc>
                <a:tc>
                  <a:txBody>
                    <a:bodyPr/>
                    <a:lstStyle/>
                    <a:p>
                      <a:r>
                        <a:rPr lang="en-GB" sz="1900" dirty="0"/>
                        <a:t>Risk</a:t>
                      </a:r>
                      <a:r>
                        <a:rPr lang="en-GB" sz="1900" baseline="0" dirty="0"/>
                        <a:t> of escape / absconsion Pre-sentence for serious charge</a:t>
                      </a:r>
                      <a:endParaRPr lang="en-GB" sz="1900" dirty="0"/>
                    </a:p>
                  </a:txBody>
                  <a:tcPr/>
                </a:tc>
                <a:tc>
                  <a:txBody>
                    <a:bodyPr/>
                    <a:lstStyle/>
                    <a:p>
                      <a:r>
                        <a:rPr lang="en-GB" sz="1900" dirty="0"/>
                        <a:t>Low risk of absconsion</a:t>
                      </a:r>
                    </a:p>
                  </a:txBody>
                  <a:tcPr/>
                </a:tc>
                <a:extLst>
                  <a:ext uri="{0D108BD9-81ED-4DB2-BD59-A6C34878D82A}">
                    <a16:rowId xmlns:a16="http://schemas.microsoft.com/office/drawing/2014/main" val="10004"/>
                  </a:ext>
                </a:extLst>
              </a:tr>
              <a:tr h="1057118">
                <a:tc>
                  <a:txBody>
                    <a:bodyPr/>
                    <a:lstStyle/>
                    <a:p>
                      <a:r>
                        <a:rPr lang="en-GB" sz="1900" dirty="0"/>
                        <a:t>Unpredictable relationship between risk and mental state</a:t>
                      </a:r>
                    </a:p>
                  </a:txBody>
                  <a:tcPr/>
                </a:tc>
                <a:tc>
                  <a:txBody>
                    <a:bodyPr/>
                    <a:lstStyle/>
                    <a:p>
                      <a:r>
                        <a:rPr lang="en-GB" sz="1900" dirty="0"/>
                        <a:t>Recovery likely to be prolonged, some risks remain when well</a:t>
                      </a:r>
                    </a:p>
                  </a:txBody>
                  <a:tcPr/>
                </a:tc>
                <a:tc>
                  <a:txBody>
                    <a:bodyPr/>
                    <a:lstStyle/>
                    <a:p>
                      <a:r>
                        <a:rPr lang="en-GB" sz="1900" dirty="0"/>
                        <a:t>Acute illness,</a:t>
                      </a:r>
                      <a:r>
                        <a:rPr lang="en-GB" sz="1900" baseline="0" dirty="0"/>
                        <a:t> likely to respond to treatment</a:t>
                      </a:r>
                      <a:endParaRPr lang="en-GB" sz="1900" dirty="0"/>
                    </a:p>
                  </a:txBody>
                  <a:tcPr/>
                </a:tc>
                <a:extLst>
                  <a:ext uri="{0D108BD9-81ED-4DB2-BD59-A6C34878D82A}">
                    <a16:rowId xmlns:a16="http://schemas.microsoft.com/office/drawing/2014/main" val="10005"/>
                  </a:ext>
                </a:extLst>
              </a:tr>
              <a:tr h="722587">
                <a:tc>
                  <a:txBody>
                    <a:bodyPr/>
                    <a:lstStyle/>
                    <a:p>
                      <a:r>
                        <a:rPr lang="en-GB" sz="1900" dirty="0"/>
                        <a:t>Previously unmanageable</a:t>
                      </a:r>
                      <a:r>
                        <a:rPr lang="en-GB" sz="1900" baseline="0" dirty="0"/>
                        <a:t> in medium security</a:t>
                      </a:r>
                      <a:endParaRPr lang="en-GB" sz="1900" dirty="0"/>
                    </a:p>
                  </a:txBody>
                  <a:tcPr/>
                </a:tc>
                <a:tc>
                  <a:txBody>
                    <a:bodyPr/>
                    <a:lstStyle/>
                    <a:p>
                      <a:r>
                        <a:rPr lang="en-GB" sz="1900" dirty="0"/>
                        <a:t>Previously unmanageable in low</a:t>
                      </a:r>
                      <a:r>
                        <a:rPr lang="en-GB" sz="1900" baseline="0" dirty="0"/>
                        <a:t> security / PICU</a:t>
                      </a:r>
                      <a:endParaRPr lang="en-GB" sz="1900" dirty="0"/>
                    </a:p>
                  </a:txBody>
                  <a:tcPr/>
                </a:tc>
                <a:tc>
                  <a:txBody>
                    <a:bodyPr/>
                    <a:lstStyle/>
                    <a:p>
                      <a:r>
                        <a:rPr lang="en-GB" sz="1900" dirty="0"/>
                        <a:t>Previously unmanageable</a:t>
                      </a:r>
                      <a:r>
                        <a:rPr lang="en-GB" sz="1900" baseline="0" dirty="0"/>
                        <a:t> on open ward</a:t>
                      </a:r>
                      <a:endParaRPr lang="en-GB" sz="1900" dirty="0"/>
                    </a:p>
                  </a:txBody>
                  <a:tcPr/>
                </a:tc>
                <a:extLst>
                  <a:ext uri="{0D108BD9-81ED-4DB2-BD59-A6C34878D82A}">
                    <a16:rowId xmlns:a16="http://schemas.microsoft.com/office/drawing/2014/main" val="10006"/>
                  </a:ext>
                </a:extLst>
              </a:tr>
            </a:tbl>
          </a:graphicData>
        </a:graphic>
      </p:graphicFrame>
      <p:sp>
        <p:nvSpPr>
          <p:cNvPr id="6" name="TextBox 5"/>
          <p:cNvSpPr txBox="1"/>
          <p:nvPr/>
        </p:nvSpPr>
        <p:spPr>
          <a:xfrm>
            <a:off x="0" y="6525344"/>
            <a:ext cx="9144000" cy="369332"/>
          </a:xfrm>
          <a:prstGeom prst="rect">
            <a:avLst/>
          </a:prstGeom>
          <a:noFill/>
        </p:spPr>
        <p:txBody>
          <a:bodyPr wrap="square" rtlCol="0">
            <a:spAutoFit/>
          </a:bodyPr>
          <a:lstStyle/>
          <a:p>
            <a:pPr algn="r"/>
            <a:r>
              <a:rPr lang="en-GB" dirty="0"/>
              <a:t>Clark T &amp; Rooprai DS. Practical forensic psychiatry (2011) Table 2.1</a:t>
            </a:r>
          </a:p>
        </p:txBody>
      </p:sp>
    </p:spTree>
    <p:extLst>
      <p:ext uri="{BB962C8B-B14F-4D97-AF65-F5344CB8AC3E}">
        <p14:creationId xmlns:p14="http://schemas.microsoft.com/office/powerpoint/2010/main" val="18331699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shworth hospita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51" y="1049723"/>
            <a:ext cx="3965462" cy="2379277"/>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p:cNvSpPr>
            <a:spLocks noGrp="1"/>
          </p:cNvSpPr>
          <p:nvPr>
            <p:ph type="ctrTitle"/>
          </p:nvPr>
        </p:nvSpPr>
        <p:spPr>
          <a:xfrm>
            <a:off x="0" y="196598"/>
            <a:ext cx="7772400" cy="679449"/>
          </a:xfrm>
        </p:spPr>
        <p:txBody>
          <a:bodyPr/>
          <a:lstStyle/>
          <a:p>
            <a:r>
              <a:rPr lang="en-US" dirty="0"/>
              <a:t>High Secure Hospitals</a:t>
            </a:r>
            <a:endParaRPr lang="en-GB" dirty="0"/>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1897530"/>
            <a:ext cx="4572000" cy="3048000"/>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480663"/>
            <a:ext cx="4391140" cy="2929735"/>
          </a:xfrm>
          <a:prstGeom prst="rect">
            <a:avLst/>
          </a:prstGeom>
        </p:spPr>
      </p:pic>
    </p:spTree>
    <p:extLst>
      <p:ext uri="{BB962C8B-B14F-4D97-AF65-F5344CB8AC3E}">
        <p14:creationId xmlns:p14="http://schemas.microsoft.com/office/powerpoint/2010/main" val="24057998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Medium Secure Hospitals</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018" y="1852612"/>
            <a:ext cx="5419636" cy="161436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2948" y="3614617"/>
            <a:ext cx="4171412" cy="278094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22" y="3614617"/>
            <a:ext cx="5051096" cy="3102816"/>
          </a:xfrm>
          <a:prstGeom prst="rect">
            <a:avLst/>
          </a:prstGeom>
        </p:spPr>
      </p:pic>
    </p:spTree>
    <p:extLst>
      <p:ext uri="{BB962C8B-B14F-4D97-AF65-F5344CB8AC3E}">
        <p14:creationId xmlns:p14="http://schemas.microsoft.com/office/powerpoint/2010/main" val="27152148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Types of Security</a:t>
            </a:r>
            <a:endParaRPr lang="en-GB" dirty="0"/>
          </a:p>
        </p:txBody>
      </p:sp>
      <p:graphicFrame>
        <p:nvGraphicFramePr>
          <p:cNvPr id="7" name="Diagram 6"/>
          <p:cNvGraphicFramePr/>
          <p:nvPr/>
        </p:nvGraphicFramePr>
        <p:xfrm>
          <a:off x="457200" y="1954924"/>
          <a:ext cx="7839075" cy="3720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29839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1225" y="1000109"/>
            <a:ext cx="5095821" cy="5085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5496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Bob in hospital</a:t>
            </a:r>
          </a:p>
        </p:txBody>
      </p:sp>
      <p:sp>
        <p:nvSpPr>
          <p:cNvPr id="3" name="Text Placeholder 2"/>
          <p:cNvSpPr>
            <a:spLocks noGrp="1"/>
          </p:cNvSpPr>
          <p:nvPr>
            <p:ph type="body" sz="quarter" idx="13"/>
          </p:nvPr>
        </p:nvSpPr>
        <p:spPr>
          <a:xfrm>
            <a:off x="457200" y="1954924"/>
            <a:ext cx="8102761" cy="3720662"/>
          </a:xfrm>
        </p:spPr>
        <p:txBody>
          <a:bodyPr/>
          <a:lstStyle/>
          <a:p>
            <a:r>
              <a:rPr lang="en-GB" dirty="0"/>
              <a:t>Bob is transferred to the local </a:t>
            </a:r>
            <a:r>
              <a:rPr lang="en-GB" dirty="0" err="1"/>
              <a:t>MSU</a:t>
            </a:r>
            <a:endParaRPr lang="en-GB" dirty="0"/>
          </a:p>
          <a:p>
            <a:pPr lvl="1"/>
            <a:r>
              <a:rPr lang="en-GB" dirty="0"/>
              <a:t>Under section 48/49 MHA</a:t>
            </a:r>
          </a:p>
          <a:p>
            <a:r>
              <a:rPr lang="en-GB" dirty="0"/>
              <a:t>Commenced on depot antipsychotic medication</a:t>
            </a:r>
          </a:p>
          <a:p>
            <a:pPr lvl="1"/>
            <a:r>
              <a:rPr lang="en-GB" dirty="0"/>
              <a:t>Mental state improves</a:t>
            </a:r>
          </a:p>
          <a:p>
            <a:r>
              <a:rPr lang="en-GB" dirty="0"/>
              <a:t>Case sent for trial at Crown Court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0254" y="4182035"/>
            <a:ext cx="1379707" cy="1838754"/>
          </a:xfrm>
          <a:prstGeom prst="rect">
            <a:avLst/>
          </a:prstGeom>
        </p:spPr>
      </p:pic>
      <p:sp>
        <p:nvSpPr>
          <p:cNvPr id="6" name="TextBox 5"/>
          <p:cNvSpPr txBox="1"/>
          <p:nvPr/>
        </p:nvSpPr>
        <p:spPr>
          <a:xfrm>
            <a:off x="3200400" y="2447365"/>
            <a:ext cx="941294" cy="369332"/>
          </a:xfrm>
          <a:prstGeom prst="rect">
            <a:avLst/>
          </a:prstGeom>
          <a:solidFill>
            <a:srgbClr val="00B0F0"/>
          </a:solidFill>
          <a:ln w="19050">
            <a:solidFill>
              <a:srgbClr val="002060"/>
            </a:solidFill>
          </a:ln>
        </p:spPr>
        <p:txBody>
          <a:bodyPr wrap="square" rtlCol="0">
            <a:spAutoFit/>
          </a:bodyPr>
          <a:lstStyle/>
          <a:p>
            <a:r>
              <a:rPr lang="en-GB" b="1" dirty="0"/>
              <a:t>?????</a:t>
            </a:r>
          </a:p>
        </p:txBody>
      </p:sp>
    </p:spTree>
    <p:extLst>
      <p:ext uri="{BB962C8B-B14F-4D97-AF65-F5344CB8AC3E}">
        <p14:creationId xmlns:p14="http://schemas.microsoft.com/office/powerpoint/2010/main" val="176851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6"/>
                                        </p:tgtEl>
                                        <p:attrNameLst>
                                          <p:attrName>ppt_x</p:attrName>
                                        </p:attrNameLst>
                                      </p:cBhvr>
                                      <p:tavLst>
                                        <p:tav tm="0">
                                          <p:val>
                                            <p:strVal val="ppt_x"/>
                                          </p:val>
                                        </p:tav>
                                        <p:tav tm="100000">
                                          <p:val>
                                            <p:strVal val="ppt_x"/>
                                          </p:val>
                                        </p:tav>
                                      </p:tavLst>
                                    </p:anim>
                                    <p:anim calcmode="lin" valueType="num">
                                      <p:cBhvr additive="base">
                                        <p:cTn id="19" dur="500"/>
                                        <p:tgtEl>
                                          <p:spTgt spid="6"/>
                                        </p:tgtEl>
                                        <p:attrNameLst>
                                          <p:attrName>ppt_y</p:attrName>
                                        </p:attrNameLst>
                                      </p:cBhvr>
                                      <p:tavLst>
                                        <p:tav tm="0">
                                          <p:val>
                                            <p:strVal val="ppt_y"/>
                                          </p:val>
                                        </p:tav>
                                        <p:tav tm="100000">
                                          <p:val>
                                            <p:strVal val="1+ppt_h/2"/>
                                          </p:val>
                                        </p:tav>
                                      </p:tavLst>
                                    </p:anim>
                                    <p:set>
                                      <p:cBhvr>
                                        <p:cTn id="2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Criminal justice system</a:t>
            </a:r>
          </a:p>
        </p:txBody>
      </p:sp>
      <p:sp>
        <p:nvSpPr>
          <p:cNvPr id="5" name="Text Placeholder 4"/>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088061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ho's who in a crown cou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1271" y="1217520"/>
            <a:ext cx="5660539" cy="47171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08104" y="6489340"/>
            <a:ext cx="3635896" cy="368660"/>
          </a:xfrm>
          <a:prstGeom prst="rect">
            <a:avLst/>
          </a:prstGeom>
          <a:noFill/>
          <a:ln>
            <a:noFill/>
          </a:ln>
        </p:spPr>
        <p:txBody>
          <a:bodyPr wrap="square" rtlCol="0">
            <a:spAutoFit/>
          </a:bodyPr>
          <a:lstStyle/>
          <a:p>
            <a:pPr algn="r"/>
            <a:r>
              <a:rPr lang="en-GB" dirty="0"/>
              <a:t>news.bbc.co.uk</a:t>
            </a:r>
          </a:p>
        </p:txBody>
      </p:sp>
      <p:sp>
        <p:nvSpPr>
          <p:cNvPr id="3" name="Title 2"/>
          <p:cNvSpPr>
            <a:spLocks noGrp="1"/>
          </p:cNvSpPr>
          <p:nvPr>
            <p:ph type="ctrTitle"/>
          </p:nvPr>
        </p:nvSpPr>
        <p:spPr>
          <a:xfrm>
            <a:off x="490537" y="244125"/>
            <a:ext cx="7772400" cy="679449"/>
          </a:xfrm>
        </p:spPr>
        <p:txBody>
          <a:bodyPr/>
          <a:lstStyle/>
          <a:p>
            <a:r>
              <a:rPr lang="en-US" dirty="0"/>
              <a:t>Crown Court</a:t>
            </a:r>
            <a:endParaRPr lang="en-GB" dirty="0"/>
          </a:p>
        </p:txBody>
      </p:sp>
    </p:spTree>
    <p:extLst>
      <p:ext uri="{BB962C8B-B14F-4D97-AF65-F5344CB8AC3E}">
        <p14:creationId xmlns:p14="http://schemas.microsoft.com/office/powerpoint/2010/main" val="2896926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Psychiatry and the CJS</a:t>
            </a:r>
          </a:p>
        </p:txBody>
      </p:sp>
      <p:sp>
        <p:nvSpPr>
          <p:cNvPr id="3" name="Subtitle 2"/>
          <p:cNvSpPr>
            <a:spLocks noGrp="1"/>
          </p:cNvSpPr>
          <p:nvPr>
            <p:ph type="subTitle" idx="1"/>
          </p:nvPr>
        </p:nvSpPr>
        <p:spPr/>
        <p:txBody>
          <a:bodyPr/>
          <a:lstStyle/>
          <a:p>
            <a:r>
              <a:rPr lang="en-US" dirty="0"/>
              <a:t>Expert Led Session</a:t>
            </a:r>
          </a:p>
        </p:txBody>
      </p:sp>
      <p:sp>
        <p:nvSpPr>
          <p:cNvPr id="4" name="Text Placeholder 3"/>
          <p:cNvSpPr>
            <a:spLocks noGrp="1"/>
          </p:cNvSpPr>
          <p:nvPr>
            <p:ph type="body" sz="quarter" idx="13"/>
          </p:nvPr>
        </p:nvSpPr>
        <p:spPr/>
        <p:txBody>
          <a:bodyPr/>
          <a:lstStyle/>
          <a:p>
            <a:pPr marL="0" indent="0" algn="ctr">
              <a:buNone/>
            </a:pPr>
            <a:endParaRPr lang="en-US" dirty="0"/>
          </a:p>
          <a:p>
            <a:pPr marL="0" indent="0" algn="ctr">
              <a:buNone/>
            </a:pPr>
            <a:endParaRPr lang="en-US" dirty="0"/>
          </a:p>
          <a:p>
            <a:pPr marL="0" indent="0" algn="ctr">
              <a:buNone/>
            </a:pPr>
            <a:r>
              <a:rPr lang="en-US" dirty="0"/>
              <a:t>An Introduction to the Criminal Justice System</a:t>
            </a:r>
          </a:p>
          <a:p>
            <a:pPr marL="0" indent="0" algn="ctr">
              <a:buNone/>
            </a:pPr>
            <a:r>
              <a:rPr lang="en-US" dirty="0"/>
              <a:t>Author:  </a:t>
            </a:r>
            <a:r>
              <a:rPr lang="en-US" dirty="0" err="1"/>
              <a:t>Dr</a:t>
            </a:r>
            <a:r>
              <a:rPr lang="en-US" dirty="0"/>
              <a:t> Victoria Sullivan</a:t>
            </a:r>
          </a:p>
        </p:txBody>
      </p:sp>
    </p:spTree>
    <p:extLst>
      <p:ext uri="{BB962C8B-B14F-4D97-AF65-F5344CB8AC3E}">
        <p14:creationId xmlns:p14="http://schemas.microsoft.com/office/powerpoint/2010/main" val="38719126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Bob at Trial</a:t>
            </a:r>
          </a:p>
        </p:txBody>
      </p:sp>
      <p:sp>
        <p:nvSpPr>
          <p:cNvPr id="3" name="Text Placeholder 2"/>
          <p:cNvSpPr>
            <a:spLocks noGrp="1"/>
          </p:cNvSpPr>
          <p:nvPr>
            <p:ph type="body" sz="quarter" idx="13"/>
          </p:nvPr>
        </p:nvSpPr>
        <p:spPr>
          <a:xfrm>
            <a:off x="457200" y="1954924"/>
            <a:ext cx="8081682" cy="3720662"/>
          </a:xfrm>
        </p:spPr>
        <p:txBody>
          <a:bodyPr/>
          <a:lstStyle/>
          <a:p>
            <a:r>
              <a:rPr lang="en-GB" dirty="0"/>
              <a:t>Bob found guilty of armed robbery and possession of imitation firearm</a:t>
            </a:r>
          </a:p>
          <a:p>
            <a:r>
              <a:rPr lang="en-GB" dirty="0"/>
              <a:t>Psychiatric reports </a:t>
            </a:r>
            <a:r>
              <a:rPr lang="en-GB" dirty="0">
                <a:sym typeface="Wingdings" panose="05000000000000000000" pitchFamily="2" charset="2"/>
              </a:rPr>
              <a:t> hospital order not recommended</a:t>
            </a:r>
          </a:p>
          <a:p>
            <a:pPr lvl="1"/>
            <a:r>
              <a:rPr lang="en-GB" dirty="0">
                <a:sym typeface="Wingdings" panose="05000000000000000000" pitchFamily="2" charset="2"/>
              </a:rPr>
              <a:t>Due to be remitted back to prison</a:t>
            </a:r>
          </a:p>
          <a:p>
            <a:r>
              <a:rPr lang="en-GB" dirty="0">
                <a:sym typeface="Wingdings" panose="05000000000000000000" pitchFamily="2" charset="2"/>
              </a:rPr>
              <a:t>Sentenced to 8 years imprisonment</a:t>
            </a:r>
          </a:p>
          <a:p>
            <a:pPr lvl="1"/>
            <a:r>
              <a:rPr lang="en-GB" dirty="0">
                <a:sym typeface="Wingdings" panose="05000000000000000000" pitchFamily="2" charset="2"/>
              </a:rPr>
              <a:t>Returned to </a:t>
            </a:r>
            <a:r>
              <a:rPr lang="en-GB" dirty="0" err="1">
                <a:sym typeface="Wingdings" panose="05000000000000000000" pitchFamily="2" charset="2"/>
              </a:rPr>
              <a:t>HMP</a:t>
            </a:r>
            <a:endParaRPr lang="en-GB" dirty="0">
              <a:sym typeface="Wingdings" panose="05000000000000000000" pitchFamily="2" charset="2"/>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0254" y="4182035"/>
            <a:ext cx="1379707" cy="1838754"/>
          </a:xfrm>
          <a:prstGeom prst="rect">
            <a:avLst/>
          </a:prstGeom>
        </p:spPr>
      </p:pic>
    </p:spTree>
    <p:extLst>
      <p:ext uri="{BB962C8B-B14F-4D97-AF65-F5344CB8AC3E}">
        <p14:creationId xmlns:p14="http://schemas.microsoft.com/office/powerpoint/2010/main" val="36132755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leaving prison</a:t>
            </a:r>
          </a:p>
        </p:txBody>
      </p:sp>
      <p:sp>
        <p:nvSpPr>
          <p:cNvPr id="5" name="Text Placeholder 4"/>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321862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Parole Board</a:t>
            </a:r>
          </a:p>
        </p:txBody>
      </p:sp>
      <p:sp>
        <p:nvSpPr>
          <p:cNvPr id="3" name="Content Placeholder 2"/>
          <p:cNvSpPr>
            <a:spLocks noGrp="1"/>
          </p:cNvSpPr>
          <p:nvPr>
            <p:ph type="body" sz="quarter" idx="13"/>
          </p:nvPr>
        </p:nvSpPr>
        <p:spPr/>
        <p:txBody>
          <a:bodyPr>
            <a:normAutofit lnSpcReduction="10000"/>
          </a:bodyPr>
          <a:lstStyle/>
          <a:p>
            <a:r>
              <a:rPr lang="en-GB" dirty="0"/>
              <a:t>Main focus is protecting the public and managing risk</a:t>
            </a:r>
          </a:p>
          <a:p>
            <a:endParaRPr lang="en-GB" dirty="0"/>
          </a:p>
          <a:p>
            <a:r>
              <a:rPr lang="en-GB" dirty="0"/>
              <a:t>Parole Hearings</a:t>
            </a:r>
          </a:p>
          <a:p>
            <a:pPr lvl="1"/>
            <a:r>
              <a:rPr lang="en-GB" dirty="0"/>
              <a:t>May require psychiatric risk assessment</a:t>
            </a:r>
          </a:p>
          <a:p>
            <a:pPr lvl="1"/>
            <a:r>
              <a:rPr lang="en-GB" dirty="0"/>
              <a:t>Satisfied that it is no longer necessary for the protection of public that the prisoner should be confined</a:t>
            </a:r>
          </a:p>
          <a:p>
            <a:endParaRPr lang="en-GB" dirty="0"/>
          </a:p>
          <a:p>
            <a:r>
              <a:rPr lang="en-GB" dirty="0"/>
              <a:t>Risk = dangerousness and must be substantial</a:t>
            </a:r>
          </a:p>
          <a:p>
            <a:pPr lvl="1"/>
            <a:endParaRPr lang="en-GB" dirty="0"/>
          </a:p>
        </p:txBody>
      </p:sp>
    </p:spTree>
    <p:extLst>
      <p:ext uri="{BB962C8B-B14F-4D97-AF65-F5344CB8AC3E}">
        <p14:creationId xmlns:p14="http://schemas.microsoft.com/office/powerpoint/2010/main" val="41693368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MAPPA</a:t>
            </a:r>
          </a:p>
        </p:txBody>
      </p:sp>
      <p:sp>
        <p:nvSpPr>
          <p:cNvPr id="3" name="Content Placeholder 2"/>
          <p:cNvSpPr>
            <a:spLocks noGrp="1"/>
          </p:cNvSpPr>
          <p:nvPr>
            <p:ph type="body" sz="quarter" idx="13"/>
          </p:nvPr>
        </p:nvSpPr>
        <p:spPr/>
        <p:txBody>
          <a:bodyPr>
            <a:normAutofit fontScale="92500" lnSpcReduction="10000"/>
          </a:bodyPr>
          <a:lstStyle/>
          <a:p>
            <a:r>
              <a:rPr lang="en-GB" dirty="0"/>
              <a:t>Key functions</a:t>
            </a:r>
          </a:p>
          <a:p>
            <a:pPr lvl="1"/>
            <a:r>
              <a:rPr lang="en-GB" dirty="0"/>
              <a:t>Identification of MAPPA offenders</a:t>
            </a:r>
          </a:p>
          <a:p>
            <a:pPr lvl="1"/>
            <a:r>
              <a:rPr lang="en-GB" dirty="0"/>
              <a:t>Risk assessment &amp; Risk management</a:t>
            </a:r>
          </a:p>
          <a:p>
            <a:pPr lvl="1"/>
            <a:r>
              <a:rPr lang="en-GB" dirty="0"/>
              <a:t>Sharing information</a:t>
            </a:r>
          </a:p>
          <a:p>
            <a:endParaRPr lang="en-GB" dirty="0"/>
          </a:p>
          <a:p>
            <a:r>
              <a:rPr lang="en-GB" dirty="0"/>
              <a:t>Categories of MAPPA offender</a:t>
            </a:r>
          </a:p>
          <a:p>
            <a:pPr lvl="1"/>
            <a:r>
              <a:rPr lang="en-GB" dirty="0"/>
              <a:t>Category 1 – registered sex offender</a:t>
            </a:r>
          </a:p>
          <a:p>
            <a:pPr lvl="1"/>
            <a:r>
              <a:rPr lang="en-GB" dirty="0"/>
              <a:t>Category 2 – violent or other sex offender</a:t>
            </a:r>
          </a:p>
          <a:p>
            <a:pPr lvl="1"/>
            <a:r>
              <a:rPr lang="en-GB" dirty="0"/>
              <a:t>Category 3 – other offenders</a:t>
            </a:r>
          </a:p>
          <a:p>
            <a:pPr lvl="1"/>
            <a:r>
              <a:rPr lang="en-GB" dirty="0"/>
              <a:t>Possible 4</a:t>
            </a:r>
            <a:r>
              <a:rPr lang="en-GB" baseline="30000" dirty="0"/>
              <a:t>th</a:t>
            </a:r>
            <a:r>
              <a:rPr lang="en-GB" dirty="0"/>
              <a:t> category – potentially dangerous offenders</a:t>
            </a:r>
          </a:p>
        </p:txBody>
      </p:sp>
    </p:spTree>
    <p:extLst>
      <p:ext uri="{BB962C8B-B14F-4D97-AF65-F5344CB8AC3E}">
        <p14:creationId xmlns:p14="http://schemas.microsoft.com/office/powerpoint/2010/main" val="6500928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MCQs</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9361106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Psychiatry and the CJS</a:t>
            </a:r>
          </a:p>
        </p:txBody>
      </p:sp>
      <p:sp>
        <p:nvSpPr>
          <p:cNvPr id="3" name="Subtitle 2"/>
          <p:cNvSpPr>
            <a:spLocks noGrp="1"/>
          </p:cNvSpPr>
          <p:nvPr>
            <p:ph type="subTitle" idx="1"/>
          </p:nvPr>
        </p:nvSpPr>
        <p:spPr/>
        <p:txBody>
          <a:bodyPr/>
          <a:lstStyle/>
          <a:p>
            <a:r>
              <a:rPr lang="en-US" dirty="0"/>
              <a:t>MCQs</a:t>
            </a:r>
          </a:p>
        </p:txBody>
      </p:sp>
      <p:sp>
        <p:nvSpPr>
          <p:cNvPr id="4" name="Text Placeholder 3"/>
          <p:cNvSpPr>
            <a:spLocks noGrp="1"/>
          </p:cNvSpPr>
          <p:nvPr>
            <p:ph type="body" sz="quarter" idx="13"/>
          </p:nvPr>
        </p:nvSpPr>
        <p:spPr/>
        <p:txBody>
          <a:bodyPr/>
          <a:lstStyle/>
          <a:p>
            <a:r>
              <a:rPr lang="en-GB" dirty="0"/>
              <a:t>1. What is the relative risk of psychosis in prisons compared to the general population?</a:t>
            </a:r>
          </a:p>
          <a:p>
            <a:pPr marL="1314450" lvl="3" indent="0">
              <a:buNone/>
            </a:pPr>
            <a:r>
              <a:rPr lang="en-GB" dirty="0"/>
              <a:t>A. 5</a:t>
            </a:r>
          </a:p>
          <a:p>
            <a:pPr marL="1314450" lvl="3" indent="0">
              <a:buNone/>
            </a:pPr>
            <a:r>
              <a:rPr lang="en-GB" dirty="0"/>
              <a:t>B. 10</a:t>
            </a:r>
          </a:p>
          <a:p>
            <a:pPr marL="1314450" lvl="3" indent="0">
              <a:buNone/>
            </a:pPr>
            <a:r>
              <a:rPr lang="en-GB" dirty="0"/>
              <a:t>C. 20</a:t>
            </a:r>
          </a:p>
          <a:p>
            <a:pPr marL="1314450" lvl="3" indent="0">
              <a:buNone/>
            </a:pPr>
            <a:r>
              <a:rPr lang="en-GB" dirty="0"/>
              <a:t>D. 100</a:t>
            </a:r>
          </a:p>
          <a:p>
            <a:pPr marL="1314450" lvl="3" indent="0">
              <a:buNone/>
            </a:pPr>
            <a:r>
              <a:rPr lang="en-GB" dirty="0"/>
              <a:t>E. 2</a:t>
            </a:r>
          </a:p>
          <a:p>
            <a:pPr marL="0" indent="0">
              <a:buNone/>
            </a:pPr>
            <a:endParaRPr lang="en-US" dirty="0"/>
          </a:p>
        </p:txBody>
      </p:sp>
    </p:spTree>
    <p:extLst>
      <p:ext uri="{BB962C8B-B14F-4D97-AF65-F5344CB8AC3E}">
        <p14:creationId xmlns:p14="http://schemas.microsoft.com/office/powerpoint/2010/main" val="39115851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Psychiatry and the CJS</a:t>
            </a:r>
          </a:p>
        </p:txBody>
      </p:sp>
      <p:sp>
        <p:nvSpPr>
          <p:cNvPr id="3" name="Subtitle 2"/>
          <p:cNvSpPr>
            <a:spLocks noGrp="1"/>
          </p:cNvSpPr>
          <p:nvPr>
            <p:ph type="subTitle" idx="1"/>
          </p:nvPr>
        </p:nvSpPr>
        <p:spPr/>
        <p:txBody>
          <a:bodyPr/>
          <a:lstStyle/>
          <a:p>
            <a:r>
              <a:rPr lang="en-US" dirty="0"/>
              <a:t>MCQs</a:t>
            </a:r>
          </a:p>
        </p:txBody>
      </p:sp>
      <p:sp>
        <p:nvSpPr>
          <p:cNvPr id="4" name="Text Placeholder 3"/>
          <p:cNvSpPr>
            <a:spLocks noGrp="1"/>
          </p:cNvSpPr>
          <p:nvPr>
            <p:ph type="body" sz="quarter" idx="13"/>
          </p:nvPr>
        </p:nvSpPr>
        <p:spPr/>
        <p:txBody>
          <a:bodyPr/>
          <a:lstStyle/>
          <a:p>
            <a:r>
              <a:rPr lang="en-GB" dirty="0"/>
              <a:t>1. What is the relative risk of psychosis in prisons compared to the general population?</a:t>
            </a:r>
          </a:p>
          <a:p>
            <a:pPr marL="1314450" lvl="3" indent="0">
              <a:buNone/>
            </a:pPr>
            <a:r>
              <a:rPr lang="en-GB" dirty="0"/>
              <a:t>A. 5</a:t>
            </a:r>
          </a:p>
          <a:p>
            <a:pPr marL="1314450" lvl="3" indent="0">
              <a:buNone/>
            </a:pPr>
            <a:r>
              <a:rPr lang="en-GB" dirty="0"/>
              <a:t>B. 10</a:t>
            </a:r>
          </a:p>
          <a:p>
            <a:pPr marL="1314450" lvl="3" indent="0">
              <a:buNone/>
            </a:pPr>
            <a:r>
              <a:rPr lang="en-GB" b="1" dirty="0"/>
              <a:t>C. 20</a:t>
            </a:r>
          </a:p>
          <a:p>
            <a:pPr marL="1314450" lvl="3" indent="0">
              <a:buNone/>
            </a:pPr>
            <a:r>
              <a:rPr lang="en-GB" dirty="0"/>
              <a:t>D. 100</a:t>
            </a:r>
          </a:p>
          <a:p>
            <a:pPr marL="1314450" lvl="3" indent="0">
              <a:buNone/>
            </a:pPr>
            <a:r>
              <a:rPr lang="en-GB" dirty="0"/>
              <a:t>E. 2</a:t>
            </a:r>
          </a:p>
          <a:p>
            <a:pPr marL="0" indent="0">
              <a:buNone/>
            </a:pPr>
            <a:endParaRPr lang="en-US" dirty="0"/>
          </a:p>
        </p:txBody>
      </p:sp>
    </p:spTree>
    <p:extLst>
      <p:ext uri="{BB962C8B-B14F-4D97-AF65-F5344CB8AC3E}">
        <p14:creationId xmlns:p14="http://schemas.microsoft.com/office/powerpoint/2010/main" val="41365099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Psychiatry and the CJS</a:t>
            </a:r>
            <a:endParaRPr lang="en-GB" dirty="0"/>
          </a:p>
        </p:txBody>
      </p:sp>
      <p:sp>
        <p:nvSpPr>
          <p:cNvPr id="3" name="Subtitle 2"/>
          <p:cNvSpPr>
            <a:spLocks noGrp="1"/>
          </p:cNvSpPr>
          <p:nvPr>
            <p:ph type="subTitle" idx="1"/>
          </p:nvPr>
        </p:nvSpPr>
        <p:spPr/>
        <p:txBody>
          <a:bodyPr/>
          <a:lstStyle/>
          <a:p>
            <a:r>
              <a:rPr lang="en-US" dirty="0" err="1"/>
              <a:t>MCQs</a:t>
            </a:r>
            <a:endParaRPr lang="en-GB" dirty="0"/>
          </a:p>
        </p:txBody>
      </p:sp>
      <p:sp>
        <p:nvSpPr>
          <p:cNvPr id="4" name="Text Placeholder 3"/>
          <p:cNvSpPr>
            <a:spLocks noGrp="1"/>
          </p:cNvSpPr>
          <p:nvPr>
            <p:ph type="body" sz="quarter" idx="13"/>
          </p:nvPr>
        </p:nvSpPr>
        <p:spPr/>
        <p:txBody>
          <a:bodyPr/>
          <a:lstStyle/>
          <a:p>
            <a:pPr marL="0" indent="0">
              <a:buNone/>
            </a:pPr>
            <a:r>
              <a:rPr lang="en-GB" dirty="0"/>
              <a:t>2. How many homicide offenders have active psychiatric symptoms at the time of committing the homicide?</a:t>
            </a:r>
          </a:p>
          <a:p>
            <a:pPr marL="800100" lvl="2" indent="0">
              <a:buNone/>
            </a:pPr>
            <a:r>
              <a:rPr lang="en-GB" dirty="0"/>
              <a:t>A. 1 in 10</a:t>
            </a:r>
          </a:p>
          <a:p>
            <a:pPr marL="800100" lvl="2" indent="0">
              <a:buNone/>
            </a:pPr>
            <a:r>
              <a:rPr lang="en-GB" dirty="0"/>
              <a:t>B. 1 in 5</a:t>
            </a:r>
          </a:p>
          <a:p>
            <a:pPr marL="800100" lvl="2" indent="0">
              <a:buNone/>
            </a:pPr>
            <a:r>
              <a:rPr lang="en-GB" dirty="0"/>
              <a:t>C. 1 in 3</a:t>
            </a:r>
          </a:p>
          <a:p>
            <a:pPr marL="800100" lvl="2" indent="0">
              <a:buNone/>
            </a:pPr>
            <a:r>
              <a:rPr lang="en-GB" dirty="0"/>
              <a:t>D. 1 in 2</a:t>
            </a:r>
          </a:p>
          <a:p>
            <a:pPr marL="800100" lvl="2" indent="0">
              <a:buNone/>
            </a:pPr>
            <a:r>
              <a:rPr lang="en-GB" dirty="0"/>
              <a:t>E. 1 in 4</a:t>
            </a:r>
          </a:p>
        </p:txBody>
      </p:sp>
    </p:spTree>
    <p:extLst>
      <p:ext uri="{BB962C8B-B14F-4D97-AF65-F5344CB8AC3E}">
        <p14:creationId xmlns:p14="http://schemas.microsoft.com/office/powerpoint/2010/main" val="36116426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Psychiatry and the CJS</a:t>
            </a:r>
            <a:endParaRPr lang="en-GB" dirty="0"/>
          </a:p>
        </p:txBody>
      </p:sp>
      <p:sp>
        <p:nvSpPr>
          <p:cNvPr id="3" name="Subtitle 2"/>
          <p:cNvSpPr>
            <a:spLocks noGrp="1"/>
          </p:cNvSpPr>
          <p:nvPr>
            <p:ph type="subTitle" idx="1"/>
          </p:nvPr>
        </p:nvSpPr>
        <p:spPr/>
        <p:txBody>
          <a:bodyPr/>
          <a:lstStyle/>
          <a:p>
            <a:r>
              <a:rPr lang="en-US" dirty="0" err="1"/>
              <a:t>MCQs</a:t>
            </a:r>
            <a:endParaRPr lang="en-GB" dirty="0"/>
          </a:p>
        </p:txBody>
      </p:sp>
      <p:sp>
        <p:nvSpPr>
          <p:cNvPr id="4" name="Text Placeholder 3"/>
          <p:cNvSpPr>
            <a:spLocks noGrp="1"/>
          </p:cNvSpPr>
          <p:nvPr>
            <p:ph type="body" sz="quarter" idx="13"/>
          </p:nvPr>
        </p:nvSpPr>
        <p:spPr/>
        <p:txBody>
          <a:bodyPr/>
          <a:lstStyle/>
          <a:p>
            <a:pPr marL="0" indent="0">
              <a:buNone/>
            </a:pPr>
            <a:r>
              <a:rPr lang="en-GB" dirty="0"/>
              <a:t>2. How many homicide offenders have active psychiatric symptoms at the time of committing the homicide?</a:t>
            </a:r>
          </a:p>
          <a:p>
            <a:pPr marL="800100" lvl="2" indent="0">
              <a:buNone/>
            </a:pPr>
            <a:r>
              <a:rPr lang="en-GB" b="1" dirty="0"/>
              <a:t>A. 1 in 10</a:t>
            </a:r>
          </a:p>
          <a:p>
            <a:pPr marL="800100" lvl="2" indent="0">
              <a:buNone/>
            </a:pPr>
            <a:r>
              <a:rPr lang="en-GB" dirty="0"/>
              <a:t>B. 1 in 5</a:t>
            </a:r>
          </a:p>
          <a:p>
            <a:pPr marL="800100" lvl="2" indent="0">
              <a:buNone/>
            </a:pPr>
            <a:r>
              <a:rPr lang="en-GB" dirty="0"/>
              <a:t>C. 1 in 3</a:t>
            </a:r>
          </a:p>
          <a:p>
            <a:pPr marL="800100" lvl="2" indent="0">
              <a:buNone/>
            </a:pPr>
            <a:r>
              <a:rPr lang="en-GB" dirty="0"/>
              <a:t>D. 1 in 2</a:t>
            </a:r>
          </a:p>
          <a:p>
            <a:pPr marL="800100" lvl="2" indent="0">
              <a:buNone/>
            </a:pPr>
            <a:r>
              <a:rPr lang="en-GB" dirty="0"/>
              <a:t>E. 1 in 4</a:t>
            </a:r>
          </a:p>
        </p:txBody>
      </p:sp>
    </p:spTree>
    <p:extLst>
      <p:ext uri="{BB962C8B-B14F-4D97-AF65-F5344CB8AC3E}">
        <p14:creationId xmlns:p14="http://schemas.microsoft.com/office/powerpoint/2010/main" val="5884209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Psychiatry and the CJS</a:t>
            </a:r>
            <a:endParaRPr lang="en-GB" dirty="0"/>
          </a:p>
        </p:txBody>
      </p:sp>
      <p:sp>
        <p:nvSpPr>
          <p:cNvPr id="3" name="Subtitle 2"/>
          <p:cNvSpPr>
            <a:spLocks noGrp="1"/>
          </p:cNvSpPr>
          <p:nvPr>
            <p:ph type="subTitle" idx="1"/>
          </p:nvPr>
        </p:nvSpPr>
        <p:spPr/>
        <p:txBody>
          <a:bodyPr/>
          <a:lstStyle/>
          <a:p>
            <a:r>
              <a:rPr lang="en-US" dirty="0" err="1"/>
              <a:t>MCQs</a:t>
            </a:r>
            <a:endParaRPr lang="en-GB" dirty="0"/>
          </a:p>
        </p:txBody>
      </p:sp>
      <p:sp>
        <p:nvSpPr>
          <p:cNvPr id="4" name="Text Placeholder 3"/>
          <p:cNvSpPr>
            <a:spLocks noGrp="1"/>
          </p:cNvSpPr>
          <p:nvPr>
            <p:ph type="body" sz="quarter" idx="13"/>
          </p:nvPr>
        </p:nvSpPr>
        <p:spPr>
          <a:xfrm>
            <a:off x="457200" y="2516841"/>
            <a:ext cx="7839075" cy="2457450"/>
          </a:xfrm>
        </p:spPr>
        <p:txBody>
          <a:bodyPr/>
          <a:lstStyle/>
          <a:p>
            <a:pPr marL="0" indent="0">
              <a:buNone/>
            </a:pPr>
            <a:r>
              <a:rPr lang="en-GB" dirty="0"/>
              <a:t>3. The rate of suicide is highest in:</a:t>
            </a:r>
          </a:p>
          <a:p>
            <a:pPr marL="800100" lvl="2" indent="0">
              <a:buNone/>
            </a:pPr>
            <a:r>
              <a:rPr lang="en-GB" dirty="0"/>
              <a:t>A. Service users in the community</a:t>
            </a:r>
          </a:p>
          <a:p>
            <a:pPr marL="800100" lvl="2" indent="0">
              <a:buNone/>
            </a:pPr>
            <a:r>
              <a:rPr lang="en-GB" dirty="0"/>
              <a:t>B. Sentenced prisoners</a:t>
            </a:r>
          </a:p>
          <a:p>
            <a:pPr marL="800100" lvl="2" indent="0">
              <a:buNone/>
            </a:pPr>
            <a:r>
              <a:rPr lang="en-GB" dirty="0"/>
              <a:t>C. Service users in general psychiatric wards</a:t>
            </a:r>
          </a:p>
          <a:p>
            <a:pPr marL="800100" lvl="2" indent="0">
              <a:buNone/>
            </a:pPr>
            <a:r>
              <a:rPr lang="en-GB" dirty="0"/>
              <a:t>D. Older prisoners facing long sentences</a:t>
            </a:r>
          </a:p>
          <a:p>
            <a:pPr marL="800100" lvl="2" indent="0">
              <a:buNone/>
            </a:pPr>
            <a:r>
              <a:rPr lang="en-GB" dirty="0"/>
              <a:t>E. Remand prisoners</a:t>
            </a:r>
          </a:p>
          <a:p>
            <a:endParaRPr lang="en-GB" dirty="0"/>
          </a:p>
        </p:txBody>
      </p:sp>
    </p:spTree>
    <p:extLst>
      <p:ext uri="{BB962C8B-B14F-4D97-AF65-F5344CB8AC3E}">
        <p14:creationId xmlns:p14="http://schemas.microsoft.com/office/powerpoint/2010/main" val="891534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Criminal Justice System</a:t>
            </a:r>
          </a:p>
        </p:txBody>
      </p:sp>
      <p:sp>
        <p:nvSpPr>
          <p:cNvPr id="5" name="Content Placeholder 4"/>
          <p:cNvSpPr>
            <a:spLocks noGrp="1"/>
          </p:cNvSpPr>
          <p:nvPr>
            <p:ph type="body" sz="quarter" idx="13"/>
          </p:nvPr>
        </p:nvSpPr>
        <p:spPr/>
        <p:txBody>
          <a:bodyPr/>
          <a:lstStyle/>
          <a:p>
            <a:r>
              <a:rPr lang="en-GB" dirty="0"/>
              <a:t>Police</a:t>
            </a:r>
          </a:p>
          <a:p>
            <a:r>
              <a:rPr lang="en-GB" dirty="0"/>
              <a:t>Crown Prosecution Service (CPS)</a:t>
            </a:r>
          </a:p>
          <a:p>
            <a:r>
              <a:rPr lang="en-GB" dirty="0"/>
              <a:t>National Offender Management Service (NOMS)</a:t>
            </a:r>
          </a:p>
          <a:p>
            <a:pPr lvl="1"/>
            <a:r>
              <a:rPr lang="en-GB" dirty="0"/>
              <a:t>National probation service</a:t>
            </a:r>
          </a:p>
          <a:p>
            <a:pPr lvl="1"/>
            <a:r>
              <a:rPr lang="en-GB" dirty="0"/>
              <a:t>HM Prison service</a:t>
            </a:r>
          </a:p>
          <a:p>
            <a:r>
              <a:rPr lang="en-GB" dirty="0"/>
              <a:t>Youth Justice Board and Youth Offending Teams (YOT)</a:t>
            </a:r>
          </a:p>
        </p:txBody>
      </p:sp>
    </p:spTree>
    <p:extLst>
      <p:ext uri="{BB962C8B-B14F-4D97-AF65-F5344CB8AC3E}">
        <p14:creationId xmlns:p14="http://schemas.microsoft.com/office/powerpoint/2010/main" val="34564554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Psychiatry and the CJS</a:t>
            </a:r>
            <a:endParaRPr lang="en-GB" dirty="0"/>
          </a:p>
        </p:txBody>
      </p:sp>
      <p:sp>
        <p:nvSpPr>
          <p:cNvPr id="3" name="Subtitle 2"/>
          <p:cNvSpPr>
            <a:spLocks noGrp="1"/>
          </p:cNvSpPr>
          <p:nvPr>
            <p:ph type="subTitle" idx="1"/>
          </p:nvPr>
        </p:nvSpPr>
        <p:spPr/>
        <p:txBody>
          <a:bodyPr/>
          <a:lstStyle/>
          <a:p>
            <a:r>
              <a:rPr lang="en-US" dirty="0" err="1"/>
              <a:t>MCQs</a:t>
            </a:r>
            <a:endParaRPr lang="en-GB" dirty="0"/>
          </a:p>
        </p:txBody>
      </p:sp>
      <p:sp>
        <p:nvSpPr>
          <p:cNvPr id="4" name="Text Placeholder 3"/>
          <p:cNvSpPr>
            <a:spLocks noGrp="1"/>
          </p:cNvSpPr>
          <p:nvPr>
            <p:ph type="body" sz="quarter" idx="13"/>
          </p:nvPr>
        </p:nvSpPr>
        <p:spPr>
          <a:xfrm>
            <a:off x="457200" y="2516841"/>
            <a:ext cx="7839075" cy="2457450"/>
          </a:xfrm>
        </p:spPr>
        <p:txBody>
          <a:bodyPr/>
          <a:lstStyle/>
          <a:p>
            <a:pPr marL="0" indent="0">
              <a:buNone/>
            </a:pPr>
            <a:r>
              <a:rPr lang="en-GB" dirty="0"/>
              <a:t>3. The rate of suicide is highest in:</a:t>
            </a:r>
          </a:p>
          <a:p>
            <a:pPr marL="800100" lvl="2" indent="0">
              <a:buNone/>
            </a:pPr>
            <a:r>
              <a:rPr lang="en-GB" dirty="0"/>
              <a:t>A. Service users in the community</a:t>
            </a:r>
          </a:p>
          <a:p>
            <a:pPr marL="800100" lvl="2" indent="0">
              <a:buNone/>
            </a:pPr>
            <a:r>
              <a:rPr lang="en-GB" dirty="0"/>
              <a:t>B. Sentenced prisoners</a:t>
            </a:r>
          </a:p>
          <a:p>
            <a:pPr marL="800100" lvl="2" indent="0">
              <a:buNone/>
            </a:pPr>
            <a:r>
              <a:rPr lang="en-GB" dirty="0"/>
              <a:t>C. Service users in general psychiatric wards</a:t>
            </a:r>
          </a:p>
          <a:p>
            <a:pPr marL="800100" lvl="2" indent="0">
              <a:buNone/>
            </a:pPr>
            <a:r>
              <a:rPr lang="en-GB" dirty="0"/>
              <a:t>D. Older prisoners facing long sentences</a:t>
            </a:r>
          </a:p>
          <a:p>
            <a:pPr marL="800100" lvl="2" indent="0">
              <a:buNone/>
            </a:pPr>
            <a:r>
              <a:rPr lang="en-GB" b="1" dirty="0"/>
              <a:t>E. Remand prisoners</a:t>
            </a:r>
          </a:p>
          <a:p>
            <a:endParaRPr lang="en-GB" dirty="0"/>
          </a:p>
        </p:txBody>
      </p:sp>
    </p:spTree>
    <p:extLst>
      <p:ext uri="{BB962C8B-B14F-4D97-AF65-F5344CB8AC3E}">
        <p14:creationId xmlns:p14="http://schemas.microsoft.com/office/powerpoint/2010/main" val="27365421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Psychiatry and the CJS</a:t>
            </a:r>
            <a:endParaRPr lang="en-GB" dirty="0"/>
          </a:p>
        </p:txBody>
      </p:sp>
      <p:sp>
        <p:nvSpPr>
          <p:cNvPr id="3" name="Subtitle 2"/>
          <p:cNvSpPr>
            <a:spLocks noGrp="1"/>
          </p:cNvSpPr>
          <p:nvPr>
            <p:ph type="subTitle" idx="1"/>
          </p:nvPr>
        </p:nvSpPr>
        <p:spPr/>
        <p:txBody>
          <a:bodyPr/>
          <a:lstStyle/>
          <a:p>
            <a:r>
              <a:rPr lang="en-US" dirty="0" err="1"/>
              <a:t>MCQs</a:t>
            </a:r>
            <a:endParaRPr lang="en-GB" dirty="0"/>
          </a:p>
        </p:txBody>
      </p:sp>
      <p:sp>
        <p:nvSpPr>
          <p:cNvPr id="4" name="Text Placeholder 3"/>
          <p:cNvSpPr>
            <a:spLocks noGrp="1"/>
          </p:cNvSpPr>
          <p:nvPr>
            <p:ph type="body" sz="quarter" idx="13"/>
          </p:nvPr>
        </p:nvSpPr>
        <p:spPr/>
        <p:txBody>
          <a:bodyPr/>
          <a:lstStyle/>
          <a:p>
            <a:pPr marL="0" indent="0">
              <a:buNone/>
            </a:pPr>
            <a:r>
              <a:rPr lang="en-GB" dirty="0"/>
              <a:t>4. Which is the most common psychiatric condition in prisoners?</a:t>
            </a:r>
          </a:p>
          <a:p>
            <a:pPr marL="800100" lvl="2" indent="0">
              <a:buNone/>
            </a:pPr>
            <a:r>
              <a:rPr lang="en-GB" dirty="0"/>
              <a:t>A. Depression</a:t>
            </a:r>
          </a:p>
          <a:p>
            <a:pPr marL="800100" lvl="2" indent="0">
              <a:buNone/>
            </a:pPr>
            <a:r>
              <a:rPr lang="en-GB" dirty="0"/>
              <a:t>B. Personality disorder</a:t>
            </a:r>
          </a:p>
          <a:p>
            <a:pPr marL="800100" lvl="2" indent="0">
              <a:buNone/>
            </a:pPr>
            <a:r>
              <a:rPr lang="en-GB" dirty="0"/>
              <a:t>C. Psychopathy</a:t>
            </a:r>
          </a:p>
          <a:p>
            <a:pPr marL="800100" lvl="2" indent="0">
              <a:buNone/>
            </a:pPr>
            <a:r>
              <a:rPr lang="en-GB" dirty="0"/>
              <a:t>D. Psychosis</a:t>
            </a:r>
          </a:p>
          <a:p>
            <a:pPr marL="800100" lvl="2" indent="0">
              <a:buNone/>
            </a:pPr>
            <a:r>
              <a:rPr lang="en-GB" dirty="0"/>
              <a:t>E. Neurosis</a:t>
            </a:r>
          </a:p>
          <a:p>
            <a:endParaRPr lang="en-GB" dirty="0"/>
          </a:p>
        </p:txBody>
      </p:sp>
    </p:spTree>
    <p:extLst>
      <p:ext uri="{BB962C8B-B14F-4D97-AF65-F5344CB8AC3E}">
        <p14:creationId xmlns:p14="http://schemas.microsoft.com/office/powerpoint/2010/main" val="33935965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Psychiatry and the CJS</a:t>
            </a:r>
            <a:endParaRPr lang="en-GB" dirty="0"/>
          </a:p>
        </p:txBody>
      </p:sp>
      <p:sp>
        <p:nvSpPr>
          <p:cNvPr id="3" name="Subtitle 2"/>
          <p:cNvSpPr>
            <a:spLocks noGrp="1"/>
          </p:cNvSpPr>
          <p:nvPr>
            <p:ph type="subTitle" idx="1"/>
          </p:nvPr>
        </p:nvSpPr>
        <p:spPr/>
        <p:txBody>
          <a:bodyPr/>
          <a:lstStyle/>
          <a:p>
            <a:r>
              <a:rPr lang="en-US" dirty="0" err="1"/>
              <a:t>MCQs</a:t>
            </a:r>
            <a:endParaRPr lang="en-GB" dirty="0"/>
          </a:p>
        </p:txBody>
      </p:sp>
      <p:sp>
        <p:nvSpPr>
          <p:cNvPr id="4" name="Text Placeholder 3"/>
          <p:cNvSpPr>
            <a:spLocks noGrp="1"/>
          </p:cNvSpPr>
          <p:nvPr>
            <p:ph type="body" sz="quarter" idx="13"/>
          </p:nvPr>
        </p:nvSpPr>
        <p:spPr/>
        <p:txBody>
          <a:bodyPr/>
          <a:lstStyle/>
          <a:p>
            <a:pPr marL="0" indent="0">
              <a:buNone/>
            </a:pPr>
            <a:r>
              <a:rPr lang="en-GB" dirty="0"/>
              <a:t>4. Which is the most common psychiatric condition in prisoners?</a:t>
            </a:r>
          </a:p>
          <a:p>
            <a:pPr marL="800100" lvl="2" indent="0">
              <a:buNone/>
            </a:pPr>
            <a:r>
              <a:rPr lang="en-GB" dirty="0"/>
              <a:t>A. Depression</a:t>
            </a:r>
          </a:p>
          <a:p>
            <a:pPr marL="800100" lvl="2" indent="0">
              <a:buNone/>
            </a:pPr>
            <a:r>
              <a:rPr lang="en-GB" b="1" dirty="0"/>
              <a:t>B. Personality disorder</a:t>
            </a:r>
          </a:p>
          <a:p>
            <a:pPr marL="800100" lvl="2" indent="0">
              <a:buNone/>
            </a:pPr>
            <a:r>
              <a:rPr lang="en-GB" dirty="0"/>
              <a:t>C. Psychopathy</a:t>
            </a:r>
          </a:p>
          <a:p>
            <a:pPr marL="800100" lvl="2" indent="0">
              <a:buNone/>
            </a:pPr>
            <a:r>
              <a:rPr lang="en-GB" dirty="0"/>
              <a:t>D. Psychosis</a:t>
            </a:r>
          </a:p>
          <a:p>
            <a:pPr marL="800100" lvl="2" indent="0">
              <a:buNone/>
            </a:pPr>
            <a:r>
              <a:rPr lang="en-GB" dirty="0"/>
              <a:t>E. Neurosis</a:t>
            </a:r>
          </a:p>
          <a:p>
            <a:endParaRPr lang="en-GB" dirty="0"/>
          </a:p>
        </p:txBody>
      </p:sp>
    </p:spTree>
    <p:extLst>
      <p:ext uri="{BB962C8B-B14F-4D97-AF65-F5344CB8AC3E}">
        <p14:creationId xmlns:p14="http://schemas.microsoft.com/office/powerpoint/2010/main" val="38311139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Psychiatry and the CJS</a:t>
            </a:r>
            <a:endParaRPr lang="en-GB" dirty="0"/>
          </a:p>
        </p:txBody>
      </p:sp>
      <p:sp>
        <p:nvSpPr>
          <p:cNvPr id="3" name="Subtitle 2"/>
          <p:cNvSpPr>
            <a:spLocks noGrp="1"/>
          </p:cNvSpPr>
          <p:nvPr>
            <p:ph type="subTitle" idx="1"/>
          </p:nvPr>
        </p:nvSpPr>
        <p:spPr/>
        <p:txBody>
          <a:bodyPr/>
          <a:lstStyle/>
          <a:p>
            <a:r>
              <a:rPr lang="en-US" dirty="0" err="1"/>
              <a:t>MCQs</a:t>
            </a:r>
            <a:endParaRPr lang="en-GB" dirty="0"/>
          </a:p>
        </p:txBody>
      </p:sp>
      <p:sp>
        <p:nvSpPr>
          <p:cNvPr id="4" name="Text Placeholder 3"/>
          <p:cNvSpPr>
            <a:spLocks noGrp="1"/>
          </p:cNvSpPr>
          <p:nvPr>
            <p:ph type="body" sz="quarter" idx="13"/>
          </p:nvPr>
        </p:nvSpPr>
        <p:spPr/>
        <p:txBody>
          <a:bodyPr/>
          <a:lstStyle/>
          <a:p>
            <a:pPr marL="0" indent="0">
              <a:buNone/>
            </a:pPr>
            <a:r>
              <a:rPr lang="en-GB" dirty="0"/>
              <a:t>5. What is the prevalence of major depression in male prisoners?</a:t>
            </a:r>
          </a:p>
          <a:p>
            <a:pPr marL="800100" lvl="2" indent="0">
              <a:buNone/>
            </a:pPr>
            <a:r>
              <a:rPr lang="en-GB" dirty="0"/>
              <a:t>A. 10%</a:t>
            </a:r>
          </a:p>
          <a:p>
            <a:pPr marL="800100" lvl="2" indent="0">
              <a:buNone/>
            </a:pPr>
            <a:r>
              <a:rPr lang="en-GB" dirty="0"/>
              <a:t>B. 12%</a:t>
            </a:r>
          </a:p>
          <a:p>
            <a:pPr marL="800100" lvl="2" indent="0">
              <a:buNone/>
            </a:pPr>
            <a:r>
              <a:rPr lang="en-GB" dirty="0"/>
              <a:t>C. 25%</a:t>
            </a:r>
          </a:p>
          <a:p>
            <a:pPr marL="800100" lvl="2" indent="0">
              <a:buNone/>
            </a:pPr>
            <a:r>
              <a:rPr lang="en-GB" dirty="0"/>
              <a:t>D. 3.7%</a:t>
            </a:r>
          </a:p>
          <a:p>
            <a:pPr marL="800100" lvl="2" indent="0">
              <a:buNone/>
            </a:pPr>
            <a:r>
              <a:rPr lang="en-GB" dirty="0"/>
              <a:t>E. 50%</a:t>
            </a:r>
          </a:p>
          <a:p>
            <a:endParaRPr lang="en-GB" dirty="0"/>
          </a:p>
        </p:txBody>
      </p:sp>
    </p:spTree>
    <p:extLst>
      <p:ext uri="{BB962C8B-B14F-4D97-AF65-F5344CB8AC3E}">
        <p14:creationId xmlns:p14="http://schemas.microsoft.com/office/powerpoint/2010/main" val="20325613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Psychiatry and the CJS</a:t>
            </a:r>
            <a:endParaRPr lang="en-GB" dirty="0"/>
          </a:p>
        </p:txBody>
      </p:sp>
      <p:sp>
        <p:nvSpPr>
          <p:cNvPr id="3" name="Subtitle 2"/>
          <p:cNvSpPr>
            <a:spLocks noGrp="1"/>
          </p:cNvSpPr>
          <p:nvPr>
            <p:ph type="subTitle" idx="1"/>
          </p:nvPr>
        </p:nvSpPr>
        <p:spPr/>
        <p:txBody>
          <a:bodyPr/>
          <a:lstStyle/>
          <a:p>
            <a:r>
              <a:rPr lang="en-US" dirty="0" err="1"/>
              <a:t>MCQs</a:t>
            </a:r>
            <a:endParaRPr lang="en-GB" dirty="0"/>
          </a:p>
        </p:txBody>
      </p:sp>
      <p:sp>
        <p:nvSpPr>
          <p:cNvPr id="4" name="Text Placeholder 3"/>
          <p:cNvSpPr>
            <a:spLocks noGrp="1"/>
          </p:cNvSpPr>
          <p:nvPr>
            <p:ph type="body" sz="quarter" idx="13"/>
          </p:nvPr>
        </p:nvSpPr>
        <p:spPr/>
        <p:txBody>
          <a:bodyPr/>
          <a:lstStyle/>
          <a:p>
            <a:pPr marL="0" indent="0">
              <a:buNone/>
            </a:pPr>
            <a:r>
              <a:rPr lang="en-GB" dirty="0"/>
              <a:t>5. What is the prevalence of major depression in male prisoners?</a:t>
            </a:r>
          </a:p>
          <a:p>
            <a:pPr marL="800100" lvl="2" indent="0">
              <a:buNone/>
            </a:pPr>
            <a:r>
              <a:rPr lang="en-GB" b="1" dirty="0"/>
              <a:t>A. 10%</a:t>
            </a:r>
          </a:p>
          <a:p>
            <a:pPr marL="800100" lvl="2" indent="0">
              <a:buNone/>
            </a:pPr>
            <a:r>
              <a:rPr lang="en-GB" dirty="0"/>
              <a:t>B. 12%</a:t>
            </a:r>
          </a:p>
          <a:p>
            <a:pPr marL="800100" lvl="2" indent="0">
              <a:buNone/>
            </a:pPr>
            <a:r>
              <a:rPr lang="en-GB" dirty="0"/>
              <a:t>C. 25%</a:t>
            </a:r>
          </a:p>
          <a:p>
            <a:pPr marL="800100" lvl="2" indent="0">
              <a:buNone/>
            </a:pPr>
            <a:r>
              <a:rPr lang="en-GB" dirty="0"/>
              <a:t>D. 3.7%</a:t>
            </a:r>
          </a:p>
          <a:p>
            <a:pPr marL="800100" lvl="2" indent="0">
              <a:buNone/>
            </a:pPr>
            <a:r>
              <a:rPr lang="en-GB" dirty="0"/>
              <a:t>E. 50%</a:t>
            </a:r>
          </a:p>
          <a:p>
            <a:endParaRPr lang="en-GB" dirty="0"/>
          </a:p>
        </p:txBody>
      </p:sp>
    </p:spTree>
    <p:extLst>
      <p:ext uri="{BB962C8B-B14F-4D97-AF65-F5344CB8AC3E}">
        <p14:creationId xmlns:p14="http://schemas.microsoft.com/office/powerpoint/2010/main" val="23709208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Psychiatry and the CJS</a:t>
            </a:r>
          </a:p>
        </p:txBody>
      </p:sp>
      <p:sp>
        <p:nvSpPr>
          <p:cNvPr id="4" name="Text Placeholder 3"/>
          <p:cNvSpPr>
            <a:spLocks noGrp="1"/>
          </p:cNvSpPr>
          <p:nvPr>
            <p:ph type="body" sz="quarter" idx="13"/>
          </p:nvPr>
        </p:nvSpPr>
        <p:spPr/>
        <p:txBody>
          <a:bodyPr/>
          <a:lstStyle/>
          <a:p>
            <a:pPr marL="0" indent="0" algn="ctr">
              <a:buNone/>
            </a:pPr>
            <a:r>
              <a:rPr lang="en-US" sz="2800" dirty="0"/>
              <a:t>Any Questions?</a:t>
            </a:r>
          </a:p>
          <a:p>
            <a:pPr marL="0" indent="0" algn="ctr">
              <a:buNone/>
            </a:pPr>
            <a:endParaRPr lang="en-US" dirty="0"/>
          </a:p>
          <a:p>
            <a:pPr marL="0" indent="0" algn="ctr">
              <a:buNone/>
            </a:pPr>
            <a:r>
              <a:rPr lang="en-US" dirty="0"/>
              <a:t>Thank you.</a:t>
            </a:r>
          </a:p>
        </p:txBody>
      </p:sp>
    </p:spTree>
    <p:extLst>
      <p:ext uri="{BB962C8B-B14F-4D97-AF65-F5344CB8AC3E}">
        <p14:creationId xmlns:p14="http://schemas.microsoft.com/office/powerpoint/2010/main" val="1748223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a:t>Meet Bob</a:t>
            </a:r>
            <a:endParaRPr lang="en-GB" dirty="0"/>
          </a:p>
        </p:txBody>
      </p:sp>
      <p:sp>
        <p:nvSpPr>
          <p:cNvPr id="4" name="Text Placeholder 3"/>
          <p:cNvSpPr>
            <a:spLocks noGrp="1"/>
          </p:cNvSpPr>
          <p:nvPr>
            <p:ph type="body" sz="quarter" idx="13"/>
          </p:nvPr>
        </p:nvSpPr>
        <p:spPr>
          <a:xfrm>
            <a:off x="457201" y="1864426"/>
            <a:ext cx="4761186" cy="4156363"/>
          </a:xfrm>
        </p:spPr>
        <p:txBody>
          <a:bodyPr/>
          <a:lstStyle/>
          <a:p>
            <a:r>
              <a:rPr lang="en-GB" dirty="0"/>
              <a:t>22</a:t>
            </a:r>
          </a:p>
          <a:p>
            <a:r>
              <a:rPr lang="en-GB" dirty="0"/>
              <a:t>Previously under </a:t>
            </a:r>
            <a:r>
              <a:rPr lang="en-GB" dirty="0" err="1"/>
              <a:t>EIT</a:t>
            </a:r>
            <a:r>
              <a:rPr lang="en-GB" dirty="0"/>
              <a:t> – psychosis NOS</a:t>
            </a:r>
          </a:p>
          <a:p>
            <a:r>
              <a:rPr lang="en-GB" dirty="0"/>
              <a:t>No medication</a:t>
            </a:r>
          </a:p>
          <a:p>
            <a:r>
              <a:rPr lang="en-GB" dirty="0"/>
              <a:t>Under arrest for armed robbery</a:t>
            </a:r>
          </a:p>
          <a:p>
            <a:endParaRPr lang="en-GB" dirty="0"/>
          </a:p>
          <a:p>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1240" y="1864426"/>
            <a:ext cx="3118722" cy="4156363"/>
          </a:xfrm>
          <a:prstGeom prst="rect">
            <a:avLst/>
          </a:prstGeom>
        </p:spPr>
      </p:pic>
    </p:spTree>
    <p:extLst>
      <p:ext uri="{BB962C8B-B14F-4D97-AF65-F5344CB8AC3E}">
        <p14:creationId xmlns:p14="http://schemas.microsoft.com/office/powerpoint/2010/main" val="1933376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Police detention</a:t>
            </a:r>
          </a:p>
        </p:txBody>
      </p:sp>
      <p:sp>
        <p:nvSpPr>
          <p:cNvPr id="5" name="Text Placeholder 4"/>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79709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30" y="146316"/>
            <a:ext cx="7919049" cy="6142339"/>
          </a:xfrm>
          <a:prstGeom prst="rect">
            <a:avLst/>
          </a:prstGeom>
        </p:spPr>
      </p:pic>
    </p:spTree>
    <p:extLst>
      <p:ext uri="{BB962C8B-B14F-4D97-AF65-F5344CB8AC3E}">
        <p14:creationId xmlns:p14="http://schemas.microsoft.com/office/powerpoint/2010/main" val="2391893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Appropriate Adult</a:t>
            </a:r>
            <a:endParaRPr lang="en-GB" dirty="0"/>
          </a:p>
        </p:txBody>
      </p:sp>
      <p:sp>
        <p:nvSpPr>
          <p:cNvPr id="3" name="Content Placeholder 2"/>
          <p:cNvSpPr>
            <a:spLocks noGrp="1"/>
          </p:cNvSpPr>
          <p:nvPr>
            <p:ph type="body" sz="quarter" idx="13"/>
          </p:nvPr>
        </p:nvSpPr>
        <p:spPr/>
        <p:txBody>
          <a:bodyPr>
            <a:normAutofit fontScale="85000" lnSpcReduction="10000"/>
          </a:bodyPr>
          <a:lstStyle/>
          <a:p>
            <a:r>
              <a:rPr lang="en-GB" dirty="0"/>
              <a:t>Introduced to provide protection for vulnerable people at police station – witness / suspect</a:t>
            </a:r>
          </a:p>
          <a:p>
            <a:r>
              <a:rPr lang="en-GB" dirty="0"/>
              <a:t>Required for anyone who is</a:t>
            </a:r>
          </a:p>
          <a:p>
            <a:pPr lvl="1"/>
            <a:r>
              <a:rPr lang="en-GB" dirty="0"/>
              <a:t>Mentally disordered</a:t>
            </a:r>
          </a:p>
          <a:p>
            <a:pPr lvl="1"/>
            <a:r>
              <a:rPr lang="en-GB" dirty="0"/>
              <a:t>Mentally vulnerable</a:t>
            </a:r>
          </a:p>
          <a:p>
            <a:pPr lvl="1"/>
            <a:r>
              <a:rPr lang="en-GB" dirty="0"/>
              <a:t>Under the age of 17</a:t>
            </a:r>
          </a:p>
          <a:p>
            <a:r>
              <a:rPr lang="en-GB" dirty="0"/>
              <a:t>Role is</a:t>
            </a:r>
          </a:p>
          <a:p>
            <a:pPr marL="628650" lvl="1" indent="-171450">
              <a:buFont typeface="Arial" panose="020B0604020202020204" pitchFamily="34" charset="0"/>
              <a:buChar char="•"/>
            </a:pPr>
            <a:r>
              <a:rPr lang="en-GB" baseline="0" dirty="0"/>
              <a:t>To advise the person being questioned</a:t>
            </a:r>
          </a:p>
          <a:p>
            <a:pPr marL="628650" lvl="1" indent="-171450">
              <a:buFont typeface="Arial" panose="020B0604020202020204" pitchFamily="34" charset="0"/>
              <a:buChar char="•"/>
            </a:pPr>
            <a:r>
              <a:rPr lang="en-GB" baseline="0" dirty="0"/>
              <a:t>To observe that the interview is conducted properly and fairly</a:t>
            </a:r>
          </a:p>
          <a:p>
            <a:pPr marL="628650" lvl="1" indent="-171450">
              <a:buFont typeface="Arial" panose="020B0604020202020204" pitchFamily="34" charset="0"/>
              <a:buChar char="•"/>
            </a:pPr>
            <a:r>
              <a:rPr lang="en-GB" baseline="0" dirty="0"/>
              <a:t>To assist in communication (may explain words or procedures)</a:t>
            </a:r>
          </a:p>
          <a:p>
            <a:endParaRPr lang="en-GB" dirty="0"/>
          </a:p>
        </p:txBody>
      </p:sp>
    </p:spTree>
    <p:extLst>
      <p:ext uri="{BB962C8B-B14F-4D97-AF65-F5344CB8AC3E}">
        <p14:creationId xmlns:p14="http://schemas.microsoft.com/office/powerpoint/2010/main" val="1845521490"/>
      </p:ext>
    </p:extLst>
  </p:cSld>
  <p:clrMapOvr>
    <a:masterClrMapping/>
  </p:clrMapOvr>
</p:sld>
</file>

<file path=ppt/theme/theme1.xml><?xml version="1.0" encoding="utf-8"?>
<a:theme xmlns:a="http://schemas.openxmlformats.org/drawingml/2006/main" name="Psychiatry Recruitment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Psychiatry Recruitment PP</Template>
  <TotalTime>512</TotalTime>
  <Words>7898</Words>
  <Application>Microsoft Office PowerPoint</Application>
  <PresentationFormat>On-screen Show (4:3)</PresentationFormat>
  <Paragraphs>1097</Paragraphs>
  <Slides>55</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Arial</vt:lpstr>
      <vt:lpstr>Calibri</vt:lpstr>
      <vt:lpstr>Wingdings</vt:lpstr>
      <vt:lpstr>Psychiatry Recruitment PP</vt:lpstr>
      <vt:lpstr>PowerPoint Presentation</vt:lpstr>
      <vt:lpstr>Psychiatry and the CJS</vt:lpstr>
      <vt:lpstr>Psychiatry and the CJS</vt:lpstr>
      <vt:lpstr>Psychiatry and the CJS</vt:lpstr>
      <vt:lpstr>Criminal Justice System</vt:lpstr>
      <vt:lpstr>Meet Bob</vt:lpstr>
      <vt:lpstr>Police detention</vt:lpstr>
      <vt:lpstr>PowerPoint Presentation</vt:lpstr>
      <vt:lpstr>Appropriate Adult</vt:lpstr>
      <vt:lpstr>Psychiatrist in Police Station</vt:lpstr>
      <vt:lpstr>Bob in police custody</vt:lpstr>
      <vt:lpstr>Prisons and prisoners</vt:lpstr>
      <vt:lpstr>Category of Prisons</vt:lpstr>
      <vt:lpstr>Category A Prisons</vt:lpstr>
      <vt:lpstr>Female Prisons</vt:lpstr>
      <vt:lpstr>Prisoners</vt:lpstr>
      <vt:lpstr>Bob in prison</vt:lpstr>
      <vt:lpstr>Mental Health of prisoners</vt:lpstr>
      <vt:lpstr>Mental Health Care in prisons</vt:lpstr>
      <vt:lpstr>Mental Health Treatment in prisons</vt:lpstr>
      <vt:lpstr>Bob in prison</vt:lpstr>
      <vt:lpstr>Difficult behaviours in prisoners</vt:lpstr>
      <vt:lpstr>Suicide in prison</vt:lpstr>
      <vt:lpstr>Diversion from CJS</vt:lpstr>
      <vt:lpstr>Diversion from CJS</vt:lpstr>
      <vt:lpstr>Diversion from CJS</vt:lpstr>
      <vt:lpstr>Managing suicide risk in prison</vt:lpstr>
      <vt:lpstr>Prison transfer</vt:lpstr>
      <vt:lpstr>Secure mental health services</vt:lpstr>
      <vt:lpstr>Development of forensic psychiatric services</vt:lpstr>
      <vt:lpstr>Entry into secure care</vt:lpstr>
      <vt:lpstr>PowerPoint Presentation</vt:lpstr>
      <vt:lpstr>High Secure Hospitals</vt:lpstr>
      <vt:lpstr>Medium Secure Hospitals</vt:lpstr>
      <vt:lpstr>Types of Security</vt:lpstr>
      <vt:lpstr>PowerPoint Presentation</vt:lpstr>
      <vt:lpstr>Bob in hospital</vt:lpstr>
      <vt:lpstr>Criminal justice system</vt:lpstr>
      <vt:lpstr>Crown Court</vt:lpstr>
      <vt:lpstr>Bob at Trial</vt:lpstr>
      <vt:lpstr>leaving prison</vt:lpstr>
      <vt:lpstr>Parole Board</vt:lpstr>
      <vt:lpstr>MAPPA</vt:lpstr>
      <vt:lpstr>MCQs</vt:lpstr>
      <vt:lpstr>Psychiatry and the CJS</vt:lpstr>
      <vt:lpstr>Psychiatry and the CJS</vt:lpstr>
      <vt:lpstr>Psychiatry and the CJS</vt:lpstr>
      <vt:lpstr>Psychiatry and the CJS</vt:lpstr>
      <vt:lpstr>Psychiatry and the CJS</vt:lpstr>
      <vt:lpstr>Psychiatry and the CJS</vt:lpstr>
      <vt:lpstr>Psychiatry and the CJS</vt:lpstr>
      <vt:lpstr>Psychiatry and the CJS</vt:lpstr>
      <vt:lpstr>Psychiatry and the CJS</vt:lpstr>
      <vt:lpstr>Psychiatry and the CJS</vt:lpstr>
      <vt:lpstr>Psychiatry and the CJS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Kent</dc:creator>
  <cp:lastModifiedBy>Helen McEnerney</cp:lastModifiedBy>
  <cp:revision>71</cp:revision>
  <dcterms:created xsi:type="dcterms:W3CDTF">2016-02-23T11:02:26Z</dcterms:created>
  <dcterms:modified xsi:type="dcterms:W3CDTF">2020-07-08T10:00:40Z</dcterms:modified>
</cp:coreProperties>
</file>