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4"/>
  </p:notesMasterIdLst>
  <p:handoutMasterIdLst>
    <p:handoutMasterId r:id="rId65"/>
  </p:handoutMasterIdLst>
  <p:sldIdLst>
    <p:sldId id="256" r:id="rId2"/>
    <p:sldId id="348" r:id="rId3"/>
    <p:sldId id="349" r:id="rId4"/>
    <p:sldId id="350" r:id="rId5"/>
    <p:sldId id="352" r:id="rId6"/>
    <p:sldId id="298" r:id="rId7"/>
    <p:sldId id="299" r:id="rId8"/>
    <p:sldId id="300" r:id="rId9"/>
    <p:sldId id="301" r:id="rId10"/>
    <p:sldId id="302" r:id="rId11"/>
    <p:sldId id="351" r:id="rId12"/>
    <p:sldId id="303" r:id="rId13"/>
    <p:sldId id="304" r:id="rId14"/>
    <p:sldId id="305" r:id="rId15"/>
    <p:sldId id="347" r:id="rId16"/>
    <p:sldId id="288" r:id="rId17"/>
    <p:sldId id="289" r:id="rId18"/>
    <p:sldId id="354" r:id="rId19"/>
    <p:sldId id="290" r:id="rId20"/>
    <p:sldId id="291" r:id="rId21"/>
    <p:sldId id="292" r:id="rId22"/>
    <p:sldId id="293" r:id="rId23"/>
    <p:sldId id="294" r:id="rId24"/>
    <p:sldId id="295" r:id="rId25"/>
    <p:sldId id="296" r:id="rId26"/>
    <p:sldId id="297" r:id="rId27"/>
    <p:sldId id="307" r:id="rId28"/>
    <p:sldId id="308" r:id="rId29"/>
    <p:sldId id="309" r:id="rId30"/>
    <p:sldId id="310" r:id="rId31"/>
    <p:sldId id="311" r:id="rId32"/>
    <p:sldId id="312" r:id="rId33"/>
    <p:sldId id="313" r:id="rId34"/>
    <p:sldId id="314" r:id="rId35"/>
    <p:sldId id="315" r:id="rId36"/>
    <p:sldId id="356" r:id="rId37"/>
    <p:sldId id="317" r:id="rId38"/>
    <p:sldId id="316"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 id="331" r:id="rId52"/>
    <p:sldId id="332" r:id="rId53"/>
    <p:sldId id="342" r:id="rId54"/>
    <p:sldId id="334" r:id="rId55"/>
    <p:sldId id="343" r:id="rId56"/>
    <p:sldId id="338" r:id="rId57"/>
    <p:sldId id="344" r:id="rId58"/>
    <p:sldId id="340" r:id="rId59"/>
    <p:sldId id="345" r:id="rId60"/>
    <p:sldId id="341" r:id="rId61"/>
    <p:sldId id="346" r:id="rId62"/>
    <p:sldId id="287" r:id="rId63"/>
  </p:sldIdLst>
  <p:sldSz cx="9144000" cy="6858000" type="screen4x3"/>
  <p:notesSz cx="6797675" cy="9928225"/>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34" autoAdjust="0"/>
    <p:restoredTop sz="85263" autoAdjust="0"/>
  </p:normalViewPr>
  <p:slideViewPr>
    <p:cSldViewPr snapToGrid="0" snapToObjects="1">
      <p:cViewPr varScale="1">
        <p:scale>
          <a:sx n="93" d="100"/>
          <a:sy n="93" d="100"/>
        </p:scale>
        <p:origin x="192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B3F6472-0DC5-8443-AC45-780EE1EFB45A}" type="datetimeFigureOut">
              <a:rPr lang="en-US"/>
              <a:pPr>
                <a:defRPr/>
              </a:pPr>
              <a:t>6/29/2020</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8C5B9B9D-1956-F846-A822-275B380807AB}" type="slidenum">
              <a:rPr lang="en-US" altLang="en-US"/>
              <a:pPr/>
              <a:t>‹#›</a:t>
            </a:fld>
            <a:endParaRPr lang="en-US" altLang="en-US"/>
          </a:p>
        </p:txBody>
      </p:sp>
    </p:spTree>
    <p:extLst>
      <p:ext uri="{BB962C8B-B14F-4D97-AF65-F5344CB8AC3E}">
        <p14:creationId xmlns:p14="http://schemas.microsoft.com/office/powerpoint/2010/main" val="1599766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34BB43A-0BA0-FB44-BBBE-6013E1B4FC09}" type="datetimeFigureOut">
              <a:rPr lang="en-US"/>
              <a:pPr>
                <a:defRPr/>
              </a:pPr>
              <a:t>6/29/2020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C0588C8-2298-4448-8C7C-7D3DB3F59590}" type="slidenum">
              <a:rPr lang="en-US" altLang="en-US"/>
              <a:pPr/>
              <a:t>‹#›</a:t>
            </a:fld>
            <a:endParaRPr lang="en-US" altLang="en-US"/>
          </a:p>
        </p:txBody>
      </p:sp>
    </p:spTree>
    <p:extLst>
      <p:ext uri="{BB962C8B-B14F-4D97-AF65-F5344CB8AC3E}">
        <p14:creationId xmlns:p14="http://schemas.microsoft.com/office/powerpoint/2010/main" val="15375897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GB" altLang="en-US" dirty="0"/>
              <a:t>*NOTE TO PRESENTER*</a:t>
            </a:r>
          </a:p>
          <a:p>
            <a:pPr eaLnBrk="1" hangingPunct="1">
              <a:spcBef>
                <a:spcPct val="0"/>
              </a:spcBef>
            </a:pPr>
            <a:r>
              <a:rPr lang="en-GB" altLang="en-US" dirty="0"/>
              <a:t>THIS PRESENTATION</a:t>
            </a:r>
            <a:r>
              <a:rPr lang="en-GB" altLang="en-US" baseline="0" dirty="0"/>
              <a:t> ALSO INCLUDES INFORMATION ON CONSENT TO TREATMENT AND FORENSIC SECTIONS – THE MAIN OUTCOME OF THIS SESSION IS FOR TRAINEES TO HAVE A GOOD OVERVIEW OF </a:t>
            </a:r>
            <a:r>
              <a:rPr lang="en-GB" sz="1200" kern="1200" dirty="0">
                <a:solidFill>
                  <a:schemeClr val="tx1"/>
                </a:solidFill>
                <a:effectLst/>
                <a:latin typeface="+mn-lt"/>
                <a:ea typeface="+mn-ea"/>
                <a:cs typeface="+mn-cs"/>
              </a:rPr>
              <a:t>SECTIONS 2, 3, 4, 5(2), 5(4), 136 AND SUPERVISED COMMUNITY TREATMENT</a:t>
            </a:r>
            <a:r>
              <a:rPr lang="en-GB" sz="1200" kern="1200" baseline="0" dirty="0">
                <a:solidFill>
                  <a:schemeClr val="tx1"/>
                </a:solidFill>
                <a:effectLst/>
                <a:latin typeface="+mn-lt"/>
                <a:ea typeface="+mn-ea"/>
                <a:cs typeface="+mn-cs"/>
              </a:rPr>
              <a:t> – USE ADDITIONAL SLIDES ONLY IF NEEDED/INTERESTED/THERE IS TIME/OTHER AREAS WERE COVERED IN 555! PLEASE SKIP OUT THESE </a:t>
            </a:r>
            <a:r>
              <a:rPr lang="en-GB" sz="1200" kern="1200" baseline="0">
                <a:solidFill>
                  <a:schemeClr val="tx1"/>
                </a:solidFill>
                <a:effectLst/>
                <a:latin typeface="+mn-lt"/>
                <a:ea typeface="+mn-ea"/>
                <a:cs typeface="+mn-cs"/>
              </a:rPr>
              <a:t>SIDES IF TRAINEES </a:t>
            </a:r>
            <a:r>
              <a:rPr lang="en-GB" sz="1200" kern="1200" baseline="0" dirty="0">
                <a:solidFill>
                  <a:schemeClr val="tx1"/>
                </a:solidFill>
                <a:effectLst/>
                <a:latin typeface="+mn-lt"/>
                <a:ea typeface="+mn-ea"/>
                <a:cs typeface="+mn-cs"/>
              </a:rPr>
              <a:t>ARE OVERWHELMED</a:t>
            </a:r>
            <a:endParaRPr lang="en-GB" altLang="en-US" dirty="0"/>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AF48386-C2F5-6143-AF5F-219DD3489E86}"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78731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Where practicable, at least one of the medical recommendations must be provided by a doctor with previous acquaintance with the patient. Preferably, this should be a doctor who has personally treated the patient. It is sufficient for the doctor to have had some previous knowledge of the patient’s case.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preferable that a doctor who does not have previous acquaintance with the patient be approved under section 12 of the Act. The Act requires that at least one of the doctors must be so approved.</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Section 2 should only be used if:</a:t>
            </a:r>
          </a:p>
          <a:p>
            <a:r>
              <a:rPr lang="en-US" sz="1200" b="0" i="0" u="none" strike="noStrike" kern="1200" baseline="0" dirty="0">
                <a:solidFill>
                  <a:schemeClr val="tx1"/>
                </a:solidFill>
                <a:latin typeface="+mn-lt"/>
                <a:ea typeface="+mn-ea"/>
                <a:cs typeface="+mn-cs"/>
              </a:rPr>
              <a:t>• the full extent of the nature and degree of a patient’s condition is unclear</a:t>
            </a:r>
          </a:p>
          <a:p>
            <a:r>
              <a:rPr lang="en-US" sz="1200" b="0" i="0" u="none" strike="noStrike" kern="1200" baseline="0" dirty="0">
                <a:solidFill>
                  <a:schemeClr val="tx1"/>
                </a:solidFill>
                <a:latin typeface="+mn-lt"/>
                <a:ea typeface="+mn-ea"/>
                <a:cs typeface="+mn-cs"/>
              </a:rPr>
              <a:t>• there is a need to carry out an initial in-patient assessment in order to formulate</a:t>
            </a:r>
          </a:p>
          <a:p>
            <a:r>
              <a:rPr lang="en-US" sz="1200" b="0" i="0" u="none" strike="noStrike" kern="1200" baseline="0" dirty="0">
                <a:solidFill>
                  <a:schemeClr val="tx1"/>
                </a:solidFill>
                <a:latin typeface="+mn-lt"/>
                <a:ea typeface="+mn-ea"/>
                <a:cs typeface="+mn-cs"/>
              </a:rPr>
              <a:t>a treatment plan, or to reach a judgement about whether the patient will accept</a:t>
            </a:r>
          </a:p>
          <a:p>
            <a:r>
              <a:rPr lang="en-US" sz="1200" b="0" i="0" u="none" strike="noStrike" kern="1200" baseline="0" dirty="0">
                <a:solidFill>
                  <a:schemeClr val="tx1"/>
                </a:solidFill>
                <a:latin typeface="+mn-lt"/>
                <a:ea typeface="+mn-ea"/>
                <a:cs typeface="+mn-cs"/>
              </a:rPr>
              <a:t>treatment on a voluntary basis following admission, or</a:t>
            </a:r>
          </a:p>
          <a:p>
            <a:r>
              <a:rPr lang="en-US" sz="1200" b="0" i="0" u="none" strike="noStrike" kern="1200" baseline="0" dirty="0">
                <a:solidFill>
                  <a:schemeClr val="tx1"/>
                </a:solidFill>
                <a:latin typeface="+mn-lt"/>
                <a:ea typeface="+mn-ea"/>
                <a:cs typeface="+mn-cs"/>
              </a:rPr>
              <a:t>• there is a need to carry out a new in-patient assessment in order to re-formulate</a:t>
            </a:r>
          </a:p>
          <a:p>
            <a:r>
              <a:rPr lang="en-US" sz="1200" b="0" i="0" u="none" strike="noStrike" kern="1200" baseline="0" dirty="0">
                <a:solidFill>
                  <a:schemeClr val="tx1"/>
                </a:solidFill>
                <a:latin typeface="+mn-lt"/>
                <a:ea typeface="+mn-ea"/>
                <a:cs typeface="+mn-cs"/>
              </a:rPr>
              <a:t>a treatment plan, or to reach a judgement about whether the patient will accept</a:t>
            </a:r>
          </a:p>
          <a:p>
            <a:r>
              <a:rPr lang="en-US" sz="1200" b="0" i="0" u="none" strike="noStrike" kern="1200" baseline="0" dirty="0">
                <a:solidFill>
                  <a:schemeClr val="tx1"/>
                </a:solidFill>
                <a:latin typeface="+mn-lt"/>
                <a:ea typeface="+mn-ea"/>
                <a:cs typeface="+mn-cs"/>
              </a:rPr>
              <a:t>treatment on a voluntary basis.</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17</a:t>
            </a:fld>
            <a:endParaRPr lang="en-US" altLang="en-US"/>
          </a:p>
        </p:txBody>
      </p:sp>
    </p:spTree>
    <p:extLst>
      <p:ext uri="{BB962C8B-B14F-4D97-AF65-F5344CB8AC3E}">
        <p14:creationId xmlns:p14="http://schemas.microsoft.com/office/powerpoint/2010/main" val="2938331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an application for compulsory detention under S2 or 3 to be made in respect of mentally disordered patients who are already receiving treatment in hospital as informal patients. It also sets out the procedures, the “holding powers” that can be used if it is considered that an informal patient may leave the hospital before there is time to complete an application under S2 or 3. </a:t>
            </a:r>
          </a:p>
          <a:p>
            <a:endParaRPr lang="en-US" dirty="0"/>
          </a:p>
          <a:p>
            <a:r>
              <a:rPr lang="en-US" dirty="0"/>
              <a:t>S5(2) cannot be renewed </a:t>
            </a:r>
            <a:endParaRPr lang="en-GB" dirty="0"/>
          </a:p>
        </p:txBody>
      </p:sp>
      <p:sp>
        <p:nvSpPr>
          <p:cNvPr id="4" name="Slide Number Placeholder 3"/>
          <p:cNvSpPr>
            <a:spLocks noGrp="1"/>
          </p:cNvSpPr>
          <p:nvPr>
            <p:ph type="sldNum" sz="quarter" idx="5"/>
          </p:nvPr>
        </p:nvSpPr>
        <p:spPr/>
        <p:txBody>
          <a:bodyPr/>
          <a:lstStyle/>
          <a:p>
            <a:fld id="{3C0588C8-2298-4448-8C7C-7D3DB3F59590}" type="slidenum">
              <a:rPr lang="en-US" altLang="en-US" smtClean="0"/>
              <a:pPr/>
              <a:t>21</a:t>
            </a:fld>
            <a:endParaRPr lang="en-US" altLang="en-US"/>
          </a:p>
        </p:txBody>
      </p:sp>
    </p:spTree>
    <p:extLst>
      <p:ext uri="{BB962C8B-B14F-4D97-AF65-F5344CB8AC3E}">
        <p14:creationId xmlns:p14="http://schemas.microsoft.com/office/powerpoint/2010/main" val="3943963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0588C8-2298-4448-8C7C-7D3DB3F59590}" type="slidenum">
              <a:rPr lang="en-US" altLang="en-US" smtClean="0"/>
              <a:pPr/>
              <a:t>22</a:t>
            </a:fld>
            <a:endParaRPr lang="en-US" altLang="en-US"/>
          </a:p>
        </p:txBody>
      </p:sp>
    </p:spTree>
    <p:extLst>
      <p:ext uri="{BB962C8B-B14F-4D97-AF65-F5344CB8AC3E}">
        <p14:creationId xmlns:p14="http://schemas.microsoft.com/office/powerpoint/2010/main" val="1476007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0588C8-2298-4448-8C7C-7D3DB3F59590}" type="slidenum">
              <a:rPr lang="en-US" altLang="en-US" smtClean="0"/>
              <a:pPr/>
              <a:t>23</a:t>
            </a:fld>
            <a:endParaRPr lang="en-US" altLang="en-US"/>
          </a:p>
        </p:txBody>
      </p:sp>
    </p:spTree>
    <p:extLst>
      <p:ext uri="{BB962C8B-B14F-4D97-AF65-F5344CB8AC3E}">
        <p14:creationId xmlns:p14="http://schemas.microsoft.com/office/powerpoint/2010/main" val="3671826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0588C8-2298-4448-8C7C-7D3DB3F59590}" type="slidenum">
              <a:rPr lang="en-US" altLang="en-US" smtClean="0"/>
              <a:pPr/>
              <a:t>24</a:t>
            </a:fld>
            <a:endParaRPr lang="en-US" altLang="en-US"/>
          </a:p>
        </p:txBody>
      </p:sp>
    </p:spTree>
    <p:extLst>
      <p:ext uri="{BB962C8B-B14F-4D97-AF65-F5344CB8AC3E}">
        <p14:creationId xmlns:p14="http://schemas.microsoft.com/office/powerpoint/2010/main" val="1422998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0588C8-2298-4448-8C7C-7D3DB3F59590}" type="slidenum">
              <a:rPr lang="en-US" altLang="en-US" smtClean="0"/>
              <a:pPr/>
              <a:t>25</a:t>
            </a:fld>
            <a:endParaRPr lang="en-US" altLang="en-US"/>
          </a:p>
        </p:txBody>
      </p:sp>
    </p:spTree>
    <p:extLst>
      <p:ext uri="{BB962C8B-B14F-4D97-AF65-F5344CB8AC3E}">
        <p14:creationId xmlns:p14="http://schemas.microsoft.com/office/powerpoint/2010/main" val="1804388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0588C8-2298-4448-8C7C-7D3DB3F59590}" type="slidenum">
              <a:rPr lang="en-US" altLang="en-US" smtClean="0"/>
              <a:pPr/>
              <a:t>27</a:t>
            </a:fld>
            <a:endParaRPr lang="en-US" altLang="en-US"/>
          </a:p>
        </p:txBody>
      </p:sp>
    </p:spTree>
    <p:extLst>
      <p:ext uri="{BB962C8B-B14F-4D97-AF65-F5344CB8AC3E}">
        <p14:creationId xmlns:p14="http://schemas.microsoft.com/office/powerpoint/2010/main" val="1253201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0588C8-2298-4448-8C7C-7D3DB3F59590}" type="slidenum">
              <a:rPr lang="en-US" altLang="en-US" smtClean="0"/>
              <a:pPr/>
              <a:t>29</a:t>
            </a:fld>
            <a:endParaRPr lang="en-US" altLang="en-US"/>
          </a:p>
        </p:txBody>
      </p:sp>
    </p:spTree>
    <p:extLst>
      <p:ext uri="{BB962C8B-B14F-4D97-AF65-F5344CB8AC3E}">
        <p14:creationId xmlns:p14="http://schemas.microsoft.com/office/powerpoint/2010/main" val="959457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PJ is a man with mild learning disabilities and autistic spectrum disorder with associated aggressive and seriously irresponsible conduct of a violent and sexual nature. Following a conviction for actual bodily harm and threats to kill in 1999, PJ was detained in a medium secure hospital between 1999 and 2007 under section 37 of the Mental Health Act 1983 (MHA). After a short period as an informal patient at another unit, PJ was further detained in 2009 under section 3 MHA. </a:t>
            </a:r>
          </a:p>
          <a:p>
            <a:endParaRPr lang="en-US" dirty="0"/>
          </a:p>
          <a:p>
            <a:r>
              <a:rPr lang="en-US" dirty="0"/>
              <a:t>In September 2011, PJ was discharged subject to a community treatment order (CTO) to a care home. PJ was required to reside there and his liberty was significantly restricted due to the continuous supervision and control that he was subject to and argued that the conditions of his CTO amounted to an unlawful deprivation of his liberty and that he should be discharged. PJ’s responsible clinician justified the imposition of the restrictions believing they were necessary for PJ to receive treatment for his own safety as well as the protection of others. </a:t>
            </a:r>
          </a:p>
          <a:p>
            <a:endParaRPr lang="en-US" dirty="0"/>
          </a:p>
          <a:p>
            <a:r>
              <a:rPr lang="en-US" dirty="0"/>
              <a:t>The decision of the Supreme Court confirms that conditions which amount to a deprivation of liberty cannot be attached to a CTO.</a:t>
            </a:r>
          </a:p>
          <a:p>
            <a:endParaRPr lang="en-US" dirty="0"/>
          </a:p>
          <a:p>
            <a:r>
              <a:rPr lang="en-US" dirty="0"/>
              <a:t>For those patients who lack capacity to consent to their care arrangements, there can still be </a:t>
            </a:r>
            <a:r>
              <a:rPr lang="en-US" dirty="0" err="1"/>
              <a:t>authorisation</a:t>
            </a:r>
            <a:r>
              <a:rPr lang="en-US" dirty="0"/>
              <a:t> of a deprivation of someone’s liberty in the community either under a deprivation of liberty safeguards (‘</a:t>
            </a:r>
            <a:r>
              <a:rPr lang="en-US" dirty="0" err="1"/>
              <a:t>DoLS</a:t>
            </a:r>
            <a:r>
              <a:rPr lang="en-US" dirty="0"/>
              <a:t>’) standard </a:t>
            </a:r>
            <a:r>
              <a:rPr lang="en-US" dirty="0" err="1"/>
              <a:t>authorisation</a:t>
            </a:r>
            <a:r>
              <a:rPr lang="en-US" dirty="0"/>
              <a:t> granted under schedule A1 of the Mental Capacity Act 2005 or under a court </a:t>
            </a:r>
            <a:r>
              <a:rPr lang="en-US" dirty="0" err="1"/>
              <a:t>authorised</a:t>
            </a:r>
            <a:r>
              <a:rPr lang="en-US" dirty="0"/>
              <a:t> deprivation of liberty, depending on the patient’s care setting.</a:t>
            </a:r>
          </a:p>
          <a:p>
            <a:endParaRPr lang="en-US" dirty="0"/>
          </a:p>
          <a:p>
            <a:endParaRPr lang="en-GB" dirty="0"/>
          </a:p>
        </p:txBody>
      </p:sp>
      <p:sp>
        <p:nvSpPr>
          <p:cNvPr id="4" name="Slide Number Placeholder 3"/>
          <p:cNvSpPr>
            <a:spLocks noGrp="1"/>
          </p:cNvSpPr>
          <p:nvPr>
            <p:ph type="sldNum" sz="quarter" idx="5"/>
          </p:nvPr>
        </p:nvSpPr>
        <p:spPr/>
        <p:txBody>
          <a:bodyPr/>
          <a:lstStyle/>
          <a:p>
            <a:fld id="{3C0588C8-2298-4448-8C7C-7D3DB3F59590}" type="slidenum">
              <a:rPr lang="en-US" altLang="en-US" smtClean="0"/>
              <a:pPr/>
              <a:t>31</a:t>
            </a:fld>
            <a:endParaRPr lang="en-US" altLang="en-US"/>
          </a:p>
        </p:txBody>
      </p:sp>
    </p:spTree>
    <p:extLst>
      <p:ext uri="{BB962C8B-B14F-4D97-AF65-F5344CB8AC3E}">
        <p14:creationId xmlns:p14="http://schemas.microsoft.com/office/powerpoint/2010/main" val="8651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The five overarching principles are:</a:t>
            </a:r>
          </a:p>
          <a:p>
            <a:endParaRPr lang="en-US" sz="1200" b="1"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Least restrictive option and </a:t>
            </a:r>
            <a:r>
              <a:rPr lang="en-US" sz="1200" b="0" i="1" u="none" strike="noStrike" kern="1200" baseline="0" dirty="0" err="1">
                <a:solidFill>
                  <a:schemeClr val="tx1"/>
                </a:solidFill>
                <a:latin typeface="+mn-lt"/>
                <a:ea typeface="+mn-ea"/>
                <a:cs typeface="+mn-cs"/>
              </a:rPr>
              <a:t>maximising</a:t>
            </a:r>
            <a:r>
              <a:rPr lang="en-US" sz="1200" b="0" i="1" u="none" strike="noStrike" kern="1200" baseline="0" dirty="0">
                <a:solidFill>
                  <a:schemeClr val="tx1"/>
                </a:solidFill>
                <a:latin typeface="+mn-lt"/>
                <a:ea typeface="+mn-ea"/>
                <a:cs typeface="+mn-cs"/>
              </a:rPr>
              <a:t> independence</a:t>
            </a:r>
          </a:p>
          <a:p>
            <a:r>
              <a:rPr lang="en-US" sz="1200" b="0" i="0" u="none" strike="noStrike" kern="1200" baseline="0" dirty="0">
                <a:solidFill>
                  <a:schemeClr val="tx1"/>
                </a:solidFill>
                <a:latin typeface="+mn-lt"/>
                <a:ea typeface="+mn-ea"/>
                <a:cs typeface="+mn-cs"/>
              </a:rPr>
              <a:t>Where it is possible to treat a patient safely and lawfully without detaining them under the Act, the patient should not be detained. Wherever possible a patient’s independence should be encouraged and supported with a focus on promoting </a:t>
            </a:r>
            <a:r>
              <a:rPr lang="en-GB" sz="1200" b="0" i="0" u="none" strike="noStrike" kern="1200" baseline="0" dirty="0">
                <a:solidFill>
                  <a:schemeClr val="tx1"/>
                </a:solidFill>
                <a:latin typeface="+mn-lt"/>
                <a:ea typeface="+mn-ea"/>
                <a:cs typeface="+mn-cs"/>
              </a:rPr>
              <a:t>recovery wherever possible.</a:t>
            </a:r>
          </a:p>
          <a:p>
            <a:endParaRPr lang="en-GB" sz="1200" b="0" i="1" u="none" strike="noStrike" kern="1200" baseline="0" dirty="0">
              <a:solidFill>
                <a:schemeClr val="tx1"/>
              </a:solidFill>
              <a:latin typeface="+mn-lt"/>
              <a:ea typeface="+mn-ea"/>
              <a:cs typeface="+mn-cs"/>
            </a:endParaRPr>
          </a:p>
          <a:p>
            <a:r>
              <a:rPr lang="en-GB" sz="1200" b="0" i="1" u="none" strike="noStrike" kern="1200" baseline="0" dirty="0">
                <a:solidFill>
                  <a:schemeClr val="tx1"/>
                </a:solidFill>
                <a:latin typeface="+mn-lt"/>
                <a:ea typeface="+mn-ea"/>
                <a:cs typeface="+mn-cs"/>
              </a:rPr>
              <a:t>Empowerment and involvement</a:t>
            </a:r>
          </a:p>
          <a:p>
            <a:r>
              <a:rPr lang="en-US" sz="1200" b="0" i="0" u="none" strike="noStrike" kern="1200" baseline="0" dirty="0">
                <a:solidFill>
                  <a:schemeClr val="tx1"/>
                </a:solidFill>
                <a:latin typeface="+mn-lt"/>
                <a:ea typeface="+mn-ea"/>
                <a:cs typeface="+mn-cs"/>
              </a:rPr>
              <a:t>Patients should be fully involved in decisions about care, support and treatment. The views of families, </a:t>
            </a:r>
            <a:r>
              <a:rPr lang="en-US" sz="1200" b="0" i="0" u="none" strike="noStrike" kern="1200" baseline="0" dirty="0" err="1">
                <a:solidFill>
                  <a:schemeClr val="tx1"/>
                </a:solidFill>
                <a:latin typeface="+mn-lt"/>
                <a:ea typeface="+mn-ea"/>
                <a:cs typeface="+mn-cs"/>
              </a:rPr>
              <a:t>carers</a:t>
            </a:r>
            <a:r>
              <a:rPr lang="en-US" sz="1200" b="0" i="0" u="none" strike="noStrike" kern="1200" baseline="0" dirty="0">
                <a:solidFill>
                  <a:schemeClr val="tx1"/>
                </a:solidFill>
                <a:latin typeface="+mn-lt"/>
                <a:ea typeface="+mn-ea"/>
                <a:cs typeface="+mn-cs"/>
              </a:rPr>
              <a:t> and others, if appropriate, should be fully considered when taking decisions. Where decisions are taken which are</a:t>
            </a:r>
          </a:p>
          <a:p>
            <a:r>
              <a:rPr lang="en-US" sz="1200" b="0" i="0" u="none" strike="noStrike" kern="1200" baseline="0" dirty="0">
                <a:solidFill>
                  <a:schemeClr val="tx1"/>
                </a:solidFill>
                <a:latin typeface="+mn-lt"/>
                <a:ea typeface="+mn-ea"/>
                <a:cs typeface="+mn-cs"/>
              </a:rPr>
              <a:t>contradictory to views expressed, professionals should explain the reasons for </a:t>
            </a:r>
            <a:r>
              <a:rPr lang="en-GB" sz="1200" b="0" i="0" u="none" strike="noStrike" kern="1200" baseline="0" dirty="0">
                <a:solidFill>
                  <a:schemeClr val="tx1"/>
                </a:solidFill>
                <a:latin typeface="+mn-lt"/>
                <a:ea typeface="+mn-ea"/>
                <a:cs typeface="+mn-cs"/>
              </a:rPr>
              <a:t>this.</a:t>
            </a:r>
          </a:p>
          <a:p>
            <a:endParaRPr lang="en-GB" sz="1200" b="0" i="1" u="none" strike="noStrike" kern="1200" baseline="0" dirty="0">
              <a:solidFill>
                <a:schemeClr val="tx1"/>
              </a:solidFill>
              <a:latin typeface="+mn-lt"/>
              <a:ea typeface="+mn-ea"/>
              <a:cs typeface="+mn-cs"/>
            </a:endParaRPr>
          </a:p>
          <a:p>
            <a:r>
              <a:rPr lang="en-GB" sz="1200" b="0" i="1" u="none" strike="noStrike" kern="1200" baseline="0" dirty="0">
                <a:solidFill>
                  <a:schemeClr val="tx1"/>
                </a:solidFill>
                <a:latin typeface="+mn-lt"/>
                <a:ea typeface="+mn-ea"/>
                <a:cs typeface="+mn-cs"/>
              </a:rPr>
              <a:t>Respect and dignity</a:t>
            </a:r>
          </a:p>
          <a:p>
            <a:r>
              <a:rPr lang="en-US" sz="1200" b="0" i="0" u="none" strike="noStrike" kern="1200" baseline="0" dirty="0">
                <a:solidFill>
                  <a:schemeClr val="tx1"/>
                </a:solidFill>
                <a:latin typeface="+mn-lt"/>
                <a:ea typeface="+mn-ea"/>
                <a:cs typeface="+mn-cs"/>
              </a:rPr>
              <a:t>Patients, their families and </a:t>
            </a:r>
            <a:r>
              <a:rPr lang="en-US" sz="1200" b="0" i="0" u="none" strike="noStrike" kern="1200" baseline="0" dirty="0" err="1">
                <a:solidFill>
                  <a:schemeClr val="tx1"/>
                </a:solidFill>
                <a:latin typeface="+mn-lt"/>
                <a:ea typeface="+mn-ea"/>
                <a:cs typeface="+mn-cs"/>
              </a:rPr>
              <a:t>carers</a:t>
            </a:r>
            <a:r>
              <a:rPr lang="en-US" sz="1200" b="0" i="0" u="none" strike="noStrike" kern="1200" baseline="0" dirty="0">
                <a:solidFill>
                  <a:schemeClr val="tx1"/>
                </a:solidFill>
                <a:latin typeface="+mn-lt"/>
                <a:ea typeface="+mn-ea"/>
                <a:cs typeface="+mn-cs"/>
              </a:rPr>
              <a:t> should be treated with respect and dignity and </a:t>
            </a:r>
            <a:r>
              <a:rPr lang="en-GB" sz="1200" b="0" i="0" u="none" strike="noStrike" kern="1200" baseline="0" dirty="0">
                <a:solidFill>
                  <a:schemeClr val="tx1"/>
                </a:solidFill>
                <a:latin typeface="+mn-lt"/>
                <a:ea typeface="+mn-ea"/>
                <a:cs typeface="+mn-cs"/>
              </a:rPr>
              <a:t>listened to by professionals.</a:t>
            </a:r>
          </a:p>
          <a:p>
            <a:endParaRPr lang="en-GB" sz="1200" b="0" i="1" u="none" strike="noStrike" kern="1200" baseline="0" dirty="0">
              <a:solidFill>
                <a:schemeClr val="tx1"/>
              </a:solidFill>
              <a:latin typeface="+mn-lt"/>
              <a:ea typeface="+mn-ea"/>
              <a:cs typeface="+mn-cs"/>
            </a:endParaRPr>
          </a:p>
          <a:p>
            <a:r>
              <a:rPr lang="en-GB" sz="1200" b="0" i="1" u="none" strike="noStrike" kern="1200" baseline="0" dirty="0">
                <a:solidFill>
                  <a:schemeClr val="tx1"/>
                </a:solidFill>
                <a:latin typeface="+mn-lt"/>
                <a:ea typeface="+mn-ea"/>
                <a:cs typeface="+mn-cs"/>
              </a:rPr>
              <a:t>Purpose and effectiveness</a:t>
            </a:r>
          </a:p>
          <a:p>
            <a:r>
              <a:rPr lang="en-US" sz="1200" b="0" i="0" u="none" strike="noStrike" kern="1200" baseline="0" dirty="0">
                <a:solidFill>
                  <a:schemeClr val="tx1"/>
                </a:solidFill>
                <a:latin typeface="+mn-lt"/>
                <a:ea typeface="+mn-ea"/>
                <a:cs typeface="+mn-cs"/>
              </a:rPr>
              <a:t>Decisions about care and treatment should be appropriate to the patient, with clear therapeutic aims, promote recovery and should be performed to current national guidelines and/or current, available best practice guidelines.</a:t>
            </a:r>
          </a:p>
          <a:p>
            <a:endParaRPr lang="en-US" sz="1200" b="0" i="0" u="none" strike="noStrike" kern="1200" baseline="0" dirty="0">
              <a:solidFill>
                <a:schemeClr val="tx1"/>
              </a:solidFill>
              <a:latin typeface="+mn-lt"/>
              <a:ea typeface="+mn-ea"/>
              <a:cs typeface="+mn-cs"/>
            </a:endParaRPr>
          </a:p>
          <a:p>
            <a:r>
              <a:rPr lang="en-GB" sz="1200" b="0" i="1" u="none" strike="noStrike" kern="1200" baseline="0" dirty="0">
                <a:solidFill>
                  <a:schemeClr val="tx1"/>
                </a:solidFill>
                <a:latin typeface="+mn-lt"/>
                <a:ea typeface="+mn-ea"/>
                <a:cs typeface="+mn-cs"/>
              </a:rPr>
              <a:t>Efficiency and equity</a:t>
            </a:r>
          </a:p>
          <a:p>
            <a:r>
              <a:rPr lang="en-US" sz="1200" b="0" i="0" u="none" strike="noStrike" kern="1200" baseline="0" dirty="0">
                <a:solidFill>
                  <a:schemeClr val="tx1"/>
                </a:solidFill>
                <a:latin typeface="+mn-lt"/>
                <a:ea typeface="+mn-ea"/>
                <a:cs typeface="+mn-cs"/>
              </a:rPr>
              <a:t>Providers, commissioners and other relevant </a:t>
            </a:r>
            <a:r>
              <a:rPr lang="en-US" sz="1200" b="0" i="0" u="none" strike="noStrike" kern="1200" baseline="0" dirty="0" err="1">
                <a:solidFill>
                  <a:schemeClr val="tx1"/>
                </a:solidFill>
                <a:latin typeface="+mn-lt"/>
                <a:ea typeface="+mn-ea"/>
                <a:cs typeface="+mn-cs"/>
              </a:rPr>
              <a:t>organisations</a:t>
            </a:r>
            <a:r>
              <a:rPr lang="en-US" sz="1200" b="0" i="0" u="none" strike="noStrike" kern="1200" baseline="0" dirty="0">
                <a:solidFill>
                  <a:schemeClr val="tx1"/>
                </a:solidFill>
                <a:latin typeface="+mn-lt"/>
                <a:ea typeface="+mn-ea"/>
                <a:cs typeface="+mn-cs"/>
              </a:rPr>
              <a:t> should work together to ensure that the quality of commissioning and provision of mental healthcare services are of high quality and are given equal priority to physical health and social care services. All relevant services should work together to facilitate timely, safe</a:t>
            </a:r>
          </a:p>
          <a:p>
            <a:r>
              <a:rPr lang="en-US" sz="1200" b="0" i="0" u="none" strike="noStrike" kern="1200" baseline="0" dirty="0">
                <a:solidFill>
                  <a:schemeClr val="tx1"/>
                </a:solidFill>
                <a:latin typeface="+mn-lt"/>
                <a:ea typeface="+mn-ea"/>
                <a:cs typeface="+mn-cs"/>
              </a:rPr>
              <a:t>and supportive discharge from detention.</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5</a:t>
            </a:fld>
            <a:endParaRPr lang="en-US" altLang="en-US"/>
          </a:p>
        </p:txBody>
      </p:sp>
    </p:spTree>
    <p:extLst>
      <p:ext uri="{BB962C8B-B14F-4D97-AF65-F5344CB8AC3E}">
        <p14:creationId xmlns:p14="http://schemas.microsoft.com/office/powerpoint/2010/main" val="1921438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Dependence</a:t>
            </a:r>
            <a:r>
              <a:rPr lang="en-US" sz="1200" b="0" i="0" u="none" strike="noStrike" kern="1200" baseline="0" dirty="0">
                <a:solidFill>
                  <a:schemeClr val="tx1"/>
                </a:solidFill>
                <a:latin typeface="+mn-lt"/>
                <a:ea typeface="+mn-ea"/>
                <a:cs typeface="+mn-cs"/>
              </a:rPr>
              <a:t>: The Act sates that dependence on alcohol or drugs is not considered to be a disorder or disability of the mind for the purposes of the definition of mental </a:t>
            </a:r>
            <a:r>
              <a:rPr lang="en-GB" sz="1200" b="0" i="0" u="none" strike="noStrike" kern="1200" baseline="0" dirty="0">
                <a:solidFill>
                  <a:schemeClr val="tx1"/>
                </a:solidFill>
                <a:latin typeface="+mn-lt"/>
                <a:ea typeface="+mn-ea"/>
                <a:cs typeface="+mn-cs"/>
              </a:rPr>
              <a:t>disorder in the Act. </a:t>
            </a:r>
            <a:r>
              <a:rPr lang="en-US" sz="1200" b="0" i="0" u="none" strike="noStrike" kern="1200" baseline="0" dirty="0">
                <a:solidFill>
                  <a:schemeClr val="tx1"/>
                </a:solidFill>
                <a:latin typeface="+mn-lt"/>
                <a:ea typeface="+mn-ea"/>
                <a:cs typeface="+mn-cs"/>
              </a:rPr>
              <a:t>Alcohol or drug dependence may be accompanied by, or associated with, a mental disorder which does fall within the Act’s definition. </a:t>
            </a:r>
            <a:r>
              <a:rPr lang="en-GB" sz="1200" b="0" i="0" u="none" strike="noStrike" kern="1200" baseline="0" dirty="0">
                <a:solidFill>
                  <a:schemeClr val="tx1"/>
                </a:solidFill>
                <a:latin typeface="+mn-lt"/>
                <a:ea typeface="+mn-ea"/>
                <a:cs typeface="+mn-cs"/>
              </a:rPr>
              <a:t>This is true even </a:t>
            </a:r>
            <a:r>
              <a:rPr lang="en-US" sz="1200" b="0" i="0" u="none" strike="noStrike" kern="1200" baseline="0" dirty="0">
                <a:solidFill>
                  <a:schemeClr val="tx1"/>
                </a:solidFill>
                <a:latin typeface="+mn-lt"/>
                <a:ea typeface="+mn-ea"/>
                <a:cs typeface="+mn-cs"/>
              </a:rPr>
              <a:t>if the mental disorder in question results from the person’s alcohol or drug dependence (</a:t>
            </a:r>
            <a:r>
              <a:rPr lang="en-US" sz="1200" b="0" i="0" u="none" strike="noStrike" kern="1200" baseline="0" dirty="0" err="1">
                <a:solidFill>
                  <a:schemeClr val="tx1"/>
                </a:solidFill>
                <a:latin typeface="+mn-lt"/>
                <a:ea typeface="+mn-ea"/>
                <a:cs typeface="+mn-cs"/>
              </a:rPr>
              <a:t>eg</a:t>
            </a:r>
            <a:r>
              <a:rPr lang="en-US" sz="1200" b="0" i="0" u="none" strike="noStrike" kern="1200" baseline="0" dirty="0">
                <a:solidFill>
                  <a:schemeClr val="tx1"/>
                </a:solidFill>
                <a:latin typeface="+mn-lt"/>
                <a:ea typeface="+mn-ea"/>
                <a:cs typeface="+mn-cs"/>
              </a:rPr>
              <a:t> withdrawal state with delirium or associated psychotic disorder, acute intoxication, organic mental disorders associated with prolonged abuse of drugs or alcohol)</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LD: </a:t>
            </a:r>
            <a:r>
              <a:rPr lang="en-US" sz="1200" b="0" i="0" u="none" strike="noStrike" kern="1200" baseline="0" dirty="0">
                <a:solidFill>
                  <a:schemeClr val="tx1"/>
                </a:solidFill>
                <a:latin typeface="+mn-lt"/>
                <a:ea typeface="+mn-ea"/>
                <a:cs typeface="+mn-cs"/>
              </a:rPr>
              <a:t>Someone with a learning disability and no other form of mental disorder may not be detained for treatment or made subject to guardianship or a community treatment order (CTO) unless their learning disability is accompanied by abnormally aggressive or seriously irresponsible conduct on their part. This ‘learning disability qualification’ only applies to specific sections of the Act. In particular, it does not apply to detention for assessment under section 2 of the Act.</a:t>
            </a:r>
            <a:br>
              <a:rPr lang="en-US" sz="1200" b="0"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6</a:t>
            </a:fld>
            <a:endParaRPr lang="en-US" altLang="en-US"/>
          </a:p>
        </p:txBody>
      </p:sp>
    </p:spTree>
    <p:extLst>
      <p:ext uri="{BB962C8B-B14F-4D97-AF65-F5344CB8AC3E}">
        <p14:creationId xmlns:p14="http://schemas.microsoft.com/office/powerpoint/2010/main" val="3457701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Where a learning disability </a:t>
            </a:r>
            <a:r>
              <a:rPr lang="en-US" sz="1200" b="0" i="0" u="none" strike="noStrike" kern="1200" baseline="0" dirty="0">
                <a:solidFill>
                  <a:schemeClr val="tx1"/>
                </a:solidFill>
                <a:latin typeface="+mn-lt"/>
                <a:ea typeface="+mn-ea"/>
                <a:cs typeface="+mn-cs"/>
              </a:rPr>
              <a:t>is identified, three further issues have to be considered: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whether the MCA has to be applied in addition to the Act and, if so, how</a:t>
            </a:r>
          </a:p>
          <a:p>
            <a:r>
              <a:rPr lang="en-US" sz="1200" b="0" i="0" u="none" strike="noStrike" kern="1200" baseline="0" dirty="0">
                <a:solidFill>
                  <a:schemeClr val="tx1"/>
                </a:solidFill>
                <a:latin typeface="+mn-lt"/>
                <a:ea typeface="+mn-ea"/>
                <a:cs typeface="+mn-cs"/>
              </a:rPr>
              <a:t>• how reasonable adjustments would benefit the person with learning disabilities</a:t>
            </a:r>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how to ensure the inclusion and promotion of the person’s human rights adds to the wellbeing of the person</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7</a:t>
            </a:fld>
            <a:endParaRPr lang="en-US" altLang="en-US"/>
          </a:p>
        </p:txBody>
      </p:sp>
    </p:spTree>
    <p:extLst>
      <p:ext uri="{BB962C8B-B14F-4D97-AF65-F5344CB8AC3E}">
        <p14:creationId xmlns:p14="http://schemas.microsoft.com/office/powerpoint/2010/main" val="3194569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latin typeface="Georgia" charset="0"/>
              </a:rPr>
              <a:t>Medical treatment which is for the purpose of alleviating, or preventing a worsening of, a mental disorder or one or more of its symptoms or manifestations.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latin typeface="Georgia" charset="0"/>
            </a:endParaRPr>
          </a:p>
          <a:p>
            <a:r>
              <a:rPr lang="en-US" sz="1200" b="0" i="0" u="none" strike="noStrike" kern="1200" baseline="0" dirty="0">
                <a:solidFill>
                  <a:schemeClr val="tx1"/>
                </a:solidFill>
                <a:latin typeface="+mn-lt"/>
                <a:ea typeface="+mn-ea"/>
                <a:cs typeface="+mn-cs"/>
              </a:rPr>
              <a:t>The appropriate medical treatment test must be applied to ensure that no one is detained (or remains detained) for treatment, or is on a CTO, unless medical treatment for their mental disorder is both appropriate and available.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order to be deemed appropriate, medical treatment must be for the purpose of alleviating or preventing a worsening of the patient’s mental disorder or its symptoms or manifestations. It must also be appropriate, having taken account of the nature and degree of the patient’s mental disorder and all their particular circumstances, including cultural, ethnic and religious or belief considerations.</a:t>
            </a:r>
            <a:endParaRPr lang="en-GB" sz="1200" dirty="0">
              <a:latin typeface="Georgia" charset="0"/>
            </a:endParaRP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9</a:t>
            </a:fld>
            <a:endParaRPr lang="en-US" altLang="en-US"/>
          </a:p>
        </p:txBody>
      </p:sp>
    </p:spTree>
    <p:extLst>
      <p:ext uri="{BB962C8B-B14F-4D97-AF65-F5344CB8AC3E}">
        <p14:creationId xmlns:p14="http://schemas.microsoft.com/office/powerpoint/2010/main" val="746145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"Approved clinician" is defined as: </a:t>
            </a:r>
          </a:p>
          <a:p>
            <a:r>
              <a:rPr lang="en-US" sz="1200" b="0" i="0" u="none" strike="noStrike" kern="1200" baseline="0" dirty="0">
                <a:solidFill>
                  <a:schemeClr val="tx1"/>
                </a:solidFill>
                <a:latin typeface="+mn-lt"/>
                <a:ea typeface="+mn-ea"/>
                <a:cs typeface="+mn-cs"/>
              </a:rPr>
              <a:t>- a person approved by the Secretary of State (in relation to England) or by the Welsh Ministers (in relation to Wales) to act as an approved clinician for the purposes of the MHA </a:t>
            </a:r>
          </a:p>
          <a:p>
            <a:r>
              <a:rPr lang="en-US" sz="1200" b="0" i="0" u="none" strike="noStrike" kern="1200" baseline="0" dirty="0">
                <a:solidFill>
                  <a:schemeClr val="tx1"/>
                </a:solidFill>
                <a:latin typeface="+mn-lt"/>
                <a:ea typeface="+mn-ea"/>
                <a:cs typeface="+mn-cs"/>
              </a:rPr>
              <a:t>- is a healthcare professional who is competent to become responsible for the treatment of mentally disordered people compulsorily detained under the Act. </a:t>
            </a:r>
          </a:p>
          <a:p>
            <a:pPr marL="0" indent="0">
              <a:buFontTx/>
              <a:buNone/>
            </a:pPr>
            <a:r>
              <a:rPr lang="en-US" sz="1200" b="0" i="0" u="none" strike="noStrike" kern="1200" baseline="0" dirty="0">
                <a:solidFill>
                  <a:schemeClr val="tx1"/>
                </a:solidFill>
                <a:latin typeface="+mn-lt"/>
                <a:ea typeface="+mn-ea"/>
                <a:cs typeface="+mn-cs"/>
              </a:rPr>
              <a:t>- Until the 2007 amendments, they would almost exclusively have been a consultant psychiatrist, but other professionals, such as social workers, clinical psychologists and nurse specialists, are being encouraged to take on the role. </a:t>
            </a:r>
          </a:p>
          <a:p>
            <a:pPr marL="171450" indent="-171450">
              <a:buFontTx/>
              <a:buChar char="-"/>
            </a:pP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Powers of an Approved Clinician when not a Responsible Clinician:</a:t>
            </a:r>
          </a:p>
          <a:p>
            <a:r>
              <a:rPr lang="en-US" sz="1200" b="0" i="0" u="none" strike="noStrike" kern="1200" baseline="0" dirty="0">
                <a:solidFill>
                  <a:schemeClr val="tx1"/>
                </a:solidFill>
                <a:latin typeface="+mn-lt"/>
                <a:ea typeface="+mn-ea"/>
                <a:cs typeface="+mn-cs"/>
              </a:rPr>
              <a:t>- The Approved Clinician (or doctor) in charge of the treatment of an informal patient is the one with the power  to prevent a patient from leaving under section 5(2); </a:t>
            </a:r>
          </a:p>
          <a:p>
            <a:r>
              <a:rPr lang="en-US" sz="1200" b="0" i="0" u="none" strike="noStrike" kern="1200" baseline="0" dirty="0">
                <a:solidFill>
                  <a:schemeClr val="tx1"/>
                </a:solidFill>
                <a:latin typeface="+mn-lt"/>
                <a:ea typeface="+mn-ea"/>
                <a:cs typeface="+mn-cs"/>
              </a:rPr>
              <a:t>- May be </a:t>
            </a:r>
            <a:r>
              <a:rPr lang="en-US" sz="1200" b="0" i="0" u="none" strike="noStrike" kern="1200" baseline="0" dirty="0" err="1">
                <a:solidFill>
                  <a:schemeClr val="tx1"/>
                </a:solidFill>
                <a:latin typeface="+mn-lt"/>
                <a:ea typeface="+mn-ea"/>
                <a:cs typeface="+mn-cs"/>
              </a:rPr>
              <a:t>authorised</a:t>
            </a:r>
            <a:r>
              <a:rPr lang="en-US" sz="1200" b="0" i="0" u="none" strike="noStrike" kern="1200" baseline="0" dirty="0">
                <a:solidFill>
                  <a:schemeClr val="tx1"/>
                </a:solidFill>
                <a:latin typeface="+mn-lt"/>
                <a:ea typeface="+mn-ea"/>
                <a:cs typeface="+mn-cs"/>
              </a:rPr>
              <a:t> under s24 by NR to visit and examine a patient in private </a:t>
            </a:r>
          </a:p>
          <a:p>
            <a:r>
              <a:rPr lang="en-US" sz="1200" b="0" i="0" u="none" strike="noStrike" kern="1200" baseline="0" dirty="0">
                <a:solidFill>
                  <a:schemeClr val="tx1"/>
                </a:solidFill>
                <a:latin typeface="+mn-lt"/>
                <a:ea typeface="+mn-ea"/>
                <a:cs typeface="+mn-cs"/>
              </a:rPr>
              <a:t>- May be </a:t>
            </a:r>
            <a:r>
              <a:rPr lang="en-US" sz="1200" b="0" i="0" u="none" strike="noStrike" kern="1200" baseline="0" dirty="0" err="1">
                <a:solidFill>
                  <a:schemeClr val="tx1"/>
                </a:solidFill>
                <a:latin typeface="+mn-lt"/>
                <a:ea typeface="+mn-ea"/>
                <a:cs typeface="+mn-cs"/>
              </a:rPr>
              <a:t>authorised</a:t>
            </a:r>
            <a:r>
              <a:rPr lang="en-US" sz="1200" b="0" i="0" u="none" strike="noStrike" kern="1200" baseline="0" dirty="0">
                <a:solidFill>
                  <a:schemeClr val="tx1"/>
                </a:solidFill>
                <a:latin typeface="+mn-lt"/>
                <a:ea typeface="+mn-ea"/>
                <a:cs typeface="+mn-cs"/>
              </a:rPr>
              <a:t> for Tribunal report to visit and examine a patient in private </a:t>
            </a:r>
          </a:p>
          <a:p>
            <a:r>
              <a:rPr lang="en-US" sz="1200" b="0" i="0" u="none" strike="noStrike" kern="1200" baseline="0" dirty="0">
                <a:solidFill>
                  <a:schemeClr val="tx1"/>
                </a:solidFill>
                <a:latin typeface="+mn-lt"/>
                <a:ea typeface="+mn-ea"/>
                <a:cs typeface="+mn-cs"/>
              </a:rPr>
              <a:t>- May be </a:t>
            </a:r>
            <a:r>
              <a:rPr lang="en-US" sz="1200" b="0" i="0" u="none" strike="noStrike" kern="1200" baseline="0" dirty="0" err="1">
                <a:solidFill>
                  <a:schemeClr val="tx1"/>
                </a:solidFill>
                <a:latin typeface="+mn-lt"/>
                <a:ea typeface="+mn-ea"/>
                <a:cs typeface="+mn-cs"/>
              </a:rPr>
              <a:t>authorised</a:t>
            </a:r>
            <a:r>
              <a:rPr lang="en-US" sz="1200" b="0" i="0" u="none" strike="noStrike" kern="1200" baseline="0" dirty="0">
                <a:solidFill>
                  <a:schemeClr val="tx1"/>
                </a:solidFill>
                <a:latin typeface="+mn-lt"/>
                <a:ea typeface="+mn-ea"/>
                <a:cs typeface="+mn-cs"/>
              </a:rPr>
              <a:t> by </a:t>
            </a:r>
            <a:r>
              <a:rPr lang="en-US" sz="1200" b="0" i="0" u="none" strike="noStrike" kern="1200" baseline="0" dirty="0" err="1">
                <a:solidFill>
                  <a:schemeClr val="tx1"/>
                </a:solidFill>
                <a:latin typeface="+mn-lt"/>
                <a:ea typeface="+mn-ea"/>
                <a:cs typeface="+mn-cs"/>
              </a:rPr>
              <a:t>CQC</a:t>
            </a:r>
            <a:r>
              <a:rPr lang="en-US" sz="1200" b="0" i="0" u="none" strike="noStrike" kern="1200" baseline="0" dirty="0">
                <a:solidFill>
                  <a:schemeClr val="tx1"/>
                </a:solidFill>
                <a:latin typeface="+mn-lt"/>
                <a:ea typeface="+mn-ea"/>
                <a:cs typeface="+mn-cs"/>
              </a:rPr>
              <a:t> to visit and examine a patient in private </a:t>
            </a:r>
          </a:p>
          <a:p>
            <a:r>
              <a:rPr lang="en-US" sz="1200" b="0" i="0" u="none" strike="noStrike" kern="1200" baseline="0" dirty="0">
                <a:solidFill>
                  <a:schemeClr val="tx1"/>
                </a:solidFill>
                <a:latin typeface="+mn-lt"/>
                <a:ea typeface="+mn-ea"/>
                <a:cs typeface="+mn-cs"/>
              </a:rPr>
              <a:t>- May provide reports to Court in some Part 3 cases </a:t>
            </a:r>
          </a:p>
          <a:p>
            <a:endParaRPr lang="en-US"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10</a:t>
            </a:fld>
            <a:endParaRPr lang="en-US" altLang="en-US"/>
          </a:p>
        </p:txBody>
      </p:sp>
    </p:spTree>
    <p:extLst>
      <p:ext uri="{BB962C8B-B14F-4D97-AF65-F5344CB8AC3E}">
        <p14:creationId xmlns:p14="http://schemas.microsoft.com/office/powerpoint/2010/main" val="1201441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Powers under s12(2) of the MHA 1983:</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Giving medical recommendations for the compulsory admission of mentally disordered persons to hospital or guardianship </a:t>
            </a:r>
          </a:p>
          <a:p>
            <a:r>
              <a:rPr lang="en-US" sz="1200" b="0" i="0" u="none" strike="noStrike" kern="1200" baseline="0" dirty="0">
                <a:solidFill>
                  <a:schemeClr val="tx1"/>
                </a:solidFill>
                <a:latin typeface="+mn-lt"/>
                <a:ea typeface="+mn-ea"/>
                <a:cs typeface="+mn-cs"/>
              </a:rPr>
              <a:t>- Giving medical evidence to be taken into account by a court before ordering admission of a patient to hospital or guardianship. </a:t>
            </a:r>
          </a:p>
          <a:p>
            <a:r>
              <a:rPr lang="en-US" sz="1200" b="0" i="0" u="none" strike="noStrike" kern="1200" baseline="0" dirty="0">
                <a:solidFill>
                  <a:schemeClr val="tx1"/>
                </a:solidFill>
                <a:latin typeface="+mn-lt"/>
                <a:ea typeface="+mn-ea"/>
                <a:cs typeface="+mn-cs"/>
              </a:rPr>
              <a:t>- Giving reports to be considered by the Home Secretary for directing the transfers to hospital or guardianship of prisoners and certain other persons. </a:t>
            </a:r>
          </a:p>
          <a:p>
            <a:r>
              <a:rPr lang="en-US" sz="1200" b="0" i="0" u="none" strike="noStrike" kern="1200" baseline="0" dirty="0">
                <a:solidFill>
                  <a:schemeClr val="tx1"/>
                </a:solidFill>
                <a:latin typeface="+mn-lt"/>
                <a:ea typeface="+mn-ea"/>
                <a:cs typeface="+mn-cs"/>
              </a:rPr>
              <a:t>- These Section 12(2) powers can be used in England and Wales. </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11</a:t>
            </a:fld>
            <a:endParaRPr lang="en-US" altLang="en-US"/>
          </a:p>
        </p:txBody>
      </p:sp>
    </p:spTree>
    <p:extLst>
      <p:ext uri="{BB962C8B-B14F-4D97-AF65-F5344CB8AC3E}">
        <p14:creationId xmlns:p14="http://schemas.microsoft.com/office/powerpoint/2010/main" val="636745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 amendment to the Mental Health Act 1983, contained in the Mental Health Act 2007, makes it possible for psychologists, nurses, social workers and occupational therapists to train as Approved Clinicians (</a:t>
            </a:r>
            <a:r>
              <a:rPr lang="en-US" sz="1200" b="0" i="0" u="none" strike="noStrike" kern="1200" baseline="0" dirty="0" err="1">
                <a:solidFill>
                  <a:schemeClr val="tx1"/>
                </a:solidFill>
                <a:latin typeface="+mn-lt"/>
                <a:ea typeface="+mn-ea"/>
                <a:cs typeface="+mn-cs"/>
              </a:rPr>
              <a:t>ACs</a:t>
            </a:r>
            <a:r>
              <a:rPr lang="en-US" sz="1200" b="0" i="0" u="none" strike="noStrike" kern="1200" baseline="0" dirty="0">
                <a:solidFill>
                  <a:schemeClr val="tx1"/>
                </a:solidFill>
                <a:latin typeface="+mn-lt"/>
                <a:ea typeface="+mn-ea"/>
                <a:cs typeface="+mn-cs"/>
              </a:rPr>
              <a:t>) able to take the role of Responsible Clinician (RC). This role had previously only been open to consultant psychiatrists as responsible medical officers (</a:t>
            </a:r>
            <a:r>
              <a:rPr lang="en-US" sz="1200" b="0" i="0" u="none" strike="noStrike" kern="1200" baseline="0" dirty="0" err="1">
                <a:solidFill>
                  <a:schemeClr val="tx1"/>
                </a:solidFill>
                <a:latin typeface="+mn-lt"/>
                <a:ea typeface="+mn-ea"/>
                <a:cs typeface="+mn-cs"/>
              </a:rPr>
              <a:t>RMOs</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All patients subject to compulsion under the Act must have appointed an appropriate RC. Only a qualified AC may become the RC for a person subject to the Mental Health Act. Selection of the appropriate RC should be based on the individual needs of the patient. For example, where psychological therapies are central to the patient’s treatment, it may be appropriate for a professional with particular expertise in this area to act as RC.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RC. </a:t>
            </a:r>
            <a:r>
              <a:rPr lang="en-US" sz="1200" b="0" i="0" u="none" strike="noStrike" kern="1200" baseline="0" dirty="0">
                <a:solidFill>
                  <a:schemeClr val="tx1"/>
                </a:solidFill>
                <a:latin typeface="+mn-lt"/>
                <a:ea typeface="+mn-ea"/>
                <a:cs typeface="+mn-cs"/>
              </a:rPr>
              <a:t>Responsible Clinician. An AC who is in overall charge of a patient subject to some form of compulsion under the Act.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Powers of a Responsible Clinician? </a:t>
            </a:r>
            <a:endParaRPr lang="en-GB"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Clinical lead for a patient liable to be detained or on a CTO or guardianship </a:t>
            </a:r>
          </a:p>
          <a:p>
            <a:r>
              <a:rPr lang="en-GB" sz="1200" b="0" i="0" u="none" strike="noStrike" kern="1200" baseline="0" dirty="0">
                <a:solidFill>
                  <a:schemeClr val="tx1"/>
                </a:solidFill>
                <a:latin typeface="+mn-lt"/>
                <a:ea typeface="+mn-ea"/>
                <a:cs typeface="+mn-cs"/>
              </a:rPr>
              <a:t>- Granting section 17 leave </a:t>
            </a:r>
          </a:p>
          <a:p>
            <a:r>
              <a:rPr lang="en-US" sz="1200" b="0" i="0" u="none" strike="noStrike" kern="1200" baseline="0" dirty="0">
                <a:solidFill>
                  <a:schemeClr val="tx1"/>
                </a:solidFill>
                <a:latin typeface="+mn-lt"/>
                <a:ea typeface="+mn-ea"/>
                <a:cs typeface="+mn-cs"/>
              </a:rPr>
              <a:t>- Reviewing need for detention, CTO or guardianship </a:t>
            </a:r>
          </a:p>
          <a:p>
            <a:r>
              <a:rPr lang="en-US" sz="1200" b="0" i="0" u="none" strike="noStrike" kern="1200" baseline="0" dirty="0">
                <a:solidFill>
                  <a:schemeClr val="tx1"/>
                </a:solidFill>
                <a:latin typeface="+mn-lt"/>
                <a:ea typeface="+mn-ea"/>
                <a:cs typeface="+mn-cs"/>
              </a:rPr>
              <a:t>- Discharging from detention, CTO or guardianship </a:t>
            </a:r>
          </a:p>
          <a:p>
            <a:r>
              <a:rPr lang="en-US" sz="1200" b="0" i="0" u="none" strike="noStrike" kern="1200" baseline="0" dirty="0">
                <a:solidFill>
                  <a:schemeClr val="tx1"/>
                </a:solidFill>
                <a:latin typeface="+mn-lt"/>
                <a:ea typeface="+mn-ea"/>
                <a:cs typeface="+mn-cs"/>
              </a:rPr>
              <a:t>- Deciding whether to bar NR discharge from detention or CTO </a:t>
            </a:r>
          </a:p>
          <a:p>
            <a:r>
              <a:rPr lang="en-US" sz="1200" b="0" i="0" u="none" strike="noStrike" kern="1200" baseline="0" dirty="0">
                <a:solidFill>
                  <a:schemeClr val="tx1"/>
                </a:solidFill>
                <a:latin typeface="+mn-lt"/>
                <a:ea typeface="+mn-ea"/>
                <a:cs typeface="+mn-cs"/>
              </a:rPr>
              <a:t>- Renewing detention, CTO or guardianship </a:t>
            </a:r>
          </a:p>
          <a:p>
            <a:r>
              <a:rPr lang="en-GB" sz="1200" b="0" i="0" u="none" strike="noStrike" kern="1200" baseline="0" dirty="0">
                <a:solidFill>
                  <a:schemeClr val="tx1"/>
                </a:solidFill>
                <a:latin typeface="+mn-lt"/>
                <a:ea typeface="+mn-ea"/>
                <a:cs typeface="+mn-cs"/>
              </a:rPr>
              <a:t>- Recommending transfer to guardianship </a:t>
            </a:r>
          </a:p>
          <a:p>
            <a:r>
              <a:rPr lang="en-US" sz="1200" b="0" i="0" u="none" strike="noStrike" kern="1200" baseline="0" dirty="0">
                <a:solidFill>
                  <a:schemeClr val="tx1"/>
                </a:solidFill>
                <a:latin typeface="+mn-lt"/>
                <a:ea typeface="+mn-ea"/>
                <a:cs typeface="+mn-cs"/>
              </a:rPr>
              <a:t>- Making a Community Treatment Order (with </a:t>
            </a:r>
            <a:r>
              <a:rPr lang="en-US" sz="1200" b="0" i="0" u="none" strike="noStrike" kern="1200" baseline="0" dirty="0" err="1">
                <a:solidFill>
                  <a:schemeClr val="tx1"/>
                </a:solidFill>
                <a:latin typeface="+mn-lt"/>
                <a:ea typeface="+mn-ea"/>
                <a:cs typeface="+mn-cs"/>
              </a:rPr>
              <a:t>AMHP</a:t>
            </a:r>
            <a:r>
              <a:rPr lang="en-US" sz="1200" b="0" i="0" u="none" strike="noStrike" kern="1200" baseline="0" dirty="0">
                <a:solidFill>
                  <a:schemeClr val="tx1"/>
                </a:solidFill>
                <a:latin typeface="+mn-lt"/>
                <a:ea typeface="+mn-ea"/>
                <a:cs typeface="+mn-cs"/>
              </a:rPr>
              <a:t>) </a:t>
            </a:r>
          </a:p>
          <a:p>
            <a:r>
              <a:rPr lang="en-GB" sz="1200" b="0" i="0" u="none" strike="noStrike" kern="1200" baseline="0" dirty="0">
                <a:solidFill>
                  <a:schemeClr val="tx1"/>
                </a:solidFill>
                <a:latin typeface="+mn-lt"/>
                <a:ea typeface="+mn-ea"/>
                <a:cs typeface="+mn-cs"/>
              </a:rPr>
              <a:t>- Recalling from CTO </a:t>
            </a:r>
          </a:p>
          <a:p>
            <a:r>
              <a:rPr lang="en-GB" sz="1200" b="0" i="0" u="none" strike="noStrike" kern="1200" baseline="0" dirty="0">
                <a:solidFill>
                  <a:schemeClr val="tx1"/>
                </a:solidFill>
                <a:latin typeface="+mn-lt"/>
                <a:ea typeface="+mn-ea"/>
                <a:cs typeface="+mn-cs"/>
              </a:rPr>
              <a:t>- Revoking CTO (with </a:t>
            </a:r>
            <a:r>
              <a:rPr lang="en-GB" sz="1200" b="0" i="0" u="none" strike="noStrike" kern="1200" baseline="0" dirty="0" err="1">
                <a:solidFill>
                  <a:schemeClr val="tx1"/>
                </a:solidFill>
                <a:latin typeface="+mn-lt"/>
                <a:ea typeface="+mn-ea"/>
                <a:cs typeface="+mn-cs"/>
              </a:rPr>
              <a:t>AMHP</a:t>
            </a:r>
            <a:r>
              <a:rPr lang="en-GB"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Reporting to Minister of Justice on restricted patients </a:t>
            </a:r>
          </a:p>
          <a:p>
            <a:endParaRPr lang="en-US"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12</a:t>
            </a:fld>
            <a:endParaRPr lang="en-US" altLang="en-US"/>
          </a:p>
        </p:txBody>
      </p:sp>
    </p:spTree>
    <p:extLst>
      <p:ext uri="{BB962C8B-B14F-4D97-AF65-F5344CB8AC3E}">
        <p14:creationId xmlns:p14="http://schemas.microsoft.com/office/powerpoint/2010/main" val="3097922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Section 26 of the Act defines ‘relative’ and ‘nearest relative’ </a:t>
            </a:r>
            <a:r>
              <a:rPr lang="en-US" sz="1200" b="0" i="0" u="none" strike="noStrike" kern="1200" baseline="0" dirty="0">
                <a:solidFill>
                  <a:schemeClr val="tx1"/>
                </a:solidFill>
                <a:latin typeface="+mn-lt"/>
                <a:ea typeface="+mn-ea"/>
                <a:cs typeface="+mn-cs"/>
              </a:rPr>
              <a:t>for the purposes of the Act. It is important to remember that the nearest relative for the purposes of the Act may not be the same person as the patient’s ‘next of kin’. The identity of the nearest relative may change with the passage of time – </a:t>
            </a:r>
            <a:r>
              <a:rPr lang="en-US" sz="1200" b="0" i="0" u="none" strike="noStrike" kern="1200" baseline="0" dirty="0" err="1">
                <a:solidFill>
                  <a:schemeClr val="tx1"/>
                </a:solidFill>
                <a:latin typeface="+mn-lt"/>
                <a:ea typeface="+mn-ea"/>
                <a:cs typeface="+mn-cs"/>
              </a:rPr>
              <a:t>eg</a:t>
            </a:r>
            <a:r>
              <a:rPr lang="en-US" sz="1200" b="0" i="0" u="none" strike="noStrike" kern="1200" baseline="0" dirty="0">
                <a:solidFill>
                  <a:schemeClr val="tx1"/>
                </a:solidFill>
                <a:latin typeface="+mn-lt"/>
                <a:ea typeface="+mn-ea"/>
                <a:cs typeface="+mn-cs"/>
              </a:rPr>
              <a:t> if the patient enters into a</a:t>
            </a:r>
          </a:p>
          <a:p>
            <a:r>
              <a:rPr lang="en-US" sz="1200" b="0" i="0" u="none" strike="noStrike" kern="1200" baseline="0" dirty="0">
                <a:solidFill>
                  <a:schemeClr val="tx1"/>
                </a:solidFill>
                <a:latin typeface="+mn-lt"/>
                <a:ea typeface="+mn-ea"/>
                <a:cs typeface="+mn-cs"/>
              </a:rPr>
              <a:t>marriage or civil partnership. The nearest relative may be the patient’s </a:t>
            </a:r>
            <a:r>
              <a:rPr lang="en-US" sz="1200" b="0" i="0" u="none" strike="noStrike" kern="1200" baseline="0" dirty="0" err="1">
                <a:solidFill>
                  <a:schemeClr val="tx1"/>
                </a:solidFill>
                <a:latin typeface="+mn-lt"/>
                <a:ea typeface="+mn-ea"/>
                <a:cs typeface="+mn-cs"/>
              </a:rPr>
              <a:t>carer</a:t>
            </a:r>
            <a:r>
              <a:rPr lang="en-US" sz="1200" b="0" i="0" u="none" strike="noStrike" kern="1200" baseline="0" dirty="0">
                <a:solidFill>
                  <a:schemeClr val="tx1"/>
                </a:solidFill>
                <a:latin typeface="+mn-lt"/>
                <a:ea typeface="+mn-ea"/>
                <a:cs typeface="+mn-cs"/>
              </a:rPr>
              <a:t> and it is important that they are </a:t>
            </a:r>
            <a:r>
              <a:rPr lang="en-US" sz="1200" b="0" i="0" u="none" strike="noStrike" kern="1200" baseline="0" dirty="0" err="1">
                <a:solidFill>
                  <a:schemeClr val="tx1"/>
                </a:solidFill>
                <a:latin typeface="+mn-lt"/>
                <a:ea typeface="+mn-ea"/>
                <a:cs typeface="+mn-cs"/>
              </a:rPr>
              <a:t>recognised</a:t>
            </a:r>
            <a:r>
              <a:rPr lang="en-US" sz="1200" b="0" i="0" u="none" strike="noStrike" kern="1200" baseline="0" dirty="0">
                <a:solidFill>
                  <a:schemeClr val="tx1"/>
                </a:solidFill>
                <a:latin typeface="+mn-lt"/>
                <a:ea typeface="+mn-ea"/>
                <a:cs typeface="+mn-cs"/>
              </a:rPr>
              <a:t>, particularly as they may have the most relevant information to share with professionals with regard to the patient’s care and interests. If the nearest relative is not the </a:t>
            </a:r>
            <a:r>
              <a:rPr lang="en-US" sz="1200" b="0" i="0" u="none" strike="noStrike" kern="1200" baseline="0" dirty="0" err="1">
                <a:solidFill>
                  <a:schemeClr val="tx1"/>
                </a:solidFill>
                <a:latin typeface="+mn-lt"/>
                <a:ea typeface="+mn-ea"/>
                <a:cs typeface="+mn-cs"/>
              </a:rPr>
              <a:t>carer</a:t>
            </a:r>
            <a:r>
              <a:rPr lang="en-US" sz="1200" b="0" i="0" u="none" strike="noStrike" kern="1200" baseline="0" dirty="0">
                <a:solidFill>
                  <a:schemeClr val="tx1"/>
                </a:solidFill>
                <a:latin typeface="+mn-lt"/>
                <a:ea typeface="+mn-ea"/>
                <a:cs typeface="+mn-cs"/>
              </a:rPr>
              <a:t>, professionals should also involve the </a:t>
            </a:r>
            <a:r>
              <a:rPr lang="en-US" sz="1200" b="0" i="0" u="none" strike="noStrike" kern="1200" baseline="0" dirty="0" err="1">
                <a:solidFill>
                  <a:schemeClr val="tx1"/>
                </a:solidFill>
                <a:latin typeface="+mn-lt"/>
                <a:ea typeface="+mn-ea"/>
                <a:cs typeface="+mn-cs"/>
              </a:rPr>
              <a:t>carer</a:t>
            </a:r>
            <a:r>
              <a:rPr lang="en-US" sz="1200" b="0" i="0" u="none" strike="noStrike" kern="1200" baseline="0" dirty="0">
                <a:solidFill>
                  <a:schemeClr val="tx1"/>
                </a:solidFill>
                <a:latin typeface="+mn-lt"/>
                <a:ea typeface="+mn-ea"/>
                <a:cs typeface="+mn-cs"/>
              </a:rPr>
              <a:t>.</a:t>
            </a:r>
            <a:br>
              <a:rPr lang="en-US" sz="1200" b="0" i="0" u="none" strike="noStrike" kern="1200" baseline="0" dirty="0">
                <a:solidFill>
                  <a:schemeClr val="tx1"/>
                </a:solidFill>
                <a:latin typeface="+mn-lt"/>
                <a:ea typeface="+mn-ea"/>
                <a:cs typeface="+mn-cs"/>
              </a:rPr>
            </a:br>
            <a:br>
              <a:rPr lang="en-US" sz="1200" b="0" i="0" u="none" strike="noStrike" kern="1200" baseline="0" dirty="0">
                <a:solidFill>
                  <a:schemeClr val="tx1"/>
                </a:solidFill>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13</a:t>
            </a:fld>
            <a:endParaRPr lang="en-US" altLang="en-US"/>
          </a:p>
        </p:txBody>
      </p:sp>
    </p:spTree>
    <p:extLst>
      <p:ext uri="{BB962C8B-B14F-4D97-AF65-F5344CB8AC3E}">
        <p14:creationId xmlns:p14="http://schemas.microsoft.com/office/powerpoint/2010/main" val="3106206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02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39186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841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144461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7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odule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839076" cy="679449"/>
          </a:xfrm>
          <a:prstGeom prst="rect">
            <a:avLst/>
          </a:prstGeom>
        </p:spPr>
        <p:txBody>
          <a:bodyPr/>
          <a:lstStyle>
            <a:lvl1pPr algn="l">
              <a:defRPr sz="3600" b="1" baseline="0">
                <a:solidFill>
                  <a:srgbClr val="A00054"/>
                </a:solidFill>
              </a:defRPr>
            </a:lvl1pPr>
          </a:lstStyle>
          <a:p>
            <a:r>
              <a:rPr lang="en-US" dirty="0"/>
              <a:t>Old Age Module</a:t>
            </a:r>
          </a:p>
        </p:txBody>
      </p:sp>
      <p:sp>
        <p:nvSpPr>
          <p:cNvPr id="3" name="Subtitle 2"/>
          <p:cNvSpPr>
            <a:spLocks noGrp="1"/>
          </p:cNvSpPr>
          <p:nvPr>
            <p:ph type="subTitle" idx="1" hasCustomPrompt="1"/>
          </p:nvPr>
        </p:nvSpPr>
        <p:spPr>
          <a:xfrm>
            <a:off x="457199" y="1757362"/>
            <a:ext cx="7839076"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MCQs</a:t>
            </a:r>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90380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8"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TextBox 1"/>
          <p:cNvSpPr txBox="1">
            <a:spLocks noChangeArrowheads="1"/>
          </p:cNvSpPr>
          <p:nvPr/>
        </p:nvSpPr>
        <p:spPr bwMode="auto">
          <a:xfrm>
            <a:off x="384175" y="1393607"/>
            <a:ext cx="814296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3600" b="1" dirty="0" err="1">
                <a:solidFill>
                  <a:srgbClr val="A00054"/>
                </a:solidFill>
              </a:rPr>
              <a:t>MRCPsych</a:t>
            </a:r>
            <a:r>
              <a:rPr lang="en-GB" altLang="en-US" sz="3600" b="1" dirty="0">
                <a:solidFill>
                  <a:srgbClr val="A00054"/>
                </a:solidFill>
              </a:rPr>
              <a:t> General Adult Module</a:t>
            </a:r>
          </a:p>
        </p:txBody>
      </p:sp>
      <p:sp>
        <p:nvSpPr>
          <p:cNvPr id="2" name="TextBox 1"/>
          <p:cNvSpPr txBox="1"/>
          <p:nvPr/>
        </p:nvSpPr>
        <p:spPr>
          <a:xfrm>
            <a:off x="725714" y="3120571"/>
            <a:ext cx="7613424" cy="1754326"/>
          </a:xfrm>
          <a:prstGeom prst="rect">
            <a:avLst/>
          </a:prstGeom>
          <a:noFill/>
        </p:spPr>
        <p:txBody>
          <a:bodyPr wrap="square" rtlCol="0">
            <a:spAutoFit/>
          </a:bodyPr>
          <a:lstStyle/>
          <a:p>
            <a:pPr algn="ctr"/>
            <a:r>
              <a:rPr lang="en-US" sz="4000" b="1" dirty="0">
                <a:solidFill>
                  <a:srgbClr val="A00054"/>
                </a:solidFill>
              </a:rPr>
              <a:t>The Mental Health Act</a:t>
            </a:r>
          </a:p>
          <a:p>
            <a:pPr algn="ctr"/>
            <a:r>
              <a:rPr lang="en-US" sz="3200" b="1" dirty="0">
                <a:solidFill>
                  <a:srgbClr val="A00054"/>
                </a:solidFill>
              </a:rPr>
              <a:t>(Semester 1)</a:t>
            </a:r>
          </a:p>
          <a:p>
            <a:pPr algn="ctr"/>
            <a:endParaRPr lang="en-US" b="1" dirty="0">
              <a:solidFill>
                <a:srgbClr val="A00054"/>
              </a:solidFill>
            </a:endParaRPr>
          </a:p>
          <a:p>
            <a:pPr algn="ctr"/>
            <a:endParaRPr lang="en-US" b="1" dirty="0">
              <a:solidFill>
                <a:srgbClr val="A0005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p:txBody>
          <a:bodyPr/>
          <a:lstStyle/>
          <a:p>
            <a:r>
              <a:rPr lang="en-US" dirty="0"/>
              <a:t>Terminology</a:t>
            </a:r>
          </a:p>
        </p:txBody>
      </p:sp>
      <p:sp>
        <p:nvSpPr>
          <p:cNvPr id="4" name="Text Placeholder 3"/>
          <p:cNvSpPr>
            <a:spLocks noGrp="1"/>
          </p:cNvSpPr>
          <p:nvPr>
            <p:ph type="body" sz="quarter" idx="13"/>
          </p:nvPr>
        </p:nvSpPr>
        <p:spPr>
          <a:xfrm>
            <a:off x="457200" y="2289173"/>
            <a:ext cx="7839075" cy="4015373"/>
          </a:xfrm>
        </p:spPr>
        <p:txBody>
          <a:bodyPr/>
          <a:lstStyle/>
          <a:p>
            <a:r>
              <a:rPr lang="en-GB" b="1" dirty="0" err="1">
                <a:latin typeface="Georgia" charset="0"/>
              </a:rPr>
              <a:t>RMP</a:t>
            </a:r>
            <a:r>
              <a:rPr lang="en-GB" b="1" dirty="0">
                <a:latin typeface="Georgia" charset="0"/>
              </a:rPr>
              <a:t> (Registered Medical Practitioner) – ‘doctors’: </a:t>
            </a:r>
            <a:r>
              <a:rPr lang="en-GB" dirty="0">
                <a:latin typeface="Georgia" charset="0"/>
              </a:rPr>
              <a:t>need a licence to practice from the GMC (unless acting solely as a medical member of a tribunal)</a:t>
            </a:r>
          </a:p>
          <a:p>
            <a:pPr marL="0" indent="0">
              <a:buNone/>
            </a:pPr>
            <a:endParaRPr lang="en-GB" dirty="0">
              <a:latin typeface="Georgia" charset="0"/>
            </a:endParaRPr>
          </a:p>
          <a:p>
            <a:r>
              <a:rPr lang="en-GB" b="1" dirty="0">
                <a:latin typeface="Georgia" charset="0"/>
              </a:rPr>
              <a:t>AC (Approved Clinician)</a:t>
            </a:r>
            <a:r>
              <a:rPr lang="en-GB" dirty="0">
                <a:latin typeface="Georgia" charset="0"/>
              </a:rPr>
              <a:t>: a </a:t>
            </a:r>
            <a:r>
              <a:rPr lang="en-GB" dirty="0" err="1">
                <a:latin typeface="Georgia" charset="0"/>
              </a:rPr>
              <a:t>RMP</a:t>
            </a:r>
            <a:r>
              <a:rPr lang="en-GB" dirty="0">
                <a:latin typeface="Georgia" charset="0"/>
              </a:rPr>
              <a:t>, nurse, psychologist, OT, SW who has been approved as an AC and thus may be ‘in charge of the treatment of an informal in-patient and so may make a recommendation under S5(2)</a:t>
            </a:r>
          </a:p>
          <a:p>
            <a:endParaRPr lang="en-US" dirty="0"/>
          </a:p>
        </p:txBody>
      </p:sp>
    </p:spTree>
    <p:extLst>
      <p:ext uri="{BB962C8B-B14F-4D97-AF65-F5344CB8AC3E}">
        <p14:creationId xmlns:p14="http://schemas.microsoft.com/office/powerpoint/2010/main" val="10091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endParaRPr lang="en-GB" dirty="0"/>
          </a:p>
        </p:txBody>
      </p:sp>
      <p:sp>
        <p:nvSpPr>
          <p:cNvPr id="3" name="Subtitle 2"/>
          <p:cNvSpPr>
            <a:spLocks noGrp="1"/>
          </p:cNvSpPr>
          <p:nvPr>
            <p:ph type="subTitle" idx="1"/>
          </p:nvPr>
        </p:nvSpPr>
        <p:spPr/>
        <p:txBody>
          <a:bodyPr/>
          <a:lstStyle/>
          <a:p>
            <a:r>
              <a:rPr lang="en-GB" dirty="0"/>
              <a:t>Terminology</a:t>
            </a:r>
          </a:p>
        </p:txBody>
      </p:sp>
      <p:sp>
        <p:nvSpPr>
          <p:cNvPr id="4" name="Text Placeholder 3"/>
          <p:cNvSpPr>
            <a:spLocks noGrp="1"/>
          </p:cNvSpPr>
          <p:nvPr>
            <p:ph type="body" sz="quarter" idx="13"/>
          </p:nvPr>
        </p:nvSpPr>
        <p:spPr/>
        <p:txBody>
          <a:bodyPr/>
          <a:lstStyle/>
          <a:p>
            <a:r>
              <a:rPr lang="en-GB" b="1" dirty="0"/>
              <a:t>S12 approved Doctor</a:t>
            </a:r>
            <a:r>
              <a:rPr lang="en-GB" dirty="0"/>
              <a:t>: </a:t>
            </a:r>
            <a:r>
              <a:rPr lang="en-US" dirty="0"/>
              <a:t>a medically qualified doctor who has been </a:t>
            </a:r>
            <a:r>
              <a:rPr lang="en-GB" dirty="0"/>
              <a:t>recognised</a:t>
            </a:r>
            <a:r>
              <a:rPr lang="en-US" dirty="0"/>
              <a:t> under section 12(2) of the MHA as having specific expertise in the diagnosis and treatment of mental disorder. </a:t>
            </a:r>
          </a:p>
          <a:p>
            <a:endParaRPr lang="en-GB" dirty="0"/>
          </a:p>
        </p:txBody>
      </p:sp>
    </p:spTree>
    <p:extLst>
      <p:ext uri="{BB962C8B-B14F-4D97-AF65-F5344CB8AC3E}">
        <p14:creationId xmlns:p14="http://schemas.microsoft.com/office/powerpoint/2010/main" val="120687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p:txBody>
          <a:bodyPr/>
          <a:lstStyle/>
          <a:p>
            <a:r>
              <a:rPr lang="en-US" dirty="0"/>
              <a:t>Terminology</a:t>
            </a:r>
          </a:p>
        </p:txBody>
      </p:sp>
      <p:sp>
        <p:nvSpPr>
          <p:cNvPr id="4" name="Text Placeholder 3"/>
          <p:cNvSpPr>
            <a:spLocks noGrp="1"/>
          </p:cNvSpPr>
          <p:nvPr>
            <p:ph type="body" sz="quarter" idx="13"/>
          </p:nvPr>
        </p:nvSpPr>
        <p:spPr>
          <a:xfrm>
            <a:off x="457200" y="2486024"/>
            <a:ext cx="7839075" cy="4003675"/>
          </a:xfrm>
        </p:spPr>
        <p:txBody>
          <a:bodyPr/>
          <a:lstStyle/>
          <a:p>
            <a:r>
              <a:rPr lang="en-GB" b="1" dirty="0">
                <a:latin typeface="Georgia" charset="0"/>
              </a:rPr>
              <a:t>RC (Responsible Clinician)</a:t>
            </a:r>
            <a:r>
              <a:rPr lang="en-GB" dirty="0">
                <a:latin typeface="Georgia" charset="0"/>
              </a:rPr>
              <a:t>: </a:t>
            </a:r>
            <a:r>
              <a:rPr lang="en-US" dirty="0">
                <a:latin typeface="Georgia" charset="0"/>
              </a:rPr>
              <a:t>is the AC with overall responsibility for care of patents being assessed/treated under the MHA</a:t>
            </a:r>
            <a:r>
              <a:rPr lang="en-GB" dirty="0">
                <a:latin typeface="Georgia" charset="0"/>
              </a:rPr>
              <a:t>.</a:t>
            </a:r>
          </a:p>
          <a:p>
            <a:r>
              <a:rPr lang="en-GB" dirty="0">
                <a:latin typeface="Georgia" charset="0"/>
              </a:rPr>
              <a:t>A patient may only have one RC at any one time but may have more than one AC looking after different aspects of their care at any one time</a:t>
            </a:r>
          </a:p>
          <a:p>
            <a:r>
              <a:rPr lang="en-GB" b="1" dirty="0">
                <a:latin typeface="Georgia" charset="0"/>
              </a:rPr>
              <a:t>Nominated Deputy</a:t>
            </a:r>
            <a:r>
              <a:rPr lang="en-GB" dirty="0">
                <a:latin typeface="Georgia" charset="0"/>
              </a:rPr>
              <a:t>: an RMP or AC who has been nominated by the RMP or AC in charge of an informal patient to act on their behalf with respect to S5(2) </a:t>
            </a:r>
          </a:p>
          <a:p>
            <a:pPr marL="0" indent="0">
              <a:buNone/>
            </a:pPr>
            <a:endParaRPr lang="en-US" dirty="0"/>
          </a:p>
        </p:txBody>
      </p:sp>
    </p:spTree>
    <p:extLst>
      <p:ext uri="{BB962C8B-B14F-4D97-AF65-F5344CB8AC3E}">
        <p14:creationId xmlns:p14="http://schemas.microsoft.com/office/powerpoint/2010/main" val="2972595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p:txBody>
          <a:bodyPr/>
          <a:lstStyle/>
          <a:p>
            <a:r>
              <a:rPr lang="en-US" dirty="0"/>
              <a:t>Terminology</a:t>
            </a:r>
          </a:p>
        </p:txBody>
      </p:sp>
      <p:sp>
        <p:nvSpPr>
          <p:cNvPr id="4" name="Text Placeholder 3"/>
          <p:cNvSpPr>
            <a:spLocks noGrp="1"/>
          </p:cNvSpPr>
          <p:nvPr>
            <p:ph type="body" sz="quarter" idx="13"/>
          </p:nvPr>
        </p:nvSpPr>
        <p:spPr>
          <a:xfrm>
            <a:off x="457200" y="2486024"/>
            <a:ext cx="7839075" cy="3346450"/>
          </a:xfrm>
        </p:spPr>
        <p:txBody>
          <a:bodyPr/>
          <a:lstStyle/>
          <a:p>
            <a:r>
              <a:rPr lang="en-GB" b="1" dirty="0">
                <a:latin typeface="Georgia" charset="0"/>
              </a:rPr>
              <a:t>Nearest relative</a:t>
            </a:r>
            <a:r>
              <a:rPr lang="en-GB" dirty="0">
                <a:latin typeface="Georgia" charset="0"/>
              </a:rPr>
              <a:t>: defined by a set list; spouse/civil partner&gt;child over 18 (oldest first)&gt;parents (oldest first) etc</a:t>
            </a:r>
          </a:p>
          <a:p>
            <a:pPr marL="0" indent="0">
              <a:buNone/>
            </a:pPr>
            <a:endParaRPr lang="en-GB" dirty="0">
              <a:latin typeface="Georgia" charset="0"/>
            </a:endParaRPr>
          </a:p>
          <a:p>
            <a:r>
              <a:rPr lang="en-GB" b="1" dirty="0" err="1">
                <a:latin typeface="Georgia" charset="0"/>
              </a:rPr>
              <a:t>SOAD</a:t>
            </a:r>
            <a:r>
              <a:rPr lang="en-GB" b="1" dirty="0">
                <a:latin typeface="Georgia" charset="0"/>
              </a:rPr>
              <a:t> </a:t>
            </a:r>
            <a:r>
              <a:rPr lang="en-GB" dirty="0">
                <a:latin typeface="Georgia" charset="0"/>
              </a:rPr>
              <a:t>(Second Opinion Appointed Doctor):  appointed by CQC to provide a second opinion for medical treatment for a detained patient (or CTO patient)</a:t>
            </a:r>
          </a:p>
          <a:p>
            <a:pPr marL="0" indent="0">
              <a:buNone/>
            </a:pPr>
            <a:endParaRPr lang="en-US" dirty="0"/>
          </a:p>
        </p:txBody>
      </p:sp>
    </p:spTree>
    <p:extLst>
      <p:ext uri="{BB962C8B-B14F-4D97-AF65-F5344CB8AC3E}">
        <p14:creationId xmlns:p14="http://schemas.microsoft.com/office/powerpoint/2010/main" val="507408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p:txBody>
          <a:bodyPr/>
          <a:lstStyle/>
          <a:p>
            <a:r>
              <a:rPr lang="en-US" dirty="0"/>
              <a:t>Process</a:t>
            </a:r>
          </a:p>
        </p:txBody>
      </p:sp>
      <p:sp>
        <p:nvSpPr>
          <p:cNvPr id="4" name="Text Placeholder 3"/>
          <p:cNvSpPr>
            <a:spLocks noGrp="1"/>
          </p:cNvSpPr>
          <p:nvPr>
            <p:ph type="body" sz="quarter" idx="13"/>
          </p:nvPr>
        </p:nvSpPr>
        <p:spPr>
          <a:xfrm>
            <a:off x="457200" y="2486024"/>
            <a:ext cx="7839075" cy="3432175"/>
          </a:xfrm>
        </p:spPr>
        <p:txBody>
          <a:bodyPr/>
          <a:lstStyle/>
          <a:p>
            <a:r>
              <a:rPr lang="en-GB" sz="2000" dirty="0">
                <a:latin typeface="Georgia" charset="0"/>
              </a:rPr>
              <a:t>RMPs must ‘make a direct personal examination of the patient’ to complete the medical recommendation</a:t>
            </a:r>
          </a:p>
          <a:p>
            <a:r>
              <a:rPr lang="en-GB" sz="2000" dirty="0">
                <a:latin typeface="Georgia" charset="0"/>
              </a:rPr>
              <a:t>If neither RMP has previous knowledge of the patient, it is recommended that both are S12 approved</a:t>
            </a:r>
          </a:p>
          <a:p>
            <a:r>
              <a:rPr lang="en-GB" sz="2000" dirty="0">
                <a:latin typeface="Georgia" charset="0"/>
              </a:rPr>
              <a:t>No more than 5 days between the two medical recommendations (days of the recommendations aren’t counted)</a:t>
            </a:r>
          </a:p>
          <a:p>
            <a:r>
              <a:rPr lang="en-GB" sz="2000" dirty="0">
                <a:latin typeface="Georgia" charset="0"/>
              </a:rPr>
              <a:t>AMHP has 14 days from the last med rec to make the application (and within 24 hrs for S4)</a:t>
            </a:r>
          </a:p>
          <a:p>
            <a:r>
              <a:rPr lang="en-GB" sz="2000" dirty="0">
                <a:latin typeface="Georgia" charset="0"/>
              </a:rPr>
              <a:t>Should avoid RMPs and AMHPs with conflicts of interest (</a:t>
            </a:r>
            <a:r>
              <a:rPr lang="en-GB" sz="2000" dirty="0" err="1">
                <a:latin typeface="Georgia" charset="0"/>
              </a:rPr>
              <a:t>eg</a:t>
            </a:r>
            <a:r>
              <a:rPr lang="en-GB" sz="2000" dirty="0">
                <a:latin typeface="Georgia" charset="0"/>
              </a:rPr>
              <a:t> all in same team etc)</a:t>
            </a:r>
          </a:p>
          <a:p>
            <a:endParaRPr lang="en-US" dirty="0"/>
          </a:p>
        </p:txBody>
      </p:sp>
    </p:spTree>
    <p:extLst>
      <p:ext uri="{BB962C8B-B14F-4D97-AF65-F5344CB8AC3E}">
        <p14:creationId xmlns:p14="http://schemas.microsoft.com/office/powerpoint/2010/main" val="2297227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Guide to completing medical recommendations</a:t>
            </a:r>
          </a:p>
        </p:txBody>
      </p:sp>
      <p:sp>
        <p:nvSpPr>
          <p:cNvPr id="4" name="Text Placeholder 3"/>
          <p:cNvSpPr>
            <a:spLocks noGrp="1"/>
          </p:cNvSpPr>
          <p:nvPr>
            <p:ph type="body" sz="quarter" idx="13"/>
          </p:nvPr>
        </p:nvSpPr>
        <p:spPr>
          <a:xfrm>
            <a:off x="457200" y="2202246"/>
            <a:ext cx="8331200" cy="4211254"/>
          </a:xfrm>
        </p:spPr>
        <p:txBody>
          <a:bodyPr/>
          <a:lstStyle/>
          <a:p>
            <a:pPr marL="0" indent="0">
              <a:buNone/>
            </a:pPr>
            <a:r>
              <a:rPr lang="en-US" b="1" dirty="0"/>
              <a:t>Gold-standard criteria used to test the medical</a:t>
            </a:r>
          </a:p>
          <a:p>
            <a:pPr marL="0" indent="0">
              <a:buNone/>
            </a:pPr>
            <a:r>
              <a:rPr lang="en-GB" b="1" dirty="0"/>
              <a:t>recommendations for detention:</a:t>
            </a:r>
          </a:p>
          <a:p>
            <a:r>
              <a:rPr lang="en-US" dirty="0"/>
              <a:t>Clear evidence to support the presence of a mental disorder</a:t>
            </a:r>
          </a:p>
          <a:p>
            <a:r>
              <a:rPr lang="en-US" dirty="0"/>
              <a:t>A statement indicating its nature and / or degree</a:t>
            </a:r>
          </a:p>
          <a:p>
            <a:r>
              <a:rPr lang="en-US" dirty="0"/>
              <a:t>Why was detention in the interests of patient’s health, safety or the protection </a:t>
            </a:r>
            <a:r>
              <a:rPr lang="en-GB" dirty="0"/>
              <a:t>of others</a:t>
            </a:r>
          </a:p>
          <a:p>
            <a:r>
              <a:rPr lang="en-US" dirty="0"/>
              <a:t>Why management in the community was not possible</a:t>
            </a:r>
          </a:p>
          <a:p>
            <a:r>
              <a:rPr lang="en-US" dirty="0"/>
              <a:t>Why informal admission was not possible</a:t>
            </a:r>
            <a:endParaRPr lang="en-GB" dirty="0"/>
          </a:p>
        </p:txBody>
      </p:sp>
    </p:spTree>
    <p:extLst>
      <p:ext uri="{BB962C8B-B14F-4D97-AF65-F5344CB8AC3E}">
        <p14:creationId xmlns:p14="http://schemas.microsoft.com/office/powerpoint/2010/main" val="272716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p:txBody>
          <a:bodyPr/>
          <a:lstStyle/>
          <a:p>
            <a:r>
              <a:rPr lang="en-US" dirty="0"/>
              <a:t>Structure of the Act</a:t>
            </a:r>
          </a:p>
        </p:txBody>
      </p:sp>
      <p:sp>
        <p:nvSpPr>
          <p:cNvPr id="4" name="Text Placeholder 3"/>
          <p:cNvSpPr>
            <a:spLocks noGrp="1"/>
          </p:cNvSpPr>
          <p:nvPr>
            <p:ph type="body" sz="quarter" idx="13"/>
          </p:nvPr>
        </p:nvSpPr>
        <p:spPr>
          <a:xfrm>
            <a:off x="457200" y="2486024"/>
            <a:ext cx="7839075" cy="3203575"/>
          </a:xfrm>
        </p:spPr>
        <p:txBody>
          <a:bodyPr/>
          <a:lstStyle/>
          <a:p>
            <a:r>
              <a:rPr lang="en-GB" b="1" dirty="0">
                <a:latin typeface="Georgia" charset="0"/>
              </a:rPr>
              <a:t>Part 1</a:t>
            </a:r>
            <a:r>
              <a:rPr lang="en-GB" dirty="0">
                <a:latin typeface="Georgia" charset="0"/>
              </a:rPr>
              <a:t>: brief, describes the purpose of the act</a:t>
            </a:r>
          </a:p>
          <a:p>
            <a:r>
              <a:rPr lang="en-GB" b="1" dirty="0">
                <a:latin typeface="Georgia" charset="0"/>
              </a:rPr>
              <a:t>Part 2</a:t>
            </a:r>
            <a:r>
              <a:rPr lang="en-GB" dirty="0">
                <a:latin typeface="Georgia" charset="0"/>
              </a:rPr>
              <a:t>: compulsory admission to hospital and guardianships (sections related to civil detention and compulsion)</a:t>
            </a:r>
          </a:p>
          <a:p>
            <a:r>
              <a:rPr lang="en-GB" b="1" dirty="0">
                <a:latin typeface="Georgia" charset="0"/>
              </a:rPr>
              <a:t>Part 3</a:t>
            </a:r>
            <a:r>
              <a:rPr lang="en-GB" dirty="0">
                <a:latin typeface="Georgia" charset="0"/>
              </a:rPr>
              <a:t>: court and prison transfers</a:t>
            </a:r>
          </a:p>
          <a:p>
            <a:r>
              <a:rPr lang="en-GB" b="1" dirty="0">
                <a:latin typeface="Georgia" charset="0"/>
              </a:rPr>
              <a:t>Part 4</a:t>
            </a:r>
            <a:r>
              <a:rPr lang="en-GB" dirty="0">
                <a:latin typeface="Georgia" charset="0"/>
              </a:rPr>
              <a:t>: consent to treatment</a:t>
            </a:r>
          </a:p>
          <a:p>
            <a:r>
              <a:rPr lang="en-GB" b="1" dirty="0">
                <a:latin typeface="Georgia" charset="0"/>
              </a:rPr>
              <a:t>Part 5</a:t>
            </a:r>
            <a:r>
              <a:rPr lang="en-GB" dirty="0">
                <a:latin typeface="Georgia" charset="0"/>
              </a:rPr>
              <a:t>: tribunals</a:t>
            </a:r>
          </a:p>
          <a:p>
            <a:pPr marL="0" indent="0">
              <a:buNone/>
            </a:pPr>
            <a:endParaRPr lang="en-US" dirty="0"/>
          </a:p>
        </p:txBody>
      </p:sp>
    </p:spTree>
    <p:extLst>
      <p:ext uri="{BB962C8B-B14F-4D97-AF65-F5344CB8AC3E}">
        <p14:creationId xmlns:p14="http://schemas.microsoft.com/office/powerpoint/2010/main" val="894589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4" name="Text Placeholder 3"/>
          <p:cNvSpPr>
            <a:spLocks noGrp="1"/>
          </p:cNvSpPr>
          <p:nvPr>
            <p:ph type="body" sz="quarter" idx="13"/>
          </p:nvPr>
        </p:nvSpPr>
        <p:spPr>
          <a:xfrm>
            <a:off x="457200" y="1961696"/>
            <a:ext cx="8280400" cy="4375604"/>
          </a:xfrm>
        </p:spPr>
        <p:txBody>
          <a:bodyPr/>
          <a:lstStyle/>
          <a:p>
            <a:pPr marL="0" indent="0">
              <a:buNone/>
            </a:pPr>
            <a:r>
              <a:rPr lang="en-GB" b="1" dirty="0">
                <a:latin typeface="Georgia" charset="0"/>
              </a:rPr>
              <a:t>Section 2 - Admission for Assessment:</a:t>
            </a:r>
          </a:p>
          <a:p>
            <a:pPr marL="0" indent="0">
              <a:buNone/>
            </a:pPr>
            <a:endParaRPr lang="en-GB" b="1" dirty="0">
              <a:latin typeface="Georgia" charset="0"/>
            </a:endParaRPr>
          </a:p>
          <a:p>
            <a:r>
              <a:rPr lang="en-GB" dirty="0">
                <a:latin typeface="Georgia" charset="0"/>
              </a:rPr>
              <a:t>To be used if extent of nature / degree of condition is unclear </a:t>
            </a:r>
          </a:p>
          <a:p>
            <a:r>
              <a:rPr lang="en-GB" b="1" i="1" dirty="0">
                <a:latin typeface="Georgia" charset="0"/>
              </a:rPr>
              <a:t>Requires</a:t>
            </a:r>
            <a:r>
              <a:rPr lang="en-GB" b="1" dirty="0">
                <a:latin typeface="Georgia" charset="0"/>
              </a:rPr>
              <a:t>:</a:t>
            </a:r>
            <a:r>
              <a:rPr lang="en-GB" dirty="0">
                <a:latin typeface="Georgia" charset="0"/>
              </a:rPr>
              <a:t> two </a:t>
            </a:r>
            <a:r>
              <a:rPr lang="en-GB" dirty="0" err="1">
                <a:latin typeface="Georgia" charset="0"/>
              </a:rPr>
              <a:t>RMPs</a:t>
            </a:r>
            <a:r>
              <a:rPr lang="en-GB" dirty="0">
                <a:latin typeface="Georgia" charset="0"/>
              </a:rPr>
              <a:t> (one S12 approved and the other with previous acquaintance of the patient or two S12 approved doctors) and the applicant (AMHP or NR)</a:t>
            </a:r>
          </a:p>
          <a:p>
            <a:r>
              <a:rPr lang="en-GB" b="1" i="1" dirty="0">
                <a:latin typeface="Georgia" charset="0"/>
              </a:rPr>
              <a:t>Duration:</a:t>
            </a:r>
            <a:r>
              <a:rPr lang="en-GB" dirty="0">
                <a:latin typeface="Georgia" charset="0"/>
              </a:rPr>
              <a:t> up to 28 days (shorter if discharged by RC, NR, Hospital Managers or Tribunal)</a:t>
            </a:r>
          </a:p>
          <a:p>
            <a:r>
              <a:rPr lang="en-GB" dirty="0">
                <a:latin typeface="Georgia" charset="0"/>
              </a:rPr>
              <a:t>Cannot be renewed!</a:t>
            </a:r>
          </a:p>
          <a:p>
            <a:pPr marL="0" indent="0">
              <a:buNone/>
            </a:pPr>
            <a:endParaRPr lang="en-US" dirty="0"/>
          </a:p>
        </p:txBody>
      </p:sp>
    </p:spTree>
    <p:extLst>
      <p:ext uri="{BB962C8B-B14F-4D97-AF65-F5344CB8AC3E}">
        <p14:creationId xmlns:p14="http://schemas.microsoft.com/office/powerpoint/2010/main" val="172705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MHA</a:t>
            </a:r>
          </a:p>
        </p:txBody>
      </p:sp>
      <p:sp>
        <p:nvSpPr>
          <p:cNvPr id="6" name="Text Placeholder 3"/>
          <p:cNvSpPr>
            <a:spLocks noGrp="1"/>
          </p:cNvSpPr>
          <p:nvPr>
            <p:ph type="body" sz="quarter" idx="13"/>
          </p:nvPr>
        </p:nvSpPr>
        <p:spPr>
          <a:xfrm>
            <a:off x="457200" y="1710871"/>
            <a:ext cx="8280400" cy="4375604"/>
          </a:xfrm>
        </p:spPr>
        <p:txBody>
          <a:bodyPr/>
          <a:lstStyle/>
          <a:p>
            <a:pPr marL="0" indent="0">
              <a:buNone/>
            </a:pPr>
            <a:r>
              <a:rPr lang="en-GB" b="1" dirty="0">
                <a:latin typeface="Georgia" panose="02040502050405020303" pitchFamily="18" charset="0"/>
              </a:rPr>
              <a:t>Section 2:</a:t>
            </a:r>
          </a:p>
          <a:p>
            <a:pPr marL="0" indent="0">
              <a:buNone/>
            </a:pPr>
            <a:r>
              <a:rPr lang="en-US" b="1" i="1" dirty="0">
                <a:latin typeface="Georgia" panose="02040502050405020303" pitchFamily="18" charset="0"/>
              </a:rPr>
              <a:t>Grounds</a:t>
            </a:r>
            <a:r>
              <a:rPr lang="en-US" b="1" dirty="0">
                <a:latin typeface="Georgia" panose="02040502050405020303" pitchFamily="18" charset="0"/>
              </a:rPr>
              <a:t>:</a:t>
            </a:r>
          </a:p>
          <a:p>
            <a:pPr>
              <a:buFontTx/>
              <a:buChar char="-"/>
            </a:pPr>
            <a:r>
              <a:rPr lang="en-US" dirty="0">
                <a:latin typeface="Georgia" panose="02040502050405020303" pitchFamily="18" charset="0"/>
              </a:rPr>
              <a:t>patient is suffering from a mental disorder of a nature or degree which warrants detention in hospital (for assessment and treatment)</a:t>
            </a:r>
          </a:p>
          <a:p>
            <a:pPr>
              <a:buFontTx/>
              <a:buChar char="-"/>
            </a:pPr>
            <a:r>
              <a:rPr lang="en-US" dirty="0">
                <a:latin typeface="Georgia" panose="02040502050405020303" pitchFamily="18" charset="0"/>
              </a:rPr>
              <a:t>patient ought to be so detained in the interests of their own health or safety or safety of others</a:t>
            </a:r>
          </a:p>
          <a:p>
            <a:pPr>
              <a:buFontTx/>
              <a:buChar char="-"/>
            </a:pPr>
            <a:r>
              <a:rPr lang="en-US" dirty="0">
                <a:latin typeface="Georgia" panose="02040502050405020303" pitchFamily="18" charset="0"/>
              </a:rPr>
              <a:t>Factors to consider: the health / safety of the patient, protection of others, alternatives to detention (informal admission or community management)</a:t>
            </a:r>
          </a:p>
        </p:txBody>
      </p:sp>
    </p:spTree>
    <p:extLst>
      <p:ext uri="{BB962C8B-B14F-4D97-AF65-F5344CB8AC3E}">
        <p14:creationId xmlns:p14="http://schemas.microsoft.com/office/powerpoint/2010/main" val="2702347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4" name="Text Placeholder 3"/>
          <p:cNvSpPr>
            <a:spLocks noGrp="1"/>
          </p:cNvSpPr>
          <p:nvPr>
            <p:ph type="body" sz="quarter" idx="13"/>
          </p:nvPr>
        </p:nvSpPr>
        <p:spPr>
          <a:xfrm>
            <a:off x="423862" y="1952623"/>
            <a:ext cx="8542338" cy="4363955"/>
          </a:xfrm>
        </p:spPr>
        <p:txBody>
          <a:bodyPr/>
          <a:lstStyle/>
          <a:p>
            <a:pPr marL="0" indent="0" fontAlgn="auto">
              <a:spcAft>
                <a:spcPts val="0"/>
              </a:spcAft>
              <a:buNone/>
              <a:defRPr/>
            </a:pPr>
            <a:r>
              <a:rPr lang="en-US" b="1" dirty="0">
                <a:latin typeface="Georgia" panose="02040502050405020303" pitchFamily="18" charset="0"/>
              </a:rPr>
              <a:t>Section 3 - Admission for Treatment</a:t>
            </a:r>
          </a:p>
          <a:p>
            <a:pPr fontAlgn="auto">
              <a:spcAft>
                <a:spcPts val="0"/>
              </a:spcAft>
              <a:defRPr/>
            </a:pPr>
            <a:r>
              <a:rPr lang="en-US" i="1" dirty="0">
                <a:latin typeface="Georgia" panose="02040502050405020303" pitchFamily="18" charset="0"/>
              </a:rPr>
              <a:t>Requires</a:t>
            </a:r>
            <a:r>
              <a:rPr lang="en-US" dirty="0">
                <a:latin typeface="Georgia" panose="02040502050405020303" pitchFamily="18" charset="0"/>
              </a:rPr>
              <a:t>: as above (same as S2 requirements) &amp; NR must not object to the application</a:t>
            </a:r>
          </a:p>
          <a:p>
            <a:pPr fontAlgn="auto">
              <a:spcAft>
                <a:spcPts val="0"/>
              </a:spcAft>
              <a:defRPr/>
            </a:pPr>
            <a:r>
              <a:rPr lang="en-US" dirty="0">
                <a:latin typeface="Georgia" panose="02040502050405020303" pitchFamily="18" charset="0"/>
              </a:rPr>
              <a:t>Duration: 6/12 or longer if renewed or patient is AWOL</a:t>
            </a:r>
          </a:p>
          <a:p>
            <a:pPr fontAlgn="auto">
              <a:spcAft>
                <a:spcPts val="0"/>
              </a:spcAft>
              <a:defRPr/>
            </a:pPr>
            <a:r>
              <a:rPr lang="en-US" dirty="0">
                <a:latin typeface="Georgia" panose="02040502050405020303" pitchFamily="18" charset="0"/>
              </a:rPr>
              <a:t>Discharge possible by RC, NR, Hospital Managers, Tribunal</a:t>
            </a:r>
          </a:p>
          <a:p>
            <a:pPr fontAlgn="auto">
              <a:spcAft>
                <a:spcPts val="0"/>
              </a:spcAft>
              <a:defRPr/>
            </a:pPr>
            <a:r>
              <a:rPr lang="en-GB" dirty="0">
                <a:latin typeface="Georgia" panose="02040502050405020303" pitchFamily="18" charset="0"/>
              </a:rPr>
              <a:t>Grounds: similar as for S2 and </a:t>
            </a:r>
            <a:r>
              <a:rPr lang="en-US" b="1" dirty="0">
                <a:latin typeface="Georgia" panose="02040502050405020303" pitchFamily="18" charset="0"/>
              </a:rPr>
              <a:t>appropriate medical treatment must be available in hospital</a:t>
            </a:r>
            <a:endParaRPr lang="en-GB" dirty="0">
              <a:latin typeface="Georgia" panose="02040502050405020303" pitchFamily="18" charset="0"/>
            </a:endParaRPr>
          </a:p>
          <a:p>
            <a:pPr fontAlgn="auto">
              <a:spcAft>
                <a:spcPts val="0"/>
              </a:spcAft>
              <a:defRPr/>
            </a:pPr>
            <a:r>
              <a:rPr lang="en-GB" b="1" dirty="0">
                <a:latin typeface="Georgia" panose="02040502050405020303" pitchFamily="18" charset="0"/>
              </a:rPr>
              <a:t>S117 aftercare</a:t>
            </a:r>
            <a:r>
              <a:rPr lang="en-GB" dirty="0">
                <a:latin typeface="Georgia" panose="02040502050405020303" pitchFamily="18" charset="0"/>
              </a:rPr>
              <a:t>: pts are entitled to this free of charge until it is decided this is no longer necessary</a:t>
            </a:r>
          </a:p>
          <a:p>
            <a:endParaRPr lang="en-US" dirty="0">
              <a:latin typeface="Georgia" panose="02040502050405020303" pitchFamily="18" charset="0"/>
            </a:endParaRPr>
          </a:p>
        </p:txBody>
      </p:sp>
    </p:spTree>
    <p:extLst>
      <p:ext uri="{BB962C8B-B14F-4D97-AF65-F5344CB8AC3E}">
        <p14:creationId xmlns:p14="http://schemas.microsoft.com/office/powerpoint/2010/main" val="287972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GA Module: Mental Health Act</a:t>
            </a:r>
          </a:p>
        </p:txBody>
      </p:sp>
      <p:sp>
        <p:nvSpPr>
          <p:cNvPr id="5" name="Subtitle 4"/>
          <p:cNvSpPr>
            <a:spLocks noGrp="1"/>
          </p:cNvSpPr>
          <p:nvPr>
            <p:ph type="subTitle" idx="1"/>
          </p:nvPr>
        </p:nvSpPr>
        <p:spPr>
          <a:xfrm>
            <a:off x="457199" y="1757362"/>
            <a:ext cx="8069943" cy="581025"/>
          </a:xfrm>
        </p:spPr>
        <p:txBody>
          <a:bodyPr/>
          <a:lstStyle/>
          <a:p>
            <a:r>
              <a:rPr lang="en-US" dirty="0"/>
              <a:t>Aims and Objectives</a:t>
            </a:r>
          </a:p>
        </p:txBody>
      </p:sp>
      <p:sp>
        <p:nvSpPr>
          <p:cNvPr id="6" name="Text Placeholder 5"/>
          <p:cNvSpPr>
            <a:spLocks noGrp="1"/>
          </p:cNvSpPr>
          <p:nvPr>
            <p:ph type="body" sz="quarter" idx="13"/>
          </p:nvPr>
        </p:nvSpPr>
        <p:spPr>
          <a:xfrm>
            <a:off x="457200" y="2486025"/>
            <a:ext cx="7839075" cy="3120118"/>
          </a:xfrm>
        </p:spPr>
        <p:txBody>
          <a:bodyPr/>
          <a:lstStyle/>
          <a:p>
            <a:pPr marL="0" lvl="0" indent="0">
              <a:buNone/>
            </a:pPr>
            <a:r>
              <a:rPr lang="en-GB" sz="2000" dirty="0"/>
              <a:t>To develop an understanding of the aspects of the Mental Health Act relevant to General Adult Psychiatry </a:t>
            </a:r>
          </a:p>
          <a:p>
            <a:pPr marL="0" lvl="0" indent="0">
              <a:buNone/>
            </a:pPr>
            <a:endParaRPr lang="en-GB" sz="2000" dirty="0"/>
          </a:p>
          <a:p>
            <a:pPr marL="0" lvl="0" indent="0">
              <a:buNone/>
            </a:pPr>
            <a:r>
              <a:rPr lang="en-GB" sz="2000" b="1" dirty="0"/>
              <a:t>In particular: </a:t>
            </a:r>
            <a:r>
              <a:rPr lang="en-GB" sz="2000" dirty="0"/>
              <a:t>Sections 2, 3, 4, 5(2), 5(4), 136 and </a:t>
            </a:r>
            <a:r>
              <a:rPr lang="en-GB" sz="2000" dirty="0" err="1"/>
              <a:t>SCT</a:t>
            </a:r>
            <a:endParaRPr lang="en-GB" sz="2000" dirty="0"/>
          </a:p>
        </p:txBody>
      </p:sp>
    </p:spTree>
    <p:extLst>
      <p:ext uri="{BB962C8B-B14F-4D97-AF65-F5344CB8AC3E}">
        <p14:creationId xmlns:p14="http://schemas.microsoft.com/office/powerpoint/2010/main" val="2853649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4" name="Text Placeholder 3"/>
          <p:cNvSpPr>
            <a:spLocks noGrp="1"/>
          </p:cNvSpPr>
          <p:nvPr>
            <p:ph type="body" sz="quarter" idx="13"/>
          </p:nvPr>
        </p:nvSpPr>
        <p:spPr>
          <a:xfrm>
            <a:off x="457200" y="1925053"/>
            <a:ext cx="7839075" cy="4271210"/>
          </a:xfrm>
        </p:spPr>
        <p:txBody>
          <a:bodyPr/>
          <a:lstStyle/>
          <a:p>
            <a:pPr marL="0" indent="0">
              <a:buNone/>
            </a:pPr>
            <a:r>
              <a:rPr lang="en-GB" b="1" dirty="0">
                <a:latin typeface="Georgia" charset="0"/>
              </a:rPr>
              <a:t>Section 4 (admission for assessment in case of emergency)</a:t>
            </a:r>
          </a:p>
          <a:p>
            <a:pPr marL="0" indent="0">
              <a:buNone/>
            </a:pPr>
            <a:endParaRPr lang="en-GB" b="1" dirty="0">
              <a:latin typeface="Georgia" charset="0"/>
            </a:endParaRPr>
          </a:p>
          <a:p>
            <a:r>
              <a:rPr lang="en-GB" i="1" dirty="0">
                <a:latin typeface="Georgia" charset="0"/>
              </a:rPr>
              <a:t>Requires</a:t>
            </a:r>
            <a:r>
              <a:rPr lang="en-GB" dirty="0">
                <a:latin typeface="Georgia" charset="0"/>
              </a:rPr>
              <a:t>: 1RMP, and an applicant (AMHP or NR)</a:t>
            </a:r>
          </a:p>
          <a:p>
            <a:r>
              <a:rPr lang="en-GB" i="1" dirty="0">
                <a:latin typeface="Georgia" charset="0"/>
              </a:rPr>
              <a:t>Duration</a:t>
            </a:r>
            <a:r>
              <a:rPr lang="en-GB" dirty="0">
                <a:latin typeface="Georgia" charset="0"/>
              </a:rPr>
              <a:t>: 72 hours or earlier if discharged by RC </a:t>
            </a:r>
          </a:p>
          <a:p>
            <a:r>
              <a:rPr lang="en-GB" dirty="0">
                <a:latin typeface="Georgia" charset="0"/>
              </a:rPr>
              <a:t>If is converted to S2 by the completion of the other  medical recommendation the 28 days for the S2 starts at the commencement of the S4</a:t>
            </a:r>
          </a:p>
          <a:p>
            <a:r>
              <a:rPr lang="en-GB" i="1" dirty="0">
                <a:latin typeface="Georgia" charset="0"/>
              </a:rPr>
              <a:t>Grounds</a:t>
            </a:r>
            <a:r>
              <a:rPr lang="en-GB" dirty="0">
                <a:latin typeface="Georgia" charset="0"/>
              </a:rPr>
              <a:t>: urgent requirement for detention in which the delay for a S2 would cause an unacceptable delay </a:t>
            </a:r>
          </a:p>
          <a:p>
            <a:endParaRPr lang="en-US" dirty="0"/>
          </a:p>
        </p:txBody>
      </p:sp>
    </p:spTree>
    <p:extLst>
      <p:ext uri="{BB962C8B-B14F-4D97-AF65-F5344CB8AC3E}">
        <p14:creationId xmlns:p14="http://schemas.microsoft.com/office/powerpoint/2010/main" val="4253480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4" name="Text Placeholder 3"/>
          <p:cNvSpPr>
            <a:spLocks noGrp="1"/>
          </p:cNvSpPr>
          <p:nvPr>
            <p:ph type="body" sz="quarter" idx="13"/>
          </p:nvPr>
        </p:nvSpPr>
        <p:spPr>
          <a:xfrm>
            <a:off x="457200" y="1925054"/>
            <a:ext cx="7839075" cy="4234446"/>
          </a:xfrm>
        </p:spPr>
        <p:txBody>
          <a:bodyPr/>
          <a:lstStyle/>
          <a:p>
            <a:pPr marL="0" indent="0">
              <a:buNone/>
            </a:pPr>
            <a:r>
              <a:rPr lang="en-GB" b="1" dirty="0">
                <a:latin typeface="Georgia" charset="0"/>
              </a:rPr>
              <a:t>Section 5(2):</a:t>
            </a:r>
          </a:p>
          <a:p>
            <a:pPr marL="0" indent="0">
              <a:buNone/>
            </a:pPr>
            <a:endParaRPr lang="en-GB" b="1" dirty="0">
              <a:latin typeface="Georgia" charset="0"/>
            </a:endParaRPr>
          </a:p>
          <a:p>
            <a:r>
              <a:rPr lang="en-GB" dirty="0">
                <a:latin typeface="Georgia" charset="0"/>
              </a:rPr>
              <a:t>Holding powers used by </a:t>
            </a:r>
            <a:r>
              <a:rPr lang="en-GB" dirty="0" err="1">
                <a:latin typeface="Georgia" charset="0"/>
              </a:rPr>
              <a:t>RMP</a:t>
            </a:r>
            <a:r>
              <a:rPr lang="en-GB" dirty="0">
                <a:latin typeface="Georgia" charset="0"/>
              </a:rPr>
              <a:t> or AC in charge of the patient or their nominated deputy (e.g.: on call junior doctor)</a:t>
            </a:r>
          </a:p>
          <a:p>
            <a:r>
              <a:rPr lang="en-GB" i="1" dirty="0">
                <a:latin typeface="Georgia" charset="0"/>
              </a:rPr>
              <a:t>Duration</a:t>
            </a:r>
            <a:r>
              <a:rPr lang="en-GB" dirty="0">
                <a:latin typeface="Georgia" charset="0"/>
              </a:rPr>
              <a:t>: 72 hours or as soon as patient has been assessed for detention under S2 or 3 or is moved from the hospital where they are held</a:t>
            </a:r>
          </a:p>
          <a:p>
            <a:r>
              <a:rPr lang="en-GB" i="1" dirty="0">
                <a:latin typeface="Georgia" charset="0"/>
              </a:rPr>
              <a:t>Grounds</a:t>
            </a:r>
            <a:r>
              <a:rPr lang="en-GB" dirty="0">
                <a:latin typeface="Georgia" charset="0"/>
              </a:rPr>
              <a:t>: the RMP/AC/nominated deputy believes there are grounds for detention under S2 or 3</a:t>
            </a:r>
          </a:p>
          <a:p>
            <a:endParaRPr lang="en-US" dirty="0"/>
          </a:p>
        </p:txBody>
      </p:sp>
    </p:spTree>
    <p:extLst>
      <p:ext uri="{BB962C8B-B14F-4D97-AF65-F5344CB8AC3E}">
        <p14:creationId xmlns:p14="http://schemas.microsoft.com/office/powerpoint/2010/main" val="2592043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4" name="Text Placeholder 3"/>
          <p:cNvSpPr>
            <a:spLocks noGrp="1"/>
          </p:cNvSpPr>
          <p:nvPr>
            <p:ph type="body" sz="quarter" idx="13"/>
          </p:nvPr>
        </p:nvSpPr>
        <p:spPr>
          <a:xfrm>
            <a:off x="457200" y="1913021"/>
            <a:ext cx="7839075" cy="3030454"/>
          </a:xfrm>
        </p:spPr>
        <p:txBody>
          <a:bodyPr/>
          <a:lstStyle/>
          <a:p>
            <a:pPr marL="0" indent="0">
              <a:buNone/>
            </a:pPr>
            <a:r>
              <a:rPr lang="en-GB" b="1" dirty="0">
                <a:latin typeface="Georgia" charset="0"/>
              </a:rPr>
              <a:t>S5(4)</a:t>
            </a:r>
            <a:r>
              <a:rPr lang="en-GB" dirty="0">
                <a:latin typeface="Georgia" charset="0"/>
              </a:rPr>
              <a:t> </a:t>
            </a:r>
            <a:r>
              <a:rPr lang="en-GB" b="1" dirty="0">
                <a:latin typeface="Georgia" charset="0"/>
              </a:rPr>
              <a:t>(Nurses’ holding power)</a:t>
            </a:r>
          </a:p>
          <a:p>
            <a:pPr marL="0" indent="0">
              <a:buNone/>
            </a:pPr>
            <a:endParaRPr lang="en-GB" b="1" dirty="0">
              <a:latin typeface="Georgia" charset="0"/>
            </a:endParaRPr>
          </a:p>
          <a:p>
            <a:r>
              <a:rPr lang="en-GB" dirty="0">
                <a:latin typeface="Georgia" charset="0"/>
              </a:rPr>
              <a:t>A qualified mental health or LD nurse may detain an informal patient for up to 6hrs, which gives time for the assessment for S5(2) to be completed. </a:t>
            </a:r>
          </a:p>
          <a:p>
            <a:endParaRPr lang="en-GB" dirty="0">
              <a:latin typeface="Georgia" charset="0"/>
            </a:endParaRPr>
          </a:p>
          <a:p>
            <a:pPr marL="0" indent="0">
              <a:buNone/>
            </a:pPr>
            <a:endParaRPr lang="en-US" dirty="0"/>
          </a:p>
        </p:txBody>
      </p:sp>
    </p:spTree>
    <p:extLst>
      <p:ext uri="{BB962C8B-B14F-4D97-AF65-F5344CB8AC3E}">
        <p14:creationId xmlns:p14="http://schemas.microsoft.com/office/powerpoint/2010/main" val="1009861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4" name="Text Placeholder 3"/>
          <p:cNvSpPr>
            <a:spLocks noGrp="1"/>
          </p:cNvSpPr>
          <p:nvPr>
            <p:ph type="body" sz="quarter" idx="13"/>
          </p:nvPr>
        </p:nvSpPr>
        <p:spPr>
          <a:xfrm>
            <a:off x="457200" y="1561263"/>
            <a:ext cx="7839075" cy="4755315"/>
          </a:xfrm>
        </p:spPr>
        <p:txBody>
          <a:bodyPr/>
          <a:lstStyle/>
          <a:p>
            <a:pPr marL="0" indent="0">
              <a:buNone/>
            </a:pPr>
            <a:r>
              <a:rPr lang="en-GB" sz="2200" b="1" dirty="0">
                <a:latin typeface="Georgia" charset="0"/>
              </a:rPr>
              <a:t>S7 (Guardianship)</a:t>
            </a:r>
          </a:p>
          <a:p>
            <a:pPr marL="0" indent="0">
              <a:buNone/>
            </a:pPr>
            <a:endParaRPr lang="en-GB" sz="2200" b="1" dirty="0">
              <a:latin typeface="Georgia" charset="0"/>
            </a:endParaRPr>
          </a:p>
          <a:p>
            <a:r>
              <a:rPr lang="en-US" sz="2100" dirty="0">
                <a:latin typeface="Georgia" charset="0"/>
              </a:rPr>
              <a:t>F</a:t>
            </a:r>
            <a:r>
              <a:rPr lang="en-GB" sz="2100" dirty="0">
                <a:latin typeface="Georgia" charset="0"/>
              </a:rPr>
              <a:t>or patients who do not require admission to hospital, but need close supervision and some control in the community as consequence of their mental illness </a:t>
            </a:r>
          </a:p>
          <a:p>
            <a:r>
              <a:rPr lang="en-GB" sz="2100" i="1" dirty="0">
                <a:latin typeface="Georgia" charset="0"/>
              </a:rPr>
              <a:t>Requires</a:t>
            </a:r>
            <a:r>
              <a:rPr lang="en-GB" sz="2100" dirty="0">
                <a:latin typeface="Georgia" charset="0"/>
              </a:rPr>
              <a:t>: same as for S2; patient must be at least 16</a:t>
            </a:r>
          </a:p>
          <a:p>
            <a:r>
              <a:rPr lang="en-GB" sz="2100" i="1" dirty="0">
                <a:latin typeface="Georgia" charset="0"/>
              </a:rPr>
              <a:t>Grounds</a:t>
            </a:r>
            <a:r>
              <a:rPr lang="en-GB" sz="2100" dirty="0">
                <a:latin typeface="Georgia" charset="0"/>
              </a:rPr>
              <a:t>: patient suffers from a mental disorder of a nature or degree which warrants this for their own welfare or the protection of others</a:t>
            </a:r>
          </a:p>
          <a:p>
            <a:r>
              <a:rPr lang="en-GB" sz="2100" i="1" dirty="0">
                <a:latin typeface="Georgia" charset="0"/>
              </a:rPr>
              <a:t>Authorises</a:t>
            </a:r>
            <a:r>
              <a:rPr lang="en-GB" sz="2100" dirty="0">
                <a:latin typeface="Georgia" charset="0"/>
              </a:rPr>
              <a:t>: a decision where the patient must live, a requirement to </a:t>
            </a:r>
            <a:r>
              <a:rPr lang="en-GB" sz="2100" i="1" dirty="0">
                <a:latin typeface="Georgia" charset="0"/>
              </a:rPr>
              <a:t>attend</a:t>
            </a:r>
            <a:r>
              <a:rPr lang="en-GB" sz="2100" dirty="0">
                <a:latin typeface="Georgia" charset="0"/>
              </a:rPr>
              <a:t> medical treatment, work, training or education (although these may then be declined), access to the patient by the </a:t>
            </a:r>
            <a:r>
              <a:rPr lang="en-GB" sz="2100" dirty="0" err="1">
                <a:latin typeface="Georgia" charset="0"/>
              </a:rPr>
              <a:t>RMP</a:t>
            </a:r>
            <a:r>
              <a:rPr lang="en-GB" sz="2100" dirty="0">
                <a:latin typeface="Georgia" charset="0"/>
              </a:rPr>
              <a:t>, </a:t>
            </a:r>
            <a:r>
              <a:rPr lang="en-GB" sz="2100" dirty="0" err="1">
                <a:latin typeface="Georgia" charset="0"/>
              </a:rPr>
              <a:t>AMHP</a:t>
            </a:r>
            <a:r>
              <a:rPr lang="en-GB" sz="2100" dirty="0">
                <a:latin typeface="Georgia" charset="0"/>
              </a:rPr>
              <a:t> etc</a:t>
            </a:r>
            <a:endParaRPr lang="en-US" sz="2100" dirty="0"/>
          </a:p>
        </p:txBody>
      </p:sp>
    </p:spTree>
    <p:extLst>
      <p:ext uri="{BB962C8B-B14F-4D97-AF65-F5344CB8AC3E}">
        <p14:creationId xmlns:p14="http://schemas.microsoft.com/office/powerpoint/2010/main" val="3364845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4" name="Text Placeholder 3"/>
          <p:cNvSpPr>
            <a:spLocks noGrp="1"/>
          </p:cNvSpPr>
          <p:nvPr>
            <p:ph type="body" sz="quarter" idx="13"/>
          </p:nvPr>
        </p:nvSpPr>
        <p:spPr>
          <a:xfrm>
            <a:off x="457200" y="1900989"/>
            <a:ext cx="7839075" cy="4478546"/>
          </a:xfrm>
        </p:spPr>
        <p:txBody>
          <a:bodyPr/>
          <a:lstStyle/>
          <a:p>
            <a:pPr>
              <a:lnSpc>
                <a:spcPct val="90000"/>
              </a:lnSpc>
            </a:pPr>
            <a:r>
              <a:rPr lang="en-GB" sz="2300" b="1" dirty="0">
                <a:latin typeface="Georgia" charset="0"/>
              </a:rPr>
              <a:t>S135 and 136 </a:t>
            </a:r>
            <a:r>
              <a:rPr lang="en-GB" sz="2300" dirty="0">
                <a:latin typeface="Georgia" charset="0"/>
              </a:rPr>
              <a:t>(not actually in Part 2 of the Act)</a:t>
            </a:r>
          </a:p>
          <a:p>
            <a:pPr>
              <a:lnSpc>
                <a:spcPct val="90000"/>
              </a:lnSpc>
            </a:pPr>
            <a:endParaRPr lang="en-GB" sz="2300" dirty="0">
              <a:latin typeface="Georgia" charset="0"/>
            </a:endParaRPr>
          </a:p>
          <a:p>
            <a:pPr>
              <a:lnSpc>
                <a:spcPct val="90000"/>
              </a:lnSpc>
            </a:pPr>
            <a:r>
              <a:rPr lang="en-GB" sz="2300" b="1" dirty="0">
                <a:latin typeface="Georgia" charset="0"/>
              </a:rPr>
              <a:t>S135 </a:t>
            </a:r>
            <a:r>
              <a:rPr lang="en-GB" sz="2300" dirty="0">
                <a:latin typeface="Georgia" charset="0"/>
              </a:rPr>
              <a:t>(Warrant to search for and remove patients)</a:t>
            </a:r>
          </a:p>
          <a:p>
            <a:pPr>
              <a:lnSpc>
                <a:spcPct val="90000"/>
              </a:lnSpc>
            </a:pPr>
            <a:r>
              <a:rPr lang="en-GB" sz="2300" b="1" dirty="0">
                <a:latin typeface="Georgia" charset="0"/>
              </a:rPr>
              <a:t>S135 subsection 1</a:t>
            </a:r>
            <a:r>
              <a:rPr lang="en-GB" sz="2300" dirty="0">
                <a:latin typeface="Georgia" charset="0"/>
              </a:rPr>
              <a:t>: allows an AMHP to gain a warrant allowing a police officer to enter premises in order to allow an assessment where ‘there is reasonable cause to suspect that a person believed to be suffering from mental disorder</a:t>
            </a:r>
          </a:p>
          <a:p>
            <a:pPr marL="0" indent="0">
              <a:lnSpc>
                <a:spcPct val="90000"/>
              </a:lnSpc>
              <a:buNone/>
            </a:pPr>
            <a:r>
              <a:rPr lang="en-GB" sz="2300" dirty="0">
                <a:latin typeface="Georgia" charset="0"/>
              </a:rPr>
              <a:t>		a) has been or is being ill-treated, neglected or </a:t>
            </a:r>
          </a:p>
          <a:p>
            <a:pPr marL="0" indent="0">
              <a:lnSpc>
                <a:spcPct val="90000"/>
              </a:lnSpc>
              <a:buNone/>
            </a:pPr>
            <a:r>
              <a:rPr lang="en-GB" sz="2300" dirty="0">
                <a:latin typeface="Georgia" charset="0"/>
              </a:rPr>
              <a:t>    kept otherwise than under proper control</a:t>
            </a:r>
          </a:p>
          <a:p>
            <a:pPr>
              <a:lnSpc>
                <a:spcPct val="90000"/>
              </a:lnSpc>
              <a:buFont typeface="Wingdings 2" charset="0"/>
              <a:buNone/>
            </a:pPr>
            <a:r>
              <a:rPr lang="en-GB" sz="2300" dirty="0">
                <a:latin typeface="Georgia" charset="0"/>
              </a:rPr>
              <a:t>	        b) being unable to care for himself’</a:t>
            </a:r>
            <a:endParaRPr lang="en-US" sz="2300" dirty="0"/>
          </a:p>
        </p:txBody>
      </p:sp>
    </p:spTree>
    <p:extLst>
      <p:ext uri="{BB962C8B-B14F-4D97-AF65-F5344CB8AC3E}">
        <p14:creationId xmlns:p14="http://schemas.microsoft.com/office/powerpoint/2010/main" val="3642124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4" name="Text Placeholder 3"/>
          <p:cNvSpPr>
            <a:spLocks noGrp="1"/>
          </p:cNvSpPr>
          <p:nvPr>
            <p:ph type="body" sz="quarter" idx="13"/>
          </p:nvPr>
        </p:nvSpPr>
        <p:spPr>
          <a:xfrm>
            <a:off x="457200" y="2486024"/>
            <a:ext cx="7839075" cy="3346449"/>
          </a:xfrm>
        </p:spPr>
        <p:txBody>
          <a:bodyPr/>
          <a:lstStyle/>
          <a:p>
            <a:r>
              <a:rPr lang="en-GB" b="1" dirty="0">
                <a:latin typeface="Georgia" charset="0"/>
              </a:rPr>
              <a:t>S135 subsection 2 </a:t>
            </a:r>
            <a:r>
              <a:rPr lang="en-GB" dirty="0">
                <a:latin typeface="Georgia" charset="0"/>
              </a:rPr>
              <a:t>allows a constable to enter premises to take or retake a person already detained under the MHA to a place of safety </a:t>
            </a:r>
          </a:p>
          <a:p>
            <a:pPr marL="0" indent="0">
              <a:buNone/>
            </a:pPr>
            <a:endParaRPr lang="en-GB" dirty="0">
              <a:latin typeface="Georgia" charset="0"/>
            </a:endParaRPr>
          </a:p>
          <a:p>
            <a:r>
              <a:rPr lang="en-GB" b="1" dirty="0">
                <a:latin typeface="Georgia" charset="0"/>
              </a:rPr>
              <a:t>S136</a:t>
            </a:r>
            <a:r>
              <a:rPr lang="en-GB" dirty="0">
                <a:latin typeface="Georgia" charset="0"/>
              </a:rPr>
              <a:t>: enables a constable to remove a person found in a public place to a ‘place of safety’ if it is thought that they are suffering ‘from mental disorder and to be in immediate need of care or control’</a:t>
            </a:r>
          </a:p>
          <a:p>
            <a:pPr marL="0" indent="0">
              <a:buNone/>
            </a:pPr>
            <a:endParaRPr lang="en-US" dirty="0"/>
          </a:p>
        </p:txBody>
      </p:sp>
    </p:spTree>
    <p:extLst>
      <p:ext uri="{BB962C8B-B14F-4D97-AF65-F5344CB8AC3E}">
        <p14:creationId xmlns:p14="http://schemas.microsoft.com/office/powerpoint/2010/main" val="1798626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4" name="Text Placeholder 3"/>
          <p:cNvSpPr>
            <a:spLocks noGrp="1"/>
          </p:cNvSpPr>
          <p:nvPr>
            <p:ph type="body" sz="quarter" idx="13"/>
          </p:nvPr>
        </p:nvSpPr>
        <p:spPr>
          <a:xfrm>
            <a:off x="457200" y="2486024"/>
            <a:ext cx="7839075" cy="3445543"/>
          </a:xfrm>
        </p:spPr>
        <p:txBody>
          <a:bodyPr/>
          <a:lstStyle/>
          <a:p>
            <a:pPr marL="0" indent="0">
              <a:buNone/>
            </a:pPr>
            <a:r>
              <a:rPr lang="en-GB" b="1" dirty="0">
                <a:latin typeface="Georgia" charset="0"/>
              </a:rPr>
              <a:t>S136:</a:t>
            </a:r>
          </a:p>
          <a:p>
            <a:pPr marL="0" indent="0">
              <a:buNone/>
            </a:pPr>
            <a:endParaRPr lang="en-GB" b="1" dirty="0">
              <a:latin typeface="Georgia" charset="0"/>
            </a:endParaRPr>
          </a:p>
          <a:p>
            <a:r>
              <a:rPr lang="en-GB" i="1" dirty="0">
                <a:latin typeface="Georgia" charset="0"/>
              </a:rPr>
              <a:t>Duration</a:t>
            </a:r>
            <a:r>
              <a:rPr lang="en-GB" dirty="0">
                <a:latin typeface="Georgia" charset="0"/>
              </a:rPr>
              <a:t>: 24 hours (extendable by 12 hours by the </a:t>
            </a:r>
            <a:r>
              <a:rPr lang="en-GB" dirty="0" err="1">
                <a:latin typeface="Georgia" charset="0"/>
              </a:rPr>
              <a:t>RMP</a:t>
            </a:r>
            <a:r>
              <a:rPr lang="en-GB" dirty="0">
                <a:latin typeface="Georgia" charset="0"/>
              </a:rPr>
              <a:t>) or until assessed by an RMP or </a:t>
            </a:r>
            <a:r>
              <a:rPr lang="en-GB" dirty="0" err="1">
                <a:latin typeface="Georgia" charset="0"/>
              </a:rPr>
              <a:t>AMHP</a:t>
            </a:r>
            <a:r>
              <a:rPr lang="en-GB" dirty="0">
                <a:latin typeface="Georgia" charset="0"/>
              </a:rPr>
              <a:t> </a:t>
            </a:r>
          </a:p>
          <a:p>
            <a:r>
              <a:rPr lang="en-GB" dirty="0">
                <a:latin typeface="Georgia" charset="0"/>
              </a:rPr>
              <a:t>The patient may move from one place of safety to another in this time</a:t>
            </a:r>
          </a:p>
          <a:p>
            <a:r>
              <a:rPr lang="en-GB" i="1" dirty="0">
                <a:latin typeface="Georgia" charset="0"/>
              </a:rPr>
              <a:t>Purpose</a:t>
            </a:r>
            <a:r>
              <a:rPr lang="en-GB" dirty="0">
                <a:latin typeface="Georgia" charset="0"/>
              </a:rPr>
              <a:t>: ‘to permit assessment’</a:t>
            </a:r>
          </a:p>
          <a:p>
            <a:pPr marL="0" indent="0">
              <a:buNone/>
            </a:pPr>
            <a:endParaRPr lang="en-US" dirty="0"/>
          </a:p>
        </p:txBody>
      </p:sp>
    </p:spTree>
    <p:extLst>
      <p:ext uri="{BB962C8B-B14F-4D97-AF65-F5344CB8AC3E}">
        <p14:creationId xmlns:p14="http://schemas.microsoft.com/office/powerpoint/2010/main" val="1865897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4" name="Text Placeholder 3"/>
          <p:cNvSpPr>
            <a:spLocks noGrp="1"/>
          </p:cNvSpPr>
          <p:nvPr>
            <p:ph type="body" sz="quarter" idx="13"/>
          </p:nvPr>
        </p:nvSpPr>
        <p:spPr>
          <a:xfrm>
            <a:off x="390525" y="2114047"/>
            <a:ext cx="7839075" cy="4259179"/>
          </a:xfrm>
        </p:spPr>
        <p:txBody>
          <a:bodyPr/>
          <a:lstStyle/>
          <a:p>
            <a:pPr marL="0" indent="0">
              <a:lnSpc>
                <a:spcPct val="80000"/>
              </a:lnSpc>
              <a:buNone/>
            </a:pPr>
            <a:r>
              <a:rPr lang="en-GB" sz="2200" b="1" dirty="0">
                <a:latin typeface="Georgia" charset="0"/>
              </a:rPr>
              <a:t>Transfer between hospitals:</a:t>
            </a:r>
          </a:p>
          <a:p>
            <a:pPr>
              <a:lnSpc>
                <a:spcPct val="80000"/>
              </a:lnSpc>
            </a:pPr>
            <a:r>
              <a:rPr lang="en-GB" sz="2200" dirty="0">
                <a:latin typeface="Georgia" charset="0"/>
              </a:rPr>
              <a:t>Patients may be transferred if they are detained i.e.: this is allowed therefore by S4, 2 &amp; 3 but not S5(2).</a:t>
            </a:r>
          </a:p>
          <a:p>
            <a:pPr marL="0" indent="0">
              <a:lnSpc>
                <a:spcPct val="80000"/>
              </a:lnSpc>
              <a:buNone/>
            </a:pPr>
            <a:endParaRPr lang="en-GB" sz="2200" b="1" dirty="0">
              <a:latin typeface="Georgia" charset="0"/>
            </a:endParaRPr>
          </a:p>
          <a:p>
            <a:pPr marL="0" indent="0">
              <a:lnSpc>
                <a:spcPct val="80000"/>
              </a:lnSpc>
              <a:buNone/>
            </a:pPr>
            <a:r>
              <a:rPr lang="en-GB" sz="2200" b="1" dirty="0">
                <a:latin typeface="Georgia" charset="0"/>
              </a:rPr>
              <a:t>Detention in general hospital:</a:t>
            </a:r>
            <a:endParaRPr lang="en-GB" sz="2200" dirty="0">
              <a:latin typeface="Georgia" charset="0"/>
            </a:endParaRPr>
          </a:p>
          <a:p>
            <a:pPr>
              <a:lnSpc>
                <a:spcPct val="80000"/>
              </a:lnSpc>
            </a:pPr>
            <a:r>
              <a:rPr lang="en-GB" sz="2200" dirty="0">
                <a:latin typeface="Georgia" charset="0"/>
              </a:rPr>
              <a:t>There needs to be a RC in that hospital (which could occur via a service level agreement with the local MH hospital) </a:t>
            </a:r>
          </a:p>
          <a:p>
            <a:pPr>
              <a:lnSpc>
                <a:spcPct val="80000"/>
              </a:lnSpc>
            </a:pPr>
            <a:r>
              <a:rPr lang="en-GB" sz="2200" dirty="0">
                <a:latin typeface="Georgia" charset="0"/>
              </a:rPr>
              <a:t>A general hospital can receive patients on S17 leave and use S5(2)</a:t>
            </a:r>
          </a:p>
          <a:p>
            <a:pPr marL="0" indent="0">
              <a:buNone/>
            </a:pPr>
            <a:endParaRPr lang="en-US" sz="2200" dirty="0"/>
          </a:p>
        </p:txBody>
      </p:sp>
    </p:spTree>
    <p:extLst>
      <p:ext uri="{BB962C8B-B14F-4D97-AF65-F5344CB8AC3E}">
        <p14:creationId xmlns:p14="http://schemas.microsoft.com/office/powerpoint/2010/main" val="1796391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17 leave</a:t>
            </a:r>
          </a:p>
        </p:txBody>
      </p:sp>
      <p:sp>
        <p:nvSpPr>
          <p:cNvPr id="4" name="Text Placeholder 3"/>
          <p:cNvSpPr>
            <a:spLocks noGrp="1"/>
          </p:cNvSpPr>
          <p:nvPr>
            <p:ph type="body" sz="quarter" idx="13"/>
          </p:nvPr>
        </p:nvSpPr>
        <p:spPr>
          <a:xfrm>
            <a:off x="457200" y="1860382"/>
            <a:ext cx="7839075" cy="4349031"/>
          </a:xfrm>
        </p:spPr>
        <p:txBody>
          <a:bodyPr/>
          <a:lstStyle/>
          <a:p>
            <a:pPr marL="0" indent="0">
              <a:buNone/>
            </a:pPr>
            <a:r>
              <a:rPr lang="en-GB" b="1" dirty="0">
                <a:latin typeface="Georgia" charset="0"/>
              </a:rPr>
              <a:t>S17 leave (leave of absence from hospital):</a:t>
            </a:r>
          </a:p>
          <a:p>
            <a:pPr marL="0" indent="0">
              <a:buNone/>
            </a:pPr>
            <a:endParaRPr lang="en-GB" b="1" dirty="0">
              <a:latin typeface="Georgia" charset="0"/>
            </a:endParaRPr>
          </a:p>
          <a:p>
            <a:r>
              <a:rPr lang="en-GB" dirty="0">
                <a:latin typeface="Georgia" charset="0"/>
              </a:rPr>
              <a:t>Leave to detained patients which is granted by the RC </a:t>
            </a:r>
          </a:p>
          <a:p>
            <a:r>
              <a:rPr lang="en-US" dirty="0">
                <a:latin typeface="Georgia" charset="0"/>
              </a:rPr>
              <a:t>Can be indefinite or for a specific time / occasion</a:t>
            </a:r>
            <a:endParaRPr lang="en-GB" dirty="0">
              <a:latin typeface="Georgia" charset="0"/>
            </a:endParaRPr>
          </a:p>
          <a:p>
            <a:r>
              <a:rPr lang="en-GB" dirty="0">
                <a:latin typeface="Georgia" charset="0"/>
              </a:rPr>
              <a:t>Does not apply to S5(2), 5(4), 135 and 136 for which leave cannot be granted or to forensic sections e.g.: S35, 36 and restriction orders etc</a:t>
            </a:r>
          </a:p>
          <a:p>
            <a:r>
              <a:rPr lang="en-GB" dirty="0">
                <a:latin typeface="Georgia" charset="0"/>
              </a:rPr>
              <a:t>If leave is long-term, CTO should be considered</a:t>
            </a:r>
          </a:p>
          <a:p>
            <a:r>
              <a:rPr lang="en-GB" dirty="0">
                <a:latin typeface="Georgia" charset="0"/>
              </a:rPr>
              <a:t>Only RCs can grant leave thus senior trainees cannot</a:t>
            </a:r>
          </a:p>
          <a:p>
            <a:r>
              <a:rPr lang="en-GB" dirty="0">
                <a:latin typeface="Georgia" charset="0"/>
              </a:rPr>
              <a:t>Only the RC can rescind leave, this must be in writing</a:t>
            </a:r>
          </a:p>
          <a:p>
            <a:endParaRPr lang="en-GB" dirty="0">
              <a:latin typeface="Georgia" charset="0"/>
            </a:endParaRPr>
          </a:p>
          <a:p>
            <a:pPr marL="0" indent="0">
              <a:buNone/>
            </a:pPr>
            <a:endParaRPr lang="en-US" dirty="0"/>
          </a:p>
        </p:txBody>
      </p:sp>
    </p:spTree>
    <p:extLst>
      <p:ext uri="{BB962C8B-B14F-4D97-AF65-F5344CB8AC3E}">
        <p14:creationId xmlns:p14="http://schemas.microsoft.com/office/powerpoint/2010/main" val="2312435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4" name="Text Placeholder 3"/>
          <p:cNvSpPr>
            <a:spLocks noGrp="1"/>
          </p:cNvSpPr>
          <p:nvPr>
            <p:ph type="body" sz="quarter" idx="13"/>
          </p:nvPr>
        </p:nvSpPr>
        <p:spPr>
          <a:xfrm>
            <a:off x="423862" y="1598192"/>
            <a:ext cx="7839075" cy="4643119"/>
          </a:xfrm>
        </p:spPr>
        <p:txBody>
          <a:bodyPr/>
          <a:lstStyle/>
          <a:p>
            <a:endParaRPr lang="en-GB" sz="2100" dirty="0">
              <a:latin typeface="Georgia" charset="0"/>
            </a:endParaRPr>
          </a:p>
          <a:p>
            <a:pPr marL="0" indent="0">
              <a:buNone/>
            </a:pPr>
            <a:r>
              <a:rPr lang="en-GB" sz="2100" b="1" dirty="0">
                <a:latin typeface="Georgia" charset="0"/>
              </a:rPr>
              <a:t>S18</a:t>
            </a:r>
            <a:r>
              <a:rPr lang="en-GB" sz="2100" dirty="0">
                <a:latin typeface="Georgia" charset="0"/>
              </a:rPr>
              <a:t> </a:t>
            </a:r>
            <a:r>
              <a:rPr lang="en-GB" sz="2100" b="1" dirty="0">
                <a:latin typeface="Georgia" charset="0"/>
              </a:rPr>
              <a:t>(Returning of patients who are AWOL)</a:t>
            </a:r>
          </a:p>
          <a:p>
            <a:pPr marL="0" indent="0">
              <a:buNone/>
            </a:pPr>
            <a:endParaRPr lang="en-GB" sz="2100" b="1" dirty="0">
              <a:latin typeface="Georgia" charset="0"/>
            </a:endParaRPr>
          </a:p>
          <a:p>
            <a:r>
              <a:rPr lang="en-US" sz="2100" dirty="0">
                <a:latin typeface="Georgia" charset="0"/>
              </a:rPr>
              <a:t>S18 can be used for cases of: absence from hospital without S17 leave, CTO recalls and guardianships</a:t>
            </a:r>
          </a:p>
          <a:p>
            <a:r>
              <a:rPr lang="en-US" sz="2100" dirty="0">
                <a:latin typeface="Georgia" charset="0"/>
              </a:rPr>
              <a:t>S18 does not apply if: absence is over 6 months or if detention has expired</a:t>
            </a:r>
            <a:endParaRPr lang="en-GB" sz="2100" dirty="0">
              <a:latin typeface="Georgia" charset="0"/>
            </a:endParaRPr>
          </a:p>
          <a:p>
            <a:r>
              <a:rPr lang="en-GB" sz="2100" dirty="0">
                <a:latin typeface="Georgia" charset="0"/>
              </a:rPr>
              <a:t>Patient may be brought back by hospital staff, an </a:t>
            </a:r>
            <a:r>
              <a:rPr lang="en-GB" sz="2100" dirty="0" err="1">
                <a:latin typeface="Georgia" charset="0"/>
              </a:rPr>
              <a:t>AMHP</a:t>
            </a:r>
            <a:r>
              <a:rPr lang="en-GB" sz="2100" dirty="0">
                <a:latin typeface="Georgia" charset="0"/>
              </a:rPr>
              <a:t> or police (S135 still required to enter private property)</a:t>
            </a:r>
          </a:p>
          <a:p>
            <a:r>
              <a:rPr lang="en-GB" sz="2100" dirty="0">
                <a:latin typeface="Georgia" charset="0"/>
              </a:rPr>
              <a:t>For S3, if patient has been absent &gt;28 days, they must be examined by the RC within 7 days to record that ongoing detention is required (section lapses if this is not completed)</a:t>
            </a:r>
          </a:p>
          <a:p>
            <a:pPr marL="0" indent="0">
              <a:buNone/>
            </a:pPr>
            <a:endParaRPr lang="en-US" sz="2100" dirty="0"/>
          </a:p>
        </p:txBody>
      </p:sp>
    </p:spTree>
    <p:extLst>
      <p:ext uri="{BB962C8B-B14F-4D97-AF65-F5344CB8AC3E}">
        <p14:creationId xmlns:p14="http://schemas.microsoft.com/office/powerpoint/2010/main" val="3248708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Mental Health Act</a:t>
            </a:r>
          </a:p>
        </p:txBody>
      </p:sp>
      <p:sp>
        <p:nvSpPr>
          <p:cNvPr id="3" name="Subtitle 2"/>
          <p:cNvSpPr>
            <a:spLocks noGrp="1"/>
          </p:cNvSpPr>
          <p:nvPr>
            <p:ph type="subTitle" idx="1"/>
          </p:nvPr>
        </p:nvSpPr>
        <p:spPr/>
        <p:txBody>
          <a:bodyPr/>
          <a:lstStyle/>
          <a:p>
            <a:r>
              <a:rPr lang="en-US" dirty="0"/>
              <a:t>To achieve this</a:t>
            </a:r>
          </a:p>
        </p:txBody>
      </p:sp>
      <p:sp>
        <p:nvSpPr>
          <p:cNvPr id="4" name="Text Placeholder 3"/>
          <p:cNvSpPr>
            <a:spLocks noGrp="1"/>
          </p:cNvSpPr>
          <p:nvPr>
            <p:ph type="body" sz="quarter" idx="13"/>
          </p:nvPr>
        </p:nvSpPr>
        <p:spPr/>
        <p:txBody>
          <a:bodyPr/>
          <a:lstStyle/>
          <a:p>
            <a:r>
              <a:rPr lang="en-US" dirty="0"/>
              <a:t>Case Presentation</a:t>
            </a:r>
          </a:p>
          <a:p>
            <a:r>
              <a:rPr lang="en-US" dirty="0"/>
              <a:t>Journal Club</a:t>
            </a:r>
          </a:p>
          <a:p>
            <a:r>
              <a:rPr lang="en-US" dirty="0"/>
              <a:t>555 Presentation</a:t>
            </a:r>
          </a:p>
          <a:p>
            <a:r>
              <a:rPr lang="en-US" dirty="0"/>
              <a:t>Expert-Led Session</a:t>
            </a:r>
          </a:p>
          <a:p>
            <a:r>
              <a:rPr lang="en-US" dirty="0"/>
              <a:t>MCQs</a:t>
            </a:r>
          </a:p>
          <a:p>
            <a:pPr marL="0" indent="0">
              <a:buNone/>
            </a:pPr>
            <a:endParaRPr lang="en-US" dirty="0"/>
          </a:p>
          <a:p>
            <a:r>
              <a:rPr lang="en-US" dirty="0"/>
              <a:t>Please sign the register and </a:t>
            </a:r>
            <a:r>
              <a:rPr lang="en-US" b="1" dirty="0"/>
              <a:t>complete the feedback</a:t>
            </a:r>
          </a:p>
          <a:p>
            <a:pPr marL="0" indent="0">
              <a:buNone/>
            </a:pPr>
            <a:endParaRPr lang="en-US" dirty="0"/>
          </a:p>
        </p:txBody>
      </p:sp>
    </p:spTree>
    <p:extLst>
      <p:ext uri="{BB962C8B-B14F-4D97-AF65-F5344CB8AC3E}">
        <p14:creationId xmlns:p14="http://schemas.microsoft.com/office/powerpoint/2010/main" val="2537066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Community Treatment orders</a:t>
            </a:r>
          </a:p>
        </p:txBody>
      </p:sp>
      <p:sp>
        <p:nvSpPr>
          <p:cNvPr id="3" name="Subtitle 2"/>
          <p:cNvSpPr>
            <a:spLocks noGrp="1"/>
          </p:cNvSpPr>
          <p:nvPr>
            <p:ph type="subTitle" idx="1"/>
          </p:nvPr>
        </p:nvSpPr>
        <p:spPr/>
        <p:txBody>
          <a:bodyPr/>
          <a:lstStyle/>
          <a:p>
            <a:r>
              <a:rPr lang="en-US" dirty="0"/>
              <a:t>CTO</a:t>
            </a:r>
          </a:p>
        </p:txBody>
      </p:sp>
      <p:sp>
        <p:nvSpPr>
          <p:cNvPr id="4" name="Text Placeholder 3"/>
          <p:cNvSpPr>
            <a:spLocks noGrp="1"/>
          </p:cNvSpPr>
          <p:nvPr>
            <p:ph type="body" sz="quarter" idx="13"/>
          </p:nvPr>
        </p:nvSpPr>
        <p:spPr/>
        <p:txBody>
          <a:bodyPr/>
          <a:lstStyle/>
          <a:p>
            <a:r>
              <a:rPr lang="en-GB" dirty="0">
                <a:latin typeface="Georgia" charset="0"/>
              </a:rPr>
              <a:t>To be consider if patient has a history of repeated admissions, failure to follow the care plan, taking into account the patient’s attitude and insight to treatment.</a:t>
            </a:r>
          </a:p>
          <a:p>
            <a:pPr marL="0" indent="0">
              <a:buNone/>
            </a:pPr>
            <a:endParaRPr lang="en-GB" dirty="0">
              <a:latin typeface="Georgia" charset="0"/>
            </a:endParaRPr>
          </a:p>
          <a:p>
            <a:r>
              <a:rPr lang="en-GB" dirty="0">
                <a:latin typeface="Georgia" charset="0"/>
              </a:rPr>
              <a:t>Can only be applied from S3 (not S2)</a:t>
            </a:r>
            <a:endParaRPr lang="en-US" dirty="0"/>
          </a:p>
        </p:txBody>
      </p:sp>
    </p:spTree>
    <p:extLst>
      <p:ext uri="{BB962C8B-B14F-4D97-AF65-F5344CB8AC3E}">
        <p14:creationId xmlns:p14="http://schemas.microsoft.com/office/powerpoint/2010/main" val="3123353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p:txBody>
          <a:bodyPr/>
          <a:lstStyle/>
          <a:p>
            <a:r>
              <a:rPr lang="en-US" dirty="0"/>
              <a:t>CTO</a:t>
            </a:r>
          </a:p>
        </p:txBody>
      </p:sp>
      <p:sp>
        <p:nvSpPr>
          <p:cNvPr id="4" name="Text Placeholder 3"/>
          <p:cNvSpPr>
            <a:spLocks noGrp="1"/>
          </p:cNvSpPr>
          <p:nvPr>
            <p:ph type="body" sz="quarter" idx="13"/>
          </p:nvPr>
        </p:nvSpPr>
        <p:spPr>
          <a:xfrm>
            <a:off x="457200" y="2486025"/>
            <a:ext cx="7839075" cy="3563901"/>
          </a:xfrm>
        </p:spPr>
        <p:txBody>
          <a:bodyPr/>
          <a:lstStyle/>
          <a:p>
            <a:pPr marL="0" indent="0">
              <a:lnSpc>
                <a:spcPct val="90000"/>
              </a:lnSpc>
              <a:buNone/>
            </a:pPr>
            <a:r>
              <a:rPr lang="en-GB" sz="2000" b="1" dirty="0">
                <a:latin typeface="Georgia" charset="0"/>
              </a:rPr>
              <a:t>Conditions</a:t>
            </a:r>
            <a:r>
              <a:rPr lang="en-GB" sz="2000" dirty="0">
                <a:latin typeface="Georgia" charset="0"/>
              </a:rPr>
              <a:t>:</a:t>
            </a:r>
          </a:p>
          <a:p>
            <a:pPr marL="0" indent="0">
              <a:lnSpc>
                <a:spcPct val="90000"/>
              </a:lnSpc>
              <a:buNone/>
            </a:pPr>
            <a:r>
              <a:rPr lang="en-GB" sz="2000" dirty="0">
                <a:latin typeface="Georgia" charset="0"/>
              </a:rPr>
              <a:t>- they make themselves available for examination by the RC or SOAD if they are required to take medication</a:t>
            </a:r>
          </a:p>
          <a:p>
            <a:pPr marL="0" indent="0">
              <a:lnSpc>
                <a:spcPct val="90000"/>
              </a:lnSpc>
              <a:buNone/>
            </a:pPr>
            <a:r>
              <a:rPr lang="en-GB" sz="2000" dirty="0">
                <a:latin typeface="Georgia" charset="0"/>
              </a:rPr>
              <a:t>- they make themselves available for examination by RC for renewal of the CTO</a:t>
            </a:r>
          </a:p>
          <a:p>
            <a:pPr marL="0" indent="0">
              <a:lnSpc>
                <a:spcPct val="90000"/>
              </a:lnSpc>
              <a:buNone/>
            </a:pPr>
            <a:r>
              <a:rPr lang="en-GB" sz="2000" dirty="0">
                <a:latin typeface="Georgia" charset="0"/>
              </a:rPr>
              <a:t>- Other conditions may be added e.g.: where they live, supervision, medication etc as long as the restrictions do not constitute a deprivation of liberty </a:t>
            </a:r>
            <a:r>
              <a:rPr lang="en-GB" sz="1700" dirty="0">
                <a:latin typeface="Georgia" charset="0"/>
              </a:rPr>
              <a:t>(see </a:t>
            </a:r>
            <a:r>
              <a:rPr lang="en-US" sz="1700" dirty="0">
                <a:latin typeface="Georgia" charset="0"/>
              </a:rPr>
              <a:t>PJ’s case and the Supreme Court decision)</a:t>
            </a:r>
          </a:p>
          <a:p>
            <a:pPr marL="0" indent="0">
              <a:lnSpc>
                <a:spcPct val="90000"/>
              </a:lnSpc>
              <a:buNone/>
            </a:pPr>
            <a:r>
              <a:rPr lang="en-GB" sz="2000" dirty="0">
                <a:latin typeface="Georgia" charset="0"/>
              </a:rPr>
              <a:t>- Conditions are necessary to ensure the patient receives treatment, prevent the risk of harm to self / others and is necessary to protect patient's heath and safety </a:t>
            </a:r>
          </a:p>
          <a:p>
            <a:endParaRPr lang="en-US" dirty="0"/>
          </a:p>
        </p:txBody>
      </p:sp>
    </p:spTree>
    <p:extLst>
      <p:ext uri="{BB962C8B-B14F-4D97-AF65-F5344CB8AC3E}">
        <p14:creationId xmlns:p14="http://schemas.microsoft.com/office/powerpoint/2010/main" val="3764857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p:txBody>
          <a:bodyPr/>
          <a:lstStyle/>
          <a:p>
            <a:r>
              <a:rPr lang="en-US" dirty="0"/>
              <a:t>CTO</a:t>
            </a:r>
          </a:p>
        </p:txBody>
      </p:sp>
      <p:sp>
        <p:nvSpPr>
          <p:cNvPr id="4" name="Text Placeholder 3"/>
          <p:cNvSpPr>
            <a:spLocks noGrp="1"/>
          </p:cNvSpPr>
          <p:nvPr>
            <p:ph type="body" sz="quarter" idx="13"/>
          </p:nvPr>
        </p:nvSpPr>
        <p:spPr>
          <a:xfrm>
            <a:off x="457200" y="2486024"/>
            <a:ext cx="7839075" cy="4023059"/>
          </a:xfrm>
        </p:spPr>
        <p:txBody>
          <a:bodyPr/>
          <a:lstStyle/>
          <a:p>
            <a:pPr marL="0" indent="0">
              <a:buNone/>
            </a:pPr>
            <a:r>
              <a:rPr lang="en-GB" b="1" dirty="0">
                <a:latin typeface="Georgia" charset="0"/>
              </a:rPr>
              <a:t>Recall to hospital</a:t>
            </a:r>
            <a:r>
              <a:rPr lang="en-GB" dirty="0">
                <a:latin typeface="Georgia" charset="0"/>
              </a:rPr>
              <a:t>: </a:t>
            </a:r>
          </a:p>
          <a:p>
            <a:pPr>
              <a:buFontTx/>
              <a:buChar char="-"/>
            </a:pPr>
            <a:r>
              <a:rPr lang="en-US" dirty="0">
                <a:latin typeface="Georgia" charset="0"/>
              </a:rPr>
              <a:t>can only be done by RC</a:t>
            </a:r>
            <a:endParaRPr lang="en-GB" dirty="0">
              <a:latin typeface="Georgia" charset="0"/>
            </a:endParaRPr>
          </a:p>
          <a:p>
            <a:pPr>
              <a:buFontTx/>
              <a:buChar char="-"/>
            </a:pPr>
            <a:r>
              <a:rPr lang="en-GB" dirty="0">
                <a:latin typeface="Georgia" charset="0"/>
              </a:rPr>
              <a:t>can be considered if conditions are breeched or if patient requires medical treatment in hospital </a:t>
            </a:r>
          </a:p>
          <a:p>
            <a:pPr marL="0" indent="0">
              <a:buNone/>
            </a:pPr>
            <a:r>
              <a:rPr lang="en-GB" dirty="0">
                <a:latin typeface="Georgia" charset="0"/>
              </a:rPr>
              <a:t>-   must be done in writing</a:t>
            </a:r>
          </a:p>
          <a:p>
            <a:pPr>
              <a:buFontTx/>
              <a:buChar char="-"/>
            </a:pPr>
            <a:r>
              <a:rPr lang="en-GB" dirty="0">
                <a:latin typeface="Georgia" charset="0"/>
              </a:rPr>
              <a:t>patient must immediately return to hospital if handed the recall - will be formally AWOL the next day if placed through letter box or on 2</a:t>
            </a:r>
            <a:r>
              <a:rPr lang="en-GB" baseline="30000" dirty="0">
                <a:latin typeface="Georgia" charset="0"/>
              </a:rPr>
              <a:t>nd</a:t>
            </a:r>
            <a:r>
              <a:rPr lang="en-GB" dirty="0">
                <a:latin typeface="Georgia" charset="0"/>
              </a:rPr>
              <a:t> working day if posted 1</a:t>
            </a:r>
            <a:r>
              <a:rPr lang="en-GB" baseline="30000" dirty="0">
                <a:latin typeface="Georgia" charset="0"/>
              </a:rPr>
              <a:t>st</a:t>
            </a:r>
            <a:r>
              <a:rPr lang="en-GB" dirty="0">
                <a:latin typeface="Georgia" charset="0"/>
              </a:rPr>
              <a:t> class</a:t>
            </a:r>
          </a:p>
          <a:p>
            <a:pPr>
              <a:buFontTx/>
              <a:buChar char="-"/>
            </a:pPr>
            <a:endParaRPr lang="en-GB" dirty="0">
              <a:latin typeface="Georgia" charset="0"/>
            </a:endParaRPr>
          </a:p>
          <a:p>
            <a:endParaRPr lang="en-US" dirty="0"/>
          </a:p>
        </p:txBody>
      </p:sp>
    </p:spTree>
    <p:extLst>
      <p:ext uri="{BB962C8B-B14F-4D97-AF65-F5344CB8AC3E}">
        <p14:creationId xmlns:p14="http://schemas.microsoft.com/office/powerpoint/2010/main" val="3816301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p:txBody>
          <a:bodyPr/>
          <a:lstStyle/>
          <a:p>
            <a:r>
              <a:rPr lang="en-US" dirty="0"/>
              <a:t>CTO</a:t>
            </a:r>
          </a:p>
        </p:txBody>
      </p:sp>
      <p:sp>
        <p:nvSpPr>
          <p:cNvPr id="4" name="Text Placeholder 3"/>
          <p:cNvSpPr>
            <a:spLocks noGrp="1"/>
          </p:cNvSpPr>
          <p:nvPr>
            <p:ph type="body" sz="quarter" idx="13"/>
          </p:nvPr>
        </p:nvSpPr>
        <p:spPr/>
        <p:txBody>
          <a:bodyPr/>
          <a:lstStyle/>
          <a:p>
            <a:pPr marL="274320" indent="-274320" fontAlgn="auto">
              <a:spcAft>
                <a:spcPts val="0"/>
              </a:spcAft>
              <a:buFont typeface="Wingdings 2"/>
              <a:buChar char=""/>
              <a:defRPr/>
            </a:pPr>
            <a:r>
              <a:rPr lang="en-GB" dirty="0"/>
              <a:t>May be recalled to any hospital</a:t>
            </a:r>
          </a:p>
          <a:p>
            <a:pPr marL="274320" indent="-274320" fontAlgn="auto">
              <a:spcAft>
                <a:spcPts val="0"/>
              </a:spcAft>
              <a:buFont typeface="Wingdings 2"/>
              <a:buChar char=""/>
              <a:defRPr/>
            </a:pPr>
            <a:r>
              <a:rPr lang="en-GB" dirty="0"/>
              <a:t>Duration of up to 72 hours</a:t>
            </a:r>
          </a:p>
          <a:p>
            <a:pPr marL="274320" indent="-274320" fontAlgn="auto">
              <a:spcAft>
                <a:spcPts val="0"/>
              </a:spcAft>
              <a:buFont typeface="Wingdings 2"/>
              <a:buChar char=""/>
              <a:defRPr/>
            </a:pPr>
            <a:r>
              <a:rPr lang="en-GB" dirty="0"/>
              <a:t>RC can cancel the recall at any time</a:t>
            </a:r>
          </a:p>
          <a:p>
            <a:pPr marL="274320" indent="-274320" fontAlgn="auto">
              <a:spcAft>
                <a:spcPts val="0"/>
              </a:spcAft>
              <a:buFont typeface="Wingdings 2"/>
              <a:buChar char=""/>
              <a:defRPr/>
            </a:pPr>
            <a:r>
              <a:rPr lang="en-GB" dirty="0"/>
              <a:t>If detained under S2, CTO continues; under S3 CTO is cancelled</a:t>
            </a:r>
          </a:p>
          <a:p>
            <a:pPr marL="0" indent="0">
              <a:buNone/>
            </a:pPr>
            <a:endParaRPr lang="en-US" dirty="0"/>
          </a:p>
        </p:txBody>
      </p:sp>
    </p:spTree>
    <p:extLst>
      <p:ext uri="{BB962C8B-B14F-4D97-AF65-F5344CB8AC3E}">
        <p14:creationId xmlns:p14="http://schemas.microsoft.com/office/powerpoint/2010/main" val="2315613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p:txBody>
          <a:bodyPr/>
          <a:lstStyle/>
          <a:p>
            <a:r>
              <a:rPr lang="en-US" dirty="0"/>
              <a:t>CTO</a:t>
            </a:r>
          </a:p>
        </p:txBody>
      </p:sp>
      <p:sp>
        <p:nvSpPr>
          <p:cNvPr id="4" name="Text Placeholder 3"/>
          <p:cNvSpPr>
            <a:spLocks noGrp="1"/>
          </p:cNvSpPr>
          <p:nvPr>
            <p:ph type="body" sz="quarter" idx="13"/>
          </p:nvPr>
        </p:nvSpPr>
        <p:spPr>
          <a:xfrm>
            <a:off x="457200" y="2486024"/>
            <a:ext cx="7839075" cy="3346449"/>
          </a:xfrm>
        </p:spPr>
        <p:txBody>
          <a:bodyPr/>
          <a:lstStyle/>
          <a:p>
            <a:pPr marL="0" indent="0">
              <a:buNone/>
            </a:pPr>
            <a:r>
              <a:rPr lang="en-GB" b="1" dirty="0">
                <a:latin typeface="Georgia" charset="0"/>
              </a:rPr>
              <a:t>Revocation</a:t>
            </a:r>
          </a:p>
          <a:p>
            <a:r>
              <a:rPr lang="en-GB" dirty="0">
                <a:latin typeface="Georgia" charset="0"/>
              </a:rPr>
              <a:t>If the patient requires admission for &gt; 72 hours AND patient meets criteria for detention under a treatment order</a:t>
            </a:r>
          </a:p>
          <a:p>
            <a:r>
              <a:rPr lang="en-GB" dirty="0">
                <a:latin typeface="Georgia" charset="0"/>
              </a:rPr>
              <a:t>Treatment order starts again (i.e. 6/12)</a:t>
            </a:r>
          </a:p>
          <a:p>
            <a:r>
              <a:rPr lang="en-GB" dirty="0">
                <a:latin typeface="Georgia" charset="0"/>
              </a:rPr>
              <a:t>Requires RC and AMHP</a:t>
            </a:r>
          </a:p>
          <a:p>
            <a:r>
              <a:rPr lang="en-GB" dirty="0">
                <a:latin typeface="Georgia" charset="0"/>
              </a:rPr>
              <a:t>Requires ref to Tribunal</a:t>
            </a:r>
          </a:p>
          <a:p>
            <a:pPr marL="0" indent="0">
              <a:buNone/>
            </a:pPr>
            <a:endParaRPr lang="en-US" dirty="0"/>
          </a:p>
        </p:txBody>
      </p:sp>
    </p:spTree>
    <p:extLst>
      <p:ext uri="{BB962C8B-B14F-4D97-AF65-F5344CB8AC3E}">
        <p14:creationId xmlns:p14="http://schemas.microsoft.com/office/powerpoint/2010/main" val="1989948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Consent to Treatment</a:t>
            </a:r>
          </a:p>
        </p:txBody>
      </p:sp>
      <p:sp>
        <p:nvSpPr>
          <p:cNvPr id="3" name="Subtitle 2"/>
          <p:cNvSpPr>
            <a:spLocks noGrp="1"/>
          </p:cNvSpPr>
          <p:nvPr>
            <p:ph type="subTitle" idx="1"/>
          </p:nvPr>
        </p:nvSpPr>
        <p:spPr/>
        <p:txBody>
          <a:bodyPr/>
          <a:lstStyle/>
          <a:p>
            <a:r>
              <a:rPr lang="en-US" dirty="0" err="1"/>
              <a:t>CTT</a:t>
            </a:r>
            <a:r>
              <a:rPr lang="en-US" dirty="0"/>
              <a:t> (Part IV of the MHA)</a:t>
            </a:r>
          </a:p>
        </p:txBody>
      </p:sp>
      <p:sp>
        <p:nvSpPr>
          <p:cNvPr id="4" name="Text Placeholder 3"/>
          <p:cNvSpPr>
            <a:spLocks noGrp="1"/>
          </p:cNvSpPr>
          <p:nvPr>
            <p:ph type="body" sz="quarter" idx="13"/>
          </p:nvPr>
        </p:nvSpPr>
        <p:spPr>
          <a:xfrm>
            <a:off x="457200" y="2486024"/>
            <a:ext cx="7839075" cy="3346449"/>
          </a:xfrm>
        </p:spPr>
        <p:txBody>
          <a:bodyPr/>
          <a:lstStyle/>
          <a:p>
            <a:r>
              <a:rPr lang="en-GB" dirty="0">
                <a:latin typeface="Georgia" charset="0"/>
              </a:rPr>
              <a:t>Includes use of medication, nursing, psychological intervention, specialist mental health rehabilitation and </a:t>
            </a:r>
            <a:r>
              <a:rPr lang="en-GB" dirty="0" err="1">
                <a:latin typeface="Georgia" charset="0"/>
              </a:rPr>
              <a:t>habilitation</a:t>
            </a:r>
            <a:r>
              <a:rPr lang="en-GB" dirty="0">
                <a:latin typeface="Georgia" charset="0"/>
              </a:rPr>
              <a:t> and care</a:t>
            </a:r>
          </a:p>
          <a:p>
            <a:pPr marL="0" indent="0">
              <a:buNone/>
            </a:pPr>
            <a:endParaRPr lang="en-GB" dirty="0">
              <a:latin typeface="Georgia" charset="0"/>
            </a:endParaRPr>
          </a:p>
          <a:p>
            <a:pPr marL="0" indent="0">
              <a:buNone/>
            </a:pPr>
            <a:endParaRPr lang="en-US" dirty="0"/>
          </a:p>
        </p:txBody>
      </p:sp>
    </p:spTree>
    <p:extLst>
      <p:ext uri="{BB962C8B-B14F-4D97-AF65-F5344CB8AC3E}">
        <p14:creationId xmlns:p14="http://schemas.microsoft.com/office/powerpoint/2010/main" val="2086321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p:txBody>
          <a:bodyPr/>
          <a:lstStyle/>
          <a:p>
            <a:r>
              <a:rPr lang="en-GB" sz="2400" dirty="0"/>
              <a:t>Part IV</a:t>
            </a:r>
            <a:endParaRPr lang="en-US" sz="2400" dirty="0"/>
          </a:p>
        </p:txBody>
      </p:sp>
      <p:sp>
        <p:nvSpPr>
          <p:cNvPr id="4" name="Text Placeholder 3"/>
          <p:cNvSpPr>
            <a:spLocks noGrp="1"/>
          </p:cNvSpPr>
          <p:nvPr>
            <p:ph type="body" sz="quarter" idx="13"/>
          </p:nvPr>
        </p:nvSpPr>
        <p:spPr>
          <a:xfrm>
            <a:off x="457200" y="2486024"/>
            <a:ext cx="7839075" cy="3680859"/>
          </a:xfrm>
        </p:spPr>
        <p:txBody>
          <a:bodyPr/>
          <a:lstStyle/>
          <a:p>
            <a:r>
              <a:rPr lang="en-GB" b="1" dirty="0">
                <a:latin typeface="Georgia" charset="0"/>
              </a:rPr>
              <a:t>S57: </a:t>
            </a:r>
            <a:r>
              <a:rPr lang="en-GB" dirty="0">
                <a:latin typeface="Georgia" charset="0"/>
              </a:rPr>
              <a:t>covers neurosurgery for mental disorders and the surgical implantation of hormones to reduce male sex drive </a:t>
            </a:r>
          </a:p>
          <a:p>
            <a:pPr marL="0" indent="0">
              <a:buNone/>
            </a:pPr>
            <a:endParaRPr lang="en-GB" dirty="0">
              <a:latin typeface="Georgia" charset="0"/>
            </a:endParaRPr>
          </a:p>
          <a:p>
            <a:r>
              <a:rPr lang="en-US" b="1" dirty="0">
                <a:latin typeface="Georgia" panose="02040502050405020303" pitchFamily="18" charset="0"/>
              </a:rPr>
              <a:t>S58 </a:t>
            </a:r>
            <a:r>
              <a:rPr lang="en-US" dirty="0">
                <a:latin typeface="Georgia" panose="02040502050405020303" pitchFamily="18" charset="0"/>
              </a:rPr>
              <a:t>covers medication (after an initial 3 month period)</a:t>
            </a:r>
          </a:p>
          <a:p>
            <a:pPr marL="0" indent="0">
              <a:buNone/>
            </a:pPr>
            <a:endParaRPr lang="en-US" dirty="0">
              <a:latin typeface="Georgia" panose="02040502050405020303" pitchFamily="18" charset="0"/>
            </a:endParaRPr>
          </a:p>
          <a:p>
            <a:r>
              <a:rPr lang="en-US" b="1" dirty="0">
                <a:latin typeface="Georgia" panose="02040502050405020303" pitchFamily="18" charset="0"/>
              </a:rPr>
              <a:t>S58A </a:t>
            </a:r>
            <a:r>
              <a:rPr lang="en-US" dirty="0">
                <a:latin typeface="Georgia" panose="02040502050405020303" pitchFamily="18" charset="0"/>
              </a:rPr>
              <a:t>covers </a:t>
            </a:r>
            <a:r>
              <a:rPr lang="en-US" dirty="0" err="1">
                <a:latin typeface="Georgia" panose="02040502050405020303" pitchFamily="18" charset="0"/>
              </a:rPr>
              <a:t>ECT</a:t>
            </a:r>
            <a:r>
              <a:rPr lang="en-US" dirty="0">
                <a:latin typeface="Georgia" panose="02040502050405020303" pitchFamily="18" charset="0"/>
              </a:rPr>
              <a:t> and medication administered for </a:t>
            </a:r>
            <a:r>
              <a:rPr lang="en-US" dirty="0" err="1">
                <a:latin typeface="Georgia" panose="02040502050405020303" pitchFamily="18" charset="0"/>
              </a:rPr>
              <a:t>ECT</a:t>
            </a:r>
            <a:endParaRPr lang="en-US" dirty="0">
              <a:latin typeface="Georgia" panose="02040502050405020303" pitchFamily="18" charset="0"/>
            </a:endParaRPr>
          </a:p>
          <a:p>
            <a:endParaRPr lang="en-US"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1598234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4132"/>
            <a:ext cx="7772400" cy="679449"/>
          </a:xfrm>
        </p:spPr>
        <p:txBody>
          <a:bodyPr/>
          <a:lstStyle/>
          <a:p>
            <a:r>
              <a:rPr lang="en-US" dirty="0"/>
              <a:t>The MHA</a:t>
            </a:r>
          </a:p>
        </p:txBody>
      </p:sp>
      <p:sp>
        <p:nvSpPr>
          <p:cNvPr id="3" name="Subtitle 2"/>
          <p:cNvSpPr>
            <a:spLocks noGrp="1"/>
          </p:cNvSpPr>
          <p:nvPr>
            <p:ph type="subTitle" idx="1"/>
          </p:nvPr>
        </p:nvSpPr>
        <p:spPr>
          <a:xfrm>
            <a:off x="457199" y="1512804"/>
            <a:ext cx="7336465" cy="581025"/>
          </a:xfrm>
        </p:spPr>
        <p:txBody>
          <a:bodyPr/>
          <a:lstStyle/>
          <a:p>
            <a:r>
              <a:rPr lang="en-GB" sz="3000" dirty="0"/>
              <a:t>Section 58</a:t>
            </a:r>
            <a:endParaRPr lang="en-US" sz="3000" dirty="0"/>
          </a:p>
        </p:txBody>
      </p:sp>
      <p:sp>
        <p:nvSpPr>
          <p:cNvPr id="4" name="Text Placeholder 3"/>
          <p:cNvSpPr>
            <a:spLocks noGrp="1"/>
          </p:cNvSpPr>
          <p:nvPr>
            <p:ph type="body" sz="quarter" idx="13"/>
          </p:nvPr>
        </p:nvSpPr>
        <p:spPr>
          <a:xfrm>
            <a:off x="457200" y="2200275"/>
            <a:ext cx="7839075" cy="4221790"/>
          </a:xfrm>
        </p:spPr>
        <p:txBody>
          <a:bodyPr/>
          <a:lstStyle/>
          <a:p>
            <a:pPr marL="0" indent="0">
              <a:buNone/>
            </a:pPr>
            <a:r>
              <a:rPr lang="en-GB" b="1" dirty="0" err="1">
                <a:latin typeface="Georgia" charset="0"/>
              </a:rPr>
              <a:t>Capacitous</a:t>
            </a:r>
            <a:r>
              <a:rPr lang="en-GB" b="1" dirty="0">
                <a:latin typeface="Georgia" charset="0"/>
              </a:rPr>
              <a:t> consenting patients: </a:t>
            </a:r>
            <a:r>
              <a:rPr lang="en-GB" dirty="0">
                <a:latin typeface="Georgia" charset="0"/>
              </a:rPr>
              <a:t>RC certifies the medication categories, max doses and route including ‘prn’ – completes the </a:t>
            </a:r>
            <a:r>
              <a:rPr lang="en-GB" b="1" dirty="0">
                <a:latin typeface="Georgia" charset="0"/>
              </a:rPr>
              <a:t>T2 </a:t>
            </a:r>
            <a:r>
              <a:rPr lang="en-GB" dirty="0">
                <a:latin typeface="Georgia" charset="0"/>
              </a:rPr>
              <a:t>form</a:t>
            </a:r>
          </a:p>
          <a:p>
            <a:pPr marL="0" indent="0">
              <a:buNone/>
            </a:pPr>
            <a:endParaRPr lang="en-GB" dirty="0">
              <a:latin typeface="Georgia" charset="0"/>
            </a:endParaRPr>
          </a:p>
          <a:p>
            <a:pPr marL="0" indent="0">
              <a:buNone/>
            </a:pPr>
            <a:r>
              <a:rPr lang="en-GB" b="1" dirty="0" err="1">
                <a:latin typeface="Georgia" charset="0"/>
              </a:rPr>
              <a:t>Capacitous</a:t>
            </a:r>
            <a:r>
              <a:rPr lang="en-GB" b="1" dirty="0">
                <a:latin typeface="Georgia" charset="0"/>
              </a:rPr>
              <a:t> refusing or </a:t>
            </a:r>
            <a:r>
              <a:rPr lang="en-GB" b="1" dirty="0" err="1">
                <a:latin typeface="Georgia" charset="0"/>
              </a:rPr>
              <a:t>incapacitous</a:t>
            </a:r>
            <a:r>
              <a:rPr lang="en-GB" b="1" dirty="0">
                <a:latin typeface="Georgia" charset="0"/>
              </a:rPr>
              <a:t> patients:</a:t>
            </a:r>
          </a:p>
          <a:p>
            <a:r>
              <a:rPr lang="en-GB" dirty="0" err="1">
                <a:latin typeface="Georgia" charset="0"/>
              </a:rPr>
              <a:t>SOAD</a:t>
            </a:r>
            <a:r>
              <a:rPr lang="en-GB" dirty="0">
                <a:latin typeface="Georgia" charset="0"/>
              </a:rPr>
              <a:t> certification of treatment is required (</a:t>
            </a:r>
            <a:r>
              <a:rPr lang="en-GB" b="1" dirty="0">
                <a:latin typeface="Georgia" charset="0"/>
              </a:rPr>
              <a:t>T3</a:t>
            </a:r>
            <a:r>
              <a:rPr lang="en-GB" dirty="0">
                <a:latin typeface="Georgia" charset="0"/>
              </a:rPr>
              <a:t>)</a:t>
            </a:r>
          </a:p>
          <a:p>
            <a:r>
              <a:rPr lang="en-GB" dirty="0" err="1">
                <a:latin typeface="Georgia" charset="0"/>
              </a:rPr>
              <a:t>SOAD</a:t>
            </a:r>
            <a:r>
              <a:rPr lang="en-GB" dirty="0">
                <a:latin typeface="Georgia" charset="0"/>
              </a:rPr>
              <a:t> may amend the treatment plan of the RC </a:t>
            </a:r>
          </a:p>
          <a:p>
            <a:r>
              <a:rPr lang="en-GB" dirty="0">
                <a:latin typeface="Georgia" charset="0"/>
              </a:rPr>
              <a:t>There is no appeal against the </a:t>
            </a:r>
            <a:r>
              <a:rPr lang="en-GB" dirty="0" err="1">
                <a:latin typeface="Georgia" charset="0"/>
              </a:rPr>
              <a:t>SOAD’s</a:t>
            </a:r>
            <a:r>
              <a:rPr lang="en-GB" dirty="0">
                <a:latin typeface="Georgia" charset="0"/>
              </a:rPr>
              <a:t> treatment plan</a:t>
            </a:r>
          </a:p>
        </p:txBody>
      </p:sp>
    </p:spTree>
    <p:extLst>
      <p:ext uri="{BB962C8B-B14F-4D97-AF65-F5344CB8AC3E}">
        <p14:creationId xmlns:p14="http://schemas.microsoft.com/office/powerpoint/2010/main" val="1867162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p:txBody>
          <a:bodyPr/>
          <a:lstStyle/>
          <a:p>
            <a:r>
              <a:rPr lang="en-GB" sz="2400" dirty="0"/>
              <a:t>Section 58A (</a:t>
            </a:r>
            <a:r>
              <a:rPr lang="en-GB" sz="2400" dirty="0" err="1"/>
              <a:t>ECT</a:t>
            </a:r>
            <a:r>
              <a:rPr lang="en-GB" sz="2400" dirty="0"/>
              <a:t>):</a:t>
            </a:r>
            <a:endParaRPr lang="en-US" sz="2400" dirty="0"/>
          </a:p>
        </p:txBody>
      </p:sp>
      <p:sp>
        <p:nvSpPr>
          <p:cNvPr id="4" name="Text Placeholder 3"/>
          <p:cNvSpPr>
            <a:spLocks noGrp="1"/>
          </p:cNvSpPr>
          <p:nvPr>
            <p:ph type="body" sz="quarter" idx="13"/>
          </p:nvPr>
        </p:nvSpPr>
        <p:spPr>
          <a:xfrm>
            <a:off x="457200" y="2486024"/>
            <a:ext cx="7839075" cy="3680859"/>
          </a:xfrm>
        </p:spPr>
        <p:txBody>
          <a:bodyPr/>
          <a:lstStyle/>
          <a:p>
            <a:r>
              <a:rPr lang="en-GB" b="1" dirty="0">
                <a:latin typeface="Georgia" charset="0"/>
              </a:rPr>
              <a:t>ECT</a:t>
            </a:r>
            <a:r>
              <a:rPr lang="en-GB" dirty="0">
                <a:latin typeface="Georgia" charset="0"/>
              </a:rPr>
              <a:t> requires </a:t>
            </a:r>
            <a:r>
              <a:rPr lang="en-GB" dirty="0" err="1">
                <a:latin typeface="Georgia" charset="0"/>
              </a:rPr>
              <a:t>capacitous</a:t>
            </a:r>
            <a:r>
              <a:rPr lang="en-GB" dirty="0">
                <a:latin typeface="Georgia" charset="0"/>
              </a:rPr>
              <a:t> consent or SOAD </a:t>
            </a:r>
          </a:p>
          <a:p>
            <a:r>
              <a:rPr lang="en-GB" dirty="0">
                <a:latin typeface="Georgia" charset="0"/>
              </a:rPr>
              <a:t>Cannot be given if </a:t>
            </a:r>
            <a:r>
              <a:rPr lang="en-GB" dirty="0" err="1">
                <a:latin typeface="Georgia" charset="0"/>
              </a:rPr>
              <a:t>capacitous</a:t>
            </a:r>
            <a:r>
              <a:rPr lang="en-GB" dirty="0">
                <a:latin typeface="Georgia" charset="0"/>
              </a:rPr>
              <a:t> refusal (except in an emergency under S62)</a:t>
            </a:r>
          </a:p>
          <a:p>
            <a:r>
              <a:rPr lang="en-GB" dirty="0">
                <a:latin typeface="Georgia" charset="0"/>
              </a:rPr>
              <a:t>SOAD authorisation for ECT required if patient lacks capacity. </a:t>
            </a:r>
            <a:r>
              <a:rPr lang="en-GB" dirty="0" err="1">
                <a:latin typeface="Georgia" charset="0"/>
              </a:rPr>
              <a:t>SOAD</a:t>
            </a:r>
            <a:r>
              <a:rPr lang="en-GB" dirty="0">
                <a:latin typeface="Georgia" charset="0"/>
              </a:rPr>
              <a:t> consults the written treatment plan, 2 professionals involved in the patient’s treatment (not the RC) and examines the patient. Cannot override advanced directive or objection from court or health and welfare attorney.</a:t>
            </a:r>
          </a:p>
          <a:p>
            <a:endParaRPr lang="en-US" dirty="0"/>
          </a:p>
        </p:txBody>
      </p:sp>
    </p:spTree>
    <p:extLst>
      <p:ext uri="{BB962C8B-B14F-4D97-AF65-F5344CB8AC3E}">
        <p14:creationId xmlns:p14="http://schemas.microsoft.com/office/powerpoint/2010/main" val="2498372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p:txBody>
          <a:bodyPr/>
          <a:lstStyle/>
          <a:p>
            <a:r>
              <a:rPr lang="en-US" dirty="0"/>
              <a:t>Section 62</a:t>
            </a:r>
          </a:p>
        </p:txBody>
      </p:sp>
      <p:sp>
        <p:nvSpPr>
          <p:cNvPr id="4" name="Text Placeholder 3"/>
          <p:cNvSpPr>
            <a:spLocks noGrp="1"/>
          </p:cNvSpPr>
          <p:nvPr>
            <p:ph type="body" sz="quarter" idx="13"/>
          </p:nvPr>
        </p:nvSpPr>
        <p:spPr>
          <a:xfrm>
            <a:off x="457200" y="2338387"/>
            <a:ext cx="7839075" cy="3202394"/>
          </a:xfrm>
        </p:spPr>
        <p:txBody>
          <a:bodyPr/>
          <a:lstStyle/>
          <a:p>
            <a:r>
              <a:rPr lang="en-GB" sz="2000" dirty="0">
                <a:latin typeface="Georgia" charset="0"/>
              </a:rPr>
              <a:t>Can override the requirements for S58 or 58a</a:t>
            </a:r>
          </a:p>
          <a:p>
            <a:r>
              <a:rPr lang="en-GB" sz="2000" dirty="0">
                <a:latin typeface="Georgia" charset="0"/>
              </a:rPr>
              <a:t>Any RMP or AC who is a nurse prescriber may authorise this</a:t>
            </a:r>
          </a:p>
          <a:p>
            <a:pPr marL="0" indent="0">
              <a:buNone/>
            </a:pPr>
            <a:endParaRPr lang="en-GB" sz="2000" dirty="0">
              <a:latin typeface="Georgia" charset="0"/>
            </a:endParaRPr>
          </a:p>
          <a:p>
            <a:r>
              <a:rPr lang="en-GB" sz="2000" b="1" dirty="0">
                <a:latin typeface="Georgia" charset="0"/>
              </a:rPr>
              <a:t>Urgent means:</a:t>
            </a:r>
          </a:p>
          <a:p>
            <a:pPr>
              <a:buFontTx/>
              <a:buChar char="-"/>
            </a:pPr>
            <a:r>
              <a:rPr lang="en-GB" sz="2000" dirty="0">
                <a:latin typeface="Georgia" charset="0"/>
              </a:rPr>
              <a:t>immediately necessary to save a patient’s life; </a:t>
            </a:r>
          </a:p>
          <a:p>
            <a:pPr>
              <a:buFontTx/>
              <a:buChar char="-"/>
            </a:pPr>
            <a:r>
              <a:rPr lang="en-GB" sz="2000" dirty="0">
                <a:latin typeface="Georgia" charset="0"/>
              </a:rPr>
              <a:t>prevent a serious deterioration (mustn’t be irreversible);</a:t>
            </a:r>
          </a:p>
          <a:p>
            <a:pPr>
              <a:buFontTx/>
              <a:buChar char="-"/>
            </a:pPr>
            <a:r>
              <a:rPr lang="en-GB" sz="2000" dirty="0">
                <a:latin typeface="Georgia" charset="0"/>
              </a:rPr>
              <a:t>to alleviate serious suffering </a:t>
            </a:r>
          </a:p>
          <a:p>
            <a:pPr>
              <a:buFontTx/>
              <a:buChar char="-"/>
            </a:pPr>
            <a:r>
              <a:rPr lang="en-GB" sz="2000" dirty="0">
                <a:latin typeface="Georgia" charset="0"/>
              </a:rPr>
              <a:t>is the minimum intervention to prevent the patient’s behaving violently </a:t>
            </a:r>
          </a:p>
          <a:p>
            <a:pPr>
              <a:buFontTx/>
              <a:buChar char="-"/>
            </a:pPr>
            <a:r>
              <a:rPr lang="en-GB" sz="2000" dirty="0">
                <a:latin typeface="Georgia" charset="0"/>
              </a:rPr>
              <a:t>being a danger to themselves</a:t>
            </a:r>
          </a:p>
          <a:p>
            <a:endParaRPr lang="en-US" dirty="0"/>
          </a:p>
        </p:txBody>
      </p:sp>
    </p:spTree>
    <p:extLst>
      <p:ext uri="{BB962C8B-B14F-4D97-AF65-F5344CB8AC3E}">
        <p14:creationId xmlns:p14="http://schemas.microsoft.com/office/powerpoint/2010/main" val="3223552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Depression - 1</a:t>
            </a:r>
          </a:p>
        </p:txBody>
      </p:sp>
      <p:sp>
        <p:nvSpPr>
          <p:cNvPr id="3" name="Subtitle 2"/>
          <p:cNvSpPr>
            <a:spLocks noGrp="1"/>
          </p:cNvSpPr>
          <p:nvPr>
            <p:ph type="subTitle" idx="1"/>
          </p:nvPr>
        </p:nvSpPr>
        <p:spPr/>
        <p:txBody>
          <a:bodyPr/>
          <a:lstStyle/>
          <a:p>
            <a:r>
              <a:rPr lang="en-US" dirty="0"/>
              <a:t>Expert Led Session</a:t>
            </a:r>
          </a:p>
        </p:txBody>
      </p:sp>
      <p:sp>
        <p:nvSpPr>
          <p:cNvPr id="4" name="Text Placeholder 3"/>
          <p:cNvSpPr>
            <a:spLocks noGrp="1"/>
          </p:cNvSpPr>
          <p:nvPr>
            <p:ph type="body" sz="quarter" idx="13"/>
          </p:nvPr>
        </p:nvSpPr>
        <p:spPr>
          <a:xfrm>
            <a:off x="457200" y="2486024"/>
            <a:ext cx="7839075" cy="3138261"/>
          </a:xfrm>
        </p:spPr>
        <p:txBody>
          <a:bodyPr/>
          <a:lstStyle/>
          <a:p>
            <a:pPr marL="0" indent="0" algn="ctr">
              <a:buNone/>
            </a:pPr>
            <a:endParaRPr lang="en-US" dirty="0"/>
          </a:p>
          <a:p>
            <a:pPr marL="0" indent="0" algn="ctr">
              <a:buNone/>
            </a:pPr>
            <a:r>
              <a:rPr lang="en-GB" sz="4000" b="1" dirty="0">
                <a:solidFill>
                  <a:srgbClr val="000000"/>
                </a:solidFill>
              </a:rPr>
              <a:t>Mental Health Act</a:t>
            </a:r>
            <a:endParaRPr lang="en-GB" sz="3200" b="1" dirty="0">
              <a:solidFill>
                <a:srgbClr val="000000"/>
              </a:solidFill>
            </a:endParaRPr>
          </a:p>
          <a:p>
            <a:pPr marL="0" indent="0" algn="ctr">
              <a:buNone/>
            </a:pPr>
            <a:endParaRPr lang="en-GB" dirty="0"/>
          </a:p>
          <a:p>
            <a:pPr marL="0" indent="0">
              <a:buNone/>
            </a:pPr>
            <a:r>
              <a:rPr lang="en-US" dirty="0"/>
              <a:t>                                  </a:t>
            </a:r>
          </a:p>
        </p:txBody>
      </p:sp>
    </p:spTree>
    <p:extLst>
      <p:ext uri="{BB962C8B-B14F-4D97-AF65-F5344CB8AC3E}">
        <p14:creationId xmlns:p14="http://schemas.microsoft.com/office/powerpoint/2010/main" val="2812744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p:txBody>
          <a:bodyPr/>
          <a:lstStyle/>
          <a:p>
            <a:r>
              <a:rPr lang="en-US" dirty="0"/>
              <a:t>Section 63</a:t>
            </a:r>
          </a:p>
        </p:txBody>
      </p:sp>
      <p:sp>
        <p:nvSpPr>
          <p:cNvPr id="4" name="Text Placeholder 3"/>
          <p:cNvSpPr>
            <a:spLocks noGrp="1"/>
          </p:cNvSpPr>
          <p:nvPr>
            <p:ph type="body" sz="quarter" idx="13"/>
          </p:nvPr>
        </p:nvSpPr>
        <p:spPr>
          <a:xfrm>
            <a:off x="457200" y="2357658"/>
            <a:ext cx="7839075" cy="3999835"/>
          </a:xfrm>
        </p:spPr>
        <p:txBody>
          <a:bodyPr/>
          <a:lstStyle/>
          <a:p>
            <a:r>
              <a:rPr lang="en-GB" dirty="0">
                <a:latin typeface="Georgia" charset="0"/>
              </a:rPr>
              <a:t>Medical treatment that does not require the patient’s consent</a:t>
            </a:r>
          </a:p>
          <a:p>
            <a:r>
              <a:rPr lang="en-GB" dirty="0">
                <a:latin typeface="Georgia" charset="0"/>
              </a:rPr>
              <a:t>Broad definition of medical treatment (nursing, care, psychological treatment etc)</a:t>
            </a:r>
          </a:p>
          <a:p>
            <a:r>
              <a:rPr lang="en-GB" dirty="0">
                <a:latin typeface="Georgia" charset="0"/>
              </a:rPr>
              <a:t>Medical treatment can be given for the ‘causes or consequences’ of mental disorder being treated under the Act (S2, 3)</a:t>
            </a:r>
          </a:p>
          <a:p>
            <a:r>
              <a:rPr lang="en-GB" dirty="0">
                <a:latin typeface="Georgia" charset="0"/>
              </a:rPr>
              <a:t>Can also include e.g. medical treatment of a paracetamol OD</a:t>
            </a:r>
          </a:p>
          <a:p>
            <a:endParaRPr lang="en-US" dirty="0"/>
          </a:p>
        </p:txBody>
      </p:sp>
    </p:spTree>
    <p:extLst>
      <p:ext uri="{BB962C8B-B14F-4D97-AF65-F5344CB8AC3E}">
        <p14:creationId xmlns:p14="http://schemas.microsoft.com/office/powerpoint/2010/main" val="3744844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a:xfrm>
            <a:off x="457200" y="1757362"/>
            <a:ext cx="7327232" cy="581025"/>
          </a:xfrm>
        </p:spPr>
        <p:txBody>
          <a:bodyPr/>
          <a:lstStyle/>
          <a:p>
            <a:r>
              <a:rPr lang="en-GB" sz="2200" dirty="0"/>
              <a:t>Part IV and CTOs (medication for mental disorder)</a:t>
            </a:r>
            <a:endParaRPr lang="en-US" sz="2200" dirty="0"/>
          </a:p>
        </p:txBody>
      </p:sp>
      <p:sp>
        <p:nvSpPr>
          <p:cNvPr id="4" name="Text Placeholder 3"/>
          <p:cNvSpPr>
            <a:spLocks noGrp="1"/>
          </p:cNvSpPr>
          <p:nvPr>
            <p:ph type="body" sz="quarter" idx="13"/>
          </p:nvPr>
        </p:nvSpPr>
        <p:spPr>
          <a:xfrm>
            <a:off x="457200" y="2486024"/>
            <a:ext cx="7839075" cy="3914775"/>
          </a:xfrm>
        </p:spPr>
        <p:txBody>
          <a:bodyPr/>
          <a:lstStyle/>
          <a:p>
            <a:pPr>
              <a:lnSpc>
                <a:spcPct val="90000"/>
              </a:lnSpc>
            </a:pPr>
            <a:r>
              <a:rPr lang="en-GB" sz="2000" b="1" dirty="0">
                <a:latin typeface="Georgia" charset="0"/>
              </a:rPr>
              <a:t>CTO patients in the community  </a:t>
            </a:r>
            <a:r>
              <a:rPr lang="en-GB" sz="2000" dirty="0">
                <a:latin typeface="Georgia" charset="0"/>
              </a:rPr>
              <a:t>(after the 1</a:t>
            </a:r>
            <a:r>
              <a:rPr lang="en-GB" sz="2000" baseline="30000" dirty="0">
                <a:latin typeface="Georgia" charset="0"/>
              </a:rPr>
              <a:t>st</a:t>
            </a:r>
            <a:r>
              <a:rPr lang="en-GB" sz="2000" dirty="0">
                <a:latin typeface="Georgia" charset="0"/>
              </a:rPr>
              <a:t> month in the community) require Part 4a certificate signed by RC if patient is </a:t>
            </a:r>
            <a:r>
              <a:rPr lang="en-GB" sz="2000" dirty="0" err="1">
                <a:latin typeface="Georgia" charset="0"/>
              </a:rPr>
              <a:t>capacitous</a:t>
            </a:r>
            <a:r>
              <a:rPr lang="en-GB" sz="2000" dirty="0">
                <a:latin typeface="Georgia" charset="0"/>
              </a:rPr>
              <a:t> and consenting or SOAD if </a:t>
            </a:r>
            <a:r>
              <a:rPr lang="en-GB" sz="2000" dirty="0" err="1">
                <a:latin typeface="Georgia" charset="0"/>
              </a:rPr>
              <a:t>incapacitous</a:t>
            </a:r>
            <a:r>
              <a:rPr lang="en-GB" sz="2000" dirty="0">
                <a:latin typeface="Georgia" charset="0"/>
              </a:rPr>
              <a:t> or not consenting </a:t>
            </a:r>
          </a:p>
          <a:p>
            <a:pPr marL="0" indent="0">
              <a:lnSpc>
                <a:spcPct val="90000"/>
              </a:lnSpc>
              <a:buNone/>
            </a:pPr>
            <a:endParaRPr lang="en-GB" sz="2000" dirty="0">
              <a:latin typeface="Georgia" charset="0"/>
            </a:endParaRPr>
          </a:p>
          <a:p>
            <a:pPr>
              <a:lnSpc>
                <a:spcPct val="90000"/>
              </a:lnSpc>
            </a:pPr>
            <a:r>
              <a:rPr lang="en-GB" sz="2000" dirty="0" err="1">
                <a:latin typeface="Georgia" charset="0"/>
              </a:rPr>
              <a:t>SOAD</a:t>
            </a:r>
            <a:r>
              <a:rPr lang="en-GB" sz="2000" dirty="0">
                <a:latin typeface="Georgia" charset="0"/>
              </a:rPr>
              <a:t> authorisation required if patient becomes </a:t>
            </a:r>
            <a:r>
              <a:rPr lang="en-GB" sz="2000" dirty="0" err="1">
                <a:latin typeface="Georgia" charset="0"/>
              </a:rPr>
              <a:t>incapacitous</a:t>
            </a:r>
            <a:r>
              <a:rPr lang="en-GB" sz="2000" dirty="0">
                <a:latin typeface="Georgia" charset="0"/>
              </a:rPr>
              <a:t> (but can continue with the meds if consenting whilst waiting if stopping would cause serious suffering)</a:t>
            </a:r>
          </a:p>
          <a:p>
            <a:pPr marL="0" indent="0">
              <a:lnSpc>
                <a:spcPct val="90000"/>
              </a:lnSpc>
              <a:buNone/>
            </a:pPr>
            <a:endParaRPr lang="en-GB" sz="2000" dirty="0">
              <a:latin typeface="Georgia" charset="0"/>
            </a:endParaRPr>
          </a:p>
          <a:p>
            <a:pPr marL="0" indent="0">
              <a:buNone/>
            </a:pPr>
            <a:endParaRPr lang="en-US" dirty="0"/>
          </a:p>
        </p:txBody>
      </p:sp>
    </p:spTree>
    <p:extLst>
      <p:ext uri="{BB962C8B-B14F-4D97-AF65-F5344CB8AC3E}">
        <p14:creationId xmlns:p14="http://schemas.microsoft.com/office/powerpoint/2010/main" val="4066556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4" name="Text Placeholder 3"/>
          <p:cNvSpPr>
            <a:spLocks noGrp="1"/>
          </p:cNvSpPr>
          <p:nvPr>
            <p:ph type="body" sz="quarter" idx="13"/>
          </p:nvPr>
        </p:nvSpPr>
        <p:spPr>
          <a:xfrm>
            <a:off x="457200" y="2155870"/>
            <a:ext cx="7772400" cy="3139144"/>
          </a:xfrm>
        </p:spPr>
        <p:txBody>
          <a:bodyPr/>
          <a:lstStyle/>
          <a:p>
            <a:pPr marL="0" indent="0">
              <a:buNone/>
            </a:pPr>
            <a:r>
              <a:rPr lang="en-GB" sz="2200" b="1" dirty="0">
                <a:latin typeface="Georgia" charset="0"/>
              </a:rPr>
              <a:t>No certificate required if &lt;1/12 since start of CTO, otherwise:</a:t>
            </a:r>
          </a:p>
          <a:p>
            <a:pPr>
              <a:buFontTx/>
              <a:buChar char="-"/>
            </a:pPr>
            <a:r>
              <a:rPr lang="en-GB" sz="2200" dirty="0" err="1">
                <a:latin typeface="Georgia" charset="0"/>
              </a:rPr>
              <a:t>Capacitous</a:t>
            </a:r>
            <a:r>
              <a:rPr lang="en-GB" sz="2200" dirty="0">
                <a:latin typeface="Georgia" charset="0"/>
              </a:rPr>
              <a:t> and consenting, can be treated with authority of RC</a:t>
            </a:r>
          </a:p>
          <a:p>
            <a:pPr>
              <a:buFontTx/>
              <a:buChar char="-"/>
            </a:pPr>
            <a:r>
              <a:rPr lang="en-GB" sz="2200" dirty="0" err="1">
                <a:latin typeface="Georgia" charset="0"/>
              </a:rPr>
              <a:t>Capacitous</a:t>
            </a:r>
            <a:r>
              <a:rPr lang="en-GB" sz="2200" dirty="0">
                <a:latin typeface="Georgia" charset="0"/>
              </a:rPr>
              <a:t> and refusing or </a:t>
            </a:r>
            <a:r>
              <a:rPr lang="en-GB" sz="2200" dirty="0" err="1">
                <a:latin typeface="Georgia" charset="0"/>
              </a:rPr>
              <a:t>incapacitous</a:t>
            </a:r>
            <a:r>
              <a:rPr lang="en-GB" sz="2200" dirty="0">
                <a:latin typeface="Georgia" charset="0"/>
              </a:rPr>
              <a:t>: requires SOAD or S62 if urgent</a:t>
            </a:r>
          </a:p>
          <a:p>
            <a:pPr>
              <a:buFontTx/>
              <a:buChar char="-"/>
            </a:pPr>
            <a:r>
              <a:rPr lang="en-GB" sz="2200" dirty="0" err="1">
                <a:latin typeface="Georgia" charset="0"/>
              </a:rPr>
              <a:t>Incapacitous</a:t>
            </a:r>
            <a:r>
              <a:rPr lang="en-GB" sz="2200" dirty="0">
                <a:latin typeface="Georgia" charset="0"/>
              </a:rPr>
              <a:t> can be required to take medications from Part 4a</a:t>
            </a:r>
          </a:p>
          <a:p>
            <a:pPr>
              <a:buFontTx/>
              <a:buChar char="-"/>
            </a:pPr>
            <a:endParaRPr lang="en-US" sz="2200" dirty="0">
              <a:latin typeface="Georgia" charset="0"/>
            </a:endParaRPr>
          </a:p>
          <a:p>
            <a:pPr marL="0" indent="0">
              <a:buNone/>
            </a:pPr>
            <a:endParaRPr lang="en-GB" sz="2200" dirty="0">
              <a:latin typeface="Georgia" charset="0"/>
            </a:endParaRPr>
          </a:p>
          <a:p>
            <a:pPr marL="0" indent="0">
              <a:buNone/>
            </a:pPr>
            <a:endParaRPr lang="en-US" sz="2200" dirty="0"/>
          </a:p>
        </p:txBody>
      </p:sp>
      <p:sp>
        <p:nvSpPr>
          <p:cNvPr id="5" name="Subtitle 2">
            <a:extLst>
              <a:ext uri="{FF2B5EF4-FFF2-40B4-BE49-F238E27FC236}">
                <a16:creationId xmlns:a16="http://schemas.microsoft.com/office/drawing/2014/main" id="{51E33C38-5BED-4080-BBAD-D2C71972405E}"/>
              </a:ext>
            </a:extLst>
          </p:cNvPr>
          <p:cNvSpPr txBox="1">
            <a:spLocks/>
          </p:cNvSpPr>
          <p:nvPr/>
        </p:nvSpPr>
        <p:spPr>
          <a:xfrm>
            <a:off x="457200" y="1574845"/>
            <a:ext cx="7327232" cy="581025"/>
          </a:xfrm>
          <a:prstGeom prst="rect">
            <a:avLst/>
          </a:prstGeom>
        </p:spPr>
        <p:txBody>
          <a:bodyPr/>
          <a:lstStyle>
            <a:lvl1pPr marL="0" indent="0" algn="l" defTabSz="457200" rtl="0" eaLnBrk="0" fontAlgn="base" hangingPunct="0">
              <a:spcBef>
                <a:spcPct val="20000"/>
              </a:spcBef>
              <a:spcAft>
                <a:spcPct val="0"/>
              </a:spcAft>
              <a:buFont typeface="Arial" charset="0"/>
              <a:buNone/>
              <a:defRPr sz="2800" b="1" kern="1200" baseline="0">
                <a:solidFill>
                  <a:srgbClr val="003893"/>
                </a:solidFill>
                <a:latin typeface="+mn-lt"/>
                <a:ea typeface="+mn-ea"/>
                <a:cs typeface="+mn-cs"/>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2400" dirty="0"/>
              <a:t>Part IV and CTOs patients on recall:</a:t>
            </a:r>
            <a:endParaRPr lang="en-US" sz="2400" dirty="0"/>
          </a:p>
        </p:txBody>
      </p:sp>
    </p:spTree>
    <p:extLst>
      <p:ext uri="{BB962C8B-B14F-4D97-AF65-F5344CB8AC3E}">
        <p14:creationId xmlns:p14="http://schemas.microsoft.com/office/powerpoint/2010/main" val="893250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p:txBody>
          <a:bodyPr/>
          <a:lstStyle/>
          <a:p>
            <a:r>
              <a:rPr lang="en-US" dirty="0"/>
              <a:t>Part IV and CTOs</a:t>
            </a:r>
          </a:p>
        </p:txBody>
      </p:sp>
      <p:sp>
        <p:nvSpPr>
          <p:cNvPr id="4" name="Text Placeholder 3"/>
          <p:cNvSpPr>
            <a:spLocks noGrp="1"/>
          </p:cNvSpPr>
          <p:nvPr>
            <p:ph type="body" sz="quarter" idx="13"/>
          </p:nvPr>
        </p:nvSpPr>
        <p:spPr/>
        <p:txBody>
          <a:bodyPr/>
          <a:lstStyle/>
          <a:p>
            <a:r>
              <a:rPr lang="en-US" dirty="0">
                <a:latin typeface="Georgia" charset="0"/>
              </a:rPr>
              <a:t>If a patient's CTO is revoked, so that the patient is once again detained in hospital for treatment, treatment can be given on the basis of a Part 4A certificate only until a section 58 or section 58A certificate can be arranged</a:t>
            </a:r>
            <a:endParaRPr lang="en-US" dirty="0"/>
          </a:p>
          <a:p>
            <a:endParaRPr lang="en-US" dirty="0"/>
          </a:p>
        </p:txBody>
      </p:sp>
    </p:spTree>
    <p:extLst>
      <p:ext uri="{BB962C8B-B14F-4D97-AF65-F5344CB8AC3E}">
        <p14:creationId xmlns:p14="http://schemas.microsoft.com/office/powerpoint/2010/main" val="1338607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‘Forensic’ sections</a:t>
            </a:r>
            <a:br>
              <a:rPr lang="en-US" dirty="0"/>
            </a:br>
            <a:endParaRPr lang="en-US" dirty="0"/>
          </a:p>
        </p:txBody>
      </p:sp>
      <p:sp>
        <p:nvSpPr>
          <p:cNvPr id="3" name="Subtitle 2"/>
          <p:cNvSpPr>
            <a:spLocks noGrp="1"/>
          </p:cNvSpPr>
          <p:nvPr>
            <p:ph type="subTitle" idx="1"/>
          </p:nvPr>
        </p:nvSpPr>
        <p:spPr/>
        <p:txBody>
          <a:bodyPr/>
          <a:lstStyle/>
          <a:p>
            <a:r>
              <a:rPr lang="en-US" dirty="0"/>
              <a:t>Part III – Courts and Prisons</a:t>
            </a:r>
          </a:p>
        </p:txBody>
      </p:sp>
      <p:sp>
        <p:nvSpPr>
          <p:cNvPr id="4" name="Text Placeholder 3"/>
          <p:cNvSpPr>
            <a:spLocks noGrp="1"/>
          </p:cNvSpPr>
          <p:nvPr>
            <p:ph type="body" sz="quarter" idx="13"/>
          </p:nvPr>
        </p:nvSpPr>
        <p:spPr/>
        <p:txBody>
          <a:bodyPr/>
          <a:lstStyle/>
          <a:p>
            <a:pPr marL="0" indent="0">
              <a:buNone/>
            </a:pPr>
            <a:r>
              <a:rPr lang="en-GB" b="1" dirty="0">
                <a:latin typeface="Georgia" charset="0"/>
              </a:rPr>
              <a:t>May be admitted to hospital under:</a:t>
            </a:r>
          </a:p>
          <a:p>
            <a:r>
              <a:rPr lang="en-GB" b="1" dirty="0">
                <a:latin typeface="Georgia" charset="0"/>
              </a:rPr>
              <a:t>Pre-trial orders: </a:t>
            </a:r>
            <a:r>
              <a:rPr lang="en-GB" dirty="0">
                <a:latin typeface="Georgia" charset="0"/>
              </a:rPr>
              <a:t>S35, 36</a:t>
            </a:r>
          </a:p>
          <a:p>
            <a:r>
              <a:rPr lang="en-GB" b="1" dirty="0">
                <a:latin typeface="Georgia" charset="0"/>
              </a:rPr>
              <a:t>Post trial orders: </a:t>
            </a:r>
            <a:r>
              <a:rPr lang="en-GB" dirty="0">
                <a:latin typeface="Georgia" charset="0"/>
              </a:rPr>
              <a:t>37/41, 38</a:t>
            </a:r>
          </a:p>
          <a:p>
            <a:r>
              <a:rPr lang="en-GB" b="1" dirty="0">
                <a:latin typeface="Georgia" charset="0"/>
              </a:rPr>
              <a:t>Transfer Orders: </a:t>
            </a:r>
            <a:r>
              <a:rPr lang="en-GB" dirty="0">
                <a:latin typeface="Georgia" charset="0"/>
              </a:rPr>
              <a:t>47/49, 48/49</a:t>
            </a:r>
          </a:p>
          <a:p>
            <a:endParaRPr lang="en-US" dirty="0"/>
          </a:p>
        </p:txBody>
      </p:sp>
    </p:spTree>
    <p:extLst>
      <p:ext uri="{BB962C8B-B14F-4D97-AF65-F5344CB8AC3E}">
        <p14:creationId xmlns:p14="http://schemas.microsoft.com/office/powerpoint/2010/main" val="3078822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p:txBody>
          <a:bodyPr/>
          <a:lstStyle/>
          <a:p>
            <a:r>
              <a:rPr lang="en-US" dirty="0"/>
              <a:t>Part III</a:t>
            </a:r>
          </a:p>
        </p:txBody>
      </p:sp>
      <p:sp>
        <p:nvSpPr>
          <p:cNvPr id="4" name="Text Placeholder 3"/>
          <p:cNvSpPr>
            <a:spLocks noGrp="1"/>
          </p:cNvSpPr>
          <p:nvPr>
            <p:ph type="body" sz="quarter" idx="13"/>
          </p:nvPr>
        </p:nvSpPr>
        <p:spPr>
          <a:xfrm>
            <a:off x="457200" y="2486025"/>
            <a:ext cx="7839075" cy="3541796"/>
          </a:xfrm>
        </p:spPr>
        <p:txBody>
          <a:bodyPr/>
          <a:lstStyle/>
          <a:p>
            <a:pPr marL="0" indent="0">
              <a:buNone/>
            </a:pPr>
            <a:r>
              <a:rPr lang="en-GB" b="1" dirty="0">
                <a:latin typeface="Georgia" charset="0"/>
              </a:rPr>
              <a:t>S35:</a:t>
            </a:r>
            <a:r>
              <a:rPr lang="en-GB" dirty="0">
                <a:latin typeface="Georgia" charset="0"/>
              </a:rPr>
              <a:t>   </a:t>
            </a:r>
          </a:p>
          <a:p>
            <a:r>
              <a:rPr lang="en-US" dirty="0">
                <a:latin typeface="Georgia" charset="0"/>
              </a:rPr>
              <a:t>Remand to hospital for report on accused's mental condition</a:t>
            </a:r>
          </a:p>
          <a:p>
            <a:r>
              <a:rPr lang="en-US" dirty="0">
                <a:latin typeface="Georgia" charset="0"/>
              </a:rPr>
              <a:t>Duration 28 days, renewable up to 12 weeks</a:t>
            </a:r>
          </a:p>
          <a:p>
            <a:r>
              <a:rPr lang="en-US" dirty="0">
                <a:latin typeface="Georgia" charset="0"/>
              </a:rPr>
              <a:t>Requires one 1 RMP to give evidence to the court</a:t>
            </a:r>
          </a:p>
          <a:p>
            <a:r>
              <a:rPr lang="en-US" dirty="0">
                <a:latin typeface="Georgia" charset="0"/>
              </a:rPr>
              <a:t>Treatment: cannot give medication without consent</a:t>
            </a:r>
          </a:p>
          <a:p>
            <a:r>
              <a:rPr lang="en-US" dirty="0">
                <a:latin typeface="Georgia" charset="0"/>
              </a:rPr>
              <a:t>Disposal: returns to court (cannot be moved, given leave or discharged)</a:t>
            </a:r>
          </a:p>
          <a:p>
            <a:pPr marL="0" indent="0">
              <a:buNone/>
            </a:pPr>
            <a:endParaRPr lang="en-US" dirty="0"/>
          </a:p>
        </p:txBody>
      </p:sp>
    </p:spTree>
    <p:extLst>
      <p:ext uri="{BB962C8B-B14F-4D97-AF65-F5344CB8AC3E}">
        <p14:creationId xmlns:p14="http://schemas.microsoft.com/office/powerpoint/2010/main" val="1127284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p:txBody>
          <a:bodyPr/>
          <a:lstStyle/>
          <a:p>
            <a:r>
              <a:rPr lang="en-US" dirty="0"/>
              <a:t>Part III</a:t>
            </a:r>
          </a:p>
        </p:txBody>
      </p:sp>
      <p:sp>
        <p:nvSpPr>
          <p:cNvPr id="4" name="Text Placeholder 3"/>
          <p:cNvSpPr>
            <a:spLocks noGrp="1"/>
          </p:cNvSpPr>
          <p:nvPr>
            <p:ph type="body" sz="quarter" idx="13"/>
          </p:nvPr>
        </p:nvSpPr>
        <p:spPr>
          <a:xfrm>
            <a:off x="457200" y="2486024"/>
            <a:ext cx="7839075" cy="3702125"/>
          </a:xfrm>
        </p:spPr>
        <p:txBody>
          <a:bodyPr/>
          <a:lstStyle/>
          <a:p>
            <a:pPr marL="0" indent="0">
              <a:buNone/>
            </a:pPr>
            <a:r>
              <a:rPr lang="en-GB" b="1" dirty="0">
                <a:latin typeface="Georgia" charset="0"/>
              </a:rPr>
              <a:t>S36:</a:t>
            </a:r>
          </a:p>
          <a:p>
            <a:r>
              <a:rPr lang="en-GB" dirty="0">
                <a:latin typeface="Georgia" charset="0"/>
              </a:rPr>
              <a:t>Remand of accused (un-sentenced) prisoner to hospital for treatment</a:t>
            </a:r>
          </a:p>
          <a:p>
            <a:r>
              <a:rPr lang="en-GB" dirty="0">
                <a:latin typeface="Georgia" charset="0"/>
              </a:rPr>
              <a:t>Requires x 2 </a:t>
            </a:r>
            <a:r>
              <a:rPr lang="en-GB" dirty="0" err="1">
                <a:latin typeface="Georgia" charset="0"/>
              </a:rPr>
              <a:t>RMPs</a:t>
            </a:r>
            <a:r>
              <a:rPr lang="en-GB" dirty="0">
                <a:latin typeface="Georgia" charset="0"/>
              </a:rPr>
              <a:t>, 1 S12 approved</a:t>
            </a:r>
          </a:p>
          <a:p>
            <a:r>
              <a:rPr lang="en-GB" dirty="0">
                <a:latin typeface="Georgia" charset="0"/>
              </a:rPr>
              <a:t>Treatment can be given under Part IV</a:t>
            </a:r>
          </a:p>
          <a:p>
            <a:r>
              <a:rPr lang="en-GB" dirty="0">
                <a:latin typeface="Georgia" charset="0"/>
              </a:rPr>
              <a:t>RC cannot move, give leave or discharge</a:t>
            </a:r>
          </a:p>
          <a:p>
            <a:r>
              <a:rPr lang="en-GB" dirty="0">
                <a:latin typeface="Georgia" charset="0"/>
              </a:rPr>
              <a:t>Duration is 28 days and can be extended up to 12/52</a:t>
            </a:r>
          </a:p>
          <a:p>
            <a:r>
              <a:rPr lang="en-GB" dirty="0">
                <a:latin typeface="Georgia" charset="0"/>
              </a:rPr>
              <a:t>Disposal: return to court</a:t>
            </a:r>
          </a:p>
          <a:p>
            <a:pPr marL="0" indent="0">
              <a:buNone/>
            </a:pPr>
            <a:endParaRPr lang="en-US" dirty="0"/>
          </a:p>
        </p:txBody>
      </p:sp>
    </p:spTree>
    <p:extLst>
      <p:ext uri="{BB962C8B-B14F-4D97-AF65-F5344CB8AC3E}">
        <p14:creationId xmlns:p14="http://schemas.microsoft.com/office/powerpoint/2010/main" val="395537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p:txBody>
          <a:bodyPr/>
          <a:lstStyle/>
          <a:p>
            <a:r>
              <a:rPr lang="en-US" dirty="0"/>
              <a:t>Part III</a:t>
            </a:r>
          </a:p>
        </p:txBody>
      </p:sp>
      <p:sp>
        <p:nvSpPr>
          <p:cNvPr id="4" name="Text Placeholder 3"/>
          <p:cNvSpPr>
            <a:spLocks noGrp="1"/>
          </p:cNvSpPr>
          <p:nvPr>
            <p:ph type="body" sz="quarter" idx="13"/>
          </p:nvPr>
        </p:nvSpPr>
        <p:spPr>
          <a:xfrm>
            <a:off x="457200" y="2486024"/>
            <a:ext cx="7839075" cy="3926807"/>
          </a:xfrm>
        </p:spPr>
        <p:txBody>
          <a:bodyPr/>
          <a:lstStyle/>
          <a:p>
            <a:pPr marL="0" indent="0">
              <a:buNone/>
            </a:pPr>
            <a:r>
              <a:rPr lang="en-GB" b="1" dirty="0">
                <a:latin typeface="Georgia" charset="0"/>
              </a:rPr>
              <a:t>S37</a:t>
            </a:r>
            <a:r>
              <a:rPr lang="en-GB" dirty="0">
                <a:latin typeface="Georgia" charset="0"/>
              </a:rPr>
              <a:t> (Treatment Order):</a:t>
            </a:r>
          </a:p>
          <a:p>
            <a:pPr marL="0" indent="0">
              <a:buNone/>
            </a:pPr>
            <a:r>
              <a:rPr lang="en-GB" dirty="0">
                <a:latin typeface="Georgia" charset="0"/>
              </a:rPr>
              <a:t>Like a S3 imposed after conviction instead of imprisonment</a:t>
            </a:r>
          </a:p>
          <a:p>
            <a:pPr marL="0" indent="0">
              <a:buNone/>
            </a:pPr>
            <a:endParaRPr lang="en-GB" b="1" dirty="0">
              <a:latin typeface="Georgia" charset="0"/>
            </a:endParaRPr>
          </a:p>
          <a:p>
            <a:pPr marL="0" indent="0">
              <a:buNone/>
            </a:pPr>
            <a:r>
              <a:rPr lang="en-GB" b="1" dirty="0">
                <a:latin typeface="Georgia" charset="0"/>
              </a:rPr>
              <a:t>Restriction order (S41) </a:t>
            </a:r>
            <a:r>
              <a:rPr lang="en-GB" dirty="0">
                <a:latin typeface="Georgia" charset="0"/>
              </a:rPr>
              <a:t>may be imposed by the court and restrict discharge, movement, leave and can only be granted by the </a:t>
            </a:r>
            <a:r>
              <a:rPr lang="en-GB" dirty="0" err="1">
                <a:latin typeface="Georgia" charset="0"/>
              </a:rPr>
              <a:t>MOJ</a:t>
            </a:r>
            <a:r>
              <a:rPr lang="en-GB" dirty="0">
                <a:latin typeface="Georgia" charset="0"/>
              </a:rPr>
              <a:t>; often a ‘conditional discharge’ will be made</a:t>
            </a:r>
          </a:p>
          <a:p>
            <a:pPr marL="0" indent="0">
              <a:buNone/>
            </a:pPr>
            <a:endParaRPr lang="en-US" dirty="0"/>
          </a:p>
        </p:txBody>
      </p:sp>
    </p:spTree>
    <p:extLst>
      <p:ext uri="{BB962C8B-B14F-4D97-AF65-F5344CB8AC3E}">
        <p14:creationId xmlns:p14="http://schemas.microsoft.com/office/powerpoint/2010/main" val="19184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p:txBody>
          <a:bodyPr/>
          <a:lstStyle/>
          <a:p>
            <a:r>
              <a:rPr lang="en-US" dirty="0"/>
              <a:t>Part III</a:t>
            </a:r>
          </a:p>
        </p:txBody>
      </p:sp>
      <p:sp>
        <p:nvSpPr>
          <p:cNvPr id="4" name="Text Placeholder 3"/>
          <p:cNvSpPr>
            <a:spLocks noGrp="1"/>
          </p:cNvSpPr>
          <p:nvPr>
            <p:ph type="body" sz="quarter" idx="13"/>
          </p:nvPr>
        </p:nvSpPr>
        <p:spPr>
          <a:xfrm>
            <a:off x="457200" y="2486025"/>
            <a:ext cx="7839075" cy="3202394"/>
          </a:xfrm>
        </p:spPr>
        <p:txBody>
          <a:bodyPr/>
          <a:lstStyle/>
          <a:p>
            <a:pPr marL="0" indent="0">
              <a:buNone/>
            </a:pPr>
            <a:r>
              <a:rPr lang="en-GB" b="1" dirty="0">
                <a:latin typeface="Georgia" charset="0"/>
              </a:rPr>
              <a:t>S38 (Interim Hospital Order):</a:t>
            </a:r>
          </a:p>
          <a:p>
            <a:r>
              <a:rPr lang="en-GB" dirty="0">
                <a:latin typeface="Georgia" charset="0"/>
              </a:rPr>
              <a:t>Used following conviction and before sentencing, when it is likely but not totally clear that a S37 will be required</a:t>
            </a:r>
          </a:p>
          <a:p>
            <a:r>
              <a:rPr lang="en-GB" dirty="0">
                <a:latin typeface="Georgia" charset="0"/>
              </a:rPr>
              <a:t>Duration : 12/52 renewable to 12/12</a:t>
            </a:r>
          </a:p>
          <a:p>
            <a:r>
              <a:rPr lang="en-GB" dirty="0">
                <a:latin typeface="Georgia" charset="0"/>
              </a:rPr>
              <a:t>Disposal: return to court</a:t>
            </a:r>
          </a:p>
          <a:p>
            <a:pPr marL="0" indent="0">
              <a:buNone/>
            </a:pPr>
            <a:endParaRPr lang="en-US" dirty="0"/>
          </a:p>
        </p:txBody>
      </p:sp>
    </p:spTree>
    <p:extLst>
      <p:ext uri="{BB962C8B-B14F-4D97-AF65-F5344CB8AC3E}">
        <p14:creationId xmlns:p14="http://schemas.microsoft.com/office/powerpoint/2010/main" val="20456848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p:txBody>
          <a:bodyPr/>
          <a:lstStyle/>
          <a:p>
            <a:r>
              <a:rPr lang="en-US" dirty="0"/>
              <a:t>Part III</a:t>
            </a:r>
          </a:p>
        </p:txBody>
      </p:sp>
      <p:sp>
        <p:nvSpPr>
          <p:cNvPr id="4" name="Text Placeholder 3"/>
          <p:cNvSpPr>
            <a:spLocks noGrp="1"/>
          </p:cNvSpPr>
          <p:nvPr>
            <p:ph type="body" sz="quarter" idx="13"/>
          </p:nvPr>
        </p:nvSpPr>
        <p:spPr>
          <a:xfrm>
            <a:off x="531628" y="2338387"/>
            <a:ext cx="7839075" cy="4191501"/>
          </a:xfrm>
        </p:spPr>
        <p:txBody>
          <a:bodyPr/>
          <a:lstStyle/>
          <a:p>
            <a:pPr marL="0" indent="0" fontAlgn="auto">
              <a:spcAft>
                <a:spcPts val="0"/>
              </a:spcAft>
              <a:buNone/>
              <a:defRPr/>
            </a:pPr>
            <a:r>
              <a:rPr lang="en-US" sz="2100" b="1" dirty="0"/>
              <a:t>S47 (transfer of a sentenced prisoners to hospital):</a:t>
            </a:r>
            <a:endParaRPr lang="en-GB" sz="2100" b="1" dirty="0"/>
          </a:p>
          <a:p>
            <a:pPr marL="274320" indent="-274320" fontAlgn="auto">
              <a:spcAft>
                <a:spcPts val="0"/>
              </a:spcAft>
              <a:buFont typeface="Wingdings 2"/>
              <a:buChar char=""/>
              <a:defRPr/>
            </a:pPr>
            <a:r>
              <a:rPr lang="en-GB" sz="2100" dirty="0"/>
              <a:t>Transfer for treatment from prison to hospital of a person who is serving a sentence</a:t>
            </a:r>
          </a:p>
          <a:p>
            <a:pPr marL="274320" indent="-274320" fontAlgn="auto">
              <a:spcAft>
                <a:spcPts val="0"/>
              </a:spcAft>
              <a:buFont typeface="Wingdings 2"/>
              <a:buChar char=""/>
              <a:defRPr/>
            </a:pPr>
            <a:r>
              <a:rPr lang="en-GB" sz="2100" dirty="0"/>
              <a:t>Inevitably with a S49 restriction (restricts discharge, leave)</a:t>
            </a:r>
          </a:p>
          <a:p>
            <a:pPr marL="274320" indent="-274320" fontAlgn="auto">
              <a:spcAft>
                <a:spcPts val="0"/>
              </a:spcAft>
              <a:buFont typeface="Wingdings 2"/>
              <a:buChar char=""/>
              <a:defRPr/>
            </a:pPr>
            <a:r>
              <a:rPr lang="en-GB" sz="2100" dirty="0"/>
              <a:t>Prisoner returns to prison</a:t>
            </a:r>
          </a:p>
          <a:p>
            <a:pPr marL="0" indent="0" fontAlgn="auto">
              <a:spcAft>
                <a:spcPts val="0"/>
              </a:spcAft>
              <a:buNone/>
              <a:defRPr/>
            </a:pPr>
            <a:endParaRPr lang="en-GB" sz="2100" dirty="0"/>
          </a:p>
          <a:p>
            <a:pPr marL="0" indent="0" fontAlgn="auto">
              <a:spcAft>
                <a:spcPts val="0"/>
              </a:spcAft>
              <a:buNone/>
              <a:defRPr/>
            </a:pPr>
            <a:r>
              <a:rPr lang="en-GB" sz="2100" b="1" dirty="0"/>
              <a:t>S48 </a:t>
            </a:r>
            <a:r>
              <a:rPr lang="en-US" sz="2100" b="1" dirty="0"/>
              <a:t>(transfer of an un-sentenced prisoners to hospital):</a:t>
            </a:r>
            <a:endParaRPr lang="en-GB" sz="2100" dirty="0"/>
          </a:p>
          <a:p>
            <a:pPr fontAlgn="auto">
              <a:spcAft>
                <a:spcPts val="0"/>
              </a:spcAft>
              <a:defRPr/>
            </a:pPr>
            <a:r>
              <a:rPr lang="en-GB" sz="2100" dirty="0"/>
              <a:t>Temporary transfer from prison for treatment when on remand (can be used only for prisoners in need of urgent treatment for mental illness or severe mental impairment)</a:t>
            </a:r>
          </a:p>
          <a:p>
            <a:pPr marL="0" indent="0">
              <a:buNone/>
            </a:pPr>
            <a:endParaRPr lang="en-US" sz="2100" dirty="0"/>
          </a:p>
        </p:txBody>
      </p:sp>
    </p:spTree>
    <p:extLst>
      <p:ext uri="{BB962C8B-B14F-4D97-AF65-F5344CB8AC3E}">
        <p14:creationId xmlns:p14="http://schemas.microsoft.com/office/powerpoint/2010/main" val="416616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MHA</a:t>
            </a:r>
          </a:p>
        </p:txBody>
      </p:sp>
      <p:sp>
        <p:nvSpPr>
          <p:cNvPr id="3" name="Subtitle 2"/>
          <p:cNvSpPr>
            <a:spLocks noGrp="1"/>
          </p:cNvSpPr>
          <p:nvPr>
            <p:ph type="subTitle" idx="1"/>
          </p:nvPr>
        </p:nvSpPr>
        <p:spPr/>
        <p:txBody>
          <a:bodyPr/>
          <a:lstStyle/>
          <a:p>
            <a:r>
              <a:rPr lang="en-GB" dirty="0"/>
              <a:t>Guiding principles of the MHA:</a:t>
            </a:r>
          </a:p>
        </p:txBody>
      </p:sp>
      <p:sp>
        <p:nvSpPr>
          <p:cNvPr id="4" name="Text Placeholder 3"/>
          <p:cNvSpPr>
            <a:spLocks noGrp="1"/>
          </p:cNvSpPr>
          <p:nvPr>
            <p:ph type="body" sz="quarter" idx="13"/>
          </p:nvPr>
        </p:nvSpPr>
        <p:spPr/>
        <p:txBody>
          <a:bodyPr/>
          <a:lstStyle/>
          <a:p>
            <a:r>
              <a:rPr lang="en-US" dirty="0">
                <a:latin typeface="Georgia" panose="02040502050405020303" pitchFamily="18" charset="0"/>
              </a:rPr>
              <a:t>Least restrictive option and </a:t>
            </a:r>
            <a:r>
              <a:rPr lang="en-GB" dirty="0">
                <a:latin typeface="Georgia" panose="02040502050405020303" pitchFamily="18" charset="0"/>
              </a:rPr>
              <a:t>maximising</a:t>
            </a:r>
            <a:r>
              <a:rPr lang="en-US" dirty="0">
                <a:latin typeface="Georgia" panose="02040502050405020303" pitchFamily="18" charset="0"/>
              </a:rPr>
              <a:t> independence</a:t>
            </a:r>
          </a:p>
          <a:p>
            <a:r>
              <a:rPr lang="en-GB" dirty="0">
                <a:latin typeface="Georgia" panose="02040502050405020303" pitchFamily="18" charset="0"/>
              </a:rPr>
              <a:t>Empowerment and involvement</a:t>
            </a:r>
          </a:p>
          <a:p>
            <a:r>
              <a:rPr lang="en-GB" dirty="0">
                <a:latin typeface="Georgia" panose="02040502050405020303" pitchFamily="18" charset="0"/>
              </a:rPr>
              <a:t>Respect and dignity</a:t>
            </a:r>
          </a:p>
          <a:p>
            <a:r>
              <a:rPr lang="en-GB" dirty="0">
                <a:latin typeface="Georgia" panose="02040502050405020303" pitchFamily="18" charset="0"/>
              </a:rPr>
              <a:t>Purpose and effectiveness</a:t>
            </a:r>
          </a:p>
          <a:p>
            <a:r>
              <a:rPr lang="en-GB" dirty="0">
                <a:latin typeface="Georgia" panose="02040502050405020303" pitchFamily="18" charset="0"/>
              </a:rPr>
              <a:t>Efficiency and equity</a:t>
            </a:r>
          </a:p>
        </p:txBody>
      </p:sp>
    </p:spTree>
    <p:extLst>
      <p:ext uri="{BB962C8B-B14F-4D97-AF65-F5344CB8AC3E}">
        <p14:creationId xmlns:p14="http://schemas.microsoft.com/office/powerpoint/2010/main" val="27731349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4" name="Text Placeholder 3"/>
          <p:cNvSpPr>
            <a:spLocks noGrp="1"/>
          </p:cNvSpPr>
          <p:nvPr>
            <p:ph type="body" sz="quarter" idx="13"/>
          </p:nvPr>
        </p:nvSpPr>
        <p:spPr>
          <a:xfrm>
            <a:off x="457200" y="2182394"/>
            <a:ext cx="7839075" cy="3650080"/>
          </a:xfrm>
        </p:spPr>
        <p:txBody>
          <a:bodyPr/>
          <a:lstStyle/>
          <a:p>
            <a:pPr marL="0" indent="0">
              <a:buNone/>
            </a:pPr>
            <a:r>
              <a:rPr lang="en-GB" b="1" dirty="0">
                <a:latin typeface="Georgia" charset="0"/>
              </a:rPr>
              <a:t>Reference: </a:t>
            </a:r>
          </a:p>
          <a:p>
            <a:r>
              <a:rPr lang="en-GB" dirty="0">
                <a:latin typeface="Georgia" charset="0"/>
              </a:rPr>
              <a:t>A Clinician’s Brief Guide to the Mental Health Act, Tony </a:t>
            </a:r>
            <a:r>
              <a:rPr lang="en-GB" dirty="0" err="1">
                <a:latin typeface="Georgia" charset="0"/>
              </a:rPr>
              <a:t>Zigmond</a:t>
            </a:r>
            <a:r>
              <a:rPr lang="en-GB" dirty="0">
                <a:latin typeface="Georgia" charset="0"/>
              </a:rPr>
              <a:t>, </a:t>
            </a:r>
            <a:r>
              <a:rPr lang="en-GB" dirty="0" err="1">
                <a:latin typeface="Georgia" charset="0"/>
              </a:rPr>
              <a:t>RCPsych</a:t>
            </a:r>
            <a:r>
              <a:rPr lang="en-GB" dirty="0">
                <a:latin typeface="Georgia" charset="0"/>
              </a:rPr>
              <a:t> Publications</a:t>
            </a:r>
          </a:p>
          <a:p>
            <a:r>
              <a:rPr lang="en-US" dirty="0">
                <a:latin typeface="Georgia" charset="0"/>
              </a:rPr>
              <a:t>M</a:t>
            </a:r>
            <a:r>
              <a:rPr lang="en-GB" dirty="0" err="1">
                <a:latin typeface="Georgia" charset="0"/>
              </a:rPr>
              <a:t>ental</a:t>
            </a:r>
            <a:r>
              <a:rPr lang="en-GB" dirty="0">
                <a:latin typeface="Georgia" charset="0"/>
              </a:rPr>
              <a:t> Health Act Manual, 21</a:t>
            </a:r>
            <a:r>
              <a:rPr lang="en-GB" baseline="30000" dirty="0">
                <a:latin typeface="Georgia" charset="0"/>
              </a:rPr>
              <a:t>st</a:t>
            </a:r>
            <a:r>
              <a:rPr lang="en-GB" dirty="0">
                <a:latin typeface="Georgia" charset="0"/>
              </a:rPr>
              <a:t> Edition, Richard Jones</a:t>
            </a:r>
          </a:p>
          <a:p>
            <a:r>
              <a:rPr lang="en-US" dirty="0">
                <a:latin typeface="Georgia" charset="0"/>
              </a:rPr>
              <a:t>T</a:t>
            </a:r>
            <a:r>
              <a:rPr lang="en-GB" dirty="0">
                <a:latin typeface="Georgia" charset="0"/>
              </a:rPr>
              <a:t>he Maze A Practical Guide to the Mental Health Act 1983</a:t>
            </a:r>
          </a:p>
          <a:p>
            <a:pPr marL="0" indent="0">
              <a:buNone/>
            </a:pPr>
            <a:r>
              <a:rPr lang="en-GB" b="1" dirty="0">
                <a:latin typeface="Georgia" charset="0"/>
              </a:rPr>
              <a:t>Recommended reading:</a:t>
            </a:r>
          </a:p>
          <a:p>
            <a:r>
              <a:rPr lang="en-GB" dirty="0">
                <a:latin typeface="Georgia" charset="0"/>
              </a:rPr>
              <a:t>Code of Practice</a:t>
            </a:r>
          </a:p>
          <a:p>
            <a:pPr marL="0" indent="0">
              <a:buNone/>
            </a:pPr>
            <a:endParaRPr lang="en-US" dirty="0"/>
          </a:p>
        </p:txBody>
      </p:sp>
    </p:spTree>
    <p:extLst>
      <p:ext uri="{BB962C8B-B14F-4D97-AF65-F5344CB8AC3E}">
        <p14:creationId xmlns:p14="http://schemas.microsoft.com/office/powerpoint/2010/main" val="4246136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The MHA</a:t>
            </a:r>
          </a:p>
        </p:txBody>
      </p:sp>
      <p:sp>
        <p:nvSpPr>
          <p:cNvPr id="4" name="Text Placeholder 3"/>
          <p:cNvSpPr>
            <a:spLocks noGrp="1"/>
          </p:cNvSpPr>
          <p:nvPr>
            <p:ph type="body" sz="quarter" idx="13"/>
          </p:nvPr>
        </p:nvSpPr>
        <p:spPr/>
        <p:txBody>
          <a:bodyPr/>
          <a:lstStyle/>
          <a:p>
            <a:pPr marL="0" indent="0" algn="ctr">
              <a:buNone/>
            </a:pPr>
            <a:r>
              <a:rPr lang="en-US" sz="2800" dirty="0"/>
              <a:t>Any Questions?</a:t>
            </a:r>
          </a:p>
          <a:p>
            <a:pPr marL="0" indent="0" algn="ctr">
              <a:buNone/>
            </a:pPr>
            <a:endParaRPr lang="en-US" dirty="0"/>
          </a:p>
          <a:p>
            <a:pPr marL="0" indent="0" algn="ctr">
              <a:buNone/>
            </a:pPr>
            <a:r>
              <a:rPr lang="en-US" dirty="0"/>
              <a:t>Thank you</a:t>
            </a:r>
            <a:r>
              <a:rPr lang="is-IS" dirty="0"/>
              <a:t>….. MCQs next...</a:t>
            </a:r>
            <a:endParaRPr lang="en-US" dirty="0"/>
          </a:p>
        </p:txBody>
      </p:sp>
    </p:spTree>
    <p:extLst>
      <p:ext uri="{BB962C8B-B14F-4D97-AF65-F5344CB8AC3E}">
        <p14:creationId xmlns:p14="http://schemas.microsoft.com/office/powerpoint/2010/main" val="3188372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The MHA</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261498" cy="2457450"/>
          </a:xfrm>
        </p:spPr>
        <p:txBody>
          <a:bodyPr/>
          <a:lstStyle/>
          <a:p>
            <a:pPr marL="0" indent="0">
              <a:buNone/>
            </a:pPr>
            <a:r>
              <a:rPr lang="en-US" dirty="0"/>
              <a:t>1. To prevent deprivation of liberty occurring: </a:t>
            </a:r>
          </a:p>
          <a:p>
            <a:pPr marL="0" indent="0">
              <a:buNone/>
            </a:pPr>
            <a:endParaRPr lang="en-GB" dirty="0"/>
          </a:p>
          <a:p>
            <a:pPr marL="457200" indent="-457200">
              <a:buFont typeface="+mj-lt"/>
              <a:buAutoNum type="alphaUcPeriod"/>
            </a:pPr>
            <a:r>
              <a:rPr lang="en-GB" sz="2200" dirty="0"/>
              <a:t>There is no requirement to consider what restrictions are placed before entry into a care home </a:t>
            </a:r>
          </a:p>
          <a:p>
            <a:pPr marL="457200" indent="-457200">
              <a:buFont typeface="+mj-lt"/>
              <a:buAutoNum type="alphaUcPeriod"/>
            </a:pPr>
            <a:r>
              <a:rPr lang="en-GB" sz="2200" dirty="0"/>
              <a:t>Involvement of advocacy services should be avoided </a:t>
            </a:r>
          </a:p>
          <a:p>
            <a:pPr marL="457200" indent="-457200">
              <a:buFont typeface="+mj-lt"/>
              <a:buAutoNum type="alphaUcPeriod"/>
            </a:pPr>
            <a:r>
              <a:rPr lang="en-GB" sz="2200" dirty="0"/>
              <a:t>It is vital to consider all aspects of the care plan </a:t>
            </a:r>
          </a:p>
          <a:p>
            <a:pPr marL="457200" indent="-457200">
              <a:buFont typeface="+mj-lt"/>
              <a:buAutoNum type="alphaUcPeriod"/>
            </a:pPr>
            <a:r>
              <a:rPr lang="en-GB" sz="2200" dirty="0"/>
              <a:t>There is no need to involve carers or relatives in planning care </a:t>
            </a:r>
          </a:p>
          <a:p>
            <a:pPr marL="457200" indent="-457200">
              <a:buFont typeface="+mj-lt"/>
              <a:buAutoNum type="alphaUcPeriod"/>
            </a:pPr>
            <a:r>
              <a:rPr lang="en-GB" sz="2200" dirty="0"/>
              <a:t>Talk to the family</a:t>
            </a:r>
          </a:p>
        </p:txBody>
      </p:sp>
    </p:spTree>
    <p:extLst>
      <p:ext uri="{BB962C8B-B14F-4D97-AF65-F5344CB8AC3E}">
        <p14:creationId xmlns:p14="http://schemas.microsoft.com/office/powerpoint/2010/main" val="3433632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The MHA</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261498" cy="2457450"/>
          </a:xfrm>
        </p:spPr>
        <p:txBody>
          <a:bodyPr/>
          <a:lstStyle/>
          <a:p>
            <a:pPr marL="0" indent="0">
              <a:buNone/>
            </a:pPr>
            <a:r>
              <a:rPr lang="en-US" dirty="0"/>
              <a:t>1. To prevent deprivation of liberty occurring: </a:t>
            </a:r>
          </a:p>
          <a:p>
            <a:pPr marL="0" indent="0">
              <a:buNone/>
            </a:pPr>
            <a:endParaRPr lang="en-GB" dirty="0"/>
          </a:p>
          <a:p>
            <a:pPr marL="457200" indent="-457200">
              <a:buFont typeface="+mj-lt"/>
              <a:buAutoNum type="alphaUcPeriod"/>
            </a:pPr>
            <a:r>
              <a:rPr lang="en-GB" sz="2200" dirty="0"/>
              <a:t>There is no requirement to consider what restrictions are placed before entry into a care home </a:t>
            </a:r>
          </a:p>
          <a:p>
            <a:pPr marL="457200" indent="-457200">
              <a:buFont typeface="+mj-lt"/>
              <a:buAutoNum type="alphaUcPeriod"/>
            </a:pPr>
            <a:r>
              <a:rPr lang="en-GB" sz="2200" dirty="0"/>
              <a:t>Involvement of advocacy services should be avoided </a:t>
            </a:r>
          </a:p>
          <a:p>
            <a:pPr marL="457200" indent="-457200">
              <a:buFont typeface="+mj-lt"/>
              <a:buAutoNum type="alphaUcPeriod"/>
            </a:pPr>
            <a:r>
              <a:rPr lang="en-GB" sz="2200" b="1" dirty="0"/>
              <a:t>It is vital to consider all aspects of the care plan </a:t>
            </a:r>
          </a:p>
          <a:p>
            <a:pPr marL="457200" indent="-457200">
              <a:buFont typeface="+mj-lt"/>
              <a:buAutoNum type="alphaUcPeriod"/>
            </a:pPr>
            <a:r>
              <a:rPr lang="en-GB" sz="2200" dirty="0"/>
              <a:t>There is no need to involve carers or relatives in planning care </a:t>
            </a:r>
          </a:p>
          <a:p>
            <a:pPr marL="457200" indent="-457200">
              <a:buFont typeface="+mj-lt"/>
              <a:buAutoNum type="alphaUcPeriod"/>
            </a:pPr>
            <a:r>
              <a:rPr lang="en-GB" sz="2200" dirty="0"/>
              <a:t>Talk to the family</a:t>
            </a:r>
          </a:p>
        </p:txBody>
      </p:sp>
    </p:spTree>
    <p:extLst>
      <p:ext uri="{BB962C8B-B14F-4D97-AF65-F5344CB8AC3E}">
        <p14:creationId xmlns:p14="http://schemas.microsoft.com/office/powerpoint/2010/main" val="40403625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The MHA</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261498" cy="2457450"/>
          </a:xfrm>
        </p:spPr>
        <p:txBody>
          <a:bodyPr/>
          <a:lstStyle/>
          <a:p>
            <a:pPr marL="0" indent="0">
              <a:buNone/>
            </a:pPr>
            <a:r>
              <a:rPr lang="en-US" dirty="0"/>
              <a:t>2. The deprivation of liberty safeguards: </a:t>
            </a:r>
          </a:p>
          <a:p>
            <a:pPr marL="0" indent="0">
              <a:buNone/>
            </a:pPr>
            <a:endParaRPr lang="en-GB" dirty="0"/>
          </a:p>
          <a:p>
            <a:pPr marL="457200" indent="-457200">
              <a:buFont typeface="+mj-lt"/>
              <a:buAutoNum type="alphaUcPeriod"/>
            </a:pPr>
            <a:r>
              <a:rPr lang="en-GB" sz="1800" dirty="0"/>
              <a:t>Were introduced to prevent deprivation of liberty in a person’s own home </a:t>
            </a:r>
          </a:p>
          <a:p>
            <a:pPr marL="457200" indent="-457200">
              <a:buFont typeface="+mj-lt"/>
              <a:buAutoNum type="alphaUcPeriod"/>
            </a:pPr>
            <a:r>
              <a:rPr lang="en-GB" sz="1800" dirty="0"/>
              <a:t>Facilitate protection of people other than the relevant person from harm </a:t>
            </a:r>
          </a:p>
          <a:p>
            <a:pPr marL="457200" indent="-457200">
              <a:buFont typeface="+mj-lt"/>
              <a:buAutoNum type="alphaUcPeriod"/>
            </a:pPr>
            <a:r>
              <a:rPr lang="en-GB" sz="1800" dirty="0"/>
              <a:t>A primary care trust may be responsible for providing the appropriate standard authorisation </a:t>
            </a:r>
          </a:p>
          <a:p>
            <a:pPr marL="457200" indent="-457200">
              <a:buFont typeface="+mj-lt"/>
              <a:buAutoNum type="alphaUcPeriod"/>
            </a:pPr>
            <a:r>
              <a:rPr lang="en-GB" sz="1800" dirty="0"/>
              <a:t>The supervisory body issues an urgent deprivation of liberty authorisation </a:t>
            </a:r>
          </a:p>
          <a:p>
            <a:pPr marL="457200" indent="-457200">
              <a:buFont typeface="+mj-lt"/>
              <a:buAutoNum type="alphaUcPeriod"/>
            </a:pPr>
            <a:r>
              <a:rPr lang="en-GB" sz="1800" dirty="0"/>
              <a:t>Can be used only in patients with cognitive impairment</a:t>
            </a:r>
          </a:p>
        </p:txBody>
      </p:sp>
    </p:spTree>
    <p:extLst>
      <p:ext uri="{BB962C8B-B14F-4D97-AF65-F5344CB8AC3E}">
        <p14:creationId xmlns:p14="http://schemas.microsoft.com/office/powerpoint/2010/main" val="35824102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The MHA</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261498" cy="2457450"/>
          </a:xfrm>
        </p:spPr>
        <p:txBody>
          <a:bodyPr/>
          <a:lstStyle/>
          <a:p>
            <a:pPr marL="0" indent="0">
              <a:buNone/>
            </a:pPr>
            <a:r>
              <a:rPr lang="en-US" dirty="0"/>
              <a:t>2. The deprivation of liberty safeguards: </a:t>
            </a:r>
          </a:p>
          <a:p>
            <a:pPr marL="0" indent="0">
              <a:buNone/>
            </a:pPr>
            <a:endParaRPr lang="en-GB" dirty="0"/>
          </a:p>
          <a:p>
            <a:pPr marL="457200" indent="-457200">
              <a:buFont typeface="+mj-lt"/>
              <a:buAutoNum type="alphaUcPeriod"/>
            </a:pPr>
            <a:r>
              <a:rPr lang="en-GB" sz="1800" dirty="0"/>
              <a:t>Were introduced to prevent deprivation of liberty in a person’s own home </a:t>
            </a:r>
          </a:p>
          <a:p>
            <a:pPr marL="457200" indent="-457200">
              <a:buFont typeface="+mj-lt"/>
              <a:buAutoNum type="alphaUcPeriod"/>
            </a:pPr>
            <a:r>
              <a:rPr lang="en-GB" sz="1800" dirty="0"/>
              <a:t>Facilitate protection of people other than the relevant person from harm </a:t>
            </a:r>
          </a:p>
          <a:p>
            <a:pPr marL="457200" indent="-457200">
              <a:buFont typeface="+mj-lt"/>
              <a:buAutoNum type="alphaUcPeriod"/>
            </a:pPr>
            <a:r>
              <a:rPr lang="en-GB" sz="1800" b="1" dirty="0"/>
              <a:t>A primary care trust may be responsible for providing the appropriate standard authorisation </a:t>
            </a:r>
          </a:p>
          <a:p>
            <a:pPr marL="457200" indent="-457200">
              <a:buFont typeface="+mj-lt"/>
              <a:buAutoNum type="alphaUcPeriod"/>
            </a:pPr>
            <a:r>
              <a:rPr lang="en-GB" sz="1800" dirty="0"/>
              <a:t>The supervisory body issues an urgent deprivation of liberty authorisation </a:t>
            </a:r>
          </a:p>
          <a:p>
            <a:pPr marL="457200" indent="-457200">
              <a:buFont typeface="+mj-lt"/>
              <a:buAutoNum type="alphaUcPeriod"/>
            </a:pPr>
            <a:r>
              <a:rPr lang="en-GB" sz="1800" dirty="0"/>
              <a:t>Can be used only in patients with cognitive impairment</a:t>
            </a:r>
          </a:p>
        </p:txBody>
      </p:sp>
    </p:spTree>
    <p:extLst>
      <p:ext uri="{BB962C8B-B14F-4D97-AF65-F5344CB8AC3E}">
        <p14:creationId xmlns:p14="http://schemas.microsoft.com/office/powerpoint/2010/main" val="39753484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The MHA</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261498" cy="2457450"/>
          </a:xfrm>
        </p:spPr>
        <p:txBody>
          <a:bodyPr/>
          <a:lstStyle/>
          <a:p>
            <a:pPr marL="0" indent="0">
              <a:buNone/>
            </a:pPr>
            <a:r>
              <a:rPr lang="en-US" dirty="0"/>
              <a:t>3. The 2007 amendments to the Mental Health Act abolished the following classifications: </a:t>
            </a:r>
            <a:endParaRPr lang="en-GB" dirty="0"/>
          </a:p>
          <a:p>
            <a:pPr marL="457200" indent="-457200">
              <a:buFont typeface="+mj-lt"/>
              <a:buAutoNum type="alphaUcPeriod"/>
            </a:pPr>
            <a:endParaRPr lang="en-GB" dirty="0"/>
          </a:p>
          <a:p>
            <a:pPr marL="457200" indent="-457200">
              <a:buFont typeface="+mj-lt"/>
              <a:buAutoNum type="alphaUcPeriod"/>
            </a:pPr>
            <a:r>
              <a:rPr lang="en-GB" dirty="0"/>
              <a:t>Mental illness </a:t>
            </a:r>
          </a:p>
          <a:p>
            <a:pPr marL="457200" indent="-457200">
              <a:buFont typeface="+mj-lt"/>
              <a:buAutoNum type="alphaUcPeriod"/>
            </a:pPr>
            <a:r>
              <a:rPr lang="en-GB" dirty="0"/>
              <a:t>Psychopathic disorder </a:t>
            </a:r>
          </a:p>
          <a:p>
            <a:pPr marL="457200" indent="-457200">
              <a:buFont typeface="+mj-lt"/>
              <a:buAutoNum type="alphaUcPeriod"/>
            </a:pPr>
            <a:r>
              <a:rPr lang="en-GB" dirty="0"/>
              <a:t>Mental impairment </a:t>
            </a:r>
          </a:p>
          <a:p>
            <a:pPr marL="457200" indent="-457200">
              <a:buFont typeface="+mj-lt"/>
              <a:buAutoNum type="alphaUcPeriod"/>
            </a:pPr>
            <a:r>
              <a:rPr lang="en-GB" dirty="0"/>
              <a:t>Severe mental impairment </a:t>
            </a:r>
          </a:p>
          <a:p>
            <a:pPr marL="457200" indent="-457200">
              <a:buFont typeface="+mj-lt"/>
              <a:buAutoNum type="alphaUcPeriod"/>
            </a:pPr>
            <a:r>
              <a:rPr lang="en-GB" dirty="0"/>
              <a:t>All of the above </a:t>
            </a:r>
          </a:p>
        </p:txBody>
      </p:sp>
    </p:spTree>
    <p:extLst>
      <p:ext uri="{BB962C8B-B14F-4D97-AF65-F5344CB8AC3E}">
        <p14:creationId xmlns:p14="http://schemas.microsoft.com/office/powerpoint/2010/main" val="31101898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The MHA</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261498" cy="2457450"/>
          </a:xfrm>
        </p:spPr>
        <p:txBody>
          <a:bodyPr/>
          <a:lstStyle/>
          <a:p>
            <a:pPr marL="0" indent="0">
              <a:buNone/>
            </a:pPr>
            <a:r>
              <a:rPr lang="en-US" dirty="0"/>
              <a:t>3. The 2007 amendments to the Mental Health Act abolished the following classifications: </a:t>
            </a:r>
            <a:endParaRPr lang="en-GB" dirty="0"/>
          </a:p>
          <a:p>
            <a:pPr marL="457200" indent="-457200">
              <a:buFont typeface="+mj-lt"/>
              <a:buAutoNum type="alphaUcPeriod"/>
            </a:pPr>
            <a:endParaRPr lang="en-GB" dirty="0"/>
          </a:p>
          <a:p>
            <a:pPr marL="457200" indent="-457200">
              <a:buFont typeface="+mj-lt"/>
              <a:buAutoNum type="alphaUcPeriod"/>
            </a:pPr>
            <a:r>
              <a:rPr lang="en-GB" dirty="0"/>
              <a:t>Mental illness </a:t>
            </a:r>
          </a:p>
          <a:p>
            <a:pPr marL="457200" indent="-457200">
              <a:buFont typeface="+mj-lt"/>
              <a:buAutoNum type="alphaUcPeriod"/>
            </a:pPr>
            <a:r>
              <a:rPr lang="en-GB" dirty="0"/>
              <a:t>Psychopathic disorder </a:t>
            </a:r>
          </a:p>
          <a:p>
            <a:pPr marL="457200" indent="-457200">
              <a:buFont typeface="+mj-lt"/>
              <a:buAutoNum type="alphaUcPeriod"/>
            </a:pPr>
            <a:r>
              <a:rPr lang="en-GB" dirty="0"/>
              <a:t>Mental impairment </a:t>
            </a:r>
          </a:p>
          <a:p>
            <a:pPr marL="457200" indent="-457200">
              <a:buFont typeface="+mj-lt"/>
              <a:buAutoNum type="alphaUcPeriod"/>
            </a:pPr>
            <a:r>
              <a:rPr lang="en-GB" dirty="0"/>
              <a:t>Severe mental impairment </a:t>
            </a:r>
          </a:p>
          <a:p>
            <a:pPr marL="457200" indent="-457200">
              <a:buFont typeface="+mj-lt"/>
              <a:buAutoNum type="alphaUcPeriod"/>
            </a:pPr>
            <a:r>
              <a:rPr lang="en-GB" b="1" dirty="0"/>
              <a:t>All of the above </a:t>
            </a:r>
          </a:p>
        </p:txBody>
      </p:sp>
    </p:spTree>
    <p:extLst>
      <p:ext uri="{BB962C8B-B14F-4D97-AF65-F5344CB8AC3E}">
        <p14:creationId xmlns:p14="http://schemas.microsoft.com/office/powerpoint/2010/main" val="21003885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The MHA</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261498" cy="2457450"/>
          </a:xfrm>
        </p:spPr>
        <p:txBody>
          <a:bodyPr/>
          <a:lstStyle/>
          <a:p>
            <a:pPr marL="0" indent="0">
              <a:buNone/>
            </a:pPr>
            <a:r>
              <a:rPr lang="en-US" dirty="0"/>
              <a:t>4. Under the amended Act, a patient can be detained if the following conditions for treatment are met </a:t>
            </a:r>
          </a:p>
          <a:p>
            <a:pPr marL="0" indent="0">
              <a:buNone/>
            </a:pPr>
            <a:endParaRPr lang="en-GB" dirty="0"/>
          </a:p>
          <a:p>
            <a:pPr marL="457200" indent="-457200">
              <a:buFont typeface="+mj-lt"/>
              <a:buAutoNum type="alphaUcPeriod"/>
            </a:pPr>
            <a:r>
              <a:rPr lang="en-GB" dirty="0"/>
              <a:t>Treatment is legal </a:t>
            </a:r>
          </a:p>
          <a:p>
            <a:pPr marL="457200" indent="-457200">
              <a:buFont typeface="+mj-lt"/>
              <a:buAutoNum type="alphaUcPeriod"/>
            </a:pPr>
            <a:r>
              <a:rPr lang="en-GB" dirty="0"/>
              <a:t>Treatment is offered by a psychiatrist </a:t>
            </a:r>
          </a:p>
          <a:p>
            <a:pPr marL="457200" indent="-457200">
              <a:buFont typeface="+mj-lt"/>
              <a:buAutoNum type="alphaUcPeriod"/>
            </a:pPr>
            <a:r>
              <a:rPr lang="en-GB" dirty="0"/>
              <a:t>Treatment is available and appropriate </a:t>
            </a:r>
          </a:p>
          <a:p>
            <a:pPr marL="457200" indent="-457200">
              <a:buFont typeface="+mj-lt"/>
              <a:buAutoNum type="alphaUcPeriod"/>
            </a:pPr>
            <a:r>
              <a:rPr lang="en-GB" dirty="0"/>
              <a:t>Treatment has an effect on risk </a:t>
            </a:r>
          </a:p>
          <a:p>
            <a:pPr marL="457200" indent="-457200">
              <a:buFont typeface="+mj-lt"/>
              <a:buAutoNum type="alphaUcPeriod"/>
            </a:pPr>
            <a:r>
              <a:rPr lang="en-GB" dirty="0"/>
              <a:t>Treatment will cure the mental disorder </a:t>
            </a:r>
          </a:p>
        </p:txBody>
      </p:sp>
    </p:spTree>
    <p:extLst>
      <p:ext uri="{BB962C8B-B14F-4D97-AF65-F5344CB8AC3E}">
        <p14:creationId xmlns:p14="http://schemas.microsoft.com/office/powerpoint/2010/main" val="26695521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The MHA</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261498" cy="2457450"/>
          </a:xfrm>
        </p:spPr>
        <p:txBody>
          <a:bodyPr/>
          <a:lstStyle/>
          <a:p>
            <a:pPr marL="0" indent="0">
              <a:buNone/>
            </a:pPr>
            <a:r>
              <a:rPr lang="en-US" dirty="0"/>
              <a:t>4. Under the amended Act, a patient can be detained if the following conditions for treatment are met </a:t>
            </a:r>
          </a:p>
          <a:p>
            <a:pPr marL="0" indent="0">
              <a:buNone/>
            </a:pPr>
            <a:endParaRPr lang="en-GB" dirty="0"/>
          </a:p>
          <a:p>
            <a:pPr marL="457200" indent="-457200">
              <a:buFont typeface="+mj-lt"/>
              <a:buAutoNum type="alphaUcPeriod"/>
            </a:pPr>
            <a:r>
              <a:rPr lang="en-GB" dirty="0"/>
              <a:t>Treatment is legal </a:t>
            </a:r>
          </a:p>
          <a:p>
            <a:pPr marL="457200" indent="-457200">
              <a:buFont typeface="+mj-lt"/>
              <a:buAutoNum type="alphaUcPeriod"/>
            </a:pPr>
            <a:r>
              <a:rPr lang="en-GB" dirty="0"/>
              <a:t>Treatment is offered by a psychiatrist </a:t>
            </a:r>
          </a:p>
          <a:p>
            <a:pPr marL="457200" indent="-457200">
              <a:buFont typeface="+mj-lt"/>
              <a:buAutoNum type="alphaUcPeriod"/>
            </a:pPr>
            <a:r>
              <a:rPr lang="en-GB" b="1" dirty="0"/>
              <a:t>Treatment is available and appropriate </a:t>
            </a:r>
          </a:p>
          <a:p>
            <a:pPr marL="457200" indent="-457200">
              <a:buFont typeface="+mj-lt"/>
              <a:buAutoNum type="alphaUcPeriod"/>
            </a:pPr>
            <a:r>
              <a:rPr lang="en-GB" dirty="0"/>
              <a:t>Treatment has an effect on risk </a:t>
            </a:r>
          </a:p>
          <a:p>
            <a:pPr marL="457200" indent="-457200">
              <a:buFont typeface="+mj-lt"/>
              <a:buAutoNum type="alphaUcPeriod"/>
            </a:pPr>
            <a:r>
              <a:rPr lang="en-GB" dirty="0"/>
              <a:t>Treatment will cure the mental disorder </a:t>
            </a:r>
          </a:p>
        </p:txBody>
      </p:sp>
    </p:spTree>
    <p:extLst>
      <p:ext uri="{BB962C8B-B14F-4D97-AF65-F5344CB8AC3E}">
        <p14:creationId xmlns:p14="http://schemas.microsoft.com/office/powerpoint/2010/main" val="4111303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p:txBody>
          <a:bodyPr/>
          <a:lstStyle/>
          <a:p>
            <a:r>
              <a:rPr lang="en-US" dirty="0"/>
              <a:t>Terminology</a:t>
            </a:r>
          </a:p>
        </p:txBody>
      </p:sp>
      <p:sp>
        <p:nvSpPr>
          <p:cNvPr id="4" name="Text Placeholder 3"/>
          <p:cNvSpPr>
            <a:spLocks noGrp="1"/>
          </p:cNvSpPr>
          <p:nvPr>
            <p:ph type="body" sz="quarter" idx="13"/>
          </p:nvPr>
        </p:nvSpPr>
        <p:spPr>
          <a:xfrm>
            <a:off x="457200" y="2486024"/>
            <a:ext cx="7839075" cy="3346449"/>
          </a:xfrm>
        </p:spPr>
        <p:txBody>
          <a:bodyPr/>
          <a:lstStyle/>
          <a:p>
            <a:pPr marL="0" indent="0">
              <a:buNone/>
            </a:pPr>
            <a:r>
              <a:rPr lang="en-GB" sz="2000" b="1" dirty="0">
                <a:latin typeface="Georgia" charset="0"/>
              </a:rPr>
              <a:t>Mental disorder</a:t>
            </a:r>
          </a:p>
          <a:p>
            <a:r>
              <a:rPr lang="en-GB" sz="2000" dirty="0">
                <a:latin typeface="Georgia" charset="0"/>
              </a:rPr>
              <a:t>‘disorder or disability of the mind’</a:t>
            </a:r>
          </a:p>
          <a:p>
            <a:r>
              <a:rPr lang="en-GB" sz="2000" dirty="0">
                <a:latin typeface="Georgia" charset="0"/>
              </a:rPr>
              <a:t>extremely broad!</a:t>
            </a:r>
          </a:p>
          <a:p>
            <a:r>
              <a:rPr lang="en-GB" sz="2000" dirty="0">
                <a:latin typeface="Georgia" charset="0"/>
              </a:rPr>
              <a:t>exceptions:</a:t>
            </a:r>
            <a:br>
              <a:rPr lang="en-GB" sz="2000" dirty="0">
                <a:latin typeface="Georgia" charset="0"/>
              </a:rPr>
            </a:br>
            <a:r>
              <a:rPr lang="en-GB" sz="2000" dirty="0">
                <a:latin typeface="Georgia" charset="0"/>
              </a:rPr>
              <a:t>- if the sole mental disorder is </a:t>
            </a:r>
            <a:r>
              <a:rPr lang="en-GB" sz="2000" i="1" dirty="0">
                <a:latin typeface="Georgia" charset="0"/>
              </a:rPr>
              <a:t>dependency</a:t>
            </a:r>
            <a:r>
              <a:rPr lang="en-GB" sz="2000" dirty="0">
                <a:latin typeface="Georgia" charset="0"/>
              </a:rPr>
              <a:t> on drugs or alcohol  (intoxication or withdrawal though are not excluded)</a:t>
            </a:r>
          </a:p>
          <a:p>
            <a:pPr>
              <a:buFont typeface="Wingdings 2" charset="0"/>
              <a:buNone/>
            </a:pPr>
            <a:r>
              <a:rPr lang="en-GB" sz="2000" dirty="0">
                <a:latin typeface="Georgia" charset="0"/>
              </a:rPr>
              <a:t>	- for S3 people with LD and no other mental disorder may only be detained ‘if the disability is associated with abnormally aggressive or seriously irresponsible behaviour’</a:t>
            </a:r>
          </a:p>
          <a:p>
            <a:endParaRPr lang="en-US" dirty="0"/>
          </a:p>
        </p:txBody>
      </p:sp>
    </p:spTree>
    <p:extLst>
      <p:ext uri="{BB962C8B-B14F-4D97-AF65-F5344CB8AC3E}">
        <p14:creationId xmlns:p14="http://schemas.microsoft.com/office/powerpoint/2010/main" val="783027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The MHA</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261498" cy="2457450"/>
          </a:xfrm>
        </p:spPr>
        <p:txBody>
          <a:bodyPr/>
          <a:lstStyle/>
          <a:p>
            <a:pPr marL="0" indent="0">
              <a:buNone/>
            </a:pPr>
            <a:r>
              <a:rPr lang="en-US" dirty="0"/>
              <a:t>5. The provision in the amended Act that helps to uphold the human rights of a patient with personality disorder is: </a:t>
            </a:r>
          </a:p>
          <a:p>
            <a:pPr marL="0" indent="0">
              <a:buNone/>
            </a:pPr>
            <a:endParaRPr lang="en-GB" dirty="0"/>
          </a:p>
          <a:p>
            <a:pPr marL="457200" indent="-457200">
              <a:buFont typeface="+mj-lt"/>
              <a:buAutoNum type="alphaUcPeriod"/>
            </a:pPr>
            <a:r>
              <a:rPr lang="en-GB" sz="2000" dirty="0"/>
              <a:t>Ease of discharge </a:t>
            </a:r>
          </a:p>
          <a:p>
            <a:pPr marL="457200" indent="-457200">
              <a:buFont typeface="+mj-lt"/>
              <a:buAutoNum type="alphaUcPeriod"/>
            </a:pPr>
            <a:r>
              <a:rPr lang="en-GB" sz="2000" dirty="0"/>
              <a:t>Provision of statutory advocacy service </a:t>
            </a:r>
          </a:p>
          <a:p>
            <a:pPr marL="457200" indent="-457200">
              <a:buFont typeface="+mj-lt"/>
              <a:buAutoNum type="alphaUcPeriod"/>
            </a:pPr>
            <a:r>
              <a:rPr lang="en-GB" sz="2000" dirty="0"/>
              <a:t>Right to refuse treatment if the patient possesses capacity </a:t>
            </a:r>
          </a:p>
          <a:p>
            <a:pPr marL="457200" indent="-457200">
              <a:buFont typeface="+mj-lt"/>
              <a:buAutoNum type="alphaUcPeriod"/>
            </a:pPr>
            <a:r>
              <a:rPr lang="en-GB" sz="2000" dirty="0"/>
              <a:t>Regular contact with „nearest relative‟ </a:t>
            </a:r>
          </a:p>
          <a:p>
            <a:pPr marL="457200" indent="-457200">
              <a:buFont typeface="+mj-lt"/>
              <a:buAutoNum type="alphaUcPeriod"/>
            </a:pPr>
            <a:r>
              <a:rPr lang="en-GB" sz="2000" dirty="0"/>
              <a:t>More frequent tribunal hearings </a:t>
            </a:r>
          </a:p>
        </p:txBody>
      </p:sp>
    </p:spTree>
    <p:extLst>
      <p:ext uri="{BB962C8B-B14F-4D97-AF65-F5344CB8AC3E}">
        <p14:creationId xmlns:p14="http://schemas.microsoft.com/office/powerpoint/2010/main" val="31353549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The MHA</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261498" cy="2457450"/>
          </a:xfrm>
        </p:spPr>
        <p:txBody>
          <a:bodyPr/>
          <a:lstStyle/>
          <a:p>
            <a:pPr marL="0" indent="0">
              <a:buNone/>
            </a:pPr>
            <a:r>
              <a:rPr lang="en-US" dirty="0"/>
              <a:t>5. The provision in the amended Act that helps to uphold the human rights of a patient with personality disorder is: </a:t>
            </a:r>
          </a:p>
          <a:p>
            <a:pPr marL="0" indent="0">
              <a:buNone/>
            </a:pPr>
            <a:endParaRPr lang="en-GB" dirty="0"/>
          </a:p>
          <a:p>
            <a:pPr marL="457200" indent="-457200">
              <a:buFont typeface="+mj-lt"/>
              <a:buAutoNum type="alphaUcPeriod"/>
            </a:pPr>
            <a:r>
              <a:rPr lang="en-GB" sz="2000" dirty="0"/>
              <a:t>Ease of discharge </a:t>
            </a:r>
          </a:p>
          <a:p>
            <a:pPr marL="457200" indent="-457200">
              <a:buFont typeface="+mj-lt"/>
              <a:buAutoNum type="alphaUcPeriod"/>
            </a:pPr>
            <a:r>
              <a:rPr lang="en-GB" sz="2000" b="1" dirty="0"/>
              <a:t>Provision of statutory advocacy service </a:t>
            </a:r>
          </a:p>
          <a:p>
            <a:pPr marL="457200" indent="-457200">
              <a:buFont typeface="+mj-lt"/>
              <a:buAutoNum type="alphaUcPeriod"/>
            </a:pPr>
            <a:r>
              <a:rPr lang="en-GB" sz="2000" dirty="0"/>
              <a:t>Right to refuse treatment if the patient possesses capacity </a:t>
            </a:r>
          </a:p>
          <a:p>
            <a:pPr marL="457200" indent="-457200">
              <a:buFont typeface="+mj-lt"/>
              <a:buAutoNum type="alphaUcPeriod"/>
            </a:pPr>
            <a:r>
              <a:rPr lang="en-GB" sz="2000" dirty="0"/>
              <a:t>Regular contact with “nearest relative” </a:t>
            </a:r>
          </a:p>
          <a:p>
            <a:pPr marL="457200" indent="-457200">
              <a:buFont typeface="+mj-lt"/>
              <a:buAutoNum type="alphaUcPeriod"/>
            </a:pPr>
            <a:r>
              <a:rPr lang="en-GB" sz="2000" dirty="0"/>
              <a:t>More frequent tribunal hearings </a:t>
            </a:r>
          </a:p>
        </p:txBody>
      </p:sp>
    </p:spTree>
    <p:extLst>
      <p:ext uri="{BB962C8B-B14F-4D97-AF65-F5344CB8AC3E}">
        <p14:creationId xmlns:p14="http://schemas.microsoft.com/office/powerpoint/2010/main" val="102103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The MHA</a:t>
            </a:r>
          </a:p>
        </p:txBody>
      </p:sp>
      <p:sp>
        <p:nvSpPr>
          <p:cNvPr id="4" name="Text Placeholder 3"/>
          <p:cNvSpPr>
            <a:spLocks noGrp="1"/>
          </p:cNvSpPr>
          <p:nvPr>
            <p:ph type="body" sz="quarter" idx="13"/>
          </p:nvPr>
        </p:nvSpPr>
        <p:spPr/>
        <p:txBody>
          <a:bodyPr/>
          <a:lstStyle/>
          <a:p>
            <a:pPr marL="0" indent="0" algn="ctr">
              <a:buNone/>
            </a:pPr>
            <a:r>
              <a:rPr lang="en-US" sz="2800" dirty="0"/>
              <a:t>Any Questions?</a:t>
            </a:r>
          </a:p>
          <a:p>
            <a:pPr marL="0" indent="0" algn="ctr">
              <a:buNone/>
            </a:pPr>
            <a:endParaRPr lang="en-US" dirty="0"/>
          </a:p>
          <a:p>
            <a:pPr marL="0" indent="0" algn="ctr">
              <a:buNone/>
            </a:pPr>
            <a:r>
              <a:rPr lang="en-US" dirty="0"/>
              <a:t>Thank you.</a:t>
            </a:r>
          </a:p>
        </p:txBody>
      </p:sp>
    </p:spTree>
    <p:extLst>
      <p:ext uri="{BB962C8B-B14F-4D97-AF65-F5344CB8AC3E}">
        <p14:creationId xmlns:p14="http://schemas.microsoft.com/office/powerpoint/2010/main" val="1748223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p:txBody>
          <a:bodyPr/>
          <a:lstStyle/>
          <a:p>
            <a:r>
              <a:rPr lang="en-US" dirty="0"/>
              <a:t>Terminology</a:t>
            </a:r>
          </a:p>
        </p:txBody>
      </p:sp>
      <p:sp>
        <p:nvSpPr>
          <p:cNvPr id="4" name="Text Placeholder 3"/>
          <p:cNvSpPr>
            <a:spLocks noGrp="1"/>
          </p:cNvSpPr>
          <p:nvPr>
            <p:ph type="body" sz="quarter" idx="13"/>
          </p:nvPr>
        </p:nvSpPr>
        <p:spPr/>
        <p:txBody>
          <a:bodyPr/>
          <a:lstStyle/>
          <a:p>
            <a:pPr marL="0" indent="0">
              <a:buNone/>
            </a:pPr>
            <a:r>
              <a:rPr lang="en-GB" dirty="0">
                <a:latin typeface="Georgia" charset="0"/>
              </a:rPr>
              <a:t>For the purpose of the Act, a </a:t>
            </a:r>
            <a:r>
              <a:rPr lang="en-GB" b="1" dirty="0">
                <a:latin typeface="Georgia" charset="0"/>
              </a:rPr>
              <a:t>Learning Disability </a:t>
            </a:r>
            <a:r>
              <a:rPr lang="en-GB" dirty="0">
                <a:latin typeface="Georgia" charset="0"/>
              </a:rPr>
              <a:t>is:</a:t>
            </a:r>
          </a:p>
          <a:p>
            <a:endParaRPr lang="en-GB" dirty="0">
              <a:latin typeface="Georgia" charset="0"/>
            </a:endParaRPr>
          </a:p>
          <a:p>
            <a:pPr marL="0" indent="0">
              <a:buNone/>
            </a:pPr>
            <a:r>
              <a:rPr lang="en-GB" dirty="0">
                <a:latin typeface="Georgia" charset="0"/>
              </a:rPr>
              <a:t>‘a state of arrested or incomplete development of the mind which includes significant impairment of intelligence and social functioning’</a:t>
            </a:r>
          </a:p>
          <a:p>
            <a:endParaRPr lang="en-US" dirty="0"/>
          </a:p>
        </p:txBody>
      </p:sp>
    </p:spTree>
    <p:extLst>
      <p:ext uri="{BB962C8B-B14F-4D97-AF65-F5344CB8AC3E}">
        <p14:creationId xmlns:p14="http://schemas.microsoft.com/office/powerpoint/2010/main" val="269853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p:txBody>
          <a:bodyPr/>
          <a:lstStyle/>
          <a:p>
            <a:r>
              <a:rPr lang="en-US" dirty="0"/>
              <a:t>Terminology</a:t>
            </a:r>
          </a:p>
        </p:txBody>
      </p:sp>
      <p:sp>
        <p:nvSpPr>
          <p:cNvPr id="4" name="Text Placeholder 3"/>
          <p:cNvSpPr>
            <a:spLocks noGrp="1"/>
          </p:cNvSpPr>
          <p:nvPr>
            <p:ph type="body" sz="quarter" idx="13"/>
          </p:nvPr>
        </p:nvSpPr>
        <p:spPr>
          <a:xfrm>
            <a:off x="457200" y="2486024"/>
            <a:ext cx="7839075" cy="3346449"/>
          </a:xfrm>
        </p:spPr>
        <p:txBody>
          <a:bodyPr/>
          <a:lstStyle/>
          <a:p>
            <a:r>
              <a:rPr lang="en-GB" b="1" dirty="0">
                <a:latin typeface="Georgia" charset="0"/>
              </a:rPr>
              <a:t>Nature or Degree</a:t>
            </a:r>
            <a:r>
              <a:rPr lang="en-GB" dirty="0">
                <a:latin typeface="Georgia" charset="0"/>
              </a:rPr>
              <a:t>:</a:t>
            </a:r>
          </a:p>
          <a:p>
            <a:pPr marL="0" indent="0">
              <a:buNone/>
            </a:pPr>
            <a:r>
              <a:rPr lang="en-GB" b="1" dirty="0">
                <a:latin typeface="Georgia" charset="0"/>
              </a:rPr>
              <a:t>“Nature” </a:t>
            </a:r>
            <a:r>
              <a:rPr lang="en-GB" dirty="0">
                <a:latin typeface="Georgia" charset="0"/>
              </a:rPr>
              <a:t>refers to the particular mental disorder from which the patient suffers, its chronicity, its prognosis and the patient’s previous response to receiving treatment</a:t>
            </a:r>
          </a:p>
          <a:p>
            <a:pPr marL="0" indent="0">
              <a:buNone/>
            </a:pPr>
            <a:r>
              <a:rPr lang="en-GB" dirty="0">
                <a:latin typeface="Georgia" charset="0"/>
              </a:rPr>
              <a:t>‘‘</a:t>
            </a:r>
            <a:r>
              <a:rPr lang="en-GB" b="1" dirty="0">
                <a:latin typeface="Georgia" charset="0"/>
              </a:rPr>
              <a:t>Degree”</a:t>
            </a:r>
            <a:r>
              <a:rPr lang="en-GB" dirty="0">
                <a:latin typeface="Georgia" charset="0"/>
              </a:rPr>
              <a:t> refers to the current manifestation of the patient’s disorder</a:t>
            </a:r>
          </a:p>
          <a:p>
            <a:r>
              <a:rPr lang="en-GB" dirty="0">
                <a:latin typeface="Georgia" charset="0"/>
              </a:rPr>
              <a:t>Both are ‘inevitably bound up’</a:t>
            </a:r>
          </a:p>
          <a:p>
            <a:pPr marL="0" indent="0">
              <a:buNone/>
            </a:pPr>
            <a:endParaRPr lang="en-US" dirty="0"/>
          </a:p>
        </p:txBody>
      </p:sp>
    </p:spTree>
    <p:extLst>
      <p:ext uri="{BB962C8B-B14F-4D97-AF65-F5344CB8AC3E}">
        <p14:creationId xmlns:p14="http://schemas.microsoft.com/office/powerpoint/2010/main" val="1395669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MHA</a:t>
            </a:r>
          </a:p>
        </p:txBody>
      </p:sp>
      <p:sp>
        <p:nvSpPr>
          <p:cNvPr id="3" name="Subtitle 2"/>
          <p:cNvSpPr>
            <a:spLocks noGrp="1"/>
          </p:cNvSpPr>
          <p:nvPr>
            <p:ph type="subTitle" idx="1"/>
          </p:nvPr>
        </p:nvSpPr>
        <p:spPr/>
        <p:txBody>
          <a:bodyPr/>
          <a:lstStyle/>
          <a:p>
            <a:r>
              <a:rPr lang="en-US" dirty="0"/>
              <a:t>Terminology</a:t>
            </a:r>
          </a:p>
        </p:txBody>
      </p:sp>
      <p:sp>
        <p:nvSpPr>
          <p:cNvPr id="4" name="Text Placeholder 3"/>
          <p:cNvSpPr>
            <a:spLocks noGrp="1"/>
          </p:cNvSpPr>
          <p:nvPr>
            <p:ph type="body" sz="quarter" idx="13"/>
          </p:nvPr>
        </p:nvSpPr>
        <p:spPr>
          <a:xfrm>
            <a:off x="457200" y="2486024"/>
            <a:ext cx="7839075" cy="3952875"/>
          </a:xfrm>
        </p:spPr>
        <p:txBody>
          <a:bodyPr/>
          <a:lstStyle/>
          <a:p>
            <a:pPr marL="0" indent="0">
              <a:lnSpc>
                <a:spcPct val="80000"/>
              </a:lnSpc>
              <a:buNone/>
            </a:pPr>
            <a:r>
              <a:rPr lang="en-GB" sz="2000" b="1" dirty="0">
                <a:latin typeface="Georgia" charset="0"/>
              </a:rPr>
              <a:t>Medical treatment</a:t>
            </a:r>
            <a:r>
              <a:rPr lang="en-GB" sz="2000" dirty="0">
                <a:latin typeface="Georgia" charset="0"/>
              </a:rPr>
              <a:t>:</a:t>
            </a:r>
          </a:p>
          <a:p>
            <a:pPr>
              <a:lnSpc>
                <a:spcPct val="80000"/>
              </a:lnSpc>
            </a:pPr>
            <a:r>
              <a:rPr lang="en-GB" sz="2000" dirty="0">
                <a:latin typeface="Georgia" charset="0"/>
              </a:rPr>
              <a:t>Includes ‘nursing, psychological intervention and specialist mental health </a:t>
            </a:r>
            <a:r>
              <a:rPr lang="en-GB" sz="2000" dirty="0" err="1">
                <a:latin typeface="Georgia" charset="0"/>
              </a:rPr>
              <a:t>habilitation</a:t>
            </a:r>
            <a:r>
              <a:rPr lang="en-GB" sz="2000" dirty="0">
                <a:latin typeface="Georgia" charset="0"/>
              </a:rPr>
              <a:t> (learning new skills), rehabilitation (recover lost skills) and care.’</a:t>
            </a:r>
          </a:p>
          <a:p>
            <a:pPr>
              <a:lnSpc>
                <a:spcPct val="80000"/>
              </a:lnSpc>
            </a:pPr>
            <a:r>
              <a:rPr lang="en-US" sz="2000" dirty="0">
                <a:latin typeface="Georgia" charset="0"/>
              </a:rPr>
              <a:t>The Act requires appropriate medical treatment to be available to a patient in order to meet the criteria for </a:t>
            </a:r>
            <a:r>
              <a:rPr lang="en-US" sz="2000" b="1" dirty="0">
                <a:latin typeface="Georgia" charset="0"/>
              </a:rPr>
              <a:t>Section 3 detention or a CTO</a:t>
            </a:r>
            <a:endParaRPr lang="en-GB" sz="2000" b="1" dirty="0">
              <a:latin typeface="Georgia" charset="0"/>
            </a:endParaRPr>
          </a:p>
          <a:p>
            <a:pPr>
              <a:lnSpc>
                <a:spcPct val="80000"/>
              </a:lnSpc>
            </a:pPr>
            <a:r>
              <a:rPr lang="en-GB" sz="2000" dirty="0">
                <a:latin typeface="Georgia" charset="0"/>
              </a:rPr>
              <a:t>This does not have to be the ideal treatment nor does it have to address every aspect of the patient’s condition.</a:t>
            </a:r>
          </a:p>
          <a:p>
            <a:pPr>
              <a:lnSpc>
                <a:spcPct val="80000"/>
              </a:lnSpc>
            </a:pPr>
            <a:r>
              <a:rPr lang="en-GB" sz="2000" dirty="0">
                <a:latin typeface="Georgia" charset="0"/>
              </a:rPr>
              <a:t>It is available even if refused  by the patient.</a:t>
            </a:r>
          </a:p>
          <a:p>
            <a:pPr>
              <a:lnSpc>
                <a:spcPct val="80000"/>
              </a:lnSpc>
            </a:pPr>
            <a:r>
              <a:rPr lang="en-GB" sz="2000" dirty="0">
                <a:latin typeface="Georgia" charset="0"/>
              </a:rPr>
              <a:t>The ward milieu may be sufficient to qualify for appropriate medical treatment</a:t>
            </a:r>
            <a:endParaRPr lang="en-US" dirty="0"/>
          </a:p>
        </p:txBody>
      </p:sp>
    </p:spTree>
    <p:extLst>
      <p:ext uri="{BB962C8B-B14F-4D97-AF65-F5344CB8AC3E}">
        <p14:creationId xmlns:p14="http://schemas.microsoft.com/office/powerpoint/2010/main" val="3131781099"/>
      </p:ext>
    </p:extLst>
  </p:cSld>
  <p:clrMapOvr>
    <a:masterClrMapping/>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917</TotalTime>
  <Words>5603</Words>
  <Application>Microsoft Office PowerPoint</Application>
  <PresentationFormat>On-screen Show (4:3)</PresentationFormat>
  <Paragraphs>527</Paragraphs>
  <Slides>62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Georgia</vt:lpstr>
      <vt:lpstr>Wingdings 2</vt:lpstr>
      <vt:lpstr>Psychiatry Recruitment PP</vt:lpstr>
      <vt:lpstr>PowerPoint Presentation</vt:lpstr>
      <vt:lpstr>GA Module: Mental Health Act</vt:lpstr>
      <vt:lpstr>GA Module: Mental Health Act</vt:lpstr>
      <vt:lpstr>GA Module: Depression - 1</vt:lpstr>
      <vt:lpstr>The MHA</vt:lpstr>
      <vt:lpstr>The MHA</vt:lpstr>
      <vt:lpstr>The MHA</vt:lpstr>
      <vt:lpstr>The MHA</vt:lpstr>
      <vt:lpstr>The MHA</vt:lpstr>
      <vt:lpstr>The MHA</vt:lpstr>
      <vt:lpstr>The MHA</vt:lpstr>
      <vt:lpstr>The MHA</vt:lpstr>
      <vt:lpstr>The MHA</vt:lpstr>
      <vt:lpstr>The MHA</vt:lpstr>
      <vt:lpstr>Guide to completing medical recommendations</vt:lpstr>
      <vt:lpstr>The MHA</vt:lpstr>
      <vt:lpstr>The MHA</vt:lpstr>
      <vt:lpstr>The MHA</vt:lpstr>
      <vt:lpstr>The MHA</vt:lpstr>
      <vt:lpstr>The MHA</vt:lpstr>
      <vt:lpstr>The MHA</vt:lpstr>
      <vt:lpstr>The MHA</vt:lpstr>
      <vt:lpstr>The MHA</vt:lpstr>
      <vt:lpstr>The MHA</vt:lpstr>
      <vt:lpstr>The MHA</vt:lpstr>
      <vt:lpstr>The MHA</vt:lpstr>
      <vt:lpstr>The MHA</vt:lpstr>
      <vt:lpstr>Section 17 leave</vt:lpstr>
      <vt:lpstr>The MHA</vt:lpstr>
      <vt:lpstr>Community Treatment orders</vt:lpstr>
      <vt:lpstr>The MHA</vt:lpstr>
      <vt:lpstr>The MHA</vt:lpstr>
      <vt:lpstr>The MHA</vt:lpstr>
      <vt:lpstr>The MHA</vt:lpstr>
      <vt:lpstr>Consent to Treatment</vt:lpstr>
      <vt:lpstr>The MHA</vt:lpstr>
      <vt:lpstr>The MHA</vt:lpstr>
      <vt:lpstr>The MHA</vt:lpstr>
      <vt:lpstr>The MHA</vt:lpstr>
      <vt:lpstr>The MHA</vt:lpstr>
      <vt:lpstr>The MHA</vt:lpstr>
      <vt:lpstr>The MHA</vt:lpstr>
      <vt:lpstr>The MHA</vt:lpstr>
      <vt:lpstr>‘Forensic’ sections </vt:lpstr>
      <vt:lpstr>The MHA</vt:lpstr>
      <vt:lpstr>The MHA</vt:lpstr>
      <vt:lpstr>The MHA</vt:lpstr>
      <vt:lpstr>The MHA</vt:lpstr>
      <vt:lpstr>The MHA</vt:lpstr>
      <vt:lpstr>The MHA</vt:lpstr>
      <vt:lpstr>GA Module: The MHA</vt:lpstr>
      <vt:lpstr>GA Module: The MHA</vt:lpstr>
      <vt:lpstr>GA Module: The MHA</vt:lpstr>
      <vt:lpstr>GA Module: The MHA</vt:lpstr>
      <vt:lpstr>GA Module: The MHA</vt:lpstr>
      <vt:lpstr>GA Module: The MHA</vt:lpstr>
      <vt:lpstr>GA Module: The MHA</vt:lpstr>
      <vt:lpstr>GA Module: The MHA</vt:lpstr>
      <vt:lpstr>GA Module: The MHA</vt:lpstr>
      <vt:lpstr>GA Module: The MHA</vt:lpstr>
      <vt:lpstr>GA Module: The MHA</vt:lpstr>
      <vt:lpstr>GA Module: The MHA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Kent</dc:creator>
  <cp:lastModifiedBy>Helen McEnerney</cp:lastModifiedBy>
  <cp:revision>101</cp:revision>
  <cp:lastPrinted>2020-01-02T13:18:43Z</cp:lastPrinted>
  <dcterms:created xsi:type="dcterms:W3CDTF">2016-02-23T11:02:26Z</dcterms:created>
  <dcterms:modified xsi:type="dcterms:W3CDTF">2020-06-29T14:56:55Z</dcterms:modified>
</cp:coreProperties>
</file>