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82" r:id="rId3"/>
    <p:sldId id="283" r:id="rId4"/>
    <p:sldId id="284" r:id="rId5"/>
    <p:sldId id="339" r:id="rId6"/>
    <p:sldId id="366" r:id="rId7"/>
    <p:sldId id="376" r:id="rId8"/>
    <p:sldId id="377" r:id="rId9"/>
    <p:sldId id="367" r:id="rId10"/>
    <p:sldId id="374" r:id="rId11"/>
    <p:sldId id="378" r:id="rId12"/>
    <p:sldId id="379" r:id="rId13"/>
    <p:sldId id="375" r:id="rId14"/>
    <p:sldId id="373" r:id="rId15"/>
    <p:sldId id="361" r:id="rId16"/>
    <p:sldId id="382" r:id="rId17"/>
    <p:sldId id="383" r:id="rId18"/>
    <p:sldId id="384" r:id="rId19"/>
    <p:sldId id="385" r:id="rId20"/>
    <p:sldId id="386" r:id="rId21"/>
    <p:sldId id="359" r:id="rId22"/>
    <p:sldId id="381" r:id="rId23"/>
    <p:sldId id="380" r:id="rId24"/>
    <p:sldId id="387" r:id="rId25"/>
    <p:sldId id="388" r:id="rId26"/>
    <p:sldId id="348" r:id="rId27"/>
    <p:sldId id="338" r:id="rId28"/>
    <p:sldId id="389" r:id="rId29"/>
    <p:sldId id="390" r:id="rId30"/>
    <p:sldId id="391" r:id="rId31"/>
    <p:sldId id="392" r:id="rId32"/>
    <p:sldId id="393" r:id="rId33"/>
    <p:sldId id="394" r:id="rId34"/>
    <p:sldId id="332" r:id="rId35"/>
    <p:sldId id="370" r:id="rId36"/>
    <p:sldId id="395" r:id="rId37"/>
    <p:sldId id="396" r:id="rId38"/>
    <p:sldId id="368" r:id="rId39"/>
    <p:sldId id="309" r:id="rId40"/>
    <p:sldId id="312" r:id="rId41"/>
    <p:sldId id="316" r:id="rId42"/>
    <p:sldId id="350" r:id="rId43"/>
    <p:sldId id="355" r:id="rId44"/>
    <p:sldId id="356" r:id="rId45"/>
    <p:sldId id="287"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CC"/>
    <a:srgbClr val="FF6699"/>
    <a:srgbClr val="00B050"/>
    <a:srgbClr val="3399FF"/>
    <a:srgbClr val="FF00FF"/>
    <a:srgbClr val="FF99FF"/>
    <a:srgbClr val="FFCC99"/>
    <a:srgbClr val="000000"/>
    <a:srgbClr val="003893"/>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4" autoAdjust="0"/>
    <p:restoredTop sz="79081" autoAdjust="0"/>
  </p:normalViewPr>
  <p:slideViewPr>
    <p:cSldViewPr snapToGrid="0" snapToObjects="1">
      <p:cViewPr varScale="1">
        <p:scale>
          <a:sx n="58" d="100"/>
          <a:sy n="58" d="100"/>
        </p:scale>
        <p:origin x="84" y="7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D7F-4B16-83D8-67B3F6404E2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D7F-4B16-83D8-67B3F6404E2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D7F-4B16-83D8-67B3F6404E2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Sheet1!$A$1:$C$1</c:f>
              <c:numCache>
                <c:formatCode>General</c:formatCode>
                <c:ptCount val="3"/>
                <c:pt idx="0">
                  <c:v>46639</c:v>
                </c:pt>
                <c:pt idx="1">
                  <c:v>16614</c:v>
                </c:pt>
                <c:pt idx="2">
                  <c:v>1317</c:v>
                </c:pt>
              </c:numCache>
            </c:numRef>
          </c:val>
          <c:extLst>
            <c:ext xmlns:c16="http://schemas.microsoft.com/office/drawing/2014/chart" uri="{C3380CC4-5D6E-409C-BE32-E72D297353CC}">
              <c16:uniqueId val="{00000006-BD7F-4B16-83D8-67B3F6404E2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61-444D-B018-AF939AFB88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61-444D-B018-AF939AFB880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061-444D-B018-AF939AFB880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061-444D-B018-AF939AFB880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Sheet1!$A$5:$D$5</c:f>
              <c:numCache>
                <c:formatCode>General</c:formatCode>
                <c:ptCount val="4"/>
                <c:pt idx="0">
                  <c:v>2406</c:v>
                </c:pt>
                <c:pt idx="1">
                  <c:v>824</c:v>
                </c:pt>
                <c:pt idx="2">
                  <c:v>425</c:v>
                </c:pt>
                <c:pt idx="3">
                  <c:v>526</c:v>
                </c:pt>
              </c:numCache>
            </c:numRef>
          </c:val>
          <c:extLst>
            <c:ext xmlns:c16="http://schemas.microsoft.com/office/drawing/2014/chart" uri="{C3380CC4-5D6E-409C-BE32-E72D297353CC}">
              <c16:uniqueId val="{00000008-E061-444D-B018-AF939AFB880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056-4AA9-AAF0-5AD3980B1D8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056-4AA9-AAF0-5AD3980B1D8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056-4AA9-AAF0-5AD3980B1D8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056-4AA9-AAF0-5AD3980B1D8C}"/>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056-4AA9-AAF0-5AD3980B1D8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Sheet1!$A$8:$E$8</c:f>
              <c:numCache>
                <c:formatCode>General</c:formatCode>
                <c:ptCount val="5"/>
                <c:pt idx="0">
                  <c:v>4802</c:v>
                </c:pt>
                <c:pt idx="1">
                  <c:v>2245</c:v>
                </c:pt>
                <c:pt idx="2">
                  <c:v>1275</c:v>
                </c:pt>
                <c:pt idx="3">
                  <c:v>1224</c:v>
                </c:pt>
                <c:pt idx="4">
                  <c:v>3654</c:v>
                </c:pt>
              </c:numCache>
            </c:numRef>
          </c:val>
          <c:extLst>
            <c:ext xmlns:c16="http://schemas.microsoft.com/office/drawing/2014/chart" uri="{C3380CC4-5D6E-409C-BE32-E72D297353CC}">
              <c16:uniqueId val="{0000000A-7056-4AA9-AAF0-5AD3980B1D8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12/27/2019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12/27/2019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video gives a brief overview into the findings of the most recent report (2016)</a:t>
            </a:r>
          </a:p>
          <a:p>
            <a:r>
              <a:rPr lang="en-GB" dirty="0" smtClean="0"/>
              <a:t>The video lasts 2</a:t>
            </a:r>
            <a:r>
              <a:rPr lang="en-GB" baseline="0" dirty="0" smtClean="0"/>
              <a:t> </a:t>
            </a:r>
            <a:r>
              <a:rPr lang="en-GB" baseline="0" dirty="0" err="1" smtClean="0"/>
              <a:t>mins</a:t>
            </a:r>
            <a:r>
              <a:rPr lang="en-GB" baseline="0" dirty="0" smtClean="0"/>
              <a:t> 50 s</a:t>
            </a:r>
          </a:p>
          <a:p>
            <a:r>
              <a:rPr lang="en-GB" baseline="0" dirty="0" smtClean="0"/>
              <a:t>The video is embedded from YouTube and therefore requires connection to the internet. On arriving at the slide, PowerPoint will automatically connect to YouTube.</a:t>
            </a:r>
          </a:p>
          <a:p>
            <a:r>
              <a:rPr lang="en-GB" baseline="0" dirty="0" smtClean="0"/>
              <a:t>When the play icon appears on the image, press this to play the video</a:t>
            </a:r>
          </a:p>
          <a:p>
            <a:r>
              <a:rPr lang="en-GB" baseline="0" dirty="0" smtClean="0"/>
              <a:t>If you choose not to use the video, you can skip past by clicking one of the arrow keys on the keyboard.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385386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Overall there is a downward trend in the rates of suicide</a:t>
            </a:r>
            <a:r>
              <a:rPr lang="en-GB" baseline="0" dirty="0" smtClean="0"/>
              <a:t> in the UK, although this is not the case for Northern Ireland</a:t>
            </a:r>
            <a:endParaRPr lang="en-GB" dirty="0" smtClean="0"/>
          </a:p>
          <a:p>
            <a:pPr marL="171450" indent="-171450">
              <a:buFontTx/>
              <a:buChar char="-"/>
            </a:pPr>
            <a:r>
              <a:rPr lang="en-GB" dirty="0" smtClean="0"/>
              <a:t>In the decade between 2006-2016 there</a:t>
            </a:r>
            <a:r>
              <a:rPr lang="en-GB" baseline="0" dirty="0" smtClean="0"/>
              <a:t> were over 64,000 suicides across the UK</a:t>
            </a:r>
          </a:p>
          <a:p>
            <a:pPr marL="171450" indent="-171450">
              <a:buFontTx/>
              <a:buChar char="-"/>
            </a:pPr>
            <a:r>
              <a:rPr lang="en-GB" baseline="0" dirty="0" smtClean="0"/>
              <a:t>28% of suicides had contact with mental health services within 12 months of suicide</a:t>
            </a:r>
          </a:p>
          <a:p>
            <a:pPr marL="171450" indent="-171450">
              <a:buFontTx/>
              <a:buChar char="-"/>
            </a:pPr>
            <a:r>
              <a:rPr lang="en-GB" baseline="0" dirty="0" smtClean="0"/>
              <a:t>2016 Data for England shows hanging/strangulation as the most common method by some distance, followed by self-poisoning and jumping from a height. Other methods include drowning, gas inhalation, stabbing and firearms in that order</a:t>
            </a:r>
          </a:p>
          <a:p>
            <a:pPr marL="171450" indent="-171450">
              <a:buFontTx/>
              <a:buChar char="-"/>
            </a:pPr>
            <a:r>
              <a:rPr lang="en-GB" baseline="0" dirty="0" smtClean="0"/>
              <a:t>Self poisoning was most commonly through use of opiates</a:t>
            </a:r>
          </a:p>
          <a:p>
            <a:pPr marL="171450" indent="-171450">
              <a:buFontTx/>
              <a:buChar char="-"/>
            </a:pPr>
            <a:r>
              <a:rPr lang="en-GB" baseline="0" dirty="0" smtClean="0"/>
              <a:t>Depressive illness was the most common method for all patient suicides, followed by schizophrenia, personality disorder and bipolar disorder. The remaining 3654 suicides were ascribed to alcohol dependence, adjustment disorder, anxiety disorder, drug dependence and ‘other’</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288306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 peak of suicides is at age 35-50 in all countries except Northern Ireland,</a:t>
            </a:r>
            <a:r>
              <a:rPr lang="en-GB" baseline="0" dirty="0" smtClean="0"/>
              <a:t> where the peak is between 25-30</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extLst>
      <p:ext uri="{BB962C8B-B14F-4D97-AF65-F5344CB8AC3E}">
        <p14:creationId xmlns:p14="http://schemas.microsoft.com/office/powerpoint/2010/main" val="248192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 higher proportion of young females who engage in </a:t>
            </a:r>
            <a:r>
              <a:rPr lang="en-GB" dirty="0" err="1" smtClean="0"/>
              <a:t>DSH</a:t>
            </a:r>
            <a:r>
              <a:rPr lang="en-GB" dirty="0" smtClean="0"/>
              <a:t> will go on to complete suicide</a:t>
            </a:r>
          </a:p>
          <a:p>
            <a:pPr marL="171450" indent="-171450">
              <a:buFontTx/>
              <a:buChar char="-"/>
            </a:pPr>
            <a:r>
              <a:rPr lang="en-GB" dirty="0" smtClean="0"/>
              <a:t>½ of all patients who completed suicide with</a:t>
            </a:r>
            <a:r>
              <a:rPr lang="en-GB" baseline="0" dirty="0" smtClean="0"/>
              <a:t> a recent history of </a:t>
            </a:r>
            <a:r>
              <a:rPr lang="en-GB" baseline="0" dirty="0" err="1" smtClean="0"/>
              <a:t>DSH</a:t>
            </a:r>
            <a:r>
              <a:rPr lang="en-GB" baseline="0" dirty="0" smtClean="0"/>
              <a:t> were female and aged under 25</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extLst>
      <p:ext uri="{BB962C8B-B14F-4D97-AF65-F5344CB8AC3E}">
        <p14:creationId xmlns:p14="http://schemas.microsoft.com/office/powerpoint/2010/main" val="141378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Suicide risk increases upon discharge</a:t>
            </a:r>
          </a:p>
          <a:p>
            <a:pPr marL="171450" indent="-171450">
              <a:buFontTx/>
              <a:buChar char="-"/>
            </a:pPr>
            <a:r>
              <a:rPr lang="en-GB" dirty="0" smtClean="0"/>
              <a:t>The highest risk</a:t>
            </a:r>
            <a:r>
              <a:rPr lang="en-GB" baseline="0" dirty="0" smtClean="0"/>
              <a:t> of suicide was on day 3 post-discharge (21%)</a:t>
            </a:r>
          </a:p>
          <a:p>
            <a:pPr marL="171450" indent="-171450">
              <a:buFontTx/>
              <a:buChar char="-"/>
            </a:pPr>
            <a:r>
              <a:rPr lang="en-GB" baseline="0" dirty="0" smtClean="0"/>
              <a:t>11% died before their first follow-up appointment</a:t>
            </a:r>
          </a:p>
          <a:p>
            <a:pPr marL="171450" indent="-171450">
              <a:buFontTx/>
              <a:buChar char="-"/>
            </a:pPr>
            <a:r>
              <a:rPr lang="en-GB" baseline="0" dirty="0" smtClean="0"/>
              <a:t>Of those who complete suicide following discharge, there is a disproportionate number of patients with personality disorder diagnosis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19</a:t>
            </a:fld>
            <a:endParaRPr lang="en-US" altLang="en-US"/>
          </a:p>
        </p:txBody>
      </p:sp>
    </p:spTree>
    <p:extLst>
      <p:ext uri="{BB962C8B-B14F-4D97-AF65-F5344CB8AC3E}">
        <p14:creationId xmlns:p14="http://schemas.microsoft.com/office/powerpoint/2010/main" val="353412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10 years – 6000 female suicides</a:t>
            </a:r>
          </a:p>
          <a:p>
            <a:pPr marL="171450" indent="-171450">
              <a:buFontTx/>
              <a:buChar char="-"/>
            </a:pPr>
            <a:r>
              <a:rPr lang="en-US" dirty="0" smtClean="0"/>
              <a:t>Higher rate of contact with services</a:t>
            </a:r>
          </a:p>
          <a:p>
            <a:pPr marL="171450" indent="-171450">
              <a:buFontTx/>
              <a:buChar char="-"/>
            </a:pPr>
            <a:r>
              <a:rPr lang="en-US" dirty="0" smtClean="0"/>
              <a:t>39% under mental health services, more likely to have seen MH service in the last week</a:t>
            </a:r>
          </a:p>
          <a:p>
            <a:pPr marL="171450" indent="-171450">
              <a:buFontTx/>
              <a:buChar char="-"/>
            </a:pPr>
            <a:r>
              <a:rPr lang="en-US" dirty="0" smtClean="0"/>
              <a:t>Risk factors – less alcohol/drugs, higher rates of self harm</a:t>
            </a:r>
          </a:p>
          <a:p>
            <a:pPr marL="171450" indent="-171450">
              <a:buFontTx/>
              <a:buChar char="-"/>
            </a:pPr>
            <a:r>
              <a:rPr lang="en-US" dirty="0" smtClean="0"/>
              <a:t>Comorbidity important – combo of </a:t>
            </a:r>
            <a:r>
              <a:rPr lang="en-US" dirty="0" err="1" smtClean="0"/>
              <a:t>PD</a:t>
            </a:r>
            <a:r>
              <a:rPr lang="en-US" dirty="0" smtClean="0"/>
              <a:t>, self harm, drugs and alcohol together = highest risk</a:t>
            </a:r>
          </a:p>
          <a:p>
            <a:pPr marL="171450" indent="-171450">
              <a:buFontTx/>
              <a:buChar char="-"/>
            </a:pPr>
            <a:r>
              <a:rPr lang="en-US" dirty="0" smtClean="0"/>
              <a:t>Self harm – antecedent of suicide, </a:t>
            </a:r>
            <a:r>
              <a:rPr lang="en-US" dirty="0" err="1" smtClean="0"/>
              <a:t>esp</a:t>
            </a:r>
            <a:r>
              <a:rPr lang="en-US" dirty="0" smtClean="0"/>
              <a:t> in females and young people</a:t>
            </a:r>
          </a:p>
          <a:p>
            <a:pPr marL="171450" indent="-171450">
              <a:buFontTx/>
              <a:buChar char="-"/>
            </a:pPr>
            <a:endParaRPr lang="en-GB" dirty="0" smtClean="0"/>
          </a:p>
          <a:p>
            <a:pPr marL="171450" indent="-171450">
              <a:buFontTx/>
              <a:buChar char="-"/>
            </a:pPr>
            <a:r>
              <a:rPr lang="en-GB" dirty="0" smtClean="0"/>
              <a:t>In young people,</a:t>
            </a:r>
            <a:r>
              <a:rPr lang="en-GB" baseline="0" dirty="0" smtClean="0"/>
              <a:t> there are common antecedents including bullying and bereavement, with 60% having had contact with </a:t>
            </a:r>
            <a:r>
              <a:rPr lang="en-GB" baseline="0" dirty="0" err="1" smtClean="0"/>
              <a:t>CAMHS</a:t>
            </a:r>
            <a:r>
              <a:rPr lang="en-GB" baseline="0" dirty="0" smtClean="0"/>
              <a:t>, 41% of which was recent contact</a:t>
            </a:r>
          </a:p>
          <a:p>
            <a:pPr marL="171450" indent="-171450">
              <a:buFontTx/>
              <a:buChar char="-"/>
            </a:pPr>
            <a:endParaRPr lang="en-GB" baseline="0" dirty="0" smtClean="0"/>
          </a:p>
          <a:p>
            <a:pPr marL="171450" indent="-171450">
              <a:buFontTx/>
              <a:buChar char="-"/>
            </a:pPr>
            <a:r>
              <a:rPr lang="en-GB" baseline="0" dirty="0" smtClean="0"/>
              <a:t>The majority of completed suicides have comorbid alcohol or substance misuse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extLst>
      <p:ext uri="{BB962C8B-B14F-4D97-AF65-F5344CB8AC3E}">
        <p14:creationId xmlns:p14="http://schemas.microsoft.com/office/powerpoint/2010/main" val="2577766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National Confidential</a:t>
            </a:r>
            <a:r>
              <a:rPr lang="en-US" sz="1200" b="0" i="0" u="none" strike="noStrike" kern="1200" baseline="0" dirty="0" smtClean="0">
                <a:solidFill>
                  <a:schemeClr val="tx1"/>
                </a:solidFill>
                <a:effectLst/>
                <a:latin typeface="+mn-lt"/>
                <a:ea typeface="+mn-ea"/>
                <a:cs typeface="+mn-cs"/>
              </a:rPr>
              <a:t> Enquiry - </a:t>
            </a:r>
            <a:r>
              <a:rPr lang="en-US" sz="1200" b="0" i="0" u="none" strike="noStrike" kern="1200" dirty="0" smtClean="0">
                <a:solidFill>
                  <a:schemeClr val="tx1"/>
                </a:solidFill>
                <a:effectLst/>
                <a:latin typeface="+mn-lt"/>
                <a:ea typeface="+mn-ea"/>
                <a:cs typeface="+mn-cs"/>
              </a:rPr>
              <a:t>Annual report 2018: England, Northern Ireland, Scotland and Wales</a:t>
            </a:r>
          </a:p>
          <a:p>
            <a:r>
              <a:rPr lang="en-US" sz="1200" b="0" i="0" u="none" strike="noStrike" kern="1200" dirty="0" smtClean="0">
                <a:solidFill>
                  <a:schemeClr val="tx1"/>
                </a:solidFill>
                <a:effectLst/>
                <a:latin typeface="+mn-lt"/>
                <a:ea typeface="+mn-ea"/>
                <a:cs typeface="+mn-cs"/>
              </a:rPr>
              <a:t>10 key elements for safer care for patients</a:t>
            </a:r>
            <a:endParaRPr lang="en-GB" sz="1200"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21</a:t>
            </a:fld>
            <a:endParaRPr lang="en-US" altLang="en-US"/>
          </a:p>
        </p:txBody>
      </p:sp>
    </p:spTree>
    <p:extLst>
      <p:ext uri="{BB962C8B-B14F-4D97-AF65-F5344CB8AC3E}">
        <p14:creationId xmlns:p14="http://schemas.microsoft.com/office/powerpoint/2010/main" val="398892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Suicide attempts are significantly</a:t>
            </a:r>
            <a:r>
              <a:rPr lang="en-GB" baseline="0" dirty="0" smtClean="0"/>
              <a:t> more common that completed suicides.</a:t>
            </a:r>
          </a:p>
          <a:p>
            <a:r>
              <a:rPr lang="en-GB" baseline="0" dirty="0" smtClean="0"/>
              <a:t>There has been a 68% rise in the incidence of </a:t>
            </a:r>
            <a:r>
              <a:rPr lang="en-GB" baseline="0" dirty="0" err="1" smtClean="0"/>
              <a:t>DSH</a:t>
            </a:r>
            <a:r>
              <a:rPr lang="en-GB" baseline="0" dirty="0" smtClean="0"/>
              <a:t> in adolescent girls between 2011-14</a:t>
            </a:r>
          </a:p>
          <a:p>
            <a:r>
              <a:rPr lang="en-GB" baseline="0" dirty="0" smtClean="0"/>
              <a:t>There is a clear gender difference in that females, particularly young females, are more likely to self-harm</a:t>
            </a:r>
          </a:p>
          <a:p>
            <a:r>
              <a:rPr lang="en-GB" baseline="0" dirty="0" smtClean="0"/>
              <a:t>This data may be skewed by the fact that females are more likely to present to services following an incident at a young age, whereas men are more likely to present to services with increasing age</a:t>
            </a:r>
          </a:p>
          <a:p>
            <a:r>
              <a:rPr lang="en-GB" baseline="0" dirty="0" smtClean="0"/>
              <a:t>Overall estimates for </a:t>
            </a:r>
            <a:r>
              <a:rPr lang="en-GB" baseline="0" dirty="0" err="1" smtClean="0"/>
              <a:t>DSH</a:t>
            </a:r>
            <a:r>
              <a:rPr lang="en-GB" baseline="0" dirty="0" smtClean="0"/>
              <a:t> rates are skewed by lack of presentations to services, but a number of studies have shown an incidence of approximately 40% in an emergency department population with significantly fewer reported through studies of general practice.</a:t>
            </a:r>
          </a:p>
          <a:p>
            <a:r>
              <a:rPr lang="en-GB" baseline="0" dirty="0" smtClean="0"/>
              <a:t>Prevalence is higher in those from socioeconomically deprived backgrounds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23</a:t>
            </a:fld>
            <a:endParaRPr lang="en-US" altLang="en-US"/>
          </a:p>
        </p:txBody>
      </p:sp>
    </p:spTree>
    <p:extLst>
      <p:ext uri="{BB962C8B-B14F-4D97-AF65-F5344CB8AC3E}">
        <p14:creationId xmlns:p14="http://schemas.microsoft.com/office/powerpoint/2010/main" val="104556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cross-sectional study of UK general</a:t>
            </a:r>
            <a:r>
              <a:rPr lang="en-GB" baseline="0" dirty="0" smtClean="0"/>
              <a:t> population demonstrated the significantly higher rates of </a:t>
            </a:r>
            <a:r>
              <a:rPr lang="en-GB" baseline="0" dirty="0" err="1" smtClean="0"/>
              <a:t>DSH</a:t>
            </a:r>
            <a:r>
              <a:rPr lang="en-GB" baseline="0" dirty="0" smtClean="0"/>
              <a:t> in the female (and younger) population. Prevalence of </a:t>
            </a:r>
            <a:r>
              <a:rPr lang="en-GB" baseline="0" dirty="0" err="1" smtClean="0"/>
              <a:t>DSH</a:t>
            </a:r>
            <a:r>
              <a:rPr lang="en-GB" baseline="0" dirty="0" smtClean="0"/>
              <a:t> decreases over time with increasing age.</a:t>
            </a:r>
          </a:p>
          <a:p>
            <a:r>
              <a:rPr lang="en-GB" baseline="0" dirty="0" smtClean="0"/>
              <a:t>75% of patients who self-harm are under the age of 30, and 60% of those who self harm are between age 16-25</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313355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Patients who self-harm once are extremely likely to self harm again. A quarter of patients will repeat </a:t>
            </a:r>
            <a:r>
              <a:rPr lang="en-GB" dirty="0" err="1" smtClean="0"/>
              <a:t>DSH</a:t>
            </a:r>
            <a:r>
              <a:rPr lang="en-GB" dirty="0" smtClean="0"/>
              <a:t> within the next four years.</a:t>
            </a:r>
          </a:p>
          <a:p>
            <a:r>
              <a:rPr lang="en-GB" dirty="0" smtClean="0"/>
              <a:t>Deliberate self-harm is a strong predictor for completed</a:t>
            </a:r>
            <a:r>
              <a:rPr lang="en-GB" baseline="0" dirty="0" smtClean="0"/>
              <a:t> suicide. Rates vary but up to 1 in 40 may complete suicide within the year of </a:t>
            </a:r>
            <a:r>
              <a:rPr lang="en-GB" baseline="0" dirty="0" err="1" smtClean="0"/>
              <a:t>DSH</a:t>
            </a:r>
            <a:r>
              <a:rPr lang="en-GB" baseline="0" dirty="0" smtClean="0"/>
              <a:t> incident, and 1 in 15 will complete suicide within 9 years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27042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it may be fairly</a:t>
            </a:r>
            <a:r>
              <a:rPr lang="en-GB" baseline="0" dirty="0" smtClean="0"/>
              <a:t> easy to explain what we mean by suicide, it is often considerably harder to determine an outcome of suicide in the coroner’s court. One has to infer the intention of the deceased. Previously, suicide needed to be proved ‘beyond reasonable doubt’, but the burden of proof has changed to ‘on the balance of probabilities’ </a:t>
            </a:r>
            <a:r>
              <a:rPr lang="en-GB" baseline="0" dirty="0" err="1" smtClean="0"/>
              <a:t>ie</a:t>
            </a:r>
            <a:r>
              <a:rPr lang="en-GB" baseline="0" dirty="0" smtClean="0"/>
              <a:t> a lower bar has been set.</a:t>
            </a:r>
          </a:p>
          <a:p>
            <a:r>
              <a:rPr lang="en-GB" baseline="0" dirty="0" smtClean="0"/>
              <a:t>Where evidence is lacking, the coroner may provide an open verdict, or provide a description of events known as a narrative verdict.</a:t>
            </a:r>
          </a:p>
          <a:p>
            <a:endParaRPr lang="en-GB" baseline="0" dirty="0" smtClean="0"/>
          </a:p>
          <a:p>
            <a:r>
              <a:rPr lang="en-GB" baseline="0" dirty="0" smtClean="0"/>
              <a:t>The definition of self-harm is a bit more difficult and has had many names over the last few years, but they essentially mean the same thing: deliberately harming oneself without the intent to end life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extLst>
      <p:ext uri="{BB962C8B-B14F-4D97-AF65-F5344CB8AC3E}">
        <p14:creationId xmlns:p14="http://schemas.microsoft.com/office/powerpoint/2010/main" val="110059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reasons</a:t>
            </a:r>
            <a:r>
              <a:rPr lang="en-GB" baseline="0" dirty="0" smtClean="0"/>
              <a:t> are given for </a:t>
            </a:r>
            <a:r>
              <a:rPr lang="en-GB" baseline="0" dirty="0" err="1" smtClean="0"/>
              <a:t>DSH</a:t>
            </a:r>
            <a:r>
              <a:rPr lang="en-GB" baseline="0" dirty="0" smtClean="0"/>
              <a:t>, ranging from an intent to end their life to the classical ‘cry for help’</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26</a:t>
            </a:fld>
            <a:endParaRPr lang="en-US" altLang="en-US"/>
          </a:p>
        </p:txBody>
      </p:sp>
    </p:spTree>
    <p:extLst>
      <p:ext uri="{BB962C8B-B14F-4D97-AF65-F5344CB8AC3E}">
        <p14:creationId xmlns:p14="http://schemas.microsoft.com/office/powerpoint/2010/main" val="1641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we have seen that suicide is</a:t>
            </a:r>
            <a:r>
              <a:rPr lang="en-GB" baseline="0" dirty="0" smtClean="0"/>
              <a:t> thankfully a fairly rare event, suicidal ideation is much more common.</a:t>
            </a:r>
          </a:p>
          <a:p>
            <a:r>
              <a:rPr lang="en-GB" baseline="0" dirty="0" smtClean="0"/>
              <a:t>But of those who have SI, only a third go on to make a suicide attempt.</a:t>
            </a:r>
          </a:p>
          <a:p>
            <a:r>
              <a:rPr lang="en-GB" baseline="0" dirty="0" smtClean="0"/>
              <a:t>While a number of risk factors are associated with suicide, the vast majority of those with those risk factors do not complete suicide.</a:t>
            </a:r>
          </a:p>
          <a:p>
            <a:r>
              <a:rPr lang="en-GB" baseline="0" dirty="0" smtClean="0"/>
              <a:t>Why is this?</a:t>
            </a:r>
          </a:p>
          <a:p>
            <a:r>
              <a:rPr lang="en-GB" baseline="0" dirty="0" smtClean="0"/>
              <a:t>Psychological theories can provide some possible answers, but ultimately the answers are extremely complex</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28</a:t>
            </a:fld>
            <a:endParaRPr lang="en-US" altLang="en-US"/>
          </a:p>
        </p:txBody>
      </p:sp>
    </p:spTree>
    <p:extLst>
      <p:ext uri="{BB962C8B-B14F-4D97-AF65-F5344CB8AC3E}">
        <p14:creationId xmlns:p14="http://schemas.microsoft.com/office/powerpoint/2010/main" val="301441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table shows various psychological theories that have been developed since 1985. </a:t>
            </a:r>
          </a:p>
          <a:p>
            <a:r>
              <a:rPr lang="en-GB" baseline="0" dirty="0" smtClean="0"/>
              <a:t>We will look at some of them in more detail later.</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1082826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table shows various psychological theories that have been developed since 1985. </a:t>
            </a:r>
          </a:p>
          <a:p>
            <a:r>
              <a:rPr lang="en-GB" baseline="0" dirty="0" smtClean="0"/>
              <a:t>We will look at some of them in more detail later.</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3677564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2005,</a:t>
            </a:r>
            <a:r>
              <a:rPr lang="en-GB" baseline="0" dirty="0" smtClean="0"/>
              <a:t> Joiner posited the interpersonal theory of suicide.</a:t>
            </a:r>
          </a:p>
          <a:p>
            <a:r>
              <a:rPr lang="en-GB" baseline="0" dirty="0" smtClean="0"/>
              <a:t>This combined two significant factors in the development of suicidal ideation – thwarted belongingness (</a:t>
            </a:r>
            <a:r>
              <a:rPr lang="en-GB" baseline="0" dirty="0" err="1" smtClean="0"/>
              <a:t>ie</a:t>
            </a:r>
            <a:r>
              <a:rPr lang="en-GB" baseline="0" dirty="0" smtClean="0"/>
              <a:t> feeling alone) and perceived </a:t>
            </a:r>
            <a:r>
              <a:rPr lang="en-GB" baseline="0" dirty="0" err="1" smtClean="0"/>
              <a:t>burdonsomeness</a:t>
            </a:r>
            <a:r>
              <a:rPr lang="en-GB" baseline="0" dirty="0" smtClean="0"/>
              <a:t> (feeling a burden to others)</a:t>
            </a:r>
          </a:p>
          <a:p>
            <a:r>
              <a:rPr lang="en-GB" baseline="0" dirty="0" smtClean="0"/>
              <a:t>When these are present at the same time, the desire for suicide is developed</a:t>
            </a:r>
          </a:p>
          <a:p>
            <a:r>
              <a:rPr lang="en-GB" baseline="0" dirty="0" smtClean="0"/>
              <a:t>When the capability for suicide is added (</a:t>
            </a:r>
            <a:r>
              <a:rPr lang="en-GB" baseline="0" dirty="0" err="1" smtClean="0"/>
              <a:t>ie</a:t>
            </a:r>
            <a:r>
              <a:rPr lang="en-GB" baseline="0" dirty="0" smtClean="0"/>
              <a:t> availability of means, tolerance of the physical pain aspect of </a:t>
            </a:r>
            <a:r>
              <a:rPr lang="en-GB" baseline="0" dirty="0" err="1" smtClean="0"/>
              <a:t>DSH</a:t>
            </a:r>
            <a:r>
              <a:rPr lang="en-GB" baseline="0" dirty="0" smtClean="0"/>
              <a:t>, ), this leads to the suicidal act</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31</a:t>
            </a:fld>
            <a:endParaRPr lang="en-US" altLang="en-US"/>
          </a:p>
        </p:txBody>
      </p:sp>
    </p:spTree>
    <p:extLst>
      <p:ext uri="{BB962C8B-B14F-4D97-AF65-F5344CB8AC3E}">
        <p14:creationId xmlns:p14="http://schemas.microsoft.com/office/powerpoint/2010/main" val="2088591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modern</a:t>
            </a:r>
            <a:r>
              <a:rPr lang="en-GB" baseline="0" dirty="0" smtClean="0"/>
              <a:t> psychological theories regarding suicidal action revolve around a stress-diathesis model.</a:t>
            </a:r>
          </a:p>
          <a:p>
            <a:r>
              <a:rPr lang="en-GB" baseline="0" dirty="0" smtClean="0"/>
              <a:t>Put simply, a patient may be predisposed to sensitivity to stress due to biological and psychological factors (genetics, childhood trauma, </a:t>
            </a:r>
            <a:r>
              <a:rPr lang="en-GB" baseline="0" dirty="0" err="1" smtClean="0"/>
              <a:t>etc</a:t>
            </a:r>
            <a:r>
              <a:rPr lang="en-GB" baseline="0" dirty="0" smtClean="0"/>
              <a:t>).</a:t>
            </a:r>
          </a:p>
          <a:p>
            <a:r>
              <a:rPr lang="en-GB" baseline="0" dirty="0" smtClean="0"/>
              <a:t>This leads them to have a sensitivity to social stress, be impulsive, be pessimistic and hopeless</a:t>
            </a:r>
          </a:p>
          <a:p>
            <a:r>
              <a:rPr lang="en-GB" baseline="0" dirty="0" smtClean="0"/>
              <a:t>When this is combined by stressors (mental illness, adverse life events) they are extremely stressed and become triggered to engage in suicidal behaviour.</a:t>
            </a:r>
          </a:p>
          <a:p>
            <a:r>
              <a:rPr lang="en-GB" baseline="0" dirty="0" smtClean="0"/>
              <a:t>However, this does not explain how people with similar stress and diathesis can experience suicidal thoughts but not engage in a </a:t>
            </a:r>
            <a:r>
              <a:rPr lang="en-GB" baseline="0" smtClean="0"/>
              <a:t>suicidal action.</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32</a:t>
            </a:fld>
            <a:endParaRPr lang="en-US" altLang="en-US"/>
          </a:p>
        </p:txBody>
      </p:sp>
    </p:spTree>
    <p:extLst>
      <p:ext uri="{BB962C8B-B14F-4D97-AF65-F5344CB8AC3E}">
        <p14:creationId xmlns:p14="http://schemas.microsoft.com/office/powerpoint/2010/main" val="372584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O’Connor (2014) took the stress-diathesis model one step further.</a:t>
            </a:r>
          </a:p>
          <a:p>
            <a:r>
              <a:rPr lang="en-GB" dirty="0" smtClean="0"/>
              <a:t>It goes some way to explaining how people can move from suicidal thoughts to suicidal action.</a:t>
            </a:r>
          </a:p>
          <a:p>
            <a:r>
              <a:rPr lang="en-GB" dirty="0" smtClean="0"/>
              <a:t>It looks at three distinct phases in the development of suicidal action – pre-motivational phase, motivational phase and volitional</a:t>
            </a:r>
            <a:r>
              <a:rPr lang="en-GB" baseline="0" dirty="0" smtClean="0"/>
              <a:t> (action) phase.</a:t>
            </a:r>
          </a:p>
          <a:p>
            <a:endParaRPr lang="en-GB" baseline="0" dirty="0" smtClean="0"/>
          </a:p>
          <a:p>
            <a:r>
              <a:rPr lang="en-GB" baseline="0" dirty="0" smtClean="0"/>
              <a:t>The pre-motivational phase includes the factors which predispose someone to develop suicidal thoughts, similar to what we saw on the previous slide. These may be genetic factors, environmental stressors, adverse life events, childhood adversity, etc.</a:t>
            </a:r>
          </a:p>
          <a:p>
            <a:endParaRPr lang="en-GB" baseline="0" dirty="0" smtClean="0"/>
          </a:p>
          <a:p>
            <a:r>
              <a:rPr lang="en-GB" baseline="0" dirty="0" smtClean="0"/>
              <a:t>The motivational phase is where suicidal thoughts develop.</a:t>
            </a:r>
          </a:p>
          <a:p>
            <a:r>
              <a:rPr lang="en-GB" baseline="0" dirty="0" smtClean="0"/>
              <a:t>The first step is feelings of defeat and humiliation are triggered by an event. </a:t>
            </a:r>
          </a:p>
          <a:p>
            <a:r>
              <a:rPr lang="en-GB" baseline="0" dirty="0" smtClean="0"/>
              <a:t>The person’s innate coping strategies (or maladaptive coping strategies) then impact on the evaluation of these defeat thoughts.</a:t>
            </a:r>
          </a:p>
          <a:p>
            <a:r>
              <a:rPr lang="en-GB" baseline="0" dirty="0" smtClean="0"/>
              <a:t>If this then leads to a feeling of being trapped, the patient will often see no way out from these feelings other than suicide.</a:t>
            </a:r>
          </a:p>
          <a:p>
            <a:r>
              <a:rPr lang="en-GB" baseline="0" dirty="0" smtClean="0"/>
              <a:t>Entrapment may be felt when there is a lack of social support, a lack of life goals, feelings of loneliness, feeling a burden, etc.</a:t>
            </a:r>
          </a:p>
          <a:p>
            <a:r>
              <a:rPr lang="en-GB" baseline="0" dirty="0" smtClean="0"/>
              <a:t>Suicidal thoughts then may start.</a:t>
            </a:r>
          </a:p>
          <a:p>
            <a:endParaRPr lang="en-GB" baseline="0" dirty="0" smtClean="0"/>
          </a:p>
          <a:p>
            <a:r>
              <a:rPr lang="en-GB" baseline="0" dirty="0" smtClean="0"/>
              <a:t>Only when something triggers the move from motivational to volitional phase does someone act on their suicidal thought.</a:t>
            </a:r>
          </a:p>
          <a:p>
            <a:r>
              <a:rPr lang="en-GB" baseline="0" dirty="0" smtClean="0"/>
              <a:t>What might trigger this is the person’s capability to harm themselves, access to means, planning of suicidal act, impulsivity, etc.</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33</a:t>
            </a:fld>
            <a:endParaRPr lang="en-US" altLang="en-US"/>
          </a:p>
        </p:txBody>
      </p:sp>
    </p:spTree>
    <p:extLst>
      <p:ext uri="{BB962C8B-B14F-4D97-AF65-F5344CB8AC3E}">
        <p14:creationId xmlns:p14="http://schemas.microsoft.com/office/powerpoint/2010/main" val="275833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part of their work on the integrated motivational-volitional model, O’Connor identified</a:t>
            </a:r>
            <a:r>
              <a:rPr lang="en-GB" baseline="0" dirty="0" smtClean="0"/>
              <a:t> key psychological factors that can act as moderators (both positive and negative) within the model</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34</a:t>
            </a:fld>
            <a:endParaRPr lang="en-US" altLang="en-US"/>
          </a:p>
        </p:txBody>
      </p:sp>
    </p:spTree>
    <p:extLst>
      <p:ext uri="{BB962C8B-B14F-4D97-AF65-F5344CB8AC3E}">
        <p14:creationId xmlns:p14="http://schemas.microsoft.com/office/powerpoint/2010/main" val="40141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example, a gene codes for a neurotransmitter</a:t>
            </a:r>
          </a:p>
          <a:p>
            <a:r>
              <a:rPr lang="en-GB" baseline="0" dirty="0" smtClean="0"/>
              <a:t>This neurotransmitter is involved in the brain </a:t>
            </a:r>
            <a:r>
              <a:rPr lang="en-GB" baseline="0" dirty="0" err="1" smtClean="0"/>
              <a:t>circuitary</a:t>
            </a:r>
            <a:r>
              <a:rPr lang="en-GB" baseline="0" dirty="0" smtClean="0"/>
              <a:t> controlling for mood regulation and decision making</a:t>
            </a:r>
          </a:p>
          <a:p>
            <a:endParaRPr lang="en-GB" baseline="0" dirty="0" smtClean="0"/>
          </a:p>
          <a:p>
            <a:r>
              <a:rPr lang="en-GB" baseline="0" dirty="0" smtClean="0"/>
              <a:t>When an early adverse life event occurs, it causes an epigenetic modification to the gene</a:t>
            </a:r>
          </a:p>
          <a:p>
            <a:r>
              <a:rPr lang="en-GB" baseline="0" dirty="0" smtClean="0"/>
              <a:t>This affects how the neurotransmitter is expressed</a:t>
            </a:r>
          </a:p>
          <a:p>
            <a:r>
              <a:rPr lang="en-GB" baseline="0" dirty="0" smtClean="0"/>
              <a:t>This has a downstream  impact on the brain circuit</a:t>
            </a:r>
          </a:p>
          <a:p>
            <a:r>
              <a:rPr lang="en-GB" baseline="0" dirty="0" smtClean="0"/>
              <a:t>And thus leads to impaired mood regulation and decision making</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53139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several key pathways which are implicated in physiological changes in the suicidal brain.</a:t>
            </a:r>
          </a:p>
          <a:p>
            <a:r>
              <a:rPr lang="en-GB" baseline="0" dirty="0" smtClean="0"/>
              <a:t>There is no one unifying theory to link them all.</a:t>
            </a:r>
          </a:p>
          <a:p>
            <a:r>
              <a:rPr lang="en-GB" baseline="0" dirty="0" smtClean="0"/>
              <a:t>The </a:t>
            </a:r>
            <a:r>
              <a:rPr lang="en-GB" baseline="0" dirty="0" err="1" smtClean="0"/>
              <a:t>HPA</a:t>
            </a:r>
            <a:r>
              <a:rPr lang="en-GB" baseline="0" dirty="0" smtClean="0"/>
              <a:t> axis, serotonin transmission, </a:t>
            </a:r>
            <a:r>
              <a:rPr lang="en-GB" baseline="0" dirty="0" err="1" smtClean="0"/>
              <a:t>neuroinflammation</a:t>
            </a:r>
            <a:r>
              <a:rPr lang="en-GB" baseline="0" dirty="0" smtClean="0"/>
              <a:t> and defects in neuroplasticity have all been implicated.</a:t>
            </a:r>
          </a:p>
          <a:p>
            <a:r>
              <a:rPr lang="en-GB" baseline="0" dirty="0" smtClean="0"/>
              <a:t>Other more unusual pathways such as the kynurenine pathway which breaks down tryptophan have been shown to be defective in post-mortems following suicide.</a:t>
            </a:r>
          </a:p>
          <a:p>
            <a:endParaRPr lang="en-GB" baseline="0" dirty="0" smtClean="0"/>
          </a:p>
          <a:p>
            <a:r>
              <a:rPr lang="en-GB" baseline="0" dirty="0" smtClean="0"/>
              <a:t>It is thought that the impact of some of these defects leads to impaired control of mood, pessimism, impaired problem solving, excess emotional pain, suicidal thoughts and over-reactivity to negative social signs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36</a:t>
            </a:fld>
            <a:endParaRPr lang="en-US" altLang="en-US"/>
          </a:p>
        </p:txBody>
      </p:sp>
    </p:spTree>
    <p:extLst>
      <p:ext uri="{BB962C8B-B14F-4D97-AF65-F5344CB8AC3E}">
        <p14:creationId xmlns:p14="http://schemas.microsoft.com/office/powerpoint/2010/main" val="109112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Suicide has historically been seen as a sin by many cultures, affiliated to various religious beliefs. It subsequently came into law that this was an illegal act. By</a:t>
            </a:r>
            <a:r>
              <a:rPr lang="en-GB" baseline="0" dirty="0" smtClean="0"/>
              <a:t> the 19</a:t>
            </a:r>
            <a:r>
              <a:rPr lang="en-GB" baseline="30000" dirty="0" smtClean="0"/>
              <a:t>th</a:t>
            </a:r>
            <a:r>
              <a:rPr lang="en-GB" baseline="0" dirty="0" smtClean="0"/>
              <a:t> century it was better understood as often being the result of mental illness/madness.</a:t>
            </a:r>
            <a:endParaRPr lang="en-GB" dirty="0" smtClean="0"/>
          </a:p>
          <a:p>
            <a:r>
              <a:rPr lang="en-GB" dirty="0" smtClean="0"/>
              <a:t>Suicide is a crime in several countries of the world</a:t>
            </a:r>
            <a:r>
              <a:rPr lang="en-GB" baseline="0" dirty="0" smtClean="0"/>
              <a:t> (</a:t>
            </a:r>
            <a:r>
              <a:rPr lang="en-GB" baseline="0" dirty="0" err="1" smtClean="0"/>
              <a:t>eg</a:t>
            </a:r>
            <a:r>
              <a:rPr lang="en-GB" baseline="0" dirty="0" smtClean="0"/>
              <a:t> Ghana, Kenya, Sudan, Uganda, Bangladesh, Pakistan, UAE, </a:t>
            </a:r>
            <a:r>
              <a:rPr lang="en-GB" baseline="0" dirty="0" err="1" smtClean="0"/>
              <a:t>etc</a:t>
            </a:r>
            <a:r>
              <a:rPr lang="en-GB" baseline="0" dirty="0" smtClean="0"/>
              <a:t>)</a:t>
            </a:r>
            <a:endParaRPr lang="en-GB" dirty="0" smtClean="0"/>
          </a:p>
          <a:p>
            <a:r>
              <a:rPr lang="en-GB" dirty="0" smtClean="0"/>
              <a:t>Western countries have largely decriminalised suicide</a:t>
            </a:r>
          </a:p>
          <a:p>
            <a:r>
              <a:rPr lang="en-GB" dirty="0" smtClean="0"/>
              <a:t>English common law criminalised suicide until the passing of the Suicide Act in 1961.</a:t>
            </a:r>
          </a:p>
          <a:p>
            <a:r>
              <a:rPr lang="en-GB" dirty="0" smtClean="0"/>
              <a:t>The phrase ‘commit’ suicide persists in common parlance… its roots come from when suicide was a criminal act. </a:t>
            </a:r>
          </a:p>
          <a:p>
            <a:endParaRPr lang="en-GB" dirty="0" smtClean="0"/>
          </a:p>
          <a:p>
            <a:r>
              <a:rPr lang="en-GB" dirty="0" smtClean="0"/>
              <a:t>People are encouraged to use the phrase ‘completed suicide’ rather</a:t>
            </a:r>
            <a:r>
              <a:rPr lang="en-GB" baseline="0" dirty="0" smtClean="0"/>
              <a:t> than ‘commit’. There are strict reporting guidelines for journalists, that they are not to use the phrase ‘commit suicide’ unless it is a direct quote from someone in authority.</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7</a:t>
            </a:fld>
            <a:endParaRPr lang="en-US" altLang="en-US"/>
          </a:p>
        </p:txBody>
      </p:sp>
    </p:spTree>
    <p:extLst>
      <p:ext uri="{BB962C8B-B14F-4D97-AF65-F5344CB8AC3E}">
        <p14:creationId xmlns:p14="http://schemas.microsoft.com/office/powerpoint/2010/main" val="265419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several key pathways which are implicated in physiological changes in the suicidal brain.</a:t>
            </a:r>
          </a:p>
          <a:p>
            <a:r>
              <a:rPr lang="en-GB" baseline="0" dirty="0" smtClean="0"/>
              <a:t>There is no one unifying theory to link them all.</a:t>
            </a:r>
          </a:p>
          <a:p>
            <a:r>
              <a:rPr lang="en-GB" baseline="0" dirty="0" smtClean="0"/>
              <a:t>The </a:t>
            </a:r>
            <a:r>
              <a:rPr lang="en-GB" baseline="0" dirty="0" err="1" smtClean="0"/>
              <a:t>HPA</a:t>
            </a:r>
            <a:r>
              <a:rPr lang="en-GB" baseline="0" dirty="0" smtClean="0"/>
              <a:t> axis, serotonin transmission, </a:t>
            </a:r>
            <a:r>
              <a:rPr lang="en-GB" baseline="0" dirty="0" err="1" smtClean="0"/>
              <a:t>neuroinflammation</a:t>
            </a:r>
            <a:r>
              <a:rPr lang="en-GB" baseline="0" dirty="0" smtClean="0"/>
              <a:t> and defects in neuroplasticity have all been implicated.</a:t>
            </a:r>
          </a:p>
          <a:p>
            <a:r>
              <a:rPr lang="en-GB" baseline="0" dirty="0" smtClean="0"/>
              <a:t>Other more unusual pathways such as the kynurenine pathway which breaks down tryptophan have been shown to be defective in post-mortems following suicide.</a:t>
            </a:r>
          </a:p>
          <a:p>
            <a:endParaRPr lang="en-GB" baseline="0" dirty="0" smtClean="0"/>
          </a:p>
          <a:p>
            <a:r>
              <a:rPr lang="en-GB" baseline="0" dirty="0" smtClean="0"/>
              <a:t>It is thought that the impact of some of these defects leads to impaired control of mood, pessimism, impaired problem solving, excess emotional pain, suicidal thoughts and over-reactivity to negative social signs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37</a:t>
            </a:fld>
            <a:endParaRPr lang="en-US" altLang="en-US"/>
          </a:p>
        </p:txBody>
      </p:sp>
    </p:spTree>
    <p:extLst>
      <p:ext uri="{BB962C8B-B14F-4D97-AF65-F5344CB8AC3E}">
        <p14:creationId xmlns:p14="http://schemas.microsoft.com/office/powerpoint/2010/main" val="291413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B</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40</a:t>
            </a:fld>
            <a:endParaRPr lang="en-US" altLang="en-US"/>
          </a:p>
        </p:txBody>
      </p:sp>
    </p:spTree>
    <p:extLst>
      <p:ext uri="{BB962C8B-B14F-4D97-AF65-F5344CB8AC3E}">
        <p14:creationId xmlns:p14="http://schemas.microsoft.com/office/powerpoint/2010/main" val="3352570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41</a:t>
            </a:fld>
            <a:endParaRPr lang="en-US" altLang="en-US"/>
          </a:p>
        </p:txBody>
      </p:sp>
    </p:spTree>
    <p:extLst>
      <p:ext uri="{BB962C8B-B14F-4D97-AF65-F5344CB8AC3E}">
        <p14:creationId xmlns:p14="http://schemas.microsoft.com/office/powerpoint/2010/main" val="1626216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C</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42</a:t>
            </a:fld>
            <a:endParaRPr lang="en-US" altLang="en-US"/>
          </a:p>
        </p:txBody>
      </p:sp>
    </p:spTree>
    <p:extLst>
      <p:ext uri="{BB962C8B-B14F-4D97-AF65-F5344CB8AC3E}">
        <p14:creationId xmlns:p14="http://schemas.microsoft.com/office/powerpoint/2010/main" val="3516179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43</a:t>
            </a:fld>
            <a:endParaRPr lang="en-US" altLang="en-US"/>
          </a:p>
        </p:txBody>
      </p:sp>
    </p:spTree>
    <p:extLst>
      <p:ext uri="{BB962C8B-B14F-4D97-AF65-F5344CB8AC3E}">
        <p14:creationId xmlns:p14="http://schemas.microsoft.com/office/powerpoint/2010/main" val="2592644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a:t>
            </a:r>
            <a:r>
              <a:rPr lang="en-GB" smtClean="0"/>
              <a:t>: 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44</a:t>
            </a:fld>
            <a:endParaRPr lang="en-US" altLang="en-US"/>
          </a:p>
        </p:txBody>
      </p:sp>
    </p:spTree>
    <p:extLst>
      <p:ext uri="{BB962C8B-B14F-4D97-AF65-F5344CB8AC3E}">
        <p14:creationId xmlns:p14="http://schemas.microsoft.com/office/powerpoint/2010/main" val="304991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Identifying whether someone has committed suicide can be extremely difficult</a:t>
            </a:r>
          </a:p>
          <a:p>
            <a:r>
              <a:rPr lang="en-GB" dirty="0" smtClean="0"/>
              <a:t>It is based on previous history, review of their situation, autopsy, mode of death etc. However the intent</a:t>
            </a:r>
            <a:r>
              <a:rPr lang="en-GB" baseline="0" dirty="0" smtClean="0"/>
              <a:t> of the person at that time can never truly be known.</a:t>
            </a:r>
          </a:p>
          <a:p>
            <a:r>
              <a:rPr lang="en-GB" baseline="0" dirty="0" smtClean="0"/>
              <a:t>Previously the bar for suicide was high in coroner’s court (beyond reasonable doubt), leading some possible suicides to be returned as narrative or open verdicts, which may have skewed the data.</a:t>
            </a:r>
          </a:p>
          <a:p>
            <a:r>
              <a:rPr lang="en-GB" dirty="0" smtClean="0"/>
              <a:t>Definitions of suicide vary between countries. </a:t>
            </a:r>
          </a:p>
          <a:p>
            <a:r>
              <a:rPr lang="en-GB" dirty="0" smtClean="0"/>
              <a:t>How</a:t>
            </a:r>
            <a:r>
              <a:rPr lang="en-GB" baseline="0" dirty="0" smtClean="0"/>
              <a:t> they are reported also varies and therefore it is difficult to compare statistics globally.</a:t>
            </a:r>
          </a:p>
          <a:p>
            <a:r>
              <a:rPr lang="en-GB" baseline="0" dirty="0" smtClean="0"/>
              <a:t>Where suicide is illegal, it is likely that the number of suicides are under-reported.</a:t>
            </a:r>
          </a:p>
          <a:p>
            <a:r>
              <a:rPr lang="en-GB" baseline="0" dirty="0" smtClean="0"/>
              <a:t>The WHO have the best global database for gathering suicide statistics, but even with this, they admit it is likely to be a gross underestimation.</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178493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represent global suicide rates. </a:t>
            </a:r>
          </a:p>
          <a:p>
            <a:r>
              <a:rPr lang="en-GB" dirty="0" smtClean="0"/>
              <a:t>It should be noted that there are vast differences in rates</a:t>
            </a:r>
            <a:r>
              <a:rPr lang="en-GB" baseline="0" dirty="0" smtClean="0"/>
              <a:t> between countries/regions and these figures constitute the global average</a:t>
            </a:r>
          </a:p>
          <a:p>
            <a:r>
              <a:rPr lang="en-GB" baseline="0" dirty="0" smtClean="0"/>
              <a:t>Data is correct as of last recording in 2016</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extLst>
      <p:ext uri="{BB962C8B-B14F-4D97-AF65-F5344CB8AC3E}">
        <p14:creationId xmlns:p14="http://schemas.microsoft.com/office/powerpoint/2010/main" val="249748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Suicide is the second leading cause of death in 15-29 year olds globally</a:t>
            </a:r>
          </a:p>
          <a:p>
            <a:r>
              <a:rPr lang="en-GB" dirty="0" smtClean="0"/>
              <a:t>There is a significant spike in youth suicides in low and middle income countries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51235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Globally the most common methods are hanging, self-poisoning</a:t>
            </a:r>
            <a:r>
              <a:rPr lang="en-GB" baseline="0" dirty="0" smtClean="0"/>
              <a:t> with pesticides and use of firearms</a:t>
            </a:r>
          </a:p>
          <a:p>
            <a:r>
              <a:rPr lang="en-GB" baseline="0" dirty="0" smtClean="0"/>
              <a:t>However, there are significant regional variations – in the UK hanging is most chosen by males, and mixed overdoses by females</a:t>
            </a:r>
          </a:p>
          <a:p>
            <a:r>
              <a:rPr lang="en-GB" baseline="0" dirty="0" smtClean="0"/>
              <a:t>There is a trend in risk factors globally – suicides are more common in first-line responders, army, prisoners and high-security hospital patients</a:t>
            </a:r>
          </a:p>
          <a:p>
            <a:r>
              <a:rPr lang="en-GB" baseline="0" dirty="0" smtClean="0"/>
              <a:t>The most significant risk factor globally is a previous suicide attempt.</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12</a:t>
            </a:fld>
            <a:endParaRPr lang="en-US" altLang="en-US"/>
          </a:p>
        </p:txBody>
      </p:sp>
    </p:spTree>
    <p:extLst>
      <p:ext uri="{BB962C8B-B14F-4D97-AF65-F5344CB8AC3E}">
        <p14:creationId xmlns:p14="http://schemas.microsoft.com/office/powerpoint/2010/main" val="5732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Globally, there is a significant link between suicide and mental</a:t>
            </a:r>
            <a:r>
              <a:rPr lang="en-GB" baseline="0" dirty="0" smtClean="0"/>
              <a:t> illness.</a:t>
            </a:r>
          </a:p>
          <a:p>
            <a:r>
              <a:rPr lang="en-GB" baseline="0" dirty="0" smtClean="0"/>
              <a:t>The risk of suicide is 10 x higher in mental health patients compared to general population.</a:t>
            </a:r>
          </a:p>
          <a:p>
            <a:r>
              <a:rPr lang="en-GB" baseline="0" dirty="0" smtClean="0"/>
              <a:t>The majority of all mental health patient suicides are diagnosed with depression – however there are differences between inpatient and outpatient suicides:</a:t>
            </a:r>
          </a:p>
          <a:p>
            <a:pPr marL="171450" indent="-171450">
              <a:buFontTx/>
              <a:buChar char="-"/>
            </a:pPr>
            <a:r>
              <a:rPr lang="en-GB" baseline="0" dirty="0" smtClean="0"/>
              <a:t>The most prevalent illness in inpatient mental health suicides is schizophrenia and other organic mental disorders</a:t>
            </a:r>
          </a:p>
          <a:p>
            <a:pPr marL="171450" indent="-171450">
              <a:buFontTx/>
              <a:buChar char="-"/>
            </a:pPr>
            <a:r>
              <a:rPr lang="en-GB" baseline="0" dirty="0" smtClean="0"/>
              <a:t>The most prevalent illness in outpatient mental health suicides is depression</a:t>
            </a:r>
          </a:p>
          <a:p>
            <a:pPr marL="171450" indent="-171450">
              <a:buFontTx/>
              <a:buChar char="-"/>
            </a:pPr>
            <a:endParaRPr lang="en-GB" baseline="0" dirty="0" smtClean="0"/>
          </a:p>
          <a:p>
            <a:pPr marL="0" indent="0">
              <a:buFontTx/>
              <a:buNone/>
            </a:pPr>
            <a:r>
              <a:rPr lang="en-GB" baseline="0" dirty="0" smtClean="0"/>
              <a:t>These are rough suicide rates for patients with particular mental health diagnoses. However, as you can see the rates vary and there is conflicting evidence regarding these.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185986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National Confidential</a:t>
            </a:r>
            <a:r>
              <a:rPr lang="en-GB" baseline="0" dirty="0" smtClean="0"/>
              <a:t> Inquiry into Suicide and Safety in Mental Health</a:t>
            </a:r>
          </a:p>
          <a:p>
            <a:r>
              <a:rPr lang="en-GB" baseline="0" dirty="0" smtClean="0"/>
              <a:t>Uses national data to identify those who die by suicide or are convicted of homicide</a:t>
            </a:r>
          </a:p>
          <a:p>
            <a:r>
              <a:rPr lang="en-GB" baseline="0" dirty="0" smtClean="0"/>
              <a:t>Clinical information is obtained via questionnaires issued to clinicians</a:t>
            </a:r>
          </a:p>
          <a:p>
            <a:r>
              <a:rPr lang="en-GB" baseline="0" dirty="0" smtClean="0"/>
              <a:t>Response rate is ~95%</a:t>
            </a:r>
          </a:p>
          <a:p>
            <a:r>
              <a:rPr lang="en-GB" baseline="0" dirty="0" smtClean="0"/>
              <a:t>Produced data specific to the UK</a:t>
            </a:r>
          </a:p>
          <a:p>
            <a:r>
              <a:rPr lang="en-GB" baseline="0" dirty="0" smtClean="0"/>
              <a:t>Annual reports are produced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extLst>
      <p:ext uri="{BB962C8B-B14F-4D97-AF65-F5344CB8AC3E}">
        <p14:creationId xmlns:p14="http://schemas.microsoft.com/office/powerpoint/2010/main" val="3492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E82EED-6334-48AB-BA97-9B00FC9A063A}" type="datetimeFigureOut">
              <a:rPr lang="en-GB" smtClean="0"/>
              <a:pPr/>
              <a:t>27/12/2019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A9A767-A4AF-44B5-96BA-193FA62DA8CF}" type="slidenum">
              <a:rPr lang="en-GB" smtClean="0"/>
              <a:pPr/>
              <a:t>‹#›</a:t>
            </a:fld>
            <a:endParaRPr lang="en-GB"/>
          </a:p>
        </p:txBody>
      </p:sp>
    </p:spTree>
    <p:extLst>
      <p:ext uri="{BB962C8B-B14F-4D97-AF65-F5344CB8AC3E}">
        <p14:creationId xmlns:p14="http://schemas.microsoft.com/office/powerpoint/2010/main" val="262034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smtClean="0"/>
              <a:t>Old Age Module</a:t>
            </a:r>
            <a:endParaRPr lang="en-US" dirty="0"/>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MCQs</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589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Ea4fDEwLNSU"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err="1" smtClean="0">
                <a:solidFill>
                  <a:srgbClr val="A00054"/>
                </a:solidFill>
              </a:rPr>
              <a:t>MRCPsych</a:t>
            </a:r>
            <a:r>
              <a:rPr lang="en-GB" altLang="en-US" sz="3600" b="1" dirty="0" smtClean="0">
                <a:solidFill>
                  <a:srgbClr val="A00054"/>
                </a:solidFill>
              </a:rPr>
              <a:t> General Adult Module</a:t>
            </a:r>
            <a:endParaRPr lang="en-GB" altLang="en-US" sz="3600" b="1" dirty="0">
              <a:solidFill>
                <a:srgbClr val="A00054"/>
              </a:solidFill>
            </a:endParaRPr>
          </a:p>
        </p:txBody>
      </p:sp>
      <p:sp>
        <p:nvSpPr>
          <p:cNvPr id="2" name="TextBox 1"/>
          <p:cNvSpPr txBox="1"/>
          <p:nvPr/>
        </p:nvSpPr>
        <p:spPr>
          <a:xfrm>
            <a:off x="725714" y="3120571"/>
            <a:ext cx="7613424" cy="984885"/>
          </a:xfrm>
          <a:prstGeom prst="rect">
            <a:avLst/>
          </a:prstGeom>
          <a:noFill/>
        </p:spPr>
        <p:txBody>
          <a:bodyPr wrap="square" rtlCol="0">
            <a:spAutoFit/>
          </a:bodyPr>
          <a:lstStyle/>
          <a:p>
            <a:pPr algn="ctr"/>
            <a:r>
              <a:rPr lang="en-US" sz="4000" b="1" dirty="0" smtClean="0">
                <a:solidFill>
                  <a:srgbClr val="A00054"/>
                </a:solidFill>
              </a:rPr>
              <a:t>Self Harm and Suicide</a:t>
            </a:r>
            <a:endParaRPr lang="en-US" sz="4000" b="1" dirty="0">
              <a:solidFill>
                <a:srgbClr val="A00054"/>
              </a:solidFill>
            </a:endParaRPr>
          </a:p>
          <a:p>
            <a:pPr algn="ctr"/>
            <a:endParaRPr lang="en-US" b="1" dirty="0">
              <a:solidFill>
                <a:srgbClr val="A0005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Global Suicide Rates</a:t>
            </a:r>
            <a:endParaRPr lang="en-GB" sz="3200" dirty="0"/>
          </a:p>
        </p:txBody>
      </p:sp>
      <p:grpSp>
        <p:nvGrpSpPr>
          <p:cNvPr id="8" name="Group 7"/>
          <p:cNvGrpSpPr/>
          <p:nvPr/>
        </p:nvGrpSpPr>
        <p:grpSpPr>
          <a:xfrm>
            <a:off x="457200" y="1363402"/>
            <a:ext cx="2137413" cy="979009"/>
            <a:chOff x="457199" y="1783079"/>
            <a:chExt cx="2137413" cy="979009"/>
          </a:xfrm>
        </p:grpSpPr>
        <p:sp>
          <p:nvSpPr>
            <p:cNvPr id="9" name="Round Diagonal Corner Rectangle 8"/>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People die by suicide every year</a:t>
              </a:r>
            </a:p>
          </p:txBody>
        </p:sp>
        <p:sp>
          <p:nvSpPr>
            <p:cNvPr id="1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800,000</a:t>
              </a:r>
            </a:p>
          </p:txBody>
        </p:sp>
      </p:grpSp>
      <p:sp>
        <p:nvSpPr>
          <p:cNvPr id="12" name="TextBox 11"/>
          <p:cNvSpPr txBox="1"/>
          <p:nvPr/>
        </p:nvSpPr>
        <p:spPr>
          <a:xfrm>
            <a:off x="160020" y="6396335"/>
            <a:ext cx="7646670" cy="215444"/>
          </a:xfrm>
          <a:prstGeom prst="rect">
            <a:avLst/>
          </a:prstGeom>
          <a:noFill/>
        </p:spPr>
        <p:txBody>
          <a:bodyPr wrap="square" rtlCol="0">
            <a:spAutoFit/>
          </a:bodyPr>
          <a:lstStyle/>
          <a:p>
            <a:r>
              <a:rPr lang="en-GB" sz="800" i="1" dirty="0"/>
              <a:t>https://www.who.int/mental_health/prevention/suicide/estimates/en/</a:t>
            </a:r>
          </a:p>
        </p:txBody>
      </p:sp>
      <p:grpSp>
        <p:nvGrpSpPr>
          <p:cNvPr id="13" name="Group 12"/>
          <p:cNvGrpSpPr/>
          <p:nvPr/>
        </p:nvGrpSpPr>
        <p:grpSpPr>
          <a:xfrm>
            <a:off x="457198" y="2558498"/>
            <a:ext cx="2137413" cy="979009"/>
            <a:chOff x="457199" y="1783079"/>
            <a:chExt cx="2137413" cy="979009"/>
          </a:xfrm>
        </p:grpSpPr>
        <p:sp>
          <p:nvSpPr>
            <p:cNvPr id="14" name="Round Diagonal Corner Rectangle 13"/>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Text Placeholder 3"/>
            <p:cNvSpPr txBox="1">
              <a:spLocks/>
            </p:cNvSpPr>
            <p:nvPr/>
          </p:nvSpPr>
          <p:spPr>
            <a:xfrm>
              <a:off x="457201" y="2349846"/>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Another person dies by suicide</a:t>
              </a:r>
            </a:p>
          </p:txBody>
        </p:sp>
        <p:sp>
          <p:nvSpPr>
            <p:cNvPr id="16" name="Text Placeholder 3"/>
            <p:cNvSpPr txBox="1">
              <a:spLocks/>
            </p:cNvSpPr>
            <p:nvPr/>
          </p:nvSpPr>
          <p:spPr>
            <a:xfrm>
              <a:off x="457199" y="191521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latin typeface="Arial Narrow" panose="020B0606020202030204" pitchFamily="34" charset="0"/>
                </a:rPr>
                <a:t>Every 40 secs</a:t>
              </a:r>
            </a:p>
          </p:txBody>
        </p:sp>
      </p:grpSp>
      <p:grpSp>
        <p:nvGrpSpPr>
          <p:cNvPr id="21" name="Group 20"/>
          <p:cNvGrpSpPr/>
          <p:nvPr/>
        </p:nvGrpSpPr>
        <p:grpSpPr>
          <a:xfrm>
            <a:off x="457196" y="3751550"/>
            <a:ext cx="2137413" cy="979009"/>
            <a:chOff x="457199" y="1783079"/>
            <a:chExt cx="2137413" cy="979009"/>
          </a:xfrm>
        </p:grpSpPr>
        <p:sp>
          <p:nvSpPr>
            <p:cNvPr id="22" name="Round Diagonal Corner Rectangle 21"/>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3" name="Text Placeholder 3"/>
            <p:cNvSpPr txBox="1">
              <a:spLocks/>
            </p:cNvSpPr>
            <p:nvPr/>
          </p:nvSpPr>
          <p:spPr>
            <a:xfrm>
              <a:off x="457201" y="2349846"/>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Of all deaths</a:t>
              </a:r>
            </a:p>
          </p:txBody>
        </p:sp>
        <p:sp>
          <p:nvSpPr>
            <p:cNvPr id="2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1.4%</a:t>
              </a:r>
            </a:p>
          </p:txBody>
        </p:sp>
      </p:grpSp>
      <p:grpSp>
        <p:nvGrpSpPr>
          <p:cNvPr id="4" name="Group 3"/>
          <p:cNvGrpSpPr/>
          <p:nvPr/>
        </p:nvGrpSpPr>
        <p:grpSpPr>
          <a:xfrm>
            <a:off x="2865750" y="1293995"/>
            <a:ext cx="6033154" cy="3406879"/>
            <a:chOff x="2865750" y="1293995"/>
            <a:chExt cx="6033154" cy="3406879"/>
          </a:xfrm>
        </p:grpSpPr>
        <p:grpSp>
          <p:nvGrpSpPr>
            <p:cNvPr id="29" name="Group 28"/>
            <p:cNvGrpSpPr/>
            <p:nvPr/>
          </p:nvGrpSpPr>
          <p:grpSpPr>
            <a:xfrm>
              <a:off x="3145410" y="1293995"/>
              <a:ext cx="5310431" cy="1039520"/>
              <a:chOff x="457199" y="1722568"/>
              <a:chExt cx="2137412" cy="1039520"/>
            </a:xfrm>
          </p:grpSpPr>
          <p:sp>
            <p:nvSpPr>
              <p:cNvPr id="30" name="Round Diagonal Corner Rectangle 29"/>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2" name="Text Placeholder 3"/>
              <p:cNvSpPr txBox="1">
                <a:spLocks/>
              </p:cNvSpPr>
              <p:nvPr/>
            </p:nvSpPr>
            <p:spPr>
              <a:xfrm>
                <a:off x="457199" y="1722568"/>
                <a:ext cx="2137411" cy="29336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Arial Narrow" panose="020B0606020202030204" pitchFamily="34" charset="0"/>
                  </a:rPr>
                  <a:t>Suicide rate per 100,000 population</a:t>
                </a:r>
              </a:p>
            </p:txBody>
          </p:sp>
        </p:grpSp>
        <p:pic>
          <p:nvPicPr>
            <p:cNvPr id="3" name="Picture 2"/>
            <p:cNvPicPr>
              <a:picLocks noChangeAspect="1"/>
            </p:cNvPicPr>
            <p:nvPr/>
          </p:nvPicPr>
          <p:blipFill rotWithShape="1">
            <a:blip r:embed="rId3"/>
            <a:srcRect l="2488" t="15316" r="3616" b="17724"/>
            <a:stretch/>
          </p:blipFill>
          <p:spPr>
            <a:xfrm>
              <a:off x="2865750" y="1662780"/>
              <a:ext cx="6033154" cy="3038094"/>
            </a:xfrm>
            <a:prstGeom prst="rect">
              <a:avLst/>
            </a:prstGeom>
            <a:ln>
              <a:noFill/>
            </a:ln>
            <a:effectLst>
              <a:outerShdw blurRad="190500" algn="tl" rotWithShape="0">
                <a:srgbClr val="000000">
                  <a:alpha val="70000"/>
                </a:srgbClr>
              </a:outerShdw>
            </a:effectLst>
          </p:spPr>
        </p:pic>
      </p:grpSp>
      <p:grpSp>
        <p:nvGrpSpPr>
          <p:cNvPr id="37" name="Group 36"/>
          <p:cNvGrpSpPr/>
          <p:nvPr/>
        </p:nvGrpSpPr>
        <p:grpSpPr>
          <a:xfrm>
            <a:off x="6024649" y="5111790"/>
            <a:ext cx="2696716" cy="582471"/>
            <a:chOff x="959965" y="1780101"/>
            <a:chExt cx="2696716" cy="582471"/>
          </a:xfrm>
        </p:grpSpPr>
        <p:sp>
          <p:nvSpPr>
            <p:cNvPr id="38" name="Round Diagonal Corner Rectangle 37"/>
            <p:cNvSpPr/>
            <p:nvPr/>
          </p:nvSpPr>
          <p:spPr>
            <a:xfrm>
              <a:off x="959966" y="1783080"/>
              <a:ext cx="2696715" cy="555044"/>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9" name="Text Placeholder 3"/>
            <p:cNvSpPr txBox="1">
              <a:spLocks/>
            </p:cNvSpPr>
            <p:nvPr/>
          </p:nvSpPr>
          <p:spPr>
            <a:xfrm>
              <a:off x="959965" y="2029636"/>
              <a:ext cx="2696715"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Highest suicide rates per 100,000 population</a:t>
              </a:r>
            </a:p>
          </p:txBody>
        </p:sp>
        <p:sp>
          <p:nvSpPr>
            <p:cNvPr id="40" name="Text Placeholder 3"/>
            <p:cNvSpPr txBox="1">
              <a:spLocks/>
            </p:cNvSpPr>
            <p:nvPr/>
          </p:nvSpPr>
          <p:spPr>
            <a:xfrm>
              <a:off x="1044140" y="1780101"/>
              <a:ext cx="2544982" cy="55186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Arial Narrow" panose="020B0606020202030204" pitchFamily="34" charset="0"/>
                </a:rPr>
                <a:t>Europe + South East Asia</a:t>
              </a:r>
            </a:p>
          </p:txBody>
        </p:sp>
      </p:grpSp>
      <p:grpSp>
        <p:nvGrpSpPr>
          <p:cNvPr id="42" name="Group 41"/>
          <p:cNvGrpSpPr/>
          <p:nvPr/>
        </p:nvGrpSpPr>
        <p:grpSpPr>
          <a:xfrm>
            <a:off x="3103909" y="5073357"/>
            <a:ext cx="2696715" cy="624012"/>
            <a:chOff x="959966" y="1714112"/>
            <a:chExt cx="2696715" cy="624012"/>
          </a:xfrm>
        </p:grpSpPr>
        <p:sp>
          <p:nvSpPr>
            <p:cNvPr id="43" name="Round Diagonal Corner Rectangle 42"/>
            <p:cNvSpPr/>
            <p:nvPr/>
          </p:nvSpPr>
          <p:spPr>
            <a:xfrm>
              <a:off x="959966" y="1783080"/>
              <a:ext cx="2696715" cy="555044"/>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4" name="Text Placeholder 3"/>
            <p:cNvSpPr txBox="1">
              <a:spLocks/>
            </p:cNvSpPr>
            <p:nvPr/>
          </p:nvSpPr>
          <p:spPr>
            <a:xfrm>
              <a:off x="1972404" y="1823574"/>
              <a:ext cx="1684277" cy="44239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atin typeface="Arial Narrow" panose="020B0606020202030204" pitchFamily="34" charset="0"/>
                </a:rPr>
                <a:t>Global average suicides per 100,000 population</a:t>
              </a:r>
            </a:p>
          </p:txBody>
        </p:sp>
        <p:sp>
          <p:nvSpPr>
            <p:cNvPr id="45" name="Text Placeholder 3"/>
            <p:cNvSpPr txBox="1">
              <a:spLocks/>
            </p:cNvSpPr>
            <p:nvPr/>
          </p:nvSpPr>
          <p:spPr>
            <a:xfrm>
              <a:off x="1044140" y="1714112"/>
              <a:ext cx="1059609" cy="55186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10.7</a:t>
              </a:r>
            </a:p>
          </p:txBody>
        </p:sp>
      </p:grpSp>
      <p:grpSp>
        <p:nvGrpSpPr>
          <p:cNvPr id="46" name="Group 45"/>
          <p:cNvGrpSpPr/>
          <p:nvPr/>
        </p:nvGrpSpPr>
        <p:grpSpPr>
          <a:xfrm>
            <a:off x="446096" y="4931898"/>
            <a:ext cx="2137413" cy="979009"/>
            <a:chOff x="457199" y="1783079"/>
            <a:chExt cx="2137413" cy="979009"/>
          </a:xfrm>
        </p:grpSpPr>
        <p:sp>
          <p:nvSpPr>
            <p:cNvPr id="47" name="Round Diagonal Corner Rectangle 46"/>
            <p:cNvSpPr/>
            <p:nvPr/>
          </p:nvSpPr>
          <p:spPr>
            <a:xfrm>
              <a:off x="457200" y="1783079"/>
              <a:ext cx="2137411"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8" name="Text Placeholder 3"/>
            <p:cNvSpPr txBox="1">
              <a:spLocks/>
            </p:cNvSpPr>
            <p:nvPr/>
          </p:nvSpPr>
          <p:spPr>
            <a:xfrm>
              <a:off x="457201" y="2302711"/>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Of all suicides occur in middle- and low-income countries</a:t>
              </a:r>
            </a:p>
          </p:txBody>
        </p:sp>
        <p:sp>
          <p:nvSpPr>
            <p:cNvPr id="49"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79%</a:t>
              </a:r>
            </a:p>
          </p:txBody>
        </p:sp>
      </p:grpSp>
    </p:spTree>
    <p:extLst>
      <p:ext uri="{BB962C8B-B14F-4D97-AF65-F5344CB8AC3E}">
        <p14:creationId xmlns:p14="http://schemas.microsoft.com/office/powerpoint/2010/main" val="41161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Global Suicide in Youth</a:t>
            </a:r>
            <a:endParaRPr lang="en-GB" sz="3200" dirty="0"/>
          </a:p>
        </p:txBody>
      </p:sp>
      <p:grpSp>
        <p:nvGrpSpPr>
          <p:cNvPr id="8" name="Group 7"/>
          <p:cNvGrpSpPr/>
          <p:nvPr/>
        </p:nvGrpSpPr>
        <p:grpSpPr>
          <a:xfrm>
            <a:off x="2022399" y="1363403"/>
            <a:ext cx="5207960" cy="531598"/>
            <a:chOff x="791368" y="1783079"/>
            <a:chExt cx="2073470" cy="979009"/>
          </a:xfrm>
        </p:grpSpPr>
        <p:sp>
          <p:nvSpPr>
            <p:cNvPr id="9" name="Round Diagonal Corner Rectangle 8"/>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Suicide is the </a:t>
              </a:r>
              <a:r>
                <a:rPr lang="en-US" sz="1600" b="1" dirty="0" smtClean="0">
                  <a:latin typeface="Arial Narrow" panose="020B0606020202030204" pitchFamily="34" charset="0"/>
                </a:rPr>
                <a:t>second</a:t>
              </a:r>
              <a:r>
                <a:rPr lang="en-US" sz="1600" dirty="0" smtClean="0">
                  <a:latin typeface="Arial Narrow" panose="020B0606020202030204" pitchFamily="34" charset="0"/>
                </a:rPr>
                <a:t> leading cause of death in </a:t>
              </a:r>
              <a:r>
                <a:rPr lang="en-US" sz="1600" b="1" dirty="0" smtClean="0">
                  <a:latin typeface="Arial Narrow" panose="020B0606020202030204" pitchFamily="34" charset="0"/>
                </a:rPr>
                <a:t>15-29 year olds</a:t>
              </a:r>
            </a:p>
          </p:txBody>
        </p:sp>
      </p:grpSp>
      <p:sp>
        <p:nvSpPr>
          <p:cNvPr id="12" name="TextBox 11"/>
          <p:cNvSpPr txBox="1"/>
          <p:nvPr/>
        </p:nvSpPr>
        <p:spPr>
          <a:xfrm>
            <a:off x="160020" y="6396335"/>
            <a:ext cx="7646670" cy="215444"/>
          </a:xfrm>
          <a:prstGeom prst="rect">
            <a:avLst/>
          </a:prstGeom>
          <a:noFill/>
        </p:spPr>
        <p:txBody>
          <a:bodyPr wrap="square" rtlCol="0">
            <a:spAutoFit/>
          </a:bodyPr>
          <a:lstStyle/>
          <a:p>
            <a:r>
              <a:rPr lang="en-GB" sz="800" i="1" dirty="0"/>
              <a:t>https://www.who.int/mental_health/prevention/suicide/estimates/en/</a:t>
            </a:r>
          </a:p>
        </p:txBody>
      </p:sp>
      <p:grpSp>
        <p:nvGrpSpPr>
          <p:cNvPr id="7" name="Group 6"/>
          <p:cNvGrpSpPr/>
          <p:nvPr/>
        </p:nvGrpSpPr>
        <p:grpSpPr>
          <a:xfrm>
            <a:off x="1838228" y="2068996"/>
            <a:ext cx="5467546" cy="1292020"/>
            <a:chOff x="1432875" y="2068996"/>
            <a:chExt cx="5467546" cy="1292020"/>
          </a:xfrm>
        </p:grpSpPr>
        <p:pic>
          <p:nvPicPr>
            <p:cNvPr id="5" name="Picture 4"/>
            <p:cNvPicPr>
              <a:picLocks noChangeAspect="1"/>
            </p:cNvPicPr>
            <p:nvPr/>
          </p:nvPicPr>
          <p:blipFill rotWithShape="1">
            <a:blip r:embed="rId3"/>
            <a:srcRect t="11070" r="12335" b="66710"/>
            <a:stretch/>
          </p:blipFill>
          <p:spPr>
            <a:xfrm>
              <a:off x="1432875" y="2068996"/>
              <a:ext cx="5467546" cy="815346"/>
            </a:xfrm>
            <a:prstGeom prst="rect">
              <a:avLst/>
            </a:prstGeom>
          </p:spPr>
        </p:pic>
        <p:pic>
          <p:nvPicPr>
            <p:cNvPr id="6" name="Picture 5"/>
            <p:cNvPicPr>
              <a:picLocks noChangeAspect="1"/>
            </p:cNvPicPr>
            <p:nvPr/>
          </p:nvPicPr>
          <p:blipFill rotWithShape="1">
            <a:blip r:embed="rId3"/>
            <a:srcRect l="15818" t="83740" r="14317" b="5698"/>
            <a:stretch/>
          </p:blipFill>
          <p:spPr>
            <a:xfrm>
              <a:off x="2394409" y="2969443"/>
              <a:ext cx="4402318" cy="391573"/>
            </a:xfrm>
            <a:prstGeom prst="rect">
              <a:avLst/>
            </a:prstGeom>
          </p:spPr>
        </p:pic>
      </p:grpSp>
      <p:pic>
        <p:nvPicPr>
          <p:cNvPr id="17" name="Picture 16"/>
          <p:cNvPicPr>
            <a:picLocks noChangeAspect="1"/>
          </p:cNvPicPr>
          <p:nvPr/>
        </p:nvPicPr>
        <p:blipFill rotWithShape="1">
          <a:blip r:embed="rId4"/>
          <a:srcRect t="6151" r="10592" b="49981"/>
          <a:stretch/>
        </p:blipFill>
        <p:spPr>
          <a:xfrm>
            <a:off x="2080793" y="3468071"/>
            <a:ext cx="5149566" cy="2668466"/>
          </a:xfrm>
          <a:prstGeom prst="rect">
            <a:avLst/>
          </a:prstGeom>
        </p:spPr>
      </p:pic>
    </p:spTree>
    <p:extLst>
      <p:ext uri="{BB962C8B-B14F-4D97-AF65-F5344CB8AC3E}">
        <p14:creationId xmlns:p14="http://schemas.microsoft.com/office/powerpoint/2010/main" val="24782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Global Suicide Facts</a:t>
            </a:r>
            <a:endParaRPr lang="en-GB" sz="3200" dirty="0"/>
          </a:p>
        </p:txBody>
      </p:sp>
      <p:grpSp>
        <p:nvGrpSpPr>
          <p:cNvPr id="8" name="Group 7"/>
          <p:cNvGrpSpPr/>
          <p:nvPr/>
        </p:nvGrpSpPr>
        <p:grpSpPr>
          <a:xfrm>
            <a:off x="1525901" y="1363403"/>
            <a:ext cx="6280789" cy="531598"/>
            <a:chOff x="791368" y="1783079"/>
            <a:chExt cx="2073470" cy="979009"/>
          </a:xfrm>
        </p:grpSpPr>
        <p:sp>
          <p:nvSpPr>
            <p:cNvPr id="9" name="Round Diagonal Corner Rectangle 8"/>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Most common methods: </a:t>
              </a:r>
              <a:r>
                <a:rPr lang="en-US" sz="1600" b="1" dirty="0" smtClean="0">
                  <a:latin typeface="Arial Narrow" panose="020B0606020202030204" pitchFamily="34" charset="0"/>
                </a:rPr>
                <a:t>hanging</a:t>
              </a:r>
              <a:r>
                <a:rPr lang="en-US" sz="1600" dirty="0" smtClean="0">
                  <a:latin typeface="Arial Narrow" panose="020B0606020202030204" pitchFamily="34" charset="0"/>
                </a:rPr>
                <a:t>, </a:t>
              </a:r>
              <a:r>
                <a:rPr lang="en-US" sz="1600" b="1" dirty="0" smtClean="0">
                  <a:latin typeface="Arial Narrow" panose="020B0606020202030204" pitchFamily="34" charset="0"/>
                </a:rPr>
                <a:t>self-poisoning with pesticides</a:t>
              </a:r>
              <a:r>
                <a:rPr lang="en-US" sz="1600" dirty="0" smtClean="0">
                  <a:latin typeface="Arial Narrow" panose="020B0606020202030204" pitchFamily="34" charset="0"/>
                </a:rPr>
                <a:t>, </a:t>
              </a:r>
              <a:r>
                <a:rPr lang="en-US" sz="1600" b="1" dirty="0" smtClean="0">
                  <a:latin typeface="Arial Narrow" panose="020B0606020202030204" pitchFamily="34" charset="0"/>
                </a:rPr>
                <a:t>firearms</a:t>
              </a:r>
            </a:p>
          </p:txBody>
        </p:sp>
      </p:grpSp>
      <p:sp>
        <p:nvSpPr>
          <p:cNvPr id="12" name="TextBox 11"/>
          <p:cNvSpPr txBox="1"/>
          <p:nvPr/>
        </p:nvSpPr>
        <p:spPr>
          <a:xfrm>
            <a:off x="160020" y="6396335"/>
            <a:ext cx="7646670" cy="338554"/>
          </a:xfrm>
          <a:prstGeom prst="rect">
            <a:avLst/>
          </a:prstGeom>
          <a:noFill/>
        </p:spPr>
        <p:txBody>
          <a:bodyPr wrap="square" rtlCol="0">
            <a:spAutoFit/>
          </a:bodyPr>
          <a:lstStyle/>
          <a:p>
            <a:r>
              <a:rPr lang="en-GB" sz="800" i="1" dirty="0" smtClean="0"/>
              <a:t>Bachmann S (2018) Epidemiology of suicide and the psychiatric perspective. </a:t>
            </a:r>
            <a:r>
              <a:rPr lang="en-GB" sz="800" i="1" dirty="0" err="1" smtClean="0"/>
              <a:t>Int</a:t>
            </a:r>
            <a:r>
              <a:rPr lang="en-GB" sz="800" i="1" dirty="0" smtClean="0"/>
              <a:t> J Environ Res Public Health</a:t>
            </a:r>
          </a:p>
          <a:p>
            <a:r>
              <a:rPr lang="en-GB" sz="800" i="1" dirty="0"/>
              <a:t>https://www.who.int/mental_health/prevention/suicide/estimates/en</a:t>
            </a:r>
            <a:r>
              <a:rPr lang="en-GB" sz="800" i="1" dirty="0" smtClean="0"/>
              <a:t>/</a:t>
            </a:r>
            <a:endParaRPr lang="en-GB" sz="800" i="1" dirty="0"/>
          </a:p>
        </p:txBody>
      </p:sp>
      <p:grpSp>
        <p:nvGrpSpPr>
          <p:cNvPr id="11" name="Group 10"/>
          <p:cNvGrpSpPr/>
          <p:nvPr/>
        </p:nvGrpSpPr>
        <p:grpSpPr>
          <a:xfrm>
            <a:off x="1525900" y="2195742"/>
            <a:ext cx="6280789" cy="699858"/>
            <a:chOff x="791368" y="1783079"/>
            <a:chExt cx="2073470" cy="1288882"/>
          </a:xfrm>
        </p:grpSpPr>
        <p:sp>
          <p:nvSpPr>
            <p:cNvPr id="13" name="Round Diagonal Corner Rectangle 12"/>
            <p:cNvSpPr/>
            <p:nvPr/>
          </p:nvSpPr>
          <p:spPr>
            <a:xfrm>
              <a:off x="791368" y="1783079"/>
              <a:ext cx="2073470" cy="1288882"/>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4"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More common in: </a:t>
              </a:r>
              <a:r>
                <a:rPr lang="en-US" sz="1600" b="1" dirty="0" smtClean="0">
                  <a:latin typeface="Arial Narrow" panose="020B0606020202030204" pitchFamily="34" charset="0"/>
                </a:rPr>
                <a:t>police</a:t>
              </a:r>
              <a:r>
                <a:rPr lang="en-US" sz="1600" dirty="0" smtClean="0">
                  <a:latin typeface="Arial Narrow" panose="020B0606020202030204" pitchFamily="34" charset="0"/>
                </a:rPr>
                <a:t>,</a:t>
              </a:r>
              <a:r>
                <a:rPr lang="en-US" sz="1600" b="1" dirty="0" smtClean="0">
                  <a:latin typeface="Arial Narrow" panose="020B0606020202030204" pitchFamily="34" charset="0"/>
                </a:rPr>
                <a:t> firefighters</a:t>
              </a:r>
              <a:r>
                <a:rPr lang="en-US" sz="1600" dirty="0" smtClean="0">
                  <a:latin typeface="Arial Narrow" panose="020B0606020202030204" pitchFamily="34" charset="0"/>
                </a:rPr>
                <a:t>,</a:t>
              </a:r>
              <a:r>
                <a:rPr lang="en-US" sz="1600" b="1" dirty="0" smtClean="0">
                  <a:latin typeface="Arial Narrow" panose="020B0606020202030204" pitchFamily="34" charset="0"/>
                </a:rPr>
                <a:t> first-line responders</a:t>
              </a:r>
              <a:r>
                <a:rPr lang="en-US" sz="1600" dirty="0" smtClean="0">
                  <a:latin typeface="Arial Narrow" panose="020B0606020202030204" pitchFamily="34" charset="0"/>
                </a:rPr>
                <a:t>, </a:t>
              </a:r>
              <a:r>
                <a:rPr lang="en-US" sz="1600" b="1" dirty="0" smtClean="0">
                  <a:latin typeface="Arial Narrow" panose="020B0606020202030204" pitchFamily="34" charset="0"/>
                </a:rPr>
                <a:t>army</a:t>
              </a:r>
              <a:r>
                <a:rPr lang="en-US" sz="1600" dirty="0" smtClean="0">
                  <a:latin typeface="Arial Narrow" panose="020B0606020202030204" pitchFamily="34" charset="0"/>
                </a:rPr>
                <a:t>,</a:t>
              </a:r>
              <a:r>
                <a:rPr lang="en-US" sz="1600" b="1" dirty="0" smtClean="0">
                  <a:latin typeface="Arial Narrow" panose="020B0606020202030204" pitchFamily="34" charset="0"/>
                </a:rPr>
                <a:t> prisoners</a:t>
              </a:r>
              <a:r>
                <a:rPr lang="en-US" sz="1600" dirty="0" smtClean="0">
                  <a:latin typeface="Arial Narrow" panose="020B0606020202030204" pitchFamily="34" charset="0"/>
                </a:rPr>
                <a:t>, </a:t>
              </a:r>
              <a:r>
                <a:rPr lang="en-US" sz="1600" b="1" dirty="0" smtClean="0">
                  <a:latin typeface="Arial Narrow" panose="020B0606020202030204" pitchFamily="34" charset="0"/>
                </a:rPr>
                <a:t>high-security hospital patients</a:t>
              </a:r>
            </a:p>
          </p:txBody>
        </p:sp>
      </p:grpSp>
      <p:grpSp>
        <p:nvGrpSpPr>
          <p:cNvPr id="15" name="Group 14"/>
          <p:cNvGrpSpPr/>
          <p:nvPr/>
        </p:nvGrpSpPr>
        <p:grpSpPr>
          <a:xfrm>
            <a:off x="1525899" y="3227373"/>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Most significant risk factor: </a:t>
              </a:r>
              <a:r>
                <a:rPr lang="en-US" sz="1600" b="1" dirty="0" smtClean="0">
                  <a:latin typeface="Arial Narrow" panose="020B0606020202030204" pitchFamily="34" charset="0"/>
                </a:rPr>
                <a:t>previous suicide attempt</a:t>
              </a:r>
            </a:p>
          </p:txBody>
        </p:sp>
      </p:grpSp>
    </p:spTree>
    <p:extLst>
      <p:ext uri="{BB962C8B-B14F-4D97-AF65-F5344CB8AC3E}">
        <p14:creationId xmlns:p14="http://schemas.microsoft.com/office/powerpoint/2010/main" val="8600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Suicide and Mental Illness</a:t>
            </a:r>
            <a:endParaRPr lang="en-GB" sz="2800" b="1" dirty="0">
              <a:solidFill>
                <a:srgbClr val="A00054"/>
              </a:solidFill>
            </a:endParaRPr>
          </a:p>
        </p:txBody>
      </p:sp>
      <p:grpSp>
        <p:nvGrpSpPr>
          <p:cNvPr id="15" name="Group 14"/>
          <p:cNvGrpSpPr/>
          <p:nvPr/>
        </p:nvGrpSpPr>
        <p:grpSpPr>
          <a:xfrm>
            <a:off x="1525901" y="1363403"/>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Rates of suicide in mental health patients </a:t>
              </a:r>
              <a:r>
                <a:rPr lang="en-US" sz="1600" b="1" dirty="0" smtClean="0">
                  <a:latin typeface="Arial Narrow" panose="020B0606020202030204" pitchFamily="34" charset="0"/>
                </a:rPr>
                <a:t>10 x higher </a:t>
              </a:r>
              <a:r>
                <a:rPr lang="en-US" sz="1600" dirty="0" smtClean="0">
                  <a:latin typeface="Arial Narrow" panose="020B0606020202030204" pitchFamily="34" charset="0"/>
                </a:rPr>
                <a:t>than general population</a:t>
              </a:r>
              <a:endParaRPr lang="en-US" sz="1600" b="1" dirty="0" smtClean="0">
                <a:latin typeface="Arial Narrow" panose="020B0606020202030204" pitchFamily="34" charset="0"/>
              </a:endParaRPr>
            </a:p>
          </p:txBody>
        </p:sp>
      </p:grpSp>
      <p:sp>
        <p:nvSpPr>
          <p:cNvPr id="18" name="TextBox 17"/>
          <p:cNvSpPr txBox="1"/>
          <p:nvPr/>
        </p:nvSpPr>
        <p:spPr>
          <a:xfrm>
            <a:off x="160020" y="6321532"/>
            <a:ext cx="7646670" cy="584775"/>
          </a:xfrm>
          <a:prstGeom prst="rect">
            <a:avLst/>
          </a:prstGeom>
          <a:noFill/>
        </p:spPr>
        <p:txBody>
          <a:bodyPr wrap="square" rtlCol="0">
            <a:spAutoFit/>
          </a:bodyPr>
          <a:lstStyle/>
          <a:p>
            <a:r>
              <a:rPr lang="en-GB" sz="800" i="1" dirty="0" smtClean="0"/>
              <a:t>Bachmann S (2018) Epidemiology of suicide and the psychiatric perspective. </a:t>
            </a:r>
            <a:r>
              <a:rPr lang="en-GB" sz="800" i="1" dirty="0" err="1" smtClean="0"/>
              <a:t>Int</a:t>
            </a:r>
            <a:r>
              <a:rPr lang="en-GB" sz="800" i="1" dirty="0" smtClean="0"/>
              <a:t> J Environ Res Public Health</a:t>
            </a:r>
          </a:p>
          <a:p>
            <a:r>
              <a:rPr lang="en-GB" sz="800" i="1" dirty="0" err="1" smtClean="0"/>
              <a:t>Bertolote</a:t>
            </a:r>
            <a:r>
              <a:rPr lang="en-GB" sz="800" i="1" dirty="0" smtClean="0"/>
              <a:t> JM et al (2003) Suicide and mental disorders: do we know enough? </a:t>
            </a:r>
            <a:r>
              <a:rPr lang="en-GB" sz="800" i="1" dirty="0" err="1" smtClean="0"/>
              <a:t>BJPsych</a:t>
            </a:r>
            <a:endParaRPr lang="en-GB" sz="800" i="1" dirty="0" smtClean="0"/>
          </a:p>
          <a:p>
            <a:r>
              <a:rPr lang="en-GB" sz="800" i="1" dirty="0" err="1" smtClean="0"/>
              <a:t>Kostro</a:t>
            </a:r>
            <a:r>
              <a:rPr lang="en-GB" sz="800" i="1" dirty="0" smtClean="0"/>
              <a:t> K et al (2014) The current status of suicide and self-injury in eating disorders: a narrative review. Journal of Eating Disorders </a:t>
            </a:r>
          </a:p>
          <a:p>
            <a:r>
              <a:rPr lang="en-GB" sz="800" i="1" dirty="0"/>
              <a:t>https://www.who.int/mental_health/prevention/suicide/estimates/en</a:t>
            </a:r>
            <a:r>
              <a:rPr lang="en-GB" sz="800" i="1" dirty="0" smtClean="0"/>
              <a:t>/</a:t>
            </a:r>
          </a:p>
        </p:txBody>
      </p:sp>
      <p:grpSp>
        <p:nvGrpSpPr>
          <p:cNvPr id="19" name="Group 18"/>
          <p:cNvGrpSpPr/>
          <p:nvPr/>
        </p:nvGrpSpPr>
        <p:grpSpPr>
          <a:xfrm>
            <a:off x="1525900" y="2195741"/>
            <a:ext cx="6280789" cy="531598"/>
            <a:chOff x="791368" y="1783079"/>
            <a:chExt cx="2073470" cy="979009"/>
          </a:xfrm>
        </p:grpSpPr>
        <p:sp>
          <p:nvSpPr>
            <p:cNvPr id="20" name="Round Diagonal Corner Rectangle 19"/>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53.7%</a:t>
              </a:r>
              <a:r>
                <a:rPr lang="en-US" sz="1600" dirty="0" smtClean="0">
                  <a:latin typeface="Arial Narrow" panose="020B0606020202030204" pitchFamily="34" charset="0"/>
                </a:rPr>
                <a:t> of all MH patient suicides were diagnosed with depression</a:t>
              </a:r>
              <a:endParaRPr lang="en-US" sz="1600" b="1" dirty="0" smtClean="0">
                <a:latin typeface="Arial Narrow" panose="020B0606020202030204" pitchFamily="34" charset="0"/>
              </a:endParaRPr>
            </a:p>
          </p:txBody>
        </p:sp>
      </p:grpSp>
      <p:grpSp>
        <p:nvGrpSpPr>
          <p:cNvPr id="22" name="Group 21"/>
          <p:cNvGrpSpPr/>
          <p:nvPr/>
        </p:nvGrpSpPr>
        <p:grpSpPr>
          <a:xfrm>
            <a:off x="1525899" y="2990090"/>
            <a:ext cx="6280789" cy="674793"/>
            <a:chOff x="791368" y="1783077"/>
            <a:chExt cx="2073470" cy="1242722"/>
          </a:xfrm>
        </p:grpSpPr>
        <p:sp>
          <p:nvSpPr>
            <p:cNvPr id="23" name="Round Diagonal Corner Rectangle 22"/>
            <p:cNvSpPr/>
            <p:nvPr/>
          </p:nvSpPr>
          <p:spPr>
            <a:xfrm>
              <a:off x="791368" y="1783077"/>
              <a:ext cx="2073470" cy="1242722"/>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45.3%</a:t>
              </a:r>
              <a:r>
                <a:rPr lang="en-US" sz="1600" dirty="0" smtClean="0">
                  <a:latin typeface="Arial Narrow" panose="020B0606020202030204" pitchFamily="34" charset="0"/>
                </a:rPr>
                <a:t> of </a:t>
              </a:r>
              <a:r>
                <a:rPr lang="en-US" sz="1600" b="1" dirty="0" smtClean="0">
                  <a:latin typeface="Arial Narrow" panose="020B0606020202030204" pitchFamily="34" charset="0"/>
                </a:rPr>
                <a:t>inpatient MH patient suicides</a:t>
              </a:r>
              <a:r>
                <a:rPr lang="en-US" sz="1600" dirty="0" smtClean="0">
                  <a:latin typeface="Arial Narrow" panose="020B0606020202030204" pitchFamily="34" charset="0"/>
                </a:rPr>
                <a:t> were diagnosed with schizophrenia and organic mental disorders</a:t>
              </a:r>
              <a:endParaRPr lang="en-US" sz="1600" b="1" dirty="0" smtClean="0">
                <a:latin typeface="Arial Narrow" panose="020B0606020202030204" pitchFamily="34" charset="0"/>
              </a:endParaRPr>
            </a:p>
          </p:txBody>
        </p:sp>
      </p:grpSp>
      <p:grpSp>
        <p:nvGrpSpPr>
          <p:cNvPr id="25" name="Group 24"/>
          <p:cNvGrpSpPr/>
          <p:nvPr/>
        </p:nvGrpSpPr>
        <p:grpSpPr>
          <a:xfrm>
            <a:off x="1525899" y="3926267"/>
            <a:ext cx="6280789" cy="531598"/>
            <a:chOff x="791368" y="1783079"/>
            <a:chExt cx="2073470" cy="979009"/>
          </a:xfrm>
        </p:grpSpPr>
        <p:sp>
          <p:nvSpPr>
            <p:cNvPr id="26" name="Round Diagonal Corner Rectangle 25"/>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32%</a:t>
              </a:r>
              <a:r>
                <a:rPr lang="en-US" sz="1600" dirty="0" smtClean="0">
                  <a:latin typeface="Arial Narrow" panose="020B0606020202030204" pitchFamily="34" charset="0"/>
                </a:rPr>
                <a:t> of </a:t>
              </a:r>
              <a:r>
                <a:rPr lang="en-US" sz="1600" b="1" dirty="0" smtClean="0">
                  <a:latin typeface="Arial Narrow" panose="020B0606020202030204" pitchFamily="34" charset="0"/>
                </a:rPr>
                <a:t>outpatient MH patient suicides</a:t>
              </a:r>
              <a:r>
                <a:rPr lang="en-US" sz="1600" dirty="0" smtClean="0">
                  <a:latin typeface="Arial Narrow" panose="020B0606020202030204" pitchFamily="34" charset="0"/>
                </a:rPr>
                <a:t> were diagnosed with depression</a:t>
              </a:r>
              <a:endParaRPr lang="en-US" sz="1600" b="1" dirty="0" smtClean="0">
                <a:latin typeface="Arial Narrow" panose="020B0606020202030204" pitchFamily="34" charset="0"/>
              </a:endParaRPr>
            </a:p>
          </p:txBody>
        </p:sp>
      </p:grpSp>
      <p:grpSp>
        <p:nvGrpSpPr>
          <p:cNvPr id="28" name="Group 27"/>
          <p:cNvGrpSpPr/>
          <p:nvPr/>
        </p:nvGrpSpPr>
        <p:grpSpPr>
          <a:xfrm>
            <a:off x="293077" y="4774812"/>
            <a:ext cx="1536571" cy="1183240"/>
            <a:chOff x="457199" y="1783079"/>
            <a:chExt cx="2137413" cy="1287163"/>
          </a:xfrm>
        </p:grpSpPr>
        <p:sp>
          <p:nvSpPr>
            <p:cNvPr id="29" name="Round Diagonal Corner Rectangle 28"/>
            <p:cNvSpPr/>
            <p:nvPr/>
          </p:nvSpPr>
          <p:spPr>
            <a:xfrm>
              <a:off x="457200" y="1783079"/>
              <a:ext cx="2137412" cy="1287163"/>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Suicide rate in  all patients with schizophrenia</a:t>
              </a:r>
            </a:p>
          </p:txBody>
        </p:sp>
        <p:sp>
          <p:nvSpPr>
            <p:cNvPr id="3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5-14%</a:t>
              </a:r>
            </a:p>
          </p:txBody>
        </p:sp>
      </p:grpSp>
      <p:grpSp>
        <p:nvGrpSpPr>
          <p:cNvPr id="32" name="Group 31"/>
          <p:cNvGrpSpPr/>
          <p:nvPr/>
        </p:nvGrpSpPr>
        <p:grpSpPr>
          <a:xfrm>
            <a:off x="2044405" y="4774812"/>
            <a:ext cx="1536571" cy="1183240"/>
            <a:chOff x="457199" y="1783079"/>
            <a:chExt cx="2137413" cy="1287163"/>
          </a:xfrm>
        </p:grpSpPr>
        <p:sp>
          <p:nvSpPr>
            <p:cNvPr id="33" name="Round Diagonal Corner Rectangle 32"/>
            <p:cNvSpPr/>
            <p:nvPr/>
          </p:nvSpPr>
          <p:spPr>
            <a:xfrm>
              <a:off x="457200" y="1783079"/>
              <a:ext cx="2137412" cy="1287163"/>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Text Placeholder 3"/>
            <p:cNvSpPr txBox="1">
              <a:spLocks/>
            </p:cNvSpPr>
            <p:nvPr/>
          </p:nvSpPr>
          <p:spPr>
            <a:xfrm>
              <a:off x="457200" y="2314677"/>
              <a:ext cx="2137412" cy="75556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Suicide rate in </a:t>
              </a:r>
              <a:r>
                <a:rPr lang="en-US" sz="1200" i="1" dirty="0" smtClean="0">
                  <a:latin typeface="Arial Narrow" panose="020B0606020202030204" pitchFamily="34" charset="0"/>
                </a:rPr>
                <a:t>inpatients</a:t>
              </a:r>
              <a:r>
                <a:rPr lang="en-US" sz="1200" dirty="0" smtClean="0">
                  <a:latin typeface="Arial Narrow" panose="020B0606020202030204" pitchFamily="34" charset="0"/>
                </a:rPr>
                <a:t> with depression</a:t>
              </a:r>
            </a:p>
          </p:txBody>
        </p:sp>
        <p:sp>
          <p:nvSpPr>
            <p:cNvPr id="35"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12-19%</a:t>
              </a:r>
            </a:p>
          </p:txBody>
        </p:sp>
      </p:grpSp>
      <p:grpSp>
        <p:nvGrpSpPr>
          <p:cNvPr id="36" name="Group 35"/>
          <p:cNvGrpSpPr/>
          <p:nvPr/>
        </p:nvGrpSpPr>
        <p:grpSpPr>
          <a:xfrm>
            <a:off x="3803714" y="4775322"/>
            <a:ext cx="1536571" cy="1182730"/>
            <a:chOff x="457199" y="1783079"/>
            <a:chExt cx="2137413" cy="1286608"/>
          </a:xfrm>
        </p:grpSpPr>
        <p:sp>
          <p:nvSpPr>
            <p:cNvPr id="37" name="Round Diagonal Corner Rectangle 36"/>
            <p:cNvSpPr/>
            <p:nvPr/>
          </p:nvSpPr>
          <p:spPr>
            <a:xfrm>
              <a:off x="457200" y="1783079"/>
              <a:ext cx="2137412" cy="1286608"/>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8"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Suicide rate in all patients with anxiety disorders</a:t>
              </a:r>
            </a:p>
          </p:txBody>
        </p:sp>
        <p:sp>
          <p:nvSpPr>
            <p:cNvPr id="39"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2.5-6%</a:t>
              </a:r>
            </a:p>
          </p:txBody>
        </p:sp>
      </p:grpSp>
      <p:grpSp>
        <p:nvGrpSpPr>
          <p:cNvPr id="40" name="Group 39"/>
          <p:cNvGrpSpPr/>
          <p:nvPr/>
        </p:nvGrpSpPr>
        <p:grpSpPr>
          <a:xfrm>
            <a:off x="7322330" y="4723650"/>
            <a:ext cx="1536571" cy="1183240"/>
            <a:chOff x="457199" y="1783079"/>
            <a:chExt cx="2137413" cy="1287163"/>
          </a:xfrm>
        </p:grpSpPr>
        <p:sp>
          <p:nvSpPr>
            <p:cNvPr id="41" name="Round Diagonal Corner Rectangle 40"/>
            <p:cNvSpPr/>
            <p:nvPr/>
          </p:nvSpPr>
          <p:spPr>
            <a:xfrm>
              <a:off x="457200" y="1783079"/>
              <a:ext cx="2137412" cy="1287163"/>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2"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Suicide rate in all patients with anorexia nervosa</a:t>
              </a:r>
            </a:p>
          </p:txBody>
        </p:sp>
        <p:sp>
          <p:nvSpPr>
            <p:cNvPr id="43"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1.2%</a:t>
              </a:r>
            </a:p>
          </p:txBody>
        </p:sp>
      </p:grpSp>
      <p:grpSp>
        <p:nvGrpSpPr>
          <p:cNvPr id="44" name="Group 43"/>
          <p:cNvGrpSpPr/>
          <p:nvPr/>
        </p:nvGrpSpPr>
        <p:grpSpPr>
          <a:xfrm>
            <a:off x="5563022" y="4742846"/>
            <a:ext cx="1536571" cy="1183240"/>
            <a:chOff x="457199" y="1783079"/>
            <a:chExt cx="2137413" cy="1287163"/>
          </a:xfrm>
        </p:grpSpPr>
        <p:sp>
          <p:nvSpPr>
            <p:cNvPr id="45" name="Round Diagonal Corner Rectangle 44"/>
            <p:cNvSpPr/>
            <p:nvPr/>
          </p:nvSpPr>
          <p:spPr>
            <a:xfrm>
              <a:off x="457200" y="1783079"/>
              <a:ext cx="2137412" cy="1287163"/>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6"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Suicide rate in all patients with borderline personality disorder</a:t>
              </a:r>
            </a:p>
          </p:txBody>
        </p:sp>
        <p:sp>
          <p:nvSpPr>
            <p:cNvPr id="47"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3-9%</a:t>
              </a:r>
            </a:p>
          </p:txBody>
        </p:sp>
      </p:grpSp>
    </p:spTree>
    <p:extLst>
      <p:ext uri="{BB962C8B-B14F-4D97-AF65-F5344CB8AC3E}">
        <p14:creationId xmlns:p14="http://schemas.microsoft.com/office/powerpoint/2010/main" val="33665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323" y="2385652"/>
            <a:ext cx="7772400" cy="1377456"/>
          </a:xfrm>
        </p:spPr>
        <p:txBody>
          <a:bodyPr/>
          <a:lstStyle/>
          <a:p>
            <a:pPr algn="ctr"/>
            <a:r>
              <a:rPr lang="en-GB" sz="3200" dirty="0" smtClean="0"/>
              <a:t>National Confidential Inquiry into Suicide and Safety in Mental Health</a:t>
            </a:r>
            <a:br>
              <a:rPr lang="en-GB" sz="3200" dirty="0" smtClean="0"/>
            </a:br>
            <a:r>
              <a:rPr lang="en-GB" sz="3200" dirty="0" smtClean="0"/>
              <a:t/>
            </a:r>
            <a:br>
              <a:rPr lang="en-GB" sz="3200" dirty="0" smtClean="0"/>
            </a:br>
            <a:r>
              <a:rPr lang="en-GB" sz="1800" dirty="0" smtClean="0"/>
              <a:t>Data from United Kingdom 2006-16</a:t>
            </a:r>
            <a:endParaRPr lang="en-GB" sz="3200" dirty="0"/>
          </a:p>
        </p:txBody>
      </p:sp>
      <p:sp>
        <p:nvSpPr>
          <p:cNvPr id="3" name="TextBox 2"/>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spTree>
    <p:extLst>
      <p:ext uri="{BB962C8B-B14F-4D97-AF65-F5344CB8AC3E}">
        <p14:creationId xmlns:p14="http://schemas.microsoft.com/office/powerpoint/2010/main" val="252220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a4fDEwLNSU"/>
          <p:cNvPicPr>
            <a:picLocks noRot="1" noChangeAspect="1"/>
          </p:cNvPicPr>
          <p:nvPr>
            <a:videoFile r:link="rId1"/>
          </p:nvPr>
        </p:nvPicPr>
        <p:blipFill>
          <a:blip r:embed="rId4"/>
          <a:stretch>
            <a:fillRect/>
          </a:stretch>
        </p:blipFill>
        <p:spPr>
          <a:xfrm>
            <a:off x="656493" y="1066800"/>
            <a:ext cx="7772400" cy="4933950"/>
          </a:xfrm>
          <a:prstGeom prst="rect">
            <a:avLst/>
          </a:prstGeom>
        </p:spPr>
      </p:pic>
    </p:spTree>
    <p:extLst>
      <p:ext uri="{BB962C8B-B14F-4D97-AF65-F5344CB8AC3E}">
        <p14:creationId xmlns:p14="http://schemas.microsoft.com/office/powerpoint/2010/main" val="285983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Key Findings</a:t>
            </a:r>
            <a:endParaRPr lang="en-GB" sz="2800" b="1" dirty="0">
              <a:solidFill>
                <a:srgbClr val="A00054"/>
              </a:solidFill>
            </a:endParaRPr>
          </a:p>
        </p:txBody>
      </p:sp>
      <p:sp>
        <p:nvSpPr>
          <p:cNvPr id="48" name="TextBox 47"/>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grpSp>
        <p:nvGrpSpPr>
          <p:cNvPr id="21" name="Group 20"/>
          <p:cNvGrpSpPr/>
          <p:nvPr/>
        </p:nvGrpSpPr>
        <p:grpSpPr>
          <a:xfrm>
            <a:off x="743188" y="4001689"/>
            <a:ext cx="2316536" cy="408836"/>
            <a:chOff x="791368" y="1783079"/>
            <a:chExt cx="2073470" cy="752927"/>
          </a:xfrm>
        </p:grpSpPr>
        <p:sp>
          <p:nvSpPr>
            <p:cNvPr id="22" name="Round Diagonal Corner Rectangle 21"/>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3"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64,570</a:t>
              </a:r>
              <a:r>
                <a:rPr lang="en-US" sz="1400" dirty="0" smtClean="0">
                  <a:latin typeface="Arial Narrow" panose="020B0606020202030204" pitchFamily="34" charset="0"/>
                </a:rPr>
                <a:t> suicides</a:t>
              </a:r>
              <a:endParaRPr lang="en-US" sz="1400" b="1" dirty="0" smtClean="0">
                <a:latin typeface="Arial Narrow" panose="020B0606020202030204" pitchFamily="34" charset="0"/>
              </a:endParaRPr>
            </a:p>
          </p:txBody>
        </p:sp>
      </p:grpSp>
      <p:grpSp>
        <p:nvGrpSpPr>
          <p:cNvPr id="24" name="Group 23"/>
          <p:cNvGrpSpPr/>
          <p:nvPr/>
        </p:nvGrpSpPr>
        <p:grpSpPr>
          <a:xfrm>
            <a:off x="743188" y="4555316"/>
            <a:ext cx="2316536" cy="408836"/>
            <a:chOff x="791368" y="1783079"/>
            <a:chExt cx="2073470" cy="752927"/>
          </a:xfrm>
        </p:grpSpPr>
        <p:sp>
          <p:nvSpPr>
            <p:cNvPr id="25" name="Round Diagonal Corner Rectangle 24"/>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17,931</a:t>
              </a:r>
              <a:r>
                <a:rPr lang="en-US" sz="1400" dirty="0" smtClean="0">
                  <a:latin typeface="Arial Narrow" panose="020B0606020202030204" pitchFamily="34" charset="0"/>
                </a:rPr>
                <a:t> MH patients suicide</a:t>
              </a:r>
              <a:endParaRPr lang="en-US" sz="1400" b="1" dirty="0" smtClean="0">
                <a:latin typeface="Arial Narrow" panose="020B0606020202030204" pitchFamily="34" charset="0"/>
              </a:endParaRPr>
            </a:p>
          </p:txBody>
        </p:sp>
      </p:grpSp>
      <p:grpSp>
        <p:nvGrpSpPr>
          <p:cNvPr id="27" name="Group 26"/>
          <p:cNvGrpSpPr/>
          <p:nvPr/>
        </p:nvGrpSpPr>
        <p:grpSpPr>
          <a:xfrm>
            <a:off x="743188" y="5095757"/>
            <a:ext cx="2316536" cy="408836"/>
            <a:chOff x="791368" y="1783079"/>
            <a:chExt cx="2073470" cy="752927"/>
          </a:xfrm>
        </p:grpSpPr>
        <p:sp>
          <p:nvSpPr>
            <p:cNvPr id="32" name="Round Diagonal Corner Rectangle 31"/>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3"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1,371</a:t>
              </a:r>
              <a:r>
                <a:rPr lang="en-US" sz="1400" dirty="0" smtClean="0">
                  <a:latin typeface="Arial Narrow" panose="020B0606020202030204" pitchFamily="34" charset="0"/>
                </a:rPr>
                <a:t> MH inpatient suicide</a:t>
              </a:r>
              <a:endParaRPr lang="en-US" sz="1400" b="1" dirty="0" smtClean="0">
                <a:latin typeface="Arial Narrow" panose="020B0606020202030204" pitchFamily="34" charset="0"/>
              </a:endParaRPr>
            </a:p>
          </p:txBody>
        </p:sp>
      </p:grpSp>
      <p:graphicFrame>
        <p:nvGraphicFramePr>
          <p:cNvPr id="34" name="Chart 33"/>
          <p:cNvGraphicFramePr>
            <a:graphicFrameLocks/>
          </p:cNvGraphicFramePr>
          <p:nvPr>
            <p:extLst>
              <p:ext uri="{D42A27DB-BD31-4B8C-83A1-F6EECF244321}">
                <p14:modId xmlns:p14="http://schemas.microsoft.com/office/powerpoint/2010/main" val="3382285382"/>
              </p:ext>
            </p:extLst>
          </p:nvPr>
        </p:nvGraphicFramePr>
        <p:xfrm>
          <a:off x="606056" y="1450650"/>
          <a:ext cx="259079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extLst>
              <p:ext uri="{D42A27DB-BD31-4B8C-83A1-F6EECF244321}">
                <p14:modId xmlns:p14="http://schemas.microsoft.com/office/powerpoint/2010/main" val="1997893282"/>
              </p:ext>
            </p:extLst>
          </p:nvPr>
        </p:nvGraphicFramePr>
        <p:xfrm>
          <a:off x="3196455" y="1481854"/>
          <a:ext cx="2939679" cy="2680792"/>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oup 35"/>
          <p:cNvGrpSpPr/>
          <p:nvPr/>
        </p:nvGrpSpPr>
        <p:grpSpPr>
          <a:xfrm>
            <a:off x="3545934" y="4001689"/>
            <a:ext cx="2316536" cy="408836"/>
            <a:chOff x="791368" y="1783079"/>
            <a:chExt cx="2073470" cy="752927"/>
          </a:xfrm>
        </p:grpSpPr>
        <p:sp>
          <p:nvSpPr>
            <p:cNvPr id="37" name="Round Diagonal Corner Rectangle 36"/>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8"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2,406</a:t>
              </a:r>
              <a:r>
                <a:rPr lang="en-US" sz="1400" dirty="0" smtClean="0">
                  <a:latin typeface="Arial Narrow" panose="020B0606020202030204" pitchFamily="34" charset="0"/>
                </a:rPr>
                <a:t> hanging/strangulation</a:t>
              </a:r>
              <a:endParaRPr lang="en-US" sz="1400" b="1" dirty="0" smtClean="0">
                <a:latin typeface="Arial Narrow" panose="020B0606020202030204" pitchFamily="34" charset="0"/>
              </a:endParaRPr>
            </a:p>
          </p:txBody>
        </p:sp>
      </p:grpSp>
      <p:grpSp>
        <p:nvGrpSpPr>
          <p:cNvPr id="39" name="Group 38"/>
          <p:cNvGrpSpPr/>
          <p:nvPr/>
        </p:nvGrpSpPr>
        <p:grpSpPr>
          <a:xfrm>
            <a:off x="3545934" y="4555316"/>
            <a:ext cx="2316536" cy="408836"/>
            <a:chOff x="791368" y="1783079"/>
            <a:chExt cx="2073470" cy="752927"/>
          </a:xfrm>
        </p:grpSpPr>
        <p:sp>
          <p:nvSpPr>
            <p:cNvPr id="40" name="Round Diagonal Corner Rectangle 39"/>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1"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824</a:t>
              </a:r>
              <a:r>
                <a:rPr lang="en-US" sz="1400" dirty="0" smtClean="0">
                  <a:latin typeface="Arial Narrow" panose="020B0606020202030204" pitchFamily="34" charset="0"/>
                </a:rPr>
                <a:t> self-poisoning</a:t>
              </a:r>
              <a:endParaRPr lang="en-US" sz="1400" b="1" dirty="0" smtClean="0">
                <a:latin typeface="Arial Narrow" panose="020B0606020202030204" pitchFamily="34" charset="0"/>
              </a:endParaRPr>
            </a:p>
          </p:txBody>
        </p:sp>
      </p:grpSp>
      <p:grpSp>
        <p:nvGrpSpPr>
          <p:cNvPr id="42" name="Group 41"/>
          <p:cNvGrpSpPr/>
          <p:nvPr/>
        </p:nvGrpSpPr>
        <p:grpSpPr>
          <a:xfrm>
            <a:off x="3545934" y="5095757"/>
            <a:ext cx="2316536" cy="408836"/>
            <a:chOff x="791368" y="1783079"/>
            <a:chExt cx="2073470" cy="752927"/>
          </a:xfrm>
        </p:grpSpPr>
        <p:sp>
          <p:nvSpPr>
            <p:cNvPr id="43" name="Round Diagonal Corner Rectangle 42"/>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4"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425</a:t>
              </a:r>
              <a:r>
                <a:rPr lang="en-US" sz="1400" dirty="0" smtClean="0">
                  <a:latin typeface="Arial Narrow" panose="020B0606020202030204" pitchFamily="34" charset="0"/>
                </a:rPr>
                <a:t> Jumping</a:t>
              </a:r>
              <a:endParaRPr lang="en-US" sz="1400" b="1" dirty="0" smtClean="0">
                <a:latin typeface="Arial Narrow" panose="020B0606020202030204" pitchFamily="34" charset="0"/>
              </a:endParaRPr>
            </a:p>
          </p:txBody>
        </p:sp>
      </p:grpSp>
      <p:grpSp>
        <p:nvGrpSpPr>
          <p:cNvPr id="45" name="Group 44"/>
          <p:cNvGrpSpPr/>
          <p:nvPr/>
        </p:nvGrpSpPr>
        <p:grpSpPr>
          <a:xfrm>
            <a:off x="3545934" y="5636197"/>
            <a:ext cx="2316536" cy="408836"/>
            <a:chOff x="791368" y="1783079"/>
            <a:chExt cx="2073470" cy="752927"/>
          </a:xfrm>
        </p:grpSpPr>
        <p:sp>
          <p:nvSpPr>
            <p:cNvPr id="46" name="Round Diagonal Corner Rectangle 45"/>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526</a:t>
              </a:r>
              <a:r>
                <a:rPr lang="en-US" sz="1400" dirty="0" smtClean="0">
                  <a:latin typeface="Arial Narrow" panose="020B0606020202030204" pitchFamily="34" charset="0"/>
                </a:rPr>
                <a:t> Other</a:t>
              </a:r>
              <a:endParaRPr lang="en-US" sz="1400" b="1" dirty="0" smtClean="0">
                <a:latin typeface="Arial Narrow" panose="020B0606020202030204" pitchFamily="34" charset="0"/>
              </a:endParaRPr>
            </a:p>
          </p:txBody>
        </p:sp>
      </p:grpSp>
      <p:grpSp>
        <p:nvGrpSpPr>
          <p:cNvPr id="49" name="Group 48"/>
          <p:cNvGrpSpPr/>
          <p:nvPr/>
        </p:nvGrpSpPr>
        <p:grpSpPr>
          <a:xfrm>
            <a:off x="743188" y="1185728"/>
            <a:ext cx="2316536" cy="408836"/>
            <a:chOff x="791368" y="1783079"/>
            <a:chExt cx="2073470" cy="752927"/>
          </a:xfrm>
        </p:grpSpPr>
        <p:sp>
          <p:nvSpPr>
            <p:cNvPr id="50" name="Round Diagonal Corner Rectangle 49"/>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51"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Total Suicides: </a:t>
              </a:r>
              <a:r>
                <a:rPr lang="en-US" sz="1400" dirty="0" smtClean="0">
                  <a:latin typeface="Arial Narrow" panose="020B0606020202030204" pitchFamily="34" charset="0"/>
                </a:rPr>
                <a:t>2006-2016 UK</a:t>
              </a:r>
            </a:p>
          </p:txBody>
        </p:sp>
      </p:grpSp>
      <p:grpSp>
        <p:nvGrpSpPr>
          <p:cNvPr id="52" name="Group 51"/>
          <p:cNvGrpSpPr/>
          <p:nvPr/>
        </p:nvGrpSpPr>
        <p:grpSpPr>
          <a:xfrm>
            <a:off x="3545934" y="1185728"/>
            <a:ext cx="2316536" cy="408836"/>
            <a:chOff x="791368" y="1783079"/>
            <a:chExt cx="2073470" cy="752927"/>
          </a:xfrm>
        </p:grpSpPr>
        <p:sp>
          <p:nvSpPr>
            <p:cNvPr id="62" name="Round Diagonal Corner Rectangle 61"/>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3"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Methods: </a:t>
              </a:r>
              <a:r>
                <a:rPr lang="en-US" sz="1400" dirty="0" smtClean="0">
                  <a:latin typeface="Arial Narrow" panose="020B0606020202030204" pitchFamily="34" charset="0"/>
                </a:rPr>
                <a:t>2016 England</a:t>
              </a:r>
            </a:p>
          </p:txBody>
        </p:sp>
      </p:grpSp>
      <p:grpSp>
        <p:nvGrpSpPr>
          <p:cNvPr id="64" name="Group 63"/>
          <p:cNvGrpSpPr/>
          <p:nvPr/>
        </p:nvGrpSpPr>
        <p:grpSpPr>
          <a:xfrm>
            <a:off x="6272865" y="1173597"/>
            <a:ext cx="2316536" cy="408836"/>
            <a:chOff x="791368" y="1783079"/>
            <a:chExt cx="2073470" cy="752927"/>
          </a:xfrm>
        </p:grpSpPr>
        <p:sp>
          <p:nvSpPr>
            <p:cNvPr id="65" name="Round Diagonal Corner Rectangle 64"/>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Diagnosis: </a:t>
              </a:r>
              <a:r>
                <a:rPr lang="en-US" sz="1400" dirty="0" smtClean="0">
                  <a:latin typeface="Arial Narrow" panose="020B0606020202030204" pitchFamily="34" charset="0"/>
                </a:rPr>
                <a:t>2006-16 England</a:t>
              </a:r>
            </a:p>
          </p:txBody>
        </p:sp>
      </p:grpSp>
      <p:grpSp>
        <p:nvGrpSpPr>
          <p:cNvPr id="67" name="Group 66"/>
          <p:cNvGrpSpPr/>
          <p:nvPr/>
        </p:nvGrpSpPr>
        <p:grpSpPr>
          <a:xfrm>
            <a:off x="6272865" y="3989432"/>
            <a:ext cx="2316536" cy="408836"/>
            <a:chOff x="791368" y="1783079"/>
            <a:chExt cx="2073470" cy="752927"/>
          </a:xfrm>
        </p:grpSpPr>
        <p:sp>
          <p:nvSpPr>
            <p:cNvPr id="68" name="Round Diagonal Corner Rectangle 67"/>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9"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4,802</a:t>
              </a:r>
              <a:r>
                <a:rPr lang="en-US" sz="1400" dirty="0" smtClean="0">
                  <a:latin typeface="Arial Narrow" panose="020B0606020202030204" pitchFamily="34" charset="0"/>
                </a:rPr>
                <a:t> depressive illness</a:t>
              </a:r>
              <a:endParaRPr lang="en-US" sz="1400" b="1" dirty="0" smtClean="0">
                <a:latin typeface="Arial Narrow" panose="020B0606020202030204" pitchFamily="34" charset="0"/>
              </a:endParaRPr>
            </a:p>
          </p:txBody>
        </p:sp>
      </p:grpSp>
      <p:grpSp>
        <p:nvGrpSpPr>
          <p:cNvPr id="70" name="Group 69"/>
          <p:cNvGrpSpPr/>
          <p:nvPr/>
        </p:nvGrpSpPr>
        <p:grpSpPr>
          <a:xfrm>
            <a:off x="6272865" y="4543059"/>
            <a:ext cx="2316536" cy="408836"/>
            <a:chOff x="791368" y="1783079"/>
            <a:chExt cx="2073470" cy="752927"/>
          </a:xfrm>
        </p:grpSpPr>
        <p:sp>
          <p:nvSpPr>
            <p:cNvPr id="71" name="Round Diagonal Corner Rectangle 70"/>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2"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2,245</a:t>
              </a:r>
              <a:r>
                <a:rPr lang="en-US" sz="1400" dirty="0" smtClean="0">
                  <a:latin typeface="Arial Narrow" panose="020B0606020202030204" pitchFamily="34" charset="0"/>
                </a:rPr>
                <a:t> schizophrenia</a:t>
              </a:r>
              <a:endParaRPr lang="en-US" sz="1400" b="1" dirty="0" smtClean="0">
                <a:latin typeface="Arial Narrow" panose="020B0606020202030204" pitchFamily="34" charset="0"/>
              </a:endParaRPr>
            </a:p>
          </p:txBody>
        </p:sp>
      </p:grpSp>
      <p:grpSp>
        <p:nvGrpSpPr>
          <p:cNvPr id="73" name="Group 72"/>
          <p:cNvGrpSpPr/>
          <p:nvPr/>
        </p:nvGrpSpPr>
        <p:grpSpPr>
          <a:xfrm>
            <a:off x="6272865" y="5083500"/>
            <a:ext cx="2316536" cy="408836"/>
            <a:chOff x="791368" y="1783079"/>
            <a:chExt cx="2073470" cy="752927"/>
          </a:xfrm>
        </p:grpSpPr>
        <p:sp>
          <p:nvSpPr>
            <p:cNvPr id="74" name="Round Diagonal Corner Rectangle 73"/>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5"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1,275 </a:t>
              </a:r>
              <a:r>
                <a:rPr lang="en-US" sz="1400" dirty="0" smtClean="0">
                  <a:latin typeface="Arial Narrow" panose="020B0606020202030204" pitchFamily="34" charset="0"/>
                </a:rPr>
                <a:t>personality disorder</a:t>
              </a:r>
            </a:p>
          </p:txBody>
        </p:sp>
      </p:grpSp>
      <p:grpSp>
        <p:nvGrpSpPr>
          <p:cNvPr id="76" name="Group 75"/>
          <p:cNvGrpSpPr/>
          <p:nvPr/>
        </p:nvGrpSpPr>
        <p:grpSpPr>
          <a:xfrm>
            <a:off x="6272865" y="5623940"/>
            <a:ext cx="2316536" cy="408836"/>
            <a:chOff x="791368" y="1783079"/>
            <a:chExt cx="2073470" cy="752927"/>
          </a:xfrm>
        </p:grpSpPr>
        <p:sp>
          <p:nvSpPr>
            <p:cNvPr id="77" name="Round Diagonal Corner Rectangle 76"/>
            <p:cNvSpPr/>
            <p:nvPr/>
          </p:nvSpPr>
          <p:spPr>
            <a:xfrm>
              <a:off x="791368" y="1783079"/>
              <a:ext cx="2073470" cy="752926"/>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8"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dirty="0" smtClean="0">
                  <a:latin typeface="Arial Narrow" panose="020B0606020202030204" pitchFamily="34" charset="0"/>
                </a:rPr>
                <a:t>1,224</a:t>
              </a:r>
              <a:r>
                <a:rPr lang="en-US" sz="1400" dirty="0" smtClean="0">
                  <a:latin typeface="Arial Narrow" panose="020B0606020202030204" pitchFamily="34" charset="0"/>
                </a:rPr>
                <a:t> bipolar disorder</a:t>
              </a:r>
              <a:endParaRPr lang="en-US" sz="1400" b="1" dirty="0" smtClean="0">
                <a:latin typeface="Arial Narrow" panose="020B0606020202030204" pitchFamily="34" charset="0"/>
              </a:endParaRPr>
            </a:p>
          </p:txBody>
        </p:sp>
      </p:grpSp>
      <p:graphicFrame>
        <p:nvGraphicFramePr>
          <p:cNvPr id="79" name="Chart 78"/>
          <p:cNvGraphicFramePr>
            <a:graphicFrameLocks/>
          </p:cNvGraphicFramePr>
          <p:nvPr>
            <p:extLst>
              <p:ext uri="{D42A27DB-BD31-4B8C-83A1-F6EECF244321}">
                <p14:modId xmlns:p14="http://schemas.microsoft.com/office/powerpoint/2010/main" val="1148423988"/>
              </p:ext>
            </p:extLst>
          </p:nvPr>
        </p:nvGraphicFramePr>
        <p:xfrm>
          <a:off x="6083345" y="1426746"/>
          <a:ext cx="269557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92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 calcmode="lin" valueType="num">
                                      <p:cBhvr>
                                        <p:cTn id="37" dur="500" fill="hold"/>
                                        <p:tgtEl>
                                          <p:spTgt spid="35"/>
                                        </p:tgtEl>
                                        <p:attrNameLst>
                                          <p:attrName>style.rotation</p:attrName>
                                        </p:attrNameLst>
                                      </p:cBhvr>
                                      <p:tavLst>
                                        <p:tav tm="0">
                                          <p:val>
                                            <p:fltVal val="360"/>
                                          </p:val>
                                        </p:tav>
                                        <p:tav tm="100000">
                                          <p:val>
                                            <p:fltVal val="0"/>
                                          </p:val>
                                        </p:tav>
                                      </p:tavLst>
                                    </p:anim>
                                    <p:animEffect transition="in" filter="fade">
                                      <p:cBhvr>
                                        <p:cTn id="38" dur="500"/>
                                        <p:tgtEl>
                                          <p:spTgt spid="35"/>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500"/>
                            </p:stCondLst>
                            <p:childTnLst>
                              <p:par>
                                <p:cTn id="61" presetID="49" presetClass="entr" presetSubtype="0" decel="100000"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500" fill="hold"/>
                                        <p:tgtEl>
                                          <p:spTgt spid="79"/>
                                        </p:tgtEl>
                                        <p:attrNameLst>
                                          <p:attrName>ppt_w</p:attrName>
                                        </p:attrNameLst>
                                      </p:cBhvr>
                                      <p:tavLst>
                                        <p:tav tm="0">
                                          <p:val>
                                            <p:fltVal val="0"/>
                                          </p:val>
                                        </p:tav>
                                        <p:tav tm="100000">
                                          <p:val>
                                            <p:strVal val="#ppt_w"/>
                                          </p:val>
                                        </p:tav>
                                      </p:tavLst>
                                    </p:anim>
                                    <p:anim calcmode="lin" valueType="num">
                                      <p:cBhvr>
                                        <p:cTn id="64" dur="500" fill="hold"/>
                                        <p:tgtEl>
                                          <p:spTgt spid="79"/>
                                        </p:tgtEl>
                                        <p:attrNameLst>
                                          <p:attrName>ppt_h</p:attrName>
                                        </p:attrNameLst>
                                      </p:cBhvr>
                                      <p:tavLst>
                                        <p:tav tm="0">
                                          <p:val>
                                            <p:fltVal val="0"/>
                                          </p:val>
                                        </p:tav>
                                        <p:tav tm="100000">
                                          <p:val>
                                            <p:strVal val="#ppt_h"/>
                                          </p:val>
                                        </p:tav>
                                      </p:tavLst>
                                    </p:anim>
                                    <p:anim calcmode="lin" valueType="num">
                                      <p:cBhvr>
                                        <p:cTn id="65" dur="500" fill="hold"/>
                                        <p:tgtEl>
                                          <p:spTgt spid="79"/>
                                        </p:tgtEl>
                                        <p:attrNameLst>
                                          <p:attrName>style.rotation</p:attrName>
                                        </p:attrNameLst>
                                      </p:cBhvr>
                                      <p:tavLst>
                                        <p:tav tm="0">
                                          <p:val>
                                            <p:fltVal val="360"/>
                                          </p:val>
                                        </p:tav>
                                        <p:tav tm="100000">
                                          <p:val>
                                            <p:fltVal val="0"/>
                                          </p:val>
                                        </p:tav>
                                      </p:tavLst>
                                    </p:anim>
                                    <p:animEffect transition="in" filter="fade">
                                      <p:cBhvr>
                                        <p:cTn id="66" dur="500"/>
                                        <p:tgtEl>
                                          <p:spTgt spid="79"/>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childTnLst>
                          </p:cTn>
                        </p:par>
                        <p:par>
                          <p:cTn id="79" fill="hold">
                            <p:stCondLst>
                              <p:cond delay="2500"/>
                            </p:stCondLst>
                            <p:childTnLst>
                              <p:par>
                                <p:cTn id="80" presetID="10" presetClass="entr" presetSubtype="0"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Graphic spid="7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Key Findings</a:t>
            </a:r>
            <a:endParaRPr lang="en-GB" sz="2800" b="1" dirty="0">
              <a:solidFill>
                <a:srgbClr val="A00054"/>
              </a:solidFill>
            </a:endParaRPr>
          </a:p>
        </p:txBody>
      </p:sp>
      <p:sp>
        <p:nvSpPr>
          <p:cNvPr id="48" name="TextBox 47"/>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pic>
        <p:nvPicPr>
          <p:cNvPr id="3" name="Picture 2"/>
          <p:cNvPicPr>
            <a:picLocks noChangeAspect="1"/>
          </p:cNvPicPr>
          <p:nvPr/>
        </p:nvPicPr>
        <p:blipFill rotWithShape="1">
          <a:blip r:embed="rId3"/>
          <a:srcRect l="6854" t="30366" r="54886" b="31075"/>
          <a:stretch/>
        </p:blipFill>
        <p:spPr>
          <a:xfrm>
            <a:off x="757646" y="1820603"/>
            <a:ext cx="7498079" cy="4357526"/>
          </a:xfrm>
          <a:prstGeom prst="rect">
            <a:avLst/>
          </a:prstGeom>
        </p:spPr>
      </p:pic>
      <p:grpSp>
        <p:nvGrpSpPr>
          <p:cNvPr id="15" name="Group 14"/>
          <p:cNvGrpSpPr/>
          <p:nvPr/>
        </p:nvGrpSpPr>
        <p:grpSpPr>
          <a:xfrm>
            <a:off x="1525901" y="1256508"/>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Suicide rates per age group 2006-2016</a:t>
              </a:r>
            </a:p>
          </p:txBody>
        </p:sp>
      </p:grpSp>
    </p:spTree>
    <p:extLst>
      <p:ext uri="{BB962C8B-B14F-4D97-AF65-F5344CB8AC3E}">
        <p14:creationId xmlns:p14="http://schemas.microsoft.com/office/powerpoint/2010/main" val="23688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116" t="35174" r="55755" b="24488"/>
          <a:stretch/>
        </p:blipFill>
        <p:spPr>
          <a:xfrm>
            <a:off x="1117076" y="1882159"/>
            <a:ext cx="6909848" cy="4222558"/>
          </a:xfrm>
          <a:prstGeom prst="rect">
            <a:avLst/>
          </a:prstGeom>
        </p:spPr>
      </p:pic>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Key Findings</a:t>
            </a:r>
            <a:endParaRPr lang="en-GB" sz="2800" b="1" dirty="0">
              <a:solidFill>
                <a:srgbClr val="A00054"/>
              </a:solidFill>
            </a:endParaRPr>
          </a:p>
        </p:txBody>
      </p:sp>
      <p:grpSp>
        <p:nvGrpSpPr>
          <p:cNvPr id="15" name="Group 14"/>
          <p:cNvGrpSpPr/>
          <p:nvPr/>
        </p:nvGrpSpPr>
        <p:grpSpPr>
          <a:xfrm>
            <a:off x="1525901" y="1256508"/>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Proportion of suicides with recent (&lt;3 month) history of </a:t>
              </a:r>
              <a:r>
                <a:rPr lang="en-US" sz="1600" b="1" dirty="0" err="1" smtClean="0">
                  <a:latin typeface="Arial Narrow" panose="020B0606020202030204" pitchFamily="34" charset="0"/>
                </a:rPr>
                <a:t>DSH</a:t>
              </a:r>
              <a:endParaRPr lang="en-US" sz="1600" b="1" dirty="0" smtClean="0">
                <a:latin typeface="Arial Narrow" panose="020B0606020202030204" pitchFamily="34" charset="0"/>
              </a:endParaRPr>
            </a:p>
          </p:txBody>
        </p:sp>
      </p:grpSp>
      <p:sp>
        <p:nvSpPr>
          <p:cNvPr id="48" name="TextBox 47"/>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spTree>
    <p:extLst>
      <p:ext uri="{BB962C8B-B14F-4D97-AF65-F5344CB8AC3E}">
        <p14:creationId xmlns:p14="http://schemas.microsoft.com/office/powerpoint/2010/main" val="20058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Key Findings</a:t>
            </a:r>
            <a:endParaRPr lang="en-GB" sz="2800" b="1" dirty="0">
              <a:solidFill>
                <a:srgbClr val="A00054"/>
              </a:solidFill>
            </a:endParaRPr>
          </a:p>
        </p:txBody>
      </p:sp>
      <p:grpSp>
        <p:nvGrpSpPr>
          <p:cNvPr id="15" name="Group 14"/>
          <p:cNvGrpSpPr/>
          <p:nvPr/>
        </p:nvGrpSpPr>
        <p:grpSpPr>
          <a:xfrm>
            <a:off x="1525901" y="1256508"/>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Number of suicides per week following inpatient discharge </a:t>
              </a:r>
              <a:r>
                <a:rPr lang="en-US" sz="1600" dirty="0" smtClean="0">
                  <a:latin typeface="Arial Narrow" panose="020B0606020202030204" pitchFamily="34" charset="0"/>
                </a:rPr>
                <a:t>(2006-16 England)</a:t>
              </a:r>
            </a:p>
          </p:txBody>
        </p:sp>
      </p:grpSp>
      <p:sp>
        <p:nvSpPr>
          <p:cNvPr id="48" name="TextBox 47"/>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pic>
        <p:nvPicPr>
          <p:cNvPr id="4" name="Picture 3"/>
          <p:cNvPicPr>
            <a:picLocks noChangeAspect="1"/>
          </p:cNvPicPr>
          <p:nvPr/>
        </p:nvPicPr>
        <p:blipFill rotWithShape="1">
          <a:blip r:embed="rId3"/>
          <a:srcRect l="1924" t="27730" r="54479" b="29920"/>
          <a:stretch/>
        </p:blipFill>
        <p:spPr>
          <a:xfrm>
            <a:off x="721896" y="1925051"/>
            <a:ext cx="7478828" cy="4086605"/>
          </a:xfrm>
          <a:prstGeom prst="rect">
            <a:avLst/>
          </a:prstGeom>
        </p:spPr>
      </p:pic>
      <p:grpSp>
        <p:nvGrpSpPr>
          <p:cNvPr id="9" name="Group 8"/>
          <p:cNvGrpSpPr/>
          <p:nvPr/>
        </p:nvGrpSpPr>
        <p:grpSpPr>
          <a:xfrm>
            <a:off x="5034759" y="2337214"/>
            <a:ext cx="1536571" cy="1044179"/>
            <a:chOff x="457199" y="1783079"/>
            <a:chExt cx="2137413" cy="1135888"/>
          </a:xfrm>
        </p:grpSpPr>
        <p:sp>
          <p:nvSpPr>
            <p:cNvPr id="10" name="Round Diagonal Corner Rectangle 9"/>
            <p:cNvSpPr/>
            <p:nvPr/>
          </p:nvSpPr>
          <p:spPr>
            <a:xfrm>
              <a:off x="457200" y="1783079"/>
              <a:ext cx="2137412" cy="1135888"/>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Complete suicide on </a:t>
              </a:r>
              <a:r>
                <a:rPr lang="en-US" sz="1200" b="1" dirty="0" smtClean="0">
                  <a:latin typeface="Arial Narrow" panose="020B0606020202030204" pitchFamily="34" charset="0"/>
                </a:rPr>
                <a:t>day 3</a:t>
              </a:r>
              <a:r>
                <a:rPr lang="en-US" sz="1200" dirty="0" smtClean="0">
                  <a:latin typeface="Arial Narrow" panose="020B0606020202030204" pitchFamily="34" charset="0"/>
                </a:rPr>
                <a:t> post-discharge</a:t>
              </a:r>
            </a:p>
          </p:txBody>
        </p:sp>
        <p:sp>
          <p:nvSpPr>
            <p:cNvPr id="12"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21%</a:t>
              </a:r>
            </a:p>
          </p:txBody>
        </p:sp>
      </p:grpSp>
      <p:grpSp>
        <p:nvGrpSpPr>
          <p:cNvPr id="13" name="Group 12"/>
          <p:cNvGrpSpPr/>
          <p:nvPr/>
        </p:nvGrpSpPr>
        <p:grpSpPr>
          <a:xfrm>
            <a:off x="6843262" y="2303802"/>
            <a:ext cx="1536571" cy="1044179"/>
            <a:chOff x="457199" y="1783079"/>
            <a:chExt cx="2137413" cy="1135888"/>
          </a:xfrm>
        </p:grpSpPr>
        <p:sp>
          <p:nvSpPr>
            <p:cNvPr id="14" name="Round Diagonal Corner Rectangle 13"/>
            <p:cNvSpPr/>
            <p:nvPr/>
          </p:nvSpPr>
          <p:spPr>
            <a:xfrm>
              <a:off x="457200" y="1783079"/>
              <a:ext cx="2137412" cy="1135888"/>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8"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Complete suicide before  follow-up appointment</a:t>
              </a:r>
            </a:p>
          </p:txBody>
        </p:sp>
        <p:sp>
          <p:nvSpPr>
            <p:cNvPr id="19"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Arial Narrow" panose="020B0606020202030204" pitchFamily="34" charset="0"/>
                </a:rPr>
                <a:t>1</a:t>
              </a:r>
              <a:r>
                <a:rPr lang="en-US" sz="3600" b="1" dirty="0" smtClean="0">
                  <a:latin typeface="Arial Narrow" panose="020B0606020202030204" pitchFamily="34" charset="0"/>
                </a:rPr>
                <a:t>1%</a:t>
              </a:r>
            </a:p>
          </p:txBody>
        </p:sp>
      </p:grpSp>
    </p:spTree>
    <p:extLst>
      <p:ext uri="{BB962C8B-B14F-4D97-AF65-F5344CB8AC3E}">
        <p14:creationId xmlns:p14="http://schemas.microsoft.com/office/powerpoint/2010/main" val="11639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GA Module: Self Harm and Suicide</a:t>
            </a:r>
            <a:endParaRPr lang="en-US" dirty="0"/>
          </a:p>
        </p:txBody>
      </p:sp>
      <p:sp>
        <p:nvSpPr>
          <p:cNvPr id="5" name="Subtitle 4"/>
          <p:cNvSpPr>
            <a:spLocks noGrp="1"/>
          </p:cNvSpPr>
          <p:nvPr>
            <p:ph type="subTitle" idx="1"/>
          </p:nvPr>
        </p:nvSpPr>
        <p:spPr>
          <a:xfrm>
            <a:off x="457199" y="1757362"/>
            <a:ext cx="8069943" cy="581025"/>
          </a:xfrm>
        </p:spPr>
        <p:txBody>
          <a:bodyPr/>
          <a:lstStyle/>
          <a:p>
            <a:r>
              <a:rPr lang="en-US" dirty="0" smtClean="0"/>
              <a:t>Aims and Objectives</a:t>
            </a:r>
            <a:endParaRPr lang="en-US" dirty="0"/>
          </a:p>
        </p:txBody>
      </p:sp>
      <p:sp>
        <p:nvSpPr>
          <p:cNvPr id="6" name="Text Placeholder 5"/>
          <p:cNvSpPr>
            <a:spLocks noGrp="1"/>
          </p:cNvSpPr>
          <p:nvPr>
            <p:ph type="body" sz="quarter" idx="13"/>
          </p:nvPr>
        </p:nvSpPr>
        <p:spPr/>
        <p:txBody>
          <a:bodyPr/>
          <a:lstStyle/>
          <a:p>
            <a:r>
              <a:rPr lang="en-US" sz="1800" dirty="0" smtClean="0"/>
              <a:t>Aims</a:t>
            </a:r>
          </a:p>
          <a:p>
            <a:pPr lvl="1"/>
            <a:r>
              <a:rPr lang="en-US" sz="1800" dirty="0" smtClean="0"/>
              <a:t>The overall aim is to give an overview of suicide and self harm</a:t>
            </a:r>
          </a:p>
          <a:p>
            <a:pPr marL="0" indent="0">
              <a:buNone/>
            </a:pPr>
            <a:endParaRPr lang="en-US" sz="1800" dirty="0" smtClean="0"/>
          </a:p>
          <a:p>
            <a:r>
              <a:rPr lang="en-US" sz="1800" dirty="0" smtClean="0"/>
              <a:t>Objectives: </a:t>
            </a:r>
          </a:p>
          <a:p>
            <a:pPr lvl="1"/>
            <a:r>
              <a:rPr lang="en-US" sz="1800" dirty="0" smtClean="0"/>
              <a:t>By the end of the session, trainees should have</a:t>
            </a:r>
          </a:p>
          <a:p>
            <a:pPr lvl="1"/>
            <a:r>
              <a:rPr lang="en-US" sz="1800" dirty="0" smtClean="0"/>
              <a:t>Developed </a:t>
            </a:r>
            <a:r>
              <a:rPr lang="en-US" sz="1800" dirty="0"/>
              <a:t>an understanding of various facets of self-harm and suicide (</a:t>
            </a:r>
            <a:r>
              <a:rPr lang="en-US" sz="1800" dirty="0" err="1"/>
              <a:t>aetiology</a:t>
            </a:r>
            <a:r>
              <a:rPr lang="en-US" sz="1800" dirty="0"/>
              <a:t>, epidemiology, neurobiology, </a:t>
            </a:r>
            <a:r>
              <a:rPr lang="en-US" sz="1800" dirty="0" smtClean="0"/>
              <a:t>genetics)</a:t>
            </a:r>
          </a:p>
          <a:p>
            <a:pPr lvl="1"/>
            <a:r>
              <a:rPr lang="en-US" sz="1800" dirty="0" smtClean="0"/>
              <a:t>Developed </a:t>
            </a:r>
            <a:r>
              <a:rPr lang="en-US" sz="1800" dirty="0"/>
              <a:t>an understanding of surveys and develop skills for critically appraising surveys. </a:t>
            </a:r>
          </a:p>
          <a:p>
            <a:endParaRPr lang="en-US" dirty="0" smtClean="0"/>
          </a:p>
        </p:txBody>
      </p:sp>
    </p:spTree>
    <p:extLst>
      <p:ext uri="{BB962C8B-B14F-4D97-AF65-F5344CB8AC3E}">
        <p14:creationId xmlns:p14="http://schemas.microsoft.com/office/powerpoint/2010/main" val="155747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49"/>
            <a:ext cx="8229600" cy="763452"/>
          </a:xfrm>
        </p:spPr>
        <p:txBody>
          <a:bodyPr/>
          <a:lstStyle/>
          <a:p>
            <a:pPr algn="l"/>
            <a:r>
              <a:rPr lang="en-GB" sz="2800" b="1" dirty="0" smtClean="0">
                <a:solidFill>
                  <a:srgbClr val="A00054"/>
                </a:solidFill>
              </a:rPr>
              <a:t>Key Findings</a:t>
            </a:r>
            <a:endParaRPr lang="en-GB" sz="2800" b="1" dirty="0">
              <a:solidFill>
                <a:srgbClr val="A00054"/>
              </a:solidFill>
            </a:endParaRPr>
          </a:p>
        </p:txBody>
      </p:sp>
      <p:grpSp>
        <p:nvGrpSpPr>
          <p:cNvPr id="15" name="Group 14"/>
          <p:cNvGrpSpPr/>
          <p:nvPr/>
        </p:nvGrpSpPr>
        <p:grpSpPr>
          <a:xfrm>
            <a:off x="1525901" y="1256508"/>
            <a:ext cx="6280789" cy="531598"/>
            <a:chOff x="791368" y="1783079"/>
            <a:chExt cx="2073470" cy="979009"/>
          </a:xfrm>
        </p:grpSpPr>
        <p:sp>
          <p:nvSpPr>
            <p:cNvPr id="16" name="Round Diagonal Corner Rectangle 15"/>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Female patients </a:t>
              </a:r>
              <a:r>
                <a:rPr lang="en-US" sz="1600" dirty="0" smtClean="0">
                  <a:latin typeface="Arial Narrow" panose="020B0606020202030204" pitchFamily="34" charset="0"/>
                </a:rPr>
                <a:t>have specific </a:t>
              </a:r>
              <a:r>
                <a:rPr lang="en-US" sz="1600" b="1" dirty="0" smtClean="0">
                  <a:latin typeface="Arial Narrow" panose="020B0606020202030204" pitchFamily="34" charset="0"/>
                </a:rPr>
                <a:t>risk profile</a:t>
              </a:r>
              <a:endParaRPr lang="en-US" sz="1600" dirty="0" smtClean="0">
                <a:latin typeface="Arial Narrow" panose="020B0606020202030204" pitchFamily="34" charset="0"/>
              </a:endParaRPr>
            </a:p>
          </p:txBody>
        </p:sp>
      </p:grpSp>
      <p:sp>
        <p:nvSpPr>
          <p:cNvPr id="48" name="TextBox 47"/>
          <p:cNvSpPr txBox="1"/>
          <p:nvPr/>
        </p:nvSpPr>
        <p:spPr>
          <a:xfrm>
            <a:off x="160020" y="6321532"/>
            <a:ext cx="7646670" cy="215444"/>
          </a:xfrm>
          <a:prstGeom prst="rect">
            <a:avLst/>
          </a:prstGeom>
          <a:noFill/>
        </p:spPr>
        <p:txBody>
          <a:bodyPr wrap="square" rtlCol="0">
            <a:spAutoFit/>
          </a:bodyPr>
          <a:lstStyle/>
          <a:p>
            <a:r>
              <a:rPr lang="en-GB" sz="800" i="1" dirty="0"/>
              <a:t>https://sites.manchester.ac.uk/ncish/ </a:t>
            </a:r>
            <a:endParaRPr lang="en-GB" sz="800" i="1" dirty="0" smtClean="0"/>
          </a:p>
        </p:txBody>
      </p:sp>
      <p:grpSp>
        <p:nvGrpSpPr>
          <p:cNvPr id="9" name="Group 8"/>
          <p:cNvGrpSpPr/>
          <p:nvPr/>
        </p:nvGrpSpPr>
        <p:grpSpPr>
          <a:xfrm>
            <a:off x="3898009" y="2019960"/>
            <a:ext cx="1536571" cy="877326"/>
            <a:chOff x="457199" y="1783080"/>
            <a:chExt cx="2137413" cy="954380"/>
          </a:xfrm>
        </p:grpSpPr>
        <p:sp>
          <p:nvSpPr>
            <p:cNvPr id="10" name="Round Diagonal Corner Rectangle 9"/>
            <p:cNvSpPr/>
            <p:nvPr/>
          </p:nvSpPr>
          <p:spPr>
            <a:xfrm>
              <a:off x="457200" y="1783080"/>
              <a:ext cx="2137412" cy="954380"/>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Self-harm</a:t>
              </a:r>
            </a:p>
          </p:txBody>
        </p:sp>
        <p:sp>
          <p:nvSpPr>
            <p:cNvPr id="12"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74%</a:t>
              </a:r>
            </a:p>
          </p:txBody>
        </p:sp>
      </p:grpSp>
      <p:grpSp>
        <p:nvGrpSpPr>
          <p:cNvPr id="13" name="Group 12"/>
          <p:cNvGrpSpPr/>
          <p:nvPr/>
        </p:nvGrpSpPr>
        <p:grpSpPr>
          <a:xfrm>
            <a:off x="5706512" y="1986547"/>
            <a:ext cx="1536571" cy="910740"/>
            <a:chOff x="457199" y="1783080"/>
            <a:chExt cx="2137413" cy="990729"/>
          </a:xfrm>
        </p:grpSpPr>
        <p:sp>
          <p:nvSpPr>
            <p:cNvPr id="14" name="Round Diagonal Corner Rectangle 13"/>
            <p:cNvSpPr/>
            <p:nvPr/>
          </p:nvSpPr>
          <p:spPr>
            <a:xfrm>
              <a:off x="457200" y="1783080"/>
              <a:ext cx="2137412" cy="99072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8"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Personality Disorder</a:t>
              </a:r>
            </a:p>
          </p:txBody>
        </p:sp>
        <p:sp>
          <p:nvSpPr>
            <p:cNvPr id="19"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a:t>
              </a:r>
              <a:r>
                <a:rPr lang="en-US" sz="3600" b="1" dirty="0">
                  <a:latin typeface="Arial Narrow" panose="020B0606020202030204" pitchFamily="34" charset="0"/>
                </a:rPr>
                <a:t>5</a:t>
              </a:r>
              <a:r>
                <a:rPr lang="en-US" sz="3600" b="1" dirty="0" smtClean="0">
                  <a:latin typeface="Arial Narrow" panose="020B0606020202030204" pitchFamily="34" charset="0"/>
                </a:rPr>
                <a:t>%</a:t>
              </a:r>
            </a:p>
          </p:txBody>
        </p:sp>
      </p:grpSp>
      <p:grpSp>
        <p:nvGrpSpPr>
          <p:cNvPr id="20" name="Group 19"/>
          <p:cNvGrpSpPr/>
          <p:nvPr/>
        </p:nvGrpSpPr>
        <p:grpSpPr>
          <a:xfrm>
            <a:off x="2089505" y="2007773"/>
            <a:ext cx="1536571" cy="877326"/>
            <a:chOff x="457199" y="1783080"/>
            <a:chExt cx="2137413" cy="954380"/>
          </a:xfrm>
        </p:grpSpPr>
        <p:sp>
          <p:nvSpPr>
            <p:cNvPr id="21" name="Round Diagonal Corner Rectangle 20"/>
            <p:cNvSpPr/>
            <p:nvPr/>
          </p:nvSpPr>
          <p:spPr>
            <a:xfrm>
              <a:off x="457200" y="1783080"/>
              <a:ext cx="2137412" cy="954380"/>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2" name="Text Placeholder 3"/>
            <p:cNvSpPr txBox="1">
              <a:spLocks/>
            </p:cNvSpPr>
            <p:nvPr/>
          </p:nvSpPr>
          <p:spPr>
            <a:xfrm>
              <a:off x="457200" y="2345442"/>
              <a:ext cx="2137412"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smtClean="0">
                  <a:latin typeface="Arial Narrow" panose="020B0606020202030204" pitchFamily="34" charset="0"/>
                </a:rPr>
                <a:t>Contact with MH services</a:t>
              </a:r>
            </a:p>
          </p:txBody>
        </p:sp>
        <p:sp>
          <p:nvSpPr>
            <p:cNvPr id="23"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39%</a:t>
              </a:r>
            </a:p>
          </p:txBody>
        </p:sp>
      </p:grpSp>
      <p:grpSp>
        <p:nvGrpSpPr>
          <p:cNvPr id="24" name="Group 23"/>
          <p:cNvGrpSpPr/>
          <p:nvPr/>
        </p:nvGrpSpPr>
        <p:grpSpPr>
          <a:xfrm>
            <a:off x="1525901" y="3291693"/>
            <a:ext cx="6280789" cy="531598"/>
            <a:chOff x="791368" y="1783079"/>
            <a:chExt cx="2073470" cy="979009"/>
          </a:xfrm>
        </p:grpSpPr>
        <p:sp>
          <p:nvSpPr>
            <p:cNvPr id="25" name="Round Diagonal Corner Rectangle 24"/>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Young people </a:t>
              </a:r>
              <a:r>
                <a:rPr lang="en-US" sz="1600" dirty="0" smtClean="0">
                  <a:latin typeface="Arial Narrow" panose="020B0606020202030204" pitchFamily="34" charset="0"/>
                </a:rPr>
                <a:t>have</a:t>
              </a:r>
              <a:r>
                <a:rPr lang="en-US" sz="1600" b="1" dirty="0" smtClean="0">
                  <a:latin typeface="Arial Narrow" panose="020B0606020202030204" pitchFamily="34" charset="0"/>
                </a:rPr>
                <a:t> common antecedents</a:t>
              </a:r>
              <a:endParaRPr lang="en-US" sz="1600" dirty="0" smtClean="0">
                <a:latin typeface="Arial Narrow" panose="020B0606020202030204" pitchFamily="34" charset="0"/>
              </a:endParaRPr>
            </a:p>
          </p:txBody>
        </p:sp>
      </p:grpSp>
      <p:grpSp>
        <p:nvGrpSpPr>
          <p:cNvPr id="27" name="Group 26"/>
          <p:cNvGrpSpPr/>
          <p:nvPr/>
        </p:nvGrpSpPr>
        <p:grpSpPr>
          <a:xfrm>
            <a:off x="3898009" y="4055145"/>
            <a:ext cx="1536571" cy="877326"/>
            <a:chOff x="457199" y="1783080"/>
            <a:chExt cx="2137413" cy="954380"/>
          </a:xfrm>
        </p:grpSpPr>
        <p:sp>
          <p:nvSpPr>
            <p:cNvPr id="28" name="Round Diagonal Corner Rectangle 27"/>
            <p:cNvSpPr/>
            <p:nvPr/>
          </p:nvSpPr>
          <p:spPr>
            <a:xfrm>
              <a:off x="457200" y="1783080"/>
              <a:ext cx="2137412" cy="954380"/>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9"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Bullied</a:t>
              </a:r>
            </a:p>
          </p:txBody>
        </p:sp>
        <p:sp>
          <p:nvSpPr>
            <p:cNvPr id="30"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19%</a:t>
              </a:r>
            </a:p>
          </p:txBody>
        </p:sp>
      </p:grpSp>
      <p:grpSp>
        <p:nvGrpSpPr>
          <p:cNvPr id="31" name="Group 30"/>
          <p:cNvGrpSpPr/>
          <p:nvPr/>
        </p:nvGrpSpPr>
        <p:grpSpPr>
          <a:xfrm>
            <a:off x="5706512" y="4021732"/>
            <a:ext cx="1536571" cy="910740"/>
            <a:chOff x="457199" y="1783080"/>
            <a:chExt cx="2137413" cy="990729"/>
          </a:xfrm>
        </p:grpSpPr>
        <p:sp>
          <p:nvSpPr>
            <p:cNvPr id="32" name="Round Diagonal Corner Rectangle 31"/>
            <p:cNvSpPr/>
            <p:nvPr/>
          </p:nvSpPr>
          <p:spPr>
            <a:xfrm>
              <a:off x="457200" y="1783080"/>
              <a:ext cx="2137412" cy="99072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3"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smtClean="0">
                  <a:latin typeface="Arial Narrow" panose="020B0606020202030204" pitchFamily="34" charset="0"/>
                </a:rPr>
                <a:t>Physical health conditions</a:t>
              </a:r>
            </a:p>
          </p:txBody>
        </p:sp>
        <p:sp>
          <p:nvSpPr>
            <p:cNvPr id="3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30%</a:t>
              </a:r>
            </a:p>
          </p:txBody>
        </p:sp>
      </p:grpSp>
      <p:grpSp>
        <p:nvGrpSpPr>
          <p:cNvPr id="35" name="Group 34"/>
          <p:cNvGrpSpPr/>
          <p:nvPr/>
        </p:nvGrpSpPr>
        <p:grpSpPr>
          <a:xfrm>
            <a:off x="2089505" y="4042958"/>
            <a:ext cx="1536571" cy="877326"/>
            <a:chOff x="457199" y="1783080"/>
            <a:chExt cx="2137413" cy="954380"/>
          </a:xfrm>
        </p:grpSpPr>
        <p:sp>
          <p:nvSpPr>
            <p:cNvPr id="36" name="Round Diagonal Corner Rectangle 35"/>
            <p:cNvSpPr/>
            <p:nvPr/>
          </p:nvSpPr>
          <p:spPr>
            <a:xfrm>
              <a:off x="457200" y="1783080"/>
              <a:ext cx="2137412" cy="954380"/>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7" name="Text Placeholder 3"/>
            <p:cNvSpPr txBox="1">
              <a:spLocks/>
            </p:cNvSpPr>
            <p:nvPr/>
          </p:nvSpPr>
          <p:spPr>
            <a:xfrm>
              <a:off x="457200" y="2345442"/>
              <a:ext cx="2137412"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smtClean="0">
                  <a:latin typeface="Arial Narrow" panose="020B0606020202030204" pitchFamily="34" charset="0"/>
                </a:rPr>
                <a:t>Bereaved (9% by suicide)</a:t>
              </a:r>
            </a:p>
          </p:txBody>
        </p:sp>
        <p:sp>
          <p:nvSpPr>
            <p:cNvPr id="38"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25%</a:t>
              </a:r>
            </a:p>
          </p:txBody>
        </p:sp>
      </p:grpSp>
      <p:grpSp>
        <p:nvGrpSpPr>
          <p:cNvPr id="39" name="Group 38"/>
          <p:cNvGrpSpPr/>
          <p:nvPr/>
        </p:nvGrpSpPr>
        <p:grpSpPr>
          <a:xfrm>
            <a:off x="1525899" y="5301880"/>
            <a:ext cx="6280789" cy="531598"/>
            <a:chOff x="791368" y="1783079"/>
            <a:chExt cx="2073470" cy="979009"/>
          </a:xfrm>
        </p:grpSpPr>
        <p:sp>
          <p:nvSpPr>
            <p:cNvPr id="40" name="Round Diagonal Corner Rectangle 39"/>
            <p:cNvSpPr/>
            <p:nvPr/>
          </p:nvSpPr>
          <p:spPr>
            <a:xfrm>
              <a:off x="791368" y="1783079"/>
              <a:ext cx="2073470" cy="979009"/>
            </a:xfrm>
            <a:prstGeom prst="round2DiagRect">
              <a:avLst>
                <a:gd name="adj1" fmla="val 23073"/>
                <a:gd name="adj2" fmla="val 0"/>
              </a:avLst>
            </a:prstGeom>
            <a:ln w="38100">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1"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56% </a:t>
              </a:r>
              <a:r>
                <a:rPr lang="en-US" sz="1600" dirty="0" smtClean="0">
                  <a:latin typeface="Arial Narrow" panose="020B0606020202030204" pitchFamily="34" charset="0"/>
                </a:rPr>
                <a:t>of completed suicides have</a:t>
              </a:r>
              <a:r>
                <a:rPr lang="en-US" sz="1600" b="1" dirty="0" smtClean="0">
                  <a:latin typeface="Arial Narrow" panose="020B0606020202030204" pitchFamily="34" charset="0"/>
                </a:rPr>
                <a:t> comorbid alcohol/substance misuse</a:t>
              </a:r>
              <a:endParaRPr lang="en-US" sz="1600" dirty="0" smtClean="0">
                <a:latin typeface="Arial Narrow" panose="020B0606020202030204" pitchFamily="34" charset="0"/>
              </a:endParaRPr>
            </a:p>
          </p:txBody>
        </p:sp>
      </p:grpSp>
    </p:spTree>
    <p:extLst>
      <p:ext uri="{BB962C8B-B14F-4D97-AF65-F5344CB8AC3E}">
        <p14:creationId xmlns:p14="http://schemas.microsoft.com/office/powerpoint/2010/main" val="18497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rotWithShape="1">
          <a:blip r:embed="rId3"/>
          <a:srcRect l="31526" t="46772" r="31369" b="4667"/>
          <a:stretch/>
        </p:blipFill>
        <p:spPr>
          <a:xfrm>
            <a:off x="0" y="0"/>
            <a:ext cx="9156536" cy="6858000"/>
          </a:xfrm>
          <a:prstGeom prst="rect">
            <a:avLst/>
          </a:prstGeom>
        </p:spPr>
      </p:pic>
    </p:spTree>
    <p:extLst>
      <p:ext uri="{BB962C8B-B14F-4D97-AF65-F5344CB8AC3E}">
        <p14:creationId xmlns:p14="http://schemas.microsoft.com/office/powerpoint/2010/main" val="3390590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2" y="2666756"/>
            <a:ext cx="8710367" cy="679449"/>
          </a:xfrm>
        </p:spPr>
        <p:txBody>
          <a:bodyPr/>
          <a:lstStyle/>
          <a:p>
            <a:pPr algn="ctr"/>
            <a:r>
              <a:rPr lang="en-GB" dirty="0" smtClean="0"/>
              <a:t>Epidemiology of Deliberate Self-Harm</a:t>
            </a:r>
            <a:endParaRPr lang="en-GB" dirty="0"/>
          </a:p>
        </p:txBody>
      </p:sp>
    </p:spTree>
    <p:extLst>
      <p:ext uri="{BB962C8B-B14F-4D97-AF65-F5344CB8AC3E}">
        <p14:creationId xmlns:p14="http://schemas.microsoft.com/office/powerpoint/2010/main" val="141721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Self Harm Epidemiology</a:t>
            </a:r>
            <a:endParaRPr lang="en-GB" sz="3200" dirty="0"/>
          </a:p>
        </p:txBody>
      </p:sp>
      <p:grpSp>
        <p:nvGrpSpPr>
          <p:cNvPr id="8" name="Group 7"/>
          <p:cNvGrpSpPr/>
          <p:nvPr/>
        </p:nvGrpSpPr>
        <p:grpSpPr>
          <a:xfrm>
            <a:off x="2022399" y="1363403"/>
            <a:ext cx="5207960" cy="531598"/>
            <a:chOff x="791368" y="1783079"/>
            <a:chExt cx="2073470" cy="979009"/>
          </a:xfrm>
        </p:grpSpPr>
        <p:sp>
          <p:nvSpPr>
            <p:cNvPr id="9" name="Round Diagonal Corner Rectangle 8"/>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Suicide attempts are </a:t>
              </a:r>
              <a:r>
                <a:rPr lang="en-US" sz="1600" b="1" dirty="0" smtClean="0">
                  <a:latin typeface="Arial Narrow" panose="020B0606020202030204" pitchFamily="34" charset="0"/>
                </a:rPr>
                <a:t>30 x</a:t>
              </a:r>
              <a:r>
                <a:rPr lang="en-US" sz="1600" dirty="0" smtClean="0">
                  <a:latin typeface="Arial Narrow" panose="020B0606020202030204" pitchFamily="34" charset="0"/>
                </a:rPr>
                <a:t> more common than suicides</a:t>
              </a:r>
              <a:endParaRPr lang="en-US" sz="1600" b="1" dirty="0" smtClean="0">
                <a:latin typeface="Arial Narrow" panose="020B0606020202030204" pitchFamily="34" charset="0"/>
              </a:endParaRPr>
            </a:p>
          </p:txBody>
        </p:sp>
      </p:grpSp>
      <p:sp>
        <p:nvSpPr>
          <p:cNvPr id="12" name="TextBox 11"/>
          <p:cNvSpPr txBox="1"/>
          <p:nvPr/>
        </p:nvSpPr>
        <p:spPr>
          <a:xfrm>
            <a:off x="160020" y="6288613"/>
            <a:ext cx="8901918" cy="707886"/>
          </a:xfrm>
          <a:prstGeom prst="rect">
            <a:avLst/>
          </a:prstGeom>
          <a:noFill/>
        </p:spPr>
        <p:txBody>
          <a:bodyPr wrap="square" rtlCol="0">
            <a:spAutoFit/>
          </a:bodyPr>
          <a:lstStyle/>
          <a:p>
            <a:r>
              <a:rPr lang="en-GB" sz="800" i="1" dirty="0" smtClean="0"/>
              <a:t>Bachmann S (2018) Epidemiology of suicide and the psychiatric perspective. </a:t>
            </a:r>
            <a:r>
              <a:rPr lang="en-GB" sz="800" i="1" dirty="0" err="1" smtClean="0"/>
              <a:t>Int</a:t>
            </a:r>
            <a:r>
              <a:rPr lang="en-GB" sz="800" i="1" dirty="0" smtClean="0"/>
              <a:t> J Environ Res Public Health</a:t>
            </a:r>
          </a:p>
          <a:p>
            <a:r>
              <a:rPr lang="en-GB" sz="800" i="1" dirty="0" err="1" smtClean="0"/>
              <a:t>Carr</a:t>
            </a:r>
            <a:r>
              <a:rPr lang="en-GB" sz="800" i="1" dirty="0" smtClean="0"/>
              <a:t> MJ, et al (2016) The epidemiology of self-harm in a UK-wide primary care patient cohort, 2001-2013. BMC Psychiatry. 16: 53</a:t>
            </a:r>
          </a:p>
          <a:p>
            <a:r>
              <a:rPr lang="en-GB" sz="800" i="1" dirty="0" smtClean="0"/>
              <a:t>Bergen H, et al (2010) Epidemiology and trends in non-fatal self-harm in three centres in England: 2000-2007. </a:t>
            </a:r>
            <a:r>
              <a:rPr lang="en-GB" sz="800" i="1" dirty="0" err="1" smtClean="0"/>
              <a:t>BJPsych</a:t>
            </a:r>
            <a:r>
              <a:rPr lang="en-GB" sz="800" i="1" dirty="0" smtClean="0"/>
              <a:t> 197(6): 493-8</a:t>
            </a:r>
          </a:p>
          <a:p>
            <a:r>
              <a:rPr lang="en-US" sz="800" i="1" dirty="0"/>
              <a:t>McManus S, et al (2019) Prevalence of non-suicidal self-harm and service contact in England, 2000-14: repeated cross-sectional surveys of the general population. The </a:t>
            </a:r>
            <a:r>
              <a:rPr lang="en-US" sz="800" i="1" dirty="0" smtClean="0"/>
              <a:t>Lancet; </a:t>
            </a:r>
            <a:r>
              <a:rPr lang="en-US" sz="800" i="1" dirty="0"/>
              <a:t>6(7): 573-81</a:t>
            </a:r>
          </a:p>
          <a:p>
            <a:endParaRPr lang="en-GB" sz="800" i="1" dirty="0"/>
          </a:p>
        </p:txBody>
      </p:sp>
      <p:grpSp>
        <p:nvGrpSpPr>
          <p:cNvPr id="14" name="Group 13"/>
          <p:cNvGrpSpPr/>
          <p:nvPr/>
        </p:nvGrpSpPr>
        <p:grpSpPr>
          <a:xfrm>
            <a:off x="2022399" y="2076315"/>
            <a:ext cx="5207960" cy="531598"/>
            <a:chOff x="791368" y="1783079"/>
            <a:chExt cx="2073470" cy="979009"/>
          </a:xfrm>
        </p:grpSpPr>
        <p:sp>
          <p:nvSpPr>
            <p:cNvPr id="15" name="Round Diagonal Corner Rectangle 14"/>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Incidence of </a:t>
              </a:r>
              <a:r>
                <a:rPr lang="en-US" sz="1600" b="1" dirty="0" smtClean="0">
                  <a:latin typeface="Arial Narrow" panose="020B0606020202030204" pitchFamily="34" charset="0"/>
                </a:rPr>
                <a:t>adolescent</a:t>
              </a:r>
              <a:r>
                <a:rPr lang="en-US" sz="1600" dirty="0" smtClean="0">
                  <a:latin typeface="Arial Narrow" panose="020B0606020202030204" pitchFamily="34" charset="0"/>
                </a:rPr>
                <a:t> self harm is </a:t>
              </a:r>
              <a:r>
                <a:rPr lang="en-US" sz="1600" b="1" dirty="0" smtClean="0">
                  <a:latin typeface="Arial Narrow" panose="020B0606020202030204" pitchFamily="34" charset="0"/>
                </a:rPr>
                <a:t>increasing</a:t>
              </a:r>
            </a:p>
          </p:txBody>
        </p:sp>
      </p:grpSp>
      <p:grpSp>
        <p:nvGrpSpPr>
          <p:cNvPr id="17" name="Group 16"/>
          <p:cNvGrpSpPr/>
          <p:nvPr/>
        </p:nvGrpSpPr>
        <p:grpSpPr>
          <a:xfrm>
            <a:off x="2022399" y="2763959"/>
            <a:ext cx="5207960" cy="531598"/>
            <a:chOff x="791368" y="1783079"/>
            <a:chExt cx="2073470" cy="979009"/>
          </a:xfrm>
        </p:grpSpPr>
        <p:sp>
          <p:nvSpPr>
            <p:cNvPr id="18" name="Round Diagonal Corner Rectangle 17"/>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9"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Estimated </a:t>
              </a:r>
              <a:r>
                <a:rPr lang="en-US" sz="1600" b="1" dirty="0" smtClean="0">
                  <a:latin typeface="Arial Narrow" panose="020B0606020202030204" pitchFamily="34" charset="0"/>
                </a:rPr>
                <a:t>14-39%</a:t>
              </a:r>
              <a:r>
                <a:rPr lang="en-US" sz="1600" dirty="0" smtClean="0">
                  <a:latin typeface="Arial Narrow" panose="020B0606020202030204" pitchFamily="34" charset="0"/>
                </a:rPr>
                <a:t> of general population engage in </a:t>
              </a:r>
              <a:r>
                <a:rPr lang="en-US" sz="1600" dirty="0" err="1" smtClean="0">
                  <a:latin typeface="Arial Narrow" panose="020B0606020202030204" pitchFamily="34" charset="0"/>
                </a:rPr>
                <a:t>DSH</a:t>
              </a:r>
              <a:endParaRPr lang="en-US" sz="1600" b="1" dirty="0" smtClean="0">
                <a:latin typeface="Arial Narrow" panose="020B0606020202030204" pitchFamily="34" charset="0"/>
              </a:endParaRPr>
            </a:p>
          </p:txBody>
        </p:sp>
      </p:grpSp>
      <p:grpSp>
        <p:nvGrpSpPr>
          <p:cNvPr id="20" name="Group 19"/>
          <p:cNvGrpSpPr/>
          <p:nvPr/>
        </p:nvGrpSpPr>
        <p:grpSpPr>
          <a:xfrm>
            <a:off x="550471" y="4835632"/>
            <a:ext cx="1032143" cy="1213474"/>
            <a:chOff x="457199" y="1783079"/>
            <a:chExt cx="2137413" cy="1320053"/>
          </a:xfrm>
        </p:grpSpPr>
        <p:sp>
          <p:nvSpPr>
            <p:cNvPr id="21" name="Round Diagonal Corner Rectangle 20"/>
            <p:cNvSpPr/>
            <p:nvPr/>
          </p:nvSpPr>
          <p:spPr>
            <a:xfrm>
              <a:off x="457201" y="1783079"/>
              <a:ext cx="2137411" cy="132005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2"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/10,000</a:t>
              </a:r>
            </a:p>
            <a:p>
              <a:pPr marL="0" indent="0" algn="ctr">
                <a:buNone/>
              </a:pPr>
              <a:r>
                <a:rPr lang="en-US" sz="1200" dirty="0" smtClean="0">
                  <a:latin typeface="Arial Narrow" panose="020B0606020202030204" pitchFamily="34" charset="0"/>
                </a:rPr>
                <a:t>Incidence in females</a:t>
              </a:r>
            </a:p>
          </p:txBody>
        </p:sp>
        <p:sp>
          <p:nvSpPr>
            <p:cNvPr id="23"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37.4</a:t>
              </a:r>
            </a:p>
          </p:txBody>
        </p:sp>
      </p:grpSp>
      <p:grpSp>
        <p:nvGrpSpPr>
          <p:cNvPr id="24" name="Group 23"/>
          <p:cNvGrpSpPr/>
          <p:nvPr/>
        </p:nvGrpSpPr>
        <p:grpSpPr>
          <a:xfrm>
            <a:off x="539259" y="4240983"/>
            <a:ext cx="2210481" cy="416358"/>
            <a:chOff x="791368" y="1783079"/>
            <a:chExt cx="2073470" cy="979009"/>
          </a:xfrm>
        </p:grpSpPr>
        <p:sp>
          <p:nvSpPr>
            <p:cNvPr id="25" name="Round Diagonal Corner Rectangle 24"/>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Adolescence (2011-14)</a:t>
              </a:r>
              <a:endParaRPr lang="en-US" sz="1600" b="1" dirty="0" smtClean="0">
                <a:latin typeface="Arial Narrow" panose="020B0606020202030204" pitchFamily="34" charset="0"/>
              </a:endParaRPr>
            </a:p>
          </p:txBody>
        </p:sp>
      </p:grpSp>
      <p:grpSp>
        <p:nvGrpSpPr>
          <p:cNvPr id="46" name="Group 45"/>
          <p:cNvGrpSpPr/>
          <p:nvPr/>
        </p:nvGrpSpPr>
        <p:grpSpPr>
          <a:xfrm>
            <a:off x="1717598" y="4811760"/>
            <a:ext cx="1032143" cy="1213474"/>
            <a:chOff x="457199" y="1783079"/>
            <a:chExt cx="2137413" cy="1320053"/>
          </a:xfrm>
        </p:grpSpPr>
        <p:sp>
          <p:nvSpPr>
            <p:cNvPr id="47" name="Round Diagonal Corner Rectangle 46"/>
            <p:cNvSpPr/>
            <p:nvPr/>
          </p:nvSpPr>
          <p:spPr>
            <a:xfrm>
              <a:off x="457201" y="1783079"/>
              <a:ext cx="2137411" cy="132005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48"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/10,000</a:t>
              </a:r>
            </a:p>
            <a:p>
              <a:pPr marL="0" indent="0" algn="ctr">
                <a:buNone/>
              </a:pPr>
              <a:r>
                <a:rPr lang="en-US" sz="1200" dirty="0" smtClean="0">
                  <a:latin typeface="Arial Narrow" panose="020B0606020202030204" pitchFamily="34" charset="0"/>
                </a:rPr>
                <a:t>Incidence in males</a:t>
              </a:r>
            </a:p>
          </p:txBody>
        </p:sp>
        <p:sp>
          <p:nvSpPr>
            <p:cNvPr id="49"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12.3</a:t>
              </a:r>
            </a:p>
          </p:txBody>
        </p:sp>
      </p:grpSp>
      <p:grpSp>
        <p:nvGrpSpPr>
          <p:cNvPr id="50" name="Group 49"/>
          <p:cNvGrpSpPr/>
          <p:nvPr/>
        </p:nvGrpSpPr>
        <p:grpSpPr>
          <a:xfrm>
            <a:off x="3422625" y="4835632"/>
            <a:ext cx="1032143" cy="1213474"/>
            <a:chOff x="457199" y="1783079"/>
            <a:chExt cx="2137413" cy="1320053"/>
          </a:xfrm>
        </p:grpSpPr>
        <p:sp>
          <p:nvSpPr>
            <p:cNvPr id="51" name="Round Diagonal Corner Rectangle 50"/>
            <p:cNvSpPr/>
            <p:nvPr/>
          </p:nvSpPr>
          <p:spPr>
            <a:xfrm>
              <a:off x="457201" y="1783079"/>
              <a:ext cx="2137411" cy="132005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52"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/10,000</a:t>
              </a:r>
            </a:p>
            <a:p>
              <a:pPr marL="0" indent="0" algn="ctr">
                <a:buNone/>
              </a:pPr>
              <a:r>
                <a:rPr lang="en-US" sz="1200" dirty="0" smtClean="0">
                  <a:latin typeface="Arial Narrow" panose="020B0606020202030204" pitchFamily="34" charset="0"/>
                </a:rPr>
                <a:t>Incidence in females</a:t>
              </a:r>
            </a:p>
          </p:txBody>
        </p:sp>
        <p:sp>
          <p:nvSpPr>
            <p:cNvPr id="53"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17.9</a:t>
              </a:r>
            </a:p>
          </p:txBody>
        </p:sp>
      </p:grpSp>
      <p:grpSp>
        <p:nvGrpSpPr>
          <p:cNvPr id="54" name="Group 53"/>
          <p:cNvGrpSpPr/>
          <p:nvPr/>
        </p:nvGrpSpPr>
        <p:grpSpPr>
          <a:xfrm>
            <a:off x="3411413" y="4240983"/>
            <a:ext cx="2210481" cy="416358"/>
            <a:chOff x="791368" y="1783079"/>
            <a:chExt cx="2073470" cy="979009"/>
          </a:xfrm>
        </p:grpSpPr>
        <p:sp>
          <p:nvSpPr>
            <p:cNvPr id="55" name="Round Diagonal Corner Rectangle 54"/>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56"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Primary Care (2001-13)</a:t>
              </a:r>
              <a:endParaRPr lang="en-US" sz="1600" b="1" dirty="0" smtClean="0">
                <a:latin typeface="Arial Narrow" panose="020B0606020202030204" pitchFamily="34" charset="0"/>
              </a:endParaRPr>
            </a:p>
          </p:txBody>
        </p:sp>
      </p:grpSp>
      <p:grpSp>
        <p:nvGrpSpPr>
          <p:cNvPr id="57" name="Group 56"/>
          <p:cNvGrpSpPr/>
          <p:nvPr/>
        </p:nvGrpSpPr>
        <p:grpSpPr>
          <a:xfrm>
            <a:off x="4589752" y="4811760"/>
            <a:ext cx="1032143" cy="1213474"/>
            <a:chOff x="457199" y="1783079"/>
            <a:chExt cx="2137413" cy="1320053"/>
          </a:xfrm>
        </p:grpSpPr>
        <p:sp>
          <p:nvSpPr>
            <p:cNvPr id="58" name="Round Diagonal Corner Rectangle 57"/>
            <p:cNvSpPr/>
            <p:nvPr/>
          </p:nvSpPr>
          <p:spPr>
            <a:xfrm>
              <a:off x="457201" y="1783079"/>
              <a:ext cx="2137411" cy="132005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59"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/10,000</a:t>
              </a:r>
            </a:p>
            <a:p>
              <a:pPr marL="0" indent="0" algn="ctr">
                <a:buNone/>
              </a:pPr>
              <a:r>
                <a:rPr lang="en-US" sz="1200" dirty="0" smtClean="0">
                  <a:latin typeface="Arial Narrow" panose="020B0606020202030204" pitchFamily="34" charset="0"/>
                </a:rPr>
                <a:t>Incidence in males</a:t>
              </a:r>
            </a:p>
          </p:txBody>
        </p:sp>
        <p:sp>
          <p:nvSpPr>
            <p:cNvPr id="60"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12.3</a:t>
              </a:r>
            </a:p>
          </p:txBody>
        </p:sp>
      </p:grpSp>
      <p:grpSp>
        <p:nvGrpSpPr>
          <p:cNvPr id="61" name="Group 60"/>
          <p:cNvGrpSpPr/>
          <p:nvPr/>
        </p:nvGrpSpPr>
        <p:grpSpPr>
          <a:xfrm>
            <a:off x="6690755" y="4824406"/>
            <a:ext cx="1372962" cy="1213474"/>
            <a:chOff x="457199" y="1783079"/>
            <a:chExt cx="2137413" cy="1320053"/>
          </a:xfrm>
        </p:grpSpPr>
        <p:sp>
          <p:nvSpPr>
            <p:cNvPr id="62" name="Round Diagonal Corner Rectangle 61"/>
            <p:cNvSpPr/>
            <p:nvPr/>
          </p:nvSpPr>
          <p:spPr>
            <a:xfrm>
              <a:off x="457201" y="1783079"/>
              <a:ext cx="2137411" cy="132005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3"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/10,000</a:t>
              </a:r>
            </a:p>
            <a:p>
              <a:pPr marL="0" indent="0" algn="ctr">
                <a:buNone/>
              </a:pPr>
              <a:r>
                <a:rPr lang="en-US" sz="1200" dirty="0" smtClean="0">
                  <a:latin typeface="Arial Narrow" panose="020B0606020202030204" pitchFamily="34" charset="0"/>
                </a:rPr>
                <a:t>Incidence (non-gender specific)</a:t>
              </a:r>
            </a:p>
          </p:txBody>
        </p:sp>
        <p:sp>
          <p:nvSpPr>
            <p:cNvPr id="6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36-44</a:t>
              </a:r>
            </a:p>
          </p:txBody>
        </p:sp>
      </p:grpSp>
      <p:grpSp>
        <p:nvGrpSpPr>
          <p:cNvPr id="65" name="Group 64"/>
          <p:cNvGrpSpPr/>
          <p:nvPr/>
        </p:nvGrpSpPr>
        <p:grpSpPr>
          <a:xfrm>
            <a:off x="6254941" y="4229757"/>
            <a:ext cx="2210481" cy="416358"/>
            <a:chOff x="791368" y="1783079"/>
            <a:chExt cx="2073470" cy="979009"/>
          </a:xfrm>
        </p:grpSpPr>
        <p:sp>
          <p:nvSpPr>
            <p:cNvPr id="66" name="Round Diagonal Corner Rectangle 65"/>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Emergence </a:t>
              </a:r>
              <a:r>
                <a:rPr lang="en-US" sz="1600" dirty="0" err="1" smtClean="0">
                  <a:latin typeface="Arial Narrow" panose="020B0606020202030204" pitchFamily="34" charset="0"/>
                </a:rPr>
                <a:t>Dept</a:t>
              </a:r>
              <a:r>
                <a:rPr lang="en-US" sz="1600" dirty="0" smtClean="0">
                  <a:latin typeface="Arial Narrow" panose="020B0606020202030204" pitchFamily="34" charset="0"/>
                </a:rPr>
                <a:t> (2000-07)</a:t>
              </a:r>
              <a:endParaRPr lang="en-US" sz="1600" b="1" dirty="0" smtClean="0">
                <a:latin typeface="Arial Narrow" panose="020B0606020202030204" pitchFamily="34" charset="0"/>
              </a:endParaRPr>
            </a:p>
          </p:txBody>
        </p:sp>
      </p:grpSp>
      <p:grpSp>
        <p:nvGrpSpPr>
          <p:cNvPr id="72" name="Group 71"/>
          <p:cNvGrpSpPr/>
          <p:nvPr/>
        </p:nvGrpSpPr>
        <p:grpSpPr>
          <a:xfrm>
            <a:off x="539258" y="3432075"/>
            <a:ext cx="7926163" cy="531598"/>
            <a:chOff x="791368" y="1783079"/>
            <a:chExt cx="2073470" cy="979009"/>
          </a:xfrm>
        </p:grpSpPr>
        <p:sp>
          <p:nvSpPr>
            <p:cNvPr id="73" name="Round Diagonal Corner Rectangle 72"/>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74"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Prevalence data difficult to calculate as </a:t>
              </a:r>
              <a:r>
                <a:rPr lang="en-US" sz="1600" b="1" dirty="0" smtClean="0">
                  <a:latin typeface="Arial Narrow" panose="020B0606020202030204" pitchFamily="34" charset="0"/>
                </a:rPr>
                <a:t>59.4%</a:t>
              </a:r>
              <a:r>
                <a:rPr lang="en-US" sz="1600" dirty="0" smtClean="0">
                  <a:latin typeface="Arial Narrow" panose="020B0606020202030204" pitchFamily="34" charset="0"/>
                </a:rPr>
                <a:t> do not have contact with services following </a:t>
              </a:r>
              <a:r>
                <a:rPr lang="en-US" sz="1600" dirty="0" err="1" smtClean="0">
                  <a:latin typeface="Arial Narrow" panose="020B0606020202030204" pitchFamily="34" charset="0"/>
                </a:rPr>
                <a:t>DSH</a:t>
              </a:r>
              <a:endParaRPr lang="en-US" sz="1600" b="1" dirty="0" smtClean="0">
                <a:latin typeface="Arial Narrow" panose="020B0606020202030204" pitchFamily="34" charset="0"/>
              </a:endParaRPr>
            </a:p>
          </p:txBody>
        </p:sp>
      </p:grpSp>
    </p:spTree>
    <p:extLst>
      <p:ext uri="{BB962C8B-B14F-4D97-AF65-F5344CB8AC3E}">
        <p14:creationId xmlns:p14="http://schemas.microsoft.com/office/powerpoint/2010/main" val="14207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Self Harm Epidemiology</a:t>
            </a:r>
            <a:endParaRPr lang="en-GB" sz="3200" dirty="0"/>
          </a:p>
        </p:txBody>
      </p:sp>
      <p:pic>
        <p:nvPicPr>
          <p:cNvPr id="3" name="Picture 2"/>
          <p:cNvPicPr>
            <a:picLocks noChangeAspect="1"/>
          </p:cNvPicPr>
          <p:nvPr/>
        </p:nvPicPr>
        <p:blipFill>
          <a:blip r:embed="rId3"/>
          <a:stretch>
            <a:fillRect/>
          </a:stretch>
        </p:blipFill>
        <p:spPr>
          <a:xfrm>
            <a:off x="609600" y="1943692"/>
            <a:ext cx="7801707" cy="4134238"/>
          </a:xfrm>
          <a:prstGeom prst="rect">
            <a:avLst/>
          </a:prstGeom>
        </p:spPr>
      </p:pic>
      <p:sp>
        <p:nvSpPr>
          <p:cNvPr id="11" name="TextBox 10"/>
          <p:cNvSpPr txBox="1"/>
          <p:nvPr/>
        </p:nvSpPr>
        <p:spPr>
          <a:xfrm>
            <a:off x="160020" y="6396335"/>
            <a:ext cx="7646670" cy="338554"/>
          </a:xfrm>
          <a:prstGeom prst="rect">
            <a:avLst/>
          </a:prstGeom>
          <a:noFill/>
        </p:spPr>
        <p:txBody>
          <a:bodyPr wrap="square" rtlCol="0">
            <a:spAutoFit/>
          </a:bodyPr>
          <a:lstStyle/>
          <a:p>
            <a:r>
              <a:rPr lang="en-GB" sz="800" i="1" dirty="0" smtClean="0"/>
              <a:t>McManus S, et al (2019) Prevalence of non-suicidal self-harm and service contact in England, 2000-14: repeated cross-sectional surveys of the general population. The Lancet Psychiatry; 6(7): 573-81</a:t>
            </a:r>
            <a:endParaRPr lang="en-GB" sz="800" i="1" dirty="0"/>
          </a:p>
        </p:txBody>
      </p:sp>
      <p:grpSp>
        <p:nvGrpSpPr>
          <p:cNvPr id="13" name="Group 12"/>
          <p:cNvGrpSpPr/>
          <p:nvPr/>
        </p:nvGrpSpPr>
        <p:grpSpPr>
          <a:xfrm>
            <a:off x="2022399" y="1160012"/>
            <a:ext cx="5207960" cy="531598"/>
            <a:chOff x="791368" y="1783079"/>
            <a:chExt cx="2073470" cy="979009"/>
          </a:xfrm>
        </p:grpSpPr>
        <p:sp>
          <p:nvSpPr>
            <p:cNvPr id="17" name="Round Diagonal Corner Rectangle 16"/>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8"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Prevalence of </a:t>
              </a:r>
              <a:r>
                <a:rPr lang="en-US" sz="1600" dirty="0" err="1" smtClean="0">
                  <a:latin typeface="Arial Narrow" panose="020B0606020202030204" pitchFamily="34" charset="0"/>
                </a:rPr>
                <a:t>DSH</a:t>
              </a:r>
              <a:r>
                <a:rPr lang="en-US" sz="1600" dirty="0" smtClean="0">
                  <a:latin typeface="Arial Narrow" panose="020B0606020202030204" pitchFamily="34" charset="0"/>
                </a:rPr>
                <a:t> </a:t>
              </a:r>
              <a:r>
                <a:rPr lang="en-US" sz="1600" b="1" dirty="0" smtClean="0">
                  <a:latin typeface="Arial Narrow" panose="020B0606020202030204" pitchFamily="34" charset="0"/>
                </a:rPr>
                <a:t>decreases</a:t>
              </a:r>
              <a:r>
                <a:rPr lang="en-US" sz="1600" dirty="0" smtClean="0">
                  <a:latin typeface="Arial Narrow" panose="020B0606020202030204" pitchFamily="34" charset="0"/>
                </a:rPr>
                <a:t> over the lifespan</a:t>
              </a:r>
              <a:endParaRPr lang="en-US" sz="1600" b="1" dirty="0" smtClean="0">
                <a:latin typeface="Arial Narrow" panose="020B0606020202030204" pitchFamily="34" charset="0"/>
              </a:endParaRPr>
            </a:p>
          </p:txBody>
        </p:sp>
      </p:grpSp>
      <p:sp>
        <p:nvSpPr>
          <p:cNvPr id="4" name="TextBox 3"/>
          <p:cNvSpPr txBox="1"/>
          <p:nvPr/>
        </p:nvSpPr>
        <p:spPr>
          <a:xfrm>
            <a:off x="984739" y="1839461"/>
            <a:ext cx="1172307" cy="338554"/>
          </a:xfrm>
          <a:prstGeom prst="rect">
            <a:avLst/>
          </a:prstGeom>
          <a:noFill/>
        </p:spPr>
        <p:txBody>
          <a:bodyPr wrap="square" rtlCol="0">
            <a:spAutoFit/>
          </a:bodyPr>
          <a:lstStyle/>
          <a:p>
            <a:r>
              <a:rPr lang="en-GB" sz="1600" dirty="0" smtClean="0"/>
              <a:t>Male</a:t>
            </a:r>
            <a:endParaRPr lang="en-GB" sz="1600" dirty="0"/>
          </a:p>
        </p:txBody>
      </p:sp>
      <p:sp>
        <p:nvSpPr>
          <p:cNvPr id="19" name="TextBox 18"/>
          <p:cNvSpPr txBox="1"/>
          <p:nvPr/>
        </p:nvSpPr>
        <p:spPr>
          <a:xfrm>
            <a:off x="4994031" y="1850356"/>
            <a:ext cx="1172307" cy="338554"/>
          </a:xfrm>
          <a:prstGeom prst="rect">
            <a:avLst/>
          </a:prstGeom>
          <a:noFill/>
        </p:spPr>
        <p:txBody>
          <a:bodyPr wrap="square" rtlCol="0">
            <a:spAutoFit/>
          </a:bodyPr>
          <a:lstStyle/>
          <a:p>
            <a:r>
              <a:rPr lang="en-GB" sz="1600" dirty="0" smtClean="0"/>
              <a:t>Female</a:t>
            </a:r>
            <a:endParaRPr lang="en-GB" sz="1600" dirty="0"/>
          </a:p>
        </p:txBody>
      </p:sp>
    </p:spTree>
    <p:extLst>
      <p:ext uri="{BB962C8B-B14F-4D97-AF65-F5344CB8AC3E}">
        <p14:creationId xmlns:p14="http://schemas.microsoft.com/office/powerpoint/2010/main" val="20966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Self Harm Epidemiology</a:t>
            </a:r>
            <a:endParaRPr lang="en-GB" sz="3200" dirty="0"/>
          </a:p>
        </p:txBody>
      </p:sp>
      <p:grpSp>
        <p:nvGrpSpPr>
          <p:cNvPr id="17" name="Group 16"/>
          <p:cNvGrpSpPr/>
          <p:nvPr/>
        </p:nvGrpSpPr>
        <p:grpSpPr>
          <a:xfrm>
            <a:off x="1985772" y="1296021"/>
            <a:ext cx="5207960" cy="531598"/>
            <a:chOff x="791368" y="1783079"/>
            <a:chExt cx="2073470" cy="979009"/>
          </a:xfrm>
        </p:grpSpPr>
        <p:sp>
          <p:nvSpPr>
            <p:cNvPr id="18" name="Round Diagonal Corner Rectangle 17"/>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9"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Risk of repetition:</a:t>
              </a:r>
              <a:endParaRPr lang="en-US" sz="1600" b="1" dirty="0" smtClean="0">
                <a:latin typeface="Arial Narrow" panose="020B0606020202030204" pitchFamily="34" charset="0"/>
              </a:endParaRPr>
            </a:p>
          </p:txBody>
        </p:sp>
      </p:grpSp>
      <p:grpSp>
        <p:nvGrpSpPr>
          <p:cNvPr id="61" name="Group 60"/>
          <p:cNvGrpSpPr/>
          <p:nvPr/>
        </p:nvGrpSpPr>
        <p:grpSpPr>
          <a:xfrm>
            <a:off x="3039016" y="2044638"/>
            <a:ext cx="1372962" cy="1040208"/>
            <a:chOff x="457199" y="1783079"/>
            <a:chExt cx="2137413" cy="1131569"/>
          </a:xfrm>
        </p:grpSpPr>
        <p:sp>
          <p:nvSpPr>
            <p:cNvPr id="62" name="Round Diagonal Corner Rectangle 61"/>
            <p:cNvSpPr/>
            <p:nvPr/>
          </p:nvSpPr>
          <p:spPr>
            <a:xfrm>
              <a:off x="457201" y="1783079"/>
              <a:ext cx="2137411" cy="113156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3"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Repeats within </a:t>
              </a:r>
            </a:p>
            <a:p>
              <a:pPr marL="0" indent="0" algn="ctr">
                <a:buNone/>
              </a:pPr>
              <a:r>
                <a:rPr lang="en-US" sz="1200" dirty="0" smtClean="0">
                  <a:latin typeface="Arial Narrow" panose="020B0606020202030204" pitchFamily="34" charset="0"/>
                </a:rPr>
                <a:t>1 year</a:t>
              </a:r>
            </a:p>
          </p:txBody>
        </p:sp>
        <p:sp>
          <p:nvSpPr>
            <p:cNvPr id="64"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 in 6</a:t>
              </a:r>
            </a:p>
          </p:txBody>
        </p:sp>
      </p:grpSp>
      <p:sp>
        <p:nvSpPr>
          <p:cNvPr id="45" name="TextBox 44"/>
          <p:cNvSpPr txBox="1"/>
          <p:nvPr/>
        </p:nvSpPr>
        <p:spPr>
          <a:xfrm>
            <a:off x="160020" y="6396335"/>
            <a:ext cx="7646670" cy="215444"/>
          </a:xfrm>
          <a:prstGeom prst="rect">
            <a:avLst/>
          </a:prstGeom>
          <a:noFill/>
        </p:spPr>
        <p:txBody>
          <a:bodyPr wrap="square" rtlCol="0">
            <a:spAutoFit/>
          </a:bodyPr>
          <a:lstStyle/>
          <a:p>
            <a:r>
              <a:rPr lang="en-GB" sz="800" i="1" dirty="0" smtClean="0"/>
              <a:t>Owens, et al (2002) Fatal and non-fatal repetition of self harm: Systematic review. </a:t>
            </a:r>
            <a:r>
              <a:rPr lang="en-GB" sz="800" i="1" dirty="0" err="1" smtClean="0"/>
              <a:t>BJPsych</a:t>
            </a:r>
            <a:r>
              <a:rPr lang="en-GB" sz="800" i="1" dirty="0" smtClean="0"/>
              <a:t> 181(3): 193-9</a:t>
            </a:r>
            <a:endParaRPr lang="en-GB" sz="800" i="1" dirty="0"/>
          </a:p>
        </p:txBody>
      </p:sp>
      <p:grpSp>
        <p:nvGrpSpPr>
          <p:cNvPr id="68" name="Group 67"/>
          <p:cNvGrpSpPr/>
          <p:nvPr/>
        </p:nvGrpSpPr>
        <p:grpSpPr>
          <a:xfrm>
            <a:off x="4695259" y="2010362"/>
            <a:ext cx="1372962" cy="1040208"/>
            <a:chOff x="457199" y="1783079"/>
            <a:chExt cx="2137413" cy="1131569"/>
          </a:xfrm>
        </p:grpSpPr>
        <p:sp>
          <p:nvSpPr>
            <p:cNvPr id="69" name="Round Diagonal Corner Rectangle 68"/>
            <p:cNvSpPr/>
            <p:nvPr/>
          </p:nvSpPr>
          <p:spPr>
            <a:xfrm>
              <a:off x="457201" y="1783079"/>
              <a:ext cx="2137411" cy="113156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70"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Repeats within </a:t>
              </a:r>
            </a:p>
            <a:p>
              <a:pPr marL="0" indent="0" algn="ctr">
                <a:buNone/>
              </a:pPr>
              <a:r>
                <a:rPr lang="en-US" sz="1200" dirty="0" smtClean="0">
                  <a:latin typeface="Arial Narrow" panose="020B0606020202030204" pitchFamily="34" charset="0"/>
                </a:rPr>
                <a:t>4 years</a:t>
              </a:r>
            </a:p>
          </p:txBody>
        </p:sp>
        <p:sp>
          <p:nvSpPr>
            <p:cNvPr id="7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 in 4</a:t>
              </a:r>
            </a:p>
          </p:txBody>
        </p:sp>
      </p:grpSp>
      <p:grpSp>
        <p:nvGrpSpPr>
          <p:cNvPr id="75" name="Group 74"/>
          <p:cNvGrpSpPr/>
          <p:nvPr/>
        </p:nvGrpSpPr>
        <p:grpSpPr>
          <a:xfrm>
            <a:off x="1924396" y="3408086"/>
            <a:ext cx="5207960" cy="531598"/>
            <a:chOff x="791368" y="1783079"/>
            <a:chExt cx="2073470" cy="979009"/>
          </a:xfrm>
        </p:grpSpPr>
        <p:sp>
          <p:nvSpPr>
            <p:cNvPr id="76" name="Round Diagonal Corner Rectangle 75"/>
            <p:cNvSpPr/>
            <p:nvPr/>
          </p:nvSpPr>
          <p:spPr>
            <a:xfrm>
              <a:off x="791368" y="1783079"/>
              <a:ext cx="2073470" cy="979009"/>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7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Risk of suicide:</a:t>
              </a:r>
              <a:endParaRPr lang="en-US" sz="1600" b="1" dirty="0" smtClean="0">
                <a:latin typeface="Arial Narrow" panose="020B0606020202030204" pitchFamily="34" charset="0"/>
              </a:endParaRPr>
            </a:p>
          </p:txBody>
        </p:sp>
      </p:grpSp>
      <p:grpSp>
        <p:nvGrpSpPr>
          <p:cNvPr id="78" name="Group 77"/>
          <p:cNvGrpSpPr/>
          <p:nvPr/>
        </p:nvGrpSpPr>
        <p:grpSpPr>
          <a:xfrm>
            <a:off x="2740607" y="4101872"/>
            <a:ext cx="3575538" cy="920864"/>
            <a:chOff x="457199" y="1783079"/>
            <a:chExt cx="2137413" cy="1001743"/>
          </a:xfrm>
        </p:grpSpPr>
        <p:sp>
          <p:nvSpPr>
            <p:cNvPr id="79" name="Round Diagonal Corner Rectangle 78"/>
            <p:cNvSpPr/>
            <p:nvPr/>
          </p:nvSpPr>
          <p:spPr>
            <a:xfrm>
              <a:off x="457201" y="1783079"/>
              <a:ext cx="2137411" cy="1001743"/>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80" name="Text Placeholder 3"/>
            <p:cNvSpPr txBox="1">
              <a:spLocks/>
            </p:cNvSpPr>
            <p:nvPr/>
          </p:nvSpPr>
          <p:spPr>
            <a:xfrm>
              <a:off x="457201" y="2365688"/>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smtClean="0">
                  <a:latin typeface="Arial Narrow" panose="020B0606020202030204" pitchFamily="34" charset="0"/>
                </a:rPr>
                <a:t>Complete suicide within 1 year</a:t>
              </a:r>
            </a:p>
          </p:txBody>
        </p:sp>
        <p:sp>
          <p:nvSpPr>
            <p:cNvPr id="81"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 in 200 </a:t>
              </a:r>
              <a:r>
                <a:rPr lang="en-US" sz="3600" dirty="0" smtClean="0">
                  <a:latin typeface="Arial Narrow" panose="020B0606020202030204" pitchFamily="34" charset="0"/>
                </a:rPr>
                <a:t>to</a:t>
              </a:r>
              <a:r>
                <a:rPr lang="en-US" sz="3600" b="1" dirty="0" smtClean="0">
                  <a:latin typeface="Arial Narrow" panose="020B0606020202030204" pitchFamily="34" charset="0"/>
                </a:rPr>
                <a:t> 1 in 40</a:t>
              </a:r>
            </a:p>
          </p:txBody>
        </p:sp>
      </p:grpSp>
      <p:grpSp>
        <p:nvGrpSpPr>
          <p:cNvPr id="82" name="Group 81"/>
          <p:cNvGrpSpPr/>
          <p:nvPr/>
        </p:nvGrpSpPr>
        <p:grpSpPr>
          <a:xfrm>
            <a:off x="3095031" y="5179392"/>
            <a:ext cx="2916449" cy="794733"/>
            <a:chOff x="457199" y="1783079"/>
            <a:chExt cx="2137413" cy="864534"/>
          </a:xfrm>
        </p:grpSpPr>
        <p:sp>
          <p:nvSpPr>
            <p:cNvPr id="83" name="Round Diagonal Corner Rectangle 82"/>
            <p:cNvSpPr/>
            <p:nvPr/>
          </p:nvSpPr>
          <p:spPr>
            <a:xfrm>
              <a:off x="457201" y="1783079"/>
              <a:ext cx="2137411" cy="864534"/>
            </a:xfrm>
            <a:prstGeom prst="round2DiagRect">
              <a:avLst>
                <a:gd name="adj1" fmla="val 2307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84" name="Text Placeholder 3"/>
            <p:cNvSpPr txBox="1">
              <a:spLocks/>
            </p:cNvSpPr>
            <p:nvPr/>
          </p:nvSpPr>
          <p:spPr>
            <a:xfrm>
              <a:off x="457201" y="2314677"/>
              <a:ext cx="2137411" cy="33293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latin typeface="Arial Narrow" panose="020B0606020202030204" pitchFamily="34" charset="0"/>
                </a:rPr>
                <a:t>Completes suicide within 9 years or more</a:t>
              </a:r>
            </a:p>
          </p:txBody>
        </p:sp>
        <p:sp>
          <p:nvSpPr>
            <p:cNvPr id="85" name="Text Placeholder 3"/>
            <p:cNvSpPr txBox="1">
              <a:spLocks/>
            </p:cNvSpPr>
            <p:nvPr/>
          </p:nvSpPr>
          <p:spPr>
            <a:xfrm>
              <a:off x="457199" y="1797984"/>
              <a:ext cx="2137411" cy="72804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smtClean="0">
                  <a:latin typeface="Arial Narrow" panose="020B0606020202030204" pitchFamily="34" charset="0"/>
                </a:rPr>
                <a:t>1 in 15</a:t>
              </a:r>
            </a:p>
          </p:txBody>
        </p:sp>
      </p:grpSp>
    </p:spTree>
    <p:extLst>
      <p:ext uri="{BB962C8B-B14F-4D97-AF65-F5344CB8AC3E}">
        <p14:creationId xmlns:p14="http://schemas.microsoft.com/office/powerpoint/2010/main" val="40331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500330"/>
            <a:ext cx="8229600" cy="651192"/>
          </a:xfrm>
        </p:spPr>
        <p:txBody>
          <a:bodyPr/>
          <a:lstStyle/>
          <a:p>
            <a:pPr algn="l"/>
            <a:r>
              <a:rPr lang="en-GB" sz="3200" b="1" dirty="0" smtClean="0">
                <a:solidFill>
                  <a:srgbClr val="A00054"/>
                </a:solidFill>
              </a:rPr>
              <a:t>The Psychology of </a:t>
            </a:r>
            <a:r>
              <a:rPr lang="en-GB" sz="3200" b="1" dirty="0" err="1" smtClean="0">
                <a:solidFill>
                  <a:srgbClr val="A00054"/>
                </a:solidFill>
              </a:rPr>
              <a:t>DSH</a:t>
            </a:r>
            <a:endParaRPr lang="en-GB" sz="3200" b="1" dirty="0">
              <a:solidFill>
                <a:srgbClr val="A00054"/>
              </a:solidFill>
            </a:endParaRPr>
          </a:p>
        </p:txBody>
      </p:sp>
      <p:sp>
        <p:nvSpPr>
          <p:cNvPr id="6" name="TextBox 5"/>
          <p:cNvSpPr txBox="1"/>
          <p:nvPr/>
        </p:nvSpPr>
        <p:spPr>
          <a:xfrm>
            <a:off x="160020" y="6396335"/>
            <a:ext cx="7646670" cy="215444"/>
          </a:xfrm>
          <a:prstGeom prst="rect">
            <a:avLst/>
          </a:prstGeom>
          <a:noFill/>
        </p:spPr>
        <p:txBody>
          <a:bodyPr wrap="square" rtlCol="0">
            <a:spAutoFit/>
          </a:bodyPr>
          <a:lstStyle/>
          <a:p>
            <a:r>
              <a:rPr lang="en-GB" sz="800" i="1" dirty="0" smtClean="0"/>
              <a:t>Cowen P, et al (2012) Shorter Oxford Textbook of Psychiatry, 6</a:t>
            </a:r>
            <a:r>
              <a:rPr lang="en-GB" sz="800" i="1" baseline="30000" dirty="0" smtClean="0"/>
              <a:t>th</a:t>
            </a:r>
            <a:r>
              <a:rPr lang="en-GB" sz="800" i="1" dirty="0" smtClean="0"/>
              <a:t> Ed</a:t>
            </a:r>
            <a:endParaRPr lang="en-GB" sz="800" i="1" dirty="0"/>
          </a:p>
        </p:txBody>
      </p:sp>
      <p:grpSp>
        <p:nvGrpSpPr>
          <p:cNvPr id="8" name="Group 7"/>
          <p:cNvGrpSpPr/>
          <p:nvPr/>
        </p:nvGrpSpPr>
        <p:grpSpPr>
          <a:xfrm>
            <a:off x="562707" y="1488833"/>
            <a:ext cx="3505200" cy="3600990"/>
            <a:chOff x="791368" y="1783079"/>
            <a:chExt cx="2073470" cy="745895"/>
          </a:xfrm>
        </p:grpSpPr>
        <p:sp>
          <p:nvSpPr>
            <p:cNvPr id="9" name="Round Diagonal Corner Rectangle 8"/>
            <p:cNvSpPr/>
            <p:nvPr/>
          </p:nvSpPr>
          <p:spPr>
            <a:xfrm>
              <a:off x="791368" y="1783079"/>
              <a:ext cx="2073470" cy="745895"/>
            </a:xfrm>
            <a:prstGeom prst="round2DiagRect">
              <a:avLst>
                <a:gd name="adj1" fmla="val 802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10206"/>
              <a:ext cx="2073470" cy="9227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latin typeface="Arial Narrow" panose="020B0606020202030204" pitchFamily="34" charset="0"/>
                </a:rPr>
                <a:t>Reasons given for </a:t>
              </a:r>
              <a:r>
                <a:rPr lang="en-US" sz="1800" b="1" dirty="0" err="1" smtClean="0">
                  <a:latin typeface="Arial Narrow" panose="020B0606020202030204" pitchFamily="34" charset="0"/>
                </a:rPr>
                <a:t>DSH</a:t>
              </a:r>
              <a:endParaRPr lang="en-US" sz="1800" b="1" dirty="0" smtClean="0">
                <a:latin typeface="Arial Narrow" panose="020B0606020202030204" pitchFamily="34" charset="0"/>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214943502"/>
              </p:ext>
            </p:extLst>
          </p:nvPr>
        </p:nvGraphicFramePr>
        <p:xfrm>
          <a:off x="562707" y="2032056"/>
          <a:ext cx="3505200" cy="2926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91264504"/>
                    </a:ext>
                  </a:extLst>
                </a:gridCol>
              </a:tblGrid>
              <a:tr h="361136">
                <a:tc>
                  <a:txBody>
                    <a:bodyPr/>
                    <a:lstStyle/>
                    <a:p>
                      <a:r>
                        <a:rPr lang="en-GB" b="0" dirty="0" smtClean="0">
                          <a:solidFill>
                            <a:schemeClr val="tx1"/>
                          </a:solidFill>
                          <a:latin typeface="Arial Narrow" panose="020B0606020202030204" pitchFamily="34" charset="0"/>
                        </a:rPr>
                        <a:t>To die</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699808521"/>
                  </a:ext>
                </a:extLst>
              </a:tr>
              <a:tr h="361136">
                <a:tc>
                  <a:txBody>
                    <a:bodyPr/>
                    <a:lstStyle/>
                    <a:p>
                      <a:r>
                        <a:rPr lang="en-GB" b="0" dirty="0" smtClean="0">
                          <a:solidFill>
                            <a:schemeClr val="tx1"/>
                          </a:solidFill>
                          <a:latin typeface="Arial Narrow" panose="020B0606020202030204" pitchFamily="34" charset="0"/>
                        </a:rPr>
                        <a:t>Escape</a:t>
                      </a:r>
                      <a:r>
                        <a:rPr lang="en-GB" b="0" baseline="0" dirty="0" smtClean="0">
                          <a:solidFill>
                            <a:schemeClr val="tx1"/>
                          </a:solidFill>
                          <a:latin typeface="Arial Narrow" panose="020B0606020202030204" pitchFamily="34" charset="0"/>
                        </a:rPr>
                        <a:t> from unbearable anguish</a:t>
                      </a:r>
                      <a:endParaRPr lang="en-GB"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2372775"/>
                  </a:ext>
                </a:extLst>
              </a:tr>
              <a:tr h="361136">
                <a:tc>
                  <a:txBody>
                    <a:bodyPr/>
                    <a:lstStyle/>
                    <a:p>
                      <a:r>
                        <a:rPr lang="en-GB" b="0" dirty="0" smtClean="0">
                          <a:solidFill>
                            <a:schemeClr val="tx1"/>
                          </a:solidFill>
                          <a:latin typeface="Arial Narrow" panose="020B0606020202030204" pitchFamily="34" charset="0"/>
                        </a:rPr>
                        <a:t>To obtain relief</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358428643"/>
                  </a:ext>
                </a:extLst>
              </a:tr>
              <a:tr h="361136">
                <a:tc>
                  <a:txBody>
                    <a:bodyPr/>
                    <a:lstStyle/>
                    <a:p>
                      <a:r>
                        <a:rPr lang="en-GB" b="0" dirty="0" smtClean="0">
                          <a:solidFill>
                            <a:schemeClr val="tx1"/>
                          </a:solidFill>
                          <a:latin typeface="Arial Narrow" panose="020B0606020202030204" pitchFamily="34" charset="0"/>
                        </a:rPr>
                        <a:t>To change behaviour of others</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6807116"/>
                  </a:ext>
                </a:extLst>
              </a:tr>
              <a:tr h="361136">
                <a:tc>
                  <a:txBody>
                    <a:bodyPr/>
                    <a:lstStyle/>
                    <a:p>
                      <a:r>
                        <a:rPr lang="en-GB" b="0" dirty="0" smtClean="0">
                          <a:solidFill>
                            <a:schemeClr val="tx1"/>
                          </a:solidFill>
                          <a:latin typeface="Arial Narrow" panose="020B0606020202030204" pitchFamily="34" charset="0"/>
                        </a:rPr>
                        <a:t>To escape from a situation</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523070533"/>
                  </a:ext>
                </a:extLst>
              </a:tr>
              <a:tr h="361136">
                <a:tc>
                  <a:txBody>
                    <a:bodyPr/>
                    <a:lstStyle/>
                    <a:p>
                      <a:r>
                        <a:rPr lang="en-GB" b="0" dirty="0" smtClean="0">
                          <a:solidFill>
                            <a:schemeClr val="tx1"/>
                          </a:solidFill>
                          <a:latin typeface="Arial Narrow" panose="020B0606020202030204" pitchFamily="34" charset="0"/>
                        </a:rPr>
                        <a:t>To show desperation to others</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9142603"/>
                  </a:ext>
                </a:extLst>
              </a:tr>
              <a:tr h="361136">
                <a:tc>
                  <a:txBody>
                    <a:bodyPr/>
                    <a:lstStyle/>
                    <a:p>
                      <a:r>
                        <a:rPr lang="en-GB" b="0" dirty="0" smtClean="0">
                          <a:solidFill>
                            <a:schemeClr val="tx1"/>
                          </a:solidFill>
                          <a:latin typeface="Arial Narrow" panose="020B0606020202030204" pitchFamily="34" charset="0"/>
                        </a:rPr>
                        <a:t>To elicit</a:t>
                      </a:r>
                      <a:r>
                        <a:rPr lang="en-GB" b="0" baseline="0" dirty="0" smtClean="0">
                          <a:solidFill>
                            <a:schemeClr val="tx1"/>
                          </a:solidFill>
                          <a:latin typeface="Arial Narrow" panose="020B0606020202030204" pitchFamily="34" charset="0"/>
                        </a:rPr>
                        <a:t> help</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648162137"/>
                  </a:ext>
                </a:extLst>
              </a:tr>
              <a:tr h="361136">
                <a:tc>
                  <a:txBody>
                    <a:bodyPr/>
                    <a:lstStyle/>
                    <a:p>
                      <a:r>
                        <a:rPr lang="en-GB" b="0" dirty="0" smtClean="0">
                          <a:solidFill>
                            <a:schemeClr val="tx1"/>
                          </a:solidFill>
                          <a:latin typeface="Arial Narrow" panose="020B0606020202030204" pitchFamily="34" charset="0"/>
                        </a:rPr>
                        <a:t>To get back at others/make them guilty</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7546070"/>
                  </a:ext>
                </a:extLst>
              </a:tr>
            </a:tbl>
          </a:graphicData>
        </a:graphic>
      </p:graphicFrame>
      <p:grpSp>
        <p:nvGrpSpPr>
          <p:cNvPr id="12" name="Group 11"/>
          <p:cNvGrpSpPr/>
          <p:nvPr/>
        </p:nvGrpSpPr>
        <p:grpSpPr>
          <a:xfrm>
            <a:off x="4818184" y="1488832"/>
            <a:ext cx="3505200" cy="4372705"/>
            <a:chOff x="791368" y="1783079"/>
            <a:chExt cx="2073470" cy="745895"/>
          </a:xfrm>
        </p:grpSpPr>
        <p:sp>
          <p:nvSpPr>
            <p:cNvPr id="13" name="Round Diagonal Corner Rectangle 12"/>
            <p:cNvSpPr/>
            <p:nvPr/>
          </p:nvSpPr>
          <p:spPr>
            <a:xfrm>
              <a:off x="791368" y="1783079"/>
              <a:ext cx="2073470" cy="745895"/>
            </a:xfrm>
            <a:prstGeom prst="round2DiagRect">
              <a:avLst>
                <a:gd name="adj1" fmla="val 8023"/>
                <a:gd name="adj2" fmla="val 0"/>
              </a:avLst>
            </a:prstGeom>
            <a:ln w="38100">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4" name="Text Placeholder 3"/>
            <p:cNvSpPr txBox="1">
              <a:spLocks/>
            </p:cNvSpPr>
            <p:nvPr/>
          </p:nvSpPr>
          <p:spPr>
            <a:xfrm>
              <a:off x="791368" y="1810206"/>
              <a:ext cx="2073470" cy="9227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Factors associated with repetition of </a:t>
              </a:r>
              <a:r>
                <a:rPr lang="en-US" sz="1600" b="1" dirty="0" err="1" smtClean="0">
                  <a:latin typeface="Arial Narrow" panose="020B0606020202030204" pitchFamily="34" charset="0"/>
                </a:rPr>
                <a:t>DSH</a:t>
              </a:r>
              <a:endParaRPr lang="en-US" sz="1600" b="1" dirty="0" smtClean="0">
                <a:latin typeface="Arial Narrow" panose="020B0606020202030204" pitchFamily="34"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4010179047"/>
              </p:ext>
            </p:extLst>
          </p:nvPr>
        </p:nvGraphicFramePr>
        <p:xfrm>
          <a:off x="4818184" y="2032056"/>
          <a:ext cx="3505200" cy="36576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91264504"/>
                    </a:ext>
                  </a:extLst>
                </a:gridCol>
              </a:tblGrid>
              <a:tr h="361136">
                <a:tc>
                  <a:txBody>
                    <a:bodyPr/>
                    <a:lstStyle/>
                    <a:p>
                      <a:r>
                        <a:rPr lang="en-GB" b="0" dirty="0" smtClean="0">
                          <a:solidFill>
                            <a:schemeClr val="tx1"/>
                          </a:solidFill>
                          <a:latin typeface="Arial Narrow" panose="020B0606020202030204" pitchFamily="34" charset="0"/>
                        </a:rPr>
                        <a:t>Previous attempt(s)</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699808521"/>
                  </a:ext>
                </a:extLst>
              </a:tr>
              <a:tr h="361136">
                <a:tc>
                  <a:txBody>
                    <a:bodyPr/>
                    <a:lstStyle/>
                    <a:p>
                      <a:r>
                        <a:rPr lang="en-GB" b="0" dirty="0" smtClean="0">
                          <a:solidFill>
                            <a:schemeClr val="tx1"/>
                          </a:solidFill>
                          <a:latin typeface="Arial Narrow" panose="020B0606020202030204" pitchFamily="34" charset="0"/>
                        </a:rPr>
                        <a:t>Personality disorder diagnosis</a:t>
                      </a:r>
                      <a:endParaRPr lang="en-GB"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2372775"/>
                  </a:ext>
                </a:extLst>
              </a:tr>
              <a:tr h="361136">
                <a:tc>
                  <a:txBody>
                    <a:bodyPr/>
                    <a:lstStyle/>
                    <a:p>
                      <a:r>
                        <a:rPr lang="en-GB" b="0" dirty="0" smtClean="0">
                          <a:solidFill>
                            <a:schemeClr val="tx1"/>
                          </a:solidFill>
                          <a:latin typeface="Arial Narrow" panose="020B0606020202030204" pitchFamily="34" charset="0"/>
                        </a:rPr>
                        <a:t>Alcohol/substance abuse</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358428643"/>
                  </a:ext>
                </a:extLst>
              </a:tr>
              <a:tr h="361136">
                <a:tc>
                  <a:txBody>
                    <a:bodyPr/>
                    <a:lstStyle/>
                    <a:p>
                      <a:r>
                        <a:rPr lang="en-GB" b="0" dirty="0" smtClean="0">
                          <a:solidFill>
                            <a:schemeClr val="tx1"/>
                          </a:solidFill>
                          <a:latin typeface="Arial Narrow" panose="020B0606020202030204" pitchFamily="34" charset="0"/>
                        </a:rPr>
                        <a:t>Previous psychiatric treatment</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6807116"/>
                  </a:ext>
                </a:extLst>
              </a:tr>
              <a:tr h="361136">
                <a:tc>
                  <a:txBody>
                    <a:bodyPr/>
                    <a:lstStyle/>
                    <a:p>
                      <a:r>
                        <a:rPr lang="en-GB" b="0" dirty="0" smtClean="0">
                          <a:solidFill>
                            <a:schemeClr val="tx1"/>
                          </a:solidFill>
                          <a:latin typeface="Arial Narrow" panose="020B0606020202030204" pitchFamily="34" charset="0"/>
                        </a:rPr>
                        <a:t>Unemployment</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523070533"/>
                  </a:ext>
                </a:extLst>
              </a:tr>
              <a:tr h="361136">
                <a:tc>
                  <a:txBody>
                    <a:bodyPr/>
                    <a:lstStyle/>
                    <a:p>
                      <a:r>
                        <a:rPr lang="en-GB" b="0" dirty="0" smtClean="0">
                          <a:solidFill>
                            <a:schemeClr val="tx1"/>
                          </a:solidFill>
                          <a:latin typeface="Arial Narrow" panose="020B0606020202030204" pitchFamily="34" charset="0"/>
                        </a:rPr>
                        <a:t>Lower socioeconomic status</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9142603"/>
                  </a:ext>
                </a:extLst>
              </a:tr>
              <a:tr h="361136">
                <a:tc>
                  <a:txBody>
                    <a:bodyPr/>
                    <a:lstStyle/>
                    <a:p>
                      <a:r>
                        <a:rPr lang="en-GB" b="0" dirty="0" smtClean="0">
                          <a:solidFill>
                            <a:schemeClr val="tx1"/>
                          </a:solidFill>
                          <a:latin typeface="Arial Narrow" panose="020B0606020202030204" pitchFamily="34" charset="0"/>
                        </a:rPr>
                        <a:t>Criminal record</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648162137"/>
                  </a:ext>
                </a:extLst>
              </a:tr>
              <a:tr h="361136">
                <a:tc>
                  <a:txBody>
                    <a:bodyPr/>
                    <a:lstStyle/>
                    <a:p>
                      <a:r>
                        <a:rPr lang="en-GB" b="0" dirty="0" smtClean="0">
                          <a:solidFill>
                            <a:schemeClr val="tx1"/>
                          </a:solidFill>
                          <a:latin typeface="Arial Narrow" panose="020B0606020202030204" pitchFamily="34" charset="0"/>
                        </a:rPr>
                        <a:t>History</a:t>
                      </a:r>
                      <a:r>
                        <a:rPr lang="en-GB" b="0" baseline="0" dirty="0" smtClean="0">
                          <a:solidFill>
                            <a:schemeClr val="tx1"/>
                          </a:solidFill>
                          <a:latin typeface="Arial Narrow" panose="020B0606020202030204" pitchFamily="34" charset="0"/>
                        </a:rPr>
                        <a:t> of violence</a:t>
                      </a:r>
                      <a:endParaRPr lang="en-GB"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7546070"/>
                  </a:ext>
                </a:extLst>
              </a:tr>
              <a:tr h="361136">
                <a:tc>
                  <a:txBody>
                    <a:bodyPr/>
                    <a:lstStyle/>
                    <a:p>
                      <a:r>
                        <a:rPr lang="en-GB" b="0" dirty="0" smtClean="0">
                          <a:solidFill>
                            <a:schemeClr val="tx1"/>
                          </a:solidFill>
                          <a:latin typeface="Arial Narrow" panose="020B0606020202030204" pitchFamily="34" charset="0"/>
                        </a:rPr>
                        <a:t>Age 25-54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4243835"/>
                  </a:ext>
                </a:extLst>
              </a:tr>
              <a:tr h="361136">
                <a:tc>
                  <a:txBody>
                    <a:bodyPr/>
                    <a:lstStyle/>
                    <a:p>
                      <a:r>
                        <a:rPr lang="en-GB" b="0" dirty="0" smtClean="0">
                          <a:solidFill>
                            <a:schemeClr val="tx1"/>
                          </a:solidFill>
                          <a:latin typeface="Arial Narrow" panose="020B0606020202030204" pitchFamily="34" charset="0"/>
                        </a:rPr>
                        <a:t>Single, divorced or separated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84985"/>
                  </a:ext>
                </a:extLst>
              </a:tr>
            </a:tbl>
          </a:graphicData>
        </a:graphic>
      </p:graphicFrame>
    </p:spTree>
    <p:extLst>
      <p:ext uri="{BB962C8B-B14F-4D97-AF65-F5344CB8AC3E}">
        <p14:creationId xmlns:p14="http://schemas.microsoft.com/office/powerpoint/2010/main" val="18536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765" y="2431416"/>
            <a:ext cx="7772400" cy="679449"/>
          </a:xfrm>
        </p:spPr>
        <p:txBody>
          <a:bodyPr/>
          <a:lstStyle/>
          <a:p>
            <a:pPr algn="ctr"/>
            <a:r>
              <a:rPr lang="en-GB" dirty="0" smtClean="0"/>
              <a:t>The psychology of suicide</a:t>
            </a:r>
            <a:endParaRPr lang="en-GB" dirty="0"/>
          </a:p>
        </p:txBody>
      </p:sp>
    </p:spTree>
    <p:extLst>
      <p:ext uri="{BB962C8B-B14F-4D97-AF65-F5344CB8AC3E}">
        <p14:creationId xmlns:p14="http://schemas.microsoft.com/office/powerpoint/2010/main" val="1954926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533535"/>
            <a:ext cx="7772400" cy="679449"/>
          </a:xfrm>
        </p:spPr>
        <p:txBody>
          <a:bodyPr/>
          <a:lstStyle/>
          <a:p>
            <a:r>
              <a:rPr lang="en-GB" sz="2800" dirty="0" smtClean="0"/>
              <a:t>The Psychology of Suicide</a:t>
            </a:r>
            <a:endParaRPr lang="en-GB" sz="2800" dirty="0"/>
          </a:p>
        </p:txBody>
      </p:sp>
      <p:sp>
        <p:nvSpPr>
          <p:cNvPr id="3" name="TextBox 2"/>
          <p:cNvSpPr txBox="1"/>
          <p:nvPr/>
        </p:nvSpPr>
        <p:spPr>
          <a:xfrm>
            <a:off x="457200" y="1395167"/>
            <a:ext cx="8338008" cy="3139321"/>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Suicidal ideation is common (9.2% lifetime prevalence)</a:t>
            </a:r>
          </a:p>
          <a:p>
            <a:pPr marL="285750" indent="-285750">
              <a:buFont typeface="Wingdings" panose="05000000000000000000" pitchFamily="2" charset="2"/>
              <a:buChar char="§"/>
            </a:pPr>
            <a:r>
              <a:rPr lang="en-GB" b="1" dirty="0" smtClean="0"/>
              <a:t>But only 1/3 of those with SI go on to make a suicide attempt</a:t>
            </a:r>
          </a:p>
          <a:p>
            <a:pPr marL="285750" indent="-285750">
              <a:buFont typeface="Wingdings" panose="05000000000000000000" pitchFamily="2" charset="2"/>
              <a:buChar char="§"/>
            </a:pPr>
            <a:r>
              <a:rPr lang="en-GB" i="1" dirty="0" smtClean="0"/>
              <a:t>What is it that makes a person move from ideation to action?</a:t>
            </a:r>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r>
              <a:rPr lang="en-GB" dirty="0" smtClean="0"/>
              <a:t>A number of </a:t>
            </a:r>
            <a:r>
              <a:rPr lang="en-GB" b="1" dirty="0" smtClean="0"/>
              <a:t>risk factors </a:t>
            </a:r>
            <a:r>
              <a:rPr lang="en-GB" dirty="0" smtClean="0"/>
              <a:t>for suicide have been identified</a:t>
            </a:r>
          </a:p>
          <a:p>
            <a:pPr marL="285750" indent="-285750">
              <a:buFont typeface="Wingdings" panose="05000000000000000000" pitchFamily="2" charset="2"/>
              <a:buChar char="§"/>
            </a:pPr>
            <a:r>
              <a:rPr lang="en-GB" dirty="0" smtClean="0"/>
              <a:t>But the vast majority of people with those risk factors </a:t>
            </a:r>
            <a:r>
              <a:rPr lang="en-GB" b="1" dirty="0" smtClean="0"/>
              <a:t>do not </a:t>
            </a:r>
            <a:r>
              <a:rPr lang="en-GB" dirty="0" smtClean="0"/>
              <a:t>go on to make a suicide attempt</a:t>
            </a:r>
          </a:p>
          <a:p>
            <a:pPr marL="285750" indent="-285750">
              <a:buFont typeface="Wingdings" panose="05000000000000000000" pitchFamily="2" charset="2"/>
              <a:buChar char="§"/>
            </a:pPr>
            <a:r>
              <a:rPr lang="en-GB" i="1" dirty="0" smtClean="0"/>
              <a:t>Why do risk factors lead to suicide attempts in some but not others?</a:t>
            </a:r>
          </a:p>
          <a:p>
            <a:pPr marL="285750" indent="-285750">
              <a:buFont typeface="Wingdings" panose="05000000000000000000" pitchFamily="2" charset="2"/>
              <a:buChar char="§"/>
            </a:pPr>
            <a:endParaRPr lang="en-GB" i="1" dirty="0"/>
          </a:p>
          <a:p>
            <a:pPr marL="285750" indent="-285750">
              <a:buFont typeface="Wingdings" panose="05000000000000000000" pitchFamily="2" charset="2"/>
              <a:buChar char="§"/>
            </a:pPr>
            <a:r>
              <a:rPr lang="en-GB" i="1" dirty="0" smtClean="0"/>
              <a:t>Most psychological models in current research based on stress-diathesis:</a:t>
            </a:r>
            <a:endParaRPr lang="en-GB" i="1" dirty="0"/>
          </a:p>
          <a:p>
            <a:pPr marL="285750" indent="-285750">
              <a:buFont typeface="Wingdings" panose="05000000000000000000" pitchFamily="2" charset="2"/>
              <a:buChar char="§"/>
            </a:pPr>
            <a:endParaRPr lang="en-GB" dirty="0"/>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grpSp>
        <p:nvGrpSpPr>
          <p:cNvPr id="11" name="Group 10"/>
          <p:cNvGrpSpPr/>
          <p:nvPr/>
        </p:nvGrpSpPr>
        <p:grpSpPr>
          <a:xfrm>
            <a:off x="1356219" y="4534488"/>
            <a:ext cx="6280789" cy="531598"/>
            <a:chOff x="791368" y="1783079"/>
            <a:chExt cx="2073470" cy="979009"/>
          </a:xfrm>
        </p:grpSpPr>
        <p:sp>
          <p:nvSpPr>
            <p:cNvPr id="12" name="Round Diagonal Corner Rectangle 11"/>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3"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Pre-existing vulnerability</a:t>
              </a:r>
              <a:r>
                <a:rPr lang="en-US" sz="1600" dirty="0" smtClean="0">
                  <a:latin typeface="Arial Narrow" panose="020B0606020202030204" pitchFamily="34" charset="0"/>
                </a:rPr>
                <a:t> (diathesis) + </a:t>
              </a:r>
              <a:r>
                <a:rPr lang="en-US" sz="1600" b="1" dirty="0" smtClean="0">
                  <a:latin typeface="Arial Narrow" panose="020B0606020202030204" pitchFamily="34" charset="0"/>
                </a:rPr>
                <a:t>Stress</a:t>
              </a:r>
              <a:r>
                <a:rPr lang="en-US" sz="1600" dirty="0" smtClean="0">
                  <a:latin typeface="Arial Narrow" panose="020B0606020202030204" pitchFamily="34" charset="0"/>
                </a:rPr>
                <a:t> </a:t>
              </a:r>
              <a:r>
                <a:rPr lang="en-US" sz="1600" dirty="0" smtClean="0">
                  <a:latin typeface="Arial Narrow" panose="020B0606020202030204" pitchFamily="34" charset="0"/>
                  <a:sym typeface="Wingdings" panose="05000000000000000000" pitchFamily="2" charset="2"/>
                </a:rPr>
                <a:t> </a:t>
              </a:r>
              <a:r>
                <a:rPr lang="en-US" sz="1600" b="1" dirty="0" smtClean="0">
                  <a:latin typeface="Arial Narrow" panose="020B0606020202030204" pitchFamily="34" charset="0"/>
                  <a:sym typeface="Wingdings" panose="05000000000000000000" pitchFamily="2" charset="2"/>
                </a:rPr>
                <a:t>Suicidal </a:t>
              </a:r>
              <a:r>
                <a:rPr lang="en-US" sz="1600" b="1" dirty="0" err="1" smtClean="0">
                  <a:latin typeface="Arial Narrow" panose="020B0606020202030204" pitchFamily="34" charset="0"/>
                  <a:sym typeface="Wingdings" panose="05000000000000000000" pitchFamily="2" charset="2"/>
                </a:rPr>
                <a:t>behaviour</a:t>
              </a:r>
              <a:endParaRPr lang="en-US" sz="1600" b="1" dirty="0" smtClean="0">
                <a:latin typeface="Arial Narrow" panose="020B0606020202030204" pitchFamily="34" charset="0"/>
              </a:endParaRPr>
            </a:p>
          </p:txBody>
        </p:sp>
      </p:grpSp>
    </p:spTree>
    <p:extLst>
      <p:ext uri="{BB962C8B-B14F-4D97-AF65-F5344CB8AC3E}">
        <p14:creationId xmlns:p14="http://schemas.microsoft.com/office/powerpoint/2010/main" val="22403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533535"/>
            <a:ext cx="7772400" cy="679449"/>
          </a:xfrm>
        </p:spPr>
        <p:txBody>
          <a:bodyPr/>
          <a:lstStyle/>
          <a:p>
            <a:r>
              <a:rPr lang="en-GB" sz="2800" dirty="0" smtClean="0"/>
              <a:t>Psychological Theories (1)</a:t>
            </a:r>
            <a:endParaRPr lang="en-GB" sz="2800" dirty="0"/>
          </a:p>
        </p:txBody>
      </p:sp>
      <p:sp>
        <p:nvSpPr>
          <p:cNvPr id="5" name="Round Diagonal Corner Rectangle 4"/>
          <p:cNvSpPr/>
          <p:nvPr/>
        </p:nvSpPr>
        <p:spPr>
          <a:xfrm>
            <a:off x="492169" y="1212984"/>
            <a:ext cx="8233540" cy="469170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graphicFrame>
        <p:nvGraphicFramePr>
          <p:cNvPr id="11" name="Table 10"/>
          <p:cNvGraphicFramePr>
            <a:graphicFrameLocks noGrp="1"/>
          </p:cNvGraphicFramePr>
          <p:nvPr>
            <p:extLst>
              <p:ext uri="{D42A27DB-BD31-4B8C-83A1-F6EECF244321}">
                <p14:modId xmlns:p14="http://schemas.microsoft.com/office/powerpoint/2010/main" val="251670477"/>
              </p:ext>
            </p:extLst>
          </p:nvPr>
        </p:nvGraphicFramePr>
        <p:xfrm>
          <a:off x="492171" y="1552642"/>
          <a:ext cx="8233539" cy="4333240"/>
        </p:xfrm>
        <a:graphic>
          <a:graphicData uri="http://schemas.openxmlformats.org/drawingml/2006/table">
            <a:tbl>
              <a:tblPr firstRow="1" bandRow="1">
                <a:tableStyleId>{5C22544A-7EE6-4342-B048-85BDC9FD1C3A}</a:tableStyleId>
              </a:tblPr>
              <a:tblGrid>
                <a:gridCol w="2370299">
                  <a:extLst>
                    <a:ext uri="{9D8B030D-6E8A-4147-A177-3AD203B41FA5}">
                      <a16:colId xmlns:a16="http://schemas.microsoft.com/office/drawing/2014/main" val="2852013695"/>
                    </a:ext>
                  </a:extLst>
                </a:gridCol>
                <a:gridCol w="1689652">
                  <a:extLst>
                    <a:ext uri="{9D8B030D-6E8A-4147-A177-3AD203B41FA5}">
                      <a16:colId xmlns:a16="http://schemas.microsoft.com/office/drawing/2014/main" val="307850525"/>
                    </a:ext>
                  </a:extLst>
                </a:gridCol>
                <a:gridCol w="4173588">
                  <a:extLst>
                    <a:ext uri="{9D8B030D-6E8A-4147-A177-3AD203B41FA5}">
                      <a16:colId xmlns:a16="http://schemas.microsoft.com/office/drawing/2014/main" val="3462967621"/>
                    </a:ext>
                  </a:extLst>
                </a:gridCol>
              </a:tblGrid>
              <a:tr h="370840">
                <a:tc>
                  <a:txBody>
                    <a:bodyPr/>
                    <a:lstStyle/>
                    <a:p>
                      <a:r>
                        <a:rPr lang="en-GB" sz="1400" b="1" dirty="0" smtClean="0">
                          <a:solidFill>
                            <a:schemeClr val="tx1"/>
                          </a:solidFill>
                          <a:latin typeface="Arial Narrow" panose="020B0606020202030204" pitchFamily="34" charset="0"/>
                        </a:rPr>
                        <a:t>Theory</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tx1"/>
                          </a:solidFill>
                          <a:latin typeface="Arial Narrow" panose="020B0606020202030204" pitchFamily="34" charset="0"/>
                        </a:rPr>
                        <a:t>Premise</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370840">
                <a:tc>
                  <a:txBody>
                    <a:bodyPr/>
                    <a:lstStyle/>
                    <a:p>
                      <a:r>
                        <a:rPr lang="en-GB" sz="1400" b="1" dirty="0" smtClean="0">
                          <a:solidFill>
                            <a:schemeClr val="tx1"/>
                          </a:solidFill>
                          <a:latin typeface="Arial Narrow" panose="020B0606020202030204" pitchFamily="34" charset="0"/>
                        </a:rPr>
                        <a:t>Cubic model of suicide</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err="1" smtClean="0">
                          <a:solidFill>
                            <a:schemeClr val="tx1"/>
                          </a:solidFill>
                          <a:latin typeface="Arial Narrow" panose="020B0606020202030204" pitchFamily="34" charset="0"/>
                        </a:rPr>
                        <a:t>Shneidman</a:t>
                      </a:r>
                      <a:r>
                        <a:rPr lang="en-GB" sz="1400" b="0" i="1" dirty="0" smtClean="0">
                          <a:solidFill>
                            <a:schemeClr val="tx1"/>
                          </a:solidFill>
                          <a:latin typeface="Arial Narrow" panose="020B0606020202030204" pitchFamily="34" charset="0"/>
                        </a:rPr>
                        <a:t> (1985)</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Combination of press (stress), pain (</a:t>
                      </a:r>
                      <a:r>
                        <a:rPr lang="en-GB" sz="1400" b="0" dirty="0" err="1" smtClean="0">
                          <a:solidFill>
                            <a:schemeClr val="tx1"/>
                          </a:solidFill>
                          <a:latin typeface="Arial Narrow" panose="020B0606020202030204" pitchFamily="34" charset="0"/>
                        </a:rPr>
                        <a:t>psychache</a:t>
                      </a:r>
                      <a:r>
                        <a:rPr lang="en-GB" sz="1400" b="0" dirty="0" smtClean="0">
                          <a:solidFill>
                            <a:schemeClr val="tx1"/>
                          </a:solidFill>
                          <a:latin typeface="Arial Narrow" panose="020B0606020202030204" pitchFamily="34" charset="0"/>
                        </a:rPr>
                        <a:t>)</a:t>
                      </a:r>
                      <a:r>
                        <a:rPr lang="en-GB" sz="1400" b="0" baseline="0" dirty="0" smtClean="0">
                          <a:solidFill>
                            <a:schemeClr val="tx1"/>
                          </a:solidFill>
                          <a:latin typeface="Arial Narrow" panose="020B0606020202030204" pitchFamily="34" charset="0"/>
                        </a:rPr>
                        <a:t> and perturbation result in suicide risk</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70840">
                <a:tc>
                  <a:txBody>
                    <a:bodyPr/>
                    <a:lstStyle/>
                    <a:p>
                      <a:r>
                        <a:rPr lang="en-GB" sz="1400" b="1" dirty="0" smtClean="0">
                          <a:solidFill>
                            <a:schemeClr val="tx1"/>
                          </a:solidFill>
                          <a:latin typeface="Arial Narrow" panose="020B0606020202030204" pitchFamily="34" charset="0"/>
                        </a:rPr>
                        <a:t>Diathesis-stress-hopelessness model of suicidal behaviour</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err="1" smtClean="0">
                          <a:solidFill>
                            <a:schemeClr val="tx1"/>
                          </a:solidFill>
                          <a:latin typeface="Arial Narrow" panose="020B0606020202030204" pitchFamily="34" charset="0"/>
                        </a:rPr>
                        <a:t>Schotte</a:t>
                      </a:r>
                      <a:r>
                        <a:rPr lang="en-GB" sz="1400" b="0" i="1" baseline="0" dirty="0" smtClean="0">
                          <a:solidFill>
                            <a:schemeClr val="tx1"/>
                          </a:solidFill>
                          <a:latin typeface="Arial Narrow" panose="020B0606020202030204" pitchFamily="34" charset="0"/>
                        </a:rPr>
                        <a:t> &amp; </a:t>
                      </a:r>
                      <a:r>
                        <a:rPr lang="en-GB" sz="1400" b="0" i="1" baseline="0" dirty="0" err="1" smtClean="0">
                          <a:solidFill>
                            <a:schemeClr val="tx1"/>
                          </a:solidFill>
                          <a:latin typeface="Arial Narrow" panose="020B0606020202030204" pitchFamily="34" charset="0"/>
                        </a:rPr>
                        <a:t>Clum</a:t>
                      </a:r>
                      <a:r>
                        <a:rPr lang="en-GB" sz="1400" b="0" i="1" baseline="0" dirty="0" smtClean="0">
                          <a:solidFill>
                            <a:schemeClr val="tx1"/>
                          </a:solidFill>
                          <a:latin typeface="Arial Narrow" panose="020B0606020202030204" pitchFamily="34" charset="0"/>
                        </a:rPr>
                        <a:t> (1987)</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Narrow" panose="020B0606020202030204" pitchFamily="34" charset="0"/>
                        </a:rPr>
                        <a:t>Cognitive vulnerability (</a:t>
                      </a:r>
                      <a:r>
                        <a:rPr lang="en-GB" sz="1400" b="0" dirty="0" err="1" smtClean="0">
                          <a:solidFill>
                            <a:schemeClr val="tx1"/>
                          </a:solidFill>
                          <a:latin typeface="Arial Narrow" panose="020B0606020202030204" pitchFamily="34" charset="0"/>
                        </a:rPr>
                        <a:t>eg</a:t>
                      </a:r>
                      <a:r>
                        <a:rPr lang="en-GB" sz="1400" b="0" dirty="0" smtClean="0">
                          <a:solidFill>
                            <a:schemeClr val="tx1"/>
                          </a:solidFill>
                          <a:latin typeface="Arial Narrow" panose="020B0606020202030204" pitchFamily="34" charset="0"/>
                        </a:rPr>
                        <a:t> social problem-solving)</a:t>
                      </a:r>
                      <a:r>
                        <a:rPr lang="en-GB" sz="1400" b="0" baseline="0" dirty="0" smtClean="0">
                          <a:solidFill>
                            <a:schemeClr val="tx1"/>
                          </a:solidFill>
                          <a:latin typeface="Arial Narrow" panose="020B0606020202030204" pitchFamily="34" charset="0"/>
                        </a:rPr>
                        <a:t> accounts for the association between stress and suicide risk</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370840">
                <a:tc>
                  <a:txBody>
                    <a:bodyPr/>
                    <a:lstStyle/>
                    <a:p>
                      <a:r>
                        <a:rPr lang="en-GB" sz="1400" b="1" dirty="0" smtClean="0">
                          <a:solidFill>
                            <a:schemeClr val="tx1"/>
                          </a:solidFill>
                          <a:latin typeface="Arial Narrow" panose="020B0606020202030204" pitchFamily="34" charset="0"/>
                        </a:rPr>
                        <a:t>Suicide as an escape from self</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err="1" smtClean="0">
                          <a:solidFill>
                            <a:schemeClr val="tx1"/>
                          </a:solidFill>
                          <a:latin typeface="Arial Narrow" panose="020B0606020202030204" pitchFamily="34" charset="0"/>
                        </a:rPr>
                        <a:t>Baumeister</a:t>
                      </a:r>
                      <a:r>
                        <a:rPr lang="en-GB" sz="1400" b="0" i="1" dirty="0" smtClean="0">
                          <a:solidFill>
                            <a:schemeClr val="tx1"/>
                          </a:solidFill>
                          <a:latin typeface="Arial Narrow" panose="020B0606020202030204" pitchFamily="34" charset="0"/>
                        </a:rPr>
                        <a:t> (1990)</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Main motivation of suicide is to escape from painful self-awareness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70840">
                <a:tc>
                  <a:txBody>
                    <a:bodyPr/>
                    <a:lstStyle/>
                    <a:p>
                      <a:r>
                        <a:rPr lang="en-GB" sz="1400" b="1" dirty="0" smtClean="0">
                          <a:solidFill>
                            <a:schemeClr val="tx1"/>
                          </a:solidFill>
                          <a:latin typeface="Arial Narrow" panose="020B0606020202030204" pitchFamily="34" charset="0"/>
                        </a:rPr>
                        <a:t>Clinical model of suicidal behaviour</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smtClean="0">
                          <a:solidFill>
                            <a:schemeClr val="tx1"/>
                          </a:solidFill>
                          <a:latin typeface="Arial Narrow" panose="020B0606020202030204" pitchFamily="34" charset="0"/>
                        </a:rPr>
                        <a:t>Mann, et al (1999)</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Narrow" panose="020B0606020202030204" pitchFamily="34" charset="0"/>
                        </a:rPr>
                        <a:t>Stress-diathesis model, wherein suicide risk is caused by psychiatric</a:t>
                      </a:r>
                      <a:r>
                        <a:rPr lang="en-GB" sz="1400" b="0" baseline="0" dirty="0" smtClean="0">
                          <a:solidFill>
                            <a:schemeClr val="tx1"/>
                          </a:solidFill>
                          <a:latin typeface="Arial Narrow" panose="020B0606020202030204" pitchFamily="34" charset="0"/>
                        </a:rPr>
                        <a:t> disorder (stressor) and diathesis (tendency to experience more suicidal ideation/impulsivity)</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370840">
                <a:tc>
                  <a:txBody>
                    <a:bodyPr/>
                    <a:lstStyle/>
                    <a:p>
                      <a:r>
                        <a:rPr lang="en-GB" sz="1400" b="1" dirty="0" smtClean="0">
                          <a:solidFill>
                            <a:schemeClr val="tx1"/>
                          </a:solidFill>
                          <a:latin typeface="Arial Narrow" panose="020B0606020202030204" pitchFamily="34" charset="0"/>
                        </a:rPr>
                        <a:t>Suicidal mode as cognitive</a:t>
                      </a:r>
                      <a:r>
                        <a:rPr lang="en-GB" sz="1400" b="1" baseline="0" dirty="0" smtClean="0">
                          <a:solidFill>
                            <a:schemeClr val="tx1"/>
                          </a:solidFill>
                          <a:latin typeface="Arial Narrow" panose="020B0606020202030204" pitchFamily="34" charset="0"/>
                        </a:rPr>
                        <a:t> behavioural model of suicidality</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smtClean="0">
                          <a:solidFill>
                            <a:schemeClr val="tx1"/>
                          </a:solidFill>
                          <a:latin typeface="Arial Narrow" panose="020B0606020202030204" pitchFamily="34" charset="0"/>
                        </a:rPr>
                        <a:t>Rudd, et al (2001)</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Based on ten principles of cognitive</a:t>
                      </a:r>
                      <a:r>
                        <a:rPr lang="en-GB" sz="1400" b="0" baseline="0" dirty="0" smtClean="0">
                          <a:solidFill>
                            <a:schemeClr val="tx1"/>
                          </a:solidFill>
                          <a:latin typeface="Arial Narrow" panose="020B0606020202030204" pitchFamily="34" charset="0"/>
                        </a:rPr>
                        <a:t> theory, the model describes the cognitive, affective, behavioural and physiological system characteristics associated with the development of suicide risk</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r h="370840">
                <a:tc>
                  <a:txBody>
                    <a:bodyPr/>
                    <a:lstStyle/>
                    <a:p>
                      <a:r>
                        <a:rPr lang="en-GB" sz="1400" b="1" dirty="0" smtClean="0">
                          <a:solidFill>
                            <a:schemeClr val="tx1"/>
                          </a:solidFill>
                          <a:latin typeface="Arial Narrow" panose="020B0606020202030204" pitchFamily="34" charset="0"/>
                        </a:rPr>
                        <a:t>Arrested</a:t>
                      </a:r>
                      <a:r>
                        <a:rPr lang="en-GB" sz="1400" b="1" baseline="0" dirty="0" smtClean="0">
                          <a:solidFill>
                            <a:schemeClr val="tx1"/>
                          </a:solidFill>
                          <a:latin typeface="Arial Narrow" panose="020B0606020202030204" pitchFamily="34" charset="0"/>
                        </a:rPr>
                        <a:t> flight model</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smtClean="0">
                          <a:solidFill>
                            <a:schemeClr val="tx1"/>
                          </a:solidFill>
                          <a:latin typeface="Arial Narrow" panose="020B0606020202030204" pitchFamily="34" charset="0"/>
                        </a:rPr>
                        <a:t>Williams (2001)</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Narrow" panose="020B0606020202030204" pitchFamily="34" charset="0"/>
                        </a:rPr>
                        <a:t>Suicide</a:t>
                      </a:r>
                      <a:r>
                        <a:rPr lang="en-GB" sz="1400" b="0" baseline="0" dirty="0" smtClean="0">
                          <a:solidFill>
                            <a:schemeClr val="tx1"/>
                          </a:solidFill>
                          <a:latin typeface="Arial Narrow" panose="020B0606020202030204" pitchFamily="34" charset="0"/>
                        </a:rPr>
                        <a:t> risk is increased when feelings of defeat and entrapment are high and the potential for rescue (</a:t>
                      </a:r>
                      <a:r>
                        <a:rPr lang="en-GB" sz="1400" b="0" baseline="0" dirty="0" err="1" smtClean="0">
                          <a:solidFill>
                            <a:schemeClr val="tx1"/>
                          </a:solidFill>
                          <a:latin typeface="Arial Narrow" panose="020B0606020202030204" pitchFamily="34" charset="0"/>
                        </a:rPr>
                        <a:t>eg</a:t>
                      </a:r>
                      <a:r>
                        <a:rPr lang="en-GB" sz="1400" b="0" baseline="0" dirty="0" smtClean="0">
                          <a:solidFill>
                            <a:schemeClr val="tx1"/>
                          </a:solidFill>
                          <a:latin typeface="Arial Narrow" panose="020B0606020202030204" pitchFamily="34" charset="0"/>
                        </a:rPr>
                        <a:t> social support) is low</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476006"/>
                  </a:ext>
                </a:extLst>
              </a:tr>
            </a:tbl>
          </a:graphicData>
        </a:graphic>
      </p:graphicFrame>
    </p:spTree>
    <p:extLst>
      <p:ext uri="{BB962C8B-B14F-4D97-AF65-F5344CB8AC3E}">
        <p14:creationId xmlns:p14="http://schemas.microsoft.com/office/powerpoint/2010/main" val="33468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p>
        </p:txBody>
      </p:sp>
      <p:sp>
        <p:nvSpPr>
          <p:cNvPr id="3" name="Subtitle 2"/>
          <p:cNvSpPr>
            <a:spLocks noGrp="1"/>
          </p:cNvSpPr>
          <p:nvPr>
            <p:ph type="subTitle" idx="1"/>
          </p:nvPr>
        </p:nvSpPr>
        <p:spPr/>
        <p:txBody>
          <a:bodyPr/>
          <a:lstStyle/>
          <a:p>
            <a:r>
              <a:rPr lang="en-US" dirty="0" smtClean="0"/>
              <a:t>To achieve this</a:t>
            </a:r>
            <a:endParaRPr lang="en-US" dirty="0"/>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533535"/>
            <a:ext cx="7772400" cy="679449"/>
          </a:xfrm>
        </p:spPr>
        <p:txBody>
          <a:bodyPr/>
          <a:lstStyle/>
          <a:p>
            <a:r>
              <a:rPr lang="en-GB" sz="2800" dirty="0" smtClean="0"/>
              <a:t>Psychological Theories (2)</a:t>
            </a:r>
            <a:endParaRPr lang="en-GB" sz="2800" dirty="0"/>
          </a:p>
        </p:txBody>
      </p:sp>
      <p:sp>
        <p:nvSpPr>
          <p:cNvPr id="5" name="Round Diagonal Corner Rectangle 4"/>
          <p:cNvSpPr/>
          <p:nvPr/>
        </p:nvSpPr>
        <p:spPr>
          <a:xfrm>
            <a:off x="492169" y="1212984"/>
            <a:ext cx="8233540" cy="469170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graphicFrame>
        <p:nvGraphicFramePr>
          <p:cNvPr id="11" name="Table 10"/>
          <p:cNvGraphicFramePr>
            <a:graphicFrameLocks noGrp="1"/>
          </p:cNvGraphicFramePr>
          <p:nvPr>
            <p:extLst>
              <p:ext uri="{D42A27DB-BD31-4B8C-83A1-F6EECF244321}">
                <p14:modId xmlns:p14="http://schemas.microsoft.com/office/powerpoint/2010/main" val="3448844559"/>
              </p:ext>
            </p:extLst>
          </p:nvPr>
        </p:nvGraphicFramePr>
        <p:xfrm>
          <a:off x="492171" y="1274350"/>
          <a:ext cx="8233539" cy="4455160"/>
        </p:xfrm>
        <a:graphic>
          <a:graphicData uri="http://schemas.openxmlformats.org/drawingml/2006/table">
            <a:tbl>
              <a:tblPr firstRow="1" bandRow="1">
                <a:tableStyleId>{5C22544A-7EE6-4342-B048-85BDC9FD1C3A}</a:tableStyleId>
              </a:tblPr>
              <a:tblGrid>
                <a:gridCol w="2370299">
                  <a:extLst>
                    <a:ext uri="{9D8B030D-6E8A-4147-A177-3AD203B41FA5}">
                      <a16:colId xmlns:a16="http://schemas.microsoft.com/office/drawing/2014/main" val="2852013695"/>
                    </a:ext>
                  </a:extLst>
                </a:gridCol>
                <a:gridCol w="1689652">
                  <a:extLst>
                    <a:ext uri="{9D8B030D-6E8A-4147-A177-3AD203B41FA5}">
                      <a16:colId xmlns:a16="http://schemas.microsoft.com/office/drawing/2014/main" val="307850525"/>
                    </a:ext>
                  </a:extLst>
                </a:gridCol>
                <a:gridCol w="4173588">
                  <a:extLst>
                    <a:ext uri="{9D8B030D-6E8A-4147-A177-3AD203B41FA5}">
                      <a16:colId xmlns:a16="http://schemas.microsoft.com/office/drawing/2014/main" val="3462967621"/>
                    </a:ext>
                  </a:extLst>
                </a:gridCol>
              </a:tblGrid>
              <a:tr h="370840">
                <a:tc>
                  <a:txBody>
                    <a:bodyPr/>
                    <a:lstStyle/>
                    <a:p>
                      <a:r>
                        <a:rPr lang="en-GB" sz="1400" b="1" dirty="0" smtClean="0">
                          <a:solidFill>
                            <a:schemeClr val="tx1"/>
                          </a:solidFill>
                          <a:latin typeface="Arial Narrow" panose="020B0606020202030204" pitchFamily="34" charset="0"/>
                        </a:rPr>
                        <a:t>Theory</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tx1"/>
                          </a:solidFill>
                          <a:latin typeface="Arial Narrow" panose="020B0606020202030204" pitchFamily="34" charset="0"/>
                        </a:rPr>
                        <a:t>Premise</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370840">
                <a:tc>
                  <a:txBody>
                    <a:bodyPr/>
                    <a:lstStyle/>
                    <a:p>
                      <a:r>
                        <a:rPr lang="en-GB" sz="1400" b="1" dirty="0" smtClean="0">
                          <a:solidFill>
                            <a:schemeClr val="tx1"/>
                          </a:solidFill>
                          <a:latin typeface="Arial Narrow" panose="020B0606020202030204" pitchFamily="34" charset="0"/>
                        </a:rPr>
                        <a:t>Interpersonal-psychological model</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smtClean="0">
                          <a:solidFill>
                            <a:schemeClr val="tx1"/>
                          </a:solidFill>
                          <a:latin typeface="Arial Narrow" panose="020B0606020202030204" pitchFamily="34" charset="0"/>
                        </a:rPr>
                        <a:t>Joiner (2005)</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Suicidal desire is caused by high levels of </a:t>
                      </a:r>
                      <a:r>
                        <a:rPr lang="en-GB" sz="1400" b="0" dirty="0" err="1" smtClean="0">
                          <a:solidFill>
                            <a:schemeClr val="tx1"/>
                          </a:solidFill>
                          <a:latin typeface="Arial Narrow" panose="020B0606020202030204" pitchFamily="34" charset="0"/>
                        </a:rPr>
                        <a:t>burdonsomeness</a:t>
                      </a:r>
                      <a:r>
                        <a:rPr lang="en-GB" sz="1400" b="0" dirty="0" smtClean="0">
                          <a:solidFill>
                            <a:schemeClr val="tx1"/>
                          </a:solidFill>
                          <a:latin typeface="Arial Narrow" panose="020B0606020202030204" pitchFamily="34" charset="0"/>
                        </a:rPr>
                        <a:t>,</a:t>
                      </a:r>
                      <a:r>
                        <a:rPr lang="en-GB" sz="1400" b="0" baseline="0" dirty="0" smtClean="0">
                          <a:solidFill>
                            <a:schemeClr val="tx1"/>
                          </a:solidFill>
                          <a:latin typeface="Arial Narrow" panose="020B0606020202030204" pitchFamily="34" charset="0"/>
                        </a:rPr>
                        <a:t> and thwarted belongingness; desire is probably translated into suicidal behaviour when capability is high</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70840">
                <a:tc>
                  <a:txBody>
                    <a:bodyPr/>
                    <a:lstStyle/>
                    <a:p>
                      <a:r>
                        <a:rPr lang="en-GB" sz="1400" b="1" dirty="0" smtClean="0">
                          <a:solidFill>
                            <a:schemeClr val="tx1"/>
                          </a:solidFill>
                          <a:latin typeface="Arial Narrow" panose="020B0606020202030204" pitchFamily="34" charset="0"/>
                        </a:rPr>
                        <a:t>Schematic appraisal</a:t>
                      </a:r>
                      <a:r>
                        <a:rPr lang="en-GB" sz="1400" b="1" baseline="0" dirty="0" smtClean="0">
                          <a:solidFill>
                            <a:schemeClr val="tx1"/>
                          </a:solidFill>
                          <a:latin typeface="Arial Narrow" panose="020B0606020202030204" pitchFamily="34" charset="0"/>
                        </a:rPr>
                        <a:t> model of suicide</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smtClean="0">
                          <a:solidFill>
                            <a:schemeClr val="tx1"/>
                          </a:solidFill>
                          <a:latin typeface="Arial Narrow" panose="020B0606020202030204" pitchFamily="34" charset="0"/>
                        </a:rPr>
                        <a:t>Johnson,</a:t>
                      </a:r>
                      <a:r>
                        <a:rPr lang="en-GB" sz="1400" b="0" i="1" baseline="0" dirty="0" smtClean="0">
                          <a:solidFill>
                            <a:schemeClr val="tx1"/>
                          </a:solidFill>
                          <a:latin typeface="Arial Narrow" panose="020B0606020202030204" pitchFamily="34" charset="0"/>
                        </a:rPr>
                        <a:t> et al (2008)</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Narrow" panose="020B0606020202030204" pitchFamily="34" charset="0"/>
                        </a:rPr>
                        <a:t>Appraisal model which proposes risk is caused by the interplay between biases in information processing, schema and appraisal systems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370840">
                <a:tc>
                  <a:txBody>
                    <a:bodyPr/>
                    <a:lstStyle/>
                    <a:p>
                      <a:r>
                        <a:rPr lang="en-GB" sz="1400" b="1" dirty="0" smtClean="0">
                          <a:solidFill>
                            <a:schemeClr val="tx1"/>
                          </a:solidFill>
                          <a:latin typeface="Arial Narrow" panose="020B0606020202030204" pitchFamily="34" charset="0"/>
                        </a:rPr>
                        <a:t>Cognitive model of suicidal behaviour</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smtClean="0">
                          <a:solidFill>
                            <a:schemeClr val="tx1"/>
                          </a:solidFill>
                          <a:latin typeface="Arial Narrow" panose="020B0606020202030204" pitchFamily="34" charset="0"/>
                        </a:rPr>
                        <a:t>Wenzel &amp; Beck (2008)</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Diathesis-stress model with three constructs: dispositional vulnerability factors, cognitive processes associated with</a:t>
                      </a:r>
                      <a:r>
                        <a:rPr lang="en-GB" sz="1400" b="0" baseline="0" dirty="0" smtClean="0">
                          <a:solidFill>
                            <a:schemeClr val="tx1"/>
                          </a:solidFill>
                          <a:latin typeface="Arial Narrow" panose="020B0606020202030204" pitchFamily="34" charset="0"/>
                        </a:rPr>
                        <a:t> psychiatric disturbance, and cognitive processes associated with suicidal acts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70840">
                <a:tc>
                  <a:txBody>
                    <a:bodyPr/>
                    <a:lstStyle/>
                    <a:p>
                      <a:r>
                        <a:rPr lang="en-GB" sz="1400" b="1" dirty="0" smtClean="0">
                          <a:solidFill>
                            <a:schemeClr val="tx1"/>
                          </a:solidFill>
                          <a:latin typeface="Arial Narrow" panose="020B0606020202030204" pitchFamily="34" charset="0"/>
                        </a:rPr>
                        <a:t>Differential activation theory of suicidality</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smtClean="0">
                          <a:solidFill>
                            <a:schemeClr val="tx1"/>
                          </a:solidFill>
                          <a:latin typeface="Arial Narrow" panose="020B0606020202030204" pitchFamily="34" charset="0"/>
                        </a:rPr>
                        <a:t>Williams, et al (2008)</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Narrow" panose="020B0606020202030204" pitchFamily="34" charset="0"/>
                        </a:rPr>
                        <a:t>Associative network model, in which the experience of suicidal ideation or behaviour during a depressive episode increases the likelihood that it will</a:t>
                      </a:r>
                      <a:r>
                        <a:rPr lang="en-GB" sz="1400" b="0" baseline="0" dirty="0" smtClean="0">
                          <a:solidFill>
                            <a:schemeClr val="tx1"/>
                          </a:solidFill>
                          <a:latin typeface="Arial Narrow" panose="020B0606020202030204" pitchFamily="34" charset="0"/>
                        </a:rPr>
                        <a:t> re-emerge during subsequent episodes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370840">
                <a:tc>
                  <a:txBody>
                    <a:bodyPr/>
                    <a:lstStyle/>
                    <a:p>
                      <a:r>
                        <a:rPr lang="en-GB" sz="1400" b="1" dirty="0" smtClean="0">
                          <a:solidFill>
                            <a:schemeClr val="tx1"/>
                          </a:solidFill>
                          <a:latin typeface="Arial Narrow" panose="020B0606020202030204" pitchFamily="34" charset="0"/>
                        </a:rPr>
                        <a:t>Integrated motivational-volitional model of suicidal behaviour</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i="1" dirty="0" smtClean="0">
                          <a:solidFill>
                            <a:schemeClr val="tx1"/>
                          </a:solidFill>
                          <a:latin typeface="Arial Narrow" panose="020B0606020202030204" pitchFamily="34" charset="0"/>
                        </a:rPr>
                        <a:t>O’Connor (2011)</a:t>
                      </a:r>
                      <a:endParaRPr lang="en-GB" sz="1400" b="0" i="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400" b="0" dirty="0" smtClean="0">
                          <a:solidFill>
                            <a:schemeClr val="tx1"/>
                          </a:solidFill>
                          <a:latin typeface="Arial Narrow" panose="020B0606020202030204" pitchFamily="34" charset="0"/>
                        </a:rPr>
                        <a:t>Diathesis-stress model, specifying</a:t>
                      </a:r>
                      <a:r>
                        <a:rPr lang="en-GB" sz="1400" b="0" baseline="0" dirty="0" smtClean="0">
                          <a:solidFill>
                            <a:schemeClr val="tx1"/>
                          </a:solidFill>
                          <a:latin typeface="Arial Narrow" panose="020B0606020202030204" pitchFamily="34" charset="0"/>
                        </a:rPr>
                        <a:t> components of the </a:t>
                      </a:r>
                      <a:r>
                        <a:rPr lang="en-GB" sz="1400" b="0" baseline="0" dirty="0" err="1" smtClean="0">
                          <a:solidFill>
                            <a:schemeClr val="tx1"/>
                          </a:solidFill>
                          <a:latin typeface="Arial Narrow" panose="020B0606020202030204" pitchFamily="34" charset="0"/>
                        </a:rPr>
                        <a:t>premotivational</a:t>
                      </a:r>
                      <a:r>
                        <a:rPr lang="en-GB" sz="1400" b="0" baseline="0" dirty="0" smtClean="0">
                          <a:solidFill>
                            <a:schemeClr val="tx1"/>
                          </a:solidFill>
                          <a:latin typeface="Arial Narrow" panose="020B0606020202030204" pitchFamily="34" charset="0"/>
                        </a:rPr>
                        <a:t>, motivational (ideation and intent formation) and volitional (behavioural </a:t>
                      </a:r>
                      <a:r>
                        <a:rPr lang="en-GB" sz="1400" b="0" baseline="0" dirty="0" err="1" smtClean="0">
                          <a:solidFill>
                            <a:schemeClr val="tx1"/>
                          </a:solidFill>
                          <a:latin typeface="Arial Narrow" panose="020B0606020202030204" pitchFamily="34" charset="0"/>
                        </a:rPr>
                        <a:t>enaction</a:t>
                      </a:r>
                      <a:r>
                        <a:rPr lang="en-GB" sz="1400" b="0" baseline="0" dirty="0" smtClean="0">
                          <a:solidFill>
                            <a:schemeClr val="tx1"/>
                          </a:solidFill>
                          <a:latin typeface="Arial Narrow" panose="020B0606020202030204" pitchFamily="34" charset="0"/>
                        </a:rPr>
                        <a:t>) phases of suicidality</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bl>
          </a:graphicData>
        </a:graphic>
      </p:graphicFrame>
    </p:spTree>
    <p:extLst>
      <p:ext uri="{BB962C8B-B14F-4D97-AF65-F5344CB8AC3E}">
        <p14:creationId xmlns:p14="http://schemas.microsoft.com/office/powerpoint/2010/main" val="2177989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533535"/>
            <a:ext cx="7772400" cy="679449"/>
          </a:xfrm>
        </p:spPr>
        <p:txBody>
          <a:bodyPr/>
          <a:lstStyle/>
          <a:p>
            <a:r>
              <a:rPr lang="en-GB" sz="2800" dirty="0" smtClean="0"/>
              <a:t>Interpersonal Theory</a:t>
            </a:r>
            <a:endParaRPr lang="en-GB" sz="2800" dirty="0"/>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sp>
        <p:nvSpPr>
          <p:cNvPr id="6" name="TextBox 5"/>
          <p:cNvSpPr txBox="1"/>
          <p:nvPr/>
        </p:nvSpPr>
        <p:spPr>
          <a:xfrm>
            <a:off x="457200" y="1216265"/>
            <a:ext cx="8338008" cy="646331"/>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Two factors (</a:t>
            </a:r>
            <a:r>
              <a:rPr lang="en-GB" dirty="0" err="1" smtClean="0"/>
              <a:t>burdonsomeness</a:t>
            </a:r>
            <a:r>
              <a:rPr lang="en-GB" dirty="0" smtClean="0"/>
              <a:t> and thwarted belongingness) lead to desire for suicide. When capability of suicide is added this leads to suicide attempt</a:t>
            </a:r>
          </a:p>
        </p:txBody>
      </p:sp>
      <p:grpSp>
        <p:nvGrpSpPr>
          <p:cNvPr id="7" name="Group 6"/>
          <p:cNvGrpSpPr/>
          <p:nvPr/>
        </p:nvGrpSpPr>
        <p:grpSpPr>
          <a:xfrm>
            <a:off x="1770732" y="2053995"/>
            <a:ext cx="3250096" cy="3200400"/>
            <a:chOff x="1704743" y="2223681"/>
            <a:chExt cx="3250096" cy="3200400"/>
          </a:xfrm>
        </p:grpSpPr>
        <p:sp>
          <p:nvSpPr>
            <p:cNvPr id="3" name="Oval 2"/>
            <p:cNvSpPr/>
            <p:nvPr/>
          </p:nvSpPr>
          <p:spPr>
            <a:xfrm>
              <a:off x="1704743" y="2223681"/>
              <a:ext cx="3250096" cy="3200400"/>
            </a:xfrm>
            <a:prstGeom prst="ellipse">
              <a:avLst/>
            </a:prstGeom>
            <a:solidFill>
              <a:srgbClr val="3399FF">
                <a:alpha val="25098"/>
              </a:srgb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910152" y="3309730"/>
              <a:ext cx="1590261" cy="923330"/>
            </a:xfrm>
            <a:prstGeom prst="rect">
              <a:avLst/>
            </a:prstGeom>
            <a:noFill/>
          </p:spPr>
          <p:txBody>
            <a:bodyPr wrap="square" rtlCol="0">
              <a:spAutoFit/>
            </a:bodyPr>
            <a:lstStyle/>
            <a:p>
              <a:r>
                <a:rPr lang="en-GB" b="1" dirty="0" smtClean="0">
                  <a:latin typeface="Arial Narrow" panose="020B0606020202030204" pitchFamily="34" charset="0"/>
                </a:rPr>
                <a:t>Thwarted</a:t>
              </a:r>
            </a:p>
            <a:p>
              <a:r>
                <a:rPr lang="en-GB" b="1" dirty="0" smtClean="0">
                  <a:latin typeface="Arial Narrow" panose="020B0606020202030204" pitchFamily="34" charset="0"/>
                </a:rPr>
                <a:t>Belongingness</a:t>
              </a:r>
            </a:p>
            <a:p>
              <a:r>
                <a:rPr lang="en-GB" i="1" dirty="0" smtClean="0">
                  <a:solidFill>
                    <a:schemeClr val="tx2">
                      <a:lumMod val="60000"/>
                      <a:lumOff val="40000"/>
                    </a:schemeClr>
                  </a:solidFill>
                  <a:latin typeface="Arial Narrow" panose="020B0606020202030204" pitchFamily="34" charset="0"/>
                </a:rPr>
                <a:t>‘I am alone’</a:t>
              </a:r>
              <a:endParaRPr lang="en-GB" i="1" dirty="0">
                <a:solidFill>
                  <a:schemeClr val="tx2">
                    <a:lumMod val="60000"/>
                    <a:lumOff val="40000"/>
                  </a:schemeClr>
                </a:solidFill>
                <a:latin typeface="Arial Narrow" panose="020B0606020202030204" pitchFamily="34" charset="0"/>
              </a:endParaRPr>
            </a:p>
          </p:txBody>
        </p:sp>
      </p:grpSp>
      <p:grpSp>
        <p:nvGrpSpPr>
          <p:cNvPr id="9" name="Group 8"/>
          <p:cNvGrpSpPr/>
          <p:nvPr/>
        </p:nvGrpSpPr>
        <p:grpSpPr>
          <a:xfrm>
            <a:off x="3771811" y="2053995"/>
            <a:ext cx="3250096" cy="3200400"/>
            <a:chOff x="3705822" y="2223681"/>
            <a:chExt cx="3250096" cy="3200400"/>
          </a:xfrm>
          <a:solidFill>
            <a:srgbClr val="FFCC99">
              <a:alpha val="49804"/>
            </a:srgbClr>
          </a:solidFill>
        </p:grpSpPr>
        <p:sp>
          <p:nvSpPr>
            <p:cNvPr id="8" name="Oval 7"/>
            <p:cNvSpPr/>
            <p:nvPr/>
          </p:nvSpPr>
          <p:spPr>
            <a:xfrm>
              <a:off x="3705822" y="2223681"/>
              <a:ext cx="3250096" cy="3200400"/>
            </a:xfrm>
            <a:prstGeom prst="ellipse">
              <a:avLst/>
            </a:prstGeom>
            <a:solidFill>
              <a:srgbClr val="FF99CC">
                <a:alpha val="25098"/>
              </a:srgbClr>
            </a:solidFill>
            <a:ln w="38100">
              <a:solidFill>
                <a:srgbClr val="FF99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4954840" y="3362216"/>
              <a:ext cx="1966292" cy="923330"/>
            </a:xfrm>
            <a:prstGeom prst="rect">
              <a:avLst/>
            </a:prstGeom>
            <a:noFill/>
            <a:ln>
              <a:noFill/>
            </a:ln>
          </p:spPr>
          <p:txBody>
            <a:bodyPr wrap="square" rtlCol="0">
              <a:spAutoFit/>
            </a:bodyPr>
            <a:lstStyle/>
            <a:p>
              <a:pPr algn="r"/>
              <a:r>
                <a:rPr lang="en-GB" b="1" dirty="0" smtClean="0">
                  <a:latin typeface="Arial Narrow" panose="020B0606020202030204" pitchFamily="34" charset="0"/>
                </a:rPr>
                <a:t>Perceived</a:t>
              </a:r>
            </a:p>
            <a:p>
              <a:pPr algn="r"/>
              <a:r>
                <a:rPr lang="en-GB" b="1" dirty="0" err="1" smtClean="0">
                  <a:latin typeface="Arial Narrow" panose="020B0606020202030204" pitchFamily="34" charset="0"/>
                </a:rPr>
                <a:t>Burdonsomeness</a:t>
              </a:r>
              <a:endParaRPr lang="en-GB" b="1" dirty="0" smtClean="0">
                <a:latin typeface="Arial Narrow" panose="020B0606020202030204" pitchFamily="34" charset="0"/>
              </a:endParaRPr>
            </a:p>
            <a:p>
              <a:pPr algn="r"/>
              <a:r>
                <a:rPr lang="en-GB" i="1" dirty="0" smtClean="0">
                  <a:solidFill>
                    <a:srgbClr val="FF00FF"/>
                  </a:solidFill>
                  <a:latin typeface="Arial Narrow" panose="020B0606020202030204" pitchFamily="34" charset="0"/>
                </a:rPr>
                <a:t>‘I am a burden’</a:t>
              </a:r>
              <a:endParaRPr lang="en-GB" i="1" dirty="0">
                <a:solidFill>
                  <a:srgbClr val="FF00FF"/>
                </a:solidFill>
                <a:latin typeface="Arial Narrow" panose="020B0606020202030204" pitchFamily="34" charset="0"/>
              </a:endParaRPr>
            </a:p>
          </p:txBody>
        </p:sp>
      </p:grpSp>
      <p:sp>
        <p:nvSpPr>
          <p:cNvPr id="13" name="TextBox 12"/>
          <p:cNvSpPr txBox="1"/>
          <p:nvPr/>
        </p:nvSpPr>
        <p:spPr>
          <a:xfrm>
            <a:off x="3919621" y="3011988"/>
            <a:ext cx="998503" cy="923330"/>
          </a:xfrm>
          <a:prstGeom prst="rect">
            <a:avLst/>
          </a:prstGeom>
          <a:noFill/>
        </p:spPr>
        <p:txBody>
          <a:bodyPr wrap="square" rtlCol="0">
            <a:spAutoFit/>
          </a:bodyPr>
          <a:lstStyle/>
          <a:p>
            <a:pPr algn="ctr"/>
            <a:r>
              <a:rPr lang="en-GB" b="1" dirty="0" smtClean="0">
                <a:latin typeface="Arial Narrow" panose="020B0606020202030204" pitchFamily="34" charset="0"/>
              </a:rPr>
              <a:t>Desire for suicide</a:t>
            </a:r>
            <a:endParaRPr lang="en-GB" b="1" dirty="0">
              <a:latin typeface="Arial Narrow" panose="020B0606020202030204" pitchFamily="34" charset="0"/>
            </a:endParaRPr>
          </a:p>
        </p:txBody>
      </p:sp>
      <p:grpSp>
        <p:nvGrpSpPr>
          <p:cNvPr id="14" name="Group 13"/>
          <p:cNvGrpSpPr/>
          <p:nvPr/>
        </p:nvGrpSpPr>
        <p:grpSpPr>
          <a:xfrm>
            <a:off x="3424868" y="4036239"/>
            <a:ext cx="1988008" cy="1935115"/>
            <a:chOff x="2335787" y="3590030"/>
            <a:chExt cx="1988008" cy="1935115"/>
          </a:xfrm>
        </p:grpSpPr>
        <p:sp>
          <p:nvSpPr>
            <p:cNvPr id="15" name="Oval 14"/>
            <p:cNvSpPr/>
            <p:nvPr/>
          </p:nvSpPr>
          <p:spPr>
            <a:xfrm>
              <a:off x="2335787" y="3590030"/>
              <a:ext cx="1988008" cy="1935115"/>
            </a:xfrm>
            <a:prstGeom prst="ellipse">
              <a:avLst/>
            </a:prstGeom>
            <a:solidFill>
              <a:srgbClr val="00B050">
                <a:alpha val="25098"/>
              </a:srgb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2509174" y="4757365"/>
              <a:ext cx="1590261" cy="646331"/>
            </a:xfrm>
            <a:prstGeom prst="rect">
              <a:avLst/>
            </a:prstGeom>
            <a:noFill/>
          </p:spPr>
          <p:txBody>
            <a:bodyPr wrap="square" rtlCol="0">
              <a:spAutoFit/>
            </a:bodyPr>
            <a:lstStyle/>
            <a:p>
              <a:pPr algn="ctr"/>
              <a:r>
                <a:rPr lang="en-GB" b="1" dirty="0" smtClean="0">
                  <a:latin typeface="Arial Narrow" panose="020B0606020202030204" pitchFamily="34" charset="0"/>
                </a:rPr>
                <a:t>Capability for suicide</a:t>
              </a:r>
              <a:endParaRPr lang="en-GB" i="1" dirty="0">
                <a:latin typeface="Arial Narrow" panose="020B0606020202030204" pitchFamily="34" charset="0"/>
              </a:endParaRPr>
            </a:p>
          </p:txBody>
        </p:sp>
      </p:grpSp>
      <p:sp>
        <p:nvSpPr>
          <p:cNvPr id="17" name="TextBox 16"/>
          <p:cNvSpPr txBox="1"/>
          <p:nvPr/>
        </p:nvSpPr>
        <p:spPr>
          <a:xfrm>
            <a:off x="3896480" y="4115860"/>
            <a:ext cx="99850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b="1" dirty="0" smtClean="0">
                <a:solidFill>
                  <a:srgbClr val="FF0000"/>
                </a:solidFill>
                <a:latin typeface="Arial Narrow" panose="020B0606020202030204" pitchFamily="34" charset="0"/>
              </a:rPr>
              <a:t>Suicide</a:t>
            </a:r>
          </a:p>
          <a:p>
            <a:pPr algn="ctr"/>
            <a:r>
              <a:rPr lang="en-GB" sz="1600" b="1" dirty="0" smtClean="0">
                <a:solidFill>
                  <a:srgbClr val="FF0000"/>
                </a:solidFill>
                <a:latin typeface="Arial Narrow" panose="020B0606020202030204" pitchFamily="34" charset="0"/>
              </a:rPr>
              <a:t>attempt</a:t>
            </a:r>
            <a:endParaRPr lang="en-GB"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302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15902 -0.00509 L 0.00191 -0.00509 " pathEditMode="relative" rAng="0" ptsTypes="AA">
                                      <p:cBhvr>
                                        <p:cTn id="8" dur="2000" fill="hold"/>
                                        <p:tgtEl>
                                          <p:spTgt spid="7"/>
                                        </p:tgtEl>
                                        <p:attrNameLst>
                                          <p:attrName>ppt_x</p:attrName>
                                          <p:attrName>ppt_y</p:attrName>
                                        </p:attrNameLst>
                                      </p:cBhvr>
                                      <p:rCtr x="8038"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1573 -0.00093 L -4.16667E-6 -3.7037E-7 " pathEditMode="relative" rAng="0" ptsTypes="AA">
                                      <p:cBhvr>
                                        <p:cTn id="14" dur="2000" fill="hold"/>
                                        <p:tgtEl>
                                          <p:spTgt spid="9"/>
                                        </p:tgtEl>
                                        <p:attrNameLst>
                                          <p:attrName>ppt_x</p:attrName>
                                          <p:attrName>ppt_y</p:attrName>
                                        </p:attrNameLst>
                                      </p:cBhvr>
                                      <p:rCtr x="-7865" y="46"/>
                                    </p:animMotion>
                                  </p:childTnLst>
                                </p:cTn>
                              </p:par>
                              <p:par>
                                <p:cTn id="15" presetID="10" presetClass="entr" presetSubtype="0" fill="hold" grpId="0" nodeType="withEffect">
                                  <p:stCondLst>
                                    <p:cond delay="1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37" presetClass="path" presetSubtype="0" accel="50000" decel="50000" fill="hold" nodeType="withEffect">
                                  <p:stCondLst>
                                    <p:cond delay="0"/>
                                  </p:stCondLst>
                                  <p:childTnLst>
                                    <p:animMotion origin="layout" path="M 0.36406 -0.04537 L 0.26198 -0.11944 C 0.23785 -0.13519 0.20972 -0.14282 0.17795 -0.14028 C 0.14115 -0.13681 0.11285 -0.12338 0.09288 -0.10324 L -0.00208 -0.01134 " pathEditMode="relative" rAng="10560000" ptsTypes="AAAAA">
                                      <p:cBhvr>
                                        <p:cTn id="23" dur="2000" fill="hold"/>
                                        <p:tgtEl>
                                          <p:spTgt spid="14"/>
                                        </p:tgtEl>
                                        <p:attrNameLst>
                                          <p:attrName>ppt_x</p:attrName>
                                          <p:attrName>ppt_y</p:attrName>
                                        </p:attrNameLst>
                                      </p:cBhvr>
                                      <p:rCtr x="-18594" y="-3866"/>
                                    </p:animMotion>
                                  </p:childTnLst>
                                </p:cTn>
                              </p:par>
                              <p:par>
                                <p:cTn id="24" presetID="10" presetClass="entr" presetSubtype="0" fill="hold" grpId="0" nodeType="withEffect">
                                  <p:stCondLst>
                                    <p:cond delay="2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533535"/>
            <a:ext cx="7772400" cy="679449"/>
          </a:xfrm>
        </p:spPr>
        <p:txBody>
          <a:bodyPr/>
          <a:lstStyle/>
          <a:p>
            <a:r>
              <a:rPr lang="en-GB" sz="2800" dirty="0" smtClean="0"/>
              <a:t>Stress-Diathesis Model</a:t>
            </a:r>
            <a:endParaRPr lang="en-GB" sz="2800" dirty="0"/>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Van </a:t>
            </a:r>
            <a:r>
              <a:rPr lang="en-GB" sz="800" i="1" dirty="0" err="1" smtClean="0"/>
              <a:t>Heerigen</a:t>
            </a:r>
            <a:r>
              <a:rPr lang="en-GB" sz="800" i="1" dirty="0" smtClean="0"/>
              <a:t> K &amp; Mann </a:t>
            </a:r>
            <a:r>
              <a:rPr lang="en-GB" sz="800" i="1" dirty="0" err="1" smtClean="0"/>
              <a:t>JJ</a:t>
            </a:r>
            <a:r>
              <a:rPr lang="en-GB" sz="800" i="1" dirty="0" smtClean="0"/>
              <a:t> (2014) The neurobiology of suicide. Lancet Psychiatry 1(1): 63-72</a:t>
            </a:r>
            <a:endParaRPr lang="en-GB" sz="800" i="1" dirty="0"/>
          </a:p>
        </p:txBody>
      </p:sp>
      <p:sp>
        <p:nvSpPr>
          <p:cNvPr id="6" name="TextBox 5"/>
          <p:cNvSpPr txBox="1"/>
          <p:nvPr/>
        </p:nvSpPr>
        <p:spPr>
          <a:xfrm>
            <a:off x="457200" y="1216265"/>
            <a:ext cx="8338008" cy="646331"/>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Susceptibility (diathesis) to stress and exposure to stressors leads to suicidal action</a:t>
            </a:r>
          </a:p>
        </p:txBody>
      </p:sp>
      <p:sp>
        <p:nvSpPr>
          <p:cNvPr id="5" name="Rounded Rectangle 4"/>
          <p:cNvSpPr/>
          <p:nvPr/>
        </p:nvSpPr>
        <p:spPr>
          <a:xfrm>
            <a:off x="1073426" y="1977886"/>
            <a:ext cx="2653748" cy="695739"/>
          </a:xfrm>
          <a:prstGeom prst="roundRect">
            <a:avLst/>
          </a:prstGeom>
          <a:solidFill>
            <a:srgbClr val="FF6699">
              <a:alpha val="25098"/>
            </a:srgbClr>
          </a:solidFill>
          <a:ln w="38100">
            <a:solidFill>
              <a:srgbClr val="FF99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latin typeface="Arial Narrow" panose="020B0606020202030204" pitchFamily="34" charset="0"/>
              </a:rPr>
              <a:t>Genetics;</a:t>
            </a:r>
          </a:p>
          <a:p>
            <a:pPr algn="ctr"/>
            <a:r>
              <a:rPr lang="en-GB" sz="1600" b="1" dirty="0" smtClean="0">
                <a:latin typeface="Arial Narrow" panose="020B0606020202030204" pitchFamily="34" charset="0"/>
              </a:rPr>
              <a:t>childhood traumatic events</a:t>
            </a:r>
            <a:endParaRPr lang="en-GB" sz="1600" b="1" dirty="0">
              <a:latin typeface="Arial Narrow" panose="020B0606020202030204" pitchFamily="34" charset="0"/>
            </a:endParaRPr>
          </a:p>
        </p:txBody>
      </p:sp>
      <p:sp>
        <p:nvSpPr>
          <p:cNvPr id="18" name="Rounded Rectangle 17"/>
          <p:cNvSpPr/>
          <p:nvPr/>
        </p:nvSpPr>
        <p:spPr>
          <a:xfrm>
            <a:off x="5430078" y="1981198"/>
            <a:ext cx="2653748" cy="695739"/>
          </a:xfrm>
          <a:prstGeom prst="roundRect">
            <a:avLst/>
          </a:prstGeom>
          <a:solidFill>
            <a:schemeClr val="accent5">
              <a:lumMod val="75000"/>
              <a:alpha val="25098"/>
            </a:schemeClr>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latin typeface="Arial Narrow" panose="020B0606020202030204" pitchFamily="34" charset="0"/>
              </a:rPr>
              <a:t>Psychiatric disorders; psychosocial adverse events</a:t>
            </a:r>
            <a:endParaRPr lang="en-GB" sz="1600" b="1" dirty="0">
              <a:latin typeface="Arial Narrow" panose="020B0606020202030204" pitchFamily="34" charset="0"/>
            </a:endParaRPr>
          </a:p>
        </p:txBody>
      </p:sp>
      <p:sp>
        <p:nvSpPr>
          <p:cNvPr id="19" name="Rounded Rectangle 18"/>
          <p:cNvSpPr/>
          <p:nvPr/>
        </p:nvSpPr>
        <p:spPr>
          <a:xfrm>
            <a:off x="1073426" y="3065914"/>
            <a:ext cx="2653748" cy="1744625"/>
          </a:xfrm>
          <a:prstGeom prst="roundRect">
            <a:avLst>
              <a:gd name="adj" fmla="val 8691"/>
            </a:avLst>
          </a:prstGeom>
          <a:solidFill>
            <a:srgbClr val="FF6699">
              <a:alpha val="25098"/>
            </a:srgbClr>
          </a:solidFill>
          <a:ln w="38100">
            <a:solidFill>
              <a:srgbClr val="FF99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latin typeface="Arial Narrow" panose="020B0606020202030204" pitchFamily="34" charset="0"/>
              </a:rPr>
              <a:t>Diathesis</a:t>
            </a:r>
          </a:p>
          <a:p>
            <a:pPr algn="ctr"/>
            <a:r>
              <a:rPr lang="en-GB" sz="1600" dirty="0" smtClean="0">
                <a:latin typeface="Arial Narrow" panose="020B0606020202030204" pitchFamily="34" charset="0"/>
              </a:rPr>
              <a:t>Sensitivity to social stress</a:t>
            </a:r>
          </a:p>
          <a:p>
            <a:pPr algn="ctr"/>
            <a:r>
              <a:rPr lang="en-GB" sz="1600" dirty="0" smtClean="0">
                <a:latin typeface="Arial Narrow" panose="020B0606020202030204" pitchFamily="34" charset="0"/>
              </a:rPr>
              <a:t>Impulsivity</a:t>
            </a:r>
          </a:p>
          <a:p>
            <a:pPr algn="ctr"/>
            <a:r>
              <a:rPr lang="en-GB" sz="1600" dirty="0" smtClean="0">
                <a:latin typeface="Arial Narrow" panose="020B0606020202030204" pitchFamily="34" charset="0"/>
              </a:rPr>
              <a:t>Pessimism</a:t>
            </a:r>
          </a:p>
          <a:p>
            <a:pPr algn="ctr"/>
            <a:r>
              <a:rPr lang="en-GB" sz="1600" dirty="0" smtClean="0">
                <a:latin typeface="Arial Narrow" panose="020B0606020202030204" pitchFamily="34" charset="0"/>
              </a:rPr>
              <a:t>Hopelessness</a:t>
            </a:r>
            <a:endParaRPr lang="en-GB" sz="1600" dirty="0">
              <a:latin typeface="Arial Narrow" panose="020B0606020202030204" pitchFamily="34" charset="0"/>
            </a:endParaRPr>
          </a:p>
        </p:txBody>
      </p:sp>
      <p:sp>
        <p:nvSpPr>
          <p:cNvPr id="20" name="Rounded Rectangle 19"/>
          <p:cNvSpPr/>
          <p:nvPr/>
        </p:nvSpPr>
        <p:spPr>
          <a:xfrm>
            <a:off x="5430078" y="3065914"/>
            <a:ext cx="2653748" cy="1744625"/>
          </a:xfrm>
          <a:prstGeom prst="roundRect">
            <a:avLst>
              <a:gd name="adj" fmla="val 6412"/>
            </a:avLst>
          </a:prstGeom>
          <a:solidFill>
            <a:schemeClr val="accent5">
              <a:lumMod val="75000"/>
              <a:alpha val="25098"/>
            </a:schemeClr>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latin typeface="Arial Narrow" panose="020B0606020202030204" pitchFamily="34" charset="0"/>
              </a:rPr>
              <a:t>Stress</a:t>
            </a:r>
          </a:p>
          <a:p>
            <a:pPr algn="ctr"/>
            <a:r>
              <a:rPr lang="en-GB" sz="1600" dirty="0" smtClean="0">
                <a:latin typeface="Arial Narrow" panose="020B0606020202030204" pitchFamily="34" charset="0"/>
              </a:rPr>
              <a:t>Financial or marital problems</a:t>
            </a:r>
          </a:p>
          <a:p>
            <a:pPr algn="ctr"/>
            <a:r>
              <a:rPr lang="en-GB" sz="1600" dirty="0" smtClean="0">
                <a:latin typeface="Arial Narrow" panose="020B0606020202030204" pitchFamily="34" charset="0"/>
              </a:rPr>
              <a:t>Exacerbation of psychiatric disorder</a:t>
            </a:r>
          </a:p>
          <a:p>
            <a:pPr algn="ctr"/>
            <a:r>
              <a:rPr lang="en-GB" sz="1600" dirty="0" smtClean="0">
                <a:latin typeface="Arial Narrow" panose="020B0606020202030204" pitchFamily="34" charset="0"/>
              </a:rPr>
              <a:t>Emotional pain</a:t>
            </a:r>
            <a:endParaRPr lang="en-GB" sz="1600" dirty="0">
              <a:latin typeface="Arial Narrow" panose="020B0606020202030204" pitchFamily="34" charset="0"/>
            </a:endParaRPr>
          </a:p>
        </p:txBody>
      </p:sp>
      <p:sp>
        <p:nvSpPr>
          <p:cNvPr id="21" name="Rounded Rectangle 20"/>
          <p:cNvSpPr/>
          <p:nvPr/>
        </p:nvSpPr>
        <p:spPr>
          <a:xfrm>
            <a:off x="3299330" y="5255567"/>
            <a:ext cx="2653748" cy="695739"/>
          </a:xfrm>
          <a:prstGeom prst="roundRect">
            <a:avLst/>
          </a:prstGeom>
          <a:solidFill>
            <a:srgbClr val="C00000">
              <a:alpha val="25098"/>
            </a:srgbClr>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bg1"/>
                </a:solidFill>
                <a:latin typeface="Arial Narrow" panose="020B0606020202030204" pitchFamily="34" charset="0"/>
              </a:rPr>
              <a:t>Suicidal behaviour</a:t>
            </a:r>
            <a:endParaRPr lang="en-GB" sz="1600" b="1" dirty="0">
              <a:solidFill>
                <a:schemeClr val="bg1"/>
              </a:solidFill>
              <a:latin typeface="Arial Narrow" panose="020B0606020202030204" pitchFamily="34" charset="0"/>
            </a:endParaRPr>
          </a:p>
        </p:txBody>
      </p:sp>
      <p:sp>
        <p:nvSpPr>
          <p:cNvPr id="11" name="Down Arrow 10"/>
          <p:cNvSpPr/>
          <p:nvPr/>
        </p:nvSpPr>
        <p:spPr>
          <a:xfrm>
            <a:off x="2276061" y="2676937"/>
            <a:ext cx="208722" cy="304802"/>
          </a:xfrm>
          <a:prstGeom prst="downArrow">
            <a:avLst/>
          </a:prstGeom>
          <a:solidFill>
            <a:srgbClr val="FF99CC"/>
          </a:solidFill>
          <a:ln>
            <a:solidFill>
              <a:srgbClr val="FF99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Down Arrow 21"/>
          <p:cNvSpPr/>
          <p:nvPr/>
        </p:nvSpPr>
        <p:spPr>
          <a:xfrm>
            <a:off x="6652591" y="2690999"/>
            <a:ext cx="208722" cy="304802"/>
          </a:xfrm>
          <a:prstGeom prst="down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Down Arrow 23"/>
          <p:cNvSpPr/>
          <p:nvPr/>
        </p:nvSpPr>
        <p:spPr>
          <a:xfrm>
            <a:off x="4525155" y="4024459"/>
            <a:ext cx="202097" cy="1039399"/>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Left-Right Arrow 22"/>
          <p:cNvSpPr/>
          <p:nvPr/>
        </p:nvSpPr>
        <p:spPr>
          <a:xfrm>
            <a:off x="3793434" y="3882800"/>
            <a:ext cx="1570383" cy="216331"/>
          </a:xfrm>
          <a:prstGeom prst="leftRightArrow">
            <a:avLst/>
          </a:prstGeom>
          <a:gradFill>
            <a:gsLst>
              <a:gs pos="0">
                <a:schemeClr val="accent5"/>
              </a:gs>
              <a:gs pos="100000">
                <a:srgbClr val="FF99CC"/>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38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8" grpId="0" animBg="1"/>
      <p:bldP spid="19" grpId="0" animBg="1"/>
      <p:bldP spid="20" grpId="0" animBg="1"/>
      <p:bldP spid="21" grpId="0" animBg="1"/>
      <p:bldP spid="11" grpId="0" animBg="1"/>
      <p:bldP spid="22" grpId="0" animBg="1"/>
      <p:bldP spid="24"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69" y="373276"/>
            <a:ext cx="7772400" cy="679449"/>
          </a:xfrm>
        </p:spPr>
        <p:txBody>
          <a:bodyPr/>
          <a:lstStyle/>
          <a:p>
            <a:r>
              <a:rPr lang="en-GB" sz="2400" dirty="0" smtClean="0"/>
              <a:t>Integrated motivational-volitional</a:t>
            </a:r>
            <a:br>
              <a:rPr lang="en-GB" sz="2400" dirty="0" smtClean="0"/>
            </a:br>
            <a:r>
              <a:rPr lang="en-GB" sz="2400" dirty="0" smtClean="0"/>
              <a:t>model</a:t>
            </a:r>
            <a:endParaRPr lang="en-GB" sz="2400" dirty="0"/>
          </a:p>
        </p:txBody>
      </p:sp>
      <p:sp>
        <p:nvSpPr>
          <p:cNvPr id="10" name="TextBox 9"/>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sp>
        <p:nvSpPr>
          <p:cNvPr id="6" name="TextBox 5"/>
          <p:cNvSpPr txBox="1"/>
          <p:nvPr/>
        </p:nvSpPr>
        <p:spPr>
          <a:xfrm>
            <a:off x="457200" y="1216265"/>
            <a:ext cx="8338008" cy="646331"/>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This uses the stress-diathesis model but separates into pre-motivational, motivational and volitional (action) phases</a:t>
            </a:r>
          </a:p>
        </p:txBody>
      </p:sp>
      <p:sp>
        <p:nvSpPr>
          <p:cNvPr id="3" name="Rectangle 2"/>
          <p:cNvSpPr/>
          <p:nvPr/>
        </p:nvSpPr>
        <p:spPr>
          <a:xfrm>
            <a:off x="160020" y="1862596"/>
            <a:ext cx="2344641" cy="4249969"/>
          </a:xfrm>
          <a:prstGeom prst="rect">
            <a:avLst/>
          </a:prstGeom>
          <a:gradFill flip="none" rotWithShape="1">
            <a:gsLst>
              <a:gs pos="0">
                <a:schemeClr val="accent3">
                  <a:lumMod val="40000"/>
                  <a:lumOff val="60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p:nvSpPr>
        <p:spPr>
          <a:xfrm>
            <a:off x="2504660" y="1862595"/>
            <a:ext cx="4568493" cy="4249969"/>
          </a:xfrm>
          <a:prstGeom prst="rect">
            <a:avLst/>
          </a:prstGeom>
          <a:gradFill flip="none" rotWithShape="1">
            <a:gsLst>
              <a:gs pos="0">
                <a:schemeClr val="accent6">
                  <a:lumMod val="40000"/>
                  <a:lumOff val="60000"/>
                </a:schemeClr>
              </a:gs>
              <a:gs pos="100000">
                <a:schemeClr val="accent6">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7073153" y="1862596"/>
            <a:ext cx="1927782" cy="4249969"/>
          </a:xfrm>
          <a:prstGeom prst="rect">
            <a:avLst/>
          </a:prstGeom>
          <a:gradFill flip="none" rotWithShape="1">
            <a:gsLst>
              <a:gs pos="0">
                <a:schemeClr val="accent2">
                  <a:lumMod val="40000"/>
                  <a:lumOff val="60000"/>
                </a:schemeClr>
              </a:gs>
              <a:gs pos="100000">
                <a:schemeClr val="accent2">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ed Rectangle 8"/>
          <p:cNvSpPr/>
          <p:nvPr/>
        </p:nvSpPr>
        <p:spPr>
          <a:xfrm>
            <a:off x="298512" y="2750973"/>
            <a:ext cx="2054723" cy="512567"/>
          </a:xfrm>
          <a:prstGeom prst="roundRect">
            <a:avLst/>
          </a:prstGeom>
          <a:solidFill>
            <a:srgbClr val="92D050">
              <a:alpha val="25098"/>
            </a:srgb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Diathesis</a:t>
            </a:r>
          </a:p>
        </p:txBody>
      </p:sp>
      <p:sp>
        <p:nvSpPr>
          <p:cNvPr id="11" name="Rounded Rectangle 10"/>
          <p:cNvSpPr/>
          <p:nvPr/>
        </p:nvSpPr>
        <p:spPr>
          <a:xfrm>
            <a:off x="304979" y="3717058"/>
            <a:ext cx="2054723" cy="512567"/>
          </a:xfrm>
          <a:prstGeom prst="roundRect">
            <a:avLst/>
          </a:prstGeom>
          <a:solidFill>
            <a:srgbClr val="92D050">
              <a:alpha val="25098"/>
            </a:srgb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Environment</a:t>
            </a:r>
          </a:p>
        </p:txBody>
      </p:sp>
      <p:sp>
        <p:nvSpPr>
          <p:cNvPr id="12" name="Rounded Rectangle 11"/>
          <p:cNvSpPr/>
          <p:nvPr/>
        </p:nvSpPr>
        <p:spPr>
          <a:xfrm>
            <a:off x="298511" y="4739209"/>
            <a:ext cx="2054723" cy="512567"/>
          </a:xfrm>
          <a:prstGeom prst="roundRect">
            <a:avLst/>
          </a:prstGeom>
          <a:solidFill>
            <a:srgbClr val="92D050">
              <a:alpha val="25098"/>
            </a:srgb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Life Events</a:t>
            </a:r>
          </a:p>
        </p:txBody>
      </p:sp>
      <p:sp>
        <p:nvSpPr>
          <p:cNvPr id="13" name="Rounded Rectangle 12"/>
          <p:cNvSpPr/>
          <p:nvPr/>
        </p:nvSpPr>
        <p:spPr>
          <a:xfrm>
            <a:off x="7234517" y="2750973"/>
            <a:ext cx="1680216" cy="512567"/>
          </a:xfrm>
          <a:prstGeom prst="roundRect">
            <a:avLst/>
          </a:prstGeom>
          <a:solidFill>
            <a:srgbClr val="FF0000">
              <a:alpha val="25098"/>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bg1"/>
                </a:solidFill>
                <a:latin typeface="Arial Narrow" panose="020B0606020202030204" pitchFamily="34" charset="0"/>
              </a:rPr>
              <a:t>Suicidal Behaviour</a:t>
            </a:r>
          </a:p>
        </p:txBody>
      </p:sp>
      <p:sp>
        <p:nvSpPr>
          <p:cNvPr id="14" name="Rounded Rectangle 13"/>
          <p:cNvSpPr/>
          <p:nvPr/>
        </p:nvSpPr>
        <p:spPr>
          <a:xfrm>
            <a:off x="2660640" y="2656843"/>
            <a:ext cx="1107226" cy="691475"/>
          </a:xfrm>
          <a:prstGeom prst="roundRect">
            <a:avLst/>
          </a:prstGeom>
          <a:solidFill>
            <a:schemeClr val="accent6">
              <a:lumMod val="75000"/>
              <a:alpha val="25098"/>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Defeat and humiliation</a:t>
            </a:r>
          </a:p>
        </p:txBody>
      </p:sp>
      <p:sp>
        <p:nvSpPr>
          <p:cNvPr id="15" name="Rounded Rectangle 14"/>
          <p:cNvSpPr/>
          <p:nvPr/>
        </p:nvSpPr>
        <p:spPr>
          <a:xfrm>
            <a:off x="4114799" y="2656842"/>
            <a:ext cx="1159139" cy="691476"/>
          </a:xfrm>
          <a:prstGeom prst="roundRect">
            <a:avLst/>
          </a:prstGeom>
          <a:solidFill>
            <a:schemeClr val="accent6">
              <a:lumMod val="75000"/>
              <a:alpha val="25098"/>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Entrapment</a:t>
            </a:r>
          </a:p>
        </p:txBody>
      </p:sp>
      <p:sp>
        <p:nvSpPr>
          <p:cNvPr id="16" name="Rounded Rectangle 15"/>
          <p:cNvSpPr/>
          <p:nvPr/>
        </p:nvSpPr>
        <p:spPr>
          <a:xfrm>
            <a:off x="5620871" y="2656844"/>
            <a:ext cx="1304361" cy="691474"/>
          </a:xfrm>
          <a:prstGeom prst="roundRect">
            <a:avLst/>
          </a:prstGeom>
          <a:solidFill>
            <a:schemeClr val="accent6">
              <a:lumMod val="75000"/>
              <a:alpha val="25098"/>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Suicidal ideation &amp; intent</a:t>
            </a:r>
          </a:p>
        </p:txBody>
      </p:sp>
      <p:sp>
        <p:nvSpPr>
          <p:cNvPr id="17" name="Rounded Rectangle 16"/>
          <p:cNvSpPr/>
          <p:nvPr/>
        </p:nvSpPr>
        <p:spPr>
          <a:xfrm>
            <a:off x="3254188" y="3883887"/>
            <a:ext cx="1282780" cy="691475"/>
          </a:xfrm>
          <a:prstGeom prst="roundRect">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‘Threat to self’</a:t>
            </a:r>
          </a:p>
          <a:p>
            <a:pPr algn="ctr"/>
            <a:r>
              <a:rPr lang="en-GB" sz="1400" b="1" dirty="0" smtClean="0">
                <a:latin typeface="Arial Narrow" panose="020B0606020202030204" pitchFamily="34" charset="0"/>
              </a:rPr>
              <a:t>moderators</a:t>
            </a:r>
          </a:p>
        </p:txBody>
      </p:sp>
      <p:sp>
        <p:nvSpPr>
          <p:cNvPr id="18" name="Rounded Rectangle 17"/>
          <p:cNvSpPr/>
          <p:nvPr/>
        </p:nvSpPr>
        <p:spPr>
          <a:xfrm>
            <a:off x="4859469" y="3883887"/>
            <a:ext cx="1282780" cy="691475"/>
          </a:xfrm>
          <a:prstGeom prst="roundRect">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‘Motivational’</a:t>
            </a:r>
          </a:p>
          <a:p>
            <a:pPr algn="ctr"/>
            <a:r>
              <a:rPr lang="en-GB" sz="1400" b="1" dirty="0" smtClean="0">
                <a:latin typeface="Arial Narrow" panose="020B0606020202030204" pitchFamily="34" charset="0"/>
              </a:rPr>
              <a:t>moderators</a:t>
            </a:r>
          </a:p>
        </p:txBody>
      </p:sp>
      <p:sp>
        <p:nvSpPr>
          <p:cNvPr id="19" name="Rounded Rectangle 18"/>
          <p:cNvSpPr/>
          <p:nvPr/>
        </p:nvSpPr>
        <p:spPr>
          <a:xfrm>
            <a:off x="6464750" y="3890957"/>
            <a:ext cx="1282780" cy="691475"/>
          </a:xfrm>
          <a:prstGeom prst="roundRect">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‘Volitional’</a:t>
            </a:r>
          </a:p>
          <a:p>
            <a:pPr algn="ctr"/>
            <a:r>
              <a:rPr lang="en-GB" sz="1400" b="1" dirty="0" smtClean="0">
                <a:latin typeface="Arial Narrow" panose="020B0606020202030204" pitchFamily="34" charset="0"/>
              </a:rPr>
              <a:t>moderators</a:t>
            </a:r>
          </a:p>
        </p:txBody>
      </p:sp>
      <p:sp>
        <p:nvSpPr>
          <p:cNvPr id="20" name="Rounded Rectangle 19"/>
          <p:cNvSpPr/>
          <p:nvPr/>
        </p:nvSpPr>
        <p:spPr>
          <a:xfrm>
            <a:off x="3254188" y="4582432"/>
            <a:ext cx="1297933" cy="1374615"/>
          </a:xfrm>
          <a:prstGeom prst="roundRect">
            <a:avLst>
              <a:gd name="adj" fmla="val 8281"/>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Examples:</a:t>
            </a:r>
          </a:p>
          <a:p>
            <a:pPr algn="ctr"/>
            <a:r>
              <a:rPr lang="en-GB" sz="1200" dirty="0" smtClean="0">
                <a:latin typeface="Arial Narrow" panose="020B0606020202030204" pitchFamily="34" charset="0"/>
              </a:rPr>
              <a:t>Ruminations</a:t>
            </a:r>
          </a:p>
          <a:p>
            <a:pPr algn="ctr"/>
            <a:r>
              <a:rPr lang="en-GB" sz="1200" dirty="0" smtClean="0">
                <a:latin typeface="Arial Narrow" panose="020B0606020202030204" pitchFamily="34" charset="0"/>
              </a:rPr>
              <a:t>Memory biases</a:t>
            </a:r>
          </a:p>
          <a:p>
            <a:pPr algn="ctr"/>
            <a:r>
              <a:rPr lang="en-GB" sz="1200" dirty="0" smtClean="0">
                <a:latin typeface="Arial Narrow" panose="020B0606020202030204" pitchFamily="34" charset="0"/>
              </a:rPr>
              <a:t>Coping</a:t>
            </a:r>
          </a:p>
          <a:p>
            <a:pPr algn="ctr"/>
            <a:r>
              <a:rPr lang="en-GB" sz="1200" dirty="0" smtClean="0">
                <a:latin typeface="Arial Narrow" panose="020B0606020202030204" pitchFamily="34" charset="0"/>
              </a:rPr>
              <a:t>Social problem- solving</a:t>
            </a:r>
          </a:p>
        </p:txBody>
      </p:sp>
      <p:sp>
        <p:nvSpPr>
          <p:cNvPr id="21" name="Rounded Rectangle 20"/>
          <p:cNvSpPr/>
          <p:nvPr/>
        </p:nvSpPr>
        <p:spPr>
          <a:xfrm>
            <a:off x="4859469" y="4575362"/>
            <a:ext cx="1286960" cy="1374615"/>
          </a:xfrm>
          <a:prstGeom prst="roundRect">
            <a:avLst>
              <a:gd name="adj" fmla="val 10377"/>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Examples:</a:t>
            </a:r>
          </a:p>
          <a:p>
            <a:pPr algn="ctr"/>
            <a:r>
              <a:rPr lang="en-GB" sz="1200" dirty="0" smtClean="0">
                <a:latin typeface="Arial Narrow" panose="020B0606020202030204" pitchFamily="34" charset="0"/>
              </a:rPr>
              <a:t>Thwarted belongingness, </a:t>
            </a:r>
            <a:r>
              <a:rPr lang="en-GB" sz="1200" dirty="0" err="1" smtClean="0">
                <a:latin typeface="Arial Narrow" panose="020B0606020202030204" pitchFamily="34" charset="0"/>
              </a:rPr>
              <a:t>burdonsomeness</a:t>
            </a:r>
            <a:r>
              <a:rPr lang="en-GB" sz="1200" dirty="0" smtClean="0">
                <a:latin typeface="Arial Narrow" panose="020B0606020202030204" pitchFamily="34" charset="0"/>
              </a:rPr>
              <a:t>, goals, social support </a:t>
            </a:r>
          </a:p>
        </p:txBody>
      </p:sp>
      <p:sp>
        <p:nvSpPr>
          <p:cNvPr id="22" name="Rounded Rectangle 21"/>
          <p:cNvSpPr/>
          <p:nvPr/>
        </p:nvSpPr>
        <p:spPr>
          <a:xfrm>
            <a:off x="6464750" y="4583573"/>
            <a:ext cx="1282780" cy="1374615"/>
          </a:xfrm>
          <a:prstGeom prst="roundRect">
            <a:avLst>
              <a:gd name="adj" fmla="val 9329"/>
            </a:avLst>
          </a:prstGeom>
          <a:solidFill>
            <a:schemeClr val="accent4">
              <a:lumMod val="75000"/>
              <a:alpha val="25098"/>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Narrow" panose="020B0606020202030204" pitchFamily="34" charset="0"/>
              </a:rPr>
              <a:t>Examples:</a:t>
            </a:r>
          </a:p>
          <a:p>
            <a:pPr algn="ctr"/>
            <a:r>
              <a:rPr lang="en-GB" sz="1200" dirty="0" smtClean="0">
                <a:latin typeface="Arial Narrow" panose="020B0606020202030204" pitchFamily="34" charset="0"/>
              </a:rPr>
              <a:t>Capability, impulsivity, </a:t>
            </a:r>
          </a:p>
          <a:p>
            <a:pPr algn="ctr"/>
            <a:r>
              <a:rPr lang="en-GB" sz="1200" dirty="0" smtClean="0">
                <a:latin typeface="Arial Narrow" panose="020B0606020202030204" pitchFamily="34" charset="0"/>
              </a:rPr>
              <a:t>access to means, imitation, </a:t>
            </a:r>
          </a:p>
          <a:p>
            <a:pPr algn="ctr"/>
            <a:r>
              <a:rPr lang="en-GB" sz="1200" dirty="0" smtClean="0">
                <a:latin typeface="Arial Narrow" panose="020B0606020202030204" pitchFamily="34" charset="0"/>
              </a:rPr>
              <a:t>planning</a:t>
            </a:r>
          </a:p>
        </p:txBody>
      </p:sp>
      <p:sp>
        <p:nvSpPr>
          <p:cNvPr id="23" name="Down Arrow 22"/>
          <p:cNvSpPr/>
          <p:nvPr/>
        </p:nvSpPr>
        <p:spPr>
          <a:xfrm rot="16200000">
            <a:off x="3836972" y="2850179"/>
            <a:ext cx="208722" cy="304802"/>
          </a:xfrm>
          <a:prstGeom prst="down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Down Arrow 23"/>
          <p:cNvSpPr/>
          <p:nvPr/>
        </p:nvSpPr>
        <p:spPr>
          <a:xfrm rot="16200000">
            <a:off x="5348872" y="2843923"/>
            <a:ext cx="208722" cy="304802"/>
          </a:xfrm>
          <a:prstGeom prst="down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Down Arrow 24"/>
          <p:cNvSpPr/>
          <p:nvPr/>
        </p:nvSpPr>
        <p:spPr>
          <a:xfrm rot="16200000">
            <a:off x="6995686" y="2850178"/>
            <a:ext cx="208722" cy="304802"/>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Arrow Connector 4"/>
          <p:cNvCxnSpPr>
            <a:stCxn id="17" idx="0"/>
          </p:cNvCxnSpPr>
          <p:nvPr/>
        </p:nvCxnSpPr>
        <p:spPr>
          <a:xfrm flipV="1">
            <a:off x="3895578" y="3106941"/>
            <a:ext cx="7576" cy="776946"/>
          </a:xfrm>
          <a:prstGeom prst="straightConnector1">
            <a:avLst/>
          </a:prstGeom>
          <a:ln w="38100">
            <a:solidFill>
              <a:schemeClr val="accent4">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flipV="1">
            <a:off x="5421790" y="3100685"/>
            <a:ext cx="7576" cy="776946"/>
          </a:xfrm>
          <a:prstGeom prst="straightConnector1">
            <a:avLst/>
          </a:prstGeom>
          <a:ln w="38100">
            <a:solidFill>
              <a:schemeClr val="accent4">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a:xfrm flipV="1">
            <a:off x="7059756" y="3095859"/>
            <a:ext cx="7576" cy="776946"/>
          </a:xfrm>
          <a:prstGeom prst="straightConnector1">
            <a:avLst/>
          </a:prstGeom>
          <a:ln w="38100">
            <a:solidFill>
              <a:schemeClr val="accent4">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8" name="TextBox 27"/>
          <p:cNvSpPr txBox="1"/>
          <p:nvPr/>
        </p:nvSpPr>
        <p:spPr>
          <a:xfrm>
            <a:off x="160020" y="1878546"/>
            <a:ext cx="2344640" cy="677108"/>
          </a:xfrm>
          <a:prstGeom prst="rect">
            <a:avLst/>
          </a:prstGeom>
          <a:noFill/>
        </p:spPr>
        <p:txBody>
          <a:bodyPr wrap="square" rtlCol="0">
            <a:spAutoFit/>
          </a:bodyPr>
          <a:lstStyle/>
          <a:p>
            <a:r>
              <a:rPr lang="en-GB" sz="1400" b="1" dirty="0" smtClean="0">
                <a:latin typeface="Arial Narrow" panose="020B0606020202030204" pitchFamily="34" charset="0"/>
              </a:rPr>
              <a:t>Pre-motivational phase</a:t>
            </a:r>
          </a:p>
          <a:p>
            <a:r>
              <a:rPr lang="en-GB" sz="1200" dirty="0" smtClean="0">
                <a:latin typeface="Arial Narrow" panose="020B0606020202030204" pitchFamily="34" charset="0"/>
              </a:rPr>
              <a:t>Background factors and triggering events</a:t>
            </a:r>
            <a:endParaRPr lang="en-GB" sz="1200" dirty="0">
              <a:latin typeface="Arial Narrow" panose="020B0606020202030204" pitchFamily="34" charset="0"/>
            </a:endParaRPr>
          </a:p>
        </p:txBody>
      </p:sp>
      <p:sp>
        <p:nvSpPr>
          <p:cNvPr id="29" name="TextBox 28"/>
          <p:cNvSpPr txBox="1"/>
          <p:nvPr/>
        </p:nvSpPr>
        <p:spPr>
          <a:xfrm>
            <a:off x="2525060" y="1869810"/>
            <a:ext cx="2344640" cy="492443"/>
          </a:xfrm>
          <a:prstGeom prst="rect">
            <a:avLst/>
          </a:prstGeom>
          <a:noFill/>
        </p:spPr>
        <p:txBody>
          <a:bodyPr wrap="square" rtlCol="0">
            <a:spAutoFit/>
          </a:bodyPr>
          <a:lstStyle/>
          <a:p>
            <a:r>
              <a:rPr lang="en-GB" sz="1400" b="1" dirty="0" smtClean="0">
                <a:latin typeface="Arial Narrow" panose="020B0606020202030204" pitchFamily="34" charset="0"/>
              </a:rPr>
              <a:t>Motivational phase</a:t>
            </a:r>
          </a:p>
          <a:p>
            <a:r>
              <a:rPr lang="en-GB" sz="1200" dirty="0" smtClean="0">
                <a:latin typeface="Arial Narrow" panose="020B0606020202030204" pitchFamily="34" charset="0"/>
              </a:rPr>
              <a:t>Ideation/intent formation</a:t>
            </a:r>
            <a:endParaRPr lang="en-GB" sz="1200" dirty="0">
              <a:latin typeface="Arial Narrow" panose="020B0606020202030204" pitchFamily="34" charset="0"/>
            </a:endParaRPr>
          </a:p>
        </p:txBody>
      </p:sp>
      <p:sp>
        <p:nvSpPr>
          <p:cNvPr id="30" name="TextBox 29"/>
          <p:cNvSpPr txBox="1"/>
          <p:nvPr/>
        </p:nvSpPr>
        <p:spPr>
          <a:xfrm>
            <a:off x="7110204" y="1862595"/>
            <a:ext cx="1890731" cy="492443"/>
          </a:xfrm>
          <a:prstGeom prst="rect">
            <a:avLst/>
          </a:prstGeom>
          <a:noFill/>
        </p:spPr>
        <p:txBody>
          <a:bodyPr wrap="square" rtlCol="0">
            <a:spAutoFit/>
          </a:bodyPr>
          <a:lstStyle/>
          <a:p>
            <a:r>
              <a:rPr lang="en-GB" sz="1400" b="1" dirty="0" smtClean="0">
                <a:latin typeface="Arial Narrow" panose="020B0606020202030204" pitchFamily="34" charset="0"/>
              </a:rPr>
              <a:t>Volitional phase</a:t>
            </a:r>
          </a:p>
          <a:p>
            <a:r>
              <a:rPr lang="en-GB" sz="1200" dirty="0" smtClean="0">
                <a:latin typeface="Arial Narrow" panose="020B0606020202030204" pitchFamily="34" charset="0"/>
              </a:rPr>
              <a:t>Behavioural </a:t>
            </a:r>
            <a:r>
              <a:rPr lang="en-GB" sz="1200" dirty="0" err="1" smtClean="0">
                <a:latin typeface="Arial Narrow" panose="020B0606020202030204" pitchFamily="34" charset="0"/>
              </a:rPr>
              <a:t>enaction</a:t>
            </a:r>
            <a:endParaRPr lang="en-GB" sz="1200" dirty="0">
              <a:latin typeface="Arial Narrow" panose="020B0606020202030204" pitchFamily="34" charset="0"/>
            </a:endParaRPr>
          </a:p>
        </p:txBody>
      </p:sp>
      <p:sp>
        <p:nvSpPr>
          <p:cNvPr id="32" name="Plus 31"/>
          <p:cNvSpPr/>
          <p:nvPr/>
        </p:nvSpPr>
        <p:spPr>
          <a:xfrm>
            <a:off x="1250733" y="3379848"/>
            <a:ext cx="210207" cy="225199"/>
          </a:xfrm>
          <a:prstGeom prst="mathPlus">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Plus 32"/>
          <p:cNvSpPr/>
          <p:nvPr/>
        </p:nvSpPr>
        <p:spPr>
          <a:xfrm>
            <a:off x="1255791" y="4357233"/>
            <a:ext cx="210207" cy="225199"/>
          </a:xfrm>
          <a:prstGeom prst="mathPlus">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96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p:bldP spid="29" grpId="0"/>
      <p:bldP spid="30" grpId="0"/>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77826"/>
            <a:ext cx="5109210" cy="491172"/>
          </a:xfrm>
        </p:spPr>
        <p:txBody>
          <a:bodyPr/>
          <a:lstStyle/>
          <a:p>
            <a:pPr algn="l"/>
            <a:r>
              <a:rPr lang="en-GB" sz="2800" b="1" dirty="0">
                <a:solidFill>
                  <a:srgbClr val="A00054"/>
                </a:solidFill>
              </a:rPr>
              <a:t>Key Psychological factors </a:t>
            </a:r>
          </a:p>
        </p:txBody>
      </p:sp>
      <p:sp>
        <p:nvSpPr>
          <p:cNvPr id="6" name="TextBox 5"/>
          <p:cNvSpPr txBox="1"/>
          <p:nvPr/>
        </p:nvSpPr>
        <p:spPr>
          <a:xfrm>
            <a:off x="160020" y="6396335"/>
            <a:ext cx="7646670" cy="215444"/>
          </a:xfrm>
          <a:prstGeom prst="rect">
            <a:avLst/>
          </a:prstGeom>
          <a:noFill/>
        </p:spPr>
        <p:txBody>
          <a:bodyPr wrap="square" rtlCol="0">
            <a:spAutoFit/>
          </a:bodyPr>
          <a:lstStyle/>
          <a:p>
            <a:r>
              <a:rPr lang="en-GB" sz="800" i="1" dirty="0" smtClean="0"/>
              <a:t>O’Connor RC &amp; Nock MK (2014) The psychology of suicidal behaviour. The Lancet Psychiatry 1(1): 73-85</a:t>
            </a:r>
            <a:endParaRPr lang="en-GB" sz="800" i="1" dirty="0"/>
          </a:p>
        </p:txBody>
      </p:sp>
      <p:sp>
        <p:nvSpPr>
          <p:cNvPr id="7" name="Round Diagonal Corner Rectangle 6"/>
          <p:cNvSpPr/>
          <p:nvPr/>
        </p:nvSpPr>
        <p:spPr>
          <a:xfrm>
            <a:off x="285750" y="1212985"/>
            <a:ext cx="1984485" cy="2743200"/>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518205768"/>
              </p:ext>
            </p:extLst>
          </p:nvPr>
        </p:nvGraphicFramePr>
        <p:xfrm>
          <a:off x="285749" y="1212984"/>
          <a:ext cx="1984485" cy="2743200"/>
        </p:xfrm>
        <a:graphic>
          <a:graphicData uri="http://schemas.openxmlformats.org/drawingml/2006/table">
            <a:tbl>
              <a:tblPr firstRow="1" bandRow="1">
                <a:tableStyleId>{5C22544A-7EE6-4342-B048-85BDC9FD1C3A}</a:tableStyleId>
              </a:tblPr>
              <a:tblGrid>
                <a:gridCol w="1984485">
                  <a:extLst>
                    <a:ext uri="{9D8B030D-6E8A-4147-A177-3AD203B41FA5}">
                      <a16:colId xmlns:a16="http://schemas.microsoft.com/office/drawing/2014/main" val="2852013695"/>
                    </a:ext>
                  </a:extLst>
                </a:gridCol>
              </a:tblGrid>
              <a:tr h="370840">
                <a:tc>
                  <a:txBody>
                    <a:bodyPr/>
                    <a:lstStyle/>
                    <a:p>
                      <a:r>
                        <a:rPr lang="en-GB" sz="1400" b="1" dirty="0" smtClean="0">
                          <a:solidFill>
                            <a:schemeClr val="tx1"/>
                          </a:solidFill>
                          <a:latin typeface="Arial Narrow" panose="020B0606020202030204" pitchFamily="34" charset="0"/>
                        </a:rPr>
                        <a:t>Personality and individual differences</a:t>
                      </a:r>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370840">
                <a:tc>
                  <a:txBody>
                    <a:bodyPr/>
                    <a:lstStyle/>
                    <a:p>
                      <a:r>
                        <a:rPr lang="en-GB" sz="1400" b="0" dirty="0" smtClean="0">
                          <a:solidFill>
                            <a:schemeClr val="tx1"/>
                          </a:solidFill>
                          <a:latin typeface="Arial Narrow" panose="020B0606020202030204" pitchFamily="34" charset="0"/>
                        </a:rPr>
                        <a:t>Hopelessness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70840">
                <a:tc>
                  <a:txBody>
                    <a:bodyPr/>
                    <a:lstStyle/>
                    <a:p>
                      <a:r>
                        <a:rPr lang="en-GB" sz="1400" b="0" dirty="0" smtClean="0">
                          <a:solidFill>
                            <a:schemeClr val="tx1"/>
                          </a:solidFill>
                          <a:latin typeface="Arial Narrow" panose="020B0606020202030204" pitchFamily="34" charset="0"/>
                        </a:rPr>
                        <a:t>Impulsivity</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370840">
                <a:tc>
                  <a:txBody>
                    <a:bodyPr/>
                    <a:lstStyle/>
                    <a:p>
                      <a:r>
                        <a:rPr lang="en-GB" sz="1400" b="0" dirty="0" smtClean="0">
                          <a:solidFill>
                            <a:schemeClr val="tx1"/>
                          </a:solidFill>
                          <a:latin typeface="Arial Narrow" panose="020B0606020202030204" pitchFamily="34" charset="0"/>
                        </a:rPr>
                        <a:t>Perfectionism</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70840">
                <a:tc>
                  <a:txBody>
                    <a:bodyPr/>
                    <a:lstStyle/>
                    <a:p>
                      <a:r>
                        <a:rPr lang="en-GB" sz="1400" b="0" dirty="0" smtClean="0">
                          <a:solidFill>
                            <a:schemeClr val="tx1"/>
                          </a:solidFill>
                          <a:latin typeface="Arial Narrow" panose="020B0606020202030204" pitchFamily="34" charset="0"/>
                        </a:rPr>
                        <a:t>Neuroticism &amp; Extraversion</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370840">
                <a:tc>
                  <a:txBody>
                    <a:bodyPr/>
                    <a:lstStyle/>
                    <a:p>
                      <a:r>
                        <a:rPr lang="en-GB" sz="1400" b="0" dirty="0" smtClean="0">
                          <a:solidFill>
                            <a:schemeClr val="tx1"/>
                          </a:solidFill>
                          <a:latin typeface="Arial Narrow" panose="020B0606020202030204" pitchFamily="34" charset="0"/>
                        </a:rPr>
                        <a:t>Optimism</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r h="370840">
                <a:tc>
                  <a:txBody>
                    <a:bodyPr/>
                    <a:lstStyle/>
                    <a:p>
                      <a:r>
                        <a:rPr lang="en-GB" sz="1400" b="0" dirty="0" smtClean="0">
                          <a:solidFill>
                            <a:schemeClr val="tx1"/>
                          </a:solidFill>
                          <a:latin typeface="Arial Narrow" panose="020B0606020202030204" pitchFamily="34" charset="0"/>
                        </a:rPr>
                        <a:t>Resilience</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476006"/>
                  </a:ext>
                </a:extLst>
              </a:tr>
            </a:tbl>
          </a:graphicData>
        </a:graphic>
      </p:graphicFrame>
      <p:sp>
        <p:nvSpPr>
          <p:cNvPr id="12" name="Round Diagonal Corner Rectangle 11"/>
          <p:cNvSpPr/>
          <p:nvPr/>
        </p:nvSpPr>
        <p:spPr>
          <a:xfrm>
            <a:off x="2417386" y="1212984"/>
            <a:ext cx="2173671" cy="469170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1434885335"/>
              </p:ext>
            </p:extLst>
          </p:nvPr>
        </p:nvGraphicFramePr>
        <p:xfrm>
          <a:off x="2417385" y="1212985"/>
          <a:ext cx="2173671" cy="4681838"/>
        </p:xfrm>
        <a:graphic>
          <a:graphicData uri="http://schemas.openxmlformats.org/drawingml/2006/table">
            <a:tbl>
              <a:tblPr firstRow="1" bandRow="1">
                <a:tableStyleId>{5C22544A-7EE6-4342-B048-85BDC9FD1C3A}</a:tableStyleId>
              </a:tblPr>
              <a:tblGrid>
                <a:gridCol w="2173671">
                  <a:extLst>
                    <a:ext uri="{9D8B030D-6E8A-4147-A177-3AD203B41FA5}">
                      <a16:colId xmlns:a16="http://schemas.microsoft.com/office/drawing/2014/main" val="2852013695"/>
                    </a:ext>
                  </a:extLst>
                </a:gridCol>
              </a:tblGrid>
              <a:tr h="441292">
                <a:tc>
                  <a:txBody>
                    <a:bodyPr/>
                    <a:lstStyle/>
                    <a:p>
                      <a:r>
                        <a:rPr lang="en-GB" sz="1400" b="1" dirty="0" smtClean="0">
                          <a:solidFill>
                            <a:schemeClr val="tx1"/>
                          </a:solidFill>
                          <a:latin typeface="Arial Narrow" panose="020B0606020202030204" pitchFamily="34" charset="0"/>
                        </a:rPr>
                        <a:t>Cognitive factors</a:t>
                      </a:r>
                    </a:p>
                    <a:p>
                      <a:endParaRPr lang="en-GB"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264775">
                <a:tc>
                  <a:txBody>
                    <a:bodyPr/>
                    <a:lstStyle/>
                    <a:p>
                      <a:r>
                        <a:rPr lang="en-GB" sz="1200" b="0" dirty="0" smtClean="0">
                          <a:solidFill>
                            <a:schemeClr val="tx1"/>
                          </a:solidFill>
                          <a:latin typeface="Arial Narrow" panose="020B0606020202030204" pitchFamily="34" charset="0"/>
                        </a:rPr>
                        <a:t>Cognitive rigidity</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264775">
                <a:tc>
                  <a:txBody>
                    <a:bodyPr/>
                    <a:lstStyle/>
                    <a:p>
                      <a:r>
                        <a:rPr lang="en-GB" sz="1200" b="0" dirty="0" smtClean="0">
                          <a:solidFill>
                            <a:schemeClr val="tx1"/>
                          </a:solidFill>
                          <a:latin typeface="Arial Narrow" panose="020B0606020202030204" pitchFamily="34" charset="0"/>
                        </a:rPr>
                        <a:t>Rumination</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264775">
                <a:tc>
                  <a:txBody>
                    <a:bodyPr/>
                    <a:lstStyle/>
                    <a:p>
                      <a:r>
                        <a:rPr lang="en-GB" sz="1200" b="0" dirty="0" smtClean="0">
                          <a:solidFill>
                            <a:schemeClr val="tx1"/>
                          </a:solidFill>
                          <a:latin typeface="Arial Narrow" panose="020B0606020202030204" pitchFamily="34" charset="0"/>
                        </a:rPr>
                        <a:t>Thought suppression</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264775">
                <a:tc>
                  <a:txBody>
                    <a:bodyPr/>
                    <a:lstStyle/>
                    <a:p>
                      <a:r>
                        <a:rPr lang="en-GB" sz="1200" b="0" dirty="0" smtClean="0">
                          <a:solidFill>
                            <a:schemeClr val="tx1"/>
                          </a:solidFill>
                          <a:latin typeface="Arial Narrow" panose="020B0606020202030204" pitchFamily="34" charset="0"/>
                        </a:rPr>
                        <a:t>Memory biases</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284393">
                <a:tc>
                  <a:txBody>
                    <a:bodyPr/>
                    <a:lstStyle/>
                    <a:p>
                      <a:r>
                        <a:rPr lang="en-GB" sz="1200" b="0" dirty="0" smtClean="0">
                          <a:solidFill>
                            <a:schemeClr val="tx1"/>
                          </a:solidFill>
                          <a:latin typeface="Arial Narrow" panose="020B0606020202030204" pitchFamily="34" charset="0"/>
                        </a:rPr>
                        <a:t>Belongingness / </a:t>
                      </a:r>
                      <a:r>
                        <a:rPr lang="en-GB" sz="1200" b="0" dirty="0" err="1" smtClean="0">
                          <a:solidFill>
                            <a:schemeClr val="tx1"/>
                          </a:solidFill>
                          <a:latin typeface="Arial Narrow" panose="020B0606020202030204" pitchFamily="34" charset="0"/>
                        </a:rPr>
                        <a:t>burdonsomeness</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r h="269524">
                <a:tc>
                  <a:txBody>
                    <a:bodyPr/>
                    <a:lstStyle/>
                    <a:p>
                      <a:r>
                        <a:rPr lang="en-GB" sz="1200" b="0" dirty="0" smtClean="0">
                          <a:solidFill>
                            <a:schemeClr val="tx1"/>
                          </a:solidFill>
                          <a:latin typeface="Arial Narrow" panose="020B0606020202030204" pitchFamily="34" charset="0"/>
                        </a:rPr>
                        <a:t>Fearlessness about injury / death</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476006"/>
                  </a:ext>
                </a:extLst>
              </a:tr>
              <a:tr h="264775">
                <a:tc>
                  <a:txBody>
                    <a:bodyPr/>
                    <a:lstStyle/>
                    <a:p>
                      <a:r>
                        <a:rPr lang="en-GB" sz="1200" b="0" dirty="0" smtClean="0">
                          <a:solidFill>
                            <a:schemeClr val="tx1"/>
                          </a:solidFill>
                          <a:latin typeface="Arial Narrow" panose="020B0606020202030204" pitchFamily="34" charset="0"/>
                        </a:rPr>
                        <a:t>Pain insensitivity</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30945035"/>
                  </a:ext>
                </a:extLst>
              </a:tr>
              <a:tr h="276594">
                <a:tc>
                  <a:txBody>
                    <a:bodyPr/>
                    <a:lstStyle/>
                    <a:p>
                      <a:r>
                        <a:rPr lang="en-GB" sz="1200" b="0" dirty="0" smtClean="0">
                          <a:solidFill>
                            <a:schemeClr val="tx1"/>
                          </a:solidFill>
                          <a:latin typeface="Arial Narrow" panose="020B0606020202030204" pitchFamily="34" charset="0"/>
                        </a:rPr>
                        <a:t>Problem-solving</a:t>
                      </a:r>
                      <a:r>
                        <a:rPr lang="en-GB" sz="1200" b="0" baseline="0" dirty="0" smtClean="0">
                          <a:solidFill>
                            <a:schemeClr val="tx1"/>
                          </a:solidFill>
                          <a:latin typeface="Arial Narrow" panose="020B0606020202030204" pitchFamily="34" charset="0"/>
                        </a:rPr>
                        <a:t> and coping</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320076"/>
                  </a:ext>
                </a:extLst>
              </a:tr>
              <a:tr h="264775">
                <a:tc>
                  <a:txBody>
                    <a:bodyPr/>
                    <a:lstStyle/>
                    <a:p>
                      <a:r>
                        <a:rPr lang="en-GB" sz="1200" b="0" dirty="0" smtClean="0">
                          <a:solidFill>
                            <a:schemeClr val="tx1"/>
                          </a:solidFill>
                          <a:latin typeface="Arial Narrow" panose="020B0606020202030204" pitchFamily="34" charset="0"/>
                        </a:rPr>
                        <a:t>Agitation</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9750766"/>
                  </a:ext>
                </a:extLst>
              </a:tr>
              <a:tr h="264775">
                <a:tc>
                  <a:txBody>
                    <a:bodyPr/>
                    <a:lstStyle/>
                    <a:p>
                      <a:r>
                        <a:rPr lang="en-GB" sz="1200" b="0" dirty="0" smtClean="0">
                          <a:solidFill>
                            <a:schemeClr val="tx1"/>
                          </a:solidFill>
                          <a:latin typeface="Arial Narrow" panose="020B0606020202030204" pitchFamily="34" charset="0"/>
                        </a:rPr>
                        <a:t>Implicit associations</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2076170"/>
                  </a:ext>
                </a:extLst>
              </a:tr>
              <a:tr h="264775">
                <a:tc>
                  <a:txBody>
                    <a:bodyPr/>
                    <a:lstStyle/>
                    <a:p>
                      <a:r>
                        <a:rPr lang="en-GB" sz="1200" b="0" dirty="0" smtClean="0">
                          <a:solidFill>
                            <a:schemeClr val="tx1"/>
                          </a:solidFill>
                          <a:latin typeface="Arial Narrow" panose="020B0606020202030204" pitchFamily="34" charset="0"/>
                        </a:rPr>
                        <a:t>Attentional</a:t>
                      </a:r>
                      <a:r>
                        <a:rPr lang="en-GB" sz="1200" b="0" baseline="0" dirty="0" smtClean="0">
                          <a:solidFill>
                            <a:schemeClr val="tx1"/>
                          </a:solidFill>
                          <a:latin typeface="Arial Narrow" panose="020B0606020202030204" pitchFamily="34" charset="0"/>
                        </a:rPr>
                        <a:t> biases</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235285300"/>
                  </a:ext>
                </a:extLst>
              </a:tr>
              <a:tr h="264775">
                <a:tc>
                  <a:txBody>
                    <a:bodyPr/>
                    <a:lstStyle/>
                    <a:p>
                      <a:r>
                        <a:rPr lang="en-GB" sz="1200" b="0" dirty="0" smtClean="0">
                          <a:solidFill>
                            <a:schemeClr val="tx1"/>
                          </a:solidFill>
                          <a:latin typeface="Arial Narrow" panose="020B0606020202030204" pitchFamily="34" charset="0"/>
                        </a:rPr>
                        <a:t>Future thinking</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206435"/>
                  </a:ext>
                </a:extLst>
              </a:tr>
              <a:tr h="264775">
                <a:tc>
                  <a:txBody>
                    <a:bodyPr/>
                    <a:lstStyle/>
                    <a:p>
                      <a:r>
                        <a:rPr lang="en-GB" sz="1200" b="0" dirty="0" smtClean="0">
                          <a:solidFill>
                            <a:schemeClr val="tx1"/>
                          </a:solidFill>
                          <a:latin typeface="Arial Narrow" panose="020B0606020202030204" pitchFamily="34" charset="0"/>
                        </a:rPr>
                        <a:t>Goal adjustments</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04851426"/>
                  </a:ext>
                </a:extLst>
              </a:tr>
              <a:tr h="264775">
                <a:tc>
                  <a:txBody>
                    <a:bodyPr/>
                    <a:lstStyle/>
                    <a:p>
                      <a:r>
                        <a:rPr lang="en-GB" sz="1200" b="0" dirty="0" smtClean="0">
                          <a:solidFill>
                            <a:schemeClr val="tx1"/>
                          </a:solidFill>
                          <a:latin typeface="Arial Narrow" panose="020B0606020202030204" pitchFamily="34" charset="0"/>
                        </a:rPr>
                        <a:t>Reasons for living</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752971"/>
                  </a:ext>
                </a:extLst>
              </a:tr>
              <a:tr h="341331">
                <a:tc>
                  <a:txBody>
                    <a:bodyPr/>
                    <a:lstStyle/>
                    <a:p>
                      <a:r>
                        <a:rPr lang="en-GB" sz="1200" b="0" dirty="0" smtClean="0">
                          <a:solidFill>
                            <a:schemeClr val="tx1"/>
                          </a:solidFill>
                          <a:latin typeface="Arial Narrow" panose="020B0606020202030204" pitchFamily="34" charset="0"/>
                        </a:rPr>
                        <a:t>Defeat and entrapment</a:t>
                      </a:r>
                      <a:endParaRPr lang="en-GB"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96809814"/>
                  </a:ext>
                </a:extLst>
              </a:tr>
            </a:tbl>
          </a:graphicData>
        </a:graphic>
      </p:graphicFrame>
      <p:sp>
        <p:nvSpPr>
          <p:cNvPr id="18" name="Round Diagonal Corner Rectangle 17"/>
          <p:cNvSpPr/>
          <p:nvPr/>
        </p:nvSpPr>
        <p:spPr>
          <a:xfrm>
            <a:off x="4738208" y="1212985"/>
            <a:ext cx="1984485" cy="297013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19" name="Table 18"/>
          <p:cNvGraphicFramePr>
            <a:graphicFrameLocks noGrp="1"/>
          </p:cNvGraphicFramePr>
          <p:nvPr>
            <p:extLst>
              <p:ext uri="{D42A27DB-BD31-4B8C-83A1-F6EECF244321}">
                <p14:modId xmlns:p14="http://schemas.microsoft.com/office/powerpoint/2010/main" val="2710376389"/>
              </p:ext>
            </p:extLst>
          </p:nvPr>
        </p:nvGraphicFramePr>
        <p:xfrm>
          <a:off x="4738207" y="1212985"/>
          <a:ext cx="1984486" cy="2890520"/>
        </p:xfrm>
        <a:graphic>
          <a:graphicData uri="http://schemas.openxmlformats.org/drawingml/2006/table">
            <a:tbl>
              <a:tblPr firstRow="1" bandRow="1">
                <a:tableStyleId>{5C22544A-7EE6-4342-B048-85BDC9FD1C3A}</a:tableStyleId>
              </a:tblPr>
              <a:tblGrid>
                <a:gridCol w="1984486">
                  <a:extLst>
                    <a:ext uri="{9D8B030D-6E8A-4147-A177-3AD203B41FA5}">
                      <a16:colId xmlns:a16="http://schemas.microsoft.com/office/drawing/2014/main" val="2852013695"/>
                    </a:ext>
                  </a:extLst>
                </a:gridCol>
              </a:tblGrid>
              <a:tr h="370840">
                <a:tc>
                  <a:txBody>
                    <a:bodyPr/>
                    <a:lstStyle/>
                    <a:p>
                      <a:r>
                        <a:rPr lang="en-GB" sz="1400" b="1" dirty="0" smtClean="0">
                          <a:solidFill>
                            <a:schemeClr val="tx1"/>
                          </a:solidFill>
                          <a:latin typeface="Arial Narrow" panose="020B0606020202030204" pitchFamily="34" charset="0"/>
                        </a:rPr>
                        <a:t>Social factors</a:t>
                      </a:r>
                    </a:p>
                    <a:p>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370840">
                <a:tc>
                  <a:txBody>
                    <a:bodyPr/>
                    <a:lstStyle/>
                    <a:p>
                      <a:r>
                        <a:rPr lang="en-GB" sz="1400" b="0" dirty="0" smtClean="0">
                          <a:solidFill>
                            <a:schemeClr val="tx1"/>
                          </a:solidFill>
                          <a:latin typeface="Arial Narrow" panose="020B0606020202030204" pitchFamily="34" charset="0"/>
                        </a:rPr>
                        <a:t>Social transmission</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70840">
                <a:tc>
                  <a:txBody>
                    <a:bodyPr/>
                    <a:lstStyle/>
                    <a:p>
                      <a:r>
                        <a:rPr lang="en-GB" sz="1400" b="0" dirty="0" smtClean="0">
                          <a:solidFill>
                            <a:schemeClr val="tx1"/>
                          </a:solidFill>
                          <a:latin typeface="Arial Narrow" panose="020B0606020202030204" pitchFamily="34" charset="0"/>
                        </a:rPr>
                        <a:t>Modelling</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370840">
                <a:tc>
                  <a:txBody>
                    <a:bodyPr/>
                    <a:lstStyle/>
                    <a:p>
                      <a:r>
                        <a:rPr lang="en-GB" sz="1400" b="0" dirty="0" smtClean="0">
                          <a:solidFill>
                            <a:schemeClr val="tx1"/>
                          </a:solidFill>
                          <a:latin typeface="Arial Narrow" panose="020B0606020202030204" pitchFamily="34" charset="0"/>
                        </a:rPr>
                        <a:t>Contagion</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70840">
                <a:tc>
                  <a:txBody>
                    <a:bodyPr/>
                    <a:lstStyle/>
                    <a:p>
                      <a:r>
                        <a:rPr lang="en-GB" sz="1400" b="0" dirty="0" smtClean="0">
                          <a:solidFill>
                            <a:schemeClr val="tx1"/>
                          </a:solidFill>
                          <a:latin typeface="Arial Narrow" panose="020B0606020202030204" pitchFamily="34" charset="0"/>
                        </a:rPr>
                        <a:t>Assortative</a:t>
                      </a:r>
                      <a:r>
                        <a:rPr lang="en-GB" sz="1400" b="0" baseline="0" dirty="0" smtClean="0">
                          <a:solidFill>
                            <a:schemeClr val="tx1"/>
                          </a:solidFill>
                          <a:latin typeface="Arial Narrow" panose="020B0606020202030204" pitchFamily="34" charset="0"/>
                        </a:rPr>
                        <a:t> mixing</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370840">
                <a:tc>
                  <a:txBody>
                    <a:bodyPr/>
                    <a:lstStyle/>
                    <a:p>
                      <a:r>
                        <a:rPr lang="en-GB" sz="1400" b="0" dirty="0" smtClean="0">
                          <a:solidFill>
                            <a:schemeClr val="tx1"/>
                          </a:solidFill>
                          <a:latin typeface="Arial Narrow" panose="020B0606020202030204" pitchFamily="34" charset="0"/>
                        </a:rPr>
                        <a:t>Exposure to deaths by suicide of others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r h="370840">
                <a:tc>
                  <a:txBody>
                    <a:bodyPr/>
                    <a:lstStyle/>
                    <a:p>
                      <a:r>
                        <a:rPr lang="en-GB" sz="1400" b="0" dirty="0" smtClean="0">
                          <a:solidFill>
                            <a:schemeClr val="tx1"/>
                          </a:solidFill>
                          <a:latin typeface="Arial Narrow" panose="020B0606020202030204" pitchFamily="34" charset="0"/>
                        </a:rPr>
                        <a:t>Social isolation</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476006"/>
                  </a:ext>
                </a:extLst>
              </a:tr>
            </a:tbl>
          </a:graphicData>
        </a:graphic>
      </p:graphicFrame>
      <p:sp>
        <p:nvSpPr>
          <p:cNvPr id="20" name="Round Diagonal Corner Rectangle 19"/>
          <p:cNvSpPr/>
          <p:nvPr/>
        </p:nvSpPr>
        <p:spPr>
          <a:xfrm>
            <a:off x="6869843" y="1212986"/>
            <a:ext cx="1984485" cy="2970129"/>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1" name="Table 20"/>
          <p:cNvGraphicFramePr>
            <a:graphicFrameLocks noGrp="1"/>
          </p:cNvGraphicFramePr>
          <p:nvPr>
            <p:extLst>
              <p:ext uri="{D42A27DB-BD31-4B8C-83A1-F6EECF244321}">
                <p14:modId xmlns:p14="http://schemas.microsoft.com/office/powerpoint/2010/main" val="1226605493"/>
              </p:ext>
            </p:extLst>
          </p:nvPr>
        </p:nvGraphicFramePr>
        <p:xfrm>
          <a:off x="6869842" y="1212984"/>
          <a:ext cx="1984485" cy="2539210"/>
        </p:xfrm>
        <a:graphic>
          <a:graphicData uri="http://schemas.openxmlformats.org/drawingml/2006/table">
            <a:tbl>
              <a:tblPr firstRow="1" bandRow="1">
                <a:tableStyleId>{5C22544A-7EE6-4342-B048-85BDC9FD1C3A}</a:tableStyleId>
              </a:tblPr>
              <a:tblGrid>
                <a:gridCol w="1984485">
                  <a:extLst>
                    <a:ext uri="{9D8B030D-6E8A-4147-A177-3AD203B41FA5}">
                      <a16:colId xmlns:a16="http://schemas.microsoft.com/office/drawing/2014/main" val="2852013695"/>
                    </a:ext>
                  </a:extLst>
                </a:gridCol>
              </a:tblGrid>
              <a:tr h="546513">
                <a:tc>
                  <a:txBody>
                    <a:bodyPr/>
                    <a:lstStyle/>
                    <a:p>
                      <a:r>
                        <a:rPr lang="en-GB" sz="1400" b="1" dirty="0" smtClean="0">
                          <a:solidFill>
                            <a:schemeClr val="tx1"/>
                          </a:solidFill>
                          <a:latin typeface="Arial Narrow" panose="020B0606020202030204" pitchFamily="34" charset="0"/>
                        </a:rPr>
                        <a:t>Negative life events</a:t>
                      </a:r>
                    </a:p>
                    <a:p>
                      <a:endParaRPr lang="en-GB" sz="14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361546">
                <a:tc>
                  <a:txBody>
                    <a:bodyPr/>
                    <a:lstStyle/>
                    <a:p>
                      <a:r>
                        <a:rPr lang="en-GB" sz="1400" b="0" dirty="0" smtClean="0">
                          <a:solidFill>
                            <a:schemeClr val="tx1"/>
                          </a:solidFill>
                          <a:latin typeface="Arial Narrow" panose="020B0606020202030204" pitchFamily="34" charset="0"/>
                        </a:rPr>
                        <a:t>Childhood adversity</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61546">
                <a:tc>
                  <a:txBody>
                    <a:bodyPr/>
                    <a:lstStyle/>
                    <a:p>
                      <a:r>
                        <a:rPr lang="en-GB" sz="1400" b="0" dirty="0" smtClean="0">
                          <a:solidFill>
                            <a:schemeClr val="tx1"/>
                          </a:solidFill>
                          <a:latin typeface="Arial Narrow" panose="020B0606020202030204" pitchFamily="34" charset="0"/>
                        </a:rPr>
                        <a:t>Traumatic adult life events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361546">
                <a:tc>
                  <a:txBody>
                    <a:bodyPr/>
                    <a:lstStyle/>
                    <a:p>
                      <a:r>
                        <a:rPr lang="en-GB" sz="1400" b="0" dirty="0" smtClean="0">
                          <a:solidFill>
                            <a:schemeClr val="tx1"/>
                          </a:solidFill>
                          <a:latin typeface="Arial Narrow" panose="020B0606020202030204" pitchFamily="34" charset="0"/>
                        </a:rPr>
                        <a:t>Physical illness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61546">
                <a:tc>
                  <a:txBody>
                    <a:bodyPr/>
                    <a:lstStyle/>
                    <a:p>
                      <a:r>
                        <a:rPr lang="en-GB" sz="1400" b="0" dirty="0" smtClean="0">
                          <a:solidFill>
                            <a:schemeClr val="tx1"/>
                          </a:solidFill>
                          <a:latin typeface="Arial Narrow" panose="020B0606020202030204" pitchFamily="34" charset="0"/>
                        </a:rPr>
                        <a:t>Interpersonal stressors</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546513">
                <a:tc>
                  <a:txBody>
                    <a:bodyPr/>
                    <a:lstStyle/>
                    <a:p>
                      <a:r>
                        <a:rPr lang="en-GB" sz="1400" b="0" dirty="0" smtClean="0">
                          <a:solidFill>
                            <a:schemeClr val="tx1"/>
                          </a:solidFill>
                          <a:latin typeface="Arial Narrow" panose="020B0606020202030204" pitchFamily="34" charset="0"/>
                        </a:rPr>
                        <a:t>Psychophysiological stress response</a:t>
                      </a:r>
                      <a:endParaRPr lang="en-GB" sz="14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bl>
          </a:graphicData>
        </a:graphic>
      </p:graphicFrame>
    </p:spTree>
    <p:extLst>
      <p:ext uri="{BB962C8B-B14F-4D97-AF65-F5344CB8AC3E}">
        <p14:creationId xmlns:p14="http://schemas.microsoft.com/office/powerpoint/2010/main" val="1341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8"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881"/>
            <a:ext cx="8229600" cy="763452"/>
          </a:xfrm>
        </p:spPr>
        <p:txBody>
          <a:bodyPr/>
          <a:lstStyle/>
          <a:p>
            <a:pPr algn="l"/>
            <a:r>
              <a:rPr lang="en-GB" sz="3200" b="1" dirty="0" smtClean="0">
                <a:solidFill>
                  <a:srgbClr val="A00054"/>
                </a:solidFill>
              </a:rPr>
              <a:t>Neurobiology of Suicide</a:t>
            </a:r>
            <a:endParaRPr lang="en-GB" sz="3200" b="1" dirty="0">
              <a:solidFill>
                <a:srgbClr val="A00054"/>
              </a:solidFill>
            </a:endParaRPr>
          </a:p>
        </p:txBody>
      </p:sp>
      <p:sp>
        <p:nvSpPr>
          <p:cNvPr id="3" name="TextBox 2"/>
          <p:cNvSpPr txBox="1"/>
          <p:nvPr/>
        </p:nvSpPr>
        <p:spPr>
          <a:xfrm>
            <a:off x="160020" y="6396335"/>
            <a:ext cx="7646670" cy="338554"/>
          </a:xfrm>
          <a:prstGeom prst="rect">
            <a:avLst/>
          </a:prstGeom>
          <a:noFill/>
        </p:spPr>
        <p:txBody>
          <a:bodyPr wrap="square" rtlCol="0">
            <a:spAutoFit/>
          </a:bodyPr>
          <a:lstStyle/>
          <a:p>
            <a:r>
              <a:rPr lang="en-GB" sz="800" i="1" dirty="0" smtClean="0"/>
              <a:t>Van </a:t>
            </a:r>
            <a:r>
              <a:rPr lang="en-GB" sz="800" i="1" dirty="0" err="1" smtClean="0"/>
              <a:t>Heeringen</a:t>
            </a:r>
            <a:r>
              <a:rPr lang="en-GB" sz="800" i="1" dirty="0" smtClean="0"/>
              <a:t> K, Mann </a:t>
            </a:r>
            <a:r>
              <a:rPr lang="en-GB" sz="800" i="1" dirty="0" err="1" smtClean="0"/>
              <a:t>JJ</a:t>
            </a:r>
            <a:r>
              <a:rPr lang="en-GB" sz="800" i="1" dirty="0" smtClean="0"/>
              <a:t> (2014) The neurobiology of suicide. The Lancet Psychiatry 1(1): 63-72</a:t>
            </a:r>
          </a:p>
          <a:p>
            <a:r>
              <a:rPr lang="en-GB" sz="800" i="1" dirty="0" err="1" smtClean="0"/>
              <a:t>Salloum</a:t>
            </a:r>
            <a:r>
              <a:rPr lang="en-GB" sz="800" i="1" dirty="0" smtClean="0"/>
              <a:t>, NC (2017) Suicidal behaviour: A distinct psychobiology? American Journal of Psychiatry 12(1): 2-4</a:t>
            </a:r>
            <a:endParaRPr lang="en-GB" sz="800" i="1" dirty="0"/>
          </a:p>
        </p:txBody>
      </p:sp>
      <p:sp>
        <p:nvSpPr>
          <p:cNvPr id="4" name="TextBox 3"/>
          <p:cNvSpPr txBox="1"/>
          <p:nvPr/>
        </p:nvSpPr>
        <p:spPr>
          <a:xfrm>
            <a:off x="324168" y="1071584"/>
            <a:ext cx="8338008" cy="2308324"/>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Neurobiology of suicide relates to the stress-diathesis model</a:t>
            </a:r>
          </a:p>
          <a:p>
            <a:pPr marL="285750" indent="-285750">
              <a:buFont typeface="Wingdings" panose="05000000000000000000" pitchFamily="2" charset="2"/>
              <a:buChar char="§"/>
            </a:pPr>
            <a:r>
              <a:rPr lang="en-GB" dirty="0" smtClean="0"/>
              <a:t>Specifically, what accounts for the vulnerability (diathesis)</a:t>
            </a:r>
          </a:p>
          <a:p>
            <a:pPr marL="285750" indent="-285750">
              <a:buFont typeface="Wingdings" panose="05000000000000000000" pitchFamily="2" charset="2"/>
              <a:buChar char="§"/>
            </a:pPr>
            <a:r>
              <a:rPr lang="en-GB" dirty="0" smtClean="0"/>
              <a:t>It is thought genetic predisposition and/or epigenetic modifications play a part</a:t>
            </a:r>
          </a:p>
          <a:p>
            <a:pPr marL="285750" indent="-285750">
              <a:buFont typeface="Wingdings" panose="05000000000000000000" pitchFamily="2" charset="2"/>
              <a:buChar char="§"/>
            </a:pPr>
            <a:r>
              <a:rPr lang="en-GB" dirty="0" smtClean="0"/>
              <a:t>50% of risk for suicide/suicide attempts is heritable</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Childhood adversity is strongly linked to suicide</a:t>
            </a:r>
          </a:p>
          <a:p>
            <a:pPr marL="285750" indent="-285750">
              <a:buFont typeface="Wingdings" panose="05000000000000000000" pitchFamily="2" charset="2"/>
              <a:buChar char="§"/>
            </a:pPr>
            <a:r>
              <a:rPr lang="en-GB" dirty="0" smtClean="0"/>
              <a:t>It is thought these early life experiences cause epigenetic modifications to the brain</a:t>
            </a:r>
          </a:p>
        </p:txBody>
      </p:sp>
      <p:sp>
        <p:nvSpPr>
          <p:cNvPr id="40" name="Rounded Rectangle 39"/>
          <p:cNvSpPr/>
          <p:nvPr/>
        </p:nvSpPr>
        <p:spPr>
          <a:xfrm>
            <a:off x="3142744" y="3379908"/>
            <a:ext cx="1159139" cy="691476"/>
          </a:xfrm>
          <a:prstGeom prst="roundRect">
            <a:avLst>
              <a:gd name="adj" fmla="val 50000"/>
            </a:avLst>
          </a:prstGeom>
          <a:solidFill>
            <a:schemeClr val="accent3">
              <a:lumMod val="40000"/>
              <a:lumOff val="60000"/>
              <a:alpha val="25098"/>
            </a:schemeClr>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accent3">
                    <a:lumMod val="50000"/>
                  </a:schemeClr>
                </a:solidFill>
                <a:latin typeface="Arial Narrow" panose="020B0606020202030204" pitchFamily="34" charset="0"/>
              </a:rPr>
              <a:t>Gene</a:t>
            </a:r>
            <a:endParaRPr lang="en-GB" sz="1400" b="1" dirty="0" smtClean="0">
              <a:solidFill>
                <a:schemeClr val="accent3">
                  <a:lumMod val="50000"/>
                </a:schemeClr>
              </a:solidFill>
              <a:latin typeface="Arial Narrow" panose="020B0606020202030204" pitchFamily="34" charset="0"/>
            </a:endParaRPr>
          </a:p>
        </p:txBody>
      </p:sp>
      <p:sp>
        <p:nvSpPr>
          <p:cNvPr id="41" name="Rounded Rectangle 40"/>
          <p:cNvSpPr/>
          <p:nvPr/>
        </p:nvSpPr>
        <p:spPr>
          <a:xfrm>
            <a:off x="1481958" y="4323581"/>
            <a:ext cx="1828800" cy="439500"/>
          </a:xfrm>
          <a:prstGeom prst="roundRect">
            <a:avLst>
              <a:gd name="adj" fmla="val 50000"/>
            </a:avLst>
          </a:prstGeom>
          <a:solidFill>
            <a:schemeClr val="accent3">
              <a:lumMod val="40000"/>
              <a:lumOff val="60000"/>
              <a:alpha val="25098"/>
            </a:schemeClr>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accent3">
                    <a:lumMod val="50000"/>
                  </a:schemeClr>
                </a:solidFill>
                <a:latin typeface="Arial Narrow" panose="020B0606020202030204" pitchFamily="34" charset="0"/>
              </a:rPr>
              <a:t>Neurotransmitter</a:t>
            </a:r>
            <a:endParaRPr lang="en-GB" sz="1100" b="1" dirty="0" smtClean="0">
              <a:solidFill>
                <a:schemeClr val="accent3">
                  <a:lumMod val="50000"/>
                </a:schemeClr>
              </a:solidFill>
              <a:latin typeface="Arial Narrow" panose="020B0606020202030204" pitchFamily="34" charset="0"/>
            </a:endParaRPr>
          </a:p>
        </p:txBody>
      </p:sp>
      <p:sp>
        <p:nvSpPr>
          <p:cNvPr id="42" name="Rounded Rectangle 41"/>
          <p:cNvSpPr/>
          <p:nvPr/>
        </p:nvSpPr>
        <p:spPr>
          <a:xfrm>
            <a:off x="4072758" y="4556542"/>
            <a:ext cx="1828800" cy="439500"/>
          </a:xfrm>
          <a:prstGeom prst="roundRect">
            <a:avLst>
              <a:gd name="adj" fmla="val 50000"/>
            </a:avLst>
          </a:prstGeom>
          <a:solidFill>
            <a:schemeClr val="accent3">
              <a:lumMod val="40000"/>
              <a:lumOff val="60000"/>
              <a:alpha val="25098"/>
            </a:schemeClr>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accent3">
                    <a:lumMod val="50000"/>
                  </a:schemeClr>
                </a:solidFill>
                <a:latin typeface="Arial Narrow" panose="020B0606020202030204" pitchFamily="34" charset="0"/>
              </a:rPr>
              <a:t>Brain circuit</a:t>
            </a:r>
            <a:endParaRPr lang="en-GB" sz="1100" b="1" dirty="0" smtClean="0">
              <a:solidFill>
                <a:schemeClr val="accent3">
                  <a:lumMod val="50000"/>
                </a:schemeClr>
              </a:solidFill>
              <a:latin typeface="Arial Narrow" panose="020B0606020202030204" pitchFamily="34" charset="0"/>
            </a:endParaRPr>
          </a:p>
        </p:txBody>
      </p:sp>
      <p:sp>
        <p:nvSpPr>
          <p:cNvPr id="43" name="Rounded Rectangle 42"/>
          <p:cNvSpPr/>
          <p:nvPr/>
        </p:nvSpPr>
        <p:spPr>
          <a:xfrm>
            <a:off x="3237186" y="5331815"/>
            <a:ext cx="1828800" cy="439500"/>
          </a:xfrm>
          <a:prstGeom prst="roundRect">
            <a:avLst>
              <a:gd name="adj" fmla="val 50000"/>
            </a:avLst>
          </a:prstGeom>
          <a:solidFill>
            <a:schemeClr val="accent3">
              <a:lumMod val="40000"/>
              <a:lumOff val="60000"/>
              <a:alpha val="25098"/>
            </a:schemeClr>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accent3">
                    <a:lumMod val="50000"/>
                  </a:schemeClr>
                </a:solidFill>
                <a:latin typeface="Arial Narrow" panose="020B0606020202030204" pitchFamily="34" charset="0"/>
              </a:rPr>
              <a:t>Mood regulation</a:t>
            </a:r>
            <a:endParaRPr lang="en-GB" sz="1100" b="1" dirty="0" smtClean="0">
              <a:solidFill>
                <a:schemeClr val="accent3">
                  <a:lumMod val="50000"/>
                </a:schemeClr>
              </a:solidFill>
              <a:latin typeface="Arial Narrow" panose="020B0606020202030204" pitchFamily="34" charset="0"/>
            </a:endParaRPr>
          </a:p>
        </p:txBody>
      </p:sp>
      <p:sp>
        <p:nvSpPr>
          <p:cNvPr id="44" name="Rounded Rectangle 43"/>
          <p:cNvSpPr/>
          <p:nvPr/>
        </p:nvSpPr>
        <p:spPr>
          <a:xfrm>
            <a:off x="5349765" y="5328855"/>
            <a:ext cx="1828800" cy="439500"/>
          </a:xfrm>
          <a:prstGeom prst="roundRect">
            <a:avLst>
              <a:gd name="adj" fmla="val 50000"/>
            </a:avLst>
          </a:prstGeom>
          <a:solidFill>
            <a:schemeClr val="accent3">
              <a:lumMod val="40000"/>
              <a:lumOff val="60000"/>
              <a:alpha val="25098"/>
            </a:schemeClr>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accent3">
                    <a:lumMod val="50000"/>
                  </a:schemeClr>
                </a:solidFill>
                <a:latin typeface="Arial Narrow" panose="020B0606020202030204" pitchFamily="34" charset="0"/>
              </a:rPr>
              <a:t>Decision making</a:t>
            </a:r>
            <a:endParaRPr lang="en-GB" sz="1100" b="1" dirty="0" smtClean="0">
              <a:solidFill>
                <a:schemeClr val="accent3">
                  <a:lumMod val="50000"/>
                </a:schemeClr>
              </a:solidFill>
              <a:latin typeface="Arial Narrow" panose="020B0606020202030204" pitchFamily="34" charset="0"/>
            </a:endParaRPr>
          </a:p>
        </p:txBody>
      </p:sp>
      <p:sp>
        <p:nvSpPr>
          <p:cNvPr id="45" name="Right Arrow 44"/>
          <p:cNvSpPr/>
          <p:nvPr/>
        </p:nvSpPr>
        <p:spPr>
          <a:xfrm rot="8999848">
            <a:off x="2738568" y="3916406"/>
            <a:ext cx="483476" cy="245618"/>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ight Arrow 46"/>
          <p:cNvSpPr/>
          <p:nvPr/>
        </p:nvSpPr>
        <p:spPr>
          <a:xfrm rot="8667296">
            <a:off x="4251434" y="5039640"/>
            <a:ext cx="483476" cy="245618"/>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ight Arrow 47"/>
          <p:cNvSpPr/>
          <p:nvPr/>
        </p:nvSpPr>
        <p:spPr>
          <a:xfrm rot="1900601">
            <a:off x="5176209" y="5048641"/>
            <a:ext cx="483476" cy="245618"/>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 name="Curved Connector 49"/>
          <p:cNvCxnSpPr>
            <a:stCxn id="41" idx="3"/>
            <a:endCxn id="42" idx="1"/>
          </p:cNvCxnSpPr>
          <p:nvPr/>
        </p:nvCxnSpPr>
        <p:spPr>
          <a:xfrm>
            <a:off x="3310758" y="4543331"/>
            <a:ext cx="762000" cy="232961"/>
          </a:xfrm>
          <a:prstGeom prst="curvedConnector3">
            <a:avLst>
              <a:gd name="adj1" fmla="val 47241"/>
            </a:avLst>
          </a:prstGeom>
          <a:ln w="57150">
            <a:solidFill>
              <a:schemeClr val="accent3">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5" name="Rounded Rectangle 54"/>
          <p:cNvSpPr/>
          <p:nvPr/>
        </p:nvSpPr>
        <p:spPr>
          <a:xfrm>
            <a:off x="5291659" y="3500417"/>
            <a:ext cx="1828800" cy="439500"/>
          </a:xfrm>
          <a:prstGeom prst="roundRect">
            <a:avLst>
              <a:gd name="adj" fmla="val 50000"/>
            </a:avLst>
          </a:prstGeom>
          <a:solidFill>
            <a:schemeClr val="accent2">
              <a:lumMod val="60000"/>
              <a:lumOff val="40000"/>
              <a:alpha val="25098"/>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rgbClr val="FF0000"/>
                </a:solidFill>
                <a:latin typeface="Arial Narrow" panose="020B0606020202030204" pitchFamily="34" charset="0"/>
              </a:rPr>
              <a:t>Adverse life event</a:t>
            </a:r>
            <a:endParaRPr lang="en-GB" sz="1100" b="1" dirty="0" smtClean="0">
              <a:solidFill>
                <a:srgbClr val="FF0000"/>
              </a:solidFill>
              <a:latin typeface="Arial Narrow" panose="020B0606020202030204" pitchFamily="34" charset="0"/>
            </a:endParaRPr>
          </a:p>
        </p:txBody>
      </p:sp>
      <p:sp>
        <p:nvSpPr>
          <p:cNvPr id="56" name="Lightning Bolt 55"/>
          <p:cNvSpPr/>
          <p:nvPr/>
        </p:nvSpPr>
        <p:spPr>
          <a:xfrm rot="7415696">
            <a:off x="4456482" y="3344868"/>
            <a:ext cx="756324" cy="741468"/>
          </a:xfrm>
          <a:prstGeom prst="lightningBolt">
            <a:avLst/>
          </a:prstGeom>
          <a:solidFill>
            <a:schemeClr val="accent2">
              <a:lumMod val="60000"/>
              <a:lumOff val="4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7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randombar(horizontal)">
                                      <p:cBhvr>
                                        <p:cTn id="49" dur="500"/>
                                        <p:tgtEl>
                                          <p:spTgt spid="56"/>
                                        </p:tgtEl>
                                      </p:cBhvr>
                                    </p:animEffect>
                                  </p:childTnLst>
                                </p:cTn>
                              </p:par>
                            </p:childTnLst>
                          </p:cTn>
                        </p:par>
                        <p:par>
                          <p:cTn id="50" fill="hold">
                            <p:stCondLst>
                              <p:cond delay="500"/>
                            </p:stCondLst>
                            <p:childTnLst>
                              <p:par>
                                <p:cTn id="51" presetID="19" presetClass="emph" presetSubtype="0" fill="hold" grpId="1" nodeType="afterEffect">
                                  <p:stCondLst>
                                    <p:cond delay="0"/>
                                  </p:stCondLst>
                                  <p:childTnLst>
                                    <p:animClr clrSpc="rgb" dir="cw">
                                      <p:cBhvr override="childStyle">
                                        <p:cTn id="52" dur="500" fill="hold"/>
                                        <p:tgtEl>
                                          <p:spTgt spid="40"/>
                                        </p:tgtEl>
                                        <p:attrNameLst>
                                          <p:attrName>style.color</p:attrName>
                                        </p:attrNameLst>
                                      </p:cBhvr>
                                      <p:to>
                                        <a:schemeClr val="accent2"/>
                                      </p:to>
                                    </p:animClr>
                                    <p:animClr clrSpc="rgb" dir="cw">
                                      <p:cBhvr>
                                        <p:cTn id="53" dur="500" fill="hold"/>
                                        <p:tgtEl>
                                          <p:spTgt spid="40"/>
                                        </p:tgtEl>
                                        <p:attrNameLst>
                                          <p:attrName>fillcolor</p:attrName>
                                        </p:attrNameLst>
                                      </p:cBhvr>
                                      <p:to>
                                        <a:schemeClr val="accent2"/>
                                      </p:to>
                                    </p:animClr>
                                    <p:set>
                                      <p:cBhvr>
                                        <p:cTn id="54" dur="500" fill="hold"/>
                                        <p:tgtEl>
                                          <p:spTgt spid="40"/>
                                        </p:tgtEl>
                                        <p:attrNameLst>
                                          <p:attrName>fill.type</p:attrName>
                                        </p:attrNameLst>
                                      </p:cBhvr>
                                      <p:to>
                                        <p:strVal val="solid"/>
                                      </p:to>
                                    </p:set>
                                    <p:set>
                                      <p:cBhvr>
                                        <p:cTn id="55" dur="500" fill="hold"/>
                                        <p:tgtEl>
                                          <p:spTgt spid="40"/>
                                        </p:tgtEl>
                                        <p:attrNameLst>
                                          <p:attrName>fill.on</p:attrName>
                                        </p:attrNameLst>
                                      </p:cBhvr>
                                      <p:to>
                                        <p:strVal val="true"/>
                                      </p:to>
                                    </p:set>
                                  </p:childTnLst>
                                </p:cTn>
                              </p:par>
                            </p:childTnLst>
                          </p:cTn>
                        </p:par>
                        <p:par>
                          <p:cTn id="56" fill="hold">
                            <p:stCondLst>
                              <p:cond delay="1000"/>
                            </p:stCondLst>
                            <p:childTnLst>
                              <p:par>
                                <p:cTn id="57" presetID="19" presetClass="emph" presetSubtype="0" fill="hold" grpId="1" nodeType="afterEffect">
                                  <p:stCondLst>
                                    <p:cond delay="0"/>
                                  </p:stCondLst>
                                  <p:childTnLst>
                                    <p:animClr clrSpc="rgb" dir="cw">
                                      <p:cBhvr override="childStyle">
                                        <p:cTn id="58" dur="500" fill="hold"/>
                                        <p:tgtEl>
                                          <p:spTgt spid="41"/>
                                        </p:tgtEl>
                                        <p:attrNameLst>
                                          <p:attrName>style.color</p:attrName>
                                        </p:attrNameLst>
                                      </p:cBhvr>
                                      <p:to>
                                        <a:schemeClr val="accent2"/>
                                      </p:to>
                                    </p:animClr>
                                    <p:animClr clrSpc="rgb" dir="cw">
                                      <p:cBhvr>
                                        <p:cTn id="59" dur="500" fill="hold"/>
                                        <p:tgtEl>
                                          <p:spTgt spid="41"/>
                                        </p:tgtEl>
                                        <p:attrNameLst>
                                          <p:attrName>fillcolor</p:attrName>
                                        </p:attrNameLst>
                                      </p:cBhvr>
                                      <p:to>
                                        <a:schemeClr val="accent2"/>
                                      </p:to>
                                    </p:animClr>
                                    <p:set>
                                      <p:cBhvr>
                                        <p:cTn id="60" dur="500" fill="hold"/>
                                        <p:tgtEl>
                                          <p:spTgt spid="41"/>
                                        </p:tgtEl>
                                        <p:attrNameLst>
                                          <p:attrName>fill.type</p:attrName>
                                        </p:attrNameLst>
                                      </p:cBhvr>
                                      <p:to>
                                        <p:strVal val="solid"/>
                                      </p:to>
                                    </p:set>
                                    <p:set>
                                      <p:cBhvr>
                                        <p:cTn id="61" dur="500" fill="hold"/>
                                        <p:tgtEl>
                                          <p:spTgt spid="41"/>
                                        </p:tgtEl>
                                        <p:attrNameLst>
                                          <p:attrName>fill.on</p:attrName>
                                        </p:attrNameLst>
                                      </p:cBhvr>
                                      <p:to>
                                        <p:strVal val="true"/>
                                      </p:to>
                                    </p:set>
                                  </p:childTnLst>
                                </p:cTn>
                              </p:par>
                            </p:childTnLst>
                          </p:cTn>
                        </p:par>
                        <p:par>
                          <p:cTn id="62" fill="hold">
                            <p:stCondLst>
                              <p:cond delay="1500"/>
                            </p:stCondLst>
                            <p:childTnLst>
                              <p:par>
                                <p:cTn id="63" presetID="19" presetClass="emph" presetSubtype="0" fill="hold" grpId="1" nodeType="afterEffect">
                                  <p:stCondLst>
                                    <p:cond delay="0"/>
                                  </p:stCondLst>
                                  <p:childTnLst>
                                    <p:animClr clrSpc="rgb" dir="cw">
                                      <p:cBhvr override="childStyle">
                                        <p:cTn id="64" dur="500" fill="hold"/>
                                        <p:tgtEl>
                                          <p:spTgt spid="42"/>
                                        </p:tgtEl>
                                        <p:attrNameLst>
                                          <p:attrName>style.color</p:attrName>
                                        </p:attrNameLst>
                                      </p:cBhvr>
                                      <p:to>
                                        <a:schemeClr val="accent2"/>
                                      </p:to>
                                    </p:animClr>
                                    <p:animClr clrSpc="rgb" dir="cw">
                                      <p:cBhvr>
                                        <p:cTn id="65" dur="500" fill="hold"/>
                                        <p:tgtEl>
                                          <p:spTgt spid="42"/>
                                        </p:tgtEl>
                                        <p:attrNameLst>
                                          <p:attrName>fillcolor</p:attrName>
                                        </p:attrNameLst>
                                      </p:cBhvr>
                                      <p:to>
                                        <a:schemeClr val="accent2"/>
                                      </p:to>
                                    </p:animClr>
                                    <p:set>
                                      <p:cBhvr>
                                        <p:cTn id="66" dur="500" fill="hold"/>
                                        <p:tgtEl>
                                          <p:spTgt spid="42"/>
                                        </p:tgtEl>
                                        <p:attrNameLst>
                                          <p:attrName>fill.type</p:attrName>
                                        </p:attrNameLst>
                                      </p:cBhvr>
                                      <p:to>
                                        <p:strVal val="solid"/>
                                      </p:to>
                                    </p:set>
                                    <p:set>
                                      <p:cBhvr>
                                        <p:cTn id="67" dur="500" fill="hold"/>
                                        <p:tgtEl>
                                          <p:spTgt spid="42"/>
                                        </p:tgtEl>
                                        <p:attrNameLst>
                                          <p:attrName>fill.on</p:attrName>
                                        </p:attrNameLst>
                                      </p:cBhvr>
                                      <p:to>
                                        <p:strVal val="true"/>
                                      </p:to>
                                    </p:set>
                                  </p:childTnLst>
                                </p:cTn>
                              </p:par>
                            </p:childTnLst>
                          </p:cTn>
                        </p:par>
                        <p:par>
                          <p:cTn id="68" fill="hold">
                            <p:stCondLst>
                              <p:cond delay="2000"/>
                            </p:stCondLst>
                            <p:childTnLst>
                              <p:par>
                                <p:cTn id="69" presetID="19" presetClass="emph" presetSubtype="0" fill="hold" grpId="1" nodeType="afterEffect">
                                  <p:stCondLst>
                                    <p:cond delay="0"/>
                                  </p:stCondLst>
                                  <p:childTnLst>
                                    <p:animClr clrSpc="rgb" dir="cw">
                                      <p:cBhvr override="childStyle">
                                        <p:cTn id="70" dur="500" fill="hold"/>
                                        <p:tgtEl>
                                          <p:spTgt spid="43"/>
                                        </p:tgtEl>
                                        <p:attrNameLst>
                                          <p:attrName>style.color</p:attrName>
                                        </p:attrNameLst>
                                      </p:cBhvr>
                                      <p:to>
                                        <a:schemeClr val="accent2"/>
                                      </p:to>
                                    </p:animClr>
                                    <p:animClr clrSpc="rgb" dir="cw">
                                      <p:cBhvr>
                                        <p:cTn id="71" dur="500" fill="hold"/>
                                        <p:tgtEl>
                                          <p:spTgt spid="43"/>
                                        </p:tgtEl>
                                        <p:attrNameLst>
                                          <p:attrName>fillcolor</p:attrName>
                                        </p:attrNameLst>
                                      </p:cBhvr>
                                      <p:to>
                                        <a:schemeClr val="accent2"/>
                                      </p:to>
                                    </p:animClr>
                                    <p:set>
                                      <p:cBhvr>
                                        <p:cTn id="72" dur="500" fill="hold"/>
                                        <p:tgtEl>
                                          <p:spTgt spid="43"/>
                                        </p:tgtEl>
                                        <p:attrNameLst>
                                          <p:attrName>fill.type</p:attrName>
                                        </p:attrNameLst>
                                      </p:cBhvr>
                                      <p:to>
                                        <p:strVal val="solid"/>
                                      </p:to>
                                    </p:set>
                                    <p:set>
                                      <p:cBhvr>
                                        <p:cTn id="73" dur="500" fill="hold"/>
                                        <p:tgtEl>
                                          <p:spTgt spid="43"/>
                                        </p:tgtEl>
                                        <p:attrNameLst>
                                          <p:attrName>fill.on</p:attrName>
                                        </p:attrNameLst>
                                      </p:cBhvr>
                                      <p:to>
                                        <p:strVal val="true"/>
                                      </p:to>
                                    </p:set>
                                  </p:childTnLst>
                                </p:cTn>
                              </p:par>
                            </p:childTnLst>
                          </p:cTn>
                        </p:par>
                        <p:par>
                          <p:cTn id="74" fill="hold">
                            <p:stCondLst>
                              <p:cond delay="2500"/>
                            </p:stCondLst>
                            <p:childTnLst>
                              <p:par>
                                <p:cTn id="75" presetID="19" presetClass="emph" presetSubtype="0" fill="hold" grpId="1" nodeType="afterEffect">
                                  <p:stCondLst>
                                    <p:cond delay="0"/>
                                  </p:stCondLst>
                                  <p:childTnLst>
                                    <p:animClr clrSpc="rgb" dir="cw">
                                      <p:cBhvr override="childStyle">
                                        <p:cTn id="76" dur="500" fill="hold"/>
                                        <p:tgtEl>
                                          <p:spTgt spid="44"/>
                                        </p:tgtEl>
                                        <p:attrNameLst>
                                          <p:attrName>style.color</p:attrName>
                                        </p:attrNameLst>
                                      </p:cBhvr>
                                      <p:to>
                                        <a:schemeClr val="accent2"/>
                                      </p:to>
                                    </p:animClr>
                                    <p:animClr clrSpc="rgb" dir="cw">
                                      <p:cBhvr>
                                        <p:cTn id="77" dur="500" fill="hold"/>
                                        <p:tgtEl>
                                          <p:spTgt spid="44"/>
                                        </p:tgtEl>
                                        <p:attrNameLst>
                                          <p:attrName>fillcolor</p:attrName>
                                        </p:attrNameLst>
                                      </p:cBhvr>
                                      <p:to>
                                        <a:schemeClr val="accent2"/>
                                      </p:to>
                                    </p:animClr>
                                    <p:set>
                                      <p:cBhvr>
                                        <p:cTn id="78" dur="500" fill="hold"/>
                                        <p:tgtEl>
                                          <p:spTgt spid="44"/>
                                        </p:tgtEl>
                                        <p:attrNameLst>
                                          <p:attrName>fill.type</p:attrName>
                                        </p:attrNameLst>
                                      </p:cBhvr>
                                      <p:to>
                                        <p:strVal val="solid"/>
                                      </p:to>
                                    </p:set>
                                    <p:set>
                                      <p:cBhvr>
                                        <p:cTn id="79" dur="500" fill="hold"/>
                                        <p:tgtEl>
                                          <p:spTgt spid="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7" grpId="0" animBg="1"/>
      <p:bldP spid="48" grpId="0" animBg="1"/>
      <p:bldP spid="55" grpId="0" animBg="1"/>
      <p:bldP spid="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881"/>
            <a:ext cx="8229600" cy="763452"/>
          </a:xfrm>
        </p:spPr>
        <p:txBody>
          <a:bodyPr/>
          <a:lstStyle/>
          <a:p>
            <a:pPr algn="l"/>
            <a:r>
              <a:rPr lang="en-GB" sz="3200" b="1" dirty="0" smtClean="0">
                <a:solidFill>
                  <a:srgbClr val="A00054"/>
                </a:solidFill>
              </a:rPr>
              <a:t>Neurobiology of Suicide</a:t>
            </a:r>
            <a:endParaRPr lang="en-GB" sz="3200" b="1" dirty="0">
              <a:solidFill>
                <a:srgbClr val="A00054"/>
              </a:solidFill>
            </a:endParaRPr>
          </a:p>
        </p:txBody>
      </p:sp>
      <p:sp>
        <p:nvSpPr>
          <p:cNvPr id="3" name="TextBox 2"/>
          <p:cNvSpPr txBox="1"/>
          <p:nvPr/>
        </p:nvSpPr>
        <p:spPr>
          <a:xfrm>
            <a:off x="160020" y="6396335"/>
            <a:ext cx="7646670" cy="338554"/>
          </a:xfrm>
          <a:prstGeom prst="rect">
            <a:avLst/>
          </a:prstGeom>
          <a:noFill/>
        </p:spPr>
        <p:txBody>
          <a:bodyPr wrap="square" rtlCol="0">
            <a:spAutoFit/>
          </a:bodyPr>
          <a:lstStyle/>
          <a:p>
            <a:r>
              <a:rPr lang="en-GB" sz="800" i="1" dirty="0" smtClean="0"/>
              <a:t>Van </a:t>
            </a:r>
            <a:r>
              <a:rPr lang="en-GB" sz="800" i="1" dirty="0" err="1" smtClean="0"/>
              <a:t>Heeringen</a:t>
            </a:r>
            <a:r>
              <a:rPr lang="en-GB" sz="800" i="1" dirty="0" smtClean="0"/>
              <a:t> K, Mann </a:t>
            </a:r>
            <a:r>
              <a:rPr lang="en-GB" sz="800" i="1" dirty="0" err="1" smtClean="0"/>
              <a:t>JJ</a:t>
            </a:r>
            <a:r>
              <a:rPr lang="en-GB" sz="800" i="1" dirty="0" smtClean="0"/>
              <a:t> (2014) The neurobiology of suicide. The Lancet Psychiatry 1(1): 63-72</a:t>
            </a:r>
          </a:p>
          <a:p>
            <a:r>
              <a:rPr lang="en-GB" sz="800" i="1" dirty="0" err="1" smtClean="0"/>
              <a:t>Salloum</a:t>
            </a:r>
            <a:r>
              <a:rPr lang="en-GB" sz="800" i="1" dirty="0" smtClean="0"/>
              <a:t>, NC (2017) Suicidal behaviour: A distinct psychobiology? American Journal of Psychiatry 12(1): 2-4</a:t>
            </a:r>
            <a:endParaRPr lang="en-GB" sz="800" i="1" dirty="0"/>
          </a:p>
        </p:txBody>
      </p:sp>
      <p:sp>
        <p:nvSpPr>
          <p:cNvPr id="4" name="TextBox 3"/>
          <p:cNvSpPr txBox="1"/>
          <p:nvPr/>
        </p:nvSpPr>
        <p:spPr>
          <a:xfrm>
            <a:off x="457200" y="1216265"/>
            <a:ext cx="1140246" cy="646331"/>
          </a:xfrm>
          <a:prstGeom prst="rect">
            <a:avLst/>
          </a:prstGeom>
          <a:noFill/>
        </p:spPr>
        <p:txBody>
          <a:bodyPr wrap="square" rtlCol="0">
            <a:spAutoFit/>
          </a:bodyPr>
          <a:lstStyle/>
          <a:p>
            <a:r>
              <a:rPr lang="en-GB" dirty="0" smtClean="0"/>
              <a:t>Theories:</a:t>
            </a:r>
          </a:p>
          <a:p>
            <a:endParaRPr lang="en-GB" dirty="0" smtClean="0"/>
          </a:p>
        </p:txBody>
      </p:sp>
      <p:grpSp>
        <p:nvGrpSpPr>
          <p:cNvPr id="5" name="Group 4"/>
          <p:cNvGrpSpPr/>
          <p:nvPr/>
        </p:nvGrpSpPr>
        <p:grpSpPr>
          <a:xfrm>
            <a:off x="371608" y="2447890"/>
            <a:ext cx="5273021" cy="684555"/>
            <a:chOff x="791368" y="1783079"/>
            <a:chExt cx="2073470" cy="906098"/>
          </a:xfrm>
        </p:grpSpPr>
        <p:sp>
          <p:nvSpPr>
            <p:cNvPr id="6" name="Round Diagonal Corner Rectangle 5"/>
            <p:cNvSpPr/>
            <p:nvPr/>
          </p:nvSpPr>
          <p:spPr>
            <a:xfrm>
              <a:off x="791368" y="1783079"/>
              <a:ext cx="2073470" cy="906098"/>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791368" y="1834587"/>
              <a:ext cx="2073470" cy="78167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Hypothalamic-pituitary-adrenal axis </a:t>
              </a:r>
              <a:r>
                <a:rPr lang="en-US" sz="1600" dirty="0" smtClean="0">
                  <a:latin typeface="Arial Narrow" panose="020B0606020202030204" pitchFamily="34" charset="0"/>
                </a:rPr>
                <a:t>(stress response system)</a:t>
              </a:r>
            </a:p>
            <a:p>
              <a:pPr marL="0" indent="0" algn="ctr">
                <a:buNone/>
              </a:pPr>
              <a:r>
                <a:rPr lang="en-US" sz="1200" i="1" dirty="0" smtClean="0">
                  <a:latin typeface="Arial Narrow" panose="020B0606020202030204" pitchFamily="34" charset="0"/>
                </a:rPr>
                <a:t>Elevated or blunted cortisol levels implicated</a:t>
              </a:r>
            </a:p>
          </p:txBody>
        </p:sp>
      </p:grpSp>
      <p:grpSp>
        <p:nvGrpSpPr>
          <p:cNvPr id="8" name="Group 7"/>
          <p:cNvGrpSpPr/>
          <p:nvPr/>
        </p:nvGrpSpPr>
        <p:grpSpPr>
          <a:xfrm>
            <a:off x="371609" y="1702888"/>
            <a:ext cx="5273021" cy="531598"/>
            <a:chOff x="791368" y="1783079"/>
            <a:chExt cx="2073470" cy="979009"/>
          </a:xfrm>
        </p:grpSpPr>
        <p:sp>
          <p:nvSpPr>
            <p:cNvPr id="9" name="Round Diagonal Corner Rectangle 8"/>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Defective transmission of </a:t>
              </a:r>
              <a:r>
                <a:rPr lang="en-US" sz="1600" b="1" dirty="0" smtClean="0">
                  <a:latin typeface="Arial Narrow" panose="020B0606020202030204" pitchFamily="34" charset="0"/>
                </a:rPr>
                <a:t>Serotonin</a:t>
              </a:r>
              <a:endParaRPr lang="en-US" sz="1600" dirty="0" smtClean="0">
                <a:latin typeface="Arial Narrow" panose="020B0606020202030204" pitchFamily="34" charset="0"/>
              </a:endParaRPr>
            </a:p>
          </p:txBody>
        </p:sp>
      </p:grpSp>
      <p:sp>
        <p:nvSpPr>
          <p:cNvPr id="14" name="Round Diagonal Corner Rectangle 13"/>
          <p:cNvSpPr/>
          <p:nvPr/>
        </p:nvSpPr>
        <p:spPr>
          <a:xfrm>
            <a:off x="6702316" y="1875350"/>
            <a:ext cx="1984485" cy="352483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797950079"/>
              </p:ext>
            </p:extLst>
          </p:nvPr>
        </p:nvGraphicFramePr>
        <p:xfrm>
          <a:off x="6702315" y="1875350"/>
          <a:ext cx="1984485" cy="3322320"/>
        </p:xfrm>
        <a:graphic>
          <a:graphicData uri="http://schemas.openxmlformats.org/drawingml/2006/table">
            <a:tbl>
              <a:tblPr firstRow="1" bandRow="1">
                <a:tableStyleId>{5C22544A-7EE6-4342-B048-85BDC9FD1C3A}</a:tableStyleId>
              </a:tblPr>
              <a:tblGrid>
                <a:gridCol w="1984485">
                  <a:extLst>
                    <a:ext uri="{9D8B030D-6E8A-4147-A177-3AD203B41FA5}">
                      <a16:colId xmlns:a16="http://schemas.microsoft.com/office/drawing/2014/main" val="2852013695"/>
                    </a:ext>
                  </a:extLst>
                </a:gridCol>
              </a:tblGrid>
              <a:tr h="392617">
                <a:tc>
                  <a:txBody>
                    <a:bodyPr/>
                    <a:lstStyle/>
                    <a:p>
                      <a:r>
                        <a:rPr lang="en-GB" sz="1600" b="0" dirty="0" smtClean="0">
                          <a:solidFill>
                            <a:schemeClr val="tx1"/>
                          </a:solidFill>
                          <a:latin typeface="Arial Narrow" panose="020B0606020202030204" pitchFamily="34" charset="0"/>
                        </a:rPr>
                        <a:t>Cognitive control of mood</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7292350"/>
                  </a:ext>
                </a:extLst>
              </a:tr>
              <a:tr h="251413">
                <a:tc>
                  <a:txBody>
                    <a:bodyPr/>
                    <a:lstStyle/>
                    <a:p>
                      <a:r>
                        <a:rPr lang="en-GB" sz="1600" b="0" dirty="0" smtClean="0">
                          <a:solidFill>
                            <a:schemeClr val="tx1"/>
                          </a:solidFill>
                          <a:latin typeface="Arial Narrow" panose="020B0606020202030204" pitchFamily="34" charset="0"/>
                        </a:rPr>
                        <a:t>Pessimism</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2466019"/>
                  </a:ext>
                </a:extLst>
              </a:tr>
              <a:tr h="392617">
                <a:tc>
                  <a:txBody>
                    <a:bodyPr/>
                    <a:lstStyle/>
                    <a:p>
                      <a:r>
                        <a:rPr lang="en-GB" sz="1600" b="0" dirty="0" smtClean="0">
                          <a:solidFill>
                            <a:schemeClr val="tx1"/>
                          </a:solidFill>
                          <a:latin typeface="Arial Narrow" panose="020B0606020202030204" pitchFamily="34" charset="0"/>
                        </a:rPr>
                        <a:t>Reactive aggressive traits</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504466"/>
                  </a:ext>
                </a:extLst>
              </a:tr>
              <a:tr h="251413">
                <a:tc>
                  <a:txBody>
                    <a:bodyPr/>
                    <a:lstStyle/>
                    <a:p>
                      <a:r>
                        <a:rPr lang="en-GB" sz="1600" b="0" dirty="0" smtClean="0">
                          <a:solidFill>
                            <a:schemeClr val="tx1"/>
                          </a:solidFill>
                          <a:latin typeface="Arial Narrow" panose="020B0606020202030204" pitchFamily="34" charset="0"/>
                        </a:rPr>
                        <a:t>Problem-solving</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8295912"/>
                  </a:ext>
                </a:extLst>
              </a:tr>
              <a:tr h="392617">
                <a:tc>
                  <a:txBody>
                    <a:bodyPr/>
                    <a:lstStyle/>
                    <a:p>
                      <a:r>
                        <a:rPr lang="en-GB" sz="1600" b="0" dirty="0" smtClean="0">
                          <a:solidFill>
                            <a:schemeClr val="tx1"/>
                          </a:solidFill>
                          <a:latin typeface="Arial Narrow" panose="020B0606020202030204" pitchFamily="34" charset="0"/>
                        </a:rPr>
                        <a:t>Excessive emotional pain</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497262"/>
                  </a:ext>
                </a:extLst>
              </a:tr>
              <a:tr h="392617">
                <a:tc>
                  <a:txBody>
                    <a:bodyPr/>
                    <a:lstStyle/>
                    <a:p>
                      <a:r>
                        <a:rPr lang="en-GB" sz="1600" b="0" dirty="0" smtClean="0">
                          <a:solidFill>
                            <a:schemeClr val="tx1"/>
                          </a:solidFill>
                          <a:latin typeface="Arial Narrow" panose="020B0606020202030204" pitchFamily="34" charset="0"/>
                        </a:rPr>
                        <a:t>Over-reactivity to negative social signs</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3068626"/>
                  </a:ext>
                </a:extLst>
              </a:tr>
              <a:tr h="251413">
                <a:tc>
                  <a:txBody>
                    <a:bodyPr/>
                    <a:lstStyle/>
                    <a:p>
                      <a:r>
                        <a:rPr lang="en-GB" sz="1600" b="0" dirty="0" smtClean="0">
                          <a:solidFill>
                            <a:schemeClr val="tx1"/>
                          </a:solidFill>
                          <a:latin typeface="Arial Narrow" panose="020B0606020202030204" pitchFamily="34" charset="0"/>
                        </a:rPr>
                        <a:t>Suicidal ideation</a:t>
                      </a:r>
                      <a:endParaRPr lang="en-GB" sz="16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476006"/>
                  </a:ext>
                </a:extLst>
              </a:tr>
            </a:tbl>
          </a:graphicData>
        </a:graphic>
      </p:graphicFrame>
      <p:grpSp>
        <p:nvGrpSpPr>
          <p:cNvPr id="16" name="Group 15"/>
          <p:cNvGrpSpPr/>
          <p:nvPr/>
        </p:nvGrpSpPr>
        <p:grpSpPr>
          <a:xfrm>
            <a:off x="371609" y="3309140"/>
            <a:ext cx="5273021" cy="682624"/>
            <a:chOff x="791368" y="1783079"/>
            <a:chExt cx="2073470" cy="1257143"/>
          </a:xfrm>
        </p:grpSpPr>
        <p:sp>
          <p:nvSpPr>
            <p:cNvPr id="17" name="Round Diagonal Corner Rectangle 16"/>
            <p:cNvSpPr/>
            <p:nvPr/>
          </p:nvSpPr>
          <p:spPr>
            <a:xfrm>
              <a:off x="791368" y="1783079"/>
              <a:ext cx="2073470" cy="1257143"/>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8" name="Text Placeholder 3"/>
            <p:cNvSpPr txBox="1">
              <a:spLocks/>
            </p:cNvSpPr>
            <p:nvPr/>
          </p:nvSpPr>
          <p:spPr>
            <a:xfrm>
              <a:off x="791368" y="1850685"/>
              <a:ext cx="2073470" cy="101284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smtClean="0">
                  <a:latin typeface="Arial Narrow" panose="020B0606020202030204" pitchFamily="34" charset="0"/>
                </a:rPr>
                <a:t>Neuroinflammation</a:t>
              </a:r>
              <a:endParaRPr lang="en-US" sz="1600" b="1" dirty="0" smtClean="0">
                <a:latin typeface="Arial Narrow" panose="020B0606020202030204" pitchFamily="34" charset="0"/>
              </a:endParaRPr>
            </a:p>
            <a:p>
              <a:pPr marL="0" indent="0" algn="ctr">
                <a:buNone/>
              </a:pPr>
              <a:r>
                <a:rPr lang="en-US" sz="1200" i="1" dirty="0" smtClean="0">
                  <a:latin typeface="Arial Narrow" panose="020B0606020202030204" pitchFamily="34" charset="0"/>
                </a:rPr>
                <a:t>Evidence of elevated pro-inflammatory IL-6 and other signs of inflammation on post-mortem</a:t>
              </a:r>
            </a:p>
          </p:txBody>
        </p:sp>
      </p:grpSp>
      <p:grpSp>
        <p:nvGrpSpPr>
          <p:cNvPr id="19" name="Group 18"/>
          <p:cNvGrpSpPr/>
          <p:nvPr/>
        </p:nvGrpSpPr>
        <p:grpSpPr>
          <a:xfrm>
            <a:off x="371607" y="4161143"/>
            <a:ext cx="5273021" cy="905275"/>
            <a:chOff x="791368" y="1783079"/>
            <a:chExt cx="2073470" cy="1198250"/>
          </a:xfrm>
        </p:grpSpPr>
        <p:sp>
          <p:nvSpPr>
            <p:cNvPr id="20" name="Round Diagonal Corner Rectangle 19"/>
            <p:cNvSpPr/>
            <p:nvPr/>
          </p:nvSpPr>
          <p:spPr>
            <a:xfrm>
              <a:off x="791368" y="1783079"/>
              <a:ext cx="2073470" cy="1198250"/>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3"/>
            <p:cNvSpPr txBox="1">
              <a:spLocks/>
            </p:cNvSpPr>
            <p:nvPr/>
          </p:nvSpPr>
          <p:spPr>
            <a:xfrm>
              <a:off x="791368" y="1834587"/>
              <a:ext cx="2073470" cy="49352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Kynurenine Pathway</a:t>
              </a:r>
              <a:endParaRPr lang="en-US" sz="1600" dirty="0" smtClean="0">
                <a:latin typeface="Arial Narrow" panose="020B0606020202030204" pitchFamily="34" charset="0"/>
              </a:endParaRPr>
            </a:p>
            <a:p>
              <a:pPr marL="0" indent="0" algn="ctr">
                <a:buNone/>
              </a:pPr>
              <a:r>
                <a:rPr lang="en-US" sz="1200" i="1" dirty="0" smtClean="0">
                  <a:latin typeface="Arial Narrow" panose="020B0606020202030204" pitchFamily="34" charset="0"/>
                </a:rPr>
                <a:t>High levels of neurotoxic </a:t>
              </a:r>
              <a:r>
                <a:rPr lang="en-US" sz="1200" i="1" dirty="0" err="1" smtClean="0">
                  <a:latin typeface="Arial Narrow" panose="020B0606020202030204" pitchFamily="34" charset="0"/>
                </a:rPr>
                <a:t>Quinolinic</a:t>
              </a:r>
              <a:r>
                <a:rPr lang="en-US" sz="1200" i="1" dirty="0" smtClean="0">
                  <a:latin typeface="Arial Narrow" panose="020B0606020202030204" pitchFamily="34" charset="0"/>
                </a:rPr>
                <a:t> acid formed from the main metabolic pathway for degradation of tryptophan</a:t>
              </a:r>
            </a:p>
          </p:txBody>
        </p:sp>
      </p:grpSp>
      <p:sp>
        <p:nvSpPr>
          <p:cNvPr id="22" name="TextBox 21"/>
          <p:cNvSpPr txBox="1"/>
          <p:nvPr/>
        </p:nvSpPr>
        <p:spPr>
          <a:xfrm>
            <a:off x="7224632" y="1293329"/>
            <a:ext cx="1164116" cy="646331"/>
          </a:xfrm>
          <a:prstGeom prst="rect">
            <a:avLst/>
          </a:prstGeom>
          <a:noFill/>
        </p:spPr>
        <p:txBody>
          <a:bodyPr wrap="square" rtlCol="0">
            <a:spAutoFit/>
          </a:bodyPr>
          <a:lstStyle/>
          <a:p>
            <a:r>
              <a:rPr lang="en-GB" dirty="0" smtClean="0"/>
              <a:t>Impact:</a:t>
            </a:r>
          </a:p>
          <a:p>
            <a:endParaRPr lang="en-GB" dirty="0" smtClean="0"/>
          </a:p>
        </p:txBody>
      </p:sp>
      <p:grpSp>
        <p:nvGrpSpPr>
          <p:cNvPr id="23" name="Group 22"/>
          <p:cNvGrpSpPr/>
          <p:nvPr/>
        </p:nvGrpSpPr>
        <p:grpSpPr>
          <a:xfrm>
            <a:off x="371609" y="5233866"/>
            <a:ext cx="5273021" cy="684555"/>
            <a:chOff x="791368" y="1783079"/>
            <a:chExt cx="2073470" cy="906098"/>
          </a:xfrm>
        </p:grpSpPr>
        <p:sp>
          <p:nvSpPr>
            <p:cNvPr id="24" name="Round Diagonal Corner Rectangle 23"/>
            <p:cNvSpPr/>
            <p:nvPr/>
          </p:nvSpPr>
          <p:spPr>
            <a:xfrm>
              <a:off x="791368" y="1783079"/>
              <a:ext cx="2073470" cy="906098"/>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5" name="Text Placeholder 3"/>
            <p:cNvSpPr txBox="1">
              <a:spLocks/>
            </p:cNvSpPr>
            <p:nvPr/>
          </p:nvSpPr>
          <p:spPr>
            <a:xfrm>
              <a:off x="791368" y="1834587"/>
              <a:ext cx="2073470" cy="78167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Neuroplasticity</a:t>
              </a:r>
              <a:endParaRPr lang="en-US" sz="1600" dirty="0" smtClean="0">
                <a:latin typeface="Arial Narrow" panose="020B0606020202030204" pitchFamily="34" charset="0"/>
              </a:endParaRPr>
            </a:p>
            <a:p>
              <a:pPr marL="0" indent="0" algn="ctr">
                <a:buNone/>
              </a:pPr>
              <a:r>
                <a:rPr lang="en-US" sz="1200" i="1" dirty="0" smtClean="0">
                  <a:latin typeface="Arial Narrow" panose="020B0606020202030204" pitchFamily="34" charset="0"/>
                </a:rPr>
                <a:t>Increased neuronal loss and decreased neurogenesis </a:t>
              </a:r>
            </a:p>
          </p:txBody>
        </p:sp>
      </p:grpSp>
      <p:grpSp>
        <p:nvGrpSpPr>
          <p:cNvPr id="12" name="Group 11"/>
          <p:cNvGrpSpPr/>
          <p:nvPr/>
        </p:nvGrpSpPr>
        <p:grpSpPr>
          <a:xfrm>
            <a:off x="5993176" y="2486804"/>
            <a:ext cx="374573" cy="2277586"/>
            <a:chOff x="5993176" y="2486804"/>
            <a:chExt cx="374573" cy="2277586"/>
          </a:xfrm>
        </p:grpSpPr>
        <p:sp>
          <p:nvSpPr>
            <p:cNvPr id="11" name="Right Arrow 10"/>
            <p:cNvSpPr/>
            <p:nvPr/>
          </p:nvSpPr>
          <p:spPr>
            <a:xfrm>
              <a:off x="5993176" y="2486804"/>
              <a:ext cx="374573" cy="3224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ight Arrow 25"/>
            <p:cNvSpPr/>
            <p:nvPr/>
          </p:nvSpPr>
          <p:spPr>
            <a:xfrm>
              <a:off x="5993176" y="3181050"/>
              <a:ext cx="374573" cy="3224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ight Arrow 26"/>
            <p:cNvSpPr/>
            <p:nvPr/>
          </p:nvSpPr>
          <p:spPr>
            <a:xfrm>
              <a:off x="5993176" y="3841238"/>
              <a:ext cx="374573" cy="3224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ight Arrow 27"/>
            <p:cNvSpPr/>
            <p:nvPr/>
          </p:nvSpPr>
          <p:spPr>
            <a:xfrm>
              <a:off x="5993176" y="4441893"/>
              <a:ext cx="374573" cy="3224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357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881"/>
            <a:ext cx="8229600" cy="763452"/>
          </a:xfrm>
        </p:spPr>
        <p:txBody>
          <a:bodyPr/>
          <a:lstStyle/>
          <a:p>
            <a:pPr algn="l"/>
            <a:r>
              <a:rPr lang="en-GB" sz="3200" b="1" dirty="0" smtClean="0">
                <a:solidFill>
                  <a:srgbClr val="A00054"/>
                </a:solidFill>
              </a:rPr>
              <a:t>Neurobiology of Suicide</a:t>
            </a:r>
            <a:endParaRPr lang="en-GB" sz="3200" b="1" dirty="0">
              <a:solidFill>
                <a:srgbClr val="A00054"/>
              </a:solidFill>
            </a:endParaRPr>
          </a:p>
        </p:txBody>
      </p:sp>
      <p:sp>
        <p:nvSpPr>
          <p:cNvPr id="3" name="TextBox 2"/>
          <p:cNvSpPr txBox="1"/>
          <p:nvPr/>
        </p:nvSpPr>
        <p:spPr>
          <a:xfrm>
            <a:off x="160020" y="6396335"/>
            <a:ext cx="7646670" cy="338554"/>
          </a:xfrm>
          <a:prstGeom prst="rect">
            <a:avLst/>
          </a:prstGeom>
          <a:noFill/>
        </p:spPr>
        <p:txBody>
          <a:bodyPr wrap="square" rtlCol="0">
            <a:spAutoFit/>
          </a:bodyPr>
          <a:lstStyle/>
          <a:p>
            <a:r>
              <a:rPr lang="en-GB" sz="800" i="1" dirty="0" smtClean="0"/>
              <a:t>Van </a:t>
            </a:r>
            <a:r>
              <a:rPr lang="en-GB" sz="800" i="1" dirty="0" err="1" smtClean="0"/>
              <a:t>Heeringen</a:t>
            </a:r>
            <a:r>
              <a:rPr lang="en-GB" sz="800" i="1" dirty="0" smtClean="0"/>
              <a:t> K, Mann </a:t>
            </a:r>
            <a:r>
              <a:rPr lang="en-GB" sz="800" i="1" dirty="0" err="1" smtClean="0"/>
              <a:t>JJ</a:t>
            </a:r>
            <a:r>
              <a:rPr lang="en-GB" sz="800" i="1" dirty="0" smtClean="0"/>
              <a:t> (2014) The neurobiology of suicide. The Lancet Psychiatry 1(1): 63-72</a:t>
            </a:r>
          </a:p>
          <a:p>
            <a:r>
              <a:rPr lang="en-GB" sz="800" i="1" dirty="0" err="1" smtClean="0"/>
              <a:t>Salloum</a:t>
            </a:r>
            <a:r>
              <a:rPr lang="en-GB" sz="800" i="1" dirty="0" smtClean="0"/>
              <a:t>, NC (2017) Suicidal behaviour: A distinct psychobiology? American Journal of Psychiatry 12(1): 2-4</a:t>
            </a:r>
            <a:endParaRPr lang="en-GB" sz="800" i="1" dirty="0"/>
          </a:p>
        </p:txBody>
      </p:sp>
      <p:sp>
        <p:nvSpPr>
          <p:cNvPr id="4" name="TextBox 3"/>
          <p:cNvSpPr txBox="1"/>
          <p:nvPr/>
        </p:nvSpPr>
        <p:spPr>
          <a:xfrm>
            <a:off x="457199" y="1216265"/>
            <a:ext cx="8413531" cy="646331"/>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But how does impairment of those cognitive processes lead to suicide? </a:t>
            </a:r>
          </a:p>
          <a:p>
            <a:endParaRPr lang="en-GB" dirty="0" smtClean="0"/>
          </a:p>
        </p:txBody>
      </p:sp>
      <p:grpSp>
        <p:nvGrpSpPr>
          <p:cNvPr id="8" name="Group 7"/>
          <p:cNvGrpSpPr/>
          <p:nvPr/>
        </p:nvGrpSpPr>
        <p:grpSpPr>
          <a:xfrm>
            <a:off x="939169" y="1765296"/>
            <a:ext cx="3443646" cy="408836"/>
            <a:chOff x="791368" y="1783079"/>
            <a:chExt cx="2073470" cy="979009"/>
          </a:xfrm>
        </p:grpSpPr>
        <p:sp>
          <p:nvSpPr>
            <p:cNvPr id="9" name="Round Diagonal Corner Rectangle 8"/>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Susceptible individual</a:t>
              </a:r>
            </a:p>
          </p:txBody>
        </p:sp>
      </p:grpSp>
      <p:grpSp>
        <p:nvGrpSpPr>
          <p:cNvPr id="29" name="Group 28"/>
          <p:cNvGrpSpPr/>
          <p:nvPr/>
        </p:nvGrpSpPr>
        <p:grpSpPr>
          <a:xfrm>
            <a:off x="1322796" y="2361774"/>
            <a:ext cx="3443646" cy="408836"/>
            <a:chOff x="791368" y="1783079"/>
            <a:chExt cx="2073470" cy="979009"/>
          </a:xfrm>
        </p:grpSpPr>
        <p:sp>
          <p:nvSpPr>
            <p:cNvPr id="30" name="Round Diagonal Corner Rectangle 29"/>
            <p:cNvSpPr/>
            <p:nvPr/>
          </p:nvSpPr>
          <p:spPr>
            <a:xfrm>
              <a:off x="791368" y="1783079"/>
              <a:ext cx="2073470" cy="97900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Overvalue sign of social rejection</a:t>
              </a:r>
            </a:p>
          </p:txBody>
        </p:sp>
      </p:grpSp>
      <p:grpSp>
        <p:nvGrpSpPr>
          <p:cNvPr id="32" name="Group 31"/>
          <p:cNvGrpSpPr/>
          <p:nvPr/>
        </p:nvGrpSpPr>
        <p:grpSpPr>
          <a:xfrm>
            <a:off x="1559278" y="2973606"/>
            <a:ext cx="4978156" cy="494039"/>
            <a:chOff x="791368" y="1783077"/>
            <a:chExt cx="2073470" cy="1612739"/>
          </a:xfrm>
        </p:grpSpPr>
        <p:sp>
          <p:nvSpPr>
            <p:cNvPr id="33" name="Round Diagonal Corner Rectangle 32"/>
            <p:cNvSpPr/>
            <p:nvPr/>
          </p:nvSpPr>
          <p:spPr>
            <a:xfrm>
              <a:off x="791368" y="1783077"/>
              <a:ext cx="2073470" cy="161273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Susceptibility resembles sensitivity to signals of defeat</a:t>
              </a:r>
            </a:p>
          </p:txBody>
        </p:sp>
      </p:grpSp>
      <p:grpSp>
        <p:nvGrpSpPr>
          <p:cNvPr id="35" name="Group 34"/>
          <p:cNvGrpSpPr/>
          <p:nvPr/>
        </p:nvGrpSpPr>
        <p:grpSpPr>
          <a:xfrm>
            <a:off x="1848312" y="3670641"/>
            <a:ext cx="5477398" cy="673483"/>
            <a:chOff x="791368" y="1783077"/>
            <a:chExt cx="2073470" cy="1612739"/>
          </a:xfrm>
        </p:grpSpPr>
        <p:sp>
          <p:nvSpPr>
            <p:cNvPr id="36" name="Round Diagonal Corner Rectangle 35"/>
            <p:cNvSpPr/>
            <p:nvPr/>
          </p:nvSpPr>
          <p:spPr>
            <a:xfrm>
              <a:off x="791368" y="1783077"/>
              <a:ext cx="2073470" cy="161273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7"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Brain circuitry determines which process individuals use to cognitively control emotions generated and decide how to deal with them</a:t>
              </a:r>
            </a:p>
          </p:txBody>
        </p:sp>
      </p:grpSp>
      <p:grpSp>
        <p:nvGrpSpPr>
          <p:cNvPr id="38" name="Group 37"/>
          <p:cNvGrpSpPr/>
          <p:nvPr/>
        </p:nvGrpSpPr>
        <p:grpSpPr>
          <a:xfrm>
            <a:off x="2264225" y="4510698"/>
            <a:ext cx="5477398" cy="447774"/>
            <a:chOff x="791368" y="1783077"/>
            <a:chExt cx="2073470" cy="1612739"/>
          </a:xfrm>
        </p:grpSpPr>
        <p:sp>
          <p:nvSpPr>
            <p:cNvPr id="39" name="Round Diagonal Corner Rectangle 38"/>
            <p:cNvSpPr/>
            <p:nvPr/>
          </p:nvSpPr>
          <p:spPr>
            <a:xfrm>
              <a:off x="791368" y="1783077"/>
              <a:ext cx="2073470" cy="161273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0"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Experience intense mental pain that is difficult to control</a:t>
              </a:r>
            </a:p>
          </p:txBody>
        </p:sp>
      </p:grpSp>
      <p:grpSp>
        <p:nvGrpSpPr>
          <p:cNvPr id="41" name="Group 40"/>
          <p:cNvGrpSpPr/>
          <p:nvPr/>
        </p:nvGrpSpPr>
        <p:grpSpPr>
          <a:xfrm>
            <a:off x="2660992" y="5141508"/>
            <a:ext cx="5936470" cy="673483"/>
            <a:chOff x="791368" y="1783077"/>
            <a:chExt cx="2073470" cy="1612739"/>
          </a:xfrm>
        </p:grpSpPr>
        <p:sp>
          <p:nvSpPr>
            <p:cNvPr id="42" name="Round Diagonal Corner Rectangle 41"/>
            <p:cNvSpPr/>
            <p:nvPr/>
          </p:nvSpPr>
          <p:spPr>
            <a:xfrm>
              <a:off x="791368" y="1783077"/>
              <a:ext cx="2073470" cy="1612739"/>
            </a:xfrm>
            <a:prstGeom prst="round2DiagRect">
              <a:avLst>
                <a:gd name="adj1" fmla="val 23073"/>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3" name="Text Placeholder 3"/>
            <p:cNvSpPr txBox="1">
              <a:spLocks/>
            </p:cNvSpPr>
            <p:nvPr/>
          </p:nvSpPr>
          <p:spPr>
            <a:xfrm>
              <a:off x="791368" y="1898012"/>
              <a:ext cx="2073470" cy="6379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Arial Narrow" panose="020B0606020202030204" pitchFamily="34" charset="0"/>
                </a:rPr>
                <a:t>Impaired decision-making restricts choices available – </a:t>
              </a:r>
            </a:p>
            <a:p>
              <a:pPr marL="0" indent="0" algn="ctr">
                <a:buNone/>
              </a:pPr>
              <a:r>
                <a:rPr lang="en-US" sz="1600" dirty="0" smtClean="0">
                  <a:latin typeface="Arial Narrow" panose="020B0606020202030204" pitchFamily="34" charset="0"/>
                </a:rPr>
                <a:t>Suicide feels like the only way to stop the intense, unrelenting emotional pain</a:t>
              </a:r>
            </a:p>
          </p:txBody>
        </p:sp>
      </p:grpSp>
      <p:sp>
        <p:nvSpPr>
          <p:cNvPr id="45" name="Right Arrow 44"/>
          <p:cNvSpPr/>
          <p:nvPr/>
        </p:nvSpPr>
        <p:spPr>
          <a:xfrm rot="4336698">
            <a:off x="-896294" y="3815863"/>
            <a:ext cx="4246732" cy="3224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9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3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513"/>
            <a:ext cx="8229600" cy="763452"/>
          </a:xfrm>
        </p:spPr>
        <p:txBody>
          <a:bodyPr/>
          <a:lstStyle/>
          <a:p>
            <a:pPr algn="l"/>
            <a:r>
              <a:rPr lang="en-GB" sz="3600" b="1" dirty="0" smtClean="0">
                <a:solidFill>
                  <a:srgbClr val="A00054"/>
                </a:solidFill>
              </a:rPr>
              <a:t>References</a:t>
            </a:r>
            <a:endParaRPr lang="en-GB" sz="3600" b="1" dirty="0">
              <a:solidFill>
                <a:srgbClr val="A00054"/>
              </a:solidFill>
            </a:endParaRPr>
          </a:p>
        </p:txBody>
      </p:sp>
      <p:sp>
        <p:nvSpPr>
          <p:cNvPr id="3" name="TextBox 2"/>
          <p:cNvSpPr txBox="1"/>
          <p:nvPr/>
        </p:nvSpPr>
        <p:spPr>
          <a:xfrm>
            <a:off x="457200" y="1259798"/>
            <a:ext cx="8477794" cy="3647152"/>
          </a:xfrm>
          <a:prstGeom prst="rect">
            <a:avLst/>
          </a:prstGeom>
          <a:noFill/>
        </p:spPr>
        <p:txBody>
          <a:bodyPr wrap="square" rtlCol="0">
            <a:spAutoFit/>
          </a:bodyPr>
          <a:lstStyle/>
          <a:p>
            <a:r>
              <a:rPr lang="en-GB" sz="1100" b="1" dirty="0" smtClean="0"/>
              <a:t>World Health Organisation Suicide Data:</a:t>
            </a:r>
          </a:p>
          <a:p>
            <a:r>
              <a:rPr lang="en-GB" sz="1100" dirty="0" smtClean="0"/>
              <a:t>https://www.who.int/mental_health/prevention/suicide/estimates/en/</a:t>
            </a:r>
          </a:p>
          <a:p>
            <a:endParaRPr lang="en-GB" sz="1100" dirty="0" smtClean="0"/>
          </a:p>
          <a:p>
            <a:r>
              <a:rPr lang="en-GB" sz="1100" b="1" dirty="0" smtClean="0"/>
              <a:t>National Confidential Enquiry (UK Data):</a:t>
            </a:r>
          </a:p>
          <a:p>
            <a:r>
              <a:rPr lang="en-GB" sz="1100" dirty="0" smtClean="0"/>
              <a:t>https://sites.manchester.ac.uk/ncish/ </a:t>
            </a:r>
          </a:p>
          <a:p>
            <a:endParaRPr lang="en-GB" sz="1100" dirty="0" smtClean="0"/>
          </a:p>
          <a:p>
            <a:r>
              <a:rPr lang="en-GB" sz="1100" b="1" dirty="0" smtClean="0"/>
              <a:t>Epidemiology:</a:t>
            </a:r>
          </a:p>
          <a:p>
            <a:r>
              <a:rPr lang="en-GB" sz="1100" dirty="0" err="1" smtClean="0"/>
              <a:t>Bertolote</a:t>
            </a:r>
            <a:r>
              <a:rPr lang="en-GB" sz="1100" dirty="0" smtClean="0"/>
              <a:t> JM et al (2003) Suicide and mental disorders: do we know enough? </a:t>
            </a:r>
            <a:r>
              <a:rPr lang="en-GB" sz="1100" dirty="0" err="1" smtClean="0"/>
              <a:t>BJPsych</a:t>
            </a:r>
            <a:endParaRPr lang="en-GB" sz="1100" dirty="0" smtClean="0"/>
          </a:p>
          <a:p>
            <a:r>
              <a:rPr lang="en-GB" sz="1100" dirty="0" err="1" smtClean="0"/>
              <a:t>Kostro</a:t>
            </a:r>
            <a:r>
              <a:rPr lang="en-GB" sz="1100" dirty="0" smtClean="0"/>
              <a:t> K et al (2014) The current status of suicide and self-injury in eating disorders: a narrative review. Journal of Eating Disorders </a:t>
            </a:r>
          </a:p>
          <a:p>
            <a:r>
              <a:rPr lang="en-GB" sz="1100" dirty="0" smtClean="0"/>
              <a:t>Bachmann S (2018) Epidemiology of suicide and the psychiatric perspective. </a:t>
            </a:r>
            <a:r>
              <a:rPr lang="en-GB" sz="1100" dirty="0" err="1" smtClean="0"/>
              <a:t>Int</a:t>
            </a:r>
            <a:r>
              <a:rPr lang="en-GB" sz="1100" dirty="0" smtClean="0"/>
              <a:t> J Environ Res Public Health</a:t>
            </a:r>
          </a:p>
          <a:p>
            <a:r>
              <a:rPr lang="en-GB" sz="1100" dirty="0" smtClean="0"/>
              <a:t>Carr MJ, et al (2016) The epidemiology of self-harm in a UK-wide primary care patient cohort, 2001-2013. BMC Psychiatry. 16: 53</a:t>
            </a:r>
          </a:p>
          <a:p>
            <a:r>
              <a:rPr lang="en-GB" sz="1100" dirty="0" smtClean="0"/>
              <a:t>Bergen H, et al (2010) Epidemiology and trends in non-fatal self-harm in three centres in England: 2000-2007. </a:t>
            </a:r>
            <a:r>
              <a:rPr lang="en-GB" sz="1100" dirty="0" err="1" smtClean="0"/>
              <a:t>BJPsych</a:t>
            </a:r>
            <a:r>
              <a:rPr lang="en-GB" sz="1100" dirty="0" smtClean="0"/>
              <a:t> 197(6): 493-8</a:t>
            </a:r>
          </a:p>
          <a:p>
            <a:r>
              <a:rPr lang="en-GB" sz="1100" dirty="0" smtClean="0"/>
              <a:t>McManus S, et al (2019) Prevalence of non-suicidal self-harm and service contact in England, 2000-14: repeated cross-sectional surveys of the general population. The Lancet Psychiatry; 6(7): 573-81</a:t>
            </a:r>
          </a:p>
          <a:p>
            <a:r>
              <a:rPr lang="en-GB" sz="1100" dirty="0" smtClean="0"/>
              <a:t>Owens, et al (2002) Fatal and non-fatal repetition of self harm: Systematic review. </a:t>
            </a:r>
            <a:r>
              <a:rPr lang="en-GB" sz="1100" dirty="0" err="1" smtClean="0"/>
              <a:t>BJPsych</a:t>
            </a:r>
            <a:r>
              <a:rPr lang="en-GB" sz="1100" dirty="0" smtClean="0"/>
              <a:t> 181(3): 193-9</a:t>
            </a:r>
          </a:p>
          <a:p>
            <a:endParaRPr lang="en-GB" sz="1100" dirty="0" smtClean="0"/>
          </a:p>
          <a:p>
            <a:r>
              <a:rPr lang="en-GB" sz="1100" b="1" dirty="0" smtClean="0"/>
              <a:t>Psychology and Neurobiology of Suicide:</a:t>
            </a:r>
          </a:p>
          <a:p>
            <a:r>
              <a:rPr lang="en-GB" sz="1100" dirty="0" smtClean="0"/>
              <a:t>Cowen P, et al (2012) Shorter Oxford Textbook of Psychiatry, 6</a:t>
            </a:r>
            <a:r>
              <a:rPr lang="en-GB" sz="1100" baseline="30000" dirty="0" smtClean="0"/>
              <a:t>th</a:t>
            </a:r>
            <a:r>
              <a:rPr lang="en-GB" sz="1100" dirty="0" smtClean="0"/>
              <a:t> Ed</a:t>
            </a:r>
          </a:p>
          <a:p>
            <a:r>
              <a:rPr lang="en-GB" sz="1100" dirty="0" smtClean="0"/>
              <a:t>O’Connor RC &amp; Nock MK (2014) The psychology of suicidal behaviour. The Lancet Psychiatry 1(1): 73-85</a:t>
            </a:r>
          </a:p>
          <a:p>
            <a:r>
              <a:rPr lang="en-GB" sz="1100" dirty="0" smtClean="0"/>
              <a:t>Van </a:t>
            </a:r>
            <a:r>
              <a:rPr lang="en-GB" sz="1100" dirty="0" err="1" smtClean="0"/>
              <a:t>Heeringen</a:t>
            </a:r>
            <a:r>
              <a:rPr lang="en-GB" sz="1100" dirty="0" smtClean="0"/>
              <a:t> K, Mann JJ (2014) The neurobiology of suicide. The Lancet Psychiatry 1(1): 63-72</a:t>
            </a:r>
          </a:p>
          <a:p>
            <a:r>
              <a:rPr lang="en-GB" sz="1100" dirty="0" err="1" smtClean="0"/>
              <a:t>Salloum</a:t>
            </a:r>
            <a:r>
              <a:rPr lang="en-GB" sz="1100" dirty="0" smtClean="0"/>
              <a:t>, NC (2017) Suicidal behaviour: A distinct psychobiology? American Journal of Psychiatry 12(1): 2-4</a:t>
            </a:r>
            <a:endParaRPr lang="en-GB" sz="1100" dirty="0"/>
          </a:p>
        </p:txBody>
      </p:sp>
    </p:spTree>
    <p:extLst>
      <p:ext uri="{BB962C8B-B14F-4D97-AF65-F5344CB8AC3E}">
        <p14:creationId xmlns:p14="http://schemas.microsoft.com/office/powerpoint/2010/main" val="3884647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 Module: Self Harm and Suicide</a:t>
            </a:r>
            <a:endParaRPr lang="en-US" dirty="0"/>
          </a:p>
        </p:txBody>
      </p:sp>
      <p:sp>
        <p:nvSpPr>
          <p:cNvPr id="4" name="Text Placeholder 3"/>
          <p:cNvSpPr>
            <a:spLocks noGrp="1"/>
          </p:cNvSpPr>
          <p:nvPr>
            <p:ph type="body" sz="quarter" idx="13"/>
          </p:nvPr>
        </p:nvSpPr>
        <p:spPr/>
        <p:txBody>
          <a:bodyPr/>
          <a:lstStyle/>
          <a:p>
            <a:pPr marL="0" indent="0" algn="ctr">
              <a:buNone/>
            </a:pPr>
            <a:r>
              <a:rPr lang="en-US" sz="3200" dirty="0" smtClean="0"/>
              <a:t>Questions </a:t>
            </a:r>
          </a:p>
          <a:p>
            <a:pPr marL="0" indent="0" algn="ctr">
              <a:buNone/>
            </a:pPr>
            <a:r>
              <a:rPr lang="en-US" sz="3200" dirty="0" smtClean="0"/>
              <a:t>Discussion</a:t>
            </a:r>
          </a:p>
          <a:p>
            <a:pPr marL="0" indent="0" algn="ctr">
              <a:buNone/>
            </a:pPr>
            <a:endParaRPr lang="en-US" dirty="0" smtClean="0"/>
          </a:p>
        </p:txBody>
      </p:sp>
    </p:spTree>
    <p:extLst>
      <p:ext uri="{BB962C8B-B14F-4D97-AF65-F5344CB8AC3E}">
        <p14:creationId xmlns:p14="http://schemas.microsoft.com/office/powerpoint/2010/main" val="229632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p>
        </p:txBody>
      </p:sp>
      <p:sp>
        <p:nvSpPr>
          <p:cNvPr id="3" name="Subtitle 2"/>
          <p:cNvSpPr>
            <a:spLocks noGrp="1"/>
          </p:cNvSpPr>
          <p:nvPr>
            <p:ph type="subTitle" idx="1"/>
          </p:nvPr>
        </p:nvSpPr>
        <p:spPr>
          <a:xfrm>
            <a:off x="457200" y="1514474"/>
            <a:ext cx="6400800" cy="581025"/>
          </a:xfrm>
        </p:spPr>
        <p:txBody>
          <a:bodyPr/>
          <a:lstStyle/>
          <a:p>
            <a:r>
              <a:rPr lang="en-US" dirty="0" smtClean="0"/>
              <a:t>Expert Led Session</a:t>
            </a:r>
            <a:endParaRPr lang="en-US" dirty="0"/>
          </a:p>
        </p:txBody>
      </p:sp>
      <p:sp>
        <p:nvSpPr>
          <p:cNvPr id="4" name="Text Placeholder 3"/>
          <p:cNvSpPr>
            <a:spLocks noGrp="1"/>
          </p:cNvSpPr>
          <p:nvPr>
            <p:ph type="body" sz="quarter" idx="13"/>
          </p:nvPr>
        </p:nvSpPr>
        <p:spPr>
          <a:xfrm>
            <a:off x="457200" y="2486024"/>
            <a:ext cx="7839075" cy="3446145"/>
          </a:xfrm>
        </p:spPr>
        <p:txBody>
          <a:bodyPr/>
          <a:lstStyle/>
          <a:p>
            <a:pPr marL="0" indent="0" algn="ctr">
              <a:buNone/>
            </a:pPr>
            <a:endParaRPr lang="en-US" dirty="0" smtClean="0"/>
          </a:p>
          <a:p>
            <a:pPr marL="0" indent="0" algn="ctr">
              <a:buNone/>
            </a:pPr>
            <a:r>
              <a:rPr lang="en-GB" sz="4000" b="1" dirty="0"/>
              <a:t>Self harm and </a:t>
            </a:r>
            <a:r>
              <a:rPr lang="en-GB" sz="4000" b="1" dirty="0" smtClean="0"/>
              <a:t>Suicide:</a:t>
            </a:r>
          </a:p>
          <a:p>
            <a:pPr marL="0" indent="0" algn="ctr">
              <a:buNone/>
            </a:pPr>
            <a:r>
              <a:rPr lang="en-GB" sz="2800" b="1" dirty="0" smtClean="0"/>
              <a:t>Aetiology </a:t>
            </a:r>
            <a:r>
              <a:rPr lang="en-GB" sz="2800" b="1" dirty="0"/>
              <a:t>and Epidemiology </a:t>
            </a:r>
          </a:p>
          <a:p>
            <a:pPr marL="0" indent="0" algn="ctr">
              <a:buNone/>
            </a:pPr>
            <a:endParaRPr lang="en-US" dirty="0"/>
          </a:p>
        </p:txBody>
      </p:sp>
    </p:spTree>
    <p:extLst>
      <p:ext uri="{BB962C8B-B14F-4D97-AF65-F5344CB8AC3E}">
        <p14:creationId xmlns:p14="http://schemas.microsoft.com/office/powerpoint/2010/main" val="3871912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endParaRPr lang="en-GB" dirty="0"/>
          </a:p>
        </p:txBody>
      </p:sp>
      <p:sp>
        <p:nvSpPr>
          <p:cNvPr id="3" name="Subtitle 2"/>
          <p:cNvSpPr>
            <a:spLocks noGrp="1"/>
          </p:cNvSpPr>
          <p:nvPr>
            <p:ph type="subTitle" idx="1"/>
          </p:nvPr>
        </p:nvSpPr>
        <p:spPr/>
        <p:txBody>
          <a:bodyPr/>
          <a:lstStyle/>
          <a:p>
            <a:r>
              <a:rPr lang="en-GB" dirty="0" smtClean="0"/>
              <a:t>MCQs</a:t>
            </a:r>
            <a:endParaRPr lang="en-GB" dirty="0"/>
          </a:p>
        </p:txBody>
      </p:sp>
      <p:sp>
        <p:nvSpPr>
          <p:cNvPr id="4" name="Text Placeholder 3"/>
          <p:cNvSpPr>
            <a:spLocks noGrp="1"/>
          </p:cNvSpPr>
          <p:nvPr>
            <p:ph type="body" sz="quarter" idx="13"/>
          </p:nvPr>
        </p:nvSpPr>
        <p:spPr>
          <a:xfrm>
            <a:off x="457200" y="2486024"/>
            <a:ext cx="8261498" cy="3537585"/>
          </a:xfrm>
        </p:spPr>
        <p:txBody>
          <a:bodyPr/>
          <a:lstStyle/>
          <a:p>
            <a:pPr marL="0" indent="0">
              <a:buNone/>
            </a:pPr>
            <a:r>
              <a:rPr lang="en-US" b="1" dirty="0"/>
              <a:t>1. What is the single strongest predictor of completed suicide? </a:t>
            </a:r>
            <a:endParaRPr lang="en-GB" b="1" dirty="0"/>
          </a:p>
          <a:p>
            <a:pPr marL="457200" indent="-457200">
              <a:buFont typeface="+mj-lt"/>
              <a:buAutoNum type="alphaUcPeriod"/>
            </a:pPr>
            <a:endParaRPr lang="en-GB" dirty="0"/>
          </a:p>
          <a:p>
            <a:pPr marL="457200" lvl="0" indent="-457200">
              <a:buFont typeface="+mj-lt"/>
              <a:buAutoNum type="alphaUcPeriod"/>
            </a:pPr>
            <a:r>
              <a:rPr lang="en-US" dirty="0"/>
              <a:t>Mental illness</a:t>
            </a:r>
            <a:endParaRPr lang="en-GB" dirty="0"/>
          </a:p>
          <a:p>
            <a:pPr marL="457200" lvl="0" indent="-457200">
              <a:buFont typeface="+mj-lt"/>
              <a:buAutoNum type="alphaUcPeriod"/>
            </a:pPr>
            <a:r>
              <a:rPr lang="en-US" dirty="0"/>
              <a:t>Previous </a:t>
            </a:r>
            <a:r>
              <a:rPr lang="en-US" dirty="0" smtClean="0"/>
              <a:t>self-harm</a:t>
            </a:r>
          </a:p>
          <a:p>
            <a:pPr marL="457200" lvl="0" indent="-457200">
              <a:buFont typeface="+mj-lt"/>
              <a:buAutoNum type="alphaUcPeriod"/>
            </a:pPr>
            <a:r>
              <a:rPr lang="en-US" dirty="0" smtClean="0"/>
              <a:t>Recent </a:t>
            </a:r>
            <a:r>
              <a:rPr lang="en-US" dirty="0"/>
              <a:t>bereavement</a:t>
            </a:r>
            <a:endParaRPr lang="en-GB" dirty="0"/>
          </a:p>
          <a:p>
            <a:pPr marL="457200" lvl="0" indent="-457200">
              <a:buFont typeface="+mj-lt"/>
              <a:buAutoNum type="alphaUcPeriod"/>
            </a:pPr>
            <a:r>
              <a:rPr lang="en-US" dirty="0"/>
              <a:t>Having a neurodegenerative physical illness</a:t>
            </a:r>
            <a:endParaRPr lang="en-GB" dirty="0"/>
          </a:p>
          <a:p>
            <a:pPr marL="457200" lvl="0" indent="-457200">
              <a:buFont typeface="+mj-lt"/>
              <a:buAutoNum type="alphaUcPeriod"/>
            </a:pPr>
            <a:r>
              <a:rPr lang="en-US" dirty="0"/>
              <a:t>Family history of suicide </a:t>
            </a:r>
            <a:endParaRPr lang="en-US" dirty="0" smtClean="0"/>
          </a:p>
        </p:txBody>
      </p:sp>
    </p:spTree>
    <p:extLst>
      <p:ext uri="{BB962C8B-B14F-4D97-AF65-F5344CB8AC3E}">
        <p14:creationId xmlns:p14="http://schemas.microsoft.com/office/powerpoint/2010/main" val="13004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endParaRPr lang="en-GB" dirty="0"/>
          </a:p>
        </p:txBody>
      </p:sp>
      <p:sp>
        <p:nvSpPr>
          <p:cNvPr id="3" name="Subtitle 2"/>
          <p:cNvSpPr>
            <a:spLocks noGrp="1"/>
          </p:cNvSpPr>
          <p:nvPr>
            <p:ph type="subTitle" idx="1"/>
          </p:nvPr>
        </p:nvSpPr>
        <p:spPr/>
        <p:txBody>
          <a:bodyPr/>
          <a:lstStyle/>
          <a:p>
            <a:r>
              <a:rPr lang="en-GB" dirty="0" smtClean="0"/>
              <a:t>MCQs</a:t>
            </a:r>
            <a:endParaRPr lang="en-GB" dirty="0"/>
          </a:p>
        </p:txBody>
      </p:sp>
      <p:sp>
        <p:nvSpPr>
          <p:cNvPr id="4" name="Text Placeholder 3"/>
          <p:cNvSpPr>
            <a:spLocks noGrp="1"/>
          </p:cNvSpPr>
          <p:nvPr>
            <p:ph type="body" sz="quarter" idx="13"/>
          </p:nvPr>
        </p:nvSpPr>
        <p:spPr>
          <a:xfrm>
            <a:off x="457200" y="2486024"/>
            <a:ext cx="8261498" cy="3583305"/>
          </a:xfrm>
        </p:spPr>
        <p:txBody>
          <a:bodyPr/>
          <a:lstStyle/>
          <a:p>
            <a:pPr marL="0" indent="0">
              <a:buNone/>
            </a:pPr>
            <a:r>
              <a:rPr lang="en-US" sz="1800" b="1" dirty="0"/>
              <a:t>2. A patient is refusing life-saving treatment for severe blood loss after cutting her wrists. Under the law in England and Wales, whose responsibility is it to assess capacity to make a decision to refuse treatment?</a:t>
            </a:r>
            <a:endParaRPr lang="en-GB" sz="1800" b="1" dirty="0"/>
          </a:p>
          <a:p>
            <a:pPr marL="0" indent="0">
              <a:buNone/>
            </a:pPr>
            <a:endParaRPr lang="en-GB" sz="1800" dirty="0"/>
          </a:p>
          <a:p>
            <a:pPr lvl="0">
              <a:buFont typeface="+mj-lt"/>
              <a:buAutoNum type="alphaUcPeriod"/>
            </a:pPr>
            <a:r>
              <a:rPr lang="en-US" sz="1800" dirty="0"/>
              <a:t>A consultant psychiatrist</a:t>
            </a:r>
            <a:endParaRPr lang="en-GB" sz="1800" dirty="0"/>
          </a:p>
          <a:p>
            <a:pPr lvl="0">
              <a:buFont typeface="+mj-lt"/>
              <a:buAutoNum type="alphaUcPeriod"/>
            </a:pPr>
            <a:r>
              <a:rPr lang="en-US" sz="1800" dirty="0"/>
              <a:t>A clinical psychologist</a:t>
            </a:r>
            <a:endParaRPr lang="en-GB" sz="1800" dirty="0"/>
          </a:p>
          <a:p>
            <a:pPr lvl="0">
              <a:buFont typeface="+mj-lt"/>
              <a:buAutoNum type="alphaUcPeriod"/>
            </a:pPr>
            <a:r>
              <a:rPr lang="en-US" sz="1800" dirty="0"/>
              <a:t>Any psychiatrist who is approved under Section 12(2) of the Mental Health Act</a:t>
            </a:r>
            <a:endParaRPr lang="en-GB" sz="1800" dirty="0"/>
          </a:p>
          <a:p>
            <a:pPr lvl="0">
              <a:buFont typeface="+mj-lt"/>
              <a:buAutoNum type="alphaUcPeriod"/>
            </a:pPr>
            <a:r>
              <a:rPr lang="en-US" sz="1800" dirty="0"/>
              <a:t>The clinician proposing the treatment</a:t>
            </a:r>
            <a:endParaRPr lang="en-GB" sz="1800" dirty="0"/>
          </a:p>
          <a:p>
            <a:pPr lvl="0">
              <a:buFont typeface="+mj-lt"/>
              <a:buAutoNum type="alphaUcPeriod"/>
            </a:pPr>
            <a:r>
              <a:rPr lang="en-US" sz="1800" dirty="0"/>
              <a:t>The duty </a:t>
            </a:r>
            <a:r>
              <a:rPr lang="en-US" sz="1800" dirty="0" err="1"/>
              <a:t>AMHP</a:t>
            </a:r>
            <a:r>
              <a:rPr lang="en-US" sz="1800" dirty="0"/>
              <a:t> (Approved Mental Health Professional) </a:t>
            </a:r>
            <a:endParaRPr lang="en-GB" sz="1800" dirty="0"/>
          </a:p>
        </p:txBody>
      </p:sp>
    </p:spTree>
    <p:extLst>
      <p:ext uri="{BB962C8B-B14F-4D97-AF65-F5344CB8AC3E}">
        <p14:creationId xmlns:p14="http://schemas.microsoft.com/office/powerpoint/2010/main" val="16787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endParaRPr lang="en-GB" dirty="0"/>
          </a:p>
        </p:txBody>
      </p:sp>
      <p:sp>
        <p:nvSpPr>
          <p:cNvPr id="3" name="Subtitle 2"/>
          <p:cNvSpPr>
            <a:spLocks noGrp="1"/>
          </p:cNvSpPr>
          <p:nvPr>
            <p:ph type="subTitle" idx="1"/>
          </p:nvPr>
        </p:nvSpPr>
        <p:spPr/>
        <p:txBody>
          <a:bodyPr/>
          <a:lstStyle/>
          <a:p>
            <a:r>
              <a:rPr lang="en-GB" dirty="0" smtClean="0"/>
              <a:t>MCQs</a:t>
            </a:r>
            <a:endParaRPr lang="en-GB" dirty="0"/>
          </a:p>
        </p:txBody>
      </p:sp>
      <p:sp>
        <p:nvSpPr>
          <p:cNvPr id="4" name="Text Placeholder 3"/>
          <p:cNvSpPr>
            <a:spLocks noGrp="1"/>
          </p:cNvSpPr>
          <p:nvPr>
            <p:ph type="body" sz="quarter" idx="13"/>
          </p:nvPr>
        </p:nvSpPr>
        <p:spPr>
          <a:xfrm>
            <a:off x="457200" y="2486024"/>
            <a:ext cx="8261498" cy="3514725"/>
          </a:xfrm>
        </p:spPr>
        <p:txBody>
          <a:bodyPr/>
          <a:lstStyle/>
          <a:p>
            <a:pPr marL="0" indent="0">
              <a:buNone/>
            </a:pPr>
            <a:r>
              <a:rPr lang="en-US" sz="2000" b="1" dirty="0"/>
              <a:t>3. </a:t>
            </a:r>
            <a:r>
              <a:rPr lang="en-US" sz="2000" b="1" dirty="0" smtClean="0"/>
              <a:t>What proportion of completed suicides have alcohol or substance </a:t>
            </a:r>
            <a:r>
              <a:rPr lang="en-US" sz="2000" b="1" dirty="0" err="1" smtClean="0"/>
              <a:t>comorbidity</a:t>
            </a:r>
            <a:r>
              <a:rPr lang="en-US" sz="2000" b="1" dirty="0" smtClean="0"/>
              <a:t>?</a:t>
            </a:r>
            <a:endParaRPr lang="en-GB" sz="2000" dirty="0"/>
          </a:p>
          <a:p>
            <a:pPr>
              <a:buNone/>
            </a:pPr>
            <a:endParaRPr lang="en-GB" sz="2000" dirty="0" smtClean="0"/>
          </a:p>
          <a:p>
            <a:pPr>
              <a:buNone/>
            </a:pPr>
            <a:r>
              <a:rPr lang="en-GB" sz="2000" dirty="0" smtClean="0"/>
              <a:t>A. 9%</a:t>
            </a:r>
          </a:p>
          <a:p>
            <a:pPr>
              <a:buNone/>
            </a:pPr>
            <a:r>
              <a:rPr lang="en-GB" sz="2000" dirty="0" smtClean="0"/>
              <a:t>B. 32%</a:t>
            </a:r>
          </a:p>
          <a:p>
            <a:pPr>
              <a:buNone/>
            </a:pPr>
            <a:r>
              <a:rPr lang="en-GB" sz="2000" dirty="0" smtClean="0"/>
              <a:t>C. 56%</a:t>
            </a:r>
          </a:p>
          <a:p>
            <a:pPr>
              <a:buNone/>
            </a:pPr>
            <a:r>
              <a:rPr lang="en-GB" sz="2000" dirty="0" smtClean="0"/>
              <a:t>D. 70%</a:t>
            </a:r>
          </a:p>
          <a:p>
            <a:pPr>
              <a:buNone/>
            </a:pPr>
            <a:r>
              <a:rPr lang="en-GB" sz="2000" dirty="0" smtClean="0"/>
              <a:t>E. 87%</a:t>
            </a:r>
            <a:endParaRPr lang="en-GB" sz="2000" dirty="0"/>
          </a:p>
        </p:txBody>
      </p:sp>
    </p:spTree>
    <p:extLst>
      <p:ext uri="{BB962C8B-B14F-4D97-AF65-F5344CB8AC3E}">
        <p14:creationId xmlns:p14="http://schemas.microsoft.com/office/powerpoint/2010/main" val="22479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4" end="4"/>
                                            </p:txEl>
                                          </p:spTgt>
                                        </p:tgtEl>
                                        <p:attrNameLst>
                                          <p:attrName>style.fontStyle</p:attrName>
                                        </p:attrNameLst>
                                      </p:cBhvr>
                                      <p:to>
                                        <p:strVal val="normal"/>
                                      </p:to>
                                    </p:set>
                                    <p:set>
                                      <p:cBhvr override="childStyle">
                                        <p:cTn id="7" dur="indefinite"/>
                                        <p:tgtEl>
                                          <p:spTgt spid="4">
                                            <p:txEl>
                                              <p:pRg st="4" end="4"/>
                                            </p:txEl>
                                          </p:spTgt>
                                        </p:tgtEl>
                                        <p:attrNameLst>
                                          <p:attrName>style.fontWeight</p:attrName>
                                        </p:attrNameLst>
                                      </p:cBhvr>
                                      <p:to>
                                        <p:strVal val="bold"/>
                                      </p:to>
                                    </p:set>
                                    <p:set>
                                      <p:cBhvr override="childStyle">
                                        <p:cTn id="8" dur="indefinite"/>
                                        <p:tgtEl>
                                          <p:spTgt spid="4">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endParaRPr lang="en-GB" dirty="0"/>
          </a:p>
        </p:txBody>
      </p:sp>
      <p:sp>
        <p:nvSpPr>
          <p:cNvPr id="3" name="Subtitle 2"/>
          <p:cNvSpPr>
            <a:spLocks noGrp="1"/>
          </p:cNvSpPr>
          <p:nvPr>
            <p:ph type="subTitle" idx="1"/>
          </p:nvPr>
        </p:nvSpPr>
        <p:spPr/>
        <p:txBody>
          <a:bodyPr/>
          <a:lstStyle/>
          <a:p>
            <a:r>
              <a:rPr lang="en-GB" dirty="0" smtClean="0"/>
              <a:t>MCQs</a:t>
            </a:r>
            <a:endParaRPr lang="en-GB" dirty="0"/>
          </a:p>
        </p:txBody>
      </p:sp>
      <p:sp>
        <p:nvSpPr>
          <p:cNvPr id="4" name="Text Placeholder 3"/>
          <p:cNvSpPr>
            <a:spLocks noGrp="1"/>
          </p:cNvSpPr>
          <p:nvPr>
            <p:ph type="body" sz="quarter" idx="13"/>
          </p:nvPr>
        </p:nvSpPr>
        <p:spPr>
          <a:xfrm>
            <a:off x="457200" y="2486024"/>
            <a:ext cx="8261498" cy="3514725"/>
          </a:xfrm>
        </p:spPr>
        <p:txBody>
          <a:bodyPr/>
          <a:lstStyle/>
          <a:p>
            <a:pPr marL="0" indent="0">
              <a:buNone/>
            </a:pPr>
            <a:r>
              <a:rPr lang="en-US" sz="2000" b="1" dirty="0"/>
              <a:t>4. There is RCT evidence for reduction in suicide risk with which of the following medications? </a:t>
            </a:r>
            <a:endParaRPr lang="en-US" sz="2000" b="1" dirty="0" smtClean="0"/>
          </a:p>
          <a:p>
            <a:pPr marL="0" indent="0">
              <a:buNone/>
            </a:pPr>
            <a:endParaRPr lang="en-US" sz="2000" dirty="0" smtClean="0"/>
          </a:p>
          <a:p>
            <a:pPr marL="457200" indent="-457200">
              <a:buFont typeface="+mj-lt"/>
              <a:buAutoNum type="alphaUcPeriod"/>
            </a:pPr>
            <a:r>
              <a:rPr lang="en-US" sz="2000" dirty="0" smtClean="0"/>
              <a:t>Aripiprazole</a:t>
            </a:r>
          </a:p>
          <a:p>
            <a:pPr marL="457200" indent="-457200">
              <a:buFont typeface="+mj-lt"/>
              <a:buAutoNum type="alphaUcPeriod"/>
            </a:pPr>
            <a:r>
              <a:rPr lang="en-US" sz="2000" dirty="0" smtClean="0"/>
              <a:t>Sodium valproate</a:t>
            </a:r>
            <a:endParaRPr lang="en-GB" sz="2000" dirty="0"/>
          </a:p>
          <a:p>
            <a:pPr marL="457200" indent="-457200">
              <a:buFont typeface="+mj-lt"/>
              <a:buAutoNum type="alphaUcPeriod"/>
            </a:pPr>
            <a:r>
              <a:rPr lang="en-US" sz="2000" dirty="0" err="1" smtClean="0"/>
              <a:t>Buspirone</a:t>
            </a:r>
            <a:endParaRPr lang="en-US" sz="2000" dirty="0" smtClean="0"/>
          </a:p>
          <a:p>
            <a:pPr marL="457200" indent="-457200">
              <a:buFont typeface="+mj-lt"/>
              <a:buAutoNum type="alphaUcPeriod"/>
            </a:pPr>
            <a:r>
              <a:rPr lang="en-US" sz="2000" dirty="0" err="1" smtClean="0"/>
              <a:t>Topiramate</a:t>
            </a:r>
            <a:endParaRPr lang="en-GB" sz="2000" dirty="0"/>
          </a:p>
          <a:p>
            <a:pPr marL="457200" indent="-457200">
              <a:buFont typeface="+mj-lt"/>
              <a:buAutoNum type="alphaUcPeriod"/>
            </a:pPr>
            <a:r>
              <a:rPr lang="en-US" sz="2000" dirty="0" smtClean="0"/>
              <a:t>Lithium</a:t>
            </a:r>
            <a:endParaRPr lang="en-GB" sz="2000" dirty="0"/>
          </a:p>
        </p:txBody>
      </p:sp>
    </p:spTree>
    <p:extLst>
      <p:ext uri="{BB962C8B-B14F-4D97-AF65-F5344CB8AC3E}">
        <p14:creationId xmlns:p14="http://schemas.microsoft.com/office/powerpoint/2010/main" val="36115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6" end="6"/>
                                            </p:txEl>
                                          </p:spTgt>
                                        </p:tgtEl>
                                        <p:attrNameLst>
                                          <p:attrName>style.fontStyle</p:attrName>
                                        </p:attrNameLst>
                                      </p:cBhvr>
                                      <p:to>
                                        <p:strVal val="normal"/>
                                      </p:to>
                                    </p:set>
                                    <p:set>
                                      <p:cBhvr override="childStyle">
                                        <p:cTn id="7" dur="indefinite"/>
                                        <p:tgtEl>
                                          <p:spTgt spid="4">
                                            <p:txEl>
                                              <p:pRg st="6" end="6"/>
                                            </p:txEl>
                                          </p:spTgt>
                                        </p:tgtEl>
                                        <p:attrNameLst>
                                          <p:attrName>style.fontWeight</p:attrName>
                                        </p:attrNameLst>
                                      </p:cBhvr>
                                      <p:to>
                                        <p:strVal val="bold"/>
                                      </p:to>
                                    </p:set>
                                    <p:set>
                                      <p:cBhvr override="childStyle">
                                        <p:cTn id="8" dur="indefinite"/>
                                        <p:tgtEl>
                                          <p:spTgt spid="4">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endParaRPr lang="en-GB" dirty="0"/>
          </a:p>
        </p:txBody>
      </p:sp>
      <p:sp>
        <p:nvSpPr>
          <p:cNvPr id="3" name="Subtitle 2"/>
          <p:cNvSpPr>
            <a:spLocks noGrp="1"/>
          </p:cNvSpPr>
          <p:nvPr>
            <p:ph type="subTitle" idx="1"/>
          </p:nvPr>
        </p:nvSpPr>
        <p:spPr/>
        <p:txBody>
          <a:bodyPr/>
          <a:lstStyle/>
          <a:p>
            <a:r>
              <a:rPr lang="en-GB" dirty="0" smtClean="0"/>
              <a:t>MCQs</a:t>
            </a:r>
            <a:endParaRPr lang="en-GB" dirty="0"/>
          </a:p>
        </p:txBody>
      </p:sp>
      <p:sp>
        <p:nvSpPr>
          <p:cNvPr id="4" name="Text Placeholder 3"/>
          <p:cNvSpPr>
            <a:spLocks noGrp="1"/>
          </p:cNvSpPr>
          <p:nvPr>
            <p:ph type="body" sz="quarter" idx="13"/>
          </p:nvPr>
        </p:nvSpPr>
        <p:spPr>
          <a:xfrm>
            <a:off x="457200" y="2486024"/>
            <a:ext cx="8261498" cy="3514725"/>
          </a:xfrm>
        </p:spPr>
        <p:txBody>
          <a:bodyPr/>
          <a:lstStyle/>
          <a:p>
            <a:pPr marL="0" indent="0">
              <a:buNone/>
            </a:pPr>
            <a:r>
              <a:rPr lang="en-GB" b="1" dirty="0"/>
              <a:t>5</a:t>
            </a:r>
            <a:r>
              <a:rPr lang="en-GB" b="1" dirty="0" smtClean="0"/>
              <a:t>. Completed suicides in the UK are most likely to use which method?</a:t>
            </a:r>
          </a:p>
          <a:p>
            <a:pPr marL="0" indent="0">
              <a:buNone/>
            </a:pPr>
            <a:endParaRPr lang="en-GB" dirty="0"/>
          </a:p>
          <a:p>
            <a:pPr marL="457200" indent="-457200">
              <a:buFont typeface="+mj-lt"/>
              <a:buAutoNum type="alphaUcPeriod"/>
            </a:pPr>
            <a:r>
              <a:rPr lang="en-GB" dirty="0" smtClean="0"/>
              <a:t>Firearms</a:t>
            </a:r>
            <a:endParaRPr lang="en-GB" dirty="0"/>
          </a:p>
          <a:p>
            <a:pPr marL="457200" indent="-457200">
              <a:buFont typeface="+mj-lt"/>
              <a:buAutoNum type="alphaUcPeriod"/>
            </a:pPr>
            <a:r>
              <a:rPr lang="en-GB" dirty="0" smtClean="0"/>
              <a:t>Jump from a height</a:t>
            </a:r>
            <a:endParaRPr lang="en-GB" dirty="0"/>
          </a:p>
          <a:p>
            <a:pPr marL="457200" indent="-457200">
              <a:buFont typeface="+mj-lt"/>
              <a:buAutoNum type="alphaUcPeriod"/>
            </a:pPr>
            <a:r>
              <a:rPr lang="en-GB" dirty="0" smtClean="0"/>
              <a:t>Self-poisoning</a:t>
            </a:r>
          </a:p>
          <a:p>
            <a:pPr marL="457200" indent="-457200">
              <a:buFont typeface="+mj-lt"/>
              <a:buAutoNum type="alphaUcPeriod"/>
            </a:pPr>
            <a:r>
              <a:rPr lang="en-GB" dirty="0" smtClean="0"/>
              <a:t>Hanging/strangulation</a:t>
            </a:r>
            <a:endParaRPr lang="en-GB" dirty="0"/>
          </a:p>
          <a:p>
            <a:pPr marL="457200" indent="-457200">
              <a:buFont typeface="+mj-lt"/>
              <a:buAutoNum type="alphaUcPeriod"/>
            </a:pPr>
            <a:r>
              <a:rPr lang="en-GB" dirty="0" smtClean="0"/>
              <a:t>Self-immolation</a:t>
            </a:r>
          </a:p>
          <a:p>
            <a:pPr marL="457200" indent="-457200">
              <a:buFont typeface="+mj-lt"/>
              <a:buAutoNum type="alphaUcPeriod"/>
            </a:pPr>
            <a:endParaRPr lang="en-GB" dirty="0"/>
          </a:p>
        </p:txBody>
      </p:sp>
    </p:spTree>
    <p:extLst>
      <p:ext uri="{BB962C8B-B14F-4D97-AF65-F5344CB8AC3E}">
        <p14:creationId xmlns:p14="http://schemas.microsoft.com/office/powerpoint/2010/main" val="39740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Self Harm and Suicide</a:t>
            </a:r>
          </a:p>
        </p:txBody>
      </p:sp>
      <p:sp>
        <p:nvSpPr>
          <p:cNvPr id="4" name="Text Placeholder 3"/>
          <p:cNvSpPr>
            <a:spLocks noGrp="1"/>
          </p:cNvSpPr>
          <p:nvPr>
            <p:ph type="body" sz="quarter" idx="13"/>
          </p:nvPr>
        </p:nvSpPr>
        <p:spPr/>
        <p:txBody>
          <a:bodyPr/>
          <a:lstStyle/>
          <a:p>
            <a:pPr marL="0" indent="0" algn="ctr">
              <a:buNone/>
            </a:pPr>
            <a:endParaRPr lang="en-US" dirty="0" smtClean="0"/>
          </a:p>
          <a:p>
            <a:pPr marL="0" indent="0" algn="ctr">
              <a:buNone/>
            </a:pPr>
            <a:r>
              <a:rPr lang="en-US" sz="3600" b="1" i="1" dirty="0">
                <a:solidFill>
                  <a:srgbClr val="A00054"/>
                </a:solidFill>
                <a:latin typeface="+mj-lt"/>
                <a:ea typeface="+mj-ea"/>
                <a:cs typeface="+mj-cs"/>
              </a:rPr>
              <a:t>Thank you</a:t>
            </a:r>
          </a:p>
        </p:txBody>
      </p:sp>
    </p:spTree>
    <p:extLst>
      <p:ext uri="{BB962C8B-B14F-4D97-AF65-F5344CB8AC3E}">
        <p14:creationId xmlns:p14="http://schemas.microsoft.com/office/powerpoint/2010/main" val="174822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Contents</a:t>
            </a:r>
            <a:endParaRPr lang="en-GB" dirty="0"/>
          </a:p>
        </p:txBody>
      </p:sp>
      <p:sp>
        <p:nvSpPr>
          <p:cNvPr id="3" name="Text Placeholder 2"/>
          <p:cNvSpPr>
            <a:spLocks noGrp="1"/>
          </p:cNvSpPr>
          <p:nvPr>
            <p:ph type="body" sz="quarter" idx="13"/>
          </p:nvPr>
        </p:nvSpPr>
        <p:spPr>
          <a:xfrm>
            <a:off x="457200" y="1704975"/>
            <a:ext cx="7839075" cy="4240136"/>
          </a:xfrm>
        </p:spPr>
        <p:txBody>
          <a:bodyPr/>
          <a:lstStyle/>
          <a:p>
            <a:endParaRPr lang="en-GB" sz="2000" dirty="0" smtClean="0"/>
          </a:p>
          <a:p>
            <a:r>
              <a:rPr lang="en-GB" sz="2000" dirty="0" smtClean="0"/>
              <a:t>Definitions; and problems with suicide research</a:t>
            </a:r>
          </a:p>
          <a:p>
            <a:r>
              <a:rPr lang="en-GB" sz="2000" dirty="0" smtClean="0"/>
              <a:t>Epidemiology of suicide</a:t>
            </a:r>
          </a:p>
          <a:p>
            <a:r>
              <a:rPr lang="en-GB" sz="2000" dirty="0" smtClean="0"/>
              <a:t>National Confidential Inquiry in to Suicide (and Homicide)</a:t>
            </a:r>
          </a:p>
          <a:p>
            <a:r>
              <a:rPr lang="en-GB" sz="2000" dirty="0" smtClean="0"/>
              <a:t>Epidemiology of Self-Harm</a:t>
            </a:r>
          </a:p>
          <a:p>
            <a:r>
              <a:rPr lang="en-GB" sz="2000" dirty="0"/>
              <a:t>Psychological theories of suicide </a:t>
            </a:r>
          </a:p>
          <a:p>
            <a:r>
              <a:rPr lang="en-GB" sz="2000" dirty="0" smtClean="0"/>
              <a:t>Neurobiological theories of suicide </a:t>
            </a:r>
          </a:p>
          <a:p>
            <a:r>
              <a:rPr lang="en-GB" sz="2000" dirty="0" smtClean="0"/>
              <a:t>Reference and further reading </a:t>
            </a:r>
          </a:p>
          <a:p>
            <a:r>
              <a:rPr lang="en-GB" sz="2000" dirty="0" smtClean="0"/>
              <a:t>MCQs</a:t>
            </a:r>
          </a:p>
          <a:p>
            <a:endParaRPr lang="en-GB" sz="2000" dirty="0"/>
          </a:p>
          <a:p>
            <a:pPr marL="0" indent="0" algn="ctr">
              <a:buNone/>
            </a:pPr>
            <a:r>
              <a:rPr lang="en-GB" sz="1800" i="1" dirty="0" smtClean="0"/>
              <a:t>NB- assessment and management are covered in Semester 3</a:t>
            </a:r>
          </a:p>
          <a:p>
            <a:endParaRPr lang="en-GB" sz="2000" dirty="0" smtClean="0"/>
          </a:p>
          <a:p>
            <a:endParaRPr lang="en-GB" sz="2000" dirty="0" smtClean="0"/>
          </a:p>
          <a:p>
            <a:endParaRPr lang="en-GB" sz="2000" dirty="0"/>
          </a:p>
        </p:txBody>
      </p:sp>
    </p:spTree>
    <p:extLst>
      <p:ext uri="{BB962C8B-B14F-4D97-AF65-F5344CB8AC3E}">
        <p14:creationId xmlns:p14="http://schemas.microsoft.com/office/powerpoint/2010/main" val="71897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a:t>D</a:t>
            </a:r>
            <a:r>
              <a:rPr lang="en-GB" sz="3200" dirty="0" smtClean="0"/>
              <a:t>efinitions</a:t>
            </a:r>
            <a:endParaRPr lang="en-GB" sz="3200" dirty="0"/>
          </a:p>
        </p:txBody>
      </p:sp>
      <p:grpSp>
        <p:nvGrpSpPr>
          <p:cNvPr id="5" name="Group 4"/>
          <p:cNvGrpSpPr/>
          <p:nvPr/>
        </p:nvGrpSpPr>
        <p:grpSpPr>
          <a:xfrm>
            <a:off x="257775" y="1755588"/>
            <a:ext cx="2709454" cy="1161985"/>
            <a:chOff x="5725886" y="1419225"/>
            <a:chExt cx="3004457" cy="1498013"/>
          </a:xfrm>
        </p:grpSpPr>
        <p:sp>
          <p:nvSpPr>
            <p:cNvPr id="6" name="Round Diagonal Corner Rectangle 5"/>
            <p:cNvSpPr/>
            <p:nvPr/>
          </p:nvSpPr>
          <p:spPr>
            <a:xfrm>
              <a:off x="5725886" y="1419225"/>
              <a:ext cx="3004457" cy="149801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Suicide</a:t>
              </a:r>
            </a:p>
            <a:p>
              <a:pPr marL="0" indent="0" algn="ctr">
                <a:buNone/>
              </a:pPr>
              <a:r>
                <a:rPr lang="en-US" sz="1600" b="1" i="1" dirty="0" smtClean="0">
                  <a:solidFill>
                    <a:schemeClr val="accent6">
                      <a:lumMod val="75000"/>
                    </a:schemeClr>
                  </a:solidFill>
                  <a:latin typeface="Arial Narrow" panose="020B0606020202030204" pitchFamily="34" charset="0"/>
                </a:rPr>
                <a:t>Dictionary definition</a:t>
              </a:r>
            </a:p>
            <a:p>
              <a:pPr marL="0" indent="0" algn="ctr">
                <a:buNone/>
              </a:pPr>
              <a:r>
                <a:rPr lang="en-US" sz="1600" dirty="0" smtClean="0">
                  <a:latin typeface="Arial Narrow" panose="020B0606020202030204" pitchFamily="34" charset="0"/>
                </a:rPr>
                <a:t>The action of killing oneself intentionally</a:t>
              </a:r>
            </a:p>
          </p:txBody>
        </p:sp>
      </p:grpSp>
      <p:grpSp>
        <p:nvGrpSpPr>
          <p:cNvPr id="8" name="Group 7"/>
          <p:cNvGrpSpPr/>
          <p:nvPr/>
        </p:nvGrpSpPr>
        <p:grpSpPr>
          <a:xfrm>
            <a:off x="3235434" y="1755586"/>
            <a:ext cx="5486535" cy="1161985"/>
            <a:chOff x="5725885" y="1419225"/>
            <a:chExt cx="3004458" cy="1498013"/>
          </a:xfrm>
        </p:grpSpPr>
        <p:sp>
          <p:nvSpPr>
            <p:cNvPr id="9" name="Round Diagonal Corner Rectangle 8"/>
            <p:cNvSpPr/>
            <p:nvPr/>
          </p:nvSpPr>
          <p:spPr>
            <a:xfrm>
              <a:off x="5725886" y="1419225"/>
              <a:ext cx="3004457" cy="1498011"/>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5725885" y="1419226"/>
              <a:ext cx="30044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Suicide</a:t>
              </a:r>
            </a:p>
            <a:p>
              <a:pPr marL="0" indent="0" algn="ctr">
                <a:buNone/>
              </a:pPr>
              <a:r>
                <a:rPr lang="en-US" sz="1600" b="1" i="1" dirty="0" smtClean="0">
                  <a:solidFill>
                    <a:schemeClr val="accent6">
                      <a:lumMod val="75000"/>
                    </a:schemeClr>
                  </a:solidFill>
                  <a:latin typeface="Arial Narrow" panose="020B0606020202030204" pitchFamily="34" charset="0"/>
                </a:rPr>
                <a:t>In coroner’s court</a:t>
              </a:r>
            </a:p>
            <a:p>
              <a:pPr marL="0" indent="0" algn="ctr">
                <a:buNone/>
              </a:pPr>
              <a:r>
                <a:rPr lang="en-US" sz="1600" dirty="0" smtClean="0">
                  <a:latin typeface="Arial Narrow" panose="020B0606020202030204" pitchFamily="34" charset="0"/>
                </a:rPr>
                <a:t>A coroner can now issue a conclusion of </a:t>
              </a:r>
              <a:r>
                <a:rPr lang="en-US" sz="1600" b="1" dirty="0" smtClean="0">
                  <a:latin typeface="Arial Narrow" panose="020B0606020202030204" pitchFamily="34" charset="0"/>
                </a:rPr>
                <a:t>suicide</a:t>
              </a:r>
              <a:r>
                <a:rPr lang="en-US" sz="1600" dirty="0" smtClean="0">
                  <a:latin typeface="Arial Narrow" panose="020B0606020202030204" pitchFamily="34" charset="0"/>
                </a:rPr>
                <a:t> on the </a:t>
              </a:r>
              <a:r>
                <a:rPr lang="en-US" sz="1600" b="1" dirty="0" smtClean="0">
                  <a:latin typeface="Arial Narrow" panose="020B0606020202030204" pitchFamily="34" charset="0"/>
                </a:rPr>
                <a:t>balance of probabilities</a:t>
              </a:r>
              <a:r>
                <a:rPr lang="en-US" sz="1600" dirty="0" smtClean="0">
                  <a:latin typeface="Arial Narrow" panose="020B0606020202030204" pitchFamily="34" charset="0"/>
                </a:rPr>
                <a:t>. Other options are an </a:t>
              </a:r>
              <a:r>
                <a:rPr lang="en-US" sz="1600" b="1" dirty="0" smtClean="0">
                  <a:latin typeface="Arial Narrow" panose="020B0606020202030204" pitchFamily="34" charset="0"/>
                </a:rPr>
                <a:t>open verdict</a:t>
              </a:r>
              <a:r>
                <a:rPr lang="en-US" sz="1600" dirty="0" smtClean="0">
                  <a:latin typeface="Arial Narrow" panose="020B0606020202030204" pitchFamily="34" charset="0"/>
                </a:rPr>
                <a:t> or </a:t>
              </a:r>
              <a:r>
                <a:rPr lang="en-US" sz="1600" b="1" dirty="0" smtClean="0">
                  <a:latin typeface="Arial Narrow" panose="020B0606020202030204" pitchFamily="34" charset="0"/>
                </a:rPr>
                <a:t>narrative verdict</a:t>
              </a:r>
              <a:r>
                <a:rPr lang="en-US" sz="1600" dirty="0" smtClean="0">
                  <a:latin typeface="Arial Narrow" panose="020B0606020202030204" pitchFamily="34" charset="0"/>
                </a:rPr>
                <a:t>. </a:t>
              </a:r>
            </a:p>
          </p:txBody>
        </p:sp>
      </p:grpSp>
      <p:grpSp>
        <p:nvGrpSpPr>
          <p:cNvPr id="11" name="Group 10"/>
          <p:cNvGrpSpPr/>
          <p:nvPr/>
        </p:nvGrpSpPr>
        <p:grpSpPr>
          <a:xfrm>
            <a:off x="3141652" y="3644590"/>
            <a:ext cx="2709454" cy="1522006"/>
            <a:chOff x="5725886" y="1419225"/>
            <a:chExt cx="3004457" cy="1962146"/>
          </a:xfrm>
        </p:grpSpPr>
        <p:sp>
          <p:nvSpPr>
            <p:cNvPr id="12" name="Round Diagonal Corner Rectangle 11"/>
            <p:cNvSpPr/>
            <p:nvPr/>
          </p:nvSpPr>
          <p:spPr>
            <a:xfrm>
              <a:off x="5725886" y="1419225"/>
              <a:ext cx="3004457" cy="1962146"/>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3" name="Text Placeholder 3"/>
            <p:cNvSpPr txBox="1">
              <a:spLocks/>
            </p:cNvSpPr>
            <p:nvPr/>
          </p:nvSpPr>
          <p:spPr>
            <a:xfrm>
              <a:off x="5725886" y="1419226"/>
              <a:ext cx="29282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Self-harm</a:t>
              </a:r>
            </a:p>
            <a:p>
              <a:pPr marL="0" indent="0" algn="ctr">
                <a:buNone/>
              </a:pPr>
              <a:r>
                <a:rPr lang="en-US" sz="1600" b="1" i="1" dirty="0" smtClean="0">
                  <a:solidFill>
                    <a:schemeClr val="accent5">
                      <a:lumMod val="75000"/>
                    </a:schemeClr>
                  </a:solidFill>
                  <a:latin typeface="Arial Narrow" panose="020B0606020202030204" pitchFamily="34" charset="0"/>
                </a:rPr>
                <a:t>Dictionary definition</a:t>
              </a:r>
            </a:p>
            <a:p>
              <a:pPr marL="0" indent="0" algn="ctr">
                <a:buNone/>
              </a:pPr>
              <a:r>
                <a:rPr lang="en-US" sz="1600" dirty="0" smtClean="0">
                  <a:latin typeface="Arial Narrow" panose="020B0606020202030204" pitchFamily="34" charset="0"/>
                </a:rPr>
                <a:t>The practice of deliberately wounding oneself (usually without the intent to kill oneself)</a:t>
              </a:r>
            </a:p>
          </p:txBody>
        </p:sp>
      </p:grpSp>
      <p:grpSp>
        <p:nvGrpSpPr>
          <p:cNvPr id="14" name="Group 13"/>
          <p:cNvGrpSpPr/>
          <p:nvPr/>
        </p:nvGrpSpPr>
        <p:grpSpPr>
          <a:xfrm>
            <a:off x="792599" y="4678157"/>
            <a:ext cx="2133599" cy="428595"/>
            <a:chOff x="5725885" y="1419222"/>
            <a:chExt cx="6083904" cy="1498014"/>
          </a:xfrm>
        </p:grpSpPr>
        <p:sp>
          <p:nvSpPr>
            <p:cNvPr id="15" name="Round Diagonal Corner Rectangle 14"/>
            <p:cNvSpPr/>
            <p:nvPr/>
          </p:nvSpPr>
          <p:spPr>
            <a:xfrm>
              <a:off x="5725885" y="1419225"/>
              <a:ext cx="6083904" cy="1498011"/>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6" name="Text Placeholder 3"/>
            <p:cNvSpPr txBox="1">
              <a:spLocks/>
            </p:cNvSpPr>
            <p:nvPr/>
          </p:nvSpPr>
          <p:spPr>
            <a:xfrm>
              <a:off x="5725885" y="1419222"/>
              <a:ext cx="6083902" cy="149799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smtClean="0">
                  <a:latin typeface="Arial Narrow" panose="020B0606020202030204" pitchFamily="34" charset="0"/>
                </a:rPr>
                <a:t>Parasuicide</a:t>
              </a:r>
              <a:endParaRPr lang="en-US" sz="1600" dirty="0" smtClean="0">
                <a:latin typeface="Arial Narrow" panose="020B0606020202030204" pitchFamily="34" charset="0"/>
              </a:endParaRPr>
            </a:p>
          </p:txBody>
        </p:sp>
      </p:grpSp>
      <p:grpSp>
        <p:nvGrpSpPr>
          <p:cNvPr id="17" name="Group 16"/>
          <p:cNvGrpSpPr/>
          <p:nvPr/>
        </p:nvGrpSpPr>
        <p:grpSpPr>
          <a:xfrm>
            <a:off x="6025529" y="4678163"/>
            <a:ext cx="2590800" cy="428595"/>
            <a:chOff x="5725885" y="1419222"/>
            <a:chExt cx="6083904" cy="1498014"/>
          </a:xfrm>
        </p:grpSpPr>
        <p:sp>
          <p:nvSpPr>
            <p:cNvPr id="18" name="Round Diagonal Corner Rectangle 17"/>
            <p:cNvSpPr/>
            <p:nvPr/>
          </p:nvSpPr>
          <p:spPr>
            <a:xfrm>
              <a:off x="5725885" y="1419225"/>
              <a:ext cx="6083904" cy="1498011"/>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9" name="Text Placeholder 3"/>
            <p:cNvSpPr txBox="1">
              <a:spLocks/>
            </p:cNvSpPr>
            <p:nvPr/>
          </p:nvSpPr>
          <p:spPr>
            <a:xfrm>
              <a:off x="5725885" y="1419222"/>
              <a:ext cx="6083902" cy="149799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Non Suicidal Self Injury</a:t>
              </a:r>
              <a:endParaRPr lang="en-US" sz="1600" dirty="0" smtClean="0">
                <a:latin typeface="Arial Narrow" panose="020B0606020202030204" pitchFamily="34" charset="0"/>
              </a:endParaRPr>
            </a:p>
          </p:txBody>
        </p:sp>
      </p:grpSp>
      <p:grpSp>
        <p:nvGrpSpPr>
          <p:cNvPr id="20" name="Group 19"/>
          <p:cNvGrpSpPr/>
          <p:nvPr/>
        </p:nvGrpSpPr>
        <p:grpSpPr>
          <a:xfrm>
            <a:off x="2362780" y="5353144"/>
            <a:ext cx="2133599" cy="428595"/>
            <a:chOff x="5725885" y="1419222"/>
            <a:chExt cx="6083904" cy="1498014"/>
          </a:xfrm>
        </p:grpSpPr>
        <p:sp>
          <p:nvSpPr>
            <p:cNvPr id="21" name="Round Diagonal Corner Rectangle 20"/>
            <p:cNvSpPr/>
            <p:nvPr/>
          </p:nvSpPr>
          <p:spPr>
            <a:xfrm>
              <a:off x="5725885" y="1419225"/>
              <a:ext cx="6083904" cy="1498011"/>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2" name="Text Placeholder 3"/>
            <p:cNvSpPr txBox="1">
              <a:spLocks/>
            </p:cNvSpPr>
            <p:nvPr/>
          </p:nvSpPr>
          <p:spPr>
            <a:xfrm>
              <a:off x="5725885" y="1419222"/>
              <a:ext cx="6083902" cy="149799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Self-Injury</a:t>
              </a:r>
              <a:endParaRPr lang="en-US" sz="1600" dirty="0" smtClean="0">
                <a:latin typeface="Arial Narrow" panose="020B0606020202030204" pitchFamily="34" charset="0"/>
              </a:endParaRPr>
            </a:p>
          </p:txBody>
        </p:sp>
      </p:grpSp>
      <p:grpSp>
        <p:nvGrpSpPr>
          <p:cNvPr id="23" name="Group 22"/>
          <p:cNvGrpSpPr/>
          <p:nvPr/>
        </p:nvGrpSpPr>
        <p:grpSpPr>
          <a:xfrm>
            <a:off x="4818696" y="5338133"/>
            <a:ext cx="2133599" cy="428595"/>
            <a:chOff x="5725885" y="1419222"/>
            <a:chExt cx="6083904" cy="1498014"/>
          </a:xfrm>
        </p:grpSpPr>
        <p:sp>
          <p:nvSpPr>
            <p:cNvPr id="24" name="Round Diagonal Corner Rectangle 23"/>
            <p:cNvSpPr/>
            <p:nvPr/>
          </p:nvSpPr>
          <p:spPr>
            <a:xfrm>
              <a:off x="5725885" y="1419225"/>
              <a:ext cx="6083904" cy="1498011"/>
            </a:xfrm>
            <a:prstGeom prst="round2DiagRect">
              <a:avLst>
                <a:gd name="adj1" fmla="val 5435"/>
                <a:gd name="adj2"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5" name="Text Placeholder 3"/>
            <p:cNvSpPr txBox="1">
              <a:spLocks/>
            </p:cNvSpPr>
            <p:nvPr/>
          </p:nvSpPr>
          <p:spPr>
            <a:xfrm>
              <a:off x="5725885" y="1419222"/>
              <a:ext cx="6083902" cy="149799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Self-mutilation</a:t>
              </a:r>
              <a:endParaRPr lang="en-US" sz="1600" dirty="0" smtClean="0">
                <a:latin typeface="Arial Narrow" panose="020B0606020202030204" pitchFamily="34" charset="0"/>
              </a:endParaRPr>
            </a:p>
          </p:txBody>
        </p:sp>
      </p:grpSp>
    </p:spTree>
    <p:extLst>
      <p:ext uri="{BB962C8B-B14F-4D97-AF65-F5344CB8AC3E}">
        <p14:creationId xmlns:p14="http://schemas.microsoft.com/office/powerpoint/2010/main" val="134221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Troubling Terminology</a:t>
            </a:r>
            <a:endParaRPr lang="en-GB" sz="3200" dirty="0"/>
          </a:p>
        </p:txBody>
      </p:sp>
      <p:grpSp>
        <p:nvGrpSpPr>
          <p:cNvPr id="26" name="Group 25"/>
          <p:cNvGrpSpPr/>
          <p:nvPr/>
        </p:nvGrpSpPr>
        <p:grpSpPr>
          <a:xfrm>
            <a:off x="5563890" y="3420357"/>
            <a:ext cx="2935271" cy="2367879"/>
            <a:chOff x="3043429" y="1458941"/>
            <a:chExt cx="2935271" cy="2367879"/>
          </a:xfrm>
        </p:grpSpPr>
        <p:pic>
          <p:nvPicPr>
            <p:cNvPr id="3" name="Picture 2"/>
            <p:cNvPicPr>
              <a:picLocks noChangeAspect="1"/>
            </p:cNvPicPr>
            <p:nvPr/>
          </p:nvPicPr>
          <p:blipFill>
            <a:blip r:embed="rId3"/>
            <a:stretch>
              <a:fillRect/>
            </a:stretch>
          </p:blipFill>
          <p:spPr>
            <a:xfrm>
              <a:off x="3071376" y="1458941"/>
              <a:ext cx="2907324" cy="2367879"/>
            </a:xfrm>
            <a:prstGeom prst="round2DiagRect">
              <a:avLst>
                <a:gd name="adj1" fmla="val 6765"/>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3043429" y="3610708"/>
              <a:ext cx="1207382" cy="200055"/>
            </a:xfrm>
            <a:prstGeom prst="rect">
              <a:avLst/>
            </a:prstGeom>
            <a:noFill/>
          </p:spPr>
          <p:txBody>
            <a:bodyPr wrap="none" rtlCol="0">
              <a:spAutoFit/>
            </a:bodyPr>
            <a:lstStyle/>
            <a:p>
              <a:r>
                <a:rPr lang="en-GB" sz="700" i="1" dirty="0" smtClean="0">
                  <a:solidFill>
                    <a:schemeClr val="bg1"/>
                  </a:solidFill>
                  <a:latin typeface="Arial Narrow" panose="020B0606020202030204" pitchFamily="34" charset="0"/>
                </a:rPr>
                <a:t>The Suicide </a:t>
              </a:r>
              <a:r>
                <a:rPr lang="en-GB" sz="700" dirty="0" smtClean="0">
                  <a:solidFill>
                    <a:schemeClr val="bg1"/>
                  </a:solidFill>
                  <a:latin typeface="Arial Narrow" panose="020B0606020202030204" pitchFamily="34" charset="0"/>
                </a:rPr>
                <a:t>by Edouard </a:t>
              </a:r>
              <a:r>
                <a:rPr lang="en-GB" sz="700" dirty="0" err="1" smtClean="0">
                  <a:solidFill>
                    <a:schemeClr val="bg1"/>
                  </a:solidFill>
                  <a:latin typeface="Arial Narrow" panose="020B0606020202030204" pitchFamily="34" charset="0"/>
                </a:rPr>
                <a:t>Manet</a:t>
              </a:r>
              <a:endParaRPr lang="en-GB" sz="700" dirty="0">
                <a:solidFill>
                  <a:schemeClr val="bg1"/>
                </a:solidFill>
                <a:latin typeface="Arial Narrow" panose="020B0606020202030204" pitchFamily="34" charset="0"/>
              </a:endParaRPr>
            </a:p>
          </p:txBody>
        </p:sp>
      </p:grpSp>
      <p:sp>
        <p:nvSpPr>
          <p:cNvPr id="28" name="Round Diagonal Corner Rectangle 27"/>
          <p:cNvSpPr/>
          <p:nvPr/>
        </p:nvSpPr>
        <p:spPr>
          <a:xfrm>
            <a:off x="768394" y="2304882"/>
            <a:ext cx="3501948" cy="139985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4"/>
          <a:stretch>
            <a:fillRect/>
          </a:stretch>
        </p:blipFill>
        <p:spPr>
          <a:xfrm>
            <a:off x="531154" y="1286902"/>
            <a:ext cx="3963544" cy="2035961"/>
          </a:xfrm>
          <a:prstGeom prst="ellipse">
            <a:avLst/>
          </a:prstGeom>
          <a:ln w="190500" cap="rnd">
            <a:solidFill>
              <a:schemeClr val="accent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9" name="Text Placeholder 3"/>
          <p:cNvSpPr txBox="1">
            <a:spLocks/>
          </p:cNvSpPr>
          <p:nvPr/>
        </p:nvSpPr>
        <p:spPr>
          <a:xfrm>
            <a:off x="768394" y="3362608"/>
            <a:ext cx="3501948" cy="3421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smtClean="0">
                <a:solidFill>
                  <a:srgbClr val="FF0000"/>
                </a:solidFill>
                <a:latin typeface="Arial Narrow" panose="020B0606020202030204" pitchFamily="34" charset="0"/>
              </a:rPr>
              <a:t>Suicide + assisted suicide illegal </a:t>
            </a:r>
            <a:r>
              <a:rPr lang="en-US" sz="800" dirty="0" smtClean="0">
                <a:latin typeface="Arial Narrow" panose="020B0606020202030204" pitchFamily="34" charset="0"/>
              </a:rPr>
              <a:t>/ </a:t>
            </a:r>
            <a:r>
              <a:rPr lang="en-US" sz="800" dirty="0" smtClean="0">
                <a:solidFill>
                  <a:schemeClr val="accent3">
                    <a:lumMod val="75000"/>
                  </a:schemeClr>
                </a:solidFill>
                <a:latin typeface="Arial Narrow" panose="020B0606020202030204" pitchFamily="34" charset="0"/>
              </a:rPr>
              <a:t>Suicide legal, assisted suicide illegal </a:t>
            </a:r>
          </a:p>
          <a:p>
            <a:pPr marL="0" indent="0" algn="ctr">
              <a:buNone/>
            </a:pPr>
            <a:r>
              <a:rPr lang="en-US" sz="800" dirty="0" smtClean="0">
                <a:solidFill>
                  <a:srgbClr val="00B0F0"/>
                </a:solidFill>
                <a:latin typeface="Arial Narrow" panose="020B0606020202030204" pitchFamily="34" charset="0"/>
              </a:rPr>
              <a:t>Suicide + assisted suicide legal</a:t>
            </a:r>
          </a:p>
        </p:txBody>
      </p:sp>
      <p:sp>
        <p:nvSpPr>
          <p:cNvPr id="30" name="TextBox 29"/>
          <p:cNvSpPr txBox="1"/>
          <p:nvPr/>
        </p:nvSpPr>
        <p:spPr>
          <a:xfrm>
            <a:off x="4647414" y="1404594"/>
            <a:ext cx="4074553"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Historically suicide believed to be a sin in religious context</a:t>
            </a:r>
          </a:p>
          <a:p>
            <a:pPr marL="285750" indent="-285750">
              <a:buFont typeface="Wingdings" panose="05000000000000000000" pitchFamily="2" charset="2"/>
              <a:buChar char="§"/>
            </a:pPr>
            <a:r>
              <a:rPr lang="en-GB" dirty="0" smtClean="0"/>
              <a:t>Laws developed to criminalise suicide</a:t>
            </a:r>
          </a:p>
          <a:p>
            <a:pPr marL="285750" indent="-285750">
              <a:buFont typeface="Wingdings" panose="05000000000000000000" pitchFamily="2" charset="2"/>
              <a:buChar char="§"/>
            </a:pPr>
            <a:r>
              <a:rPr lang="en-GB" dirty="0" smtClean="0"/>
              <a:t>In many countries it remains illegal</a:t>
            </a:r>
            <a:endParaRPr lang="en-GB" dirty="0"/>
          </a:p>
        </p:txBody>
      </p:sp>
      <p:sp>
        <p:nvSpPr>
          <p:cNvPr id="31" name="TextBox 30"/>
          <p:cNvSpPr txBox="1"/>
          <p:nvPr/>
        </p:nvSpPr>
        <p:spPr>
          <a:xfrm>
            <a:off x="572861" y="4060168"/>
            <a:ext cx="4762710" cy="1754326"/>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Suicide decriminalised in the UK in 1961</a:t>
            </a:r>
          </a:p>
          <a:p>
            <a:pPr marL="285750" indent="-285750">
              <a:buFont typeface="Wingdings" panose="05000000000000000000" pitchFamily="2" charset="2"/>
              <a:buChar char="§"/>
            </a:pPr>
            <a:r>
              <a:rPr lang="en-GB" dirty="0" smtClean="0"/>
              <a:t>Phrase ‘commit suicide’ relates to previous illegality of the act</a:t>
            </a:r>
          </a:p>
          <a:p>
            <a:pPr marL="285750" indent="-285750">
              <a:buFont typeface="Wingdings" panose="05000000000000000000" pitchFamily="2" charset="2"/>
              <a:buChar char="§"/>
            </a:pPr>
            <a:r>
              <a:rPr lang="en-GB" dirty="0" smtClean="0"/>
              <a:t>Has various negative moral and historical implications</a:t>
            </a:r>
          </a:p>
          <a:p>
            <a:pPr marL="285750" indent="-285750">
              <a:buFont typeface="Wingdings" panose="05000000000000000000" pitchFamily="2" charset="2"/>
              <a:buChar char="§"/>
            </a:pPr>
            <a:r>
              <a:rPr lang="en-GB" dirty="0" smtClean="0"/>
              <a:t>Phrase now used: ‘completed suicide’</a:t>
            </a:r>
            <a:endParaRPr lang="en-GB" dirty="0"/>
          </a:p>
        </p:txBody>
      </p:sp>
    </p:spTree>
    <p:extLst>
      <p:ext uri="{BB962C8B-B14F-4D97-AF65-F5344CB8AC3E}">
        <p14:creationId xmlns:p14="http://schemas.microsoft.com/office/powerpoint/2010/main" val="11265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493" y="2666756"/>
            <a:ext cx="7772400" cy="679449"/>
          </a:xfrm>
        </p:spPr>
        <p:txBody>
          <a:bodyPr/>
          <a:lstStyle/>
          <a:p>
            <a:pPr algn="ctr"/>
            <a:r>
              <a:rPr lang="en-GB" dirty="0" smtClean="0"/>
              <a:t>Epidemiology of Suicide</a:t>
            </a:r>
            <a:endParaRPr lang="en-GB" dirty="0"/>
          </a:p>
        </p:txBody>
      </p:sp>
    </p:spTree>
    <p:extLst>
      <p:ext uri="{BB962C8B-B14F-4D97-AF65-F5344CB8AC3E}">
        <p14:creationId xmlns:p14="http://schemas.microsoft.com/office/powerpoint/2010/main" val="3447161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9959"/>
            <a:ext cx="7772400" cy="679449"/>
          </a:xfrm>
        </p:spPr>
        <p:txBody>
          <a:bodyPr/>
          <a:lstStyle/>
          <a:p>
            <a:r>
              <a:rPr lang="en-GB" sz="3200" dirty="0" smtClean="0"/>
              <a:t>The problem with stats</a:t>
            </a:r>
            <a:endParaRPr lang="en-GB" sz="3200" dirty="0"/>
          </a:p>
        </p:txBody>
      </p:sp>
      <p:sp>
        <p:nvSpPr>
          <p:cNvPr id="3" name="TextBox 2"/>
          <p:cNvSpPr txBox="1"/>
          <p:nvPr/>
        </p:nvSpPr>
        <p:spPr>
          <a:xfrm>
            <a:off x="457200" y="1395167"/>
            <a:ext cx="8338008" cy="2308324"/>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The deceased can never testify as to their intent</a:t>
            </a:r>
          </a:p>
          <a:p>
            <a:pPr marL="285750" indent="-285750">
              <a:buFont typeface="Wingdings" panose="05000000000000000000" pitchFamily="2" charset="2"/>
              <a:buChar char="§"/>
            </a:pPr>
            <a:r>
              <a:rPr lang="en-GB" dirty="0" smtClean="0"/>
              <a:t>Coroner’s verdicts previously had a ‘high bar’ for suicide</a:t>
            </a:r>
          </a:p>
          <a:p>
            <a:pPr marL="285750" indent="-285750">
              <a:buFont typeface="Wingdings" panose="05000000000000000000" pitchFamily="2" charset="2"/>
              <a:buChar char="§"/>
            </a:pPr>
            <a:r>
              <a:rPr lang="en-GB" dirty="0" smtClean="0"/>
              <a:t>Definitions of suicide vary</a:t>
            </a:r>
          </a:p>
          <a:p>
            <a:pPr marL="285750" indent="-285750">
              <a:buFont typeface="Wingdings" panose="05000000000000000000" pitchFamily="2" charset="2"/>
              <a:buChar char="§"/>
            </a:pPr>
            <a:r>
              <a:rPr lang="en-GB" dirty="0" smtClean="0"/>
              <a:t>Countries where it is illegal may report lower rates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It is therefore highly likely that suicide rates are an </a:t>
            </a:r>
            <a:r>
              <a:rPr lang="en-GB" b="1" dirty="0" smtClean="0"/>
              <a:t>underestimation</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grpSp>
        <p:nvGrpSpPr>
          <p:cNvPr id="4" name="Group 3"/>
          <p:cNvGrpSpPr/>
          <p:nvPr/>
        </p:nvGrpSpPr>
        <p:grpSpPr>
          <a:xfrm>
            <a:off x="492169" y="3715118"/>
            <a:ext cx="3844162" cy="1922111"/>
            <a:chOff x="5725885" y="1419225"/>
            <a:chExt cx="3004458" cy="2477956"/>
          </a:xfrm>
        </p:grpSpPr>
        <p:sp>
          <p:nvSpPr>
            <p:cNvPr id="5" name="Round Diagonal Corner Rectangle 4"/>
            <p:cNvSpPr/>
            <p:nvPr/>
          </p:nvSpPr>
          <p:spPr>
            <a:xfrm>
              <a:off x="5725886" y="1419225"/>
              <a:ext cx="3004457" cy="247795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 name="Text Placeholder 3"/>
            <p:cNvSpPr txBox="1">
              <a:spLocks/>
            </p:cNvSpPr>
            <p:nvPr/>
          </p:nvSpPr>
          <p:spPr>
            <a:xfrm>
              <a:off x="5725885" y="1419226"/>
              <a:ext cx="3004457" cy="247795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WHO Suicide Prevention</a:t>
              </a:r>
            </a:p>
            <a:p>
              <a:pPr marL="0" indent="0" algn="ctr">
                <a:buNone/>
              </a:pPr>
              <a:r>
                <a:rPr lang="en-US" sz="1600" b="1" dirty="0">
                  <a:solidFill>
                    <a:schemeClr val="accent6">
                      <a:lumMod val="75000"/>
                    </a:schemeClr>
                  </a:solidFill>
                  <a:latin typeface="Arial Narrow" panose="020B0606020202030204" pitchFamily="34" charset="0"/>
                </a:rPr>
                <a:t>https://www.who.int/mental_health/prevention/suicide/suicideprevent/en/</a:t>
              </a:r>
              <a:endParaRPr lang="en-US" sz="1600" b="1" dirty="0" smtClean="0">
                <a:solidFill>
                  <a:schemeClr val="accent6">
                    <a:lumMod val="75000"/>
                  </a:schemeClr>
                </a:solidFill>
                <a:latin typeface="Arial Narrow" panose="020B0606020202030204" pitchFamily="34" charset="0"/>
              </a:endParaRPr>
            </a:p>
            <a:p>
              <a:pPr marL="0" indent="0" algn="ctr">
                <a:buNone/>
              </a:pPr>
              <a:r>
                <a:rPr lang="en-US" sz="1600" dirty="0" smtClean="0">
                  <a:latin typeface="Arial Narrow" panose="020B0606020202030204" pitchFamily="34" charset="0"/>
                </a:rPr>
                <a:t>The WHO source data globally to provide estimates of suicide statistics. They are probably the most accurate source of data regarding suicide internationally.</a:t>
              </a:r>
            </a:p>
          </p:txBody>
        </p:sp>
      </p:grpSp>
      <p:grpSp>
        <p:nvGrpSpPr>
          <p:cNvPr id="7" name="Group 6"/>
          <p:cNvGrpSpPr/>
          <p:nvPr/>
        </p:nvGrpSpPr>
        <p:grpSpPr>
          <a:xfrm>
            <a:off x="4659399" y="3715119"/>
            <a:ext cx="3844162" cy="1922111"/>
            <a:chOff x="5725885" y="1419225"/>
            <a:chExt cx="3004458" cy="2477956"/>
          </a:xfrm>
        </p:grpSpPr>
        <p:sp>
          <p:nvSpPr>
            <p:cNvPr id="8" name="Round Diagonal Corner Rectangle 7"/>
            <p:cNvSpPr/>
            <p:nvPr/>
          </p:nvSpPr>
          <p:spPr>
            <a:xfrm>
              <a:off x="5725886" y="1419225"/>
              <a:ext cx="3004457" cy="247795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Text Placeholder 3"/>
            <p:cNvSpPr txBox="1">
              <a:spLocks/>
            </p:cNvSpPr>
            <p:nvPr/>
          </p:nvSpPr>
          <p:spPr>
            <a:xfrm>
              <a:off x="5725885" y="1419226"/>
              <a:ext cx="3004457" cy="247795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smtClean="0">
                  <a:latin typeface="Arial Narrow" panose="020B0606020202030204" pitchFamily="34" charset="0"/>
                </a:rPr>
                <a:t>National Confidential Enquiry into </a:t>
              </a:r>
            </a:p>
            <a:p>
              <a:pPr marL="0" indent="0" algn="ctr">
                <a:buNone/>
              </a:pPr>
              <a:r>
                <a:rPr lang="en-US" sz="1600" b="1" dirty="0" smtClean="0">
                  <a:latin typeface="Arial Narrow" panose="020B0606020202030204" pitchFamily="34" charset="0"/>
                </a:rPr>
                <a:t>Suicide and Safety in Mental Health</a:t>
              </a:r>
            </a:p>
            <a:p>
              <a:pPr marL="0" indent="0" algn="ctr">
                <a:buNone/>
              </a:pPr>
              <a:r>
                <a:rPr lang="en-US" sz="1600" b="1" dirty="0" smtClean="0">
                  <a:solidFill>
                    <a:schemeClr val="accent6">
                      <a:lumMod val="75000"/>
                    </a:schemeClr>
                  </a:solidFill>
                  <a:latin typeface="Arial Narrow" panose="020B0606020202030204" pitchFamily="34" charset="0"/>
                </a:rPr>
                <a:t>https://sites.manchester.ac.uk/ncish/</a:t>
              </a:r>
            </a:p>
            <a:p>
              <a:pPr marL="0" indent="0" algn="ctr">
                <a:buNone/>
              </a:pPr>
              <a:r>
                <a:rPr lang="en-US" sz="1600" dirty="0" smtClean="0">
                  <a:latin typeface="Arial Narrow" panose="020B0606020202030204" pitchFamily="34" charset="0"/>
                </a:rPr>
                <a:t>The </a:t>
              </a:r>
              <a:r>
                <a:rPr lang="en-US" sz="1600" dirty="0" err="1" smtClean="0">
                  <a:latin typeface="Arial Narrow" panose="020B0606020202030204" pitchFamily="34" charset="0"/>
                </a:rPr>
                <a:t>NCISH</a:t>
              </a:r>
              <a:r>
                <a:rPr lang="en-US" sz="1600" dirty="0" smtClean="0">
                  <a:latin typeface="Arial Narrow" panose="020B0606020202030204" pitchFamily="34" charset="0"/>
                </a:rPr>
                <a:t> report compiled through the University of Manchester provides the most accurate data on UK suicides and is updated regularly.</a:t>
              </a:r>
            </a:p>
          </p:txBody>
        </p:sp>
      </p:grpSp>
    </p:spTree>
    <p:extLst>
      <p:ext uri="{BB962C8B-B14F-4D97-AF65-F5344CB8AC3E}">
        <p14:creationId xmlns:p14="http://schemas.microsoft.com/office/powerpoint/2010/main" val="400890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2219</TotalTime>
  <Words>5511</Words>
  <Application>Microsoft Office PowerPoint</Application>
  <PresentationFormat>On-screen Show (4:3)</PresentationFormat>
  <Paragraphs>686</Paragraphs>
  <Slides>45</Slides>
  <Notes>35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Narrow</vt:lpstr>
      <vt:lpstr>Calibri</vt:lpstr>
      <vt:lpstr>Wingdings</vt:lpstr>
      <vt:lpstr>Psychiatry Recruitment PP</vt:lpstr>
      <vt:lpstr>PowerPoint Presentation</vt:lpstr>
      <vt:lpstr>GA Module: Self Harm and Suicide</vt:lpstr>
      <vt:lpstr>GA Module: Self Harm and Suicide</vt:lpstr>
      <vt:lpstr>GA Module: Self Harm and Suicide</vt:lpstr>
      <vt:lpstr>Contents</vt:lpstr>
      <vt:lpstr>Definitions</vt:lpstr>
      <vt:lpstr>Troubling Terminology</vt:lpstr>
      <vt:lpstr>Epidemiology of Suicide</vt:lpstr>
      <vt:lpstr>The problem with stats</vt:lpstr>
      <vt:lpstr>Global Suicide Rates</vt:lpstr>
      <vt:lpstr>Global Suicide in Youth</vt:lpstr>
      <vt:lpstr>Global Suicide Facts</vt:lpstr>
      <vt:lpstr>Suicide and Mental Illness</vt:lpstr>
      <vt:lpstr>National Confidential Inquiry into Suicide and Safety in Mental Health  Data from United Kingdom 2006-16</vt:lpstr>
      <vt:lpstr>PowerPoint Presentation</vt:lpstr>
      <vt:lpstr>Key Findings</vt:lpstr>
      <vt:lpstr>Key Findings</vt:lpstr>
      <vt:lpstr>Key Findings</vt:lpstr>
      <vt:lpstr>Key Findings</vt:lpstr>
      <vt:lpstr>Key Findings</vt:lpstr>
      <vt:lpstr>PowerPoint Presentation</vt:lpstr>
      <vt:lpstr>Epidemiology of Deliberate Self-Harm</vt:lpstr>
      <vt:lpstr>Self Harm Epidemiology</vt:lpstr>
      <vt:lpstr>Self Harm Epidemiology</vt:lpstr>
      <vt:lpstr>Self Harm Epidemiology</vt:lpstr>
      <vt:lpstr>The Psychology of DSH</vt:lpstr>
      <vt:lpstr>The psychology of suicide</vt:lpstr>
      <vt:lpstr>The Psychology of Suicide</vt:lpstr>
      <vt:lpstr>Psychological Theories (1)</vt:lpstr>
      <vt:lpstr>Psychological Theories (2)</vt:lpstr>
      <vt:lpstr>Interpersonal Theory</vt:lpstr>
      <vt:lpstr>Stress-Diathesis Model</vt:lpstr>
      <vt:lpstr>Integrated motivational-volitional model</vt:lpstr>
      <vt:lpstr>Key Psychological factors </vt:lpstr>
      <vt:lpstr>Neurobiology of Suicide</vt:lpstr>
      <vt:lpstr>Neurobiology of Suicide</vt:lpstr>
      <vt:lpstr>Neurobiology of Suicide</vt:lpstr>
      <vt:lpstr>References</vt:lpstr>
      <vt:lpstr>GA Module: Self Harm and Suicide</vt:lpstr>
      <vt:lpstr>GA Module: Self Harm and Suicide</vt:lpstr>
      <vt:lpstr>GA Module: Self Harm and Suicide</vt:lpstr>
      <vt:lpstr>GA Module: Self Harm and Suicide</vt:lpstr>
      <vt:lpstr>GA Module: Self Harm and Suicide</vt:lpstr>
      <vt:lpstr>GA Module: Self Harm and Suicide</vt:lpstr>
      <vt:lpstr>GA Module: Self Harm and Suicide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Neil Crossley</cp:lastModifiedBy>
  <cp:revision>349</cp:revision>
  <dcterms:created xsi:type="dcterms:W3CDTF">2016-02-23T11:02:26Z</dcterms:created>
  <dcterms:modified xsi:type="dcterms:W3CDTF">2019-12-27T10:53:27Z</dcterms:modified>
</cp:coreProperties>
</file>