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83" r:id="rId4"/>
    <p:sldId id="284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85" r:id="rId25"/>
    <p:sldId id="29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8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521" autoAdjust="0"/>
  </p:normalViewPr>
  <p:slideViewPr>
    <p:cSldViewPr snapToGrid="0" snapToObjects="1">
      <p:cViewPr>
        <p:scale>
          <a:sx n="70" d="100"/>
          <a:sy n="70" d="100"/>
        </p:scale>
        <p:origin x="-1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04/08/16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04/08/16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2F0A73-DB2E-8D4B-8CC9-86BA2B27E8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76639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DBEF2A-3D02-EC43-9144-6150EF20D4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68442"/>
      </p:ext>
    </p:extLst>
  </p:cSld>
  <p:clrMapOvr>
    <a:masterClrMapping/>
  </p:clrMapOvr>
  <p:transition xmlns:p14="http://schemas.microsoft.com/office/powerpoint/2010/main"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95275" y="1393607"/>
            <a:ext cx="85765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400" b="1" dirty="0" smtClean="0">
                <a:solidFill>
                  <a:srgbClr val="A00054"/>
                </a:solidFill>
              </a:rPr>
              <a:t>MRCPsych Intellectual Disability Module</a:t>
            </a:r>
            <a:endParaRPr lang="en-GB" altLang="en-US" sz="3400" b="1" dirty="0">
              <a:solidFill>
                <a:srgbClr val="A0005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714" y="3120571"/>
            <a:ext cx="761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A00054"/>
                </a:solidFill>
              </a:rPr>
              <a:t>History Taking and Communication in Patients with an</a:t>
            </a:r>
          </a:p>
          <a:p>
            <a:pPr algn="ctr"/>
            <a:r>
              <a:rPr lang="en-GB" sz="3200" b="1" dirty="0">
                <a:solidFill>
                  <a:srgbClr val="A00054"/>
                </a:solidFill>
              </a:rPr>
              <a:t>Intellectual Disability</a:t>
            </a:r>
            <a:endParaRPr lang="en-US" b="1" dirty="0">
              <a:solidFill>
                <a:srgbClr val="A0005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68338"/>
            <a:ext cx="8229600" cy="69215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History: </a:t>
            </a:r>
            <a:endParaRPr lang="en-GB" sz="4000" b="1">
              <a:latin typeface="Calibri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507413" cy="5472112"/>
          </a:xfrm>
        </p:spPr>
        <p:txBody>
          <a:bodyPr/>
          <a:lstStyle/>
          <a:p>
            <a:pPr eaLnBrk="1" hangingPunct="1"/>
            <a:r>
              <a:rPr lang="en-GB" sz="2800" b="1">
                <a:latin typeface="Calibri" charset="0"/>
              </a:rPr>
              <a:t>Past psychiatric history:</a:t>
            </a:r>
          </a:p>
          <a:p>
            <a:pPr eaLnBrk="1" hangingPunct="1"/>
            <a:r>
              <a:rPr lang="en-GB" sz="2800" b="1">
                <a:latin typeface="Calibri" charset="0"/>
              </a:rPr>
              <a:t>Past medical history:</a:t>
            </a:r>
          </a:p>
          <a:p>
            <a:pPr eaLnBrk="1" hangingPunct="1"/>
            <a:r>
              <a:rPr lang="en-GB" sz="2800" b="1">
                <a:latin typeface="Calibri" charset="0"/>
              </a:rPr>
              <a:t>Physical history: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Vision, hearing and dental care and any mobility difficulties. </a:t>
            </a:r>
          </a:p>
          <a:p>
            <a:pPr eaLnBrk="1" hangingPunct="1"/>
            <a:r>
              <a:rPr lang="en-GB" sz="2800" b="1">
                <a:latin typeface="Calibri" charset="0"/>
              </a:rPr>
              <a:t>Medication history: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Prescribed drugs.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Over-the-counter drugs.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Compliance, administration and effectiveness.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Side effects (Ask about common side effects, EPSE, TD)</a:t>
            </a:r>
          </a:p>
          <a:p>
            <a:pPr lvl="1" eaLnBrk="1" hangingPunct="1"/>
            <a:r>
              <a:rPr lang="en-GB" sz="2400" b="1">
                <a:latin typeface="Calibri" charset="0"/>
              </a:rPr>
              <a:t>Substance and alcohol use</a:t>
            </a:r>
            <a:endParaRPr lang="en-GB" sz="2400">
              <a:latin typeface="Calibri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C0D00A-E38E-134F-9E2D-E5D312D68FBD}" type="slidenum">
              <a:rPr lang="en-GB">
                <a:solidFill>
                  <a:srgbClr val="898989"/>
                </a:solidFill>
              </a:rPr>
              <a:pPr eaLnBrk="1" hangingPunct="1"/>
              <a:t>10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922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4602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403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A00054"/>
                </a:solidFill>
                <a:ea typeface="+mj-ea"/>
              </a:rPr>
              <a:t>History: </a:t>
            </a:r>
            <a:endParaRPr lang="en-GB" dirty="0" smtClean="0">
              <a:ea typeface="+mj-e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>
                <a:latin typeface="Calibri" charset="0"/>
              </a:rPr>
              <a:t>Forensic history:</a:t>
            </a:r>
          </a:p>
          <a:p>
            <a:pPr eaLnBrk="1" hangingPunct="1">
              <a:lnSpc>
                <a:spcPct val="90000"/>
              </a:lnSpc>
            </a:pPr>
            <a:r>
              <a:rPr lang="en-GB" b="1">
                <a:latin typeface="Calibri" charset="0"/>
              </a:rPr>
              <a:t>Family history:</a:t>
            </a:r>
            <a:r>
              <a:rPr lang="en-GB">
                <a:latin typeface="Calibri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GB">
                <a:latin typeface="Calibri" charset="0"/>
              </a:rPr>
              <a:t>		FH of : developmental disorders, physical 	&amp; mental illness, epilepsy.</a:t>
            </a:r>
            <a:endParaRPr lang="en-GB" b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b="1">
                <a:latin typeface="Calibri" charset="0"/>
              </a:rPr>
              <a:t>Developmental history:</a:t>
            </a:r>
            <a:endParaRPr lang="en-GB">
              <a:latin typeface="Calibri" charset="0"/>
            </a:endParaRP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Pregnancy.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Birth history.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Neonatal history.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Early milestones. 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Social development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5B6AEB-1097-8F4C-94AE-AE584DF6AB9D}" type="slidenum">
              <a:rPr lang="en-GB">
                <a:solidFill>
                  <a:srgbClr val="898989"/>
                </a:solidFill>
              </a:rPr>
              <a:pPr eaLnBrk="1" hangingPunct="1"/>
              <a:t>11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024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0088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9215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History: </a:t>
            </a:r>
            <a:endParaRPr lang="en-GB">
              <a:latin typeface="Calibri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640762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latin typeface="Calibri" charset="0"/>
              </a:rPr>
              <a:t>Education:</a:t>
            </a:r>
            <a:endParaRPr lang="en-GB"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Nursery.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Primary schooling.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Secondary schooling.</a:t>
            </a:r>
            <a:endParaRPr lang="en-GB" b="1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b="1">
                <a:latin typeface="Calibri" charset="0"/>
              </a:rPr>
              <a:t>Personal &amp; social history:</a:t>
            </a:r>
            <a:endParaRPr lang="en-GB"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School leaving &amp; transition.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Further education.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Employment history.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Home circumstances.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>
                <a:latin typeface="Calibri" charset="0"/>
              </a:rPr>
              <a:t>		Past &amp; recent life events.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CA0179-5330-8049-9B0F-56B7A5F7BCC8}" type="slidenum">
              <a:rPr lang="en-GB">
                <a:solidFill>
                  <a:srgbClr val="898989"/>
                </a:solidFill>
              </a:rPr>
              <a:pPr eaLnBrk="1" hangingPunct="1"/>
              <a:t>12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7421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69215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History: </a:t>
            </a:r>
            <a:endParaRPr lang="en-GB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713788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b="1">
                <a:latin typeface="Calibri" charset="0"/>
              </a:rPr>
              <a:t>Skills:</a:t>
            </a:r>
            <a:endParaRPr lang="en-GB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Communication.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Activities of daily living.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b="1">
                <a:latin typeface="Calibri" charset="0"/>
              </a:rPr>
              <a:t>Personality:</a:t>
            </a:r>
            <a:endParaRPr lang="en-GB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Likes and dislikes.</a:t>
            </a:r>
          </a:p>
          <a:p>
            <a:pPr lvl="1"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Interests.</a:t>
            </a:r>
          </a:p>
          <a:p>
            <a:pPr lvl="1"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Relationships.</a:t>
            </a:r>
          </a:p>
          <a:p>
            <a:pPr lvl="1"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Coping styles; reactions to stresses and illness.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b="1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b="1">
                <a:latin typeface="Calibri" charset="0"/>
              </a:rPr>
              <a:t>Services and benefits</a:t>
            </a:r>
            <a:endParaRPr lang="en-GB">
              <a:latin typeface="Calibri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D46B03-1019-A14D-8AC3-33D9F743F33E}" type="slidenum">
              <a:rPr lang="en-GB">
                <a:solidFill>
                  <a:srgbClr val="898989"/>
                </a:solidFill>
              </a:rPr>
              <a:pPr eaLnBrk="1" hangingPunct="1"/>
              <a:t>13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229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74982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976313"/>
            <a:ext cx="8229600" cy="504825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Mental State Examination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29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>
                <a:latin typeface="Calibri" charset="0"/>
              </a:rPr>
              <a:t>Many diagnostic processes rely on patients description of  complicated internal phenomena, people with severe or profound intellectual disabilities will not be able to do this.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Calibri" charset="0"/>
              </a:rPr>
              <a:t>Reliant on patient observation. Ask carers about any changes in behaviour, any new symptoms.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Calibri" charset="0"/>
              </a:rPr>
              <a:t>Sleep, weight , level of activity.</a:t>
            </a:r>
          </a:p>
          <a:p>
            <a:pPr eaLnBrk="1" hangingPunct="1">
              <a:lnSpc>
                <a:spcPct val="90000"/>
              </a:lnSpc>
            </a:pPr>
            <a:r>
              <a:rPr lang="en-GB">
                <a:latin typeface="Calibri" charset="0"/>
              </a:rPr>
              <a:t>Use visual aids as pictures drawings.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4BFBE8-23D7-C141-B6EE-F5910F0EFADB}" type="slidenum">
              <a:rPr lang="en-GB">
                <a:solidFill>
                  <a:srgbClr val="898989"/>
                </a:solidFill>
              </a:rPr>
              <a:pPr eaLnBrk="1" hangingPunct="1"/>
              <a:t>14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331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49846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64770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Appearance &amp; behaviour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50741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i="1">
                <a:latin typeface="Calibri" charset="0"/>
              </a:rPr>
              <a:t>Motor activity</a:t>
            </a:r>
            <a:r>
              <a:rPr lang="en-GB" sz="2400" b="1">
                <a:latin typeface="Calibri" charset="0"/>
              </a:rPr>
              <a:t>: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Restlessness, fidgetiness.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Spasticity, gait,. Co-ordination problems.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Involuntary movements.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Tics. Stereotopies. Mannerisms. Posturing. Rituals.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endParaRPr lang="en-GB" sz="1100" i="1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b="1" i="1">
                <a:latin typeface="Calibri" charset="0"/>
              </a:rPr>
              <a:t>Social response at interview</a:t>
            </a:r>
            <a:r>
              <a:rPr lang="en-GB" sz="2400" b="1">
                <a:latin typeface="Calibri" charset="0"/>
              </a:rPr>
              <a:t>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Social use of language &amp; gesture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Rapport: odd, aloof.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Eye contact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Reciprocity: e.g. Turn taking.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Empathy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Social style: e.g. reserved, expansive, disinhibited, 	over 	friendly, cheeky,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8C25A5-2578-4B4A-BAC7-6268717B1915}" type="slidenum">
              <a:rPr lang="en-GB">
                <a:solidFill>
                  <a:srgbClr val="898989"/>
                </a:solidFill>
              </a:rPr>
              <a:pPr eaLnBrk="1" hangingPunct="1"/>
              <a:t>15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434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8962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395288" y="668338"/>
            <a:ext cx="3970337" cy="879475"/>
          </a:xfrm>
        </p:spPr>
        <p:txBody>
          <a:bodyPr/>
          <a:lstStyle/>
          <a:p>
            <a:pPr eaLnBrk="1" hangingPunct="1"/>
            <a:r>
              <a:rPr lang="en-GB" sz="2800" b="1">
                <a:latin typeface="Calibri" charset="0"/>
              </a:rPr>
              <a:t>Speech &amp; Language:</a:t>
            </a:r>
            <a:r>
              <a:rPr lang="en-GB">
                <a:latin typeface="Calibri" charset="0"/>
              </a:rPr>
              <a:t> </a:t>
            </a:r>
          </a:p>
        </p:txBody>
      </p:sp>
      <p:sp>
        <p:nvSpPr>
          <p:cNvPr id="15363" name="Rectangle 19"/>
          <p:cNvSpPr>
            <a:spLocks noGrp="1" noChangeArrowheads="1"/>
          </p:cNvSpPr>
          <p:nvPr>
            <p:ph sz="half" idx="1"/>
          </p:nvPr>
        </p:nvSpPr>
        <p:spPr>
          <a:xfrm>
            <a:off x="395288" y="1341438"/>
            <a:ext cx="4105275" cy="475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Hearing: sounds and</a:t>
            </a:r>
            <a:br>
              <a:rPr lang="en-GB" sz="2500">
                <a:latin typeface="Calibri" charset="0"/>
              </a:rPr>
            </a:br>
            <a:r>
              <a:rPr lang="en-GB" sz="2500">
                <a:latin typeface="Calibri" charset="0"/>
              </a:rPr>
              <a:t>speech.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Comprehension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Speech / vocalization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(a) spontaneity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(b) quantity e.g. mute, poverty of speech and content.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(c) rate and flow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(d) Stuttering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(e) Complexity of sentences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(f) Echoing</a:t>
            </a:r>
          </a:p>
          <a:p>
            <a:pPr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(g) use of gestures</a:t>
            </a:r>
          </a:p>
        </p:txBody>
      </p:sp>
      <p:sp>
        <p:nvSpPr>
          <p:cNvPr id="15364" name="Rectangle 17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341438"/>
            <a:ext cx="4171950" cy="475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500">
                <a:latin typeface="Calibri" charset="0"/>
              </a:rPr>
              <a:t>Emotional expressiveness and range</a:t>
            </a:r>
          </a:p>
          <a:p>
            <a:pPr eaLnBrk="1" hangingPunct="1"/>
            <a:r>
              <a:rPr lang="en-GB" sz="2500">
                <a:latin typeface="Calibri" charset="0"/>
              </a:rPr>
              <a:t>Anxiety symptoms (General, specific)</a:t>
            </a:r>
          </a:p>
          <a:p>
            <a:pPr eaLnBrk="1" hangingPunct="1"/>
            <a:r>
              <a:rPr lang="en-GB" sz="2500">
                <a:latin typeface="Calibri" charset="0"/>
              </a:rPr>
              <a:t>Sadness, tearfulness</a:t>
            </a:r>
          </a:p>
          <a:p>
            <a:pPr eaLnBrk="1" hangingPunct="1"/>
            <a:r>
              <a:rPr lang="en-GB" sz="2500">
                <a:latin typeface="Calibri" charset="0"/>
              </a:rPr>
              <a:t>Irritability, anger, labile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BF14F8-6579-EF44-B9D5-A1A79B89CD37}" type="slidenum">
              <a:rPr lang="en-GB">
                <a:solidFill>
                  <a:srgbClr val="898989"/>
                </a:solidFill>
              </a:rPr>
              <a:pPr eaLnBrk="1" hangingPunct="1"/>
              <a:t>16</a:t>
            </a:fld>
            <a:endParaRPr lang="en-GB">
              <a:solidFill>
                <a:srgbClr val="898989"/>
              </a:solidFill>
            </a:endParaRPr>
          </a:p>
        </p:txBody>
      </p:sp>
      <p:sp>
        <p:nvSpPr>
          <p:cNvPr id="15366" name="Rectangle 18"/>
          <p:cNvSpPr>
            <a:spLocks noChangeArrowheads="1"/>
          </p:cNvSpPr>
          <p:nvPr/>
        </p:nvSpPr>
        <p:spPr bwMode="auto">
          <a:xfrm>
            <a:off x="4643438" y="976313"/>
            <a:ext cx="3970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b="1"/>
              <a:t>Affect</a:t>
            </a:r>
            <a:r>
              <a:rPr lang="en-GB" sz="2800"/>
              <a:t>:</a:t>
            </a:r>
          </a:p>
        </p:txBody>
      </p:sp>
      <p:pic>
        <p:nvPicPr>
          <p:cNvPr id="1536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1444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8525"/>
            <a:ext cx="8686800" cy="658813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Thought contents</a:t>
            </a:r>
            <a:r>
              <a:rPr lang="en-GB" b="1">
                <a:latin typeface="Calibri" charset="0"/>
              </a:rPr>
              <a:t>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705350"/>
          </a:xfrm>
        </p:spPr>
        <p:txBody>
          <a:bodyPr/>
          <a:lstStyle/>
          <a:p>
            <a:pPr eaLnBrk="1" hangingPunct="1"/>
            <a:r>
              <a:rPr lang="en-GB" sz="2800">
                <a:latin typeface="Calibri" charset="0"/>
              </a:rPr>
              <a:t>Worries, fears.</a:t>
            </a:r>
          </a:p>
          <a:p>
            <a:pPr eaLnBrk="1" hangingPunct="1"/>
            <a:r>
              <a:rPr lang="en-GB" sz="2800">
                <a:latin typeface="Calibri" charset="0"/>
              </a:rPr>
              <a:t>Preoccupations.</a:t>
            </a:r>
          </a:p>
          <a:p>
            <a:pPr eaLnBrk="1" hangingPunct="1"/>
            <a:r>
              <a:rPr lang="en-GB" sz="2800">
                <a:latin typeface="Calibri" charset="0"/>
              </a:rPr>
              <a:t>Hopelessness, guilt.</a:t>
            </a:r>
          </a:p>
          <a:p>
            <a:pPr eaLnBrk="1" hangingPunct="1"/>
            <a:r>
              <a:rPr lang="en-GB" sz="2800">
                <a:latin typeface="Calibri" charset="0"/>
              </a:rPr>
              <a:t>Low self esteem.</a:t>
            </a:r>
          </a:p>
          <a:p>
            <a:pPr eaLnBrk="1" hangingPunct="1"/>
            <a:r>
              <a:rPr lang="en-GB" sz="2800">
                <a:latin typeface="Calibri" charset="0"/>
              </a:rPr>
              <a:t>Depressive thoughts</a:t>
            </a:r>
          </a:p>
          <a:p>
            <a:pPr eaLnBrk="1" hangingPunct="1"/>
            <a:r>
              <a:rPr lang="en-GB" sz="2800">
                <a:latin typeface="Calibri" charset="0"/>
              </a:rPr>
              <a:t>Suicidal thoughts (or behavioural equivalents)</a:t>
            </a:r>
          </a:p>
          <a:p>
            <a:pPr eaLnBrk="1" hangingPunct="1"/>
            <a:r>
              <a:rPr lang="en-GB" sz="2800">
                <a:latin typeface="Calibri" charset="0"/>
              </a:rPr>
              <a:t>Homicidal thoughts</a:t>
            </a:r>
          </a:p>
          <a:p>
            <a:pPr eaLnBrk="1" hangingPunct="1"/>
            <a:r>
              <a:rPr lang="en-GB" sz="2800">
                <a:latin typeface="Calibri" charset="0"/>
              </a:rPr>
              <a:t>Fantasies, wishes.</a:t>
            </a:r>
          </a:p>
          <a:p>
            <a:pPr eaLnBrk="1" hangingPunct="1"/>
            <a:r>
              <a:rPr lang="en-GB" sz="2800">
                <a:latin typeface="Calibri" charset="0"/>
              </a:rPr>
              <a:t>Thought alienation: thought reading, broadcasting.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E298D7-19FF-0743-B2F6-4F43E62B873D}" type="slidenum">
              <a:rPr lang="en-GB">
                <a:solidFill>
                  <a:srgbClr val="898989"/>
                </a:solidFill>
              </a:rPr>
              <a:pPr eaLnBrk="1" hangingPunct="1"/>
              <a:t>17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638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25636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91513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>
                <a:latin typeface="Calibri" charset="0"/>
              </a:rPr>
              <a:t>Obsessions &amp; compulsions: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>
                <a:latin typeface="Calibri" charset="0"/>
              </a:rPr>
              <a:t>Abnormal beliefs:</a:t>
            </a:r>
            <a:endParaRPr lang="en-GB" sz="2400"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Overvalued ideas, delusions.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Ideas / delusions of reference.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Delusions of control, persecution etc		</a:t>
            </a:r>
            <a:endParaRPr lang="en-GB" sz="2400" b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>
                <a:latin typeface="Calibri" charset="0"/>
              </a:rPr>
              <a:t>Abnormal experiences:</a:t>
            </a:r>
            <a:endParaRPr lang="en-GB" sz="2400"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Auditory, visual, somatic or other sensory 	hallucinations.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Imagery and pseudo hallucinations</a:t>
            </a:r>
            <a:endParaRPr lang="en-GB" sz="2400" b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>
                <a:latin typeface="Calibri" charset="0"/>
              </a:rPr>
              <a:t>Cognition / intelligence:</a:t>
            </a:r>
            <a:endParaRPr lang="en-GB" sz="2400"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Level of consciousness / alertness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Test as for normal adults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Consider tests for frontal / temporal lobe functioning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GB" sz="2400">
                <a:latin typeface="Calibri" charset="0"/>
              </a:rPr>
              <a:t>		Current IQ: Wechsler Adult Intelligence Scale 	(WAIS)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19426A-E17A-694E-8879-E56E386EFFB0}" type="slidenum">
              <a:rPr lang="en-GB">
                <a:solidFill>
                  <a:srgbClr val="898989"/>
                </a:solidFill>
              </a:rPr>
              <a:pPr eaLnBrk="1" hangingPunct="1"/>
              <a:t>18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74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3240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eaLnBrk="1" hangingPunct="1"/>
            <a:r>
              <a:rPr lang="en-GB" sz="2800" b="1">
                <a:latin typeface="Calibri" charset="0"/>
              </a:rPr>
              <a:t>Insight:</a:t>
            </a:r>
            <a:endParaRPr lang="en-GB" sz="2800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How does the person perceive and 	understand their mental and physical health?</a:t>
            </a:r>
          </a:p>
          <a:p>
            <a:pPr eaLnBrk="1" hangingPunct="1"/>
            <a:r>
              <a:rPr lang="en-GB" sz="2800" b="1">
                <a:latin typeface="Calibri" charset="0"/>
              </a:rPr>
              <a:t>Valid consent:</a:t>
            </a:r>
            <a:r>
              <a:rPr lang="en-GB" sz="2800">
                <a:latin typeface="Calibri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understands she/he can make a choice; 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is able to exercise that choice; 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can understand risks and benefits of 	proposed investigation or treatment. 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What helps the person to take in 	information (e.g. pictures, cartoons, repeated 	explanations, visits to EEG / CT scan dept)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AD435-2704-8646-8B32-A8B69A720E24}" type="slidenum">
              <a:rPr lang="en-GB">
                <a:solidFill>
                  <a:srgbClr val="898989"/>
                </a:solidFill>
              </a:rPr>
              <a:pPr eaLnBrk="1" hangingPunct="1"/>
              <a:t>19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843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14122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421" y="1023582"/>
            <a:ext cx="8502555" cy="681393"/>
          </a:xfrm>
        </p:spPr>
        <p:txBody>
          <a:bodyPr/>
          <a:lstStyle/>
          <a:p>
            <a:r>
              <a:rPr lang="en-GB" sz="1800" dirty="0" smtClean="0"/>
              <a:t>ID Module: History </a:t>
            </a:r>
            <a:r>
              <a:rPr lang="en-GB" sz="1800" dirty="0"/>
              <a:t>Taking and Communication in Patients with an</a:t>
            </a:r>
            <a:br>
              <a:rPr lang="en-GB" sz="1800" dirty="0"/>
            </a:br>
            <a:r>
              <a:rPr lang="en-GB" sz="1800" dirty="0"/>
              <a:t>Intellectual Disability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 smtClean="0"/>
              <a:t>Aims and Objectives (from handbook)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355217"/>
          </a:xfrm>
        </p:spPr>
        <p:txBody>
          <a:bodyPr/>
          <a:lstStyle/>
          <a:p>
            <a:pPr lvl="0"/>
            <a:r>
              <a:rPr lang="en-GB" sz="1800" dirty="0"/>
              <a:t>The overall aim is for the trainee to gain an overview of </a:t>
            </a:r>
            <a:r>
              <a:rPr lang="en-GB" sz="1800" dirty="0" smtClean="0"/>
              <a:t>history taking in ID</a:t>
            </a:r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By the end of the sessions, trainee should have:</a:t>
            </a:r>
          </a:p>
          <a:p>
            <a:pPr lvl="1"/>
            <a:r>
              <a:rPr lang="en-GB" sz="1800" dirty="0" smtClean="0"/>
              <a:t>Awareness </a:t>
            </a:r>
            <a:r>
              <a:rPr lang="en-GB" sz="1800" dirty="0"/>
              <a:t>of the difficulties encountered in assessing patients with an intellectual disability </a:t>
            </a:r>
            <a:endParaRPr lang="en-GB" sz="1800" dirty="0" smtClean="0"/>
          </a:p>
          <a:p>
            <a:pPr lvl="1"/>
            <a:r>
              <a:rPr lang="en-GB" sz="1800" dirty="0" smtClean="0"/>
              <a:t>Be able to use </a:t>
            </a:r>
            <a:r>
              <a:rPr lang="en-GB" sz="1800" dirty="0"/>
              <a:t>of other forms of communication rather than just verbal </a:t>
            </a:r>
            <a:endParaRPr lang="en-GB" sz="1800" dirty="0" smtClean="0"/>
          </a:p>
          <a:p>
            <a:pPr lvl="1"/>
            <a:r>
              <a:rPr lang="en-GB" sz="1800" dirty="0" smtClean="0"/>
              <a:t>Understand the </a:t>
            </a:r>
            <a:r>
              <a:rPr lang="en-GB" sz="1800" dirty="0"/>
              <a:t>importance and role of the developmental </a:t>
            </a:r>
            <a:r>
              <a:rPr lang="en-GB" sz="1800" dirty="0" smtClean="0"/>
              <a:t>history</a:t>
            </a:r>
          </a:p>
          <a:p>
            <a:pPr lvl="1"/>
            <a:r>
              <a:rPr lang="en-GB" sz="1800" dirty="0" smtClean="0"/>
              <a:t>To have developed </a:t>
            </a:r>
            <a:r>
              <a:rPr lang="en-GB" sz="1800" dirty="0"/>
              <a:t>an understanding of how patients with an intellectual disability can present with conditions such as a mental </a:t>
            </a:r>
            <a:r>
              <a:rPr lang="en-GB" sz="1800" dirty="0" smtClean="0"/>
              <a:t>disorder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989013"/>
            <a:ext cx="8499475" cy="90170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Physical and Neurological Examination</a:t>
            </a:r>
            <a:r>
              <a:rPr lang="en-GB" sz="3200" b="1">
                <a:solidFill>
                  <a:srgbClr val="FFFF00"/>
                </a:solidFill>
                <a:latin typeface="Calibri" charset="0"/>
              </a:rPr>
              <a:t>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80400" cy="4681538"/>
          </a:xfrm>
        </p:spPr>
        <p:txBody>
          <a:bodyPr/>
          <a:lstStyle/>
          <a:p>
            <a:pPr eaLnBrk="1" hangingPunct="1"/>
            <a:r>
              <a:rPr lang="en-GB" sz="3500">
                <a:latin typeface="Calibri" charset="0"/>
              </a:rPr>
              <a:t>Look for associated dysmorphic features.</a:t>
            </a:r>
          </a:p>
          <a:p>
            <a:pPr eaLnBrk="1" hangingPunct="1"/>
            <a:r>
              <a:rPr lang="en-GB" sz="3500">
                <a:latin typeface="Calibri" charset="0"/>
              </a:rPr>
              <a:t>Look for common physical disorders</a:t>
            </a:r>
          </a:p>
          <a:p>
            <a:pPr eaLnBrk="1" hangingPunct="1"/>
            <a:r>
              <a:rPr lang="en-GB" sz="3500">
                <a:latin typeface="Calibri" charset="0"/>
              </a:rPr>
              <a:t>Look for conditions associated with particular syndromes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726509-D960-7140-9CEF-A9C05FFD4023}" type="slidenum">
              <a:rPr lang="en-GB">
                <a:solidFill>
                  <a:srgbClr val="898989"/>
                </a:solidFill>
              </a:rPr>
              <a:pPr eaLnBrk="1" hangingPunct="1"/>
              <a:t>20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1946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510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976313"/>
            <a:ext cx="8499475" cy="90170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Diagnostic Scales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80400" cy="4392612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Specific semi-structured interviews may be used (e.g. Psychiatric Assessment Scale for Adults with Developmental Disabilities). </a:t>
            </a:r>
          </a:p>
          <a:p>
            <a:pPr eaLnBrk="1" hangingPunct="1">
              <a:buFont typeface="Wingdings" charset="0"/>
              <a:buNone/>
            </a:pPr>
            <a:endParaRPr lang="en-GB" sz="2400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Various questionnaires and semi structured interviews may be used in the diagnosis of autistic spectrum disorders, attention deficit disorders or assessment of behavioural problems.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3B5E17-9B52-9A46-A71E-3611904BB524}" type="slidenum">
              <a:rPr lang="en-GB">
                <a:solidFill>
                  <a:srgbClr val="898989"/>
                </a:solidFill>
              </a:rPr>
              <a:pPr eaLnBrk="1" hangingPunct="1"/>
              <a:t>21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2048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44259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76313"/>
            <a:ext cx="8424863" cy="868362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Formulation / Summary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8686800" cy="48704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GB" sz="2500" b="1">
                <a:latin typeface="Calibri" charset="0"/>
              </a:rPr>
              <a:t>Descriptive formulation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500" b="1">
                <a:latin typeface="Calibri" charset="0"/>
              </a:rPr>
              <a:t>ICD-10 diagnosis:	Use the multi-axial classification system as per DC-LD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500" b="1">
                <a:latin typeface="Calibri" charset="0"/>
              </a:rPr>
              <a:t>Aetiology: Physical / Social / Psychological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500" b="1">
                <a:latin typeface="Calibri" charset="0"/>
              </a:rPr>
              <a:t>Investigations: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2500" b="1">
                <a:latin typeface="Calibri" charset="0"/>
              </a:rPr>
              <a:t>		(a) to confirm and describe the person’s LD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2500" b="1">
                <a:latin typeface="Calibri" charset="0"/>
              </a:rPr>
              <a:t>		(b) confirm any other developmental disorder's	(c) Physical / Social / Psychological investigations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500" b="1">
                <a:latin typeface="Calibri" charset="0"/>
              </a:rPr>
              <a:t>Interventions: Physical / Social / Psychological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500" b="1">
                <a:latin typeface="Calibri" charset="0"/>
              </a:rPr>
              <a:t>Legal &amp; ethical issues (e.g. consent, Mental Health Act)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B9A765-BDEE-1A48-86DE-724A16CBFB2F}" type="slidenum">
              <a:rPr lang="en-GB">
                <a:solidFill>
                  <a:srgbClr val="898989"/>
                </a:solidFill>
              </a:rPr>
              <a:pPr eaLnBrk="1" hangingPunct="1"/>
              <a:t>22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2150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01643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Any Questions?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r>
              <a:rPr lang="is-IS" dirty="0" smtClean="0"/>
              <a:t>…. MCQs are next...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6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ID Module: History </a:t>
            </a:r>
            <a:r>
              <a:rPr lang="en-GB" sz="2400" dirty="0"/>
              <a:t>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56345"/>
            <a:ext cx="8331958" cy="3985148"/>
          </a:xfrm>
        </p:spPr>
        <p:txBody>
          <a:bodyPr/>
          <a:lstStyle/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With </a:t>
            </a:r>
            <a:r>
              <a:rPr lang="en-GB" sz="2000" dirty="0"/>
              <a:t>regard to people with intellectual disabilities, which of the following is false: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dirty="0"/>
              <a:t>A. Diagnosis of intellectual disability is dependent on significantly sub-average </a:t>
            </a:r>
            <a:r>
              <a:rPr lang="en-GB" sz="1800" dirty="0" smtClean="0"/>
              <a:t>	IQ </a:t>
            </a:r>
            <a:r>
              <a:rPr lang="en-GB" sz="1800" dirty="0"/>
              <a:t>and associated deficits in adaptive behaviour with onset occurring before </a:t>
            </a:r>
            <a:r>
              <a:rPr lang="en-GB" sz="1800" dirty="0" smtClean="0"/>
              <a:t>	18 </a:t>
            </a:r>
            <a:r>
              <a:rPr lang="en-GB" sz="1800" dirty="0"/>
              <a:t>years of age </a:t>
            </a:r>
          </a:p>
          <a:p>
            <a:pPr marL="0" indent="0">
              <a:buNone/>
            </a:pPr>
            <a:r>
              <a:rPr lang="en-GB" sz="1800" dirty="0"/>
              <a:t>B. The prevalence of intellectual disability in the general population is 3% </a:t>
            </a:r>
          </a:p>
          <a:p>
            <a:pPr marL="0" indent="0">
              <a:buNone/>
            </a:pPr>
            <a:r>
              <a:rPr lang="en-GB" sz="1800" dirty="0"/>
              <a:t>C. Mental health problems are more common than in the general population </a:t>
            </a:r>
          </a:p>
          <a:p>
            <a:pPr marL="0" indent="0">
              <a:buNone/>
            </a:pPr>
            <a:r>
              <a:rPr lang="en-GB" sz="1800" dirty="0"/>
              <a:t>D. Mental health problems always present as challenging behaviour </a:t>
            </a:r>
          </a:p>
          <a:p>
            <a:pPr marL="0" indent="0">
              <a:buNone/>
            </a:pPr>
            <a:r>
              <a:rPr lang="en-GB" sz="1800" dirty="0"/>
              <a:t>E. The philosophy of normalisation supports people with intellectual disabilities accessing generic health services.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5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156345"/>
            <a:ext cx="8331958" cy="3985148"/>
          </a:xfrm>
        </p:spPr>
        <p:txBody>
          <a:bodyPr/>
          <a:lstStyle/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With </a:t>
            </a:r>
            <a:r>
              <a:rPr lang="en-GB" sz="2000" dirty="0"/>
              <a:t>regard to people with intellectual disabilities, which of the following is false: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dirty="0"/>
              <a:t>A. Diagnosis of intellectual disability is dependent on significantly sub-average </a:t>
            </a:r>
            <a:r>
              <a:rPr lang="en-GB" sz="1800" dirty="0" smtClean="0"/>
              <a:t>	IQ </a:t>
            </a:r>
            <a:r>
              <a:rPr lang="en-GB" sz="1800" dirty="0"/>
              <a:t>and associated deficits in adaptive behaviour with onset occurring before </a:t>
            </a:r>
            <a:r>
              <a:rPr lang="en-GB" sz="1800" dirty="0" smtClean="0"/>
              <a:t>	18 </a:t>
            </a:r>
            <a:r>
              <a:rPr lang="en-GB" sz="1800" dirty="0"/>
              <a:t>years of age </a:t>
            </a:r>
          </a:p>
          <a:p>
            <a:pPr marL="0" indent="0">
              <a:buNone/>
            </a:pPr>
            <a:r>
              <a:rPr lang="en-GB" sz="1800" dirty="0"/>
              <a:t>B. The prevalence of intellectual disability in the general population is 3% </a:t>
            </a:r>
          </a:p>
          <a:p>
            <a:pPr marL="0" indent="0">
              <a:buNone/>
            </a:pPr>
            <a:r>
              <a:rPr lang="en-GB" sz="1800" dirty="0"/>
              <a:t>C. Mental health problems are more common than in the general population </a:t>
            </a:r>
          </a:p>
          <a:p>
            <a:pPr marL="0" indent="0">
              <a:buNone/>
            </a:pPr>
            <a:r>
              <a:rPr lang="en-GB" sz="1800" b="1" dirty="0"/>
              <a:t>D. Mental health problems always present as challenging behaviour </a:t>
            </a:r>
          </a:p>
          <a:p>
            <a:pPr marL="0" indent="0">
              <a:buNone/>
            </a:pPr>
            <a:r>
              <a:rPr lang="en-GB" sz="1800" dirty="0"/>
              <a:t>E. The philosophy of normalisation supports people with intellectual disabilities accessing generic health services.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2. According to ICD-10, the following is not a degree of mental retardation: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A. Borderline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B. Moderate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Profound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Severe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Mild 	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2. According to ICD-10, the following is not a degree of mental retardation: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A. Borderline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B. Moderate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Profound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Severe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Mild 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43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3. Disruptive and dissocial behaviour occurs more commonly in which of the following category?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A. Mild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B. Moderate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Severe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Profound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Equally common across all categories 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9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3. Disruptive and dissocial behaviour occurs more commonly in which of the following category?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A. Mild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B. Moderate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Severe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Profound intellectual disability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Equally common across all categories 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5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dirty="0"/>
              <a:t>ID Module: History Taking and Communication in Patients with an</a:t>
            </a:r>
            <a:br>
              <a:rPr lang="en-GB" sz="1800" dirty="0"/>
            </a:br>
            <a:r>
              <a:rPr lang="en-GB" sz="1800" dirty="0"/>
              <a:t>Intellectual Disability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achieve this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  <a:p>
            <a:r>
              <a:rPr lang="en-US" dirty="0"/>
              <a:t>Journal Club</a:t>
            </a:r>
          </a:p>
          <a:p>
            <a:r>
              <a:rPr lang="en-US" dirty="0"/>
              <a:t>555 Presentation</a:t>
            </a:r>
          </a:p>
          <a:p>
            <a:r>
              <a:rPr lang="en-US" dirty="0"/>
              <a:t>Expert-Led Session</a:t>
            </a:r>
          </a:p>
          <a:p>
            <a:r>
              <a:rPr lang="en-US" dirty="0"/>
              <a:t>MCQs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sign the register and complete the 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2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4. The prevalence of epilepsy in the intellectual disability population is approximately: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A. 1-2%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B. 5-10%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10-15%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20-25%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50% 	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54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4. The prevalence of epilepsy in the intellectual disability population is approximately: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A. 1-2%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B. 5-10%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10-15%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D. 20-25%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50% 	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2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5. The communication style that does not interfere with assessment in the intellectual disability population is</a:t>
            </a:r>
            <a:r>
              <a:rPr lang="en-GB" sz="20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A. Denial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B</a:t>
            </a:r>
            <a:r>
              <a:rPr lang="en-GB" sz="2000" dirty="0">
                <a:solidFill>
                  <a:srgbClr val="000000"/>
                </a:solidFill>
              </a:rPr>
              <a:t>. Fabrication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C. Engagement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Digression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Suggestibility	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61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524835"/>
            <a:ext cx="8331958" cy="36166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5. The communication style that does not interfere with assessment in the intellectual disability population is</a:t>
            </a:r>
            <a:r>
              <a:rPr lang="en-GB" sz="20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A. Denial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B</a:t>
            </a:r>
            <a:r>
              <a:rPr lang="en-GB" sz="2000" dirty="0">
                <a:solidFill>
                  <a:srgbClr val="000000"/>
                </a:solidFill>
              </a:rPr>
              <a:t>. Fabrication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</a:rPr>
              <a:t>C. Engagement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D. Digression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E. Suggestibility	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dirty="0" smtClean="0"/>
              <a:t>. </a:t>
            </a:r>
            <a:r>
              <a:rPr lang="en-GB" sz="2000" dirty="0"/>
              <a:t>	</a:t>
            </a:r>
          </a:p>
          <a:p>
            <a:pPr marL="457200" lvl="1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38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ID Module: History Taking and Communication in Patients with an Intellectual Disability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Any Questions?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8059003" cy="731836"/>
          </a:xfrm>
        </p:spPr>
        <p:txBody>
          <a:bodyPr/>
          <a:lstStyle/>
          <a:p>
            <a:r>
              <a:rPr lang="en-GB" sz="1800" dirty="0"/>
              <a:t>ID Module: History Taking and Communication in Patients with an</a:t>
            </a:r>
            <a:br>
              <a:rPr lang="en-GB" sz="1800" dirty="0"/>
            </a:br>
            <a:r>
              <a:rPr lang="en-GB" sz="1800" dirty="0"/>
              <a:t>Intellectual Disability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71720"/>
            <a:ext cx="6400800" cy="581025"/>
          </a:xfrm>
        </p:spPr>
        <p:txBody>
          <a:bodyPr/>
          <a:lstStyle/>
          <a:p>
            <a:r>
              <a:rPr lang="en-US" dirty="0" smtClean="0"/>
              <a:t>Expert Led Session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2877545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4000" b="1" dirty="0" smtClean="0"/>
              <a:t>Assessment</a:t>
            </a:r>
            <a:r>
              <a:rPr lang="en-GB" altLang="en-US" sz="4000" b="1" dirty="0"/>
              <a:t>, Interviewing &amp; Gathering Information in Adults with Intellectual Disability </a:t>
            </a:r>
            <a:endParaRPr lang="en-GB" altLang="en-US" sz="4000" b="1" dirty="0" smtClean="0"/>
          </a:p>
          <a:p>
            <a:pPr marL="0" lvl="0" indent="0" algn="ctr" defTabSz="914400" eaLnBrk="1" fontAlgn="auto" hangingPunct="1">
              <a:spcAft>
                <a:spcPts val="0"/>
              </a:spcAft>
              <a:buNone/>
              <a:defRPr/>
            </a:pPr>
            <a:r>
              <a:rPr lang="en-GB" sz="3200" dirty="0">
                <a:solidFill>
                  <a:srgbClr val="000000"/>
                </a:solidFill>
                <a:latin typeface="Calibri"/>
              </a:rPr>
              <a:t>Dr Nasim Chaudhry</a:t>
            </a:r>
            <a:endParaRPr lang="en-GB" sz="1800" i="1" dirty="0">
              <a:solidFill>
                <a:srgbClr val="000000"/>
              </a:solidFill>
              <a:latin typeface="Calibri"/>
            </a:endParaRPr>
          </a:p>
          <a:p>
            <a:pPr marL="0" lvl="0" indent="0" algn="ctr" defTabSz="914400" eaLnBrk="1" fontAlgn="auto" hangingPunct="1">
              <a:spcAft>
                <a:spcPts val="0"/>
              </a:spcAft>
              <a:buNone/>
              <a:defRPr/>
            </a:pPr>
            <a:r>
              <a:rPr lang="en-GB" sz="1800" i="1" dirty="0">
                <a:solidFill>
                  <a:srgbClr val="000000"/>
                </a:solidFill>
                <a:latin typeface="Calibri"/>
              </a:rPr>
              <a:t>Consultant intellectual disability Psychiatry</a:t>
            </a:r>
          </a:p>
          <a:p>
            <a:pPr marL="0" lvl="0" indent="0" algn="ctr" defTabSz="914400" eaLnBrk="1" fontAlgn="auto" hangingPunct="1">
              <a:spcAft>
                <a:spcPts val="0"/>
              </a:spcAft>
              <a:buNone/>
              <a:defRPr/>
            </a:pPr>
            <a:r>
              <a:rPr lang="en-GB" sz="1800" i="1" dirty="0">
                <a:solidFill>
                  <a:srgbClr val="000000"/>
                </a:solidFill>
                <a:latin typeface="Calibri"/>
              </a:rPr>
              <a:t>&amp; Hon Lecturer 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387191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836613"/>
            <a:ext cx="8540750" cy="57610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altLang="en-US" sz="3600" b="1" dirty="0" smtClean="0">
              <a:solidFill>
                <a:srgbClr val="A00054"/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altLang="en-US" sz="3600" b="1" dirty="0" smtClean="0">
                <a:solidFill>
                  <a:srgbClr val="A00054"/>
                </a:solidFill>
                <a:latin typeface="+mj-lt"/>
                <a:ea typeface="+mj-ea"/>
                <a:cs typeface="+mj-cs"/>
              </a:rPr>
              <a:t>Hints </a:t>
            </a:r>
            <a:r>
              <a:rPr lang="en-GB" altLang="en-US" sz="3600" b="1" dirty="0">
                <a:solidFill>
                  <a:srgbClr val="A00054"/>
                </a:solidFill>
                <a:latin typeface="+mj-lt"/>
                <a:ea typeface="+mj-ea"/>
                <a:cs typeface="+mj-cs"/>
              </a:rPr>
              <a:t>for Psychiatric Interviewing </a:t>
            </a:r>
            <a:endParaRPr lang="en-GB" altLang="en-US" sz="3600" b="1" dirty="0" smtClean="0">
              <a:solidFill>
                <a:srgbClr val="A00054"/>
              </a:solidFill>
              <a:latin typeface="+mj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altLang="en-US" sz="2600" dirty="0" smtClean="0">
                <a:ea typeface="+mn-ea"/>
              </a:rPr>
              <a:t>	Rules of good interviewing similar to those applicable in the general population.</a:t>
            </a:r>
            <a:endParaRPr lang="en-GB" altLang="en-US" sz="26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sz="2600" b="1" dirty="0" smtClean="0">
                <a:ea typeface="+mn-ea"/>
              </a:rPr>
              <a:t>		</a:t>
            </a:r>
            <a:r>
              <a:rPr lang="en-GB" altLang="en-US" sz="2600" b="1" dirty="0" smtClean="0">
                <a:solidFill>
                  <a:schemeClr val="hlink"/>
                </a:solidFill>
                <a:ea typeface="+mn-ea"/>
              </a:rPr>
              <a:t>1- </a:t>
            </a:r>
            <a:r>
              <a:rPr lang="en-GB" altLang="en-US" sz="2600" dirty="0" smtClean="0">
                <a:ea typeface="+mn-ea"/>
              </a:rPr>
              <a:t>People with intellectual disabilities more likely 	to say what they believe the interviewer wants 	to hear.</a:t>
            </a:r>
            <a:endParaRPr lang="en-GB" altLang="en-US" sz="26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sz="2600" b="1" dirty="0" smtClean="0">
                <a:ea typeface="+mn-ea"/>
              </a:rPr>
              <a:t>		</a:t>
            </a:r>
            <a:r>
              <a:rPr lang="en-GB" altLang="en-US" sz="2600" b="1" dirty="0" smtClean="0">
                <a:solidFill>
                  <a:schemeClr val="hlink"/>
                </a:solidFill>
                <a:ea typeface="+mn-ea"/>
              </a:rPr>
              <a:t>2- </a:t>
            </a:r>
            <a:r>
              <a:rPr lang="en-GB" altLang="en-US" sz="2600" dirty="0" smtClean="0">
                <a:ea typeface="+mn-ea"/>
              </a:rPr>
              <a:t>They have a short attention span. Therefore 	recap and summarise.</a:t>
            </a:r>
            <a:endParaRPr lang="en-GB" altLang="en-US" sz="26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600" b="1" i="1" dirty="0" smtClean="0">
                <a:ea typeface="+mn-ea"/>
              </a:rPr>
              <a:t>Information from Informants:</a:t>
            </a:r>
            <a:endParaRPr lang="en-GB" altLang="en-US" sz="2600" i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altLang="en-US" sz="2600" dirty="0" smtClean="0">
                <a:ea typeface="+mn-ea"/>
              </a:rPr>
              <a:t>	Relatives, people with whom the patient lives, care staff, other professionals involved gather as much information as you can.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C81503-C5FA-6547-B7DC-3205D76D7ADC}" type="slidenum">
              <a:rPr lang="en-GB">
                <a:solidFill>
                  <a:srgbClr val="898989"/>
                </a:solidFill>
              </a:rPr>
              <a:pPr eaLnBrk="1" hangingPunct="1"/>
              <a:t>5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410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29130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5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A00054"/>
                </a:solidFill>
                <a:ea typeface="+mj-ea"/>
              </a:rPr>
              <a:t>When </a:t>
            </a:r>
            <a:r>
              <a:rPr lang="en-GB" sz="4000" b="1" dirty="0" smtClean="0">
                <a:solidFill>
                  <a:srgbClr val="A00054"/>
                </a:solidFill>
                <a:ea typeface="+mj-ea"/>
              </a:rPr>
              <a:t>Interviewing</a:t>
            </a:r>
            <a:endParaRPr lang="en-GB" sz="4000" b="1" dirty="0" smtClean="0">
              <a:ea typeface="+mj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475242"/>
            <a:ext cx="8964613" cy="4337730"/>
          </a:xfrm>
        </p:spPr>
        <p:txBody>
          <a:bodyPr/>
          <a:lstStyle/>
          <a:p>
            <a:pPr eaLnBrk="1" hangingPunct="1"/>
            <a:r>
              <a:rPr lang="en-GB" sz="3000" b="1" i="1" dirty="0">
                <a:latin typeface="Calibri" charset="0"/>
              </a:rPr>
              <a:t>Put the person at ease</a:t>
            </a:r>
            <a:r>
              <a:rPr lang="en-GB" sz="3000" dirty="0">
                <a:latin typeface="Calibri" charset="0"/>
              </a:rPr>
              <a:t>. Remove fears. Reassure and stress confidentiality. Try an engage by talking about familiar things</a:t>
            </a:r>
            <a:r>
              <a:rPr lang="en-GB" sz="3000" dirty="0" smtClean="0">
                <a:latin typeface="Calibri" charset="0"/>
              </a:rPr>
              <a:t>.</a:t>
            </a:r>
            <a:endParaRPr lang="en-GB" sz="3000" dirty="0">
              <a:latin typeface="Calibri" charset="0"/>
            </a:endParaRPr>
          </a:p>
          <a:p>
            <a:pPr eaLnBrk="1" hangingPunct="1"/>
            <a:r>
              <a:rPr lang="en-GB" sz="3000" dirty="0">
                <a:latin typeface="Calibri" charset="0"/>
              </a:rPr>
              <a:t> </a:t>
            </a:r>
            <a:r>
              <a:rPr lang="en-GB" sz="3000" b="1" i="1" dirty="0">
                <a:latin typeface="Calibri" charset="0"/>
              </a:rPr>
              <a:t>Minimise the reasons for Yes answers</a:t>
            </a:r>
            <a:r>
              <a:rPr lang="en-GB" sz="3000" dirty="0">
                <a:latin typeface="Calibri" charset="0"/>
              </a:rPr>
              <a:t> Ask contradictory questions</a:t>
            </a:r>
            <a:r>
              <a:rPr lang="en-GB" sz="3000" dirty="0" smtClean="0">
                <a:latin typeface="Calibri" charset="0"/>
              </a:rPr>
              <a:t>.</a:t>
            </a:r>
            <a:endParaRPr lang="en-GB" sz="3000" dirty="0">
              <a:latin typeface="Calibri" charset="0"/>
            </a:endParaRPr>
          </a:p>
          <a:p>
            <a:pPr eaLnBrk="1" hangingPunct="1"/>
            <a:r>
              <a:rPr lang="en-GB" sz="3000" b="1" i="1" dirty="0">
                <a:latin typeface="Calibri" charset="0"/>
              </a:rPr>
              <a:t>Establish an “anchor” event to help patients time focus.</a:t>
            </a:r>
            <a:r>
              <a:rPr lang="en-GB" sz="3000" dirty="0">
                <a:latin typeface="Calibri" charset="0"/>
              </a:rPr>
              <a:t> An event which fixes a period of around 4 weeks prior to the interview.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F02B9-E0C7-A24B-8A9F-1995E9BFDAA8}" type="slidenum">
              <a:rPr lang="en-GB">
                <a:solidFill>
                  <a:srgbClr val="898989"/>
                </a:solidFill>
              </a:rPr>
              <a:pPr eaLnBrk="1" hangingPunct="1"/>
              <a:t>6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226003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976313"/>
            <a:ext cx="8229600" cy="585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A00054"/>
                </a:solidFill>
                <a:ea typeface="+mj-ea"/>
              </a:rPr>
              <a:t>When Interviewing</a:t>
            </a:r>
            <a:r>
              <a:rPr lang="en-GB" sz="4000" b="1" dirty="0" smtClean="0">
                <a:ea typeface="+mj-ea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557338"/>
            <a:ext cx="8964613" cy="51117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300" b="1" i="1" dirty="0" smtClean="0">
                <a:ea typeface="+mn-ea"/>
              </a:rPr>
              <a:t>Keep the language as simple as possible.</a:t>
            </a:r>
          </a:p>
          <a:p>
            <a:pPr lvl="1" eaLnBrk="1" hangingPunct="1">
              <a:buFontTx/>
              <a:buNone/>
              <a:defRPr/>
            </a:pPr>
            <a:endParaRPr lang="en-GB" altLang="en-US" sz="1050" b="1" dirty="0" smtClean="0">
              <a:ea typeface="+mn-ea"/>
            </a:endParaRPr>
          </a:p>
          <a:p>
            <a:pPr lvl="1" eaLnBrk="1" hangingPunct="1">
              <a:defRPr/>
            </a:pPr>
            <a:r>
              <a:rPr lang="en-GB" altLang="en-US" sz="2900" dirty="0" smtClean="0">
                <a:ea typeface="+mn-ea"/>
              </a:rPr>
              <a:t>Check whether they understand.</a:t>
            </a:r>
          </a:p>
          <a:p>
            <a:pPr lvl="1" eaLnBrk="1" hangingPunct="1">
              <a:defRPr/>
            </a:pPr>
            <a:r>
              <a:rPr lang="en-GB" altLang="en-US" sz="2900" dirty="0" smtClean="0">
                <a:ea typeface="+mn-ea"/>
              </a:rPr>
              <a:t>Use the simplest possible question form. </a:t>
            </a:r>
          </a:p>
          <a:p>
            <a:pPr lvl="1" eaLnBrk="1" hangingPunct="1">
              <a:defRPr/>
            </a:pPr>
            <a:r>
              <a:rPr lang="en-GB" altLang="en-US" sz="2900" dirty="0" smtClean="0">
                <a:ea typeface="+mn-ea"/>
              </a:rPr>
              <a:t>What? When? Which? Who? Why?.</a:t>
            </a:r>
          </a:p>
          <a:p>
            <a:pPr lvl="1" eaLnBrk="1" hangingPunct="1">
              <a:defRPr/>
            </a:pPr>
            <a:r>
              <a:rPr lang="en-GB" altLang="en-US" sz="2900" dirty="0" smtClean="0">
                <a:ea typeface="+mn-ea"/>
              </a:rPr>
              <a:t>Leading questions are not useful.</a:t>
            </a:r>
          </a:p>
          <a:p>
            <a:pPr lvl="1" eaLnBrk="1" hangingPunct="1">
              <a:defRPr/>
            </a:pPr>
            <a:r>
              <a:rPr lang="en-GB" altLang="en-US" sz="2900" dirty="0" smtClean="0">
                <a:ea typeface="+mn-ea"/>
              </a:rPr>
              <a:t>Try to use open questions.</a:t>
            </a:r>
          </a:p>
          <a:p>
            <a:pPr lvl="1" eaLnBrk="1" hangingPunct="1">
              <a:defRPr/>
            </a:pPr>
            <a:r>
              <a:rPr lang="en-GB" altLang="en-US" sz="2900" dirty="0" smtClean="0">
                <a:ea typeface="+mn-ea"/>
              </a:rPr>
              <a:t>Use positive question forms.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DB8DDC-2E30-D04D-BE16-F27955BC2A29}" type="slidenum">
              <a:rPr lang="en-GB">
                <a:solidFill>
                  <a:srgbClr val="898989"/>
                </a:solidFill>
              </a:rPr>
              <a:pPr eaLnBrk="1" hangingPunct="1"/>
              <a:t>7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37496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85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A00054"/>
                </a:solidFill>
                <a:ea typeface="+mj-ea"/>
              </a:rPr>
              <a:t>When Interviewing</a:t>
            </a:r>
            <a:r>
              <a:rPr lang="en-GB" sz="4000" b="1" dirty="0" smtClean="0">
                <a:ea typeface="+mj-ea"/>
              </a:rPr>
              <a:t>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925" y="1557338"/>
            <a:ext cx="9109075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900" b="1" i="1">
                <a:latin typeface="Calibri" charset="0"/>
              </a:rPr>
              <a:t>Probe each symptom thoroughly.</a:t>
            </a:r>
            <a:r>
              <a:rPr lang="en-GB" sz="2900" b="1">
                <a:latin typeface="Calibri" charset="0"/>
              </a:rPr>
              <a:t> </a:t>
            </a:r>
            <a:endParaRPr lang="en-GB" sz="20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A “</a:t>
            </a:r>
            <a:r>
              <a:rPr lang="en-GB" sz="2500" b="1" i="1">
                <a:latin typeface="Calibri" charset="0"/>
              </a:rPr>
              <a:t>yes</a:t>
            </a:r>
            <a:r>
              <a:rPr lang="en-GB" sz="2500">
                <a:latin typeface="Calibri" charset="0"/>
              </a:rPr>
              <a:t>” response to a probe is not sufficient to rate a symptom as present. Attempt to obtain a description of the symptom.</a:t>
            </a:r>
          </a:p>
          <a:p>
            <a:pPr lvl="1" eaLnBrk="1" hangingPunct="1">
              <a:lnSpc>
                <a:spcPct val="80000"/>
              </a:lnSpc>
            </a:pPr>
            <a:endParaRPr lang="en-GB" sz="11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Repeat questions.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16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900" b="1" i="1">
                <a:latin typeface="Calibri" charset="0"/>
              </a:rPr>
              <a:t>Assessment of communication ability is necessary at the outset.</a:t>
            </a:r>
            <a:r>
              <a:rPr lang="en-GB" sz="2900" b="1">
                <a:latin typeface="Calibri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29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500">
                <a:latin typeface="Calibri" charset="0"/>
              </a:rPr>
              <a:t>There may be discrepancy between verbal and non-verbal performance. Many people with intellectual disability are highly skilled at covering up their poor understanding and avoid being seen as incompetent.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EF98E7-FCFA-7345-8CBB-DBB1396C8C3E}" type="slidenum">
              <a:rPr lang="en-GB">
                <a:solidFill>
                  <a:srgbClr val="898989"/>
                </a:solidFill>
              </a:rPr>
              <a:pPr eaLnBrk="1" hangingPunct="1"/>
              <a:t>8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717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34893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692150"/>
          </a:xfrm>
        </p:spPr>
        <p:txBody>
          <a:bodyPr/>
          <a:lstStyle/>
          <a:p>
            <a:pPr eaLnBrk="1" hangingPunct="1"/>
            <a:r>
              <a:rPr lang="en-GB" sz="3600" b="1">
                <a:solidFill>
                  <a:srgbClr val="A00054"/>
                </a:solidFill>
                <a:latin typeface="Calibri" charset="0"/>
              </a:rPr>
              <a:t>History: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85888"/>
            <a:ext cx="8229600" cy="4851400"/>
          </a:xfrm>
        </p:spPr>
        <p:txBody>
          <a:bodyPr/>
          <a:lstStyle/>
          <a:p>
            <a:pPr eaLnBrk="1" hangingPunct="1"/>
            <a:r>
              <a:rPr lang="en-GB" sz="2800" b="1">
                <a:latin typeface="Calibri" charset="0"/>
              </a:rPr>
              <a:t>Referral:</a:t>
            </a:r>
            <a:r>
              <a:rPr lang="en-GB" sz="2800">
                <a:latin typeface="Calibri" charset="0"/>
              </a:rPr>
              <a:t>	 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Why and by whom.</a:t>
            </a:r>
            <a:endParaRPr lang="en-GB" sz="2400" b="1">
              <a:latin typeface="Calibri" charset="0"/>
            </a:endParaRPr>
          </a:p>
          <a:p>
            <a:pPr eaLnBrk="1" hangingPunct="1"/>
            <a:r>
              <a:rPr lang="en-GB" sz="2800" b="1">
                <a:latin typeface="Calibri" charset="0"/>
              </a:rPr>
              <a:t>Presenting complaints:</a:t>
            </a:r>
          </a:p>
          <a:p>
            <a:pPr eaLnBrk="1" hangingPunct="1"/>
            <a:r>
              <a:rPr lang="en-GB" sz="2800" b="1">
                <a:latin typeface="Calibri" charset="0"/>
              </a:rPr>
              <a:t>History of presenting complaints:</a:t>
            </a:r>
            <a:endParaRPr lang="en-GB" sz="2800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Precipitating factors.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Recent life events and changes.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Symptoms: affective; cognitive and physical.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Behaviour problems (ABS part II or ABC).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n-GB" sz="2800">
                <a:latin typeface="Calibri" charset="0"/>
              </a:rPr>
              <a:t>		Changes in skills and social functioning.</a:t>
            </a:r>
            <a:endParaRPr lang="en-GB" sz="2800" b="1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b="1">
              <a:latin typeface="Calibri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53DFB6-24F2-B04C-87CB-260EC9EE505F}" type="slidenum">
              <a:rPr lang="en-GB">
                <a:solidFill>
                  <a:srgbClr val="898989"/>
                </a:solidFill>
              </a:rPr>
              <a:pPr eaLnBrk="1" hangingPunct="1"/>
              <a:t>9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819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47100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487</TotalTime>
  <Words>1283</Words>
  <Application>Microsoft Macintosh PowerPoint</Application>
  <PresentationFormat>On-screen Show (4:3)</PresentationFormat>
  <Paragraphs>333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Psychiatry Recruitment PP</vt:lpstr>
      <vt:lpstr>PowerPoint Presentation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PowerPoint Presentation</vt:lpstr>
      <vt:lpstr>When Interviewing</vt:lpstr>
      <vt:lpstr>When Interviewing:</vt:lpstr>
      <vt:lpstr>When Interviewing:</vt:lpstr>
      <vt:lpstr>History: </vt:lpstr>
      <vt:lpstr>History: </vt:lpstr>
      <vt:lpstr>History: </vt:lpstr>
      <vt:lpstr>History: </vt:lpstr>
      <vt:lpstr>History: </vt:lpstr>
      <vt:lpstr>Mental State Examination</vt:lpstr>
      <vt:lpstr>Appearance &amp; behaviour</vt:lpstr>
      <vt:lpstr>Speech &amp; Language: </vt:lpstr>
      <vt:lpstr>Thought contents:</vt:lpstr>
      <vt:lpstr>PowerPoint Presentation</vt:lpstr>
      <vt:lpstr>PowerPoint Presentation</vt:lpstr>
      <vt:lpstr>Physical and Neurological Examination:</vt:lpstr>
      <vt:lpstr>Diagnostic Scales</vt:lpstr>
      <vt:lpstr>Formulation / Summary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  <vt:lpstr>ID Module: History Taking and Communication in Patients with an Intellectual Disability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Gareth Thomas</cp:lastModifiedBy>
  <cp:revision>50</cp:revision>
  <dcterms:created xsi:type="dcterms:W3CDTF">2016-02-23T11:02:26Z</dcterms:created>
  <dcterms:modified xsi:type="dcterms:W3CDTF">2016-08-04T06:45:13Z</dcterms:modified>
</cp:coreProperties>
</file>