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3.xml" ContentType="application/vnd.openxmlformats-officedocument.presentationml.notesSlide+xml"/>
  <Override PartName="/ppt/comments/comment5.xml" ContentType="application/vnd.openxmlformats-officedocument.presentationml.comments+xml"/>
  <Override PartName="/ppt/notesSlides/notesSlide4.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8.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0"/>
  </p:notesMasterIdLst>
  <p:sldIdLst>
    <p:sldId id="328" r:id="rId2"/>
    <p:sldId id="265" r:id="rId3"/>
    <p:sldId id="266" r:id="rId4"/>
    <p:sldId id="267" r:id="rId5"/>
    <p:sldId id="274" r:id="rId6"/>
    <p:sldId id="333" r:id="rId7"/>
    <p:sldId id="335" r:id="rId8"/>
    <p:sldId id="276" r:id="rId9"/>
    <p:sldId id="336" r:id="rId10"/>
    <p:sldId id="278" r:id="rId11"/>
    <p:sldId id="279" r:id="rId12"/>
    <p:sldId id="281" r:id="rId13"/>
    <p:sldId id="282" r:id="rId14"/>
    <p:sldId id="283" r:id="rId15"/>
    <p:sldId id="284" r:id="rId16"/>
    <p:sldId id="337" r:id="rId17"/>
    <p:sldId id="338" r:id="rId18"/>
    <p:sldId id="340" r:id="rId19"/>
    <p:sldId id="339" r:id="rId20"/>
    <p:sldId id="286" r:id="rId21"/>
    <p:sldId id="287" r:id="rId22"/>
    <p:sldId id="288" r:id="rId23"/>
    <p:sldId id="289" r:id="rId24"/>
    <p:sldId id="290" r:id="rId25"/>
    <p:sldId id="291" r:id="rId26"/>
    <p:sldId id="292" r:id="rId27"/>
    <p:sldId id="293" r:id="rId28"/>
    <p:sldId id="294" r:id="rId29"/>
    <p:sldId id="350" r:id="rId30"/>
    <p:sldId id="295" r:id="rId31"/>
    <p:sldId id="341" r:id="rId32"/>
    <p:sldId id="342" r:id="rId33"/>
    <p:sldId id="347" r:id="rId34"/>
    <p:sldId id="343" r:id="rId35"/>
    <p:sldId id="344" r:id="rId36"/>
    <p:sldId id="297" r:id="rId37"/>
    <p:sldId id="299" r:id="rId38"/>
    <p:sldId id="300" r:id="rId39"/>
    <p:sldId id="332" r:id="rId40"/>
    <p:sldId id="331" r:id="rId41"/>
    <p:sldId id="33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45" r:id="rId55"/>
    <p:sldId id="346" r:id="rId56"/>
    <p:sldId id="326" r:id="rId57"/>
    <p:sldId id="329" r:id="rId58"/>
    <p:sldId id="272" r:id="rId59"/>
    <p:sldId id="348" r:id="rId60"/>
    <p:sldId id="317" r:id="rId61"/>
    <p:sldId id="318" r:id="rId62"/>
    <p:sldId id="322" r:id="rId63"/>
    <p:sldId id="327" r:id="rId64"/>
    <p:sldId id="320" r:id="rId65"/>
    <p:sldId id="349" r:id="rId66"/>
    <p:sldId id="321" r:id="rId67"/>
    <p:sldId id="325" r:id="rId68"/>
    <p:sldId id="27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9A10C86-D942-4A4E-9AE6-A1154B01F6C8}">
          <p14:sldIdLst>
            <p14:sldId id="328"/>
            <p14:sldId id="265"/>
            <p14:sldId id="266"/>
          </p14:sldIdLst>
        </p14:section>
        <p14:section name="Expert Led Presentation" id="{4314E84C-E356-184E-91B0-C832AD90BD7F}">
          <p14:sldIdLst>
            <p14:sldId id="267"/>
            <p14:sldId id="274"/>
            <p14:sldId id="333"/>
            <p14:sldId id="335"/>
            <p14:sldId id="276"/>
            <p14:sldId id="336"/>
            <p14:sldId id="278"/>
            <p14:sldId id="279"/>
            <p14:sldId id="281"/>
            <p14:sldId id="282"/>
            <p14:sldId id="283"/>
            <p14:sldId id="284"/>
            <p14:sldId id="337"/>
            <p14:sldId id="338"/>
            <p14:sldId id="340"/>
            <p14:sldId id="339"/>
            <p14:sldId id="286"/>
            <p14:sldId id="287"/>
            <p14:sldId id="288"/>
            <p14:sldId id="289"/>
            <p14:sldId id="290"/>
            <p14:sldId id="291"/>
            <p14:sldId id="292"/>
            <p14:sldId id="293"/>
            <p14:sldId id="294"/>
            <p14:sldId id="350"/>
            <p14:sldId id="295"/>
            <p14:sldId id="341"/>
            <p14:sldId id="342"/>
            <p14:sldId id="347"/>
            <p14:sldId id="343"/>
            <p14:sldId id="344"/>
            <p14:sldId id="297"/>
            <p14:sldId id="299"/>
            <p14:sldId id="300"/>
            <p14:sldId id="332"/>
            <p14:sldId id="331"/>
            <p14:sldId id="330"/>
            <p14:sldId id="301"/>
            <p14:sldId id="302"/>
            <p14:sldId id="303"/>
            <p14:sldId id="304"/>
            <p14:sldId id="305"/>
            <p14:sldId id="306"/>
            <p14:sldId id="307"/>
            <p14:sldId id="308"/>
            <p14:sldId id="309"/>
            <p14:sldId id="310"/>
            <p14:sldId id="311"/>
            <p14:sldId id="312"/>
            <p14:sldId id="345"/>
            <p14:sldId id="346"/>
            <p14:sldId id="326"/>
          </p14:sldIdLst>
        </p14:section>
        <p14:section name="MCQs" id="{938AC7ED-7DF6-394C-8BE6-05E3D9C75FD7}">
          <p14:sldIdLst>
            <p14:sldId id="329"/>
            <p14:sldId id="272"/>
            <p14:sldId id="348"/>
            <p14:sldId id="317"/>
            <p14:sldId id="318"/>
            <p14:sldId id="322"/>
            <p14:sldId id="327"/>
            <p14:sldId id="320"/>
            <p14:sldId id="349"/>
            <p14:sldId id="321"/>
            <p14:sldId id="325"/>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Atkinson" initials="RA" lastIdx="7" clrIdx="0">
    <p:extLst>
      <p:ext uri="{19B8F6BF-5375-455C-9EA6-DF929625EA0E}">
        <p15:presenceInfo xmlns:p15="http://schemas.microsoft.com/office/powerpoint/2012/main" userId="S-1-5-21-3067257783-4127061972-940401658-41609" providerId="AD"/>
      </p:ext>
    </p:extLst>
  </p:cmAuthor>
  <p:cmAuthor id="2" name="Peter Anthony (LCFT)" initials="PA(" lastIdx="4" clrIdx="1">
    <p:extLst>
      <p:ext uri="{19B8F6BF-5375-455C-9EA6-DF929625EA0E}">
        <p15:presenceInfo xmlns:p15="http://schemas.microsoft.com/office/powerpoint/2012/main" userId="S-1-5-21-2007041413-1858550364-658320111-55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850" autoAdjust="0"/>
  </p:normalViewPr>
  <p:slideViewPr>
    <p:cSldViewPr snapToGrid="0" snapToObjects="1">
      <p:cViewPr varScale="1">
        <p:scale>
          <a:sx n="79" d="100"/>
          <a:sy n="79" d="100"/>
        </p:scale>
        <p:origin x="114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9T15:32:02.525" idx="1">
    <p:pos x="2271" y="1837"/>
    <p:text>updated epidemiology stats</p:text>
    <p:extLst>
      <p:ext uri="{C676402C-5697-4E1C-873F-D02D1690AC5C}">
        <p15:threadingInfo xmlns:p15="http://schemas.microsoft.com/office/powerpoint/2012/main" timeZoneBias="-60"/>
      </p:ext>
    </p:extLst>
  </p:cm>
  <p:cm authorId="2" dt="2020-06-10T14:47:33.192" idx="1">
    <p:pos x="2436" y="1332"/>
    <p:text>Updated stats</p:text>
    <p:extLst>
      <p:ext uri="{C676402C-5697-4E1C-873F-D02D1690AC5C}">
        <p15:threadingInfo xmlns:p15="http://schemas.microsoft.com/office/powerpoint/2012/main" timeZoneBias="-60"/>
      </p:ext>
    </p:extLst>
  </p:cm>
  <p:cm authorId="2" dt="2020-06-10T14:51:19.383" idx="3">
    <p:pos x="4158" y="345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09T15:32:18.259" idx="2">
    <p:pos x="10" y="10"/>
    <p:text>extra graph inserted</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09T15:32:57.115" idx="3">
    <p:pos x="2386" y="736"/>
    <p:text>updated stats</p:text>
    <p:extLst mod="1">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6-10T14:58:08.024" idx="4">
    <p:pos x="1746" y="2160"/>
    <p:text>added in</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6-09T15:34:39.075" idx="5">
    <p:pos x="10" y="10"/>
    <p:text>aetiology split into late onset and early onset</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6-09T15:34:29.305" idx="4">
    <p:pos x="2152" y="672"/>
    <p:text>new slide</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6-09T15:35:42.069" idx="6">
    <p:pos x="10" y="10"/>
    <p:text>new slide</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6-09T15:36:49.357" idx="7">
    <p:pos x="10" y="10"/>
    <p:text>new slide with following three slides added for illustration.</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7B013-955F-4013-A915-B6F61C7D179B}" type="doc">
      <dgm:prSet loTypeId="urn:microsoft.com/office/officeart/2005/8/layout/process2" loCatId="process" qsTypeId="urn:microsoft.com/office/officeart/2005/8/quickstyle/simple4" qsCatId="simple" csTypeId="urn:microsoft.com/office/officeart/2005/8/colors/accent6_4" csCatId="accent6" phldr="1"/>
      <dgm:spPr/>
      <dgm:t>
        <a:bodyPr/>
        <a:lstStyle/>
        <a:p>
          <a:endParaRPr lang="en-GB"/>
        </a:p>
      </dgm:t>
    </dgm:pt>
    <dgm:pt modelId="{EB8AFBFA-06C9-49EC-AE3A-FE878159EAD0}">
      <dgm:prSet phldrT="[Text]" custT="1"/>
      <dgm:spPr/>
      <dgm:t>
        <a:bodyPr/>
        <a:lstStyle/>
        <a:p>
          <a:r>
            <a:rPr lang="en-GB" sz="2000" dirty="0">
              <a:solidFill>
                <a:schemeClr val="tx1">
                  <a:lumMod val="65000"/>
                  <a:lumOff val="35000"/>
                </a:schemeClr>
              </a:solidFill>
              <a:latin typeface="+mj-lt"/>
            </a:rPr>
            <a:t>Accumulation of A</a:t>
          </a:r>
          <a:r>
            <a:rPr lang="el-GR" sz="2000" dirty="0">
              <a:solidFill>
                <a:schemeClr val="tx1">
                  <a:lumMod val="65000"/>
                  <a:lumOff val="35000"/>
                </a:schemeClr>
              </a:solidFill>
              <a:latin typeface="+mj-lt"/>
              <a:cs typeface="Arial"/>
            </a:rPr>
            <a:t>β</a:t>
          </a:r>
          <a:r>
            <a:rPr lang="en-GB" sz="2000" dirty="0">
              <a:solidFill>
                <a:schemeClr val="tx1">
                  <a:lumMod val="65000"/>
                  <a:lumOff val="35000"/>
                </a:schemeClr>
              </a:solidFill>
              <a:latin typeface="+mj-lt"/>
              <a:cs typeface="Arial"/>
            </a:rPr>
            <a:t> in cerebral cortex</a:t>
          </a:r>
          <a:endParaRPr lang="en-GB" sz="2000" dirty="0">
            <a:solidFill>
              <a:schemeClr val="tx1">
                <a:lumMod val="65000"/>
                <a:lumOff val="35000"/>
              </a:schemeClr>
            </a:solidFill>
            <a:latin typeface="+mj-lt"/>
          </a:endParaRPr>
        </a:p>
      </dgm:t>
    </dgm:pt>
    <dgm:pt modelId="{B06ED0E8-3AFF-41EB-B7FA-241F4E65CA6B}" type="parTrans" cxnId="{8FC108BC-D26F-49CD-8E15-32F4462A99D1}">
      <dgm:prSet/>
      <dgm:spPr/>
      <dgm:t>
        <a:bodyPr/>
        <a:lstStyle/>
        <a:p>
          <a:endParaRPr lang="en-GB" sz="1600">
            <a:solidFill>
              <a:schemeClr val="tx1">
                <a:lumMod val="65000"/>
                <a:lumOff val="35000"/>
              </a:schemeClr>
            </a:solidFill>
          </a:endParaRPr>
        </a:p>
      </dgm:t>
    </dgm:pt>
    <dgm:pt modelId="{A6B2662B-FC48-4C83-9C30-1339457F4759}" type="sibTrans" cxnId="{8FC108BC-D26F-49CD-8E15-32F4462A99D1}">
      <dgm:prSet custT="1"/>
      <dgm:spPr/>
      <dgm:t>
        <a:bodyPr/>
        <a:lstStyle/>
        <a:p>
          <a:endParaRPr lang="en-GB" sz="2000">
            <a:solidFill>
              <a:schemeClr val="tx1">
                <a:lumMod val="65000"/>
                <a:lumOff val="35000"/>
              </a:schemeClr>
            </a:solidFill>
            <a:latin typeface="+mj-lt"/>
          </a:endParaRPr>
        </a:p>
      </dgm:t>
    </dgm:pt>
    <dgm:pt modelId="{C60ED1F3-B519-423D-A835-7A3B9E8907F5}">
      <dgm:prSet phldrT="[Text]" custT="1"/>
      <dgm:spPr/>
      <dgm:t>
        <a:bodyPr/>
        <a:lstStyle/>
        <a:p>
          <a:r>
            <a:rPr lang="en-GB" sz="2000" dirty="0">
              <a:solidFill>
                <a:schemeClr val="tx1">
                  <a:lumMod val="65000"/>
                  <a:lumOff val="35000"/>
                </a:schemeClr>
              </a:solidFill>
              <a:latin typeface="+mj-lt"/>
            </a:rPr>
            <a:t>Microglial &amp; astrocyte activation</a:t>
          </a:r>
        </a:p>
      </dgm:t>
    </dgm:pt>
    <dgm:pt modelId="{7C19935F-8D30-4D22-9B0E-7481FFB4A6D0}" type="parTrans" cxnId="{6AEA996B-4E06-409A-A024-0ACC109B5FDA}">
      <dgm:prSet/>
      <dgm:spPr/>
      <dgm:t>
        <a:bodyPr/>
        <a:lstStyle/>
        <a:p>
          <a:endParaRPr lang="en-GB" sz="1600">
            <a:solidFill>
              <a:schemeClr val="tx1">
                <a:lumMod val="65000"/>
                <a:lumOff val="35000"/>
              </a:schemeClr>
            </a:solidFill>
          </a:endParaRPr>
        </a:p>
      </dgm:t>
    </dgm:pt>
    <dgm:pt modelId="{65C8AF28-E255-48DB-A7D4-B99934B69B9B}" type="sibTrans" cxnId="{6AEA996B-4E06-409A-A024-0ACC109B5FDA}">
      <dgm:prSet custT="1"/>
      <dgm:spPr/>
      <dgm:t>
        <a:bodyPr/>
        <a:lstStyle/>
        <a:p>
          <a:endParaRPr lang="en-GB" sz="2000">
            <a:solidFill>
              <a:schemeClr val="tx1">
                <a:lumMod val="65000"/>
                <a:lumOff val="35000"/>
              </a:schemeClr>
            </a:solidFill>
            <a:latin typeface="+mj-lt"/>
          </a:endParaRPr>
        </a:p>
      </dgm:t>
    </dgm:pt>
    <dgm:pt modelId="{EC970DAF-288A-4633-AE2F-30EBA3608FBF}">
      <dgm:prSet phldrT="[Text]" custT="1"/>
      <dgm:spPr/>
      <dgm:t>
        <a:bodyPr/>
        <a:lstStyle/>
        <a:p>
          <a:r>
            <a:rPr lang="en-GB" sz="2000" dirty="0">
              <a:solidFill>
                <a:schemeClr val="tx1">
                  <a:lumMod val="65000"/>
                  <a:lumOff val="35000"/>
                </a:schemeClr>
              </a:solidFill>
              <a:latin typeface="+mj-lt"/>
            </a:rPr>
            <a:t>Oxidative injury; altered neuronal ionic homeostasis</a:t>
          </a:r>
        </a:p>
      </dgm:t>
    </dgm:pt>
    <dgm:pt modelId="{DE6D275F-E1C9-420E-8C05-7AB611B1A574}" type="parTrans" cxnId="{F5CEDC9C-273A-4233-86CE-42FAF8C9669C}">
      <dgm:prSet/>
      <dgm:spPr/>
      <dgm:t>
        <a:bodyPr/>
        <a:lstStyle/>
        <a:p>
          <a:endParaRPr lang="en-GB" sz="1600">
            <a:solidFill>
              <a:schemeClr val="tx1">
                <a:lumMod val="65000"/>
                <a:lumOff val="35000"/>
              </a:schemeClr>
            </a:solidFill>
          </a:endParaRPr>
        </a:p>
      </dgm:t>
    </dgm:pt>
    <dgm:pt modelId="{D0F989DD-0382-4969-80A2-694720857C13}" type="sibTrans" cxnId="{F5CEDC9C-273A-4233-86CE-42FAF8C9669C}">
      <dgm:prSet custT="1"/>
      <dgm:spPr/>
      <dgm:t>
        <a:bodyPr/>
        <a:lstStyle/>
        <a:p>
          <a:endParaRPr lang="en-GB" sz="2000">
            <a:solidFill>
              <a:schemeClr val="tx1">
                <a:lumMod val="65000"/>
                <a:lumOff val="35000"/>
              </a:schemeClr>
            </a:solidFill>
            <a:latin typeface="+mj-lt"/>
          </a:endParaRPr>
        </a:p>
      </dgm:t>
    </dgm:pt>
    <dgm:pt modelId="{F72C569B-EC62-4E38-B20D-5ECC358677D1}">
      <dgm:prSet custT="1"/>
      <dgm:spPr/>
      <dgm:t>
        <a:bodyPr/>
        <a:lstStyle/>
        <a:p>
          <a:r>
            <a:rPr lang="en-GB" sz="2000" dirty="0">
              <a:solidFill>
                <a:schemeClr val="tx1">
                  <a:lumMod val="65000"/>
                  <a:lumOff val="35000"/>
                </a:schemeClr>
              </a:solidFill>
              <a:latin typeface="+mj-lt"/>
            </a:rPr>
            <a:t>Neuronal &amp; synaptic dysfunction</a:t>
          </a:r>
        </a:p>
      </dgm:t>
    </dgm:pt>
    <dgm:pt modelId="{C7837A6C-89F1-4BEC-AF93-BD821286C966}" type="parTrans" cxnId="{CD34FF05-57D9-47ED-B28D-AD5EA2D0F7CA}">
      <dgm:prSet/>
      <dgm:spPr/>
      <dgm:t>
        <a:bodyPr/>
        <a:lstStyle/>
        <a:p>
          <a:endParaRPr lang="en-GB" sz="1600">
            <a:solidFill>
              <a:schemeClr val="tx1">
                <a:lumMod val="65000"/>
                <a:lumOff val="35000"/>
              </a:schemeClr>
            </a:solidFill>
          </a:endParaRPr>
        </a:p>
      </dgm:t>
    </dgm:pt>
    <dgm:pt modelId="{711134E4-D751-481F-94BC-40188EDEAD0E}" type="sibTrans" cxnId="{CD34FF05-57D9-47ED-B28D-AD5EA2D0F7CA}">
      <dgm:prSet custT="1"/>
      <dgm:spPr/>
      <dgm:t>
        <a:bodyPr/>
        <a:lstStyle/>
        <a:p>
          <a:endParaRPr lang="en-GB" sz="2000">
            <a:solidFill>
              <a:schemeClr val="tx1">
                <a:lumMod val="65000"/>
                <a:lumOff val="35000"/>
              </a:schemeClr>
            </a:solidFill>
            <a:latin typeface="+mj-lt"/>
          </a:endParaRPr>
        </a:p>
      </dgm:t>
    </dgm:pt>
    <dgm:pt modelId="{C0D0CADF-66AF-4516-88A3-51EF37FAF67C}">
      <dgm:prSet custT="1"/>
      <dgm:spPr/>
      <dgm:t>
        <a:bodyPr/>
        <a:lstStyle/>
        <a:p>
          <a:r>
            <a:rPr lang="en-GB" sz="2000">
              <a:solidFill>
                <a:schemeClr val="tx1">
                  <a:lumMod val="65000"/>
                  <a:lumOff val="35000"/>
                </a:schemeClr>
              </a:solidFill>
              <a:latin typeface="+mj-lt"/>
            </a:rPr>
            <a:t>Neuronal death</a:t>
          </a:r>
          <a:endParaRPr lang="en-GB" sz="2000" dirty="0">
            <a:solidFill>
              <a:schemeClr val="tx1">
                <a:lumMod val="65000"/>
                <a:lumOff val="35000"/>
              </a:schemeClr>
            </a:solidFill>
            <a:latin typeface="+mj-lt"/>
          </a:endParaRPr>
        </a:p>
      </dgm:t>
    </dgm:pt>
    <dgm:pt modelId="{6E30E78F-5DBA-4695-B957-25DE381D5D20}" type="parTrans" cxnId="{CD73BBED-196B-4050-82FC-F026D966F831}">
      <dgm:prSet/>
      <dgm:spPr/>
      <dgm:t>
        <a:bodyPr/>
        <a:lstStyle/>
        <a:p>
          <a:endParaRPr lang="en-GB" sz="1600">
            <a:solidFill>
              <a:schemeClr val="tx1">
                <a:lumMod val="65000"/>
                <a:lumOff val="35000"/>
              </a:schemeClr>
            </a:solidFill>
          </a:endParaRPr>
        </a:p>
      </dgm:t>
    </dgm:pt>
    <dgm:pt modelId="{3A653821-9E71-4DF6-8AB2-F214A71F66A0}" type="sibTrans" cxnId="{CD73BBED-196B-4050-82FC-F026D966F831}">
      <dgm:prSet custT="1"/>
      <dgm:spPr/>
      <dgm:t>
        <a:bodyPr/>
        <a:lstStyle/>
        <a:p>
          <a:endParaRPr lang="en-GB" sz="2000">
            <a:solidFill>
              <a:schemeClr val="tx1">
                <a:lumMod val="65000"/>
                <a:lumOff val="35000"/>
              </a:schemeClr>
            </a:solidFill>
            <a:latin typeface="+mj-lt"/>
          </a:endParaRPr>
        </a:p>
      </dgm:t>
    </dgm:pt>
    <dgm:pt modelId="{6DD7722F-3263-4D9E-9CAE-92B84A0EE5B9}">
      <dgm:prSet custT="1"/>
      <dgm:spPr/>
      <dgm:t>
        <a:bodyPr/>
        <a:lstStyle/>
        <a:p>
          <a:r>
            <a:rPr lang="en-GB" sz="2000" dirty="0">
              <a:solidFill>
                <a:schemeClr val="tx1">
                  <a:lumMod val="65000"/>
                  <a:lumOff val="35000"/>
                </a:schemeClr>
              </a:solidFill>
              <a:latin typeface="+mj-lt"/>
            </a:rPr>
            <a:t>Dementia</a:t>
          </a:r>
        </a:p>
      </dgm:t>
    </dgm:pt>
    <dgm:pt modelId="{77272A66-FCE9-4BC7-A9E4-DC9A224F18BE}" type="parTrans" cxnId="{83ED69A2-1033-4494-A22D-A87E0E0B0F99}">
      <dgm:prSet/>
      <dgm:spPr/>
      <dgm:t>
        <a:bodyPr/>
        <a:lstStyle/>
        <a:p>
          <a:endParaRPr lang="en-GB" sz="1600">
            <a:solidFill>
              <a:schemeClr val="tx1">
                <a:lumMod val="65000"/>
                <a:lumOff val="35000"/>
              </a:schemeClr>
            </a:solidFill>
          </a:endParaRPr>
        </a:p>
      </dgm:t>
    </dgm:pt>
    <dgm:pt modelId="{77547027-C36B-46B5-8A30-D20AF31E18FB}" type="sibTrans" cxnId="{83ED69A2-1033-4494-A22D-A87E0E0B0F99}">
      <dgm:prSet/>
      <dgm:spPr/>
      <dgm:t>
        <a:bodyPr/>
        <a:lstStyle/>
        <a:p>
          <a:endParaRPr lang="en-GB" sz="1600">
            <a:solidFill>
              <a:schemeClr val="tx1">
                <a:lumMod val="65000"/>
                <a:lumOff val="35000"/>
              </a:schemeClr>
            </a:solidFill>
          </a:endParaRPr>
        </a:p>
      </dgm:t>
    </dgm:pt>
    <dgm:pt modelId="{B5F05C7B-2DF9-43FE-8D82-BB827F8AFDB2}" type="pres">
      <dgm:prSet presAssocID="{EB37B013-955F-4013-A915-B6F61C7D179B}" presName="linearFlow" presStyleCnt="0">
        <dgm:presLayoutVars>
          <dgm:resizeHandles val="exact"/>
        </dgm:presLayoutVars>
      </dgm:prSet>
      <dgm:spPr/>
    </dgm:pt>
    <dgm:pt modelId="{AA3F79ED-FE1D-4E9A-A9DF-7D347AB54DAF}" type="pres">
      <dgm:prSet presAssocID="{EB8AFBFA-06C9-49EC-AE3A-FE878159EAD0}" presName="node" presStyleLbl="node1" presStyleIdx="0" presStyleCnt="6" custScaleX="156804">
        <dgm:presLayoutVars>
          <dgm:bulletEnabled val="1"/>
        </dgm:presLayoutVars>
      </dgm:prSet>
      <dgm:spPr/>
    </dgm:pt>
    <dgm:pt modelId="{C16D1D68-9B6C-4511-B9F8-359482A91E04}" type="pres">
      <dgm:prSet presAssocID="{A6B2662B-FC48-4C83-9C30-1339457F4759}" presName="sibTrans" presStyleLbl="sibTrans2D1" presStyleIdx="0" presStyleCnt="5" custScaleX="156803"/>
      <dgm:spPr/>
    </dgm:pt>
    <dgm:pt modelId="{2A3E9544-9950-4BF1-B738-BCD7EA4F49AE}" type="pres">
      <dgm:prSet presAssocID="{A6B2662B-FC48-4C83-9C30-1339457F4759}" presName="connectorText" presStyleLbl="sibTrans2D1" presStyleIdx="0" presStyleCnt="5"/>
      <dgm:spPr/>
    </dgm:pt>
    <dgm:pt modelId="{509CEAD3-35E2-4FE4-99E5-E26C8F44CE0F}" type="pres">
      <dgm:prSet presAssocID="{C60ED1F3-B519-423D-A835-7A3B9E8907F5}" presName="node" presStyleLbl="node1" presStyleIdx="1" presStyleCnt="6" custScaleX="156804">
        <dgm:presLayoutVars>
          <dgm:bulletEnabled val="1"/>
        </dgm:presLayoutVars>
      </dgm:prSet>
      <dgm:spPr/>
    </dgm:pt>
    <dgm:pt modelId="{414F1DD4-5615-41C9-8C01-FDC8154AD77E}" type="pres">
      <dgm:prSet presAssocID="{65C8AF28-E255-48DB-A7D4-B99934B69B9B}" presName="sibTrans" presStyleLbl="sibTrans2D1" presStyleIdx="1" presStyleCnt="5" custScaleX="156803"/>
      <dgm:spPr/>
    </dgm:pt>
    <dgm:pt modelId="{F16A4D30-2952-457F-948B-5523C75D3703}" type="pres">
      <dgm:prSet presAssocID="{65C8AF28-E255-48DB-A7D4-B99934B69B9B}" presName="connectorText" presStyleLbl="sibTrans2D1" presStyleIdx="1" presStyleCnt="5"/>
      <dgm:spPr/>
    </dgm:pt>
    <dgm:pt modelId="{EB2376E0-79E2-47F8-98BA-A4C34B8AEC40}" type="pres">
      <dgm:prSet presAssocID="{EC970DAF-288A-4633-AE2F-30EBA3608FBF}" presName="node" presStyleLbl="node1" presStyleIdx="2" presStyleCnt="6" custScaleX="156804">
        <dgm:presLayoutVars>
          <dgm:bulletEnabled val="1"/>
        </dgm:presLayoutVars>
      </dgm:prSet>
      <dgm:spPr/>
    </dgm:pt>
    <dgm:pt modelId="{4F4C56EA-8C47-44EB-A8B2-3AF6A2533ED7}" type="pres">
      <dgm:prSet presAssocID="{D0F989DD-0382-4969-80A2-694720857C13}" presName="sibTrans" presStyleLbl="sibTrans2D1" presStyleIdx="2" presStyleCnt="5" custScaleX="156803"/>
      <dgm:spPr/>
    </dgm:pt>
    <dgm:pt modelId="{D9401351-36FB-40FE-87A3-5230CAC8C0A2}" type="pres">
      <dgm:prSet presAssocID="{D0F989DD-0382-4969-80A2-694720857C13}" presName="connectorText" presStyleLbl="sibTrans2D1" presStyleIdx="2" presStyleCnt="5"/>
      <dgm:spPr/>
    </dgm:pt>
    <dgm:pt modelId="{CC5D56C6-240E-47A8-866D-604268BE2EC2}" type="pres">
      <dgm:prSet presAssocID="{F72C569B-EC62-4E38-B20D-5ECC358677D1}" presName="node" presStyleLbl="node1" presStyleIdx="3" presStyleCnt="6" custScaleX="156804">
        <dgm:presLayoutVars>
          <dgm:bulletEnabled val="1"/>
        </dgm:presLayoutVars>
      </dgm:prSet>
      <dgm:spPr/>
    </dgm:pt>
    <dgm:pt modelId="{4CDABAFC-3402-4BB4-8974-1C8E72CDD797}" type="pres">
      <dgm:prSet presAssocID="{711134E4-D751-481F-94BC-40188EDEAD0E}" presName="sibTrans" presStyleLbl="sibTrans2D1" presStyleIdx="3" presStyleCnt="5" custScaleX="156803"/>
      <dgm:spPr/>
    </dgm:pt>
    <dgm:pt modelId="{D043C262-C200-4B91-B9CF-52BC12002C84}" type="pres">
      <dgm:prSet presAssocID="{711134E4-D751-481F-94BC-40188EDEAD0E}" presName="connectorText" presStyleLbl="sibTrans2D1" presStyleIdx="3" presStyleCnt="5"/>
      <dgm:spPr/>
    </dgm:pt>
    <dgm:pt modelId="{9A40DD88-6E7B-4B8E-8E40-F7E46F36D07B}" type="pres">
      <dgm:prSet presAssocID="{C0D0CADF-66AF-4516-88A3-51EF37FAF67C}" presName="node" presStyleLbl="node1" presStyleIdx="4" presStyleCnt="6" custScaleX="156804">
        <dgm:presLayoutVars>
          <dgm:bulletEnabled val="1"/>
        </dgm:presLayoutVars>
      </dgm:prSet>
      <dgm:spPr/>
    </dgm:pt>
    <dgm:pt modelId="{7E5831EC-D301-44BC-9DAD-78D9E180737A}" type="pres">
      <dgm:prSet presAssocID="{3A653821-9E71-4DF6-8AB2-F214A71F66A0}" presName="sibTrans" presStyleLbl="sibTrans2D1" presStyleIdx="4" presStyleCnt="5" custScaleX="156803"/>
      <dgm:spPr/>
    </dgm:pt>
    <dgm:pt modelId="{C323B896-C0BF-4F63-B197-71D2F1F16B03}" type="pres">
      <dgm:prSet presAssocID="{3A653821-9E71-4DF6-8AB2-F214A71F66A0}" presName="connectorText" presStyleLbl="sibTrans2D1" presStyleIdx="4" presStyleCnt="5"/>
      <dgm:spPr/>
    </dgm:pt>
    <dgm:pt modelId="{BCDADF97-1862-488C-AD30-2D3D526ADAB3}" type="pres">
      <dgm:prSet presAssocID="{6DD7722F-3263-4D9E-9CAE-92B84A0EE5B9}" presName="node" presStyleLbl="node1" presStyleIdx="5" presStyleCnt="6" custScaleX="156804">
        <dgm:presLayoutVars>
          <dgm:bulletEnabled val="1"/>
        </dgm:presLayoutVars>
      </dgm:prSet>
      <dgm:spPr/>
    </dgm:pt>
  </dgm:ptLst>
  <dgm:cxnLst>
    <dgm:cxn modelId="{CD34FF05-57D9-47ED-B28D-AD5EA2D0F7CA}" srcId="{EB37B013-955F-4013-A915-B6F61C7D179B}" destId="{F72C569B-EC62-4E38-B20D-5ECC358677D1}" srcOrd="3" destOrd="0" parTransId="{C7837A6C-89F1-4BEC-AF93-BD821286C966}" sibTransId="{711134E4-D751-481F-94BC-40188EDEAD0E}"/>
    <dgm:cxn modelId="{9D0A600D-6C46-415F-84CA-ECAED2C19D16}" type="presOf" srcId="{EB8AFBFA-06C9-49EC-AE3A-FE878159EAD0}" destId="{AA3F79ED-FE1D-4E9A-A9DF-7D347AB54DAF}" srcOrd="0" destOrd="0" presId="urn:microsoft.com/office/officeart/2005/8/layout/process2"/>
    <dgm:cxn modelId="{D3341712-4338-4AFF-B1F8-94EAE4395D72}" type="presOf" srcId="{711134E4-D751-481F-94BC-40188EDEAD0E}" destId="{4CDABAFC-3402-4BB4-8974-1C8E72CDD797}" srcOrd="0" destOrd="0" presId="urn:microsoft.com/office/officeart/2005/8/layout/process2"/>
    <dgm:cxn modelId="{446AC020-63F5-448A-9ADB-3D7FFC420786}" type="presOf" srcId="{65C8AF28-E255-48DB-A7D4-B99934B69B9B}" destId="{414F1DD4-5615-41C9-8C01-FDC8154AD77E}" srcOrd="0" destOrd="0" presId="urn:microsoft.com/office/officeart/2005/8/layout/process2"/>
    <dgm:cxn modelId="{69656527-26D5-4BEE-9C34-DA2D79DC2059}" type="presOf" srcId="{A6B2662B-FC48-4C83-9C30-1339457F4759}" destId="{C16D1D68-9B6C-4511-B9F8-359482A91E04}" srcOrd="0" destOrd="0" presId="urn:microsoft.com/office/officeart/2005/8/layout/process2"/>
    <dgm:cxn modelId="{38BCD72B-FF3E-4C49-A8C9-0924F2F2F92E}" type="presOf" srcId="{3A653821-9E71-4DF6-8AB2-F214A71F66A0}" destId="{7E5831EC-D301-44BC-9DAD-78D9E180737A}" srcOrd="0" destOrd="0" presId="urn:microsoft.com/office/officeart/2005/8/layout/process2"/>
    <dgm:cxn modelId="{6AEA996B-4E06-409A-A024-0ACC109B5FDA}" srcId="{EB37B013-955F-4013-A915-B6F61C7D179B}" destId="{C60ED1F3-B519-423D-A835-7A3B9E8907F5}" srcOrd="1" destOrd="0" parTransId="{7C19935F-8D30-4D22-9B0E-7481FFB4A6D0}" sibTransId="{65C8AF28-E255-48DB-A7D4-B99934B69B9B}"/>
    <dgm:cxn modelId="{47B52B84-D71A-4F6E-8884-3AF347708024}" type="presOf" srcId="{C60ED1F3-B519-423D-A835-7A3B9E8907F5}" destId="{509CEAD3-35E2-4FE4-99E5-E26C8F44CE0F}" srcOrd="0" destOrd="0" presId="urn:microsoft.com/office/officeart/2005/8/layout/process2"/>
    <dgm:cxn modelId="{F5CEDC9C-273A-4233-86CE-42FAF8C9669C}" srcId="{EB37B013-955F-4013-A915-B6F61C7D179B}" destId="{EC970DAF-288A-4633-AE2F-30EBA3608FBF}" srcOrd="2" destOrd="0" parTransId="{DE6D275F-E1C9-420E-8C05-7AB611B1A574}" sibTransId="{D0F989DD-0382-4969-80A2-694720857C13}"/>
    <dgm:cxn modelId="{3D000E9E-FB51-4085-9FCA-7E19648BF1BA}" type="presOf" srcId="{EB37B013-955F-4013-A915-B6F61C7D179B}" destId="{B5F05C7B-2DF9-43FE-8D82-BB827F8AFDB2}" srcOrd="0" destOrd="0" presId="urn:microsoft.com/office/officeart/2005/8/layout/process2"/>
    <dgm:cxn modelId="{83ED69A2-1033-4494-A22D-A87E0E0B0F99}" srcId="{EB37B013-955F-4013-A915-B6F61C7D179B}" destId="{6DD7722F-3263-4D9E-9CAE-92B84A0EE5B9}" srcOrd="5" destOrd="0" parTransId="{77272A66-FCE9-4BC7-A9E4-DC9A224F18BE}" sibTransId="{77547027-C36B-46B5-8A30-D20AF31E18FB}"/>
    <dgm:cxn modelId="{98DC9DA4-1563-409C-917C-3D321056CE46}" type="presOf" srcId="{D0F989DD-0382-4969-80A2-694720857C13}" destId="{4F4C56EA-8C47-44EB-A8B2-3AF6A2533ED7}" srcOrd="0" destOrd="0" presId="urn:microsoft.com/office/officeart/2005/8/layout/process2"/>
    <dgm:cxn modelId="{2EA0F8A8-B0D7-4B09-B03F-3239CC91EFE7}" type="presOf" srcId="{EC970DAF-288A-4633-AE2F-30EBA3608FBF}" destId="{EB2376E0-79E2-47F8-98BA-A4C34B8AEC40}" srcOrd="0" destOrd="0" presId="urn:microsoft.com/office/officeart/2005/8/layout/process2"/>
    <dgm:cxn modelId="{A75513A9-917D-47C8-A256-F6B0E5687FE3}" type="presOf" srcId="{C0D0CADF-66AF-4516-88A3-51EF37FAF67C}" destId="{9A40DD88-6E7B-4B8E-8E40-F7E46F36D07B}" srcOrd="0" destOrd="0" presId="urn:microsoft.com/office/officeart/2005/8/layout/process2"/>
    <dgm:cxn modelId="{5E0249B3-2206-4FDB-B1C2-4B3B272BDF04}" type="presOf" srcId="{65C8AF28-E255-48DB-A7D4-B99934B69B9B}" destId="{F16A4D30-2952-457F-948B-5523C75D3703}" srcOrd="1" destOrd="0" presId="urn:microsoft.com/office/officeart/2005/8/layout/process2"/>
    <dgm:cxn modelId="{8FC108BC-D26F-49CD-8E15-32F4462A99D1}" srcId="{EB37B013-955F-4013-A915-B6F61C7D179B}" destId="{EB8AFBFA-06C9-49EC-AE3A-FE878159EAD0}" srcOrd="0" destOrd="0" parTransId="{B06ED0E8-3AFF-41EB-B7FA-241F4E65CA6B}" sibTransId="{A6B2662B-FC48-4C83-9C30-1339457F4759}"/>
    <dgm:cxn modelId="{3CF159C5-DE95-48EF-8DCE-D4A27997B315}" type="presOf" srcId="{F72C569B-EC62-4E38-B20D-5ECC358677D1}" destId="{CC5D56C6-240E-47A8-866D-604268BE2EC2}" srcOrd="0" destOrd="0" presId="urn:microsoft.com/office/officeart/2005/8/layout/process2"/>
    <dgm:cxn modelId="{3850A0C5-D28A-4735-93EB-78AE9C59F814}" type="presOf" srcId="{D0F989DD-0382-4969-80A2-694720857C13}" destId="{D9401351-36FB-40FE-87A3-5230CAC8C0A2}" srcOrd="1" destOrd="0" presId="urn:microsoft.com/office/officeart/2005/8/layout/process2"/>
    <dgm:cxn modelId="{53FD68C8-C977-45FA-B825-73616C5679B4}" type="presOf" srcId="{6DD7722F-3263-4D9E-9CAE-92B84A0EE5B9}" destId="{BCDADF97-1862-488C-AD30-2D3D526ADAB3}" srcOrd="0" destOrd="0" presId="urn:microsoft.com/office/officeart/2005/8/layout/process2"/>
    <dgm:cxn modelId="{BB41EAD1-C822-4416-8B8A-63D94DCFD5CF}" type="presOf" srcId="{711134E4-D751-481F-94BC-40188EDEAD0E}" destId="{D043C262-C200-4B91-B9CF-52BC12002C84}" srcOrd="1" destOrd="0" presId="urn:microsoft.com/office/officeart/2005/8/layout/process2"/>
    <dgm:cxn modelId="{BF6650D9-2E95-482B-81F6-7AE8E6D704B7}" type="presOf" srcId="{3A653821-9E71-4DF6-8AB2-F214A71F66A0}" destId="{C323B896-C0BF-4F63-B197-71D2F1F16B03}" srcOrd="1" destOrd="0" presId="urn:microsoft.com/office/officeart/2005/8/layout/process2"/>
    <dgm:cxn modelId="{CD73BBED-196B-4050-82FC-F026D966F831}" srcId="{EB37B013-955F-4013-A915-B6F61C7D179B}" destId="{C0D0CADF-66AF-4516-88A3-51EF37FAF67C}" srcOrd="4" destOrd="0" parTransId="{6E30E78F-5DBA-4695-B957-25DE381D5D20}" sibTransId="{3A653821-9E71-4DF6-8AB2-F214A71F66A0}"/>
    <dgm:cxn modelId="{D42322FD-6A70-47E6-9BD9-3991C12837B7}" type="presOf" srcId="{A6B2662B-FC48-4C83-9C30-1339457F4759}" destId="{2A3E9544-9950-4BF1-B738-BCD7EA4F49AE}" srcOrd="1" destOrd="0" presId="urn:microsoft.com/office/officeart/2005/8/layout/process2"/>
    <dgm:cxn modelId="{F869A6E0-A9D3-476E-9871-967C774A8AE7}" type="presParOf" srcId="{B5F05C7B-2DF9-43FE-8D82-BB827F8AFDB2}" destId="{AA3F79ED-FE1D-4E9A-A9DF-7D347AB54DAF}" srcOrd="0" destOrd="0" presId="urn:microsoft.com/office/officeart/2005/8/layout/process2"/>
    <dgm:cxn modelId="{D7D28BFE-9097-4A95-AAAB-FCAC58AE2ED4}" type="presParOf" srcId="{B5F05C7B-2DF9-43FE-8D82-BB827F8AFDB2}" destId="{C16D1D68-9B6C-4511-B9F8-359482A91E04}" srcOrd="1" destOrd="0" presId="urn:microsoft.com/office/officeart/2005/8/layout/process2"/>
    <dgm:cxn modelId="{24F45F8C-EAD5-4A68-A5AB-CBE50CEAB37E}" type="presParOf" srcId="{C16D1D68-9B6C-4511-B9F8-359482A91E04}" destId="{2A3E9544-9950-4BF1-B738-BCD7EA4F49AE}" srcOrd="0" destOrd="0" presId="urn:microsoft.com/office/officeart/2005/8/layout/process2"/>
    <dgm:cxn modelId="{B7C4D488-D849-4750-9629-11AAC4E4843B}" type="presParOf" srcId="{B5F05C7B-2DF9-43FE-8D82-BB827F8AFDB2}" destId="{509CEAD3-35E2-4FE4-99E5-E26C8F44CE0F}" srcOrd="2" destOrd="0" presId="urn:microsoft.com/office/officeart/2005/8/layout/process2"/>
    <dgm:cxn modelId="{67CF7A90-3A97-417F-AC43-00E3F4406173}" type="presParOf" srcId="{B5F05C7B-2DF9-43FE-8D82-BB827F8AFDB2}" destId="{414F1DD4-5615-41C9-8C01-FDC8154AD77E}" srcOrd="3" destOrd="0" presId="urn:microsoft.com/office/officeart/2005/8/layout/process2"/>
    <dgm:cxn modelId="{31042CED-3A6E-42C2-B8B1-61DF7E621412}" type="presParOf" srcId="{414F1DD4-5615-41C9-8C01-FDC8154AD77E}" destId="{F16A4D30-2952-457F-948B-5523C75D3703}" srcOrd="0" destOrd="0" presId="urn:microsoft.com/office/officeart/2005/8/layout/process2"/>
    <dgm:cxn modelId="{2CC2A11C-019C-477E-B323-F03995558DB2}" type="presParOf" srcId="{B5F05C7B-2DF9-43FE-8D82-BB827F8AFDB2}" destId="{EB2376E0-79E2-47F8-98BA-A4C34B8AEC40}" srcOrd="4" destOrd="0" presId="urn:microsoft.com/office/officeart/2005/8/layout/process2"/>
    <dgm:cxn modelId="{CA1DAE36-7C7A-4EDF-A663-439079116AD0}" type="presParOf" srcId="{B5F05C7B-2DF9-43FE-8D82-BB827F8AFDB2}" destId="{4F4C56EA-8C47-44EB-A8B2-3AF6A2533ED7}" srcOrd="5" destOrd="0" presId="urn:microsoft.com/office/officeart/2005/8/layout/process2"/>
    <dgm:cxn modelId="{A6D12079-CF0A-4299-AAE4-34402B432B4E}" type="presParOf" srcId="{4F4C56EA-8C47-44EB-A8B2-3AF6A2533ED7}" destId="{D9401351-36FB-40FE-87A3-5230CAC8C0A2}" srcOrd="0" destOrd="0" presId="urn:microsoft.com/office/officeart/2005/8/layout/process2"/>
    <dgm:cxn modelId="{7FCBD080-65C0-4FC2-A739-44B8BC47E3DA}" type="presParOf" srcId="{B5F05C7B-2DF9-43FE-8D82-BB827F8AFDB2}" destId="{CC5D56C6-240E-47A8-866D-604268BE2EC2}" srcOrd="6" destOrd="0" presId="urn:microsoft.com/office/officeart/2005/8/layout/process2"/>
    <dgm:cxn modelId="{33E773CB-A996-4D0C-A6AF-3B16219DC3E6}" type="presParOf" srcId="{B5F05C7B-2DF9-43FE-8D82-BB827F8AFDB2}" destId="{4CDABAFC-3402-4BB4-8974-1C8E72CDD797}" srcOrd="7" destOrd="0" presId="urn:microsoft.com/office/officeart/2005/8/layout/process2"/>
    <dgm:cxn modelId="{6102FDAE-8498-47D1-B6AC-91EB816C6960}" type="presParOf" srcId="{4CDABAFC-3402-4BB4-8974-1C8E72CDD797}" destId="{D043C262-C200-4B91-B9CF-52BC12002C84}" srcOrd="0" destOrd="0" presId="urn:microsoft.com/office/officeart/2005/8/layout/process2"/>
    <dgm:cxn modelId="{D607882C-FCD4-4150-B593-626DB903289A}" type="presParOf" srcId="{B5F05C7B-2DF9-43FE-8D82-BB827F8AFDB2}" destId="{9A40DD88-6E7B-4B8E-8E40-F7E46F36D07B}" srcOrd="8" destOrd="0" presId="urn:microsoft.com/office/officeart/2005/8/layout/process2"/>
    <dgm:cxn modelId="{85553259-BE01-4FDA-AFF0-85B24D079392}" type="presParOf" srcId="{B5F05C7B-2DF9-43FE-8D82-BB827F8AFDB2}" destId="{7E5831EC-D301-44BC-9DAD-78D9E180737A}" srcOrd="9" destOrd="0" presId="urn:microsoft.com/office/officeart/2005/8/layout/process2"/>
    <dgm:cxn modelId="{61404CDD-6FC7-4816-88AE-77072CEA823F}" type="presParOf" srcId="{7E5831EC-D301-44BC-9DAD-78D9E180737A}" destId="{C323B896-C0BF-4F63-B197-71D2F1F16B03}" srcOrd="0" destOrd="0" presId="urn:microsoft.com/office/officeart/2005/8/layout/process2"/>
    <dgm:cxn modelId="{C29A9827-4AAB-4057-B1A2-58B7CB42A76D}" type="presParOf" srcId="{B5F05C7B-2DF9-43FE-8D82-BB827F8AFDB2}" destId="{BCDADF97-1862-488C-AD30-2D3D526ADAB3}"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F79ED-FE1D-4E9A-A9DF-7D347AB54DAF}">
      <dsp:nvSpPr>
        <dsp:cNvPr id="0" name=""/>
        <dsp:cNvSpPr/>
      </dsp:nvSpPr>
      <dsp:spPr>
        <a:xfrm>
          <a:off x="426570" y="4443"/>
          <a:ext cx="3699808" cy="589877"/>
        </a:xfrm>
        <a:prstGeom prst="roundRect">
          <a:avLst>
            <a:gd name="adj" fmla="val 10000"/>
          </a:avLst>
        </a:prstGeom>
        <a:gradFill rotWithShape="0">
          <a:gsLst>
            <a:gs pos="0">
              <a:schemeClr val="accent6">
                <a:shade val="50000"/>
                <a:hueOff val="0"/>
                <a:satOff val="0"/>
                <a:lumOff val="0"/>
                <a:alphaOff val="0"/>
                <a:tint val="100000"/>
                <a:shade val="100000"/>
                <a:satMod val="130000"/>
              </a:schemeClr>
            </a:gs>
            <a:gs pos="100000">
              <a:schemeClr val="accent6">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65000"/>
                  <a:lumOff val="35000"/>
                </a:schemeClr>
              </a:solidFill>
              <a:latin typeface="+mj-lt"/>
            </a:rPr>
            <a:t>Accumulation of A</a:t>
          </a:r>
          <a:r>
            <a:rPr lang="el-GR" sz="2000" kern="1200" dirty="0">
              <a:solidFill>
                <a:schemeClr val="tx1">
                  <a:lumMod val="65000"/>
                  <a:lumOff val="35000"/>
                </a:schemeClr>
              </a:solidFill>
              <a:latin typeface="+mj-lt"/>
              <a:cs typeface="Arial"/>
            </a:rPr>
            <a:t>β</a:t>
          </a:r>
          <a:r>
            <a:rPr lang="en-GB" sz="2000" kern="1200" dirty="0">
              <a:solidFill>
                <a:schemeClr val="tx1">
                  <a:lumMod val="65000"/>
                  <a:lumOff val="35000"/>
                </a:schemeClr>
              </a:solidFill>
              <a:latin typeface="+mj-lt"/>
              <a:cs typeface="Arial"/>
            </a:rPr>
            <a:t> in cerebral cortex</a:t>
          </a:r>
          <a:endParaRPr lang="en-GB" sz="2000" kern="1200" dirty="0">
            <a:solidFill>
              <a:schemeClr val="tx1">
                <a:lumMod val="65000"/>
                <a:lumOff val="35000"/>
              </a:schemeClr>
            </a:solidFill>
            <a:latin typeface="+mj-lt"/>
          </a:endParaRPr>
        </a:p>
      </dsp:txBody>
      <dsp:txXfrm>
        <a:off x="443847" y="21720"/>
        <a:ext cx="3665254" cy="555323"/>
      </dsp:txXfrm>
    </dsp:sp>
    <dsp:sp modelId="{C16D1D68-9B6C-4511-B9F8-359482A91E04}">
      <dsp:nvSpPr>
        <dsp:cNvPr id="0" name=""/>
        <dsp:cNvSpPr/>
      </dsp:nvSpPr>
      <dsp:spPr>
        <a:xfrm rot="5400000">
          <a:off x="2103047" y="609068"/>
          <a:ext cx="346854" cy="265445"/>
        </a:xfrm>
        <a:prstGeom prst="rightArrow">
          <a:avLst>
            <a:gd name="adj1" fmla="val 60000"/>
            <a:gd name="adj2" fmla="val 50000"/>
          </a:avLst>
        </a:prstGeom>
        <a:gradFill rotWithShape="0">
          <a:gsLst>
            <a:gs pos="0">
              <a:schemeClr val="accent6">
                <a:shade val="90000"/>
                <a:hueOff val="0"/>
                <a:satOff val="0"/>
                <a:lumOff val="0"/>
                <a:alphaOff val="0"/>
                <a:tint val="100000"/>
                <a:shade val="100000"/>
                <a:satMod val="130000"/>
              </a:schemeClr>
            </a:gs>
            <a:gs pos="100000">
              <a:schemeClr val="accent6">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solidFill>
              <a:schemeClr val="tx1">
                <a:lumMod val="65000"/>
                <a:lumOff val="35000"/>
              </a:schemeClr>
            </a:solidFill>
            <a:latin typeface="+mj-lt"/>
          </a:endParaRPr>
        </a:p>
      </dsp:txBody>
      <dsp:txXfrm rot="-5400000">
        <a:off x="2196841" y="568364"/>
        <a:ext cx="159267" cy="267221"/>
      </dsp:txXfrm>
    </dsp:sp>
    <dsp:sp modelId="{509CEAD3-35E2-4FE4-99E5-E26C8F44CE0F}">
      <dsp:nvSpPr>
        <dsp:cNvPr id="0" name=""/>
        <dsp:cNvSpPr/>
      </dsp:nvSpPr>
      <dsp:spPr>
        <a:xfrm>
          <a:off x="426570" y="889260"/>
          <a:ext cx="3699808" cy="589877"/>
        </a:xfrm>
        <a:prstGeom prst="roundRect">
          <a:avLst>
            <a:gd name="adj" fmla="val 10000"/>
          </a:avLst>
        </a:prstGeom>
        <a:gradFill rotWithShape="0">
          <a:gsLst>
            <a:gs pos="0">
              <a:schemeClr val="accent6">
                <a:shade val="50000"/>
                <a:hueOff val="-153898"/>
                <a:satOff val="10260"/>
                <a:lumOff val="13395"/>
                <a:alphaOff val="0"/>
                <a:tint val="100000"/>
                <a:shade val="100000"/>
                <a:satMod val="130000"/>
              </a:schemeClr>
            </a:gs>
            <a:gs pos="100000">
              <a:schemeClr val="accent6">
                <a:shade val="50000"/>
                <a:hueOff val="-153898"/>
                <a:satOff val="10260"/>
                <a:lumOff val="1339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65000"/>
                  <a:lumOff val="35000"/>
                </a:schemeClr>
              </a:solidFill>
              <a:latin typeface="+mj-lt"/>
            </a:rPr>
            <a:t>Microglial &amp; astrocyte activation</a:t>
          </a:r>
        </a:p>
      </dsp:txBody>
      <dsp:txXfrm>
        <a:off x="443847" y="906537"/>
        <a:ext cx="3665254" cy="555323"/>
      </dsp:txXfrm>
    </dsp:sp>
    <dsp:sp modelId="{414F1DD4-5615-41C9-8C01-FDC8154AD77E}">
      <dsp:nvSpPr>
        <dsp:cNvPr id="0" name=""/>
        <dsp:cNvSpPr/>
      </dsp:nvSpPr>
      <dsp:spPr>
        <a:xfrm rot="5400000">
          <a:off x="2103047" y="1493885"/>
          <a:ext cx="346854" cy="265445"/>
        </a:xfrm>
        <a:prstGeom prst="rightArrow">
          <a:avLst>
            <a:gd name="adj1" fmla="val 60000"/>
            <a:gd name="adj2" fmla="val 50000"/>
          </a:avLst>
        </a:prstGeom>
        <a:gradFill rotWithShape="0">
          <a:gsLst>
            <a:gs pos="0">
              <a:schemeClr val="accent6">
                <a:shade val="90000"/>
                <a:hueOff val="-193090"/>
                <a:satOff val="2625"/>
                <a:lumOff val="11093"/>
                <a:alphaOff val="0"/>
                <a:tint val="100000"/>
                <a:shade val="100000"/>
                <a:satMod val="130000"/>
              </a:schemeClr>
            </a:gs>
            <a:gs pos="100000">
              <a:schemeClr val="accent6">
                <a:shade val="90000"/>
                <a:hueOff val="-193090"/>
                <a:satOff val="2625"/>
                <a:lumOff val="1109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solidFill>
              <a:schemeClr val="tx1">
                <a:lumMod val="65000"/>
                <a:lumOff val="35000"/>
              </a:schemeClr>
            </a:solidFill>
            <a:latin typeface="+mj-lt"/>
          </a:endParaRPr>
        </a:p>
      </dsp:txBody>
      <dsp:txXfrm rot="-5400000">
        <a:off x="2196841" y="1453181"/>
        <a:ext cx="159267" cy="267221"/>
      </dsp:txXfrm>
    </dsp:sp>
    <dsp:sp modelId="{EB2376E0-79E2-47F8-98BA-A4C34B8AEC40}">
      <dsp:nvSpPr>
        <dsp:cNvPr id="0" name=""/>
        <dsp:cNvSpPr/>
      </dsp:nvSpPr>
      <dsp:spPr>
        <a:xfrm>
          <a:off x="426570" y="1774077"/>
          <a:ext cx="3699808" cy="589877"/>
        </a:xfrm>
        <a:prstGeom prst="roundRect">
          <a:avLst>
            <a:gd name="adj" fmla="val 10000"/>
          </a:avLst>
        </a:prstGeom>
        <a:gradFill rotWithShape="0">
          <a:gsLst>
            <a:gs pos="0">
              <a:schemeClr val="accent6">
                <a:shade val="50000"/>
                <a:hueOff val="-307797"/>
                <a:satOff val="20520"/>
                <a:lumOff val="26790"/>
                <a:alphaOff val="0"/>
                <a:tint val="100000"/>
                <a:shade val="100000"/>
                <a:satMod val="130000"/>
              </a:schemeClr>
            </a:gs>
            <a:gs pos="100000">
              <a:schemeClr val="accent6">
                <a:shade val="50000"/>
                <a:hueOff val="-307797"/>
                <a:satOff val="20520"/>
                <a:lumOff val="2679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65000"/>
                  <a:lumOff val="35000"/>
                </a:schemeClr>
              </a:solidFill>
              <a:latin typeface="+mj-lt"/>
            </a:rPr>
            <a:t>Oxidative injury; altered neuronal ionic homeostasis</a:t>
          </a:r>
        </a:p>
      </dsp:txBody>
      <dsp:txXfrm>
        <a:off x="443847" y="1791354"/>
        <a:ext cx="3665254" cy="555323"/>
      </dsp:txXfrm>
    </dsp:sp>
    <dsp:sp modelId="{4F4C56EA-8C47-44EB-A8B2-3AF6A2533ED7}">
      <dsp:nvSpPr>
        <dsp:cNvPr id="0" name=""/>
        <dsp:cNvSpPr/>
      </dsp:nvSpPr>
      <dsp:spPr>
        <a:xfrm rot="5400000">
          <a:off x="2103047" y="2378701"/>
          <a:ext cx="346854" cy="265445"/>
        </a:xfrm>
        <a:prstGeom prst="rightArrow">
          <a:avLst>
            <a:gd name="adj1" fmla="val 60000"/>
            <a:gd name="adj2" fmla="val 50000"/>
          </a:avLst>
        </a:prstGeom>
        <a:gradFill rotWithShape="0">
          <a:gsLst>
            <a:gs pos="0">
              <a:schemeClr val="accent6">
                <a:shade val="90000"/>
                <a:hueOff val="-386179"/>
                <a:satOff val="5250"/>
                <a:lumOff val="22186"/>
                <a:alphaOff val="0"/>
                <a:tint val="100000"/>
                <a:shade val="100000"/>
                <a:satMod val="130000"/>
              </a:schemeClr>
            </a:gs>
            <a:gs pos="100000">
              <a:schemeClr val="accent6">
                <a:shade val="90000"/>
                <a:hueOff val="-386179"/>
                <a:satOff val="5250"/>
                <a:lumOff val="221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solidFill>
              <a:schemeClr val="tx1">
                <a:lumMod val="65000"/>
                <a:lumOff val="35000"/>
              </a:schemeClr>
            </a:solidFill>
            <a:latin typeface="+mj-lt"/>
          </a:endParaRPr>
        </a:p>
      </dsp:txBody>
      <dsp:txXfrm rot="-5400000">
        <a:off x="2196841" y="2337997"/>
        <a:ext cx="159267" cy="267221"/>
      </dsp:txXfrm>
    </dsp:sp>
    <dsp:sp modelId="{CC5D56C6-240E-47A8-866D-604268BE2EC2}">
      <dsp:nvSpPr>
        <dsp:cNvPr id="0" name=""/>
        <dsp:cNvSpPr/>
      </dsp:nvSpPr>
      <dsp:spPr>
        <a:xfrm>
          <a:off x="426570" y="2658893"/>
          <a:ext cx="3699808" cy="589877"/>
        </a:xfrm>
        <a:prstGeom prst="roundRect">
          <a:avLst>
            <a:gd name="adj" fmla="val 10000"/>
          </a:avLst>
        </a:prstGeom>
        <a:gradFill rotWithShape="0">
          <a:gsLst>
            <a:gs pos="0">
              <a:schemeClr val="accent6">
                <a:shade val="50000"/>
                <a:hueOff val="-461695"/>
                <a:satOff val="30780"/>
                <a:lumOff val="40185"/>
                <a:alphaOff val="0"/>
                <a:tint val="100000"/>
                <a:shade val="100000"/>
                <a:satMod val="130000"/>
              </a:schemeClr>
            </a:gs>
            <a:gs pos="100000">
              <a:schemeClr val="accent6">
                <a:shade val="50000"/>
                <a:hueOff val="-461695"/>
                <a:satOff val="30780"/>
                <a:lumOff val="4018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65000"/>
                  <a:lumOff val="35000"/>
                </a:schemeClr>
              </a:solidFill>
              <a:latin typeface="+mj-lt"/>
            </a:rPr>
            <a:t>Neuronal &amp; synaptic dysfunction</a:t>
          </a:r>
        </a:p>
      </dsp:txBody>
      <dsp:txXfrm>
        <a:off x="443847" y="2676170"/>
        <a:ext cx="3665254" cy="555323"/>
      </dsp:txXfrm>
    </dsp:sp>
    <dsp:sp modelId="{4CDABAFC-3402-4BB4-8974-1C8E72CDD797}">
      <dsp:nvSpPr>
        <dsp:cNvPr id="0" name=""/>
        <dsp:cNvSpPr/>
      </dsp:nvSpPr>
      <dsp:spPr>
        <a:xfrm rot="5400000">
          <a:off x="2103047" y="3263518"/>
          <a:ext cx="346854" cy="265445"/>
        </a:xfrm>
        <a:prstGeom prst="rightArrow">
          <a:avLst>
            <a:gd name="adj1" fmla="val 60000"/>
            <a:gd name="adj2" fmla="val 50000"/>
          </a:avLst>
        </a:prstGeom>
        <a:gradFill rotWithShape="0">
          <a:gsLst>
            <a:gs pos="0">
              <a:schemeClr val="accent6">
                <a:shade val="90000"/>
                <a:hueOff val="-386179"/>
                <a:satOff val="5250"/>
                <a:lumOff val="22186"/>
                <a:alphaOff val="0"/>
                <a:tint val="100000"/>
                <a:shade val="100000"/>
                <a:satMod val="130000"/>
              </a:schemeClr>
            </a:gs>
            <a:gs pos="100000">
              <a:schemeClr val="accent6">
                <a:shade val="90000"/>
                <a:hueOff val="-386179"/>
                <a:satOff val="5250"/>
                <a:lumOff val="221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solidFill>
              <a:schemeClr val="tx1">
                <a:lumMod val="65000"/>
                <a:lumOff val="35000"/>
              </a:schemeClr>
            </a:solidFill>
            <a:latin typeface="+mj-lt"/>
          </a:endParaRPr>
        </a:p>
      </dsp:txBody>
      <dsp:txXfrm rot="-5400000">
        <a:off x="2196841" y="3222814"/>
        <a:ext cx="159267" cy="267221"/>
      </dsp:txXfrm>
    </dsp:sp>
    <dsp:sp modelId="{9A40DD88-6E7B-4B8E-8E40-F7E46F36D07B}">
      <dsp:nvSpPr>
        <dsp:cNvPr id="0" name=""/>
        <dsp:cNvSpPr/>
      </dsp:nvSpPr>
      <dsp:spPr>
        <a:xfrm>
          <a:off x="426570" y="3543710"/>
          <a:ext cx="3699808" cy="589877"/>
        </a:xfrm>
        <a:prstGeom prst="roundRect">
          <a:avLst>
            <a:gd name="adj" fmla="val 10000"/>
          </a:avLst>
        </a:prstGeom>
        <a:gradFill rotWithShape="0">
          <a:gsLst>
            <a:gs pos="0">
              <a:schemeClr val="accent6">
                <a:shade val="50000"/>
                <a:hueOff val="-307797"/>
                <a:satOff val="20520"/>
                <a:lumOff val="26790"/>
                <a:alphaOff val="0"/>
                <a:tint val="100000"/>
                <a:shade val="100000"/>
                <a:satMod val="130000"/>
              </a:schemeClr>
            </a:gs>
            <a:gs pos="100000">
              <a:schemeClr val="accent6">
                <a:shade val="50000"/>
                <a:hueOff val="-307797"/>
                <a:satOff val="20520"/>
                <a:lumOff val="2679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lumMod val="65000"/>
                  <a:lumOff val="35000"/>
                </a:schemeClr>
              </a:solidFill>
              <a:latin typeface="+mj-lt"/>
            </a:rPr>
            <a:t>Neuronal death</a:t>
          </a:r>
          <a:endParaRPr lang="en-GB" sz="2000" kern="1200" dirty="0">
            <a:solidFill>
              <a:schemeClr val="tx1">
                <a:lumMod val="65000"/>
                <a:lumOff val="35000"/>
              </a:schemeClr>
            </a:solidFill>
            <a:latin typeface="+mj-lt"/>
          </a:endParaRPr>
        </a:p>
      </dsp:txBody>
      <dsp:txXfrm>
        <a:off x="443847" y="3560987"/>
        <a:ext cx="3665254" cy="555323"/>
      </dsp:txXfrm>
    </dsp:sp>
    <dsp:sp modelId="{7E5831EC-D301-44BC-9DAD-78D9E180737A}">
      <dsp:nvSpPr>
        <dsp:cNvPr id="0" name=""/>
        <dsp:cNvSpPr/>
      </dsp:nvSpPr>
      <dsp:spPr>
        <a:xfrm rot="5400000">
          <a:off x="2103047" y="4148335"/>
          <a:ext cx="346854" cy="265445"/>
        </a:xfrm>
        <a:prstGeom prst="rightArrow">
          <a:avLst>
            <a:gd name="adj1" fmla="val 60000"/>
            <a:gd name="adj2" fmla="val 50000"/>
          </a:avLst>
        </a:prstGeom>
        <a:gradFill rotWithShape="0">
          <a:gsLst>
            <a:gs pos="0">
              <a:schemeClr val="accent6">
                <a:shade val="90000"/>
                <a:hueOff val="-193090"/>
                <a:satOff val="2625"/>
                <a:lumOff val="11093"/>
                <a:alphaOff val="0"/>
                <a:tint val="100000"/>
                <a:shade val="100000"/>
                <a:satMod val="130000"/>
              </a:schemeClr>
            </a:gs>
            <a:gs pos="100000">
              <a:schemeClr val="accent6">
                <a:shade val="90000"/>
                <a:hueOff val="-193090"/>
                <a:satOff val="2625"/>
                <a:lumOff val="1109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solidFill>
              <a:schemeClr val="tx1">
                <a:lumMod val="65000"/>
                <a:lumOff val="35000"/>
              </a:schemeClr>
            </a:solidFill>
            <a:latin typeface="+mj-lt"/>
          </a:endParaRPr>
        </a:p>
      </dsp:txBody>
      <dsp:txXfrm rot="-5400000">
        <a:off x="2196841" y="4107631"/>
        <a:ext cx="159267" cy="267221"/>
      </dsp:txXfrm>
    </dsp:sp>
    <dsp:sp modelId="{BCDADF97-1862-488C-AD30-2D3D526ADAB3}">
      <dsp:nvSpPr>
        <dsp:cNvPr id="0" name=""/>
        <dsp:cNvSpPr/>
      </dsp:nvSpPr>
      <dsp:spPr>
        <a:xfrm>
          <a:off x="426570" y="4428527"/>
          <a:ext cx="3699808" cy="589877"/>
        </a:xfrm>
        <a:prstGeom prst="roundRect">
          <a:avLst>
            <a:gd name="adj" fmla="val 10000"/>
          </a:avLst>
        </a:prstGeom>
        <a:gradFill rotWithShape="0">
          <a:gsLst>
            <a:gs pos="0">
              <a:schemeClr val="accent6">
                <a:shade val="50000"/>
                <a:hueOff val="-153898"/>
                <a:satOff val="10260"/>
                <a:lumOff val="13395"/>
                <a:alphaOff val="0"/>
                <a:tint val="100000"/>
                <a:shade val="100000"/>
                <a:satMod val="130000"/>
              </a:schemeClr>
            </a:gs>
            <a:gs pos="100000">
              <a:schemeClr val="accent6">
                <a:shade val="50000"/>
                <a:hueOff val="-153898"/>
                <a:satOff val="10260"/>
                <a:lumOff val="1339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65000"/>
                  <a:lumOff val="35000"/>
                </a:schemeClr>
              </a:solidFill>
              <a:latin typeface="+mj-lt"/>
            </a:rPr>
            <a:t>Dementia</a:t>
          </a:r>
        </a:p>
      </dsp:txBody>
      <dsp:txXfrm>
        <a:off x="443847" y="4445804"/>
        <a:ext cx="3665254" cy="5553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6D064-2D8F-A043-BF3B-143CA3F6DBB6}" type="datetimeFigureOut">
              <a:rPr lang="en-GB" smtClean="0"/>
              <a:t>06/07/2020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320D8-28FA-E640-998A-8508E29BA384}" type="slidenum">
              <a:rPr lang="en-GB" smtClean="0"/>
              <a:t>‹#›</a:t>
            </a:fld>
            <a:endParaRPr lang="en-GB"/>
          </a:p>
        </p:txBody>
      </p:sp>
    </p:spTree>
    <p:extLst>
      <p:ext uri="{BB962C8B-B14F-4D97-AF65-F5344CB8AC3E}">
        <p14:creationId xmlns:p14="http://schemas.microsoft.com/office/powerpoint/2010/main" val="141576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71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26F59E-F6B9-2E44-8B59-B70B6D0D0D96}"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9</a:t>
            </a:fld>
            <a:endParaRPr lang="en-GB"/>
          </a:p>
        </p:txBody>
      </p:sp>
    </p:spTree>
    <p:extLst>
      <p:ext uri="{BB962C8B-B14F-4D97-AF65-F5344CB8AC3E}">
        <p14:creationId xmlns:p14="http://schemas.microsoft.com/office/powerpoint/2010/main" val="130145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320D8-28FA-E640-998A-8508E29BA384}" type="slidenum">
              <a:rPr lang="en-GB" smtClean="0"/>
              <a:t>16</a:t>
            </a:fld>
            <a:endParaRPr lang="en-GB"/>
          </a:p>
        </p:txBody>
      </p:sp>
    </p:spTree>
    <p:extLst>
      <p:ext uri="{BB962C8B-B14F-4D97-AF65-F5344CB8AC3E}">
        <p14:creationId xmlns:p14="http://schemas.microsoft.com/office/powerpoint/2010/main" val="1149657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Mutations in the genes associated with early onset causes the production of amyloid plaques </a:t>
            </a:r>
          </a:p>
          <a:p>
            <a:endParaRPr lang="en-GB" dirty="0"/>
          </a:p>
        </p:txBody>
      </p:sp>
      <p:sp>
        <p:nvSpPr>
          <p:cNvPr id="4" name="Slide Number Placeholder 3"/>
          <p:cNvSpPr>
            <a:spLocks noGrp="1"/>
          </p:cNvSpPr>
          <p:nvPr>
            <p:ph type="sldNum" sz="quarter" idx="5"/>
          </p:nvPr>
        </p:nvSpPr>
        <p:spPr/>
        <p:txBody>
          <a:bodyPr/>
          <a:lstStyle/>
          <a:p>
            <a:fld id="{04A320D8-28FA-E640-998A-8508E29BA384}" type="slidenum">
              <a:rPr lang="en-GB" smtClean="0"/>
              <a:t>17</a:t>
            </a:fld>
            <a:endParaRPr lang="en-GB"/>
          </a:p>
        </p:txBody>
      </p:sp>
    </p:spTree>
    <p:extLst>
      <p:ext uri="{BB962C8B-B14F-4D97-AF65-F5344CB8AC3E}">
        <p14:creationId xmlns:p14="http://schemas.microsoft.com/office/powerpoint/2010/main" val="184398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32</a:t>
            </a:fld>
            <a:endParaRPr lang="en-GB"/>
          </a:p>
        </p:txBody>
      </p:sp>
    </p:spTree>
    <p:extLst>
      <p:ext uri="{BB962C8B-B14F-4D97-AF65-F5344CB8AC3E}">
        <p14:creationId xmlns:p14="http://schemas.microsoft.com/office/powerpoint/2010/main" val="220116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33</a:t>
            </a:fld>
            <a:endParaRPr lang="en-GB"/>
          </a:p>
        </p:txBody>
      </p:sp>
    </p:spTree>
    <p:extLst>
      <p:ext uri="{BB962C8B-B14F-4D97-AF65-F5344CB8AC3E}">
        <p14:creationId xmlns:p14="http://schemas.microsoft.com/office/powerpoint/2010/main" val="234291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FA0D74F-FF1B-4DA0-98A4-1BFE58908B15}" type="slidenum">
              <a:rPr lang="en-US" altLang="en-US" sz="1200">
                <a:latin typeface="Bookman Old Style" pitchFamily="18" charset="0"/>
              </a:rPr>
              <a:pPr eaLnBrk="1" hangingPunct="1"/>
              <a:t>49</a:t>
            </a:fld>
            <a:endParaRPr lang="en-US" altLang="en-US" sz="1200">
              <a:latin typeface="Bookman Old Style" pitchFamily="18" charset="0"/>
            </a:endParaRPr>
          </a:p>
        </p:txBody>
      </p:sp>
      <p:sp>
        <p:nvSpPr>
          <p:cNvPr id="46083"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6084" name="Rectangle 3"/>
          <p:cNvSpPr>
            <a:spLocks noGrp="1" noChangeArrowheads="1"/>
          </p:cNvSpPr>
          <p:nvPr>
            <p:ph type="body" idx="1"/>
          </p:nvPr>
        </p:nvSpPr>
        <p:spPr>
          <a:xfrm>
            <a:off x="835025" y="4579938"/>
            <a:ext cx="5319713" cy="1882775"/>
          </a:xfrm>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1072" tIns="45535" rIns="91072" bIns="45535"/>
          <a:lstStyle/>
          <a:p>
            <a:pPr eaLnBrk="1" hangingPunct="1"/>
            <a:r>
              <a:rPr lang="en-US" altLang="en-US">
                <a:latin typeface="Arial" pitchFamily="34" charset="0"/>
                <a:ea typeface="ＭＳ Ｐゴシック" pitchFamily="34" charset="-128"/>
              </a:rPr>
              <a:t>This graph illustrates that behavioral symptoms appear at all stages of Alzheimer’s disease, sometimes as early as 2 years prior to diagnosis.  Peak frequencies of disturbances are indicated on a time line of disease progression.</a:t>
            </a:r>
          </a:p>
          <a:p>
            <a:pPr eaLnBrk="1" hangingPunct="1"/>
            <a:r>
              <a:rPr lang="en-US" altLang="en-US">
                <a:latin typeface="Arial" pitchFamily="34" charset="0"/>
                <a:ea typeface="ＭＳ Ｐゴシック" pitchFamily="34" charset="-128"/>
              </a:rPr>
              <a:t>Social withdrawal occurred an average of 33 months before diagnosis and was the earliest recognizable psychiatric symptom observed in this study.  Suicidal ideation, depression, paranoia, and diurnal rhythm disturbances also occurred early in the course of the disease, whereas agitation, hallucinations, and aggression were documented an average of 1 to 2 years after diagnosis.</a:t>
            </a:r>
          </a:p>
        </p:txBody>
      </p:sp>
    </p:spTree>
    <p:extLst>
      <p:ext uri="{BB962C8B-B14F-4D97-AF65-F5344CB8AC3E}">
        <p14:creationId xmlns:p14="http://schemas.microsoft.com/office/powerpoint/2010/main" val="110132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1289458-F1FD-4BA1-B6D5-8B1644305581}" type="slidenum">
              <a:rPr lang="en-US" altLang="en-US" sz="1200">
                <a:latin typeface="Bookman Old Style" pitchFamily="18" charset="0"/>
              </a:rPr>
              <a:pPr eaLnBrk="1" hangingPunct="1"/>
              <a:t>50</a:t>
            </a:fld>
            <a:endParaRPr lang="en-US" altLang="en-US" sz="1200">
              <a:latin typeface="Bookman Old Style" pitchFamily="18" charset="0"/>
            </a:endParaRPr>
          </a:p>
        </p:txBody>
      </p:sp>
      <p:sp>
        <p:nvSpPr>
          <p:cNvPr id="54274" name="Rectangle 2"/>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latin typeface="Arial" pitchFamily="34" charset="0"/>
              <a:ea typeface="ＭＳ Ｐゴシック" pitchFamily="34" charset="-128"/>
            </a:endParaRPr>
          </a:p>
        </p:txBody>
      </p:sp>
      <p:sp>
        <p:nvSpPr>
          <p:cNvPr id="47108"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209957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2BA3D75-058F-4B64-A715-CE96D531B507}" type="slidenum">
              <a:rPr lang="en-GB" altLang="en-US" sz="1200"/>
              <a:pPr eaLnBrk="1" hangingPunct="1"/>
              <a:t>55</a:t>
            </a:fld>
            <a:endParaRPr lang="en-GB"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1741704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384175" y="1393607"/>
            <a:ext cx="814296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457200" eaLnBrk="1" fontAlgn="base" hangingPunct="1">
              <a:spcBef>
                <a:spcPct val="0"/>
              </a:spcBef>
              <a:spcAft>
                <a:spcPct val="0"/>
              </a:spcAft>
            </a:pPr>
            <a:r>
              <a:rPr lang="en-GB" altLang="en-US" sz="3600" b="1" dirty="0">
                <a:solidFill>
                  <a:srgbClr val="A00054"/>
                </a:solidFill>
              </a:rPr>
              <a:t>Old Age Module</a:t>
            </a:r>
          </a:p>
        </p:txBody>
      </p:sp>
      <p:sp>
        <p:nvSpPr>
          <p:cNvPr id="5" name="TextBox 4"/>
          <p:cNvSpPr txBox="1"/>
          <p:nvPr userDrawn="1"/>
        </p:nvSpPr>
        <p:spPr>
          <a:xfrm>
            <a:off x="725714" y="3120571"/>
            <a:ext cx="7613424" cy="369332"/>
          </a:xfrm>
          <a:prstGeom prst="rect">
            <a:avLst/>
          </a:prstGeom>
          <a:noFill/>
        </p:spPr>
        <p:txBody>
          <a:bodyPr wrap="square" rtlCol="0">
            <a:spAutoFit/>
          </a:bodyPr>
          <a:lstStyle/>
          <a:p>
            <a:pPr algn="ctr" defTabSz="457200" fontAlgn="base">
              <a:spcBef>
                <a:spcPct val="0"/>
              </a:spcBef>
              <a:spcAft>
                <a:spcPct val="0"/>
              </a:spcAft>
            </a:pPr>
            <a:r>
              <a:rPr lang="en-US" b="1" dirty="0">
                <a:solidFill>
                  <a:srgbClr val="A00054"/>
                </a:solidFill>
                <a:ea typeface="Arial" charset="0"/>
                <a:cs typeface="Arial" charset="0"/>
              </a:rPr>
              <a:t>Alzheimer’s Disease</a:t>
            </a:r>
          </a:p>
        </p:txBody>
      </p:sp>
      <p:pic>
        <p:nvPicPr>
          <p:cNvPr id="6" name="Picture 13" descr="bottom_brandin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74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9757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P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199" y="1025526"/>
            <a:ext cx="7839075" cy="679449"/>
          </a:xfrm>
          <a:prstGeom prst="rect">
            <a:avLst/>
          </a:prstGeom>
        </p:spPr>
        <p:txBody>
          <a:bodyPr/>
          <a:lstStyle>
            <a:lvl1pPr algn="l">
              <a:defRPr sz="3600" b="1" baseline="0">
                <a:solidFill>
                  <a:srgbClr val="A00054"/>
                </a:solidFill>
              </a:defRPr>
            </a:lvl1pPr>
          </a:lstStyle>
          <a:p>
            <a:r>
              <a:rPr lang="en-US" dirty="0"/>
              <a:t>Alzheimer’s disease</a:t>
            </a:r>
          </a:p>
        </p:txBody>
      </p:sp>
      <p:sp>
        <p:nvSpPr>
          <p:cNvPr id="3" name="Subtitle 2"/>
          <p:cNvSpPr>
            <a:spLocks noGrp="1"/>
          </p:cNvSpPr>
          <p:nvPr>
            <p:ph type="subTitle" idx="1"/>
          </p:nvPr>
        </p:nvSpPr>
        <p:spPr>
          <a:xfrm>
            <a:off x="457199" y="1757362"/>
            <a:ext cx="7839075"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503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ntent slides">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7839075" cy="679449"/>
          </a:xfrm>
          <a:prstGeom prst="rect">
            <a:avLst/>
          </a:prstGeom>
        </p:spPr>
        <p:txBody>
          <a:bodyPr/>
          <a:lstStyle>
            <a:lvl1pPr algn="l">
              <a:defRPr sz="3600" b="1" baseline="0">
                <a:solidFill>
                  <a:srgbClr val="A00054"/>
                </a:solidFill>
              </a:defRPr>
            </a:lvl1pPr>
          </a:lstStyle>
          <a:p>
            <a:endParaRPr lang="en-US" dirty="0"/>
          </a:p>
        </p:txBody>
      </p:sp>
      <p:sp>
        <p:nvSpPr>
          <p:cNvPr id="8" name="Text Placeholder 7"/>
          <p:cNvSpPr>
            <a:spLocks noGrp="1"/>
          </p:cNvSpPr>
          <p:nvPr>
            <p:ph type="body" sz="quarter" idx="13"/>
          </p:nvPr>
        </p:nvSpPr>
        <p:spPr>
          <a:xfrm>
            <a:off x="457200" y="1704974"/>
            <a:ext cx="7839075" cy="4499055"/>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82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MCQs</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01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lgn="ctr">
              <a:defRPr sz="2400" baseline="0"/>
            </a:lvl1pPr>
            <a:lvl2pPr algn="ctr">
              <a:defRPr sz="2400"/>
            </a:lvl2pPr>
            <a:lvl3pPr algn="ctr">
              <a:defRPr sz="2400"/>
            </a:lvl3pPr>
            <a:lvl4pPr algn="ctr">
              <a:defRPr sz="2400"/>
            </a:lvl4pPr>
            <a:lvl5pPr algn="ct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41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4E0AD7D-EF86-42D7-A12A-3AE9E1DEA4A5}" type="slidenum">
              <a:rPr lang="en-GB" altLang="en-US"/>
              <a:pPr/>
              <a:t>‹#›</a:t>
            </a:fld>
            <a:endParaRPr lang="en-GB" altLang="en-US"/>
          </a:p>
        </p:txBody>
      </p:sp>
    </p:spTree>
    <p:extLst>
      <p:ext uri="{BB962C8B-B14F-4D97-AF65-F5344CB8AC3E}">
        <p14:creationId xmlns:p14="http://schemas.microsoft.com/office/powerpoint/2010/main" val="166750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8E2E395-13AA-49FD-955C-B4426C8F948B}" type="slidenum">
              <a:rPr lang="en-GB" altLang="en-US"/>
              <a:pPr/>
              <a:t>‹#›</a:t>
            </a:fld>
            <a:endParaRPr lang="en-GB" altLang="en-US"/>
          </a:p>
        </p:txBody>
      </p:sp>
    </p:spTree>
    <p:extLst>
      <p:ext uri="{BB962C8B-B14F-4D97-AF65-F5344CB8AC3E}">
        <p14:creationId xmlns:p14="http://schemas.microsoft.com/office/powerpoint/2010/main" val="386115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0AB79D4-C8C9-4EAA-9109-430EFE6FDD9C}" type="slidenum">
              <a:rPr lang="en-GB" altLang="en-US"/>
              <a:pPr/>
              <a:t>‹#›</a:t>
            </a:fld>
            <a:endParaRPr lang="en-GB" altLang="en-US"/>
          </a:p>
        </p:txBody>
      </p:sp>
    </p:spTree>
    <p:extLst>
      <p:ext uri="{BB962C8B-B14F-4D97-AF65-F5344CB8AC3E}">
        <p14:creationId xmlns:p14="http://schemas.microsoft.com/office/powerpoint/2010/main" val="234168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resentation content">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7839075" cy="679449"/>
          </a:xfrm>
          <a:prstGeom prst="rect">
            <a:avLst/>
          </a:prstGeom>
        </p:spPr>
        <p:txBody>
          <a:bodyPr/>
          <a:lstStyle>
            <a:lvl1pPr algn="l">
              <a:defRPr sz="3600" b="1" baseline="0">
                <a:solidFill>
                  <a:srgbClr val="A01853"/>
                </a:solidFill>
              </a:defRPr>
            </a:lvl1pPr>
          </a:lstStyle>
          <a:p>
            <a:endParaRPr lang="en-US" dirty="0"/>
          </a:p>
        </p:txBody>
      </p:sp>
      <p:sp>
        <p:nvSpPr>
          <p:cNvPr id="8" name="Text Placeholder 7"/>
          <p:cNvSpPr>
            <a:spLocks noGrp="1"/>
          </p:cNvSpPr>
          <p:nvPr>
            <p:ph type="body" sz="quarter" idx="13"/>
          </p:nvPr>
        </p:nvSpPr>
        <p:spPr>
          <a:xfrm>
            <a:off x="457200" y="1704974"/>
            <a:ext cx="7839076" cy="4429607"/>
          </a:xfrm>
          <a:prstGeom prst="rect">
            <a:avLst/>
          </a:prstGeom>
        </p:spPr>
        <p:txBody>
          <a:bodyPr/>
          <a:lstStyle>
            <a:lvl1pPr>
              <a:defRPr sz="2400" baseline="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79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8"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288973"/>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80" r:id="rId3"/>
    <p:sldLayoutId id="2147483678" r:id="rId4"/>
    <p:sldLayoutId id="2147483679" r:id="rId5"/>
    <p:sldLayoutId id="2147483682" r:id="rId6"/>
    <p:sldLayoutId id="2147483683" r:id="rId7"/>
    <p:sldLayoutId id="2147483684" r:id="rId8"/>
    <p:sldLayoutId id="2147483685" r:id="rId9"/>
    <p:sldLayoutId id="2147483686" r:id="rId10"/>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mailto:mark.worthington@lancashirecare.nhs.uk"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6"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extBox 1"/>
          <p:cNvSpPr txBox="1">
            <a:spLocks noChangeArrowheads="1"/>
          </p:cNvSpPr>
          <p:nvPr/>
        </p:nvSpPr>
        <p:spPr bwMode="auto">
          <a:xfrm>
            <a:off x="384175" y="1393825"/>
            <a:ext cx="814228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3600" b="1" dirty="0">
                <a:solidFill>
                  <a:srgbClr val="A00054"/>
                </a:solidFill>
              </a:rPr>
              <a:t>MRCPsych Old Age Module</a:t>
            </a:r>
          </a:p>
        </p:txBody>
      </p:sp>
      <p:sp>
        <p:nvSpPr>
          <p:cNvPr id="6148" name="TextBox 1"/>
          <p:cNvSpPr txBox="1">
            <a:spLocks noChangeArrowheads="1"/>
          </p:cNvSpPr>
          <p:nvPr/>
        </p:nvSpPr>
        <p:spPr bwMode="auto">
          <a:xfrm>
            <a:off x="725488" y="3121025"/>
            <a:ext cx="761365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A00054"/>
                </a:solidFill>
              </a:rPr>
              <a:t>Alzheimer’s Disease</a:t>
            </a:r>
          </a:p>
          <a:p>
            <a:pPr algn="ctr" eaLnBrk="1" hangingPunct="1"/>
            <a:endParaRPr lang="en-US" sz="1800" b="1" dirty="0">
              <a:solidFill>
                <a:srgbClr val="A00054"/>
              </a:solidFill>
            </a:endParaRPr>
          </a:p>
          <a:p>
            <a:pPr algn="ctr" eaLnBrk="1" hangingPunct="1"/>
            <a:endParaRPr lang="en-US" sz="1800" b="1" dirty="0">
              <a:solidFill>
                <a:srgbClr val="A00054"/>
              </a:solidFill>
            </a:endParaRPr>
          </a:p>
        </p:txBody>
      </p:sp>
    </p:spTree>
    <p:extLst>
      <p:ext uri="{BB962C8B-B14F-4D97-AF65-F5344CB8AC3E}">
        <p14:creationId xmlns:p14="http://schemas.microsoft.com/office/powerpoint/2010/main" val="412282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defRPr/>
            </a:pPr>
            <a:r>
              <a:rPr lang="en-GB">
                <a:solidFill>
                  <a:srgbClr val="7030A0"/>
                </a:solidFill>
              </a:rPr>
              <a:t>NEUROPATHOLOGY</a:t>
            </a:r>
          </a:p>
        </p:txBody>
      </p:sp>
      <p:sp>
        <p:nvSpPr>
          <p:cNvPr id="7171" name="Rectangle 3"/>
          <p:cNvSpPr>
            <a:spLocks noGrp="1" noChangeArrowheads="1"/>
          </p:cNvSpPr>
          <p:nvPr>
            <p:ph type="body" sz="quarter" idx="13"/>
          </p:nvPr>
        </p:nvSpPr>
        <p:spPr/>
        <p:txBody>
          <a:bodyPr/>
          <a:lstStyle/>
          <a:p>
            <a:pPr eaLnBrk="1" hangingPunct="1">
              <a:defRPr/>
            </a:pPr>
            <a:r>
              <a:rPr lang="en-GB" dirty="0"/>
              <a:t>Senile Plaques :</a:t>
            </a:r>
          </a:p>
          <a:p>
            <a:pPr eaLnBrk="1" hangingPunct="1">
              <a:buFontTx/>
              <a:buNone/>
              <a:defRPr/>
            </a:pPr>
            <a:r>
              <a:rPr lang="en-GB" dirty="0"/>
              <a:t>           Extra-cellular amyloid beta-peptide           </a:t>
            </a:r>
          </a:p>
          <a:p>
            <a:pPr eaLnBrk="1" hangingPunct="1">
              <a:defRPr/>
            </a:pPr>
            <a:r>
              <a:rPr lang="en-GB" dirty="0"/>
              <a:t>Neurofibrillary Tangles :</a:t>
            </a:r>
          </a:p>
          <a:p>
            <a:pPr eaLnBrk="1" hangingPunct="1">
              <a:buFontTx/>
              <a:buNone/>
              <a:defRPr/>
            </a:pPr>
            <a:r>
              <a:rPr lang="en-GB" dirty="0"/>
              <a:t>           Intra-cellular fibrillary proteins</a:t>
            </a:r>
          </a:p>
          <a:p>
            <a:pPr eaLnBrk="1" hangingPunct="1">
              <a:defRPr/>
            </a:pPr>
            <a:r>
              <a:rPr lang="en-GB" dirty="0"/>
              <a:t>Tau deposits </a:t>
            </a:r>
          </a:p>
          <a:p>
            <a:pPr eaLnBrk="1" hangingPunct="1">
              <a:defRPr/>
            </a:pPr>
            <a:r>
              <a:rPr lang="en-GB" dirty="0"/>
              <a:t>Reduction of neurons and synapses</a:t>
            </a:r>
          </a:p>
          <a:p>
            <a:pPr eaLnBrk="1" hangingPunct="1">
              <a:defRPr/>
            </a:pPr>
            <a:r>
              <a:rPr lang="en-GB" dirty="0"/>
              <a:t>Reduction in cellular energy metabolism</a:t>
            </a:r>
          </a:p>
          <a:p>
            <a:pPr eaLnBrk="1" hangingPunct="1">
              <a:defRPr/>
            </a:pPr>
            <a:r>
              <a:rPr lang="en-GB" dirty="0"/>
              <a:t>Neuronal dysfunction/ death</a:t>
            </a:r>
          </a:p>
          <a:p>
            <a:pPr eaLnBrk="1" hangingPunct="1">
              <a:defRPr/>
            </a:pPr>
            <a:endParaRPr lang="en-GB" dirty="0"/>
          </a:p>
        </p:txBody>
      </p:sp>
    </p:spTree>
    <p:extLst>
      <p:ext uri="{BB962C8B-B14F-4D97-AF65-F5344CB8AC3E}">
        <p14:creationId xmlns:p14="http://schemas.microsoft.com/office/powerpoint/2010/main" val="392651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025526"/>
            <a:ext cx="687705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97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defRPr/>
            </a:pPr>
            <a:r>
              <a:rPr lang="en-GB" dirty="0">
                <a:solidFill>
                  <a:srgbClr val="7030A0"/>
                </a:solidFill>
              </a:rPr>
              <a:t>Neurotoxic action of Beta amyloid</a:t>
            </a:r>
          </a:p>
        </p:txBody>
      </p:sp>
      <p:sp>
        <p:nvSpPr>
          <p:cNvPr id="10243" name="Rectangle 3"/>
          <p:cNvSpPr>
            <a:spLocks noGrp="1" noChangeArrowheads="1"/>
          </p:cNvSpPr>
          <p:nvPr>
            <p:ph type="body" sz="quarter" idx="13"/>
          </p:nvPr>
        </p:nvSpPr>
        <p:spPr/>
        <p:txBody>
          <a:bodyPr/>
          <a:lstStyle/>
          <a:p>
            <a:pPr eaLnBrk="1" hangingPunct="1">
              <a:defRPr/>
            </a:pPr>
            <a:r>
              <a:rPr lang="en-GB" dirty="0"/>
              <a:t>Oxidative stress</a:t>
            </a:r>
          </a:p>
          <a:p>
            <a:pPr eaLnBrk="1" hangingPunct="1">
              <a:defRPr/>
            </a:pPr>
            <a:r>
              <a:rPr lang="en-GB" dirty="0"/>
              <a:t>Impaired cellular metabolism</a:t>
            </a:r>
          </a:p>
          <a:p>
            <a:pPr eaLnBrk="1" hangingPunct="1">
              <a:defRPr/>
            </a:pPr>
            <a:r>
              <a:rPr lang="en-GB" dirty="0" err="1"/>
              <a:t>Mitrochondial</a:t>
            </a:r>
            <a:r>
              <a:rPr lang="en-GB" dirty="0"/>
              <a:t> dysfunction</a:t>
            </a:r>
          </a:p>
          <a:p>
            <a:pPr eaLnBrk="1" hangingPunct="1">
              <a:defRPr/>
            </a:pPr>
            <a:r>
              <a:rPr lang="en-GB" dirty="0"/>
              <a:t>Impaired calcium metabolism</a:t>
            </a:r>
          </a:p>
          <a:p>
            <a:pPr eaLnBrk="1" hangingPunct="1">
              <a:defRPr/>
            </a:pPr>
            <a:r>
              <a:rPr lang="en-GB" dirty="0"/>
              <a:t>Impairment of long term potentiation</a:t>
            </a:r>
          </a:p>
          <a:p>
            <a:pPr eaLnBrk="1" hangingPunct="1">
              <a:defRPr/>
            </a:pPr>
            <a:r>
              <a:rPr lang="en-GB" dirty="0"/>
              <a:t>Increased neuro-fibrillary tangle formation</a:t>
            </a:r>
          </a:p>
          <a:p>
            <a:pPr eaLnBrk="1" hangingPunct="1">
              <a:defRPr/>
            </a:pPr>
            <a:endParaRPr lang="en-GB" dirty="0"/>
          </a:p>
        </p:txBody>
      </p:sp>
    </p:spTree>
    <p:extLst>
      <p:ext uri="{BB962C8B-B14F-4D97-AF65-F5344CB8AC3E}">
        <p14:creationId xmlns:p14="http://schemas.microsoft.com/office/powerpoint/2010/main" val="235671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cortex in AD"/>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7199" y="146129"/>
            <a:ext cx="4774283" cy="59817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822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a:hlinkClick r:id="" action="ppaction://noaction"/>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7" t="12928" r="27697" b="13434"/>
          <a:stretch/>
        </p:blipFill>
        <p:spPr bwMode="auto">
          <a:xfrm>
            <a:off x="2376488" y="1198244"/>
            <a:ext cx="3933825" cy="4527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30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046640"/>
            <a:ext cx="7219950" cy="50969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5515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440F-83D8-46D4-A8BB-CF05C6EEFD4D}"/>
              </a:ext>
            </a:extLst>
          </p:cNvPr>
          <p:cNvSpPr>
            <a:spLocks noGrp="1"/>
          </p:cNvSpPr>
          <p:nvPr>
            <p:ph type="ctrTitle"/>
          </p:nvPr>
        </p:nvSpPr>
        <p:spPr/>
        <p:txBody>
          <a:bodyPr/>
          <a:lstStyle/>
          <a:p>
            <a:r>
              <a:rPr lang="en-GB" dirty="0"/>
              <a:t>Aetiology</a:t>
            </a:r>
          </a:p>
        </p:txBody>
      </p:sp>
      <p:sp>
        <p:nvSpPr>
          <p:cNvPr id="3" name="Text Placeholder 2">
            <a:extLst>
              <a:ext uri="{FF2B5EF4-FFF2-40B4-BE49-F238E27FC236}">
                <a16:creationId xmlns:a16="http://schemas.microsoft.com/office/drawing/2014/main" id="{47EBB9F9-93A1-4BDE-9F41-D9513471BFAE}"/>
              </a:ext>
            </a:extLst>
          </p:cNvPr>
          <p:cNvSpPr>
            <a:spLocks noGrp="1"/>
          </p:cNvSpPr>
          <p:nvPr>
            <p:ph type="body" sz="quarter" idx="13"/>
          </p:nvPr>
        </p:nvSpPr>
        <p:spPr>
          <a:xfrm>
            <a:off x="96592" y="1846642"/>
            <a:ext cx="7839075" cy="4499055"/>
          </a:xfrm>
        </p:spPr>
        <p:txBody>
          <a:bodyPr/>
          <a:lstStyle/>
          <a:p>
            <a:r>
              <a:rPr lang="en-GB" b="1" dirty="0"/>
              <a:t>Late-Onset AD (LOAD)</a:t>
            </a:r>
          </a:p>
          <a:p>
            <a:pPr lvl="1"/>
            <a:r>
              <a:rPr lang="en-GB" dirty="0"/>
              <a:t>Not directly caused by gene</a:t>
            </a:r>
          </a:p>
          <a:p>
            <a:pPr lvl="1"/>
            <a:r>
              <a:rPr lang="en-GB" dirty="0" err="1"/>
              <a:t>APOE</a:t>
            </a:r>
            <a:r>
              <a:rPr lang="en-GB" dirty="0"/>
              <a:t> variant on chromosome 19 increases risk </a:t>
            </a:r>
          </a:p>
          <a:p>
            <a:pPr lvl="1"/>
            <a:r>
              <a:rPr lang="en-GB" dirty="0" err="1"/>
              <a:t>APOE</a:t>
            </a:r>
            <a:r>
              <a:rPr lang="en-GB" dirty="0"/>
              <a:t> = gene involved in making protein which carries cholesterol </a:t>
            </a:r>
          </a:p>
          <a:p>
            <a:pPr lvl="1"/>
            <a:r>
              <a:rPr lang="en-GB" dirty="0"/>
              <a:t>Different forms of </a:t>
            </a:r>
            <a:r>
              <a:rPr lang="en-GB" dirty="0" err="1"/>
              <a:t>APOE</a:t>
            </a:r>
            <a:r>
              <a:rPr lang="en-GB" dirty="0"/>
              <a:t> (E2,3,4)</a:t>
            </a:r>
          </a:p>
          <a:p>
            <a:pPr lvl="1"/>
            <a:r>
              <a:rPr lang="en-GB" dirty="0"/>
              <a:t>APOE4 allele – 3x increased risk of disease </a:t>
            </a:r>
          </a:p>
          <a:p>
            <a:pPr lvl="1"/>
            <a:r>
              <a:rPr lang="en-GB" dirty="0"/>
              <a:t>1 in 4 inherit APOE4</a:t>
            </a:r>
          </a:p>
          <a:p>
            <a:pPr marL="457200" lvl="1" indent="0">
              <a:buNone/>
            </a:pPr>
            <a:r>
              <a:rPr lang="en-GB" dirty="0"/>
              <a:t> </a:t>
            </a:r>
          </a:p>
          <a:p>
            <a:pPr marL="457200" lvl="1" indent="0">
              <a:buNone/>
            </a:pPr>
            <a:endParaRPr lang="en-GB" dirty="0"/>
          </a:p>
          <a:p>
            <a:pPr lvl="1"/>
            <a:endParaRPr lang="en-GB" dirty="0"/>
          </a:p>
        </p:txBody>
      </p:sp>
    </p:spTree>
    <p:extLst>
      <p:ext uri="{BB962C8B-B14F-4D97-AF65-F5344CB8AC3E}">
        <p14:creationId xmlns:p14="http://schemas.microsoft.com/office/powerpoint/2010/main" val="353531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349E-5B25-4767-8E3B-A6E53727FB8E}"/>
              </a:ext>
            </a:extLst>
          </p:cNvPr>
          <p:cNvSpPr>
            <a:spLocks noGrp="1"/>
          </p:cNvSpPr>
          <p:nvPr>
            <p:ph type="ctrTitle"/>
          </p:nvPr>
        </p:nvSpPr>
        <p:spPr/>
        <p:txBody>
          <a:bodyPr/>
          <a:lstStyle/>
          <a:p>
            <a:r>
              <a:rPr lang="en-GB" dirty="0"/>
              <a:t>Aetiology</a:t>
            </a:r>
          </a:p>
        </p:txBody>
      </p:sp>
      <p:sp>
        <p:nvSpPr>
          <p:cNvPr id="3" name="Text Placeholder 2">
            <a:extLst>
              <a:ext uri="{FF2B5EF4-FFF2-40B4-BE49-F238E27FC236}">
                <a16:creationId xmlns:a16="http://schemas.microsoft.com/office/drawing/2014/main" id="{4AA05E97-D869-445A-A292-28CE07F5E49B}"/>
              </a:ext>
            </a:extLst>
          </p:cNvPr>
          <p:cNvSpPr>
            <a:spLocks noGrp="1"/>
          </p:cNvSpPr>
          <p:nvPr>
            <p:ph type="body" sz="quarter" idx="13"/>
          </p:nvPr>
        </p:nvSpPr>
        <p:spPr/>
        <p:txBody>
          <a:bodyPr/>
          <a:lstStyle/>
          <a:p>
            <a:r>
              <a:rPr lang="en-GB" b="1" dirty="0"/>
              <a:t>Early-Onset AD (EOAD)</a:t>
            </a:r>
          </a:p>
          <a:p>
            <a:r>
              <a:rPr lang="en-GB" dirty="0"/>
              <a:t>1 in 20 AD patients have EOAD	</a:t>
            </a:r>
          </a:p>
          <a:p>
            <a:pPr lvl="1"/>
            <a:r>
              <a:rPr lang="en-GB" dirty="0"/>
              <a:t>50% risk if have gene mutation below</a:t>
            </a:r>
          </a:p>
          <a:p>
            <a:pPr lvl="1"/>
            <a:r>
              <a:rPr lang="en-GB" dirty="0"/>
              <a:t>3 faulty genes linked to EOAD</a:t>
            </a:r>
          </a:p>
          <a:p>
            <a:pPr lvl="1"/>
            <a:r>
              <a:rPr lang="en-GB" dirty="0"/>
              <a:t>Mutation causes build up of amyloid</a:t>
            </a:r>
          </a:p>
          <a:p>
            <a:pPr lvl="2"/>
            <a:r>
              <a:rPr lang="en-GB" dirty="0"/>
              <a:t>Amyloid precursor protein on chromosome 21</a:t>
            </a:r>
          </a:p>
          <a:p>
            <a:pPr lvl="2"/>
            <a:r>
              <a:rPr lang="en-GB" dirty="0"/>
              <a:t>Presenilin 1 on chromosome 14</a:t>
            </a:r>
          </a:p>
          <a:p>
            <a:pPr lvl="2"/>
            <a:r>
              <a:rPr lang="en-GB" dirty="0"/>
              <a:t>Presenilin 2 on chromosome 1</a:t>
            </a:r>
          </a:p>
          <a:p>
            <a:endParaRPr lang="en-GB" dirty="0"/>
          </a:p>
        </p:txBody>
      </p:sp>
    </p:spTree>
    <p:extLst>
      <p:ext uri="{BB962C8B-B14F-4D97-AF65-F5344CB8AC3E}">
        <p14:creationId xmlns:p14="http://schemas.microsoft.com/office/powerpoint/2010/main" val="356547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6BCA-3CDA-44B9-88C9-684D5A77A43D}"/>
              </a:ext>
            </a:extLst>
          </p:cNvPr>
          <p:cNvSpPr>
            <a:spLocks noGrp="1"/>
          </p:cNvSpPr>
          <p:nvPr>
            <p:ph type="ctrTitle"/>
          </p:nvPr>
        </p:nvSpPr>
        <p:spPr/>
        <p:txBody>
          <a:bodyPr/>
          <a:lstStyle/>
          <a:p>
            <a:r>
              <a:rPr lang="en-GB" dirty="0"/>
              <a:t>Risk Factors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12" y="1895475"/>
            <a:ext cx="6197715" cy="3810000"/>
          </a:xfrm>
          <a:prstGeom prst="rect">
            <a:avLst/>
          </a:prstGeom>
        </p:spPr>
      </p:pic>
    </p:spTree>
    <p:extLst>
      <p:ext uri="{BB962C8B-B14F-4D97-AF65-F5344CB8AC3E}">
        <p14:creationId xmlns:p14="http://schemas.microsoft.com/office/powerpoint/2010/main" val="20711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F223-72C1-480F-9F8C-B7D8778EE966}"/>
              </a:ext>
            </a:extLst>
          </p:cNvPr>
          <p:cNvSpPr>
            <a:spLocks noGrp="1"/>
          </p:cNvSpPr>
          <p:nvPr>
            <p:ph type="ctrTitle"/>
          </p:nvPr>
        </p:nvSpPr>
        <p:spPr/>
        <p:txBody>
          <a:bodyPr/>
          <a:lstStyle/>
          <a:p>
            <a:r>
              <a:rPr lang="en-GB" dirty="0"/>
              <a:t>Genetic Testing</a:t>
            </a:r>
          </a:p>
        </p:txBody>
      </p:sp>
      <p:sp>
        <p:nvSpPr>
          <p:cNvPr id="3" name="Text Placeholder 2">
            <a:extLst>
              <a:ext uri="{FF2B5EF4-FFF2-40B4-BE49-F238E27FC236}">
                <a16:creationId xmlns:a16="http://schemas.microsoft.com/office/drawing/2014/main" id="{DE468E87-AEF7-4A65-AE5E-978EEF3A05A7}"/>
              </a:ext>
            </a:extLst>
          </p:cNvPr>
          <p:cNvSpPr>
            <a:spLocks noGrp="1"/>
          </p:cNvSpPr>
          <p:nvPr>
            <p:ph type="body" sz="quarter" idx="13"/>
          </p:nvPr>
        </p:nvSpPr>
        <p:spPr/>
        <p:txBody>
          <a:bodyPr/>
          <a:lstStyle/>
          <a:p>
            <a:r>
              <a:rPr lang="en-GB" dirty="0"/>
              <a:t>Offered by NHS if risk of </a:t>
            </a:r>
            <a:r>
              <a:rPr lang="en-GB" dirty="0" err="1"/>
              <a:t>FTD</a:t>
            </a:r>
            <a:r>
              <a:rPr lang="en-GB" dirty="0"/>
              <a:t> or </a:t>
            </a:r>
            <a:r>
              <a:rPr lang="en-GB" dirty="0" err="1"/>
              <a:t>EOAD</a:t>
            </a:r>
            <a:endParaRPr lang="en-GB" dirty="0"/>
          </a:p>
          <a:p>
            <a:r>
              <a:rPr lang="en-GB" dirty="0"/>
              <a:t>Genetic counselling before and after</a:t>
            </a:r>
          </a:p>
          <a:p>
            <a:r>
              <a:rPr lang="en-GB" dirty="0"/>
              <a:t>Test for which </a:t>
            </a:r>
            <a:r>
              <a:rPr lang="en-GB" dirty="0" err="1"/>
              <a:t>APOE</a:t>
            </a:r>
            <a:r>
              <a:rPr lang="en-GB" dirty="0"/>
              <a:t> allele you have </a:t>
            </a:r>
          </a:p>
          <a:p>
            <a:r>
              <a:rPr lang="en-GB" dirty="0"/>
              <a:t>Poor predictive value for disease but shows increased risk </a:t>
            </a:r>
          </a:p>
          <a:p>
            <a:endParaRPr lang="en-GB" dirty="0"/>
          </a:p>
        </p:txBody>
      </p:sp>
      <p:pic>
        <p:nvPicPr>
          <p:cNvPr id="2050" name="Picture 2" descr="Should You Get the Genetic Test for Alzheimer's Disease Risk ...">
            <a:extLst>
              <a:ext uri="{FF2B5EF4-FFF2-40B4-BE49-F238E27FC236}">
                <a16:creationId xmlns:a16="http://schemas.microsoft.com/office/drawing/2014/main" id="{BB5051EC-D24B-43E7-8F02-CD6D052AA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894" y="395450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87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 disease</a:t>
            </a:r>
          </a:p>
        </p:txBody>
      </p:sp>
      <p:sp>
        <p:nvSpPr>
          <p:cNvPr id="3" name="Subtitle 2"/>
          <p:cNvSpPr>
            <a:spLocks noGrp="1"/>
          </p:cNvSpPr>
          <p:nvPr>
            <p:ph type="subTitle" idx="1"/>
          </p:nvPr>
        </p:nvSpPr>
        <p:spPr>
          <a:xfrm>
            <a:off x="457200" y="1757362"/>
            <a:ext cx="7772400" cy="581025"/>
          </a:xfrm>
        </p:spPr>
        <p:txBody>
          <a:bodyPr/>
          <a:lstStyle/>
          <a:p>
            <a:r>
              <a:rPr lang="en-US" dirty="0"/>
              <a:t>Aims and Objectives</a:t>
            </a:r>
          </a:p>
        </p:txBody>
      </p:sp>
      <p:sp>
        <p:nvSpPr>
          <p:cNvPr id="4" name="Text Placeholder 3"/>
          <p:cNvSpPr>
            <a:spLocks noGrp="1"/>
          </p:cNvSpPr>
          <p:nvPr>
            <p:ph type="body" sz="quarter" idx="13"/>
          </p:nvPr>
        </p:nvSpPr>
        <p:spPr/>
        <p:txBody>
          <a:bodyPr/>
          <a:lstStyle/>
          <a:p>
            <a:pPr marL="0" lvl="0" indent="0">
              <a:spcBef>
                <a:spcPts val="0"/>
              </a:spcBef>
              <a:buNone/>
            </a:pPr>
            <a:r>
              <a:rPr lang="en-GB" sz="2000" dirty="0"/>
              <a:t>The overall aim is for the trainee to gain an overview of Alzheimer’s disease</a:t>
            </a:r>
          </a:p>
          <a:p>
            <a:pPr marL="0" lvl="0" indent="0">
              <a:spcBef>
                <a:spcPts val="0"/>
              </a:spcBef>
              <a:buNone/>
            </a:pPr>
            <a:endParaRPr lang="en-GB" sz="2000" b="1" dirty="0"/>
          </a:p>
          <a:p>
            <a:pPr lvl="1"/>
            <a:r>
              <a:rPr lang="en-GB" sz="2000" b="1" dirty="0"/>
              <a:t>By the end of the session trainees should:</a:t>
            </a:r>
          </a:p>
          <a:p>
            <a:pPr lvl="1"/>
            <a:r>
              <a:rPr lang="en-GB" sz="1800" dirty="0"/>
              <a:t>Understand the epidemiology of Alzheimer’s disease.</a:t>
            </a:r>
          </a:p>
          <a:p>
            <a:pPr lvl="1"/>
            <a:r>
              <a:rPr lang="en-GB" sz="1800" dirty="0"/>
              <a:t>Understand the risk factors, genetics, neuropathology, neurotransmitters and neuroimaging associated with Alzheimer’s disease.</a:t>
            </a:r>
          </a:p>
          <a:p>
            <a:pPr lvl="1"/>
            <a:r>
              <a:rPr lang="en-GB" sz="1800" dirty="0"/>
              <a:t>Understand the clinical features of Alzheimer’s disease, the assessment process and the principles of management.</a:t>
            </a:r>
          </a:p>
          <a:p>
            <a:pPr lvl="1"/>
            <a:r>
              <a:rPr lang="en-GB" sz="1800" dirty="0"/>
              <a:t>Understand the carer burden related to Alzheimer’s disease.</a:t>
            </a:r>
            <a:endParaRPr lang="en-US" sz="1800" b="1" dirty="0"/>
          </a:p>
        </p:txBody>
      </p:sp>
    </p:spTree>
    <p:extLst>
      <p:ext uri="{BB962C8B-B14F-4D97-AF65-F5344CB8AC3E}">
        <p14:creationId xmlns:p14="http://schemas.microsoft.com/office/powerpoint/2010/main" val="108131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defRPr/>
            </a:pPr>
            <a:r>
              <a:rPr lang="en-GB" sz="2400" dirty="0">
                <a:solidFill>
                  <a:srgbClr val="7030A0"/>
                </a:solidFill>
              </a:rPr>
              <a:t>MECHANISM OF BETA AMYLOID DEPOSITION</a:t>
            </a:r>
          </a:p>
        </p:txBody>
      </p:sp>
      <p:sp>
        <p:nvSpPr>
          <p:cNvPr id="15363" name="Rectangle 3"/>
          <p:cNvSpPr>
            <a:spLocks noGrp="1" noChangeArrowheads="1"/>
          </p:cNvSpPr>
          <p:nvPr>
            <p:ph type="body" sz="quarter" idx="13"/>
          </p:nvPr>
        </p:nvSpPr>
        <p:spPr/>
        <p:txBody>
          <a:bodyPr/>
          <a:lstStyle/>
          <a:p>
            <a:pPr eaLnBrk="1" hangingPunct="1">
              <a:lnSpc>
                <a:spcPct val="90000"/>
              </a:lnSpc>
              <a:defRPr/>
            </a:pPr>
            <a:endParaRPr lang="en-GB" dirty="0"/>
          </a:p>
          <a:p>
            <a:pPr eaLnBrk="1" hangingPunct="1">
              <a:lnSpc>
                <a:spcPct val="90000"/>
              </a:lnSpc>
              <a:defRPr/>
            </a:pPr>
            <a:r>
              <a:rPr lang="en-GB" dirty="0"/>
              <a:t>Faulty processing of amyloid precursor protein (APP)</a:t>
            </a:r>
          </a:p>
          <a:p>
            <a:pPr eaLnBrk="1" hangingPunct="1">
              <a:lnSpc>
                <a:spcPct val="90000"/>
              </a:lnSpc>
              <a:defRPr/>
            </a:pPr>
            <a:r>
              <a:rPr lang="en-GB" dirty="0"/>
              <a:t>Increased accumulation of Beta-amyloid :</a:t>
            </a:r>
          </a:p>
          <a:p>
            <a:pPr eaLnBrk="1" hangingPunct="1">
              <a:lnSpc>
                <a:spcPct val="90000"/>
              </a:lnSpc>
              <a:buFontTx/>
              <a:buNone/>
              <a:defRPr/>
            </a:pPr>
            <a:r>
              <a:rPr lang="en-GB" dirty="0"/>
              <a:t>             Toxic effect</a:t>
            </a:r>
          </a:p>
          <a:p>
            <a:pPr eaLnBrk="1" hangingPunct="1">
              <a:lnSpc>
                <a:spcPct val="90000"/>
              </a:lnSpc>
              <a:buFontTx/>
              <a:buNone/>
              <a:defRPr/>
            </a:pPr>
            <a:r>
              <a:rPr lang="en-GB" dirty="0"/>
              <a:t>             Vulnerability to oxidative stress</a:t>
            </a:r>
          </a:p>
          <a:p>
            <a:pPr eaLnBrk="1" hangingPunct="1">
              <a:lnSpc>
                <a:spcPct val="90000"/>
              </a:lnSpc>
              <a:buFontTx/>
              <a:buNone/>
              <a:defRPr/>
            </a:pPr>
            <a:r>
              <a:rPr lang="en-GB" dirty="0"/>
              <a:t>             Metabolic stress</a:t>
            </a:r>
          </a:p>
          <a:p>
            <a:pPr eaLnBrk="1" hangingPunct="1">
              <a:lnSpc>
                <a:spcPct val="90000"/>
              </a:lnSpc>
              <a:buFontTx/>
              <a:buNone/>
              <a:defRPr/>
            </a:pPr>
            <a:r>
              <a:rPr lang="en-GB" dirty="0"/>
              <a:t>             Excitotoxicity</a:t>
            </a:r>
          </a:p>
          <a:p>
            <a:pPr eaLnBrk="1" hangingPunct="1">
              <a:lnSpc>
                <a:spcPct val="90000"/>
              </a:lnSpc>
              <a:buFontTx/>
              <a:buNone/>
              <a:defRPr/>
            </a:pPr>
            <a:r>
              <a:rPr lang="en-GB" dirty="0"/>
              <a:t>             Disruption of calcium homeostasis</a:t>
            </a:r>
          </a:p>
          <a:p>
            <a:pPr eaLnBrk="1" hangingPunct="1">
              <a:lnSpc>
                <a:spcPct val="90000"/>
              </a:lnSpc>
              <a:defRPr/>
            </a:pPr>
            <a:endParaRPr lang="en-GB" dirty="0"/>
          </a:p>
          <a:p>
            <a:pPr eaLnBrk="1" hangingPunct="1">
              <a:lnSpc>
                <a:spcPct val="90000"/>
              </a:lnSpc>
              <a:defRPr/>
            </a:pPr>
            <a:endParaRPr lang="en-GB" dirty="0"/>
          </a:p>
        </p:txBody>
      </p:sp>
    </p:spTree>
    <p:extLst>
      <p:ext uri="{BB962C8B-B14F-4D97-AF65-F5344CB8AC3E}">
        <p14:creationId xmlns:p14="http://schemas.microsoft.com/office/powerpoint/2010/main" val="402760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43317" y="1025526"/>
            <a:ext cx="6019265" cy="5022849"/>
            <a:chOff x="1543317" y="1025526"/>
            <a:chExt cx="6019265" cy="5022849"/>
          </a:xfrm>
        </p:grpSpPr>
        <p:graphicFrame>
          <p:nvGraphicFramePr>
            <p:cNvPr id="4" name="Diagram 3"/>
            <p:cNvGraphicFramePr/>
            <p:nvPr>
              <p:extLst>
                <p:ext uri="{D42A27DB-BD31-4B8C-83A1-F6EECF244321}">
                  <p14:modId xmlns:p14="http://schemas.microsoft.com/office/powerpoint/2010/main" val="2088667170"/>
                </p:ext>
              </p:extLst>
            </p:nvPr>
          </p:nvGraphicFramePr>
          <p:xfrm>
            <a:off x="2295526" y="1025526"/>
            <a:ext cx="4552949" cy="5022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rot="16200000">
              <a:off x="6715752" y="3487333"/>
              <a:ext cx="265445" cy="973527"/>
              <a:chOff x="2143751" y="4107631"/>
              <a:chExt cx="265445" cy="346854"/>
            </a:xfrm>
          </p:grpSpPr>
          <p:sp>
            <p:nvSpPr>
              <p:cNvPr id="8" name="Right Arrow 7"/>
              <p:cNvSpPr/>
              <p:nvPr/>
            </p:nvSpPr>
            <p:spPr>
              <a:xfrm rot="5400000">
                <a:off x="2103047" y="4148335"/>
                <a:ext cx="346854" cy="265445"/>
              </a:xfrm>
              <a:prstGeom prst="rightArrow">
                <a:avLst>
                  <a:gd name="adj1" fmla="val 60000"/>
                  <a:gd name="adj2" fmla="val 50000"/>
                </a:avLst>
              </a:prstGeom>
            </p:spPr>
            <p:style>
              <a:lnRef idx="0">
                <a:schemeClr val="accent6">
                  <a:shade val="90000"/>
                  <a:hueOff val="-193090"/>
                  <a:satOff val="2625"/>
                  <a:lumOff val="11093"/>
                  <a:alphaOff val="0"/>
                </a:schemeClr>
              </a:lnRef>
              <a:fillRef idx="3">
                <a:schemeClr val="accent6">
                  <a:shade val="90000"/>
                  <a:hueOff val="-193090"/>
                  <a:satOff val="2625"/>
                  <a:lumOff val="11093"/>
                  <a:alphaOff val="0"/>
                </a:schemeClr>
              </a:fillRef>
              <a:effectRef idx="2">
                <a:schemeClr val="accent6">
                  <a:shade val="90000"/>
                  <a:hueOff val="-193090"/>
                  <a:satOff val="2625"/>
                  <a:lumOff val="11093"/>
                  <a:alphaOff val="0"/>
                </a:schemeClr>
              </a:effectRef>
              <a:fontRef idx="minor">
                <a:schemeClr val="lt1"/>
              </a:fontRef>
            </p:style>
          </p:sp>
          <p:sp>
            <p:nvSpPr>
              <p:cNvPr id="9" name="Right Arrow 4"/>
              <p:cNvSpPr/>
              <p:nvPr/>
            </p:nvSpPr>
            <p:spPr>
              <a:xfrm>
                <a:off x="2196841" y="4107631"/>
                <a:ext cx="159267" cy="267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solidFill>
                    <a:schemeClr val="tx1">
                      <a:lumMod val="65000"/>
                      <a:lumOff val="35000"/>
                    </a:schemeClr>
                  </a:solidFill>
                  <a:latin typeface="+mj-lt"/>
                </a:endParaRPr>
              </a:p>
            </p:txBody>
          </p:sp>
        </p:grpSp>
        <p:grpSp>
          <p:nvGrpSpPr>
            <p:cNvPr id="10" name="Group 9"/>
            <p:cNvGrpSpPr/>
            <p:nvPr/>
          </p:nvGrpSpPr>
          <p:grpSpPr>
            <a:xfrm rot="5400000">
              <a:off x="2162803" y="3487331"/>
              <a:ext cx="265445" cy="973527"/>
              <a:chOff x="2143751" y="4107631"/>
              <a:chExt cx="265445" cy="346854"/>
            </a:xfrm>
          </p:grpSpPr>
          <p:sp>
            <p:nvSpPr>
              <p:cNvPr id="11" name="Right Arrow 10"/>
              <p:cNvSpPr/>
              <p:nvPr/>
            </p:nvSpPr>
            <p:spPr>
              <a:xfrm rot="5400000">
                <a:off x="2103047" y="4148335"/>
                <a:ext cx="346854" cy="265445"/>
              </a:xfrm>
              <a:prstGeom prst="rightArrow">
                <a:avLst>
                  <a:gd name="adj1" fmla="val 60000"/>
                  <a:gd name="adj2" fmla="val 50000"/>
                </a:avLst>
              </a:prstGeom>
            </p:spPr>
            <p:style>
              <a:lnRef idx="0">
                <a:schemeClr val="accent6">
                  <a:shade val="90000"/>
                  <a:hueOff val="-193090"/>
                  <a:satOff val="2625"/>
                  <a:lumOff val="11093"/>
                  <a:alphaOff val="0"/>
                </a:schemeClr>
              </a:lnRef>
              <a:fillRef idx="3">
                <a:schemeClr val="accent6">
                  <a:shade val="90000"/>
                  <a:hueOff val="-193090"/>
                  <a:satOff val="2625"/>
                  <a:lumOff val="11093"/>
                  <a:alphaOff val="0"/>
                </a:schemeClr>
              </a:fillRef>
              <a:effectRef idx="2">
                <a:schemeClr val="accent6">
                  <a:shade val="90000"/>
                  <a:hueOff val="-193090"/>
                  <a:satOff val="2625"/>
                  <a:lumOff val="11093"/>
                  <a:alphaOff val="0"/>
                </a:schemeClr>
              </a:effectRef>
              <a:fontRef idx="minor">
                <a:schemeClr val="lt1"/>
              </a:fontRef>
            </p:style>
          </p:sp>
          <p:sp>
            <p:nvSpPr>
              <p:cNvPr id="12" name="Right Arrow 4"/>
              <p:cNvSpPr/>
              <p:nvPr/>
            </p:nvSpPr>
            <p:spPr>
              <a:xfrm>
                <a:off x="2196841" y="4107631"/>
                <a:ext cx="159267" cy="267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solidFill>
                    <a:schemeClr val="tx1">
                      <a:lumMod val="65000"/>
                      <a:lumOff val="35000"/>
                    </a:schemeClr>
                  </a:solidFill>
                  <a:latin typeface="+mj-lt"/>
                </a:endParaRPr>
              </a:p>
            </p:txBody>
          </p:sp>
        </p:grpSp>
        <p:grpSp>
          <p:nvGrpSpPr>
            <p:cNvPr id="13" name="Group 12"/>
            <p:cNvGrpSpPr/>
            <p:nvPr/>
          </p:nvGrpSpPr>
          <p:grpSpPr>
            <a:xfrm>
              <a:off x="7297137" y="3947691"/>
              <a:ext cx="265445" cy="1957809"/>
              <a:chOff x="2143751" y="4107631"/>
              <a:chExt cx="265445" cy="346854"/>
            </a:xfrm>
          </p:grpSpPr>
          <p:sp>
            <p:nvSpPr>
              <p:cNvPr id="14" name="Right Arrow 13"/>
              <p:cNvSpPr/>
              <p:nvPr/>
            </p:nvSpPr>
            <p:spPr>
              <a:xfrm rot="5400000">
                <a:off x="2103047" y="4148335"/>
                <a:ext cx="346854" cy="265445"/>
              </a:xfrm>
              <a:prstGeom prst="rightArrow">
                <a:avLst>
                  <a:gd name="adj1" fmla="val 60000"/>
                  <a:gd name="adj2" fmla="val 50000"/>
                </a:avLst>
              </a:prstGeom>
            </p:spPr>
            <p:style>
              <a:lnRef idx="0">
                <a:schemeClr val="accent6">
                  <a:shade val="90000"/>
                  <a:hueOff val="-193090"/>
                  <a:satOff val="2625"/>
                  <a:lumOff val="11093"/>
                  <a:alphaOff val="0"/>
                </a:schemeClr>
              </a:lnRef>
              <a:fillRef idx="3">
                <a:schemeClr val="accent6">
                  <a:shade val="90000"/>
                  <a:hueOff val="-193090"/>
                  <a:satOff val="2625"/>
                  <a:lumOff val="11093"/>
                  <a:alphaOff val="0"/>
                </a:schemeClr>
              </a:fillRef>
              <a:effectRef idx="2">
                <a:schemeClr val="accent6">
                  <a:shade val="90000"/>
                  <a:hueOff val="-193090"/>
                  <a:satOff val="2625"/>
                  <a:lumOff val="11093"/>
                  <a:alphaOff val="0"/>
                </a:schemeClr>
              </a:effectRef>
              <a:fontRef idx="minor">
                <a:schemeClr val="lt1"/>
              </a:fontRef>
            </p:style>
          </p:sp>
          <p:sp>
            <p:nvSpPr>
              <p:cNvPr id="15" name="Right Arrow 4"/>
              <p:cNvSpPr/>
              <p:nvPr/>
            </p:nvSpPr>
            <p:spPr>
              <a:xfrm>
                <a:off x="2196841" y="4107631"/>
                <a:ext cx="159267" cy="267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solidFill>
                    <a:schemeClr val="tx1">
                      <a:lumMod val="65000"/>
                      <a:lumOff val="35000"/>
                    </a:schemeClr>
                  </a:solidFill>
                  <a:latin typeface="+mj-lt"/>
                </a:endParaRPr>
              </a:p>
            </p:txBody>
          </p:sp>
        </p:grpSp>
        <p:grpSp>
          <p:nvGrpSpPr>
            <p:cNvPr id="16" name="Group 15"/>
            <p:cNvGrpSpPr/>
            <p:nvPr/>
          </p:nvGrpSpPr>
          <p:grpSpPr>
            <a:xfrm>
              <a:off x="1543317" y="3974096"/>
              <a:ext cx="265445" cy="1957809"/>
              <a:chOff x="2143751" y="4107631"/>
              <a:chExt cx="265445" cy="346854"/>
            </a:xfrm>
          </p:grpSpPr>
          <p:sp>
            <p:nvSpPr>
              <p:cNvPr id="17" name="Right Arrow 16"/>
              <p:cNvSpPr/>
              <p:nvPr/>
            </p:nvSpPr>
            <p:spPr>
              <a:xfrm rot="5400000">
                <a:off x="2103047" y="4148335"/>
                <a:ext cx="346854" cy="265445"/>
              </a:xfrm>
              <a:prstGeom prst="rightArrow">
                <a:avLst>
                  <a:gd name="adj1" fmla="val 60000"/>
                  <a:gd name="adj2" fmla="val 50000"/>
                </a:avLst>
              </a:prstGeom>
            </p:spPr>
            <p:style>
              <a:lnRef idx="0">
                <a:schemeClr val="accent6">
                  <a:shade val="90000"/>
                  <a:hueOff val="-193090"/>
                  <a:satOff val="2625"/>
                  <a:lumOff val="11093"/>
                  <a:alphaOff val="0"/>
                </a:schemeClr>
              </a:lnRef>
              <a:fillRef idx="3">
                <a:schemeClr val="accent6">
                  <a:shade val="90000"/>
                  <a:hueOff val="-193090"/>
                  <a:satOff val="2625"/>
                  <a:lumOff val="11093"/>
                  <a:alphaOff val="0"/>
                </a:schemeClr>
              </a:fillRef>
              <a:effectRef idx="2">
                <a:schemeClr val="accent6">
                  <a:shade val="90000"/>
                  <a:hueOff val="-193090"/>
                  <a:satOff val="2625"/>
                  <a:lumOff val="11093"/>
                  <a:alphaOff val="0"/>
                </a:schemeClr>
              </a:effectRef>
              <a:fontRef idx="minor">
                <a:schemeClr val="lt1"/>
              </a:fontRef>
            </p:style>
          </p:sp>
          <p:sp>
            <p:nvSpPr>
              <p:cNvPr id="18" name="Right Arrow 4"/>
              <p:cNvSpPr/>
              <p:nvPr/>
            </p:nvSpPr>
            <p:spPr>
              <a:xfrm>
                <a:off x="2196841" y="4107631"/>
                <a:ext cx="159267" cy="267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solidFill>
                    <a:schemeClr val="tx1">
                      <a:lumMod val="65000"/>
                      <a:lumOff val="35000"/>
                    </a:schemeClr>
                  </a:solidFill>
                  <a:latin typeface="+mj-lt"/>
                </a:endParaRPr>
              </a:p>
            </p:txBody>
          </p:sp>
        </p:grpSp>
        <p:grpSp>
          <p:nvGrpSpPr>
            <p:cNvPr id="19" name="Group 18"/>
            <p:cNvGrpSpPr/>
            <p:nvPr/>
          </p:nvGrpSpPr>
          <p:grpSpPr>
            <a:xfrm rot="16200000">
              <a:off x="2109715" y="5314586"/>
              <a:ext cx="265445" cy="973527"/>
              <a:chOff x="2143751" y="4107631"/>
              <a:chExt cx="265445" cy="346854"/>
            </a:xfrm>
          </p:grpSpPr>
          <p:sp>
            <p:nvSpPr>
              <p:cNvPr id="20" name="Right Arrow 19"/>
              <p:cNvSpPr/>
              <p:nvPr/>
            </p:nvSpPr>
            <p:spPr>
              <a:xfrm rot="5400000">
                <a:off x="2103047" y="4148335"/>
                <a:ext cx="346854" cy="265445"/>
              </a:xfrm>
              <a:prstGeom prst="rightArrow">
                <a:avLst>
                  <a:gd name="adj1" fmla="val 60000"/>
                  <a:gd name="adj2" fmla="val 50000"/>
                </a:avLst>
              </a:prstGeom>
            </p:spPr>
            <p:style>
              <a:lnRef idx="0">
                <a:schemeClr val="accent6">
                  <a:shade val="90000"/>
                  <a:hueOff val="-193090"/>
                  <a:satOff val="2625"/>
                  <a:lumOff val="11093"/>
                  <a:alphaOff val="0"/>
                </a:schemeClr>
              </a:lnRef>
              <a:fillRef idx="3">
                <a:schemeClr val="accent6">
                  <a:shade val="90000"/>
                  <a:hueOff val="-193090"/>
                  <a:satOff val="2625"/>
                  <a:lumOff val="11093"/>
                  <a:alphaOff val="0"/>
                </a:schemeClr>
              </a:fillRef>
              <a:effectRef idx="2">
                <a:schemeClr val="accent6">
                  <a:shade val="90000"/>
                  <a:hueOff val="-193090"/>
                  <a:satOff val="2625"/>
                  <a:lumOff val="11093"/>
                  <a:alphaOff val="0"/>
                </a:schemeClr>
              </a:effectRef>
              <a:fontRef idx="minor">
                <a:schemeClr val="lt1"/>
              </a:fontRef>
            </p:style>
          </p:sp>
          <p:sp>
            <p:nvSpPr>
              <p:cNvPr id="21" name="Right Arrow 4"/>
              <p:cNvSpPr/>
              <p:nvPr/>
            </p:nvSpPr>
            <p:spPr>
              <a:xfrm>
                <a:off x="2196841" y="4107631"/>
                <a:ext cx="159267" cy="267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solidFill>
                    <a:schemeClr val="tx1">
                      <a:lumMod val="65000"/>
                      <a:lumOff val="35000"/>
                    </a:schemeClr>
                  </a:solidFill>
                  <a:latin typeface="+mj-lt"/>
                </a:endParaRPr>
              </a:p>
            </p:txBody>
          </p:sp>
        </p:grpSp>
        <p:grpSp>
          <p:nvGrpSpPr>
            <p:cNvPr id="22" name="Group 21"/>
            <p:cNvGrpSpPr/>
            <p:nvPr/>
          </p:nvGrpSpPr>
          <p:grpSpPr>
            <a:xfrm rot="5400000">
              <a:off x="6730741" y="5314586"/>
              <a:ext cx="265445" cy="973527"/>
              <a:chOff x="2143751" y="4107631"/>
              <a:chExt cx="265445" cy="346854"/>
            </a:xfrm>
          </p:grpSpPr>
          <p:sp>
            <p:nvSpPr>
              <p:cNvPr id="23" name="Right Arrow 22"/>
              <p:cNvSpPr/>
              <p:nvPr/>
            </p:nvSpPr>
            <p:spPr>
              <a:xfrm rot="5400000">
                <a:off x="2103047" y="4148335"/>
                <a:ext cx="346854" cy="265445"/>
              </a:xfrm>
              <a:prstGeom prst="rightArrow">
                <a:avLst>
                  <a:gd name="adj1" fmla="val 60000"/>
                  <a:gd name="adj2" fmla="val 50000"/>
                </a:avLst>
              </a:prstGeom>
            </p:spPr>
            <p:style>
              <a:lnRef idx="0">
                <a:schemeClr val="accent6">
                  <a:shade val="90000"/>
                  <a:hueOff val="-193090"/>
                  <a:satOff val="2625"/>
                  <a:lumOff val="11093"/>
                  <a:alphaOff val="0"/>
                </a:schemeClr>
              </a:lnRef>
              <a:fillRef idx="3">
                <a:schemeClr val="accent6">
                  <a:shade val="90000"/>
                  <a:hueOff val="-193090"/>
                  <a:satOff val="2625"/>
                  <a:lumOff val="11093"/>
                  <a:alphaOff val="0"/>
                </a:schemeClr>
              </a:fillRef>
              <a:effectRef idx="2">
                <a:schemeClr val="accent6">
                  <a:shade val="90000"/>
                  <a:hueOff val="-193090"/>
                  <a:satOff val="2625"/>
                  <a:lumOff val="11093"/>
                  <a:alphaOff val="0"/>
                </a:schemeClr>
              </a:effectRef>
              <a:fontRef idx="minor">
                <a:schemeClr val="lt1"/>
              </a:fontRef>
            </p:style>
          </p:sp>
          <p:sp>
            <p:nvSpPr>
              <p:cNvPr id="24" name="Right Arrow 4"/>
              <p:cNvSpPr/>
              <p:nvPr/>
            </p:nvSpPr>
            <p:spPr>
              <a:xfrm>
                <a:off x="2196841" y="4107631"/>
                <a:ext cx="159267" cy="267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solidFill>
                    <a:schemeClr val="tx1">
                      <a:lumMod val="65000"/>
                      <a:lumOff val="35000"/>
                    </a:schemeClr>
                  </a:solidFill>
                  <a:latin typeface="+mj-lt"/>
                </a:endParaRPr>
              </a:p>
            </p:txBody>
          </p:sp>
        </p:grpSp>
      </p:grpSp>
    </p:spTree>
    <p:extLst>
      <p:ext uri="{BB962C8B-B14F-4D97-AF65-F5344CB8AC3E}">
        <p14:creationId xmlns:p14="http://schemas.microsoft.com/office/powerpoint/2010/main" val="211164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LancetAD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342885" y="1025526"/>
            <a:ext cx="6045339" cy="505142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968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a:hlinkClick r:id="" action="ppaction://noaction"/>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75" t="5427" r="8705" b="6822"/>
          <a:stretch/>
        </p:blipFill>
        <p:spPr bwMode="auto">
          <a:xfrm>
            <a:off x="1600200" y="1056106"/>
            <a:ext cx="5943600" cy="5100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326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hangingPunct="1"/>
            <a:r>
              <a:rPr lang="en-GB" altLang="en-US" sz="3600" dirty="0">
                <a:solidFill>
                  <a:srgbClr val="7030A0"/>
                </a:solidFill>
                <a:ea typeface="ＭＳ Ｐゴシック" pitchFamily="34" charset="-128"/>
              </a:rPr>
              <a:t>Neurochemistry of Alzheimer</a:t>
            </a:r>
            <a:r>
              <a:rPr lang="en-GB" altLang="en-US" dirty="0">
                <a:solidFill>
                  <a:srgbClr val="7030A0"/>
                </a:solidFill>
                <a:ea typeface="ＭＳ Ｐゴシック" pitchFamily="34" charset="-128"/>
              </a:rPr>
              <a:t>’</a:t>
            </a:r>
            <a:r>
              <a:rPr lang="en-GB" altLang="ja-JP" sz="3600" dirty="0">
                <a:solidFill>
                  <a:srgbClr val="7030A0"/>
                </a:solidFill>
                <a:ea typeface="ＭＳ Ｐゴシック" pitchFamily="34" charset="-128"/>
              </a:rPr>
              <a:t>s disease</a:t>
            </a:r>
            <a:endParaRPr lang="en-GB" altLang="en-US" sz="3600" dirty="0">
              <a:solidFill>
                <a:srgbClr val="7030A0"/>
              </a:solidFill>
              <a:ea typeface="ＭＳ Ｐゴシック" pitchFamily="34" charset="-128"/>
            </a:endParaRPr>
          </a:p>
        </p:txBody>
      </p:sp>
      <p:sp>
        <p:nvSpPr>
          <p:cNvPr id="3" name="Content Placeholder 2"/>
          <p:cNvSpPr>
            <a:spLocks noGrp="1"/>
          </p:cNvSpPr>
          <p:nvPr>
            <p:ph type="body" sz="quarter" idx="13"/>
          </p:nvPr>
        </p:nvSpPr>
        <p:spPr/>
        <p:txBody>
          <a:bodyPr>
            <a:normAutofit/>
          </a:bodyPr>
          <a:lstStyle/>
          <a:p>
            <a:pPr marL="0" indent="0" eaLnBrk="1" hangingPunct="1">
              <a:buFontTx/>
              <a:buNone/>
              <a:defRPr/>
            </a:pPr>
            <a:r>
              <a:rPr lang="en-GB" dirty="0">
                <a:solidFill>
                  <a:srgbClr val="7030A0"/>
                </a:solidFill>
                <a:ea typeface="+mn-ea"/>
              </a:rPr>
              <a:t>Acetylcholine:</a:t>
            </a:r>
          </a:p>
          <a:p>
            <a:pPr eaLnBrk="1" hangingPunct="1">
              <a:defRPr/>
            </a:pPr>
            <a:r>
              <a:rPr lang="en-GB" dirty="0">
                <a:ea typeface="+mn-ea"/>
              </a:rPr>
              <a:t>Perception, Attention, Learning, attention, Cognition and judgement</a:t>
            </a:r>
          </a:p>
          <a:p>
            <a:pPr marL="0" indent="0" eaLnBrk="1" hangingPunct="1">
              <a:buFontTx/>
              <a:buNone/>
              <a:defRPr/>
            </a:pPr>
            <a:r>
              <a:rPr lang="en-GB" dirty="0">
                <a:solidFill>
                  <a:srgbClr val="7030A0"/>
                </a:solidFill>
                <a:ea typeface="+mn-ea"/>
              </a:rPr>
              <a:t>Noradrenaline:</a:t>
            </a:r>
          </a:p>
          <a:p>
            <a:pPr eaLnBrk="1" hangingPunct="1">
              <a:defRPr/>
            </a:pPr>
            <a:r>
              <a:rPr lang="en-GB" dirty="0">
                <a:ea typeface="+mn-ea"/>
              </a:rPr>
              <a:t>Alertness, Memory and Attention</a:t>
            </a:r>
          </a:p>
          <a:p>
            <a:pPr marL="0" indent="0" eaLnBrk="1" hangingPunct="1">
              <a:buFontTx/>
              <a:buNone/>
              <a:defRPr/>
            </a:pPr>
            <a:r>
              <a:rPr lang="en-GB" dirty="0">
                <a:solidFill>
                  <a:srgbClr val="7030A0"/>
                </a:solidFill>
                <a:ea typeface="+mn-ea"/>
              </a:rPr>
              <a:t>Serotonin:</a:t>
            </a:r>
          </a:p>
          <a:p>
            <a:pPr eaLnBrk="1" hangingPunct="1">
              <a:defRPr/>
            </a:pPr>
            <a:r>
              <a:rPr lang="en-GB" dirty="0">
                <a:ea typeface="+mn-ea"/>
              </a:rPr>
              <a:t>Regulation of appetite and emotions</a:t>
            </a:r>
          </a:p>
          <a:p>
            <a:pPr marL="0" indent="0" eaLnBrk="1" hangingPunct="1">
              <a:buFontTx/>
              <a:buNone/>
              <a:defRPr/>
            </a:pPr>
            <a:r>
              <a:rPr lang="en-GB" dirty="0">
                <a:solidFill>
                  <a:srgbClr val="7030A0"/>
                </a:solidFill>
                <a:ea typeface="+mn-ea"/>
              </a:rPr>
              <a:t>Glutamate (excitatory neurotransmitter ):</a:t>
            </a:r>
          </a:p>
          <a:p>
            <a:pPr eaLnBrk="1" hangingPunct="1">
              <a:defRPr/>
            </a:pPr>
            <a:r>
              <a:rPr lang="en-GB" dirty="0">
                <a:ea typeface="+mn-ea"/>
              </a:rPr>
              <a:t>Neuronal cell death in many conditions is mediated by the effects of glutamate</a:t>
            </a:r>
          </a:p>
        </p:txBody>
      </p:sp>
    </p:spTree>
    <p:extLst>
      <p:ext uri="{BB962C8B-B14F-4D97-AF65-F5344CB8AC3E}">
        <p14:creationId xmlns:p14="http://schemas.microsoft.com/office/powerpoint/2010/main" val="2162766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defRPr/>
            </a:pPr>
            <a:r>
              <a:rPr lang="en-GB">
                <a:solidFill>
                  <a:srgbClr val="7030A0"/>
                </a:solidFill>
              </a:rPr>
              <a:t>CLINICAL FEATURES</a:t>
            </a:r>
          </a:p>
        </p:txBody>
      </p:sp>
      <p:sp>
        <p:nvSpPr>
          <p:cNvPr id="20483" name="Rectangle 3"/>
          <p:cNvSpPr>
            <a:spLocks noGrp="1" noChangeArrowheads="1"/>
          </p:cNvSpPr>
          <p:nvPr>
            <p:ph type="body" sz="quarter" idx="13"/>
          </p:nvPr>
        </p:nvSpPr>
        <p:spPr/>
        <p:txBody>
          <a:bodyPr/>
          <a:lstStyle/>
          <a:p>
            <a:pPr marL="0" indent="0" eaLnBrk="1" hangingPunct="1">
              <a:buNone/>
              <a:defRPr/>
            </a:pPr>
            <a:r>
              <a:rPr lang="en-GB" b="1" dirty="0"/>
              <a:t>Cognitive Symptoms </a:t>
            </a:r>
            <a:r>
              <a:rPr lang="en-GB" dirty="0"/>
              <a:t>:</a:t>
            </a:r>
          </a:p>
          <a:p>
            <a:pPr eaLnBrk="1" hangingPunct="1">
              <a:defRPr/>
            </a:pPr>
            <a:r>
              <a:rPr lang="en-GB" dirty="0"/>
              <a:t>Amnesia</a:t>
            </a:r>
          </a:p>
          <a:p>
            <a:pPr eaLnBrk="1" hangingPunct="1">
              <a:defRPr/>
            </a:pPr>
            <a:r>
              <a:rPr lang="en-GB" dirty="0"/>
              <a:t>Aphasia</a:t>
            </a:r>
          </a:p>
          <a:p>
            <a:pPr eaLnBrk="1" hangingPunct="1">
              <a:defRPr/>
            </a:pPr>
            <a:r>
              <a:rPr lang="en-GB" dirty="0"/>
              <a:t>Apraxia</a:t>
            </a:r>
          </a:p>
          <a:p>
            <a:pPr eaLnBrk="1" hangingPunct="1">
              <a:defRPr/>
            </a:pPr>
            <a:r>
              <a:rPr lang="en-GB" dirty="0"/>
              <a:t>Agnosia</a:t>
            </a:r>
          </a:p>
          <a:p>
            <a:pPr eaLnBrk="1" hangingPunct="1">
              <a:defRPr/>
            </a:pPr>
            <a:r>
              <a:rPr lang="en-GB" dirty="0"/>
              <a:t>Frontal executive dysfunction</a:t>
            </a:r>
          </a:p>
        </p:txBody>
      </p:sp>
    </p:spTree>
    <p:extLst>
      <p:ext uri="{BB962C8B-B14F-4D97-AF65-F5344CB8AC3E}">
        <p14:creationId xmlns:p14="http://schemas.microsoft.com/office/powerpoint/2010/main" val="235941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defRPr/>
            </a:pPr>
            <a:r>
              <a:rPr lang="en-GB">
                <a:solidFill>
                  <a:srgbClr val="7030A0"/>
                </a:solidFill>
              </a:rPr>
              <a:t>CLINICAL FEATURES</a:t>
            </a:r>
          </a:p>
        </p:txBody>
      </p:sp>
      <p:sp>
        <p:nvSpPr>
          <p:cNvPr id="21507" name="Rectangle 3"/>
          <p:cNvSpPr>
            <a:spLocks noGrp="1" noChangeArrowheads="1"/>
          </p:cNvSpPr>
          <p:nvPr>
            <p:ph type="body" sz="quarter" idx="13"/>
          </p:nvPr>
        </p:nvSpPr>
        <p:spPr/>
        <p:txBody>
          <a:bodyPr/>
          <a:lstStyle/>
          <a:p>
            <a:pPr eaLnBrk="1" hangingPunct="1">
              <a:lnSpc>
                <a:spcPct val="80000"/>
              </a:lnSpc>
              <a:defRPr/>
            </a:pPr>
            <a:r>
              <a:rPr lang="en-GB" sz="2000" dirty="0">
                <a:solidFill>
                  <a:schemeClr val="bg1"/>
                </a:solidFill>
              </a:rPr>
              <a:t>Non-cognitive symptoms</a:t>
            </a:r>
          </a:p>
          <a:p>
            <a:pPr eaLnBrk="1" hangingPunct="1">
              <a:lnSpc>
                <a:spcPct val="80000"/>
              </a:lnSpc>
              <a:buFontTx/>
              <a:buNone/>
              <a:defRPr/>
            </a:pPr>
            <a:r>
              <a:rPr lang="en-GB" sz="2800" b="1" dirty="0"/>
              <a:t>Psychotic symptoms:</a:t>
            </a:r>
          </a:p>
          <a:p>
            <a:pPr eaLnBrk="1" hangingPunct="1">
              <a:lnSpc>
                <a:spcPct val="80000"/>
              </a:lnSpc>
              <a:defRPr/>
            </a:pPr>
            <a:r>
              <a:rPr lang="en-GB" sz="2800" dirty="0"/>
              <a:t>Delusions </a:t>
            </a:r>
          </a:p>
          <a:p>
            <a:pPr eaLnBrk="1" hangingPunct="1">
              <a:lnSpc>
                <a:spcPct val="80000"/>
              </a:lnSpc>
              <a:defRPr/>
            </a:pPr>
            <a:r>
              <a:rPr lang="en-GB" sz="2800" dirty="0"/>
              <a:t>Hallucinations        </a:t>
            </a:r>
          </a:p>
          <a:p>
            <a:pPr eaLnBrk="1" hangingPunct="1">
              <a:lnSpc>
                <a:spcPct val="80000"/>
              </a:lnSpc>
              <a:defRPr/>
            </a:pPr>
            <a:r>
              <a:rPr lang="en-GB" sz="2800" dirty="0"/>
              <a:t>Misidentifications</a:t>
            </a:r>
          </a:p>
          <a:p>
            <a:pPr eaLnBrk="1" hangingPunct="1">
              <a:lnSpc>
                <a:spcPct val="80000"/>
              </a:lnSpc>
              <a:buFontTx/>
              <a:buNone/>
              <a:defRPr/>
            </a:pPr>
            <a:endParaRPr lang="en-GB" sz="2800" dirty="0"/>
          </a:p>
          <a:p>
            <a:pPr eaLnBrk="1" hangingPunct="1">
              <a:lnSpc>
                <a:spcPct val="80000"/>
              </a:lnSpc>
              <a:buFontTx/>
              <a:buNone/>
              <a:defRPr/>
            </a:pPr>
            <a:r>
              <a:rPr lang="en-GB" sz="2800" b="1" dirty="0"/>
              <a:t>Affective Symptoms:</a:t>
            </a:r>
          </a:p>
          <a:p>
            <a:pPr eaLnBrk="1" hangingPunct="1">
              <a:lnSpc>
                <a:spcPct val="80000"/>
              </a:lnSpc>
              <a:defRPr/>
            </a:pPr>
            <a:r>
              <a:rPr lang="en-GB" sz="2800" dirty="0"/>
              <a:t>Depression</a:t>
            </a:r>
          </a:p>
          <a:p>
            <a:pPr eaLnBrk="1" hangingPunct="1">
              <a:lnSpc>
                <a:spcPct val="80000"/>
              </a:lnSpc>
              <a:defRPr/>
            </a:pPr>
            <a:r>
              <a:rPr lang="en-GB" sz="2800" dirty="0"/>
              <a:t>Anxiety</a:t>
            </a:r>
          </a:p>
          <a:p>
            <a:pPr eaLnBrk="1" hangingPunct="1">
              <a:lnSpc>
                <a:spcPct val="80000"/>
              </a:lnSpc>
              <a:defRPr/>
            </a:pPr>
            <a:r>
              <a:rPr lang="en-GB" sz="2800" dirty="0"/>
              <a:t>Euphoria</a:t>
            </a:r>
          </a:p>
          <a:p>
            <a:pPr eaLnBrk="1" hangingPunct="1">
              <a:lnSpc>
                <a:spcPct val="80000"/>
              </a:lnSpc>
              <a:buFontTx/>
              <a:buNone/>
              <a:defRPr/>
            </a:pPr>
            <a:endParaRPr lang="en-GB" sz="2800" dirty="0"/>
          </a:p>
          <a:p>
            <a:pPr eaLnBrk="1" hangingPunct="1">
              <a:lnSpc>
                <a:spcPct val="80000"/>
              </a:lnSpc>
              <a:buFontTx/>
              <a:buNone/>
              <a:defRPr/>
            </a:pPr>
            <a:r>
              <a:rPr lang="en-GB" sz="1200" dirty="0"/>
              <a:t>           </a:t>
            </a:r>
          </a:p>
        </p:txBody>
      </p:sp>
    </p:spTree>
    <p:extLst>
      <p:ext uri="{BB962C8B-B14F-4D97-AF65-F5344CB8AC3E}">
        <p14:creationId xmlns:p14="http://schemas.microsoft.com/office/powerpoint/2010/main" val="1285808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pPr eaLnBrk="1" hangingPunct="1">
              <a:defRPr/>
            </a:pPr>
            <a:r>
              <a:rPr lang="en-GB" dirty="0">
                <a:solidFill>
                  <a:srgbClr val="7030A0"/>
                </a:solidFill>
              </a:rPr>
              <a:t>CLINICAL FEATURES</a:t>
            </a:r>
          </a:p>
        </p:txBody>
      </p:sp>
      <p:sp>
        <p:nvSpPr>
          <p:cNvPr id="22531" name="Rectangle 3"/>
          <p:cNvSpPr>
            <a:spLocks noGrp="1" noChangeArrowheads="1"/>
          </p:cNvSpPr>
          <p:nvPr>
            <p:ph type="body" sz="quarter" idx="13"/>
          </p:nvPr>
        </p:nvSpPr>
        <p:spPr/>
        <p:txBody>
          <a:bodyPr/>
          <a:lstStyle/>
          <a:p>
            <a:pPr marL="0" indent="0" eaLnBrk="1" hangingPunct="1">
              <a:buNone/>
              <a:defRPr/>
            </a:pPr>
            <a:r>
              <a:rPr lang="en-GB" b="1" dirty="0"/>
              <a:t>Behavioural symptoms :</a:t>
            </a:r>
          </a:p>
          <a:p>
            <a:pPr eaLnBrk="1" hangingPunct="1">
              <a:defRPr/>
            </a:pPr>
            <a:r>
              <a:rPr lang="en-GB" dirty="0"/>
              <a:t>Apathy</a:t>
            </a:r>
          </a:p>
          <a:p>
            <a:pPr eaLnBrk="1" hangingPunct="1">
              <a:defRPr/>
            </a:pPr>
            <a:r>
              <a:rPr lang="en-GB" dirty="0"/>
              <a:t>Agitation</a:t>
            </a:r>
          </a:p>
          <a:p>
            <a:pPr eaLnBrk="1" hangingPunct="1">
              <a:defRPr/>
            </a:pPr>
            <a:r>
              <a:rPr lang="en-GB" dirty="0"/>
              <a:t>Wandering</a:t>
            </a:r>
          </a:p>
          <a:p>
            <a:pPr eaLnBrk="1" hangingPunct="1">
              <a:defRPr/>
            </a:pPr>
            <a:r>
              <a:rPr lang="en-GB" dirty="0"/>
              <a:t>Physical aggression</a:t>
            </a:r>
          </a:p>
          <a:p>
            <a:pPr eaLnBrk="1" hangingPunct="1">
              <a:defRPr/>
            </a:pPr>
            <a:r>
              <a:rPr lang="en-GB" dirty="0"/>
              <a:t>Verbal aggression</a:t>
            </a:r>
          </a:p>
        </p:txBody>
      </p:sp>
    </p:spTree>
    <p:extLst>
      <p:ext uri="{BB962C8B-B14F-4D97-AF65-F5344CB8AC3E}">
        <p14:creationId xmlns:p14="http://schemas.microsoft.com/office/powerpoint/2010/main" val="327186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pPr eaLnBrk="1" hangingPunct="1">
              <a:defRPr/>
            </a:pPr>
            <a:r>
              <a:rPr lang="en-GB">
                <a:solidFill>
                  <a:srgbClr val="7030A0"/>
                </a:solidFill>
              </a:rPr>
              <a:t>CLINICAL FEATURES</a:t>
            </a:r>
          </a:p>
        </p:txBody>
      </p:sp>
      <p:sp>
        <p:nvSpPr>
          <p:cNvPr id="23555" name="Rectangle 3"/>
          <p:cNvSpPr>
            <a:spLocks noGrp="1" noChangeArrowheads="1"/>
          </p:cNvSpPr>
          <p:nvPr>
            <p:ph type="body" sz="quarter" idx="13"/>
          </p:nvPr>
        </p:nvSpPr>
        <p:spPr/>
        <p:txBody>
          <a:bodyPr/>
          <a:lstStyle/>
          <a:p>
            <a:pPr marL="0" indent="0" eaLnBrk="1" hangingPunct="1">
              <a:buNone/>
              <a:defRPr/>
            </a:pPr>
            <a:r>
              <a:rPr lang="en-GB" b="1" dirty="0"/>
              <a:t>Neuro-vegetative symptoms :</a:t>
            </a:r>
          </a:p>
          <a:p>
            <a:pPr eaLnBrk="1" hangingPunct="1">
              <a:defRPr/>
            </a:pPr>
            <a:r>
              <a:rPr lang="en-GB" dirty="0"/>
              <a:t>Sleep disturbance</a:t>
            </a:r>
          </a:p>
          <a:p>
            <a:pPr eaLnBrk="1" hangingPunct="1">
              <a:defRPr/>
            </a:pPr>
            <a:r>
              <a:rPr lang="en-GB" dirty="0"/>
              <a:t>Eating difficulty</a:t>
            </a:r>
          </a:p>
          <a:p>
            <a:pPr eaLnBrk="1" hangingPunct="1">
              <a:defRPr/>
            </a:pPr>
            <a:r>
              <a:rPr lang="en-GB" dirty="0"/>
              <a:t>Sexual disinhibition</a:t>
            </a:r>
          </a:p>
          <a:p>
            <a:pPr eaLnBrk="1" hangingPunct="1">
              <a:defRPr/>
            </a:pPr>
            <a:r>
              <a:rPr lang="en-GB" dirty="0"/>
              <a:t>Incontinence</a:t>
            </a:r>
          </a:p>
          <a:p>
            <a:pPr eaLnBrk="1" hangingPunct="1">
              <a:defRPr/>
            </a:pPr>
            <a:endParaRPr lang="en-GB" dirty="0"/>
          </a:p>
          <a:p>
            <a:pPr eaLnBrk="1" hangingPunct="1">
              <a:defRPr/>
            </a:pPr>
            <a:r>
              <a:rPr lang="en-GB" dirty="0"/>
              <a:t>Personality changes – apathy, loss of inhibition</a:t>
            </a:r>
          </a:p>
          <a:p>
            <a:pPr eaLnBrk="1" hangingPunct="1">
              <a:defRPr/>
            </a:pPr>
            <a:endParaRPr lang="en-GB" dirty="0"/>
          </a:p>
          <a:p>
            <a:pPr eaLnBrk="1" hangingPunct="1">
              <a:defRPr/>
            </a:pPr>
            <a:r>
              <a:rPr lang="en-GB" dirty="0"/>
              <a:t>LPPA – an atypical form of Alzheimer’s  </a:t>
            </a:r>
          </a:p>
        </p:txBody>
      </p:sp>
    </p:spTree>
    <p:extLst>
      <p:ext uri="{BB962C8B-B14F-4D97-AF65-F5344CB8AC3E}">
        <p14:creationId xmlns:p14="http://schemas.microsoft.com/office/powerpoint/2010/main" val="1680580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Atypical Alzheimer’s </a:t>
            </a:r>
          </a:p>
        </p:txBody>
      </p:sp>
      <p:sp>
        <p:nvSpPr>
          <p:cNvPr id="3" name="Text Placeholder 2"/>
          <p:cNvSpPr>
            <a:spLocks noGrp="1"/>
          </p:cNvSpPr>
          <p:nvPr>
            <p:ph type="body" sz="quarter" idx="13"/>
          </p:nvPr>
        </p:nvSpPr>
        <p:spPr/>
        <p:txBody>
          <a:bodyPr/>
          <a:lstStyle/>
          <a:p>
            <a:pPr>
              <a:spcBef>
                <a:spcPts val="300"/>
              </a:spcBef>
            </a:pPr>
            <a:r>
              <a:rPr lang="en-GB" b="1" dirty="0" err="1"/>
              <a:t>Logopenic</a:t>
            </a:r>
            <a:r>
              <a:rPr lang="en-GB" b="1" dirty="0"/>
              <a:t> primary progressive aphasia (</a:t>
            </a:r>
            <a:r>
              <a:rPr lang="en-GB" b="1" dirty="0" err="1"/>
              <a:t>lvPPA</a:t>
            </a:r>
            <a:r>
              <a:rPr lang="en-GB" b="1" dirty="0"/>
              <a:t>): </a:t>
            </a:r>
            <a:r>
              <a:rPr lang="en-GB" dirty="0"/>
              <a:t>word-finding pauses; impaired repetition of phrases, spared object and word comprehension</a:t>
            </a:r>
          </a:p>
          <a:p>
            <a:pPr>
              <a:spcBef>
                <a:spcPts val="300"/>
              </a:spcBef>
            </a:pPr>
            <a:endParaRPr lang="en-GB" b="1" dirty="0"/>
          </a:p>
          <a:p>
            <a:pPr>
              <a:spcBef>
                <a:spcPts val="300"/>
              </a:spcBef>
            </a:pPr>
            <a:r>
              <a:rPr lang="en-GB" b="1" dirty="0"/>
              <a:t>Posterior cortical atrophy (PCA)</a:t>
            </a:r>
          </a:p>
          <a:p>
            <a:pPr>
              <a:spcBef>
                <a:spcPts val="300"/>
              </a:spcBef>
            </a:pPr>
            <a:endParaRPr lang="en-GB" b="1" dirty="0"/>
          </a:p>
          <a:p>
            <a:pPr>
              <a:spcBef>
                <a:spcPts val="300"/>
              </a:spcBef>
            </a:pPr>
            <a:endParaRPr lang="en-GB" b="1" dirty="0"/>
          </a:p>
          <a:p>
            <a:pPr>
              <a:spcBef>
                <a:spcPts val="300"/>
              </a:spcBef>
            </a:pPr>
            <a:r>
              <a:rPr lang="en-GB" b="1" dirty="0"/>
              <a:t>Frontal variant (</a:t>
            </a:r>
            <a:r>
              <a:rPr lang="en-GB" b="1" dirty="0" err="1"/>
              <a:t>fv-Alz</a:t>
            </a:r>
            <a:r>
              <a:rPr lang="en-GB" b="1" dirty="0"/>
              <a:t>)</a:t>
            </a:r>
          </a:p>
          <a:p>
            <a:pPr>
              <a:spcBef>
                <a:spcPts val="300"/>
              </a:spcBef>
            </a:pPr>
            <a:endParaRPr lang="en-GB" b="1" dirty="0"/>
          </a:p>
          <a:p>
            <a:pPr>
              <a:spcBef>
                <a:spcPts val="300"/>
              </a:spcBef>
            </a:pPr>
            <a:endParaRPr lang="en-GB" b="1" dirty="0"/>
          </a:p>
          <a:p>
            <a:pPr>
              <a:spcBef>
                <a:spcPts val="300"/>
              </a:spcBef>
            </a:pPr>
            <a:r>
              <a:rPr lang="en-GB" b="1" dirty="0"/>
              <a:t>Down’s syndrome variant</a:t>
            </a:r>
          </a:p>
          <a:p>
            <a:pPr marL="0" indent="0">
              <a:buNone/>
            </a:pPr>
            <a:endParaRPr lang="en-GB" dirty="0"/>
          </a:p>
        </p:txBody>
      </p:sp>
    </p:spTree>
    <p:extLst>
      <p:ext uri="{BB962C8B-B14F-4D97-AF65-F5344CB8AC3E}">
        <p14:creationId xmlns:p14="http://schemas.microsoft.com/office/powerpoint/2010/main" val="241151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 disease</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complete the feedback</a:t>
            </a:r>
          </a:p>
        </p:txBody>
      </p:sp>
    </p:spTree>
    <p:extLst>
      <p:ext uri="{BB962C8B-B14F-4D97-AF65-F5344CB8AC3E}">
        <p14:creationId xmlns:p14="http://schemas.microsoft.com/office/powerpoint/2010/main" val="18627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defRPr/>
            </a:pPr>
            <a:r>
              <a:rPr lang="en-GB">
                <a:solidFill>
                  <a:srgbClr val="7030A0"/>
                </a:solidFill>
              </a:rPr>
              <a:t>DIAGNOSIS</a:t>
            </a:r>
          </a:p>
        </p:txBody>
      </p:sp>
      <p:sp>
        <p:nvSpPr>
          <p:cNvPr id="24579" name="Rectangle 3"/>
          <p:cNvSpPr>
            <a:spLocks noGrp="1" noChangeArrowheads="1"/>
          </p:cNvSpPr>
          <p:nvPr>
            <p:ph type="body" sz="quarter" idx="13"/>
          </p:nvPr>
        </p:nvSpPr>
        <p:spPr/>
        <p:txBody>
          <a:bodyPr/>
          <a:lstStyle/>
          <a:p>
            <a:pPr eaLnBrk="1" hangingPunct="1">
              <a:spcBef>
                <a:spcPts val="0"/>
              </a:spcBef>
              <a:defRPr/>
            </a:pPr>
            <a:r>
              <a:rPr lang="en-GB" dirty="0"/>
              <a:t>Clinical diagnosis: </a:t>
            </a:r>
            <a:r>
              <a:rPr lang="en-GB" b="1" dirty="0"/>
              <a:t>90% accuracy</a:t>
            </a:r>
          </a:p>
          <a:p>
            <a:pPr eaLnBrk="1" hangingPunct="1">
              <a:spcBef>
                <a:spcPts val="0"/>
              </a:spcBef>
              <a:defRPr/>
            </a:pPr>
            <a:endParaRPr lang="en-GB" dirty="0"/>
          </a:p>
          <a:p>
            <a:pPr eaLnBrk="1" hangingPunct="1">
              <a:spcBef>
                <a:spcPts val="0"/>
              </a:spcBef>
              <a:defRPr/>
            </a:pPr>
            <a:r>
              <a:rPr lang="en-GB" dirty="0"/>
              <a:t>History : insidious, gradual progression</a:t>
            </a:r>
          </a:p>
          <a:p>
            <a:pPr eaLnBrk="1" hangingPunct="1">
              <a:spcBef>
                <a:spcPts val="0"/>
              </a:spcBef>
              <a:defRPr/>
            </a:pPr>
            <a:endParaRPr lang="en-GB" dirty="0"/>
          </a:p>
          <a:p>
            <a:pPr eaLnBrk="1" hangingPunct="1">
              <a:spcBef>
                <a:spcPts val="0"/>
              </a:spcBef>
              <a:defRPr/>
            </a:pPr>
            <a:r>
              <a:rPr lang="en-GB" dirty="0"/>
              <a:t>Physical examination : no focal neurological signs / no evidence of systemic disease</a:t>
            </a:r>
          </a:p>
          <a:p>
            <a:pPr eaLnBrk="1" hangingPunct="1">
              <a:spcBef>
                <a:spcPts val="0"/>
              </a:spcBef>
              <a:defRPr/>
            </a:pPr>
            <a:endParaRPr lang="en-GB" dirty="0"/>
          </a:p>
          <a:p>
            <a:pPr eaLnBrk="1" hangingPunct="1">
              <a:spcBef>
                <a:spcPts val="0"/>
              </a:spcBef>
              <a:defRPr/>
            </a:pPr>
            <a:r>
              <a:rPr lang="en-GB" dirty="0"/>
              <a:t>CT scan : ventricular dilatation, cortical/temporal lobe atrophy</a:t>
            </a:r>
          </a:p>
          <a:p>
            <a:pPr eaLnBrk="1" hangingPunct="1">
              <a:spcBef>
                <a:spcPts val="0"/>
              </a:spcBef>
              <a:defRPr/>
            </a:pPr>
            <a:endParaRPr lang="en-GB" dirty="0"/>
          </a:p>
          <a:p>
            <a:pPr eaLnBrk="1" hangingPunct="1">
              <a:spcBef>
                <a:spcPts val="0"/>
              </a:spcBef>
              <a:defRPr/>
            </a:pPr>
            <a:r>
              <a:rPr lang="en-GB" dirty="0"/>
              <a:t>EEG : Diffuse slow wave activity </a:t>
            </a:r>
          </a:p>
        </p:txBody>
      </p:sp>
    </p:spTree>
    <p:extLst>
      <p:ext uri="{BB962C8B-B14F-4D97-AF65-F5344CB8AC3E}">
        <p14:creationId xmlns:p14="http://schemas.microsoft.com/office/powerpoint/2010/main" val="403510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DCD4-70F8-4195-B6AF-47AAD6BEBC67}"/>
              </a:ext>
            </a:extLst>
          </p:cNvPr>
          <p:cNvSpPr>
            <a:spLocks noGrp="1"/>
          </p:cNvSpPr>
          <p:nvPr>
            <p:ph type="ctrTitle"/>
          </p:nvPr>
        </p:nvSpPr>
        <p:spPr/>
        <p:txBody>
          <a:bodyPr/>
          <a:lstStyle/>
          <a:p>
            <a:r>
              <a:rPr lang="en-GB" dirty="0"/>
              <a:t>Neuroimaging in AD </a:t>
            </a:r>
          </a:p>
        </p:txBody>
      </p:sp>
      <p:sp>
        <p:nvSpPr>
          <p:cNvPr id="3" name="Text Placeholder 2">
            <a:extLst>
              <a:ext uri="{FF2B5EF4-FFF2-40B4-BE49-F238E27FC236}">
                <a16:creationId xmlns:a16="http://schemas.microsoft.com/office/drawing/2014/main" id="{EAAA05D1-A9B6-4368-BE1D-74DF90338657}"/>
              </a:ext>
            </a:extLst>
          </p:cNvPr>
          <p:cNvSpPr>
            <a:spLocks noGrp="1"/>
          </p:cNvSpPr>
          <p:nvPr>
            <p:ph type="body" sz="quarter" idx="13"/>
          </p:nvPr>
        </p:nvSpPr>
        <p:spPr/>
        <p:txBody>
          <a:bodyPr/>
          <a:lstStyle/>
          <a:p>
            <a:r>
              <a:rPr lang="en-GB" dirty="0"/>
              <a:t>Global Cortical Atrophy scale (0-3, 3 is severe) </a:t>
            </a:r>
          </a:p>
          <a:p>
            <a:r>
              <a:rPr lang="en-GB" b="1" dirty="0"/>
              <a:t>Medial Temporal Lobe Atrophy (MTA) </a:t>
            </a:r>
            <a:r>
              <a:rPr lang="en-GB" dirty="0"/>
              <a:t>(0-4) </a:t>
            </a:r>
          </a:p>
          <a:p>
            <a:pPr lvl="1"/>
            <a:r>
              <a:rPr lang="en-US" dirty="0"/>
              <a:t>&lt; 75 years: score 2 or more is abnormal.</a:t>
            </a:r>
            <a:br>
              <a:rPr lang="en-US" dirty="0"/>
            </a:br>
            <a:r>
              <a:rPr lang="en-US" dirty="0"/>
              <a:t>&gt; 75 years: score 3 or more is abnormal</a:t>
            </a:r>
          </a:p>
          <a:p>
            <a:r>
              <a:rPr lang="en-GB" b="1" dirty="0"/>
              <a:t>Fazekas Scale </a:t>
            </a:r>
            <a:r>
              <a:rPr lang="en-GB" dirty="0"/>
              <a:t>for white matter hyperintensities</a:t>
            </a:r>
          </a:p>
          <a:p>
            <a:pPr lvl="1"/>
            <a:r>
              <a:rPr lang="en-GB" dirty="0"/>
              <a:t>Score 0-3, 3 is large confluent lesions </a:t>
            </a:r>
          </a:p>
          <a:p>
            <a:pPr lvl="1"/>
            <a:r>
              <a:rPr lang="en-GB" dirty="0"/>
              <a:t>2/3 are pathologic</a:t>
            </a:r>
          </a:p>
          <a:p>
            <a:r>
              <a:rPr lang="en-GB" b="1" dirty="0" err="1"/>
              <a:t>Koedam</a:t>
            </a:r>
            <a:r>
              <a:rPr lang="en-GB" b="1" dirty="0"/>
              <a:t> Score </a:t>
            </a:r>
            <a:r>
              <a:rPr lang="en-GB" dirty="0"/>
              <a:t>for Parietal Atrophy (0-3)</a:t>
            </a:r>
          </a:p>
        </p:txBody>
      </p:sp>
    </p:spTree>
    <p:extLst>
      <p:ext uri="{BB962C8B-B14F-4D97-AF65-F5344CB8AC3E}">
        <p14:creationId xmlns:p14="http://schemas.microsoft.com/office/powerpoint/2010/main" val="1729914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4CD5-5F35-433F-99F2-F2FE36C49F48}"/>
              </a:ext>
            </a:extLst>
          </p:cNvPr>
          <p:cNvSpPr>
            <a:spLocks noGrp="1"/>
          </p:cNvSpPr>
          <p:nvPr>
            <p:ph type="ctrTitle"/>
          </p:nvPr>
        </p:nvSpPr>
        <p:spPr/>
        <p:txBody>
          <a:bodyPr/>
          <a:lstStyle/>
          <a:p>
            <a:r>
              <a:rPr lang="en-GB" dirty="0"/>
              <a:t>MTA Score   </a:t>
            </a:r>
          </a:p>
        </p:txBody>
      </p:sp>
      <p:pic>
        <p:nvPicPr>
          <p:cNvPr id="5" name="Picture 4">
            <a:extLst>
              <a:ext uri="{FF2B5EF4-FFF2-40B4-BE49-F238E27FC236}">
                <a16:creationId xmlns:a16="http://schemas.microsoft.com/office/drawing/2014/main" id="{A8CD28FB-B50F-4D6D-AE52-5534108C63BA}"/>
              </a:ext>
            </a:extLst>
          </p:cNvPr>
          <p:cNvPicPr>
            <a:picLocks noChangeAspect="1"/>
          </p:cNvPicPr>
          <p:nvPr/>
        </p:nvPicPr>
        <p:blipFill>
          <a:blip r:embed="rId3"/>
          <a:stretch>
            <a:fillRect/>
          </a:stretch>
        </p:blipFill>
        <p:spPr>
          <a:xfrm>
            <a:off x="1019175" y="1713163"/>
            <a:ext cx="6413224" cy="4197099"/>
          </a:xfrm>
          <a:prstGeom prst="rect">
            <a:avLst/>
          </a:prstGeom>
        </p:spPr>
      </p:pic>
      <p:sp>
        <p:nvSpPr>
          <p:cNvPr id="4" name="TextBox 3"/>
          <p:cNvSpPr txBox="1"/>
          <p:nvPr/>
        </p:nvSpPr>
        <p:spPr>
          <a:xfrm>
            <a:off x="378373" y="6396873"/>
            <a:ext cx="7315200" cy="338554"/>
          </a:xfrm>
          <a:prstGeom prst="rect">
            <a:avLst/>
          </a:prstGeom>
          <a:noFill/>
        </p:spPr>
        <p:txBody>
          <a:bodyPr wrap="square" rtlCol="0">
            <a:spAutoFit/>
          </a:bodyPr>
          <a:lstStyle/>
          <a:p>
            <a:r>
              <a:rPr lang="en-GB" sz="1600" dirty="0"/>
              <a:t>https://radiologyassistant.nl/neuroradiology/brain-dementia-role-of-mri</a:t>
            </a:r>
          </a:p>
        </p:txBody>
      </p:sp>
    </p:spTree>
    <p:extLst>
      <p:ext uri="{BB962C8B-B14F-4D97-AF65-F5344CB8AC3E}">
        <p14:creationId xmlns:p14="http://schemas.microsoft.com/office/powerpoint/2010/main" val="40095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Fazekas</a:t>
            </a:r>
            <a:r>
              <a:rPr lang="en-GB" dirty="0"/>
              <a:t> Score</a:t>
            </a:r>
            <a:br>
              <a:rPr lang="en-GB" dirty="0"/>
            </a:br>
            <a:endParaRPr lang="en-GB" dirty="0"/>
          </a:p>
        </p:txBody>
      </p:sp>
      <p:pic>
        <p:nvPicPr>
          <p:cNvPr id="4" name="Picture 3"/>
          <p:cNvPicPr>
            <a:picLocks noChangeAspect="1"/>
          </p:cNvPicPr>
          <p:nvPr/>
        </p:nvPicPr>
        <p:blipFill>
          <a:blip r:embed="rId3"/>
          <a:stretch>
            <a:fillRect/>
          </a:stretch>
        </p:blipFill>
        <p:spPr>
          <a:xfrm>
            <a:off x="3912805" y="983703"/>
            <a:ext cx="4383470" cy="5135782"/>
          </a:xfrm>
          <a:prstGeom prst="rect">
            <a:avLst/>
          </a:prstGeom>
        </p:spPr>
      </p:pic>
      <p:sp>
        <p:nvSpPr>
          <p:cNvPr id="3" name="Text Placeholder 2"/>
          <p:cNvSpPr>
            <a:spLocks noGrp="1"/>
          </p:cNvSpPr>
          <p:nvPr>
            <p:ph type="body" sz="quarter" idx="13"/>
          </p:nvPr>
        </p:nvSpPr>
        <p:spPr>
          <a:xfrm>
            <a:off x="846082" y="6382078"/>
            <a:ext cx="7176923" cy="334032"/>
          </a:xfrm>
        </p:spPr>
        <p:txBody>
          <a:bodyPr/>
          <a:lstStyle/>
          <a:p>
            <a:r>
              <a:rPr lang="en-GB" sz="1600" dirty="0"/>
              <a:t>https://radiopaedia.org/cases/fazekas-scale-for-white-matter-lesions</a:t>
            </a:r>
          </a:p>
        </p:txBody>
      </p:sp>
    </p:spTree>
    <p:extLst>
      <p:ext uri="{BB962C8B-B14F-4D97-AF65-F5344CB8AC3E}">
        <p14:creationId xmlns:p14="http://schemas.microsoft.com/office/powerpoint/2010/main" val="669619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43E5-4410-46A5-897D-6C81B5F06EBA}"/>
              </a:ext>
            </a:extLst>
          </p:cNvPr>
          <p:cNvSpPr>
            <a:spLocks noGrp="1"/>
          </p:cNvSpPr>
          <p:nvPr>
            <p:ph type="ctrTitle"/>
          </p:nvPr>
        </p:nvSpPr>
        <p:spPr/>
        <p:txBody>
          <a:bodyPr/>
          <a:lstStyle/>
          <a:p>
            <a:r>
              <a:rPr lang="en-GB" dirty="0" err="1"/>
              <a:t>Koedam</a:t>
            </a:r>
            <a:r>
              <a:rPr lang="en-GB" dirty="0"/>
              <a:t> Score  </a:t>
            </a:r>
          </a:p>
        </p:txBody>
      </p:sp>
      <p:pic>
        <p:nvPicPr>
          <p:cNvPr id="5" name="Picture 4">
            <a:extLst>
              <a:ext uri="{FF2B5EF4-FFF2-40B4-BE49-F238E27FC236}">
                <a16:creationId xmlns:a16="http://schemas.microsoft.com/office/drawing/2014/main" id="{BD4A6E98-B571-4905-A7D6-B2638CF26FE5}"/>
              </a:ext>
            </a:extLst>
          </p:cNvPr>
          <p:cNvPicPr>
            <a:picLocks noChangeAspect="1"/>
          </p:cNvPicPr>
          <p:nvPr/>
        </p:nvPicPr>
        <p:blipFill>
          <a:blip r:embed="rId2"/>
          <a:stretch>
            <a:fillRect/>
          </a:stretch>
        </p:blipFill>
        <p:spPr>
          <a:xfrm>
            <a:off x="400518" y="2537135"/>
            <a:ext cx="3565223" cy="2230299"/>
          </a:xfrm>
          <a:prstGeom prst="rect">
            <a:avLst/>
          </a:prstGeom>
        </p:spPr>
      </p:pic>
      <p:pic>
        <p:nvPicPr>
          <p:cNvPr id="7" name="Picture 6">
            <a:extLst>
              <a:ext uri="{FF2B5EF4-FFF2-40B4-BE49-F238E27FC236}">
                <a16:creationId xmlns:a16="http://schemas.microsoft.com/office/drawing/2014/main" id="{3A027474-0D39-4D1F-9AA3-ED59D4EFF99A}"/>
              </a:ext>
            </a:extLst>
          </p:cNvPr>
          <p:cNvPicPr>
            <a:picLocks noChangeAspect="1"/>
          </p:cNvPicPr>
          <p:nvPr/>
        </p:nvPicPr>
        <p:blipFill>
          <a:blip r:embed="rId3"/>
          <a:stretch>
            <a:fillRect/>
          </a:stretch>
        </p:blipFill>
        <p:spPr>
          <a:xfrm>
            <a:off x="4572000" y="2523586"/>
            <a:ext cx="3565223" cy="2252573"/>
          </a:xfrm>
          <a:prstGeom prst="rect">
            <a:avLst/>
          </a:prstGeom>
        </p:spPr>
      </p:pic>
      <p:sp>
        <p:nvSpPr>
          <p:cNvPr id="3" name="TextBox 2"/>
          <p:cNvSpPr txBox="1"/>
          <p:nvPr/>
        </p:nvSpPr>
        <p:spPr>
          <a:xfrm>
            <a:off x="457199" y="6416566"/>
            <a:ext cx="7593725" cy="338554"/>
          </a:xfrm>
          <a:prstGeom prst="rect">
            <a:avLst/>
          </a:prstGeom>
          <a:noFill/>
        </p:spPr>
        <p:txBody>
          <a:bodyPr wrap="square" rtlCol="0">
            <a:spAutoFit/>
          </a:bodyPr>
          <a:lstStyle/>
          <a:p>
            <a:r>
              <a:rPr lang="en-GB" sz="1600" dirty="0"/>
              <a:t>https://radiologyassistant.nl/neuroradiology/brain-dementia-role-of-mri</a:t>
            </a:r>
          </a:p>
        </p:txBody>
      </p:sp>
    </p:spTree>
    <p:extLst>
      <p:ext uri="{BB962C8B-B14F-4D97-AF65-F5344CB8AC3E}">
        <p14:creationId xmlns:p14="http://schemas.microsoft.com/office/powerpoint/2010/main" val="3857088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5F28-EE17-4C62-A9DB-07AFC77A5CD3}"/>
              </a:ext>
            </a:extLst>
          </p:cNvPr>
          <p:cNvSpPr>
            <a:spLocks noGrp="1"/>
          </p:cNvSpPr>
          <p:nvPr>
            <p:ph type="ctrTitle"/>
          </p:nvPr>
        </p:nvSpPr>
        <p:spPr/>
        <p:txBody>
          <a:bodyPr/>
          <a:lstStyle/>
          <a:p>
            <a:r>
              <a:rPr lang="en-GB" dirty="0"/>
              <a:t>PET Imaging </a:t>
            </a:r>
          </a:p>
        </p:txBody>
      </p:sp>
      <p:sp>
        <p:nvSpPr>
          <p:cNvPr id="3" name="Text Placeholder 2">
            <a:extLst>
              <a:ext uri="{FF2B5EF4-FFF2-40B4-BE49-F238E27FC236}">
                <a16:creationId xmlns:a16="http://schemas.microsoft.com/office/drawing/2014/main" id="{66DBB584-B86C-4E7F-8E02-4D5B84FE15DF}"/>
              </a:ext>
            </a:extLst>
          </p:cNvPr>
          <p:cNvSpPr>
            <a:spLocks noGrp="1"/>
          </p:cNvSpPr>
          <p:nvPr>
            <p:ph type="body" sz="quarter" idx="13"/>
          </p:nvPr>
        </p:nvSpPr>
        <p:spPr/>
        <p:txBody>
          <a:bodyPr/>
          <a:lstStyle/>
          <a:p>
            <a:r>
              <a:rPr lang="en-GB" dirty="0"/>
              <a:t>Hypometabolism in temporoparietal regions </a:t>
            </a:r>
          </a:p>
          <a:p>
            <a:r>
              <a:rPr lang="en-GB" dirty="0"/>
              <a:t>Helps differentiate AD from </a:t>
            </a:r>
            <a:r>
              <a:rPr lang="en-GB" dirty="0" err="1"/>
              <a:t>FTD</a:t>
            </a:r>
            <a:r>
              <a:rPr lang="en-GB" dirty="0"/>
              <a:t> which shows frontal hypometabolism </a:t>
            </a:r>
          </a:p>
        </p:txBody>
      </p:sp>
      <p:pic>
        <p:nvPicPr>
          <p:cNvPr id="5" name="Picture 4">
            <a:extLst>
              <a:ext uri="{FF2B5EF4-FFF2-40B4-BE49-F238E27FC236}">
                <a16:creationId xmlns:a16="http://schemas.microsoft.com/office/drawing/2014/main" id="{C41BE40B-81A3-427B-AD03-0517DC05C04C}"/>
              </a:ext>
            </a:extLst>
          </p:cNvPr>
          <p:cNvPicPr>
            <a:picLocks noChangeAspect="1"/>
          </p:cNvPicPr>
          <p:nvPr/>
        </p:nvPicPr>
        <p:blipFill>
          <a:blip r:embed="rId2"/>
          <a:stretch>
            <a:fillRect/>
          </a:stretch>
        </p:blipFill>
        <p:spPr>
          <a:xfrm>
            <a:off x="3791413" y="3155751"/>
            <a:ext cx="3166017" cy="2676723"/>
          </a:xfrm>
          <a:prstGeom prst="rect">
            <a:avLst/>
          </a:prstGeom>
        </p:spPr>
      </p:pic>
    </p:spTree>
    <p:extLst>
      <p:ext uri="{BB962C8B-B14F-4D97-AF65-F5344CB8AC3E}">
        <p14:creationId xmlns:p14="http://schemas.microsoft.com/office/powerpoint/2010/main" val="1274987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NatureAD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371600" y="1004888"/>
            <a:ext cx="6400800" cy="51784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4723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defRPr/>
            </a:pPr>
            <a:r>
              <a:rPr lang="en-US">
                <a:solidFill>
                  <a:srgbClr val="7030A0"/>
                </a:solidFill>
              </a:rPr>
              <a:t>PET FDG in AD</a:t>
            </a:r>
          </a:p>
        </p:txBody>
      </p:sp>
      <p:pic>
        <p:nvPicPr>
          <p:cNvPr id="41987" name="Picture 4" descr="PET FDG in 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133600"/>
            <a:ext cx="6697662" cy="237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538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Text Placeholder 2"/>
          <p:cNvSpPr>
            <a:spLocks noGrp="1"/>
          </p:cNvSpPr>
          <p:nvPr>
            <p:ph type="body" sz="quarter" idx="13"/>
          </p:nvPr>
        </p:nvSpPr>
        <p:spPr/>
        <p:txBody>
          <a:bodyPr/>
          <a:lstStyle/>
          <a:p>
            <a:endParaRPr lang="en-GB"/>
          </a:p>
        </p:txBody>
      </p:sp>
      <p:pic>
        <p:nvPicPr>
          <p:cNvPr id="43011" name="Picture 4" descr="Imaging 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029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990918"/>
            <a:ext cx="8229600" cy="685482"/>
          </a:xfrm>
        </p:spPr>
        <p:txBody>
          <a:bodyPr/>
          <a:lstStyle/>
          <a:p>
            <a:r>
              <a:rPr lang="en-GB" sz="1800" b="1" dirty="0"/>
              <a:t>National Institute on Ageing-Alzheimer’s Association Research Framework 2018 update: Biomarker grouping </a:t>
            </a:r>
          </a:p>
        </p:txBody>
      </p:sp>
      <p:pic>
        <p:nvPicPr>
          <p:cNvPr id="3" name="Picture 2"/>
          <p:cNvPicPr>
            <a:picLocks noChangeAspect="1"/>
          </p:cNvPicPr>
          <p:nvPr/>
        </p:nvPicPr>
        <p:blipFill>
          <a:blip r:embed="rId2"/>
          <a:stretch>
            <a:fillRect/>
          </a:stretch>
        </p:blipFill>
        <p:spPr>
          <a:xfrm>
            <a:off x="640080" y="2017346"/>
            <a:ext cx="7467600" cy="4594998"/>
          </a:xfrm>
          <a:prstGeom prst="rect">
            <a:avLst/>
          </a:prstGeom>
        </p:spPr>
      </p:pic>
    </p:spTree>
    <p:extLst>
      <p:ext uri="{BB962C8B-B14F-4D97-AF65-F5344CB8AC3E}">
        <p14:creationId xmlns:p14="http://schemas.microsoft.com/office/powerpoint/2010/main" val="207605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 disease</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r>
              <a:rPr lang="en-US" sz="4000" b="1" dirty="0"/>
              <a:t>Alzheimer’s disease</a:t>
            </a:r>
          </a:p>
          <a:p>
            <a:pPr marL="0" indent="0" algn="ctr">
              <a:buNone/>
            </a:pPr>
            <a:r>
              <a:rPr lang="en-US" sz="3200" dirty="0" err="1"/>
              <a:t>Dr</a:t>
            </a:r>
            <a:r>
              <a:rPr lang="en-US" sz="3200" dirty="0"/>
              <a:t> Salman Karim</a:t>
            </a:r>
          </a:p>
          <a:p>
            <a:pPr marL="0" indent="0" algn="ctr">
              <a:buNone/>
            </a:pPr>
            <a:endParaRPr lang="en-US" sz="1800" dirty="0"/>
          </a:p>
          <a:p>
            <a:pPr marL="0" indent="0" algn="ctr">
              <a:buNone/>
            </a:pPr>
            <a:r>
              <a:rPr lang="en-US" sz="1800" dirty="0"/>
              <a:t>Consultant Psychiatrist/Honorary Senior Lecturer</a:t>
            </a:r>
          </a:p>
          <a:p>
            <a:pPr marL="0" indent="0" algn="ctr">
              <a:buNone/>
            </a:pPr>
            <a:r>
              <a:rPr lang="en-US" sz="1800" dirty="0"/>
              <a:t>Lancashire Care NHS Foundation Trust</a:t>
            </a:r>
          </a:p>
          <a:p>
            <a:pPr marL="0" indent="0" algn="ctr">
              <a:buNone/>
            </a:pPr>
            <a:r>
              <a:rPr lang="en-US" sz="1800" dirty="0"/>
              <a:t>University of Manchester</a:t>
            </a:r>
          </a:p>
          <a:p>
            <a:pPr marL="0" indent="0" algn="ctr">
              <a:buNone/>
            </a:pPr>
            <a:endParaRPr lang="en-US" sz="1800" dirty="0"/>
          </a:p>
          <a:p>
            <a:pPr marL="0" indent="0" algn="ctr">
              <a:buNone/>
            </a:pPr>
            <a:r>
              <a:rPr lang="en-US" sz="2000" dirty="0"/>
              <a:t>Peer reviewed </a:t>
            </a:r>
            <a:r>
              <a:rPr lang="en-US" sz="2000" dirty="0" err="1"/>
              <a:t>Dr</a:t>
            </a:r>
            <a:r>
              <a:rPr lang="en-US" sz="2000" dirty="0"/>
              <a:t> Richard Atkinson and </a:t>
            </a:r>
            <a:r>
              <a:rPr lang="en-US" sz="2000" dirty="0" err="1"/>
              <a:t>Dr</a:t>
            </a:r>
            <a:r>
              <a:rPr lang="en-US" sz="2000" dirty="0"/>
              <a:t> Anthony Peter, 2020</a:t>
            </a:r>
          </a:p>
        </p:txBody>
      </p:sp>
    </p:spTree>
    <p:extLst>
      <p:ext uri="{BB962C8B-B14F-4D97-AF65-F5344CB8AC3E}">
        <p14:creationId xmlns:p14="http://schemas.microsoft.com/office/powerpoint/2010/main" val="2118044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798"/>
            <a:ext cx="8229600" cy="472122"/>
          </a:xfrm>
        </p:spPr>
        <p:txBody>
          <a:bodyPr/>
          <a:lstStyle/>
          <a:p>
            <a:r>
              <a:rPr lang="en-GB" sz="2000" b="1" dirty="0"/>
              <a:t>National Institute on Ageing-Alzheimer’s Association Research Framework 2018 update: biomarker profiles and categories</a:t>
            </a:r>
            <a:endParaRPr lang="en-GB" sz="2000" dirty="0"/>
          </a:p>
        </p:txBody>
      </p:sp>
      <p:pic>
        <p:nvPicPr>
          <p:cNvPr id="3" name="Picture 2"/>
          <p:cNvPicPr>
            <a:picLocks noChangeAspect="1"/>
          </p:cNvPicPr>
          <p:nvPr/>
        </p:nvPicPr>
        <p:blipFill rotWithShape="1">
          <a:blip r:embed="rId2"/>
          <a:srcRect r="2765" b="2684"/>
          <a:stretch/>
        </p:blipFill>
        <p:spPr>
          <a:xfrm>
            <a:off x="2313515" y="1996759"/>
            <a:ext cx="4514005" cy="4682924"/>
          </a:xfrm>
          <a:prstGeom prst="rect">
            <a:avLst/>
          </a:prstGeom>
        </p:spPr>
      </p:pic>
    </p:spTree>
    <p:extLst>
      <p:ext uri="{BB962C8B-B14F-4D97-AF65-F5344CB8AC3E}">
        <p14:creationId xmlns:p14="http://schemas.microsoft.com/office/powerpoint/2010/main" val="1285404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0195" y="993755"/>
            <a:ext cx="8229600" cy="1143000"/>
          </a:xfrm>
        </p:spPr>
        <p:txBody>
          <a:bodyPr/>
          <a:lstStyle/>
          <a:p>
            <a:r>
              <a:rPr lang="en-GB" sz="2000" b="1" dirty="0"/>
              <a:t>National Institute on Ageing-Alzheimer’s Association Research Framework 2018 update: cognitive staging combined with biomarkers</a:t>
            </a:r>
            <a:br>
              <a:rPr lang="en-GB" sz="2000" dirty="0"/>
            </a:br>
            <a:endParaRPr lang="en-GB" sz="2000" dirty="0"/>
          </a:p>
        </p:txBody>
      </p:sp>
      <p:pic>
        <p:nvPicPr>
          <p:cNvPr id="4" name="Picture 3"/>
          <p:cNvPicPr>
            <a:picLocks noChangeAspect="1"/>
          </p:cNvPicPr>
          <p:nvPr/>
        </p:nvPicPr>
        <p:blipFill rotWithShape="1">
          <a:blip r:embed="rId2"/>
          <a:srcRect l="12507" t="12187" r="7060" b="2899"/>
          <a:stretch/>
        </p:blipFill>
        <p:spPr>
          <a:xfrm>
            <a:off x="440194" y="2856852"/>
            <a:ext cx="8229601" cy="3262008"/>
          </a:xfrm>
          <a:prstGeom prst="rect">
            <a:avLst/>
          </a:prstGeom>
        </p:spPr>
      </p:pic>
    </p:spTree>
    <p:extLst>
      <p:ext uri="{BB962C8B-B14F-4D97-AF65-F5344CB8AC3E}">
        <p14:creationId xmlns:p14="http://schemas.microsoft.com/office/powerpoint/2010/main" val="36232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eaLnBrk="1" hangingPunct="1">
              <a:defRPr/>
            </a:pPr>
            <a:r>
              <a:rPr lang="en-GB">
                <a:solidFill>
                  <a:srgbClr val="7030A0"/>
                </a:solidFill>
              </a:rPr>
              <a:t>MANAGEMENT</a:t>
            </a:r>
          </a:p>
        </p:txBody>
      </p:sp>
      <p:sp>
        <p:nvSpPr>
          <p:cNvPr id="30723" name="Rectangle 3"/>
          <p:cNvSpPr>
            <a:spLocks noGrp="1" noChangeArrowheads="1"/>
          </p:cNvSpPr>
          <p:nvPr>
            <p:ph type="body" sz="quarter" idx="13"/>
          </p:nvPr>
        </p:nvSpPr>
        <p:spPr/>
        <p:txBody>
          <a:bodyPr/>
          <a:lstStyle/>
          <a:p>
            <a:pPr marL="0" indent="0" eaLnBrk="1" hangingPunct="1">
              <a:buNone/>
              <a:defRPr/>
            </a:pPr>
            <a:r>
              <a:rPr lang="en-GB" b="1" dirty="0"/>
              <a:t>Medications:</a:t>
            </a:r>
          </a:p>
          <a:p>
            <a:pPr eaLnBrk="1" hangingPunct="1">
              <a:defRPr/>
            </a:pPr>
            <a:r>
              <a:rPr lang="en-GB" dirty="0" err="1"/>
              <a:t>Cholinestrase</a:t>
            </a:r>
            <a:r>
              <a:rPr lang="en-GB" dirty="0"/>
              <a:t> inhibitors</a:t>
            </a:r>
          </a:p>
          <a:p>
            <a:pPr eaLnBrk="1" hangingPunct="1">
              <a:defRPr/>
            </a:pPr>
            <a:r>
              <a:rPr lang="en-GB" dirty="0"/>
              <a:t>Memantine</a:t>
            </a:r>
          </a:p>
          <a:p>
            <a:pPr eaLnBrk="1" hangingPunct="1">
              <a:defRPr/>
            </a:pPr>
            <a:r>
              <a:rPr lang="en-GB" dirty="0" err="1"/>
              <a:t>Ginkobiloba</a:t>
            </a:r>
            <a:r>
              <a:rPr lang="en-GB" dirty="0"/>
              <a:t>?</a:t>
            </a:r>
          </a:p>
          <a:p>
            <a:pPr eaLnBrk="1" hangingPunct="1">
              <a:defRPr/>
            </a:pPr>
            <a:r>
              <a:rPr lang="en-GB" dirty="0"/>
              <a:t>Vitamin E?</a:t>
            </a:r>
          </a:p>
          <a:p>
            <a:pPr eaLnBrk="1" hangingPunct="1">
              <a:buFontTx/>
              <a:buNone/>
              <a:defRPr/>
            </a:pPr>
            <a:endParaRPr lang="en-GB" dirty="0"/>
          </a:p>
          <a:p>
            <a:pPr marL="0" indent="0" eaLnBrk="1" hangingPunct="1">
              <a:buNone/>
              <a:defRPr/>
            </a:pPr>
            <a:r>
              <a:rPr lang="en-GB" b="1" dirty="0"/>
              <a:t>Non pharmacological interventions</a:t>
            </a:r>
          </a:p>
          <a:p>
            <a:pPr eaLnBrk="1" hangingPunct="1">
              <a:buFontTx/>
              <a:buNone/>
              <a:defRPr/>
            </a:pPr>
            <a:endParaRPr lang="en-GB" dirty="0"/>
          </a:p>
          <a:p>
            <a:pPr eaLnBrk="1" hangingPunct="1">
              <a:defRPr/>
            </a:pPr>
            <a:endParaRPr lang="en-GB" dirty="0">
              <a:solidFill>
                <a:schemeClr val="bg1"/>
              </a:solidFill>
            </a:endParaRPr>
          </a:p>
        </p:txBody>
      </p:sp>
    </p:spTree>
    <p:extLst>
      <p:ext uri="{BB962C8B-B14F-4D97-AF65-F5344CB8AC3E}">
        <p14:creationId xmlns:p14="http://schemas.microsoft.com/office/powerpoint/2010/main" val="2841214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p:txBody>
          <a:bodyPr/>
          <a:lstStyle/>
          <a:p>
            <a:pPr eaLnBrk="1" hangingPunct="1">
              <a:defRPr/>
            </a:pPr>
            <a:r>
              <a:rPr lang="en-US" sz="4000">
                <a:solidFill>
                  <a:srgbClr val="7030A0"/>
                </a:solidFill>
              </a:rPr>
              <a:t>Cholinesterase Inhibitors</a:t>
            </a:r>
            <a:br>
              <a:rPr lang="en-US" sz="4000">
                <a:solidFill>
                  <a:srgbClr val="7030A0"/>
                </a:solidFill>
              </a:rPr>
            </a:br>
            <a:endParaRPr lang="en-GB" sz="4000"/>
          </a:p>
        </p:txBody>
      </p:sp>
      <p:sp>
        <p:nvSpPr>
          <p:cNvPr id="3" name="Content Placeholder 2"/>
          <p:cNvSpPr>
            <a:spLocks noGrp="1"/>
          </p:cNvSpPr>
          <p:nvPr>
            <p:ph type="body" sz="quarter" idx="13"/>
          </p:nvPr>
        </p:nvSpPr>
        <p:spPr/>
        <p:txBody>
          <a:bodyPr>
            <a:normAutofit/>
          </a:bodyPr>
          <a:lstStyle/>
          <a:p>
            <a:pPr eaLnBrk="1" hangingPunct="1">
              <a:defRPr/>
            </a:pPr>
            <a:r>
              <a:rPr lang="en-GB" dirty="0">
                <a:ea typeface="+mn-ea"/>
              </a:rPr>
              <a:t>Statistically superior to placebo in improving cognition</a:t>
            </a:r>
          </a:p>
          <a:p>
            <a:pPr eaLnBrk="1" hangingPunct="1">
              <a:defRPr/>
            </a:pPr>
            <a:r>
              <a:rPr lang="en-GB" dirty="0">
                <a:ea typeface="+mn-ea"/>
              </a:rPr>
              <a:t>Corner stone of AD treatment</a:t>
            </a:r>
          </a:p>
          <a:p>
            <a:pPr eaLnBrk="1" hangingPunct="1">
              <a:defRPr/>
            </a:pPr>
            <a:r>
              <a:rPr lang="en-GB" dirty="0">
                <a:ea typeface="+mn-ea"/>
              </a:rPr>
              <a:t>Higher doses more effective than lower doses</a:t>
            </a:r>
          </a:p>
          <a:p>
            <a:pPr eaLnBrk="1" hangingPunct="1">
              <a:defRPr/>
            </a:pPr>
            <a:r>
              <a:rPr lang="en-GB" dirty="0">
                <a:ea typeface="+mn-ea"/>
              </a:rPr>
              <a:t>Treatment efficacy is similar for the three drugs available</a:t>
            </a:r>
          </a:p>
          <a:p>
            <a:pPr eaLnBrk="1" hangingPunct="1">
              <a:defRPr/>
            </a:pPr>
            <a:r>
              <a:rPr lang="en-GB" dirty="0">
                <a:ea typeface="+mn-ea"/>
              </a:rPr>
              <a:t>GI side effects: nausea, vomiting, diarrhoea</a:t>
            </a:r>
          </a:p>
          <a:p>
            <a:pPr eaLnBrk="1" hangingPunct="1">
              <a:defRPr/>
            </a:pPr>
            <a:r>
              <a:rPr lang="en-GB" dirty="0">
                <a:ea typeface="+mn-ea"/>
              </a:rPr>
              <a:t>Cardiac side effects: </a:t>
            </a:r>
            <a:r>
              <a:rPr lang="en-GB" dirty="0" err="1">
                <a:ea typeface="+mn-ea"/>
              </a:rPr>
              <a:t>bradyarrythmia</a:t>
            </a:r>
            <a:r>
              <a:rPr lang="en-GB" dirty="0">
                <a:ea typeface="+mn-ea"/>
              </a:rPr>
              <a:t> and syncope</a:t>
            </a:r>
          </a:p>
        </p:txBody>
      </p:sp>
    </p:spTree>
    <p:extLst>
      <p:ext uri="{BB962C8B-B14F-4D97-AF65-F5344CB8AC3E}">
        <p14:creationId xmlns:p14="http://schemas.microsoft.com/office/powerpoint/2010/main" val="1397615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p:txBody>
          <a:bodyPr/>
          <a:lstStyle/>
          <a:p>
            <a:pPr eaLnBrk="1" hangingPunct="1">
              <a:defRPr/>
            </a:pPr>
            <a:r>
              <a:rPr lang="en-GB">
                <a:solidFill>
                  <a:srgbClr val="7030A0"/>
                </a:solidFill>
              </a:rPr>
              <a:t>Donepezil (Aricept)</a:t>
            </a:r>
            <a:endParaRPr lang="en-GB"/>
          </a:p>
        </p:txBody>
      </p:sp>
      <p:sp>
        <p:nvSpPr>
          <p:cNvPr id="32771" name="Content Placeholder 2"/>
          <p:cNvSpPr>
            <a:spLocks noGrp="1"/>
          </p:cNvSpPr>
          <p:nvPr>
            <p:ph type="body" sz="quarter" idx="13"/>
          </p:nvPr>
        </p:nvSpPr>
        <p:spPr/>
        <p:txBody>
          <a:bodyPr/>
          <a:lstStyle/>
          <a:p>
            <a:pPr eaLnBrk="1" hangingPunct="1"/>
            <a:r>
              <a:rPr lang="en-GB" altLang="en-US">
                <a:ea typeface="ＭＳ Ｐゴシック" pitchFamily="34" charset="-128"/>
              </a:rPr>
              <a:t>Introduced in UK in 1997</a:t>
            </a:r>
          </a:p>
          <a:p>
            <a:pPr eaLnBrk="1" hangingPunct="1"/>
            <a:r>
              <a:rPr lang="en-GB" altLang="en-US">
                <a:ea typeface="ＭＳ Ｐゴシック" pitchFamily="34" charset="-128"/>
              </a:rPr>
              <a:t>5–10mg daily dose</a:t>
            </a:r>
          </a:p>
          <a:p>
            <a:pPr eaLnBrk="1" hangingPunct="1"/>
            <a:r>
              <a:rPr lang="en-GB" altLang="en-US">
                <a:ea typeface="ＭＳ Ｐゴシック" pitchFamily="34" charset="-128"/>
              </a:rPr>
              <a:t>Long plasma half life of 70 hours</a:t>
            </a:r>
          </a:p>
          <a:p>
            <a:pPr eaLnBrk="1" hangingPunct="1"/>
            <a:r>
              <a:rPr lang="en-GB" altLang="en-US">
                <a:ea typeface="ＭＳ Ｐゴシック" pitchFamily="34" charset="-128"/>
              </a:rPr>
              <a:t>Oral bioavailability unaffected by food</a:t>
            </a:r>
          </a:p>
          <a:p>
            <a:pPr eaLnBrk="1" hangingPunct="1"/>
            <a:r>
              <a:rPr lang="en-GB" altLang="en-US">
                <a:ea typeface="ＭＳ Ｐゴシック" pitchFamily="34" charset="-128"/>
              </a:rPr>
              <a:t>10mg dose more effective</a:t>
            </a:r>
          </a:p>
          <a:p>
            <a:pPr eaLnBrk="1" hangingPunct="1"/>
            <a:r>
              <a:rPr lang="en-GB" altLang="en-US">
                <a:ea typeface="ＭＳ Ｐゴシック" pitchFamily="34" charset="-128"/>
              </a:rPr>
              <a:t>Specific side effects: headache, anaemia, thrombocytopenia, insomnia, agitation</a:t>
            </a:r>
          </a:p>
          <a:p>
            <a:pPr eaLnBrk="1" hangingPunct="1"/>
            <a:endParaRPr lang="en-GB" altLang="en-US">
              <a:ea typeface="ＭＳ Ｐゴシック" pitchFamily="34" charset="-128"/>
            </a:endParaRPr>
          </a:p>
          <a:p>
            <a:pPr eaLnBrk="1" hangingPunct="1"/>
            <a:endParaRPr lang="en-GB" altLang="en-US">
              <a:ea typeface="ＭＳ Ｐゴシック" pitchFamily="34" charset="-128"/>
            </a:endParaRPr>
          </a:p>
          <a:p>
            <a:pPr eaLnBrk="1" hangingPunct="1"/>
            <a:endParaRPr lang="en-GB" altLang="en-US">
              <a:ea typeface="ＭＳ Ｐゴシック" pitchFamily="34" charset="-128"/>
            </a:endParaRPr>
          </a:p>
        </p:txBody>
      </p:sp>
    </p:spTree>
    <p:extLst>
      <p:ext uri="{BB962C8B-B14F-4D97-AF65-F5344CB8AC3E}">
        <p14:creationId xmlns:p14="http://schemas.microsoft.com/office/powerpoint/2010/main" val="468193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eaLnBrk="1" hangingPunct="1">
              <a:defRPr/>
            </a:pPr>
            <a:r>
              <a:rPr lang="en-GB" dirty="0" err="1">
                <a:solidFill>
                  <a:srgbClr val="7030A0"/>
                </a:solidFill>
                <a:ea typeface="+mj-ea"/>
              </a:rPr>
              <a:t>Rivastigmine</a:t>
            </a:r>
            <a:r>
              <a:rPr lang="en-GB" dirty="0">
                <a:solidFill>
                  <a:srgbClr val="7030A0"/>
                </a:solidFill>
                <a:ea typeface="+mj-ea"/>
              </a:rPr>
              <a:t> (Exelon)</a:t>
            </a:r>
            <a:br>
              <a:rPr lang="en-GB" dirty="0">
                <a:solidFill>
                  <a:srgbClr val="7030A0"/>
                </a:solidFill>
                <a:ea typeface="+mj-ea"/>
              </a:rPr>
            </a:br>
            <a:endParaRPr lang="en-GB" dirty="0">
              <a:ea typeface="+mj-ea"/>
            </a:endParaRPr>
          </a:p>
        </p:txBody>
      </p:sp>
      <p:sp>
        <p:nvSpPr>
          <p:cNvPr id="33795" name="Content Placeholder 2"/>
          <p:cNvSpPr>
            <a:spLocks noGrp="1"/>
          </p:cNvSpPr>
          <p:nvPr>
            <p:ph type="body" sz="quarter" idx="13"/>
          </p:nvPr>
        </p:nvSpPr>
        <p:spPr/>
        <p:txBody>
          <a:bodyPr/>
          <a:lstStyle/>
          <a:p>
            <a:pPr eaLnBrk="1" hangingPunct="1"/>
            <a:r>
              <a:rPr lang="en-GB" altLang="en-US">
                <a:ea typeface="ＭＳ Ｐゴシック" pitchFamily="34" charset="-128"/>
              </a:rPr>
              <a:t>6–12mg daily dose</a:t>
            </a:r>
          </a:p>
          <a:p>
            <a:pPr eaLnBrk="1" hangingPunct="1"/>
            <a:r>
              <a:rPr lang="en-GB" altLang="en-US">
                <a:ea typeface="ＭＳ Ｐゴシック" pitchFamily="34" charset="-128"/>
              </a:rPr>
              <a:t>Effect on aceytlcholinesterase and butyrylcholinesterase</a:t>
            </a:r>
          </a:p>
          <a:p>
            <a:pPr eaLnBrk="1" hangingPunct="1"/>
            <a:r>
              <a:rPr lang="en-GB" altLang="en-US">
                <a:ea typeface="ＭＳ Ｐゴシック" pitchFamily="34" charset="-128"/>
              </a:rPr>
              <a:t>Short half life, transdermal patch available</a:t>
            </a:r>
          </a:p>
          <a:p>
            <a:pPr eaLnBrk="1" hangingPunct="1"/>
            <a:r>
              <a:rPr lang="en-GB" altLang="en-US">
                <a:ea typeface="ＭＳ Ｐゴシック" pitchFamily="34" charset="-128"/>
              </a:rPr>
              <a:t>Patch reduces GI side effects</a:t>
            </a:r>
          </a:p>
          <a:p>
            <a:pPr eaLnBrk="1" hangingPunct="1"/>
            <a:r>
              <a:rPr lang="en-GB" altLang="en-US">
                <a:ea typeface="ＭＳ Ｐゴシック" pitchFamily="34" charset="-128"/>
              </a:rPr>
              <a:t>Requires slower titration </a:t>
            </a:r>
          </a:p>
          <a:p>
            <a:pPr eaLnBrk="1" hangingPunct="1"/>
            <a:r>
              <a:rPr lang="en-GB" altLang="en-US">
                <a:ea typeface="ＭＳ Ｐゴシック" pitchFamily="34" charset="-128"/>
              </a:rPr>
              <a:t>Also licensed for Parkinson disease dementia</a:t>
            </a:r>
          </a:p>
          <a:p>
            <a:pPr eaLnBrk="1" hangingPunct="1"/>
            <a:endParaRPr lang="en-GB" altLang="en-US">
              <a:ea typeface="ＭＳ Ｐゴシック" pitchFamily="34" charset="-128"/>
            </a:endParaRPr>
          </a:p>
        </p:txBody>
      </p:sp>
    </p:spTree>
    <p:extLst>
      <p:ext uri="{BB962C8B-B14F-4D97-AF65-F5344CB8AC3E}">
        <p14:creationId xmlns:p14="http://schemas.microsoft.com/office/powerpoint/2010/main" val="1174942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eaLnBrk="1" hangingPunct="1">
              <a:defRPr/>
            </a:pPr>
            <a:r>
              <a:rPr lang="en-GB" dirty="0" err="1">
                <a:solidFill>
                  <a:srgbClr val="7030A0"/>
                </a:solidFill>
                <a:ea typeface="+mj-ea"/>
              </a:rPr>
              <a:t>Galantamine</a:t>
            </a:r>
            <a:r>
              <a:rPr lang="en-GB" dirty="0">
                <a:solidFill>
                  <a:srgbClr val="7030A0"/>
                </a:solidFill>
                <a:ea typeface="+mj-ea"/>
              </a:rPr>
              <a:t> (</a:t>
            </a:r>
            <a:r>
              <a:rPr lang="en-GB" dirty="0" err="1">
                <a:solidFill>
                  <a:srgbClr val="7030A0"/>
                </a:solidFill>
                <a:ea typeface="+mj-ea"/>
              </a:rPr>
              <a:t>Reminyl</a:t>
            </a:r>
            <a:r>
              <a:rPr lang="en-GB" dirty="0">
                <a:solidFill>
                  <a:srgbClr val="7030A0"/>
                </a:solidFill>
                <a:ea typeface="+mj-ea"/>
              </a:rPr>
              <a:t>)</a:t>
            </a:r>
            <a:br>
              <a:rPr lang="en-GB" dirty="0">
                <a:solidFill>
                  <a:srgbClr val="7030A0"/>
                </a:solidFill>
                <a:ea typeface="+mj-ea"/>
              </a:rPr>
            </a:br>
            <a:endParaRPr lang="en-GB" dirty="0">
              <a:ea typeface="+mj-ea"/>
            </a:endParaRPr>
          </a:p>
        </p:txBody>
      </p:sp>
      <p:sp>
        <p:nvSpPr>
          <p:cNvPr id="34819" name="Content Placeholder 2"/>
          <p:cNvSpPr>
            <a:spLocks noGrp="1"/>
          </p:cNvSpPr>
          <p:nvPr>
            <p:ph type="body" sz="quarter" idx="13"/>
          </p:nvPr>
        </p:nvSpPr>
        <p:spPr/>
        <p:txBody>
          <a:bodyPr/>
          <a:lstStyle/>
          <a:p>
            <a:pPr eaLnBrk="1" hangingPunct="1"/>
            <a:r>
              <a:rPr lang="en-GB" altLang="en-US">
                <a:ea typeface="ＭＳ Ｐゴシック" pitchFamily="34" charset="-128"/>
              </a:rPr>
              <a:t>8–24mg daily dose (optimal dose 16-24mg/day)</a:t>
            </a:r>
          </a:p>
          <a:p>
            <a:pPr eaLnBrk="1" hangingPunct="1"/>
            <a:r>
              <a:rPr lang="en-GB" altLang="en-US">
                <a:ea typeface="ＭＳ Ｐゴシック" pitchFamily="34" charset="-128"/>
              </a:rPr>
              <a:t>Dual action: CHEI and modulating effect on nicotinic receptors</a:t>
            </a:r>
          </a:p>
          <a:p>
            <a:pPr eaLnBrk="1" hangingPunct="1"/>
            <a:r>
              <a:rPr lang="en-GB" altLang="en-US">
                <a:ea typeface="ＭＳ Ｐゴシック" pitchFamily="34" charset="-128"/>
              </a:rPr>
              <a:t>Can be given once or twice daily</a:t>
            </a:r>
          </a:p>
          <a:p>
            <a:pPr eaLnBrk="1" hangingPunct="1"/>
            <a:r>
              <a:rPr lang="en-GB" altLang="en-US">
                <a:ea typeface="ＭＳ Ｐゴシック" pitchFamily="34" charset="-128"/>
              </a:rPr>
              <a:t>Bioavailability not affected by food</a:t>
            </a:r>
          </a:p>
          <a:p>
            <a:pPr eaLnBrk="1" hangingPunct="1"/>
            <a:r>
              <a:rPr lang="en-GB" altLang="en-US">
                <a:ea typeface="ＭＳ Ｐゴシック" pitchFamily="34" charset="-128"/>
              </a:rPr>
              <a:t>Similar side effect profile to other CHEIs</a:t>
            </a:r>
          </a:p>
        </p:txBody>
      </p:sp>
    </p:spTree>
    <p:extLst>
      <p:ext uri="{BB962C8B-B14F-4D97-AF65-F5344CB8AC3E}">
        <p14:creationId xmlns:p14="http://schemas.microsoft.com/office/powerpoint/2010/main" val="1712467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eaLnBrk="1" hangingPunct="1">
              <a:defRPr/>
            </a:pPr>
            <a:r>
              <a:rPr lang="en-GB" dirty="0">
                <a:solidFill>
                  <a:srgbClr val="7030A0"/>
                </a:solidFill>
                <a:ea typeface="+mj-ea"/>
              </a:rPr>
              <a:t>Memantine (</a:t>
            </a:r>
            <a:r>
              <a:rPr lang="en-GB" dirty="0" err="1">
                <a:solidFill>
                  <a:srgbClr val="7030A0"/>
                </a:solidFill>
                <a:ea typeface="+mj-ea"/>
              </a:rPr>
              <a:t>Ebixa</a:t>
            </a:r>
            <a:r>
              <a:rPr lang="en-GB" dirty="0">
                <a:solidFill>
                  <a:srgbClr val="7030A0"/>
                </a:solidFill>
                <a:ea typeface="+mj-ea"/>
              </a:rPr>
              <a:t>)</a:t>
            </a:r>
            <a:endParaRPr lang="en-GB" dirty="0">
              <a:ea typeface="+mj-ea"/>
            </a:endParaRPr>
          </a:p>
        </p:txBody>
      </p:sp>
      <p:sp>
        <p:nvSpPr>
          <p:cNvPr id="35843" name="Content Placeholder 2"/>
          <p:cNvSpPr>
            <a:spLocks noGrp="1"/>
          </p:cNvSpPr>
          <p:nvPr>
            <p:ph type="body" sz="quarter" idx="13"/>
          </p:nvPr>
        </p:nvSpPr>
        <p:spPr/>
        <p:txBody>
          <a:bodyPr/>
          <a:lstStyle/>
          <a:p>
            <a:pPr eaLnBrk="1" hangingPunct="1"/>
            <a:r>
              <a:rPr lang="en-GB" altLang="en-US">
                <a:ea typeface="ＭＳ Ｐゴシック" pitchFamily="34" charset="-128"/>
              </a:rPr>
              <a:t>10–20mg daily dose</a:t>
            </a:r>
          </a:p>
          <a:p>
            <a:pPr eaLnBrk="1" hangingPunct="1"/>
            <a:r>
              <a:rPr lang="en-GB" altLang="en-US">
                <a:ea typeface="ＭＳ Ｐゴシック" pitchFamily="34" charset="-128"/>
              </a:rPr>
              <a:t>Partial glutamate receptor antagonist</a:t>
            </a:r>
          </a:p>
          <a:p>
            <a:pPr eaLnBrk="1" hangingPunct="1"/>
            <a:r>
              <a:rPr lang="en-GB" altLang="en-US">
                <a:ea typeface="ＭＳ Ｐゴシック" pitchFamily="34" charset="-128"/>
              </a:rPr>
              <a:t>Can be titrated quickly</a:t>
            </a:r>
          </a:p>
          <a:p>
            <a:pPr eaLnBrk="1" hangingPunct="1"/>
            <a:r>
              <a:rPr lang="en-GB" altLang="en-US">
                <a:ea typeface="ＭＳ Ｐゴシック" pitchFamily="34" charset="-128"/>
              </a:rPr>
              <a:t>Better tolerated than CHEIs</a:t>
            </a:r>
          </a:p>
          <a:p>
            <a:pPr eaLnBrk="1" hangingPunct="1"/>
            <a:r>
              <a:rPr lang="en-GB" altLang="en-US">
                <a:ea typeface="ＭＳ Ｐゴシック" pitchFamily="34" charset="-128"/>
              </a:rPr>
              <a:t>Problematic side effects: dizziness, fatigue,restlessness and hyper-excitation</a:t>
            </a:r>
          </a:p>
          <a:p>
            <a:pPr eaLnBrk="1" hangingPunct="1"/>
            <a:r>
              <a:rPr lang="en-GB" altLang="en-US">
                <a:ea typeface="ＭＳ Ｐゴシック" pitchFamily="34" charset="-128"/>
              </a:rPr>
              <a:t>Alternative to CHEIs: cardiac conduction problems, severe asthma, GI ulcers</a:t>
            </a:r>
          </a:p>
          <a:p>
            <a:pPr eaLnBrk="1" hangingPunct="1"/>
            <a:endParaRPr lang="en-GB" altLang="en-US">
              <a:ea typeface="ＭＳ Ｐゴシック" pitchFamily="34" charset="-128"/>
            </a:endParaRPr>
          </a:p>
        </p:txBody>
      </p:sp>
    </p:spTree>
    <p:extLst>
      <p:ext uri="{BB962C8B-B14F-4D97-AF65-F5344CB8AC3E}">
        <p14:creationId xmlns:p14="http://schemas.microsoft.com/office/powerpoint/2010/main" val="1936747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hangingPunct="1">
              <a:defRPr/>
            </a:pPr>
            <a:r>
              <a:rPr lang="en-US" dirty="0">
                <a:solidFill>
                  <a:srgbClr val="7030A0"/>
                </a:solidFill>
              </a:rPr>
              <a:t>Management Strategies</a:t>
            </a:r>
          </a:p>
        </p:txBody>
      </p:sp>
      <p:sp>
        <p:nvSpPr>
          <p:cNvPr id="36867" name="Rectangle 3"/>
          <p:cNvSpPr>
            <a:spLocks noGrp="1" noChangeArrowheads="1"/>
          </p:cNvSpPr>
          <p:nvPr>
            <p:ph type="body" sz="quarter" idx="13"/>
          </p:nvPr>
        </p:nvSpPr>
        <p:spPr/>
        <p:txBody>
          <a:bodyPr/>
          <a:lstStyle/>
          <a:p>
            <a:pPr marL="0" indent="0" eaLnBrk="1" hangingPunct="1">
              <a:lnSpc>
                <a:spcPct val="150000"/>
              </a:lnSpc>
              <a:buNone/>
              <a:defRPr/>
            </a:pPr>
            <a:r>
              <a:rPr lang="en-US" dirty="0"/>
              <a:t>Early diagnosis</a:t>
            </a:r>
          </a:p>
          <a:p>
            <a:pPr marL="0" indent="0" eaLnBrk="1" hangingPunct="1">
              <a:lnSpc>
                <a:spcPct val="150000"/>
              </a:lnSpc>
              <a:buNone/>
              <a:defRPr/>
            </a:pPr>
            <a:r>
              <a:rPr lang="en-US" dirty="0"/>
              <a:t>Family education </a:t>
            </a:r>
          </a:p>
          <a:p>
            <a:pPr marL="0" indent="0" eaLnBrk="1" hangingPunct="1">
              <a:lnSpc>
                <a:spcPct val="150000"/>
              </a:lnSpc>
              <a:buNone/>
              <a:defRPr/>
            </a:pPr>
            <a:r>
              <a:rPr lang="en-US" dirty="0"/>
              <a:t>Early treatment intervention</a:t>
            </a:r>
          </a:p>
          <a:p>
            <a:pPr marL="0" indent="0" eaLnBrk="1" hangingPunct="1">
              <a:lnSpc>
                <a:spcPct val="150000"/>
              </a:lnSpc>
              <a:buNone/>
              <a:defRPr/>
            </a:pPr>
            <a:r>
              <a:rPr lang="en-US" dirty="0"/>
              <a:t>Effective management of concurrent conditions</a:t>
            </a:r>
          </a:p>
          <a:p>
            <a:pPr marL="0" indent="0" eaLnBrk="1" hangingPunct="1">
              <a:lnSpc>
                <a:spcPct val="150000"/>
              </a:lnSpc>
              <a:buNone/>
              <a:defRPr/>
            </a:pPr>
            <a:r>
              <a:rPr lang="en-US" dirty="0"/>
              <a:t>Ongoing caregiver support</a:t>
            </a:r>
          </a:p>
        </p:txBody>
      </p:sp>
    </p:spTree>
    <p:custDataLst>
      <p:tags r:id="rId1"/>
    </p:custDataLst>
    <p:extLst>
      <p:ext uri="{BB962C8B-B14F-4D97-AF65-F5344CB8AC3E}">
        <p14:creationId xmlns:p14="http://schemas.microsoft.com/office/powerpoint/2010/main" val="2599444468"/>
      </p:ext>
    </p:extLst>
  </p:cSld>
  <p:clrMapOvr>
    <a:masterClrMapping/>
  </p:clrMapOvr>
  <p:transition spd="slow">
    <p:cut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015205" y="5552042"/>
            <a:ext cx="7543800" cy="258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sz="1200" dirty="0" err="1">
                <a:solidFill>
                  <a:schemeClr val="tx2"/>
                </a:solidFill>
                <a:cs typeface="Times" charset="0"/>
              </a:rPr>
              <a:t>Jost</a:t>
            </a:r>
            <a:r>
              <a:rPr lang="en-US" sz="1200" dirty="0">
                <a:solidFill>
                  <a:schemeClr val="tx2"/>
                </a:solidFill>
                <a:cs typeface="Times" charset="0"/>
              </a:rPr>
              <a:t> BC, </a:t>
            </a:r>
            <a:r>
              <a:rPr lang="en-US" sz="1200" dirty="0" err="1">
                <a:solidFill>
                  <a:schemeClr val="tx2"/>
                </a:solidFill>
                <a:cs typeface="Times" charset="0"/>
              </a:rPr>
              <a:t>Grossberg</a:t>
            </a:r>
            <a:r>
              <a:rPr lang="en-US" sz="1200" dirty="0">
                <a:solidFill>
                  <a:schemeClr val="tx2"/>
                </a:solidFill>
                <a:cs typeface="Times" charset="0"/>
              </a:rPr>
              <a:t> GT. </a:t>
            </a:r>
            <a:r>
              <a:rPr lang="en-US" sz="1200" i="1" dirty="0">
                <a:solidFill>
                  <a:schemeClr val="tx2"/>
                </a:solidFill>
                <a:cs typeface="Times" charset="0"/>
              </a:rPr>
              <a:t>J Am </a:t>
            </a:r>
            <a:r>
              <a:rPr lang="en-US" sz="1200" i="1" dirty="0" err="1">
                <a:solidFill>
                  <a:schemeClr val="tx2"/>
                </a:solidFill>
                <a:cs typeface="Times" charset="0"/>
              </a:rPr>
              <a:t>Geriatr</a:t>
            </a:r>
            <a:r>
              <a:rPr lang="en-US" sz="1200" i="1" dirty="0">
                <a:solidFill>
                  <a:schemeClr val="tx2"/>
                </a:solidFill>
                <a:cs typeface="Times" charset="0"/>
              </a:rPr>
              <a:t> Soc.</a:t>
            </a:r>
            <a:r>
              <a:rPr lang="en-US" sz="1200" dirty="0">
                <a:solidFill>
                  <a:schemeClr val="tx2"/>
                </a:solidFill>
                <a:cs typeface="Times" charset="0"/>
              </a:rPr>
              <a:t> 1996;44:1078-1081.</a:t>
            </a:r>
          </a:p>
        </p:txBody>
      </p:sp>
      <p:sp>
        <p:nvSpPr>
          <p:cNvPr id="37891" name="Text Box 3"/>
          <p:cNvSpPr txBox="1">
            <a:spLocks noChangeArrowheads="1"/>
          </p:cNvSpPr>
          <p:nvPr/>
        </p:nvSpPr>
        <p:spPr bwMode="auto">
          <a:xfrm>
            <a:off x="5725318" y="2182813"/>
            <a:ext cx="7620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200" b="1"/>
              <a:t>Agitation</a:t>
            </a:r>
            <a:endParaRPr lang="en-US" sz="1200"/>
          </a:p>
        </p:txBody>
      </p:sp>
      <p:sp>
        <p:nvSpPr>
          <p:cNvPr id="37892" name="Text Box 4"/>
          <p:cNvSpPr txBox="1">
            <a:spLocks noChangeArrowheads="1"/>
          </p:cNvSpPr>
          <p:nvPr/>
        </p:nvSpPr>
        <p:spPr bwMode="auto">
          <a:xfrm>
            <a:off x="4048918" y="2727325"/>
            <a:ext cx="568325"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sz="1200" b="1"/>
              <a:t>Diurnal </a:t>
            </a:r>
            <a:br>
              <a:rPr lang="en-US" sz="1200" b="1"/>
            </a:br>
            <a:r>
              <a:rPr lang="en-US" sz="1200" b="1"/>
              <a:t>Rhythm</a:t>
            </a:r>
          </a:p>
        </p:txBody>
      </p:sp>
      <p:sp>
        <p:nvSpPr>
          <p:cNvPr id="31749" name="Text Box 5"/>
          <p:cNvSpPr txBox="1">
            <a:spLocks noChangeArrowheads="1"/>
          </p:cNvSpPr>
          <p:nvPr/>
        </p:nvSpPr>
        <p:spPr bwMode="auto">
          <a:xfrm>
            <a:off x="5096668" y="3030538"/>
            <a:ext cx="6953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defRPr/>
            </a:pPr>
            <a:r>
              <a:rPr lang="en-US" altLang="en-US" sz="1200" b="1">
                <a:latin typeface="Arial" charset="0"/>
                <a:ea typeface="+mn-ea"/>
              </a:rPr>
              <a:t>Irritability</a:t>
            </a:r>
            <a:endParaRPr lang="en-US" altLang="en-US" sz="1200">
              <a:effectLst>
                <a:outerShdw blurRad="38100" dist="38100" dir="2700000" algn="tl">
                  <a:srgbClr val="C0C0C0"/>
                </a:outerShdw>
              </a:effectLst>
              <a:latin typeface="Arial" charset="0"/>
              <a:ea typeface="+mn-ea"/>
            </a:endParaRPr>
          </a:p>
        </p:txBody>
      </p:sp>
      <p:sp>
        <p:nvSpPr>
          <p:cNvPr id="31750" name="Text Box 6"/>
          <p:cNvSpPr txBox="1">
            <a:spLocks noChangeArrowheads="1"/>
          </p:cNvSpPr>
          <p:nvPr/>
        </p:nvSpPr>
        <p:spPr bwMode="auto">
          <a:xfrm>
            <a:off x="5888831" y="3360738"/>
            <a:ext cx="788987"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defRPr/>
            </a:pPr>
            <a:r>
              <a:rPr lang="en-US" altLang="en-US" sz="1200" b="1">
                <a:latin typeface="Arial" charset="0"/>
                <a:ea typeface="+mn-ea"/>
              </a:rPr>
              <a:t>Wandering</a:t>
            </a:r>
            <a:endParaRPr lang="en-US" altLang="en-US" sz="1200">
              <a:effectLst>
                <a:outerShdw blurRad="38100" dist="38100" dir="2700000" algn="tl">
                  <a:srgbClr val="C0C0C0"/>
                </a:outerShdw>
              </a:effectLst>
              <a:latin typeface="Arial" charset="0"/>
              <a:ea typeface="+mn-ea"/>
            </a:endParaRPr>
          </a:p>
        </p:txBody>
      </p:sp>
      <p:sp>
        <p:nvSpPr>
          <p:cNvPr id="31751" name="Text Box 7"/>
          <p:cNvSpPr txBox="1">
            <a:spLocks noChangeArrowheads="1"/>
          </p:cNvSpPr>
          <p:nvPr/>
        </p:nvSpPr>
        <p:spPr bwMode="auto">
          <a:xfrm>
            <a:off x="7054056" y="3429000"/>
            <a:ext cx="838200"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defRPr/>
            </a:pPr>
            <a:r>
              <a:rPr lang="en-US" altLang="en-US" sz="1200" b="1">
                <a:latin typeface="Arial" charset="0"/>
                <a:ea typeface="+mn-ea"/>
              </a:rPr>
              <a:t>Aggression</a:t>
            </a:r>
            <a:endParaRPr lang="en-US" altLang="en-US" sz="1200">
              <a:effectLst>
                <a:outerShdw blurRad="38100" dist="38100" dir="2700000" algn="tl">
                  <a:srgbClr val="C0C0C0"/>
                </a:outerShdw>
              </a:effectLst>
              <a:latin typeface="Arial" charset="0"/>
              <a:ea typeface="+mn-ea"/>
            </a:endParaRPr>
          </a:p>
        </p:txBody>
      </p:sp>
      <p:sp>
        <p:nvSpPr>
          <p:cNvPr id="31752" name="Text Box 8"/>
          <p:cNvSpPr txBox="1">
            <a:spLocks noChangeArrowheads="1"/>
          </p:cNvSpPr>
          <p:nvPr/>
        </p:nvSpPr>
        <p:spPr bwMode="auto">
          <a:xfrm>
            <a:off x="6539706" y="3786188"/>
            <a:ext cx="1042987"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defRPr/>
            </a:pPr>
            <a:r>
              <a:rPr lang="en-US" altLang="en-US" sz="1200" b="1">
                <a:latin typeface="Arial" charset="0"/>
                <a:ea typeface="+mn-ea"/>
              </a:rPr>
              <a:t>Hallucinations</a:t>
            </a:r>
            <a:endParaRPr lang="en-US" altLang="en-US" sz="1400">
              <a:effectLst>
                <a:outerShdw blurRad="38100" dist="38100" dir="2700000" algn="tl">
                  <a:srgbClr val="C0C0C0"/>
                </a:outerShdw>
              </a:effectLst>
              <a:latin typeface="Arial" charset="0"/>
              <a:ea typeface="+mn-ea"/>
            </a:endParaRPr>
          </a:p>
        </p:txBody>
      </p:sp>
      <p:sp>
        <p:nvSpPr>
          <p:cNvPr id="31753" name="Text Box 9"/>
          <p:cNvSpPr txBox="1">
            <a:spLocks noChangeArrowheads="1"/>
          </p:cNvSpPr>
          <p:nvPr/>
        </p:nvSpPr>
        <p:spPr bwMode="auto">
          <a:xfrm>
            <a:off x="4842668" y="3570288"/>
            <a:ext cx="558800"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defRPr/>
            </a:pPr>
            <a:r>
              <a:rPr lang="en-US" altLang="en-US" sz="1200" b="1">
                <a:latin typeface="Arial" charset="0"/>
                <a:ea typeface="+mn-ea"/>
              </a:rPr>
              <a:t>Mood </a:t>
            </a:r>
            <a:br>
              <a:rPr lang="en-US" altLang="en-US" sz="1200" b="1">
                <a:latin typeface="Arial" charset="0"/>
                <a:ea typeface="+mn-ea"/>
              </a:rPr>
            </a:br>
            <a:r>
              <a:rPr lang="en-US" altLang="en-US" sz="1200" b="1">
                <a:latin typeface="Arial" charset="0"/>
                <a:ea typeface="+mn-ea"/>
              </a:rPr>
              <a:t>Change</a:t>
            </a:r>
            <a:endParaRPr lang="en-US" altLang="en-US" sz="1200">
              <a:effectLst>
                <a:outerShdw blurRad="38100" dist="38100" dir="2700000" algn="tl">
                  <a:srgbClr val="C0C0C0"/>
                </a:outerShdw>
              </a:effectLst>
              <a:latin typeface="Arial" charset="0"/>
              <a:ea typeface="+mn-ea"/>
            </a:endParaRPr>
          </a:p>
        </p:txBody>
      </p:sp>
      <p:sp>
        <p:nvSpPr>
          <p:cNvPr id="31754" name="Text Box 10"/>
          <p:cNvSpPr txBox="1">
            <a:spLocks noChangeArrowheads="1"/>
          </p:cNvSpPr>
          <p:nvPr/>
        </p:nvSpPr>
        <p:spPr bwMode="auto">
          <a:xfrm>
            <a:off x="5690393" y="4040188"/>
            <a:ext cx="266065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defRPr/>
            </a:pPr>
            <a:r>
              <a:rPr lang="en-US" altLang="en-US" sz="1200" b="1">
                <a:latin typeface="Arial" charset="0"/>
                <a:ea typeface="+mn-ea"/>
              </a:rPr>
              <a:t>Socially Unacceptable</a:t>
            </a:r>
            <a:endParaRPr lang="en-US" altLang="en-US" sz="1200">
              <a:effectLst>
                <a:outerShdw blurRad="38100" dist="38100" dir="2700000" algn="tl">
                  <a:srgbClr val="C0C0C0"/>
                </a:outerShdw>
              </a:effectLst>
              <a:latin typeface="Arial" charset="0"/>
              <a:ea typeface="+mn-ea"/>
            </a:endParaRPr>
          </a:p>
        </p:txBody>
      </p:sp>
      <p:sp>
        <p:nvSpPr>
          <p:cNvPr id="31755" name="Text Box 11"/>
          <p:cNvSpPr txBox="1">
            <a:spLocks noChangeArrowheads="1"/>
          </p:cNvSpPr>
          <p:nvPr/>
        </p:nvSpPr>
        <p:spPr bwMode="auto">
          <a:xfrm>
            <a:off x="5626893" y="4257675"/>
            <a:ext cx="728663"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defRPr/>
            </a:pPr>
            <a:r>
              <a:rPr lang="en-US" altLang="en-US" sz="1200" b="1">
                <a:latin typeface="Arial" charset="0"/>
                <a:ea typeface="+mn-ea"/>
              </a:rPr>
              <a:t>Delusions</a:t>
            </a:r>
            <a:endParaRPr lang="en-US" altLang="en-US" sz="1200">
              <a:effectLst>
                <a:outerShdw blurRad="38100" dist="38100" dir="2700000" algn="tl">
                  <a:srgbClr val="C0C0C0"/>
                </a:outerShdw>
              </a:effectLst>
              <a:latin typeface="Arial" charset="0"/>
              <a:ea typeface="+mn-ea"/>
            </a:endParaRPr>
          </a:p>
        </p:txBody>
      </p:sp>
      <p:sp>
        <p:nvSpPr>
          <p:cNvPr id="31756" name="Text Box 12"/>
          <p:cNvSpPr txBox="1">
            <a:spLocks noChangeArrowheads="1"/>
          </p:cNvSpPr>
          <p:nvPr/>
        </p:nvSpPr>
        <p:spPr bwMode="auto">
          <a:xfrm>
            <a:off x="5806281" y="4486275"/>
            <a:ext cx="1635125"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defRPr/>
            </a:pPr>
            <a:r>
              <a:rPr lang="en-US" altLang="en-US" sz="1200" b="1">
                <a:latin typeface="Arial" charset="0"/>
                <a:ea typeface="+mn-ea"/>
              </a:rPr>
              <a:t>Sexually Inappropriate</a:t>
            </a:r>
            <a:endParaRPr lang="en-US" altLang="en-US" sz="1200">
              <a:effectLst>
                <a:outerShdw blurRad="38100" dist="38100" dir="2700000" algn="tl">
                  <a:srgbClr val="C0C0C0"/>
                </a:outerShdw>
              </a:effectLst>
              <a:latin typeface="Arial" charset="0"/>
              <a:ea typeface="+mn-ea"/>
            </a:endParaRPr>
          </a:p>
        </p:txBody>
      </p:sp>
      <p:sp>
        <p:nvSpPr>
          <p:cNvPr id="37901" name="Text Box 13"/>
          <p:cNvSpPr txBox="1">
            <a:spLocks noChangeArrowheads="1"/>
          </p:cNvSpPr>
          <p:nvPr/>
        </p:nvSpPr>
        <p:spPr bwMode="auto">
          <a:xfrm>
            <a:off x="4080668" y="4338638"/>
            <a:ext cx="827088"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200" b="1"/>
              <a:t>Accusatory</a:t>
            </a:r>
            <a:endParaRPr lang="en-US" sz="1200"/>
          </a:p>
        </p:txBody>
      </p:sp>
      <p:sp>
        <p:nvSpPr>
          <p:cNvPr id="31758" name="Text Box 14"/>
          <p:cNvSpPr txBox="1">
            <a:spLocks noChangeArrowheads="1"/>
          </p:cNvSpPr>
          <p:nvPr/>
        </p:nvSpPr>
        <p:spPr bwMode="auto">
          <a:xfrm>
            <a:off x="2407443" y="4306888"/>
            <a:ext cx="585788"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defRPr/>
            </a:pPr>
            <a:r>
              <a:rPr lang="en-US" altLang="en-US" sz="1200" b="1">
                <a:latin typeface="Arial" charset="0"/>
                <a:ea typeface="+mn-ea"/>
              </a:rPr>
              <a:t>Suicidal</a:t>
            </a:r>
          </a:p>
          <a:p>
            <a:pPr algn="ctr">
              <a:defRPr/>
            </a:pPr>
            <a:r>
              <a:rPr lang="en-US" altLang="en-US" sz="1200" b="1">
                <a:latin typeface="Arial" charset="0"/>
                <a:ea typeface="+mn-ea"/>
              </a:rPr>
              <a:t>Ideation</a:t>
            </a:r>
            <a:endParaRPr lang="en-US" altLang="en-US" sz="1200">
              <a:effectLst>
                <a:outerShdw blurRad="38100" dist="38100" dir="2700000" algn="tl">
                  <a:srgbClr val="C0C0C0"/>
                </a:outerShdw>
              </a:effectLst>
              <a:latin typeface="Arial" charset="0"/>
              <a:ea typeface="+mn-ea"/>
            </a:endParaRPr>
          </a:p>
        </p:txBody>
      </p:sp>
      <p:sp>
        <p:nvSpPr>
          <p:cNvPr id="31759" name="Text Box 15"/>
          <p:cNvSpPr txBox="1">
            <a:spLocks noChangeArrowheads="1"/>
          </p:cNvSpPr>
          <p:nvPr/>
        </p:nvSpPr>
        <p:spPr bwMode="auto">
          <a:xfrm>
            <a:off x="3358356" y="3835400"/>
            <a:ext cx="642937"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defRPr/>
            </a:pPr>
            <a:r>
              <a:rPr lang="en-US" altLang="en-US" sz="1200" b="1" dirty="0">
                <a:latin typeface="Arial" charset="0"/>
                <a:ea typeface="+mn-ea"/>
              </a:rPr>
              <a:t>Paranoia</a:t>
            </a:r>
            <a:endParaRPr lang="en-US" altLang="en-US" sz="1200" dirty="0">
              <a:effectLst>
                <a:outerShdw blurRad="38100" dist="38100" dir="2700000" algn="tl">
                  <a:srgbClr val="C0C0C0"/>
                </a:outerShdw>
              </a:effectLst>
              <a:latin typeface="Arial" charset="0"/>
              <a:ea typeface="+mn-ea"/>
            </a:endParaRPr>
          </a:p>
        </p:txBody>
      </p:sp>
      <p:sp>
        <p:nvSpPr>
          <p:cNvPr id="31760" name="Text Box 16"/>
          <p:cNvSpPr txBox="1">
            <a:spLocks noChangeArrowheads="1"/>
          </p:cNvSpPr>
          <p:nvPr/>
        </p:nvSpPr>
        <p:spPr bwMode="auto">
          <a:xfrm>
            <a:off x="2837656" y="3000375"/>
            <a:ext cx="828675"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defRPr/>
            </a:pPr>
            <a:r>
              <a:rPr lang="en-US" altLang="en-US" sz="1200" b="1">
                <a:latin typeface="Arial" charset="0"/>
                <a:ea typeface="+mn-ea"/>
              </a:rPr>
              <a:t>Depression</a:t>
            </a:r>
            <a:endParaRPr lang="en-US" altLang="en-US" sz="1200">
              <a:effectLst>
                <a:outerShdw blurRad="38100" dist="38100" dir="2700000" algn="tl">
                  <a:srgbClr val="C0C0C0"/>
                </a:outerShdw>
              </a:effectLst>
              <a:latin typeface="Arial" charset="0"/>
              <a:ea typeface="+mn-ea"/>
            </a:endParaRPr>
          </a:p>
        </p:txBody>
      </p:sp>
      <p:sp>
        <p:nvSpPr>
          <p:cNvPr id="31761" name="Text Box 17"/>
          <p:cNvSpPr txBox="1">
            <a:spLocks noChangeArrowheads="1"/>
          </p:cNvSpPr>
          <p:nvPr/>
        </p:nvSpPr>
        <p:spPr bwMode="auto">
          <a:xfrm>
            <a:off x="1226343" y="1749425"/>
            <a:ext cx="4794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r">
              <a:defRPr/>
            </a:pPr>
            <a:r>
              <a:rPr lang="en-US" altLang="en-US" sz="1400">
                <a:latin typeface="Arial" charset="0"/>
                <a:ea typeface="+mn-ea"/>
              </a:rPr>
              <a:t>100</a:t>
            </a:r>
            <a:endParaRPr lang="en-US" altLang="en-US" sz="1400">
              <a:effectLst>
                <a:outerShdw blurRad="38100" dist="38100" dir="2700000" algn="tl">
                  <a:srgbClr val="C0C0C0"/>
                </a:outerShdw>
              </a:effectLst>
              <a:latin typeface="Arial" charset="0"/>
              <a:ea typeface="+mn-ea"/>
            </a:endParaRPr>
          </a:p>
        </p:txBody>
      </p:sp>
      <p:sp>
        <p:nvSpPr>
          <p:cNvPr id="37906" name="Text Box 18"/>
          <p:cNvSpPr txBox="1">
            <a:spLocks noChangeArrowheads="1"/>
          </p:cNvSpPr>
          <p:nvPr/>
        </p:nvSpPr>
        <p:spPr bwMode="auto">
          <a:xfrm>
            <a:off x="1324768" y="2309813"/>
            <a:ext cx="381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defRPr/>
            </a:pPr>
            <a:r>
              <a:rPr lang="en-US" sz="1400"/>
              <a:t>80</a:t>
            </a:r>
          </a:p>
        </p:txBody>
      </p:sp>
      <p:sp>
        <p:nvSpPr>
          <p:cNvPr id="37907" name="Text Box 19"/>
          <p:cNvSpPr txBox="1">
            <a:spLocks noChangeArrowheads="1"/>
          </p:cNvSpPr>
          <p:nvPr/>
        </p:nvSpPr>
        <p:spPr bwMode="auto">
          <a:xfrm>
            <a:off x="1324768" y="2870200"/>
            <a:ext cx="381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defRPr/>
            </a:pPr>
            <a:r>
              <a:rPr lang="en-US" sz="1400"/>
              <a:t>60</a:t>
            </a:r>
          </a:p>
        </p:txBody>
      </p:sp>
      <p:sp>
        <p:nvSpPr>
          <p:cNvPr id="37908" name="Text Box 20"/>
          <p:cNvSpPr txBox="1">
            <a:spLocks noChangeArrowheads="1"/>
          </p:cNvSpPr>
          <p:nvPr/>
        </p:nvSpPr>
        <p:spPr bwMode="auto">
          <a:xfrm>
            <a:off x="1324768" y="3430588"/>
            <a:ext cx="381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defRPr/>
            </a:pPr>
            <a:r>
              <a:rPr lang="en-US" sz="1400"/>
              <a:t>40</a:t>
            </a:r>
          </a:p>
        </p:txBody>
      </p:sp>
      <p:sp>
        <p:nvSpPr>
          <p:cNvPr id="37909" name="Text Box 21"/>
          <p:cNvSpPr txBox="1">
            <a:spLocks noChangeArrowheads="1"/>
          </p:cNvSpPr>
          <p:nvPr/>
        </p:nvSpPr>
        <p:spPr bwMode="auto">
          <a:xfrm>
            <a:off x="1324768" y="3990975"/>
            <a:ext cx="381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defRPr/>
            </a:pPr>
            <a:r>
              <a:rPr lang="en-US" sz="1400"/>
              <a:t>20</a:t>
            </a:r>
          </a:p>
        </p:txBody>
      </p:sp>
      <p:sp>
        <p:nvSpPr>
          <p:cNvPr id="31766" name="Text Box 22"/>
          <p:cNvSpPr txBox="1">
            <a:spLocks noChangeArrowheads="1"/>
          </p:cNvSpPr>
          <p:nvPr/>
        </p:nvSpPr>
        <p:spPr bwMode="auto">
          <a:xfrm>
            <a:off x="1229518" y="4556125"/>
            <a:ext cx="457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r">
              <a:defRPr/>
            </a:pPr>
            <a:r>
              <a:rPr lang="en-US" altLang="en-US" sz="1400">
                <a:latin typeface="Arial" charset="0"/>
                <a:ea typeface="+mn-ea"/>
              </a:rPr>
              <a:t>0</a:t>
            </a:r>
            <a:endParaRPr lang="en-US" altLang="en-US" sz="1400">
              <a:effectLst>
                <a:outerShdw blurRad="38100" dist="38100" dir="2700000" algn="tl">
                  <a:srgbClr val="C0C0C0"/>
                </a:outerShdw>
              </a:effectLst>
              <a:latin typeface="Arial" charset="0"/>
              <a:ea typeface="+mn-ea"/>
            </a:endParaRPr>
          </a:p>
        </p:txBody>
      </p:sp>
      <p:sp>
        <p:nvSpPr>
          <p:cNvPr id="31767" name="Text Box 23"/>
          <p:cNvSpPr txBox="1">
            <a:spLocks noChangeArrowheads="1"/>
          </p:cNvSpPr>
          <p:nvPr/>
        </p:nvSpPr>
        <p:spPr bwMode="auto">
          <a:xfrm>
            <a:off x="1539081" y="4789488"/>
            <a:ext cx="4794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t>–40</a:t>
            </a:r>
            <a:endParaRPr lang="en-US" altLang="en-US" sz="1400">
              <a:effectLst>
                <a:outerShdw blurRad="38100" dist="38100" dir="2700000" algn="tl">
                  <a:srgbClr val="C0C0C0"/>
                </a:outerShdw>
              </a:effectLst>
            </a:endParaRPr>
          </a:p>
        </p:txBody>
      </p:sp>
      <p:sp>
        <p:nvSpPr>
          <p:cNvPr id="31768" name="Text Box 24"/>
          <p:cNvSpPr txBox="1">
            <a:spLocks noChangeArrowheads="1"/>
          </p:cNvSpPr>
          <p:nvPr/>
        </p:nvSpPr>
        <p:spPr bwMode="auto">
          <a:xfrm>
            <a:off x="2359818" y="4784725"/>
            <a:ext cx="4794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t>–30</a:t>
            </a:r>
            <a:endParaRPr lang="en-US" altLang="en-US" sz="1400">
              <a:effectLst>
                <a:outerShdw blurRad="38100" dist="38100" dir="2700000" algn="tl">
                  <a:srgbClr val="C0C0C0"/>
                </a:outerShdw>
              </a:effectLst>
            </a:endParaRPr>
          </a:p>
        </p:txBody>
      </p:sp>
      <p:sp>
        <p:nvSpPr>
          <p:cNvPr id="31769" name="Text Box 25"/>
          <p:cNvSpPr txBox="1">
            <a:spLocks noChangeArrowheads="1"/>
          </p:cNvSpPr>
          <p:nvPr/>
        </p:nvSpPr>
        <p:spPr bwMode="auto">
          <a:xfrm>
            <a:off x="3169443" y="4784725"/>
            <a:ext cx="4794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t>–20</a:t>
            </a:r>
            <a:endParaRPr lang="en-US" altLang="en-US" sz="1400">
              <a:effectLst>
                <a:outerShdw blurRad="38100" dist="38100" dir="2700000" algn="tl">
                  <a:srgbClr val="C0C0C0"/>
                </a:outerShdw>
              </a:effectLst>
            </a:endParaRPr>
          </a:p>
        </p:txBody>
      </p:sp>
      <p:sp>
        <p:nvSpPr>
          <p:cNvPr id="31770" name="Text Box 26"/>
          <p:cNvSpPr txBox="1">
            <a:spLocks noChangeArrowheads="1"/>
          </p:cNvSpPr>
          <p:nvPr/>
        </p:nvSpPr>
        <p:spPr bwMode="auto">
          <a:xfrm>
            <a:off x="3988593" y="4784725"/>
            <a:ext cx="4794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t>–10</a:t>
            </a:r>
            <a:endParaRPr lang="en-US" altLang="en-US" sz="1400">
              <a:effectLst>
                <a:outerShdw blurRad="38100" dist="38100" dir="2700000" algn="tl">
                  <a:srgbClr val="C0C0C0"/>
                </a:outerShdw>
              </a:effectLst>
            </a:endParaRPr>
          </a:p>
        </p:txBody>
      </p:sp>
      <p:sp>
        <p:nvSpPr>
          <p:cNvPr id="31771" name="Text Box 27"/>
          <p:cNvSpPr txBox="1">
            <a:spLocks noChangeArrowheads="1"/>
          </p:cNvSpPr>
          <p:nvPr/>
        </p:nvSpPr>
        <p:spPr bwMode="auto">
          <a:xfrm>
            <a:off x="4907756" y="47847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n-US" altLang="en-US" sz="1400">
                <a:latin typeface="Arial" charset="0"/>
                <a:ea typeface="+mn-ea"/>
              </a:rPr>
              <a:t>0</a:t>
            </a:r>
            <a:endParaRPr lang="en-US" altLang="en-US" sz="1400">
              <a:effectLst>
                <a:outerShdw blurRad="38100" dist="38100" dir="2700000" algn="tl">
                  <a:srgbClr val="C0C0C0"/>
                </a:outerShdw>
              </a:effectLst>
              <a:latin typeface="Arial" charset="0"/>
              <a:ea typeface="+mn-ea"/>
            </a:endParaRPr>
          </a:p>
        </p:txBody>
      </p:sp>
      <p:sp>
        <p:nvSpPr>
          <p:cNvPr id="31772" name="Text Box 28"/>
          <p:cNvSpPr txBox="1">
            <a:spLocks noChangeArrowheads="1"/>
          </p:cNvSpPr>
          <p:nvPr/>
        </p:nvSpPr>
        <p:spPr bwMode="auto">
          <a:xfrm>
            <a:off x="5666581" y="4784725"/>
            <a:ext cx="381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n-US" altLang="en-US" sz="1400">
                <a:latin typeface="Arial" charset="0"/>
                <a:ea typeface="+mn-ea"/>
              </a:rPr>
              <a:t>10</a:t>
            </a:r>
            <a:endParaRPr lang="en-US" altLang="en-US" sz="1400">
              <a:effectLst>
                <a:outerShdw blurRad="38100" dist="38100" dir="2700000" algn="tl">
                  <a:srgbClr val="C0C0C0"/>
                </a:outerShdw>
              </a:effectLst>
              <a:latin typeface="Arial" charset="0"/>
              <a:ea typeface="+mn-ea"/>
            </a:endParaRPr>
          </a:p>
        </p:txBody>
      </p:sp>
      <p:sp>
        <p:nvSpPr>
          <p:cNvPr id="31773" name="Text Box 29"/>
          <p:cNvSpPr txBox="1">
            <a:spLocks noChangeArrowheads="1"/>
          </p:cNvSpPr>
          <p:nvPr/>
        </p:nvSpPr>
        <p:spPr bwMode="auto">
          <a:xfrm>
            <a:off x="6500018" y="4784725"/>
            <a:ext cx="381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n-US" altLang="en-US" sz="1400">
                <a:latin typeface="Arial" charset="0"/>
                <a:ea typeface="+mn-ea"/>
              </a:rPr>
              <a:t>20</a:t>
            </a:r>
            <a:endParaRPr lang="en-US" altLang="en-US" sz="1400">
              <a:effectLst>
                <a:outerShdw blurRad="38100" dist="38100" dir="2700000" algn="tl">
                  <a:srgbClr val="C0C0C0"/>
                </a:outerShdw>
              </a:effectLst>
              <a:latin typeface="Arial" charset="0"/>
              <a:ea typeface="+mn-ea"/>
            </a:endParaRPr>
          </a:p>
        </p:txBody>
      </p:sp>
      <p:sp>
        <p:nvSpPr>
          <p:cNvPr id="31774" name="Text Box 30"/>
          <p:cNvSpPr txBox="1">
            <a:spLocks noChangeArrowheads="1"/>
          </p:cNvSpPr>
          <p:nvPr/>
        </p:nvSpPr>
        <p:spPr bwMode="auto">
          <a:xfrm>
            <a:off x="7315993" y="4784725"/>
            <a:ext cx="381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n-US" altLang="en-US" sz="1400">
                <a:latin typeface="Arial" charset="0"/>
                <a:ea typeface="+mn-ea"/>
              </a:rPr>
              <a:t>30</a:t>
            </a:r>
            <a:endParaRPr lang="en-US" altLang="en-US" sz="1400">
              <a:effectLst>
                <a:outerShdw blurRad="38100" dist="38100" dir="2700000" algn="tl">
                  <a:srgbClr val="C0C0C0"/>
                </a:outerShdw>
              </a:effectLst>
              <a:latin typeface="Arial" charset="0"/>
              <a:ea typeface="+mn-ea"/>
            </a:endParaRPr>
          </a:p>
        </p:txBody>
      </p:sp>
      <p:sp>
        <p:nvSpPr>
          <p:cNvPr id="31775" name="Text Box 31"/>
          <p:cNvSpPr txBox="1">
            <a:spLocks noChangeArrowheads="1"/>
          </p:cNvSpPr>
          <p:nvPr/>
        </p:nvSpPr>
        <p:spPr bwMode="auto">
          <a:xfrm>
            <a:off x="1967706" y="5164138"/>
            <a:ext cx="56419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altLang="en-US" sz="1600" b="1">
                <a:latin typeface="Arial" charset="0"/>
                <a:ea typeface="+mn-ea"/>
              </a:rPr>
              <a:t>Months Before Diagnosis	       Months After Diagnosis</a:t>
            </a:r>
            <a:endParaRPr lang="en-US" altLang="en-US" sz="1600" b="1">
              <a:effectLst>
                <a:outerShdw blurRad="38100" dist="38100" dir="2700000" algn="tl">
                  <a:srgbClr val="C0C0C0"/>
                </a:outerShdw>
              </a:effectLst>
              <a:latin typeface="Arial" charset="0"/>
              <a:ea typeface="+mn-ea"/>
            </a:endParaRPr>
          </a:p>
        </p:txBody>
      </p:sp>
      <p:sp>
        <p:nvSpPr>
          <p:cNvPr id="31776" name="Text Box 32"/>
          <p:cNvSpPr txBox="1">
            <a:spLocks noChangeArrowheads="1"/>
          </p:cNvSpPr>
          <p:nvPr/>
        </p:nvSpPr>
        <p:spPr bwMode="auto">
          <a:xfrm rot="-5400000">
            <a:off x="-342901" y="3101182"/>
            <a:ext cx="27162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n-US" altLang="en-US" sz="1600" b="1">
                <a:latin typeface="Arial" charset="0"/>
                <a:ea typeface="+mn-ea"/>
              </a:rPr>
              <a:t>Prevalence (% of patients)</a:t>
            </a:r>
            <a:endParaRPr lang="en-US" altLang="en-US" sz="1600" b="1">
              <a:effectLst>
                <a:outerShdw blurRad="38100" dist="38100" dir="2700000" algn="tl">
                  <a:srgbClr val="C0C0C0"/>
                </a:outerShdw>
              </a:effectLst>
              <a:latin typeface="Arial" charset="0"/>
              <a:ea typeface="+mn-ea"/>
            </a:endParaRPr>
          </a:p>
        </p:txBody>
      </p:sp>
      <p:sp>
        <p:nvSpPr>
          <p:cNvPr id="37921" name="Line 33"/>
          <p:cNvSpPr>
            <a:spLocks noChangeShapeType="1"/>
          </p:cNvSpPr>
          <p:nvPr/>
        </p:nvSpPr>
        <p:spPr bwMode="auto">
          <a:xfrm flipH="1">
            <a:off x="1661318" y="1903413"/>
            <a:ext cx="130175"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22" name="Rectangle 34"/>
          <p:cNvSpPr>
            <a:spLocks noChangeArrowheads="1"/>
          </p:cNvSpPr>
          <p:nvPr/>
        </p:nvSpPr>
        <p:spPr bwMode="auto">
          <a:xfrm>
            <a:off x="2289968" y="3500438"/>
            <a:ext cx="142875" cy="168275"/>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23" name="Rectangle 35"/>
          <p:cNvSpPr>
            <a:spLocks noChangeArrowheads="1"/>
          </p:cNvSpPr>
          <p:nvPr/>
        </p:nvSpPr>
        <p:spPr bwMode="auto">
          <a:xfrm>
            <a:off x="3069431" y="4438650"/>
            <a:ext cx="144462" cy="168275"/>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24" name="Rectangle 36"/>
          <p:cNvSpPr>
            <a:spLocks noChangeArrowheads="1"/>
          </p:cNvSpPr>
          <p:nvPr/>
        </p:nvSpPr>
        <p:spPr bwMode="auto">
          <a:xfrm>
            <a:off x="3178968" y="3197225"/>
            <a:ext cx="142875" cy="168275"/>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25" name="Rectangle 37"/>
          <p:cNvSpPr>
            <a:spLocks noChangeArrowheads="1"/>
          </p:cNvSpPr>
          <p:nvPr/>
        </p:nvSpPr>
        <p:spPr bwMode="auto">
          <a:xfrm>
            <a:off x="3607593" y="4046538"/>
            <a:ext cx="144463" cy="169862"/>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26" name="Rectangle 38"/>
          <p:cNvSpPr>
            <a:spLocks noChangeArrowheads="1"/>
          </p:cNvSpPr>
          <p:nvPr/>
        </p:nvSpPr>
        <p:spPr bwMode="auto">
          <a:xfrm>
            <a:off x="4993481" y="4352925"/>
            <a:ext cx="142875" cy="168275"/>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27" name="Rectangle 39"/>
          <p:cNvSpPr>
            <a:spLocks noChangeArrowheads="1"/>
          </p:cNvSpPr>
          <p:nvPr/>
        </p:nvSpPr>
        <p:spPr bwMode="auto">
          <a:xfrm>
            <a:off x="4895056" y="3965575"/>
            <a:ext cx="142875" cy="168275"/>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28" name="Rectangle 40"/>
          <p:cNvSpPr>
            <a:spLocks noChangeArrowheads="1"/>
          </p:cNvSpPr>
          <p:nvPr/>
        </p:nvSpPr>
        <p:spPr bwMode="auto">
          <a:xfrm>
            <a:off x="4401343" y="3860800"/>
            <a:ext cx="142875" cy="169863"/>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29" name="Rectangle 41"/>
          <p:cNvSpPr>
            <a:spLocks noChangeArrowheads="1"/>
          </p:cNvSpPr>
          <p:nvPr/>
        </p:nvSpPr>
        <p:spPr bwMode="auto">
          <a:xfrm>
            <a:off x="4337843" y="3081338"/>
            <a:ext cx="144463" cy="169862"/>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30" name="Rectangle 42"/>
          <p:cNvSpPr>
            <a:spLocks noChangeArrowheads="1"/>
          </p:cNvSpPr>
          <p:nvPr/>
        </p:nvSpPr>
        <p:spPr bwMode="auto">
          <a:xfrm>
            <a:off x="5155406" y="3252788"/>
            <a:ext cx="142875" cy="169862"/>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31" name="Rectangle 43"/>
          <p:cNvSpPr>
            <a:spLocks noChangeArrowheads="1"/>
          </p:cNvSpPr>
          <p:nvPr/>
        </p:nvSpPr>
        <p:spPr bwMode="auto">
          <a:xfrm>
            <a:off x="5966618" y="2370138"/>
            <a:ext cx="142875" cy="169862"/>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32" name="Rectangle 44"/>
          <p:cNvSpPr>
            <a:spLocks noChangeArrowheads="1"/>
          </p:cNvSpPr>
          <p:nvPr/>
        </p:nvSpPr>
        <p:spPr bwMode="auto">
          <a:xfrm>
            <a:off x="5715793" y="3354388"/>
            <a:ext cx="142875" cy="169862"/>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33" name="Rectangle 45"/>
          <p:cNvSpPr>
            <a:spLocks noChangeArrowheads="1"/>
          </p:cNvSpPr>
          <p:nvPr/>
        </p:nvSpPr>
        <p:spPr bwMode="auto">
          <a:xfrm>
            <a:off x="6860381" y="3435350"/>
            <a:ext cx="142875" cy="169863"/>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34" name="Rectangle 46"/>
          <p:cNvSpPr>
            <a:spLocks noChangeArrowheads="1"/>
          </p:cNvSpPr>
          <p:nvPr/>
        </p:nvSpPr>
        <p:spPr bwMode="auto">
          <a:xfrm>
            <a:off x="6360318" y="3792538"/>
            <a:ext cx="142875" cy="169862"/>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35" name="Rectangle 47"/>
          <p:cNvSpPr>
            <a:spLocks noChangeArrowheads="1"/>
          </p:cNvSpPr>
          <p:nvPr/>
        </p:nvSpPr>
        <p:spPr bwMode="auto">
          <a:xfrm>
            <a:off x="5498306" y="4048125"/>
            <a:ext cx="142875" cy="168275"/>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36" name="Rectangle 48"/>
          <p:cNvSpPr>
            <a:spLocks noChangeArrowheads="1"/>
          </p:cNvSpPr>
          <p:nvPr/>
        </p:nvSpPr>
        <p:spPr bwMode="auto">
          <a:xfrm>
            <a:off x="5431631" y="4283075"/>
            <a:ext cx="142875" cy="168275"/>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37" name="Rectangle 49"/>
          <p:cNvSpPr>
            <a:spLocks noChangeArrowheads="1"/>
          </p:cNvSpPr>
          <p:nvPr/>
        </p:nvSpPr>
        <p:spPr bwMode="auto">
          <a:xfrm>
            <a:off x="5649118" y="4491038"/>
            <a:ext cx="142875" cy="168275"/>
          </a:xfrm>
          <a:prstGeom prst="rect">
            <a:avLst/>
          </a:prstGeom>
          <a:solidFill>
            <a:srgbClr val="F8E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1794" name="Text Box 50"/>
          <p:cNvSpPr txBox="1">
            <a:spLocks noChangeArrowheads="1"/>
          </p:cNvSpPr>
          <p:nvPr/>
        </p:nvSpPr>
        <p:spPr bwMode="auto">
          <a:xfrm flipH="1">
            <a:off x="4128293" y="3594100"/>
            <a:ext cx="682625"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defRPr/>
            </a:pPr>
            <a:r>
              <a:rPr lang="en-US" altLang="en-US" sz="1200" b="1">
                <a:latin typeface="Arial" charset="0"/>
                <a:ea typeface="+mn-ea"/>
              </a:rPr>
              <a:t>Anxiety</a:t>
            </a:r>
            <a:endParaRPr lang="en-US" altLang="en-US" sz="1200">
              <a:effectLst>
                <a:outerShdw blurRad="38100" dist="38100" dir="2700000" algn="tl">
                  <a:srgbClr val="C0C0C0"/>
                </a:outerShdw>
              </a:effectLst>
              <a:latin typeface="Arial" charset="0"/>
              <a:ea typeface="+mn-ea"/>
            </a:endParaRPr>
          </a:p>
        </p:txBody>
      </p:sp>
      <p:sp>
        <p:nvSpPr>
          <p:cNvPr id="31795" name="Text Box 51"/>
          <p:cNvSpPr txBox="1">
            <a:spLocks noChangeArrowheads="1"/>
          </p:cNvSpPr>
          <p:nvPr/>
        </p:nvSpPr>
        <p:spPr bwMode="auto">
          <a:xfrm>
            <a:off x="2488406" y="3386138"/>
            <a:ext cx="814387"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defRPr/>
            </a:pPr>
            <a:r>
              <a:rPr lang="en-US" altLang="en-US" sz="1200" b="1">
                <a:latin typeface="Arial" charset="0"/>
                <a:ea typeface="+mn-ea"/>
              </a:rPr>
              <a:t>Social </a:t>
            </a:r>
            <a:br>
              <a:rPr lang="en-US" altLang="en-US" sz="1200" b="1">
                <a:latin typeface="Arial" charset="0"/>
                <a:ea typeface="+mn-ea"/>
              </a:rPr>
            </a:br>
            <a:r>
              <a:rPr lang="en-US" altLang="en-US" sz="1200" b="1">
                <a:latin typeface="Arial" charset="0"/>
                <a:ea typeface="+mn-ea"/>
              </a:rPr>
              <a:t>Withdrawal</a:t>
            </a:r>
            <a:endParaRPr lang="en-US" altLang="en-US" sz="1200">
              <a:effectLst>
                <a:outerShdw blurRad="38100" dist="38100" dir="2700000" algn="tl">
                  <a:srgbClr val="C0C0C0"/>
                </a:outerShdw>
              </a:effectLst>
              <a:latin typeface="Arial" charset="0"/>
              <a:ea typeface="+mn-ea"/>
            </a:endParaRPr>
          </a:p>
        </p:txBody>
      </p:sp>
      <p:sp>
        <p:nvSpPr>
          <p:cNvPr id="37940" name="Line 52"/>
          <p:cNvSpPr>
            <a:spLocks noChangeShapeType="1"/>
          </p:cNvSpPr>
          <p:nvPr/>
        </p:nvSpPr>
        <p:spPr bwMode="auto">
          <a:xfrm>
            <a:off x="1788318" y="1898650"/>
            <a:ext cx="0" cy="28051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41" name="Line 53"/>
          <p:cNvSpPr>
            <a:spLocks noChangeShapeType="1"/>
          </p:cNvSpPr>
          <p:nvPr/>
        </p:nvSpPr>
        <p:spPr bwMode="auto">
          <a:xfrm flipH="1">
            <a:off x="1788318" y="4705350"/>
            <a:ext cx="571500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42" name="Line 54"/>
          <p:cNvSpPr>
            <a:spLocks noChangeShapeType="1"/>
          </p:cNvSpPr>
          <p:nvPr/>
        </p:nvSpPr>
        <p:spPr bwMode="auto">
          <a:xfrm flipH="1">
            <a:off x="1661318" y="2463800"/>
            <a:ext cx="130175"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43" name="Line 55"/>
          <p:cNvSpPr>
            <a:spLocks noChangeShapeType="1"/>
          </p:cNvSpPr>
          <p:nvPr/>
        </p:nvSpPr>
        <p:spPr bwMode="auto">
          <a:xfrm flipH="1">
            <a:off x="1661318" y="3024188"/>
            <a:ext cx="130175"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44" name="Line 56"/>
          <p:cNvSpPr>
            <a:spLocks noChangeShapeType="1"/>
          </p:cNvSpPr>
          <p:nvPr/>
        </p:nvSpPr>
        <p:spPr bwMode="auto">
          <a:xfrm flipH="1">
            <a:off x="1661318" y="3582988"/>
            <a:ext cx="130175"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45" name="Line 57"/>
          <p:cNvSpPr>
            <a:spLocks noChangeShapeType="1"/>
          </p:cNvSpPr>
          <p:nvPr/>
        </p:nvSpPr>
        <p:spPr bwMode="auto">
          <a:xfrm flipH="1">
            <a:off x="1661318" y="4137025"/>
            <a:ext cx="130175"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46" name="Line 58"/>
          <p:cNvSpPr>
            <a:spLocks noChangeShapeType="1"/>
          </p:cNvSpPr>
          <p:nvPr/>
        </p:nvSpPr>
        <p:spPr bwMode="auto">
          <a:xfrm flipH="1">
            <a:off x="1661318" y="4703763"/>
            <a:ext cx="130175"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47" name="Line 59"/>
          <p:cNvSpPr>
            <a:spLocks noChangeShapeType="1"/>
          </p:cNvSpPr>
          <p:nvPr/>
        </p:nvSpPr>
        <p:spPr bwMode="auto">
          <a:xfrm rot="16200000" flipH="1">
            <a:off x="1728787" y="4766469"/>
            <a:ext cx="120650" cy="1588"/>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48" name="Line 60"/>
          <p:cNvSpPr>
            <a:spLocks noChangeShapeType="1"/>
          </p:cNvSpPr>
          <p:nvPr/>
        </p:nvSpPr>
        <p:spPr bwMode="auto">
          <a:xfrm rot="16200000" flipH="1">
            <a:off x="2582862" y="4766469"/>
            <a:ext cx="120650" cy="1588"/>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49" name="Line 61"/>
          <p:cNvSpPr>
            <a:spLocks noChangeShapeType="1"/>
          </p:cNvSpPr>
          <p:nvPr/>
        </p:nvSpPr>
        <p:spPr bwMode="auto">
          <a:xfrm rot="16200000" flipH="1">
            <a:off x="3388519" y="4765675"/>
            <a:ext cx="120650" cy="3175"/>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50" name="Line 62"/>
          <p:cNvSpPr>
            <a:spLocks noChangeShapeType="1"/>
          </p:cNvSpPr>
          <p:nvPr/>
        </p:nvSpPr>
        <p:spPr bwMode="auto">
          <a:xfrm rot="16200000" flipH="1">
            <a:off x="4214812" y="4766469"/>
            <a:ext cx="120650" cy="1588"/>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51" name="Line 63"/>
          <p:cNvSpPr>
            <a:spLocks noChangeShapeType="1"/>
          </p:cNvSpPr>
          <p:nvPr/>
        </p:nvSpPr>
        <p:spPr bwMode="auto">
          <a:xfrm rot="16200000" flipH="1">
            <a:off x="4986337" y="4766469"/>
            <a:ext cx="120650" cy="1588"/>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52" name="Line 64"/>
          <p:cNvSpPr>
            <a:spLocks noChangeShapeType="1"/>
          </p:cNvSpPr>
          <p:nvPr/>
        </p:nvSpPr>
        <p:spPr bwMode="auto">
          <a:xfrm rot="16200000" flipH="1">
            <a:off x="5797550" y="4766469"/>
            <a:ext cx="120650" cy="1587"/>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53" name="Line 65"/>
          <p:cNvSpPr>
            <a:spLocks noChangeShapeType="1"/>
          </p:cNvSpPr>
          <p:nvPr/>
        </p:nvSpPr>
        <p:spPr bwMode="auto">
          <a:xfrm rot="16200000" flipH="1">
            <a:off x="6629400" y="4766469"/>
            <a:ext cx="120650" cy="1587"/>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54" name="Line 66"/>
          <p:cNvSpPr>
            <a:spLocks noChangeShapeType="1"/>
          </p:cNvSpPr>
          <p:nvPr/>
        </p:nvSpPr>
        <p:spPr bwMode="auto">
          <a:xfrm rot="16200000" flipH="1">
            <a:off x="7435850" y="4766469"/>
            <a:ext cx="120650" cy="1587"/>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55" name="Line 67"/>
          <p:cNvSpPr>
            <a:spLocks noChangeShapeType="1"/>
          </p:cNvSpPr>
          <p:nvPr/>
        </p:nvSpPr>
        <p:spPr bwMode="auto">
          <a:xfrm flipV="1">
            <a:off x="5045868" y="1919288"/>
            <a:ext cx="0" cy="2789237"/>
          </a:xfrm>
          <a:prstGeom prst="line">
            <a:avLst/>
          </a:prstGeom>
          <a:noFill/>
          <a:ln w="2857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7956" name="Rectangle 68"/>
          <p:cNvSpPr>
            <a:spLocks noGrp="1" noChangeArrowheads="1"/>
          </p:cNvSpPr>
          <p:nvPr>
            <p:ph type="ctrTitle"/>
          </p:nvPr>
        </p:nvSpPr>
        <p:spPr>
          <a:xfrm>
            <a:off x="457198" y="1025526"/>
            <a:ext cx="8229601" cy="679449"/>
          </a:xfrm>
        </p:spPr>
        <p:txBody>
          <a:bodyPr/>
          <a:lstStyle/>
          <a:p>
            <a:pPr eaLnBrk="1" hangingPunct="1">
              <a:lnSpc>
                <a:spcPct val="75000"/>
              </a:lnSpc>
              <a:defRPr/>
            </a:pPr>
            <a:r>
              <a:rPr lang="en-US" dirty="0">
                <a:solidFill>
                  <a:srgbClr val="7030A0"/>
                </a:solidFill>
              </a:rPr>
              <a:t>Behavioral symptoms as progresses</a:t>
            </a:r>
          </a:p>
        </p:txBody>
      </p:sp>
    </p:spTree>
    <p:custDataLst>
      <p:tags r:id="rId1"/>
    </p:custDataLst>
    <p:extLst>
      <p:ext uri="{BB962C8B-B14F-4D97-AF65-F5344CB8AC3E}">
        <p14:creationId xmlns:p14="http://schemas.microsoft.com/office/powerpoint/2010/main" val="3550074660"/>
      </p:ext>
    </p:extLst>
  </p:cSld>
  <p:clrMapOvr>
    <a:masterClrMapping/>
  </p:clrMapOvr>
  <p:transition spd="slow">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Dr Alzhe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268413"/>
            <a:ext cx="4103687" cy="525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778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dirty="0">
                <a:solidFill>
                  <a:srgbClr val="7030A0"/>
                </a:solidFill>
              </a:rPr>
              <a:t>Behavior Management Principles</a:t>
            </a:r>
            <a:endParaRPr lang="en-US" sz="3200" dirty="0">
              <a:solidFill>
                <a:srgbClr val="7030A0"/>
              </a:solidFill>
            </a:endParaRPr>
          </a:p>
        </p:txBody>
      </p:sp>
      <p:sp>
        <p:nvSpPr>
          <p:cNvPr id="38915" name="Rectangle 3"/>
          <p:cNvSpPr>
            <a:spLocks noGrp="1" noChangeArrowheads="1"/>
          </p:cNvSpPr>
          <p:nvPr>
            <p:ph type="body" sz="quarter" idx="13"/>
          </p:nvPr>
        </p:nvSpPr>
        <p:spPr>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pPr marL="0" indent="0" eaLnBrk="1" hangingPunct="1">
              <a:lnSpc>
                <a:spcPct val="90000"/>
              </a:lnSpc>
              <a:buFontTx/>
              <a:buNone/>
              <a:defRPr/>
            </a:pPr>
            <a:r>
              <a:rPr lang="en-US" dirty="0">
                <a:solidFill>
                  <a:srgbClr val="7030A0"/>
                </a:solidFill>
              </a:rPr>
              <a:t>Non-drug management generally provides better results</a:t>
            </a:r>
          </a:p>
          <a:p>
            <a:pPr marL="0" indent="0" eaLnBrk="1" hangingPunct="1">
              <a:lnSpc>
                <a:spcPct val="90000"/>
              </a:lnSpc>
              <a:buFontTx/>
              <a:buNone/>
              <a:defRPr/>
            </a:pPr>
            <a:endParaRPr lang="en-US" dirty="0">
              <a:solidFill>
                <a:srgbClr val="7030A0"/>
              </a:solidFill>
            </a:endParaRPr>
          </a:p>
          <a:p>
            <a:pPr marL="0" indent="0" eaLnBrk="1" hangingPunct="1">
              <a:lnSpc>
                <a:spcPct val="90000"/>
              </a:lnSpc>
              <a:buFontTx/>
              <a:buNone/>
              <a:defRPr/>
            </a:pPr>
            <a:r>
              <a:rPr lang="en-US" dirty="0">
                <a:solidFill>
                  <a:srgbClr val="7030A0"/>
                </a:solidFill>
              </a:rPr>
              <a:t>How pharmacotherapy can be beneficial</a:t>
            </a:r>
          </a:p>
          <a:p>
            <a:pPr marL="400050" eaLnBrk="1" hangingPunct="1">
              <a:lnSpc>
                <a:spcPct val="90000"/>
              </a:lnSpc>
              <a:defRPr/>
            </a:pPr>
            <a:r>
              <a:rPr lang="en-US" dirty="0"/>
              <a:t>Target medication to specific behavior</a:t>
            </a:r>
          </a:p>
          <a:p>
            <a:pPr marL="400050" eaLnBrk="1" hangingPunct="1">
              <a:lnSpc>
                <a:spcPct val="90000"/>
              </a:lnSpc>
              <a:defRPr/>
            </a:pPr>
            <a:r>
              <a:rPr lang="en-US" dirty="0"/>
              <a:t>Avoid caregiver interpretation of PRN orders</a:t>
            </a:r>
          </a:p>
          <a:p>
            <a:pPr marL="400050" eaLnBrk="1" hangingPunct="1">
              <a:lnSpc>
                <a:spcPct val="90000"/>
              </a:lnSpc>
              <a:defRPr/>
            </a:pPr>
            <a:r>
              <a:rPr lang="en-US" dirty="0"/>
              <a:t>Consider the patient's physical health status</a:t>
            </a:r>
          </a:p>
          <a:p>
            <a:pPr marL="400050" eaLnBrk="1" hangingPunct="1">
              <a:lnSpc>
                <a:spcPct val="90000"/>
              </a:lnSpc>
              <a:defRPr/>
            </a:pPr>
            <a:r>
              <a:rPr lang="en-US" dirty="0"/>
              <a:t>Consider drug pharmacokinetic and </a:t>
            </a:r>
            <a:r>
              <a:rPr lang="en-US" dirty="0" err="1"/>
              <a:t>pharmacodynamic</a:t>
            </a:r>
            <a:r>
              <a:rPr lang="en-US" dirty="0"/>
              <a:t> properties</a:t>
            </a:r>
          </a:p>
        </p:txBody>
      </p:sp>
    </p:spTree>
    <p:custDataLst>
      <p:tags r:id="rId1"/>
    </p:custDataLst>
    <p:extLst>
      <p:ext uri="{BB962C8B-B14F-4D97-AF65-F5344CB8AC3E}">
        <p14:creationId xmlns:p14="http://schemas.microsoft.com/office/powerpoint/2010/main" val="2828220445"/>
      </p:ext>
    </p:extLst>
  </p:cSld>
  <p:clrMapOvr>
    <a:masterClrMapping/>
  </p:clrMapOvr>
  <p:transition spd="slow">
    <p:cut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eaLnBrk="1" hangingPunct="1">
              <a:defRPr/>
            </a:pPr>
            <a:r>
              <a:rPr lang="en-US">
                <a:solidFill>
                  <a:srgbClr val="7030A0"/>
                </a:solidFill>
              </a:rPr>
              <a:t>Managing Aggression</a:t>
            </a:r>
          </a:p>
        </p:txBody>
      </p:sp>
      <p:sp>
        <p:nvSpPr>
          <p:cNvPr id="39939" name="Rectangle 3"/>
          <p:cNvSpPr>
            <a:spLocks noGrp="1" noChangeArrowheads="1"/>
          </p:cNvSpPr>
          <p:nvPr>
            <p:ph type="body" sz="quarter" idx="13"/>
          </p:nvPr>
        </p:nvSpPr>
        <p:spPr/>
        <p:txBody>
          <a:bodyPr/>
          <a:lstStyle/>
          <a:p>
            <a:pPr eaLnBrk="1" hangingPunct="1">
              <a:lnSpc>
                <a:spcPct val="90000"/>
              </a:lnSpc>
              <a:defRPr/>
            </a:pPr>
            <a:r>
              <a:rPr lang="en-US"/>
              <a:t>Identify the cause (noise, fear, etc.)</a:t>
            </a:r>
          </a:p>
          <a:p>
            <a:pPr eaLnBrk="1" hangingPunct="1">
              <a:lnSpc>
                <a:spcPct val="90000"/>
              </a:lnSpc>
              <a:defRPr/>
            </a:pPr>
            <a:r>
              <a:rPr lang="en-US"/>
              <a:t>Simplify the environment to limit distractions</a:t>
            </a:r>
          </a:p>
          <a:p>
            <a:pPr eaLnBrk="1" hangingPunct="1">
              <a:lnSpc>
                <a:spcPct val="90000"/>
              </a:lnSpc>
              <a:defRPr/>
            </a:pPr>
            <a:r>
              <a:rPr lang="en-US"/>
              <a:t>Music, exercise, etc. as a soothing activity</a:t>
            </a:r>
          </a:p>
          <a:p>
            <a:pPr eaLnBrk="1" hangingPunct="1">
              <a:lnSpc>
                <a:spcPct val="90000"/>
              </a:lnSpc>
              <a:defRPr/>
            </a:pPr>
            <a:r>
              <a:rPr lang="en-US"/>
              <a:t>Shifting the focus to another activity</a:t>
            </a:r>
          </a:p>
        </p:txBody>
      </p:sp>
    </p:spTree>
    <p:custDataLst>
      <p:tags r:id="rId1"/>
    </p:custDataLst>
    <p:extLst>
      <p:ext uri="{BB962C8B-B14F-4D97-AF65-F5344CB8AC3E}">
        <p14:creationId xmlns:p14="http://schemas.microsoft.com/office/powerpoint/2010/main" val="2652033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defRPr/>
            </a:pPr>
            <a:r>
              <a:rPr lang="en-GB">
                <a:solidFill>
                  <a:srgbClr val="7030A0"/>
                </a:solidFill>
              </a:rPr>
              <a:t>OUTCOME </a:t>
            </a:r>
          </a:p>
        </p:txBody>
      </p:sp>
      <p:sp>
        <p:nvSpPr>
          <p:cNvPr id="40963" name="Rectangle 3"/>
          <p:cNvSpPr>
            <a:spLocks noGrp="1" noChangeArrowheads="1"/>
          </p:cNvSpPr>
          <p:nvPr>
            <p:ph type="body" sz="quarter" idx="13"/>
          </p:nvPr>
        </p:nvSpPr>
        <p:spPr/>
        <p:txBody>
          <a:bodyPr/>
          <a:lstStyle/>
          <a:p>
            <a:pPr marL="0" indent="0" eaLnBrk="1" hangingPunct="1">
              <a:buNone/>
              <a:defRPr/>
            </a:pPr>
            <a:r>
              <a:rPr lang="en-GB" dirty="0"/>
              <a:t>Depends on the severity</a:t>
            </a:r>
          </a:p>
          <a:p>
            <a:pPr marL="0" indent="0" eaLnBrk="1" hangingPunct="1">
              <a:buNone/>
              <a:defRPr/>
            </a:pPr>
            <a:endParaRPr lang="en-GB" dirty="0"/>
          </a:p>
          <a:p>
            <a:pPr marL="0" indent="0" eaLnBrk="1" hangingPunct="1">
              <a:buNone/>
              <a:defRPr/>
            </a:pPr>
            <a:r>
              <a:rPr lang="en-GB" dirty="0"/>
              <a:t>Rate of institutionalization :</a:t>
            </a:r>
          </a:p>
          <a:p>
            <a:pPr eaLnBrk="1" hangingPunct="1">
              <a:defRPr/>
            </a:pPr>
            <a:r>
              <a:rPr lang="en-GB" dirty="0"/>
              <a:t>mild cases 12% after 1 year</a:t>
            </a:r>
          </a:p>
          <a:p>
            <a:pPr eaLnBrk="1" hangingPunct="1">
              <a:defRPr/>
            </a:pPr>
            <a:r>
              <a:rPr lang="en-GB" dirty="0"/>
              <a:t>severe cases 40% after 1 year</a:t>
            </a:r>
          </a:p>
          <a:p>
            <a:pPr marL="0" indent="0" eaLnBrk="1" hangingPunct="1">
              <a:buNone/>
              <a:defRPr/>
            </a:pPr>
            <a:endParaRPr lang="en-GB" dirty="0"/>
          </a:p>
          <a:p>
            <a:pPr marL="0" indent="0" eaLnBrk="1" hangingPunct="1">
              <a:buNone/>
              <a:defRPr/>
            </a:pPr>
            <a:r>
              <a:rPr lang="en-GB" dirty="0"/>
              <a:t>Median survival : 5-6 years</a:t>
            </a:r>
          </a:p>
          <a:p>
            <a:pPr eaLnBrk="1" hangingPunct="1">
              <a:defRPr/>
            </a:pPr>
            <a:endParaRPr lang="en-GB" dirty="0"/>
          </a:p>
          <a:p>
            <a:pPr eaLnBrk="1" hangingPunct="1">
              <a:defRPr/>
            </a:pPr>
            <a:endParaRPr lang="en-GB" dirty="0"/>
          </a:p>
        </p:txBody>
      </p:sp>
    </p:spTree>
    <p:extLst>
      <p:ext uri="{BB962C8B-B14F-4D97-AF65-F5344CB8AC3E}">
        <p14:creationId xmlns:p14="http://schemas.microsoft.com/office/powerpoint/2010/main" val="451765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eaLnBrk="1" hangingPunct="1">
              <a:defRPr/>
            </a:pPr>
            <a:r>
              <a:rPr lang="en-GB">
                <a:solidFill>
                  <a:srgbClr val="7030A0"/>
                </a:solidFill>
              </a:rPr>
              <a:t>PREVENTION</a:t>
            </a:r>
          </a:p>
        </p:txBody>
      </p:sp>
      <p:sp>
        <p:nvSpPr>
          <p:cNvPr id="41987" name="Rectangle 3"/>
          <p:cNvSpPr>
            <a:spLocks noGrp="1" noChangeArrowheads="1"/>
          </p:cNvSpPr>
          <p:nvPr>
            <p:ph type="body" sz="quarter" idx="13"/>
          </p:nvPr>
        </p:nvSpPr>
        <p:spPr/>
        <p:txBody>
          <a:bodyPr/>
          <a:lstStyle/>
          <a:p>
            <a:pPr marL="0" indent="0" eaLnBrk="1" hangingPunct="1">
              <a:lnSpc>
                <a:spcPct val="90000"/>
              </a:lnSpc>
              <a:buNone/>
              <a:defRPr/>
            </a:pPr>
            <a:r>
              <a:rPr lang="en-GB" b="1" dirty="0"/>
              <a:t>Protective factors:</a:t>
            </a:r>
          </a:p>
          <a:p>
            <a:pPr eaLnBrk="1" hangingPunct="1">
              <a:lnSpc>
                <a:spcPct val="90000"/>
              </a:lnSpc>
              <a:defRPr/>
            </a:pPr>
            <a:r>
              <a:rPr lang="en-GB" dirty="0"/>
              <a:t>Anti-inflammatory drugs</a:t>
            </a:r>
          </a:p>
          <a:p>
            <a:pPr eaLnBrk="1" hangingPunct="1">
              <a:lnSpc>
                <a:spcPct val="90000"/>
              </a:lnSpc>
              <a:defRPr/>
            </a:pPr>
            <a:r>
              <a:rPr lang="en-GB" dirty="0"/>
              <a:t>Statins</a:t>
            </a:r>
          </a:p>
          <a:p>
            <a:pPr eaLnBrk="1" hangingPunct="1">
              <a:lnSpc>
                <a:spcPct val="90000"/>
              </a:lnSpc>
              <a:defRPr/>
            </a:pPr>
            <a:r>
              <a:rPr lang="en-GB" dirty="0"/>
              <a:t>Oestrogen</a:t>
            </a:r>
          </a:p>
          <a:p>
            <a:pPr eaLnBrk="1" hangingPunct="1">
              <a:lnSpc>
                <a:spcPct val="90000"/>
              </a:lnSpc>
              <a:defRPr/>
            </a:pPr>
            <a:r>
              <a:rPr lang="en-GB" dirty="0"/>
              <a:t>Alcohol</a:t>
            </a:r>
          </a:p>
          <a:p>
            <a:pPr eaLnBrk="1" hangingPunct="1">
              <a:lnSpc>
                <a:spcPct val="90000"/>
              </a:lnSpc>
              <a:defRPr/>
            </a:pPr>
            <a:endParaRPr lang="en-GB" dirty="0"/>
          </a:p>
          <a:p>
            <a:pPr marL="0" indent="0" eaLnBrk="1" hangingPunct="1">
              <a:lnSpc>
                <a:spcPct val="90000"/>
              </a:lnSpc>
              <a:buNone/>
              <a:defRPr/>
            </a:pPr>
            <a:r>
              <a:rPr lang="en-GB" b="1" dirty="0"/>
              <a:t>Life style:</a:t>
            </a:r>
          </a:p>
          <a:p>
            <a:pPr eaLnBrk="1" hangingPunct="1">
              <a:lnSpc>
                <a:spcPct val="90000"/>
              </a:lnSpc>
              <a:defRPr/>
            </a:pPr>
            <a:r>
              <a:rPr lang="en-GB" dirty="0"/>
              <a:t>Physical activity</a:t>
            </a:r>
          </a:p>
          <a:p>
            <a:pPr eaLnBrk="1" hangingPunct="1">
              <a:lnSpc>
                <a:spcPct val="90000"/>
              </a:lnSpc>
              <a:defRPr/>
            </a:pPr>
            <a:r>
              <a:rPr lang="en-GB" dirty="0"/>
              <a:t>Mental activity</a:t>
            </a:r>
          </a:p>
          <a:p>
            <a:pPr eaLnBrk="1" hangingPunct="1">
              <a:lnSpc>
                <a:spcPct val="90000"/>
              </a:lnSpc>
              <a:defRPr/>
            </a:pPr>
            <a:r>
              <a:rPr lang="en-GB" dirty="0"/>
              <a:t>Social Integration</a:t>
            </a:r>
          </a:p>
        </p:txBody>
      </p:sp>
    </p:spTree>
    <p:extLst>
      <p:ext uri="{BB962C8B-B14F-4D97-AF65-F5344CB8AC3E}">
        <p14:creationId xmlns:p14="http://schemas.microsoft.com/office/powerpoint/2010/main" val="4199493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eaLnBrk="1" hangingPunct="1">
              <a:defRPr/>
            </a:pPr>
            <a:r>
              <a:rPr lang="en-GB">
                <a:solidFill>
                  <a:srgbClr val="7030A0"/>
                </a:solidFill>
              </a:rPr>
              <a:t>RISK FACTORS</a:t>
            </a:r>
          </a:p>
        </p:txBody>
      </p:sp>
      <p:sp>
        <p:nvSpPr>
          <p:cNvPr id="43011" name="Rectangle 3"/>
          <p:cNvSpPr>
            <a:spLocks noGrp="1" noChangeArrowheads="1"/>
          </p:cNvSpPr>
          <p:nvPr>
            <p:ph type="body" sz="quarter" idx="13"/>
          </p:nvPr>
        </p:nvSpPr>
        <p:spPr/>
        <p:txBody>
          <a:bodyPr/>
          <a:lstStyle/>
          <a:p>
            <a:pPr eaLnBrk="1" hangingPunct="1">
              <a:lnSpc>
                <a:spcPct val="150000"/>
              </a:lnSpc>
              <a:defRPr/>
            </a:pPr>
            <a:r>
              <a:rPr lang="en-GB" dirty="0"/>
              <a:t>Age: Risk doubles every 5 years after 60</a:t>
            </a:r>
          </a:p>
          <a:p>
            <a:pPr eaLnBrk="1" hangingPunct="1">
              <a:lnSpc>
                <a:spcPct val="150000"/>
              </a:lnSpc>
              <a:defRPr/>
            </a:pPr>
            <a:r>
              <a:rPr lang="en-GB" dirty="0"/>
              <a:t>Diabetes</a:t>
            </a:r>
          </a:p>
          <a:p>
            <a:pPr eaLnBrk="1" hangingPunct="1">
              <a:lnSpc>
                <a:spcPct val="150000"/>
              </a:lnSpc>
              <a:defRPr/>
            </a:pPr>
            <a:r>
              <a:rPr lang="en-GB" dirty="0"/>
              <a:t>IHD</a:t>
            </a:r>
          </a:p>
          <a:p>
            <a:pPr eaLnBrk="1" hangingPunct="1">
              <a:lnSpc>
                <a:spcPct val="150000"/>
              </a:lnSpc>
              <a:defRPr/>
            </a:pPr>
            <a:r>
              <a:rPr lang="en-GB" dirty="0"/>
              <a:t>Hypertension</a:t>
            </a:r>
          </a:p>
          <a:p>
            <a:pPr eaLnBrk="1" hangingPunct="1">
              <a:lnSpc>
                <a:spcPct val="150000"/>
              </a:lnSpc>
              <a:defRPr/>
            </a:pPr>
            <a:r>
              <a:rPr lang="en-GB" dirty="0"/>
              <a:t>Low intelligence/ education</a:t>
            </a:r>
          </a:p>
          <a:p>
            <a:pPr eaLnBrk="1" hangingPunct="1">
              <a:lnSpc>
                <a:spcPct val="150000"/>
              </a:lnSpc>
              <a:defRPr/>
            </a:pPr>
            <a:r>
              <a:rPr lang="en-GB" dirty="0"/>
              <a:t>Smoking</a:t>
            </a:r>
          </a:p>
          <a:p>
            <a:pPr eaLnBrk="1" hangingPunct="1">
              <a:lnSpc>
                <a:spcPct val="150000"/>
              </a:lnSpc>
              <a:defRPr/>
            </a:pPr>
            <a:r>
              <a:rPr lang="en-GB" dirty="0"/>
              <a:t>Head injury</a:t>
            </a:r>
          </a:p>
        </p:txBody>
      </p:sp>
    </p:spTree>
    <p:extLst>
      <p:ext uri="{BB962C8B-B14F-4D97-AF65-F5344CB8AC3E}">
        <p14:creationId xmlns:p14="http://schemas.microsoft.com/office/powerpoint/2010/main" val="1990530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Lancet AD6"/>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21735" y="1025526"/>
            <a:ext cx="6900530" cy="51386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5356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prstGeom prst="rect">
            <a:avLst/>
          </a:prstGeom>
        </p:spPr>
        <p:txBody>
          <a:bodyPr>
            <a:normAutofit/>
          </a:bodyPr>
          <a:lstStyle/>
          <a:p>
            <a:pPr marL="0" indent="0">
              <a:buNone/>
            </a:pPr>
            <a:endParaRPr lang="en-GB" dirty="0"/>
          </a:p>
          <a:p>
            <a:pPr marL="457200" indent="-457200">
              <a:buFont typeface="Arial" charset="0"/>
              <a:buChar char="•"/>
            </a:pPr>
            <a:endParaRPr lang="en-GB" dirty="0"/>
          </a:p>
          <a:p>
            <a:pPr marL="457200" indent="-457200">
              <a:buFont typeface="Arial" charset="0"/>
              <a:buChar char="•"/>
            </a:pPr>
            <a:endParaRPr lang="en-GB" dirty="0"/>
          </a:p>
          <a:p>
            <a:endParaRPr lang="en-GB" sz="2400" dirty="0"/>
          </a:p>
          <a:p>
            <a:endParaRPr lang="en-GB" sz="2400" dirty="0"/>
          </a:p>
          <a:p>
            <a:endParaRPr lang="en-GB" sz="2400" dirty="0"/>
          </a:p>
          <a:p>
            <a:endParaRPr lang="en-GB" sz="2400" dirty="0"/>
          </a:p>
          <a:p>
            <a:pPr marL="0" indent="0">
              <a:buNone/>
            </a:pPr>
            <a:endParaRPr lang="en-GB" sz="2000" dirty="0"/>
          </a:p>
          <a:p>
            <a:pPr marL="0" indent="0">
              <a:buNone/>
            </a:pPr>
            <a:r>
              <a:rPr lang="en-GB" sz="2000" dirty="0"/>
              <a:t>Please provide feedback/suggestions on this presentation to the module lead </a:t>
            </a:r>
            <a:r>
              <a:rPr lang="en-GB" sz="2000" dirty="0">
                <a:hlinkClick r:id="rId2"/>
              </a:rPr>
              <a:t>mark.worthington@lancashirecare.nhs.uk</a:t>
            </a:r>
            <a:endParaRPr lang="en-GB" dirty="0"/>
          </a:p>
        </p:txBody>
      </p:sp>
    </p:spTree>
    <p:extLst>
      <p:ext uri="{BB962C8B-B14F-4D97-AF65-F5344CB8AC3E}">
        <p14:creationId xmlns:p14="http://schemas.microsoft.com/office/powerpoint/2010/main" val="557885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4" name="Text Placeholder 3"/>
          <p:cNvSpPr>
            <a:spLocks noGrp="1"/>
          </p:cNvSpPr>
          <p:nvPr>
            <p:ph type="body" sz="quarter" idx="13"/>
          </p:nvPr>
        </p:nvSpPr>
        <p:spPr/>
        <p:txBody>
          <a:bodyPr/>
          <a:lstStyle/>
          <a:p>
            <a:pPr marL="0" indent="0">
              <a:buNone/>
            </a:pPr>
            <a:r>
              <a:rPr lang="en-US" dirty="0"/>
              <a:t>Any Questions?</a:t>
            </a:r>
          </a:p>
          <a:p>
            <a:pPr marL="0" indent="0">
              <a:buNone/>
            </a:pPr>
            <a:endParaRPr lang="en-US" dirty="0"/>
          </a:p>
          <a:p>
            <a:pPr marL="0" indent="0">
              <a:buNone/>
            </a:pPr>
            <a:r>
              <a:rPr lang="en-US" dirty="0"/>
              <a:t>Thank you</a:t>
            </a:r>
            <a:r>
              <a:rPr lang="is-IS" dirty="0"/>
              <a:t>…. MCQs are next...</a:t>
            </a:r>
            <a:endParaRPr lang="en-US" dirty="0"/>
          </a:p>
        </p:txBody>
      </p:sp>
    </p:spTree>
    <p:extLst>
      <p:ext uri="{BB962C8B-B14F-4D97-AF65-F5344CB8AC3E}">
        <p14:creationId xmlns:p14="http://schemas.microsoft.com/office/powerpoint/2010/main" val="1469781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GB" b="1" dirty="0"/>
              <a:t>1. The prevalence of dementia in the general UK population older than 65 is approximately:</a:t>
            </a:r>
            <a:endParaRPr lang="en-GB" dirty="0"/>
          </a:p>
          <a:p>
            <a:pPr marL="0" indent="0">
              <a:buNone/>
            </a:pPr>
            <a:r>
              <a:rPr lang="en-GB" dirty="0"/>
              <a:t>A. 0.5-1%</a:t>
            </a:r>
          </a:p>
          <a:p>
            <a:pPr marL="0" indent="0">
              <a:buNone/>
            </a:pPr>
            <a:r>
              <a:rPr lang="en-GB" dirty="0"/>
              <a:t>B. 2-4%</a:t>
            </a:r>
          </a:p>
          <a:p>
            <a:pPr marL="0" indent="0">
              <a:buNone/>
            </a:pPr>
            <a:r>
              <a:rPr lang="en-GB" dirty="0"/>
              <a:t>C. 7%</a:t>
            </a:r>
          </a:p>
          <a:p>
            <a:pPr marL="0" indent="0">
              <a:buNone/>
            </a:pPr>
            <a:r>
              <a:rPr lang="en-GB" dirty="0"/>
              <a:t>D. 15%</a:t>
            </a:r>
          </a:p>
          <a:p>
            <a:pPr marL="0" indent="0">
              <a:buNone/>
            </a:pPr>
            <a:r>
              <a:rPr lang="en-GB" dirty="0"/>
              <a:t>E. 20%</a:t>
            </a:r>
          </a:p>
          <a:p>
            <a:pPr marL="0" indent="0">
              <a:buNone/>
            </a:pPr>
            <a:endParaRPr lang="en-GB" dirty="0"/>
          </a:p>
        </p:txBody>
      </p:sp>
    </p:spTree>
    <p:extLst>
      <p:ext uri="{BB962C8B-B14F-4D97-AF65-F5344CB8AC3E}">
        <p14:creationId xmlns:p14="http://schemas.microsoft.com/office/powerpoint/2010/main" val="3789915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0" indent="0">
              <a:buNone/>
            </a:pPr>
            <a:r>
              <a:rPr lang="en-GB" b="1" dirty="0"/>
              <a:t>1. The prevalence of dementia in the general UK population older than 65 is approximately:</a:t>
            </a:r>
            <a:endParaRPr lang="en-GB" dirty="0"/>
          </a:p>
          <a:p>
            <a:pPr marL="0" indent="0">
              <a:buNone/>
            </a:pPr>
            <a:r>
              <a:rPr lang="en-GB" dirty="0"/>
              <a:t>A. 0.5-1%</a:t>
            </a:r>
          </a:p>
          <a:p>
            <a:pPr marL="0" indent="0">
              <a:buNone/>
            </a:pPr>
            <a:r>
              <a:rPr lang="en-GB" dirty="0"/>
              <a:t>B. 2-4%</a:t>
            </a:r>
          </a:p>
          <a:p>
            <a:pPr marL="0" indent="0">
              <a:buNone/>
            </a:pPr>
            <a:r>
              <a:rPr lang="en-GB" b="1" dirty="0"/>
              <a:t>C. 7%</a:t>
            </a:r>
          </a:p>
          <a:p>
            <a:pPr marL="0" indent="0">
              <a:buNone/>
            </a:pPr>
            <a:r>
              <a:rPr lang="en-GB" dirty="0"/>
              <a:t>D. 15%</a:t>
            </a:r>
          </a:p>
          <a:p>
            <a:pPr marL="0" indent="0">
              <a:buNone/>
            </a:pPr>
            <a:r>
              <a:rPr lang="en-GB" dirty="0"/>
              <a:t>E. 20%</a:t>
            </a:r>
          </a:p>
          <a:p>
            <a:pPr marL="0" indent="0">
              <a:buNone/>
            </a:pPr>
            <a:endParaRPr lang="en-GB" dirty="0"/>
          </a:p>
        </p:txBody>
      </p:sp>
    </p:spTree>
    <p:extLst>
      <p:ext uri="{BB962C8B-B14F-4D97-AF65-F5344CB8AC3E}">
        <p14:creationId xmlns:p14="http://schemas.microsoft.com/office/powerpoint/2010/main" val="275185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8C64-45ED-4D62-A471-C1763F4301B5}"/>
              </a:ext>
            </a:extLst>
          </p:cNvPr>
          <p:cNvSpPr>
            <a:spLocks noGrp="1"/>
          </p:cNvSpPr>
          <p:nvPr>
            <p:ph type="ctrTitle"/>
          </p:nvPr>
        </p:nvSpPr>
        <p:spPr/>
        <p:txBody>
          <a:bodyPr/>
          <a:lstStyle/>
          <a:p>
            <a:r>
              <a:rPr lang="en-GB" dirty="0"/>
              <a:t>Epidemiology </a:t>
            </a:r>
          </a:p>
        </p:txBody>
      </p:sp>
      <p:sp>
        <p:nvSpPr>
          <p:cNvPr id="3" name="Text Placeholder 2">
            <a:extLst>
              <a:ext uri="{FF2B5EF4-FFF2-40B4-BE49-F238E27FC236}">
                <a16:creationId xmlns:a16="http://schemas.microsoft.com/office/drawing/2014/main" id="{AA9D17FF-BBBA-417C-8D0C-53667D8B12C4}"/>
              </a:ext>
            </a:extLst>
          </p:cNvPr>
          <p:cNvSpPr>
            <a:spLocks noGrp="1"/>
          </p:cNvSpPr>
          <p:nvPr>
            <p:ph type="body" sz="quarter" idx="13"/>
          </p:nvPr>
        </p:nvSpPr>
        <p:spPr/>
        <p:txBody>
          <a:bodyPr/>
          <a:lstStyle/>
          <a:p>
            <a:r>
              <a:rPr lang="en-GB" dirty="0"/>
              <a:t>850,000 people in the UK with dementia</a:t>
            </a:r>
          </a:p>
          <a:p>
            <a:r>
              <a:rPr lang="en-GB" dirty="0"/>
              <a:t>Projected rise of 40% over next decade </a:t>
            </a:r>
          </a:p>
          <a:p>
            <a:endParaRPr lang="en-GB" dirty="0"/>
          </a:p>
          <a:p>
            <a:r>
              <a:rPr lang="en-GB" dirty="0"/>
              <a:t>1 in 3 people born in the UK this year will develop dementia in their lifetime </a:t>
            </a:r>
          </a:p>
          <a:p>
            <a:r>
              <a:rPr lang="en-GB" dirty="0"/>
              <a:t>50 million people have dementia worldwide </a:t>
            </a:r>
          </a:p>
          <a:p>
            <a:r>
              <a:rPr lang="en-GB" dirty="0"/>
              <a:t>10 million new cases each year</a:t>
            </a:r>
          </a:p>
          <a:p>
            <a:r>
              <a:rPr lang="en-GB" dirty="0"/>
              <a:t>63% of these live in low and middle- income countries, this is projected to increase to 71% by 2050 </a:t>
            </a:r>
          </a:p>
          <a:p>
            <a:r>
              <a:rPr lang="en-GB" dirty="0"/>
              <a:t>Alzheimer’s accounts for 62% of all cases </a:t>
            </a:r>
          </a:p>
        </p:txBody>
      </p:sp>
    </p:spTree>
    <p:extLst>
      <p:ext uri="{BB962C8B-B14F-4D97-AF65-F5344CB8AC3E}">
        <p14:creationId xmlns:p14="http://schemas.microsoft.com/office/powerpoint/2010/main" val="1618494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457200" indent="-457200">
              <a:buFont typeface="+mj-lt"/>
              <a:buAutoNum type="arabicPeriod" startAt="2"/>
            </a:pPr>
            <a:r>
              <a:rPr lang="en-GB" dirty="0"/>
              <a:t>In Alzheimer’s Disease, the gene for Amyloid Precursor Protein (APP) is found on the long arm of chromosome:</a:t>
            </a:r>
          </a:p>
          <a:p>
            <a:pPr marL="914400" lvl="1" indent="-457200">
              <a:buFont typeface="+mj-lt"/>
              <a:buAutoNum type="alphaUcPeriod"/>
            </a:pPr>
            <a:r>
              <a:rPr lang="en-GB" dirty="0"/>
              <a:t>1</a:t>
            </a:r>
          </a:p>
          <a:p>
            <a:pPr marL="914400" lvl="1" indent="-457200">
              <a:buFont typeface="+mj-lt"/>
              <a:buAutoNum type="alphaUcPeriod"/>
            </a:pPr>
            <a:r>
              <a:rPr lang="en-GB" dirty="0"/>
              <a:t>14</a:t>
            </a:r>
          </a:p>
          <a:p>
            <a:pPr marL="914400" lvl="1" indent="-457200">
              <a:buFont typeface="+mj-lt"/>
              <a:buAutoNum type="alphaUcPeriod"/>
            </a:pPr>
            <a:r>
              <a:rPr lang="en-GB" dirty="0"/>
              <a:t>21</a:t>
            </a:r>
          </a:p>
          <a:p>
            <a:pPr marL="914400" lvl="1" indent="-457200">
              <a:buFont typeface="+mj-lt"/>
              <a:buAutoNum type="alphaUcPeriod"/>
            </a:pPr>
            <a:r>
              <a:rPr lang="en-GB" dirty="0"/>
              <a:t>19</a:t>
            </a:r>
          </a:p>
          <a:p>
            <a:pPr marL="914400" lvl="1" indent="-457200">
              <a:buFont typeface="+mj-lt"/>
              <a:buAutoNum type="alphaUcPeriod"/>
            </a:pPr>
            <a:r>
              <a:rPr lang="en-GB" dirty="0"/>
              <a:t>27</a:t>
            </a:r>
          </a:p>
        </p:txBody>
      </p:sp>
    </p:spTree>
    <p:extLst>
      <p:ext uri="{BB962C8B-B14F-4D97-AF65-F5344CB8AC3E}">
        <p14:creationId xmlns:p14="http://schemas.microsoft.com/office/powerpoint/2010/main" val="3612203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457200" indent="-457200">
              <a:buFont typeface="+mj-lt"/>
              <a:buAutoNum type="arabicPeriod" startAt="2"/>
            </a:pPr>
            <a:r>
              <a:rPr lang="en-GB" dirty="0"/>
              <a:t>In Alzheimer’s Disease, the gene for Amyloid Precursor Protein (APP) is found on the long arm of chromosome:</a:t>
            </a:r>
          </a:p>
          <a:p>
            <a:pPr marL="914400" lvl="1" indent="-457200">
              <a:buFont typeface="+mj-lt"/>
              <a:buAutoNum type="alphaUcPeriod"/>
            </a:pPr>
            <a:r>
              <a:rPr lang="en-GB" dirty="0"/>
              <a:t>1</a:t>
            </a:r>
          </a:p>
          <a:p>
            <a:pPr marL="914400" lvl="1" indent="-457200">
              <a:buFont typeface="+mj-lt"/>
              <a:buAutoNum type="alphaUcPeriod"/>
            </a:pPr>
            <a:r>
              <a:rPr lang="en-GB" dirty="0"/>
              <a:t>14</a:t>
            </a:r>
          </a:p>
          <a:p>
            <a:pPr marL="914400" lvl="1" indent="-457200">
              <a:buFont typeface="+mj-lt"/>
              <a:buAutoNum type="alphaUcPeriod"/>
            </a:pPr>
            <a:r>
              <a:rPr lang="en-GB" b="1" dirty="0"/>
              <a:t>21</a:t>
            </a:r>
          </a:p>
          <a:p>
            <a:pPr marL="914400" lvl="1" indent="-457200">
              <a:buFont typeface="+mj-lt"/>
              <a:buAutoNum type="alphaUcPeriod"/>
            </a:pPr>
            <a:r>
              <a:rPr lang="en-GB" dirty="0"/>
              <a:t>19</a:t>
            </a:r>
          </a:p>
          <a:p>
            <a:pPr marL="914400" lvl="1" indent="-457200">
              <a:buFont typeface="+mj-lt"/>
              <a:buAutoNum type="alphaUcPeriod"/>
            </a:pPr>
            <a:r>
              <a:rPr lang="en-GB" dirty="0"/>
              <a:t>27</a:t>
            </a:r>
          </a:p>
        </p:txBody>
      </p:sp>
    </p:spTree>
    <p:extLst>
      <p:ext uri="{BB962C8B-B14F-4D97-AF65-F5344CB8AC3E}">
        <p14:creationId xmlns:p14="http://schemas.microsoft.com/office/powerpoint/2010/main" val="4242104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457200" indent="-457200">
              <a:buFont typeface="+mj-lt"/>
              <a:buAutoNum type="arabicPeriod" startAt="3"/>
            </a:pPr>
            <a:r>
              <a:rPr lang="en-GB" dirty="0"/>
              <a:t>As regards biomarkers in Alzheimer’s disease:</a:t>
            </a:r>
          </a:p>
          <a:p>
            <a:pPr lvl="1"/>
            <a:endParaRPr lang="en-GB" sz="2000" dirty="0"/>
          </a:p>
          <a:p>
            <a:pPr marL="914400" lvl="1" indent="-457200">
              <a:buFont typeface="+mj-lt"/>
              <a:buAutoNum type="alphaUcPeriod"/>
            </a:pPr>
            <a:r>
              <a:rPr lang="en-GB" sz="1800" dirty="0"/>
              <a:t>The first biomarker change in Alzheimer’s disease is reflected by a decrease in CSF tau levels</a:t>
            </a:r>
          </a:p>
          <a:p>
            <a:pPr marL="914400" lvl="1" indent="-457200">
              <a:buFont typeface="+mj-lt"/>
              <a:buAutoNum type="alphaUcPeriod"/>
            </a:pPr>
            <a:r>
              <a:rPr lang="en-GB" sz="1800" dirty="0"/>
              <a:t>β amyloidosis can only be detected in venous plasma samples</a:t>
            </a:r>
          </a:p>
          <a:p>
            <a:pPr marL="914400" lvl="1" indent="-457200">
              <a:buFont typeface="+mj-lt"/>
              <a:buAutoNum type="alphaUcPeriod"/>
            </a:pPr>
            <a:r>
              <a:rPr lang="en-GB" sz="1800" dirty="0"/>
              <a:t>Amyloid-β accumulation is not sufficient to cause disease progression</a:t>
            </a:r>
          </a:p>
          <a:p>
            <a:pPr marL="914400" lvl="1" indent="-457200">
              <a:buFont typeface="+mj-lt"/>
              <a:buAutoNum type="alphaUcPeriod"/>
            </a:pPr>
            <a:r>
              <a:rPr lang="en-GB" sz="1800" dirty="0"/>
              <a:t>PET imaging is estimated to be able to predict changes 25 years prior to symptoms</a:t>
            </a:r>
          </a:p>
          <a:p>
            <a:pPr marL="914400" lvl="1" indent="-457200">
              <a:buFont typeface="+mj-lt"/>
              <a:buAutoNum type="alphaUcPeriod"/>
            </a:pPr>
            <a:r>
              <a:rPr lang="en-GB" sz="1800" dirty="0"/>
              <a:t>All individuals that have positive biomarker results progress at the same rate</a:t>
            </a:r>
          </a:p>
        </p:txBody>
      </p:sp>
    </p:spTree>
    <p:extLst>
      <p:ext uri="{BB962C8B-B14F-4D97-AF65-F5344CB8AC3E}">
        <p14:creationId xmlns:p14="http://schemas.microsoft.com/office/powerpoint/2010/main" val="3708322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457200" indent="-457200">
              <a:buFont typeface="+mj-lt"/>
              <a:buAutoNum type="arabicPeriod" startAt="3"/>
            </a:pPr>
            <a:r>
              <a:rPr lang="en-GB" dirty="0"/>
              <a:t>As regards biomarkers in Alzheimer’s disease:</a:t>
            </a:r>
          </a:p>
          <a:p>
            <a:pPr lvl="1"/>
            <a:endParaRPr lang="en-GB" sz="2000" dirty="0"/>
          </a:p>
          <a:p>
            <a:pPr marL="914400" lvl="1" indent="-457200">
              <a:buFont typeface="+mj-lt"/>
              <a:buAutoNum type="alphaUcPeriod"/>
            </a:pPr>
            <a:r>
              <a:rPr lang="en-GB" sz="1800" dirty="0"/>
              <a:t>The first biomarker change in Alzheimer’s disease is reflected by a decrease in CSF tau levels</a:t>
            </a:r>
          </a:p>
          <a:p>
            <a:pPr marL="914400" lvl="1" indent="-457200">
              <a:buFont typeface="+mj-lt"/>
              <a:buAutoNum type="alphaUcPeriod"/>
            </a:pPr>
            <a:r>
              <a:rPr lang="en-GB" sz="1800" dirty="0"/>
              <a:t>β amyloidosis can only be detected in venous plasma samples</a:t>
            </a:r>
          </a:p>
          <a:p>
            <a:pPr marL="914400" lvl="1" indent="-457200">
              <a:buFont typeface="+mj-lt"/>
              <a:buAutoNum type="alphaUcPeriod"/>
            </a:pPr>
            <a:r>
              <a:rPr lang="en-GB" sz="1800" b="1" dirty="0"/>
              <a:t>Amyloid-β accumulation is not sufficient to cause disease progression</a:t>
            </a:r>
          </a:p>
          <a:p>
            <a:pPr marL="914400" lvl="1" indent="-457200">
              <a:buFont typeface="+mj-lt"/>
              <a:buAutoNum type="alphaUcPeriod"/>
            </a:pPr>
            <a:r>
              <a:rPr lang="en-GB" sz="1800" dirty="0"/>
              <a:t>PET imaging is estimated to be able to predict changes 25 years prior to symptoms</a:t>
            </a:r>
          </a:p>
          <a:p>
            <a:pPr marL="914400" lvl="1" indent="-457200">
              <a:buFont typeface="+mj-lt"/>
              <a:buAutoNum type="alphaUcPeriod"/>
            </a:pPr>
            <a:r>
              <a:rPr lang="en-GB" sz="1800" dirty="0"/>
              <a:t>All individuals that have positive biomarker results progress at the same rate</a:t>
            </a:r>
          </a:p>
        </p:txBody>
      </p:sp>
    </p:spTree>
    <p:extLst>
      <p:ext uri="{BB962C8B-B14F-4D97-AF65-F5344CB8AC3E}">
        <p14:creationId xmlns:p14="http://schemas.microsoft.com/office/powerpoint/2010/main" val="1374085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199" y="2373628"/>
            <a:ext cx="8261498" cy="2457450"/>
          </a:xfrm>
        </p:spPr>
        <p:txBody>
          <a:bodyPr/>
          <a:lstStyle/>
          <a:p>
            <a:pPr marL="0" indent="0">
              <a:buNone/>
            </a:pPr>
            <a:r>
              <a:rPr lang="en-GB" sz="1600" b="1" dirty="0"/>
              <a:t>4. 	</a:t>
            </a:r>
            <a:r>
              <a:rPr lang="en-GB" sz="1600" dirty="0"/>
              <a:t>A frail elderly gentleman is diagnosed with Alzheimer’s dementia in the clinic. He has 	a history of moderate COPD and 1</a:t>
            </a:r>
            <a:r>
              <a:rPr lang="en-GB" sz="1600" baseline="30000" dirty="0"/>
              <a:t>st</a:t>
            </a:r>
            <a:r>
              <a:rPr lang="en-GB" sz="1600" dirty="0"/>
              <a:t> degree heart block. He also has a history of 	peptic ulcers. </a:t>
            </a:r>
          </a:p>
          <a:p>
            <a:pPr marL="0" indent="0">
              <a:buNone/>
            </a:pPr>
            <a:r>
              <a:rPr lang="en-GB" sz="1600" b="1" dirty="0"/>
              <a:t>	Which would be the most appropriate first line drug to prescribe to slow 	cognitive decline and alleviate the behavioural and psychological symptoms 	of the dementia?  </a:t>
            </a:r>
            <a:endParaRPr lang="en-GB" sz="1600" dirty="0"/>
          </a:p>
          <a:p>
            <a:pPr marL="457200" lvl="1" indent="0">
              <a:buNone/>
            </a:pPr>
            <a:r>
              <a:rPr lang="en-GB" sz="1600" dirty="0"/>
              <a:t>A. </a:t>
            </a:r>
            <a:r>
              <a:rPr lang="en-GB" sz="1600" dirty="0" err="1"/>
              <a:t>Rivastigmine</a:t>
            </a:r>
            <a:r>
              <a:rPr lang="en-GB" sz="1600" dirty="0"/>
              <a:t> patch. </a:t>
            </a:r>
          </a:p>
          <a:p>
            <a:pPr marL="457200" lvl="1" indent="0">
              <a:buNone/>
            </a:pPr>
            <a:r>
              <a:rPr lang="en-GB" sz="1600" dirty="0"/>
              <a:t>B. </a:t>
            </a:r>
            <a:r>
              <a:rPr lang="en-GB" sz="1600" dirty="0" err="1"/>
              <a:t>Galantamine</a:t>
            </a:r>
            <a:endParaRPr lang="en-GB" sz="1600" dirty="0"/>
          </a:p>
          <a:p>
            <a:pPr marL="457200" lvl="1" indent="0">
              <a:buNone/>
            </a:pPr>
            <a:r>
              <a:rPr lang="en-GB" sz="1600" b="1" dirty="0"/>
              <a:t>C. </a:t>
            </a:r>
            <a:r>
              <a:rPr lang="en-GB" sz="1600" dirty="0" err="1"/>
              <a:t>Memantine</a:t>
            </a:r>
            <a:endParaRPr lang="en-GB" sz="1600" dirty="0"/>
          </a:p>
          <a:p>
            <a:pPr marL="457200" lvl="1" indent="0">
              <a:buNone/>
            </a:pPr>
            <a:r>
              <a:rPr lang="en-GB" sz="1600" dirty="0"/>
              <a:t>D. Donepezil</a:t>
            </a:r>
          </a:p>
          <a:p>
            <a:pPr marL="457200" lvl="1" indent="0">
              <a:buNone/>
            </a:pPr>
            <a:r>
              <a:rPr lang="en-GB" sz="1600" dirty="0"/>
              <a:t>E. Risperidone</a:t>
            </a:r>
          </a:p>
          <a:p>
            <a:pPr marL="0" indent="0">
              <a:buNone/>
            </a:pPr>
            <a:endParaRPr lang="en-GB" dirty="0"/>
          </a:p>
        </p:txBody>
      </p:sp>
    </p:spTree>
    <p:extLst>
      <p:ext uri="{BB962C8B-B14F-4D97-AF65-F5344CB8AC3E}">
        <p14:creationId xmlns:p14="http://schemas.microsoft.com/office/powerpoint/2010/main" val="1361165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199" y="2373628"/>
            <a:ext cx="8261498" cy="2457450"/>
          </a:xfrm>
        </p:spPr>
        <p:txBody>
          <a:bodyPr/>
          <a:lstStyle/>
          <a:p>
            <a:pPr marL="0" indent="0">
              <a:buNone/>
            </a:pPr>
            <a:r>
              <a:rPr lang="en-GB" sz="1600" b="1" dirty="0"/>
              <a:t>4. 	</a:t>
            </a:r>
            <a:r>
              <a:rPr lang="en-GB" sz="1600" dirty="0"/>
              <a:t>A frail elderly gentleman is diagnosed with Alzheimer’s dementia in the clinic. He has 	a history of moderate COPD and 1</a:t>
            </a:r>
            <a:r>
              <a:rPr lang="en-GB" sz="1600" baseline="30000" dirty="0"/>
              <a:t>st</a:t>
            </a:r>
            <a:r>
              <a:rPr lang="en-GB" sz="1600" dirty="0"/>
              <a:t> degree heart block. He also has a history of 	peptic ulcers. </a:t>
            </a:r>
          </a:p>
          <a:p>
            <a:pPr marL="0" indent="0">
              <a:buNone/>
            </a:pPr>
            <a:r>
              <a:rPr lang="en-GB" sz="1600" b="1" dirty="0"/>
              <a:t>	Which would be the most appropriate first line drug to prescribe to slow 	cognitive decline and alleviate the behavioural and psychological symptoms 	of the dementia?  </a:t>
            </a:r>
            <a:endParaRPr lang="en-GB" sz="1600" dirty="0"/>
          </a:p>
          <a:p>
            <a:pPr marL="457200" lvl="1" indent="0">
              <a:buNone/>
            </a:pPr>
            <a:r>
              <a:rPr lang="en-GB" sz="1600" dirty="0"/>
              <a:t>A. </a:t>
            </a:r>
            <a:r>
              <a:rPr lang="en-GB" sz="1600" dirty="0" err="1"/>
              <a:t>Rivastigmine</a:t>
            </a:r>
            <a:r>
              <a:rPr lang="en-GB" sz="1600" dirty="0"/>
              <a:t> patch. </a:t>
            </a:r>
          </a:p>
          <a:p>
            <a:pPr marL="457200" lvl="1" indent="0">
              <a:buNone/>
            </a:pPr>
            <a:r>
              <a:rPr lang="en-GB" sz="1600" dirty="0"/>
              <a:t>B. </a:t>
            </a:r>
            <a:r>
              <a:rPr lang="en-GB" sz="1600" dirty="0" err="1"/>
              <a:t>Galantamine</a:t>
            </a:r>
            <a:endParaRPr lang="en-GB" sz="1600" dirty="0"/>
          </a:p>
          <a:p>
            <a:pPr marL="457200" lvl="1" indent="0">
              <a:buNone/>
            </a:pPr>
            <a:r>
              <a:rPr lang="en-GB" sz="1600" b="1" dirty="0"/>
              <a:t>C. </a:t>
            </a:r>
            <a:r>
              <a:rPr lang="en-GB" sz="1600" b="1" dirty="0" err="1"/>
              <a:t>Memantine</a:t>
            </a:r>
            <a:endParaRPr lang="en-GB" sz="1600" b="1" dirty="0"/>
          </a:p>
          <a:p>
            <a:pPr marL="457200" lvl="1" indent="0">
              <a:buNone/>
            </a:pPr>
            <a:r>
              <a:rPr lang="en-GB" sz="1600" dirty="0"/>
              <a:t>D. Donepezil</a:t>
            </a:r>
          </a:p>
          <a:p>
            <a:pPr marL="457200" lvl="1" indent="0">
              <a:buNone/>
            </a:pPr>
            <a:r>
              <a:rPr lang="en-GB" sz="1600" dirty="0"/>
              <a:t>E. Risperidone</a:t>
            </a:r>
          </a:p>
          <a:p>
            <a:pPr marL="0" indent="0">
              <a:buNone/>
            </a:pPr>
            <a:endParaRPr lang="en-GB" dirty="0"/>
          </a:p>
        </p:txBody>
      </p:sp>
    </p:spTree>
    <p:extLst>
      <p:ext uri="{BB962C8B-B14F-4D97-AF65-F5344CB8AC3E}">
        <p14:creationId xmlns:p14="http://schemas.microsoft.com/office/powerpoint/2010/main" val="5052304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457200" indent="-457200">
              <a:buFont typeface="+mj-lt"/>
              <a:buAutoNum type="arabicPeriod" startAt="5"/>
            </a:pPr>
            <a:r>
              <a:rPr lang="en-GB" dirty="0"/>
              <a:t>Which of the following combination of APOE alleles confers the highest risk of developing AD?</a:t>
            </a:r>
          </a:p>
          <a:p>
            <a:pPr marL="0" indent="0">
              <a:buNone/>
            </a:pPr>
            <a:endParaRPr lang="en-GB" dirty="0"/>
          </a:p>
          <a:p>
            <a:pPr marL="914400" lvl="1" indent="-457200">
              <a:buFont typeface="+mj-lt"/>
              <a:buAutoNum type="alphaUcPeriod"/>
            </a:pPr>
            <a:r>
              <a:rPr lang="en-GB" dirty="0"/>
              <a:t>4:2</a:t>
            </a:r>
          </a:p>
          <a:p>
            <a:pPr marL="914400" lvl="1" indent="-457200">
              <a:buFont typeface="+mj-lt"/>
              <a:buAutoNum type="alphaUcPeriod"/>
            </a:pPr>
            <a:r>
              <a:rPr lang="en-GB" dirty="0"/>
              <a:t>2:3</a:t>
            </a:r>
          </a:p>
          <a:p>
            <a:pPr marL="914400" lvl="1" indent="-457200">
              <a:buFont typeface="+mj-lt"/>
              <a:buAutoNum type="alphaUcPeriod"/>
            </a:pPr>
            <a:r>
              <a:rPr lang="en-GB" dirty="0"/>
              <a:t>3:3</a:t>
            </a:r>
          </a:p>
          <a:p>
            <a:pPr marL="914400" lvl="1" indent="-457200">
              <a:buFont typeface="+mj-lt"/>
              <a:buAutoNum type="alphaUcPeriod"/>
            </a:pPr>
            <a:r>
              <a:rPr lang="en-GB" dirty="0"/>
              <a:t>3:4</a:t>
            </a:r>
          </a:p>
          <a:p>
            <a:pPr marL="914400" lvl="1" indent="-457200">
              <a:buFont typeface="+mj-lt"/>
              <a:buAutoNum type="alphaUcPeriod"/>
            </a:pPr>
            <a:r>
              <a:rPr lang="en-GB" dirty="0"/>
              <a:t>4:4</a:t>
            </a:r>
          </a:p>
        </p:txBody>
      </p:sp>
    </p:spTree>
    <p:extLst>
      <p:ext uri="{BB962C8B-B14F-4D97-AF65-F5344CB8AC3E}">
        <p14:creationId xmlns:p14="http://schemas.microsoft.com/office/powerpoint/2010/main" val="13611652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61498" cy="2457450"/>
          </a:xfrm>
        </p:spPr>
        <p:txBody>
          <a:bodyPr/>
          <a:lstStyle/>
          <a:p>
            <a:pPr marL="457200" indent="-457200">
              <a:buFont typeface="+mj-lt"/>
              <a:buAutoNum type="arabicPeriod" startAt="5"/>
            </a:pPr>
            <a:r>
              <a:rPr lang="en-GB" dirty="0"/>
              <a:t>Which of the following combination of APOE alleles confers the highest risk of developing AD?</a:t>
            </a:r>
          </a:p>
          <a:p>
            <a:pPr marL="0" indent="0">
              <a:buNone/>
            </a:pPr>
            <a:endParaRPr lang="en-GB" dirty="0"/>
          </a:p>
          <a:p>
            <a:pPr marL="914400" lvl="1" indent="-457200">
              <a:buFont typeface="+mj-lt"/>
              <a:buAutoNum type="alphaUcPeriod"/>
            </a:pPr>
            <a:r>
              <a:rPr lang="en-GB" dirty="0"/>
              <a:t>4:2</a:t>
            </a:r>
          </a:p>
          <a:p>
            <a:pPr marL="914400" lvl="1" indent="-457200">
              <a:buFont typeface="+mj-lt"/>
              <a:buAutoNum type="alphaUcPeriod"/>
            </a:pPr>
            <a:r>
              <a:rPr lang="en-GB" dirty="0"/>
              <a:t>2:3</a:t>
            </a:r>
          </a:p>
          <a:p>
            <a:pPr marL="914400" lvl="1" indent="-457200">
              <a:buFont typeface="+mj-lt"/>
              <a:buAutoNum type="alphaUcPeriod"/>
            </a:pPr>
            <a:r>
              <a:rPr lang="en-GB" dirty="0"/>
              <a:t>3:3</a:t>
            </a:r>
          </a:p>
          <a:p>
            <a:pPr marL="914400" lvl="1" indent="-457200">
              <a:buFont typeface="+mj-lt"/>
              <a:buAutoNum type="alphaUcPeriod"/>
            </a:pPr>
            <a:r>
              <a:rPr lang="en-GB" dirty="0"/>
              <a:t>3:4</a:t>
            </a:r>
          </a:p>
          <a:p>
            <a:pPr marL="914400" lvl="1" indent="-457200">
              <a:buFont typeface="+mj-lt"/>
              <a:buAutoNum type="alphaUcPeriod"/>
            </a:pPr>
            <a:r>
              <a:rPr lang="en-GB" b="1" dirty="0"/>
              <a:t>4:4</a:t>
            </a:r>
          </a:p>
        </p:txBody>
      </p:sp>
    </p:spTree>
    <p:extLst>
      <p:ext uri="{BB962C8B-B14F-4D97-AF65-F5344CB8AC3E}">
        <p14:creationId xmlns:p14="http://schemas.microsoft.com/office/powerpoint/2010/main" val="187568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OA Module: Alzheimer’s</a:t>
            </a:r>
          </a:p>
        </p:txBody>
      </p:sp>
      <p:sp>
        <p:nvSpPr>
          <p:cNvPr id="4" name="Text Placeholder 3"/>
          <p:cNvSpPr>
            <a:spLocks noGrp="1"/>
          </p:cNvSpPr>
          <p:nvPr>
            <p:ph type="body" sz="quarter" idx="13"/>
          </p:nvPr>
        </p:nvSpPr>
        <p:spPr/>
        <p:txBody>
          <a:bodyPr/>
          <a:lstStyle/>
          <a:p>
            <a:pPr marL="0" indent="0">
              <a:buNone/>
            </a:pPr>
            <a:r>
              <a:rPr lang="en-US" dirty="0"/>
              <a:t>Any Questions?</a:t>
            </a:r>
          </a:p>
          <a:p>
            <a:pPr marL="0" indent="0">
              <a:buNone/>
            </a:pPr>
            <a:endParaRPr lang="en-US" dirty="0"/>
          </a:p>
          <a:p>
            <a:pPr marL="0" indent="0">
              <a:buNone/>
            </a:pPr>
            <a:r>
              <a:rPr lang="en-US" dirty="0"/>
              <a:t>Thank you</a:t>
            </a:r>
          </a:p>
        </p:txBody>
      </p:sp>
    </p:spTree>
    <p:extLst>
      <p:ext uri="{BB962C8B-B14F-4D97-AF65-F5344CB8AC3E}">
        <p14:creationId xmlns:p14="http://schemas.microsoft.com/office/powerpoint/2010/main" val="130014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CE4C-BA3E-400F-9774-E1382FD5345C}"/>
              </a:ext>
            </a:extLst>
          </p:cNvPr>
          <p:cNvSpPr>
            <a:spLocks noGrp="1"/>
          </p:cNvSpPr>
          <p:nvPr>
            <p:ph type="ctrTitle"/>
          </p:nvPr>
        </p:nvSpPr>
        <p:spPr>
          <a:xfrm>
            <a:off x="457199" y="1221469"/>
            <a:ext cx="7839075" cy="679449"/>
          </a:xfrm>
        </p:spPr>
        <p:txBody>
          <a:bodyPr/>
          <a:lstStyle/>
          <a:p>
            <a:r>
              <a:rPr lang="en-GB" sz="2000" dirty="0"/>
              <a:t>Estimated number of people with dementia worldwide in 2018, 2030 and 2050</a:t>
            </a:r>
          </a:p>
        </p:txBody>
      </p:sp>
      <p:pic>
        <p:nvPicPr>
          <p:cNvPr id="4" name="Graphic 3">
            <a:extLst>
              <a:ext uri="{FF2B5EF4-FFF2-40B4-BE49-F238E27FC236}">
                <a16:creationId xmlns:a16="http://schemas.microsoft.com/office/drawing/2014/main" id="{679B04A2-B8A9-4F15-ACC7-9F04EE5DB1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21719" y="2194658"/>
            <a:ext cx="4500562" cy="3461970"/>
          </a:xfrm>
          <a:prstGeom prst="rect">
            <a:avLst/>
          </a:prstGeom>
        </p:spPr>
      </p:pic>
    </p:spTree>
    <p:extLst>
      <p:ext uri="{BB962C8B-B14F-4D97-AF65-F5344CB8AC3E}">
        <p14:creationId xmlns:p14="http://schemas.microsoft.com/office/powerpoint/2010/main" val="226498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Lancet AD1"/>
          <p:cNvPicPr>
            <a:picLocks noGrp="1" noChangeAspect="1" noChangeArrowheads="1"/>
          </p:cNvPicPr>
          <p:nvPr>
            <p:ph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57199" y="488621"/>
            <a:ext cx="6241966" cy="571540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1356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D14D-5C70-4CBE-B6F8-FA6B494B71AC}"/>
              </a:ext>
            </a:extLst>
          </p:cNvPr>
          <p:cNvSpPr>
            <a:spLocks noGrp="1"/>
          </p:cNvSpPr>
          <p:nvPr>
            <p:ph type="ctrTitle"/>
          </p:nvPr>
        </p:nvSpPr>
        <p:spPr/>
        <p:txBody>
          <a:bodyPr/>
          <a:lstStyle/>
          <a:p>
            <a:r>
              <a:rPr lang="en-GB" dirty="0"/>
              <a:t>Epidemiology </a:t>
            </a:r>
          </a:p>
        </p:txBody>
      </p:sp>
      <p:sp>
        <p:nvSpPr>
          <p:cNvPr id="3" name="Text Placeholder 2">
            <a:extLst>
              <a:ext uri="{FF2B5EF4-FFF2-40B4-BE49-F238E27FC236}">
                <a16:creationId xmlns:a16="http://schemas.microsoft.com/office/drawing/2014/main" id="{2B9AB89C-0740-4066-9EB1-8DBDC96BD9C9}"/>
              </a:ext>
            </a:extLst>
          </p:cNvPr>
          <p:cNvSpPr>
            <a:spLocks noGrp="1"/>
          </p:cNvSpPr>
          <p:nvPr>
            <p:ph type="body" sz="quarter" idx="13"/>
          </p:nvPr>
        </p:nvSpPr>
        <p:spPr/>
        <p:txBody>
          <a:bodyPr/>
          <a:lstStyle/>
          <a:p>
            <a:pPr eaLnBrk="1" hangingPunct="1">
              <a:defRPr/>
            </a:pPr>
            <a:r>
              <a:rPr lang="en-GB" dirty="0"/>
              <a:t>Total cost of care in the UK is £26.3 billion </a:t>
            </a:r>
          </a:p>
          <a:p>
            <a:pPr eaLnBrk="1" hangingPunct="1">
              <a:defRPr/>
            </a:pPr>
            <a:r>
              <a:rPr lang="en-GB" dirty="0"/>
              <a:t>The NHS picks up £4.3 billion of the costs and social care £10.3</a:t>
            </a:r>
          </a:p>
          <a:p>
            <a:pPr eaLnBrk="1" hangingPunct="1">
              <a:defRPr/>
            </a:pPr>
            <a:r>
              <a:rPr lang="en-GB" dirty="0"/>
              <a:t>This is set to rise sharply in next two decades to £94.1 billion in 2040</a:t>
            </a:r>
          </a:p>
          <a:p>
            <a:pPr eaLnBrk="1" hangingPunct="1">
              <a:defRPr/>
            </a:pPr>
            <a:r>
              <a:rPr lang="en-GB" dirty="0"/>
              <a:t>Costs include healthcare, social care and unpaid care (that provided by family members) </a:t>
            </a:r>
          </a:p>
          <a:p>
            <a:pPr eaLnBrk="1" hangingPunct="1">
              <a:defRPr/>
            </a:pPr>
            <a:r>
              <a:rPr lang="en-GB" dirty="0"/>
              <a:t>This does not include carer burden </a:t>
            </a:r>
          </a:p>
          <a:p>
            <a:endParaRPr lang="en-GB" dirty="0"/>
          </a:p>
        </p:txBody>
      </p:sp>
    </p:spTree>
    <p:extLst>
      <p:ext uri="{BB962C8B-B14F-4D97-AF65-F5344CB8AC3E}">
        <p14:creationId xmlns:p14="http://schemas.microsoft.com/office/powerpoint/2010/main" val="2793881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2091</TotalTime>
  <Words>2062</Words>
  <Application>Microsoft Office PowerPoint</Application>
  <PresentationFormat>On-screen Show (4:3)</PresentationFormat>
  <Paragraphs>427</Paragraphs>
  <Slides>68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ＭＳ Ｐゴシック</vt:lpstr>
      <vt:lpstr>Arial</vt:lpstr>
      <vt:lpstr>Bookman Old Style</vt:lpstr>
      <vt:lpstr>Calibri</vt:lpstr>
      <vt:lpstr>Times</vt:lpstr>
      <vt:lpstr>1_Psychiatry Recruitment PP</vt:lpstr>
      <vt:lpstr>PowerPoint Presentation</vt:lpstr>
      <vt:lpstr>OA Module: Alzheimer’s disease</vt:lpstr>
      <vt:lpstr>OA Module: Alzheimer’s disease</vt:lpstr>
      <vt:lpstr>OA Module: Alzheimer’s disease</vt:lpstr>
      <vt:lpstr>PowerPoint Presentation</vt:lpstr>
      <vt:lpstr>Epidemiology </vt:lpstr>
      <vt:lpstr>Estimated number of people with dementia worldwide in 2018, 2030 and 2050</vt:lpstr>
      <vt:lpstr>PowerPoint Presentation</vt:lpstr>
      <vt:lpstr>Epidemiology </vt:lpstr>
      <vt:lpstr>NEUROPATHOLOGY</vt:lpstr>
      <vt:lpstr>PowerPoint Presentation</vt:lpstr>
      <vt:lpstr>Neurotoxic action of Beta amyloid</vt:lpstr>
      <vt:lpstr>PowerPoint Presentation</vt:lpstr>
      <vt:lpstr>PowerPoint Presentation</vt:lpstr>
      <vt:lpstr>PowerPoint Presentation</vt:lpstr>
      <vt:lpstr>Aetiology</vt:lpstr>
      <vt:lpstr>Aetiology</vt:lpstr>
      <vt:lpstr>Risk Factors </vt:lpstr>
      <vt:lpstr>Genetic Testing</vt:lpstr>
      <vt:lpstr>MECHANISM OF BETA AMYLOID DEPOSITION</vt:lpstr>
      <vt:lpstr>PowerPoint Presentation</vt:lpstr>
      <vt:lpstr>PowerPoint Presentation</vt:lpstr>
      <vt:lpstr>PowerPoint Presentation</vt:lpstr>
      <vt:lpstr>Neurochemistry of Alzheimer’s disease</vt:lpstr>
      <vt:lpstr>CLINICAL FEATURES</vt:lpstr>
      <vt:lpstr>CLINICAL FEATURES</vt:lpstr>
      <vt:lpstr>CLINICAL FEATURES</vt:lpstr>
      <vt:lpstr>CLINICAL FEATURES</vt:lpstr>
      <vt:lpstr>Atypical Alzheimer’s </vt:lpstr>
      <vt:lpstr>DIAGNOSIS</vt:lpstr>
      <vt:lpstr>Neuroimaging in AD </vt:lpstr>
      <vt:lpstr>MTA Score   </vt:lpstr>
      <vt:lpstr>Fazekas Score </vt:lpstr>
      <vt:lpstr>Koedam Score  </vt:lpstr>
      <vt:lpstr>PET Imaging </vt:lpstr>
      <vt:lpstr>PowerPoint Presentation</vt:lpstr>
      <vt:lpstr>PET FDG in AD</vt:lpstr>
      <vt:lpstr>PowerPoint Presentation</vt:lpstr>
      <vt:lpstr>National Institute on Ageing-Alzheimer’s Association Research Framework 2018 update: Biomarker grouping </vt:lpstr>
      <vt:lpstr>National Institute on Ageing-Alzheimer’s Association Research Framework 2018 update: biomarker profiles and categories</vt:lpstr>
      <vt:lpstr>National Institute on Ageing-Alzheimer’s Association Research Framework 2018 update: cognitive staging combined with biomarkers </vt:lpstr>
      <vt:lpstr>MANAGEMENT</vt:lpstr>
      <vt:lpstr>Cholinesterase Inhibitors </vt:lpstr>
      <vt:lpstr>Donepezil (Aricept)</vt:lpstr>
      <vt:lpstr>Rivastigmine (Exelon) </vt:lpstr>
      <vt:lpstr>Galantamine (Reminyl) </vt:lpstr>
      <vt:lpstr>Memantine (Ebixa)</vt:lpstr>
      <vt:lpstr>Management Strategies</vt:lpstr>
      <vt:lpstr>Behavioral symptoms as progresses</vt:lpstr>
      <vt:lpstr>Behavior Management Principles</vt:lpstr>
      <vt:lpstr>Managing Aggression</vt:lpstr>
      <vt:lpstr>OUTCOME </vt:lpstr>
      <vt:lpstr>PREVENTION</vt:lpstr>
      <vt:lpstr>RISK FACTORS</vt:lpstr>
      <vt:lpstr>PowerPoint Presentation</vt:lpstr>
      <vt:lpstr>PowerPoint Presentation</vt:lpstr>
      <vt:lpstr>OA Module: Alzheimer’s</vt:lpstr>
      <vt:lpstr>OA Module: Alzheimer’s</vt:lpstr>
      <vt:lpstr>OA Module: Alzheimer’s</vt:lpstr>
      <vt:lpstr>OA Module: Alzheimer’s</vt:lpstr>
      <vt:lpstr>OA Module: Alzheimer’s</vt:lpstr>
      <vt:lpstr>OA Module: Alzheimer’s</vt:lpstr>
      <vt:lpstr>OA Module: Alzheimer’s</vt:lpstr>
      <vt:lpstr>OA Module: Alzheimer’s</vt:lpstr>
      <vt:lpstr>OA Module: Alzheimer’s</vt:lpstr>
      <vt:lpstr>OA Module: Alzheimer’s</vt:lpstr>
      <vt:lpstr>OA Module: Alzheimer’s</vt:lpstr>
      <vt:lpstr>OA Module: Alzheimer’s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Worthington</dc:creator>
  <cp:lastModifiedBy>Helen McEnerney</cp:lastModifiedBy>
  <cp:revision>79</cp:revision>
  <dcterms:created xsi:type="dcterms:W3CDTF">2016-06-27T18:42:38Z</dcterms:created>
  <dcterms:modified xsi:type="dcterms:W3CDTF">2020-07-06T09:00:29Z</dcterms:modified>
</cp:coreProperties>
</file>