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282" r:id="rId3"/>
    <p:sldId id="283" r:id="rId4"/>
    <p:sldId id="284"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285" r:id="rId25"/>
    <p:sldId id="311" r:id="rId26"/>
    <p:sldId id="307" r:id="rId27"/>
    <p:sldId id="312" r:id="rId28"/>
    <p:sldId id="308" r:id="rId29"/>
    <p:sldId id="313" r:id="rId30"/>
    <p:sldId id="309" r:id="rId31"/>
    <p:sldId id="314" r:id="rId32"/>
    <p:sldId id="310" r:id="rId33"/>
    <p:sldId id="315" r:id="rId34"/>
    <p:sldId id="287" r:id="rId3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3449" autoAdjust="0"/>
  </p:normalViewPr>
  <p:slideViewPr>
    <p:cSldViewPr snapToGrid="0" snapToObjects="1">
      <p:cViewPr varScale="1">
        <p:scale>
          <a:sx n="52" d="100"/>
          <a:sy n="52" d="100"/>
        </p:scale>
        <p:origin x="21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F3DDDF-E556-4391-BE46-155F368F860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F38B38C-69D7-46E9-9262-417A2B8E475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AB135094-8590-4521-B81E-1E3DDFC67656}" type="datetimeFigureOut">
              <a:rPr lang="en-US"/>
              <a:pPr>
                <a:defRPr/>
              </a:pPr>
              <a:t>8/21/2020</a:t>
            </a:fld>
            <a:endParaRPr lang="en-US"/>
          </a:p>
        </p:txBody>
      </p:sp>
      <p:sp>
        <p:nvSpPr>
          <p:cNvPr id="4" name="Footer Placeholder 3">
            <a:extLst>
              <a:ext uri="{FF2B5EF4-FFF2-40B4-BE49-F238E27FC236}">
                <a16:creationId xmlns:a16="http://schemas.microsoft.com/office/drawing/2014/main" id="{A77606C3-4966-4B84-B312-90D9D694621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7BFC1D7B-81CE-4D40-A90D-EE154F06EFB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A8BA95C-4E33-464C-9470-BBC46226F29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41D98A-B474-4EE9-BCCD-15A77D419E6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2EE3406-F927-4AE9-A5F8-95D0F11ADBB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07D3590B-DE5E-4949-8237-0D0B6675F328}" type="datetimeFigureOut">
              <a:rPr lang="en-US"/>
              <a:pPr>
                <a:defRPr/>
              </a:pPr>
              <a:t>8/21/2020</a:t>
            </a:fld>
            <a:endParaRPr lang="en-US"/>
          </a:p>
        </p:txBody>
      </p:sp>
      <p:sp>
        <p:nvSpPr>
          <p:cNvPr id="4" name="Slide Image Placeholder 3">
            <a:extLst>
              <a:ext uri="{FF2B5EF4-FFF2-40B4-BE49-F238E27FC236}">
                <a16:creationId xmlns:a16="http://schemas.microsoft.com/office/drawing/2014/main" id="{F0FF44EB-EA9B-4316-A772-18C7CE7946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9BB2029-29E4-46F4-8F11-B281C3D58F7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91746CC9-FD49-4B52-B7DD-ECD34EF825F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8AEB9E8-7AA6-4518-8EFE-9FE75FA617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53E0BDD-3B81-4427-BD7C-BACAB084ED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3430D92-6FDA-4023-840F-8ED7D1D24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97608E9-7E4C-4D4B-AAC6-C1046688A3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a:extLst>
              <a:ext uri="{FF2B5EF4-FFF2-40B4-BE49-F238E27FC236}">
                <a16:creationId xmlns:a16="http://schemas.microsoft.com/office/drawing/2014/main" id="{2462C509-12CF-46DB-9592-50A014F3AF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3019ED-10C7-4107-A3CC-21EE34E91E5A}"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309BACE-3258-4903-8073-D2295E793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E1A0DFC-F0A3-4E1C-99AC-BF25077E6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Presenters can go into more depth here about what historical detail is useful and why.</a:t>
            </a:r>
          </a:p>
          <a:p>
            <a:endParaRPr lang="en-US" altLang="en-US"/>
          </a:p>
          <a:p>
            <a:r>
              <a:rPr lang="en-US" altLang="en-US"/>
              <a:t>The difference between the patient’s ideas about why they want therapy (or not) and why the referrer wants the patient to do therapy are important. These may well be influential in both accepting a patient for assessment and the therapy recommended at the end of assessment. For example, a patient who sees themselves a needing to change and that this change is necessary to resolve their mental health problem will likely be an ideal candidate for therapy. However, a patient who does not want therapy is unlikely to benefit, however much their psychiatrist wishes for them to have treatment. However, such a patient’s psychiatrist may well derive huge benefit from a therapeutic consultation where new ideas about the patient shape and influence the care plan.</a:t>
            </a:r>
          </a:p>
        </p:txBody>
      </p:sp>
      <p:sp>
        <p:nvSpPr>
          <p:cNvPr id="28676" name="Slide Number Placeholder 3">
            <a:extLst>
              <a:ext uri="{FF2B5EF4-FFF2-40B4-BE49-F238E27FC236}">
                <a16:creationId xmlns:a16="http://schemas.microsoft.com/office/drawing/2014/main" id="{3D6BB39D-606B-496B-92A7-EB0BDC2B07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1D82D1-766B-41F1-A2BF-AE22088EF885}" type="slidenum">
              <a:rPr lang="en-US" altLang="en-US"/>
              <a:pPr>
                <a:spcBef>
                  <a:spcPct val="0"/>
                </a:spcBef>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93BB9A8-6BCB-4DD4-B56B-E1C438B27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6BB8B10-8D1A-4932-A2FF-6BA1BCC11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(I’ve assumed here that the presenter is familiar with Malan’s ‘Two Triangles’ method for constructing formulations and interpretations – anyone wanting translation, please contact me.)</a:t>
            </a:r>
          </a:p>
          <a:p>
            <a:endParaRPr lang="en-US" altLang="en-US"/>
          </a:p>
          <a:p>
            <a:r>
              <a:rPr lang="en-US" altLang="en-US"/>
              <a:t>During this slide, the presenter should illustrate how (and where) items form the history in the previous slide can be used to populate Malan’s Triangle of Conflict.</a:t>
            </a:r>
          </a:p>
        </p:txBody>
      </p:sp>
      <p:sp>
        <p:nvSpPr>
          <p:cNvPr id="30724" name="Slide Number Placeholder 3">
            <a:extLst>
              <a:ext uri="{FF2B5EF4-FFF2-40B4-BE49-F238E27FC236}">
                <a16:creationId xmlns:a16="http://schemas.microsoft.com/office/drawing/2014/main" id="{DCC2C345-5401-4981-A17D-062484E8FC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953159-D89F-49E9-BF40-B8D99636AF5E}" type="slidenum">
              <a:rPr lang="en-US" altLang="en-US"/>
              <a:pPr>
                <a:spcBef>
                  <a:spcPct val="0"/>
                </a:spcBef>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0F2CCAC-6BAC-4287-9781-EAF1296EB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355887D-0DC4-47DE-905A-E8A1E56B42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Presenters can go into more depth here about what historical detail is useful and why.</a:t>
            </a:r>
          </a:p>
          <a:p>
            <a:endParaRPr lang="en-US" altLang="en-US"/>
          </a:p>
          <a:p>
            <a:r>
              <a:rPr lang="en-US" altLang="en-US"/>
              <a:t>Attachment disruptions need not be huge or traumatic but they usually give an idea about the patient’s attachment style. This is extremely relevant to the predicted relationship with a future therapist.</a:t>
            </a:r>
          </a:p>
        </p:txBody>
      </p:sp>
      <p:sp>
        <p:nvSpPr>
          <p:cNvPr id="32772" name="Slide Number Placeholder 3">
            <a:extLst>
              <a:ext uri="{FF2B5EF4-FFF2-40B4-BE49-F238E27FC236}">
                <a16:creationId xmlns:a16="http://schemas.microsoft.com/office/drawing/2014/main" id="{96BB6376-9E02-40A3-BA86-5FAA05C71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74BFC9-EF4D-48F2-8A25-5DE0741609D7}" type="slidenum">
              <a:rPr lang="en-US" altLang="en-US"/>
              <a:pPr>
                <a:spcBef>
                  <a:spcPct val="0"/>
                </a:spcBef>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8C36F7B-1CF6-4ACE-8B5A-A2F918AFE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349FFFC-E197-4A19-8940-FECC822D8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During this slide, the presenter should illustrate how (and where) items from the past history in the previous slide can be used to populate Malan’s Triangle of Person.</a:t>
            </a:r>
          </a:p>
          <a:p>
            <a:endParaRPr lang="en-US" altLang="en-US"/>
          </a:p>
        </p:txBody>
      </p:sp>
      <p:sp>
        <p:nvSpPr>
          <p:cNvPr id="34820" name="Slide Number Placeholder 3">
            <a:extLst>
              <a:ext uri="{FF2B5EF4-FFF2-40B4-BE49-F238E27FC236}">
                <a16:creationId xmlns:a16="http://schemas.microsoft.com/office/drawing/2014/main" id="{1B0F7B5B-576A-459F-8FA5-B558923AA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147413-459E-4A8A-88E6-C6B4EB9DF14A}" type="slidenum">
              <a:rPr lang="en-US" altLang="en-US"/>
              <a:pPr>
                <a:spcBef>
                  <a:spcPct val="0"/>
                </a:spcBef>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B60D7FD-4193-4AE8-BE7B-1CA10A6B3B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9B0D349-8199-46E8-8ACD-1DE937CCF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draws on Malan’s later concept of ‘Two Triangles become Four’, in which he illustrates that the same dynamics in the Triangle of Conflict apply for each of the three areas of the Triangle of Person – Past, Other and Therapist. When this can be described, the formulation becomes more coherent and focused.</a:t>
            </a:r>
          </a:p>
          <a:p>
            <a:endParaRPr lang="en-US" altLang="en-US"/>
          </a:p>
          <a:p>
            <a:r>
              <a:rPr lang="en-US" altLang="en-US"/>
              <a:t>The picture illustrates this as three small, identical Triangles of Conflict at each angle of the larger Triangle of Person</a:t>
            </a:r>
          </a:p>
        </p:txBody>
      </p:sp>
      <p:sp>
        <p:nvSpPr>
          <p:cNvPr id="36868" name="Slide Number Placeholder 3">
            <a:extLst>
              <a:ext uri="{FF2B5EF4-FFF2-40B4-BE49-F238E27FC236}">
                <a16:creationId xmlns:a16="http://schemas.microsoft.com/office/drawing/2014/main" id="{7BA8BEFA-FECA-4D39-8FDA-03D819D7D0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084FE9-BBFA-4899-A7DC-1C50FEB7D7DE}" type="slidenum">
              <a:rPr lang="en-US" altLang="en-US"/>
              <a:pPr>
                <a:spcBef>
                  <a:spcPct val="0"/>
                </a:spcBef>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D158807-531C-4F2A-8908-5CB64D14AF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C54AE35-9638-4788-9DBD-DD87F5A039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5F84E87E-BC49-4837-B2ED-9611EB6CB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B8B151-9A35-424A-B541-8BE46D6A18DF}" type="slidenum">
              <a:rPr lang="en-US" altLang="en-US"/>
              <a:pPr>
                <a:spcBef>
                  <a:spcPct val="0"/>
                </a:spcBef>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44B1A7F-39ED-451C-BA13-5BC868163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263A77F-0F37-4869-A6E8-B875CE08E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the presenter can talk about the Cycle of Change and its relevance to all therapies (drug &amp; talking). The point to be conveyed is that the patient needs to be in the correct place in the cycle of change to use an intervention. Supplementary work can be done to move the patient around the cycle e.g. motivational interviewing.</a:t>
            </a:r>
          </a:p>
        </p:txBody>
      </p:sp>
      <p:sp>
        <p:nvSpPr>
          <p:cNvPr id="40964" name="Slide Number Placeholder 3">
            <a:extLst>
              <a:ext uri="{FF2B5EF4-FFF2-40B4-BE49-F238E27FC236}">
                <a16:creationId xmlns:a16="http://schemas.microsoft.com/office/drawing/2014/main" id="{0E934CFA-B843-44CF-A4A9-1089F5A8A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D5FAB1-DB8D-42A9-B63E-0DD5E28AEF98}" type="slidenum">
              <a:rPr lang="en-US" altLang="en-US"/>
              <a:pPr>
                <a:spcBef>
                  <a:spcPct val="0"/>
                </a:spcBef>
              </a:pPr>
              <a:t>19</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6B94AA8-D28E-4A31-9225-4B29D50D59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1D9A58D-5032-47FC-A700-7E0B7E456C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is to illustrate (and expand upon) adaptations that the assessor might make to test whether insecurely attached or disorganized individuals can engage with a therapist.</a:t>
            </a:r>
          </a:p>
        </p:txBody>
      </p:sp>
      <p:sp>
        <p:nvSpPr>
          <p:cNvPr id="43012" name="Slide Number Placeholder 3">
            <a:extLst>
              <a:ext uri="{FF2B5EF4-FFF2-40B4-BE49-F238E27FC236}">
                <a16:creationId xmlns:a16="http://schemas.microsoft.com/office/drawing/2014/main" id="{FA9FB2E1-C51D-4D2E-AA54-19A6AD395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2BCFD1-907D-4617-AE58-AA059EE0D233}" type="slidenum">
              <a:rPr lang="en-US" altLang="en-US"/>
              <a:pPr>
                <a:spcBef>
                  <a:spcPct val="0"/>
                </a:spcBef>
              </a:pPr>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D411C1B-9E45-4FE6-8896-1587B8F38F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995F86D-80A7-487F-85F4-25538F2F25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 would encourage presenters to give one or two examples from their own clinical practice of patients who have been sufficiently helped by assessment and not needed further work.</a:t>
            </a:r>
          </a:p>
        </p:txBody>
      </p:sp>
      <p:sp>
        <p:nvSpPr>
          <p:cNvPr id="45060" name="Slide Number Placeholder 3">
            <a:extLst>
              <a:ext uri="{FF2B5EF4-FFF2-40B4-BE49-F238E27FC236}">
                <a16:creationId xmlns:a16="http://schemas.microsoft.com/office/drawing/2014/main" id="{1FFFAF60-B558-454B-A4F7-A916CF4F1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AA810-978B-4198-BBB7-4198ADA0331E}" type="slidenum">
              <a:rPr lang="en-US" altLang="en-US"/>
              <a:pPr>
                <a:spcBef>
                  <a:spcPct val="0"/>
                </a:spcBef>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1DF2156-F8EE-47C3-92A3-AAAF216AF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7E86ACF-2D55-479B-A8FD-96B821E587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the aim is to convey that psychotherapy assessment is not a passive information gathering exercise but an active process. This active process givens the patient a ‘taster’ of therapy which in turn enables the patient to positively opt in to something which they have now experienced.</a:t>
            </a:r>
          </a:p>
        </p:txBody>
      </p:sp>
      <p:sp>
        <p:nvSpPr>
          <p:cNvPr id="47108" name="Slide Number Placeholder 3">
            <a:extLst>
              <a:ext uri="{FF2B5EF4-FFF2-40B4-BE49-F238E27FC236}">
                <a16:creationId xmlns:a16="http://schemas.microsoft.com/office/drawing/2014/main" id="{14E7D4EE-2367-49CC-9075-F39E197FCD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01E898-1D64-43BC-B34F-0BE2FA0E56A5}" type="slidenum">
              <a:rPr lang="en-US" altLang="en-US"/>
              <a:pPr>
                <a:spcBef>
                  <a:spcPct val="0"/>
                </a:spcBef>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E05503A-CCF4-4051-89D4-50EC675CE4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22FACC7-8BAB-49EE-A9D0-CFF5E8FDA5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A25F9611-EA4E-43EE-A800-29FB9DE167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D869EC-F409-4EB2-AF40-C7642339D5ED}" type="slidenum">
              <a:rPr lang="en-US" altLang="en-US"/>
              <a:pPr>
                <a:spcBef>
                  <a:spcPct val="0"/>
                </a:spcBef>
              </a:pPr>
              <a:t>5</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8A5ECCC-7065-4587-AC45-93CA92DA6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98DFA99-79F0-45B3-9417-A63DEF545C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26612E67-AD33-49B9-9F5D-6668425539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397FAB-EF89-484E-9E70-0FE5C5315CAB}" type="slidenum">
              <a:rPr lang="en-US" altLang="en-US"/>
              <a:pPr>
                <a:spcBef>
                  <a:spcPct val="0"/>
                </a:spcBef>
              </a:pPr>
              <a:t>23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9A24D86-D3B1-4701-BA34-2C1FB9E27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E1497FC-CAFE-4036-975D-D68E2C3F1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a:extLst>
              <a:ext uri="{FF2B5EF4-FFF2-40B4-BE49-F238E27FC236}">
                <a16:creationId xmlns:a16="http://schemas.microsoft.com/office/drawing/2014/main" id="{C9623ADE-08B2-4D99-A0CB-7B7E88418D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80EEE1-32C4-440E-9D54-C240A187F6FB}" type="slidenum">
              <a:rPr lang="en-US" altLang="en-US"/>
              <a:pPr>
                <a:spcBef>
                  <a:spcPct val="0"/>
                </a:spcBef>
              </a:pPr>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2914CD7-0DED-4518-91FD-D84F41711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09A7EBC-21FD-4E6F-840F-18266FC01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Note here the ‘trick’ question based on the lay misunderstanding of ‘subconscious’. Freud never used this term – it is a lay distortion of Freud’s concept of the </a:t>
            </a:r>
            <a:r>
              <a:rPr lang="en-GB" altLang="en-US" u="sng"/>
              <a:t>Un</a:t>
            </a:r>
            <a:r>
              <a:rPr lang="en-GB" altLang="en-US"/>
              <a:t>conscious</a:t>
            </a:r>
          </a:p>
          <a:p>
            <a:r>
              <a:rPr lang="en-GB" altLang="en-US"/>
              <a:t>Containment is Bion’s term and Sigmund Freud introduced the Ego.</a:t>
            </a:r>
          </a:p>
        </p:txBody>
      </p:sp>
      <p:sp>
        <p:nvSpPr>
          <p:cNvPr id="53252" name="Slide Number Placeholder 3">
            <a:extLst>
              <a:ext uri="{FF2B5EF4-FFF2-40B4-BE49-F238E27FC236}">
                <a16:creationId xmlns:a16="http://schemas.microsoft.com/office/drawing/2014/main" id="{6E61488D-9183-4008-B143-5C3A68F81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DA2A8C-3259-4066-BFAD-7C91F6D8CA04}" type="slidenum">
              <a:rPr lang="en-US" altLang="en-US"/>
              <a:pPr>
                <a:spcBef>
                  <a:spcPct val="0"/>
                </a:spcBef>
              </a:pPr>
              <a:t>25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7947268-AA0E-4D89-8FB6-ABFB4702CC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246B16B-0B9A-41E9-AC2C-61035E30F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139CA27C-6DC6-4E9E-8966-A663549386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A5CF8E-D209-4981-9070-04AE843FA4BE}" type="slidenum">
              <a:rPr lang="en-US" altLang="en-US"/>
              <a:pPr>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B5B6DA8-972A-45AA-9722-C59410F912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EB5CEEA-A2B8-47D0-9A45-7A66CAB048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Although these are clearly generalizations, the point is to convey to trainees that they can start to think of certain conditions as having a ‘first line’ of therapy choice.</a:t>
            </a:r>
          </a:p>
        </p:txBody>
      </p:sp>
      <p:sp>
        <p:nvSpPr>
          <p:cNvPr id="16388" name="Slide Number Placeholder 3">
            <a:extLst>
              <a:ext uri="{FF2B5EF4-FFF2-40B4-BE49-F238E27FC236}">
                <a16:creationId xmlns:a16="http://schemas.microsoft.com/office/drawing/2014/main" id="{655F9FFB-2C2F-4784-978F-68EC3DB3C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9CC846-E46C-4997-A988-946988F38A00}" type="slidenum">
              <a:rPr lang="en-US" altLang="en-US"/>
              <a:pPr>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C13B090-33DA-46C7-B140-48D71B29A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B6ACF82-CF9A-446D-A1E8-6A30616C4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By ‘not exhaustive’ I mean that some guidance advises on treatment for a certain number of steps into the treatment algorithm but then does not advise further. For example, the depression guidance advises on medication then CBT then more medication but then does not offer an opinion on further psychological therapy. However, in real practice, this is exactly when clinicians often refer to specialist psychotherapy services.</a:t>
            </a:r>
          </a:p>
        </p:txBody>
      </p:sp>
      <p:sp>
        <p:nvSpPr>
          <p:cNvPr id="18436" name="Slide Number Placeholder 3">
            <a:extLst>
              <a:ext uri="{FF2B5EF4-FFF2-40B4-BE49-F238E27FC236}">
                <a16:creationId xmlns:a16="http://schemas.microsoft.com/office/drawing/2014/main" id="{E6AA0DEC-0DDF-4078-9FD3-6190B670CC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EEF8AC-C6DE-47B6-82E2-BC9063FD446C}" type="slidenum">
              <a:rPr lang="en-US" altLang="en-US"/>
              <a:pPr>
                <a:spcBef>
                  <a:spcPct val="0"/>
                </a:spcBef>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9519F4D-7873-4608-AE8D-34A233D810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92696C4-130B-4246-B2D8-D591D2EF34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this slide, and the next, the presenter can begin to introduce some more pragmatic reality to the idea of referral. The limitations (by design) of simple short term interventions like IAPT can be mentioned here, as can the differences between Clinical Psychology services and Psychotherapy</a:t>
            </a:r>
          </a:p>
        </p:txBody>
      </p:sp>
      <p:sp>
        <p:nvSpPr>
          <p:cNvPr id="20484" name="Slide Number Placeholder 3">
            <a:extLst>
              <a:ext uri="{FF2B5EF4-FFF2-40B4-BE49-F238E27FC236}">
                <a16:creationId xmlns:a16="http://schemas.microsoft.com/office/drawing/2014/main" id="{6BC39050-4B01-4F4D-B2C9-AA7C2DEBA5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7F43E0-000C-46D8-90E3-AE95CB8E1F03}" type="slidenum">
              <a:rPr lang="en-US" altLang="en-US"/>
              <a:pPr>
                <a:spcBef>
                  <a:spcPct val="0"/>
                </a:spcBef>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7CD6366-9603-45E2-8E17-B60EF8878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DBE758A-C5F6-40A8-82E0-4025E1AFA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Chronicity – Patients are often referred when symptoms remain unresolved despite seemingly adequate care</a:t>
            </a:r>
          </a:p>
          <a:p>
            <a:r>
              <a:rPr lang="en-US" altLang="en-US"/>
              <a:t>Complexity – Often this complexity takes the form of comorbid PD, making ‘simpler’ treatments less effective</a:t>
            </a:r>
          </a:p>
          <a:p>
            <a:r>
              <a:rPr lang="en-US" altLang="en-US"/>
              <a:t>Comorbidity – The presence of other conditions can often lead to exclusion from other services</a:t>
            </a:r>
          </a:p>
          <a:p>
            <a:r>
              <a:rPr lang="en-US" altLang="en-US"/>
              <a:t>Counter-transference – A common reason for referral is difficulties that have arisen in the relationship between the patient and the professionals involved. To some extent this also informs the previous 3</a:t>
            </a:r>
          </a:p>
        </p:txBody>
      </p:sp>
      <p:sp>
        <p:nvSpPr>
          <p:cNvPr id="22532" name="Slide Number Placeholder 3">
            <a:extLst>
              <a:ext uri="{FF2B5EF4-FFF2-40B4-BE49-F238E27FC236}">
                <a16:creationId xmlns:a16="http://schemas.microsoft.com/office/drawing/2014/main" id="{544C4BED-7A2D-4207-98E6-89BE0E3529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4BB2EA-592A-4D48-B97B-992AC208B9D0}" type="slidenum">
              <a:rPr lang="en-US" altLang="en-US"/>
              <a:pPr>
                <a:spcBef>
                  <a:spcPct val="0"/>
                </a:spcBef>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B650FC4-8A20-41A3-AF39-92E1D7D1B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FE5F84D-3B9B-40BC-B14F-7675A6DF1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these and the following slides, please feel free to add / amend as fits your clinical assessment practice.</a:t>
            </a:r>
          </a:p>
        </p:txBody>
      </p:sp>
      <p:sp>
        <p:nvSpPr>
          <p:cNvPr id="24580" name="Slide Number Placeholder 3">
            <a:extLst>
              <a:ext uri="{FF2B5EF4-FFF2-40B4-BE49-F238E27FC236}">
                <a16:creationId xmlns:a16="http://schemas.microsoft.com/office/drawing/2014/main" id="{F1B94193-D927-4873-BFA7-5F4EDDA956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77A98B-764F-4F0C-9301-BB5B3775EFF6}" type="slidenum">
              <a:rPr lang="en-US" altLang="en-US"/>
              <a:pPr>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F97BE17-210A-4038-A867-F6754EBCB8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1D6B5D3-1821-47B3-8D2D-00B01E129C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E2D01814-F031-4CCF-9532-12367FE3A9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36EC2A-7925-4316-8235-94B368F31142}" type="slidenum">
              <a:rPr lang="en-US" altLang="en-US"/>
              <a:pPr>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0761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8331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63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323422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01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GB"/>
              <a:t>Click to edit Master title style</a:t>
            </a:r>
            <a:endParaRPr lang="en-US"/>
          </a:p>
        </p:txBody>
      </p:sp>
      <p:sp>
        <p:nvSpPr>
          <p:cNvPr id="8" name="Content Placeholder 7"/>
          <p:cNvSpPr>
            <a:spLocks noGrp="1"/>
          </p:cNvSpPr>
          <p:nvPr>
            <p:ph sz="quarter" idx="1"/>
          </p:nvPr>
        </p:nvSpPr>
        <p:spPr>
          <a:xfrm>
            <a:off x="457200" y="1600200"/>
            <a:ext cx="7467600" cy="48737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6">
            <a:extLst>
              <a:ext uri="{FF2B5EF4-FFF2-40B4-BE49-F238E27FC236}">
                <a16:creationId xmlns:a16="http://schemas.microsoft.com/office/drawing/2014/main" id="{1B7D0602-E6E9-4688-A05E-A3950D5A5EAA}"/>
              </a:ext>
            </a:extLst>
          </p:cNvPr>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cs typeface="Arial" charset="0"/>
              </a:defRPr>
            </a:lvl1pPr>
          </a:lstStyle>
          <a:p>
            <a:pPr>
              <a:defRPr/>
            </a:pPr>
            <a:fld id="{6759CE5B-669B-4A70-9F2F-958D1FE895AF}" type="datetimeFigureOut">
              <a:rPr lang="en-US"/>
              <a:pPr>
                <a:defRPr/>
              </a:pPr>
              <a:t>8/21/2020</a:t>
            </a:fld>
            <a:endParaRPr lang="en-US"/>
          </a:p>
        </p:txBody>
      </p:sp>
      <p:sp>
        <p:nvSpPr>
          <p:cNvPr id="5" name="Slide Number Placeholder 8">
            <a:extLst>
              <a:ext uri="{FF2B5EF4-FFF2-40B4-BE49-F238E27FC236}">
                <a16:creationId xmlns:a16="http://schemas.microsoft.com/office/drawing/2014/main" id="{8F6B6314-8ACF-417B-B5E2-26E4553CABBC}"/>
              </a:ext>
            </a:extLst>
          </p:cNvPr>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EF01ED8-12BB-47E8-85E7-89CA1DF1566F}" type="slidenum">
              <a:rPr lang="en-US" altLang="en-US"/>
              <a:pPr/>
              <a:t>‹#›</a:t>
            </a:fld>
            <a:endParaRPr lang="en-US" altLang="en-US"/>
          </a:p>
        </p:txBody>
      </p:sp>
      <p:sp>
        <p:nvSpPr>
          <p:cNvPr id="6" name="Footer Placeholder 9">
            <a:extLst>
              <a:ext uri="{FF2B5EF4-FFF2-40B4-BE49-F238E27FC236}">
                <a16:creationId xmlns:a16="http://schemas.microsoft.com/office/drawing/2014/main" id="{7B2BF4A1-DFE8-42D4-8288-03F05B04E789}"/>
              </a:ext>
            </a:extLst>
          </p:cNvPr>
          <p:cNvSpPr>
            <a:spLocks noGrp="1"/>
          </p:cNvSpPr>
          <p:nvPr>
            <p:ph type="ftr" sz="quarter" idx="12"/>
          </p:nvPr>
        </p:nvSpPr>
        <p:spPr>
          <a:xfrm rot="5400000">
            <a:off x="6989763" y="3736975"/>
            <a:ext cx="3200400" cy="365125"/>
          </a:xfrm>
          <a:prstGeom prst="rect">
            <a:avLst/>
          </a:prstGeom>
        </p:spPr>
        <p:txBody>
          <a:bodyPr rtlCol="0"/>
          <a:lstStyle>
            <a:lvl1pPr eaLnBrk="1" hangingPunct="1">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27790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GB"/>
              <a:t>Click to edit Master title style</a:t>
            </a:r>
            <a:endParaRPr lang="en-US"/>
          </a:p>
        </p:txBody>
      </p:sp>
      <p:sp>
        <p:nvSpPr>
          <p:cNvPr id="9" name="Content Placeholder 8"/>
          <p:cNvSpPr>
            <a:spLocks noGrp="1"/>
          </p:cNvSpPr>
          <p:nvPr>
            <p:ph sz="quarter" idx="1"/>
          </p:nvPr>
        </p:nvSpPr>
        <p:spPr>
          <a:xfrm>
            <a:off x="457200" y="1600200"/>
            <a:ext cx="3657600" cy="4572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2"/>
          </p:nvPr>
        </p:nvSpPr>
        <p:spPr>
          <a:xfrm>
            <a:off x="4270248" y="1600200"/>
            <a:ext cx="3657600" cy="4572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91B7C7-8600-4E19-A0AA-B0B6966AD9E1}"/>
              </a:ext>
            </a:extLst>
          </p:cNvPr>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cs typeface="Arial" charset="0"/>
              </a:defRPr>
            </a:lvl1pPr>
          </a:lstStyle>
          <a:p>
            <a:pPr>
              <a:defRPr/>
            </a:pPr>
            <a:fld id="{80A80ADC-5CAD-4D87-B8C3-A0DB7CC5500A}" type="datetimeFigureOut">
              <a:rPr lang="en-US"/>
              <a:pPr>
                <a:defRPr/>
              </a:pPr>
              <a:t>8/21/2020</a:t>
            </a:fld>
            <a:endParaRPr lang="en-US"/>
          </a:p>
        </p:txBody>
      </p:sp>
      <p:sp>
        <p:nvSpPr>
          <p:cNvPr id="6" name="Footer Placeholder 5">
            <a:extLst>
              <a:ext uri="{FF2B5EF4-FFF2-40B4-BE49-F238E27FC236}">
                <a16:creationId xmlns:a16="http://schemas.microsoft.com/office/drawing/2014/main" id="{72FFC1F7-C8A1-489C-9F80-40E78C3768CE}"/>
              </a:ext>
            </a:extLst>
          </p:cNvPr>
          <p:cNvSpPr>
            <a:spLocks noGrp="1"/>
          </p:cNvSpPr>
          <p:nvPr>
            <p:ph type="ftr" sz="quarter" idx="11"/>
          </p:nvPr>
        </p:nvSpPr>
        <p:spPr>
          <a:xfrm rot="5400000">
            <a:off x="6989763" y="3736975"/>
            <a:ext cx="32004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81D09CB-7955-45EC-8D8F-B86F6B74D411}"/>
              </a:ext>
            </a:extLst>
          </p:cNvPr>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2CE62EB-4F2D-4CC6-82E3-6F5B03818100}" type="slidenum">
              <a:rPr lang="en-US" altLang="en-US"/>
              <a:pPr/>
              <a:t>‹#›</a:t>
            </a:fld>
            <a:endParaRPr lang="en-US" altLang="en-US"/>
          </a:p>
        </p:txBody>
      </p:sp>
    </p:spTree>
    <p:extLst>
      <p:ext uri="{BB962C8B-B14F-4D97-AF65-F5344CB8AC3E}">
        <p14:creationId xmlns:p14="http://schemas.microsoft.com/office/powerpoint/2010/main" val="139007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662488C-33E5-43DA-B70E-05F20FA3017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4301232-7762-40A3-804B-C404A862D695}"/>
              </a:ext>
            </a:extLst>
          </p:cNvPr>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a:extLst>
              <a:ext uri="{FF2B5EF4-FFF2-40B4-BE49-F238E27FC236}">
                <a16:creationId xmlns:a16="http://schemas.microsoft.com/office/drawing/2014/main" id="{26E86780-6EE3-4C3C-8353-F22E38FF4BE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a:extLst>
              <a:ext uri="{FF2B5EF4-FFF2-40B4-BE49-F238E27FC236}">
                <a16:creationId xmlns:a16="http://schemas.microsoft.com/office/drawing/2014/main" id="{CC754A8F-D6E7-4949-A743-AA8C6E5AB5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3" descr="bottom_branding.png">
            <a:extLst>
              <a:ext uri="{FF2B5EF4-FFF2-40B4-BE49-F238E27FC236}">
                <a16:creationId xmlns:a16="http://schemas.microsoft.com/office/drawing/2014/main" id="{C89D47D8-A5F7-4ED7-9457-0134558747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a:extLst>
              <a:ext uri="{FF2B5EF4-FFF2-40B4-BE49-F238E27FC236}">
                <a16:creationId xmlns:a16="http://schemas.microsoft.com/office/drawing/2014/main" id="{67192B8E-9E40-4AFA-85E8-B5FDD9EE3BBF}"/>
              </a:ext>
            </a:extLst>
          </p:cNvPr>
          <p:cNvSpPr txBox="1">
            <a:spLocks noChangeArrowheads="1"/>
          </p:cNvSpPr>
          <p:nvPr/>
        </p:nvSpPr>
        <p:spPr bwMode="auto">
          <a:xfrm>
            <a:off x="384175" y="1393825"/>
            <a:ext cx="814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b="1">
                <a:solidFill>
                  <a:srgbClr val="A00054"/>
                </a:solidFill>
              </a:rPr>
              <a:t>Psychotherapy</a:t>
            </a:r>
          </a:p>
        </p:txBody>
      </p:sp>
      <p:sp>
        <p:nvSpPr>
          <p:cNvPr id="6149" name="TextBox 1">
            <a:extLst>
              <a:ext uri="{FF2B5EF4-FFF2-40B4-BE49-F238E27FC236}">
                <a16:creationId xmlns:a16="http://schemas.microsoft.com/office/drawing/2014/main" id="{6FE35D0D-326B-4191-B7C4-EDD8B072967C}"/>
              </a:ext>
            </a:extLst>
          </p:cNvPr>
          <p:cNvSpPr txBox="1">
            <a:spLocks noChangeArrowheads="1"/>
          </p:cNvSpPr>
          <p:nvPr/>
        </p:nvSpPr>
        <p:spPr bwMode="auto">
          <a:xfrm>
            <a:off x="725488" y="3121025"/>
            <a:ext cx="7613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A00054"/>
                </a:solidFill>
              </a:rPr>
              <a:t>Referring to Psychotherapy</a:t>
            </a:r>
          </a:p>
          <a:p>
            <a:pPr algn="ctr" eaLnBrk="1" hangingPunct="1"/>
            <a:endParaRPr lang="en-US" altLang="en-US" b="1">
              <a:solidFill>
                <a:srgbClr val="A00054"/>
              </a:solidFill>
            </a:endParaRP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8FF196A-54DC-4BF5-B5B1-36B2EEBD8CC3}"/>
              </a:ext>
            </a:extLst>
          </p:cNvPr>
          <p:cNvSpPr>
            <a:spLocks noGrp="1"/>
          </p:cNvSpPr>
          <p:nvPr>
            <p:ph type="title"/>
          </p:nvPr>
        </p:nvSpPr>
        <p:spPr bwMode="auto">
          <a:xfrm>
            <a:off x="457200" y="1092200"/>
            <a:ext cx="74676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Practical Guide: Where to refer? (2)</a:t>
            </a:r>
          </a:p>
        </p:txBody>
      </p:sp>
      <p:sp>
        <p:nvSpPr>
          <p:cNvPr id="21507" name="Content Placeholder 2">
            <a:extLst>
              <a:ext uri="{FF2B5EF4-FFF2-40B4-BE49-F238E27FC236}">
                <a16:creationId xmlns:a16="http://schemas.microsoft.com/office/drawing/2014/main" id="{4CAF736D-1323-4EDA-ABB1-093E4C4980A4}"/>
              </a:ext>
            </a:extLst>
          </p:cNvPr>
          <p:cNvSpPr>
            <a:spLocks noGrp="1"/>
          </p:cNvSpPr>
          <p:nvPr>
            <p:ph sz="quarter" idx="1"/>
          </p:nvPr>
        </p:nvSpPr>
        <p:spPr bwMode="auto">
          <a:xfrm>
            <a:off x="457200" y="1909763"/>
            <a:ext cx="7467600" cy="309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Psychotherapy</a:t>
            </a:r>
          </a:p>
          <a:p>
            <a:endParaRPr lang="en-US" altLang="en-US" sz="2400"/>
          </a:p>
          <a:p>
            <a:r>
              <a:rPr lang="en-US" altLang="en-US" sz="2400"/>
              <a:t>Chronicity</a:t>
            </a:r>
          </a:p>
          <a:p>
            <a:r>
              <a:rPr lang="en-US" altLang="en-US" sz="2400"/>
              <a:t>Complexity</a:t>
            </a:r>
          </a:p>
          <a:p>
            <a:r>
              <a:rPr lang="en-US" altLang="en-US" sz="2400"/>
              <a:t>Comorbidity</a:t>
            </a:r>
          </a:p>
          <a:p>
            <a:r>
              <a:rPr lang="en-US" altLang="en-US" sz="2400"/>
              <a:t>Counter-transference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138961C-8EAF-4797-9A56-082110C67335}"/>
              </a:ext>
            </a:extLst>
          </p:cNvPr>
          <p:cNvSpPr>
            <a:spLocks noGrp="1"/>
          </p:cNvSpPr>
          <p:nvPr>
            <p:ph type="title"/>
          </p:nvPr>
        </p:nvSpPr>
        <p:spPr bwMode="auto">
          <a:xfrm>
            <a:off x="457200" y="1173163"/>
            <a:ext cx="7467600"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What happens in an assessment?</a:t>
            </a:r>
          </a:p>
        </p:txBody>
      </p:sp>
      <p:sp>
        <p:nvSpPr>
          <p:cNvPr id="23555" name="Content Placeholder 2">
            <a:extLst>
              <a:ext uri="{FF2B5EF4-FFF2-40B4-BE49-F238E27FC236}">
                <a16:creationId xmlns:a16="http://schemas.microsoft.com/office/drawing/2014/main" id="{2B6358AA-0667-47D1-BAA6-4D383B70EE5B}"/>
              </a:ext>
            </a:extLst>
          </p:cNvPr>
          <p:cNvSpPr>
            <a:spLocks noGrp="1"/>
          </p:cNvSpPr>
          <p:nvPr>
            <p:ph sz="quarter" idx="1"/>
          </p:nvPr>
        </p:nvSpPr>
        <p:spPr bwMode="auto">
          <a:xfrm>
            <a:off x="457200" y="2073275"/>
            <a:ext cx="7467600" cy="287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Diagnosis / Formulation</a:t>
            </a:r>
          </a:p>
          <a:p>
            <a:r>
              <a:rPr lang="en-US" altLang="en-US" sz="2400"/>
              <a:t>Engagement</a:t>
            </a:r>
          </a:p>
          <a:p>
            <a:r>
              <a:rPr lang="en-US" altLang="en-US" sz="2400"/>
              <a:t>Therapeutic change</a:t>
            </a:r>
          </a:p>
          <a:p>
            <a:r>
              <a:rPr lang="en-US" altLang="en-US" sz="2400"/>
              <a:t>Consent</a:t>
            </a:r>
          </a:p>
          <a:p>
            <a:r>
              <a:rPr lang="en-US" altLang="en-US" sz="2400"/>
              <a:t>Treatment planning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6E7AAB6-FD7F-45BE-BA64-325E8C212AE1}"/>
              </a:ext>
            </a:extLst>
          </p:cNvPr>
          <p:cNvSpPr>
            <a:spLocks noGrp="1"/>
          </p:cNvSpPr>
          <p:nvPr>
            <p:ph type="title"/>
          </p:nvPr>
        </p:nvSpPr>
        <p:spPr bwMode="auto">
          <a:xfrm>
            <a:off x="457200" y="1065213"/>
            <a:ext cx="7467600" cy="78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Formulation</a:t>
            </a:r>
          </a:p>
        </p:txBody>
      </p:sp>
      <p:sp>
        <p:nvSpPr>
          <p:cNvPr id="25603" name="Content Placeholder 2">
            <a:extLst>
              <a:ext uri="{FF2B5EF4-FFF2-40B4-BE49-F238E27FC236}">
                <a16:creationId xmlns:a16="http://schemas.microsoft.com/office/drawing/2014/main" id="{7791BE43-F42E-429C-AECF-6D5E9DD246AB}"/>
              </a:ext>
            </a:extLst>
          </p:cNvPr>
          <p:cNvSpPr>
            <a:spLocks noGrp="1"/>
          </p:cNvSpPr>
          <p:nvPr>
            <p:ph sz="quarter" idx="1"/>
          </p:nvPr>
        </p:nvSpPr>
        <p:spPr bwMode="auto">
          <a:xfrm>
            <a:off x="457200" y="1854200"/>
            <a:ext cx="7467600" cy="3817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Synthesis of historical information</a:t>
            </a:r>
          </a:p>
          <a:p>
            <a:pPr lvl="1"/>
            <a:r>
              <a:rPr lang="en-US" altLang="en-US" sz="2400"/>
              <a:t>Current presentation</a:t>
            </a:r>
          </a:p>
          <a:p>
            <a:pPr lvl="1"/>
            <a:r>
              <a:rPr lang="en-US" altLang="en-US" sz="2400"/>
              <a:t>Past History</a:t>
            </a:r>
          </a:p>
          <a:p>
            <a:r>
              <a:rPr lang="en-US" altLang="en-US" sz="2400"/>
              <a:t>Exploration of coping mechanisms</a:t>
            </a:r>
          </a:p>
          <a:p>
            <a:r>
              <a:rPr lang="en-US" altLang="en-US" sz="2400"/>
              <a:t>Emphasis on interpersonal events</a:t>
            </a:r>
          </a:p>
          <a:p>
            <a:endParaRPr lang="en-US" altLang="en-US" sz="2400"/>
          </a:p>
          <a:p>
            <a:r>
              <a:rPr lang="en-US" altLang="en-US" sz="2400"/>
              <a:t>An attempt to explain why the patient’s illness looks like it does.</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F184A13-5E63-4CB1-9718-8E21DF95F9EB}"/>
              </a:ext>
            </a:extLst>
          </p:cNvPr>
          <p:cNvSpPr>
            <a:spLocks noGrp="1"/>
          </p:cNvSpPr>
          <p:nvPr>
            <p:ph type="title"/>
          </p:nvPr>
        </p:nvSpPr>
        <p:spPr bwMode="auto">
          <a:xfrm>
            <a:off x="457200" y="1119188"/>
            <a:ext cx="7467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History of Presenting Complaint</a:t>
            </a:r>
          </a:p>
        </p:txBody>
      </p:sp>
      <p:sp>
        <p:nvSpPr>
          <p:cNvPr id="27651" name="Content Placeholder 2">
            <a:extLst>
              <a:ext uri="{FF2B5EF4-FFF2-40B4-BE49-F238E27FC236}">
                <a16:creationId xmlns:a16="http://schemas.microsoft.com/office/drawing/2014/main" id="{06B47724-4977-4659-8D3E-708F8CA03619}"/>
              </a:ext>
            </a:extLst>
          </p:cNvPr>
          <p:cNvSpPr>
            <a:spLocks noGrp="1"/>
          </p:cNvSpPr>
          <p:nvPr>
            <p:ph sz="quarter" idx="1"/>
          </p:nvPr>
        </p:nvSpPr>
        <p:spPr bwMode="auto">
          <a:xfrm>
            <a:off x="457200" y="1963738"/>
            <a:ext cx="7467600" cy="340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is the problem the patient wants addressing?</a:t>
            </a:r>
          </a:p>
          <a:p>
            <a:r>
              <a:rPr lang="en-US" altLang="en-US" sz="2400"/>
              <a:t>What is the problem the referrer wants addressing (if different)?</a:t>
            </a:r>
          </a:p>
          <a:p>
            <a:r>
              <a:rPr lang="en-US" altLang="en-US" sz="2400"/>
              <a:t>When did it start and how?</a:t>
            </a:r>
          </a:p>
          <a:p>
            <a:r>
              <a:rPr lang="en-US" altLang="en-US" sz="2400"/>
              <a:t>What is the interpersonal context?</a:t>
            </a:r>
          </a:p>
          <a:p>
            <a:r>
              <a:rPr lang="en-US" altLang="en-US" sz="2400"/>
              <a:t>Has it happened before? Any patterns?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EA675BC8-AF7D-468E-AFDD-1158ADF0CEB8}"/>
              </a:ext>
            </a:extLst>
          </p:cNvPr>
          <p:cNvSpPr>
            <a:spLocks noGrp="1"/>
          </p:cNvSpPr>
          <p:nvPr>
            <p:ph type="title"/>
          </p:nvPr>
        </p:nvSpPr>
        <p:spPr bwMode="auto">
          <a:xfrm>
            <a:off x="536575" y="1077913"/>
            <a:ext cx="74676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Triangle of Conflict</a:t>
            </a:r>
            <a:endParaRPr lang="en-US" altLang="en-US" sz="3600">
              <a:solidFill>
                <a:srgbClr val="A00054"/>
              </a:solidFill>
            </a:endParaRPr>
          </a:p>
        </p:txBody>
      </p:sp>
      <p:sp>
        <p:nvSpPr>
          <p:cNvPr id="29699" name="Content Placeholder 4">
            <a:extLst>
              <a:ext uri="{FF2B5EF4-FFF2-40B4-BE49-F238E27FC236}">
                <a16:creationId xmlns:a16="http://schemas.microsoft.com/office/drawing/2014/main" id="{A7216AF4-DC4E-4439-9AB2-D4B157329706}"/>
              </a:ext>
            </a:extLst>
          </p:cNvPr>
          <p:cNvSpPr>
            <a:spLocks noGrp="1"/>
          </p:cNvSpPr>
          <p:nvPr>
            <p:ph sz="quarter" idx="1"/>
          </p:nvPr>
        </p:nvSpPr>
        <p:spPr bwMode="auto">
          <a:xfrm>
            <a:off x="457200" y="2087563"/>
            <a:ext cx="3657600" cy="408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Information from HPC</a:t>
            </a:r>
          </a:p>
        </p:txBody>
      </p:sp>
      <p:sp>
        <p:nvSpPr>
          <p:cNvPr id="29700" name="Content Placeholder 5">
            <a:extLst>
              <a:ext uri="{FF2B5EF4-FFF2-40B4-BE49-F238E27FC236}">
                <a16:creationId xmlns:a16="http://schemas.microsoft.com/office/drawing/2014/main" id="{90B59F44-3314-41E0-B066-93DBB5E8528C}"/>
              </a:ext>
            </a:extLst>
          </p:cNvPr>
          <p:cNvSpPr>
            <a:spLocks noGrp="1"/>
          </p:cNvSpPr>
          <p:nvPr>
            <p:ph sz="quarter" idx="2"/>
          </p:nvPr>
        </p:nvSpPr>
        <p:spPr bwMode="auto">
          <a:xfrm>
            <a:off x="4270375" y="2087563"/>
            <a:ext cx="3657600" cy="408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aphicFrame>
        <p:nvGraphicFramePr>
          <p:cNvPr id="29701" name="Object 2">
            <a:extLst>
              <a:ext uri="{FF2B5EF4-FFF2-40B4-BE49-F238E27FC236}">
                <a16:creationId xmlns:a16="http://schemas.microsoft.com/office/drawing/2014/main" id="{3F03DEFC-0998-4F54-BECD-BF319A264666}"/>
              </a:ext>
            </a:extLst>
          </p:cNvPr>
          <p:cNvGraphicFramePr>
            <a:graphicFrameLocks noChangeAspect="1"/>
          </p:cNvGraphicFramePr>
          <p:nvPr/>
        </p:nvGraphicFramePr>
        <p:xfrm>
          <a:off x="1069975" y="2636838"/>
          <a:ext cx="6858000" cy="3198812"/>
        </p:xfrm>
        <a:graphic>
          <a:graphicData uri="http://schemas.openxmlformats.org/presentationml/2006/ole">
            <mc:AlternateContent xmlns:mc="http://schemas.openxmlformats.org/markup-compatibility/2006">
              <mc:Choice xmlns:v="urn:schemas-microsoft-com:vml" Requires="v">
                <p:oleObj spid="_x0000_s29702" name="Microsoft Draw Drawing" r:id="rId4" imgW="8001000" imgH="3724275" progId="">
                  <p:embed/>
                </p:oleObj>
              </mc:Choice>
              <mc:Fallback>
                <p:oleObj name="Microsoft Draw Drawing" r:id="rId4" imgW="8001000" imgH="372427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975" y="2636838"/>
                        <a:ext cx="68580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00B0147-8B00-4106-BF4D-91EBD9188473}"/>
              </a:ext>
            </a:extLst>
          </p:cNvPr>
          <p:cNvSpPr>
            <a:spLocks noGrp="1"/>
          </p:cNvSpPr>
          <p:nvPr>
            <p:ph type="title"/>
          </p:nvPr>
        </p:nvSpPr>
        <p:spPr bwMode="auto">
          <a:xfrm>
            <a:off x="457200" y="1065213"/>
            <a:ext cx="7467600" cy="78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Past History</a:t>
            </a:r>
          </a:p>
        </p:txBody>
      </p:sp>
      <p:sp>
        <p:nvSpPr>
          <p:cNvPr id="31747" name="Content Placeholder 2">
            <a:extLst>
              <a:ext uri="{FF2B5EF4-FFF2-40B4-BE49-F238E27FC236}">
                <a16:creationId xmlns:a16="http://schemas.microsoft.com/office/drawing/2014/main" id="{2F5C7F18-02E5-41C5-A262-BF1ABAB46132}"/>
              </a:ext>
            </a:extLst>
          </p:cNvPr>
          <p:cNvSpPr>
            <a:spLocks noGrp="1"/>
          </p:cNvSpPr>
          <p:nvPr>
            <p:ph sz="quarter" idx="1"/>
          </p:nvPr>
        </p:nvSpPr>
        <p:spPr bwMode="auto">
          <a:xfrm>
            <a:off x="457200" y="1854200"/>
            <a:ext cx="7467600"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is the story of the patient’s life? </a:t>
            </a:r>
          </a:p>
          <a:p>
            <a:pPr lvl="1"/>
            <a:r>
              <a:rPr lang="en-US" altLang="en-US" sz="2400"/>
              <a:t>Brief and in general terms</a:t>
            </a:r>
          </a:p>
          <a:p>
            <a:endParaRPr lang="en-US" altLang="en-US" sz="2400"/>
          </a:p>
          <a:p>
            <a:r>
              <a:rPr lang="en-US" altLang="en-US" sz="2400"/>
              <a:t>Family structure and relationships with family</a:t>
            </a:r>
          </a:p>
          <a:p>
            <a:r>
              <a:rPr lang="en-US" altLang="en-US" sz="2400"/>
              <a:t>Attachment disruption e.g. CSA, loss, LAC</a:t>
            </a:r>
          </a:p>
          <a:p>
            <a:r>
              <a:rPr lang="en-US" altLang="en-US" sz="2400"/>
              <a:t>How do they get on with people?</a:t>
            </a:r>
          </a:p>
          <a:p>
            <a:pPr lvl="1"/>
            <a:r>
              <a:rPr lang="en-US" altLang="en-US" sz="2400"/>
              <a:t>Adolescent and adult relationships – stability/chaos</a:t>
            </a:r>
          </a:p>
          <a:p>
            <a:r>
              <a:rPr lang="en-US" altLang="en-US" sz="2400"/>
              <a:t>What do they do with their life now?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A81E7768-05F3-4F71-B1FA-42D0B45E1D58}"/>
              </a:ext>
            </a:extLst>
          </p:cNvPr>
          <p:cNvSpPr>
            <a:spLocks noGrp="1"/>
          </p:cNvSpPr>
          <p:nvPr>
            <p:ph type="title"/>
          </p:nvPr>
        </p:nvSpPr>
        <p:spPr bwMode="auto">
          <a:xfrm>
            <a:off x="460375" y="1050925"/>
            <a:ext cx="74676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Triangle of Person</a:t>
            </a:r>
            <a:endParaRPr lang="en-US" altLang="en-US" sz="3600">
              <a:solidFill>
                <a:srgbClr val="A00054"/>
              </a:solidFill>
            </a:endParaRPr>
          </a:p>
        </p:txBody>
      </p:sp>
      <p:sp>
        <p:nvSpPr>
          <p:cNvPr id="33795" name="Content Placeholder 4">
            <a:extLst>
              <a:ext uri="{FF2B5EF4-FFF2-40B4-BE49-F238E27FC236}">
                <a16:creationId xmlns:a16="http://schemas.microsoft.com/office/drawing/2014/main" id="{0DFDF126-6B06-4B7B-83F7-A2E84225AA8A}"/>
              </a:ext>
            </a:extLst>
          </p:cNvPr>
          <p:cNvSpPr>
            <a:spLocks noGrp="1"/>
          </p:cNvSpPr>
          <p:nvPr>
            <p:ph sz="quarter" idx="1"/>
          </p:nvPr>
        </p:nvSpPr>
        <p:spPr bwMode="auto">
          <a:xfrm>
            <a:off x="457200" y="1965325"/>
            <a:ext cx="3657600" cy="420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Information from PH and other history</a:t>
            </a:r>
          </a:p>
        </p:txBody>
      </p:sp>
      <p:sp>
        <p:nvSpPr>
          <p:cNvPr id="33796" name="Content Placeholder 5">
            <a:extLst>
              <a:ext uri="{FF2B5EF4-FFF2-40B4-BE49-F238E27FC236}">
                <a16:creationId xmlns:a16="http://schemas.microsoft.com/office/drawing/2014/main" id="{821D127A-A97F-4D60-8FD0-A9290802FECA}"/>
              </a:ext>
            </a:extLst>
          </p:cNvPr>
          <p:cNvSpPr>
            <a:spLocks noGrp="1"/>
          </p:cNvSpPr>
          <p:nvPr>
            <p:ph sz="quarter" idx="2"/>
          </p:nvPr>
        </p:nvSpPr>
        <p:spPr bwMode="auto">
          <a:xfrm>
            <a:off x="4270375" y="1965325"/>
            <a:ext cx="3657600" cy="420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aphicFrame>
        <p:nvGraphicFramePr>
          <p:cNvPr id="33797" name="Object 2">
            <a:extLst>
              <a:ext uri="{FF2B5EF4-FFF2-40B4-BE49-F238E27FC236}">
                <a16:creationId xmlns:a16="http://schemas.microsoft.com/office/drawing/2014/main" id="{A4C686A9-FB77-4EDD-A702-D79EA1ED541A}"/>
              </a:ext>
            </a:extLst>
          </p:cNvPr>
          <p:cNvGraphicFramePr>
            <a:graphicFrameLocks noChangeAspect="1"/>
          </p:cNvGraphicFramePr>
          <p:nvPr/>
        </p:nvGraphicFramePr>
        <p:xfrm>
          <a:off x="269875" y="2732088"/>
          <a:ext cx="8001000" cy="3732212"/>
        </p:xfrm>
        <a:graphic>
          <a:graphicData uri="http://schemas.openxmlformats.org/presentationml/2006/ole">
            <mc:AlternateContent xmlns:mc="http://schemas.openxmlformats.org/markup-compatibility/2006">
              <mc:Choice xmlns:v="urn:schemas-microsoft-com:vml" Requires="v">
                <p:oleObj spid="_x0000_s33798" name="Microsoft Draw Drawing" r:id="rId4" imgW="8001000" imgH="3724275" progId="">
                  <p:embed/>
                </p:oleObj>
              </mc:Choice>
              <mc:Fallback>
                <p:oleObj name="Microsoft Draw Drawing" r:id="rId4" imgW="8001000" imgH="372427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2732088"/>
                        <a:ext cx="80010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720377AC-13D7-482C-A8AF-5B22DA1AA63B}"/>
              </a:ext>
            </a:extLst>
          </p:cNvPr>
          <p:cNvSpPr>
            <a:spLocks noGrp="1"/>
          </p:cNvSpPr>
          <p:nvPr>
            <p:ph type="title"/>
          </p:nvPr>
        </p:nvSpPr>
        <p:spPr bwMode="auto">
          <a:xfrm>
            <a:off x="536575" y="1077913"/>
            <a:ext cx="74676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Full Formulation</a:t>
            </a:r>
            <a:endParaRPr lang="en-US" altLang="en-US" sz="3600">
              <a:solidFill>
                <a:srgbClr val="A00054"/>
              </a:solidFill>
            </a:endParaRPr>
          </a:p>
        </p:txBody>
      </p:sp>
      <p:sp>
        <p:nvSpPr>
          <p:cNvPr id="35843" name="Content Placeholder 4">
            <a:extLst>
              <a:ext uri="{FF2B5EF4-FFF2-40B4-BE49-F238E27FC236}">
                <a16:creationId xmlns:a16="http://schemas.microsoft.com/office/drawing/2014/main" id="{BD957D6B-A083-4F78-A908-29420E54F41C}"/>
              </a:ext>
            </a:extLst>
          </p:cNvPr>
          <p:cNvSpPr>
            <a:spLocks noGrp="1"/>
          </p:cNvSpPr>
          <p:nvPr>
            <p:ph sz="quarter" idx="1"/>
          </p:nvPr>
        </p:nvSpPr>
        <p:spPr bwMode="auto">
          <a:xfrm>
            <a:off x="457200" y="1897063"/>
            <a:ext cx="3657600" cy="427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Combine both Triangles</a:t>
            </a:r>
          </a:p>
        </p:txBody>
      </p:sp>
      <p:sp>
        <p:nvSpPr>
          <p:cNvPr id="35844" name="Content Placeholder 5">
            <a:extLst>
              <a:ext uri="{FF2B5EF4-FFF2-40B4-BE49-F238E27FC236}">
                <a16:creationId xmlns:a16="http://schemas.microsoft.com/office/drawing/2014/main" id="{7D2DB368-1BE4-42F8-B082-CBD0809CE72D}"/>
              </a:ext>
            </a:extLst>
          </p:cNvPr>
          <p:cNvSpPr>
            <a:spLocks noGrp="1"/>
          </p:cNvSpPr>
          <p:nvPr>
            <p:ph sz="quarter" idx="2"/>
          </p:nvPr>
        </p:nvSpPr>
        <p:spPr bwMode="auto">
          <a:xfrm>
            <a:off x="4270375" y="1897063"/>
            <a:ext cx="3657600" cy="427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aphicFrame>
        <p:nvGraphicFramePr>
          <p:cNvPr id="35845" name="Object 2">
            <a:extLst>
              <a:ext uri="{FF2B5EF4-FFF2-40B4-BE49-F238E27FC236}">
                <a16:creationId xmlns:a16="http://schemas.microsoft.com/office/drawing/2014/main" id="{6641EB6B-3758-490B-A257-0FFAF3F41E08}"/>
              </a:ext>
            </a:extLst>
          </p:cNvPr>
          <p:cNvGraphicFramePr>
            <a:graphicFrameLocks noChangeAspect="1"/>
          </p:cNvGraphicFramePr>
          <p:nvPr/>
        </p:nvGraphicFramePr>
        <p:xfrm>
          <a:off x="457200" y="2439988"/>
          <a:ext cx="8001000" cy="3732212"/>
        </p:xfrm>
        <a:graphic>
          <a:graphicData uri="http://schemas.openxmlformats.org/presentationml/2006/ole">
            <mc:AlternateContent xmlns:mc="http://schemas.openxmlformats.org/markup-compatibility/2006">
              <mc:Choice xmlns:v="urn:schemas-microsoft-com:vml" Requires="v">
                <p:oleObj spid="_x0000_s35846" name="Microsoft Draw Drawing" r:id="rId4" imgW="8001000" imgH="3724275" progId="">
                  <p:embed/>
                </p:oleObj>
              </mc:Choice>
              <mc:Fallback>
                <p:oleObj name="Microsoft Draw Drawing" r:id="rId4" imgW="8001000" imgH="372427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39988"/>
                        <a:ext cx="80010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DCFD2C7-D79E-4E3E-94BF-7F99E3E7EB15}"/>
              </a:ext>
            </a:extLst>
          </p:cNvPr>
          <p:cNvSpPr>
            <a:spLocks noGrp="1"/>
          </p:cNvSpPr>
          <p:nvPr>
            <p:ph type="title"/>
          </p:nvPr>
        </p:nvSpPr>
        <p:spPr bwMode="auto">
          <a:xfrm>
            <a:off x="457200" y="1036638"/>
            <a:ext cx="7467600"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Engagement</a:t>
            </a:r>
          </a:p>
        </p:txBody>
      </p:sp>
      <p:sp>
        <p:nvSpPr>
          <p:cNvPr id="37891" name="Content Placeholder 2">
            <a:extLst>
              <a:ext uri="{FF2B5EF4-FFF2-40B4-BE49-F238E27FC236}">
                <a16:creationId xmlns:a16="http://schemas.microsoft.com/office/drawing/2014/main" id="{02AA25AB-F867-4547-8523-0C1E3A6BB462}"/>
              </a:ext>
            </a:extLst>
          </p:cNvPr>
          <p:cNvSpPr>
            <a:spLocks noGrp="1"/>
          </p:cNvSpPr>
          <p:nvPr>
            <p:ph sz="quarter" idx="1"/>
          </p:nvPr>
        </p:nvSpPr>
        <p:spPr bwMode="auto">
          <a:xfrm>
            <a:off x="457200" y="1800225"/>
            <a:ext cx="7467600" cy="2398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Motivation &amp; Readiness</a:t>
            </a:r>
          </a:p>
          <a:p>
            <a:r>
              <a:rPr lang="en-US" altLang="en-US" sz="2400"/>
              <a:t>Attachment Style</a:t>
            </a:r>
          </a:p>
          <a:p>
            <a:r>
              <a:rPr lang="en-US" altLang="en-US" sz="2400"/>
              <a:t>Aims and focus for therapy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6ED4B61-3256-4A66-AB50-E2FB9783AF88}"/>
              </a:ext>
            </a:extLst>
          </p:cNvPr>
          <p:cNvSpPr>
            <a:spLocks noGrp="1"/>
          </p:cNvSpPr>
          <p:nvPr>
            <p:ph type="title"/>
          </p:nvPr>
        </p:nvSpPr>
        <p:spPr bwMode="auto">
          <a:xfrm>
            <a:off x="457200" y="996950"/>
            <a:ext cx="74676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Motivation &amp; Readiness</a:t>
            </a:r>
          </a:p>
        </p:txBody>
      </p:sp>
      <p:sp>
        <p:nvSpPr>
          <p:cNvPr id="39939" name="Content Placeholder 2">
            <a:extLst>
              <a:ext uri="{FF2B5EF4-FFF2-40B4-BE49-F238E27FC236}">
                <a16:creationId xmlns:a16="http://schemas.microsoft.com/office/drawing/2014/main" id="{00F14746-E746-4BD0-99D3-C0C1EBD37D86}"/>
              </a:ext>
            </a:extLst>
          </p:cNvPr>
          <p:cNvSpPr>
            <a:spLocks noGrp="1"/>
          </p:cNvSpPr>
          <p:nvPr>
            <p:ph sz="quarter" idx="1"/>
          </p:nvPr>
        </p:nvSpPr>
        <p:spPr bwMode="auto">
          <a:xfrm>
            <a:off x="457200" y="1600200"/>
            <a:ext cx="7467600"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39940" name="Picture 3">
            <a:extLst>
              <a:ext uri="{FF2B5EF4-FFF2-40B4-BE49-F238E27FC236}">
                <a16:creationId xmlns:a16="http://schemas.microsoft.com/office/drawing/2014/main" id="{1B505CF6-FAF5-4E47-A7E2-69F22E03EA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17675"/>
            <a:ext cx="46863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BF9B8404-0494-449C-BB65-A3CFB60BA8D2}"/>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Referring to Psychotherapy</a:t>
            </a:r>
          </a:p>
        </p:txBody>
      </p:sp>
      <p:sp>
        <p:nvSpPr>
          <p:cNvPr id="8195" name="Subtitle 4">
            <a:extLst>
              <a:ext uri="{FF2B5EF4-FFF2-40B4-BE49-F238E27FC236}">
                <a16:creationId xmlns:a16="http://schemas.microsoft.com/office/drawing/2014/main" id="{A17421B1-76F9-4F6A-8646-BBE704759509}"/>
              </a:ext>
            </a:extLst>
          </p:cNvPr>
          <p:cNvSpPr>
            <a:spLocks noGrp="1"/>
          </p:cNvSpPr>
          <p:nvPr>
            <p:ph type="subTitle" idx="1"/>
          </p:nvPr>
        </p:nvSpPr>
        <p:spPr bwMode="auto">
          <a:xfrm>
            <a:off x="457200" y="1757363"/>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Aims and Objectives (from handbook)</a:t>
            </a:r>
          </a:p>
        </p:txBody>
      </p:sp>
      <p:sp>
        <p:nvSpPr>
          <p:cNvPr id="6" name="Text Placeholder 5">
            <a:extLst>
              <a:ext uri="{FF2B5EF4-FFF2-40B4-BE49-F238E27FC236}">
                <a16:creationId xmlns:a16="http://schemas.microsoft.com/office/drawing/2014/main" id="{839B5B97-8104-42B9-AE7A-923399E399F3}"/>
              </a:ext>
            </a:extLst>
          </p:cNvPr>
          <p:cNvSpPr>
            <a:spLocks noGrp="1"/>
          </p:cNvSpPr>
          <p:nvPr>
            <p:ph type="body" sz="quarter" idx="13"/>
          </p:nvPr>
        </p:nvSpPr>
        <p:spPr/>
        <p:txBody>
          <a:bodyPr/>
          <a:lstStyle/>
          <a:p>
            <a:pPr>
              <a:buFont typeface="Arial" charset="0"/>
              <a:buChar char="•"/>
              <a:defRPr/>
            </a:pPr>
            <a:r>
              <a:rPr lang="en-US" dirty="0"/>
              <a:t>Identify relevance to psychotherapy of particular aspects of the psychiatric history.</a:t>
            </a:r>
            <a:endParaRPr lang="en-GB" dirty="0"/>
          </a:p>
          <a:p>
            <a:pPr>
              <a:buFont typeface="Arial" charset="0"/>
              <a:buChar char="•"/>
              <a:defRPr/>
            </a:pPr>
            <a:r>
              <a:rPr lang="en-US" dirty="0"/>
              <a:t>Account for psychiatric presentation in psychological terms.</a:t>
            </a:r>
            <a:endParaRPr lang="en-GB" dirty="0"/>
          </a:p>
          <a:p>
            <a:pPr>
              <a:buFont typeface="Arial" charset="0"/>
              <a:buChar char="•"/>
              <a:defRPr/>
            </a:pPr>
            <a:r>
              <a:rPr lang="en-US" dirty="0"/>
              <a:t>Know when to refer patients appropriately to specialist services</a:t>
            </a:r>
            <a:endParaRPr lang="en-GB" dirty="0"/>
          </a:p>
          <a:p>
            <a:pPr marL="0" indent="0">
              <a:buFont typeface="Arial"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38ED530-6959-46EE-9175-E26597D34FB1}"/>
              </a:ext>
            </a:extLst>
          </p:cNvPr>
          <p:cNvSpPr>
            <a:spLocks noGrp="1"/>
          </p:cNvSpPr>
          <p:nvPr>
            <p:ph type="title"/>
          </p:nvPr>
        </p:nvSpPr>
        <p:spPr bwMode="auto">
          <a:xfrm>
            <a:off x="457200" y="977900"/>
            <a:ext cx="7467600"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Attachment Style: Adaptations</a:t>
            </a:r>
          </a:p>
        </p:txBody>
      </p:sp>
      <p:sp>
        <p:nvSpPr>
          <p:cNvPr id="41987" name="Content Placeholder 2">
            <a:extLst>
              <a:ext uri="{FF2B5EF4-FFF2-40B4-BE49-F238E27FC236}">
                <a16:creationId xmlns:a16="http://schemas.microsoft.com/office/drawing/2014/main" id="{A9BCDC35-914E-4BF3-8D70-435E1BFB9297}"/>
              </a:ext>
            </a:extLst>
          </p:cNvPr>
          <p:cNvSpPr>
            <a:spLocks noGrp="1"/>
          </p:cNvSpPr>
          <p:nvPr>
            <p:ph sz="quarter" idx="1"/>
          </p:nvPr>
        </p:nvSpPr>
        <p:spPr bwMode="auto">
          <a:xfrm>
            <a:off x="457200" y="1600200"/>
            <a:ext cx="7467600" cy="470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Secure</a:t>
            </a:r>
          </a:p>
          <a:p>
            <a:pPr lvl="1"/>
            <a:r>
              <a:rPr lang="en-US" altLang="en-US" sz="2000"/>
              <a:t>Attaches easily with appropriate boundaries</a:t>
            </a:r>
          </a:p>
          <a:p>
            <a:r>
              <a:rPr lang="en-US" altLang="en-US" sz="2400"/>
              <a:t>Insecure: Ambivalent</a:t>
            </a:r>
          </a:p>
          <a:p>
            <a:pPr lvl="1"/>
            <a:r>
              <a:rPr lang="en-US" altLang="en-US" sz="2000"/>
              <a:t>Alternately help seeking and rejecting</a:t>
            </a:r>
          </a:p>
          <a:p>
            <a:pPr lvl="1"/>
            <a:r>
              <a:rPr lang="en-US" altLang="en-US" sz="2000"/>
              <a:t>Needs consistency &amp; gently firm boundaries</a:t>
            </a:r>
          </a:p>
          <a:p>
            <a:r>
              <a:rPr lang="en-US" altLang="en-US" sz="2400"/>
              <a:t>Insecure: Avoidant</a:t>
            </a:r>
          </a:p>
          <a:p>
            <a:pPr lvl="1"/>
            <a:r>
              <a:rPr lang="en-US" altLang="en-US" sz="2000"/>
              <a:t>Hard to engage, avoids care</a:t>
            </a:r>
          </a:p>
          <a:p>
            <a:pPr lvl="1"/>
            <a:r>
              <a:rPr lang="en-US" altLang="en-US" sz="2000"/>
              <a:t>Needs encouragement and not mistaking avoidance for not wanting help</a:t>
            </a:r>
          </a:p>
          <a:p>
            <a:r>
              <a:rPr lang="en-US" altLang="en-US" sz="2400"/>
              <a:t>Disorganized</a:t>
            </a:r>
          </a:p>
          <a:p>
            <a:pPr lvl="1"/>
            <a:r>
              <a:rPr lang="en-US" altLang="en-US" sz="2000"/>
              <a:t>Chaotic</a:t>
            </a:r>
          </a:p>
          <a:p>
            <a:pPr lvl="1"/>
            <a:r>
              <a:rPr lang="en-US" altLang="en-US" sz="2000"/>
              <a:t>Needs stabilization first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CD35138-7652-4B19-A224-67FD2C124B83}"/>
              </a:ext>
            </a:extLst>
          </p:cNvPr>
          <p:cNvSpPr>
            <a:spLocks noGrp="1"/>
          </p:cNvSpPr>
          <p:nvPr>
            <p:ph type="title"/>
          </p:nvPr>
        </p:nvSpPr>
        <p:spPr bwMode="auto">
          <a:xfrm>
            <a:off x="457200" y="1092200"/>
            <a:ext cx="74676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Therapeutic Change</a:t>
            </a:r>
          </a:p>
        </p:txBody>
      </p:sp>
      <p:sp>
        <p:nvSpPr>
          <p:cNvPr id="44035" name="Content Placeholder 2">
            <a:extLst>
              <a:ext uri="{FF2B5EF4-FFF2-40B4-BE49-F238E27FC236}">
                <a16:creationId xmlns:a16="http://schemas.microsoft.com/office/drawing/2014/main" id="{9D546AD2-2428-4E3E-AA6D-4ED9452F57F9}"/>
              </a:ext>
            </a:extLst>
          </p:cNvPr>
          <p:cNvSpPr>
            <a:spLocks noGrp="1"/>
          </p:cNvSpPr>
          <p:nvPr>
            <p:ph sz="quarter" idx="1"/>
          </p:nvPr>
        </p:nvSpPr>
        <p:spPr bwMode="auto">
          <a:xfrm>
            <a:off x="620713" y="1909763"/>
            <a:ext cx="7467600" cy="279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Movement in motivation stage</a:t>
            </a:r>
          </a:p>
          <a:p>
            <a:r>
              <a:rPr lang="en-US" altLang="en-US" sz="2400"/>
              <a:t>Increased insight</a:t>
            </a:r>
          </a:p>
          <a:p>
            <a:r>
              <a:rPr lang="en-US" altLang="en-US" sz="2400"/>
              <a:t>Revised care plans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0895DA6-8D1E-4A12-95F7-EA2803E362E1}"/>
              </a:ext>
            </a:extLst>
          </p:cNvPr>
          <p:cNvSpPr>
            <a:spLocks noGrp="1"/>
          </p:cNvSpPr>
          <p:nvPr>
            <p:ph type="title"/>
          </p:nvPr>
        </p:nvSpPr>
        <p:spPr bwMode="auto">
          <a:xfrm>
            <a:off x="457200" y="998538"/>
            <a:ext cx="7467600" cy="830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Consent &amp; Planning</a:t>
            </a:r>
          </a:p>
        </p:txBody>
      </p:sp>
      <p:sp>
        <p:nvSpPr>
          <p:cNvPr id="46083" name="Content Placeholder 2">
            <a:extLst>
              <a:ext uri="{FF2B5EF4-FFF2-40B4-BE49-F238E27FC236}">
                <a16:creationId xmlns:a16="http://schemas.microsoft.com/office/drawing/2014/main" id="{3E91B85F-F548-462E-8AD0-816F398D55D9}"/>
              </a:ext>
            </a:extLst>
          </p:cNvPr>
          <p:cNvSpPr>
            <a:spLocks noGrp="1"/>
          </p:cNvSpPr>
          <p:nvPr>
            <p:ph sz="quarter" idx="1"/>
          </p:nvPr>
        </p:nvSpPr>
        <p:spPr bwMode="auto">
          <a:xfrm>
            <a:off x="457200" y="1828800"/>
            <a:ext cx="7467600" cy="408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Consent</a:t>
            </a:r>
          </a:p>
          <a:p>
            <a:pPr lvl="1"/>
            <a:r>
              <a:rPr lang="en-US" altLang="en-US" sz="2400"/>
              <a:t>Trial of therapy</a:t>
            </a:r>
          </a:p>
          <a:p>
            <a:pPr lvl="1"/>
            <a:r>
              <a:rPr lang="en-US" altLang="en-US" sz="2400"/>
              <a:t>Experience of the process</a:t>
            </a:r>
          </a:p>
          <a:p>
            <a:pPr lvl="1"/>
            <a:r>
              <a:rPr lang="en-US" altLang="en-US" sz="2400"/>
              <a:t>Assessment of reaction to assessment </a:t>
            </a:r>
          </a:p>
          <a:p>
            <a:pPr lvl="1"/>
            <a:endParaRPr lang="en-US" altLang="en-US" sz="2400"/>
          </a:p>
          <a:p>
            <a:r>
              <a:rPr lang="en-US" altLang="en-US" sz="2400"/>
              <a:t>Planning</a:t>
            </a:r>
          </a:p>
          <a:p>
            <a:pPr lvl="1"/>
            <a:r>
              <a:rPr lang="en-US" altLang="en-US" sz="2400"/>
              <a:t>Collaborative care plan</a:t>
            </a:r>
          </a:p>
          <a:p>
            <a:pPr lvl="1"/>
            <a:r>
              <a:rPr lang="en-US" altLang="en-US" sz="2400"/>
              <a:t>Based on trial of therapy</a:t>
            </a:r>
          </a:p>
          <a:p>
            <a:pPr lvl="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4A7833A-2205-41FB-A218-048C7B26E1C9}"/>
              </a:ext>
            </a:extLst>
          </p:cNvPr>
          <p:cNvSpPr>
            <a:spLocks noGrp="1"/>
          </p:cNvSpPr>
          <p:nvPr>
            <p:ph type="title"/>
          </p:nvPr>
        </p:nvSpPr>
        <p:spPr bwMode="auto">
          <a:xfrm>
            <a:off x="457200" y="1133475"/>
            <a:ext cx="7467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Summary</a:t>
            </a:r>
          </a:p>
        </p:txBody>
      </p:sp>
      <p:sp>
        <p:nvSpPr>
          <p:cNvPr id="48131" name="Content Placeholder 2">
            <a:extLst>
              <a:ext uri="{FF2B5EF4-FFF2-40B4-BE49-F238E27FC236}">
                <a16:creationId xmlns:a16="http://schemas.microsoft.com/office/drawing/2014/main" id="{FFC8AAFC-799A-4DAA-8280-EED7B31F8DC0}"/>
              </a:ext>
            </a:extLst>
          </p:cNvPr>
          <p:cNvSpPr>
            <a:spLocks noGrp="1"/>
          </p:cNvSpPr>
          <p:nvPr>
            <p:ph sz="quarter" idx="1"/>
          </p:nvPr>
        </p:nvSpPr>
        <p:spPr bwMode="auto">
          <a:xfrm>
            <a:off x="457200" y="1990725"/>
            <a:ext cx="7467600"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therapy for whom?</a:t>
            </a:r>
          </a:p>
          <a:p>
            <a:r>
              <a:rPr lang="en-US" altLang="en-US" sz="2400"/>
              <a:t>Where to refer.</a:t>
            </a:r>
          </a:p>
          <a:p>
            <a:r>
              <a:rPr lang="en-US" altLang="en-US" sz="2400"/>
              <a:t>What can your patient expect from assessment?</a:t>
            </a:r>
          </a:p>
          <a:p>
            <a:pPr lvl="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5FD6E83-4AD3-4B51-ADA4-2C06609319D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0179" name="Subtitle 2">
            <a:extLst>
              <a:ext uri="{FF2B5EF4-FFF2-40B4-BE49-F238E27FC236}">
                <a16:creationId xmlns:a16="http://schemas.microsoft.com/office/drawing/2014/main" id="{493122E4-4C51-4EB3-B094-20610E8CFD7B}"/>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DBB3C2F0-3F32-473A-A9A4-B9B43A4098EB}"/>
              </a:ext>
            </a:extLst>
          </p:cNvPr>
          <p:cNvSpPr>
            <a:spLocks noGrp="1"/>
          </p:cNvSpPr>
          <p:nvPr>
            <p:ph type="body" sz="quarter" idx="13"/>
          </p:nvPr>
        </p:nvSpPr>
        <p:spPr>
          <a:xfrm>
            <a:off x="457200" y="2486025"/>
            <a:ext cx="7839075" cy="3546475"/>
          </a:xfrm>
        </p:spPr>
        <p:txBody>
          <a:bodyPr/>
          <a:lstStyle/>
          <a:p>
            <a:pPr>
              <a:buFont typeface="Arial" charset="0"/>
              <a:buNone/>
              <a:defRPr/>
            </a:pPr>
            <a:r>
              <a:rPr lang="en-US" dirty="0"/>
              <a:t>1. The following theorists are correctly matched with the concepts that they introduced:</a:t>
            </a:r>
            <a:endParaRPr lang="en-GB" dirty="0"/>
          </a:p>
          <a:p>
            <a:pPr>
              <a:buFont typeface="Arial" charset="0"/>
              <a:buChar char="•"/>
              <a:defRPr/>
            </a:pPr>
            <a:endParaRPr lang="en-GB" dirty="0"/>
          </a:p>
          <a:p>
            <a:pPr>
              <a:buFont typeface="Arial" charset="0"/>
              <a:buChar char="•"/>
              <a:defRPr/>
            </a:pPr>
            <a:r>
              <a:rPr lang="en-US" dirty="0"/>
              <a:t>Sigmund Freud 		The Subconscious</a:t>
            </a:r>
            <a:endParaRPr lang="en-GB" dirty="0"/>
          </a:p>
          <a:p>
            <a:pPr>
              <a:buFont typeface="Arial" charset="0"/>
              <a:buChar char="•"/>
              <a:defRPr/>
            </a:pPr>
            <a:r>
              <a:rPr lang="en-US" dirty="0"/>
              <a:t>Melanie Klein	 		The Paranoid-Schizoid Position</a:t>
            </a:r>
            <a:endParaRPr lang="en-GB" dirty="0"/>
          </a:p>
          <a:p>
            <a:pPr>
              <a:buFont typeface="Arial" charset="0"/>
              <a:buChar char="•"/>
              <a:defRPr/>
            </a:pPr>
            <a:r>
              <a:rPr lang="en-US" dirty="0"/>
              <a:t>David Malan			The Two Triangle technique</a:t>
            </a:r>
            <a:endParaRPr lang="en-GB" dirty="0"/>
          </a:p>
          <a:p>
            <a:pPr>
              <a:buFont typeface="Arial" charset="0"/>
              <a:buChar char="•"/>
              <a:defRPr/>
            </a:pPr>
            <a:r>
              <a:rPr lang="en-US" dirty="0"/>
              <a:t>Herbert Rosenfeld  	Containment</a:t>
            </a:r>
            <a:endParaRPr lang="en-GB" dirty="0"/>
          </a:p>
          <a:p>
            <a:pPr>
              <a:buFont typeface="Arial" charset="0"/>
              <a:buChar char="•"/>
              <a:defRPr/>
            </a:pPr>
            <a:r>
              <a:rPr lang="en-US" dirty="0"/>
              <a:t>Anna Freud			The Ego</a:t>
            </a:r>
            <a:endParaRPr lang="en-GB" dirty="0"/>
          </a:p>
          <a:p>
            <a:pPr marL="457200" indent="-457200">
              <a:buFont typeface="Arial" charset="0"/>
              <a:buNone/>
              <a:defRPr/>
            </a:pPr>
            <a:endParaRPr lang="en-GB" dirty="0"/>
          </a:p>
          <a:p>
            <a:pPr>
              <a:buFont typeface="Arial" charset="0"/>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C9CD92C-FDA8-423F-80BF-A3AA95332B03}"/>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2227" name="Subtitle 2">
            <a:extLst>
              <a:ext uri="{FF2B5EF4-FFF2-40B4-BE49-F238E27FC236}">
                <a16:creationId xmlns:a16="http://schemas.microsoft.com/office/drawing/2014/main" id="{CE8A33F8-1EF4-4E93-95AC-40FC35B26DB6}"/>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CBE92268-EF06-4622-A6A7-D1C2122A0B10}"/>
              </a:ext>
            </a:extLst>
          </p:cNvPr>
          <p:cNvSpPr>
            <a:spLocks noGrp="1"/>
          </p:cNvSpPr>
          <p:nvPr>
            <p:ph type="body" sz="quarter" idx="13"/>
          </p:nvPr>
        </p:nvSpPr>
        <p:spPr>
          <a:xfrm>
            <a:off x="457200" y="2486025"/>
            <a:ext cx="7839075" cy="3546475"/>
          </a:xfrm>
        </p:spPr>
        <p:txBody>
          <a:bodyPr/>
          <a:lstStyle/>
          <a:p>
            <a:pPr>
              <a:buFont typeface="Arial" charset="0"/>
              <a:buNone/>
              <a:defRPr/>
            </a:pPr>
            <a:r>
              <a:rPr lang="en-US" dirty="0"/>
              <a:t>1. The following theorists are correctly matched with the concepts that they introduced:</a:t>
            </a:r>
            <a:endParaRPr lang="en-GB" dirty="0"/>
          </a:p>
          <a:p>
            <a:pPr>
              <a:buFont typeface="Arial" charset="0"/>
              <a:buChar char="•"/>
              <a:defRPr/>
            </a:pPr>
            <a:endParaRPr lang="en-GB" dirty="0"/>
          </a:p>
          <a:p>
            <a:pPr>
              <a:buFont typeface="Arial" charset="0"/>
              <a:buChar char="•"/>
              <a:defRPr/>
            </a:pPr>
            <a:r>
              <a:rPr lang="en-US" sz="2000" dirty="0"/>
              <a:t>Sigmund Freud 		The Subconscious</a:t>
            </a:r>
            <a:endParaRPr lang="en-GB" sz="2000" dirty="0"/>
          </a:p>
          <a:p>
            <a:pPr>
              <a:buFont typeface="Arial" charset="0"/>
              <a:buChar char="•"/>
              <a:defRPr/>
            </a:pPr>
            <a:r>
              <a:rPr lang="en-US" sz="2000" b="1" dirty="0"/>
              <a:t>Melanie Klein	 	The Paranoid-Schizoid Position</a:t>
            </a:r>
            <a:endParaRPr lang="en-GB" sz="2000" b="1" dirty="0"/>
          </a:p>
          <a:p>
            <a:pPr>
              <a:buFont typeface="Arial" charset="0"/>
              <a:buChar char="•"/>
              <a:defRPr/>
            </a:pPr>
            <a:r>
              <a:rPr lang="en-US" sz="2000" b="1" dirty="0"/>
              <a:t>David Malan			The Two Triangle technique</a:t>
            </a:r>
            <a:endParaRPr lang="en-GB" sz="2000" b="1" dirty="0"/>
          </a:p>
          <a:p>
            <a:pPr>
              <a:buFont typeface="Arial" charset="0"/>
              <a:buChar char="•"/>
              <a:defRPr/>
            </a:pPr>
            <a:r>
              <a:rPr lang="en-US" sz="2000" dirty="0"/>
              <a:t>Herbert Rosenfeld  	Containment</a:t>
            </a:r>
            <a:endParaRPr lang="en-GB" sz="2000" dirty="0"/>
          </a:p>
          <a:p>
            <a:pPr>
              <a:buFont typeface="Arial" charset="0"/>
              <a:buChar char="•"/>
              <a:defRPr/>
            </a:pPr>
            <a:r>
              <a:rPr lang="en-US" sz="2000" dirty="0"/>
              <a:t>Anna Freud			The Ego</a:t>
            </a:r>
            <a:endParaRPr lang="en-GB" sz="2000" dirty="0"/>
          </a:p>
          <a:p>
            <a:pPr marL="457200" indent="-457200">
              <a:buFont typeface="Arial" charset="0"/>
              <a:buNone/>
              <a:defRPr/>
            </a:pPr>
            <a:endParaRPr lang="en-GB" dirty="0"/>
          </a:p>
          <a:p>
            <a:pPr>
              <a:buFont typeface="Arial" charset="0"/>
              <a:buChar cha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C869C89-6851-47E8-99EA-716AC679C117}"/>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4275" name="Subtitle 2">
            <a:extLst>
              <a:ext uri="{FF2B5EF4-FFF2-40B4-BE49-F238E27FC236}">
                <a16:creationId xmlns:a16="http://schemas.microsoft.com/office/drawing/2014/main" id="{92DCF9E0-31AA-4BD4-9AA5-24B397EB6989}"/>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54276" name="Text Placeholder 3">
            <a:extLst>
              <a:ext uri="{FF2B5EF4-FFF2-40B4-BE49-F238E27FC236}">
                <a16:creationId xmlns:a16="http://schemas.microsoft.com/office/drawing/2014/main" id="{B6A977C5-E5E6-4498-B3B9-20848621124F}"/>
              </a:ext>
            </a:extLst>
          </p:cNvPr>
          <p:cNvSpPr>
            <a:spLocks noGrp="1"/>
          </p:cNvSpPr>
          <p:nvPr>
            <p:ph type="body" sz="quarter" idx="13"/>
          </p:nvPr>
        </p:nvSpPr>
        <p:spPr bwMode="auto">
          <a:xfrm>
            <a:off x="457200" y="2486025"/>
            <a:ext cx="7839075" cy="328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2. Defences:</a:t>
            </a:r>
            <a:endParaRPr lang="en-GB" altLang="en-US"/>
          </a:p>
          <a:p>
            <a:pPr>
              <a:buFont typeface="Arial" panose="020B0604020202020204" pitchFamily="34" charset="0"/>
              <a:buNone/>
            </a:pPr>
            <a:endParaRPr lang="en-GB" altLang="en-US"/>
          </a:p>
          <a:p>
            <a:r>
              <a:rPr lang="en-US" altLang="en-US"/>
              <a:t>Are always pathological.</a:t>
            </a:r>
            <a:endParaRPr lang="en-GB" altLang="en-US"/>
          </a:p>
          <a:p>
            <a:r>
              <a:rPr lang="en-US" altLang="en-US"/>
              <a:t>Reduce anxiety.</a:t>
            </a:r>
            <a:endParaRPr lang="en-GB" altLang="en-US"/>
          </a:p>
          <a:p>
            <a:r>
              <a:rPr lang="en-US" altLang="en-US"/>
              <a:t>Enhance conscious insight.</a:t>
            </a:r>
            <a:endParaRPr lang="en-GB" altLang="en-US"/>
          </a:p>
          <a:p>
            <a:r>
              <a:rPr lang="en-US" altLang="en-US"/>
              <a:t>Are universal.</a:t>
            </a:r>
            <a:endParaRPr lang="en-GB" altLang="en-US"/>
          </a:p>
          <a:p>
            <a:r>
              <a:rPr lang="en-US" altLang="en-US"/>
              <a:t>Develop later in childhood.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B033719-DBFF-48CA-8C96-2C345AC44A6A}"/>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5299" name="Subtitle 2">
            <a:extLst>
              <a:ext uri="{FF2B5EF4-FFF2-40B4-BE49-F238E27FC236}">
                <a16:creationId xmlns:a16="http://schemas.microsoft.com/office/drawing/2014/main" id="{2B91797F-0FA8-4188-9C23-B6E8B5B57B04}"/>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55300" name="Text Placeholder 3">
            <a:extLst>
              <a:ext uri="{FF2B5EF4-FFF2-40B4-BE49-F238E27FC236}">
                <a16:creationId xmlns:a16="http://schemas.microsoft.com/office/drawing/2014/main" id="{30658B4D-CCCA-4AF3-A48B-6871E933BA67}"/>
              </a:ext>
            </a:extLst>
          </p:cNvPr>
          <p:cNvSpPr>
            <a:spLocks noGrp="1"/>
          </p:cNvSpPr>
          <p:nvPr>
            <p:ph type="body" sz="quarter" idx="13"/>
          </p:nvPr>
        </p:nvSpPr>
        <p:spPr bwMode="auto">
          <a:xfrm>
            <a:off x="457200" y="2486025"/>
            <a:ext cx="7839075" cy="328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2. Defences:</a:t>
            </a:r>
            <a:endParaRPr lang="en-GB" altLang="en-US"/>
          </a:p>
          <a:p>
            <a:pPr>
              <a:buFont typeface="Arial" panose="020B0604020202020204" pitchFamily="34" charset="0"/>
              <a:buNone/>
            </a:pPr>
            <a:endParaRPr lang="en-GB" altLang="en-US"/>
          </a:p>
          <a:p>
            <a:r>
              <a:rPr lang="en-US" altLang="en-US"/>
              <a:t>Are always pathological.</a:t>
            </a:r>
            <a:endParaRPr lang="en-GB" altLang="en-US"/>
          </a:p>
          <a:p>
            <a:r>
              <a:rPr lang="en-US" altLang="en-US" b="1"/>
              <a:t>Reduce anxiety.</a:t>
            </a:r>
            <a:endParaRPr lang="en-GB" altLang="en-US" b="1"/>
          </a:p>
          <a:p>
            <a:r>
              <a:rPr lang="en-US" altLang="en-US"/>
              <a:t>Enhance conscious insight.</a:t>
            </a:r>
            <a:endParaRPr lang="en-GB" altLang="en-US"/>
          </a:p>
          <a:p>
            <a:r>
              <a:rPr lang="en-US" altLang="en-US" b="1"/>
              <a:t>Are universal</a:t>
            </a:r>
            <a:r>
              <a:rPr lang="en-US" altLang="en-US"/>
              <a:t>.</a:t>
            </a:r>
            <a:endParaRPr lang="en-GB" altLang="en-US"/>
          </a:p>
          <a:p>
            <a:r>
              <a:rPr lang="en-US" altLang="en-US"/>
              <a:t>Develop later in childhood.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6293DEA-B214-4576-9369-7604EA131FB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6323" name="Subtitle 2">
            <a:extLst>
              <a:ext uri="{FF2B5EF4-FFF2-40B4-BE49-F238E27FC236}">
                <a16:creationId xmlns:a16="http://schemas.microsoft.com/office/drawing/2014/main" id="{DC8EF518-564F-4A54-B176-8235981807F6}"/>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8E1607FA-EE0C-43DC-B15B-ECA76805FC2B}"/>
              </a:ext>
            </a:extLst>
          </p:cNvPr>
          <p:cNvSpPr>
            <a:spLocks noGrp="1"/>
          </p:cNvSpPr>
          <p:nvPr>
            <p:ph type="body" sz="quarter" idx="13"/>
          </p:nvPr>
        </p:nvSpPr>
        <p:spPr>
          <a:xfrm>
            <a:off x="457200" y="2486025"/>
            <a:ext cx="7839075" cy="3355975"/>
          </a:xfrm>
        </p:spPr>
        <p:txBody>
          <a:bodyPr/>
          <a:lstStyle/>
          <a:p>
            <a:pPr>
              <a:buFont typeface="Arial" charset="0"/>
              <a:buNone/>
              <a:defRPr/>
            </a:pPr>
            <a:r>
              <a:rPr lang="en-US" dirty="0"/>
              <a:t>3. A psychotherapy formulation:</a:t>
            </a:r>
            <a:endParaRPr lang="en-GB" dirty="0"/>
          </a:p>
          <a:p>
            <a:pPr>
              <a:buFont typeface="Arial" charset="0"/>
              <a:buNone/>
              <a:defRPr/>
            </a:pPr>
            <a:endParaRPr lang="en-GB" dirty="0"/>
          </a:p>
          <a:p>
            <a:pPr>
              <a:buFont typeface="Arial" charset="0"/>
              <a:buChar char="•"/>
              <a:defRPr/>
            </a:pPr>
            <a:r>
              <a:rPr lang="en-US" dirty="0"/>
              <a:t>Leads to a diagnosis.</a:t>
            </a:r>
            <a:endParaRPr lang="en-GB" dirty="0"/>
          </a:p>
          <a:p>
            <a:pPr>
              <a:buFont typeface="Arial" charset="0"/>
              <a:buChar char="•"/>
              <a:defRPr/>
            </a:pPr>
            <a:r>
              <a:rPr lang="en-US" dirty="0"/>
              <a:t>Ignores the past.</a:t>
            </a:r>
            <a:endParaRPr lang="en-GB" dirty="0"/>
          </a:p>
          <a:p>
            <a:pPr>
              <a:buFont typeface="Arial" charset="0"/>
              <a:buChar char="•"/>
              <a:defRPr/>
            </a:pPr>
            <a:r>
              <a:rPr lang="en-US" dirty="0"/>
              <a:t>Is only applicable in psychotherapy.</a:t>
            </a:r>
            <a:endParaRPr lang="en-GB" dirty="0"/>
          </a:p>
          <a:p>
            <a:pPr>
              <a:buFont typeface="Arial" charset="0"/>
              <a:buChar char="•"/>
              <a:defRPr/>
            </a:pPr>
            <a:r>
              <a:rPr lang="en-US" dirty="0"/>
              <a:t>Is theory neutral.</a:t>
            </a:r>
            <a:endParaRPr lang="en-GB" dirty="0"/>
          </a:p>
          <a:p>
            <a:pPr>
              <a:buFont typeface="Arial" charset="0"/>
              <a:buChar char="•"/>
              <a:defRPr/>
            </a:pPr>
            <a:r>
              <a:rPr lang="en-US" dirty="0"/>
              <a:t>Makes predictions.</a:t>
            </a:r>
            <a:endParaRPr lang="en-GB" dirty="0"/>
          </a:p>
          <a:p>
            <a:pPr marL="457200" indent="-457200">
              <a:buFont typeface="Arial" charset="0"/>
              <a:buNone/>
              <a:defRPr/>
            </a:pPr>
            <a:endParaRPr lang="en-GB" dirty="0"/>
          </a:p>
          <a:p>
            <a:pPr>
              <a:buFont typeface="Arial" charset="0"/>
              <a:buChar cha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17723AF-AE1A-46DC-A1E8-A5B4F14E26B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7347" name="Subtitle 2">
            <a:extLst>
              <a:ext uri="{FF2B5EF4-FFF2-40B4-BE49-F238E27FC236}">
                <a16:creationId xmlns:a16="http://schemas.microsoft.com/office/drawing/2014/main" id="{927AEEC7-B03D-423B-868F-D78CA70B69E8}"/>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9EEA7A55-D3C9-4375-8666-C1A02F75793B}"/>
              </a:ext>
            </a:extLst>
          </p:cNvPr>
          <p:cNvSpPr>
            <a:spLocks noGrp="1"/>
          </p:cNvSpPr>
          <p:nvPr>
            <p:ph type="body" sz="quarter" idx="13"/>
          </p:nvPr>
        </p:nvSpPr>
        <p:spPr>
          <a:xfrm>
            <a:off x="457200" y="2486025"/>
            <a:ext cx="7839075" cy="3355975"/>
          </a:xfrm>
        </p:spPr>
        <p:txBody>
          <a:bodyPr/>
          <a:lstStyle/>
          <a:p>
            <a:pPr>
              <a:buFont typeface="Arial" charset="0"/>
              <a:buNone/>
              <a:defRPr/>
            </a:pPr>
            <a:r>
              <a:rPr lang="en-US" dirty="0"/>
              <a:t>3. A psychotherapy formulation:</a:t>
            </a:r>
            <a:endParaRPr lang="en-GB" dirty="0"/>
          </a:p>
          <a:p>
            <a:pPr>
              <a:buFont typeface="Arial" charset="0"/>
              <a:buNone/>
              <a:defRPr/>
            </a:pPr>
            <a:endParaRPr lang="en-GB" dirty="0"/>
          </a:p>
          <a:p>
            <a:pPr>
              <a:buFont typeface="Arial" charset="0"/>
              <a:buChar char="•"/>
              <a:defRPr/>
            </a:pPr>
            <a:r>
              <a:rPr lang="en-US" dirty="0"/>
              <a:t>Leads to a diagnosis.</a:t>
            </a:r>
            <a:endParaRPr lang="en-GB" dirty="0"/>
          </a:p>
          <a:p>
            <a:pPr>
              <a:buFont typeface="Arial" charset="0"/>
              <a:buChar char="•"/>
              <a:defRPr/>
            </a:pPr>
            <a:r>
              <a:rPr lang="en-US" dirty="0"/>
              <a:t>Ignores the past.</a:t>
            </a:r>
            <a:endParaRPr lang="en-GB" dirty="0"/>
          </a:p>
          <a:p>
            <a:pPr>
              <a:buFont typeface="Arial" charset="0"/>
              <a:buChar char="•"/>
              <a:defRPr/>
            </a:pPr>
            <a:r>
              <a:rPr lang="en-US" dirty="0"/>
              <a:t>Is only applicable in psychotherapy.</a:t>
            </a:r>
            <a:endParaRPr lang="en-GB" dirty="0"/>
          </a:p>
          <a:p>
            <a:pPr>
              <a:buFont typeface="Arial" charset="0"/>
              <a:buChar char="•"/>
              <a:defRPr/>
            </a:pPr>
            <a:r>
              <a:rPr lang="en-US" b="1" dirty="0"/>
              <a:t>Is theory neutral</a:t>
            </a:r>
            <a:r>
              <a:rPr lang="en-US" dirty="0"/>
              <a:t>.</a:t>
            </a:r>
            <a:endParaRPr lang="en-GB" dirty="0"/>
          </a:p>
          <a:p>
            <a:pPr>
              <a:buFont typeface="Arial" charset="0"/>
              <a:buChar char="•"/>
              <a:defRPr/>
            </a:pPr>
            <a:r>
              <a:rPr lang="en-US" dirty="0"/>
              <a:t>Makes predictions.</a:t>
            </a:r>
            <a:endParaRPr lang="en-GB" dirty="0"/>
          </a:p>
          <a:p>
            <a:pPr marL="457200" indent="-457200">
              <a:buFont typeface="Arial" charset="0"/>
              <a:buNone/>
              <a:defRPr/>
            </a:pPr>
            <a:endParaRPr lang="en-GB" dirty="0"/>
          </a:p>
          <a:p>
            <a:pPr>
              <a:buFont typeface="Arial" charset="0"/>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A904EE4-49A6-490D-AD73-DC77CEB438D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Referring to Psychotherapy</a:t>
            </a:r>
          </a:p>
        </p:txBody>
      </p:sp>
      <p:sp>
        <p:nvSpPr>
          <p:cNvPr id="9219" name="Subtitle 2">
            <a:extLst>
              <a:ext uri="{FF2B5EF4-FFF2-40B4-BE49-F238E27FC236}">
                <a16:creationId xmlns:a16="http://schemas.microsoft.com/office/drawing/2014/main" id="{DB2232CD-09B8-48EB-A8FB-8C796CBA704C}"/>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achieve this</a:t>
            </a:r>
          </a:p>
        </p:txBody>
      </p:sp>
      <p:sp>
        <p:nvSpPr>
          <p:cNvPr id="4" name="Text Placeholder 3">
            <a:extLst>
              <a:ext uri="{FF2B5EF4-FFF2-40B4-BE49-F238E27FC236}">
                <a16:creationId xmlns:a16="http://schemas.microsoft.com/office/drawing/2014/main" id="{1441F2F2-394C-40DE-99E4-8D0EA2D16313}"/>
              </a:ext>
            </a:extLst>
          </p:cNvPr>
          <p:cNvSpPr>
            <a:spLocks noGrp="1"/>
          </p:cNvSpPr>
          <p:nvPr>
            <p:ph type="body" sz="quarter" idx="13"/>
          </p:nvPr>
        </p:nvSpPr>
        <p:spPr/>
        <p:txBody>
          <a:bodyPr/>
          <a:lstStyle/>
          <a:p>
            <a:pPr>
              <a:buFont typeface="Arial" charset="0"/>
              <a:buChar char="•"/>
              <a:defRPr/>
            </a:pPr>
            <a:r>
              <a:rPr lang="en-US" dirty="0"/>
              <a:t>Case Presentation</a:t>
            </a:r>
          </a:p>
          <a:p>
            <a:pPr>
              <a:buFont typeface="Arial" charset="0"/>
              <a:buChar char="•"/>
              <a:defRPr/>
            </a:pPr>
            <a:r>
              <a:rPr lang="en-US" dirty="0"/>
              <a:t>Journal Club</a:t>
            </a:r>
          </a:p>
          <a:p>
            <a:pPr>
              <a:buFont typeface="Arial" charset="0"/>
              <a:buChar char="•"/>
              <a:defRPr/>
            </a:pPr>
            <a:r>
              <a:rPr lang="en-US" dirty="0"/>
              <a:t>555 Presentation</a:t>
            </a:r>
          </a:p>
          <a:p>
            <a:pPr>
              <a:buFont typeface="Arial" charset="0"/>
              <a:buChar char="•"/>
              <a:defRPr/>
            </a:pPr>
            <a:r>
              <a:rPr lang="en-US" dirty="0"/>
              <a:t>Expert-Led Session</a:t>
            </a:r>
          </a:p>
          <a:p>
            <a:pPr>
              <a:buFont typeface="Arial" charset="0"/>
              <a:buChar char="•"/>
              <a:defRPr/>
            </a:pPr>
            <a:r>
              <a:rPr lang="en-US" dirty="0"/>
              <a:t>MCQs</a:t>
            </a:r>
          </a:p>
          <a:p>
            <a:pPr marL="0" indent="0">
              <a:buFont typeface="Arial" charset="0"/>
              <a:buNone/>
              <a:defRPr/>
            </a:pPr>
            <a:endParaRPr lang="en-US" dirty="0"/>
          </a:p>
          <a:p>
            <a:pPr>
              <a:buFont typeface="Arial" charset="0"/>
              <a:buChar char="•"/>
              <a:defRPr/>
            </a:pPr>
            <a:r>
              <a:rPr lang="en-US" dirty="0"/>
              <a:t>Please sign the register and complete the feedback</a:t>
            </a:r>
          </a:p>
          <a:p>
            <a:pPr marL="0" indent="0">
              <a:buFont typeface="Arial" charset="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0C32D6F-AE2B-4A15-AEE8-87115C8AA23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8371" name="Subtitle 2">
            <a:extLst>
              <a:ext uri="{FF2B5EF4-FFF2-40B4-BE49-F238E27FC236}">
                <a16:creationId xmlns:a16="http://schemas.microsoft.com/office/drawing/2014/main" id="{065E958E-71AB-43E6-B4C4-39AEBF3C9489}"/>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58372" name="Text Placeholder 3">
            <a:extLst>
              <a:ext uri="{FF2B5EF4-FFF2-40B4-BE49-F238E27FC236}">
                <a16:creationId xmlns:a16="http://schemas.microsoft.com/office/drawing/2014/main" id="{820D1ECA-CB1D-4E46-AFFA-131271BD9F11}"/>
              </a:ext>
            </a:extLst>
          </p:cNvPr>
          <p:cNvSpPr>
            <a:spLocks noGrp="1"/>
          </p:cNvSpPr>
          <p:nvPr>
            <p:ph type="body" sz="quarter" idx="13"/>
          </p:nvPr>
        </p:nvSpPr>
        <p:spPr bwMode="auto">
          <a:xfrm>
            <a:off x="457200" y="2338388"/>
            <a:ext cx="7839075" cy="332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GB" altLang="en-US"/>
              <a:t>4. How do you define transference?</a:t>
            </a:r>
          </a:p>
          <a:p>
            <a:pPr marL="457200" indent="-457200"/>
            <a:r>
              <a:rPr lang="en-GB" altLang="en-US" sz="2000"/>
              <a:t>The empathy shown by the therapist to the patient.</a:t>
            </a:r>
          </a:p>
          <a:p>
            <a:pPr marL="457200" indent="-457200"/>
            <a:r>
              <a:rPr lang="en-GB" altLang="en-US" sz="2000"/>
              <a:t>Defence mechanism where attention is shifted to a less threatening / more benign target.</a:t>
            </a:r>
          </a:p>
          <a:p>
            <a:pPr marL="457200" indent="-457200"/>
            <a:r>
              <a:rPr lang="en-GB" altLang="en-US" sz="2000"/>
              <a:t>Therapist’s response to the patient drawn from therapist’s previous life experiences.</a:t>
            </a:r>
          </a:p>
          <a:p>
            <a:pPr marL="457200" indent="-457200"/>
            <a:r>
              <a:rPr lang="en-GB" altLang="en-US" sz="2000"/>
              <a:t>Patient’s response to the therapist based upon their earlier relationships</a:t>
            </a:r>
          </a:p>
          <a:p>
            <a:pPr marL="457200" indent="-457200"/>
            <a:r>
              <a:rPr lang="en-GB" altLang="en-US" sz="2000"/>
              <a:t>All of the above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C5AF0A2-D9F6-48D7-8A9D-A3CD10BC048E}"/>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59395" name="Subtitle 2">
            <a:extLst>
              <a:ext uri="{FF2B5EF4-FFF2-40B4-BE49-F238E27FC236}">
                <a16:creationId xmlns:a16="http://schemas.microsoft.com/office/drawing/2014/main" id="{B29EDCD8-5D58-4D43-89FD-AE788A799CED}"/>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59396" name="Text Placeholder 3">
            <a:extLst>
              <a:ext uri="{FF2B5EF4-FFF2-40B4-BE49-F238E27FC236}">
                <a16:creationId xmlns:a16="http://schemas.microsoft.com/office/drawing/2014/main" id="{C0078FDC-A45F-46D7-AD64-3484361B7EEA}"/>
              </a:ext>
            </a:extLst>
          </p:cNvPr>
          <p:cNvSpPr>
            <a:spLocks noGrp="1"/>
          </p:cNvSpPr>
          <p:nvPr>
            <p:ph type="body" sz="quarter" idx="13"/>
          </p:nvPr>
        </p:nvSpPr>
        <p:spPr bwMode="auto">
          <a:xfrm>
            <a:off x="457200" y="2338388"/>
            <a:ext cx="7839075" cy="332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GB" altLang="en-US"/>
              <a:t>4. How do you define transference?</a:t>
            </a:r>
          </a:p>
          <a:p>
            <a:pPr marL="457200" indent="-457200"/>
            <a:r>
              <a:rPr lang="en-GB" altLang="en-US" sz="2000"/>
              <a:t>The empathy shown by the therapist to the patient.</a:t>
            </a:r>
          </a:p>
          <a:p>
            <a:pPr marL="457200" indent="-457200"/>
            <a:r>
              <a:rPr lang="en-GB" altLang="en-US" sz="2000"/>
              <a:t>Defence mechanism where attention is shifted to a less threatening / more benign target.</a:t>
            </a:r>
          </a:p>
          <a:p>
            <a:pPr marL="457200" indent="-457200"/>
            <a:r>
              <a:rPr lang="en-GB" altLang="en-US" sz="2000"/>
              <a:t>Therapist’s response to the patient drawn from therapist’s previous life experiences.</a:t>
            </a:r>
          </a:p>
          <a:p>
            <a:pPr marL="457200" indent="-457200"/>
            <a:r>
              <a:rPr lang="en-GB" altLang="en-US" sz="2000" b="1"/>
              <a:t>Patient’s response to the therapist based upon their earlier relationships</a:t>
            </a:r>
          </a:p>
          <a:p>
            <a:pPr marL="457200" indent="-457200"/>
            <a:r>
              <a:rPr lang="en-GB" altLang="en-US" sz="2000"/>
              <a:t>All of the above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201C766-FF28-49FC-B49D-EC737D19C0B3}"/>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60419" name="Subtitle 2">
            <a:extLst>
              <a:ext uri="{FF2B5EF4-FFF2-40B4-BE49-F238E27FC236}">
                <a16:creationId xmlns:a16="http://schemas.microsoft.com/office/drawing/2014/main" id="{EB13D245-DC02-4AA8-BCE3-06C454E4CCDD}"/>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878DE5C4-BB3C-4181-9DB5-65519142B926}"/>
              </a:ext>
            </a:extLst>
          </p:cNvPr>
          <p:cNvSpPr>
            <a:spLocks noGrp="1"/>
          </p:cNvSpPr>
          <p:nvPr>
            <p:ph type="body" sz="quarter" idx="13"/>
          </p:nvPr>
        </p:nvSpPr>
        <p:spPr>
          <a:xfrm>
            <a:off x="457200" y="2338388"/>
            <a:ext cx="7839075" cy="3355975"/>
          </a:xfrm>
        </p:spPr>
        <p:txBody>
          <a:bodyPr/>
          <a:lstStyle/>
          <a:p>
            <a:pPr marL="457200" indent="-457200">
              <a:buFont typeface="Arial" charset="0"/>
              <a:buNone/>
              <a:defRPr/>
            </a:pPr>
            <a:r>
              <a:rPr lang="en-US" dirty="0"/>
              <a:t>5. What would suggest a patient has good psychological mindedness? </a:t>
            </a:r>
          </a:p>
          <a:p>
            <a:pPr marL="457200" indent="-457200">
              <a:buFont typeface="Arial" charset="0"/>
              <a:buChar char="•"/>
              <a:defRPr/>
            </a:pPr>
            <a:r>
              <a:rPr lang="en-US" sz="2000" dirty="0"/>
              <a:t>Becoming very upset when talking about the past</a:t>
            </a:r>
          </a:p>
          <a:p>
            <a:pPr marL="457200" indent="-457200">
              <a:buFont typeface="Arial" charset="0"/>
              <a:buChar char="•"/>
              <a:defRPr/>
            </a:pPr>
            <a:r>
              <a:rPr lang="en-US" sz="2000" dirty="0"/>
              <a:t>Finding it hard to step back and observe the situation objectively</a:t>
            </a:r>
          </a:p>
          <a:p>
            <a:pPr marL="457200" indent="-457200">
              <a:buFont typeface="Arial" charset="0"/>
              <a:buChar char="•"/>
              <a:defRPr/>
            </a:pPr>
            <a:r>
              <a:rPr lang="en-US" sz="2000" dirty="0"/>
              <a:t>Needing to be talked through assessment with lots of prompts</a:t>
            </a:r>
          </a:p>
          <a:p>
            <a:pPr marL="457200" indent="-457200">
              <a:buFont typeface="Arial" charset="0"/>
              <a:buChar char="•"/>
              <a:defRPr/>
            </a:pPr>
            <a:r>
              <a:rPr lang="en-US" sz="2000" dirty="0"/>
              <a:t>Reasonable sense of self esteem</a:t>
            </a:r>
          </a:p>
          <a:p>
            <a:pPr marL="457200" indent="-457200">
              <a:buFont typeface="Arial" charset="0"/>
              <a:buChar char="•"/>
              <a:defRPr/>
            </a:pPr>
            <a:r>
              <a:rPr lang="en-US" sz="2000" dirty="0"/>
              <a:t>None of the above</a:t>
            </a:r>
            <a:endParaRPr lang="en-US" dirty="0"/>
          </a:p>
          <a:p>
            <a:pPr marL="457200" lvl="1" indent="0">
              <a:buFont typeface="Arial" charset="0"/>
              <a:buNone/>
              <a:defRPr/>
            </a:pPr>
            <a:r>
              <a:rPr lang="en-GB" dirty="0"/>
              <a:t>	</a:t>
            </a:r>
          </a:p>
          <a:p>
            <a:pPr>
              <a:buFont typeface="Arial" charset="0"/>
              <a:buChar cha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82F4ACA-FCAF-4394-9869-67CD4108D73A}"/>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61443" name="Subtitle 2">
            <a:extLst>
              <a:ext uri="{FF2B5EF4-FFF2-40B4-BE49-F238E27FC236}">
                <a16:creationId xmlns:a16="http://schemas.microsoft.com/office/drawing/2014/main" id="{CBBC2D29-56F6-450E-B08A-FFF08EB24FE0}"/>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897971F3-5E4B-43DF-8A49-4303CB759E1E}"/>
              </a:ext>
            </a:extLst>
          </p:cNvPr>
          <p:cNvSpPr>
            <a:spLocks noGrp="1"/>
          </p:cNvSpPr>
          <p:nvPr>
            <p:ph type="body" sz="quarter" idx="13"/>
          </p:nvPr>
        </p:nvSpPr>
        <p:spPr>
          <a:xfrm>
            <a:off x="457200" y="2338388"/>
            <a:ext cx="7839075" cy="3355975"/>
          </a:xfrm>
        </p:spPr>
        <p:txBody>
          <a:bodyPr/>
          <a:lstStyle/>
          <a:p>
            <a:pPr marL="457200" indent="-457200">
              <a:buFont typeface="Arial" charset="0"/>
              <a:buNone/>
              <a:defRPr/>
            </a:pPr>
            <a:r>
              <a:rPr lang="en-US" dirty="0"/>
              <a:t>5. What would suggest a patient has good psychological mindedness? </a:t>
            </a:r>
          </a:p>
          <a:p>
            <a:pPr marL="457200" indent="-457200">
              <a:buFont typeface="Arial" charset="0"/>
              <a:buChar char="•"/>
              <a:defRPr/>
            </a:pPr>
            <a:r>
              <a:rPr lang="en-US" sz="2000" dirty="0"/>
              <a:t>Becoming very upset when talking about the past</a:t>
            </a:r>
          </a:p>
          <a:p>
            <a:pPr marL="457200" indent="-457200">
              <a:buFont typeface="Arial" charset="0"/>
              <a:buChar char="•"/>
              <a:defRPr/>
            </a:pPr>
            <a:r>
              <a:rPr lang="en-US" sz="2000" dirty="0"/>
              <a:t>Finding it hard to step back and observe the situation objectively</a:t>
            </a:r>
          </a:p>
          <a:p>
            <a:pPr marL="457200" indent="-457200">
              <a:buFont typeface="Arial" charset="0"/>
              <a:buChar char="•"/>
              <a:defRPr/>
            </a:pPr>
            <a:r>
              <a:rPr lang="en-US" sz="2000" dirty="0"/>
              <a:t>Needing to be talked through assessment with lots of prompts</a:t>
            </a:r>
          </a:p>
          <a:p>
            <a:pPr marL="457200" indent="-457200">
              <a:buFont typeface="Arial" charset="0"/>
              <a:buChar char="•"/>
              <a:defRPr/>
            </a:pPr>
            <a:r>
              <a:rPr lang="en-US" sz="2000" b="1" dirty="0"/>
              <a:t>Reasonable sense of self esteem</a:t>
            </a:r>
          </a:p>
          <a:p>
            <a:pPr marL="457200" indent="-457200">
              <a:buFont typeface="Arial" charset="0"/>
              <a:buChar char="•"/>
              <a:defRPr/>
            </a:pPr>
            <a:r>
              <a:rPr lang="en-US" sz="2000" dirty="0"/>
              <a:t>None of the above</a:t>
            </a:r>
            <a:endParaRPr lang="en-US" dirty="0"/>
          </a:p>
          <a:p>
            <a:pPr marL="457200" lvl="1" indent="0">
              <a:buFont typeface="Arial" charset="0"/>
              <a:buNone/>
              <a:defRPr/>
            </a:pPr>
            <a:r>
              <a:rPr lang="en-GB" dirty="0"/>
              <a:t>	</a:t>
            </a:r>
          </a:p>
          <a:p>
            <a:pPr>
              <a:buFont typeface="Arial" charset="0"/>
              <a:buChar cha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ECA9F2D-7C71-467F-AE91-1B8F218087EC}"/>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a:t>
            </a:r>
          </a:p>
        </p:txBody>
      </p:sp>
      <p:sp>
        <p:nvSpPr>
          <p:cNvPr id="62467" name="Text Placeholder 3">
            <a:extLst>
              <a:ext uri="{FF2B5EF4-FFF2-40B4-BE49-F238E27FC236}">
                <a16:creationId xmlns:a16="http://schemas.microsoft.com/office/drawing/2014/main" id="{02076777-DC5B-4D25-8D3C-1786BD7CE1A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800"/>
              <a:t>Any Questions?</a:t>
            </a:r>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FD56FBF-74AA-45A0-AB3A-F23249BA464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Referring to Psychotherapy</a:t>
            </a:r>
          </a:p>
        </p:txBody>
      </p:sp>
      <p:sp>
        <p:nvSpPr>
          <p:cNvPr id="10243" name="Subtitle 2">
            <a:extLst>
              <a:ext uri="{FF2B5EF4-FFF2-40B4-BE49-F238E27FC236}">
                <a16:creationId xmlns:a16="http://schemas.microsoft.com/office/drawing/2014/main" id="{61AAF9B1-1935-471D-85DF-29A736993FCB}"/>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Expert Led Session</a:t>
            </a:r>
          </a:p>
        </p:txBody>
      </p:sp>
      <p:sp>
        <p:nvSpPr>
          <p:cNvPr id="10244" name="Text Placeholder 3">
            <a:extLst>
              <a:ext uri="{FF2B5EF4-FFF2-40B4-BE49-F238E27FC236}">
                <a16:creationId xmlns:a16="http://schemas.microsoft.com/office/drawing/2014/main" id="{AB7FCB65-B82E-4BD4-9880-C4C0F17F243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Psychotherapy Assessment</a:t>
            </a:r>
          </a:p>
          <a:p>
            <a:pPr marL="0" indent="0" algn="ctr">
              <a:buFont typeface="Arial" panose="020B0604020202020204" pitchFamily="34" charset="0"/>
              <a:buNone/>
            </a:pPr>
            <a:r>
              <a:rPr lang="en-US" altLang="en-US"/>
              <a:t>Author: Dr. Adam Dierckx</a:t>
            </a:r>
          </a:p>
          <a:p>
            <a:pPr marL="0" indent="0" algn="ctr">
              <a:buFont typeface="Arial" panose="020B0604020202020204" pitchFamily="34" charset="0"/>
              <a:buNone/>
            </a:pPr>
            <a:r>
              <a:rPr lang="en-US" altLang="en-US"/>
              <a:t>Consultant Medical Psychotherapist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A75FDE8-6FC8-4215-B865-499047E15623}"/>
              </a:ext>
            </a:extLst>
          </p:cNvPr>
          <p:cNvSpPr>
            <a:spLocks noGrp="1"/>
          </p:cNvSpPr>
          <p:nvPr>
            <p:ph type="title"/>
          </p:nvPr>
        </p:nvSpPr>
        <p:spPr bwMode="auto">
          <a:xfrm>
            <a:off x="457200" y="1119188"/>
            <a:ext cx="7467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What will we cover?</a:t>
            </a:r>
          </a:p>
        </p:txBody>
      </p:sp>
      <p:sp>
        <p:nvSpPr>
          <p:cNvPr id="11267" name="Content Placeholder 2">
            <a:extLst>
              <a:ext uri="{FF2B5EF4-FFF2-40B4-BE49-F238E27FC236}">
                <a16:creationId xmlns:a16="http://schemas.microsoft.com/office/drawing/2014/main" id="{06676840-A157-4992-B564-27AB5BC0EE9A}"/>
              </a:ext>
            </a:extLst>
          </p:cNvPr>
          <p:cNvSpPr>
            <a:spLocks noGrp="1"/>
          </p:cNvSpPr>
          <p:nvPr>
            <p:ph sz="quarter" idx="1"/>
          </p:nvPr>
        </p:nvSpPr>
        <p:spPr bwMode="auto">
          <a:xfrm>
            <a:off x="457200" y="1963738"/>
            <a:ext cx="7467600" cy="357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therapy for whom?</a:t>
            </a:r>
          </a:p>
          <a:p>
            <a:r>
              <a:rPr lang="en-US" altLang="en-US" sz="2400"/>
              <a:t>Where to refer.</a:t>
            </a:r>
          </a:p>
          <a:p>
            <a:r>
              <a:rPr lang="en-US" altLang="en-US" sz="2400"/>
              <a:t>What can your patient expect from assessment?</a:t>
            </a:r>
          </a:p>
          <a:p>
            <a:endParaRPr lang="en-US" altLang="en-US" sz="2400"/>
          </a:p>
          <a:p>
            <a:r>
              <a:rPr lang="en-US" altLang="en-US" sz="2400"/>
              <a:t>Mop up from afternoon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5DEFBF6-ABC9-4DE0-AB6B-665DCEDCD4A0}"/>
              </a:ext>
            </a:extLst>
          </p:cNvPr>
          <p:cNvSpPr>
            <a:spLocks noGrp="1"/>
          </p:cNvSpPr>
          <p:nvPr>
            <p:ph type="title"/>
          </p:nvPr>
        </p:nvSpPr>
        <p:spPr bwMode="auto">
          <a:xfrm>
            <a:off x="457200" y="1023938"/>
            <a:ext cx="7467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What Therapy For Whom?</a:t>
            </a:r>
          </a:p>
        </p:txBody>
      </p:sp>
      <p:sp>
        <p:nvSpPr>
          <p:cNvPr id="13315" name="Content Placeholder 2">
            <a:extLst>
              <a:ext uri="{FF2B5EF4-FFF2-40B4-BE49-F238E27FC236}">
                <a16:creationId xmlns:a16="http://schemas.microsoft.com/office/drawing/2014/main" id="{4F074AB6-A189-4CB9-86C5-8AC20B6F9658}"/>
              </a:ext>
            </a:extLst>
          </p:cNvPr>
          <p:cNvSpPr>
            <a:spLocks noGrp="1"/>
          </p:cNvSpPr>
          <p:nvPr>
            <p:ph sz="quarter" idx="1"/>
          </p:nvPr>
        </p:nvSpPr>
        <p:spPr bwMode="auto">
          <a:xfrm>
            <a:off x="457200" y="2128838"/>
            <a:ext cx="7467600" cy="302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By Diagnosis</a:t>
            </a:r>
          </a:p>
          <a:p>
            <a:r>
              <a:rPr lang="en-US" altLang="en-US" sz="2400"/>
              <a:t>By NICE Guidance</a:t>
            </a:r>
          </a:p>
          <a:p>
            <a:r>
              <a:rPr lang="en-US" altLang="en-US" sz="2400"/>
              <a:t>‘Real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8F64914-3EC2-45DF-BAC0-3F804F9614EA}"/>
              </a:ext>
            </a:extLst>
          </p:cNvPr>
          <p:cNvSpPr>
            <a:spLocks noGrp="1"/>
          </p:cNvSpPr>
          <p:nvPr>
            <p:ph type="title"/>
          </p:nvPr>
        </p:nvSpPr>
        <p:spPr bwMode="auto">
          <a:xfrm>
            <a:off x="457200" y="1092200"/>
            <a:ext cx="74676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Therapy by diagnosis</a:t>
            </a:r>
          </a:p>
        </p:txBody>
      </p:sp>
      <p:sp>
        <p:nvSpPr>
          <p:cNvPr id="15363" name="Content Placeholder 2">
            <a:extLst>
              <a:ext uri="{FF2B5EF4-FFF2-40B4-BE49-F238E27FC236}">
                <a16:creationId xmlns:a16="http://schemas.microsoft.com/office/drawing/2014/main" id="{F729BD75-34A8-4989-8F40-E6B2F248D508}"/>
              </a:ext>
            </a:extLst>
          </p:cNvPr>
          <p:cNvSpPr>
            <a:spLocks noGrp="1"/>
          </p:cNvSpPr>
          <p:nvPr>
            <p:ph sz="quarter" idx="1"/>
          </p:nvPr>
        </p:nvSpPr>
        <p:spPr bwMode="auto">
          <a:xfrm>
            <a:off x="457200" y="2087563"/>
            <a:ext cx="7467600" cy="405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ICD-10</a:t>
            </a:r>
          </a:p>
          <a:p>
            <a:pPr lvl="1"/>
            <a:r>
              <a:rPr lang="en-US" altLang="en-US" sz="2400"/>
              <a:t>Organic: supportive and systemic for carers</a:t>
            </a:r>
          </a:p>
          <a:p>
            <a:pPr lvl="1"/>
            <a:r>
              <a:rPr lang="en-US" altLang="en-US" sz="2400"/>
              <a:t>Substance misuse: MI, groups (e.g. AA, TC)</a:t>
            </a:r>
          </a:p>
          <a:p>
            <a:pPr lvl="1"/>
            <a:r>
              <a:rPr lang="en-US" altLang="en-US" sz="2400"/>
              <a:t>Psychosis: Cognitive Tx, Family Tx</a:t>
            </a:r>
          </a:p>
          <a:p>
            <a:pPr lvl="1"/>
            <a:r>
              <a:rPr lang="en-US" altLang="en-US" sz="2400"/>
              <a:t>Affective Disorders: CBT, psychotherapy</a:t>
            </a:r>
          </a:p>
          <a:p>
            <a:pPr lvl="1"/>
            <a:r>
              <a:rPr lang="en-US" altLang="en-US" sz="2400"/>
              <a:t>Anxiety Disorders: CBT</a:t>
            </a:r>
          </a:p>
          <a:p>
            <a:pPr lvl="1"/>
            <a:r>
              <a:rPr lang="en-US" altLang="en-US" sz="2400"/>
              <a:t>Behavioural Disorders: CBT</a:t>
            </a:r>
          </a:p>
          <a:p>
            <a:pPr lvl="1"/>
            <a:r>
              <a:rPr lang="en-US" altLang="en-US" sz="2400"/>
              <a:t>Personality Disorders: Adapted dynamic therapies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DEAE3E2-ED32-4029-8CC2-95083AB1D6E9}"/>
              </a:ext>
            </a:extLst>
          </p:cNvPr>
          <p:cNvSpPr>
            <a:spLocks noGrp="1"/>
          </p:cNvSpPr>
          <p:nvPr>
            <p:ph type="title"/>
          </p:nvPr>
        </p:nvSpPr>
        <p:spPr bwMode="auto">
          <a:xfrm>
            <a:off x="457200" y="1119188"/>
            <a:ext cx="7467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By NICE Guidance</a:t>
            </a:r>
          </a:p>
        </p:txBody>
      </p:sp>
      <p:sp>
        <p:nvSpPr>
          <p:cNvPr id="17411" name="Content Placeholder 2">
            <a:extLst>
              <a:ext uri="{FF2B5EF4-FFF2-40B4-BE49-F238E27FC236}">
                <a16:creationId xmlns:a16="http://schemas.microsoft.com/office/drawing/2014/main" id="{48EABE73-8961-4D71-92D3-977597155B07}"/>
              </a:ext>
            </a:extLst>
          </p:cNvPr>
          <p:cNvSpPr>
            <a:spLocks noGrp="1"/>
          </p:cNvSpPr>
          <p:nvPr>
            <p:ph sz="quarter" idx="1"/>
          </p:nvPr>
        </p:nvSpPr>
        <p:spPr bwMode="auto">
          <a:xfrm>
            <a:off x="457200" y="1963738"/>
            <a:ext cx="7467600" cy="312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Follows broad outline in previous slide</a:t>
            </a:r>
          </a:p>
          <a:p>
            <a:r>
              <a:rPr lang="en-US" altLang="en-US" sz="2400"/>
              <a:t>Significant limitations for psychological therapy guidance.</a:t>
            </a:r>
          </a:p>
          <a:p>
            <a:pPr lvl="1"/>
            <a:r>
              <a:rPr lang="en-US" altLang="en-US" sz="2400"/>
              <a:t>Not all conditions have guidance</a:t>
            </a:r>
          </a:p>
          <a:p>
            <a:pPr lvl="1"/>
            <a:r>
              <a:rPr lang="en-US" altLang="en-US" sz="2400"/>
              <a:t>Most guidance is not exhaustive – what next?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1E1AFBD-CDD7-4D67-8EC3-8F1DC240C8D3}"/>
              </a:ext>
            </a:extLst>
          </p:cNvPr>
          <p:cNvSpPr>
            <a:spLocks noGrp="1"/>
          </p:cNvSpPr>
          <p:nvPr>
            <p:ph type="title"/>
          </p:nvPr>
        </p:nvSpPr>
        <p:spPr bwMode="auto">
          <a:xfrm>
            <a:off x="647700" y="846138"/>
            <a:ext cx="7467600" cy="73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Practical Guide: Where to refer?</a:t>
            </a:r>
          </a:p>
        </p:txBody>
      </p:sp>
      <p:sp>
        <p:nvSpPr>
          <p:cNvPr id="19459" name="Content Placeholder 2">
            <a:extLst>
              <a:ext uri="{FF2B5EF4-FFF2-40B4-BE49-F238E27FC236}">
                <a16:creationId xmlns:a16="http://schemas.microsoft.com/office/drawing/2014/main" id="{2C1E4652-0EC4-4BC7-B7B8-0979E6495197}"/>
              </a:ext>
            </a:extLst>
          </p:cNvPr>
          <p:cNvSpPr>
            <a:spLocks noGrp="1"/>
          </p:cNvSpPr>
          <p:nvPr>
            <p:ph sz="quarter" idx="1"/>
          </p:nvPr>
        </p:nvSpPr>
        <p:spPr bwMode="auto">
          <a:xfrm>
            <a:off x="647700" y="1582738"/>
            <a:ext cx="7467600" cy="450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Cognitive &amp; Behavioural Therapies</a:t>
            </a:r>
          </a:p>
          <a:p>
            <a:r>
              <a:rPr lang="en-US" altLang="en-US" sz="2400"/>
              <a:t>Primary Care – IAPT</a:t>
            </a:r>
          </a:p>
          <a:p>
            <a:pPr lvl="1"/>
            <a:r>
              <a:rPr lang="en-US" altLang="en-US" sz="2400"/>
              <a:t>Mainly mild – moderate</a:t>
            </a:r>
          </a:p>
          <a:p>
            <a:pPr lvl="1"/>
            <a:r>
              <a:rPr lang="en-US" altLang="en-US" sz="2400"/>
              <a:t>Affective and anxiety disorders</a:t>
            </a:r>
          </a:p>
          <a:p>
            <a:pPr lvl="1"/>
            <a:r>
              <a:rPr lang="en-US" altLang="en-US" sz="2400"/>
              <a:t>Mainly shorter term presentations</a:t>
            </a:r>
          </a:p>
          <a:p>
            <a:pPr lvl="1"/>
            <a:r>
              <a:rPr lang="en-US" altLang="en-US" sz="2400"/>
              <a:t>No previous therapy</a:t>
            </a:r>
          </a:p>
          <a:p>
            <a:r>
              <a:rPr lang="en-US" altLang="en-US" sz="2400"/>
              <a:t>Secondary Care – Clinical Psychology</a:t>
            </a:r>
          </a:p>
          <a:p>
            <a:pPr lvl="1"/>
            <a:r>
              <a:rPr lang="en-US" altLang="en-US" sz="2400"/>
              <a:t>More complex and/or severe cases</a:t>
            </a:r>
          </a:p>
          <a:p>
            <a:pPr lvl="1"/>
            <a:r>
              <a:rPr lang="en-US" altLang="en-US" sz="2400"/>
              <a:t>Lack of effect from previous therapy</a:t>
            </a:r>
          </a:p>
          <a:p>
            <a:pPr lvl="1"/>
            <a:r>
              <a:rPr lang="en-US" altLang="en-US" sz="2400"/>
              <a:t>Longer presentations</a:t>
            </a:r>
          </a:p>
          <a:p>
            <a:pPr lvl="1"/>
            <a:endParaRPr lang="en-US" altLang="en-US"/>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416</TotalTime>
  <Words>1882</Words>
  <Application>Microsoft Office PowerPoint</Application>
  <PresentationFormat>On-screen Show (4:3)</PresentationFormat>
  <Paragraphs>275</Paragraphs>
  <Slides>34</Slides>
  <Notes>22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Calibri</vt:lpstr>
      <vt:lpstr>Psychiatry Recruitment PP</vt:lpstr>
      <vt:lpstr>Microsoft Draw Drawing</vt:lpstr>
      <vt:lpstr>PowerPoint Presentation</vt:lpstr>
      <vt:lpstr>Referring to Psychotherapy</vt:lpstr>
      <vt:lpstr>Referring to Psychotherapy</vt:lpstr>
      <vt:lpstr>Referring to Psychotherapy</vt:lpstr>
      <vt:lpstr>What will we cover?</vt:lpstr>
      <vt:lpstr>What Therapy For Whom?</vt:lpstr>
      <vt:lpstr>Therapy by diagnosis</vt:lpstr>
      <vt:lpstr>By NICE Guidance</vt:lpstr>
      <vt:lpstr>Practical Guide: Where to refer?</vt:lpstr>
      <vt:lpstr>Practical Guide: Where to refer? (2)</vt:lpstr>
      <vt:lpstr>What happens in an assessment?</vt:lpstr>
      <vt:lpstr>Formulation</vt:lpstr>
      <vt:lpstr>History of Presenting Complaint</vt:lpstr>
      <vt:lpstr>Triangle of Conflict</vt:lpstr>
      <vt:lpstr>Past History</vt:lpstr>
      <vt:lpstr>Triangle of Person</vt:lpstr>
      <vt:lpstr>Full Formulation</vt:lpstr>
      <vt:lpstr>Engagement</vt:lpstr>
      <vt:lpstr>Motivation &amp; Readiness</vt:lpstr>
      <vt:lpstr>Attachment Style: Adaptations</vt:lpstr>
      <vt:lpstr>Therapeutic Change</vt:lpstr>
      <vt:lpstr>Consent &amp; Planning</vt:lpstr>
      <vt:lpstr>Summary</vt:lpstr>
      <vt:lpstr>Psychotherapy</vt:lpstr>
      <vt:lpstr>Psychotherapy</vt:lpstr>
      <vt:lpstr>Psychotherapy</vt:lpstr>
      <vt:lpstr>Psychotherapy</vt:lpstr>
      <vt:lpstr>Psychotherapy</vt:lpstr>
      <vt:lpstr>Psychotherapy</vt:lpstr>
      <vt:lpstr>Psychotherapy</vt:lpstr>
      <vt:lpstr>Psychotherapy</vt:lpstr>
      <vt:lpstr>Psychotherapy</vt:lpstr>
      <vt:lpstr>Psychotherapy</vt:lpstr>
      <vt:lpstr>Psychotherapy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Claire McNally</cp:lastModifiedBy>
  <cp:revision>44</cp:revision>
  <dcterms:created xsi:type="dcterms:W3CDTF">2016-02-23T11:02:26Z</dcterms:created>
  <dcterms:modified xsi:type="dcterms:W3CDTF">2020-08-21T12:28:24Z</dcterms:modified>
</cp:coreProperties>
</file>