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7"/>
  </p:notesMasterIdLst>
  <p:handoutMasterIdLst>
    <p:handoutMasterId r:id="rId58"/>
  </p:handoutMasterIdLst>
  <p:sldIdLst>
    <p:sldId id="256" r:id="rId2"/>
    <p:sldId id="282" r:id="rId3"/>
    <p:sldId id="283" r:id="rId4"/>
    <p:sldId id="284" r:id="rId5"/>
    <p:sldId id="289" r:id="rId6"/>
    <p:sldId id="290" r:id="rId7"/>
    <p:sldId id="291" r:id="rId8"/>
    <p:sldId id="292" r:id="rId9"/>
    <p:sldId id="293" r:id="rId10"/>
    <p:sldId id="294" r:id="rId11"/>
    <p:sldId id="295" r:id="rId12"/>
    <p:sldId id="296" r:id="rId13"/>
    <p:sldId id="297" r:id="rId14"/>
    <p:sldId id="298" r:id="rId15"/>
    <p:sldId id="299" r:id="rId16"/>
    <p:sldId id="300" r:id="rId17"/>
    <p:sldId id="301" r:id="rId18"/>
    <p:sldId id="302" r:id="rId19"/>
    <p:sldId id="303" r:id="rId20"/>
    <p:sldId id="304" r:id="rId21"/>
    <p:sldId id="305" r:id="rId22"/>
    <p:sldId id="306" r:id="rId23"/>
    <p:sldId id="307" r:id="rId24"/>
    <p:sldId id="308" r:id="rId25"/>
    <p:sldId id="309" r:id="rId26"/>
    <p:sldId id="310" r:id="rId27"/>
    <p:sldId id="311" r:id="rId28"/>
    <p:sldId id="312" r:id="rId29"/>
    <p:sldId id="313" r:id="rId30"/>
    <p:sldId id="314" r:id="rId31"/>
    <p:sldId id="315" r:id="rId32"/>
    <p:sldId id="316" r:id="rId33"/>
    <p:sldId id="317" r:id="rId34"/>
    <p:sldId id="318" r:id="rId35"/>
    <p:sldId id="319" r:id="rId36"/>
    <p:sldId id="320" r:id="rId37"/>
    <p:sldId id="321" r:id="rId38"/>
    <p:sldId id="322" r:id="rId39"/>
    <p:sldId id="323" r:id="rId40"/>
    <p:sldId id="324" r:id="rId41"/>
    <p:sldId id="325" r:id="rId42"/>
    <p:sldId id="326" r:id="rId43"/>
    <p:sldId id="327" r:id="rId44"/>
    <p:sldId id="288" r:id="rId45"/>
    <p:sldId id="285" r:id="rId46"/>
    <p:sldId id="331" r:id="rId47"/>
    <p:sldId id="286" r:id="rId48"/>
    <p:sldId id="332" r:id="rId49"/>
    <p:sldId id="328" r:id="rId50"/>
    <p:sldId id="333" r:id="rId51"/>
    <p:sldId id="329" r:id="rId52"/>
    <p:sldId id="334" r:id="rId53"/>
    <p:sldId id="330" r:id="rId54"/>
    <p:sldId id="335" r:id="rId55"/>
    <p:sldId id="287" r:id="rId5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Arial" charset="0"/>
        <a:cs typeface="Arial" charset="0"/>
      </a:defRPr>
    </a:lvl1pPr>
    <a:lvl2pPr marL="457200" algn="l" defTabSz="457200" rtl="0" fontAlgn="base">
      <a:spcBef>
        <a:spcPct val="0"/>
      </a:spcBef>
      <a:spcAft>
        <a:spcPct val="0"/>
      </a:spcAft>
      <a:defRPr kern="1200">
        <a:solidFill>
          <a:schemeClr val="tx1"/>
        </a:solidFill>
        <a:latin typeface="Arial" charset="0"/>
        <a:ea typeface="Arial" charset="0"/>
        <a:cs typeface="Arial" charset="0"/>
      </a:defRPr>
    </a:lvl2pPr>
    <a:lvl3pPr marL="914400" algn="l" defTabSz="457200" rtl="0" fontAlgn="base">
      <a:spcBef>
        <a:spcPct val="0"/>
      </a:spcBef>
      <a:spcAft>
        <a:spcPct val="0"/>
      </a:spcAft>
      <a:defRPr kern="1200">
        <a:solidFill>
          <a:schemeClr val="tx1"/>
        </a:solidFill>
        <a:latin typeface="Arial" charset="0"/>
        <a:ea typeface="Arial" charset="0"/>
        <a:cs typeface="Arial" charset="0"/>
      </a:defRPr>
    </a:lvl3pPr>
    <a:lvl4pPr marL="1371600" algn="l" defTabSz="457200" rtl="0" fontAlgn="base">
      <a:spcBef>
        <a:spcPct val="0"/>
      </a:spcBef>
      <a:spcAft>
        <a:spcPct val="0"/>
      </a:spcAft>
      <a:defRPr kern="1200">
        <a:solidFill>
          <a:schemeClr val="tx1"/>
        </a:solidFill>
        <a:latin typeface="Arial" charset="0"/>
        <a:ea typeface="Arial" charset="0"/>
        <a:cs typeface="Arial" charset="0"/>
      </a:defRPr>
    </a:lvl4pPr>
    <a:lvl5pPr marL="1828800" algn="l" defTabSz="457200" rtl="0" fontAlgn="base">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3893"/>
    <a:srgbClr val="A00054"/>
    <a:srgbClr val="E28C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7"/>
    <p:restoredTop sz="92521" autoAdjust="0"/>
  </p:normalViewPr>
  <p:slideViewPr>
    <p:cSldViewPr snapToGrid="0" snapToObjects="1">
      <p:cViewPr varScale="1">
        <p:scale>
          <a:sx n="79" d="100"/>
          <a:sy n="79" d="100"/>
        </p:scale>
        <p:origin x="133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4C4964-08CA-4F51-AC81-11001007E183}"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GB"/>
        </a:p>
      </dgm:t>
    </dgm:pt>
    <dgm:pt modelId="{F5749927-98EB-4C92-9BA0-112A314057C2}">
      <dgm:prSet/>
      <dgm:spPr/>
      <dgm:t>
        <a:bodyPr/>
        <a:lstStyle/>
        <a:p>
          <a:pPr rtl="0"/>
          <a:r>
            <a:rPr lang="en-GB" dirty="0"/>
            <a:t>Serious sexual offences</a:t>
          </a:r>
        </a:p>
      </dgm:t>
    </dgm:pt>
    <dgm:pt modelId="{AAD5E40B-A35B-443B-9E31-847B81BA8B45}" type="parTrans" cxnId="{119B3428-C285-462A-A97A-F93ECE9897A5}">
      <dgm:prSet/>
      <dgm:spPr/>
      <dgm:t>
        <a:bodyPr/>
        <a:lstStyle/>
        <a:p>
          <a:endParaRPr lang="en-GB"/>
        </a:p>
      </dgm:t>
    </dgm:pt>
    <dgm:pt modelId="{BC0C9852-032C-481C-AC72-CA64C3E888E5}" type="sibTrans" cxnId="{119B3428-C285-462A-A97A-F93ECE9897A5}">
      <dgm:prSet/>
      <dgm:spPr/>
      <dgm:t>
        <a:bodyPr/>
        <a:lstStyle/>
        <a:p>
          <a:endParaRPr lang="en-GB"/>
        </a:p>
      </dgm:t>
    </dgm:pt>
    <dgm:pt modelId="{E163C913-E72A-427E-9763-9814501445E2}">
      <dgm:prSet/>
      <dgm:spPr/>
      <dgm:t>
        <a:bodyPr/>
        <a:lstStyle/>
        <a:p>
          <a:pPr rtl="0"/>
          <a:r>
            <a:rPr lang="en-GB" dirty="0"/>
            <a:t>Rape </a:t>
          </a:r>
        </a:p>
      </dgm:t>
    </dgm:pt>
    <dgm:pt modelId="{CD7C5BB8-BBFB-4E16-9AA7-B74CF72DCE1F}" type="parTrans" cxnId="{54F34490-3FE8-46A9-9615-969E318FD184}">
      <dgm:prSet/>
      <dgm:spPr/>
      <dgm:t>
        <a:bodyPr/>
        <a:lstStyle/>
        <a:p>
          <a:endParaRPr lang="en-GB"/>
        </a:p>
      </dgm:t>
    </dgm:pt>
    <dgm:pt modelId="{9EA14D82-F5BE-4857-AF27-EF80EC59816F}" type="sibTrans" cxnId="{54F34490-3FE8-46A9-9615-969E318FD184}">
      <dgm:prSet/>
      <dgm:spPr/>
      <dgm:t>
        <a:bodyPr/>
        <a:lstStyle/>
        <a:p>
          <a:endParaRPr lang="en-GB"/>
        </a:p>
      </dgm:t>
    </dgm:pt>
    <dgm:pt modelId="{F97D20D0-1D32-4700-8E62-9753311B1AC0}">
      <dgm:prSet/>
      <dgm:spPr/>
      <dgm:t>
        <a:bodyPr/>
        <a:lstStyle/>
        <a:p>
          <a:pPr rtl="0"/>
          <a:r>
            <a:rPr lang="en-GB" dirty="0"/>
            <a:t>Sexual assault</a:t>
          </a:r>
        </a:p>
      </dgm:t>
    </dgm:pt>
    <dgm:pt modelId="{1DF85411-A328-4C49-9D75-6439E2F2450A}" type="parTrans" cxnId="{0C4875FF-2553-4C6F-A1DE-C65B52364817}">
      <dgm:prSet/>
      <dgm:spPr/>
      <dgm:t>
        <a:bodyPr/>
        <a:lstStyle/>
        <a:p>
          <a:endParaRPr lang="en-GB"/>
        </a:p>
      </dgm:t>
    </dgm:pt>
    <dgm:pt modelId="{50FC8369-434A-4BCA-A954-8DF199EF2B82}" type="sibTrans" cxnId="{0C4875FF-2553-4C6F-A1DE-C65B52364817}">
      <dgm:prSet/>
      <dgm:spPr/>
      <dgm:t>
        <a:bodyPr/>
        <a:lstStyle/>
        <a:p>
          <a:endParaRPr lang="en-GB"/>
        </a:p>
      </dgm:t>
    </dgm:pt>
    <dgm:pt modelId="{359435DC-F1E5-4CB4-8B7B-4021B02DAE6E}">
      <dgm:prSet/>
      <dgm:spPr/>
      <dgm:t>
        <a:bodyPr/>
        <a:lstStyle/>
        <a:p>
          <a:pPr rtl="0"/>
          <a:r>
            <a:rPr lang="en-GB" dirty="0"/>
            <a:t>Sexual activity with children</a:t>
          </a:r>
        </a:p>
      </dgm:t>
    </dgm:pt>
    <dgm:pt modelId="{63DF24A4-6E75-49E7-B93B-1C84D3B38527}" type="parTrans" cxnId="{63A5F1E3-312F-48F7-84F2-7E1F940D9E32}">
      <dgm:prSet/>
      <dgm:spPr/>
      <dgm:t>
        <a:bodyPr/>
        <a:lstStyle/>
        <a:p>
          <a:endParaRPr lang="en-GB"/>
        </a:p>
      </dgm:t>
    </dgm:pt>
    <dgm:pt modelId="{05F818AA-87B6-4CBA-AC30-3C25733BF19F}" type="sibTrans" cxnId="{63A5F1E3-312F-48F7-84F2-7E1F940D9E32}">
      <dgm:prSet/>
      <dgm:spPr/>
      <dgm:t>
        <a:bodyPr/>
        <a:lstStyle/>
        <a:p>
          <a:endParaRPr lang="en-GB"/>
        </a:p>
      </dgm:t>
    </dgm:pt>
    <dgm:pt modelId="{AE2A3C19-A4AF-41C0-B8A5-89565ADAFB74}">
      <dgm:prSet/>
      <dgm:spPr/>
      <dgm:t>
        <a:bodyPr/>
        <a:lstStyle/>
        <a:p>
          <a:pPr rtl="0"/>
          <a:r>
            <a:rPr lang="en-GB" dirty="0"/>
            <a:t>Other sexual offences</a:t>
          </a:r>
        </a:p>
      </dgm:t>
    </dgm:pt>
    <dgm:pt modelId="{4A84A644-DF11-4551-BD4B-2C93DA6FACD2}" type="parTrans" cxnId="{DF979456-2E22-4A70-ABC9-6F099EFF50E7}">
      <dgm:prSet/>
      <dgm:spPr/>
      <dgm:t>
        <a:bodyPr/>
        <a:lstStyle/>
        <a:p>
          <a:endParaRPr lang="en-GB"/>
        </a:p>
      </dgm:t>
    </dgm:pt>
    <dgm:pt modelId="{AD9D76E9-38DB-4515-A1AF-A944998A43F1}" type="sibTrans" cxnId="{DF979456-2E22-4A70-ABC9-6F099EFF50E7}">
      <dgm:prSet/>
      <dgm:spPr/>
      <dgm:t>
        <a:bodyPr/>
        <a:lstStyle/>
        <a:p>
          <a:endParaRPr lang="en-GB"/>
        </a:p>
      </dgm:t>
    </dgm:pt>
    <dgm:pt modelId="{D8377521-A6A7-4C9B-AC8F-65B03E1CA937}">
      <dgm:prSet/>
      <dgm:spPr/>
      <dgm:t>
        <a:bodyPr/>
        <a:lstStyle/>
        <a:p>
          <a:pPr rtl="0"/>
          <a:r>
            <a:rPr lang="en-GB" dirty="0"/>
            <a:t>Soliciting</a:t>
          </a:r>
        </a:p>
      </dgm:t>
    </dgm:pt>
    <dgm:pt modelId="{F7719DA0-E7C4-4ECE-A416-A239D110A466}" type="parTrans" cxnId="{31CE50DC-BF4C-46C1-8A12-979FAA64FE7C}">
      <dgm:prSet/>
      <dgm:spPr/>
      <dgm:t>
        <a:bodyPr/>
        <a:lstStyle/>
        <a:p>
          <a:endParaRPr lang="en-GB"/>
        </a:p>
      </dgm:t>
    </dgm:pt>
    <dgm:pt modelId="{BEEAA108-7C07-4B79-872A-A266F7391A51}" type="sibTrans" cxnId="{31CE50DC-BF4C-46C1-8A12-979FAA64FE7C}">
      <dgm:prSet/>
      <dgm:spPr/>
      <dgm:t>
        <a:bodyPr/>
        <a:lstStyle/>
        <a:p>
          <a:endParaRPr lang="en-GB"/>
        </a:p>
      </dgm:t>
    </dgm:pt>
    <dgm:pt modelId="{A8ADF5C7-D26A-4E32-AAB0-E09194D25B51}">
      <dgm:prSet/>
      <dgm:spPr/>
      <dgm:t>
        <a:bodyPr/>
        <a:lstStyle/>
        <a:p>
          <a:pPr rtl="0"/>
          <a:r>
            <a:rPr lang="en-GB" dirty="0"/>
            <a:t>Exploitation of prostitution</a:t>
          </a:r>
        </a:p>
      </dgm:t>
    </dgm:pt>
    <dgm:pt modelId="{914F6FF3-16FD-4AC3-BD0B-4F886DD5A743}" type="parTrans" cxnId="{178EA55A-1B69-4A50-9A9B-70BC9825885B}">
      <dgm:prSet/>
      <dgm:spPr/>
      <dgm:t>
        <a:bodyPr/>
        <a:lstStyle/>
        <a:p>
          <a:endParaRPr lang="en-GB"/>
        </a:p>
      </dgm:t>
    </dgm:pt>
    <dgm:pt modelId="{6336254F-529E-4560-B174-318304B179FB}" type="sibTrans" cxnId="{178EA55A-1B69-4A50-9A9B-70BC9825885B}">
      <dgm:prSet/>
      <dgm:spPr/>
      <dgm:t>
        <a:bodyPr/>
        <a:lstStyle/>
        <a:p>
          <a:endParaRPr lang="en-GB"/>
        </a:p>
      </dgm:t>
    </dgm:pt>
    <dgm:pt modelId="{8D301E5F-08C4-46BE-BECD-7636C8785A42}">
      <dgm:prSet/>
      <dgm:spPr/>
      <dgm:t>
        <a:bodyPr/>
        <a:lstStyle/>
        <a:p>
          <a:pPr rtl="0"/>
          <a:r>
            <a:rPr lang="en-GB" dirty="0"/>
            <a:t>Unlawful sexual activity between 2 consenting adults</a:t>
          </a:r>
        </a:p>
      </dgm:t>
    </dgm:pt>
    <dgm:pt modelId="{2E893292-5052-4D49-9AC3-2B272EDAB75C}" type="parTrans" cxnId="{720B21A5-EF4B-4599-ADD6-812C57876254}">
      <dgm:prSet/>
      <dgm:spPr/>
      <dgm:t>
        <a:bodyPr/>
        <a:lstStyle/>
        <a:p>
          <a:endParaRPr lang="en-GB"/>
        </a:p>
      </dgm:t>
    </dgm:pt>
    <dgm:pt modelId="{E6774009-B122-407A-8477-4A5577C8B2E7}" type="sibTrans" cxnId="{720B21A5-EF4B-4599-ADD6-812C57876254}">
      <dgm:prSet/>
      <dgm:spPr/>
      <dgm:t>
        <a:bodyPr/>
        <a:lstStyle/>
        <a:p>
          <a:endParaRPr lang="en-GB"/>
        </a:p>
      </dgm:t>
    </dgm:pt>
    <dgm:pt modelId="{C189A866-D95D-4E4B-ABCD-4D1BB58A6978}" type="pres">
      <dgm:prSet presAssocID="{874C4964-08CA-4F51-AC81-11001007E183}" presName="Name0" presStyleCnt="0">
        <dgm:presLayoutVars>
          <dgm:dir/>
          <dgm:animLvl val="lvl"/>
          <dgm:resizeHandles val="exact"/>
        </dgm:presLayoutVars>
      </dgm:prSet>
      <dgm:spPr/>
    </dgm:pt>
    <dgm:pt modelId="{323E80FE-2D6E-485F-A3FB-1CF5F3DA5049}" type="pres">
      <dgm:prSet presAssocID="{F5749927-98EB-4C92-9BA0-112A314057C2}" presName="linNode" presStyleCnt="0"/>
      <dgm:spPr/>
    </dgm:pt>
    <dgm:pt modelId="{A4763D00-4D30-40BD-92B7-D54B30472061}" type="pres">
      <dgm:prSet presAssocID="{F5749927-98EB-4C92-9BA0-112A314057C2}" presName="parentText" presStyleLbl="node1" presStyleIdx="0" presStyleCnt="2">
        <dgm:presLayoutVars>
          <dgm:chMax val="1"/>
          <dgm:bulletEnabled val="1"/>
        </dgm:presLayoutVars>
      </dgm:prSet>
      <dgm:spPr/>
    </dgm:pt>
    <dgm:pt modelId="{4ECF289F-E57D-4A89-815E-24EE5E7A704E}" type="pres">
      <dgm:prSet presAssocID="{F5749927-98EB-4C92-9BA0-112A314057C2}" presName="descendantText" presStyleLbl="alignAccFollowNode1" presStyleIdx="0" presStyleCnt="2">
        <dgm:presLayoutVars>
          <dgm:bulletEnabled val="1"/>
        </dgm:presLayoutVars>
      </dgm:prSet>
      <dgm:spPr/>
    </dgm:pt>
    <dgm:pt modelId="{8137A638-F6D7-4450-8279-43C0EF9C9940}" type="pres">
      <dgm:prSet presAssocID="{BC0C9852-032C-481C-AC72-CA64C3E888E5}" presName="sp" presStyleCnt="0"/>
      <dgm:spPr/>
    </dgm:pt>
    <dgm:pt modelId="{8A5D39A5-8340-4772-A207-3156C6037AC2}" type="pres">
      <dgm:prSet presAssocID="{AE2A3C19-A4AF-41C0-B8A5-89565ADAFB74}" presName="linNode" presStyleCnt="0"/>
      <dgm:spPr/>
    </dgm:pt>
    <dgm:pt modelId="{67C29DF8-AC9F-440A-9F13-68296E9F5F39}" type="pres">
      <dgm:prSet presAssocID="{AE2A3C19-A4AF-41C0-B8A5-89565ADAFB74}" presName="parentText" presStyleLbl="node1" presStyleIdx="1" presStyleCnt="2">
        <dgm:presLayoutVars>
          <dgm:chMax val="1"/>
          <dgm:bulletEnabled val="1"/>
        </dgm:presLayoutVars>
      </dgm:prSet>
      <dgm:spPr/>
    </dgm:pt>
    <dgm:pt modelId="{ADC92482-14E0-4A31-98E7-A1C17DD76EEB}" type="pres">
      <dgm:prSet presAssocID="{AE2A3C19-A4AF-41C0-B8A5-89565ADAFB74}" presName="descendantText" presStyleLbl="alignAccFollowNode1" presStyleIdx="1" presStyleCnt="2">
        <dgm:presLayoutVars>
          <dgm:bulletEnabled val="1"/>
        </dgm:presLayoutVars>
      </dgm:prSet>
      <dgm:spPr/>
    </dgm:pt>
  </dgm:ptLst>
  <dgm:cxnLst>
    <dgm:cxn modelId="{2611101F-A457-4FEB-8EF0-AFF0522B2558}" type="presOf" srcId="{F97D20D0-1D32-4700-8E62-9753311B1AC0}" destId="{4ECF289F-E57D-4A89-815E-24EE5E7A704E}" srcOrd="0" destOrd="1" presId="urn:microsoft.com/office/officeart/2005/8/layout/vList5"/>
    <dgm:cxn modelId="{119B3428-C285-462A-A97A-F93ECE9897A5}" srcId="{874C4964-08CA-4F51-AC81-11001007E183}" destId="{F5749927-98EB-4C92-9BA0-112A314057C2}" srcOrd="0" destOrd="0" parTransId="{AAD5E40B-A35B-443B-9E31-847B81BA8B45}" sibTransId="{BC0C9852-032C-481C-AC72-CA64C3E888E5}"/>
    <dgm:cxn modelId="{4876883D-211E-4B28-8507-2358210F9389}" type="presOf" srcId="{8D301E5F-08C4-46BE-BECD-7636C8785A42}" destId="{ADC92482-14E0-4A31-98E7-A1C17DD76EEB}" srcOrd="0" destOrd="2" presId="urn:microsoft.com/office/officeart/2005/8/layout/vList5"/>
    <dgm:cxn modelId="{DF979456-2E22-4A70-ABC9-6F099EFF50E7}" srcId="{874C4964-08CA-4F51-AC81-11001007E183}" destId="{AE2A3C19-A4AF-41C0-B8A5-89565ADAFB74}" srcOrd="1" destOrd="0" parTransId="{4A84A644-DF11-4551-BD4B-2C93DA6FACD2}" sibTransId="{AD9D76E9-38DB-4515-A1AF-A944998A43F1}"/>
    <dgm:cxn modelId="{178EA55A-1B69-4A50-9A9B-70BC9825885B}" srcId="{AE2A3C19-A4AF-41C0-B8A5-89565ADAFB74}" destId="{A8ADF5C7-D26A-4E32-AAB0-E09194D25B51}" srcOrd="1" destOrd="0" parTransId="{914F6FF3-16FD-4AC3-BD0B-4F886DD5A743}" sibTransId="{6336254F-529E-4560-B174-318304B179FB}"/>
    <dgm:cxn modelId="{9BA5A480-54CD-49C2-87CB-AC2262991B39}" type="presOf" srcId="{E163C913-E72A-427E-9763-9814501445E2}" destId="{4ECF289F-E57D-4A89-815E-24EE5E7A704E}" srcOrd="0" destOrd="0" presId="urn:microsoft.com/office/officeart/2005/8/layout/vList5"/>
    <dgm:cxn modelId="{882E9686-AB64-47BE-BF6D-F997A1D04E99}" type="presOf" srcId="{F5749927-98EB-4C92-9BA0-112A314057C2}" destId="{A4763D00-4D30-40BD-92B7-D54B30472061}" srcOrd="0" destOrd="0" presId="urn:microsoft.com/office/officeart/2005/8/layout/vList5"/>
    <dgm:cxn modelId="{54F34490-3FE8-46A9-9615-969E318FD184}" srcId="{F5749927-98EB-4C92-9BA0-112A314057C2}" destId="{E163C913-E72A-427E-9763-9814501445E2}" srcOrd="0" destOrd="0" parTransId="{CD7C5BB8-BBFB-4E16-9AA7-B74CF72DCE1F}" sibTransId="{9EA14D82-F5BE-4857-AF27-EF80EC59816F}"/>
    <dgm:cxn modelId="{5094BA9A-913B-4E09-BD04-5554206DD213}" type="presOf" srcId="{359435DC-F1E5-4CB4-8B7B-4021B02DAE6E}" destId="{4ECF289F-E57D-4A89-815E-24EE5E7A704E}" srcOrd="0" destOrd="2" presId="urn:microsoft.com/office/officeart/2005/8/layout/vList5"/>
    <dgm:cxn modelId="{720B21A5-EF4B-4599-ADD6-812C57876254}" srcId="{AE2A3C19-A4AF-41C0-B8A5-89565ADAFB74}" destId="{8D301E5F-08C4-46BE-BECD-7636C8785A42}" srcOrd="2" destOrd="0" parTransId="{2E893292-5052-4D49-9AC3-2B272EDAB75C}" sibTransId="{E6774009-B122-407A-8477-4A5577C8B2E7}"/>
    <dgm:cxn modelId="{BAD1FCB4-36FA-41FD-8038-2A61D69DF1AC}" type="presOf" srcId="{A8ADF5C7-D26A-4E32-AAB0-E09194D25B51}" destId="{ADC92482-14E0-4A31-98E7-A1C17DD76EEB}" srcOrd="0" destOrd="1" presId="urn:microsoft.com/office/officeart/2005/8/layout/vList5"/>
    <dgm:cxn modelId="{5707A6C4-B17A-441E-B04C-7CF7AAA2C7F9}" type="presOf" srcId="{D8377521-A6A7-4C9B-AC8F-65B03E1CA937}" destId="{ADC92482-14E0-4A31-98E7-A1C17DD76EEB}" srcOrd="0" destOrd="0" presId="urn:microsoft.com/office/officeart/2005/8/layout/vList5"/>
    <dgm:cxn modelId="{B7673DC6-35F6-4C3D-985B-F12B553F0E7C}" type="presOf" srcId="{AE2A3C19-A4AF-41C0-B8A5-89565ADAFB74}" destId="{67C29DF8-AC9F-440A-9F13-68296E9F5F39}" srcOrd="0" destOrd="0" presId="urn:microsoft.com/office/officeart/2005/8/layout/vList5"/>
    <dgm:cxn modelId="{31CE50DC-BF4C-46C1-8A12-979FAA64FE7C}" srcId="{AE2A3C19-A4AF-41C0-B8A5-89565ADAFB74}" destId="{D8377521-A6A7-4C9B-AC8F-65B03E1CA937}" srcOrd="0" destOrd="0" parTransId="{F7719DA0-E7C4-4ECE-A416-A239D110A466}" sibTransId="{BEEAA108-7C07-4B79-872A-A266F7391A51}"/>
    <dgm:cxn modelId="{63A5F1E3-312F-48F7-84F2-7E1F940D9E32}" srcId="{F5749927-98EB-4C92-9BA0-112A314057C2}" destId="{359435DC-F1E5-4CB4-8B7B-4021B02DAE6E}" srcOrd="2" destOrd="0" parTransId="{63DF24A4-6E75-49E7-B93B-1C84D3B38527}" sibTransId="{05F818AA-87B6-4CBA-AC30-3C25733BF19F}"/>
    <dgm:cxn modelId="{201242F1-38CF-4AFD-9DC1-292DC9442B48}" type="presOf" srcId="{874C4964-08CA-4F51-AC81-11001007E183}" destId="{C189A866-D95D-4E4B-ABCD-4D1BB58A6978}" srcOrd="0" destOrd="0" presId="urn:microsoft.com/office/officeart/2005/8/layout/vList5"/>
    <dgm:cxn modelId="{0C4875FF-2553-4C6F-A1DE-C65B52364817}" srcId="{F5749927-98EB-4C92-9BA0-112A314057C2}" destId="{F97D20D0-1D32-4700-8E62-9753311B1AC0}" srcOrd="1" destOrd="0" parTransId="{1DF85411-A328-4C49-9D75-6439E2F2450A}" sibTransId="{50FC8369-434A-4BCA-A954-8DF199EF2B82}"/>
    <dgm:cxn modelId="{F7798406-5118-4A0E-94F0-A84B9BC37210}" type="presParOf" srcId="{C189A866-D95D-4E4B-ABCD-4D1BB58A6978}" destId="{323E80FE-2D6E-485F-A3FB-1CF5F3DA5049}" srcOrd="0" destOrd="0" presId="urn:microsoft.com/office/officeart/2005/8/layout/vList5"/>
    <dgm:cxn modelId="{66C36CED-1A28-4EDC-BD9A-3EA9BAE978F0}" type="presParOf" srcId="{323E80FE-2D6E-485F-A3FB-1CF5F3DA5049}" destId="{A4763D00-4D30-40BD-92B7-D54B30472061}" srcOrd="0" destOrd="0" presId="urn:microsoft.com/office/officeart/2005/8/layout/vList5"/>
    <dgm:cxn modelId="{EF606541-1094-45D2-B78B-481ECA54944C}" type="presParOf" srcId="{323E80FE-2D6E-485F-A3FB-1CF5F3DA5049}" destId="{4ECF289F-E57D-4A89-815E-24EE5E7A704E}" srcOrd="1" destOrd="0" presId="urn:microsoft.com/office/officeart/2005/8/layout/vList5"/>
    <dgm:cxn modelId="{F117C0AF-017C-48E5-B43B-20404074E09A}" type="presParOf" srcId="{C189A866-D95D-4E4B-ABCD-4D1BB58A6978}" destId="{8137A638-F6D7-4450-8279-43C0EF9C9940}" srcOrd="1" destOrd="0" presId="urn:microsoft.com/office/officeart/2005/8/layout/vList5"/>
    <dgm:cxn modelId="{8E778DEE-76A0-4844-8A70-B5D72FA2A73D}" type="presParOf" srcId="{C189A866-D95D-4E4B-ABCD-4D1BB58A6978}" destId="{8A5D39A5-8340-4772-A207-3156C6037AC2}" srcOrd="2" destOrd="0" presId="urn:microsoft.com/office/officeart/2005/8/layout/vList5"/>
    <dgm:cxn modelId="{5CD2D587-EB36-4F0A-A594-7EF845333514}" type="presParOf" srcId="{8A5D39A5-8340-4772-A207-3156C6037AC2}" destId="{67C29DF8-AC9F-440A-9F13-68296E9F5F39}" srcOrd="0" destOrd="0" presId="urn:microsoft.com/office/officeart/2005/8/layout/vList5"/>
    <dgm:cxn modelId="{90EF7333-047A-4CB9-94BF-3FB899C41D76}" type="presParOf" srcId="{8A5D39A5-8340-4772-A207-3156C6037AC2}" destId="{ADC92482-14E0-4A31-98E7-A1C17DD76EE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415CCE-8135-4E04-A0BE-F9DA25CFFF16}"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05C6A66F-B9C9-4234-B16C-D8EA93BA1AC9}">
      <dgm:prSet phldrT="[Text]"/>
      <dgm:spPr/>
      <dgm:t>
        <a:bodyPr/>
        <a:lstStyle/>
        <a:p>
          <a:r>
            <a:rPr lang="en-GB" dirty="0"/>
            <a:t>Assessment</a:t>
          </a:r>
        </a:p>
      </dgm:t>
    </dgm:pt>
    <dgm:pt modelId="{56316691-1440-4157-BC99-6D27E1EB1303}" type="parTrans" cxnId="{5221C411-8876-48F5-B15D-13F5C920A46C}">
      <dgm:prSet/>
      <dgm:spPr/>
      <dgm:t>
        <a:bodyPr/>
        <a:lstStyle/>
        <a:p>
          <a:endParaRPr lang="en-GB"/>
        </a:p>
      </dgm:t>
    </dgm:pt>
    <dgm:pt modelId="{A1EF76A1-A2C8-453F-91A2-F621DB094AC2}" type="sibTrans" cxnId="{5221C411-8876-48F5-B15D-13F5C920A46C}">
      <dgm:prSet/>
      <dgm:spPr/>
      <dgm:t>
        <a:bodyPr/>
        <a:lstStyle/>
        <a:p>
          <a:endParaRPr lang="en-GB"/>
        </a:p>
      </dgm:t>
    </dgm:pt>
    <dgm:pt modelId="{1F02F91E-F0A7-46F6-A228-38259DBAC54B}">
      <dgm:prSet phldrT="[Text]"/>
      <dgm:spPr/>
      <dgm:t>
        <a:bodyPr/>
        <a:lstStyle/>
        <a:p>
          <a:r>
            <a:rPr lang="en-GB" dirty="0"/>
            <a:t>4 semi-structured interviews</a:t>
          </a:r>
        </a:p>
      </dgm:t>
    </dgm:pt>
    <dgm:pt modelId="{3C1A7B13-D5B3-4749-B9F2-12CC47FF7F24}" type="parTrans" cxnId="{B6F87812-319F-49B3-B069-2FF90911F4BE}">
      <dgm:prSet/>
      <dgm:spPr/>
      <dgm:t>
        <a:bodyPr/>
        <a:lstStyle/>
        <a:p>
          <a:endParaRPr lang="en-GB"/>
        </a:p>
      </dgm:t>
    </dgm:pt>
    <dgm:pt modelId="{3D0B5CBA-A7B3-4168-A560-8EDC930065FC}" type="sibTrans" cxnId="{B6F87812-319F-49B3-B069-2FF90911F4BE}">
      <dgm:prSet/>
      <dgm:spPr/>
      <dgm:t>
        <a:bodyPr/>
        <a:lstStyle/>
        <a:p>
          <a:endParaRPr lang="en-GB"/>
        </a:p>
      </dgm:t>
    </dgm:pt>
    <dgm:pt modelId="{1F4C5474-E478-45A9-B518-6588893D5D19}">
      <dgm:prSet phldrT="[Text]"/>
      <dgm:spPr/>
      <dgm:t>
        <a:bodyPr/>
        <a:lstStyle/>
        <a:p>
          <a:r>
            <a:rPr lang="en-GB" dirty="0"/>
            <a:t>Assessment of psychopathy (PCL-R) and psychometric testing</a:t>
          </a:r>
        </a:p>
      </dgm:t>
    </dgm:pt>
    <dgm:pt modelId="{73976202-A2B7-4A01-9ED1-005EF36E98C4}" type="parTrans" cxnId="{0E881EC0-C09E-48BF-9B1C-052A02A5D649}">
      <dgm:prSet/>
      <dgm:spPr/>
      <dgm:t>
        <a:bodyPr/>
        <a:lstStyle/>
        <a:p>
          <a:endParaRPr lang="en-GB"/>
        </a:p>
      </dgm:t>
    </dgm:pt>
    <dgm:pt modelId="{F05D2795-B02C-46BE-9A3A-85DC8BBB6137}" type="sibTrans" cxnId="{0E881EC0-C09E-48BF-9B1C-052A02A5D649}">
      <dgm:prSet/>
      <dgm:spPr/>
      <dgm:t>
        <a:bodyPr/>
        <a:lstStyle/>
        <a:p>
          <a:endParaRPr lang="en-GB"/>
        </a:p>
      </dgm:t>
    </dgm:pt>
    <dgm:pt modelId="{6482B8E9-F71C-4291-8247-AB99F1A001A6}">
      <dgm:prSet phldrT="[Text]"/>
      <dgm:spPr/>
      <dgm:t>
        <a:bodyPr/>
        <a:lstStyle/>
        <a:p>
          <a:r>
            <a:rPr lang="en-GB" dirty="0"/>
            <a:t>Extended programme</a:t>
          </a:r>
        </a:p>
      </dgm:t>
    </dgm:pt>
    <dgm:pt modelId="{F4AA4350-D46B-4A6F-BD8E-267E791D6B41}" type="parTrans" cxnId="{95DBC669-FABE-4735-AE10-DD026242CCB5}">
      <dgm:prSet/>
      <dgm:spPr/>
      <dgm:t>
        <a:bodyPr/>
        <a:lstStyle/>
        <a:p>
          <a:endParaRPr lang="en-GB"/>
        </a:p>
      </dgm:t>
    </dgm:pt>
    <dgm:pt modelId="{1A7B3F6A-B7F5-45F5-8D28-6C4BE09D5FA8}" type="sibTrans" cxnId="{95DBC669-FABE-4735-AE10-DD026242CCB5}">
      <dgm:prSet/>
      <dgm:spPr/>
      <dgm:t>
        <a:bodyPr/>
        <a:lstStyle/>
        <a:p>
          <a:endParaRPr lang="en-GB"/>
        </a:p>
      </dgm:t>
    </dgm:pt>
    <dgm:pt modelId="{C2C39897-C4F7-4C2C-B5D1-3C3F8D396B78}">
      <dgm:prSet phldrT="[Text]"/>
      <dgm:spPr/>
      <dgm:t>
        <a:bodyPr/>
        <a:lstStyle/>
        <a:p>
          <a:r>
            <a:rPr lang="en-GB" dirty="0"/>
            <a:t>Shorter, related treatment programmes</a:t>
          </a:r>
        </a:p>
      </dgm:t>
    </dgm:pt>
    <dgm:pt modelId="{98DCBB6B-A8DF-402B-8650-346AF559AC09}" type="parTrans" cxnId="{DE8EFB8A-8AA8-41B0-B133-1734018CF727}">
      <dgm:prSet/>
      <dgm:spPr/>
      <dgm:t>
        <a:bodyPr/>
        <a:lstStyle/>
        <a:p>
          <a:endParaRPr lang="en-GB"/>
        </a:p>
      </dgm:t>
    </dgm:pt>
    <dgm:pt modelId="{35088B0D-37FF-4E3D-8B5F-1D9B90E8B8E5}" type="sibTrans" cxnId="{DE8EFB8A-8AA8-41B0-B133-1734018CF727}">
      <dgm:prSet/>
      <dgm:spPr/>
      <dgm:t>
        <a:bodyPr/>
        <a:lstStyle/>
        <a:p>
          <a:endParaRPr lang="en-GB"/>
        </a:p>
      </dgm:t>
    </dgm:pt>
    <dgm:pt modelId="{C5FBAD91-DA50-473D-A0AC-F40FCE2DF729}">
      <dgm:prSet phldrT="[Text]"/>
      <dgm:spPr/>
      <dgm:t>
        <a:bodyPr/>
        <a:lstStyle/>
        <a:p>
          <a:r>
            <a:rPr lang="en-GB" dirty="0"/>
            <a:t>Booster programme</a:t>
          </a:r>
        </a:p>
      </dgm:t>
    </dgm:pt>
    <dgm:pt modelId="{CDB42254-9C39-4E2B-8AD5-7DAF781784B7}" type="parTrans" cxnId="{00A96473-93B6-4AAD-99B3-F150C12ED048}">
      <dgm:prSet/>
      <dgm:spPr/>
      <dgm:t>
        <a:bodyPr/>
        <a:lstStyle/>
        <a:p>
          <a:endParaRPr lang="en-GB"/>
        </a:p>
      </dgm:t>
    </dgm:pt>
    <dgm:pt modelId="{B7B75100-D014-4EBE-9D5B-60B42B966E3F}" type="sibTrans" cxnId="{00A96473-93B6-4AAD-99B3-F150C12ED048}">
      <dgm:prSet/>
      <dgm:spPr/>
      <dgm:t>
        <a:bodyPr/>
        <a:lstStyle/>
        <a:p>
          <a:endParaRPr lang="en-GB"/>
        </a:p>
      </dgm:t>
    </dgm:pt>
    <dgm:pt modelId="{6B2C6BBB-2EE8-4D6C-8FDD-3004CD7D55F8}">
      <dgm:prSet phldrT="[Text]"/>
      <dgm:spPr/>
      <dgm:t>
        <a:bodyPr/>
        <a:lstStyle/>
        <a:p>
          <a:r>
            <a:rPr lang="en-GB" dirty="0"/>
            <a:t>During the year before release</a:t>
          </a:r>
        </a:p>
      </dgm:t>
    </dgm:pt>
    <dgm:pt modelId="{C041A6E0-0D57-4EEA-BE1C-7AC78EB4E00F}" type="parTrans" cxnId="{4B5C6DD2-A1C0-469E-98F7-E8764A115AF5}">
      <dgm:prSet/>
      <dgm:spPr/>
      <dgm:t>
        <a:bodyPr/>
        <a:lstStyle/>
        <a:p>
          <a:endParaRPr lang="en-GB"/>
        </a:p>
      </dgm:t>
    </dgm:pt>
    <dgm:pt modelId="{DD0C22C4-B729-4ED2-839C-ABB1DE853DC1}" type="sibTrans" cxnId="{4B5C6DD2-A1C0-469E-98F7-E8764A115AF5}">
      <dgm:prSet/>
      <dgm:spPr/>
      <dgm:t>
        <a:bodyPr/>
        <a:lstStyle/>
        <a:p>
          <a:endParaRPr lang="en-GB"/>
        </a:p>
      </dgm:t>
    </dgm:pt>
    <dgm:pt modelId="{52FE7D7B-40A6-4F50-835D-05F90553F2EC}">
      <dgm:prSet phldrT="[Text]"/>
      <dgm:spPr/>
      <dgm:t>
        <a:bodyPr/>
        <a:lstStyle/>
        <a:p>
          <a:r>
            <a:rPr lang="en-GB" dirty="0"/>
            <a:t>Revision of the core programme</a:t>
          </a:r>
        </a:p>
      </dgm:t>
    </dgm:pt>
    <dgm:pt modelId="{A09EFFA6-73E1-404C-AC8C-949006227A99}" type="parTrans" cxnId="{B89BE70F-4DC9-4C20-98CF-4E9DA6712F7F}">
      <dgm:prSet/>
      <dgm:spPr/>
      <dgm:t>
        <a:bodyPr/>
        <a:lstStyle/>
        <a:p>
          <a:endParaRPr lang="en-GB"/>
        </a:p>
      </dgm:t>
    </dgm:pt>
    <dgm:pt modelId="{C912C7DF-7CDF-4075-B837-608EA9191839}" type="sibTrans" cxnId="{B89BE70F-4DC9-4C20-98CF-4E9DA6712F7F}">
      <dgm:prSet/>
      <dgm:spPr/>
      <dgm:t>
        <a:bodyPr/>
        <a:lstStyle/>
        <a:p>
          <a:endParaRPr lang="en-GB"/>
        </a:p>
      </dgm:t>
    </dgm:pt>
    <dgm:pt modelId="{579065A1-08C7-45EF-8286-DF7EACF99095}">
      <dgm:prSet phldrT="[Text]"/>
      <dgm:spPr/>
      <dgm:t>
        <a:bodyPr/>
        <a:lstStyle/>
        <a:p>
          <a:r>
            <a:rPr lang="en-GB" dirty="0"/>
            <a:t>Some have PPG</a:t>
          </a:r>
        </a:p>
      </dgm:t>
    </dgm:pt>
    <dgm:pt modelId="{2B412AB8-3A61-4CEB-86B0-0461549CFBAF}" type="parTrans" cxnId="{518E373D-F2BE-4F6F-B9C9-D7447F87B40B}">
      <dgm:prSet/>
      <dgm:spPr/>
      <dgm:t>
        <a:bodyPr/>
        <a:lstStyle/>
        <a:p>
          <a:endParaRPr lang="en-GB"/>
        </a:p>
      </dgm:t>
    </dgm:pt>
    <dgm:pt modelId="{846264FF-B859-44F6-BF78-93FB86AF9BBF}" type="sibTrans" cxnId="{518E373D-F2BE-4F6F-B9C9-D7447F87B40B}">
      <dgm:prSet/>
      <dgm:spPr/>
      <dgm:t>
        <a:bodyPr/>
        <a:lstStyle/>
        <a:p>
          <a:endParaRPr lang="en-GB"/>
        </a:p>
      </dgm:t>
    </dgm:pt>
    <dgm:pt modelId="{7325F09A-36C7-4882-BE23-E5CB534028D1}">
      <dgm:prSet phldrT="[Text]"/>
      <dgm:spPr/>
      <dgm:t>
        <a:bodyPr/>
        <a:lstStyle/>
        <a:p>
          <a:r>
            <a:rPr lang="en-GB" dirty="0"/>
            <a:t>Core Programme</a:t>
          </a:r>
        </a:p>
      </dgm:t>
    </dgm:pt>
    <dgm:pt modelId="{B12A1ED5-A3AF-4030-B5DC-E9F6024DCF30}" type="parTrans" cxnId="{D72654AF-130E-4D94-8CB8-FE88B7BC9ABB}">
      <dgm:prSet/>
      <dgm:spPr/>
      <dgm:t>
        <a:bodyPr/>
        <a:lstStyle/>
        <a:p>
          <a:endParaRPr lang="en-GB"/>
        </a:p>
      </dgm:t>
    </dgm:pt>
    <dgm:pt modelId="{D54747E6-40FA-411F-82AE-7F848977383B}" type="sibTrans" cxnId="{D72654AF-130E-4D94-8CB8-FE88B7BC9ABB}">
      <dgm:prSet/>
      <dgm:spPr/>
      <dgm:t>
        <a:bodyPr/>
        <a:lstStyle/>
        <a:p>
          <a:endParaRPr lang="en-GB"/>
        </a:p>
      </dgm:t>
    </dgm:pt>
    <dgm:pt modelId="{4D16C117-A216-4114-9F42-34D1D1F6F758}">
      <dgm:prSet phldrT="[Text]"/>
      <dgm:spPr/>
      <dgm:t>
        <a:bodyPr/>
        <a:lstStyle/>
        <a:p>
          <a:r>
            <a:rPr lang="en-GB" dirty="0"/>
            <a:t>Essential for all – increase sense of responsibility for offence and victim-empathy</a:t>
          </a:r>
        </a:p>
      </dgm:t>
    </dgm:pt>
    <dgm:pt modelId="{7D8C2EBD-CF70-4030-9E24-B891A11AD847}" type="parTrans" cxnId="{3000A1EA-0A78-44B7-B77C-DD99845A0252}">
      <dgm:prSet/>
      <dgm:spPr/>
      <dgm:t>
        <a:bodyPr/>
        <a:lstStyle/>
        <a:p>
          <a:endParaRPr lang="en-GB"/>
        </a:p>
      </dgm:t>
    </dgm:pt>
    <dgm:pt modelId="{8CDA6DB5-F2B7-45ED-B06D-456C69872F10}" type="sibTrans" cxnId="{3000A1EA-0A78-44B7-B77C-DD99845A0252}">
      <dgm:prSet/>
      <dgm:spPr/>
      <dgm:t>
        <a:bodyPr/>
        <a:lstStyle/>
        <a:p>
          <a:endParaRPr lang="en-GB"/>
        </a:p>
      </dgm:t>
    </dgm:pt>
    <dgm:pt modelId="{D2D5F99C-9F1C-48F3-B58A-D32E24CA8A37}">
      <dgm:prSet phldrT="[Text]"/>
      <dgm:spPr/>
      <dgm:t>
        <a:bodyPr/>
        <a:lstStyle/>
        <a:p>
          <a:r>
            <a:rPr lang="en-GB" dirty="0"/>
            <a:t>Increases motivation and skills to avoid re-offending</a:t>
          </a:r>
        </a:p>
      </dgm:t>
    </dgm:pt>
    <dgm:pt modelId="{F28D59A2-98DE-4E5B-8682-45E976262C8D}" type="parTrans" cxnId="{6C24A668-32CA-43EF-9589-7D2E445F1941}">
      <dgm:prSet/>
      <dgm:spPr/>
      <dgm:t>
        <a:bodyPr/>
        <a:lstStyle/>
        <a:p>
          <a:endParaRPr lang="en-GB"/>
        </a:p>
      </dgm:t>
    </dgm:pt>
    <dgm:pt modelId="{9652890C-61AB-4F89-9917-3A15D58CEB70}" type="sibTrans" cxnId="{6C24A668-32CA-43EF-9589-7D2E445F1941}">
      <dgm:prSet/>
      <dgm:spPr/>
      <dgm:t>
        <a:bodyPr/>
        <a:lstStyle/>
        <a:p>
          <a:endParaRPr lang="en-GB"/>
        </a:p>
      </dgm:t>
    </dgm:pt>
    <dgm:pt modelId="{D38F1E05-5818-4B69-B1B3-2CD640E33E3C}">
      <dgm:prSet phldrT="[Text]"/>
      <dgm:spPr/>
      <dgm:t>
        <a:bodyPr/>
        <a:lstStyle/>
        <a:p>
          <a:r>
            <a:rPr lang="en-GB" dirty="0"/>
            <a:t>Supplemented by thinking skills programme to improve decision-making skills and coping strategies</a:t>
          </a:r>
        </a:p>
      </dgm:t>
    </dgm:pt>
    <dgm:pt modelId="{F9552BA2-A5BD-4D56-A4A3-0C04ACE55A83}" type="parTrans" cxnId="{CF516CE7-4313-4686-97DE-36586D2857A9}">
      <dgm:prSet/>
      <dgm:spPr/>
      <dgm:t>
        <a:bodyPr/>
        <a:lstStyle/>
        <a:p>
          <a:endParaRPr lang="en-GB"/>
        </a:p>
      </dgm:t>
    </dgm:pt>
    <dgm:pt modelId="{B362178D-0729-47CA-BFF3-54E8E59C677F}" type="sibTrans" cxnId="{CF516CE7-4313-4686-97DE-36586D2857A9}">
      <dgm:prSet/>
      <dgm:spPr/>
      <dgm:t>
        <a:bodyPr/>
        <a:lstStyle/>
        <a:p>
          <a:endParaRPr lang="en-GB"/>
        </a:p>
      </dgm:t>
    </dgm:pt>
    <dgm:pt modelId="{9D0E5E08-9FFA-40E3-B890-1D4C35CE75D8}">
      <dgm:prSet phldrT="[Text]"/>
      <dgm:spPr/>
      <dgm:t>
        <a:bodyPr/>
        <a:lstStyle/>
        <a:p>
          <a:r>
            <a:rPr lang="en-GB" dirty="0"/>
            <a:t>Anger and stress management</a:t>
          </a:r>
        </a:p>
      </dgm:t>
    </dgm:pt>
    <dgm:pt modelId="{AE3ACC02-FD68-4074-A744-3EA7C6BAAC46}" type="parTrans" cxnId="{28125860-DBD6-40C7-A0CC-B7F003BEC0C2}">
      <dgm:prSet/>
      <dgm:spPr/>
      <dgm:t>
        <a:bodyPr/>
        <a:lstStyle/>
        <a:p>
          <a:endParaRPr lang="en-GB"/>
        </a:p>
      </dgm:t>
    </dgm:pt>
    <dgm:pt modelId="{7FB3F807-2821-4181-8823-0F0EA175B1C8}" type="sibTrans" cxnId="{28125860-DBD6-40C7-A0CC-B7F003BEC0C2}">
      <dgm:prSet/>
      <dgm:spPr/>
      <dgm:t>
        <a:bodyPr/>
        <a:lstStyle/>
        <a:p>
          <a:endParaRPr lang="en-GB"/>
        </a:p>
      </dgm:t>
    </dgm:pt>
    <dgm:pt modelId="{2EFEE522-DB6D-4515-8AE4-3ABC583F6AB7}">
      <dgm:prSet phldrT="[Text]"/>
      <dgm:spPr/>
      <dgm:t>
        <a:bodyPr/>
        <a:lstStyle/>
        <a:p>
          <a:r>
            <a:rPr lang="en-GB" dirty="0"/>
            <a:t>Relationship skills</a:t>
          </a:r>
        </a:p>
      </dgm:t>
    </dgm:pt>
    <dgm:pt modelId="{BF3E0102-DDC3-49D4-B19E-4F91F0F02FE2}" type="parTrans" cxnId="{27A6FDD5-8266-41A3-ADFD-9CC11D9BCB41}">
      <dgm:prSet/>
      <dgm:spPr/>
    </dgm:pt>
    <dgm:pt modelId="{3EF2A416-30A0-4729-A5F9-CE28F4DC77F7}" type="sibTrans" cxnId="{27A6FDD5-8266-41A3-ADFD-9CC11D9BCB41}">
      <dgm:prSet/>
      <dgm:spPr/>
    </dgm:pt>
    <dgm:pt modelId="{2AE2D928-ECE5-4FEF-8FF2-5040D2757BB5}">
      <dgm:prSet phldrT="[Text]"/>
      <dgm:spPr/>
      <dgm:t>
        <a:bodyPr/>
        <a:lstStyle/>
        <a:p>
          <a:r>
            <a:rPr lang="en-GB" dirty="0"/>
            <a:t>Behavioural therapy (to address fantasies) – done on an individual basis</a:t>
          </a:r>
        </a:p>
      </dgm:t>
    </dgm:pt>
    <dgm:pt modelId="{477FF7DA-1FEC-4F33-AA00-C5D379AD1255}" type="parTrans" cxnId="{F3EF7D94-9D8E-4698-99D4-916A8B43E4EC}">
      <dgm:prSet/>
      <dgm:spPr/>
    </dgm:pt>
    <dgm:pt modelId="{F5D3110B-6254-4268-8D51-2F08D4093F2C}" type="sibTrans" cxnId="{F3EF7D94-9D8E-4698-99D4-916A8B43E4EC}">
      <dgm:prSet/>
      <dgm:spPr/>
    </dgm:pt>
    <dgm:pt modelId="{66F3F4CF-2854-40BB-BC31-36972A48F24E}">
      <dgm:prSet phldrT="[Text]"/>
      <dgm:spPr/>
      <dgm:t>
        <a:bodyPr/>
        <a:lstStyle/>
        <a:p>
          <a:r>
            <a:rPr lang="en-GB" dirty="0"/>
            <a:t>Produce strategies for relapse prevention</a:t>
          </a:r>
        </a:p>
      </dgm:t>
    </dgm:pt>
    <dgm:pt modelId="{796842DC-FE87-474A-AF64-C0A1C009A3A2}" type="parTrans" cxnId="{F23D01F3-333B-4860-935C-FFB78F28BBB3}">
      <dgm:prSet/>
      <dgm:spPr/>
    </dgm:pt>
    <dgm:pt modelId="{20C22203-262B-4AE9-BD0D-8BBD8B763BF6}" type="sibTrans" cxnId="{F23D01F3-333B-4860-935C-FFB78F28BBB3}">
      <dgm:prSet/>
      <dgm:spPr/>
    </dgm:pt>
    <dgm:pt modelId="{CFD9487A-483C-4BE5-BF69-DE4F27221D3F}" type="pres">
      <dgm:prSet presAssocID="{04415CCE-8135-4E04-A0BE-F9DA25CFFF16}" presName="linearFlow" presStyleCnt="0">
        <dgm:presLayoutVars>
          <dgm:dir/>
          <dgm:animLvl val="lvl"/>
          <dgm:resizeHandles val="exact"/>
        </dgm:presLayoutVars>
      </dgm:prSet>
      <dgm:spPr/>
    </dgm:pt>
    <dgm:pt modelId="{F1E398CF-BB73-42AB-B9FB-87CB620A465B}" type="pres">
      <dgm:prSet presAssocID="{05C6A66F-B9C9-4234-B16C-D8EA93BA1AC9}" presName="composite" presStyleCnt="0"/>
      <dgm:spPr/>
    </dgm:pt>
    <dgm:pt modelId="{3378EB49-2794-4811-A8FF-0C647DF16941}" type="pres">
      <dgm:prSet presAssocID="{05C6A66F-B9C9-4234-B16C-D8EA93BA1AC9}" presName="parentText" presStyleLbl="alignNode1" presStyleIdx="0" presStyleCnt="4">
        <dgm:presLayoutVars>
          <dgm:chMax val="1"/>
          <dgm:bulletEnabled val="1"/>
        </dgm:presLayoutVars>
      </dgm:prSet>
      <dgm:spPr/>
    </dgm:pt>
    <dgm:pt modelId="{680E9555-7B8F-46CB-A2D5-43EA0608E079}" type="pres">
      <dgm:prSet presAssocID="{05C6A66F-B9C9-4234-B16C-D8EA93BA1AC9}" presName="descendantText" presStyleLbl="alignAcc1" presStyleIdx="0" presStyleCnt="4">
        <dgm:presLayoutVars>
          <dgm:bulletEnabled val="1"/>
        </dgm:presLayoutVars>
      </dgm:prSet>
      <dgm:spPr/>
    </dgm:pt>
    <dgm:pt modelId="{286C74F7-D9D3-41EB-BF58-C09D53E79B0F}" type="pres">
      <dgm:prSet presAssocID="{A1EF76A1-A2C8-453F-91A2-F621DB094AC2}" presName="sp" presStyleCnt="0"/>
      <dgm:spPr/>
    </dgm:pt>
    <dgm:pt modelId="{2AAE339B-94BF-42AE-8451-C5FE1C773136}" type="pres">
      <dgm:prSet presAssocID="{7325F09A-36C7-4882-BE23-E5CB534028D1}" presName="composite" presStyleCnt="0"/>
      <dgm:spPr/>
    </dgm:pt>
    <dgm:pt modelId="{BA254AB0-09A1-4E0B-8DE8-028BCDF1125D}" type="pres">
      <dgm:prSet presAssocID="{7325F09A-36C7-4882-BE23-E5CB534028D1}" presName="parentText" presStyleLbl="alignNode1" presStyleIdx="1" presStyleCnt="4">
        <dgm:presLayoutVars>
          <dgm:chMax val="1"/>
          <dgm:bulletEnabled val="1"/>
        </dgm:presLayoutVars>
      </dgm:prSet>
      <dgm:spPr/>
    </dgm:pt>
    <dgm:pt modelId="{3361640B-D960-458E-B8DC-3379DDB448FD}" type="pres">
      <dgm:prSet presAssocID="{7325F09A-36C7-4882-BE23-E5CB534028D1}" presName="descendantText" presStyleLbl="alignAcc1" presStyleIdx="1" presStyleCnt="4">
        <dgm:presLayoutVars>
          <dgm:bulletEnabled val="1"/>
        </dgm:presLayoutVars>
      </dgm:prSet>
      <dgm:spPr/>
    </dgm:pt>
    <dgm:pt modelId="{C53A25B3-DD43-4E39-86E2-7DD5F7B88E9C}" type="pres">
      <dgm:prSet presAssocID="{D54747E6-40FA-411F-82AE-7F848977383B}" presName="sp" presStyleCnt="0"/>
      <dgm:spPr/>
    </dgm:pt>
    <dgm:pt modelId="{4BA5AA02-BFDC-4B19-A876-8C0A44C975BF}" type="pres">
      <dgm:prSet presAssocID="{6482B8E9-F71C-4291-8247-AB99F1A001A6}" presName="composite" presStyleCnt="0"/>
      <dgm:spPr/>
    </dgm:pt>
    <dgm:pt modelId="{295C32D5-ED8B-4E77-A51A-79412295A9FE}" type="pres">
      <dgm:prSet presAssocID="{6482B8E9-F71C-4291-8247-AB99F1A001A6}" presName="parentText" presStyleLbl="alignNode1" presStyleIdx="2" presStyleCnt="4">
        <dgm:presLayoutVars>
          <dgm:chMax val="1"/>
          <dgm:bulletEnabled val="1"/>
        </dgm:presLayoutVars>
      </dgm:prSet>
      <dgm:spPr/>
    </dgm:pt>
    <dgm:pt modelId="{56C4C0BB-F9EC-4C6A-8FC2-EC6B1D8DBB8E}" type="pres">
      <dgm:prSet presAssocID="{6482B8E9-F71C-4291-8247-AB99F1A001A6}" presName="descendantText" presStyleLbl="alignAcc1" presStyleIdx="2" presStyleCnt="4">
        <dgm:presLayoutVars>
          <dgm:bulletEnabled val="1"/>
        </dgm:presLayoutVars>
      </dgm:prSet>
      <dgm:spPr/>
    </dgm:pt>
    <dgm:pt modelId="{8906721E-03D4-4E7A-9CCB-DDFFC0D99BB6}" type="pres">
      <dgm:prSet presAssocID="{1A7B3F6A-B7F5-45F5-8D28-6C4BE09D5FA8}" presName="sp" presStyleCnt="0"/>
      <dgm:spPr/>
    </dgm:pt>
    <dgm:pt modelId="{A15E5BF8-2B7A-449D-9706-E222725461F9}" type="pres">
      <dgm:prSet presAssocID="{C5FBAD91-DA50-473D-A0AC-F40FCE2DF729}" presName="composite" presStyleCnt="0"/>
      <dgm:spPr/>
    </dgm:pt>
    <dgm:pt modelId="{F5EFD561-7D9F-43F8-81D7-DDAF7ED7E998}" type="pres">
      <dgm:prSet presAssocID="{C5FBAD91-DA50-473D-A0AC-F40FCE2DF729}" presName="parentText" presStyleLbl="alignNode1" presStyleIdx="3" presStyleCnt="4">
        <dgm:presLayoutVars>
          <dgm:chMax val="1"/>
          <dgm:bulletEnabled val="1"/>
        </dgm:presLayoutVars>
      </dgm:prSet>
      <dgm:spPr/>
    </dgm:pt>
    <dgm:pt modelId="{02756594-D596-4613-9D71-47780435BB8E}" type="pres">
      <dgm:prSet presAssocID="{C5FBAD91-DA50-473D-A0AC-F40FCE2DF729}" presName="descendantText" presStyleLbl="alignAcc1" presStyleIdx="3" presStyleCnt="4">
        <dgm:presLayoutVars>
          <dgm:bulletEnabled val="1"/>
        </dgm:presLayoutVars>
      </dgm:prSet>
      <dgm:spPr/>
    </dgm:pt>
  </dgm:ptLst>
  <dgm:cxnLst>
    <dgm:cxn modelId="{25475507-37E5-413E-90D3-2413A9375046}" type="presOf" srcId="{C2C39897-C4F7-4C2C-B5D1-3C3F8D396B78}" destId="{56C4C0BB-F9EC-4C6A-8FC2-EC6B1D8DBB8E}" srcOrd="0" destOrd="0" presId="urn:microsoft.com/office/officeart/2005/8/layout/chevron2"/>
    <dgm:cxn modelId="{B89BE70F-4DC9-4C20-98CF-4E9DA6712F7F}" srcId="{C5FBAD91-DA50-473D-A0AC-F40FCE2DF729}" destId="{52FE7D7B-40A6-4F50-835D-05F90553F2EC}" srcOrd="1" destOrd="0" parTransId="{A09EFFA6-73E1-404C-AC8C-949006227A99}" sibTransId="{C912C7DF-7CDF-4075-B837-608EA9191839}"/>
    <dgm:cxn modelId="{5221C411-8876-48F5-B15D-13F5C920A46C}" srcId="{04415CCE-8135-4E04-A0BE-F9DA25CFFF16}" destId="{05C6A66F-B9C9-4234-B16C-D8EA93BA1AC9}" srcOrd="0" destOrd="0" parTransId="{56316691-1440-4157-BC99-6D27E1EB1303}" sibTransId="{A1EF76A1-A2C8-453F-91A2-F621DB094AC2}"/>
    <dgm:cxn modelId="{B6F87812-319F-49B3-B069-2FF90911F4BE}" srcId="{05C6A66F-B9C9-4234-B16C-D8EA93BA1AC9}" destId="{1F02F91E-F0A7-46F6-A228-38259DBAC54B}" srcOrd="0" destOrd="0" parTransId="{3C1A7B13-D5B3-4749-B9F2-12CC47FF7F24}" sibTransId="{3D0B5CBA-A7B3-4168-A560-8EDC930065FC}"/>
    <dgm:cxn modelId="{6233F614-02E1-42AF-A9C8-E5B1F3285F97}" type="presOf" srcId="{66F3F4CF-2854-40BB-BC31-36972A48F24E}" destId="{02756594-D596-4613-9D71-47780435BB8E}" srcOrd="0" destOrd="2" presId="urn:microsoft.com/office/officeart/2005/8/layout/chevron2"/>
    <dgm:cxn modelId="{3CBDFF19-7A35-42EF-BB24-AFD1D0723F69}" type="presOf" srcId="{C5FBAD91-DA50-473D-A0AC-F40FCE2DF729}" destId="{F5EFD561-7D9F-43F8-81D7-DDAF7ED7E998}" srcOrd="0" destOrd="0" presId="urn:microsoft.com/office/officeart/2005/8/layout/chevron2"/>
    <dgm:cxn modelId="{5BA9EA21-3264-4EF4-86A4-0837E097A017}" type="presOf" srcId="{D38F1E05-5818-4B69-B1B3-2CD640E33E3C}" destId="{3361640B-D960-458E-B8DC-3379DDB448FD}" srcOrd="0" destOrd="2" presId="urn:microsoft.com/office/officeart/2005/8/layout/chevron2"/>
    <dgm:cxn modelId="{505BF624-65CA-4B03-A4A6-74EA0F066240}" type="presOf" srcId="{D2D5F99C-9F1C-48F3-B58A-D32E24CA8A37}" destId="{3361640B-D960-458E-B8DC-3379DDB448FD}" srcOrd="0" destOrd="1" presId="urn:microsoft.com/office/officeart/2005/8/layout/chevron2"/>
    <dgm:cxn modelId="{8811D129-4ABA-49BA-9176-61EF39BB8CAD}" type="presOf" srcId="{579065A1-08C7-45EF-8286-DF7EACF99095}" destId="{680E9555-7B8F-46CB-A2D5-43EA0608E079}" srcOrd="0" destOrd="2" presId="urn:microsoft.com/office/officeart/2005/8/layout/chevron2"/>
    <dgm:cxn modelId="{F8B9812D-DC6C-4693-8C73-641BC4975554}" type="presOf" srcId="{1F4C5474-E478-45A9-B518-6588893D5D19}" destId="{680E9555-7B8F-46CB-A2D5-43EA0608E079}" srcOrd="0" destOrd="1" presId="urn:microsoft.com/office/officeart/2005/8/layout/chevron2"/>
    <dgm:cxn modelId="{518E373D-F2BE-4F6F-B9C9-D7447F87B40B}" srcId="{05C6A66F-B9C9-4234-B16C-D8EA93BA1AC9}" destId="{579065A1-08C7-45EF-8286-DF7EACF99095}" srcOrd="2" destOrd="0" parTransId="{2B412AB8-3A61-4CEB-86B0-0461549CFBAF}" sibTransId="{846264FF-B859-44F6-BF78-93FB86AF9BBF}"/>
    <dgm:cxn modelId="{28125860-DBD6-40C7-A0CC-B7F003BEC0C2}" srcId="{6482B8E9-F71C-4291-8247-AB99F1A001A6}" destId="{9D0E5E08-9FFA-40E3-B890-1D4C35CE75D8}" srcOrd="1" destOrd="0" parTransId="{AE3ACC02-FD68-4074-A744-3EA7C6BAAC46}" sibTransId="{7FB3F807-2821-4181-8823-0F0EA175B1C8}"/>
    <dgm:cxn modelId="{6C24A668-32CA-43EF-9589-7D2E445F1941}" srcId="{7325F09A-36C7-4882-BE23-E5CB534028D1}" destId="{D2D5F99C-9F1C-48F3-B58A-D32E24CA8A37}" srcOrd="1" destOrd="0" parTransId="{F28D59A2-98DE-4E5B-8682-45E976262C8D}" sibTransId="{9652890C-61AB-4F89-9917-3A15D58CEB70}"/>
    <dgm:cxn modelId="{95DBC669-FABE-4735-AE10-DD026242CCB5}" srcId="{04415CCE-8135-4E04-A0BE-F9DA25CFFF16}" destId="{6482B8E9-F71C-4291-8247-AB99F1A001A6}" srcOrd="2" destOrd="0" parTransId="{F4AA4350-D46B-4A6F-BD8E-267E791D6B41}" sibTransId="{1A7B3F6A-B7F5-45F5-8D28-6C4BE09D5FA8}"/>
    <dgm:cxn modelId="{C8ED2C6B-93AD-4AAB-9D7B-AD0DC799130F}" type="presOf" srcId="{2EFEE522-DB6D-4515-8AE4-3ABC583F6AB7}" destId="{56C4C0BB-F9EC-4C6A-8FC2-EC6B1D8DBB8E}" srcOrd="0" destOrd="2" presId="urn:microsoft.com/office/officeart/2005/8/layout/chevron2"/>
    <dgm:cxn modelId="{19266650-C217-45CF-A00D-1178A089A80D}" type="presOf" srcId="{2AE2D928-ECE5-4FEF-8FF2-5040D2757BB5}" destId="{56C4C0BB-F9EC-4C6A-8FC2-EC6B1D8DBB8E}" srcOrd="0" destOrd="3" presId="urn:microsoft.com/office/officeart/2005/8/layout/chevron2"/>
    <dgm:cxn modelId="{00A96473-93B6-4AAD-99B3-F150C12ED048}" srcId="{04415CCE-8135-4E04-A0BE-F9DA25CFFF16}" destId="{C5FBAD91-DA50-473D-A0AC-F40FCE2DF729}" srcOrd="3" destOrd="0" parTransId="{CDB42254-9C39-4E2B-8AD5-7DAF781784B7}" sibTransId="{B7B75100-D014-4EBE-9D5B-60B42B966E3F}"/>
    <dgm:cxn modelId="{31D3687F-FF38-4020-A06F-DE676C8782F8}" type="presOf" srcId="{4D16C117-A216-4114-9F42-34D1D1F6F758}" destId="{3361640B-D960-458E-B8DC-3379DDB448FD}" srcOrd="0" destOrd="0" presId="urn:microsoft.com/office/officeart/2005/8/layout/chevron2"/>
    <dgm:cxn modelId="{DE8EFB8A-8AA8-41B0-B133-1734018CF727}" srcId="{6482B8E9-F71C-4291-8247-AB99F1A001A6}" destId="{C2C39897-C4F7-4C2C-B5D1-3C3F8D396B78}" srcOrd="0" destOrd="0" parTransId="{98DCBB6B-A8DF-402B-8650-346AF559AC09}" sibTransId="{35088B0D-37FF-4E3D-8B5F-1D9B90E8B8E5}"/>
    <dgm:cxn modelId="{F3EF7D94-9D8E-4698-99D4-916A8B43E4EC}" srcId="{6482B8E9-F71C-4291-8247-AB99F1A001A6}" destId="{2AE2D928-ECE5-4FEF-8FF2-5040D2757BB5}" srcOrd="3" destOrd="0" parTransId="{477FF7DA-1FEC-4F33-AA00-C5D379AD1255}" sibTransId="{F5D3110B-6254-4268-8D51-2F08D4093F2C}"/>
    <dgm:cxn modelId="{3E61A7A0-F700-4E3A-885C-FEF29830AA16}" type="presOf" srcId="{9D0E5E08-9FFA-40E3-B890-1D4C35CE75D8}" destId="{56C4C0BB-F9EC-4C6A-8FC2-EC6B1D8DBB8E}" srcOrd="0" destOrd="1" presId="urn:microsoft.com/office/officeart/2005/8/layout/chevron2"/>
    <dgm:cxn modelId="{D72654AF-130E-4D94-8CB8-FE88B7BC9ABB}" srcId="{04415CCE-8135-4E04-A0BE-F9DA25CFFF16}" destId="{7325F09A-36C7-4882-BE23-E5CB534028D1}" srcOrd="1" destOrd="0" parTransId="{B12A1ED5-A3AF-4030-B5DC-E9F6024DCF30}" sibTransId="{D54747E6-40FA-411F-82AE-7F848977383B}"/>
    <dgm:cxn modelId="{57C2A8B0-D323-40DD-B532-22C82B3AE66E}" type="presOf" srcId="{6482B8E9-F71C-4291-8247-AB99F1A001A6}" destId="{295C32D5-ED8B-4E77-A51A-79412295A9FE}" srcOrd="0" destOrd="0" presId="urn:microsoft.com/office/officeart/2005/8/layout/chevron2"/>
    <dgm:cxn modelId="{99115AB4-FCC1-4FD3-965D-9269DE4D4B6F}" type="presOf" srcId="{05C6A66F-B9C9-4234-B16C-D8EA93BA1AC9}" destId="{3378EB49-2794-4811-A8FF-0C647DF16941}" srcOrd="0" destOrd="0" presId="urn:microsoft.com/office/officeart/2005/8/layout/chevron2"/>
    <dgm:cxn modelId="{20D7F1BC-2940-40A9-9DE8-E41C8346C5EC}" type="presOf" srcId="{7325F09A-36C7-4882-BE23-E5CB534028D1}" destId="{BA254AB0-09A1-4E0B-8DE8-028BCDF1125D}" srcOrd="0" destOrd="0" presId="urn:microsoft.com/office/officeart/2005/8/layout/chevron2"/>
    <dgm:cxn modelId="{0E881EC0-C09E-48BF-9B1C-052A02A5D649}" srcId="{05C6A66F-B9C9-4234-B16C-D8EA93BA1AC9}" destId="{1F4C5474-E478-45A9-B518-6588893D5D19}" srcOrd="1" destOrd="0" parTransId="{73976202-A2B7-4A01-9ED1-005EF36E98C4}" sibTransId="{F05D2795-B02C-46BE-9A3A-85DC8BBB6137}"/>
    <dgm:cxn modelId="{B27D9DCA-89FE-488A-8BFE-BDC385266132}" type="presOf" srcId="{52FE7D7B-40A6-4F50-835D-05F90553F2EC}" destId="{02756594-D596-4613-9D71-47780435BB8E}" srcOrd="0" destOrd="1" presId="urn:microsoft.com/office/officeart/2005/8/layout/chevron2"/>
    <dgm:cxn modelId="{4B5C6DD2-A1C0-469E-98F7-E8764A115AF5}" srcId="{C5FBAD91-DA50-473D-A0AC-F40FCE2DF729}" destId="{6B2C6BBB-2EE8-4D6C-8FDD-3004CD7D55F8}" srcOrd="0" destOrd="0" parTransId="{C041A6E0-0D57-4EEA-BE1C-7AC78EB4E00F}" sibTransId="{DD0C22C4-B729-4ED2-839C-ABB1DE853DC1}"/>
    <dgm:cxn modelId="{27A6FDD5-8266-41A3-ADFD-9CC11D9BCB41}" srcId="{6482B8E9-F71C-4291-8247-AB99F1A001A6}" destId="{2EFEE522-DB6D-4515-8AE4-3ABC583F6AB7}" srcOrd="2" destOrd="0" parTransId="{BF3E0102-DDC3-49D4-B19E-4F91F0F02FE2}" sibTransId="{3EF2A416-30A0-4729-A5F9-CE28F4DC77F7}"/>
    <dgm:cxn modelId="{86E54CD8-824D-4BE7-B60B-CFE7A6D86BDC}" type="presOf" srcId="{6B2C6BBB-2EE8-4D6C-8FDD-3004CD7D55F8}" destId="{02756594-D596-4613-9D71-47780435BB8E}" srcOrd="0" destOrd="0" presId="urn:microsoft.com/office/officeart/2005/8/layout/chevron2"/>
    <dgm:cxn modelId="{22C49CDE-2A88-4C1F-B41B-87896D573F52}" type="presOf" srcId="{1F02F91E-F0A7-46F6-A228-38259DBAC54B}" destId="{680E9555-7B8F-46CB-A2D5-43EA0608E079}" srcOrd="0" destOrd="0" presId="urn:microsoft.com/office/officeart/2005/8/layout/chevron2"/>
    <dgm:cxn modelId="{CF516CE7-4313-4686-97DE-36586D2857A9}" srcId="{7325F09A-36C7-4882-BE23-E5CB534028D1}" destId="{D38F1E05-5818-4B69-B1B3-2CD640E33E3C}" srcOrd="2" destOrd="0" parTransId="{F9552BA2-A5BD-4D56-A4A3-0C04ACE55A83}" sibTransId="{B362178D-0729-47CA-BFF3-54E8E59C677F}"/>
    <dgm:cxn modelId="{3000A1EA-0A78-44B7-B77C-DD99845A0252}" srcId="{7325F09A-36C7-4882-BE23-E5CB534028D1}" destId="{4D16C117-A216-4114-9F42-34D1D1F6F758}" srcOrd="0" destOrd="0" parTransId="{7D8C2EBD-CF70-4030-9E24-B891A11AD847}" sibTransId="{8CDA6DB5-F2B7-45ED-B06D-456C69872F10}"/>
    <dgm:cxn modelId="{0462F7F2-7531-4C28-A6C9-9BB8ABC2C120}" type="presOf" srcId="{04415CCE-8135-4E04-A0BE-F9DA25CFFF16}" destId="{CFD9487A-483C-4BE5-BF69-DE4F27221D3F}" srcOrd="0" destOrd="0" presId="urn:microsoft.com/office/officeart/2005/8/layout/chevron2"/>
    <dgm:cxn modelId="{F23D01F3-333B-4860-935C-FFB78F28BBB3}" srcId="{C5FBAD91-DA50-473D-A0AC-F40FCE2DF729}" destId="{66F3F4CF-2854-40BB-BC31-36972A48F24E}" srcOrd="2" destOrd="0" parTransId="{796842DC-FE87-474A-AF64-C0A1C009A3A2}" sibTransId="{20C22203-262B-4AE9-BD0D-8BBD8B763BF6}"/>
    <dgm:cxn modelId="{0CDBF6DA-A906-438B-B77B-31EF5DD78B3B}" type="presParOf" srcId="{CFD9487A-483C-4BE5-BF69-DE4F27221D3F}" destId="{F1E398CF-BB73-42AB-B9FB-87CB620A465B}" srcOrd="0" destOrd="0" presId="urn:microsoft.com/office/officeart/2005/8/layout/chevron2"/>
    <dgm:cxn modelId="{3DA24D4D-8B4D-4DC1-B43C-3D52DAB44214}" type="presParOf" srcId="{F1E398CF-BB73-42AB-B9FB-87CB620A465B}" destId="{3378EB49-2794-4811-A8FF-0C647DF16941}" srcOrd="0" destOrd="0" presId="urn:microsoft.com/office/officeart/2005/8/layout/chevron2"/>
    <dgm:cxn modelId="{C955EC38-B849-4234-AD63-F2B5A034129A}" type="presParOf" srcId="{F1E398CF-BB73-42AB-B9FB-87CB620A465B}" destId="{680E9555-7B8F-46CB-A2D5-43EA0608E079}" srcOrd="1" destOrd="0" presId="urn:microsoft.com/office/officeart/2005/8/layout/chevron2"/>
    <dgm:cxn modelId="{5EA721F1-0E8C-4388-B689-1FABCE010D8A}" type="presParOf" srcId="{CFD9487A-483C-4BE5-BF69-DE4F27221D3F}" destId="{286C74F7-D9D3-41EB-BF58-C09D53E79B0F}" srcOrd="1" destOrd="0" presId="urn:microsoft.com/office/officeart/2005/8/layout/chevron2"/>
    <dgm:cxn modelId="{F2A341EE-51A5-44BE-9AF4-257E74CC07DF}" type="presParOf" srcId="{CFD9487A-483C-4BE5-BF69-DE4F27221D3F}" destId="{2AAE339B-94BF-42AE-8451-C5FE1C773136}" srcOrd="2" destOrd="0" presId="urn:microsoft.com/office/officeart/2005/8/layout/chevron2"/>
    <dgm:cxn modelId="{BB96BF7A-2D3E-444A-881D-6B035C461B11}" type="presParOf" srcId="{2AAE339B-94BF-42AE-8451-C5FE1C773136}" destId="{BA254AB0-09A1-4E0B-8DE8-028BCDF1125D}" srcOrd="0" destOrd="0" presId="urn:microsoft.com/office/officeart/2005/8/layout/chevron2"/>
    <dgm:cxn modelId="{21A241CF-9276-4E67-AAB9-D5465DFA5D85}" type="presParOf" srcId="{2AAE339B-94BF-42AE-8451-C5FE1C773136}" destId="{3361640B-D960-458E-B8DC-3379DDB448FD}" srcOrd="1" destOrd="0" presId="urn:microsoft.com/office/officeart/2005/8/layout/chevron2"/>
    <dgm:cxn modelId="{16C5C074-0CF9-4314-AD3B-86AF433D69AE}" type="presParOf" srcId="{CFD9487A-483C-4BE5-BF69-DE4F27221D3F}" destId="{C53A25B3-DD43-4E39-86E2-7DD5F7B88E9C}" srcOrd="3" destOrd="0" presId="urn:microsoft.com/office/officeart/2005/8/layout/chevron2"/>
    <dgm:cxn modelId="{820C5549-EE9B-4688-A503-E3EB04C2756B}" type="presParOf" srcId="{CFD9487A-483C-4BE5-BF69-DE4F27221D3F}" destId="{4BA5AA02-BFDC-4B19-A876-8C0A44C975BF}" srcOrd="4" destOrd="0" presId="urn:microsoft.com/office/officeart/2005/8/layout/chevron2"/>
    <dgm:cxn modelId="{CB81CB26-C4AA-4A72-8752-875148E6E0A9}" type="presParOf" srcId="{4BA5AA02-BFDC-4B19-A876-8C0A44C975BF}" destId="{295C32D5-ED8B-4E77-A51A-79412295A9FE}" srcOrd="0" destOrd="0" presId="urn:microsoft.com/office/officeart/2005/8/layout/chevron2"/>
    <dgm:cxn modelId="{C97C2858-9676-477C-B497-C33118E5F5DC}" type="presParOf" srcId="{4BA5AA02-BFDC-4B19-A876-8C0A44C975BF}" destId="{56C4C0BB-F9EC-4C6A-8FC2-EC6B1D8DBB8E}" srcOrd="1" destOrd="0" presId="urn:microsoft.com/office/officeart/2005/8/layout/chevron2"/>
    <dgm:cxn modelId="{9E644F66-601C-48EA-8ED8-13F65249572F}" type="presParOf" srcId="{CFD9487A-483C-4BE5-BF69-DE4F27221D3F}" destId="{8906721E-03D4-4E7A-9CCB-DDFFC0D99BB6}" srcOrd="5" destOrd="0" presId="urn:microsoft.com/office/officeart/2005/8/layout/chevron2"/>
    <dgm:cxn modelId="{6982A2A8-4BE8-410A-AB74-125CB23959AE}" type="presParOf" srcId="{CFD9487A-483C-4BE5-BF69-DE4F27221D3F}" destId="{A15E5BF8-2B7A-449D-9706-E222725461F9}" srcOrd="6" destOrd="0" presId="urn:microsoft.com/office/officeart/2005/8/layout/chevron2"/>
    <dgm:cxn modelId="{4B80E61F-2C9C-43BF-B55A-A4413181AD4A}" type="presParOf" srcId="{A15E5BF8-2B7A-449D-9706-E222725461F9}" destId="{F5EFD561-7D9F-43F8-81D7-DDAF7ED7E998}" srcOrd="0" destOrd="0" presId="urn:microsoft.com/office/officeart/2005/8/layout/chevron2"/>
    <dgm:cxn modelId="{3FC74041-2FCB-4266-BDC6-6F1C46A664B1}" type="presParOf" srcId="{A15E5BF8-2B7A-449D-9706-E222725461F9}" destId="{02756594-D596-4613-9D71-47780435BB8E}"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29AD83-425B-48E8-8B5D-EF49CDA6D186}" type="doc">
      <dgm:prSet loTypeId="urn:microsoft.com/office/officeart/2005/8/layout/vList5" loCatId="list" qsTypeId="urn:microsoft.com/office/officeart/2005/8/quickstyle/simple1" qsCatId="simple" csTypeId="urn:microsoft.com/office/officeart/2005/8/colors/accent1_3" csCatId="accent1"/>
      <dgm:spPr/>
      <dgm:t>
        <a:bodyPr/>
        <a:lstStyle/>
        <a:p>
          <a:endParaRPr lang="en-GB"/>
        </a:p>
      </dgm:t>
    </dgm:pt>
    <dgm:pt modelId="{DCFDE82A-0FC6-422F-A728-3B3EC5560E9F}">
      <dgm:prSet/>
      <dgm:spPr/>
      <dgm:t>
        <a:bodyPr/>
        <a:lstStyle/>
        <a:p>
          <a:pPr rtl="0"/>
          <a:r>
            <a:rPr lang="en-GB" dirty="0"/>
            <a:t>Criminal motivation</a:t>
          </a:r>
        </a:p>
      </dgm:t>
    </dgm:pt>
    <dgm:pt modelId="{EC809B66-FB7A-4503-92EC-98839BED58AC}" type="parTrans" cxnId="{19278575-9378-451A-BD0C-4152234A54FC}">
      <dgm:prSet/>
      <dgm:spPr/>
      <dgm:t>
        <a:bodyPr/>
        <a:lstStyle/>
        <a:p>
          <a:endParaRPr lang="en-GB"/>
        </a:p>
      </dgm:t>
    </dgm:pt>
    <dgm:pt modelId="{9C0B9725-C0F9-41B2-9E40-08A278D7867C}" type="sibTrans" cxnId="{19278575-9378-451A-BD0C-4152234A54FC}">
      <dgm:prSet/>
      <dgm:spPr/>
      <dgm:t>
        <a:bodyPr/>
        <a:lstStyle/>
        <a:p>
          <a:endParaRPr lang="en-GB"/>
        </a:p>
      </dgm:t>
    </dgm:pt>
    <dgm:pt modelId="{055040E5-E782-443B-A2BD-3B337A0D72A6}">
      <dgm:prSet/>
      <dgm:spPr/>
      <dgm:t>
        <a:bodyPr/>
        <a:lstStyle/>
        <a:p>
          <a:pPr rtl="0"/>
          <a:r>
            <a:rPr lang="en-GB" dirty="0"/>
            <a:t>Financial compensation</a:t>
          </a:r>
        </a:p>
      </dgm:t>
    </dgm:pt>
    <dgm:pt modelId="{B055231E-0120-4138-A847-2FBE8A64DEDA}" type="parTrans" cxnId="{318E1DE6-3725-4758-AFCB-C1F0E844E886}">
      <dgm:prSet/>
      <dgm:spPr/>
      <dgm:t>
        <a:bodyPr/>
        <a:lstStyle/>
        <a:p>
          <a:endParaRPr lang="en-GB"/>
        </a:p>
      </dgm:t>
    </dgm:pt>
    <dgm:pt modelId="{8674F25C-8386-4E1D-86AD-3DC7E45D18F5}" type="sibTrans" cxnId="{318E1DE6-3725-4758-AFCB-C1F0E844E886}">
      <dgm:prSet/>
      <dgm:spPr/>
      <dgm:t>
        <a:bodyPr/>
        <a:lstStyle/>
        <a:p>
          <a:endParaRPr lang="en-GB"/>
        </a:p>
      </dgm:t>
    </dgm:pt>
    <dgm:pt modelId="{B4D05769-2643-4374-A641-2C692CEE70ED}">
      <dgm:prSet/>
      <dgm:spPr/>
      <dgm:t>
        <a:bodyPr/>
        <a:lstStyle/>
        <a:p>
          <a:pPr rtl="0"/>
          <a:r>
            <a:rPr lang="en-GB" dirty="0"/>
            <a:t>Hide / destroy evidence</a:t>
          </a:r>
        </a:p>
      </dgm:t>
    </dgm:pt>
    <dgm:pt modelId="{7A62A3F0-BE83-494F-9B71-EC6F90690673}" type="parTrans" cxnId="{CCC18A6B-92F6-473A-9F4F-17083AD6115A}">
      <dgm:prSet/>
      <dgm:spPr/>
      <dgm:t>
        <a:bodyPr/>
        <a:lstStyle/>
        <a:p>
          <a:endParaRPr lang="en-GB"/>
        </a:p>
      </dgm:t>
    </dgm:pt>
    <dgm:pt modelId="{D5BD98DB-7E35-48C6-A70D-8E5FBA9CA46D}" type="sibTrans" cxnId="{CCC18A6B-92F6-473A-9F4F-17083AD6115A}">
      <dgm:prSet/>
      <dgm:spPr/>
      <dgm:t>
        <a:bodyPr/>
        <a:lstStyle/>
        <a:p>
          <a:endParaRPr lang="en-GB"/>
        </a:p>
      </dgm:t>
    </dgm:pt>
    <dgm:pt modelId="{022B1228-8369-4CA4-A541-1301F93AD856}">
      <dgm:prSet/>
      <dgm:spPr/>
      <dgm:t>
        <a:bodyPr/>
        <a:lstStyle/>
        <a:p>
          <a:pPr rtl="0"/>
          <a:r>
            <a:rPr lang="en-GB" dirty="0"/>
            <a:t>Political</a:t>
          </a:r>
        </a:p>
      </dgm:t>
    </dgm:pt>
    <dgm:pt modelId="{D3B223FF-99A9-4815-8335-2D45A837BE50}" type="parTrans" cxnId="{9B3037EB-CD71-423E-9891-F1692E41790E}">
      <dgm:prSet/>
      <dgm:spPr/>
      <dgm:t>
        <a:bodyPr/>
        <a:lstStyle/>
        <a:p>
          <a:endParaRPr lang="en-GB"/>
        </a:p>
      </dgm:t>
    </dgm:pt>
    <dgm:pt modelId="{186F85AA-59B1-4AFA-8077-F449036C1DFD}" type="sibTrans" cxnId="{9B3037EB-CD71-423E-9891-F1692E41790E}">
      <dgm:prSet/>
      <dgm:spPr/>
      <dgm:t>
        <a:bodyPr/>
        <a:lstStyle/>
        <a:p>
          <a:endParaRPr lang="en-GB"/>
        </a:p>
      </dgm:t>
    </dgm:pt>
    <dgm:pt modelId="{6EA131CE-C734-4A30-A54C-E096AD867066}">
      <dgm:prSet/>
      <dgm:spPr/>
      <dgm:t>
        <a:bodyPr/>
        <a:lstStyle/>
        <a:p>
          <a:pPr rtl="0"/>
          <a:r>
            <a:rPr lang="en-GB" dirty="0"/>
            <a:t>Wider pattern of antisocial behaviour</a:t>
          </a:r>
        </a:p>
      </dgm:t>
    </dgm:pt>
    <dgm:pt modelId="{4EA843FC-1DC3-4899-8E0B-49DAAE506314}" type="parTrans" cxnId="{E5209374-4BEE-4B26-AD97-0ED9C998FB12}">
      <dgm:prSet/>
      <dgm:spPr/>
      <dgm:t>
        <a:bodyPr/>
        <a:lstStyle/>
        <a:p>
          <a:endParaRPr lang="en-GB"/>
        </a:p>
      </dgm:t>
    </dgm:pt>
    <dgm:pt modelId="{78F5B6E3-361F-49ED-9D18-37CE6CD80B1B}" type="sibTrans" cxnId="{E5209374-4BEE-4B26-AD97-0ED9C998FB12}">
      <dgm:prSet/>
      <dgm:spPr/>
      <dgm:t>
        <a:bodyPr/>
        <a:lstStyle/>
        <a:p>
          <a:endParaRPr lang="en-GB"/>
        </a:p>
      </dgm:t>
    </dgm:pt>
    <dgm:pt modelId="{24F79AFD-59B7-407F-81F8-C841FAAC2FFC}">
      <dgm:prSet/>
      <dgm:spPr/>
      <dgm:t>
        <a:bodyPr/>
        <a:lstStyle/>
        <a:p>
          <a:pPr rtl="0"/>
          <a:r>
            <a:rPr lang="en-GB" dirty="0"/>
            <a:t>Emotional – jealousy, </a:t>
          </a:r>
          <a:r>
            <a:rPr lang="en-GB" b="1" dirty="0"/>
            <a:t>anger</a:t>
          </a:r>
          <a:r>
            <a:rPr lang="en-GB" dirty="0"/>
            <a:t>, </a:t>
          </a:r>
          <a:r>
            <a:rPr lang="en-GB" b="1" dirty="0"/>
            <a:t>revenge</a:t>
          </a:r>
          <a:endParaRPr lang="en-GB" dirty="0"/>
        </a:p>
      </dgm:t>
    </dgm:pt>
    <dgm:pt modelId="{CB92D87F-2AB9-4320-A0B6-0CC1D4209639}" type="parTrans" cxnId="{E14F4DEA-3FEE-4D7B-B043-62CB8958606C}">
      <dgm:prSet/>
      <dgm:spPr/>
      <dgm:t>
        <a:bodyPr/>
        <a:lstStyle/>
        <a:p>
          <a:endParaRPr lang="en-GB"/>
        </a:p>
      </dgm:t>
    </dgm:pt>
    <dgm:pt modelId="{3A7CC2FD-C4C8-4260-A4DA-D9D60C930758}" type="sibTrans" cxnId="{E14F4DEA-3FEE-4D7B-B043-62CB8958606C}">
      <dgm:prSet/>
      <dgm:spPr/>
      <dgm:t>
        <a:bodyPr/>
        <a:lstStyle/>
        <a:p>
          <a:endParaRPr lang="en-GB"/>
        </a:p>
      </dgm:t>
    </dgm:pt>
    <dgm:pt modelId="{86081B0B-C830-415A-9C9E-B536B8F0A8E3}">
      <dgm:prSet/>
      <dgm:spPr/>
      <dgm:t>
        <a:bodyPr/>
        <a:lstStyle/>
        <a:p>
          <a:pPr rtl="0"/>
          <a:r>
            <a:rPr lang="en-GB" dirty="0"/>
            <a:t>Psychopathological motivation</a:t>
          </a:r>
        </a:p>
      </dgm:t>
    </dgm:pt>
    <dgm:pt modelId="{616AC7C8-BE3C-435F-9721-5DC7575EB89C}" type="parTrans" cxnId="{DA67DF8E-D2AF-4703-A015-CE711A59E947}">
      <dgm:prSet/>
      <dgm:spPr/>
      <dgm:t>
        <a:bodyPr/>
        <a:lstStyle/>
        <a:p>
          <a:endParaRPr lang="en-GB"/>
        </a:p>
      </dgm:t>
    </dgm:pt>
    <dgm:pt modelId="{08FAEC43-05B4-45C5-A66B-03D7CA29F600}" type="sibTrans" cxnId="{DA67DF8E-D2AF-4703-A015-CE711A59E947}">
      <dgm:prSet/>
      <dgm:spPr/>
      <dgm:t>
        <a:bodyPr/>
        <a:lstStyle/>
        <a:p>
          <a:endParaRPr lang="en-GB"/>
        </a:p>
      </dgm:t>
    </dgm:pt>
    <dgm:pt modelId="{AB0BB4AE-D97A-4017-871C-5C212EA784AA}">
      <dgm:prSet/>
      <dgm:spPr/>
      <dgm:t>
        <a:bodyPr/>
        <a:lstStyle/>
        <a:p>
          <a:pPr rtl="0"/>
          <a:r>
            <a:rPr lang="en-GB" dirty="0"/>
            <a:t>To commit suicide</a:t>
          </a:r>
        </a:p>
      </dgm:t>
    </dgm:pt>
    <dgm:pt modelId="{0E090248-8C18-4A19-BE55-4F13100A33E7}" type="parTrans" cxnId="{33A9687E-D828-41B2-9BA5-1B4D3404D3D9}">
      <dgm:prSet/>
      <dgm:spPr/>
      <dgm:t>
        <a:bodyPr/>
        <a:lstStyle/>
        <a:p>
          <a:endParaRPr lang="en-GB"/>
        </a:p>
      </dgm:t>
    </dgm:pt>
    <dgm:pt modelId="{FEA1BF1A-DF7F-4317-8E4F-C9E16427EFFE}" type="sibTrans" cxnId="{33A9687E-D828-41B2-9BA5-1B4D3404D3D9}">
      <dgm:prSet/>
      <dgm:spPr/>
      <dgm:t>
        <a:bodyPr/>
        <a:lstStyle/>
        <a:p>
          <a:endParaRPr lang="en-GB"/>
        </a:p>
      </dgm:t>
    </dgm:pt>
    <dgm:pt modelId="{97C279FF-9557-4EC1-8ADA-6626AEF03009}">
      <dgm:prSet/>
      <dgm:spPr/>
      <dgm:t>
        <a:bodyPr/>
        <a:lstStyle/>
        <a:p>
          <a:pPr rtl="0"/>
          <a:r>
            <a:rPr lang="en-GB" dirty="0"/>
            <a:t>Psychosis</a:t>
          </a:r>
        </a:p>
      </dgm:t>
    </dgm:pt>
    <dgm:pt modelId="{D3C037A8-2D5C-4F97-88E0-3C3D4E2058BD}" type="parTrans" cxnId="{B2587803-4FD1-41D4-B501-DB9D431E3DDC}">
      <dgm:prSet/>
      <dgm:spPr/>
      <dgm:t>
        <a:bodyPr/>
        <a:lstStyle/>
        <a:p>
          <a:endParaRPr lang="en-GB"/>
        </a:p>
      </dgm:t>
    </dgm:pt>
    <dgm:pt modelId="{234F9277-CBF8-4F9C-8C02-2866E3CDCDCA}" type="sibTrans" cxnId="{B2587803-4FD1-41D4-B501-DB9D431E3DDC}">
      <dgm:prSet/>
      <dgm:spPr/>
      <dgm:t>
        <a:bodyPr/>
        <a:lstStyle/>
        <a:p>
          <a:endParaRPr lang="en-GB"/>
        </a:p>
      </dgm:t>
    </dgm:pt>
    <dgm:pt modelId="{8E0FF4B0-3C14-4E6D-959B-A2AB262339F9}">
      <dgm:prSet/>
      <dgm:spPr/>
      <dgm:t>
        <a:bodyPr/>
        <a:lstStyle/>
        <a:p>
          <a:pPr rtl="0"/>
          <a:r>
            <a:rPr lang="en-GB" dirty="0"/>
            <a:t>To communicate distress / seek support</a:t>
          </a:r>
        </a:p>
      </dgm:t>
    </dgm:pt>
    <dgm:pt modelId="{16FF2BE0-48B0-4310-B698-915D6B2363DA}" type="parTrans" cxnId="{917DE898-1BBA-43E0-9EB7-011CCC70E841}">
      <dgm:prSet/>
      <dgm:spPr/>
      <dgm:t>
        <a:bodyPr/>
        <a:lstStyle/>
        <a:p>
          <a:endParaRPr lang="en-GB"/>
        </a:p>
      </dgm:t>
    </dgm:pt>
    <dgm:pt modelId="{58530768-1E32-42B7-B61C-E3C4F5A3472B}" type="sibTrans" cxnId="{917DE898-1BBA-43E0-9EB7-011CCC70E841}">
      <dgm:prSet/>
      <dgm:spPr/>
      <dgm:t>
        <a:bodyPr/>
        <a:lstStyle/>
        <a:p>
          <a:endParaRPr lang="en-GB"/>
        </a:p>
      </dgm:t>
    </dgm:pt>
    <dgm:pt modelId="{31D5C4DF-177C-4D23-986E-131D5EB673E0}">
      <dgm:prSet/>
      <dgm:spPr/>
      <dgm:t>
        <a:bodyPr/>
        <a:lstStyle/>
        <a:p>
          <a:pPr rtl="0"/>
          <a:r>
            <a:rPr lang="en-GB" dirty="0"/>
            <a:t>Boost self-esteem (i.e. to be the hero)</a:t>
          </a:r>
        </a:p>
      </dgm:t>
    </dgm:pt>
    <dgm:pt modelId="{81E89A6E-A47C-4FE4-9CF2-B002DBB337C7}" type="parTrans" cxnId="{92715A2D-2A1F-4D73-A591-38055CCC5C19}">
      <dgm:prSet/>
      <dgm:spPr/>
      <dgm:t>
        <a:bodyPr/>
        <a:lstStyle/>
        <a:p>
          <a:endParaRPr lang="en-GB"/>
        </a:p>
      </dgm:t>
    </dgm:pt>
    <dgm:pt modelId="{D5B73962-C9D6-4E66-AF33-7F71865BAD38}" type="sibTrans" cxnId="{92715A2D-2A1F-4D73-A591-38055CCC5C19}">
      <dgm:prSet/>
      <dgm:spPr/>
      <dgm:t>
        <a:bodyPr/>
        <a:lstStyle/>
        <a:p>
          <a:endParaRPr lang="en-GB"/>
        </a:p>
      </dgm:t>
    </dgm:pt>
    <dgm:pt modelId="{8141D1BB-9EC7-4A58-83E0-0A44C58484BF}">
      <dgm:prSet/>
      <dgm:spPr/>
      <dgm:t>
        <a:bodyPr/>
        <a:lstStyle/>
        <a:p>
          <a:pPr rtl="0"/>
          <a:r>
            <a:rPr lang="en-GB" dirty="0"/>
            <a:t>Pyromania</a:t>
          </a:r>
        </a:p>
      </dgm:t>
    </dgm:pt>
    <dgm:pt modelId="{3F066F98-1EC8-498B-A796-763D163DC3C1}" type="parTrans" cxnId="{F72ABE51-52AD-433D-8AA9-240F5A73F4BF}">
      <dgm:prSet/>
      <dgm:spPr/>
      <dgm:t>
        <a:bodyPr/>
        <a:lstStyle/>
        <a:p>
          <a:endParaRPr lang="en-GB"/>
        </a:p>
      </dgm:t>
    </dgm:pt>
    <dgm:pt modelId="{03BE6345-2291-4477-96C0-71B4ED188B81}" type="sibTrans" cxnId="{F72ABE51-52AD-433D-8AA9-240F5A73F4BF}">
      <dgm:prSet/>
      <dgm:spPr/>
      <dgm:t>
        <a:bodyPr/>
        <a:lstStyle/>
        <a:p>
          <a:endParaRPr lang="en-GB"/>
        </a:p>
      </dgm:t>
    </dgm:pt>
    <dgm:pt modelId="{BC8689BB-0ABD-4CEB-A0B1-37858F9DC8C9}" type="pres">
      <dgm:prSet presAssocID="{4D29AD83-425B-48E8-8B5D-EF49CDA6D186}" presName="Name0" presStyleCnt="0">
        <dgm:presLayoutVars>
          <dgm:dir/>
          <dgm:animLvl val="lvl"/>
          <dgm:resizeHandles val="exact"/>
        </dgm:presLayoutVars>
      </dgm:prSet>
      <dgm:spPr/>
    </dgm:pt>
    <dgm:pt modelId="{D45F321F-745A-44EF-AC36-462F679E5002}" type="pres">
      <dgm:prSet presAssocID="{DCFDE82A-0FC6-422F-A728-3B3EC5560E9F}" presName="linNode" presStyleCnt="0"/>
      <dgm:spPr/>
    </dgm:pt>
    <dgm:pt modelId="{6332BE5C-8AA4-410A-B293-41AB926B1D7C}" type="pres">
      <dgm:prSet presAssocID="{DCFDE82A-0FC6-422F-A728-3B3EC5560E9F}" presName="parentText" presStyleLbl="node1" presStyleIdx="0" presStyleCnt="2" custLinFactNeighborY="-2">
        <dgm:presLayoutVars>
          <dgm:chMax val="1"/>
          <dgm:bulletEnabled val="1"/>
        </dgm:presLayoutVars>
      </dgm:prSet>
      <dgm:spPr/>
    </dgm:pt>
    <dgm:pt modelId="{A627B70A-224F-4958-9D9D-4A247D04DC77}" type="pres">
      <dgm:prSet presAssocID="{DCFDE82A-0FC6-422F-A728-3B3EC5560E9F}" presName="descendantText" presStyleLbl="alignAccFollowNode1" presStyleIdx="0" presStyleCnt="2">
        <dgm:presLayoutVars>
          <dgm:bulletEnabled val="1"/>
        </dgm:presLayoutVars>
      </dgm:prSet>
      <dgm:spPr/>
    </dgm:pt>
    <dgm:pt modelId="{59BCFE99-3855-43FA-B515-C4F46E2DEFB4}" type="pres">
      <dgm:prSet presAssocID="{9C0B9725-C0F9-41B2-9E40-08A278D7867C}" presName="sp" presStyleCnt="0"/>
      <dgm:spPr/>
    </dgm:pt>
    <dgm:pt modelId="{70AC8505-7188-4DFF-9F53-9ABB9D627A61}" type="pres">
      <dgm:prSet presAssocID="{86081B0B-C830-415A-9C9E-B536B8F0A8E3}" presName="linNode" presStyleCnt="0"/>
      <dgm:spPr/>
    </dgm:pt>
    <dgm:pt modelId="{17038355-334A-4BCE-A6CE-2A21A00BF0C5}" type="pres">
      <dgm:prSet presAssocID="{86081B0B-C830-415A-9C9E-B536B8F0A8E3}" presName="parentText" presStyleLbl="node1" presStyleIdx="1" presStyleCnt="2">
        <dgm:presLayoutVars>
          <dgm:chMax val="1"/>
          <dgm:bulletEnabled val="1"/>
        </dgm:presLayoutVars>
      </dgm:prSet>
      <dgm:spPr/>
    </dgm:pt>
    <dgm:pt modelId="{0045A034-F001-4383-9452-55007E711F8D}" type="pres">
      <dgm:prSet presAssocID="{86081B0B-C830-415A-9C9E-B536B8F0A8E3}" presName="descendantText" presStyleLbl="alignAccFollowNode1" presStyleIdx="1" presStyleCnt="2">
        <dgm:presLayoutVars>
          <dgm:bulletEnabled val="1"/>
        </dgm:presLayoutVars>
      </dgm:prSet>
      <dgm:spPr/>
    </dgm:pt>
  </dgm:ptLst>
  <dgm:cxnLst>
    <dgm:cxn modelId="{B2587803-4FD1-41D4-B501-DB9D431E3DDC}" srcId="{86081B0B-C830-415A-9C9E-B536B8F0A8E3}" destId="{97C279FF-9557-4EC1-8ADA-6626AEF03009}" srcOrd="1" destOrd="0" parTransId="{D3C037A8-2D5C-4F97-88E0-3C3D4E2058BD}" sibTransId="{234F9277-CBF8-4F9C-8C02-2866E3CDCDCA}"/>
    <dgm:cxn modelId="{90D3EC09-FDD4-4ACA-9475-D80A81683782}" type="presOf" srcId="{6EA131CE-C734-4A30-A54C-E096AD867066}" destId="{A627B70A-224F-4958-9D9D-4A247D04DC77}" srcOrd="0" destOrd="3" presId="urn:microsoft.com/office/officeart/2005/8/layout/vList5"/>
    <dgm:cxn modelId="{92715A2D-2A1F-4D73-A591-38055CCC5C19}" srcId="{86081B0B-C830-415A-9C9E-B536B8F0A8E3}" destId="{31D5C4DF-177C-4D23-986E-131D5EB673E0}" srcOrd="3" destOrd="0" parTransId="{81E89A6E-A47C-4FE4-9CF2-B002DBB337C7}" sibTransId="{D5B73962-C9D6-4E66-AF33-7F71865BAD38}"/>
    <dgm:cxn modelId="{14609C41-8E9D-4807-9395-9CF06B016408}" type="presOf" srcId="{AB0BB4AE-D97A-4017-871C-5C212EA784AA}" destId="{0045A034-F001-4383-9452-55007E711F8D}" srcOrd="0" destOrd="0" presId="urn:microsoft.com/office/officeart/2005/8/layout/vList5"/>
    <dgm:cxn modelId="{38875A4B-28BA-438E-8D66-B31CAF8256B3}" type="presOf" srcId="{022B1228-8369-4CA4-A541-1301F93AD856}" destId="{A627B70A-224F-4958-9D9D-4A247D04DC77}" srcOrd="0" destOrd="2" presId="urn:microsoft.com/office/officeart/2005/8/layout/vList5"/>
    <dgm:cxn modelId="{CCC18A6B-92F6-473A-9F4F-17083AD6115A}" srcId="{DCFDE82A-0FC6-422F-A728-3B3EC5560E9F}" destId="{B4D05769-2643-4374-A641-2C692CEE70ED}" srcOrd="1" destOrd="0" parTransId="{7A62A3F0-BE83-494F-9B71-EC6F90690673}" sibTransId="{D5BD98DB-7E35-48C6-A70D-8E5FBA9CA46D}"/>
    <dgm:cxn modelId="{7CF3556C-6D9F-4A0E-A427-6EF3CCEDBFB4}" type="presOf" srcId="{86081B0B-C830-415A-9C9E-B536B8F0A8E3}" destId="{17038355-334A-4BCE-A6CE-2A21A00BF0C5}" srcOrd="0" destOrd="0" presId="urn:microsoft.com/office/officeart/2005/8/layout/vList5"/>
    <dgm:cxn modelId="{F72ABE51-52AD-433D-8AA9-240F5A73F4BF}" srcId="{86081B0B-C830-415A-9C9E-B536B8F0A8E3}" destId="{8141D1BB-9EC7-4A58-83E0-0A44C58484BF}" srcOrd="4" destOrd="0" parTransId="{3F066F98-1EC8-498B-A796-763D163DC3C1}" sibTransId="{03BE6345-2291-4477-96C0-71B4ED188B81}"/>
    <dgm:cxn modelId="{CB2D9052-5C66-48F7-BFE6-EDB8F58186F7}" type="presOf" srcId="{055040E5-E782-443B-A2BD-3B337A0D72A6}" destId="{A627B70A-224F-4958-9D9D-4A247D04DC77}" srcOrd="0" destOrd="0" presId="urn:microsoft.com/office/officeart/2005/8/layout/vList5"/>
    <dgm:cxn modelId="{E5209374-4BEE-4B26-AD97-0ED9C998FB12}" srcId="{DCFDE82A-0FC6-422F-A728-3B3EC5560E9F}" destId="{6EA131CE-C734-4A30-A54C-E096AD867066}" srcOrd="3" destOrd="0" parTransId="{4EA843FC-1DC3-4899-8E0B-49DAAE506314}" sibTransId="{78F5B6E3-361F-49ED-9D18-37CE6CD80B1B}"/>
    <dgm:cxn modelId="{19278575-9378-451A-BD0C-4152234A54FC}" srcId="{4D29AD83-425B-48E8-8B5D-EF49CDA6D186}" destId="{DCFDE82A-0FC6-422F-A728-3B3EC5560E9F}" srcOrd="0" destOrd="0" parTransId="{EC809B66-FB7A-4503-92EC-98839BED58AC}" sibTransId="{9C0B9725-C0F9-41B2-9E40-08A278D7867C}"/>
    <dgm:cxn modelId="{33A9687E-D828-41B2-9BA5-1B4D3404D3D9}" srcId="{86081B0B-C830-415A-9C9E-B536B8F0A8E3}" destId="{AB0BB4AE-D97A-4017-871C-5C212EA784AA}" srcOrd="0" destOrd="0" parTransId="{0E090248-8C18-4A19-BE55-4F13100A33E7}" sibTransId="{FEA1BF1A-DF7F-4317-8E4F-C9E16427EFFE}"/>
    <dgm:cxn modelId="{DA67DF8E-D2AF-4703-A015-CE711A59E947}" srcId="{4D29AD83-425B-48E8-8B5D-EF49CDA6D186}" destId="{86081B0B-C830-415A-9C9E-B536B8F0A8E3}" srcOrd="1" destOrd="0" parTransId="{616AC7C8-BE3C-435F-9721-5DC7575EB89C}" sibTransId="{08FAEC43-05B4-45C5-A66B-03D7CA29F600}"/>
    <dgm:cxn modelId="{917DE898-1BBA-43E0-9EB7-011CCC70E841}" srcId="{86081B0B-C830-415A-9C9E-B536B8F0A8E3}" destId="{8E0FF4B0-3C14-4E6D-959B-A2AB262339F9}" srcOrd="2" destOrd="0" parTransId="{16FF2BE0-48B0-4310-B698-915D6B2363DA}" sibTransId="{58530768-1E32-42B7-B61C-E3C4F5A3472B}"/>
    <dgm:cxn modelId="{30285CA6-8EA2-4D46-9284-5183D8CA18A8}" type="presOf" srcId="{97C279FF-9557-4EC1-8ADA-6626AEF03009}" destId="{0045A034-F001-4383-9452-55007E711F8D}" srcOrd="0" destOrd="1" presId="urn:microsoft.com/office/officeart/2005/8/layout/vList5"/>
    <dgm:cxn modelId="{BF41EFA6-ED4E-4AC5-9A7E-168CDDD91F0A}" type="presOf" srcId="{8E0FF4B0-3C14-4E6D-959B-A2AB262339F9}" destId="{0045A034-F001-4383-9452-55007E711F8D}" srcOrd="0" destOrd="2" presId="urn:microsoft.com/office/officeart/2005/8/layout/vList5"/>
    <dgm:cxn modelId="{DB43E5B5-DF8B-4D51-85D2-25219BB09393}" type="presOf" srcId="{24F79AFD-59B7-407F-81F8-C841FAAC2FFC}" destId="{A627B70A-224F-4958-9D9D-4A247D04DC77}" srcOrd="0" destOrd="4" presId="urn:microsoft.com/office/officeart/2005/8/layout/vList5"/>
    <dgm:cxn modelId="{F18BD0BB-FBFB-48FA-9374-15A5416F4813}" type="presOf" srcId="{B4D05769-2643-4374-A641-2C692CEE70ED}" destId="{A627B70A-224F-4958-9D9D-4A247D04DC77}" srcOrd="0" destOrd="1" presId="urn:microsoft.com/office/officeart/2005/8/layout/vList5"/>
    <dgm:cxn modelId="{4C0A88C6-8841-4EA1-BB1D-2BA817E4BF83}" type="presOf" srcId="{31D5C4DF-177C-4D23-986E-131D5EB673E0}" destId="{0045A034-F001-4383-9452-55007E711F8D}" srcOrd="0" destOrd="3" presId="urn:microsoft.com/office/officeart/2005/8/layout/vList5"/>
    <dgm:cxn modelId="{C0200DCE-B3DB-4CC0-BBF6-86475CACE637}" type="presOf" srcId="{DCFDE82A-0FC6-422F-A728-3B3EC5560E9F}" destId="{6332BE5C-8AA4-410A-B293-41AB926B1D7C}" srcOrd="0" destOrd="0" presId="urn:microsoft.com/office/officeart/2005/8/layout/vList5"/>
    <dgm:cxn modelId="{13C1EAE1-7368-4AB5-B5E2-18D8E1F6EE82}" type="presOf" srcId="{8141D1BB-9EC7-4A58-83E0-0A44C58484BF}" destId="{0045A034-F001-4383-9452-55007E711F8D}" srcOrd="0" destOrd="4" presId="urn:microsoft.com/office/officeart/2005/8/layout/vList5"/>
    <dgm:cxn modelId="{318E1DE6-3725-4758-AFCB-C1F0E844E886}" srcId="{DCFDE82A-0FC6-422F-A728-3B3EC5560E9F}" destId="{055040E5-E782-443B-A2BD-3B337A0D72A6}" srcOrd="0" destOrd="0" parTransId="{B055231E-0120-4138-A847-2FBE8A64DEDA}" sibTransId="{8674F25C-8386-4E1D-86AD-3DC7E45D18F5}"/>
    <dgm:cxn modelId="{E14F4DEA-3FEE-4D7B-B043-62CB8958606C}" srcId="{DCFDE82A-0FC6-422F-A728-3B3EC5560E9F}" destId="{24F79AFD-59B7-407F-81F8-C841FAAC2FFC}" srcOrd="4" destOrd="0" parTransId="{CB92D87F-2AB9-4320-A0B6-0CC1D4209639}" sibTransId="{3A7CC2FD-C4C8-4260-A4DA-D9D60C930758}"/>
    <dgm:cxn modelId="{9B3037EB-CD71-423E-9891-F1692E41790E}" srcId="{DCFDE82A-0FC6-422F-A728-3B3EC5560E9F}" destId="{022B1228-8369-4CA4-A541-1301F93AD856}" srcOrd="2" destOrd="0" parTransId="{D3B223FF-99A9-4815-8335-2D45A837BE50}" sibTransId="{186F85AA-59B1-4AFA-8077-F449036C1DFD}"/>
    <dgm:cxn modelId="{4583F1FD-4317-4251-9770-63FD67F7ADA9}" type="presOf" srcId="{4D29AD83-425B-48E8-8B5D-EF49CDA6D186}" destId="{BC8689BB-0ABD-4CEB-A0B1-37858F9DC8C9}" srcOrd="0" destOrd="0" presId="urn:microsoft.com/office/officeart/2005/8/layout/vList5"/>
    <dgm:cxn modelId="{C5DA6F28-83CF-41B2-B523-88E90B59E77C}" type="presParOf" srcId="{BC8689BB-0ABD-4CEB-A0B1-37858F9DC8C9}" destId="{D45F321F-745A-44EF-AC36-462F679E5002}" srcOrd="0" destOrd="0" presId="urn:microsoft.com/office/officeart/2005/8/layout/vList5"/>
    <dgm:cxn modelId="{22DA2814-A68A-4727-AD9E-F849C7657E1A}" type="presParOf" srcId="{D45F321F-745A-44EF-AC36-462F679E5002}" destId="{6332BE5C-8AA4-410A-B293-41AB926B1D7C}" srcOrd="0" destOrd="0" presId="urn:microsoft.com/office/officeart/2005/8/layout/vList5"/>
    <dgm:cxn modelId="{D4133300-FCC2-4C28-AA48-BE301D20ACEE}" type="presParOf" srcId="{D45F321F-745A-44EF-AC36-462F679E5002}" destId="{A627B70A-224F-4958-9D9D-4A247D04DC77}" srcOrd="1" destOrd="0" presId="urn:microsoft.com/office/officeart/2005/8/layout/vList5"/>
    <dgm:cxn modelId="{963D3452-E4E0-47DB-9DE5-8901B2F427C6}" type="presParOf" srcId="{BC8689BB-0ABD-4CEB-A0B1-37858F9DC8C9}" destId="{59BCFE99-3855-43FA-B515-C4F46E2DEFB4}" srcOrd="1" destOrd="0" presId="urn:microsoft.com/office/officeart/2005/8/layout/vList5"/>
    <dgm:cxn modelId="{BC849FCF-7D87-443D-92CC-CEE6CAE32F4A}" type="presParOf" srcId="{BC8689BB-0ABD-4CEB-A0B1-37858F9DC8C9}" destId="{70AC8505-7188-4DFF-9F53-9ABB9D627A61}" srcOrd="2" destOrd="0" presId="urn:microsoft.com/office/officeart/2005/8/layout/vList5"/>
    <dgm:cxn modelId="{6DF7750A-F57B-48E4-94E1-8C2B93DFD081}" type="presParOf" srcId="{70AC8505-7188-4DFF-9F53-9ABB9D627A61}" destId="{17038355-334A-4BCE-A6CE-2A21A00BF0C5}" srcOrd="0" destOrd="0" presId="urn:microsoft.com/office/officeart/2005/8/layout/vList5"/>
    <dgm:cxn modelId="{04F2F34E-AE36-497A-B541-888B2A99E3E2}" type="presParOf" srcId="{70AC8505-7188-4DFF-9F53-9ABB9D627A61}" destId="{0045A034-F001-4383-9452-55007E711F8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D403ACB-33D3-4056-84D6-64CBDB588239}" type="doc">
      <dgm:prSet loTypeId="urn:microsoft.com/office/officeart/2005/8/layout/vList5" loCatId="list" qsTypeId="urn:microsoft.com/office/officeart/2005/8/quickstyle/simple1" qsCatId="simple" csTypeId="urn:microsoft.com/office/officeart/2005/8/colors/accent1_4" csCatId="accent1" phldr="1"/>
      <dgm:spPr/>
      <dgm:t>
        <a:bodyPr/>
        <a:lstStyle/>
        <a:p>
          <a:endParaRPr lang="en-GB"/>
        </a:p>
      </dgm:t>
    </dgm:pt>
    <dgm:pt modelId="{BA1F4B8D-B09F-4CAB-946D-86E2173A8C36}">
      <dgm:prSet/>
      <dgm:spPr/>
      <dgm:t>
        <a:bodyPr/>
        <a:lstStyle/>
        <a:p>
          <a:pPr rtl="0"/>
          <a:r>
            <a:rPr lang="en-GB" dirty="0"/>
            <a:t>Very few modifiable risk factors to address</a:t>
          </a:r>
        </a:p>
      </dgm:t>
    </dgm:pt>
    <dgm:pt modelId="{BCF249A8-F0C4-4CF1-8EB3-A999E02AC47C}" type="parTrans" cxnId="{B9FDE050-8146-4DB6-8E4F-C9F381929F7B}">
      <dgm:prSet/>
      <dgm:spPr/>
      <dgm:t>
        <a:bodyPr/>
        <a:lstStyle/>
        <a:p>
          <a:endParaRPr lang="en-GB"/>
        </a:p>
      </dgm:t>
    </dgm:pt>
    <dgm:pt modelId="{9EEA1AB4-3E8D-421A-B3D4-90938064E852}" type="sibTrans" cxnId="{B9FDE050-8146-4DB6-8E4F-C9F381929F7B}">
      <dgm:prSet/>
      <dgm:spPr/>
      <dgm:t>
        <a:bodyPr/>
        <a:lstStyle/>
        <a:p>
          <a:endParaRPr lang="en-GB"/>
        </a:p>
      </dgm:t>
    </dgm:pt>
    <dgm:pt modelId="{9AF0AAF8-D93E-4B91-ABB9-4A093D7A3470}">
      <dgm:prSet/>
      <dgm:spPr/>
      <dgm:t>
        <a:bodyPr/>
        <a:lstStyle/>
        <a:p>
          <a:pPr rtl="0"/>
          <a:r>
            <a:rPr lang="en-GB" dirty="0"/>
            <a:t>Educational vs psychological approach</a:t>
          </a:r>
        </a:p>
      </dgm:t>
    </dgm:pt>
    <dgm:pt modelId="{8F5CDD25-7530-4551-A188-BE89A892740F}" type="parTrans" cxnId="{BD2325A3-4FA1-4151-AA66-2245C4218C14}">
      <dgm:prSet/>
      <dgm:spPr/>
      <dgm:t>
        <a:bodyPr/>
        <a:lstStyle/>
        <a:p>
          <a:endParaRPr lang="en-GB"/>
        </a:p>
      </dgm:t>
    </dgm:pt>
    <dgm:pt modelId="{EE413627-3BCD-45D9-A5CB-410D345E224F}" type="sibTrans" cxnId="{BD2325A3-4FA1-4151-AA66-2245C4218C14}">
      <dgm:prSet/>
      <dgm:spPr/>
      <dgm:t>
        <a:bodyPr/>
        <a:lstStyle/>
        <a:p>
          <a:endParaRPr lang="en-GB"/>
        </a:p>
      </dgm:t>
    </dgm:pt>
    <dgm:pt modelId="{4D5AEF2B-A152-44E9-8167-24D33A153424}">
      <dgm:prSet/>
      <dgm:spPr/>
      <dgm:t>
        <a:bodyPr/>
        <a:lstStyle/>
        <a:p>
          <a:pPr rtl="0"/>
          <a:r>
            <a:rPr lang="en-GB" dirty="0"/>
            <a:t>Educational</a:t>
          </a:r>
        </a:p>
      </dgm:t>
    </dgm:pt>
    <dgm:pt modelId="{9F828697-7C79-4558-AAB3-814170508069}" type="parTrans" cxnId="{C05525CA-0C66-4628-A335-023115DD967B}">
      <dgm:prSet/>
      <dgm:spPr/>
      <dgm:t>
        <a:bodyPr/>
        <a:lstStyle/>
        <a:p>
          <a:endParaRPr lang="en-GB"/>
        </a:p>
      </dgm:t>
    </dgm:pt>
    <dgm:pt modelId="{3593B41A-A0D6-4727-8228-273F1B4CB69A}" type="sibTrans" cxnId="{C05525CA-0C66-4628-A335-023115DD967B}">
      <dgm:prSet/>
      <dgm:spPr/>
      <dgm:t>
        <a:bodyPr/>
        <a:lstStyle/>
        <a:p>
          <a:endParaRPr lang="en-GB"/>
        </a:p>
      </dgm:t>
    </dgm:pt>
    <dgm:pt modelId="{27431FA5-5750-4F8F-9462-681CFE0567EA}">
      <dgm:prSet/>
      <dgm:spPr/>
      <dgm:t>
        <a:bodyPr/>
        <a:lstStyle/>
        <a:p>
          <a:pPr rtl="0"/>
          <a:r>
            <a:rPr lang="en-GB" dirty="0"/>
            <a:t>Typically with children </a:t>
          </a:r>
        </a:p>
      </dgm:t>
    </dgm:pt>
    <dgm:pt modelId="{3601D6E5-0EDA-4D25-8B0B-5BFBC1889A1F}" type="parTrans" cxnId="{47B3BAFA-6DBA-468B-8A65-5D6C1502B0BD}">
      <dgm:prSet/>
      <dgm:spPr/>
      <dgm:t>
        <a:bodyPr/>
        <a:lstStyle/>
        <a:p>
          <a:endParaRPr lang="en-GB"/>
        </a:p>
      </dgm:t>
    </dgm:pt>
    <dgm:pt modelId="{2BDD376D-A0F9-4321-8E24-C9AF20074D39}" type="sibTrans" cxnId="{47B3BAFA-6DBA-468B-8A65-5D6C1502B0BD}">
      <dgm:prSet/>
      <dgm:spPr/>
      <dgm:t>
        <a:bodyPr/>
        <a:lstStyle/>
        <a:p>
          <a:endParaRPr lang="en-GB"/>
        </a:p>
      </dgm:t>
    </dgm:pt>
    <dgm:pt modelId="{B06CC543-8C53-43AB-8E47-EE2C9329C183}">
      <dgm:prSet/>
      <dgm:spPr/>
      <dgm:t>
        <a:bodyPr/>
        <a:lstStyle/>
        <a:p>
          <a:pPr rtl="0"/>
          <a:r>
            <a:rPr lang="en-GB" dirty="0"/>
            <a:t>Information on fire safety skills</a:t>
          </a:r>
        </a:p>
      </dgm:t>
    </dgm:pt>
    <dgm:pt modelId="{AC667584-05A9-4067-932B-622185315844}" type="parTrans" cxnId="{C9CCBCBC-4A26-43D5-A07D-3F6F1C3E81BA}">
      <dgm:prSet/>
      <dgm:spPr/>
      <dgm:t>
        <a:bodyPr/>
        <a:lstStyle/>
        <a:p>
          <a:endParaRPr lang="en-GB"/>
        </a:p>
      </dgm:t>
    </dgm:pt>
    <dgm:pt modelId="{41662604-8788-448D-B25A-7EC5490E35E0}" type="sibTrans" cxnId="{C9CCBCBC-4A26-43D5-A07D-3F6F1C3E81BA}">
      <dgm:prSet/>
      <dgm:spPr/>
      <dgm:t>
        <a:bodyPr/>
        <a:lstStyle/>
        <a:p>
          <a:endParaRPr lang="en-GB"/>
        </a:p>
      </dgm:t>
    </dgm:pt>
    <dgm:pt modelId="{1BB13376-0091-475F-8729-2D4CC48D3D41}">
      <dgm:prSet/>
      <dgm:spPr/>
      <dgm:t>
        <a:bodyPr/>
        <a:lstStyle/>
        <a:p>
          <a:pPr rtl="0"/>
          <a:r>
            <a:rPr lang="en-GB" dirty="0"/>
            <a:t>Information on risks and consequences</a:t>
          </a:r>
        </a:p>
      </dgm:t>
    </dgm:pt>
    <dgm:pt modelId="{66D2BF47-6474-414A-9AF2-42567ABC9BEA}" type="parTrans" cxnId="{12680834-E769-4D27-8F0B-C5BF22F93CEF}">
      <dgm:prSet/>
      <dgm:spPr/>
      <dgm:t>
        <a:bodyPr/>
        <a:lstStyle/>
        <a:p>
          <a:endParaRPr lang="en-GB"/>
        </a:p>
      </dgm:t>
    </dgm:pt>
    <dgm:pt modelId="{E4837AD4-1EB7-4DC1-968D-9951360F76BC}" type="sibTrans" cxnId="{12680834-E769-4D27-8F0B-C5BF22F93CEF}">
      <dgm:prSet/>
      <dgm:spPr/>
      <dgm:t>
        <a:bodyPr/>
        <a:lstStyle/>
        <a:p>
          <a:endParaRPr lang="en-GB"/>
        </a:p>
      </dgm:t>
    </dgm:pt>
    <dgm:pt modelId="{31FB22C1-BA38-4566-8DC2-A5C2166D88C5}">
      <dgm:prSet/>
      <dgm:spPr/>
      <dgm:t>
        <a:bodyPr/>
        <a:lstStyle/>
        <a:p>
          <a:pPr rtl="0"/>
          <a:r>
            <a:rPr lang="en-GB" dirty="0"/>
            <a:t>Psychological</a:t>
          </a:r>
        </a:p>
      </dgm:t>
    </dgm:pt>
    <dgm:pt modelId="{932269CE-B2F9-494F-9B28-05F663E84059}" type="parTrans" cxnId="{A861321D-F6CB-4CEF-A8F5-1B95616DF336}">
      <dgm:prSet/>
      <dgm:spPr/>
      <dgm:t>
        <a:bodyPr/>
        <a:lstStyle/>
        <a:p>
          <a:endParaRPr lang="en-GB"/>
        </a:p>
      </dgm:t>
    </dgm:pt>
    <dgm:pt modelId="{B1710D10-81A4-4102-A294-A60C4B6C0EF3}" type="sibTrans" cxnId="{A861321D-F6CB-4CEF-A8F5-1B95616DF336}">
      <dgm:prSet/>
      <dgm:spPr/>
      <dgm:t>
        <a:bodyPr/>
        <a:lstStyle/>
        <a:p>
          <a:endParaRPr lang="en-GB"/>
        </a:p>
      </dgm:t>
    </dgm:pt>
    <dgm:pt modelId="{23FF31CC-D269-4E61-ACC7-3C571D71E1A6}">
      <dgm:prSet/>
      <dgm:spPr/>
      <dgm:t>
        <a:bodyPr/>
        <a:lstStyle/>
        <a:p>
          <a:pPr rtl="0"/>
          <a:r>
            <a:rPr lang="en-GB" dirty="0"/>
            <a:t>CBT-based group interventions in hospital settings</a:t>
          </a:r>
        </a:p>
      </dgm:t>
    </dgm:pt>
    <dgm:pt modelId="{DC5FC6AA-262C-4A34-BAA8-2058405154AA}" type="parTrans" cxnId="{75551A3E-6ECA-4F9B-961B-B39DBE58C758}">
      <dgm:prSet/>
      <dgm:spPr/>
      <dgm:t>
        <a:bodyPr/>
        <a:lstStyle/>
        <a:p>
          <a:endParaRPr lang="en-GB"/>
        </a:p>
      </dgm:t>
    </dgm:pt>
    <dgm:pt modelId="{2DB7CFEC-7D46-437E-AD3B-27E7734E3088}" type="sibTrans" cxnId="{75551A3E-6ECA-4F9B-961B-B39DBE58C758}">
      <dgm:prSet/>
      <dgm:spPr/>
      <dgm:t>
        <a:bodyPr/>
        <a:lstStyle/>
        <a:p>
          <a:endParaRPr lang="en-GB"/>
        </a:p>
      </dgm:t>
    </dgm:pt>
    <dgm:pt modelId="{96BE72D0-E9AA-4156-A40C-9A4B9BB4A67C}">
      <dgm:prSet/>
      <dgm:spPr/>
      <dgm:t>
        <a:bodyPr/>
        <a:lstStyle/>
        <a:p>
          <a:pPr rtl="0"/>
          <a:r>
            <a:rPr lang="en-GB" dirty="0"/>
            <a:t>(little available in prison or probation settings)</a:t>
          </a:r>
        </a:p>
      </dgm:t>
    </dgm:pt>
    <dgm:pt modelId="{BA4EC242-28F5-422B-8BA8-230967F7F880}" type="parTrans" cxnId="{740C3643-0782-4376-9F7A-BC4BE3D68DF4}">
      <dgm:prSet/>
      <dgm:spPr/>
      <dgm:t>
        <a:bodyPr/>
        <a:lstStyle/>
        <a:p>
          <a:endParaRPr lang="en-GB"/>
        </a:p>
      </dgm:t>
    </dgm:pt>
    <dgm:pt modelId="{4D526F58-3816-4B3B-AD31-A320FFA71D4B}" type="sibTrans" cxnId="{740C3643-0782-4376-9F7A-BC4BE3D68DF4}">
      <dgm:prSet/>
      <dgm:spPr/>
      <dgm:t>
        <a:bodyPr/>
        <a:lstStyle/>
        <a:p>
          <a:endParaRPr lang="en-GB"/>
        </a:p>
      </dgm:t>
    </dgm:pt>
    <dgm:pt modelId="{A8BCA10A-5869-43FE-836D-C9D5D833547D}" type="pres">
      <dgm:prSet presAssocID="{8D403ACB-33D3-4056-84D6-64CBDB588239}" presName="Name0" presStyleCnt="0">
        <dgm:presLayoutVars>
          <dgm:dir/>
          <dgm:animLvl val="lvl"/>
          <dgm:resizeHandles val="exact"/>
        </dgm:presLayoutVars>
      </dgm:prSet>
      <dgm:spPr/>
    </dgm:pt>
    <dgm:pt modelId="{ACBCB101-583E-40EA-B049-412EAB6C10E1}" type="pres">
      <dgm:prSet presAssocID="{BA1F4B8D-B09F-4CAB-946D-86E2173A8C36}" presName="linNode" presStyleCnt="0"/>
      <dgm:spPr/>
    </dgm:pt>
    <dgm:pt modelId="{46C97A8F-6A56-4563-942A-60DDA01FC73B}" type="pres">
      <dgm:prSet presAssocID="{BA1F4B8D-B09F-4CAB-946D-86E2173A8C36}" presName="parentText" presStyleLbl="node1" presStyleIdx="0" presStyleCnt="4" custScaleX="277778" custLinFactNeighborY="276">
        <dgm:presLayoutVars>
          <dgm:chMax val="1"/>
          <dgm:bulletEnabled val="1"/>
        </dgm:presLayoutVars>
      </dgm:prSet>
      <dgm:spPr/>
    </dgm:pt>
    <dgm:pt modelId="{4D8B388C-0718-4442-B31D-AFCC976913AB}" type="pres">
      <dgm:prSet presAssocID="{9EEA1AB4-3E8D-421A-B3D4-90938064E852}" presName="sp" presStyleCnt="0"/>
      <dgm:spPr/>
    </dgm:pt>
    <dgm:pt modelId="{C6A04A1C-A46A-464A-A900-7CF0595C3DA9}" type="pres">
      <dgm:prSet presAssocID="{9AF0AAF8-D93E-4B91-ABB9-4A093D7A3470}" presName="linNode" presStyleCnt="0"/>
      <dgm:spPr/>
    </dgm:pt>
    <dgm:pt modelId="{111082E0-6937-422D-AAA9-723B99F0A5CE}" type="pres">
      <dgm:prSet presAssocID="{9AF0AAF8-D93E-4B91-ABB9-4A093D7A3470}" presName="parentText" presStyleLbl="node1" presStyleIdx="1" presStyleCnt="4" custScaleX="277778">
        <dgm:presLayoutVars>
          <dgm:chMax val="1"/>
          <dgm:bulletEnabled val="1"/>
        </dgm:presLayoutVars>
      </dgm:prSet>
      <dgm:spPr/>
    </dgm:pt>
    <dgm:pt modelId="{69AC69BB-CB0A-479A-950D-0C4B2E73BB2F}" type="pres">
      <dgm:prSet presAssocID="{EE413627-3BCD-45D9-A5CB-410D345E224F}" presName="sp" presStyleCnt="0"/>
      <dgm:spPr/>
    </dgm:pt>
    <dgm:pt modelId="{B09C68F5-2430-470E-A9C5-BC34510AA371}" type="pres">
      <dgm:prSet presAssocID="{4D5AEF2B-A152-44E9-8167-24D33A153424}" presName="linNode" presStyleCnt="0"/>
      <dgm:spPr/>
    </dgm:pt>
    <dgm:pt modelId="{5EE04730-6A61-41A1-BEB9-9A2F8B93CC8E}" type="pres">
      <dgm:prSet presAssocID="{4D5AEF2B-A152-44E9-8167-24D33A153424}" presName="parentText" presStyleLbl="node1" presStyleIdx="2" presStyleCnt="4">
        <dgm:presLayoutVars>
          <dgm:chMax val="1"/>
          <dgm:bulletEnabled val="1"/>
        </dgm:presLayoutVars>
      </dgm:prSet>
      <dgm:spPr/>
    </dgm:pt>
    <dgm:pt modelId="{FAB4C23E-3B9A-4BA7-9457-2A366007F9D6}" type="pres">
      <dgm:prSet presAssocID="{4D5AEF2B-A152-44E9-8167-24D33A153424}" presName="descendantText" presStyleLbl="alignAccFollowNode1" presStyleIdx="0" presStyleCnt="2">
        <dgm:presLayoutVars>
          <dgm:bulletEnabled val="1"/>
        </dgm:presLayoutVars>
      </dgm:prSet>
      <dgm:spPr/>
    </dgm:pt>
    <dgm:pt modelId="{F5733C37-B4A2-41B2-9852-F64043B6C2C8}" type="pres">
      <dgm:prSet presAssocID="{3593B41A-A0D6-4727-8228-273F1B4CB69A}" presName="sp" presStyleCnt="0"/>
      <dgm:spPr/>
    </dgm:pt>
    <dgm:pt modelId="{3AFF31D6-47E1-4EB8-A4EB-1A769EFAD957}" type="pres">
      <dgm:prSet presAssocID="{31FB22C1-BA38-4566-8DC2-A5C2166D88C5}" presName="linNode" presStyleCnt="0"/>
      <dgm:spPr/>
    </dgm:pt>
    <dgm:pt modelId="{31D95919-96B8-40CB-A675-0012918F9142}" type="pres">
      <dgm:prSet presAssocID="{31FB22C1-BA38-4566-8DC2-A5C2166D88C5}" presName="parentText" presStyleLbl="node1" presStyleIdx="3" presStyleCnt="4">
        <dgm:presLayoutVars>
          <dgm:chMax val="1"/>
          <dgm:bulletEnabled val="1"/>
        </dgm:presLayoutVars>
      </dgm:prSet>
      <dgm:spPr/>
    </dgm:pt>
    <dgm:pt modelId="{B0DBA4FF-1B88-4D82-92D4-109B4FA6B0FE}" type="pres">
      <dgm:prSet presAssocID="{31FB22C1-BA38-4566-8DC2-A5C2166D88C5}" presName="descendantText" presStyleLbl="alignAccFollowNode1" presStyleIdx="1" presStyleCnt="2">
        <dgm:presLayoutVars>
          <dgm:bulletEnabled val="1"/>
        </dgm:presLayoutVars>
      </dgm:prSet>
      <dgm:spPr/>
    </dgm:pt>
  </dgm:ptLst>
  <dgm:cxnLst>
    <dgm:cxn modelId="{A861321D-F6CB-4CEF-A8F5-1B95616DF336}" srcId="{8D403ACB-33D3-4056-84D6-64CBDB588239}" destId="{31FB22C1-BA38-4566-8DC2-A5C2166D88C5}" srcOrd="3" destOrd="0" parTransId="{932269CE-B2F9-494F-9B28-05F663E84059}" sibTransId="{B1710D10-81A4-4102-A294-A60C4B6C0EF3}"/>
    <dgm:cxn modelId="{12680834-E769-4D27-8F0B-C5BF22F93CEF}" srcId="{4D5AEF2B-A152-44E9-8167-24D33A153424}" destId="{1BB13376-0091-475F-8729-2D4CC48D3D41}" srcOrd="2" destOrd="0" parTransId="{66D2BF47-6474-414A-9AF2-42567ABC9BEA}" sibTransId="{E4837AD4-1EB7-4DC1-968D-9951360F76BC}"/>
    <dgm:cxn modelId="{75551A3E-6ECA-4F9B-961B-B39DBE58C758}" srcId="{31FB22C1-BA38-4566-8DC2-A5C2166D88C5}" destId="{23FF31CC-D269-4E61-ACC7-3C571D71E1A6}" srcOrd="0" destOrd="0" parTransId="{DC5FC6AA-262C-4A34-BAA8-2058405154AA}" sibTransId="{2DB7CFEC-7D46-437E-AD3B-27E7734E3088}"/>
    <dgm:cxn modelId="{740C3643-0782-4376-9F7A-BC4BE3D68DF4}" srcId="{31FB22C1-BA38-4566-8DC2-A5C2166D88C5}" destId="{96BE72D0-E9AA-4156-A40C-9A4B9BB4A67C}" srcOrd="1" destOrd="0" parTransId="{BA4EC242-28F5-422B-8BA8-230967F7F880}" sibTransId="{4D526F58-3816-4B3B-AD31-A320FFA71D4B}"/>
    <dgm:cxn modelId="{CB47446A-5BBF-4D59-AE67-EB1C6661CC12}" type="presOf" srcId="{23FF31CC-D269-4E61-ACC7-3C571D71E1A6}" destId="{B0DBA4FF-1B88-4D82-92D4-109B4FA6B0FE}" srcOrd="0" destOrd="0" presId="urn:microsoft.com/office/officeart/2005/8/layout/vList5"/>
    <dgm:cxn modelId="{88926F70-F249-4918-BF1C-A60B6607DB4E}" type="presOf" srcId="{4D5AEF2B-A152-44E9-8167-24D33A153424}" destId="{5EE04730-6A61-41A1-BEB9-9A2F8B93CC8E}" srcOrd="0" destOrd="0" presId="urn:microsoft.com/office/officeart/2005/8/layout/vList5"/>
    <dgm:cxn modelId="{B9FDE050-8146-4DB6-8E4F-C9F381929F7B}" srcId="{8D403ACB-33D3-4056-84D6-64CBDB588239}" destId="{BA1F4B8D-B09F-4CAB-946D-86E2173A8C36}" srcOrd="0" destOrd="0" parTransId="{BCF249A8-F0C4-4CF1-8EB3-A999E02AC47C}" sibTransId="{9EEA1AB4-3E8D-421A-B3D4-90938064E852}"/>
    <dgm:cxn modelId="{72FC478A-F4B2-4E60-9A3B-E3BB863C1D5C}" type="presOf" srcId="{B06CC543-8C53-43AB-8E47-EE2C9329C183}" destId="{FAB4C23E-3B9A-4BA7-9457-2A366007F9D6}" srcOrd="0" destOrd="1" presId="urn:microsoft.com/office/officeart/2005/8/layout/vList5"/>
    <dgm:cxn modelId="{BD2325A3-4FA1-4151-AA66-2245C4218C14}" srcId="{8D403ACB-33D3-4056-84D6-64CBDB588239}" destId="{9AF0AAF8-D93E-4B91-ABB9-4A093D7A3470}" srcOrd="1" destOrd="0" parTransId="{8F5CDD25-7530-4551-A188-BE89A892740F}" sibTransId="{EE413627-3BCD-45D9-A5CB-410D345E224F}"/>
    <dgm:cxn modelId="{F7C7E3AC-44C7-40E7-90BD-7BC015C111DF}" type="presOf" srcId="{9AF0AAF8-D93E-4B91-ABB9-4A093D7A3470}" destId="{111082E0-6937-422D-AAA9-723B99F0A5CE}" srcOrd="0" destOrd="0" presId="urn:microsoft.com/office/officeart/2005/8/layout/vList5"/>
    <dgm:cxn modelId="{976C78B2-6020-4F66-AF95-A287A50375B9}" type="presOf" srcId="{BA1F4B8D-B09F-4CAB-946D-86E2173A8C36}" destId="{46C97A8F-6A56-4563-942A-60DDA01FC73B}" srcOrd="0" destOrd="0" presId="urn:microsoft.com/office/officeart/2005/8/layout/vList5"/>
    <dgm:cxn modelId="{020E81B3-60AE-4E79-99E7-58DDD973FE49}" type="presOf" srcId="{1BB13376-0091-475F-8729-2D4CC48D3D41}" destId="{FAB4C23E-3B9A-4BA7-9457-2A366007F9D6}" srcOrd="0" destOrd="2" presId="urn:microsoft.com/office/officeart/2005/8/layout/vList5"/>
    <dgm:cxn modelId="{C9CCBCBC-4A26-43D5-A07D-3F6F1C3E81BA}" srcId="{4D5AEF2B-A152-44E9-8167-24D33A153424}" destId="{B06CC543-8C53-43AB-8E47-EE2C9329C183}" srcOrd="1" destOrd="0" parTransId="{AC667584-05A9-4067-932B-622185315844}" sibTransId="{41662604-8788-448D-B25A-7EC5490E35E0}"/>
    <dgm:cxn modelId="{C05525CA-0C66-4628-A335-023115DD967B}" srcId="{8D403ACB-33D3-4056-84D6-64CBDB588239}" destId="{4D5AEF2B-A152-44E9-8167-24D33A153424}" srcOrd="2" destOrd="0" parTransId="{9F828697-7C79-4558-AAB3-814170508069}" sibTransId="{3593B41A-A0D6-4727-8228-273F1B4CB69A}"/>
    <dgm:cxn modelId="{4AA09DD5-FDF5-434F-A55C-961DA8432D71}" type="presOf" srcId="{8D403ACB-33D3-4056-84D6-64CBDB588239}" destId="{A8BCA10A-5869-43FE-836D-C9D5D833547D}" srcOrd="0" destOrd="0" presId="urn:microsoft.com/office/officeart/2005/8/layout/vList5"/>
    <dgm:cxn modelId="{E7A136DA-8A91-4258-9979-D68CFEEEE786}" type="presOf" srcId="{96BE72D0-E9AA-4156-A40C-9A4B9BB4A67C}" destId="{B0DBA4FF-1B88-4D82-92D4-109B4FA6B0FE}" srcOrd="0" destOrd="1" presId="urn:microsoft.com/office/officeart/2005/8/layout/vList5"/>
    <dgm:cxn modelId="{07A67CE8-A829-430C-AF37-144F16C71D82}" type="presOf" srcId="{27431FA5-5750-4F8F-9462-681CFE0567EA}" destId="{FAB4C23E-3B9A-4BA7-9457-2A366007F9D6}" srcOrd="0" destOrd="0" presId="urn:microsoft.com/office/officeart/2005/8/layout/vList5"/>
    <dgm:cxn modelId="{47B3BAFA-6DBA-468B-8A65-5D6C1502B0BD}" srcId="{4D5AEF2B-A152-44E9-8167-24D33A153424}" destId="{27431FA5-5750-4F8F-9462-681CFE0567EA}" srcOrd="0" destOrd="0" parTransId="{3601D6E5-0EDA-4D25-8B0B-5BFBC1889A1F}" sibTransId="{2BDD376D-A0F9-4321-8E24-C9AF20074D39}"/>
    <dgm:cxn modelId="{44596BFE-2E4B-4269-A785-145C971D826D}" type="presOf" srcId="{31FB22C1-BA38-4566-8DC2-A5C2166D88C5}" destId="{31D95919-96B8-40CB-A675-0012918F9142}" srcOrd="0" destOrd="0" presId="urn:microsoft.com/office/officeart/2005/8/layout/vList5"/>
    <dgm:cxn modelId="{142616BE-C2DF-4C4E-93DD-34130052DB6F}" type="presParOf" srcId="{A8BCA10A-5869-43FE-836D-C9D5D833547D}" destId="{ACBCB101-583E-40EA-B049-412EAB6C10E1}" srcOrd="0" destOrd="0" presId="urn:microsoft.com/office/officeart/2005/8/layout/vList5"/>
    <dgm:cxn modelId="{3E7D576F-8D69-483F-ACB5-46CEE93584A7}" type="presParOf" srcId="{ACBCB101-583E-40EA-B049-412EAB6C10E1}" destId="{46C97A8F-6A56-4563-942A-60DDA01FC73B}" srcOrd="0" destOrd="0" presId="urn:microsoft.com/office/officeart/2005/8/layout/vList5"/>
    <dgm:cxn modelId="{7AB19EF0-D4FD-4520-8284-764283299608}" type="presParOf" srcId="{A8BCA10A-5869-43FE-836D-C9D5D833547D}" destId="{4D8B388C-0718-4442-B31D-AFCC976913AB}" srcOrd="1" destOrd="0" presId="urn:microsoft.com/office/officeart/2005/8/layout/vList5"/>
    <dgm:cxn modelId="{91D6843C-208A-43C7-9A6E-EA38745DB078}" type="presParOf" srcId="{A8BCA10A-5869-43FE-836D-C9D5D833547D}" destId="{C6A04A1C-A46A-464A-A900-7CF0595C3DA9}" srcOrd="2" destOrd="0" presId="urn:microsoft.com/office/officeart/2005/8/layout/vList5"/>
    <dgm:cxn modelId="{02730444-57DA-4DE8-B27A-D878C42E0D53}" type="presParOf" srcId="{C6A04A1C-A46A-464A-A900-7CF0595C3DA9}" destId="{111082E0-6937-422D-AAA9-723B99F0A5CE}" srcOrd="0" destOrd="0" presId="urn:microsoft.com/office/officeart/2005/8/layout/vList5"/>
    <dgm:cxn modelId="{E4C21F31-18BA-491C-9632-20F6E13C0954}" type="presParOf" srcId="{A8BCA10A-5869-43FE-836D-C9D5D833547D}" destId="{69AC69BB-CB0A-479A-950D-0C4B2E73BB2F}" srcOrd="3" destOrd="0" presId="urn:microsoft.com/office/officeart/2005/8/layout/vList5"/>
    <dgm:cxn modelId="{4E2A9932-F9B3-4122-AF0B-01D3B5D21AC5}" type="presParOf" srcId="{A8BCA10A-5869-43FE-836D-C9D5D833547D}" destId="{B09C68F5-2430-470E-A9C5-BC34510AA371}" srcOrd="4" destOrd="0" presId="urn:microsoft.com/office/officeart/2005/8/layout/vList5"/>
    <dgm:cxn modelId="{B3AD6EB4-F6D9-4B65-BCD5-DAA7A7642632}" type="presParOf" srcId="{B09C68F5-2430-470E-A9C5-BC34510AA371}" destId="{5EE04730-6A61-41A1-BEB9-9A2F8B93CC8E}" srcOrd="0" destOrd="0" presId="urn:microsoft.com/office/officeart/2005/8/layout/vList5"/>
    <dgm:cxn modelId="{8A5D23D5-8992-4EED-888A-5F26B9F9099D}" type="presParOf" srcId="{B09C68F5-2430-470E-A9C5-BC34510AA371}" destId="{FAB4C23E-3B9A-4BA7-9457-2A366007F9D6}" srcOrd="1" destOrd="0" presId="urn:microsoft.com/office/officeart/2005/8/layout/vList5"/>
    <dgm:cxn modelId="{B1EAA7DE-2C28-4C29-9686-E069E1D73E36}" type="presParOf" srcId="{A8BCA10A-5869-43FE-836D-C9D5D833547D}" destId="{F5733C37-B4A2-41B2-9852-F64043B6C2C8}" srcOrd="5" destOrd="0" presId="urn:microsoft.com/office/officeart/2005/8/layout/vList5"/>
    <dgm:cxn modelId="{7B8F1283-8946-46CB-AFCB-FCA11F921EBB}" type="presParOf" srcId="{A8BCA10A-5869-43FE-836D-C9D5D833547D}" destId="{3AFF31D6-47E1-4EB8-A4EB-1A769EFAD957}" srcOrd="6" destOrd="0" presId="urn:microsoft.com/office/officeart/2005/8/layout/vList5"/>
    <dgm:cxn modelId="{C3B2F17F-DE69-4158-8938-79F8B953A271}" type="presParOf" srcId="{3AFF31D6-47E1-4EB8-A4EB-1A769EFAD957}" destId="{31D95919-96B8-40CB-A675-0012918F9142}" srcOrd="0" destOrd="0" presId="urn:microsoft.com/office/officeart/2005/8/layout/vList5"/>
    <dgm:cxn modelId="{B48B818B-B37F-4F4D-9BF2-134A30006EDE}" type="presParOf" srcId="{3AFF31D6-47E1-4EB8-A4EB-1A769EFAD957}" destId="{B0DBA4FF-1B88-4D82-92D4-109B4FA6B0F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F95F024-B3F2-41E1-93C4-641062D09A0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8E0A7AFB-6CAF-47D6-8DFB-8D592C578503}">
      <dgm:prSet/>
      <dgm:spPr/>
      <dgm:t>
        <a:bodyPr/>
        <a:lstStyle/>
        <a:p>
          <a:pPr rtl="0"/>
          <a:r>
            <a:rPr lang="en-GB" dirty="0"/>
            <a:t>2 – 10%</a:t>
          </a:r>
        </a:p>
      </dgm:t>
    </dgm:pt>
    <dgm:pt modelId="{410495C7-BE2D-4DB7-9E18-E6CF0C4343A6}" type="parTrans" cxnId="{5D7AB2CF-94DD-4975-A05D-FEB5B7D02667}">
      <dgm:prSet/>
      <dgm:spPr/>
      <dgm:t>
        <a:bodyPr/>
        <a:lstStyle/>
        <a:p>
          <a:endParaRPr lang="en-US"/>
        </a:p>
      </dgm:t>
    </dgm:pt>
    <dgm:pt modelId="{1FD81893-7B7B-4B6B-A95B-4F309A7A8B4C}" type="sibTrans" cxnId="{5D7AB2CF-94DD-4975-A05D-FEB5B7D02667}">
      <dgm:prSet/>
      <dgm:spPr/>
      <dgm:t>
        <a:bodyPr/>
        <a:lstStyle/>
        <a:p>
          <a:endParaRPr lang="en-US"/>
        </a:p>
      </dgm:t>
    </dgm:pt>
    <dgm:pt modelId="{A14013D4-8AE2-4A4E-B9CF-5623D76D0F05}">
      <dgm:prSet/>
      <dgm:spPr/>
      <dgm:t>
        <a:bodyPr/>
        <a:lstStyle/>
        <a:p>
          <a:pPr rtl="0"/>
          <a:r>
            <a:rPr lang="en-GB" dirty="0"/>
            <a:t>PAR – violence in population due to schizophrenia</a:t>
          </a:r>
        </a:p>
      </dgm:t>
    </dgm:pt>
    <dgm:pt modelId="{1184284B-3261-4513-9024-76BF467413E3}" type="parTrans" cxnId="{6A95FE8C-B7FA-43C9-8368-99FC3434933D}">
      <dgm:prSet/>
      <dgm:spPr/>
      <dgm:t>
        <a:bodyPr/>
        <a:lstStyle/>
        <a:p>
          <a:endParaRPr lang="en-US"/>
        </a:p>
      </dgm:t>
    </dgm:pt>
    <dgm:pt modelId="{088BCA49-E59C-4DDD-AFF3-4D3F1186F9D5}" type="sibTrans" cxnId="{6A95FE8C-B7FA-43C9-8368-99FC3434933D}">
      <dgm:prSet/>
      <dgm:spPr/>
      <dgm:t>
        <a:bodyPr/>
        <a:lstStyle/>
        <a:p>
          <a:endParaRPr lang="en-US"/>
        </a:p>
      </dgm:t>
    </dgm:pt>
    <dgm:pt modelId="{3079496A-33EC-481F-8E38-96334FF4BE37}">
      <dgm:prSet/>
      <dgm:spPr/>
      <dgm:t>
        <a:bodyPr/>
        <a:lstStyle/>
        <a:p>
          <a:pPr rtl="0"/>
          <a:r>
            <a:rPr lang="en-GB" dirty="0"/>
            <a:t>Rates of homicide due to </a:t>
          </a:r>
          <a:r>
            <a:rPr lang="en-GB" dirty="0" err="1"/>
            <a:t>SMI</a:t>
          </a:r>
          <a:r>
            <a:rPr lang="en-GB" dirty="0"/>
            <a:t> – studies have shown…..	</a:t>
          </a:r>
        </a:p>
      </dgm:t>
    </dgm:pt>
    <dgm:pt modelId="{81DBB235-B34C-46D9-A7A4-79992FFAECAB}" type="parTrans" cxnId="{B7B4ED09-33B6-4379-8464-6AA4236B50E1}">
      <dgm:prSet/>
      <dgm:spPr/>
      <dgm:t>
        <a:bodyPr/>
        <a:lstStyle/>
        <a:p>
          <a:endParaRPr lang="en-US"/>
        </a:p>
      </dgm:t>
    </dgm:pt>
    <dgm:pt modelId="{62E0B884-16AA-4FBF-A82E-E5E4874744B6}" type="sibTrans" cxnId="{B7B4ED09-33B6-4379-8464-6AA4236B50E1}">
      <dgm:prSet/>
      <dgm:spPr/>
      <dgm:t>
        <a:bodyPr/>
        <a:lstStyle/>
        <a:p>
          <a:endParaRPr lang="en-US"/>
        </a:p>
      </dgm:t>
    </dgm:pt>
    <dgm:pt modelId="{45B1780C-0E21-42C4-8B7D-F2C8876DDB96}">
      <dgm:prSet/>
      <dgm:spPr/>
      <dgm:t>
        <a:bodyPr/>
        <a:lstStyle/>
        <a:p>
          <a:pPr rtl="0"/>
          <a:r>
            <a:rPr lang="en-GB"/>
            <a:t>Nearly 40% homicides committed before treatment</a:t>
          </a:r>
        </a:p>
      </dgm:t>
    </dgm:pt>
    <dgm:pt modelId="{D26ACFEA-6126-4AAB-8E64-8D62904F8104}" type="parTrans" cxnId="{E0E6BB73-4B8A-431B-839E-448BA7029C4F}">
      <dgm:prSet/>
      <dgm:spPr/>
      <dgm:t>
        <a:bodyPr/>
        <a:lstStyle/>
        <a:p>
          <a:endParaRPr lang="en-US"/>
        </a:p>
      </dgm:t>
    </dgm:pt>
    <dgm:pt modelId="{8D1C2403-2591-4AD8-92B0-8406FCD52381}" type="sibTrans" cxnId="{E0E6BB73-4B8A-431B-839E-448BA7029C4F}">
      <dgm:prSet/>
      <dgm:spPr/>
      <dgm:t>
        <a:bodyPr/>
        <a:lstStyle/>
        <a:p>
          <a:endParaRPr lang="en-US"/>
        </a:p>
      </dgm:t>
    </dgm:pt>
    <dgm:pt modelId="{43706E37-DD1B-490F-880A-BDFF93538869}">
      <dgm:prSet/>
      <dgm:spPr/>
      <dgm:t>
        <a:bodyPr/>
        <a:lstStyle/>
        <a:p>
          <a:pPr rtl="0"/>
          <a:r>
            <a:rPr lang="en-GB"/>
            <a:t>1 in 629 psychotic patients commits homicide before treatment</a:t>
          </a:r>
        </a:p>
      </dgm:t>
    </dgm:pt>
    <dgm:pt modelId="{1354A86A-CB24-403E-8164-749824C50D28}" type="parTrans" cxnId="{89D462E3-A4D6-4F3C-A71E-C40EC4759892}">
      <dgm:prSet/>
      <dgm:spPr/>
      <dgm:t>
        <a:bodyPr/>
        <a:lstStyle/>
        <a:p>
          <a:endParaRPr lang="en-US"/>
        </a:p>
      </dgm:t>
    </dgm:pt>
    <dgm:pt modelId="{E91EA276-66B6-45A2-B19B-2928818CBB98}" type="sibTrans" cxnId="{89D462E3-A4D6-4F3C-A71E-C40EC4759892}">
      <dgm:prSet/>
      <dgm:spPr/>
      <dgm:t>
        <a:bodyPr/>
        <a:lstStyle/>
        <a:p>
          <a:endParaRPr lang="en-US"/>
        </a:p>
      </dgm:t>
    </dgm:pt>
    <dgm:pt modelId="{E61073DC-3A15-4380-8F4D-0D7C4351B000}">
      <dgm:prSet/>
      <dgm:spPr/>
      <dgm:t>
        <a:bodyPr/>
        <a:lstStyle/>
        <a:p>
          <a:pPr rtl="0"/>
          <a:r>
            <a:rPr lang="en-GB"/>
            <a:t>1 in 9090 psychotic patients commit homicide each year after receiving treatment  Nielssen and Large (2010)</a:t>
          </a:r>
        </a:p>
      </dgm:t>
    </dgm:pt>
    <dgm:pt modelId="{A3FA9310-AAEE-4BBE-85F1-ECFE1C51D2A5}" type="parTrans" cxnId="{3D447DB6-88CA-4CEC-9593-F398C998FA20}">
      <dgm:prSet/>
      <dgm:spPr/>
      <dgm:t>
        <a:bodyPr/>
        <a:lstStyle/>
        <a:p>
          <a:endParaRPr lang="en-US"/>
        </a:p>
      </dgm:t>
    </dgm:pt>
    <dgm:pt modelId="{8EF3A74F-AAF8-4440-BA1D-00212BF14A1E}" type="sibTrans" cxnId="{3D447DB6-88CA-4CEC-9593-F398C998FA20}">
      <dgm:prSet/>
      <dgm:spPr/>
      <dgm:t>
        <a:bodyPr/>
        <a:lstStyle/>
        <a:p>
          <a:endParaRPr lang="en-US"/>
        </a:p>
      </dgm:t>
    </dgm:pt>
    <dgm:pt modelId="{52174B6B-3D36-4D20-9416-41E7C050395D}" type="pres">
      <dgm:prSet presAssocID="{7F95F024-B3F2-41E1-93C4-641062D09A01}" presName="Name0" presStyleCnt="0">
        <dgm:presLayoutVars>
          <dgm:dir/>
          <dgm:animLvl val="lvl"/>
          <dgm:resizeHandles val="exact"/>
        </dgm:presLayoutVars>
      </dgm:prSet>
      <dgm:spPr/>
    </dgm:pt>
    <dgm:pt modelId="{09E72E81-379B-4B46-80A9-49118874376B}" type="pres">
      <dgm:prSet presAssocID="{8E0A7AFB-6CAF-47D6-8DFB-8D592C578503}" presName="linNode" presStyleCnt="0"/>
      <dgm:spPr/>
    </dgm:pt>
    <dgm:pt modelId="{916FA561-6B09-4930-B936-A8BAA787A9D1}" type="pres">
      <dgm:prSet presAssocID="{8E0A7AFB-6CAF-47D6-8DFB-8D592C578503}" presName="parentText" presStyleLbl="node1" presStyleIdx="0" presStyleCnt="2" custScaleY="48629">
        <dgm:presLayoutVars>
          <dgm:chMax val="1"/>
          <dgm:bulletEnabled val="1"/>
        </dgm:presLayoutVars>
      </dgm:prSet>
      <dgm:spPr/>
    </dgm:pt>
    <dgm:pt modelId="{33EFD2FD-A720-46A4-90E7-A2737472F958}" type="pres">
      <dgm:prSet presAssocID="{8E0A7AFB-6CAF-47D6-8DFB-8D592C578503}" presName="descendantText" presStyleLbl="alignAccFollowNode1" presStyleIdx="0" presStyleCnt="2" custScaleY="45402" custLinFactNeighborX="-257" custLinFactNeighborY="-581">
        <dgm:presLayoutVars>
          <dgm:bulletEnabled val="1"/>
        </dgm:presLayoutVars>
      </dgm:prSet>
      <dgm:spPr/>
    </dgm:pt>
    <dgm:pt modelId="{55012E87-E176-4097-A70A-07F0E254F852}" type="pres">
      <dgm:prSet presAssocID="{1FD81893-7B7B-4B6B-A95B-4F309A7A8B4C}" presName="sp" presStyleCnt="0"/>
      <dgm:spPr/>
    </dgm:pt>
    <dgm:pt modelId="{A332B444-396C-4045-943C-B4FF54569418}" type="pres">
      <dgm:prSet presAssocID="{3079496A-33EC-481F-8E38-96334FF4BE37}" presName="linNode" presStyleCnt="0"/>
      <dgm:spPr/>
    </dgm:pt>
    <dgm:pt modelId="{69DA1669-EED4-40D2-BCC6-3ECCDF96FDE2}" type="pres">
      <dgm:prSet presAssocID="{3079496A-33EC-481F-8E38-96334FF4BE37}" presName="parentText" presStyleLbl="node1" presStyleIdx="1" presStyleCnt="2">
        <dgm:presLayoutVars>
          <dgm:chMax val="1"/>
          <dgm:bulletEnabled val="1"/>
        </dgm:presLayoutVars>
      </dgm:prSet>
      <dgm:spPr/>
    </dgm:pt>
    <dgm:pt modelId="{86D95B2D-1B15-4217-A419-783FE466F59E}" type="pres">
      <dgm:prSet presAssocID="{3079496A-33EC-481F-8E38-96334FF4BE37}" presName="descendantText" presStyleLbl="alignAccFollowNode1" presStyleIdx="1" presStyleCnt="2">
        <dgm:presLayoutVars>
          <dgm:bulletEnabled val="1"/>
        </dgm:presLayoutVars>
      </dgm:prSet>
      <dgm:spPr/>
    </dgm:pt>
  </dgm:ptLst>
  <dgm:cxnLst>
    <dgm:cxn modelId="{B7B4ED09-33B6-4379-8464-6AA4236B50E1}" srcId="{7F95F024-B3F2-41E1-93C4-641062D09A01}" destId="{3079496A-33EC-481F-8E38-96334FF4BE37}" srcOrd="1" destOrd="0" parTransId="{81DBB235-B34C-46D9-A7A4-79992FFAECAB}" sibTransId="{62E0B884-16AA-4FBF-A82E-E5E4874744B6}"/>
    <dgm:cxn modelId="{9A2B4634-69A5-402B-972B-AFB87DE1FBFC}" type="presOf" srcId="{3079496A-33EC-481F-8E38-96334FF4BE37}" destId="{69DA1669-EED4-40D2-BCC6-3ECCDF96FDE2}" srcOrd="0" destOrd="0" presId="urn:microsoft.com/office/officeart/2005/8/layout/vList5"/>
    <dgm:cxn modelId="{ED9F0F39-8B47-4598-8B7E-0367FCBC6791}" type="presOf" srcId="{43706E37-DD1B-490F-880A-BDFF93538869}" destId="{86D95B2D-1B15-4217-A419-783FE466F59E}" srcOrd="0" destOrd="1" presId="urn:microsoft.com/office/officeart/2005/8/layout/vList5"/>
    <dgm:cxn modelId="{9BCEEE61-6B77-401A-BD0E-868ED5701FEF}" type="presOf" srcId="{45B1780C-0E21-42C4-8B7D-F2C8876DDB96}" destId="{86D95B2D-1B15-4217-A419-783FE466F59E}" srcOrd="0" destOrd="0" presId="urn:microsoft.com/office/officeart/2005/8/layout/vList5"/>
    <dgm:cxn modelId="{0F1FB851-0552-4033-B12D-354EA6F0CF74}" type="presOf" srcId="{A14013D4-8AE2-4A4E-B9CF-5623D76D0F05}" destId="{33EFD2FD-A720-46A4-90E7-A2737472F958}" srcOrd="0" destOrd="0" presId="urn:microsoft.com/office/officeart/2005/8/layout/vList5"/>
    <dgm:cxn modelId="{E0E6BB73-4B8A-431B-839E-448BA7029C4F}" srcId="{3079496A-33EC-481F-8E38-96334FF4BE37}" destId="{45B1780C-0E21-42C4-8B7D-F2C8876DDB96}" srcOrd="0" destOrd="0" parTransId="{D26ACFEA-6126-4AAB-8E64-8D62904F8104}" sibTransId="{8D1C2403-2591-4AD8-92B0-8406FCD52381}"/>
    <dgm:cxn modelId="{B569877B-BD58-4B3F-9D0E-9EB76C3183EB}" type="presOf" srcId="{E61073DC-3A15-4380-8F4D-0D7C4351B000}" destId="{86D95B2D-1B15-4217-A419-783FE466F59E}" srcOrd="0" destOrd="2" presId="urn:microsoft.com/office/officeart/2005/8/layout/vList5"/>
    <dgm:cxn modelId="{6A95FE8C-B7FA-43C9-8368-99FC3434933D}" srcId="{8E0A7AFB-6CAF-47D6-8DFB-8D592C578503}" destId="{A14013D4-8AE2-4A4E-B9CF-5623D76D0F05}" srcOrd="0" destOrd="0" parTransId="{1184284B-3261-4513-9024-76BF467413E3}" sibTransId="{088BCA49-E59C-4DDD-AFF3-4D3F1186F9D5}"/>
    <dgm:cxn modelId="{2700749D-6352-451A-A18E-BAC793337B7D}" type="presOf" srcId="{7F95F024-B3F2-41E1-93C4-641062D09A01}" destId="{52174B6B-3D36-4D20-9416-41E7C050395D}" srcOrd="0" destOrd="0" presId="urn:microsoft.com/office/officeart/2005/8/layout/vList5"/>
    <dgm:cxn modelId="{46116EA1-71DF-4F75-9D78-B99926CCD783}" type="presOf" srcId="{8E0A7AFB-6CAF-47D6-8DFB-8D592C578503}" destId="{916FA561-6B09-4930-B936-A8BAA787A9D1}" srcOrd="0" destOrd="0" presId="urn:microsoft.com/office/officeart/2005/8/layout/vList5"/>
    <dgm:cxn modelId="{3D447DB6-88CA-4CEC-9593-F398C998FA20}" srcId="{3079496A-33EC-481F-8E38-96334FF4BE37}" destId="{E61073DC-3A15-4380-8F4D-0D7C4351B000}" srcOrd="2" destOrd="0" parTransId="{A3FA9310-AAEE-4BBE-85F1-ECFE1C51D2A5}" sibTransId="{8EF3A74F-AAF8-4440-BA1D-00212BF14A1E}"/>
    <dgm:cxn modelId="{5D7AB2CF-94DD-4975-A05D-FEB5B7D02667}" srcId="{7F95F024-B3F2-41E1-93C4-641062D09A01}" destId="{8E0A7AFB-6CAF-47D6-8DFB-8D592C578503}" srcOrd="0" destOrd="0" parTransId="{410495C7-BE2D-4DB7-9E18-E6CF0C4343A6}" sibTransId="{1FD81893-7B7B-4B6B-A95B-4F309A7A8B4C}"/>
    <dgm:cxn modelId="{89D462E3-A4D6-4F3C-A71E-C40EC4759892}" srcId="{3079496A-33EC-481F-8E38-96334FF4BE37}" destId="{43706E37-DD1B-490F-880A-BDFF93538869}" srcOrd="1" destOrd="0" parTransId="{1354A86A-CB24-403E-8164-749824C50D28}" sibTransId="{E91EA276-66B6-45A2-B19B-2928818CBB98}"/>
    <dgm:cxn modelId="{26FC64B9-59CE-44BD-B89D-65427013DE21}" type="presParOf" srcId="{52174B6B-3D36-4D20-9416-41E7C050395D}" destId="{09E72E81-379B-4B46-80A9-49118874376B}" srcOrd="0" destOrd="0" presId="urn:microsoft.com/office/officeart/2005/8/layout/vList5"/>
    <dgm:cxn modelId="{0D411840-49CB-475D-9E72-31F15BE60900}" type="presParOf" srcId="{09E72E81-379B-4B46-80A9-49118874376B}" destId="{916FA561-6B09-4930-B936-A8BAA787A9D1}" srcOrd="0" destOrd="0" presId="urn:microsoft.com/office/officeart/2005/8/layout/vList5"/>
    <dgm:cxn modelId="{D31A6467-8C50-4C20-9BFA-62856F7FE71A}" type="presParOf" srcId="{09E72E81-379B-4B46-80A9-49118874376B}" destId="{33EFD2FD-A720-46A4-90E7-A2737472F958}" srcOrd="1" destOrd="0" presId="urn:microsoft.com/office/officeart/2005/8/layout/vList5"/>
    <dgm:cxn modelId="{7367A997-979C-4C0D-9C3D-8A1C8C11260C}" type="presParOf" srcId="{52174B6B-3D36-4D20-9416-41E7C050395D}" destId="{55012E87-E176-4097-A70A-07F0E254F852}" srcOrd="1" destOrd="0" presId="urn:microsoft.com/office/officeart/2005/8/layout/vList5"/>
    <dgm:cxn modelId="{8330AA1F-089F-4CEE-B684-F0F9CC4E7C6A}" type="presParOf" srcId="{52174B6B-3D36-4D20-9416-41E7C050395D}" destId="{A332B444-396C-4045-943C-B4FF54569418}" srcOrd="2" destOrd="0" presId="urn:microsoft.com/office/officeart/2005/8/layout/vList5"/>
    <dgm:cxn modelId="{7145E1FD-900E-405A-AA91-42905E49A0F2}" type="presParOf" srcId="{A332B444-396C-4045-943C-B4FF54569418}" destId="{69DA1669-EED4-40D2-BCC6-3ECCDF96FDE2}" srcOrd="0" destOrd="0" presId="urn:microsoft.com/office/officeart/2005/8/layout/vList5"/>
    <dgm:cxn modelId="{AF87D98E-C02B-4A4C-8467-0172FF0ECDE1}" type="presParOf" srcId="{A332B444-396C-4045-943C-B4FF54569418}" destId="{86D95B2D-1B15-4217-A419-783FE466F59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4D5BEEE-B3F6-456E-8104-DFF2C6B0CEC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9DFEBCB9-1339-4BF9-B0B4-3A8E30EC9C2E}">
      <dgm:prSet/>
      <dgm:spPr/>
      <dgm:t>
        <a:bodyPr/>
        <a:lstStyle/>
        <a:p>
          <a:pPr rtl="0"/>
          <a:r>
            <a:rPr lang="en-GB" dirty="0"/>
            <a:t>Shaw et al (2006) surveyed 1594 homicides over 3 years</a:t>
          </a:r>
        </a:p>
      </dgm:t>
    </dgm:pt>
    <dgm:pt modelId="{E7A4CC70-9AF0-448C-91C9-7217BA0465F5}" type="parTrans" cxnId="{02CE4581-0C6D-486E-9DFE-B3BEC6B5CAE7}">
      <dgm:prSet/>
      <dgm:spPr/>
      <dgm:t>
        <a:bodyPr/>
        <a:lstStyle/>
        <a:p>
          <a:endParaRPr lang="en-US"/>
        </a:p>
      </dgm:t>
    </dgm:pt>
    <dgm:pt modelId="{1488F3A0-5DB7-4490-BD2B-E3FE7EE070B3}" type="sibTrans" cxnId="{02CE4581-0C6D-486E-9DFE-B3BEC6B5CAE7}">
      <dgm:prSet/>
      <dgm:spPr/>
      <dgm:t>
        <a:bodyPr/>
        <a:lstStyle/>
        <a:p>
          <a:endParaRPr lang="en-US"/>
        </a:p>
      </dgm:t>
    </dgm:pt>
    <dgm:pt modelId="{F7439B0E-1883-4E68-9464-8B01BC515DD3}">
      <dgm:prSet/>
      <dgm:spPr/>
      <dgm:t>
        <a:bodyPr anchor="ctr"/>
        <a:lstStyle/>
        <a:p>
          <a:pPr rtl="0"/>
          <a:r>
            <a:rPr lang="en-GB"/>
            <a:t>34% lifetime mental disorder</a:t>
          </a:r>
        </a:p>
      </dgm:t>
    </dgm:pt>
    <dgm:pt modelId="{244D6122-872B-4EE0-91BA-604D23A0D674}" type="parTrans" cxnId="{8122912B-290A-4532-8FE4-ABBF089277BF}">
      <dgm:prSet/>
      <dgm:spPr/>
      <dgm:t>
        <a:bodyPr/>
        <a:lstStyle/>
        <a:p>
          <a:endParaRPr lang="en-US"/>
        </a:p>
      </dgm:t>
    </dgm:pt>
    <dgm:pt modelId="{724942ED-BA79-46C0-8988-7758EB1CB2B6}" type="sibTrans" cxnId="{8122912B-290A-4532-8FE4-ABBF089277BF}">
      <dgm:prSet/>
      <dgm:spPr/>
      <dgm:t>
        <a:bodyPr/>
        <a:lstStyle/>
        <a:p>
          <a:endParaRPr lang="en-US"/>
        </a:p>
      </dgm:t>
    </dgm:pt>
    <dgm:pt modelId="{F2A18481-3ECA-443B-B4FA-3033BE0C4FEC}">
      <dgm:prSet/>
      <dgm:spPr/>
      <dgm:t>
        <a:bodyPr anchor="ctr"/>
        <a:lstStyle/>
        <a:p>
          <a:pPr rtl="0"/>
          <a:r>
            <a:rPr lang="en-GB" dirty="0"/>
            <a:t>5 – 7% schizophrenia</a:t>
          </a:r>
        </a:p>
      </dgm:t>
    </dgm:pt>
    <dgm:pt modelId="{F40641BB-ECCB-4A07-91EE-E052DC8D0EAC}" type="parTrans" cxnId="{42AA9F89-E61D-40F3-A4E9-CF6EC499B192}">
      <dgm:prSet/>
      <dgm:spPr/>
      <dgm:t>
        <a:bodyPr/>
        <a:lstStyle/>
        <a:p>
          <a:endParaRPr lang="en-US"/>
        </a:p>
      </dgm:t>
    </dgm:pt>
    <dgm:pt modelId="{44F24921-928F-4B04-B37C-53E5F3BE5960}" type="sibTrans" cxnId="{42AA9F89-E61D-40F3-A4E9-CF6EC499B192}">
      <dgm:prSet/>
      <dgm:spPr/>
      <dgm:t>
        <a:bodyPr/>
        <a:lstStyle/>
        <a:p>
          <a:endParaRPr lang="en-US"/>
        </a:p>
      </dgm:t>
    </dgm:pt>
    <dgm:pt modelId="{D3BD66F2-AAF7-4156-889D-3469A0283421}">
      <dgm:prSet/>
      <dgm:spPr/>
      <dgm:t>
        <a:bodyPr anchor="ctr"/>
        <a:lstStyle/>
        <a:p>
          <a:pPr rtl="0"/>
          <a:r>
            <a:rPr lang="en-GB" dirty="0"/>
            <a:t>7 – 10% affective disorder</a:t>
          </a:r>
        </a:p>
      </dgm:t>
    </dgm:pt>
    <dgm:pt modelId="{142A34F2-B8BC-4125-BE81-52FE77581129}" type="parTrans" cxnId="{AB6ABC74-F5F7-4B7E-AB9D-28931A4430D9}">
      <dgm:prSet/>
      <dgm:spPr/>
      <dgm:t>
        <a:bodyPr/>
        <a:lstStyle/>
        <a:p>
          <a:endParaRPr lang="en-US"/>
        </a:p>
      </dgm:t>
    </dgm:pt>
    <dgm:pt modelId="{33D72926-5CC3-440D-9E98-59662833803D}" type="sibTrans" cxnId="{AB6ABC74-F5F7-4B7E-AB9D-28931A4430D9}">
      <dgm:prSet/>
      <dgm:spPr/>
      <dgm:t>
        <a:bodyPr/>
        <a:lstStyle/>
        <a:p>
          <a:endParaRPr lang="en-US"/>
        </a:p>
      </dgm:t>
    </dgm:pt>
    <dgm:pt modelId="{DEC81B23-743D-463F-B562-1919AB97A8E5}">
      <dgm:prSet/>
      <dgm:spPr/>
      <dgm:t>
        <a:bodyPr anchor="ctr"/>
        <a:lstStyle/>
        <a:p>
          <a:pPr rtl="0"/>
          <a:r>
            <a:rPr lang="en-GB" dirty="0"/>
            <a:t>9 – 11% personality disorder</a:t>
          </a:r>
        </a:p>
      </dgm:t>
    </dgm:pt>
    <dgm:pt modelId="{B0339891-C4C4-4F61-87B8-98E5C4792193}" type="parTrans" cxnId="{B05CD9A5-3F12-4275-9F86-3E15C7BEA01A}">
      <dgm:prSet/>
      <dgm:spPr/>
      <dgm:t>
        <a:bodyPr/>
        <a:lstStyle/>
        <a:p>
          <a:endParaRPr lang="en-US"/>
        </a:p>
      </dgm:t>
    </dgm:pt>
    <dgm:pt modelId="{A45FFD12-5A0F-40F6-8436-8EF29EEC96FB}" type="sibTrans" cxnId="{B05CD9A5-3F12-4275-9F86-3E15C7BEA01A}">
      <dgm:prSet/>
      <dgm:spPr/>
      <dgm:t>
        <a:bodyPr/>
        <a:lstStyle/>
        <a:p>
          <a:endParaRPr lang="en-US"/>
        </a:p>
      </dgm:t>
    </dgm:pt>
    <dgm:pt modelId="{F0D9E4EE-A072-403C-98C8-F4186F3B4347}">
      <dgm:prSet/>
      <dgm:spPr/>
      <dgm:t>
        <a:bodyPr anchor="ctr"/>
        <a:lstStyle/>
        <a:p>
          <a:pPr rtl="0"/>
          <a:r>
            <a:rPr lang="en-GB" dirty="0"/>
            <a:t>7 – 10% alcohol dependence</a:t>
          </a:r>
        </a:p>
      </dgm:t>
    </dgm:pt>
    <dgm:pt modelId="{A362B322-1B45-445A-969C-7790C8A7C4F4}" type="parTrans" cxnId="{427D6938-64E4-4573-97FF-6D5A16364F30}">
      <dgm:prSet/>
      <dgm:spPr/>
      <dgm:t>
        <a:bodyPr/>
        <a:lstStyle/>
        <a:p>
          <a:endParaRPr lang="en-US"/>
        </a:p>
      </dgm:t>
    </dgm:pt>
    <dgm:pt modelId="{24CCF144-A3D2-4E0A-8961-53BE3F8C7358}" type="sibTrans" cxnId="{427D6938-64E4-4573-97FF-6D5A16364F30}">
      <dgm:prSet/>
      <dgm:spPr/>
      <dgm:t>
        <a:bodyPr/>
        <a:lstStyle/>
        <a:p>
          <a:endParaRPr lang="en-US"/>
        </a:p>
      </dgm:t>
    </dgm:pt>
    <dgm:pt modelId="{8A01D511-3D28-4E64-93F3-B196F59D70DA}">
      <dgm:prSet/>
      <dgm:spPr/>
      <dgm:t>
        <a:bodyPr anchor="ctr"/>
        <a:lstStyle/>
        <a:p>
          <a:pPr rtl="0"/>
          <a:r>
            <a:rPr lang="en-GB" dirty="0"/>
            <a:t>6 – 8% drug dependence</a:t>
          </a:r>
        </a:p>
      </dgm:t>
    </dgm:pt>
    <dgm:pt modelId="{637F0C95-EBB3-419A-AE3E-E9FE16DED8C6}" type="parTrans" cxnId="{8AA5820F-A865-487E-919F-BEF79491E600}">
      <dgm:prSet/>
      <dgm:spPr/>
      <dgm:t>
        <a:bodyPr/>
        <a:lstStyle/>
        <a:p>
          <a:endParaRPr lang="en-US"/>
        </a:p>
      </dgm:t>
    </dgm:pt>
    <dgm:pt modelId="{3576700F-68F8-4964-9C19-398CC8800759}" type="sibTrans" cxnId="{8AA5820F-A865-487E-919F-BEF79491E600}">
      <dgm:prSet/>
      <dgm:spPr/>
      <dgm:t>
        <a:bodyPr/>
        <a:lstStyle/>
        <a:p>
          <a:endParaRPr lang="en-US"/>
        </a:p>
      </dgm:t>
    </dgm:pt>
    <dgm:pt modelId="{ACEC4088-6440-4E40-99FD-B6E3DC63E562}">
      <dgm:prSet/>
      <dgm:spPr/>
      <dgm:t>
        <a:bodyPr anchor="ctr"/>
        <a:lstStyle/>
        <a:p>
          <a:pPr rtl="0"/>
          <a:r>
            <a:rPr lang="en-GB" dirty="0"/>
            <a:t>5 – 6% psychotic and 6 – 9% depressed at time of offence</a:t>
          </a:r>
        </a:p>
      </dgm:t>
    </dgm:pt>
    <dgm:pt modelId="{26F8114D-DA59-4A58-92AE-80A6CEE0F788}" type="parTrans" cxnId="{2C017452-B2B3-48DE-9FC7-3D2048859285}">
      <dgm:prSet/>
      <dgm:spPr/>
      <dgm:t>
        <a:bodyPr/>
        <a:lstStyle/>
        <a:p>
          <a:endParaRPr lang="en-US"/>
        </a:p>
      </dgm:t>
    </dgm:pt>
    <dgm:pt modelId="{E86CFFB0-E827-4860-A1BD-BCEFE7DF1354}" type="sibTrans" cxnId="{2C017452-B2B3-48DE-9FC7-3D2048859285}">
      <dgm:prSet/>
      <dgm:spPr/>
      <dgm:t>
        <a:bodyPr/>
        <a:lstStyle/>
        <a:p>
          <a:endParaRPr lang="en-US"/>
        </a:p>
      </dgm:t>
    </dgm:pt>
    <dgm:pt modelId="{3BA3B11B-C3E3-4D15-B008-063B7FD8B31C}">
      <dgm:prSet/>
      <dgm:spPr/>
      <dgm:t>
        <a:bodyPr anchor="ctr"/>
        <a:lstStyle/>
        <a:p>
          <a:pPr rtl="0"/>
          <a:endParaRPr lang="en-GB" dirty="0"/>
        </a:p>
      </dgm:t>
    </dgm:pt>
    <dgm:pt modelId="{C532A8DC-D6F1-41D4-A828-A69E9F8A1403}" type="parTrans" cxnId="{2E5A1A84-1D84-4B64-8D63-9F67A1B4E296}">
      <dgm:prSet/>
      <dgm:spPr/>
      <dgm:t>
        <a:bodyPr/>
        <a:lstStyle/>
        <a:p>
          <a:endParaRPr lang="en-US"/>
        </a:p>
      </dgm:t>
    </dgm:pt>
    <dgm:pt modelId="{43FD8493-8B4F-46F8-BA88-D265E3D9D57C}" type="sibTrans" cxnId="{2E5A1A84-1D84-4B64-8D63-9F67A1B4E296}">
      <dgm:prSet/>
      <dgm:spPr/>
      <dgm:t>
        <a:bodyPr/>
        <a:lstStyle/>
        <a:p>
          <a:endParaRPr lang="en-US"/>
        </a:p>
      </dgm:t>
    </dgm:pt>
    <dgm:pt modelId="{68508E9B-9003-40DF-8195-5EEE14DD9DD0}" type="pres">
      <dgm:prSet presAssocID="{14D5BEEE-B3F6-456E-8104-DFF2C6B0CEC1}" presName="Name0" presStyleCnt="0">
        <dgm:presLayoutVars>
          <dgm:dir/>
          <dgm:animLvl val="lvl"/>
          <dgm:resizeHandles val="exact"/>
        </dgm:presLayoutVars>
      </dgm:prSet>
      <dgm:spPr/>
    </dgm:pt>
    <dgm:pt modelId="{3ED62F3B-0608-4D17-98AF-6D94CBE9F5C4}" type="pres">
      <dgm:prSet presAssocID="{9DFEBCB9-1339-4BF9-B0B4-3A8E30EC9C2E}" presName="composite" presStyleCnt="0"/>
      <dgm:spPr/>
    </dgm:pt>
    <dgm:pt modelId="{4B1E9CC8-26B2-4FC5-A817-C744E6AC8AF9}" type="pres">
      <dgm:prSet presAssocID="{9DFEBCB9-1339-4BF9-B0B4-3A8E30EC9C2E}" presName="parTx" presStyleLbl="alignNode1" presStyleIdx="0" presStyleCnt="1" custLinFactNeighborX="5556" custLinFactNeighborY="6432">
        <dgm:presLayoutVars>
          <dgm:chMax val="0"/>
          <dgm:chPref val="0"/>
          <dgm:bulletEnabled val="1"/>
        </dgm:presLayoutVars>
      </dgm:prSet>
      <dgm:spPr/>
    </dgm:pt>
    <dgm:pt modelId="{C8B5B970-4049-496C-AF66-3EDB16B57666}" type="pres">
      <dgm:prSet presAssocID="{9DFEBCB9-1339-4BF9-B0B4-3A8E30EC9C2E}" presName="desTx" presStyleLbl="alignAccFollowNode1" presStyleIdx="0" presStyleCnt="1">
        <dgm:presLayoutVars>
          <dgm:bulletEnabled val="1"/>
        </dgm:presLayoutVars>
      </dgm:prSet>
      <dgm:spPr/>
    </dgm:pt>
  </dgm:ptLst>
  <dgm:cxnLst>
    <dgm:cxn modelId="{0C4AD30B-7DE2-41E1-BD5D-D5F2BCE42ABA}" type="presOf" srcId="{8A01D511-3D28-4E64-93F3-B196F59D70DA}" destId="{C8B5B970-4049-496C-AF66-3EDB16B57666}" srcOrd="0" destOrd="5" presId="urn:microsoft.com/office/officeart/2005/8/layout/hList1"/>
    <dgm:cxn modelId="{8AA5820F-A865-487E-919F-BEF79491E600}" srcId="{F7439B0E-1883-4E68-9464-8B01BC515DD3}" destId="{8A01D511-3D28-4E64-93F3-B196F59D70DA}" srcOrd="4" destOrd="0" parTransId="{637F0C95-EBB3-419A-AE3E-E9FE16DED8C6}" sibTransId="{3576700F-68F8-4964-9C19-398CC8800759}"/>
    <dgm:cxn modelId="{8122912B-290A-4532-8FE4-ABBF089277BF}" srcId="{9DFEBCB9-1339-4BF9-B0B4-3A8E30EC9C2E}" destId="{F7439B0E-1883-4E68-9464-8B01BC515DD3}" srcOrd="0" destOrd="0" parTransId="{244D6122-872B-4EE0-91BA-604D23A0D674}" sibTransId="{724942ED-BA79-46C0-8988-7758EB1CB2B6}"/>
    <dgm:cxn modelId="{4FE71F2F-419B-4F16-AD12-8FAF661FFC5A}" type="presOf" srcId="{DEC81B23-743D-463F-B562-1919AB97A8E5}" destId="{C8B5B970-4049-496C-AF66-3EDB16B57666}" srcOrd="0" destOrd="3" presId="urn:microsoft.com/office/officeart/2005/8/layout/hList1"/>
    <dgm:cxn modelId="{427D6938-64E4-4573-97FF-6D5A16364F30}" srcId="{F7439B0E-1883-4E68-9464-8B01BC515DD3}" destId="{F0D9E4EE-A072-403C-98C8-F4186F3B4347}" srcOrd="3" destOrd="0" parTransId="{A362B322-1B45-445A-969C-7790C8A7C4F4}" sibTransId="{24CCF144-A3D2-4E0A-8961-53BE3F8C7358}"/>
    <dgm:cxn modelId="{407F113D-8A69-4706-B0E3-63179765CDEF}" type="presOf" srcId="{14D5BEEE-B3F6-456E-8104-DFF2C6B0CEC1}" destId="{68508E9B-9003-40DF-8195-5EEE14DD9DD0}" srcOrd="0" destOrd="0" presId="urn:microsoft.com/office/officeart/2005/8/layout/hList1"/>
    <dgm:cxn modelId="{801BD060-9D20-4B44-BE3C-6522242807F5}" type="presOf" srcId="{F0D9E4EE-A072-403C-98C8-F4186F3B4347}" destId="{C8B5B970-4049-496C-AF66-3EDB16B57666}" srcOrd="0" destOrd="4" presId="urn:microsoft.com/office/officeart/2005/8/layout/hList1"/>
    <dgm:cxn modelId="{22EA9B62-98DC-4625-BDEE-475E37930074}" type="presOf" srcId="{3BA3B11B-C3E3-4D15-B008-063B7FD8B31C}" destId="{C8B5B970-4049-496C-AF66-3EDB16B57666}" srcOrd="0" destOrd="6" presId="urn:microsoft.com/office/officeart/2005/8/layout/hList1"/>
    <dgm:cxn modelId="{2C017452-B2B3-48DE-9FC7-3D2048859285}" srcId="{9DFEBCB9-1339-4BF9-B0B4-3A8E30EC9C2E}" destId="{ACEC4088-6440-4E40-99FD-B6E3DC63E562}" srcOrd="2" destOrd="0" parTransId="{26F8114D-DA59-4A58-92AE-80A6CEE0F788}" sibTransId="{E86CFFB0-E827-4860-A1BD-BCEFE7DF1354}"/>
    <dgm:cxn modelId="{AB6ABC74-F5F7-4B7E-AB9D-28931A4430D9}" srcId="{F7439B0E-1883-4E68-9464-8B01BC515DD3}" destId="{D3BD66F2-AAF7-4156-889D-3469A0283421}" srcOrd="1" destOrd="0" parTransId="{142A34F2-B8BC-4125-BE81-52FE77581129}" sibTransId="{33D72926-5CC3-440D-9E98-59662833803D}"/>
    <dgm:cxn modelId="{A0CFE777-D046-48C6-BF8E-AFE03299EF3A}" type="presOf" srcId="{ACEC4088-6440-4E40-99FD-B6E3DC63E562}" destId="{C8B5B970-4049-496C-AF66-3EDB16B57666}" srcOrd="0" destOrd="7" presId="urn:microsoft.com/office/officeart/2005/8/layout/hList1"/>
    <dgm:cxn modelId="{02CE4581-0C6D-486E-9DFE-B3BEC6B5CAE7}" srcId="{14D5BEEE-B3F6-456E-8104-DFF2C6B0CEC1}" destId="{9DFEBCB9-1339-4BF9-B0B4-3A8E30EC9C2E}" srcOrd="0" destOrd="0" parTransId="{E7A4CC70-9AF0-448C-91C9-7217BA0465F5}" sibTransId="{1488F3A0-5DB7-4490-BD2B-E3FE7EE070B3}"/>
    <dgm:cxn modelId="{2E5A1A84-1D84-4B64-8D63-9F67A1B4E296}" srcId="{9DFEBCB9-1339-4BF9-B0B4-3A8E30EC9C2E}" destId="{3BA3B11B-C3E3-4D15-B008-063B7FD8B31C}" srcOrd="1" destOrd="0" parTransId="{C532A8DC-D6F1-41D4-A828-A69E9F8A1403}" sibTransId="{43FD8493-8B4F-46F8-BA88-D265E3D9D57C}"/>
    <dgm:cxn modelId="{42AA9F89-E61D-40F3-A4E9-CF6EC499B192}" srcId="{F7439B0E-1883-4E68-9464-8B01BC515DD3}" destId="{F2A18481-3ECA-443B-B4FA-3033BE0C4FEC}" srcOrd="0" destOrd="0" parTransId="{F40641BB-ECCB-4A07-91EE-E052DC8D0EAC}" sibTransId="{44F24921-928F-4B04-B37C-53E5F3BE5960}"/>
    <dgm:cxn modelId="{AF66DC96-3FD5-4BFE-BA36-434A0F78E0E3}" type="presOf" srcId="{9DFEBCB9-1339-4BF9-B0B4-3A8E30EC9C2E}" destId="{4B1E9CC8-26B2-4FC5-A817-C744E6AC8AF9}" srcOrd="0" destOrd="0" presId="urn:microsoft.com/office/officeart/2005/8/layout/hList1"/>
    <dgm:cxn modelId="{B05CD9A5-3F12-4275-9F86-3E15C7BEA01A}" srcId="{F7439B0E-1883-4E68-9464-8B01BC515DD3}" destId="{DEC81B23-743D-463F-B562-1919AB97A8E5}" srcOrd="2" destOrd="0" parTransId="{B0339891-C4C4-4F61-87B8-98E5C4792193}" sibTransId="{A45FFD12-5A0F-40F6-8436-8EF29EEC96FB}"/>
    <dgm:cxn modelId="{661375AB-7944-48A2-9267-588DDDD1E3E9}" type="presOf" srcId="{D3BD66F2-AAF7-4156-889D-3469A0283421}" destId="{C8B5B970-4049-496C-AF66-3EDB16B57666}" srcOrd="0" destOrd="2" presId="urn:microsoft.com/office/officeart/2005/8/layout/hList1"/>
    <dgm:cxn modelId="{DCA6EFB0-8FC3-46C3-AA9C-5671393522D0}" type="presOf" srcId="{F7439B0E-1883-4E68-9464-8B01BC515DD3}" destId="{C8B5B970-4049-496C-AF66-3EDB16B57666}" srcOrd="0" destOrd="0" presId="urn:microsoft.com/office/officeart/2005/8/layout/hList1"/>
    <dgm:cxn modelId="{A1D816EF-DCF9-4413-B39F-DC3D1CE6B9BA}" type="presOf" srcId="{F2A18481-3ECA-443B-B4FA-3033BE0C4FEC}" destId="{C8B5B970-4049-496C-AF66-3EDB16B57666}" srcOrd="0" destOrd="1" presId="urn:microsoft.com/office/officeart/2005/8/layout/hList1"/>
    <dgm:cxn modelId="{103FE322-30E3-4485-AD96-85676788F323}" type="presParOf" srcId="{68508E9B-9003-40DF-8195-5EEE14DD9DD0}" destId="{3ED62F3B-0608-4D17-98AF-6D94CBE9F5C4}" srcOrd="0" destOrd="0" presId="urn:microsoft.com/office/officeart/2005/8/layout/hList1"/>
    <dgm:cxn modelId="{4D755BC9-FBF9-47AB-B071-2C30092114B1}" type="presParOf" srcId="{3ED62F3B-0608-4D17-98AF-6D94CBE9F5C4}" destId="{4B1E9CC8-26B2-4FC5-A817-C744E6AC8AF9}" srcOrd="0" destOrd="0" presId="urn:microsoft.com/office/officeart/2005/8/layout/hList1"/>
    <dgm:cxn modelId="{DC04274A-389E-4003-9303-6AB72BE6C3B4}" type="presParOf" srcId="{3ED62F3B-0608-4D17-98AF-6D94CBE9F5C4}" destId="{C8B5B970-4049-496C-AF66-3EDB16B5766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CF289F-E57D-4A89-815E-24EE5E7A704E}">
      <dsp:nvSpPr>
        <dsp:cNvPr id="0" name=""/>
        <dsp:cNvSpPr/>
      </dsp:nvSpPr>
      <dsp:spPr>
        <a:xfrm rot="5400000">
          <a:off x="4713034" y="-1529550"/>
          <a:ext cx="1766186"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rtl="0">
            <a:lnSpc>
              <a:spcPct val="90000"/>
            </a:lnSpc>
            <a:spcBef>
              <a:spcPct val="0"/>
            </a:spcBef>
            <a:spcAft>
              <a:spcPct val="15000"/>
            </a:spcAft>
            <a:buChar char="•"/>
          </a:pPr>
          <a:r>
            <a:rPr lang="en-GB" sz="2600" kern="1200" dirty="0"/>
            <a:t>Rape </a:t>
          </a:r>
        </a:p>
        <a:p>
          <a:pPr marL="228600" lvl="1" indent="-228600" algn="l" defTabSz="1155700" rtl="0">
            <a:lnSpc>
              <a:spcPct val="90000"/>
            </a:lnSpc>
            <a:spcBef>
              <a:spcPct val="0"/>
            </a:spcBef>
            <a:spcAft>
              <a:spcPct val="15000"/>
            </a:spcAft>
            <a:buChar char="•"/>
          </a:pPr>
          <a:r>
            <a:rPr lang="en-GB" sz="2600" kern="1200" dirty="0"/>
            <a:t>Sexual assault</a:t>
          </a:r>
        </a:p>
        <a:p>
          <a:pPr marL="228600" lvl="1" indent="-228600" algn="l" defTabSz="1155700" rtl="0">
            <a:lnSpc>
              <a:spcPct val="90000"/>
            </a:lnSpc>
            <a:spcBef>
              <a:spcPct val="0"/>
            </a:spcBef>
            <a:spcAft>
              <a:spcPct val="15000"/>
            </a:spcAft>
            <a:buChar char="•"/>
          </a:pPr>
          <a:r>
            <a:rPr lang="en-GB" sz="2600" kern="1200" dirty="0"/>
            <a:t>Sexual activity with children</a:t>
          </a:r>
        </a:p>
      </dsp:txBody>
      <dsp:txXfrm rot="-5400000">
        <a:off x="2962655" y="307047"/>
        <a:ext cx="5180726" cy="1593750"/>
      </dsp:txXfrm>
    </dsp:sp>
    <dsp:sp modelId="{A4763D00-4D30-40BD-92B7-D54B30472061}">
      <dsp:nvSpPr>
        <dsp:cNvPr id="0" name=""/>
        <dsp:cNvSpPr/>
      </dsp:nvSpPr>
      <dsp:spPr>
        <a:xfrm>
          <a:off x="0" y="55"/>
          <a:ext cx="2962656" cy="22077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marL="0" lvl="0" indent="0" algn="ctr" defTabSz="2044700" rtl="0">
            <a:lnSpc>
              <a:spcPct val="90000"/>
            </a:lnSpc>
            <a:spcBef>
              <a:spcPct val="0"/>
            </a:spcBef>
            <a:spcAft>
              <a:spcPct val="35000"/>
            </a:spcAft>
            <a:buNone/>
          </a:pPr>
          <a:r>
            <a:rPr lang="en-GB" sz="4600" kern="1200" dirty="0"/>
            <a:t>Serious sexual offences</a:t>
          </a:r>
        </a:p>
      </dsp:txBody>
      <dsp:txXfrm>
        <a:off x="107773" y="107828"/>
        <a:ext cx="2747110" cy="1992186"/>
      </dsp:txXfrm>
    </dsp:sp>
    <dsp:sp modelId="{ADC92482-14E0-4A31-98E7-A1C17DD76EEB}">
      <dsp:nvSpPr>
        <dsp:cNvPr id="0" name=""/>
        <dsp:cNvSpPr/>
      </dsp:nvSpPr>
      <dsp:spPr>
        <a:xfrm rot="5400000">
          <a:off x="4713034" y="788569"/>
          <a:ext cx="1766186"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rtl="0">
            <a:lnSpc>
              <a:spcPct val="90000"/>
            </a:lnSpc>
            <a:spcBef>
              <a:spcPct val="0"/>
            </a:spcBef>
            <a:spcAft>
              <a:spcPct val="15000"/>
            </a:spcAft>
            <a:buChar char="•"/>
          </a:pPr>
          <a:r>
            <a:rPr lang="en-GB" sz="2600" kern="1200" dirty="0"/>
            <a:t>Soliciting</a:t>
          </a:r>
        </a:p>
        <a:p>
          <a:pPr marL="228600" lvl="1" indent="-228600" algn="l" defTabSz="1155700" rtl="0">
            <a:lnSpc>
              <a:spcPct val="90000"/>
            </a:lnSpc>
            <a:spcBef>
              <a:spcPct val="0"/>
            </a:spcBef>
            <a:spcAft>
              <a:spcPct val="15000"/>
            </a:spcAft>
            <a:buChar char="•"/>
          </a:pPr>
          <a:r>
            <a:rPr lang="en-GB" sz="2600" kern="1200" dirty="0"/>
            <a:t>Exploitation of prostitution</a:t>
          </a:r>
        </a:p>
        <a:p>
          <a:pPr marL="228600" lvl="1" indent="-228600" algn="l" defTabSz="1155700" rtl="0">
            <a:lnSpc>
              <a:spcPct val="90000"/>
            </a:lnSpc>
            <a:spcBef>
              <a:spcPct val="0"/>
            </a:spcBef>
            <a:spcAft>
              <a:spcPct val="15000"/>
            </a:spcAft>
            <a:buChar char="•"/>
          </a:pPr>
          <a:r>
            <a:rPr lang="en-GB" sz="2600" kern="1200" dirty="0"/>
            <a:t>Unlawful sexual activity between 2 consenting adults</a:t>
          </a:r>
        </a:p>
      </dsp:txBody>
      <dsp:txXfrm rot="-5400000">
        <a:off x="2962655" y="2625166"/>
        <a:ext cx="5180726" cy="1593750"/>
      </dsp:txXfrm>
    </dsp:sp>
    <dsp:sp modelId="{67C29DF8-AC9F-440A-9F13-68296E9F5F39}">
      <dsp:nvSpPr>
        <dsp:cNvPr id="0" name=""/>
        <dsp:cNvSpPr/>
      </dsp:nvSpPr>
      <dsp:spPr>
        <a:xfrm>
          <a:off x="0" y="2318174"/>
          <a:ext cx="2962656" cy="22077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marL="0" lvl="0" indent="0" algn="ctr" defTabSz="2044700" rtl="0">
            <a:lnSpc>
              <a:spcPct val="90000"/>
            </a:lnSpc>
            <a:spcBef>
              <a:spcPct val="0"/>
            </a:spcBef>
            <a:spcAft>
              <a:spcPct val="35000"/>
            </a:spcAft>
            <a:buNone/>
          </a:pPr>
          <a:r>
            <a:rPr lang="en-GB" sz="4600" kern="1200" dirty="0"/>
            <a:t>Other sexual offences</a:t>
          </a:r>
        </a:p>
      </dsp:txBody>
      <dsp:txXfrm>
        <a:off x="107773" y="2425947"/>
        <a:ext cx="2747110" cy="19921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78EB49-2794-4811-A8FF-0C647DF16941}">
      <dsp:nvSpPr>
        <dsp:cNvPr id="0" name=""/>
        <dsp:cNvSpPr/>
      </dsp:nvSpPr>
      <dsp:spPr>
        <a:xfrm rot="5400000">
          <a:off x="-250985" y="251472"/>
          <a:ext cx="1673236" cy="117126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Assessment</a:t>
          </a:r>
        </a:p>
      </dsp:txBody>
      <dsp:txXfrm rot="-5400000">
        <a:off x="1" y="586120"/>
        <a:ext cx="1171265" cy="501971"/>
      </dsp:txXfrm>
    </dsp:sp>
    <dsp:sp modelId="{680E9555-7B8F-46CB-A2D5-43EA0608E079}">
      <dsp:nvSpPr>
        <dsp:cNvPr id="0" name=""/>
        <dsp:cNvSpPr/>
      </dsp:nvSpPr>
      <dsp:spPr>
        <a:xfrm rot="5400000">
          <a:off x="4326306" y="-3154554"/>
          <a:ext cx="1087603" cy="739768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GB" sz="1500" kern="1200" dirty="0"/>
            <a:t>4 semi-structured interviews</a:t>
          </a:r>
        </a:p>
        <a:p>
          <a:pPr marL="114300" lvl="1" indent="-114300" algn="l" defTabSz="666750">
            <a:lnSpc>
              <a:spcPct val="90000"/>
            </a:lnSpc>
            <a:spcBef>
              <a:spcPct val="0"/>
            </a:spcBef>
            <a:spcAft>
              <a:spcPct val="15000"/>
            </a:spcAft>
            <a:buChar char="•"/>
          </a:pPr>
          <a:r>
            <a:rPr lang="en-GB" sz="1500" kern="1200" dirty="0"/>
            <a:t>Assessment of psychopathy (PCL-R) and psychometric testing</a:t>
          </a:r>
        </a:p>
        <a:p>
          <a:pPr marL="114300" lvl="1" indent="-114300" algn="l" defTabSz="666750">
            <a:lnSpc>
              <a:spcPct val="90000"/>
            </a:lnSpc>
            <a:spcBef>
              <a:spcPct val="0"/>
            </a:spcBef>
            <a:spcAft>
              <a:spcPct val="15000"/>
            </a:spcAft>
            <a:buChar char="•"/>
          </a:pPr>
          <a:r>
            <a:rPr lang="en-GB" sz="1500" kern="1200" dirty="0"/>
            <a:t>Some have PPG</a:t>
          </a:r>
        </a:p>
      </dsp:txBody>
      <dsp:txXfrm rot="-5400000">
        <a:off x="1171265" y="53579"/>
        <a:ext cx="7344594" cy="981419"/>
      </dsp:txXfrm>
    </dsp:sp>
    <dsp:sp modelId="{BA254AB0-09A1-4E0B-8DE8-028BCDF1125D}">
      <dsp:nvSpPr>
        <dsp:cNvPr id="0" name=""/>
        <dsp:cNvSpPr/>
      </dsp:nvSpPr>
      <dsp:spPr>
        <a:xfrm rot="5400000">
          <a:off x="-250985" y="1781634"/>
          <a:ext cx="1673236" cy="117126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Core Programme</a:t>
          </a:r>
        </a:p>
      </dsp:txBody>
      <dsp:txXfrm rot="-5400000">
        <a:off x="1" y="2116282"/>
        <a:ext cx="1171265" cy="501971"/>
      </dsp:txXfrm>
    </dsp:sp>
    <dsp:sp modelId="{3361640B-D960-458E-B8DC-3379DDB448FD}">
      <dsp:nvSpPr>
        <dsp:cNvPr id="0" name=""/>
        <dsp:cNvSpPr/>
      </dsp:nvSpPr>
      <dsp:spPr>
        <a:xfrm rot="5400000">
          <a:off x="4326306" y="-1624392"/>
          <a:ext cx="1087603" cy="739768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GB" sz="1500" kern="1200" dirty="0"/>
            <a:t>Essential for all – increase sense of responsibility for offence and victim-empathy</a:t>
          </a:r>
        </a:p>
        <a:p>
          <a:pPr marL="114300" lvl="1" indent="-114300" algn="l" defTabSz="666750">
            <a:lnSpc>
              <a:spcPct val="90000"/>
            </a:lnSpc>
            <a:spcBef>
              <a:spcPct val="0"/>
            </a:spcBef>
            <a:spcAft>
              <a:spcPct val="15000"/>
            </a:spcAft>
            <a:buChar char="•"/>
          </a:pPr>
          <a:r>
            <a:rPr lang="en-GB" sz="1500" kern="1200" dirty="0"/>
            <a:t>Increases motivation and skills to avoid re-offending</a:t>
          </a:r>
        </a:p>
        <a:p>
          <a:pPr marL="114300" lvl="1" indent="-114300" algn="l" defTabSz="666750">
            <a:lnSpc>
              <a:spcPct val="90000"/>
            </a:lnSpc>
            <a:spcBef>
              <a:spcPct val="0"/>
            </a:spcBef>
            <a:spcAft>
              <a:spcPct val="15000"/>
            </a:spcAft>
            <a:buChar char="•"/>
          </a:pPr>
          <a:r>
            <a:rPr lang="en-GB" sz="1500" kern="1200" dirty="0"/>
            <a:t>Supplemented by thinking skills programme to improve decision-making skills and coping strategies</a:t>
          </a:r>
        </a:p>
      </dsp:txBody>
      <dsp:txXfrm rot="-5400000">
        <a:off x="1171265" y="1583741"/>
        <a:ext cx="7344594" cy="981419"/>
      </dsp:txXfrm>
    </dsp:sp>
    <dsp:sp modelId="{295C32D5-ED8B-4E77-A51A-79412295A9FE}">
      <dsp:nvSpPr>
        <dsp:cNvPr id="0" name=""/>
        <dsp:cNvSpPr/>
      </dsp:nvSpPr>
      <dsp:spPr>
        <a:xfrm rot="5400000">
          <a:off x="-250985" y="3311796"/>
          <a:ext cx="1673236" cy="117126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Extended programme</a:t>
          </a:r>
        </a:p>
      </dsp:txBody>
      <dsp:txXfrm rot="-5400000">
        <a:off x="1" y="3646444"/>
        <a:ext cx="1171265" cy="501971"/>
      </dsp:txXfrm>
    </dsp:sp>
    <dsp:sp modelId="{56C4C0BB-F9EC-4C6A-8FC2-EC6B1D8DBB8E}">
      <dsp:nvSpPr>
        <dsp:cNvPr id="0" name=""/>
        <dsp:cNvSpPr/>
      </dsp:nvSpPr>
      <dsp:spPr>
        <a:xfrm rot="5400000">
          <a:off x="4326306" y="-94230"/>
          <a:ext cx="1087603" cy="739768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GB" sz="1500" kern="1200" dirty="0"/>
            <a:t>Shorter, related treatment programmes</a:t>
          </a:r>
        </a:p>
        <a:p>
          <a:pPr marL="114300" lvl="1" indent="-114300" algn="l" defTabSz="666750">
            <a:lnSpc>
              <a:spcPct val="90000"/>
            </a:lnSpc>
            <a:spcBef>
              <a:spcPct val="0"/>
            </a:spcBef>
            <a:spcAft>
              <a:spcPct val="15000"/>
            </a:spcAft>
            <a:buChar char="•"/>
          </a:pPr>
          <a:r>
            <a:rPr lang="en-GB" sz="1500" kern="1200" dirty="0"/>
            <a:t>Anger and stress management</a:t>
          </a:r>
        </a:p>
        <a:p>
          <a:pPr marL="114300" lvl="1" indent="-114300" algn="l" defTabSz="666750">
            <a:lnSpc>
              <a:spcPct val="90000"/>
            </a:lnSpc>
            <a:spcBef>
              <a:spcPct val="0"/>
            </a:spcBef>
            <a:spcAft>
              <a:spcPct val="15000"/>
            </a:spcAft>
            <a:buChar char="•"/>
          </a:pPr>
          <a:r>
            <a:rPr lang="en-GB" sz="1500" kern="1200" dirty="0"/>
            <a:t>Relationship skills</a:t>
          </a:r>
        </a:p>
        <a:p>
          <a:pPr marL="114300" lvl="1" indent="-114300" algn="l" defTabSz="666750">
            <a:lnSpc>
              <a:spcPct val="90000"/>
            </a:lnSpc>
            <a:spcBef>
              <a:spcPct val="0"/>
            </a:spcBef>
            <a:spcAft>
              <a:spcPct val="15000"/>
            </a:spcAft>
            <a:buChar char="•"/>
          </a:pPr>
          <a:r>
            <a:rPr lang="en-GB" sz="1500" kern="1200" dirty="0"/>
            <a:t>Behavioural therapy (to address fantasies) – done on an individual basis</a:t>
          </a:r>
        </a:p>
      </dsp:txBody>
      <dsp:txXfrm rot="-5400000">
        <a:off x="1171265" y="3113903"/>
        <a:ext cx="7344594" cy="981419"/>
      </dsp:txXfrm>
    </dsp:sp>
    <dsp:sp modelId="{F5EFD561-7D9F-43F8-81D7-DDAF7ED7E998}">
      <dsp:nvSpPr>
        <dsp:cNvPr id="0" name=""/>
        <dsp:cNvSpPr/>
      </dsp:nvSpPr>
      <dsp:spPr>
        <a:xfrm rot="5400000">
          <a:off x="-250985" y="4841958"/>
          <a:ext cx="1673236" cy="117126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Booster programme</a:t>
          </a:r>
        </a:p>
      </dsp:txBody>
      <dsp:txXfrm rot="-5400000">
        <a:off x="1" y="5176606"/>
        <a:ext cx="1171265" cy="501971"/>
      </dsp:txXfrm>
    </dsp:sp>
    <dsp:sp modelId="{02756594-D596-4613-9D71-47780435BB8E}">
      <dsp:nvSpPr>
        <dsp:cNvPr id="0" name=""/>
        <dsp:cNvSpPr/>
      </dsp:nvSpPr>
      <dsp:spPr>
        <a:xfrm rot="5400000">
          <a:off x="4326306" y="1435931"/>
          <a:ext cx="1087603" cy="739768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GB" sz="1500" kern="1200" dirty="0"/>
            <a:t>During the year before release</a:t>
          </a:r>
        </a:p>
        <a:p>
          <a:pPr marL="114300" lvl="1" indent="-114300" algn="l" defTabSz="666750">
            <a:lnSpc>
              <a:spcPct val="90000"/>
            </a:lnSpc>
            <a:spcBef>
              <a:spcPct val="0"/>
            </a:spcBef>
            <a:spcAft>
              <a:spcPct val="15000"/>
            </a:spcAft>
            <a:buChar char="•"/>
          </a:pPr>
          <a:r>
            <a:rPr lang="en-GB" sz="1500" kern="1200" dirty="0"/>
            <a:t>Revision of the core programme</a:t>
          </a:r>
        </a:p>
        <a:p>
          <a:pPr marL="114300" lvl="1" indent="-114300" algn="l" defTabSz="666750">
            <a:lnSpc>
              <a:spcPct val="90000"/>
            </a:lnSpc>
            <a:spcBef>
              <a:spcPct val="0"/>
            </a:spcBef>
            <a:spcAft>
              <a:spcPct val="15000"/>
            </a:spcAft>
            <a:buChar char="•"/>
          </a:pPr>
          <a:r>
            <a:rPr lang="en-GB" sz="1500" kern="1200" dirty="0"/>
            <a:t>Produce strategies for relapse prevention</a:t>
          </a:r>
        </a:p>
      </dsp:txBody>
      <dsp:txXfrm rot="-5400000">
        <a:off x="1171265" y="4644064"/>
        <a:ext cx="7344594" cy="9814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27B70A-224F-4958-9D9D-4A247D04DC77}">
      <dsp:nvSpPr>
        <dsp:cNvPr id="0" name=""/>
        <dsp:cNvSpPr/>
      </dsp:nvSpPr>
      <dsp:spPr>
        <a:xfrm rot="5400000">
          <a:off x="4713034" y="-1529550"/>
          <a:ext cx="1766186"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rtl="0">
            <a:lnSpc>
              <a:spcPct val="90000"/>
            </a:lnSpc>
            <a:spcBef>
              <a:spcPct val="0"/>
            </a:spcBef>
            <a:spcAft>
              <a:spcPct val="15000"/>
            </a:spcAft>
            <a:buChar char="•"/>
          </a:pPr>
          <a:r>
            <a:rPr lang="en-GB" sz="2000" kern="1200" dirty="0"/>
            <a:t>Financial compensation</a:t>
          </a:r>
        </a:p>
        <a:p>
          <a:pPr marL="228600" lvl="1" indent="-228600" algn="l" defTabSz="889000" rtl="0">
            <a:lnSpc>
              <a:spcPct val="90000"/>
            </a:lnSpc>
            <a:spcBef>
              <a:spcPct val="0"/>
            </a:spcBef>
            <a:spcAft>
              <a:spcPct val="15000"/>
            </a:spcAft>
            <a:buChar char="•"/>
          </a:pPr>
          <a:r>
            <a:rPr lang="en-GB" sz="2000" kern="1200" dirty="0"/>
            <a:t>Hide / destroy evidence</a:t>
          </a:r>
        </a:p>
        <a:p>
          <a:pPr marL="228600" lvl="1" indent="-228600" algn="l" defTabSz="889000" rtl="0">
            <a:lnSpc>
              <a:spcPct val="90000"/>
            </a:lnSpc>
            <a:spcBef>
              <a:spcPct val="0"/>
            </a:spcBef>
            <a:spcAft>
              <a:spcPct val="15000"/>
            </a:spcAft>
            <a:buChar char="•"/>
          </a:pPr>
          <a:r>
            <a:rPr lang="en-GB" sz="2000" kern="1200" dirty="0"/>
            <a:t>Political</a:t>
          </a:r>
        </a:p>
        <a:p>
          <a:pPr marL="228600" lvl="1" indent="-228600" algn="l" defTabSz="889000" rtl="0">
            <a:lnSpc>
              <a:spcPct val="90000"/>
            </a:lnSpc>
            <a:spcBef>
              <a:spcPct val="0"/>
            </a:spcBef>
            <a:spcAft>
              <a:spcPct val="15000"/>
            </a:spcAft>
            <a:buChar char="•"/>
          </a:pPr>
          <a:r>
            <a:rPr lang="en-GB" sz="2000" kern="1200" dirty="0"/>
            <a:t>Wider pattern of antisocial behaviour</a:t>
          </a:r>
        </a:p>
        <a:p>
          <a:pPr marL="228600" lvl="1" indent="-228600" algn="l" defTabSz="889000" rtl="0">
            <a:lnSpc>
              <a:spcPct val="90000"/>
            </a:lnSpc>
            <a:spcBef>
              <a:spcPct val="0"/>
            </a:spcBef>
            <a:spcAft>
              <a:spcPct val="15000"/>
            </a:spcAft>
            <a:buChar char="•"/>
          </a:pPr>
          <a:r>
            <a:rPr lang="en-GB" sz="2000" kern="1200" dirty="0"/>
            <a:t>Emotional – jealousy, </a:t>
          </a:r>
          <a:r>
            <a:rPr lang="en-GB" sz="2000" b="1" kern="1200" dirty="0"/>
            <a:t>anger</a:t>
          </a:r>
          <a:r>
            <a:rPr lang="en-GB" sz="2000" kern="1200" dirty="0"/>
            <a:t>, </a:t>
          </a:r>
          <a:r>
            <a:rPr lang="en-GB" sz="2000" b="1" kern="1200" dirty="0"/>
            <a:t>revenge</a:t>
          </a:r>
          <a:endParaRPr lang="en-GB" sz="2000" kern="1200" dirty="0"/>
        </a:p>
      </dsp:txBody>
      <dsp:txXfrm rot="-5400000">
        <a:off x="2962655" y="307047"/>
        <a:ext cx="5180726" cy="1593750"/>
      </dsp:txXfrm>
    </dsp:sp>
    <dsp:sp modelId="{6332BE5C-8AA4-410A-B293-41AB926B1D7C}">
      <dsp:nvSpPr>
        <dsp:cNvPr id="0" name=""/>
        <dsp:cNvSpPr/>
      </dsp:nvSpPr>
      <dsp:spPr>
        <a:xfrm>
          <a:off x="0" y="11"/>
          <a:ext cx="2962656" cy="2207732"/>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rtl="0">
            <a:lnSpc>
              <a:spcPct val="90000"/>
            </a:lnSpc>
            <a:spcBef>
              <a:spcPct val="0"/>
            </a:spcBef>
            <a:spcAft>
              <a:spcPct val="35000"/>
            </a:spcAft>
            <a:buNone/>
          </a:pPr>
          <a:r>
            <a:rPr lang="en-GB" sz="2200" kern="1200" dirty="0"/>
            <a:t>Criminal motivation</a:t>
          </a:r>
        </a:p>
      </dsp:txBody>
      <dsp:txXfrm>
        <a:off x="107773" y="107784"/>
        <a:ext cx="2747110" cy="1992186"/>
      </dsp:txXfrm>
    </dsp:sp>
    <dsp:sp modelId="{0045A034-F001-4383-9452-55007E711F8D}">
      <dsp:nvSpPr>
        <dsp:cNvPr id="0" name=""/>
        <dsp:cNvSpPr/>
      </dsp:nvSpPr>
      <dsp:spPr>
        <a:xfrm rot="5400000">
          <a:off x="4713034" y="788569"/>
          <a:ext cx="1766186"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rtl="0">
            <a:lnSpc>
              <a:spcPct val="90000"/>
            </a:lnSpc>
            <a:spcBef>
              <a:spcPct val="0"/>
            </a:spcBef>
            <a:spcAft>
              <a:spcPct val="15000"/>
            </a:spcAft>
            <a:buChar char="•"/>
          </a:pPr>
          <a:r>
            <a:rPr lang="en-GB" sz="2000" kern="1200" dirty="0"/>
            <a:t>To commit suicide</a:t>
          </a:r>
        </a:p>
        <a:p>
          <a:pPr marL="228600" lvl="1" indent="-228600" algn="l" defTabSz="889000" rtl="0">
            <a:lnSpc>
              <a:spcPct val="90000"/>
            </a:lnSpc>
            <a:spcBef>
              <a:spcPct val="0"/>
            </a:spcBef>
            <a:spcAft>
              <a:spcPct val="15000"/>
            </a:spcAft>
            <a:buChar char="•"/>
          </a:pPr>
          <a:r>
            <a:rPr lang="en-GB" sz="2000" kern="1200" dirty="0"/>
            <a:t>Psychosis</a:t>
          </a:r>
        </a:p>
        <a:p>
          <a:pPr marL="228600" lvl="1" indent="-228600" algn="l" defTabSz="889000" rtl="0">
            <a:lnSpc>
              <a:spcPct val="90000"/>
            </a:lnSpc>
            <a:spcBef>
              <a:spcPct val="0"/>
            </a:spcBef>
            <a:spcAft>
              <a:spcPct val="15000"/>
            </a:spcAft>
            <a:buChar char="•"/>
          </a:pPr>
          <a:r>
            <a:rPr lang="en-GB" sz="2000" kern="1200" dirty="0"/>
            <a:t>To communicate distress / seek support</a:t>
          </a:r>
        </a:p>
        <a:p>
          <a:pPr marL="228600" lvl="1" indent="-228600" algn="l" defTabSz="889000" rtl="0">
            <a:lnSpc>
              <a:spcPct val="90000"/>
            </a:lnSpc>
            <a:spcBef>
              <a:spcPct val="0"/>
            </a:spcBef>
            <a:spcAft>
              <a:spcPct val="15000"/>
            </a:spcAft>
            <a:buChar char="•"/>
          </a:pPr>
          <a:r>
            <a:rPr lang="en-GB" sz="2000" kern="1200" dirty="0"/>
            <a:t>Boost self-esteem (i.e. to be the hero)</a:t>
          </a:r>
        </a:p>
        <a:p>
          <a:pPr marL="228600" lvl="1" indent="-228600" algn="l" defTabSz="889000" rtl="0">
            <a:lnSpc>
              <a:spcPct val="90000"/>
            </a:lnSpc>
            <a:spcBef>
              <a:spcPct val="0"/>
            </a:spcBef>
            <a:spcAft>
              <a:spcPct val="15000"/>
            </a:spcAft>
            <a:buChar char="•"/>
          </a:pPr>
          <a:r>
            <a:rPr lang="en-GB" sz="2000" kern="1200" dirty="0"/>
            <a:t>Pyromania</a:t>
          </a:r>
        </a:p>
      </dsp:txBody>
      <dsp:txXfrm rot="-5400000">
        <a:off x="2962655" y="2625166"/>
        <a:ext cx="5180726" cy="1593750"/>
      </dsp:txXfrm>
    </dsp:sp>
    <dsp:sp modelId="{17038355-334A-4BCE-A6CE-2A21A00BF0C5}">
      <dsp:nvSpPr>
        <dsp:cNvPr id="0" name=""/>
        <dsp:cNvSpPr/>
      </dsp:nvSpPr>
      <dsp:spPr>
        <a:xfrm>
          <a:off x="0" y="2318174"/>
          <a:ext cx="2962656" cy="2207732"/>
        </a:xfrm>
        <a:prstGeom prst="roundRect">
          <a:avLst/>
        </a:prstGeom>
        <a:solidFill>
          <a:schemeClr val="accent1">
            <a:shade val="80000"/>
            <a:hueOff val="306246"/>
            <a:satOff val="-4392"/>
            <a:lumOff val="256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rtl="0">
            <a:lnSpc>
              <a:spcPct val="90000"/>
            </a:lnSpc>
            <a:spcBef>
              <a:spcPct val="0"/>
            </a:spcBef>
            <a:spcAft>
              <a:spcPct val="35000"/>
            </a:spcAft>
            <a:buNone/>
          </a:pPr>
          <a:r>
            <a:rPr lang="en-GB" sz="2200" kern="1200" dirty="0"/>
            <a:t>Psychopathological motivation</a:t>
          </a:r>
        </a:p>
      </dsp:txBody>
      <dsp:txXfrm>
        <a:off x="107773" y="2425947"/>
        <a:ext cx="2747110" cy="19921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C97A8F-6A56-4563-942A-60DDA01FC73B}">
      <dsp:nvSpPr>
        <dsp:cNvPr id="0" name=""/>
        <dsp:cNvSpPr/>
      </dsp:nvSpPr>
      <dsp:spPr>
        <a:xfrm>
          <a:off x="0" y="5006"/>
          <a:ext cx="8221569" cy="1034575"/>
        </a:xfrm>
        <a:prstGeom prst="round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rtl="0">
            <a:lnSpc>
              <a:spcPct val="90000"/>
            </a:lnSpc>
            <a:spcBef>
              <a:spcPct val="0"/>
            </a:spcBef>
            <a:spcAft>
              <a:spcPct val="35000"/>
            </a:spcAft>
            <a:buNone/>
          </a:pPr>
          <a:r>
            <a:rPr lang="en-GB" sz="3100" kern="1200" dirty="0"/>
            <a:t>Very few modifiable risk factors to address</a:t>
          </a:r>
        </a:p>
      </dsp:txBody>
      <dsp:txXfrm>
        <a:off x="50504" y="55510"/>
        <a:ext cx="8120561" cy="933567"/>
      </dsp:txXfrm>
    </dsp:sp>
    <dsp:sp modelId="{111082E0-6937-422D-AAA9-723B99F0A5CE}">
      <dsp:nvSpPr>
        <dsp:cNvPr id="0" name=""/>
        <dsp:cNvSpPr/>
      </dsp:nvSpPr>
      <dsp:spPr>
        <a:xfrm>
          <a:off x="0" y="1088455"/>
          <a:ext cx="8221569" cy="1034575"/>
        </a:xfrm>
        <a:prstGeom prst="roundRect">
          <a:avLst/>
        </a:prstGeom>
        <a:solidFill>
          <a:schemeClr val="accent1">
            <a:shade val="50000"/>
            <a:hueOff val="180718"/>
            <a:satOff val="-3780"/>
            <a:lumOff val="210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rtl="0">
            <a:lnSpc>
              <a:spcPct val="90000"/>
            </a:lnSpc>
            <a:spcBef>
              <a:spcPct val="0"/>
            </a:spcBef>
            <a:spcAft>
              <a:spcPct val="35000"/>
            </a:spcAft>
            <a:buNone/>
          </a:pPr>
          <a:r>
            <a:rPr lang="en-GB" sz="3100" kern="1200" dirty="0"/>
            <a:t>Educational vs psychological approach</a:t>
          </a:r>
        </a:p>
      </dsp:txBody>
      <dsp:txXfrm>
        <a:off x="50504" y="1138959"/>
        <a:ext cx="8120561" cy="933567"/>
      </dsp:txXfrm>
    </dsp:sp>
    <dsp:sp modelId="{FAB4C23E-3B9A-4BA7-9457-2A366007F9D6}">
      <dsp:nvSpPr>
        <dsp:cNvPr id="0" name=""/>
        <dsp:cNvSpPr/>
      </dsp:nvSpPr>
      <dsp:spPr>
        <a:xfrm rot="5400000">
          <a:off x="5182297" y="58576"/>
          <a:ext cx="827660" cy="5266944"/>
        </a:xfrm>
        <a:prstGeom prst="round2SameRect">
          <a:avLst/>
        </a:prstGeom>
        <a:solidFill>
          <a:schemeClr val="accent1">
            <a:alpha val="90000"/>
            <a:tint val="55000"/>
            <a:hueOff val="0"/>
            <a:satOff val="0"/>
            <a:lumOff val="0"/>
            <a:alphaOff val="0"/>
          </a:schemeClr>
        </a:solidFill>
        <a:ln w="2540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GB" sz="1500" kern="1200" dirty="0"/>
            <a:t>Typically with children </a:t>
          </a:r>
        </a:p>
        <a:p>
          <a:pPr marL="114300" lvl="1" indent="-114300" algn="l" defTabSz="666750" rtl="0">
            <a:lnSpc>
              <a:spcPct val="90000"/>
            </a:lnSpc>
            <a:spcBef>
              <a:spcPct val="0"/>
            </a:spcBef>
            <a:spcAft>
              <a:spcPct val="15000"/>
            </a:spcAft>
            <a:buChar char="•"/>
          </a:pPr>
          <a:r>
            <a:rPr lang="en-GB" sz="1500" kern="1200" dirty="0"/>
            <a:t>Information on fire safety skills</a:t>
          </a:r>
        </a:p>
        <a:p>
          <a:pPr marL="114300" lvl="1" indent="-114300" algn="l" defTabSz="666750" rtl="0">
            <a:lnSpc>
              <a:spcPct val="90000"/>
            </a:lnSpc>
            <a:spcBef>
              <a:spcPct val="0"/>
            </a:spcBef>
            <a:spcAft>
              <a:spcPct val="15000"/>
            </a:spcAft>
            <a:buChar char="•"/>
          </a:pPr>
          <a:r>
            <a:rPr lang="en-GB" sz="1500" kern="1200" dirty="0"/>
            <a:t>Information on risks and consequences</a:t>
          </a:r>
        </a:p>
      </dsp:txBody>
      <dsp:txXfrm rot="-5400000">
        <a:off x="2962656" y="2318621"/>
        <a:ext cx="5226541" cy="746854"/>
      </dsp:txXfrm>
    </dsp:sp>
    <dsp:sp modelId="{5EE04730-6A61-41A1-BEB9-9A2F8B93CC8E}">
      <dsp:nvSpPr>
        <dsp:cNvPr id="0" name=""/>
        <dsp:cNvSpPr/>
      </dsp:nvSpPr>
      <dsp:spPr>
        <a:xfrm>
          <a:off x="0" y="2174760"/>
          <a:ext cx="2962656" cy="1034575"/>
        </a:xfrm>
        <a:prstGeom prst="roundRect">
          <a:avLst/>
        </a:prstGeom>
        <a:solidFill>
          <a:schemeClr val="accent1">
            <a:shade val="50000"/>
            <a:hueOff val="361436"/>
            <a:satOff val="-7560"/>
            <a:lumOff val="420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rtl="0">
            <a:lnSpc>
              <a:spcPct val="90000"/>
            </a:lnSpc>
            <a:spcBef>
              <a:spcPct val="0"/>
            </a:spcBef>
            <a:spcAft>
              <a:spcPct val="35000"/>
            </a:spcAft>
            <a:buNone/>
          </a:pPr>
          <a:r>
            <a:rPr lang="en-GB" sz="3100" kern="1200" dirty="0"/>
            <a:t>Educational</a:t>
          </a:r>
        </a:p>
      </dsp:txBody>
      <dsp:txXfrm>
        <a:off x="50504" y="2225264"/>
        <a:ext cx="2861648" cy="933567"/>
      </dsp:txXfrm>
    </dsp:sp>
    <dsp:sp modelId="{B0DBA4FF-1B88-4D82-92D4-109B4FA6B0FE}">
      <dsp:nvSpPr>
        <dsp:cNvPr id="0" name=""/>
        <dsp:cNvSpPr/>
      </dsp:nvSpPr>
      <dsp:spPr>
        <a:xfrm rot="5400000">
          <a:off x="5182297" y="1144881"/>
          <a:ext cx="827660" cy="5266944"/>
        </a:xfrm>
        <a:prstGeom prst="round2SameRect">
          <a:avLst/>
        </a:prstGeom>
        <a:solidFill>
          <a:schemeClr val="accent1">
            <a:alpha val="90000"/>
            <a:tint val="55000"/>
            <a:hueOff val="0"/>
            <a:satOff val="0"/>
            <a:lumOff val="0"/>
            <a:alphaOff val="0"/>
          </a:schemeClr>
        </a:solidFill>
        <a:ln w="2540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GB" sz="1500" kern="1200" dirty="0"/>
            <a:t>CBT-based group interventions in hospital settings</a:t>
          </a:r>
        </a:p>
        <a:p>
          <a:pPr marL="114300" lvl="1" indent="-114300" algn="l" defTabSz="666750" rtl="0">
            <a:lnSpc>
              <a:spcPct val="90000"/>
            </a:lnSpc>
            <a:spcBef>
              <a:spcPct val="0"/>
            </a:spcBef>
            <a:spcAft>
              <a:spcPct val="15000"/>
            </a:spcAft>
            <a:buChar char="•"/>
          </a:pPr>
          <a:r>
            <a:rPr lang="en-GB" sz="1500" kern="1200" dirty="0"/>
            <a:t>(little available in prison or probation settings)</a:t>
          </a:r>
        </a:p>
      </dsp:txBody>
      <dsp:txXfrm rot="-5400000">
        <a:off x="2962656" y="3404926"/>
        <a:ext cx="5226541" cy="746854"/>
      </dsp:txXfrm>
    </dsp:sp>
    <dsp:sp modelId="{31D95919-96B8-40CB-A675-0012918F9142}">
      <dsp:nvSpPr>
        <dsp:cNvPr id="0" name=""/>
        <dsp:cNvSpPr/>
      </dsp:nvSpPr>
      <dsp:spPr>
        <a:xfrm>
          <a:off x="0" y="3261065"/>
          <a:ext cx="2962656" cy="1034575"/>
        </a:xfrm>
        <a:prstGeom prst="roundRect">
          <a:avLst/>
        </a:prstGeom>
        <a:solidFill>
          <a:schemeClr val="accent1">
            <a:shade val="50000"/>
            <a:hueOff val="180718"/>
            <a:satOff val="-3780"/>
            <a:lumOff val="210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rtl="0">
            <a:lnSpc>
              <a:spcPct val="90000"/>
            </a:lnSpc>
            <a:spcBef>
              <a:spcPct val="0"/>
            </a:spcBef>
            <a:spcAft>
              <a:spcPct val="35000"/>
            </a:spcAft>
            <a:buNone/>
          </a:pPr>
          <a:r>
            <a:rPr lang="en-GB" sz="3100" kern="1200" dirty="0"/>
            <a:t>Psychological</a:t>
          </a:r>
        </a:p>
      </dsp:txBody>
      <dsp:txXfrm>
        <a:off x="50504" y="3311569"/>
        <a:ext cx="2861648" cy="9335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EFD2FD-A720-46A4-90E7-A2737472F958}">
      <dsp:nvSpPr>
        <dsp:cNvPr id="0" name=""/>
        <dsp:cNvSpPr/>
      </dsp:nvSpPr>
      <dsp:spPr>
        <a:xfrm rot="5400000">
          <a:off x="5059605" y="-1937064"/>
          <a:ext cx="1057817"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rtl="0">
            <a:lnSpc>
              <a:spcPct val="90000"/>
            </a:lnSpc>
            <a:spcBef>
              <a:spcPct val="0"/>
            </a:spcBef>
            <a:spcAft>
              <a:spcPct val="15000"/>
            </a:spcAft>
            <a:buChar char="•"/>
          </a:pPr>
          <a:r>
            <a:rPr lang="en-GB" sz="2000" kern="1200" dirty="0"/>
            <a:t>PAR – violence in population due to schizophrenia</a:t>
          </a:r>
        </a:p>
      </dsp:txBody>
      <dsp:txXfrm rot="-5400000">
        <a:off x="2955042" y="219137"/>
        <a:ext cx="5215306" cy="954541"/>
      </dsp:txXfrm>
    </dsp:sp>
    <dsp:sp modelId="{916FA561-6B09-4930-B936-A8BAA787A9D1}">
      <dsp:nvSpPr>
        <dsp:cNvPr id="0" name=""/>
        <dsp:cNvSpPr/>
      </dsp:nvSpPr>
      <dsp:spPr>
        <a:xfrm>
          <a:off x="0" y="1816"/>
          <a:ext cx="2962656" cy="14162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rtl="0">
            <a:lnSpc>
              <a:spcPct val="90000"/>
            </a:lnSpc>
            <a:spcBef>
              <a:spcPct val="0"/>
            </a:spcBef>
            <a:spcAft>
              <a:spcPct val="35000"/>
            </a:spcAft>
            <a:buNone/>
          </a:pPr>
          <a:r>
            <a:rPr lang="en-GB" sz="3100" kern="1200" dirty="0"/>
            <a:t>2 – 10%</a:t>
          </a:r>
        </a:p>
      </dsp:txBody>
      <dsp:txXfrm>
        <a:off x="69136" y="70952"/>
        <a:ext cx="2824384" cy="1277982"/>
      </dsp:txXfrm>
    </dsp:sp>
    <dsp:sp modelId="{86D95B2D-1B15-4217-A419-783FE466F59E}">
      <dsp:nvSpPr>
        <dsp:cNvPr id="0" name=""/>
        <dsp:cNvSpPr/>
      </dsp:nvSpPr>
      <dsp:spPr>
        <a:xfrm rot="5400000">
          <a:off x="4431181" y="386399"/>
          <a:ext cx="2329892"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rtl="0">
            <a:lnSpc>
              <a:spcPct val="90000"/>
            </a:lnSpc>
            <a:spcBef>
              <a:spcPct val="0"/>
            </a:spcBef>
            <a:spcAft>
              <a:spcPct val="15000"/>
            </a:spcAft>
            <a:buChar char="•"/>
          </a:pPr>
          <a:r>
            <a:rPr lang="en-GB" sz="2000" kern="1200"/>
            <a:t>Nearly 40% homicides committed before treatment</a:t>
          </a:r>
        </a:p>
        <a:p>
          <a:pPr marL="228600" lvl="1" indent="-228600" algn="l" defTabSz="889000" rtl="0">
            <a:lnSpc>
              <a:spcPct val="90000"/>
            </a:lnSpc>
            <a:spcBef>
              <a:spcPct val="0"/>
            </a:spcBef>
            <a:spcAft>
              <a:spcPct val="15000"/>
            </a:spcAft>
            <a:buChar char="•"/>
          </a:pPr>
          <a:r>
            <a:rPr lang="en-GB" sz="2000" kern="1200"/>
            <a:t>1 in 629 psychotic patients commits homicide before treatment</a:t>
          </a:r>
        </a:p>
        <a:p>
          <a:pPr marL="228600" lvl="1" indent="-228600" algn="l" defTabSz="889000" rtl="0">
            <a:lnSpc>
              <a:spcPct val="90000"/>
            </a:lnSpc>
            <a:spcBef>
              <a:spcPct val="0"/>
            </a:spcBef>
            <a:spcAft>
              <a:spcPct val="15000"/>
            </a:spcAft>
            <a:buChar char="•"/>
          </a:pPr>
          <a:r>
            <a:rPr lang="en-GB" sz="2000" kern="1200"/>
            <a:t>1 in 9090 psychotic patients commit homicide each year after receiving treatment  Nielssen and Large (2010)</a:t>
          </a:r>
        </a:p>
      </dsp:txBody>
      <dsp:txXfrm rot="-5400000">
        <a:off x="2962655" y="1968661"/>
        <a:ext cx="5153208" cy="2102420"/>
      </dsp:txXfrm>
    </dsp:sp>
    <dsp:sp modelId="{69DA1669-EED4-40D2-BCC6-3ECCDF96FDE2}">
      <dsp:nvSpPr>
        <dsp:cNvPr id="0" name=""/>
        <dsp:cNvSpPr/>
      </dsp:nvSpPr>
      <dsp:spPr>
        <a:xfrm>
          <a:off x="0" y="1563689"/>
          <a:ext cx="2962656" cy="29123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rtl="0">
            <a:lnSpc>
              <a:spcPct val="90000"/>
            </a:lnSpc>
            <a:spcBef>
              <a:spcPct val="0"/>
            </a:spcBef>
            <a:spcAft>
              <a:spcPct val="35000"/>
            </a:spcAft>
            <a:buNone/>
          </a:pPr>
          <a:r>
            <a:rPr lang="en-GB" sz="3100" kern="1200" dirty="0"/>
            <a:t>Rates of homicide due to </a:t>
          </a:r>
          <a:r>
            <a:rPr lang="en-GB" sz="3100" kern="1200" dirty="0" err="1"/>
            <a:t>SMI</a:t>
          </a:r>
          <a:r>
            <a:rPr lang="en-GB" sz="3100" kern="1200" dirty="0"/>
            <a:t> – studies have shown…..	</a:t>
          </a:r>
        </a:p>
      </dsp:txBody>
      <dsp:txXfrm>
        <a:off x="142170" y="1705859"/>
        <a:ext cx="2678316" cy="26280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1E9CC8-26B2-4FC5-A817-C744E6AC8AF9}">
      <dsp:nvSpPr>
        <dsp:cNvPr id="0" name=""/>
        <dsp:cNvSpPr/>
      </dsp:nvSpPr>
      <dsp:spPr>
        <a:xfrm>
          <a:off x="0" y="278475"/>
          <a:ext cx="8229600" cy="662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rtl="0">
            <a:lnSpc>
              <a:spcPct val="90000"/>
            </a:lnSpc>
            <a:spcBef>
              <a:spcPct val="0"/>
            </a:spcBef>
            <a:spcAft>
              <a:spcPct val="35000"/>
            </a:spcAft>
            <a:buNone/>
          </a:pPr>
          <a:r>
            <a:rPr lang="en-GB" sz="2300" kern="1200" dirty="0"/>
            <a:t>Shaw et al (2006) surveyed 1594 homicides over 3 years</a:t>
          </a:r>
        </a:p>
      </dsp:txBody>
      <dsp:txXfrm>
        <a:off x="0" y="278475"/>
        <a:ext cx="8229600" cy="662400"/>
      </dsp:txXfrm>
    </dsp:sp>
    <dsp:sp modelId="{C8B5B970-4049-496C-AF66-3EDB16B57666}">
      <dsp:nvSpPr>
        <dsp:cNvPr id="0" name=""/>
        <dsp:cNvSpPr/>
      </dsp:nvSpPr>
      <dsp:spPr>
        <a:xfrm>
          <a:off x="0" y="898269"/>
          <a:ext cx="8229600" cy="309361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ctr" anchorCtr="0">
          <a:noAutofit/>
        </a:bodyPr>
        <a:lstStyle/>
        <a:p>
          <a:pPr marL="228600" lvl="1" indent="-228600" algn="l" defTabSz="1022350" rtl="0">
            <a:lnSpc>
              <a:spcPct val="90000"/>
            </a:lnSpc>
            <a:spcBef>
              <a:spcPct val="0"/>
            </a:spcBef>
            <a:spcAft>
              <a:spcPct val="15000"/>
            </a:spcAft>
            <a:buChar char="•"/>
          </a:pPr>
          <a:r>
            <a:rPr lang="en-GB" sz="2300" kern="1200"/>
            <a:t>34% lifetime mental disorder</a:t>
          </a:r>
        </a:p>
        <a:p>
          <a:pPr marL="457200" lvl="2" indent="-228600" algn="l" defTabSz="1022350" rtl="0">
            <a:lnSpc>
              <a:spcPct val="90000"/>
            </a:lnSpc>
            <a:spcBef>
              <a:spcPct val="0"/>
            </a:spcBef>
            <a:spcAft>
              <a:spcPct val="15000"/>
            </a:spcAft>
            <a:buChar char="•"/>
          </a:pPr>
          <a:r>
            <a:rPr lang="en-GB" sz="2300" kern="1200" dirty="0"/>
            <a:t>5 – 7% schizophrenia</a:t>
          </a:r>
        </a:p>
        <a:p>
          <a:pPr marL="457200" lvl="2" indent="-228600" algn="l" defTabSz="1022350" rtl="0">
            <a:lnSpc>
              <a:spcPct val="90000"/>
            </a:lnSpc>
            <a:spcBef>
              <a:spcPct val="0"/>
            </a:spcBef>
            <a:spcAft>
              <a:spcPct val="15000"/>
            </a:spcAft>
            <a:buChar char="•"/>
          </a:pPr>
          <a:r>
            <a:rPr lang="en-GB" sz="2300" kern="1200" dirty="0"/>
            <a:t>7 – 10% affective disorder</a:t>
          </a:r>
        </a:p>
        <a:p>
          <a:pPr marL="457200" lvl="2" indent="-228600" algn="l" defTabSz="1022350" rtl="0">
            <a:lnSpc>
              <a:spcPct val="90000"/>
            </a:lnSpc>
            <a:spcBef>
              <a:spcPct val="0"/>
            </a:spcBef>
            <a:spcAft>
              <a:spcPct val="15000"/>
            </a:spcAft>
            <a:buChar char="•"/>
          </a:pPr>
          <a:r>
            <a:rPr lang="en-GB" sz="2300" kern="1200" dirty="0"/>
            <a:t>9 – 11% personality disorder</a:t>
          </a:r>
        </a:p>
        <a:p>
          <a:pPr marL="457200" lvl="2" indent="-228600" algn="l" defTabSz="1022350" rtl="0">
            <a:lnSpc>
              <a:spcPct val="90000"/>
            </a:lnSpc>
            <a:spcBef>
              <a:spcPct val="0"/>
            </a:spcBef>
            <a:spcAft>
              <a:spcPct val="15000"/>
            </a:spcAft>
            <a:buChar char="•"/>
          </a:pPr>
          <a:r>
            <a:rPr lang="en-GB" sz="2300" kern="1200" dirty="0"/>
            <a:t>7 – 10% alcohol dependence</a:t>
          </a:r>
        </a:p>
        <a:p>
          <a:pPr marL="457200" lvl="2" indent="-228600" algn="l" defTabSz="1022350" rtl="0">
            <a:lnSpc>
              <a:spcPct val="90000"/>
            </a:lnSpc>
            <a:spcBef>
              <a:spcPct val="0"/>
            </a:spcBef>
            <a:spcAft>
              <a:spcPct val="15000"/>
            </a:spcAft>
            <a:buChar char="•"/>
          </a:pPr>
          <a:r>
            <a:rPr lang="en-GB" sz="2300" kern="1200" dirty="0"/>
            <a:t>6 – 8% drug dependence</a:t>
          </a:r>
        </a:p>
        <a:p>
          <a:pPr marL="228600" lvl="1" indent="-228600" algn="l" defTabSz="1022350" rtl="0">
            <a:lnSpc>
              <a:spcPct val="90000"/>
            </a:lnSpc>
            <a:spcBef>
              <a:spcPct val="0"/>
            </a:spcBef>
            <a:spcAft>
              <a:spcPct val="15000"/>
            </a:spcAft>
            <a:buChar char="•"/>
          </a:pPr>
          <a:endParaRPr lang="en-GB" sz="2300" kern="1200" dirty="0"/>
        </a:p>
        <a:p>
          <a:pPr marL="228600" lvl="1" indent="-228600" algn="l" defTabSz="1022350" rtl="0">
            <a:lnSpc>
              <a:spcPct val="90000"/>
            </a:lnSpc>
            <a:spcBef>
              <a:spcPct val="0"/>
            </a:spcBef>
            <a:spcAft>
              <a:spcPct val="15000"/>
            </a:spcAft>
            <a:buChar char="•"/>
          </a:pPr>
          <a:r>
            <a:rPr lang="en-GB" sz="2300" kern="1200" dirty="0"/>
            <a:t>5 – 6% psychotic and 6 – 9% depressed at time of offence</a:t>
          </a:r>
        </a:p>
      </dsp:txBody>
      <dsp:txXfrm>
        <a:off x="0" y="898269"/>
        <a:ext cx="8229600" cy="309361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1B3F6472-0DC5-8443-AC45-780EE1EFB45A}" type="datetimeFigureOut">
              <a:rPr lang="en-US"/>
              <a:pPr>
                <a:defRPr/>
              </a:pPr>
              <a:t>7/2/2020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8C5B9B9D-1956-F846-A822-275B380807AB}" type="slidenum">
              <a:rPr lang="en-US" altLang="en-US"/>
              <a:pPr/>
              <a:t>‹#›</a:t>
            </a:fld>
            <a:endParaRPr lang="en-US" altLang="en-US"/>
          </a:p>
        </p:txBody>
      </p:sp>
    </p:spTree>
    <p:extLst>
      <p:ext uri="{BB962C8B-B14F-4D97-AF65-F5344CB8AC3E}">
        <p14:creationId xmlns:p14="http://schemas.microsoft.com/office/powerpoint/2010/main" val="15997669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534BB43A-0BA0-FB44-BBBE-6013E1B4FC09}" type="datetimeFigureOut">
              <a:rPr lang="en-US"/>
              <a:pPr>
                <a:defRPr/>
              </a:pPr>
              <a:t>7/2/2020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3C0588C8-2298-4448-8C7C-7D3DB3F59590}" type="slidenum">
              <a:rPr lang="en-US" altLang="en-US"/>
              <a:pPr/>
              <a:t>‹#›</a:t>
            </a:fld>
            <a:endParaRPr lang="en-US" altLang="en-US"/>
          </a:p>
        </p:txBody>
      </p:sp>
    </p:spTree>
    <p:extLst>
      <p:ext uri="{BB962C8B-B14F-4D97-AF65-F5344CB8AC3E}">
        <p14:creationId xmlns:p14="http://schemas.microsoft.com/office/powerpoint/2010/main" val="153758972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096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37892"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EAF48386-C2F5-6143-AF5F-219DD3489E86}" type="slidenum">
              <a:rPr lang="en-US" altLang="en-US">
                <a:latin typeface="Calibri" charset="0"/>
              </a:rPr>
              <a:pPr eaLnBrk="1" hangingPunct="1"/>
              <a:t>1</a:t>
            </a:fld>
            <a:endParaRPr lang="en-US" altLang="en-US">
              <a:latin typeface="Calibri" charset="0"/>
            </a:endParaRPr>
          </a:p>
        </p:txBody>
      </p:sp>
    </p:spTree>
    <p:extLst>
      <p:ext uri="{BB962C8B-B14F-4D97-AF65-F5344CB8AC3E}">
        <p14:creationId xmlns:p14="http://schemas.microsoft.com/office/powerpoint/2010/main" val="787313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Actuarial risk assessment tools</a:t>
            </a:r>
          </a:p>
          <a:p>
            <a:endParaRPr lang="en-GB" dirty="0"/>
          </a:p>
          <a:p>
            <a:r>
              <a:rPr lang="en-GB" dirty="0"/>
              <a:t>Static-2002</a:t>
            </a:r>
            <a:r>
              <a:rPr lang="en-GB" baseline="0" dirty="0"/>
              <a:t> predicts the risk of sexual, violent and other recidivism</a:t>
            </a:r>
          </a:p>
          <a:p>
            <a:r>
              <a:rPr lang="en-GB" baseline="0" dirty="0"/>
              <a:t>Risk Matrix 2000 is used by prison, probation and police services. Good predictive accuracy</a:t>
            </a:r>
          </a:p>
          <a:p>
            <a:r>
              <a:rPr lang="en-GB" baseline="0" dirty="0"/>
              <a:t>RRASOR uses 4 factors with demonstrated predictive accuracy</a:t>
            </a:r>
          </a:p>
          <a:p>
            <a:r>
              <a:rPr lang="en-GB" baseline="0" dirty="0"/>
              <a:t>	Sexual offending history</a:t>
            </a:r>
          </a:p>
          <a:p>
            <a:r>
              <a:rPr lang="en-GB" baseline="0" dirty="0"/>
              <a:t>	Age less than 25</a:t>
            </a:r>
          </a:p>
          <a:p>
            <a:r>
              <a:rPr lang="en-GB" baseline="0" dirty="0"/>
              <a:t>	Unrelated to victim</a:t>
            </a:r>
          </a:p>
          <a:p>
            <a:r>
              <a:rPr lang="en-GB" baseline="0" dirty="0"/>
              <a:t>	Gender of victim</a:t>
            </a:r>
          </a:p>
          <a:p>
            <a:endParaRPr lang="en-GB" baseline="0" dirty="0"/>
          </a:p>
          <a:p>
            <a:r>
              <a:rPr lang="en-GB" baseline="0" dirty="0"/>
              <a:t>RSVP is most commonly used dynamic risk assessment tool</a:t>
            </a:r>
          </a:p>
          <a:p>
            <a:pPr marL="171450" indent="-171450">
              <a:buFont typeface="Arial" panose="020B0604020202020204" pitchFamily="34" charset="0"/>
              <a:buChar char="•"/>
            </a:pPr>
            <a:r>
              <a:rPr lang="en-GB" baseline="0" dirty="0"/>
              <a:t>22 items in 5 domains – sexual violence history, psychological adjustment, mental disorder, social adjustment and manageability</a:t>
            </a:r>
          </a:p>
          <a:p>
            <a:pPr marL="171450" indent="-171450">
              <a:buFont typeface="Arial" panose="020B0604020202020204" pitchFamily="34" charset="0"/>
              <a:buChar char="•"/>
            </a:pPr>
            <a:r>
              <a:rPr lang="en-GB" baseline="0" dirty="0"/>
              <a:t>Items coded in similar way to HCR-20 – presence and relevance to risk</a:t>
            </a:r>
          </a:p>
          <a:p>
            <a:pPr marL="171450" indent="-171450">
              <a:buFont typeface="Arial" panose="020B0604020202020204" pitchFamily="34" charset="0"/>
              <a:buChar char="•"/>
            </a:pPr>
            <a:r>
              <a:rPr lang="en-GB" baseline="0" dirty="0"/>
              <a:t>Risk formulation and scenarios allow for hypothesizing about future offending – inform future management plans</a:t>
            </a:r>
          </a:p>
          <a:p>
            <a:pPr marL="171450" indent="-171450">
              <a:buFont typeface="Arial" panose="020B0604020202020204" pitchFamily="34" charset="0"/>
              <a:buChar char="•"/>
            </a:pPr>
            <a:endParaRPr lang="en-GB" baseline="0" dirty="0"/>
          </a:p>
          <a:p>
            <a:pPr marL="0" indent="0">
              <a:buFont typeface="Arial" panose="020B0604020202020204" pitchFamily="34" charset="0"/>
              <a:buNone/>
            </a:pPr>
            <a:r>
              <a:rPr lang="en-GB" baseline="0" dirty="0"/>
              <a:t>Other assessment methods such as penile plethysmography (PPG) and polygraphy are not mainstream UK practice.</a:t>
            </a:r>
          </a:p>
        </p:txBody>
      </p:sp>
      <p:sp>
        <p:nvSpPr>
          <p:cNvPr id="4" name="Slide Number Placeholder 3"/>
          <p:cNvSpPr>
            <a:spLocks noGrp="1"/>
          </p:cNvSpPr>
          <p:nvPr>
            <p:ph type="sldNum" sz="quarter" idx="10"/>
          </p:nvPr>
        </p:nvSpPr>
        <p:spPr/>
        <p:txBody>
          <a:bodyPr/>
          <a:lstStyle/>
          <a:p>
            <a:fld id="{4932B4BE-1F3E-4261-A131-1C4B9D12C075}" type="slidenum">
              <a:rPr lang="en-GB" smtClean="0"/>
              <a:t>13</a:t>
            </a:fld>
            <a:endParaRPr lang="en-GB" dirty="0"/>
          </a:p>
        </p:txBody>
      </p:sp>
    </p:spTree>
    <p:extLst>
      <p:ext uri="{BB962C8B-B14F-4D97-AF65-F5344CB8AC3E}">
        <p14:creationId xmlns:p14="http://schemas.microsoft.com/office/powerpoint/2010/main" val="927703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aim is to reduce</a:t>
            </a:r>
            <a:r>
              <a:rPr lang="en-GB" baseline="0" dirty="0"/>
              <a:t> risk by identifying and modifying dynamic risk factors</a:t>
            </a:r>
          </a:p>
          <a:p>
            <a:endParaRPr lang="en-GB" baseline="0" dirty="0"/>
          </a:p>
          <a:p>
            <a:r>
              <a:rPr lang="en-GB" baseline="0" dirty="0"/>
              <a:t>The principles of therapy are</a:t>
            </a:r>
          </a:p>
          <a:p>
            <a:pPr marL="171450" indent="-171450">
              <a:buFont typeface="Arial" panose="020B0604020202020204" pitchFamily="34" charset="0"/>
              <a:buChar char="•"/>
            </a:pPr>
            <a:r>
              <a:rPr lang="en-GB" dirty="0"/>
              <a:t>Offender should accept personal responsibility for offending. Denial,</a:t>
            </a:r>
            <a:r>
              <a:rPr lang="en-GB" baseline="0" dirty="0"/>
              <a:t> rationalisation or minimisation will obstruct treatment</a:t>
            </a:r>
          </a:p>
          <a:p>
            <a:pPr marL="171450" indent="-171450">
              <a:buFont typeface="Arial" panose="020B0604020202020204" pitchFamily="34" charset="0"/>
              <a:buChar char="•"/>
            </a:pPr>
            <a:r>
              <a:rPr lang="en-GB" baseline="0" dirty="0"/>
              <a:t>Better control of sex-offending behaviour for life</a:t>
            </a:r>
          </a:p>
          <a:p>
            <a:pPr marL="171450" indent="-171450">
              <a:buFont typeface="Arial" panose="020B0604020202020204" pitchFamily="34" charset="0"/>
              <a:buChar char="•"/>
            </a:pPr>
            <a:r>
              <a:rPr lang="en-GB" baseline="0" dirty="0"/>
              <a:t>Offender-specific</a:t>
            </a:r>
          </a:p>
          <a:p>
            <a:pPr marL="171450" indent="-171450">
              <a:buFont typeface="Arial" panose="020B0604020202020204" pitchFamily="34" charset="0"/>
              <a:buChar char="•"/>
            </a:pPr>
            <a:r>
              <a:rPr lang="en-GB" baseline="0" dirty="0"/>
              <a:t>Identify the factors that lead to sex offending – not just related to sexual gratification</a:t>
            </a:r>
          </a:p>
          <a:p>
            <a:pPr marL="171450" indent="-171450">
              <a:buFont typeface="Arial" panose="020B0604020202020204" pitchFamily="34" charset="0"/>
              <a:buChar char="•"/>
            </a:pPr>
            <a:endParaRPr lang="en-GB" baseline="0" dirty="0"/>
          </a:p>
          <a:p>
            <a:pPr marL="0" indent="0">
              <a:buFont typeface="Arial" panose="020B0604020202020204" pitchFamily="34" charset="0"/>
              <a:buNone/>
            </a:pPr>
            <a:r>
              <a:rPr lang="en-GB" b="1" u="sng" baseline="0" dirty="0"/>
              <a:t>Sex Offender Treatment Programme (SOTP)</a:t>
            </a:r>
            <a:endParaRPr lang="en-GB" b="0" u="none" baseline="0" dirty="0"/>
          </a:p>
          <a:p>
            <a:pPr marL="171450" indent="-171450">
              <a:buFont typeface="Arial" panose="020B0604020202020204" pitchFamily="34" charset="0"/>
              <a:buChar char="•"/>
            </a:pPr>
            <a:r>
              <a:rPr lang="en-GB" b="0" u="none" baseline="0" dirty="0"/>
              <a:t>Standardised treatment programme, introduced in the prison service in England and Wales in 1991</a:t>
            </a:r>
          </a:p>
          <a:p>
            <a:pPr marL="171450" indent="-171450">
              <a:buFont typeface="Arial" panose="020B0604020202020204" pitchFamily="34" charset="0"/>
              <a:buChar char="•"/>
            </a:pPr>
            <a:r>
              <a:rPr lang="en-GB" b="0" u="none" baseline="0" dirty="0"/>
              <a:t>Also delivered in community by probation</a:t>
            </a:r>
          </a:p>
          <a:p>
            <a:pPr marL="171450" indent="-171450">
              <a:buFont typeface="Arial" panose="020B0604020202020204" pitchFamily="34" charset="0"/>
              <a:buChar char="•"/>
            </a:pPr>
            <a:r>
              <a:rPr lang="en-GB" b="0" u="none" baseline="0" dirty="0"/>
              <a:t>All prisoners convicted of a sexual offence and serving a sentence of 1 year or more should be offered SOTP as part of the sentence plan</a:t>
            </a:r>
          </a:p>
          <a:p>
            <a:pPr marL="171450" indent="-171450">
              <a:buFont typeface="Arial" panose="020B0604020202020204" pitchFamily="34" charset="0"/>
              <a:buChar char="•"/>
            </a:pPr>
            <a:r>
              <a:rPr lang="en-GB" b="0" u="none" baseline="0" dirty="0"/>
              <a:t>Usually delivered in groups but can be delivered individually</a:t>
            </a:r>
          </a:p>
          <a:p>
            <a:pPr marL="171450" indent="-171450">
              <a:buFont typeface="Arial" panose="020B0604020202020204" pitchFamily="34" charset="0"/>
              <a:buChar char="•"/>
            </a:pPr>
            <a:r>
              <a:rPr lang="en-GB" b="0" u="none" baseline="0" dirty="0"/>
              <a:t>4 stages</a:t>
            </a:r>
          </a:p>
          <a:p>
            <a:pPr marL="171450" indent="-171450">
              <a:buFont typeface="Arial" panose="020B0604020202020204" pitchFamily="34" charset="0"/>
              <a:buChar char="•"/>
            </a:pPr>
            <a:r>
              <a:rPr lang="en-GB" b="0" u="none" baseline="0" dirty="0"/>
              <a:t>Adapted programme of offenders with an IQ of 65 – 80 – less emphasis on victim empathy and more emphasis on sexual knowledge, modified belief patterns and avoidance of risk factors</a:t>
            </a:r>
          </a:p>
          <a:p>
            <a:pPr marL="171450" indent="-171450">
              <a:buFont typeface="Arial" panose="020B0604020202020204" pitchFamily="34" charset="0"/>
              <a:buChar char="•"/>
            </a:pPr>
            <a:r>
              <a:rPr lang="en-GB" b="0" u="none" baseline="0" dirty="0"/>
              <a:t>Evidence about efficacy is conflicting – the Sex Offender Treatment Evaluation Project (Friendship et al 2003) concluded</a:t>
            </a:r>
          </a:p>
          <a:p>
            <a:pPr marL="628650" lvl="1" indent="-171450">
              <a:buFont typeface="Arial" panose="020B0604020202020204" pitchFamily="34" charset="0"/>
              <a:buChar char="•"/>
            </a:pPr>
            <a:r>
              <a:rPr lang="en-GB" b="0" u="none" baseline="0" dirty="0"/>
              <a:t>Reconviction rates were reduced for SOTP completers, but not significantly</a:t>
            </a:r>
          </a:p>
          <a:p>
            <a:pPr marL="628650" lvl="1" indent="-171450">
              <a:buFont typeface="Arial" panose="020B0604020202020204" pitchFamily="34" charset="0"/>
              <a:buChar char="•"/>
            </a:pPr>
            <a:r>
              <a:rPr lang="en-GB" b="0" u="none" baseline="0" dirty="0"/>
              <a:t>SOTP seemed more effective for offenders classified as a medium risk, than for those classed as high risk</a:t>
            </a:r>
          </a:p>
          <a:p>
            <a:pPr marL="628650" lvl="1" indent="-171450">
              <a:buFont typeface="Arial" panose="020B0604020202020204" pitchFamily="34" charset="0"/>
              <a:buChar char="•"/>
            </a:pPr>
            <a:r>
              <a:rPr lang="en-GB" b="0" u="none" baseline="0" dirty="0"/>
              <a:t>Interventions need to be intensive and long term</a:t>
            </a:r>
            <a:endParaRPr lang="en-GB" b="1" u="sng" dirty="0"/>
          </a:p>
        </p:txBody>
      </p:sp>
      <p:sp>
        <p:nvSpPr>
          <p:cNvPr id="4" name="Slide Number Placeholder 3"/>
          <p:cNvSpPr>
            <a:spLocks noGrp="1"/>
          </p:cNvSpPr>
          <p:nvPr>
            <p:ph type="sldNum" sz="quarter" idx="10"/>
          </p:nvPr>
        </p:nvSpPr>
        <p:spPr/>
        <p:txBody>
          <a:bodyPr/>
          <a:lstStyle/>
          <a:p>
            <a:fld id="{4932B4BE-1F3E-4261-A131-1C4B9D12C075}" type="slidenum">
              <a:rPr lang="en-GB" smtClean="0"/>
              <a:t>14</a:t>
            </a:fld>
            <a:endParaRPr lang="en-GB" dirty="0"/>
          </a:p>
        </p:txBody>
      </p:sp>
    </p:spTree>
    <p:extLst>
      <p:ext uri="{BB962C8B-B14F-4D97-AF65-F5344CB8AC3E}">
        <p14:creationId xmlns:p14="http://schemas.microsoft.com/office/powerpoint/2010/main" val="2801189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4 stages</a:t>
            </a:r>
            <a:r>
              <a:rPr lang="en-GB" baseline="0" dirty="0"/>
              <a:t> of SOTP</a:t>
            </a:r>
          </a:p>
          <a:p>
            <a:endParaRPr lang="en-GB" baseline="0" dirty="0"/>
          </a:p>
          <a:p>
            <a:r>
              <a:rPr lang="en-GB" dirty="0"/>
              <a:t>PPG – penile plethysmography</a:t>
            </a:r>
          </a:p>
        </p:txBody>
      </p:sp>
      <p:sp>
        <p:nvSpPr>
          <p:cNvPr id="4" name="Slide Number Placeholder 3"/>
          <p:cNvSpPr>
            <a:spLocks noGrp="1"/>
          </p:cNvSpPr>
          <p:nvPr>
            <p:ph type="sldNum" sz="quarter" idx="10"/>
          </p:nvPr>
        </p:nvSpPr>
        <p:spPr/>
        <p:txBody>
          <a:bodyPr/>
          <a:lstStyle/>
          <a:p>
            <a:fld id="{4932B4BE-1F3E-4261-A131-1C4B9D12C075}" type="slidenum">
              <a:rPr lang="en-GB" smtClean="0"/>
              <a:t>15</a:t>
            </a:fld>
            <a:endParaRPr lang="en-GB" dirty="0"/>
          </a:p>
        </p:txBody>
      </p:sp>
    </p:spTree>
    <p:extLst>
      <p:ext uri="{BB962C8B-B14F-4D97-AF65-F5344CB8AC3E}">
        <p14:creationId xmlns:p14="http://schemas.microsoft.com/office/powerpoint/2010/main" val="245202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Only as part of a comprehensive treatment and monitoring package</a:t>
            </a:r>
          </a:p>
          <a:p>
            <a:endParaRPr lang="en-GB" dirty="0"/>
          </a:p>
          <a:p>
            <a:r>
              <a:rPr lang="en-GB" dirty="0"/>
              <a:t>Aim is to suppress deviant sexual fantasies,</a:t>
            </a:r>
            <a:r>
              <a:rPr lang="en-GB" baseline="0" dirty="0"/>
              <a:t> urges, drives and behaviours</a:t>
            </a:r>
          </a:p>
          <a:p>
            <a:endParaRPr lang="en-GB" baseline="0" dirty="0"/>
          </a:p>
          <a:p>
            <a:r>
              <a:rPr lang="en-GB" baseline="0" dirty="0"/>
              <a:t>3 classes of treatment</a:t>
            </a:r>
          </a:p>
          <a:p>
            <a:pPr marL="171450" indent="-171450">
              <a:buFont typeface="Arial" panose="020B0604020202020204" pitchFamily="34" charset="0"/>
              <a:buChar char="•"/>
            </a:pPr>
            <a:r>
              <a:rPr lang="en-GB" baseline="0" dirty="0"/>
              <a:t>SSRIs – first-line, used to suppress sexual fantasies and urges, particularly in those with an obsessional or compulsive quality. Effect on general sexual drive is minor and normal sexual activity may continue</a:t>
            </a:r>
          </a:p>
          <a:p>
            <a:pPr marL="171450" indent="-171450">
              <a:buFont typeface="Arial" panose="020B0604020202020204" pitchFamily="34" charset="0"/>
              <a:buChar char="•"/>
            </a:pPr>
            <a:r>
              <a:rPr lang="en-GB" baseline="0" dirty="0"/>
              <a:t>Antiandrogens – suppression of fantasies and urges and a dose-dependent reduction in sexual drive. </a:t>
            </a:r>
          </a:p>
          <a:p>
            <a:pPr marL="628650" lvl="1" indent="-171450">
              <a:buFont typeface="Arial" panose="020B0604020202020204" pitchFamily="34" charset="0"/>
              <a:buChar char="•"/>
            </a:pPr>
            <a:r>
              <a:rPr lang="en-GB" baseline="0" dirty="0"/>
              <a:t>Cyproterone acetate (blocks testosterone receptors) is used more commonly in Europe and Canada</a:t>
            </a:r>
          </a:p>
          <a:p>
            <a:pPr marL="628650" lvl="1" indent="-171450">
              <a:buFont typeface="Arial" panose="020B0604020202020204" pitchFamily="34" charset="0"/>
              <a:buChar char="•"/>
            </a:pPr>
            <a:r>
              <a:rPr lang="en-GB" baseline="0" dirty="0"/>
              <a:t>Medroxyprogresterone acetate (induces metabolism of testosterone) is more commonly used in USA</a:t>
            </a:r>
          </a:p>
          <a:p>
            <a:pPr marL="171450" indent="-171450">
              <a:buFont typeface="Arial" panose="020B0604020202020204" pitchFamily="34" charset="0"/>
              <a:buChar char="•"/>
            </a:pPr>
            <a:r>
              <a:rPr lang="en-GB" baseline="0" dirty="0"/>
              <a:t>Luteinizing hormone-releasing hormone agonists (e.g. goserelin) are less well-established</a:t>
            </a:r>
          </a:p>
          <a:p>
            <a:pPr marL="628650" lvl="1" indent="-171450">
              <a:buFont typeface="Arial" panose="020B0604020202020204" pitchFamily="34" charset="0"/>
              <a:buChar char="•"/>
            </a:pPr>
            <a:r>
              <a:rPr lang="en-GB" baseline="0" dirty="0"/>
              <a:t>May be useful in those who are resistant to antiandrogens</a:t>
            </a:r>
          </a:p>
          <a:p>
            <a:pPr marL="628650" lvl="1" indent="-171450">
              <a:buFont typeface="Arial" panose="020B0604020202020204" pitchFamily="34" charset="0"/>
              <a:buChar char="•"/>
            </a:pPr>
            <a:r>
              <a:rPr lang="en-GB" baseline="0" dirty="0"/>
              <a:t>Similar effects to surgical castration</a:t>
            </a:r>
            <a:endParaRPr lang="en-GB" dirty="0"/>
          </a:p>
        </p:txBody>
      </p:sp>
      <p:sp>
        <p:nvSpPr>
          <p:cNvPr id="4" name="Slide Number Placeholder 3"/>
          <p:cNvSpPr>
            <a:spLocks noGrp="1"/>
          </p:cNvSpPr>
          <p:nvPr>
            <p:ph type="sldNum" sz="quarter" idx="10"/>
          </p:nvPr>
        </p:nvSpPr>
        <p:spPr/>
        <p:txBody>
          <a:bodyPr/>
          <a:lstStyle/>
          <a:p>
            <a:fld id="{4932B4BE-1F3E-4261-A131-1C4B9D12C075}" type="slidenum">
              <a:rPr lang="en-GB" smtClean="0"/>
              <a:t>16</a:t>
            </a:fld>
            <a:endParaRPr lang="en-GB" dirty="0"/>
          </a:p>
        </p:txBody>
      </p:sp>
    </p:spTree>
    <p:extLst>
      <p:ext uri="{BB962C8B-B14F-4D97-AF65-F5344CB8AC3E}">
        <p14:creationId xmlns:p14="http://schemas.microsoft.com/office/powerpoint/2010/main" val="3380502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Meta-analysis of 61 studies</a:t>
            </a:r>
            <a:r>
              <a:rPr lang="en-GB" baseline="0" dirty="0"/>
              <a:t> </a:t>
            </a:r>
            <a:r>
              <a:rPr lang="en-GB" baseline="0" dirty="0">
                <a:sym typeface="Wingdings" panose="05000000000000000000" pitchFamily="2" charset="2"/>
              </a:rPr>
              <a:t> </a:t>
            </a:r>
            <a:r>
              <a:rPr lang="en-GB" dirty="0"/>
              <a:t>Overall recidivism rate 13.4%</a:t>
            </a:r>
            <a:r>
              <a:rPr lang="en-GB" baseline="0" dirty="0"/>
              <a:t> within 4 – 5 years (Hanson and Bussiere 1998)</a:t>
            </a:r>
          </a:p>
          <a:p>
            <a:endParaRPr lang="en-GB" baseline="0" dirty="0"/>
          </a:p>
          <a:p>
            <a:r>
              <a:rPr lang="en-GB" baseline="0" dirty="0"/>
              <a:t>More recent study by Hood et al 2002 showed of 192 sex offenders released from determinate prison sentence and followed up for 4 – 6 years</a:t>
            </a:r>
          </a:p>
          <a:p>
            <a:pPr marL="171450" indent="-171450">
              <a:buFont typeface="Arial" panose="020B0604020202020204" pitchFamily="34" charset="0"/>
              <a:buChar char="•"/>
            </a:pPr>
            <a:r>
              <a:rPr lang="en-GB" baseline="0" dirty="0"/>
              <a:t>8.5% convicted of sexual offence</a:t>
            </a:r>
          </a:p>
          <a:p>
            <a:pPr marL="171450" indent="-171450">
              <a:buFont typeface="Arial" panose="020B0604020202020204" pitchFamily="34" charset="0"/>
              <a:buChar char="•"/>
            </a:pPr>
            <a:r>
              <a:rPr lang="en-GB" baseline="0" dirty="0"/>
              <a:t>18.1% imprisoned for any offence</a:t>
            </a:r>
          </a:p>
          <a:p>
            <a:pPr marL="171450" indent="-171450">
              <a:buFont typeface="Arial" panose="020B0604020202020204" pitchFamily="34" charset="0"/>
              <a:buChar char="•"/>
            </a:pPr>
            <a:r>
              <a:rPr lang="en-GB" baseline="0" dirty="0"/>
              <a:t>Reconviction rates lower for</a:t>
            </a:r>
          </a:p>
          <a:p>
            <a:pPr marL="628650" lvl="1" indent="-171450">
              <a:buFont typeface="Arial" panose="020B0604020202020204" pitchFamily="34" charset="0"/>
              <a:buChar char="•"/>
            </a:pPr>
            <a:r>
              <a:rPr lang="en-GB" baseline="0" dirty="0"/>
              <a:t>Those who had offended against a child in their own family (0%) rather than outside the family (26.3%)</a:t>
            </a:r>
          </a:p>
          <a:p>
            <a:pPr marL="628650" lvl="1" indent="-171450">
              <a:buFont typeface="Arial" panose="020B0604020202020204" pitchFamily="34" charset="0"/>
              <a:buChar char="•"/>
            </a:pPr>
            <a:r>
              <a:rPr lang="en-GB" baseline="0" dirty="0"/>
              <a:t>Those who had offended against adults (7.5%)</a:t>
            </a:r>
            <a:endParaRPr lang="en-GB" dirty="0"/>
          </a:p>
        </p:txBody>
      </p:sp>
      <p:sp>
        <p:nvSpPr>
          <p:cNvPr id="4" name="Slide Number Placeholder 3"/>
          <p:cNvSpPr>
            <a:spLocks noGrp="1"/>
          </p:cNvSpPr>
          <p:nvPr>
            <p:ph type="sldNum" sz="quarter" idx="10"/>
          </p:nvPr>
        </p:nvSpPr>
        <p:spPr/>
        <p:txBody>
          <a:bodyPr/>
          <a:lstStyle/>
          <a:p>
            <a:fld id="{4932B4BE-1F3E-4261-A131-1C4B9D12C075}" type="slidenum">
              <a:rPr lang="en-GB" smtClean="0"/>
              <a:t>17</a:t>
            </a:fld>
            <a:endParaRPr lang="en-GB" dirty="0"/>
          </a:p>
        </p:txBody>
      </p:sp>
    </p:spTree>
    <p:extLst>
      <p:ext uri="{BB962C8B-B14F-4D97-AF65-F5344CB8AC3E}">
        <p14:creationId xmlns:p14="http://schemas.microsoft.com/office/powerpoint/2010/main" val="3492333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Tatiana </a:t>
            </a:r>
            <a:r>
              <a:rPr lang="en-GB" b="1" u="sng" dirty="0" err="1"/>
              <a:t>Tarasoff</a:t>
            </a:r>
            <a:r>
              <a:rPr lang="en-GB" b="1" u="sng" baseline="0" dirty="0"/>
              <a:t> / </a:t>
            </a:r>
            <a:r>
              <a:rPr lang="en-GB" b="1" u="sng" baseline="0" dirty="0" err="1"/>
              <a:t>Prosenjit</a:t>
            </a:r>
            <a:r>
              <a:rPr lang="en-GB" b="1" u="sng" baseline="0" dirty="0"/>
              <a:t> </a:t>
            </a:r>
            <a:r>
              <a:rPr lang="en-GB" b="1" u="sng" baseline="0" dirty="0" err="1"/>
              <a:t>Poddar</a:t>
            </a:r>
            <a:endParaRPr lang="en-GB" b="1" u="sng" baseline="0" dirty="0"/>
          </a:p>
          <a:p>
            <a:pPr marL="171450" indent="-171450">
              <a:buFont typeface="Arial" panose="020B0604020202020204" pitchFamily="34" charset="0"/>
              <a:buChar char="•"/>
            </a:pPr>
            <a:r>
              <a:rPr lang="en-GB" b="0" u="none" baseline="0" dirty="0" err="1"/>
              <a:t>Poddar</a:t>
            </a:r>
            <a:r>
              <a:rPr lang="en-GB" b="0" u="none" baseline="0" dirty="0"/>
              <a:t> was a student from India who </a:t>
            </a:r>
            <a:r>
              <a:rPr lang="en-GB" b="0" u="none" baseline="0" dirty="0" err="1"/>
              <a:t>enroled</a:t>
            </a:r>
            <a:r>
              <a:rPr lang="en-GB" b="0" u="none" baseline="0" dirty="0"/>
              <a:t> at the University of California, Berkeley campus in 1967. He met </a:t>
            </a:r>
            <a:r>
              <a:rPr lang="en-GB" b="0" u="none" baseline="0" dirty="0" err="1"/>
              <a:t>Tarasoff</a:t>
            </a:r>
            <a:r>
              <a:rPr lang="en-GB" b="0" u="none" baseline="0" dirty="0"/>
              <a:t> in autumn 1968 at a dance.  They met weekly and at Christmas she kissed him. He took this to be a sign that she wanted a serious relationship with him; however she stated that she was not interested in an intimate relationship with him and was seeing other men. It is reported that he then resented her and began to stalk her.</a:t>
            </a:r>
          </a:p>
          <a:p>
            <a:pPr marL="171450" indent="-171450">
              <a:buFont typeface="Arial" panose="020B0604020202020204" pitchFamily="34" charset="0"/>
              <a:buChar char="•"/>
            </a:pPr>
            <a:r>
              <a:rPr lang="en-GB" b="0" u="none" baseline="0" dirty="0" err="1"/>
              <a:t>Poddar</a:t>
            </a:r>
            <a:r>
              <a:rPr lang="en-GB" b="0" u="none" baseline="0" dirty="0"/>
              <a:t> became depressed – he neglected his appearance and began to lose weight. His attendance at college fell. He was often seen weeping. He continued to meet her weekly and would tape record their conversations so that he could listen back and interpret why she did not love him.</a:t>
            </a:r>
          </a:p>
          <a:p>
            <a:pPr marL="171450" indent="-171450">
              <a:buFont typeface="Arial" panose="020B0604020202020204" pitchFamily="34" charset="0"/>
              <a:buChar char="•"/>
            </a:pPr>
            <a:r>
              <a:rPr lang="en-GB" b="0" u="none" baseline="0" dirty="0"/>
              <a:t>In the summer of 1969 </a:t>
            </a:r>
            <a:r>
              <a:rPr lang="en-GB" b="0" u="none" baseline="0" dirty="0" err="1"/>
              <a:t>Tarasoff</a:t>
            </a:r>
            <a:r>
              <a:rPr lang="en-GB" b="0" u="none" baseline="0" dirty="0"/>
              <a:t> went to South America, and during her absence </a:t>
            </a:r>
            <a:r>
              <a:rPr lang="en-GB" b="0" u="none" baseline="0" dirty="0" err="1"/>
              <a:t>Poddar’s</a:t>
            </a:r>
            <a:r>
              <a:rPr lang="en-GB" b="0" u="none" baseline="0" dirty="0"/>
              <a:t> mental health improved. A friend suggested he seek psychological help and he began seeing a psychologist at the University Hospital. </a:t>
            </a:r>
          </a:p>
          <a:p>
            <a:pPr marL="171450" indent="-171450">
              <a:buFont typeface="Arial" panose="020B0604020202020204" pitchFamily="34" charset="0"/>
              <a:buChar char="•"/>
            </a:pPr>
            <a:r>
              <a:rPr lang="en-GB" b="0" u="none" baseline="0" dirty="0"/>
              <a:t>During his sessions he confided that his intention was to kill </a:t>
            </a:r>
            <a:r>
              <a:rPr lang="en-GB" b="0" u="none" baseline="0" dirty="0" err="1"/>
              <a:t>Tarasoff</a:t>
            </a:r>
            <a:r>
              <a:rPr lang="en-GB" b="0" u="none" baseline="0" dirty="0"/>
              <a:t>.</a:t>
            </a:r>
          </a:p>
          <a:p>
            <a:pPr marL="171450" indent="-171450">
              <a:buFont typeface="Arial" panose="020B0604020202020204" pitchFamily="34" charset="0"/>
              <a:buChar char="•"/>
            </a:pPr>
            <a:r>
              <a:rPr lang="en-GB" b="0" u="none" baseline="0" dirty="0"/>
              <a:t>The psychologist wrote to the campus police and asked them to detain </a:t>
            </a:r>
            <a:r>
              <a:rPr lang="en-GB" b="0" u="none" baseline="0" dirty="0" err="1"/>
              <a:t>Poddar</a:t>
            </a:r>
            <a:r>
              <a:rPr lang="en-GB" b="0" u="none" baseline="0" dirty="0"/>
              <a:t>, reporting that he believed </a:t>
            </a:r>
            <a:r>
              <a:rPr lang="en-GB" b="0" u="none" baseline="0" dirty="0" err="1"/>
              <a:t>Poddar</a:t>
            </a:r>
            <a:r>
              <a:rPr lang="en-GB" b="0" u="none" baseline="0" dirty="0"/>
              <a:t> had paranoid schizophrenia and should be committed as he was dangerous. He was briefly detained by the police but released as there were no apparent concerns.</a:t>
            </a:r>
          </a:p>
          <a:p>
            <a:pPr marL="171450" indent="-171450">
              <a:buFont typeface="Arial" panose="020B0604020202020204" pitchFamily="34" charset="0"/>
              <a:buChar char="•"/>
            </a:pPr>
            <a:r>
              <a:rPr lang="en-GB" b="0" u="none" baseline="0" dirty="0" err="1"/>
              <a:t>Tarasoff</a:t>
            </a:r>
            <a:r>
              <a:rPr lang="en-GB" b="0" u="none" baseline="0" dirty="0"/>
              <a:t> returned from South America in October and </a:t>
            </a:r>
            <a:r>
              <a:rPr lang="en-GB" b="0" u="none" baseline="0" dirty="0" err="1"/>
              <a:t>Poddar</a:t>
            </a:r>
            <a:r>
              <a:rPr lang="en-GB" b="0" u="none" baseline="0" dirty="0"/>
              <a:t> stopped seeing his psychologist. </a:t>
            </a:r>
          </a:p>
          <a:p>
            <a:pPr marL="171450" indent="-171450">
              <a:buFont typeface="Arial" panose="020B0604020202020204" pitchFamily="34" charset="0"/>
              <a:buChar char="•"/>
            </a:pPr>
            <a:r>
              <a:rPr lang="en-GB" b="0" u="none" baseline="0" dirty="0"/>
              <a:t>Neither </a:t>
            </a:r>
            <a:r>
              <a:rPr lang="en-GB" b="0" u="none" baseline="0" dirty="0" err="1"/>
              <a:t>Tarasoff</a:t>
            </a:r>
            <a:r>
              <a:rPr lang="en-GB" b="0" u="none" baseline="0" dirty="0"/>
              <a:t> nor her parents were warned of his threats</a:t>
            </a:r>
          </a:p>
          <a:p>
            <a:pPr marL="171450" indent="-171450">
              <a:buFont typeface="Arial" panose="020B0604020202020204" pitchFamily="34" charset="0"/>
              <a:buChar char="•"/>
            </a:pPr>
            <a:r>
              <a:rPr lang="en-GB" b="0" u="none" baseline="0" dirty="0" err="1"/>
              <a:t>Poddar</a:t>
            </a:r>
            <a:r>
              <a:rPr lang="en-GB" b="0" u="none" baseline="0" dirty="0"/>
              <a:t> befriended </a:t>
            </a:r>
            <a:r>
              <a:rPr lang="en-GB" b="0" u="none" baseline="0" dirty="0" err="1"/>
              <a:t>Tarasoff’s</a:t>
            </a:r>
            <a:r>
              <a:rPr lang="en-GB" b="0" u="none" baseline="0" dirty="0"/>
              <a:t> brother and even moved in with him. </a:t>
            </a:r>
          </a:p>
          <a:p>
            <a:pPr marL="171450" indent="-171450">
              <a:buFont typeface="Arial" panose="020B0604020202020204" pitchFamily="34" charset="0"/>
              <a:buChar char="•"/>
            </a:pPr>
            <a:r>
              <a:rPr lang="en-GB" b="0" u="none" baseline="0" dirty="0" err="1"/>
              <a:t>Poddar</a:t>
            </a:r>
            <a:r>
              <a:rPr lang="en-GB" b="0" u="none" baseline="0" dirty="0"/>
              <a:t> killed </a:t>
            </a:r>
            <a:r>
              <a:rPr lang="en-GB" b="0" u="none" baseline="0" dirty="0" err="1"/>
              <a:t>Tarasoff</a:t>
            </a:r>
            <a:r>
              <a:rPr lang="en-GB" b="0" u="none" baseline="0" dirty="0"/>
              <a:t> on 27 October 1969</a:t>
            </a:r>
          </a:p>
          <a:p>
            <a:pPr marL="171450" indent="-171450">
              <a:buFont typeface="Arial" panose="020B0604020202020204" pitchFamily="34" charset="0"/>
              <a:buChar char="•"/>
            </a:pPr>
            <a:r>
              <a:rPr lang="en-GB" b="0" u="none" baseline="0" dirty="0" err="1"/>
              <a:t>Tarasoff’s</a:t>
            </a:r>
            <a:r>
              <a:rPr lang="en-GB" b="0" u="none" baseline="0" dirty="0"/>
              <a:t> parents sued the University – the Supreme Court found that the mental health professionals have a duty to break confidentiality and warn people who are being threatened.</a:t>
            </a:r>
          </a:p>
          <a:p>
            <a:pPr marL="171450" indent="-171450">
              <a:buFont typeface="Arial" panose="020B0604020202020204" pitchFamily="34" charset="0"/>
              <a:buChar char="•"/>
            </a:pPr>
            <a:r>
              <a:rPr lang="en-GB" b="0" u="none" baseline="0" dirty="0" err="1"/>
              <a:t>Poddar</a:t>
            </a:r>
            <a:r>
              <a:rPr lang="en-GB" b="0" u="none" baseline="0" dirty="0"/>
              <a:t> was initially convicted of 2</a:t>
            </a:r>
            <a:r>
              <a:rPr lang="en-GB" b="0" u="none" baseline="30000" dirty="0"/>
              <a:t>nd</a:t>
            </a:r>
            <a:r>
              <a:rPr lang="en-GB" b="0" u="none" baseline="0" dirty="0"/>
              <a:t> degree murder but this was overturned on appeal on the grounds that the jury had been inadequately instructed. He was not tried again and was released on the understanding that he return to India.</a:t>
            </a:r>
          </a:p>
          <a:p>
            <a:endParaRPr lang="en-GB" b="0" u="none" baseline="0" dirty="0"/>
          </a:p>
          <a:p>
            <a:endParaRPr lang="en-GB" b="1" u="sng" baseline="0" dirty="0"/>
          </a:p>
          <a:p>
            <a:r>
              <a:rPr lang="en-GB" b="1" u="sng" baseline="0" dirty="0"/>
              <a:t>Barry George</a:t>
            </a:r>
            <a:endParaRPr lang="en-GB" b="0" u="none" baseline="0" dirty="0"/>
          </a:p>
          <a:p>
            <a:pPr marL="171450" indent="-171450">
              <a:buFont typeface="Arial" panose="020B0604020202020204" pitchFamily="34" charset="0"/>
              <a:buChar char="•"/>
            </a:pPr>
            <a:r>
              <a:rPr lang="en-GB" b="0" u="none" baseline="0" dirty="0"/>
              <a:t>Wrongfully convicted of the murder of Jill Dando in 2001</a:t>
            </a:r>
          </a:p>
          <a:p>
            <a:pPr marL="171450" indent="-171450">
              <a:buFont typeface="Arial" panose="020B0604020202020204" pitchFamily="34" charset="0"/>
              <a:buChar char="•"/>
            </a:pPr>
            <a:r>
              <a:rPr lang="en-GB" b="0" u="none" baseline="0" dirty="0"/>
              <a:t>Diagnosed with Asperger Syndrome, had various abnormal personality traits, an IQ of 75 and epilepsy</a:t>
            </a:r>
          </a:p>
          <a:p>
            <a:pPr marL="171450" indent="-171450">
              <a:buFont typeface="Arial" panose="020B0604020202020204" pitchFamily="34" charset="0"/>
              <a:buChar char="•"/>
            </a:pPr>
            <a:r>
              <a:rPr lang="en-GB" b="0" u="none" baseline="0" dirty="0"/>
              <a:t>Found to have a desire to impersonate celebrities which began in the 1980s. </a:t>
            </a:r>
          </a:p>
          <a:p>
            <a:pPr marL="628650" lvl="1" indent="-171450">
              <a:buFont typeface="Arial" panose="020B0604020202020204" pitchFamily="34" charset="0"/>
              <a:buChar char="•"/>
            </a:pPr>
            <a:r>
              <a:rPr lang="en-GB" b="0" u="none" baseline="0" dirty="0"/>
              <a:t>He claimed to be a British Karate Champion, </a:t>
            </a:r>
          </a:p>
          <a:p>
            <a:pPr marL="628650" lvl="1" indent="-171450">
              <a:buFont typeface="Arial" panose="020B0604020202020204" pitchFamily="34" charset="0"/>
              <a:buChar char="•"/>
            </a:pPr>
            <a:r>
              <a:rPr lang="en-GB" b="0" u="none" baseline="0" dirty="0"/>
              <a:t>He claimed to be a singer with the band Xanadu</a:t>
            </a:r>
          </a:p>
          <a:p>
            <a:pPr marL="628650" lvl="1" indent="-171450">
              <a:buFont typeface="Arial" panose="020B0604020202020204" pitchFamily="34" charset="0"/>
              <a:buChar char="•"/>
            </a:pPr>
            <a:r>
              <a:rPr lang="en-GB" b="0" u="none" baseline="0" dirty="0"/>
              <a:t>He claimed to be a session musician with the </a:t>
            </a:r>
            <a:r>
              <a:rPr lang="en-GB" b="0" u="none" baseline="0" dirty="0" err="1"/>
              <a:t>ELO</a:t>
            </a:r>
            <a:r>
              <a:rPr lang="en-GB" b="0" u="none" baseline="0" dirty="0"/>
              <a:t> and then a lead singer</a:t>
            </a:r>
          </a:p>
          <a:p>
            <a:pPr marL="628650" lvl="1" indent="-171450">
              <a:buFont typeface="Arial" panose="020B0604020202020204" pitchFamily="34" charset="0"/>
              <a:buChar char="•"/>
            </a:pPr>
            <a:r>
              <a:rPr lang="en-GB" b="0" u="none" baseline="0" dirty="0"/>
              <a:t>He claimed to be a stunt man</a:t>
            </a:r>
          </a:p>
          <a:p>
            <a:pPr marL="628650" lvl="1" indent="-171450">
              <a:buFont typeface="Arial" panose="020B0604020202020204" pitchFamily="34" charset="0"/>
              <a:buChar char="•"/>
            </a:pPr>
            <a:r>
              <a:rPr lang="en-GB" b="0" u="none" baseline="0" dirty="0"/>
              <a:t>In 1983 he had been arrested in the grounds of Kensington Palace – the home of the Prince and Princess of Wales – he had been carrying 50 feet of rope, a 12 inch hunting knife and a poem for Prince Charles</a:t>
            </a:r>
          </a:p>
          <a:p>
            <a:pPr marL="628650" lvl="1" indent="-171450">
              <a:buFont typeface="Arial" panose="020B0604020202020204" pitchFamily="34" charset="0"/>
              <a:buChar char="•"/>
            </a:pPr>
            <a:r>
              <a:rPr lang="en-GB" b="0" u="none" baseline="0" dirty="0"/>
              <a:t>After the death of Freddie Mercury he adopted Mercury’s real name (Barry Bulsara) and claimed to be his cousin. He would hang around outside Mercury’s home and approach female fans</a:t>
            </a:r>
          </a:p>
          <a:p>
            <a:pPr marL="171450" lvl="0" indent="-171450">
              <a:buFont typeface="Arial" panose="020B0604020202020204" pitchFamily="34" charset="0"/>
              <a:buChar char="•"/>
            </a:pPr>
            <a:r>
              <a:rPr lang="en-GB" b="0" u="none" baseline="0" dirty="0"/>
              <a:t>He reported that he could not have killed Jill Dando because he had been stalking another woman at the time</a:t>
            </a:r>
          </a:p>
          <a:p>
            <a:pPr marL="628650" lvl="1" indent="-171450">
              <a:buFont typeface="Arial" panose="020B0604020202020204" pitchFamily="34" charset="0"/>
              <a:buChar char="•"/>
            </a:pPr>
            <a:r>
              <a:rPr lang="en-GB" b="0" u="none" baseline="0" dirty="0"/>
              <a:t>Police had discovered that he had been following numerous women and had been taking thousands of pictures of them</a:t>
            </a:r>
          </a:p>
          <a:p>
            <a:pPr marL="628650" lvl="1" indent="-171450">
              <a:buFont typeface="Arial" panose="020B0604020202020204" pitchFamily="34" charset="0"/>
              <a:buChar char="•"/>
            </a:pPr>
            <a:r>
              <a:rPr lang="en-GB" b="0" u="none" baseline="0" dirty="0"/>
              <a:t>Whilst under investigation for the Dando murder, he was under police surveillance and was observed approaching 38 women in the street in 3 weeks</a:t>
            </a:r>
          </a:p>
          <a:p>
            <a:pPr marL="628650" lvl="1" indent="-171450">
              <a:buFont typeface="Arial" panose="020B0604020202020204" pitchFamily="34" charset="0"/>
              <a:buChar char="•"/>
            </a:pPr>
            <a:endParaRPr lang="en-GB" b="0" u="none" baseline="0" dirty="0"/>
          </a:p>
          <a:p>
            <a:pPr marL="628650" lvl="1" indent="-171450">
              <a:buFont typeface="Arial" panose="020B0604020202020204" pitchFamily="34" charset="0"/>
              <a:buChar char="•"/>
            </a:pPr>
            <a:endParaRPr lang="en-GB" b="0" u="none" baseline="0" dirty="0"/>
          </a:p>
          <a:p>
            <a:pPr marL="171450" indent="-171450">
              <a:buFont typeface="Arial" panose="020B0604020202020204" pitchFamily="34" charset="0"/>
              <a:buChar char="•"/>
            </a:pPr>
            <a:endParaRPr lang="en-GB" b="1" u="sng" dirty="0"/>
          </a:p>
        </p:txBody>
      </p:sp>
      <p:sp>
        <p:nvSpPr>
          <p:cNvPr id="4" name="Slide Number Placeholder 3"/>
          <p:cNvSpPr>
            <a:spLocks noGrp="1"/>
          </p:cNvSpPr>
          <p:nvPr>
            <p:ph type="sldNum" sz="quarter" idx="10"/>
          </p:nvPr>
        </p:nvSpPr>
        <p:spPr/>
        <p:txBody>
          <a:bodyPr/>
          <a:lstStyle/>
          <a:p>
            <a:fld id="{4932B4BE-1F3E-4261-A131-1C4B9D12C075}" type="slidenum">
              <a:rPr lang="en-GB" smtClean="0"/>
              <a:t>18</a:t>
            </a:fld>
            <a:endParaRPr lang="en-GB" dirty="0"/>
          </a:p>
        </p:txBody>
      </p:sp>
    </p:spTree>
    <p:extLst>
      <p:ext uri="{BB962C8B-B14F-4D97-AF65-F5344CB8AC3E}">
        <p14:creationId xmlns:p14="http://schemas.microsoft.com/office/powerpoint/2010/main" val="2485941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Stalking = repeated intrusions</a:t>
            </a:r>
            <a:r>
              <a:rPr lang="en-GB" baseline="0" dirty="0"/>
              <a:t> involving unwanted contacts and / or communication (Mullen et al 2001)</a:t>
            </a:r>
          </a:p>
          <a:p>
            <a:r>
              <a:rPr lang="en-GB" baseline="0" dirty="0"/>
              <a:t>15% women stalked in their lifetime</a:t>
            </a:r>
          </a:p>
          <a:p>
            <a:endParaRPr lang="en-GB" baseline="0" dirty="0"/>
          </a:p>
          <a:p>
            <a:r>
              <a:rPr lang="en-GB" baseline="0" dirty="0"/>
              <a:t>Stalking is a behavioural end-point that stems from diverse motivations and underlying issues</a:t>
            </a:r>
          </a:p>
          <a:p>
            <a:r>
              <a:rPr lang="en-GB" baseline="0" dirty="0"/>
              <a:t>Individual formulation required</a:t>
            </a:r>
          </a:p>
          <a:p>
            <a:endParaRPr lang="en-GB" baseline="0" dirty="0"/>
          </a:p>
          <a:p>
            <a:r>
              <a:rPr lang="en-GB" baseline="0" dirty="0"/>
              <a:t>Mullen et al (2006) has devised a typology of stalkers – most commonly used</a:t>
            </a:r>
            <a:endParaRPr lang="en-GB" dirty="0"/>
          </a:p>
        </p:txBody>
      </p:sp>
      <p:sp>
        <p:nvSpPr>
          <p:cNvPr id="4" name="Slide Number Placeholder 3"/>
          <p:cNvSpPr>
            <a:spLocks noGrp="1"/>
          </p:cNvSpPr>
          <p:nvPr>
            <p:ph type="sldNum" sz="quarter" idx="10"/>
          </p:nvPr>
        </p:nvSpPr>
        <p:spPr/>
        <p:txBody>
          <a:bodyPr/>
          <a:lstStyle/>
          <a:p>
            <a:fld id="{4932B4BE-1F3E-4261-A131-1C4B9D12C075}" type="slidenum">
              <a:rPr lang="en-GB" smtClean="0"/>
              <a:t>19</a:t>
            </a:fld>
            <a:endParaRPr lang="en-GB" dirty="0"/>
          </a:p>
        </p:txBody>
      </p:sp>
    </p:spTree>
    <p:extLst>
      <p:ext uri="{BB962C8B-B14F-4D97-AF65-F5344CB8AC3E}">
        <p14:creationId xmlns:p14="http://schemas.microsoft.com/office/powerpoint/2010/main" val="35810450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Mick and </a:t>
            </a:r>
            <a:r>
              <a:rPr lang="en-GB" u="sng" dirty="0" err="1"/>
              <a:t>Mairead</a:t>
            </a:r>
            <a:r>
              <a:rPr lang="en-GB" u="sng" dirty="0"/>
              <a:t> Philpott</a:t>
            </a:r>
          </a:p>
          <a:p>
            <a:endParaRPr lang="en-GB" dirty="0"/>
          </a:p>
          <a:p>
            <a:r>
              <a:rPr lang="en-GB" dirty="0"/>
              <a:t>On 11 May 2012</a:t>
            </a:r>
            <a:r>
              <a:rPr lang="en-GB" baseline="0" dirty="0"/>
              <a:t> the family’s home in Derby was seriously damaged by fire. Five children died at the scene (Jade 10, John 9, Jack 7, Jesse 6 and Jayden 5) and their half-brother </a:t>
            </a:r>
            <a:r>
              <a:rPr lang="en-GB" baseline="0" dirty="0" err="1"/>
              <a:t>Duwayne</a:t>
            </a:r>
            <a:r>
              <a:rPr lang="en-GB" baseline="0" dirty="0"/>
              <a:t> (13) died 3 days later in hospital. </a:t>
            </a:r>
          </a:p>
          <a:p>
            <a:endParaRPr lang="en-GB" baseline="0" dirty="0"/>
          </a:p>
          <a:p>
            <a:r>
              <a:rPr lang="en-GB" baseline="0" dirty="0"/>
              <a:t>The children had been asleep upstairs and in the days immediately following the fire, the parents reported that they had made valiant efforts to save them. The police had confirmed that the fire had been started deliberately and traces of petrol had been discovered underneath the letter box. Initially Mr Philpott’s live-in mistress (who had recently left the home) and her partner were arrested. However Mick and </a:t>
            </a:r>
            <a:r>
              <a:rPr lang="en-GB" baseline="0" dirty="0" err="1"/>
              <a:t>Mairead</a:t>
            </a:r>
            <a:r>
              <a:rPr lang="en-GB" baseline="0" dirty="0"/>
              <a:t> were arrested at the end of May. </a:t>
            </a:r>
          </a:p>
          <a:p>
            <a:endParaRPr lang="en-GB" baseline="0" dirty="0"/>
          </a:p>
          <a:p>
            <a:r>
              <a:rPr lang="en-GB" baseline="0" dirty="0"/>
              <a:t>In Court it was heard that they had set fire to the home in order to blame his former lover and so they could valiantly rescue the children. They had been put up in a hotel by the police which was bugged and enabled the police to hear them discussing their actions with a third co-conspirator to ensure they had their stories straight. He had a history of violence and a previous conviction for the attempted murder of a former girlfriend that had ended their relationship. He was described as a ‘psychopath’ and had </a:t>
            </a:r>
            <a:r>
              <a:rPr lang="en-GB" baseline="0" dirty="0" err="1"/>
              <a:t>ASPD</a:t>
            </a:r>
            <a:r>
              <a:rPr lang="en-GB" baseline="0" dirty="0"/>
              <a:t> according to assessing psychologists.</a:t>
            </a:r>
          </a:p>
          <a:p>
            <a:endParaRPr lang="en-GB" baseline="0" dirty="0"/>
          </a:p>
          <a:p>
            <a:r>
              <a:rPr lang="en-GB" baseline="0" dirty="0"/>
              <a:t>Mick and </a:t>
            </a:r>
            <a:r>
              <a:rPr lang="en-GB" baseline="0" dirty="0" err="1"/>
              <a:t>Mairead</a:t>
            </a:r>
            <a:r>
              <a:rPr lang="en-GB" baseline="0" dirty="0"/>
              <a:t> Philpott and their co-accused (Paul Moseley) were found guilty of manslaughter in April 2013 and sentenced to life imprisonment.</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4932B4BE-1F3E-4261-A131-1C4B9D12C075}" type="slidenum">
              <a:rPr lang="en-GB" smtClean="0"/>
              <a:t>22</a:t>
            </a:fld>
            <a:endParaRPr lang="en-GB" dirty="0"/>
          </a:p>
        </p:txBody>
      </p:sp>
    </p:spTree>
    <p:extLst>
      <p:ext uri="{BB962C8B-B14F-4D97-AF65-F5344CB8AC3E}">
        <p14:creationId xmlns:p14="http://schemas.microsoft.com/office/powerpoint/2010/main" val="25065378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Arson</a:t>
            </a:r>
            <a:r>
              <a:rPr lang="en-GB" baseline="0" dirty="0"/>
              <a:t> accounts for up to 90 deaths each year</a:t>
            </a:r>
          </a:p>
          <a:p>
            <a:r>
              <a:rPr lang="en-GB" baseline="0" dirty="0"/>
              <a:t>Annual cost is &gt; £2.1 billion</a:t>
            </a:r>
          </a:p>
          <a:p>
            <a:r>
              <a:rPr lang="en-GB" baseline="0" dirty="0"/>
              <a:t>1 in 4 fires is intentionally set</a:t>
            </a:r>
          </a:p>
          <a:p>
            <a:r>
              <a:rPr lang="en-GB" baseline="0" dirty="0"/>
              <a:t>Juvenile fire setters account for nearly 50% all arrests for fire setting</a:t>
            </a:r>
            <a:endParaRPr lang="en-GB" dirty="0"/>
          </a:p>
          <a:p>
            <a:endParaRPr lang="en-GB" dirty="0"/>
          </a:p>
          <a:p>
            <a:endParaRPr lang="en-GB" dirty="0"/>
          </a:p>
          <a:p>
            <a:r>
              <a:rPr lang="en-GB" dirty="0"/>
              <a:t>Higher levels of MD in female fire-setters</a:t>
            </a:r>
          </a:p>
          <a:p>
            <a:endParaRPr lang="en-GB" dirty="0"/>
          </a:p>
          <a:p>
            <a:r>
              <a:rPr lang="en-GB" dirty="0"/>
              <a:t>Association with LD</a:t>
            </a:r>
          </a:p>
          <a:p>
            <a:pPr lvl="1"/>
            <a:r>
              <a:rPr lang="en-GB" dirty="0"/>
              <a:t>2.8% in community arsonists</a:t>
            </a:r>
          </a:p>
          <a:p>
            <a:pPr lvl="1"/>
            <a:r>
              <a:rPr lang="en-GB" dirty="0"/>
              <a:t>21.4% in medium / low secure settings</a:t>
            </a:r>
          </a:p>
        </p:txBody>
      </p:sp>
      <p:sp>
        <p:nvSpPr>
          <p:cNvPr id="4" name="Slide Number Placeholder 3"/>
          <p:cNvSpPr>
            <a:spLocks noGrp="1"/>
          </p:cNvSpPr>
          <p:nvPr>
            <p:ph type="sldNum" sz="quarter" idx="10"/>
          </p:nvPr>
        </p:nvSpPr>
        <p:spPr/>
        <p:txBody>
          <a:bodyPr/>
          <a:lstStyle/>
          <a:p>
            <a:fld id="{4932B4BE-1F3E-4261-A131-1C4B9D12C075}" type="slidenum">
              <a:rPr lang="en-GB" smtClean="0"/>
              <a:t>23</a:t>
            </a:fld>
            <a:endParaRPr lang="en-GB" dirty="0"/>
          </a:p>
        </p:txBody>
      </p:sp>
    </p:spTree>
    <p:extLst>
      <p:ext uri="{BB962C8B-B14F-4D97-AF65-F5344CB8AC3E}">
        <p14:creationId xmlns:p14="http://schemas.microsoft.com/office/powerpoint/2010/main" val="4095877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Revenge is</a:t>
            </a:r>
            <a:r>
              <a:rPr lang="en-GB" baseline="0" dirty="0"/>
              <a:t> the most common motivation (1994)</a:t>
            </a:r>
          </a:p>
          <a:p>
            <a:r>
              <a:rPr lang="en-GB" dirty="0"/>
              <a:t>Anger with substance misuse also found to be common (2006)</a:t>
            </a:r>
          </a:p>
          <a:p>
            <a:r>
              <a:rPr lang="en-GB" dirty="0"/>
              <a:t>It is rare for arsonists</a:t>
            </a:r>
            <a:r>
              <a:rPr lang="en-GB" baseline="0" dirty="0"/>
              <a:t> to show sexual arousal in association with fire-setting</a:t>
            </a:r>
            <a:endParaRPr lang="en-GB" dirty="0"/>
          </a:p>
          <a:p>
            <a:endParaRPr lang="en-GB" dirty="0"/>
          </a:p>
          <a:p>
            <a:r>
              <a:rPr lang="en-GB" dirty="0"/>
              <a:t>Curiosity about fire is normal in childhood development</a:t>
            </a:r>
          </a:p>
          <a:p>
            <a:endParaRPr lang="en-GB" dirty="0"/>
          </a:p>
          <a:p>
            <a:r>
              <a:rPr lang="en-GB" dirty="0"/>
              <a:t>Deviant behaviour associated with</a:t>
            </a:r>
          </a:p>
          <a:p>
            <a:pPr lvl="1"/>
            <a:r>
              <a:rPr lang="en-GB" dirty="0"/>
              <a:t>Male gender</a:t>
            </a:r>
          </a:p>
          <a:p>
            <a:pPr lvl="1"/>
            <a:r>
              <a:rPr lang="en-GB" dirty="0"/>
              <a:t>Young age</a:t>
            </a:r>
          </a:p>
          <a:p>
            <a:pPr lvl="1"/>
            <a:r>
              <a:rPr lang="en-GB" dirty="0"/>
              <a:t>Dysfunctional family background</a:t>
            </a:r>
          </a:p>
          <a:p>
            <a:pPr lvl="1"/>
            <a:r>
              <a:rPr lang="en-GB" dirty="0"/>
              <a:t>Stressful life events</a:t>
            </a:r>
          </a:p>
          <a:p>
            <a:pPr lvl="1"/>
            <a:r>
              <a:rPr lang="en-GB" dirty="0"/>
              <a:t>Low socio-economic status</a:t>
            </a:r>
          </a:p>
          <a:p>
            <a:pPr lvl="1"/>
            <a:r>
              <a:rPr lang="en-GB" dirty="0"/>
              <a:t>Academic / vocational difficulties</a:t>
            </a:r>
          </a:p>
          <a:p>
            <a:pPr marL="457200" lvl="1" indent="0">
              <a:buNone/>
            </a:pPr>
            <a:r>
              <a:rPr lang="en-GB" sz="1500" dirty="0"/>
              <a:t>(Glancy et al 2003)</a:t>
            </a:r>
            <a:endParaRPr lang="en-GB" dirty="0"/>
          </a:p>
          <a:p>
            <a:endParaRPr lang="en-GB" dirty="0"/>
          </a:p>
        </p:txBody>
      </p:sp>
      <p:sp>
        <p:nvSpPr>
          <p:cNvPr id="4" name="Slide Number Placeholder 3"/>
          <p:cNvSpPr>
            <a:spLocks noGrp="1"/>
          </p:cNvSpPr>
          <p:nvPr>
            <p:ph type="sldNum" sz="quarter" idx="10"/>
          </p:nvPr>
        </p:nvSpPr>
        <p:spPr/>
        <p:txBody>
          <a:bodyPr/>
          <a:lstStyle/>
          <a:p>
            <a:fld id="{A917DDE0-B5A9-4AD0-8A87-E7CBCDF11421}" type="slidenum">
              <a:rPr lang="en-GB" smtClean="0"/>
              <a:t>24</a:t>
            </a:fld>
            <a:endParaRPr lang="en-GB" dirty="0"/>
          </a:p>
        </p:txBody>
      </p:sp>
    </p:spTree>
    <p:extLst>
      <p:ext uri="{BB962C8B-B14F-4D97-AF65-F5344CB8AC3E}">
        <p14:creationId xmlns:p14="http://schemas.microsoft.com/office/powerpoint/2010/main" val="1167827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QUESTION TO AUDIENCE</a:t>
            </a:r>
            <a:r>
              <a:rPr lang="en-GB" b="1" baseline="0" dirty="0"/>
              <a:t> : </a:t>
            </a:r>
            <a:r>
              <a:rPr lang="en-GB" b="1" dirty="0"/>
              <a:t>What proportion of all offences do sexual</a:t>
            </a:r>
            <a:r>
              <a:rPr lang="en-GB" b="1" baseline="0" dirty="0"/>
              <a:t> offences make up in England and Wales? (i.e. how common)</a:t>
            </a:r>
            <a:endParaRPr lang="en-GB" b="0" baseline="0" dirty="0"/>
          </a:p>
          <a:p>
            <a:pPr marL="171450" indent="-171450">
              <a:buFont typeface="Arial" panose="020B0604020202020204" pitchFamily="34" charset="0"/>
              <a:buChar char="•"/>
            </a:pPr>
            <a:r>
              <a:rPr lang="en-GB" b="0" baseline="0" dirty="0"/>
              <a:t>1% all offences reported to the Police</a:t>
            </a:r>
          </a:p>
          <a:p>
            <a:pPr marL="171450" indent="-171450">
              <a:buFont typeface="Arial" panose="020B0604020202020204" pitchFamily="34" charset="0"/>
              <a:buChar char="•"/>
            </a:pPr>
            <a:endParaRPr lang="en-GB" b="1" baseline="0" dirty="0"/>
          </a:p>
          <a:p>
            <a:pPr marL="0" indent="0">
              <a:buFont typeface="Arial" panose="020B0604020202020204" pitchFamily="34" charset="0"/>
              <a:buNone/>
            </a:pPr>
            <a:r>
              <a:rPr lang="en-GB" b="1" baseline="0" dirty="0"/>
              <a:t>Crime Survey for England and Wales 2014/15</a:t>
            </a:r>
            <a:endParaRPr lang="en-GB" b="0" baseline="0" dirty="0"/>
          </a:p>
          <a:p>
            <a:pPr marL="171450" indent="-171450">
              <a:buFont typeface="Arial" panose="020B0604020202020204" pitchFamily="34" charset="0"/>
              <a:buChar char="•"/>
            </a:pPr>
            <a:r>
              <a:rPr lang="en-GB" b="0" baseline="0" dirty="0"/>
              <a:t>Large scale (&gt;33000 people) survey of people aged over 16 asked about their experience with crime</a:t>
            </a:r>
          </a:p>
          <a:p>
            <a:pPr marL="171450" indent="-171450">
              <a:buFont typeface="Arial" panose="020B0604020202020204" pitchFamily="34" charset="0"/>
              <a:buChar char="•"/>
            </a:pPr>
            <a:r>
              <a:rPr lang="en-GB" b="0" baseline="0" dirty="0"/>
              <a:t>In the most recent survey</a:t>
            </a:r>
          </a:p>
          <a:p>
            <a:pPr marL="628650" lvl="1" indent="-171450">
              <a:buFont typeface="Arial" panose="020B0604020202020204" pitchFamily="34" charset="0"/>
              <a:buChar char="•"/>
            </a:pPr>
            <a:r>
              <a:rPr lang="en-GB" b="0" baseline="0" dirty="0"/>
              <a:t>0.2% population reported a sexual offence to the Police</a:t>
            </a:r>
          </a:p>
          <a:p>
            <a:pPr marL="628650" lvl="1" indent="-171450">
              <a:buFont typeface="Arial" panose="020B0604020202020204" pitchFamily="34" charset="0"/>
              <a:buChar char="•"/>
            </a:pPr>
            <a:r>
              <a:rPr lang="en-GB" b="0" baseline="0" dirty="0"/>
              <a:t>1.7% reported they were victims of sexual assault</a:t>
            </a:r>
          </a:p>
          <a:p>
            <a:pPr marL="628650" lvl="1" indent="-171450">
              <a:buFont typeface="Arial" panose="020B0604020202020204" pitchFamily="34" charset="0"/>
              <a:buChar char="•"/>
            </a:pPr>
            <a:r>
              <a:rPr lang="en-GB" b="0" baseline="0" dirty="0"/>
              <a:t>0.3% reported they had been raped</a:t>
            </a:r>
            <a:endParaRPr lang="en-GB" b="1" baseline="0" dirty="0"/>
          </a:p>
        </p:txBody>
      </p:sp>
      <p:sp>
        <p:nvSpPr>
          <p:cNvPr id="4" name="Slide Number Placeholder 3"/>
          <p:cNvSpPr>
            <a:spLocks noGrp="1"/>
          </p:cNvSpPr>
          <p:nvPr>
            <p:ph type="sldNum" sz="quarter" idx="10"/>
          </p:nvPr>
        </p:nvSpPr>
        <p:spPr/>
        <p:txBody>
          <a:bodyPr/>
          <a:lstStyle/>
          <a:p>
            <a:fld id="{4932B4BE-1F3E-4261-A131-1C4B9D12C075}" type="slidenum">
              <a:rPr lang="en-GB" smtClean="0"/>
              <a:t>5</a:t>
            </a:fld>
            <a:endParaRPr lang="en-GB" dirty="0"/>
          </a:p>
        </p:txBody>
      </p:sp>
    </p:spTree>
    <p:extLst>
      <p:ext uri="{BB962C8B-B14F-4D97-AF65-F5344CB8AC3E}">
        <p14:creationId xmlns:p14="http://schemas.microsoft.com/office/powerpoint/2010/main" val="19498221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Aims</a:t>
            </a:r>
          </a:p>
          <a:p>
            <a:pPr lvl="1"/>
            <a:r>
              <a:rPr lang="en-GB" dirty="0"/>
              <a:t>Identify mental disorder</a:t>
            </a:r>
          </a:p>
          <a:p>
            <a:pPr lvl="1"/>
            <a:r>
              <a:rPr lang="en-GB" dirty="0"/>
              <a:t>Understand relationship between MD and fire-setting</a:t>
            </a:r>
          </a:p>
          <a:p>
            <a:pPr lvl="1"/>
            <a:r>
              <a:rPr lang="en-GB" dirty="0"/>
              <a:t>Formulate motivation for fire-setting</a:t>
            </a:r>
          </a:p>
          <a:p>
            <a:pPr lvl="1"/>
            <a:r>
              <a:rPr lang="en-GB" dirty="0"/>
              <a:t>Identify dynamic risk factors</a:t>
            </a:r>
          </a:p>
          <a:p>
            <a:pPr lvl="1"/>
            <a:r>
              <a:rPr lang="en-GB" dirty="0"/>
              <a:t>Identify interventions</a:t>
            </a:r>
          </a:p>
          <a:p>
            <a:pPr lvl="0"/>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 specific fire-setting risk assessment tools – so commonly use HCR-20</a:t>
            </a:r>
          </a:p>
          <a:p>
            <a:pPr lvl="0"/>
            <a:endParaRPr lang="en-GB" dirty="0"/>
          </a:p>
          <a:p>
            <a:pPr lvl="0"/>
            <a:endParaRPr lang="en-GB" dirty="0"/>
          </a:p>
        </p:txBody>
      </p:sp>
      <p:sp>
        <p:nvSpPr>
          <p:cNvPr id="4" name="Slide Number Placeholder 3"/>
          <p:cNvSpPr>
            <a:spLocks noGrp="1"/>
          </p:cNvSpPr>
          <p:nvPr>
            <p:ph type="sldNum" sz="quarter" idx="10"/>
          </p:nvPr>
        </p:nvSpPr>
        <p:spPr/>
        <p:txBody>
          <a:bodyPr/>
          <a:lstStyle/>
          <a:p>
            <a:fld id="{4932B4BE-1F3E-4261-A131-1C4B9D12C075}" type="slidenum">
              <a:rPr lang="en-GB" smtClean="0"/>
              <a:t>25</a:t>
            </a:fld>
            <a:endParaRPr lang="en-GB" dirty="0"/>
          </a:p>
        </p:txBody>
      </p:sp>
    </p:spTree>
    <p:extLst>
      <p:ext uri="{BB962C8B-B14F-4D97-AF65-F5344CB8AC3E}">
        <p14:creationId xmlns:p14="http://schemas.microsoft.com/office/powerpoint/2010/main" val="2829362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Pyromania</a:t>
            </a:r>
            <a:r>
              <a:rPr lang="en-GB" baseline="0" dirty="0"/>
              <a:t> in DSM</a:t>
            </a:r>
          </a:p>
          <a:p>
            <a:endParaRPr lang="en-GB" baseline="0" dirty="0"/>
          </a:p>
          <a:p>
            <a:r>
              <a:rPr lang="en-GB" baseline="0" dirty="0"/>
              <a:t>Multiple acts of, or attempts at, setting fire to property or other objects without apparent motive and by a persistent preoccupation with subjects related to fire and burning</a:t>
            </a:r>
          </a:p>
          <a:p>
            <a:r>
              <a:rPr lang="en-GB" baseline="0" dirty="0"/>
              <a:t>There may also be an abnormal interest in fire-engines, fire-fighting equipment and other things associated with fires</a:t>
            </a:r>
            <a:endParaRPr lang="en-GB" dirty="0"/>
          </a:p>
        </p:txBody>
      </p:sp>
      <p:sp>
        <p:nvSpPr>
          <p:cNvPr id="4" name="Slide Number Placeholder 3"/>
          <p:cNvSpPr>
            <a:spLocks noGrp="1"/>
          </p:cNvSpPr>
          <p:nvPr>
            <p:ph type="sldNum" sz="quarter" idx="10"/>
          </p:nvPr>
        </p:nvSpPr>
        <p:spPr/>
        <p:txBody>
          <a:bodyPr/>
          <a:lstStyle/>
          <a:p>
            <a:fld id="{A917DDE0-B5A9-4AD0-8A87-E7CBCDF11421}" type="slidenum">
              <a:rPr lang="en-GB" smtClean="0"/>
              <a:t>27</a:t>
            </a:fld>
            <a:endParaRPr lang="en-GB" dirty="0"/>
          </a:p>
        </p:txBody>
      </p:sp>
    </p:spTree>
    <p:extLst>
      <p:ext uri="{BB962C8B-B14F-4D97-AF65-F5344CB8AC3E}">
        <p14:creationId xmlns:p14="http://schemas.microsoft.com/office/powerpoint/2010/main" val="2908951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32B4BE-1F3E-4261-A131-1C4B9D12C075}" type="slidenum">
              <a:rPr lang="en-GB" smtClean="0"/>
              <a:t>28</a:t>
            </a:fld>
            <a:endParaRPr lang="en-GB" dirty="0"/>
          </a:p>
        </p:txBody>
      </p:sp>
    </p:spTree>
    <p:extLst>
      <p:ext uri="{BB962C8B-B14F-4D97-AF65-F5344CB8AC3E}">
        <p14:creationId xmlns:p14="http://schemas.microsoft.com/office/powerpoint/2010/main" val="11312308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Dependant on population studied</a:t>
            </a:r>
          </a:p>
        </p:txBody>
      </p:sp>
      <p:sp>
        <p:nvSpPr>
          <p:cNvPr id="4" name="Slide Number Placeholder 3"/>
          <p:cNvSpPr>
            <a:spLocks noGrp="1"/>
          </p:cNvSpPr>
          <p:nvPr>
            <p:ph type="sldNum" sz="quarter" idx="10"/>
          </p:nvPr>
        </p:nvSpPr>
        <p:spPr/>
        <p:txBody>
          <a:bodyPr/>
          <a:lstStyle/>
          <a:p>
            <a:fld id="{A917DDE0-B5A9-4AD0-8A87-E7CBCDF11421}" type="slidenum">
              <a:rPr lang="en-GB" smtClean="0"/>
              <a:t>29</a:t>
            </a:fld>
            <a:endParaRPr lang="en-GB" dirty="0"/>
          </a:p>
        </p:txBody>
      </p:sp>
    </p:spTree>
    <p:extLst>
      <p:ext uri="{BB962C8B-B14F-4D97-AF65-F5344CB8AC3E}">
        <p14:creationId xmlns:p14="http://schemas.microsoft.com/office/powerpoint/2010/main" val="19077957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Infanticide</a:t>
            </a:r>
            <a:r>
              <a:rPr lang="en-GB" baseline="0" dirty="0"/>
              <a:t> covered in full day too</a:t>
            </a:r>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30</a:t>
            </a:fld>
            <a:endParaRPr lang="en-US" altLang="en-US"/>
          </a:p>
        </p:txBody>
      </p:sp>
    </p:spTree>
    <p:extLst>
      <p:ext uri="{BB962C8B-B14F-4D97-AF65-F5344CB8AC3E}">
        <p14:creationId xmlns:p14="http://schemas.microsoft.com/office/powerpoint/2010/main" val="5099763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Christopher</a:t>
            </a:r>
            <a:r>
              <a:rPr lang="en-GB" b="1" u="sng" baseline="0" dirty="0"/>
              <a:t> </a:t>
            </a:r>
            <a:r>
              <a:rPr lang="en-GB" b="1" u="sng" baseline="0" dirty="0" err="1"/>
              <a:t>Clunis</a:t>
            </a:r>
            <a:endParaRPr lang="en-GB" b="0" u="none" baseline="0" dirty="0"/>
          </a:p>
          <a:p>
            <a:endParaRPr lang="en-GB" b="0" u="none" baseline="0" dirty="0"/>
          </a:p>
          <a:p>
            <a:pPr marL="171450" indent="-171450">
              <a:buFont typeface="Arial" panose="020B0604020202020204" pitchFamily="34" charset="0"/>
              <a:buChar char="•"/>
            </a:pPr>
            <a:r>
              <a:rPr lang="en-GB" b="0" u="none" dirty="0" err="1"/>
              <a:t>Clunis</a:t>
            </a:r>
            <a:r>
              <a:rPr lang="en-GB" b="0" u="none" baseline="0" dirty="0"/>
              <a:t> stabbed Jonathan </a:t>
            </a:r>
            <a:r>
              <a:rPr lang="en-GB" b="0" u="none" baseline="0" dirty="0" err="1"/>
              <a:t>Zito</a:t>
            </a:r>
            <a:r>
              <a:rPr lang="en-GB" b="0" u="none" baseline="0" dirty="0"/>
              <a:t> to death outside Finsbury Park tube station in December 1992</a:t>
            </a:r>
          </a:p>
          <a:p>
            <a:pPr marL="628650" lvl="1" indent="-171450">
              <a:buFont typeface="Arial" panose="020B0604020202020204" pitchFamily="34" charset="0"/>
              <a:buChar char="•"/>
            </a:pPr>
            <a:r>
              <a:rPr lang="en-GB" b="0" u="none" baseline="0" dirty="0"/>
              <a:t>He had been stood on the platform with his brother waiting for the tube</a:t>
            </a:r>
          </a:p>
          <a:p>
            <a:pPr marL="628650" lvl="1" indent="-171450">
              <a:buFont typeface="Arial" panose="020B0604020202020204" pitchFamily="34" charset="0"/>
              <a:buChar char="•"/>
            </a:pPr>
            <a:r>
              <a:rPr lang="en-GB" b="0" u="none" baseline="0" dirty="0" err="1"/>
              <a:t>Clunis</a:t>
            </a:r>
            <a:r>
              <a:rPr lang="en-GB" b="0" u="none" baseline="0" dirty="0"/>
              <a:t> was on the platform and reported to have been acting in a bizarre manner</a:t>
            </a:r>
          </a:p>
          <a:p>
            <a:pPr marL="628650" lvl="1" indent="-171450">
              <a:buFont typeface="Arial" panose="020B0604020202020204" pitchFamily="34" charset="0"/>
              <a:buChar char="•"/>
            </a:pPr>
            <a:r>
              <a:rPr lang="en-GB" b="0" u="none" baseline="0" dirty="0"/>
              <a:t>Without warning he suddenly stabbed </a:t>
            </a:r>
            <a:r>
              <a:rPr lang="en-GB" b="0" u="none" baseline="0" dirty="0" err="1"/>
              <a:t>Zito</a:t>
            </a:r>
            <a:r>
              <a:rPr lang="en-GB" b="0" u="none" baseline="0" dirty="0"/>
              <a:t> 3 times in the face – one wound penetrated his eye and went into his brain</a:t>
            </a:r>
          </a:p>
          <a:p>
            <a:pPr marL="171450" indent="-171450">
              <a:buFont typeface="Arial" panose="020B0604020202020204" pitchFamily="34" charset="0"/>
              <a:buChar char="•"/>
            </a:pPr>
            <a:r>
              <a:rPr lang="en-GB" b="0" u="none" baseline="0" dirty="0"/>
              <a:t>He was convicted of manslaughter on the grounds of diminished responsibility and detained in a high secure psychiatric hospital under s37 /41</a:t>
            </a:r>
          </a:p>
          <a:p>
            <a:pPr marL="171450" indent="-171450">
              <a:buFont typeface="Arial" panose="020B0604020202020204" pitchFamily="34" charset="0"/>
              <a:buChar char="•"/>
            </a:pPr>
            <a:r>
              <a:rPr lang="en-GB" b="0" u="none" baseline="0" dirty="0"/>
              <a:t>There were a number of failings identified in the care and treatment of </a:t>
            </a:r>
            <a:r>
              <a:rPr lang="en-GB" b="0" u="none" baseline="0" dirty="0" err="1"/>
              <a:t>Clunis</a:t>
            </a:r>
            <a:endParaRPr lang="en-GB" b="0" u="none" baseline="0" dirty="0"/>
          </a:p>
          <a:p>
            <a:pPr marL="171450" indent="-171450">
              <a:buFont typeface="Arial" panose="020B0604020202020204" pitchFamily="34" charset="0"/>
              <a:buChar char="•"/>
            </a:pPr>
            <a:r>
              <a:rPr lang="en-GB" b="0" u="none" baseline="0" dirty="0"/>
              <a:t>He had had a psychotic mental illness for at least 6 years by the time of the incident but had not kept one outpatient appointment in this time. There was very little follow up to check on his whereabouts. Dangerous behaviour would lead to moves in accommodation, change in clinical teams and no communication between teams and sharing of information.</a:t>
            </a:r>
          </a:p>
          <a:p>
            <a:pPr marL="171450" indent="-171450">
              <a:buFont typeface="Arial" panose="020B0604020202020204" pitchFamily="34" charset="0"/>
              <a:buChar char="•"/>
            </a:pPr>
            <a:r>
              <a:rPr lang="en-GB" b="0" u="none" baseline="0" dirty="0"/>
              <a:t>He was known to have longstanding delusional beliefs, was known to carry weapons and was known to assault others (with weapons) by targeting their faces and eyes in particular. He had a history of stabbing others and had also attempted to gouge eyes out of at least two other people.</a:t>
            </a:r>
          </a:p>
          <a:p>
            <a:pPr marL="171450" indent="-171450">
              <a:buFont typeface="Arial" panose="020B0604020202020204" pitchFamily="34" charset="0"/>
              <a:buChar char="•"/>
            </a:pPr>
            <a:r>
              <a:rPr lang="en-GB" b="0" u="none" baseline="0" dirty="0"/>
              <a:t>He had had 10 admissions to hospital and 30 psychiatrists had been involved in his care.</a:t>
            </a:r>
          </a:p>
          <a:p>
            <a:pPr marL="171450" indent="-171450">
              <a:buFont typeface="Arial" panose="020B0604020202020204" pitchFamily="34" charset="0"/>
              <a:buChar char="•"/>
            </a:pPr>
            <a:endParaRPr lang="en-GB" b="0" u="none" baseline="0" dirty="0"/>
          </a:p>
          <a:p>
            <a:pPr marL="0" indent="0">
              <a:buFont typeface="Arial" panose="020B0604020202020204" pitchFamily="34" charset="0"/>
              <a:buNone/>
            </a:pPr>
            <a:endParaRPr lang="en-GB" b="0" u="none" baseline="0" dirty="0"/>
          </a:p>
          <a:p>
            <a:pPr marL="171450" indent="-171450">
              <a:buFont typeface="Arial" panose="020B0604020202020204" pitchFamily="34" charset="0"/>
              <a:buChar char="•"/>
            </a:pPr>
            <a:r>
              <a:rPr lang="en-GB" b="0" u="none" baseline="0" dirty="0"/>
              <a:t>On his arrest Police found that he had been living in a filthy bed sit and a large quantity of antipsychotic medication was found</a:t>
            </a:r>
          </a:p>
          <a:p>
            <a:pPr marL="171450" indent="-171450">
              <a:buFont typeface="Arial" panose="020B0604020202020204" pitchFamily="34" charset="0"/>
              <a:buChar char="•"/>
            </a:pPr>
            <a:endParaRPr lang="en-GB" b="0" u="none" baseline="0" dirty="0"/>
          </a:p>
          <a:p>
            <a:pPr marL="171450" indent="-171450">
              <a:buFont typeface="Arial" panose="020B0604020202020204" pitchFamily="34" charset="0"/>
              <a:buChar char="•"/>
            </a:pPr>
            <a:endParaRPr lang="en-GB" b="0" u="none" dirty="0"/>
          </a:p>
        </p:txBody>
      </p:sp>
      <p:sp>
        <p:nvSpPr>
          <p:cNvPr id="4" name="Slide Number Placeholder 3"/>
          <p:cNvSpPr>
            <a:spLocks noGrp="1"/>
          </p:cNvSpPr>
          <p:nvPr>
            <p:ph type="sldNum" sz="quarter" idx="10"/>
          </p:nvPr>
        </p:nvSpPr>
        <p:spPr/>
        <p:txBody>
          <a:bodyPr/>
          <a:lstStyle/>
          <a:p>
            <a:fld id="{4932B4BE-1F3E-4261-A131-1C4B9D12C075}" type="slidenum">
              <a:rPr lang="en-GB" smtClean="0"/>
              <a:t>31</a:t>
            </a:fld>
            <a:endParaRPr lang="en-GB" dirty="0"/>
          </a:p>
        </p:txBody>
      </p:sp>
    </p:spTree>
    <p:extLst>
      <p:ext uri="{BB962C8B-B14F-4D97-AF65-F5344CB8AC3E}">
        <p14:creationId xmlns:p14="http://schemas.microsoft.com/office/powerpoint/2010/main" val="39966404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Population-attributable</a:t>
            </a:r>
            <a:r>
              <a:rPr lang="en-GB" baseline="0" dirty="0"/>
              <a:t> risk (PAR) is the percentage of violence in the population that can be ascribed to schizophrenia</a:t>
            </a:r>
          </a:p>
          <a:p>
            <a:pPr marL="171450" indent="-171450">
              <a:buFont typeface="Arial" panose="020B0604020202020204" pitchFamily="34" charset="0"/>
              <a:buChar char="•"/>
            </a:pPr>
            <a:r>
              <a:rPr lang="en-GB" baseline="0" dirty="0"/>
              <a:t>Studies have shown it to be from 2 – 10%</a:t>
            </a:r>
          </a:p>
          <a:p>
            <a:pPr marL="171450" indent="-171450">
              <a:buFont typeface="Arial" panose="020B0604020202020204" pitchFamily="34" charset="0"/>
              <a:buChar char="•"/>
            </a:pPr>
            <a:r>
              <a:rPr lang="en-GB" baseline="0" dirty="0"/>
              <a:t>Co-morbidity with substance use may lead to overestimation</a:t>
            </a:r>
          </a:p>
          <a:p>
            <a:pPr marL="171450" indent="-171450">
              <a:buFont typeface="Arial" panose="020B0604020202020204" pitchFamily="34" charset="0"/>
              <a:buChar char="•"/>
            </a:pPr>
            <a:r>
              <a:rPr lang="en-GB" baseline="0" dirty="0"/>
              <a:t>Higher for women and increases with increasing age</a:t>
            </a:r>
            <a:endParaRPr lang="en-GB" dirty="0"/>
          </a:p>
          <a:p>
            <a:endParaRPr lang="en-GB" dirty="0"/>
          </a:p>
          <a:p>
            <a:r>
              <a:rPr lang="en-GB" dirty="0"/>
              <a:t>Rate</a:t>
            </a:r>
            <a:r>
              <a:rPr lang="en-GB" baseline="0" dirty="0"/>
              <a:t> of homicide by severely mentally ill….studies have shown…..</a:t>
            </a:r>
          </a:p>
          <a:p>
            <a:pPr marL="171450" indent="-171450">
              <a:buFont typeface="Arial" panose="020B0604020202020204" pitchFamily="34" charset="0"/>
              <a:buChar char="•"/>
            </a:pPr>
            <a:r>
              <a:rPr lang="en-GB" baseline="0" dirty="0"/>
              <a:t>Coid (1983) – incidence of homicide by those with SMI was 0.13 per 100,000 per year</a:t>
            </a:r>
          </a:p>
          <a:p>
            <a:pPr marL="171450" indent="-171450">
              <a:buFont typeface="Arial" panose="020B0604020202020204" pitchFamily="34" charset="0"/>
              <a:buChar char="•"/>
            </a:pPr>
            <a:r>
              <a:rPr lang="en-GB" baseline="0" dirty="0"/>
              <a:t>Wallace et al (1998) – 1 in 3000 for men with schizophrenia per year</a:t>
            </a:r>
          </a:p>
          <a:p>
            <a:pPr marL="171450" indent="-171450">
              <a:buFont typeface="Arial" panose="020B0604020202020204" pitchFamily="34" charset="0"/>
              <a:buChar char="•"/>
            </a:pPr>
            <a:r>
              <a:rPr lang="en-GB" baseline="0" dirty="0"/>
              <a:t>Eronen et al (1996) – OR for homicide in schizophrenia of 10.0 for men and 8.7 for women</a:t>
            </a:r>
          </a:p>
          <a:p>
            <a:pPr marL="171450" indent="-171450">
              <a:buFont typeface="Arial" panose="020B0604020202020204" pitchFamily="34" charset="0"/>
              <a:buChar char="•"/>
            </a:pPr>
            <a:r>
              <a:rPr lang="en-GB" b="1" baseline="0" dirty="0"/>
              <a:t>Nielssen and Large (2010)</a:t>
            </a:r>
            <a:r>
              <a:rPr lang="en-GB" baseline="0" dirty="0"/>
              <a:t> – meta-analysis to examine relationship between homicide and treatment of mental illness. They found that…</a:t>
            </a:r>
          </a:p>
          <a:p>
            <a:pPr marL="628650" lvl="1" indent="-171450">
              <a:buFont typeface="Arial" panose="020B0604020202020204" pitchFamily="34" charset="0"/>
              <a:buChar char="•"/>
            </a:pPr>
            <a:r>
              <a:rPr lang="en-GB" baseline="0" dirty="0"/>
              <a:t>Nearly 40% homicides committed by SMI are before treatment is received</a:t>
            </a:r>
          </a:p>
          <a:p>
            <a:pPr marL="628650" lvl="1" indent="-171450">
              <a:buFont typeface="Arial" panose="020B0604020202020204" pitchFamily="34" charset="0"/>
              <a:buChar char="•"/>
            </a:pPr>
            <a:r>
              <a:rPr lang="en-GB" baseline="0" dirty="0"/>
              <a:t>1 in 629 people with psychosis commits a homicide before receiving treatment – first episode psychosis</a:t>
            </a:r>
          </a:p>
          <a:p>
            <a:pPr marL="628650" lvl="1" indent="-171450">
              <a:buFont typeface="Arial" panose="020B0604020202020204" pitchFamily="34" charset="0"/>
              <a:buChar char="•"/>
            </a:pPr>
            <a:r>
              <a:rPr lang="en-GB" baseline="0" dirty="0"/>
              <a:t>Annual rate of homicide by patients with SZ is 1 in 3000</a:t>
            </a:r>
          </a:p>
          <a:p>
            <a:pPr marL="628650" lvl="1" indent="-171450">
              <a:buFont typeface="Arial" panose="020B0604020202020204" pitchFamily="34" charset="0"/>
              <a:buChar char="•"/>
            </a:pPr>
            <a:r>
              <a:rPr lang="en-GB" baseline="0" dirty="0"/>
              <a:t>1 in 9090 psychotic patients who have received treatment will commit a homicide each year</a:t>
            </a:r>
          </a:p>
          <a:p>
            <a:pPr marL="171450" lvl="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4932B4BE-1F3E-4261-A131-1C4B9D12C075}" type="slidenum">
              <a:rPr lang="en-GB" smtClean="0"/>
              <a:t>32</a:t>
            </a:fld>
            <a:endParaRPr lang="en-GB" dirty="0"/>
          </a:p>
        </p:txBody>
      </p:sp>
    </p:spTree>
    <p:extLst>
      <p:ext uri="{BB962C8B-B14F-4D97-AF65-F5344CB8AC3E}">
        <p14:creationId xmlns:p14="http://schemas.microsoft.com/office/powerpoint/2010/main" val="16406783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baseline="0" dirty="0"/>
              <a:t>Shaw et al (2006) completed a UK national survey of 1594 homicides over 3 years</a:t>
            </a:r>
          </a:p>
          <a:p>
            <a:pPr marL="628650" lvl="1" indent="-171450">
              <a:buFont typeface="Arial" panose="020B0604020202020204" pitchFamily="34" charset="0"/>
              <a:buChar char="•"/>
            </a:pPr>
            <a:r>
              <a:rPr lang="en-GB" baseline="0" dirty="0"/>
              <a:t>34% lifetime mental disorder based on diagnoses in court reports or reports by current psychiatrist</a:t>
            </a:r>
          </a:p>
          <a:p>
            <a:pPr marL="1085850" lvl="2" indent="-171450">
              <a:buFont typeface="Arial" panose="020B0604020202020204" pitchFamily="34" charset="0"/>
              <a:buChar char="•"/>
            </a:pPr>
            <a:r>
              <a:rPr lang="en-GB" baseline="0" dirty="0"/>
              <a:t>5 – 7% schizophrenia</a:t>
            </a:r>
          </a:p>
          <a:p>
            <a:pPr marL="1085850" lvl="2" indent="-171450">
              <a:buFont typeface="Arial" panose="020B0604020202020204" pitchFamily="34" charset="0"/>
              <a:buChar char="•"/>
            </a:pPr>
            <a:r>
              <a:rPr lang="en-GB" baseline="0" dirty="0"/>
              <a:t>7 – 10% affective disorder</a:t>
            </a:r>
          </a:p>
          <a:p>
            <a:pPr marL="1085850" lvl="2" indent="-171450">
              <a:buFont typeface="Arial" panose="020B0604020202020204" pitchFamily="34" charset="0"/>
              <a:buChar char="•"/>
            </a:pPr>
            <a:r>
              <a:rPr lang="en-GB" baseline="0" dirty="0"/>
              <a:t>9 – 11% personality disorder</a:t>
            </a:r>
          </a:p>
          <a:p>
            <a:pPr marL="1085850" lvl="2" indent="-171450">
              <a:buFont typeface="Arial" panose="020B0604020202020204" pitchFamily="34" charset="0"/>
              <a:buChar char="•"/>
            </a:pPr>
            <a:r>
              <a:rPr lang="en-GB" baseline="0" dirty="0"/>
              <a:t>7 – 10% alcohol dependence</a:t>
            </a:r>
          </a:p>
          <a:p>
            <a:pPr marL="1085850" lvl="2" indent="-171450">
              <a:buFont typeface="Arial" panose="020B0604020202020204" pitchFamily="34" charset="0"/>
              <a:buChar char="•"/>
            </a:pPr>
            <a:r>
              <a:rPr lang="en-GB" baseline="0" dirty="0"/>
              <a:t>6 – 8% drug dependence</a:t>
            </a:r>
          </a:p>
          <a:p>
            <a:pPr marL="628650" lvl="1" indent="-171450">
              <a:buFont typeface="Arial" panose="020B0604020202020204" pitchFamily="34" charset="0"/>
              <a:buChar char="•"/>
            </a:pPr>
            <a:r>
              <a:rPr lang="en-GB" baseline="0" dirty="0"/>
              <a:t>5 –6% were psychotic and 6 – 9% were depressed at the time of the offence</a:t>
            </a:r>
            <a:endParaRPr lang="en-GB" dirty="0"/>
          </a:p>
        </p:txBody>
      </p:sp>
      <p:sp>
        <p:nvSpPr>
          <p:cNvPr id="4" name="Slide Number Placeholder 3"/>
          <p:cNvSpPr>
            <a:spLocks noGrp="1"/>
          </p:cNvSpPr>
          <p:nvPr>
            <p:ph type="sldNum" sz="quarter" idx="10"/>
          </p:nvPr>
        </p:nvSpPr>
        <p:spPr/>
        <p:txBody>
          <a:bodyPr/>
          <a:lstStyle/>
          <a:p>
            <a:fld id="{4932B4BE-1F3E-4261-A131-1C4B9D12C075}" type="slidenum">
              <a:rPr lang="en-GB" smtClean="0"/>
              <a:t>33</a:t>
            </a:fld>
            <a:endParaRPr lang="en-GB" dirty="0"/>
          </a:p>
        </p:txBody>
      </p:sp>
    </p:spTree>
    <p:extLst>
      <p:ext uri="{BB962C8B-B14F-4D97-AF65-F5344CB8AC3E}">
        <p14:creationId xmlns:p14="http://schemas.microsoft.com/office/powerpoint/2010/main" val="427138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Of people</a:t>
            </a:r>
            <a:r>
              <a:rPr lang="en-GB" baseline="0" dirty="0"/>
              <a:t> with schizophrenia who committed homicide (DoH 2001)</a:t>
            </a:r>
          </a:p>
          <a:p>
            <a:pPr marL="171450" indent="-171450">
              <a:buFont typeface="Arial" panose="020B0604020202020204" pitchFamily="34" charset="0"/>
              <a:buChar char="•"/>
            </a:pPr>
            <a:r>
              <a:rPr lang="en-GB" baseline="0" dirty="0"/>
              <a:t>72% known to services – 51% of whom had been in contact with MH services within past year</a:t>
            </a:r>
          </a:p>
          <a:p>
            <a:pPr marL="171450" indent="-171450">
              <a:buFont typeface="Arial" panose="020B0604020202020204" pitchFamily="34" charset="0"/>
              <a:buChar char="•"/>
            </a:pPr>
            <a:r>
              <a:rPr lang="en-GB" baseline="0" dirty="0"/>
              <a:t>Mean age 31 years</a:t>
            </a:r>
          </a:p>
          <a:p>
            <a:pPr marL="171450" indent="-171450">
              <a:buFont typeface="Arial" panose="020B0604020202020204" pitchFamily="34" charset="0"/>
              <a:buChar char="•"/>
            </a:pPr>
            <a:r>
              <a:rPr lang="en-GB" baseline="0" dirty="0"/>
              <a:t>78% not currently married</a:t>
            </a:r>
          </a:p>
          <a:p>
            <a:pPr marL="171450" indent="-171450">
              <a:buFont typeface="Arial" panose="020B0604020202020204" pitchFamily="34" charset="0"/>
              <a:buChar char="•"/>
            </a:pPr>
            <a:r>
              <a:rPr lang="en-GB" baseline="0" dirty="0"/>
              <a:t>68% unemployed / long-term sick</a:t>
            </a:r>
          </a:p>
          <a:p>
            <a:pPr marL="171450" indent="-171450">
              <a:buFont typeface="Arial" panose="020B0604020202020204" pitchFamily="34" charset="0"/>
              <a:buChar char="•"/>
            </a:pPr>
            <a:r>
              <a:rPr lang="en-GB" baseline="0" dirty="0"/>
              <a:t>25% live alone</a:t>
            </a:r>
          </a:p>
          <a:p>
            <a:pPr marL="171450" indent="-171450">
              <a:buFont typeface="Arial" panose="020B0604020202020204" pitchFamily="34" charset="0"/>
              <a:buChar char="•"/>
            </a:pPr>
            <a:r>
              <a:rPr lang="en-GB" baseline="0" dirty="0"/>
              <a:t>37% history of alcohol misuse</a:t>
            </a:r>
          </a:p>
          <a:p>
            <a:pPr marL="171450" indent="-171450">
              <a:buFont typeface="Arial" panose="020B0604020202020204" pitchFamily="34" charset="0"/>
              <a:buChar char="•"/>
            </a:pPr>
            <a:r>
              <a:rPr lang="en-GB" baseline="0" dirty="0"/>
              <a:t>51% history of drug misuse</a:t>
            </a:r>
          </a:p>
          <a:p>
            <a:pPr marL="171450" indent="-171450">
              <a:buFont typeface="Arial" panose="020B0604020202020204" pitchFamily="34" charset="0"/>
              <a:buChar char="•"/>
            </a:pPr>
            <a:r>
              <a:rPr lang="en-GB" baseline="0" dirty="0"/>
              <a:t>32% history of violent convictions</a:t>
            </a:r>
          </a:p>
          <a:p>
            <a:pPr marL="171450" indent="-171450">
              <a:buFont typeface="Arial" panose="020B0604020202020204" pitchFamily="34" charset="0"/>
              <a:buChar char="•"/>
            </a:pPr>
            <a:endParaRPr lang="en-GB" baseline="0" dirty="0"/>
          </a:p>
          <a:p>
            <a:pPr marL="0" indent="0">
              <a:buFont typeface="Arial" panose="020B0604020202020204" pitchFamily="34" charset="0"/>
              <a:buNone/>
            </a:pPr>
            <a:r>
              <a:rPr lang="en-GB" baseline="0" dirty="0"/>
              <a:t>Of homicides, perpetrators with MD more likely to use a sharp instrument or strangulation than those without mental illness</a:t>
            </a:r>
          </a:p>
        </p:txBody>
      </p:sp>
      <p:sp>
        <p:nvSpPr>
          <p:cNvPr id="4" name="Slide Number Placeholder 3"/>
          <p:cNvSpPr>
            <a:spLocks noGrp="1"/>
          </p:cNvSpPr>
          <p:nvPr>
            <p:ph type="sldNum" sz="quarter" idx="10"/>
          </p:nvPr>
        </p:nvSpPr>
        <p:spPr/>
        <p:txBody>
          <a:bodyPr/>
          <a:lstStyle/>
          <a:p>
            <a:fld id="{4932B4BE-1F3E-4261-A131-1C4B9D12C075}" type="slidenum">
              <a:rPr lang="en-GB" smtClean="0"/>
              <a:t>34</a:t>
            </a:fld>
            <a:endParaRPr lang="en-GB" dirty="0"/>
          </a:p>
        </p:txBody>
      </p:sp>
    </p:spTree>
    <p:extLst>
      <p:ext uri="{BB962C8B-B14F-4D97-AF65-F5344CB8AC3E}">
        <p14:creationId xmlns:p14="http://schemas.microsoft.com/office/powerpoint/2010/main" val="18079658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FEP = first</a:t>
            </a:r>
            <a:r>
              <a:rPr lang="en-GB" baseline="0" dirty="0"/>
              <a:t> episode psychosis 	DUP = duration of untreated psychosis</a:t>
            </a:r>
          </a:p>
          <a:p>
            <a:endParaRPr lang="en-GB" baseline="0" dirty="0"/>
          </a:p>
          <a:p>
            <a:r>
              <a:rPr lang="en-GB" dirty="0"/>
              <a:t>Annual rate of homicide before treatment is 15 times higher than rate after treatment</a:t>
            </a:r>
          </a:p>
          <a:p>
            <a:pPr rtl="0"/>
            <a:r>
              <a:rPr lang="en-GB" baseline="0" dirty="0"/>
              <a:t>Nielssen and Large (2010) showed </a:t>
            </a:r>
          </a:p>
          <a:p>
            <a:pPr marL="171450" indent="-171450" rtl="0">
              <a:buFont typeface="Arial" panose="020B0604020202020204" pitchFamily="34" charset="0"/>
              <a:buChar char="•"/>
            </a:pPr>
            <a:r>
              <a:rPr lang="en-GB" sz="1200" b="0" i="0" u="none" strike="noStrike" kern="1200" baseline="0" dirty="0">
                <a:solidFill>
                  <a:schemeClr val="tx1"/>
                </a:solidFill>
                <a:latin typeface="+mn-lt"/>
                <a:ea typeface="+mn-ea"/>
                <a:cs typeface="+mn-cs"/>
              </a:rPr>
              <a:t>4 in 10 homicides committed by psychotic patients occur BEFORE treatment</a:t>
            </a:r>
          </a:p>
          <a:p>
            <a:pPr marL="171450" indent="-171450" rtl="0">
              <a:buFont typeface="Arial" panose="020B0604020202020204" pitchFamily="34" charset="0"/>
              <a:buChar char="•"/>
            </a:pPr>
            <a:r>
              <a:rPr lang="en-GB" sz="1200" b="0" i="0" u="none" strike="noStrike" kern="1200" baseline="0" dirty="0">
                <a:solidFill>
                  <a:schemeClr val="tx1"/>
                </a:solidFill>
                <a:latin typeface="+mn-lt"/>
                <a:ea typeface="+mn-ea"/>
                <a:cs typeface="+mn-cs"/>
              </a:rPr>
              <a:t>1 in 700 people with psychosis commit a homicide before treatment each year</a:t>
            </a:r>
          </a:p>
          <a:p>
            <a:pPr marL="171450" indent="-171450" rtl="0">
              <a:buFont typeface="Arial" panose="020B0604020202020204" pitchFamily="34" charset="0"/>
              <a:buChar char="•"/>
            </a:pPr>
            <a:r>
              <a:rPr lang="en-GB" sz="1200" b="0" i="0" u="none" strike="noStrike" kern="1200" baseline="0" dirty="0">
                <a:solidFill>
                  <a:schemeClr val="tx1"/>
                </a:solidFill>
                <a:latin typeface="+mn-lt"/>
                <a:ea typeface="+mn-ea"/>
                <a:cs typeface="+mn-cs"/>
              </a:rPr>
              <a:t>1 in 10000 people with psychosis who have received treatment will commit a homicide each year</a:t>
            </a:r>
          </a:p>
          <a:p>
            <a:endParaRPr lang="en-GB" baseline="0" dirty="0"/>
          </a:p>
          <a:p>
            <a:r>
              <a:rPr lang="en-GB" baseline="0" dirty="0"/>
              <a:t>Risk of homicide is highest in FEP – so could earlier detection / and /or treatment lead to fewer homicides?</a:t>
            </a:r>
          </a:p>
          <a:p>
            <a:endParaRPr lang="en-GB" baseline="0" dirty="0"/>
          </a:p>
          <a:p>
            <a:pPr rtl="0"/>
            <a:r>
              <a:rPr lang="en-GB" sz="1200" b="0" i="0" u="none" strike="noStrike" kern="1200" baseline="0" dirty="0">
                <a:solidFill>
                  <a:schemeClr val="tx1"/>
                </a:solidFill>
                <a:latin typeface="+mn-lt"/>
                <a:ea typeface="+mn-ea"/>
                <a:cs typeface="+mn-cs"/>
              </a:rPr>
              <a:t>Earlier treatment </a:t>
            </a:r>
            <a:r>
              <a:rPr lang="en-GB" sz="1200" b="0" i="0" u="none" strike="noStrike" kern="1200" baseline="0" dirty="0">
                <a:solidFill>
                  <a:schemeClr val="tx1"/>
                </a:solidFill>
                <a:latin typeface="+mn-lt"/>
                <a:ea typeface="+mn-ea"/>
                <a:cs typeface="+mn-cs"/>
                <a:sym typeface="Wingdings"/>
              </a:rPr>
              <a:t> prevent some homicides?</a:t>
            </a:r>
          </a:p>
          <a:p>
            <a:pPr rtl="0"/>
            <a:endParaRPr lang="en-GB" sz="1200" b="0" i="0" u="none" strike="noStrike" kern="1200" baseline="0" dirty="0">
              <a:solidFill>
                <a:schemeClr val="tx1"/>
              </a:solidFill>
              <a:latin typeface="+mn-lt"/>
              <a:ea typeface="+mn-ea"/>
              <a:cs typeface="+mn-cs"/>
            </a:endParaRPr>
          </a:p>
          <a:p>
            <a:pPr rtl="0"/>
            <a:r>
              <a:rPr lang="en-GB" sz="1200" b="0" i="0" u="none" strike="noStrike" kern="1200" baseline="0" dirty="0">
                <a:solidFill>
                  <a:schemeClr val="tx1"/>
                </a:solidFill>
                <a:latin typeface="+mn-lt"/>
                <a:ea typeface="+mn-ea"/>
                <a:cs typeface="+mn-cs"/>
              </a:rPr>
              <a:t>In countries where DUP lower – fewer homicides in FEP</a:t>
            </a:r>
          </a:p>
          <a:p>
            <a:pPr rtl="0"/>
            <a:endParaRPr lang="en-GB" sz="1200" b="0" i="0" u="none" strike="noStrike" kern="1200" baseline="0" dirty="0">
              <a:solidFill>
                <a:schemeClr val="tx1"/>
              </a:solidFill>
              <a:latin typeface="+mn-lt"/>
              <a:ea typeface="+mn-ea"/>
              <a:cs typeface="+mn-cs"/>
            </a:endParaRPr>
          </a:p>
          <a:p>
            <a:pPr rtl="0"/>
            <a:r>
              <a:rPr lang="en-GB" sz="1200" b="0" i="0" u="none" strike="noStrike" kern="1200" baseline="0" dirty="0">
                <a:solidFill>
                  <a:schemeClr val="tx1"/>
                </a:solidFill>
                <a:latin typeface="+mn-lt"/>
                <a:ea typeface="+mn-ea"/>
                <a:cs typeface="+mn-cs"/>
              </a:rPr>
              <a:t>Improved primary psychiatric care in England &amp; Wales led to a dramatic decline in rates of homicide by people with mental illness</a:t>
            </a:r>
          </a:p>
          <a:p>
            <a:endParaRPr lang="en-GB" dirty="0"/>
          </a:p>
        </p:txBody>
      </p:sp>
      <p:sp>
        <p:nvSpPr>
          <p:cNvPr id="4" name="Slide Number Placeholder 3"/>
          <p:cNvSpPr>
            <a:spLocks noGrp="1"/>
          </p:cNvSpPr>
          <p:nvPr>
            <p:ph type="sldNum" sz="quarter" idx="10"/>
          </p:nvPr>
        </p:nvSpPr>
        <p:spPr/>
        <p:txBody>
          <a:bodyPr/>
          <a:lstStyle/>
          <a:p>
            <a:fld id="{4932B4BE-1F3E-4261-A131-1C4B9D12C075}" type="slidenum">
              <a:rPr lang="en-GB" smtClean="0"/>
              <a:t>35</a:t>
            </a:fld>
            <a:endParaRPr lang="en-GB" dirty="0"/>
          </a:p>
        </p:txBody>
      </p:sp>
    </p:spTree>
    <p:extLst>
      <p:ext uri="{BB962C8B-B14F-4D97-AF65-F5344CB8AC3E}">
        <p14:creationId xmlns:p14="http://schemas.microsoft.com/office/powerpoint/2010/main" val="139433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Sir Jimmy Savile</a:t>
            </a:r>
            <a:endParaRPr lang="en-GB" b="0" u="none" dirty="0"/>
          </a:p>
          <a:p>
            <a:endParaRPr lang="en-GB" b="0" u="none" dirty="0"/>
          </a:p>
          <a:p>
            <a:pPr marL="171450" indent="-171450">
              <a:buFont typeface="Arial" panose="020B0604020202020204" pitchFamily="34" charset="0"/>
              <a:buChar char="•"/>
            </a:pPr>
            <a:r>
              <a:rPr lang="en-GB" b="0" u="none" dirty="0"/>
              <a:t>DJ / Television broadcaster</a:t>
            </a:r>
          </a:p>
          <a:p>
            <a:pPr marL="171450" indent="-171450">
              <a:buFont typeface="Arial" panose="020B0604020202020204" pitchFamily="34" charset="0"/>
              <a:buChar char="•"/>
            </a:pPr>
            <a:r>
              <a:rPr lang="en-GB" b="0" u="none" dirty="0"/>
              <a:t>Widely</a:t>
            </a:r>
            <a:r>
              <a:rPr lang="en-GB" b="0" u="none" baseline="0" dirty="0"/>
              <a:t> publicised claims regarding his involvement in sexual abuse – victims ranging from prepubescent girls to boys to adults</a:t>
            </a:r>
          </a:p>
          <a:p>
            <a:pPr marL="171450" indent="-171450">
              <a:buFont typeface="Arial" panose="020B0604020202020204" pitchFamily="34" charset="0"/>
              <a:buChar char="•"/>
            </a:pPr>
            <a:r>
              <a:rPr lang="en-GB" b="0" u="none" baseline="0" dirty="0"/>
              <a:t>Operation </a:t>
            </a:r>
            <a:r>
              <a:rPr lang="en-GB" b="0" u="none" baseline="0" dirty="0" err="1"/>
              <a:t>Yewtree</a:t>
            </a:r>
            <a:endParaRPr lang="en-GB" b="0" u="none" baseline="0" dirty="0"/>
          </a:p>
          <a:p>
            <a:pPr marL="171450" indent="-171450">
              <a:buFont typeface="Arial" panose="020B0604020202020204" pitchFamily="34" charset="0"/>
              <a:buChar char="•"/>
            </a:pPr>
            <a:r>
              <a:rPr lang="en-GB" b="0" u="none" baseline="0" dirty="0"/>
              <a:t>589 alleged victims in Operation </a:t>
            </a:r>
            <a:r>
              <a:rPr lang="en-GB" b="0" u="none" baseline="0" dirty="0" err="1"/>
              <a:t>Yewtree</a:t>
            </a:r>
            <a:r>
              <a:rPr lang="en-GB" b="0" u="none" baseline="0" dirty="0"/>
              <a:t> – 450 claimed abuse by Savile</a:t>
            </a:r>
            <a:endParaRPr lang="en-GB" b="0" u="none" dirty="0"/>
          </a:p>
          <a:p>
            <a:endParaRPr lang="en-GB" b="0" u="none" dirty="0"/>
          </a:p>
          <a:p>
            <a:r>
              <a:rPr lang="en-GB" b="1" u="sng" dirty="0"/>
              <a:t>Gayle Newland / </a:t>
            </a:r>
            <a:r>
              <a:rPr lang="en-GB" b="1" u="sng" dirty="0" err="1"/>
              <a:t>Kye</a:t>
            </a:r>
            <a:r>
              <a:rPr lang="en-GB" b="1" u="sng" dirty="0"/>
              <a:t> Fortune</a:t>
            </a:r>
            <a:endParaRPr lang="en-GB" b="0" u="none" dirty="0"/>
          </a:p>
          <a:p>
            <a:endParaRPr lang="en-GB" b="0" u="none" dirty="0"/>
          </a:p>
          <a:p>
            <a:pPr marL="171450" indent="-171450">
              <a:buFont typeface="Arial" panose="020B0604020202020204" pitchFamily="34" charset="0"/>
              <a:buChar char="•"/>
            </a:pPr>
            <a:r>
              <a:rPr lang="en-GB" b="0" u="none" dirty="0"/>
              <a:t>Duped her friend</a:t>
            </a:r>
            <a:r>
              <a:rPr lang="en-GB" b="0" u="none" baseline="0" dirty="0"/>
              <a:t> into having sex by pretending to be a man (</a:t>
            </a:r>
            <a:r>
              <a:rPr lang="en-GB" b="0" u="none" baseline="0" dirty="0" err="1"/>
              <a:t>Kye</a:t>
            </a:r>
            <a:r>
              <a:rPr lang="en-GB" b="0" u="none" baseline="0" dirty="0"/>
              <a:t> Fortune)</a:t>
            </a:r>
          </a:p>
          <a:p>
            <a:pPr marL="171450" indent="-171450">
              <a:buFont typeface="Arial" panose="020B0604020202020204" pitchFamily="34" charset="0"/>
              <a:buChar char="•"/>
            </a:pPr>
            <a:r>
              <a:rPr lang="en-GB" b="0" u="none" baseline="0" dirty="0"/>
              <a:t>She befriended the victim (known to her) on Facebook</a:t>
            </a:r>
          </a:p>
          <a:p>
            <a:pPr marL="171450" indent="-171450">
              <a:buFont typeface="Arial" panose="020B0604020202020204" pitchFamily="34" charset="0"/>
              <a:buChar char="•"/>
            </a:pPr>
            <a:r>
              <a:rPr lang="en-GB" b="0" u="none" baseline="0" dirty="0"/>
              <a:t>They met in person and she disguised her appearance and voice</a:t>
            </a:r>
          </a:p>
          <a:p>
            <a:pPr marL="171450" indent="-171450">
              <a:buFont typeface="Arial" panose="020B0604020202020204" pitchFamily="34" charset="0"/>
              <a:buChar char="•"/>
            </a:pPr>
            <a:r>
              <a:rPr lang="en-GB" b="0" u="none" baseline="0" dirty="0"/>
              <a:t>She persuaded the victim to wear a blindfold when they met up, saying he had had brain surgery and was concerned about his looks</a:t>
            </a:r>
          </a:p>
          <a:p>
            <a:pPr marL="171450" indent="-171450">
              <a:buFont typeface="Arial" panose="020B0604020202020204" pitchFamily="34" charset="0"/>
              <a:buChar char="•"/>
            </a:pPr>
            <a:r>
              <a:rPr lang="en-GB" b="0" u="none" baseline="0" dirty="0"/>
              <a:t>They had sex on 10 occasions until the victim took off her mask and saw Miss Newland wearing a prosthetic penis</a:t>
            </a:r>
          </a:p>
          <a:p>
            <a:pPr marL="171450" indent="-171450">
              <a:buFont typeface="Arial" panose="020B0604020202020204" pitchFamily="34" charset="0"/>
              <a:buChar char="•"/>
            </a:pPr>
            <a:r>
              <a:rPr lang="en-GB" b="0" u="none" baseline="0" dirty="0"/>
              <a:t>She was found guilty of sexual assault and sentenced to 8 years imprisonment</a:t>
            </a:r>
          </a:p>
          <a:p>
            <a:pPr marL="171450" indent="-171450">
              <a:buFont typeface="Arial" panose="020B0604020202020204" pitchFamily="34" charset="0"/>
              <a:buChar char="•"/>
            </a:pPr>
            <a:r>
              <a:rPr lang="en-GB" b="0" u="none" baseline="0" dirty="0"/>
              <a:t>Important case highlighting consent – the victim couldn’t have consented to sex as Miss Newland had been impersonating someone else.</a:t>
            </a:r>
          </a:p>
          <a:p>
            <a:pPr marL="171450" indent="-171450">
              <a:buFont typeface="Arial" panose="020B0604020202020204" pitchFamily="34" charset="0"/>
              <a:buChar char="•"/>
            </a:pPr>
            <a:endParaRPr lang="en-GB" b="0" u="none" dirty="0"/>
          </a:p>
          <a:p>
            <a:endParaRPr lang="en-GB" b="0" u="none" dirty="0"/>
          </a:p>
          <a:p>
            <a:r>
              <a:rPr lang="en-GB" b="1" u="sng" dirty="0"/>
              <a:t>Bill Cosby</a:t>
            </a:r>
            <a:endParaRPr lang="en-GB" b="0" u="none" dirty="0"/>
          </a:p>
          <a:p>
            <a:endParaRPr lang="en-GB" b="0" u="none" dirty="0"/>
          </a:p>
          <a:p>
            <a:pPr marL="171450" indent="-171450">
              <a:buFont typeface="Arial" panose="020B0604020202020204" pitchFamily="34" charset="0"/>
              <a:buChar char="•"/>
            </a:pPr>
            <a:r>
              <a:rPr lang="en-GB" b="0" u="none" dirty="0"/>
              <a:t>Earliest sexual assault allegations are from as far back as 1960s</a:t>
            </a:r>
          </a:p>
          <a:p>
            <a:pPr marL="171450" indent="-171450">
              <a:buFont typeface="Arial" panose="020B0604020202020204" pitchFamily="34" charset="0"/>
              <a:buChar char="•"/>
            </a:pPr>
            <a:r>
              <a:rPr lang="en-GB" b="0" u="none" dirty="0"/>
              <a:t>Has been accused by nearly 60 women of offences ranging rape, drug-facilitated sexual assault,</a:t>
            </a:r>
            <a:r>
              <a:rPr lang="en-GB" b="0" u="none" baseline="0" dirty="0"/>
              <a:t> sexual battery, child sexual abuse, and sexual misconduct</a:t>
            </a:r>
          </a:p>
          <a:p>
            <a:pPr marL="171450" indent="-171450">
              <a:buFont typeface="Arial" panose="020B0604020202020204" pitchFamily="34" charset="0"/>
              <a:buChar char="•"/>
            </a:pPr>
            <a:r>
              <a:rPr lang="en-GB" b="0" u="none" baseline="0" dirty="0"/>
              <a:t>He has maintained his innocence</a:t>
            </a:r>
            <a:endParaRPr lang="en-GB" b="0" u="none" dirty="0"/>
          </a:p>
        </p:txBody>
      </p:sp>
      <p:sp>
        <p:nvSpPr>
          <p:cNvPr id="4" name="Slide Number Placeholder 3"/>
          <p:cNvSpPr>
            <a:spLocks noGrp="1"/>
          </p:cNvSpPr>
          <p:nvPr>
            <p:ph type="sldNum" sz="quarter" idx="10"/>
          </p:nvPr>
        </p:nvSpPr>
        <p:spPr/>
        <p:txBody>
          <a:bodyPr/>
          <a:lstStyle/>
          <a:p>
            <a:fld id="{4932B4BE-1F3E-4261-A131-1C4B9D12C075}" type="slidenum">
              <a:rPr lang="en-GB" smtClean="0"/>
              <a:t>6</a:t>
            </a:fld>
            <a:endParaRPr lang="en-GB" dirty="0"/>
          </a:p>
        </p:txBody>
      </p:sp>
    </p:spTree>
    <p:extLst>
      <p:ext uri="{BB962C8B-B14F-4D97-AF65-F5344CB8AC3E}">
        <p14:creationId xmlns:p14="http://schemas.microsoft.com/office/powerpoint/2010/main" val="26891601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Threatening delusions were cited as most common reason for homicide by SZ offenders</a:t>
            </a:r>
          </a:p>
        </p:txBody>
      </p:sp>
      <p:sp>
        <p:nvSpPr>
          <p:cNvPr id="4" name="Slide Number Placeholder 3"/>
          <p:cNvSpPr>
            <a:spLocks noGrp="1"/>
          </p:cNvSpPr>
          <p:nvPr>
            <p:ph type="sldNum" sz="quarter" idx="10"/>
          </p:nvPr>
        </p:nvSpPr>
        <p:spPr/>
        <p:txBody>
          <a:bodyPr/>
          <a:lstStyle/>
          <a:p>
            <a:fld id="{4932B4BE-1F3E-4261-A131-1C4B9D12C075}" type="slidenum">
              <a:rPr lang="en-GB" smtClean="0"/>
              <a:t>36</a:t>
            </a:fld>
            <a:endParaRPr lang="en-GB" dirty="0"/>
          </a:p>
        </p:txBody>
      </p:sp>
    </p:spTree>
    <p:extLst>
      <p:ext uri="{BB962C8B-B14F-4D97-AF65-F5344CB8AC3E}">
        <p14:creationId xmlns:p14="http://schemas.microsoft.com/office/powerpoint/2010/main" val="25148446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Psychotic symptoms / symptoms present at time of</a:t>
            </a:r>
            <a:r>
              <a:rPr lang="en-GB" baseline="0" dirty="0"/>
              <a:t> offence will be discussed in detail in the next lecture (part 2)</a:t>
            </a:r>
            <a:endParaRPr lang="en-GB" dirty="0"/>
          </a:p>
        </p:txBody>
      </p:sp>
      <p:sp>
        <p:nvSpPr>
          <p:cNvPr id="4" name="Slide Number Placeholder 3"/>
          <p:cNvSpPr>
            <a:spLocks noGrp="1"/>
          </p:cNvSpPr>
          <p:nvPr>
            <p:ph type="sldNum" sz="quarter" idx="10"/>
          </p:nvPr>
        </p:nvSpPr>
        <p:spPr/>
        <p:txBody>
          <a:bodyPr/>
          <a:lstStyle/>
          <a:p>
            <a:fld id="{4932B4BE-1F3E-4261-A131-1C4B9D12C075}" type="slidenum">
              <a:rPr lang="en-GB" smtClean="0"/>
              <a:t>37</a:t>
            </a:fld>
            <a:endParaRPr lang="en-GB" dirty="0"/>
          </a:p>
        </p:txBody>
      </p:sp>
    </p:spTree>
    <p:extLst>
      <p:ext uri="{BB962C8B-B14F-4D97-AF65-F5344CB8AC3E}">
        <p14:creationId xmlns:p14="http://schemas.microsoft.com/office/powerpoint/2010/main" val="34028337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kern="1200" baseline="0" dirty="0">
                <a:solidFill>
                  <a:schemeClr val="tx1"/>
                </a:solidFill>
                <a:latin typeface="+mn-lt"/>
                <a:ea typeface="+mn-ea"/>
                <a:cs typeface="+mn-cs"/>
              </a:rPr>
              <a:t>3 year study of stranger homicide 1996 – 1999</a:t>
            </a:r>
          </a:p>
          <a:p>
            <a:pPr rtl="0"/>
            <a:r>
              <a:rPr lang="en-GB" sz="1200" b="0" i="0" u="none" strike="noStrike" kern="1200" baseline="0" dirty="0">
                <a:solidFill>
                  <a:schemeClr val="tx1"/>
                </a:solidFill>
                <a:latin typeface="+mn-lt"/>
                <a:ea typeface="+mn-ea"/>
                <a:cs typeface="+mn-cs"/>
              </a:rPr>
              <a:t>SZ diagnosis – 7.8% ALL homicides and 4.3% stranger homicides     (Shaw 2004)</a:t>
            </a:r>
          </a:p>
          <a:p>
            <a:pPr rtl="0"/>
            <a:endParaRPr lang="en-GB" sz="1200" b="0" i="0" u="none" strike="noStrike" kern="1200" baseline="0" dirty="0">
              <a:solidFill>
                <a:schemeClr val="tx1"/>
              </a:solidFill>
              <a:latin typeface="+mn-lt"/>
              <a:ea typeface="+mn-ea"/>
              <a:cs typeface="+mn-cs"/>
            </a:endParaRPr>
          </a:p>
          <a:p>
            <a:pPr rtl="0"/>
            <a:r>
              <a:rPr lang="en-GB" sz="1200" b="0" i="0" u="none" strike="noStrike" kern="1200" baseline="0" dirty="0">
                <a:solidFill>
                  <a:schemeClr val="tx1"/>
                </a:solidFill>
                <a:latin typeface="+mn-lt"/>
                <a:ea typeface="+mn-ea"/>
                <a:cs typeface="+mn-cs"/>
              </a:rPr>
              <a:t>Canadian study reported 1.7% stranger homicides were mentally ill / retarded  (Langevin 1987)</a:t>
            </a:r>
          </a:p>
          <a:p>
            <a:pPr rtl="0"/>
            <a:endParaRPr lang="en-GB" sz="1200" b="0" i="0" u="none" strike="noStrike" kern="1200" baseline="0" dirty="0">
              <a:solidFill>
                <a:schemeClr val="tx1"/>
              </a:solidFill>
              <a:latin typeface="+mn-lt"/>
              <a:ea typeface="+mn-ea"/>
              <a:cs typeface="+mn-cs"/>
            </a:endParaRPr>
          </a:p>
          <a:p>
            <a:pPr rtl="0"/>
            <a:r>
              <a:rPr lang="en-GB" sz="1200" b="0" i="0" u="none" strike="noStrike" kern="1200" baseline="0" dirty="0">
                <a:solidFill>
                  <a:schemeClr val="tx1"/>
                </a:solidFill>
                <a:latin typeface="+mn-lt"/>
                <a:ea typeface="+mn-ea"/>
                <a:cs typeface="+mn-cs"/>
              </a:rPr>
              <a:t>Nielsson et al (2011)</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dirty="0"/>
              <a:t>9% all homicides committed by psychotic offenders were stranger homicides</a:t>
            </a:r>
          </a:p>
          <a:p>
            <a:pPr lvl="1" rtl="0"/>
            <a:r>
              <a:rPr lang="en-GB" sz="1200" b="0" i="0" u="none" strike="noStrike" kern="1200" baseline="0" dirty="0">
                <a:solidFill>
                  <a:schemeClr val="tx1"/>
                </a:solidFill>
                <a:latin typeface="+mn-lt"/>
                <a:ea typeface="+mn-ea"/>
                <a:cs typeface="+mn-cs"/>
              </a:rPr>
              <a:t>Rate of stranger-homicides by people with psychosis</a:t>
            </a:r>
          </a:p>
          <a:p>
            <a:pPr lvl="2" rtl="0"/>
            <a:r>
              <a:rPr lang="en-GB" sz="1200" b="0" i="0" u="none" strike="noStrike" kern="1200" baseline="0" dirty="0">
                <a:solidFill>
                  <a:schemeClr val="tx1"/>
                </a:solidFill>
                <a:latin typeface="+mn-lt"/>
                <a:ea typeface="+mn-ea"/>
                <a:cs typeface="+mn-cs"/>
              </a:rPr>
              <a:t>1 in 14.3 million people per year</a:t>
            </a:r>
          </a:p>
          <a:p>
            <a:pPr lvl="2" rtl="0"/>
            <a:r>
              <a:rPr lang="en-GB" sz="1200" b="0" i="0" u="none" strike="noStrike" kern="1200" baseline="0" dirty="0">
                <a:solidFill>
                  <a:schemeClr val="tx1"/>
                </a:solidFill>
                <a:latin typeface="+mn-lt"/>
                <a:ea typeface="+mn-ea"/>
                <a:cs typeface="+mn-cs"/>
              </a:rPr>
              <a:t>Prevalence of SZ at 0.5% - equates to 1 in 70,000 patients per year</a:t>
            </a:r>
          </a:p>
          <a:p>
            <a:pPr lvl="2" rtl="0"/>
            <a:r>
              <a:rPr lang="en-GB" sz="1200" b="0" i="0" u="none" strike="noStrike" kern="1200" baseline="0" dirty="0">
                <a:solidFill>
                  <a:schemeClr val="tx1"/>
                </a:solidFill>
                <a:latin typeface="+mn-lt"/>
                <a:ea typeface="+mn-ea"/>
                <a:cs typeface="+mn-cs"/>
              </a:rPr>
              <a:t>Prevalence of SZ at 1% - equates to 1 in 140,000 patients per year</a:t>
            </a:r>
          </a:p>
          <a:p>
            <a:pPr rtl="0"/>
            <a:endParaRPr lang="en-GB" sz="1200" b="0" i="0" u="none" strike="noStrike" kern="1200" baseline="0" dirty="0">
              <a:solidFill>
                <a:schemeClr val="tx1"/>
              </a:solidFill>
              <a:latin typeface="+mn-lt"/>
              <a:ea typeface="+mn-ea"/>
              <a:cs typeface="+mn-cs"/>
            </a:endParaRPr>
          </a:p>
          <a:p>
            <a:pPr lvl="1" rtl="0"/>
            <a:r>
              <a:rPr lang="en-GB" sz="1200" b="0" i="0" u="none" strike="noStrike" kern="1200" baseline="0" dirty="0">
                <a:solidFill>
                  <a:schemeClr val="tx1"/>
                </a:solidFill>
                <a:latin typeface="+mn-lt"/>
                <a:ea typeface="+mn-ea"/>
                <a:cs typeface="+mn-cs"/>
              </a:rPr>
              <a:t>For stranger homicides</a:t>
            </a:r>
          </a:p>
          <a:p>
            <a:pPr lvl="1" rtl="0"/>
            <a:r>
              <a:rPr lang="en-GB" sz="1200" b="0" i="0" u="none" strike="noStrike" kern="1200" baseline="0" dirty="0">
                <a:solidFill>
                  <a:schemeClr val="tx1"/>
                </a:solidFill>
                <a:latin typeface="+mn-lt"/>
                <a:ea typeface="+mn-ea"/>
                <a:cs typeface="+mn-cs"/>
              </a:rPr>
              <a:t>8 offenders killed more than 1 person (1 offender killed 14)</a:t>
            </a:r>
          </a:p>
          <a:p>
            <a:pPr lvl="1" rtl="0"/>
            <a:r>
              <a:rPr lang="en-GB" sz="1200" b="0" i="0" u="none" strike="noStrike" kern="1200" baseline="0" dirty="0">
                <a:solidFill>
                  <a:schemeClr val="tx1"/>
                </a:solidFill>
                <a:latin typeface="+mn-lt"/>
                <a:ea typeface="+mn-ea"/>
                <a:cs typeface="+mn-cs"/>
              </a:rPr>
              <a:t>42 offenders </a:t>
            </a:r>
            <a:r>
              <a:rPr lang="en-GB" sz="1200" b="0" i="0" u="none" strike="noStrike" kern="1200" baseline="0" dirty="0">
                <a:solidFill>
                  <a:schemeClr val="tx1"/>
                </a:solidFill>
                <a:latin typeface="+mn-lt"/>
                <a:ea typeface="+mn-ea"/>
                <a:cs typeface="+mn-cs"/>
                <a:sym typeface="Wingdings"/>
              </a:rPr>
              <a:t> 66 victims</a:t>
            </a:r>
          </a:p>
          <a:p>
            <a:pPr lvl="1" rtl="0"/>
            <a:r>
              <a:rPr lang="en-GB" sz="1200" b="0" i="0" u="none" strike="noStrike" kern="1200" baseline="0" dirty="0">
                <a:solidFill>
                  <a:schemeClr val="tx1"/>
                </a:solidFill>
                <a:latin typeface="+mn-lt"/>
                <a:ea typeface="+mn-ea"/>
                <a:cs typeface="+mn-cs"/>
              </a:rPr>
              <a:t>2/3 victims were men, mean age of 36.7</a:t>
            </a:r>
          </a:p>
          <a:p>
            <a:pPr lvl="1" rtl="0"/>
            <a:r>
              <a:rPr lang="en-GB" sz="1200" b="0" i="0" u="none" strike="noStrike" kern="1200" baseline="0" dirty="0">
                <a:solidFill>
                  <a:schemeClr val="tx1"/>
                </a:solidFill>
                <a:latin typeface="+mn-lt"/>
                <a:ea typeface="+mn-ea"/>
                <a:cs typeface="+mn-cs"/>
              </a:rPr>
              <a:t>No children were victims</a:t>
            </a:r>
          </a:p>
          <a:p>
            <a:pPr lvl="1" rtl="0"/>
            <a:endParaRPr lang="en-GB" sz="1200" b="0" i="0" u="none" strike="noStrike" kern="1200" baseline="0" dirty="0">
              <a:solidFill>
                <a:schemeClr val="tx1"/>
              </a:solidFill>
              <a:latin typeface="+mn-lt"/>
              <a:ea typeface="+mn-ea"/>
              <a:cs typeface="+mn-cs"/>
            </a:endParaRPr>
          </a:p>
          <a:p>
            <a:pPr lvl="1" rtl="0"/>
            <a:endParaRPr lang="en-GB" sz="1200" b="0" i="0" u="none" strike="noStrike" kern="1200" baseline="0" dirty="0">
              <a:solidFill>
                <a:schemeClr val="tx1"/>
              </a:solidFill>
              <a:latin typeface="+mn-lt"/>
              <a:ea typeface="+mn-ea"/>
              <a:cs typeface="+mn-cs"/>
            </a:endParaRPr>
          </a:p>
          <a:p>
            <a:pPr lvl="1" rtl="0"/>
            <a:r>
              <a:rPr lang="en-GB" sz="1200" b="0" i="0" u="none" strike="noStrike" kern="1200" baseline="0" dirty="0">
                <a:solidFill>
                  <a:schemeClr val="tx1"/>
                </a:solidFill>
                <a:latin typeface="+mn-lt"/>
                <a:ea typeface="+mn-ea"/>
                <a:cs typeface="+mn-cs"/>
              </a:rPr>
              <a:t>For familial homicides</a:t>
            </a:r>
          </a:p>
          <a:p>
            <a:pPr lvl="1" rtl="0"/>
            <a:r>
              <a:rPr lang="en-GB" sz="1200" b="0" i="0" u="none" strike="noStrike" kern="1200" baseline="0" dirty="0">
                <a:solidFill>
                  <a:schemeClr val="tx1"/>
                </a:solidFill>
                <a:latin typeface="+mn-lt"/>
                <a:ea typeface="+mn-ea"/>
                <a:cs typeface="+mn-cs"/>
              </a:rPr>
              <a:t>11 offenders killed more than 1 victim </a:t>
            </a:r>
          </a:p>
          <a:p>
            <a:pPr lvl="1" rtl="0"/>
            <a:r>
              <a:rPr lang="en-GB" sz="1200" b="0" i="0" u="none" strike="noStrike" kern="1200" baseline="0" dirty="0">
                <a:solidFill>
                  <a:schemeClr val="tx1"/>
                </a:solidFill>
                <a:latin typeface="+mn-lt"/>
                <a:ea typeface="+mn-ea"/>
                <a:cs typeface="+mn-cs"/>
              </a:rPr>
              <a:t>42 offenders  55 victims</a:t>
            </a:r>
          </a:p>
          <a:p>
            <a:pPr lvl="1" rtl="0"/>
            <a:r>
              <a:rPr lang="en-GB" sz="1200" b="0" i="0" u="none" strike="noStrike" kern="1200" baseline="0" dirty="0">
                <a:solidFill>
                  <a:schemeClr val="tx1"/>
                </a:solidFill>
                <a:latin typeface="+mn-lt"/>
                <a:ea typeface="+mn-ea"/>
                <a:cs typeface="+mn-cs"/>
              </a:rPr>
              <a:t>1/3 victims were men</a:t>
            </a:r>
          </a:p>
          <a:p>
            <a:pPr lvl="1" rtl="0"/>
            <a:r>
              <a:rPr lang="en-GB" sz="1200" b="0" i="0" u="none" strike="noStrike" kern="1200" baseline="0" dirty="0">
                <a:solidFill>
                  <a:schemeClr val="tx1"/>
                </a:solidFill>
                <a:latin typeface="+mn-lt"/>
                <a:ea typeface="+mn-ea"/>
                <a:cs typeface="+mn-cs"/>
              </a:rPr>
              <a:t>8 were children</a:t>
            </a:r>
          </a:p>
          <a:p>
            <a:pPr lvl="1" rtl="0"/>
            <a:endParaRPr lang="en-GB" sz="1200" b="0" i="0" u="none" strike="noStrike" kern="1200" baseline="0" dirty="0">
              <a:solidFill>
                <a:schemeClr val="tx1"/>
              </a:solidFill>
              <a:latin typeface="+mn-lt"/>
              <a:ea typeface="+mn-ea"/>
              <a:cs typeface="+mn-cs"/>
            </a:endParaRPr>
          </a:p>
          <a:p>
            <a:pPr lvl="1" rtl="0"/>
            <a:endParaRPr lang="en-GB" sz="1200" b="0" i="0" u="none" strike="noStrike" kern="1200" baseline="0" dirty="0">
              <a:solidFill>
                <a:schemeClr val="tx1"/>
              </a:solidFill>
              <a:latin typeface="+mn-lt"/>
              <a:ea typeface="+mn-ea"/>
              <a:cs typeface="+mn-cs"/>
            </a:endParaRPr>
          </a:p>
          <a:p>
            <a:pPr rtl="0"/>
            <a:r>
              <a:rPr lang="en-GB" sz="1200" b="0" i="0" u="none" strike="noStrike" kern="1200" baseline="0" dirty="0">
                <a:solidFill>
                  <a:schemeClr val="tx1"/>
                </a:solidFill>
                <a:latin typeface="+mn-lt"/>
                <a:ea typeface="+mn-ea"/>
                <a:cs typeface="+mn-cs"/>
              </a:rPr>
              <a:t>64% no previous treatment (larger proportion than for familial homicide offenders)</a:t>
            </a:r>
          </a:p>
          <a:p>
            <a:pPr rtl="0"/>
            <a:r>
              <a:rPr lang="en-GB" sz="1200" b="0" i="0" u="none" strike="noStrike" kern="1200" baseline="0" dirty="0">
                <a:solidFill>
                  <a:schemeClr val="tx1"/>
                </a:solidFill>
                <a:latin typeface="+mn-lt"/>
                <a:ea typeface="+mn-ea"/>
                <a:cs typeface="+mn-cs"/>
              </a:rPr>
              <a:t>Never-treated patients – average DUP of 3.6 years</a:t>
            </a:r>
          </a:p>
          <a:p>
            <a:pPr rtl="0"/>
            <a:r>
              <a:rPr lang="en-GB" sz="1200" b="0" i="0" u="none" strike="noStrike" kern="1200" baseline="0" dirty="0">
                <a:solidFill>
                  <a:schemeClr val="tx1"/>
                </a:solidFill>
                <a:latin typeface="+mn-lt"/>
                <a:ea typeface="+mn-ea"/>
                <a:cs typeface="+mn-cs"/>
              </a:rPr>
              <a:t>More likely to have delusional beliefs about the victim</a:t>
            </a:r>
          </a:p>
          <a:p>
            <a:pPr rtl="0"/>
            <a:r>
              <a:rPr lang="en-GB" sz="1200" b="0" i="0" u="none" strike="noStrike" kern="1200" baseline="0" dirty="0">
                <a:solidFill>
                  <a:schemeClr val="tx1"/>
                </a:solidFill>
                <a:latin typeface="+mn-lt"/>
                <a:ea typeface="+mn-ea"/>
                <a:cs typeface="+mn-cs"/>
              </a:rPr>
              <a:t>Stranger homicides more likely to be committed by homeless people, people with h/o conduct disorder and adult antisocial features.</a:t>
            </a:r>
          </a:p>
          <a:p>
            <a:pPr rtl="0"/>
            <a:r>
              <a:rPr lang="en-GB" sz="1200" b="0" i="0" u="none" strike="noStrike" kern="1200" baseline="0" dirty="0">
                <a:solidFill>
                  <a:schemeClr val="tx1"/>
                </a:solidFill>
                <a:latin typeface="+mn-lt"/>
                <a:ea typeface="+mn-ea"/>
                <a:cs typeface="+mn-cs"/>
              </a:rPr>
              <a:t>Most had never received treatment </a:t>
            </a:r>
          </a:p>
          <a:p>
            <a:pPr rtl="0"/>
            <a:r>
              <a:rPr lang="en-GB" sz="1200" b="0" i="0" u="none" strike="noStrike" kern="1200" baseline="0" dirty="0">
                <a:solidFill>
                  <a:schemeClr val="tx1"/>
                </a:solidFill>
                <a:latin typeface="+mn-lt"/>
                <a:ea typeface="+mn-ea"/>
                <a:cs typeface="+mn-cs"/>
              </a:rPr>
              <a:t>Long DUP</a:t>
            </a:r>
          </a:p>
          <a:p>
            <a:pPr rtl="0"/>
            <a:r>
              <a:rPr lang="en-GB" sz="1200" b="0" i="0" u="none" strike="noStrike" kern="1200" baseline="0" dirty="0">
                <a:solidFill>
                  <a:schemeClr val="tx1"/>
                </a:solidFill>
                <a:latin typeface="+mn-lt"/>
                <a:ea typeface="+mn-ea"/>
                <a:cs typeface="+mn-cs"/>
              </a:rPr>
              <a:t>Earlier identification and treatment of DUP may reduce incidence of stranger homicides</a:t>
            </a:r>
          </a:p>
        </p:txBody>
      </p:sp>
      <p:sp>
        <p:nvSpPr>
          <p:cNvPr id="4" name="Slide Number Placeholder 3"/>
          <p:cNvSpPr>
            <a:spLocks noGrp="1"/>
          </p:cNvSpPr>
          <p:nvPr>
            <p:ph type="sldNum" sz="quarter" idx="10"/>
          </p:nvPr>
        </p:nvSpPr>
        <p:spPr/>
        <p:txBody>
          <a:bodyPr/>
          <a:lstStyle/>
          <a:p>
            <a:fld id="{4932B4BE-1F3E-4261-A131-1C4B9D12C075}" type="slidenum">
              <a:rPr lang="en-GB" smtClean="0"/>
              <a:t>38</a:t>
            </a:fld>
            <a:endParaRPr lang="en-GB" dirty="0"/>
          </a:p>
        </p:txBody>
      </p:sp>
    </p:spTree>
    <p:extLst>
      <p:ext uri="{BB962C8B-B14F-4D97-AF65-F5344CB8AC3E}">
        <p14:creationId xmlns:p14="http://schemas.microsoft.com/office/powerpoint/2010/main" val="4311339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Dominique</a:t>
            </a:r>
            <a:r>
              <a:rPr lang="en-GB" b="1" u="sng" baseline="0" dirty="0"/>
              <a:t> </a:t>
            </a:r>
            <a:r>
              <a:rPr lang="en-GB" b="1" u="sng" baseline="0" dirty="0" err="1"/>
              <a:t>Cottrez</a:t>
            </a:r>
            <a:endParaRPr lang="en-GB" b="0" u="none" baseline="0" dirty="0"/>
          </a:p>
          <a:p>
            <a:endParaRPr lang="en-GB" b="0" u="none" baseline="0" dirty="0"/>
          </a:p>
          <a:p>
            <a:pPr marL="171450" indent="-171450">
              <a:buFont typeface="Arial" panose="020B0604020202020204" pitchFamily="34" charset="0"/>
              <a:buChar char="•"/>
            </a:pPr>
            <a:r>
              <a:rPr lang="en-GB" b="0" u="none" dirty="0"/>
              <a:t>France’s worst case of infanticide</a:t>
            </a:r>
          </a:p>
          <a:p>
            <a:pPr marL="171450" indent="-171450">
              <a:buFont typeface="Arial" panose="020B0604020202020204" pitchFamily="34" charset="0"/>
              <a:buChar char="•"/>
            </a:pPr>
            <a:r>
              <a:rPr lang="en-GB" b="0" u="none" dirty="0"/>
              <a:t>In</a:t>
            </a:r>
            <a:r>
              <a:rPr lang="en-GB" b="0" u="none" baseline="0" dirty="0"/>
              <a:t> summer 2010 a man was digging in his garden in northern France when he discovered the remains of an infant in a carrier bag</a:t>
            </a:r>
          </a:p>
          <a:p>
            <a:pPr marL="171450" indent="-171450">
              <a:buFont typeface="Arial" panose="020B0604020202020204" pitchFamily="34" charset="0"/>
              <a:buChar char="•"/>
            </a:pPr>
            <a:r>
              <a:rPr lang="en-GB" b="0" u="none" baseline="0" dirty="0"/>
              <a:t>The police were called and further bodies were discovered – in all 8 bodies of babies were discovered on the property</a:t>
            </a:r>
          </a:p>
          <a:p>
            <a:pPr marL="171450" indent="-171450">
              <a:buFont typeface="Arial" panose="020B0604020202020204" pitchFamily="34" charset="0"/>
              <a:buChar char="•"/>
            </a:pPr>
            <a:r>
              <a:rPr lang="en-GB" b="0" u="none" baseline="0" dirty="0"/>
              <a:t>The previous owner, Dominique </a:t>
            </a:r>
            <a:r>
              <a:rPr lang="en-GB" b="0" u="none" baseline="0" dirty="0" err="1"/>
              <a:t>Cottrez</a:t>
            </a:r>
            <a:r>
              <a:rPr lang="en-GB" b="0" u="none" baseline="0" dirty="0"/>
              <a:t>, was questioned and admitted to secretly bearing and killing 8 </a:t>
            </a:r>
            <a:r>
              <a:rPr lang="en-GB" b="0" u="none" baseline="0" dirty="0" err="1"/>
              <a:t>newborns</a:t>
            </a:r>
            <a:endParaRPr lang="en-GB" b="0" u="none" baseline="0" dirty="0"/>
          </a:p>
          <a:p>
            <a:pPr marL="171450" indent="-171450">
              <a:buFont typeface="Arial" panose="020B0604020202020204" pitchFamily="34" charset="0"/>
              <a:buChar char="•"/>
            </a:pPr>
            <a:r>
              <a:rPr lang="en-GB" b="0" u="none" baseline="0" dirty="0"/>
              <a:t>She described a long history of sexual and physical abuse at the hands of her father, which became consenting as she became an adult. She continued to have sex with her father as an extra-marital affair</a:t>
            </a:r>
          </a:p>
          <a:p>
            <a:pPr marL="171450" indent="-171450">
              <a:buFont typeface="Arial" panose="020B0604020202020204" pitchFamily="34" charset="0"/>
              <a:buChar char="•"/>
            </a:pPr>
            <a:r>
              <a:rPr lang="en-GB" b="0" u="none" baseline="0" dirty="0"/>
              <a:t>She reported that she had never used contraception and was scared of doctors so did not seek abortions</a:t>
            </a:r>
          </a:p>
          <a:p>
            <a:pPr marL="171450" indent="-171450">
              <a:buFont typeface="Arial" panose="020B0604020202020204" pitchFamily="34" charset="0"/>
              <a:buChar char="•"/>
            </a:pPr>
            <a:r>
              <a:rPr lang="en-GB" b="0" u="none" baseline="0" dirty="0"/>
              <a:t>She reported that she had killed the babies as she was scared that they had been the result of the incestuous relationship</a:t>
            </a:r>
          </a:p>
          <a:p>
            <a:pPr marL="171450" indent="-171450">
              <a:buFont typeface="Arial" panose="020B0604020202020204" pitchFamily="34" charset="0"/>
              <a:buChar char="•"/>
            </a:pPr>
            <a:r>
              <a:rPr lang="en-GB" b="0" u="none" baseline="0" dirty="0"/>
              <a:t>Her killing of the babies had become a means of contraception</a:t>
            </a:r>
          </a:p>
          <a:p>
            <a:pPr marL="171450" indent="-171450">
              <a:buFont typeface="Arial" panose="020B0604020202020204" pitchFamily="34" charset="0"/>
              <a:buChar char="•"/>
            </a:pPr>
            <a:r>
              <a:rPr lang="en-GB" b="0" u="none" baseline="0" dirty="0"/>
              <a:t>She described how she had smothered one child and had strangled another</a:t>
            </a:r>
          </a:p>
          <a:p>
            <a:pPr marL="171450" indent="-171450">
              <a:buFont typeface="Arial" panose="020B0604020202020204" pitchFamily="34" charset="0"/>
              <a:buChar char="•"/>
            </a:pPr>
            <a:r>
              <a:rPr lang="en-GB" b="0" u="none" baseline="0" dirty="0"/>
              <a:t>She described that she had never named any of the children</a:t>
            </a:r>
          </a:p>
          <a:p>
            <a:pPr marL="171450" indent="-171450">
              <a:buFont typeface="Arial" panose="020B0604020202020204" pitchFamily="34" charset="0"/>
              <a:buChar char="•"/>
            </a:pPr>
            <a:r>
              <a:rPr lang="en-GB" b="0" u="none" baseline="0" dirty="0"/>
              <a:t>She was jailed for 9 years</a:t>
            </a:r>
          </a:p>
          <a:p>
            <a:pPr marL="171450" indent="-171450">
              <a:buFont typeface="Arial" panose="020B0604020202020204" pitchFamily="34" charset="0"/>
              <a:buChar char="•"/>
            </a:pPr>
            <a:endParaRPr lang="en-GB" b="0" u="none" baseline="0" dirty="0"/>
          </a:p>
          <a:p>
            <a:pPr marL="171450" indent="-171450">
              <a:buFont typeface="Arial" panose="020B0604020202020204" pitchFamily="34" charset="0"/>
              <a:buChar char="•"/>
            </a:pPr>
            <a:endParaRPr lang="en-GB" b="0" u="none" dirty="0"/>
          </a:p>
        </p:txBody>
      </p:sp>
      <p:sp>
        <p:nvSpPr>
          <p:cNvPr id="4" name="Slide Number Placeholder 3"/>
          <p:cNvSpPr>
            <a:spLocks noGrp="1"/>
          </p:cNvSpPr>
          <p:nvPr>
            <p:ph type="sldNum" sz="quarter" idx="10"/>
          </p:nvPr>
        </p:nvSpPr>
        <p:spPr/>
        <p:txBody>
          <a:bodyPr/>
          <a:lstStyle/>
          <a:p>
            <a:fld id="{4932B4BE-1F3E-4261-A131-1C4B9D12C075}" type="slidenum">
              <a:rPr lang="en-GB" smtClean="0"/>
              <a:t>39</a:t>
            </a:fld>
            <a:endParaRPr lang="en-GB" dirty="0"/>
          </a:p>
        </p:txBody>
      </p:sp>
    </p:spTree>
    <p:extLst>
      <p:ext uri="{BB962C8B-B14F-4D97-AF65-F5344CB8AC3E}">
        <p14:creationId xmlns:p14="http://schemas.microsoft.com/office/powerpoint/2010/main" val="31858479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Filicide = killing of</a:t>
            </a:r>
            <a:r>
              <a:rPr lang="en-GB" baseline="0" dirty="0"/>
              <a:t> a child by his/her parent</a:t>
            </a:r>
          </a:p>
          <a:p>
            <a:r>
              <a:rPr lang="en-GB" baseline="0" dirty="0"/>
              <a:t>Infanticide = killing of a child soon after birth. Under s1(1) the Infanticide Act 1938 – woman who kills child under age of 12 months…her mind was disturbed by reason of her not having fully recovered from the effect of giving birth to the child or by reason of the effect of lactation…</a:t>
            </a:r>
          </a:p>
          <a:p>
            <a:r>
              <a:rPr lang="en-GB" baseline="0" dirty="0"/>
              <a:t>	Has the effect of reducing charge to manslaughter</a:t>
            </a:r>
          </a:p>
          <a:p>
            <a:r>
              <a:rPr lang="en-GB" baseline="0" dirty="0"/>
              <a:t>Neonaticide = killing of a child within 24 hours of birth</a:t>
            </a:r>
            <a:endParaRPr lang="en-GB" dirty="0"/>
          </a:p>
        </p:txBody>
      </p:sp>
      <p:sp>
        <p:nvSpPr>
          <p:cNvPr id="4" name="Slide Number Placeholder 3"/>
          <p:cNvSpPr>
            <a:spLocks noGrp="1"/>
          </p:cNvSpPr>
          <p:nvPr>
            <p:ph type="sldNum" sz="quarter" idx="10"/>
          </p:nvPr>
        </p:nvSpPr>
        <p:spPr/>
        <p:txBody>
          <a:bodyPr/>
          <a:lstStyle/>
          <a:p>
            <a:fld id="{4932B4BE-1F3E-4261-A131-1C4B9D12C075}" type="slidenum">
              <a:rPr lang="en-GB" smtClean="0"/>
              <a:t>40</a:t>
            </a:fld>
            <a:endParaRPr lang="en-GB" dirty="0"/>
          </a:p>
        </p:txBody>
      </p:sp>
    </p:spTree>
    <p:extLst>
      <p:ext uri="{BB962C8B-B14F-4D97-AF65-F5344CB8AC3E}">
        <p14:creationId xmlns:p14="http://schemas.microsoft.com/office/powerpoint/2010/main" val="31944695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Average</a:t>
            </a:r>
            <a:r>
              <a:rPr lang="en-GB" baseline="0" dirty="0"/>
              <a:t> of 32 cases of filicide per year in England and Wales (and accounts for half of all child homicides – i.e. other 50% killed by someone other than their parent)</a:t>
            </a:r>
          </a:p>
          <a:p>
            <a:pPr marL="171450" indent="-171450">
              <a:buFont typeface="Arial" panose="020B0604020202020204" pitchFamily="34" charset="0"/>
              <a:buChar char="•"/>
            </a:pPr>
            <a:r>
              <a:rPr lang="en-GB" baseline="0" dirty="0"/>
              <a:t>May be an under-estimation due to difficulties determining cause of death</a:t>
            </a:r>
          </a:p>
          <a:p>
            <a:pPr marL="171450" indent="-171450">
              <a:buFont typeface="Arial" panose="020B0604020202020204" pitchFamily="34" charset="0"/>
              <a:buChar char="•"/>
            </a:pPr>
            <a:r>
              <a:rPr lang="en-GB" baseline="0" dirty="0"/>
              <a:t>Children under age of 1 year are at greatest risk – account for 55% cases of filicide</a:t>
            </a:r>
          </a:p>
          <a:p>
            <a:pPr marL="171450" indent="-171450">
              <a:buFont typeface="Arial" panose="020B0604020202020204" pitchFamily="34" charset="0"/>
              <a:buChar char="•"/>
            </a:pPr>
            <a:r>
              <a:rPr lang="en-GB" baseline="0" dirty="0"/>
              <a:t>Men more likely to commit filicide than women (67% vs 33%)</a:t>
            </a:r>
          </a:p>
          <a:p>
            <a:pPr marL="171450" indent="-171450">
              <a:buFont typeface="Arial" panose="020B0604020202020204" pitchFamily="34" charset="0"/>
              <a:buChar char="•"/>
            </a:pPr>
            <a:endParaRPr lang="en-GB" baseline="0" dirty="0"/>
          </a:p>
          <a:p>
            <a:pPr marL="0" indent="0">
              <a:buFont typeface="Arial" panose="020B0604020202020204" pitchFamily="34" charset="0"/>
              <a:buNone/>
            </a:pPr>
            <a:r>
              <a:rPr lang="en-GB" baseline="0" dirty="0"/>
              <a:t>Parental filicide is associated with suicide</a:t>
            </a:r>
          </a:p>
          <a:p>
            <a:pPr marL="171450" indent="-171450">
              <a:buFont typeface="Arial" panose="020B0604020202020204" pitchFamily="34" charset="0"/>
              <a:buChar char="•"/>
            </a:pPr>
            <a:r>
              <a:rPr lang="en-GB" baseline="0" dirty="0"/>
              <a:t>Filicide accounts for 2% all homicides but 7.6% all homicide-suicides</a:t>
            </a:r>
          </a:p>
          <a:p>
            <a:pPr marL="171450" indent="-171450">
              <a:buFont typeface="Arial" panose="020B0604020202020204" pitchFamily="34" charset="0"/>
              <a:buChar char="•"/>
            </a:pPr>
            <a:r>
              <a:rPr lang="en-GB" baseline="0" dirty="0"/>
              <a:t>16 – 29% maternal filicides died by suicide</a:t>
            </a:r>
          </a:p>
          <a:p>
            <a:pPr marL="171450" indent="-171450">
              <a:buFont typeface="Arial" panose="020B0604020202020204" pitchFamily="34" charset="0"/>
              <a:buChar char="•"/>
            </a:pPr>
            <a:r>
              <a:rPr lang="en-GB" baseline="0" dirty="0"/>
              <a:t>40 – 60% paternal filicides died by suicide (Friedman et al 2005)</a:t>
            </a:r>
          </a:p>
          <a:p>
            <a:pPr marL="171450" indent="-171450">
              <a:buFont typeface="Arial" panose="020B0604020202020204" pitchFamily="34" charset="0"/>
              <a:buChar char="•"/>
            </a:pPr>
            <a:r>
              <a:rPr lang="en-GB" baseline="0" dirty="0"/>
              <a:t>National confidential inquiry in 2009 showed that over an 8 year period 17% perpetrators of filicide subsequently took their own life</a:t>
            </a:r>
          </a:p>
          <a:p>
            <a:r>
              <a:rPr lang="en-GB" baseline="0" dirty="0"/>
              <a:t>	</a:t>
            </a:r>
            <a:r>
              <a:rPr lang="en-GB" dirty="0"/>
              <a:t>38% affective disorder</a:t>
            </a:r>
          </a:p>
          <a:p>
            <a:r>
              <a:rPr lang="en-GB" dirty="0"/>
              <a:t>	16% personality disorder</a:t>
            </a:r>
          </a:p>
          <a:p>
            <a:r>
              <a:rPr lang="en-GB" dirty="0"/>
              <a:t>	13% schizophrenia</a:t>
            </a:r>
          </a:p>
          <a:p>
            <a:pPr marL="0" indent="0">
              <a:buFont typeface="Arial" panose="020B0604020202020204" pitchFamily="34" charset="0"/>
              <a:buNone/>
            </a:pPr>
            <a:r>
              <a:rPr lang="en-GB" baseline="0" dirty="0"/>
              <a:t>	35% mentally ill at the time of the offence</a:t>
            </a:r>
          </a:p>
          <a:p>
            <a:pPr marL="0" indent="0">
              <a:buFont typeface="Arial" panose="020B0604020202020204" pitchFamily="34" charset="0"/>
              <a:buNone/>
            </a:pPr>
            <a:r>
              <a:rPr lang="en-GB" baseline="0" dirty="0"/>
              <a:t>	13% psychotic at time of offence</a:t>
            </a:r>
          </a:p>
        </p:txBody>
      </p:sp>
      <p:sp>
        <p:nvSpPr>
          <p:cNvPr id="4" name="Slide Number Placeholder 3"/>
          <p:cNvSpPr>
            <a:spLocks noGrp="1"/>
          </p:cNvSpPr>
          <p:nvPr>
            <p:ph type="sldNum" sz="quarter" idx="10"/>
          </p:nvPr>
        </p:nvSpPr>
        <p:spPr/>
        <p:txBody>
          <a:bodyPr/>
          <a:lstStyle/>
          <a:p>
            <a:fld id="{4932B4BE-1F3E-4261-A131-1C4B9D12C075}" type="slidenum">
              <a:rPr lang="en-GB" smtClean="0"/>
              <a:t>41</a:t>
            </a:fld>
            <a:endParaRPr lang="en-GB" dirty="0"/>
          </a:p>
        </p:txBody>
      </p:sp>
    </p:spTree>
    <p:extLst>
      <p:ext uri="{BB962C8B-B14F-4D97-AF65-F5344CB8AC3E}">
        <p14:creationId xmlns:p14="http://schemas.microsoft.com/office/powerpoint/2010/main" val="19349600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Women who killed their</a:t>
            </a:r>
            <a:r>
              <a:rPr lang="en-GB" baseline="0" dirty="0"/>
              <a:t> children have the following characteristics</a:t>
            </a:r>
          </a:p>
          <a:p>
            <a:pPr marL="171450" indent="-171450">
              <a:buFont typeface="Arial" panose="020B0604020202020204" pitchFamily="34" charset="0"/>
              <a:buChar char="•"/>
            </a:pPr>
            <a:r>
              <a:rPr lang="en-GB" baseline="0" dirty="0"/>
              <a:t>Age 20 – 40 years</a:t>
            </a:r>
          </a:p>
          <a:p>
            <a:pPr marL="171450" indent="-171450">
              <a:buFont typeface="Arial" panose="020B0604020202020204" pitchFamily="34" charset="0"/>
              <a:buChar char="•"/>
            </a:pPr>
            <a:r>
              <a:rPr lang="en-GB" baseline="0" dirty="0"/>
              <a:t>No clear association with marital status – women committing neonaticide more often single</a:t>
            </a:r>
          </a:p>
          <a:p>
            <a:pPr marL="171450" indent="-171450">
              <a:buFont typeface="Arial" panose="020B0604020202020204" pitchFamily="34" charset="0"/>
              <a:buChar char="•"/>
            </a:pPr>
            <a:r>
              <a:rPr lang="en-GB" baseline="0" dirty="0"/>
              <a:t>Strong association with poverty</a:t>
            </a:r>
          </a:p>
          <a:p>
            <a:pPr marL="171450" indent="-171450">
              <a:buFont typeface="Arial" panose="020B0604020202020204" pitchFamily="34" charset="0"/>
              <a:buChar char="•"/>
            </a:pPr>
            <a:r>
              <a:rPr lang="en-GB" baseline="0" dirty="0"/>
              <a:t>20% minority ethnic group</a:t>
            </a:r>
          </a:p>
          <a:p>
            <a:pPr marL="171450" indent="-171450">
              <a:buFont typeface="Arial" panose="020B0604020202020204" pitchFamily="34" charset="0"/>
              <a:buChar char="•"/>
            </a:pPr>
            <a:r>
              <a:rPr lang="en-GB" baseline="0" dirty="0"/>
              <a:t>Depressed mood common</a:t>
            </a:r>
          </a:p>
          <a:p>
            <a:pPr marL="628650" lvl="1" indent="-171450">
              <a:buFont typeface="Arial" panose="020B0604020202020204" pitchFamily="34" charset="0"/>
              <a:buChar char="•"/>
            </a:pPr>
            <a:r>
              <a:rPr lang="en-GB" baseline="0" dirty="0"/>
              <a:t>For successful defence of infanticide, the degree of psychological disturbance is generally less than is required for a defence of diminished responsibility</a:t>
            </a:r>
            <a:endParaRPr lang="en-GB" dirty="0"/>
          </a:p>
        </p:txBody>
      </p:sp>
      <p:sp>
        <p:nvSpPr>
          <p:cNvPr id="4" name="Slide Number Placeholder 3"/>
          <p:cNvSpPr>
            <a:spLocks noGrp="1"/>
          </p:cNvSpPr>
          <p:nvPr>
            <p:ph type="sldNum" sz="quarter" idx="10"/>
          </p:nvPr>
        </p:nvSpPr>
        <p:spPr/>
        <p:txBody>
          <a:bodyPr/>
          <a:lstStyle/>
          <a:p>
            <a:fld id="{4932B4BE-1F3E-4261-A131-1C4B9D12C075}" type="slidenum">
              <a:rPr lang="en-GB" smtClean="0"/>
              <a:t>42</a:t>
            </a:fld>
            <a:endParaRPr lang="en-GB" dirty="0"/>
          </a:p>
        </p:txBody>
      </p:sp>
    </p:spTree>
    <p:extLst>
      <p:ext uri="{BB962C8B-B14F-4D97-AF65-F5344CB8AC3E}">
        <p14:creationId xmlns:p14="http://schemas.microsoft.com/office/powerpoint/2010/main" val="14301780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Motivations</a:t>
            </a:r>
            <a:r>
              <a:rPr lang="en-GB" baseline="0" dirty="0"/>
              <a:t> for filicide</a:t>
            </a:r>
          </a:p>
          <a:p>
            <a:endParaRPr lang="en-GB" baseline="0" dirty="0"/>
          </a:p>
          <a:p>
            <a:pPr marL="171450" indent="-171450">
              <a:buFont typeface="Arial" panose="020B0604020202020204" pitchFamily="34" charset="0"/>
              <a:buChar char="•"/>
            </a:pPr>
            <a:r>
              <a:rPr lang="en-GB" baseline="0" dirty="0"/>
              <a:t>Altruistic / mercy killing</a:t>
            </a:r>
          </a:p>
          <a:p>
            <a:pPr marL="628650" lvl="1" indent="-171450">
              <a:buFont typeface="Arial" panose="020B0604020202020204" pitchFamily="34" charset="0"/>
              <a:buChar char="•"/>
            </a:pPr>
            <a:r>
              <a:rPr lang="en-GB" baseline="0" dirty="0"/>
              <a:t>Relieve suffering of sick child, or</a:t>
            </a:r>
          </a:p>
          <a:p>
            <a:pPr marL="628650" lvl="1" indent="-171450">
              <a:buFont typeface="Arial" panose="020B0604020202020204" pitchFamily="34" charset="0"/>
              <a:buChar char="•"/>
            </a:pPr>
            <a:r>
              <a:rPr lang="en-GB" baseline="0" dirty="0"/>
              <a:t>Suicide where the motive is not to abandon the child</a:t>
            </a:r>
          </a:p>
          <a:p>
            <a:pPr marL="171450" indent="-171450">
              <a:buFont typeface="Arial" panose="020B0604020202020204" pitchFamily="34" charset="0"/>
              <a:buChar char="•"/>
            </a:pPr>
            <a:r>
              <a:rPr lang="en-GB" baseline="0" dirty="0"/>
              <a:t>Unwanted children</a:t>
            </a:r>
          </a:p>
          <a:p>
            <a:pPr marL="628650" lvl="1" indent="-171450">
              <a:buFont typeface="Arial" panose="020B0604020202020204" pitchFamily="34" charset="0"/>
              <a:buChar char="•"/>
            </a:pPr>
            <a:r>
              <a:rPr lang="en-GB" baseline="0" dirty="0"/>
              <a:t>Death may be caused by passive neglect or active aggression</a:t>
            </a:r>
          </a:p>
          <a:p>
            <a:pPr marL="628650" lvl="1" indent="-171450">
              <a:buFont typeface="Arial" panose="020B0604020202020204" pitchFamily="34" charset="0"/>
              <a:buChar char="•"/>
            </a:pPr>
            <a:r>
              <a:rPr lang="en-GB" baseline="0" dirty="0"/>
              <a:t>Neonaticide common</a:t>
            </a:r>
          </a:p>
          <a:p>
            <a:pPr marL="171450" indent="-171450">
              <a:buFont typeface="Arial" panose="020B0604020202020204" pitchFamily="34" charset="0"/>
              <a:buChar char="•"/>
            </a:pPr>
            <a:r>
              <a:rPr lang="en-GB" baseline="0" dirty="0"/>
              <a:t>Accidental</a:t>
            </a:r>
          </a:p>
          <a:p>
            <a:pPr marL="628650" lvl="1" indent="-171450">
              <a:buFont typeface="Arial" panose="020B0604020202020204" pitchFamily="34" charset="0"/>
              <a:buChar char="•"/>
            </a:pPr>
            <a:r>
              <a:rPr lang="en-GB" baseline="0" dirty="0"/>
              <a:t>Impulsive acts leads to the death of the child – e.g. within the context of child abuse</a:t>
            </a:r>
          </a:p>
          <a:p>
            <a:pPr marL="171450" indent="-171450">
              <a:buFont typeface="Arial" panose="020B0604020202020204" pitchFamily="34" charset="0"/>
              <a:buChar char="•"/>
            </a:pPr>
            <a:r>
              <a:rPr lang="en-GB" baseline="0" dirty="0"/>
              <a:t>Retaliation or spousal revenge</a:t>
            </a:r>
          </a:p>
          <a:p>
            <a:pPr marL="628650" lvl="1" indent="-171450">
              <a:buFont typeface="Arial" panose="020B0604020202020204" pitchFamily="34" charset="0"/>
              <a:buChar char="•"/>
            </a:pPr>
            <a:r>
              <a:rPr lang="en-GB" baseline="0" dirty="0"/>
              <a:t>Occurring usually within context of relationship breakdown where child becomes object of retaliation</a:t>
            </a:r>
          </a:p>
          <a:p>
            <a:pPr marL="171450" indent="-171450">
              <a:buFont typeface="Arial" panose="020B0604020202020204" pitchFamily="34" charset="0"/>
              <a:buChar char="•"/>
            </a:pPr>
            <a:r>
              <a:rPr lang="en-GB" baseline="0" dirty="0"/>
              <a:t>Mental illness</a:t>
            </a:r>
            <a:endParaRPr lang="en-GB" dirty="0"/>
          </a:p>
        </p:txBody>
      </p:sp>
      <p:sp>
        <p:nvSpPr>
          <p:cNvPr id="4" name="Slide Number Placeholder 3"/>
          <p:cNvSpPr>
            <a:spLocks noGrp="1"/>
          </p:cNvSpPr>
          <p:nvPr>
            <p:ph type="sldNum" sz="quarter" idx="10"/>
          </p:nvPr>
        </p:nvSpPr>
        <p:spPr/>
        <p:txBody>
          <a:bodyPr/>
          <a:lstStyle/>
          <a:p>
            <a:fld id="{4932B4BE-1F3E-4261-A131-1C4B9D12C075}" type="slidenum">
              <a:rPr lang="en-GB" smtClean="0"/>
              <a:t>43</a:t>
            </a:fld>
            <a:endParaRPr lang="en-GB" dirty="0"/>
          </a:p>
        </p:txBody>
      </p:sp>
    </p:spTree>
    <p:extLst>
      <p:ext uri="{BB962C8B-B14F-4D97-AF65-F5344CB8AC3E}">
        <p14:creationId xmlns:p14="http://schemas.microsoft.com/office/powerpoint/2010/main" val="41606387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Women’s violence is more likely to occur</a:t>
            </a:r>
            <a:r>
              <a:rPr lang="en-US" baseline="0" dirty="0"/>
              <a:t> in the home and the victims are more likely to be family members (Monahan et al 2001)</a:t>
            </a:r>
            <a:endParaRPr lang="en-GB" baseline="0" dirty="0"/>
          </a:p>
          <a:p>
            <a:endParaRPr lang="en-US" baseline="0" dirty="0"/>
          </a:p>
          <a:p>
            <a:r>
              <a:rPr lang="en-US" baseline="0" dirty="0"/>
              <a:t>Female perpetrators of homicide are more likely to kill someone with whom they are in a close relationship.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One study looking at women who had committed homicides in Victoria, Australia between 1997 and 2005 showed: </a:t>
            </a:r>
          </a:p>
          <a:p>
            <a:r>
              <a:rPr lang="en-GB" sz="1200" b="0" i="0" u="none" strike="noStrike" kern="1200" baseline="0" dirty="0">
                <a:solidFill>
                  <a:schemeClr val="tx1"/>
                </a:solidFill>
                <a:latin typeface="+mn-lt"/>
                <a:ea typeface="+mn-ea"/>
                <a:cs typeface="+mn-cs"/>
              </a:rPr>
              <a:t>• 36.4% killed their partner </a:t>
            </a:r>
          </a:p>
          <a:p>
            <a:r>
              <a:rPr lang="en-GB" sz="1200" b="0" i="0" u="none" strike="noStrike" kern="1200" baseline="0" dirty="0">
                <a:solidFill>
                  <a:schemeClr val="tx1"/>
                </a:solidFill>
                <a:latin typeface="+mn-lt"/>
                <a:ea typeface="+mn-ea"/>
                <a:cs typeface="+mn-cs"/>
              </a:rPr>
              <a:t>• 23.6% killed another relative (including their children) </a:t>
            </a:r>
          </a:p>
          <a:p>
            <a:r>
              <a:rPr lang="en-GB" sz="1200" b="0" i="0" u="none" strike="noStrike" kern="1200" baseline="0" dirty="0">
                <a:solidFill>
                  <a:schemeClr val="tx1"/>
                </a:solidFill>
                <a:latin typeface="+mn-lt"/>
                <a:ea typeface="+mn-ea"/>
                <a:cs typeface="+mn-cs"/>
              </a:rPr>
              <a:t>• 36.4% killed an acquaintance or friend </a:t>
            </a:r>
          </a:p>
          <a:p>
            <a:r>
              <a:rPr lang="en-GB" sz="1200" b="0" i="0" u="none" strike="noStrike" kern="1200" baseline="0" dirty="0">
                <a:solidFill>
                  <a:schemeClr val="tx1"/>
                </a:solidFill>
                <a:latin typeface="+mn-lt"/>
                <a:ea typeface="+mn-ea"/>
                <a:cs typeface="+mn-cs"/>
              </a:rPr>
              <a:t>• 3.6% killed a stranger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Bennet et al (2012) 	</a:t>
            </a:r>
          </a:p>
          <a:p>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48</a:t>
            </a:fld>
            <a:endParaRPr lang="en-US" altLang="en-US"/>
          </a:p>
        </p:txBody>
      </p:sp>
    </p:spTree>
    <p:extLst>
      <p:ext uri="{BB962C8B-B14F-4D97-AF65-F5344CB8AC3E}">
        <p14:creationId xmlns:p14="http://schemas.microsoft.com/office/powerpoint/2010/main" val="11283340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a:solidFill>
                  <a:schemeClr val="tx1"/>
                </a:solidFill>
                <a:latin typeface="+mn-lt"/>
                <a:ea typeface="+mn-ea"/>
                <a:cs typeface="+mn-cs"/>
              </a:rPr>
              <a:t>54% (Rix 1994)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GB" sz="1200" b="0" i="0" u="none" strike="noStrike" kern="1200" baseline="0" dirty="0">
              <a:solidFill>
                <a:schemeClr val="tx1"/>
              </a:solidFill>
              <a:latin typeface="+mn-lt"/>
              <a:ea typeface="+mn-ea"/>
              <a:cs typeface="+mn-cs"/>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a:solidFill>
                  <a:schemeClr val="tx1"/>
                </a:solidFill>
                <a:latin typeface="+mn-lt"/>
                <a:ea typeface="+mn-ea"/>
                <a:cs typeface="+mn-cs"/>
              </a:rPr>
              <a:t>Learning disability (11%), </a:t>
            </a:r>
          </a:p>
          <a:p>
            <a:pPr marL="0" marR="0" indent="0" algn="l" defTabSz="4572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a:solidFill>
                  <a:schemeClr val="tx1"/>
                </a:solidFill>
                <a:latin typeface="+mn-lt"/>
                <a:ea typeface="+mn-ea"/>
                <a:cs typeface="+mn-cs"/>
              </a:rPr>
              <a:t>Psychosis (8%), </a:t>
            </a:r>
          </a:p>
          <a:p>
            <a:pPr marL="0" marR="0" indent="0" algn="l" defTabSz="4572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a:solidFill>
                  <a:schemeClr val="tx1"/>
                </a:solidFill>
                <a:latin typeface="+mn-lt"/>
                <a:ea typeface="+mn-ea"/>
                <a:cs typeface="+mn-cs"/>
              </a:rPr>
              <a:t>Alcohol misuse (8%), </a:t>
            </a:r>
          </a:p>
          <a:p>
            <a:pPr marL="0" marR="0" indent="0" algn="l" defTabSz="4572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a:solidFill>
                  <a:schemeClr val="tx1"/>
                </a:solidFill>
                <a:latin typeface="+mn-lt"/>
                <a:ea typeface="+mn-ea"/>
                <a:cs typeface="+mn-cs"/>
              </a:rPr>
              <a:t>Depressive disorder (5%), </a:t>
            </a:r>
          </a:p>
          <a:p>
            <a:pPr marL="0" marR="0" indent="0" algn="l" defTabSz="4572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a:solidFill>
                  <a:schemeClr val="tx1"/>
                </a:solidFill>
                <a:latin typeface="+mn-lt"/>
                <a:ea typeface="+mn-ea"/>
                <a:cs typeface="+mn-cs"/>
              </a:rPr>
              <a:t>Substance misuse (3%), </a:t>
            </a:r>
          </a:p>
          <a:p>
            <a:pPr marL="0" marR="0" indent="0" algn="l" defTabSz="4572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a:solidFill>
                  <a:schemeClr val="tx1"/>
                </a:solidFill>
                <a:latin typeface="+mn-lt"/>
                <a:ea typeface="+mn-ea"/>
                <a:cs typeface="+mn-cs"/>
              </a:rPr>
              <a:t>Conduct disorder (1%) 	</a:t>
            </a:r>
          </a:p>
          <a:p>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50</a:t>
            </a:fld>
            <a:endParaRPr lang="en-US" altLang="en-US"/>
          </a:p>
        </p:txBody>
      </p:sp>
    </p:spTree>
    <p:extLst>
      <p:ext uri="{BB962C8B-B14F-4D97-AF65-F5344CB8AC3E}">
        <p14:creationId xmlns:p14="http://schemas.microsoft.com/office/powerpoint/2010/main" val="1118165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Classification of sexual offending</a:t>
            </a:r>
          </a:p>
          <a:p>
            <a:endParaRPr lang="en-GB" dirty="0"/>
          </a:p>
          <a:p>
            <a:r>
              <a:rPr lang="en-GB" dirty="0"/>
              <a:t>Definition of sexual</a:t>
            </a:r>
            <a:r>
              <a:rPr lang="en-GB" baseline="0" dirty="0"/>
              <a:t> offence (O’Connell 1990) – </a:t>
            </a:r>
            <a:r>
              <a:rPr lang="en-GB" i="1" baseline="0" dirty="0"/>
              <a:t>a criminal offence involving sexual behaviour occurs when one party does not give, or is incapable of giving fully informed consent or where the difference in power between two parties is such that one is not in a position to make a truly free choice.</a:t>
            </a:r>
            <a:endParaRPr lang="en-GB" i="0" baseline="0" dirty="0"/>
          </a:p>
          <a:p>
            <a:endParaRPr lang="en-GB" i="0" baseline="0" dirty="0"/>
          </a:p>
          <a:p>
            <a:r>
              <a:rPr lang="en-GB" b="1" i="0" baseline="0" dirty="0"/>
              <a:t>QUESTION TO AUDIENCE: what is consent?</a:t>
            </a:r>
            <a:endParaRPr lang="en-GB" b="0" i="0" baseline="0" dirty="0"/>
          </a:p>
          <a:p>
            <a:endParaRPr lang="en-GB" b="0" i="0" baseline="0" dirty="0"/>
          </a:p>
          <a:p>
            <a:r>
              <a:rPr lang="en-GB" b="0" i="0" baseline="0" dirty="0"/>
              <a:t>Sexual Offences Act 2003 (s74)</a:t>
            </a:r>
          </a:p>
          <a:p>
            <a:pPr marL="171450" indent="-171450">
              <a:buFont typeface="Arial" panose="020B0604020202020204" pitchFamily="34" charset="0"/>
              <a:buChar char="•"/>
            </a:pPr>
            <a:r>
              <a:rPr lang="en-GB" b="0" i="0" baseline="0" dirty="0"/>
              <a:t>“ a person consents if he agrees by choice and has the freedom and capacity to make that choice “</a:t>
            </a:r>
          </a:p>
          <a:p>
            <a:pPr marL="171450" indent="-171450">
              <a:buFont typeface="Arial" panose="020B0604020202020204" pitchFamily="34" charset="0"/>
              <a:buChar char="•"/>
            </a:pPr>
            <a:endParaRPr lang="en-GB" b="0" i="0" baseline="0" dirty="0"/>
          </a:p>
          <a:p>
            <a:pPr marL="171450" indent="-171450">
              <a:buFont typeface="Arial" panose="020B0604020202020204" pitchFamily="34" charset="0"/>
              <a:buChar char="•"/>
            </a:pPr>
            <a:r>
              <a:rPr lang="en-GB" b="0" i="0" baseline="0" dirty="0"/>
              <a:t>The Act describes ways in which lack of consent can be presumed</a:t>
            </a:r>
          </a:p>
          <a:p>
            <a:pPr marL="628650" lvl="1" indent="-171450">
              <a:buFont typeface="Arial" panose="020B0604020202020204" pitchFamily="34" charset="0"/>
              <a:buChar char="•"/>
            </a:pPr>
            <a:r>
              <a:rPr lang="en-GB" b="0" i="0" baseline="0" dirty="0"/>
              <a:t>If the victim was deceived by the defendant or the defendant impersonates others</a:t>
            </a:r>
          </a:p>
          <a:p>
            <a:pPr marL="628650" lvl="1" indent="-171450">
              <a:buFont typeface="Arial" panose="020B0604020202020204" pitchFamily="34" charset="0"/>
              <a:buChar char="•"/>
            </a:pPr>
            <a:r>
              <a:rPr lang="en-GB" b="0" i="0" baseline="0" dirty="0"/>
              <a:t>Case of Gayle Newland</a:t>
            </a:r>
            <a:endParaRPr lang="en-GB" b="1" i="0" baseline="0" dirty="0"/>
          </a:p>
        </p:txBody>
      </p:sp>
      <p:sp>
        <p:nvSpPr>
          <p:cNvPr id="4" name="Slide Number Placeholder 3"/>
          <p:cNvSpPr>
            <a:spLocks noGrp="1"/>
          </p:cNvSpPr>
          <p:nvPr>
            <p:ph type="sldNum" sz="quarter" idx="10"/>
          </p:nvPr>
        </p:nvSpPr>
        <p:spPr/>
        <p:txBody>
          <a:bodyPr/>
          <a:lstStyle/>
          <a:p>
            <a:fld id="{4932B4BE-1F3E-4261-A131-1C4B9D12C075}" type="slidenum">
              <a:rPr lang="en-GB" smtClean="0"/>
              <a:t>7</a:t>
            </a:fld>
            <a:endParaRPr lang="en-GB" dirty="0"/>
          </a:p>
        </p:txBody>
      </p:sp>
    </p:spTree>
    <p:extLst>
      <p:ext uri="{BB962C8B-B14F-4D97-AF65-F5344CB8AC3E}">
        <p14:creationId xmlns:p14="http://schemas.microsoft.com/office/powerpoint/2010/main" val="37570537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52</a:t>
            </a:fld>
            <a:endParaRPr lang="en-US" altLang="en-US"/>
          </a:p>
        </p:txBody>
      </p:sp>
    </p:spTree>
    <p:extLst>
      <p:ext uri="{BB962C8B-B14F-4D97-AF65-F5344CB8AC3E}">
        <p14:creationId xmlns:p14="http://schemas.microsoft.com/office/powerpoint/2010/main" val="258828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baseline="0" dirty="0"/>
              <a:t>Police recording system divides sexual offences into 2 categories</a:t>
            </a:r>
          </a:p>
          <a:p>
            <a:pPr marL="171450" indent="-171450">
              <a:buFont typeface="Arial" panose="020B0604020202020204" pitchFamily="34" charset="0"/>
              <a:buChar char="•"/>
            </a:pPr>
            <a:r>
              <a:rPr lang="en-GB" i="0" baseline="0" dirty="0"/>
              <a:t>Serious sexual offences – rapes, sexual assaults and sexual activity with children</a:t>
            </a:r>
          </a:p>
          <a:p>
            <a:pPr marL="171450" indent="-171450">
              <a:buFont typeface="Arial" panose="020B0604020202020204" pitchFamily="34" charset="0"/>
              <a:buChar char="•"/>
            </a:pPr>
            <a:r>
              <a:rPr lang="en-GB" i="0" baseline="0" dirty="0"/>
              <a:t>Other sexual offences – soliciting, exploitation of prostitution and other unlawful sexual activity between 2 consenting adults</a:t>
            </a:r>
          </a:p>
          <a:p>
            <a:pPr marL="171450" indent="-171450">
              <a:buFont typeface="Arial" panose="020B0604020202020204" pitchFamily="34" charset="0"/>
              <a:buChar char="•"/>
            </a:pPr>
            <a:endParaRPr lang="en-GB" i="0" baseline="0" dirty="0"/>
          </a:p>
          <a:p>
            <a:pPr marL="0" indent="0">
              <a:buFont typeface="Arial" panose="020B0604020202020204" pitchFamily="34" charset="0"/>
              <a:buNone/>
            </a:pPr>
            <a:r>
              <a:rPr lang="en-GB" i="0" baseline="0" dirty="0"/>
              <a:t>Indecent images of children classed by severity</a:t>
            </a:r>
          </a:p>
          <a:p>
            <a:pPr marL="171450" indent="-171450">
              <a:buFont typeface="Arial" panose="020B0604020202020204" pitchFamily="34" charset="0"/>
              <a:buChar char="•"/>
            </a:pPr>
            <a:r>
              <a:rPr lang="en-GB" i="0" baseline="0" dirty="0"/>
              <a:t>Level 1 – images of erotic posing, with no sexual activity</a:t>
            </a:r>
          </a:p>
          <a:p>
            <a:pPr marL="171450" indent="-171450">
              <a:buFont typeface="Arial" panose="020B0604020202020204" pitchFamily="34" charset="0"/>
              <a:buChar char="•"/>
            </a:pPr>
            <a:r>
              <a:rPr lang="en-GB" i="0" baseline="0" dirty="0"/>
              <a:t>Level 2 – non-penetrative sexual activities between children, or solo masturbation by a child</a:t>
            </a:r>
          </a:p>
          <a:p>
            <a:pPr marL="171450" indent="-171450">
              <a:buFont typeface="Arial" panose="020B0604020202020204" pitchFamily="34" charset="0"/>
              <a:buChar char="•"/>
            </a:pPr>
            <a:r>
              <a:rPr lang="en-GB" i="0" baseline="0" dirty="0"/>
              <a:t>Level 3 – non-penetrative sexual activity between adults and children</a:t>
            </a:r>
          </a:p>
          <a:p>
            <a:pPr marL="171450" indent="-171450">
              <a:buFont typeface="Arial" panose="020B0604020202020204" pitchFamily="34" charset="0"/>
              <a:buChar char="•"/>
            </a:pPr>
            <a:r>
              <a:rPr lang="en-GB" i="0" baseline="0" dirty="0"/>
              <a:t>Level 4 – penetrative sexual activity involving a child or children, or both children and adults</a:t>
            </a:r>
          </a:p>
          <a:p>
            <a:pPr marL="171450" indent="-171450">
              <a:buFont typeface="Arial" panose="020B0604020202020204" pitchFamily="34" charset="0"/>
              <a:buChar char="•"/>
            </a:pPr>
            <a:r>
              <a:rPr lang="en-GB" i="0" baseline="0" dirty="0"/>
              <a:t>Level 5 – sadism or penetration of, or by, an animal</a:t>
            </a:r>
            <a:endParaRPr lang="en-GB" dirty="0"/>
          </a:p>
          <a:p>
            <a:endParaRPr lang="en-GB" dirty="0"/>
          </a:p>
        </p:txBody>
      </p:sp>
      <p:sp>
        <p:nvSpPr>
          <p:cNvPr id="4" name="Slide Number Placeholder 3"/>
          <p:cNvSpPr>
            <a:spLocks noGrp="1"/>
          </p:cNvSpPr>
          <p:nvPr>
            <p:ph type="sldNum" sz="quarter" idx="10"/>
          </p:nvPr>
        </p:nvSpPr>
        <p:spPr/>
        <p:txBody>
          <a:bodyPr/>
          <a:lstStyle/>
          <a:p>
            <a:fld id="{4932B4BE-1F3E-4261-A131-1C4B9D12C075}" type="slidenum">
              <a:rPr lang="en-GB" smtClean="0"/>
              <a:t>8</a:t>
            </a:fld>
            <a:endParaRPr lang="en-GB" dirty="0"/>
          </a:p>
        </p:txBody>
      </p:sp>
    </p:spTree>
    <p:extLst>
      <p:ext uri="{BB962C8B-B14F-4D97-AF65-F5344CB8AC3E}">
        <p14:creationId xmlns:p14="http://schemas.microsoft.com/office/powerpoint/2010/main" val="1043568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other offences e.g.</a:t>
            </a:r>
          </a:p>
          <a:p>
            <a:pPr marL="171450" indent="-171450">
              <a:buFont typeface="Arial" panose="020B0604020202020204" pitchFamily="34" charset="0"/>
              <a:buChar char="•"/>
            </a:pPr>
            <a:r>
              <a:rPr lang="en-GB" dirty="0"/>
              <a:t>Intercourse with a corpse</a:t>
            </a:r>
            <a:r>
              <a:rPr lang="en-GB" baseline="0" dirty="0"/>
              <a:t> or animal</a:t>
            </a:r>
          </a:p>
          <a:p>
            <a:pPr marL="171450" indent="-171450">
              <a:buFont typeface="Arial" panose="020B0604020202020204" pitchFamily="34" charset="0"/>
              <a:buChar char="•"/>
            </a:pPr>
            <a:r>
              <a:rPr lang="en-GB" baseline="0" dirty="0"/>
              <a:t>Exposure and voyeurism</a:t>
            </a:r>
          </a:p>
          <a:p>
            <a:pPr marL="171450" indent="-171450">
              <a:buFont typeface="Arial" panose="020B0604020202020204" pitchFamily="34" charset="0"/>
              <a:buChar char="•"/>
            </a:pPr>
            <a:r>
              <a:rPr lang="en-GB" baseline="0" dirty="0"/>
              <a:t>Offences relating to children (either under 13 or under 16)</a:t>
            </a:r>
          </a:p>
          <a:p>
            <a:pPr marL="171450" indent="-171450">
              <a:buFont typeface="Arial" panose="020B0604020202020204" pitchFamily="34" charset="0"/>
              <a:buChar char="•"/>
            </a:pPr>
            <a:r>
              <a:rPr lang="en-GB" baseline="0" dirty="0"/>
              <a:t>Incest</a:t>
            </a:r>
          </a:p>
          <a:p>
            <a:pPr marL="171450" indent="-171450">
              <a:buFont typeface="Arial" panose="020B0604020202020204" pitchFamily="34" charset="0"/>
              <a:buChar char="•"/>
            </a:pPr>
            <a:r>
              <a:rPr lang="en-GB" baseline="0" dirty="0"/>
              <a:t>Prostitution</a:t>
            </a:r>
          </a:p>
          <a:p>
            <a:pPr marL="171450" indent="-171450">
              <a:buFont typeface="Arial" panose="020B0604020202020204" pitchFamily="34" charset="0"/>
              <a:buChar char="•"/>
            </a:pPr>
            <a:r>
              <a:rPr lang="en-GB" baseline="0" dirty="0"/>
              <a:t>Soliciting</a:t>
            </a:r>
          </a:p>
          <a:p>
            <a:pPr marL="171450" indent="-171450">
              <a:buFont typeface="Arial" panose="020B0604020202020204" pitchFamily="34" charset="0"/>
              <a:buChar char="•"/>
            </a:pPr>
            <a:r>
              <a:rPr lang="en-GB" baseline="0" dirty="0"/>
              <a:t>Trafficking</a:t>
            </a:r>
          </a:p>
          <a:p>
            <a:pPr marL="171450" indent="-171450">
              <a:buFont typeface="Arial" panose="020B0604020202020204" pitchFamily="34" charset="0"/>
              <a:buChar char="•"/>
            </a:pPr>
            <a:r>
              <a:rPr lang="en-GB" baseline="0" dirty="0"/>
              <a:t>Grooming</a:t>
            </a:r>
          </a:p>
          <a:p>
            <a:pPr marL="171450" indent="-171450">
              <a:buFont typeface="Arial" panose="020B0604020202020204" pitchFamily="34" charset="0"/>
              <a:buChar char="•"/>
            </a:pPr>
            <a:r>
              <a:rPr lang="en-GB" baseline="0" dirty="0"/>
              <a:t>Pornography</a:t>
            </a:r>
          </a:p>
          <a:p>
            <a:pPr marL="171450" indent="-171450">
              <a:buFont typeface="Arial" panose="020B0604020202020204" pitchFamily="34" charset="0"/>
              <a:buChar char="•"/>
            </a:pPr>
            <a:endParaRPr lang="en-GB" baseline="0" dirty="0"/>
          </a:p>
          <a:p>
            <a:pPr marL="0" indent="0">
              <a:buFont typeface="Arial" panose="020B0604020202020204" pitchFamily="34" charset="0"/>
              <a:buNone/>
            </a:pPr>
            <a:r>
              <a:rPr lang="en-GB" b="1" baseline="0" dirty="0"/>
              <a:t>Rape</a:t>
            </a:r>
            <a:r>
              <a:rPr lang="en-GB" b="0" baseline="0" dirty="0"/>
              <a:t> is an offence that involves sex and violence. </a:t>
            </a:r>
          </a:p>
          <a:p>
            <a:pPr marL="171450" indent="-171450">
              <a:buFont typeface="Arial" panose="020B0604020202020204" pitchFamily="34" charset="0"/>
              <a:buChar char="•"/>
            </a:pPr>
            <a:r>
              <a:rPr lang="en-GB" b="0" baseline="0" dirty="0"/>
              <a:t>Most studies of rapists</a:t>
            </a:r>
          </a:p>
          <a:p>
            <a:pPr marL="628650" lvl="1" indent="-171450">
              <a:buFont typeface="Arial" panose="020B0604020202020204" pitchFamily="34" charset="0"/>
              <a:buChar char="•"/>
            </a:pPr>
            <a:r>
              <a:rPr lang="en-GB" b="0" baseline="0" dirty="0"/>
              <a:t>Young men of lower socio-economic class</a:t>
            </a:r>
          </a:p>
          <a:p>
            <a:pPr marL="628650" lvl="1" indent="-171450">
              <a:buFont typeface="Arial" panose="020B0604020202020204" pitchFamily="34" charset="0"/>
              <a:buChar char="•"/>
            </a:pPr>
            <a:r>
              <a:rPr lang="en-GB" b="0" baseline="0" dirty="0"/>
              <a:t>H/o violent offences</a:t>
            </a:r>
          </a:p>
          <a:p>
            <a:pPr marL="171450" lvl="0" indent="-171450">
              <a:buFont typeface="Arial" panose="020B0604020202020204" pitchFamily="34" charset="0"/>
              <a:buChar char="•"/>
            </a:pPr>
            <a:r>
              <a:rPr lang="en-GB" b="0" baseline="0" dirty="0"/>
              <a:t>Male victims more likely to be physically assaulted and be the victims of multiple assailants. The perpetrators are not always homosexual</a:t>
            </a:r>
          </a:p>
          <a:p>
            <a:pPr marL="171450" lvl="0" indent="-171450">
              <a:buFont typeface="Arial" panose="020B0604020202020204" pitchFamily="34" charset="0"/>
              <a:buChar char="•"/>
            </a:pPr>
            <a:r>
              <a:rPr lang="en-GB" b="0" baseline="0" dirty="0"/>
              <a:t>The most disordered rapists are gender blind – i.e. female and male victims</a:t>
            </a:r>
          </a:p>
          <a:p>
            <a:pPr marL="171450" lvl="0" indent="-171450">
              <a:buFont typeface="Arial" panose="020B0604020202020204" pitchFamily="34" charset="0"/>
              <a:buChar char="•"/>
            </a:pPr>
            <a:endParaRPr lang="en-GB" b="0" baseline="0" dirty="0"/>
          </a:p>
          <a:p>
            <a:pPr marL="0" lvl="0" indent="0">
              <a:buFont typeface="Arial" panose="020B0604020202020204" pitchFamily="34" charset="0"/>
              <a:buNone/>
            </a:pPr>
            <a:r>
              <a:rPr lang="en-GB" b="1" baseline="0" dirty="0"/>
              <a:t>Indecent exposure</a:t>
            </a:r>
            <a:r>
              <a:rPr lang="en-GB" b="0" baseline="0" dirty="0"/>
              <a:t> – urge to expose genitals to strangers.</a:t>
            </a:r>
          </a:p>
          <a:p>
            <a:pPr marL="171450" lvl="0" indent="-171450">
              <a:buFont typeface="Arial" panose="020B0604020202020204" pitchFamily="34" charset="0"/>
              <a:buChar char="•"/>
            </a:pPr>
            <a:r>
              <a:rPr lang="en-GB" b="0" baseline="0" dirty="0"/>
              <a:t>Common, persistent and disruptive</a:t>
            </a:r>
            <a:endParaRPr lang="en-GB" b="1" dirty="0"/>
          </a:p>
        </p:txBody>
      </p:sp>
      <p:sp>
        <p:nvSpPr>
          <p:cNvPr id="4" name="Slide Number Placeholder 3"/>
          <p:cNvSpPr>
            <a:spLocks noGrp="1"/>
          </p:cNvSpPr>
          <p:nvPr>
            <p:ph type="sldNum" sz="quarter" idx="10"/>
          </p:nvPr>
        </p:nvSpPr>
        <p:spPr/>
        <p:txBody>
          <a:bodyPr/>
          <a:lstStyle/>
          <a:p>
            <a:fld id="{4932B4BE-1F3E-4261-A131-1C4B9D12C075}" type="slidenum">
              <a:rPr lang="en-GB" smtClean="0"/>
              <a:t>9</a:t>
            </a:fld>
            <a:endParaRPr lang="en-GB" dirty="0"/>
          </a:p>
        </p:txBody>
      </p:sp>
    </p:spTree>
    <p:extLst>
      <p:ext uri="{BB962C8B-B14F-4D97-AF65-F5344CB8AC3E}">
        <p14:creationId xmlns:p14="http://schemas.microsoft.com/office/powerpoint/2010/main" val="3702413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1985 study</a:t>
            </a:r>
            <a:r>
              <a:rPr lang="en-GB" baseline="0" dirty="0"/>
              <a:t> (Baker and Duncan) showed that 12% females and 8% males had reported having had unwanted sexual contact before age of 16</a:t>
            </a:r>
          </a:p>
          <a:p>
            <a:endParaRPr lang="en-GB" baseline="0" dirty="0"/>
          </a:p>
          <a:p>
            <a:r>
              <a:rPr lang="en-GB" baseline="0" dirty="0"/>
              <a:t>Only 11% victims of serious sexual assault report the incident to the police (Povey et al 2009)</a:t>
            </a:r>
          </a:p>
          <a:p>
            <a:endParaRPr lang="en-GB" baseline="0" dirty="0"/>
          </a:p>
          <a:p>
            <a:r>
              <a:rPr lang="en-GB" baseline="0" dirty="0"/>
              <a:t>British Crime Survey 2009/10 reported that 2% women and 1% men aged 16 – 59 had experienced a sexual assault within the last 12 months</a:t>
            </a:r>
          </a:p>
          <a:p>
            <a:pPr marL="171450" indent="-171450">
              <a:buFont typeface="Arial" panose="020B0604020202020204" pitchFamily="34" charset="0"/>
              <a:buChar char="•"/>
            </a:pPr>
            <a:r>
              <a:rPr lang="en-GB" baseline="0" dirty="0"/>
              <a:t>54509 sexual offences recorded by police</a:t>
            </a:r>
          </a:p>
          <a:p>
            <a:pPr marL="628650" lvl="1" indent="-171450">
              <a:buFont typeface="Arial" panose="020B0604020202020204" pitchFamily="34" charset="0"/>
              <a:buChar char="•"/>
            </a:pPr>
            <a:r>
              <a:rPr lang="en-GB" baseline="0" dirty="0"/>
              <a:t>43,579  (80%) were serious sexual offences</a:t>
            </a:r>
          </a:p>
          <a:p>
            <a:pPr marL="628650" lvl="1" indent="-171450">
              <a:buFont typeface="Arial" panose="020B0604020202020204" pitchFamily="34" charset="0"/>
              <a:buChar char="•"/>
            </a:pPr>
            <a:r>
              <a:rPr lang="en-GB" baseline="0" dirty="0"/>
              <a:t>10930  (20%) were other sexual offences</a:t>
            </a:r>
          </a:p>
          <a:p>
            <a:pPr marL="0" lvl="0" indent="0">
              <a:buFont typeface="Arial" panose="020B0604020202020204" pitchFamily="34" charset="0"/>
              <a:buNone/>
            </a:pPr>
            <a:r>
              <a:rPr lang="en-GB" baseline="0" dirty="0"/>
              <a:t>These figures had represented an increase on the previous year – which may be due to improved rates of reporting.</a:t>
            </a:r>
          </a:p>
          <a:p>
            <a:pPr marL="0" lvl="0" indent="0">
              <a:buFont typeface="Arial" panose="020B0604020202020204" pitchFamily="34" charset="0"/>
              <a:buNone/>
            </a:pPr>
            <a:endParaRPr lang="en-GB" baseline="0" dirty="0"/>
          </a:p>
          <a:p>
            <a:pPr marL="0" lvl="0" indent="0">
              <a:buFont typeface="Arial" panose="020B0604020202020204" pitchFamily="34" charset="0"/>
              <a:buNone/>
            </a:pPr>
            <a:r>
              <a:rPr lang="en-GB" baseline="0" dirty="0"/>
              <a:t>However there remains under-reporting, which may be due to</a:t>
            </a:r>
          </a:p>
          <a:p>
            <a:pPr marL="171450" lvl="0" indent="-171450">
              <a:buFont typeface="Arial" panose="020B0604020202020204" pitchFamily="34" charset="0"/>
              <a:buChar char="•"/>
            </a:pPr>
            <a:r>
              <a:rPr lang="en-GB" baseline="0" dirty="0"/>
              <a:t>Shame and fear of the CJS process</a:t>
            </a:r>
          </a:p>
          <a:p>
            <a:pPr marL="171450" lvl="0" indent="-171450">
              <a:buFont typeface="Arial" panose="020B0604020202020204" pitchFamily="34" charset="0"/>
              <a:buChar char="•"/>
            </a:pPr>
            <a:r>
              <a:rPr lang="en-GB" baseline="0" dirty="0"/>
              <a:t>Most victims are known to the offender</a:t>
            </a:r>
          </a:p>
          <a:p>
            <a:pPr marL="171450" lvl="0" indent="-171450">
              <a:buFont typeface="Arial" panose="020B0604020202020204" pitchFamily="34" charset="0"/>
              <a:buChar char="•"/>
            </a:pPr>
            <a:endParaRPr lang="en-GB" baseline="0" dirty="0"/>
          </a:p>
          <a:p>
            <a:pPr marL="0" lvl="0" indent="0">
              <a:buFont typeface="Arial" panose="020B0604020202020204" pitchFamily="34" charset="0"/>
              <a:buNone/>
            </a:pPr>
            <a:r>
              <a:rPr lang="en-GB" baseline="0" dirty="0"/>
              <a:t>Of a sample of 676 alleged rapes in 2003 -4 (Feist et al 2007)</a:t>
            </a:r>
          </a:p>
          <a:p>
            <a:pPr marL="171450" lvl="0" indent="-171450">
              <a:buFont typeface="Arial" panose="020B0604020202020204" pitchFamily="34" charset="0"/>
              <a:buChar char="•"/>
            </a:pPr>
            <a:r>
              <a:rPr lang="en-GB" baseline="0" dirty="0"/>
              <a:t>8% were shown to be a false allegation</a:t>
            </a:r>
          </a:p>
          <a:p>
            <a:pPr marL="171450" lvl="0" indent="-171450">
              <a:buFont typeface="Arial" panose="020B0604020202020204" pitchFamily="34" charset="0"/>
              <a:buChar char="•"/>
            </a:pPr>
            <a:r>
              <a:rPr lang="en-GB" baseline="0" dirty="0"/>
              <a:t>70% were not charged, mostly due to either withdrawal of the complaint, or insufficient evidence</a:t>
            </a:r>
          </a:p>
          <a:p>
            <a:pPr marL="171450" lvl="0" indent="-171450">
              <a:buFont typeface="Arial" panose="020B0604020202020204" pitchFamily="34" charset="0"/>
              <a:buChar char="•"/>
            </a:pPr>
            <a:r>
              <a:rPr lang="en-GB" baseline="0" dirty="0"/>
              <a:t>13% led to a conviction (not necessarily for rape)</a:t>
            </a:r>
          </a:p>
          <a:p>
            <a:pPr marL="0" lvl="0" indent="0">
              <a:buFont typeface="Arial" panose="020B0604020202020204" pitchFamily="34" charset="0"/>
              <a:buNone/>
            </a:pPr>
            <a:r>
              <a:rPr lang="en-GB" baseline="0" dirty="0"/>
              <a:t>This study showed that 6% rape allegations lead to a conviction for rape</a:t>
            </a:r>
          </a:p>
          <a:p>
            <a:pPr marL="0" lvl="0" indent="0">
              <a:buFont typeface="Arial" panose="020B0604020202020204" pitchFamily="34" charset="0"/>
              <a:buNone/>
            </a:pPr>
            <a:endParaRPr lang="en-GB" baseline="0" dirty="0"/>
          </a:p>
          <a:p>
            <a:pPr marL="0" lvl="0" indent="0">
              <a:buFont typeface="Arial" panose="020B0604020202020204" pitchFamily="34" charset="0"/>
              <a:buNone/>
            </a:pPr>
            <a:r>
              <a:rPr lang="en-GB" b="1" baseline="0" dirty="0"/>
              <a:t>QUESTION AUDIENCE – Sexual assaults are perceived to be more common that they are – why?</a:t>
            </a:r>
            <a:endParaRPr lang="en-GB" b="0" baseline="0" dirty="0"/>
          </a:p>
          <a:p>
            <a:pPr marL="0" lvl="0" indent="0">
              <a:buFont typeface="Arial" panose="020B0604020202020204" pitchFamily="34" charset="0"/>
              <a:buNone/>
            </a:pPr>
            <a:r>
              <a:rPr lang="en-GB" b="0" baseline="0" dirty="0"/>
              <a:t>Related to victim impact</a:t>
            </a:r>
          </a:p>
          <a:p>
            <a:pPr marL="0" lvl="0" indent="0">
              <a:buFont typeface="Arial" panose="020B0604020202020204" pitchFamily="34" charset="0"/>
              <a:buNone/>
            </a:pPr>
            <a:r>
              <a:rPr lang="en-GB" b="0" baseline="0" dirty="0"/>
              <a:t>Weighted crime index score is high</a:t>
            </a:r>
          </a:p>
          <a:p>
            <a:pPr marL="0" lvl="0" indent="0">
              <a:buFont typeface="Arial" panose="020B0604020202020204" pitchFamily="34" charset="0"/>
              <a:buNone/>
            </a:pPr>
            <a:r>
              <a:rPr lang="en-GB" b="0" baseline="0" dirty="0"/>
              <a:t>(Developed by </a:t>
            </a:r>
            <a:r>
              <a:rPr lang="en-GB" b="0" baseline="0" dirty="0" err="1"/>
              <a:t>MOJ</a:t>
            </a:r>
            <a:r>
              <a:rPr lang="en-GB" b="0" baseline="0" dirty="0"/>
              <a:t> to provide an estimate of the cost of crime – economic / psychological)</a:t>
            </a:r>
          </a:p>
          <a:p>
            <a:pPr marL="0" lvl="0" indent="0">
              <a:buFont typeface="Arial" panose="020B0604020202020204" pitchFamily="34" charset="0"/>
              <a:buNone/>
            </a:pPr>
            <a:r>
              <a:rPr lang="en-GB" b="0" baseline="0" dirty="0"/>
              <a:t>Sexual assault has the highest </a:t>
            </a:r>
            <a:r>
              <a:rPr lang="en-GB" b="0" baseline="0" dirty="0" err="1"/>
              <a:t>WCI</a:t>
            </a:r>
            <a:r>
              <a:rPr lang="en-GB" b="0" baseline="0" dirty="0"/>
              <a:t> excluding homicide</a:t>
            </a:r>
          </a:p>
          <a:p>
            <a:pPr marL="0" lvl="0" indent="0">
              <a:buFont typeface="Arial" panose="020B0604020202020204" pitchFamily="34" charset="0"/>
              <a:buNone/>
            </a:pPr>
            <a:endParaRPr lang="en-GB" b="0" baseline="0" dirty="0"/>
          </a:p>
          <a:p>
            <a:pPr marL="0" lvl="0" indent="0">
              <a:buFont typeface="Arial" panose="020B0604020202020204" pitchFamily="34" charset="0"/>
              <a:buNone/>
            </a:pPr>
            <a:r>
              <a:rPr lang="en-GB" b="1" baseline="0" dirty="0"/>
              <a:t>OFFENDERS</a:t>
            </a:r>
            <a:endParaRPr lang="en-GB" b="0" baseline="0" dirty="0"/>
          </a:p>
          <a:p>
            <a:pPr marL="171450" lvl="0" indent="-171450">
              <a:buFont typeface="Arial" panose="020B0604020202020204" pitchFamily="34" charset="0"/>
              <a:buChar char="•"/>
            </a:pPr>
            <a:r>
              <a:rPr lang="en-GB" b="0" baseline="0" dirty="0"/>
              <a:t>99% male</a:t>
            </a:r>
          </a:p>
          <a:p>
            <a:pPr marL="171450" lvl="0" indent="-171450">
              <a:buFont typeface="Arial" panose="020B0604020202020204" pitchFamily="34" charset="0"/>
              <a:buChar char="•"/>
            </a:pPr>
            <a:r>
              <a:rPr lang="en-GB" b="0" baseline="0" dirty="0"/>
              <a:t>63% aged 20 – 39</a:t>
            </a:r>
          </a:p>
          <a:p>
            <a:pPr marL="171450" lvl="0" indent="-171450">
              <a:buFont typeface="Arial" panose="020B0604020202020204" pitchFamily="34" charset="0"/>
              <a:buChar char="•"/>
            </a:pPr>
            <a:r>
              <a:rPr lang="en-GB" b="0" baseline="0" dirty="0"/>
              <a:t>Female victims – 47% offenders are their partners / ex-partners / known to them</a:t>
            </a:r>
          </a:p>
          <a:p>
            <a:pPr marL="628650" lvl="1" indent="-171450">
              <a:buFont typeface="Arial" panose="020B0604020202020204" pitchFamily="34" charset="0"/>
              <a:buChar char="•"/>
            </a:pPr>
            <a:r>
              <a:rPr lang="en-GB" b="0" baseline="0" dirty="0"/>
              <a:t>33% perpetrators are family members</a:t>
            </a:r>
          </a:p>
          <a:p>
            <a:pPr marL="628650" lvl="1" indent="-171450">
              <a:buFont typeface="Arial" panose="020B0604020202020204" pitchFamily="34" charset="0"/>
              <a:buChar char="•"/>
            </a:pPr>
            <a:r>
              <a:rPr lang="en-GB" b="0" baseline="0" dirty="0"/>
              <a:t>16% stranger perpetrators</a:t>
            </a:r>
          </a:p>
          <a:p>
            <a:pPr marL="0" lvl="0" indent="0">
              <a:buFont typeface="Arial" panose="020B0604020202020204" pitchFamily="34" charset="0"/>
              <a:buNone/>
            </a:pPr>
            <a:endParaRPr lang="en-GB" b="0" baseline="0" dirty="0"/>
          </a:p>
          <a:p>
            <a:pPr marL="0" lvl="0" indent="0">
              <a:buFont typeface="Arial" panose="020B0604020202020204" pitchFamily="34" charset="0"/>
              <a:buNone/>
            </a:pPr>
            <a:r>
              <a:rPr lang="en-GB" b="1" baseline="0" dirty="0"/>
              <a:t>EFFECTS</a:t>
            </a:r>
            <a:endParaRPr lang="en-GB" b="0" baseline="0" dirty="0"/>
          </a:p>
          <a:p>
            <a:pPr marL="171450" lvl="0" indent="-171450">
              <a:buFont typeface="Arial" panose="020B0604020202020204" pitchFamily="34" charset="0"/>
              <a:buChar char="•"/>
            </a:pPr>
            <a:r>
              <a:rPr lang="en-GB" b="0" baseline="0" dirty="0"/>
              <a:t>45% physical injuries</a:t>
            </a:r>
          </a:p>
          <a:p>
            <a:pPr marL="171450" lvl="0" indent="-171450">
              <a:buFont typeface="Arial" panose="020B0604020202020204" pitchFamily="34" charset="0"/>
              <a:buChar char="•"/>
            </a:pPr>
            <a:r>
              <a:rPr lang="en-GB" b="0" baseline="0" dirty="0"/>
              <a:t>61% emotional / MH problems</a:t>
            </a:r>
          </a:p>
          <a:p>
            <a:pPr marL="171450" lvl="0" indent="-171450">
              <a:buFont typeface="Arial" panose="020B0604020202020204" pitchFamily="34" charset="0"/>
              <a:buChar char="•"/>
            </a:pPr>
            <a:r>
              <a:rPr lang="en-GB" b="0" baseline="0" dirty="0"/>
              <a:t>9% attempt suicide</a:t>
            </a:r>
          </a:p>
          <a:p>
            <a:pPr marL="171450" lvl="0" indent="-171450">
              <a:buFont typeface="Arial" panose="020B0604020202020204" pitchFamily="34" charset="0"/>
              <a:buChar char="•"/>
            </a:pPr>
            <a:r>
              <a:rPr lang="en-GB" b="0" baseline="0" dirty="0"/>
              <a:t>5% pregnancy</a:t>
            </a:r>
          </a:p>
          <a:p>
            <a:pPr marL="171450" lvl="0" indent="-171450">
              <a:buFont typeface="Arial" panose="020B0604020202020204" pitchFamily="34" charset="0"/>
              <a:buChar char="•"/>
            </a:pPr>
            <a:r>
              <a:rPr lang="en-GB" b="0" baseline="0" dirty="0"/>
              <a:t>3% </a:t>
            </a:r>
            <a:r>
              <a:rPr lang="en-GB" b="0" baseline="0" dirty="0" err="1"/>
              <a:t>STI</a:t>
            </a:r>
            <a:endParaRPr lang="en-GB" b="1" baseline="0" dirty="0"/>
          </a:p>
        </p:txBody>
      </p:sp>
      <p:sp>
        <p:nvSpPr>
          <p:cNvPr id="4" name="Slide Number Placeholder 3"/>
          <p:cNvSpPr>
            <a:spLocks noGrp="1"/>
          </p:cNvSpPr>
          <p:nvPr>
            <p:ph type="sldNum" sz="quarter" idx="10"/>
          </p:nvPr>
        </p:nvSpPr>
        <p:spPr/>
        <p:txBody>
          <a:bodyPr/>
          <a:lstStyle/>
          <a:p>
            <a:fld id="{4932B4BE-1F3E-4261-A131-1C4B9D12C075}" type="slidenum">
              <a:rPr lang="en-GB" smtClean="0"/>
              <a:t>10</a:t>
            </a:fld>
            <a:endParaRPr lang="en-GB" dirty="0"/>
          </a:p>
        </p:txBody>
      </p:sp>
    </p:spTree>
    <p:extLst>
      <p:ext uri="{BB962C8B-B14F-4D97-AF65-F5344CB8AC3E}">
        <p14:creationId xmlns:p14="http://schemas.microsoft.com/office/powerpoint/2010/main" val="3379536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 convincing typologies – it is unhelpful</a:t>
            </a:r>
            <a:r>
              <a:rPr lang="en-GB" baseline="0" dirty="0"/>
              <a:t> to categorise them based on offence type and is more useful to consider individual circumstances and motivations</a:t>
            </a:r>
          </a:p>
          <a:p>
            <a:endParaRPr lang="en-GB" baseline="0" dirty="0"/>
          </a:p>
          <a:p>
            <a:r>
              <a:rPr lang="en-GB" b="1" u="sng" baseline="0" dirty="0"/>
              <a:t>Female sexual offenders</a:t>
            </a:r>
            <a:endParaRPr lang="en-GB" b="0" u="none" baseline="0" dirty="0"/>
          </a:p>
          <a:p>
            <a:pPr marL="171450" indent="-171450">
              <a:buFont typeface="Arial" panose="020B0604020202020204" pitchFamily="34" charset="0"/>
              <a:buChar char="•"/>
            </a:pPr>
            <a:r>
              <a:rPr lang="en-GB" b="0" i="0" u="none" baseline="0" dirty="0"/>
              <a:t>3% convicted sexual offenders are women (Eldridge 2000)</a:t>
            </a:r>
          </a:p>
          <a:p>
            <a:pPr marL="628650" lvl="1" indent="-171450">
              <a:buFont typeface="Arial" panose="020B0604020202020204" pitchFamily="34" charset="0"/>
              <a:buChar char="•"/>
            </a:pPr>
            <a:r>
              <a:rPr lang="en-GB" b="0" i="0" u="none" baseline="0" dirty="0"/>
              <a:t>May be an under-estimation due to under-reporting and different response of CJS to women who commit sexual offences</a:t>
            </a:r>
          </a:p>
          <a:p>
            <a:pPr marL="171450" lvl="0" indent="-171450">
              <a:buFont typeface="Arial" panose="020B0604020202020204" pitchFamily="34" charset="0"/>
              <a:buChar char="•"/>
            </a:pPr>
            <a:r>
              <a:rPr lang="en-GB" b="0" i="0" u="none" baseline="0" dirty="0"/>
              <a:t>Not much research in area</a:t>
            </a:r>
          </a:p>
          <a:p>
            <a:pPr marL="171450" lvl="0" indent="-171450">
              <a:buFont typeface="Arial" panose="020B0604020202020204" pitchFamily="34" charset="0"/>
              <a:buChar char="•"/>
            </a:pPr>
            <a:endParaRPr lang="en-GB" b="0" i="0" u="none" baseline="0" dirty="0"/>
          </a:p>
          <a:p>
            <a:pPr marL="0" lvl="0" indent="0">
              <a:buFont typeface="Arial" panose="020B0604020202020204" pitchFamily="34" charset="0"/>
              <a:buNone/>
            </a:pPr>
            <a:r>
              <a:rPr lang="en-GB" b="1" i="0" u="sng" baseline="0" dirty="0"/>
              <a:t>Sexual offending and mental disorder</a:t>
            </a:r>
            <a:endParaRPr lang="en-GB" b="0" i="0" u="none" baseline="0" dirty="0"/>
          </a:p>
          <a:p>
            <a:pPr marL="171450" lvl="0" indent="-171450">
              <a:buFont typeface="Arial" panose="020B0604020202020204" pitchFamily="34" charset="0"/>
              <a:buChar char="•"/>
            </a:pPr>
            <a:r>
              <a:rPr lang="en-GB" b="0" i="0" u="none" baseline="0" dirty="0"/>
              <a:t>Fazel et al 2007 showed that, compared with matched population controls, sexual offenders had odds ratios of</a:t>
            </a:r>
          </a:p>
          <a:p>
            <a:pPr marL="628650" lvl="1" indent="-171450">
              <a:buFont typeface="Arial" panose="020B0604020202020204" pitchFamily="34" charset="0"/>
              <a:buChar char="•"/>
            </a:pPr>
            <a:r>
              <a:rPr lang="en-GB" b="0" i="0" u="none" baseline="0" dirty="0"/>
              <a:t>6.3 for psychiatric hospitalisation</a:t>
            </a:r>
          </a:p>
          <a:p>
            <a:pPr marL="628650" lvl="1" indent="-171450">
              <a:buFont typeface="Arial" panose="020B0604020202020204" pitchFamily="34" charset="0"/>
              <a:buChar char="•"/>
            </a:pPr>
            <a:r>
              <a:rPr lang="en-GB" b="0" i="0" u="none" baseline="0" dirty="0"/>
              <a:t>4.8 for schizophrenia</a:t>
            </a:r>
          </a:p>
          <a:p>
            <a:pPr marL="628650" lvl="1" indent="-171450">
              <a:buFont typeface="Arial" panose="020B0604020202020204" pitchFamily="34" charset="0"/>
              <a:buChar char="•"/>
            </a:pPr>
            <a:r>
              <a:rPr lang="en-GB" b="0" i="0" u="none" baseline="0" dirty="0"/>
              <a:t>5.2 for affective psychoses</a:t>
            </a:r>
          </a:p>
          <a:p>
            <a:pPr marL="628650" lvl="1" indent="-171450">
              <a:buFont typeface="Arial" panose="020B0604020202020204" pitchFamily="34" charset="0"/>
              <a:buChar char="•"/>
            </a:pPr>
            <a:r>
              <a:rPr lang="en-GB" b="0" i="0" u="none" baseline="0" dirty="0"/>
              <a:t>3.4 for bipolar affective disorder</a:t>
            </a:r>
            <a:endParaRPr lang="en-GB" b="1" i="0" u="sng" baseline="0" dirty="0"/>
          </a:p>
        </p:txBody>
      </p:sp>
      <p:sp>
        <p:nvSpPr>
          <p:cNvPr id="4" name="Slide Number Placeholder 3"/>
          <p:cNvSpPr>
            <a:spLocks noGrp="1"/>
          </p:cNvSpPr>
          <p:nvPr>
            <p:ph type="sldNum" sz="quarter" idx="10"/>
          </p:nvPr>
        </p:nvSpPr>
        <p:spPr/>
        <p:txBody>
          <a:bodyPr/>
          <a:lstStyle/>
          <a:p>
            <a:fld id="{4932B4BE-1F3E-4261-A131-1C4B9D12C075}" type="slidenum">
              <a:rPr lang="en-GB" smtClean="0"/>
              <a:t>11</a:t>
            </a:fld>
            <a:endParaRPr lang="en-GB" dirty="0"/>
          </a:p>
        </p:txBody>
      </p:sp>
    </p:spTree>
    <p:extLst>
      <p:ext uri="{BB962C8B-B14F-4D97-AF65-F5344CB8AC3E}">
        <p14:creationId xmlns:p14="http://schemas.microsoft.com/office/powerpoint/2010/main" val="4267062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4 domains of psychological problems</a:t>
            </a:r>
            <a:r>
              <a:rPr lang="en-GB" baseline="0" dirty="0"/>
              <a:t> to consider (Thornton 2002)</a:t>
            </a:r>
          </a:p>
          <a:p>
            <a:pPr marL="171450" indent="-171450">
              <a:buFont typeface="Arial" panose="020B0604020202020204" pitchFamily="34" charset="0"/>
              <a:buChar char="•"/>
            </a:pPr>
            <a:r>
              <a:rPr lang="en-GB" baseline="0" dirty="0"/>
              <a:t>Sexual interests</a:t>
            </a:r>
          </a:p>
          <a:p>
            <a:pPr marL="628650" lvl="1" indent="-171450">
              <a:buFont typeface="Arial" panose="020B0604020202020204" pitchFamily="34" charset="0"/>
              <a:buChar char="•"/>
            </a:pPr>
            <a:r>
              <a:rPr lang="en-GB" baseline="0" dirty="0"/>
              <a:t>Deviant sexual interests</a:t>
            </a:r>
          </a:p>
          <a:p>
            <a:pPr marL="628650" lvl="1" indent="-171450">
              <a:buFont typeface="Arial" panose="020B0604020202020204" pitchFamily="34" charset="0"/>
              <a:buChar char="•"/>
            </a:pPr>
            <a:r>
              <a:rPr lang="en-GB" baseline="0" dirty="0"/>
              <a:t>High sexual drive / preoccupation with sexual thoughts</a:t>
            </a:r>
          </a:p>
          <a:p>
            <a:pPr marL="171450" indent="-171450">
              <a:buFont typeface="Arial" panose="020B0604020202020204" pitchFamily="34" charset="0"/>
              <a:buChar char="•"/>
            </a:pPr>
            <a:r>
              <a:rPr lang="en-GB" baseline="0" dirty="0"/>
              <a:t>Distorted attitudes</a:t>
            </a:r>
          </a:p>
          <a:p>
            <a:pPr marL="628650" lvl="1" indent="-171450">
              <a:buFont typeface="Arial" panose="020B0604020202020204" pitchFamily="34" charset="0"/>
              <a:buChar char="•"/>
            </a:pPr>
            <a:r>
              <a:rPr lang="en-GB" baseline="0" dirty="0"/>
              <a:t>Cognitive distortions to minimise the impact of offending and resolve feelings of guilt / shame</a:t>
            </a:r>
          </a:p>
          <a:p>
            <a:pPr marL="628650" lvl="1" indent="-171450">
              <a:buFont typeface="Arial" panose="020B0604020202020204" pitchFamily="34" charset="0"/>
              <a:buChar char="•"/>
            </a:pPr>
            <a:r>
              <a:rPr lang="en-GB" baseline="0" dirty="0"/>
              <a:t>Implicit theories are the beliefs that underlie the cognitive distortions (e.g. children as sexual beings or a sex of entitlement that men should be able to have sex with a woman when they want)</a:t>
            </a:r>
          </a:p>
          <a:p>
            <a:pPr marL="171450" indent="-171450">
              <a:buFont typeface="Arial" panose="020B0604020202020204" pitchFamily="34" charset="0"/>
              <a:buChar char="•"/>
            </a:pPr>
            <a:r>
              <a:rPr lang="en-GB" baseline="0" dirty="0"/>
              <a:t>Problems with socio-affective management</a:t>
            </a:r>
          </a:p>
          <a:p>
            <a:pPr marL="628650" lvl="1" indent="-171450">
              <a:buFont typeface="Arial" panose="020B0604020202020204" pitchFamily="34" charset="0"/>
              <a:buChar char="•"/>
            </a:pPr>
            <a:r>
              <a:rPr lang="en-GB" baseline="0" dirty="0"/>
              <a:t>Problems with adult intimacy and difficulty regulating emotions</a:t>
            </a:r>
          </a:p>
          <a:p>
            <a:pPr marL="628650" lvl="1" indent="-171450">
              <a:buFont typeface="Arial" panose="020B0604020202020204" pitchFamily="34" charset="0"/>
              <a:buChar char="•"/>
            </a:pPr>
            <a:r>
              <a:rPr lang="en-GB" baseline="0" dirty="0"/>
              <a:t>Self-esteem</a:t>
            </a:r>
          </a:p>
          <a:p>
            <a:pPr marL="171450" indent="-171450">
              <a:buFont typeface="Arial" panose="020B0604020202020204" pitchFamily="34" charset="0"/>
              <a:buChar char="•"/>
            </a:pPr>
            <a:r>
              <a:rPr lang="en-GB" baseline="0" dirty="0"/>
              <a:t>Problems with self-management</a:t>
            </a:r>
          </a:p>
          <a:p>
            <a:pPr marL="628650" lvl="1" indent="-171450">
              <a:buFont typeface="Arial" panose="020B0604020202020204" pitchFamily="34" charset="0"/>
              <a:buChar char="•"/>
            </a:pPr>
            <a:r>
              <a:rPr lang="en-GB" baseline="0" dirty="0"/>
              <a:t>Poor impulse control</a:t>
            </a:r>
          </a:p>
          <a:p>
            <a:pPr marL="628650" lvl="1" indent="-171450">
              <a:buFont typeface="Arial" panose="020B0604020202020204" pitchFamily="34" charset="0"/>
              <a:buChar char="•"/>
            </a:pPr>
            <a:r>
              <a:rPr lang="en-GB" baseline="0" dirty="0"/>
              <a:t>Difficulty coping with stress</a:t>
            </a:r>
          </a:p>
          <a:p>
            <a:pPr marL="628650" lvl="1" indent="-171450">
              <a:buFont typeface="Arial" panose="020B0604020202020204" pitchFamily="34" charset="0"/>
              <a:buChar char="•"/>
            </a:pPr>
            <a:r>
              <a:rPr lang="en-GB" baseline="0" dirty="0"/>
              <a:t>Poor problem-solving</a:t>
            </a:r>
            <a:endParaRPr lang="en-GB" dirty="0"/>
          </a:p>
        </p:txBody>
      </p:sp>
      <p:sp>
        <p:nvSpPr>
          <p:cNvPr id="4" name="Slide Number Placeholder 3"/>
          <p:cNvSpPr>
            <a:spLocks noGrp="1"/>
          </p:cNvSpPr>
          <p:nvPr>
            <p:ph type="sldNum" sz="quarter" idx="10"/>
          </p:nvPr>
        </p:nvSpPr>
        <p:spPr/>
        <p:txBody>
          <a:bodyPr/>
          <a:lstStyle/>
          <a:p>
            <a:fld id="{4932B4BE-1F3E-4261-A131-1C4B9D12C075}" type="slidenum">
              <a:rPr lang="en-GB" smtClean="0"/>
              <a:t>12</a:t>
            </a:fld>
            <a:endParaRPr lang="en-GB" dirty="0"/>
          </a:p>
        </p:txBody>
      </p:sp>
    </p:spTree>
    <p:extLst>
      <p:ext uri="{BB962C8B-B14F-4D97-AF65-F5344CB8AC3E}">
        <p14:creationId xmlns:p14="http://schemas.microsoft.com/office/powerpoint/2010/main" val="1587952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baseline="0">
                <a:solidFill>
                  <a:srgbClr val="A00054"/>
                </a:solidFill>
              </a:defRPr>
            </a:lvl1pPr>
          </a:lstStyle>
          <a:p>
            <a:r>
              <a:rPr lang="en-US"/>
              <a:t>Click to edit Master title style</a:t>
            </a:r>
            <a:endParaRPr lang="en-US" dirty="0"/>
          </a:p>
        </p:txBody>
      </p:sp>
      <p:sp>
        <p:nvSpPr>
          <p:cNvPr id="10" name="Text Placeholder 7"/>
          <p:cNvSpPr>
            <a:spLocks noGrp="1"/>
          </p:cNvSpPr>
          <p:nvPr>
            <p:ph type="body" sz="quarter" idx="13"/>
          </p:nvPr>
        </p:nvSpPr>
        <p:spPr>
          <a:xfrm>
            <a:off x="457200" y="1954924"/>
            <a:ext cx="7839075"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63026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51FAF99-1162-464D-856A-A756435D9498}" type="datetimeFigureOut">
              <a:rPr lang="en-GB" smtClean="0"/>
              <a:t>02/07/2020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0AF3A58-63F4-4836-8F87-BC309881AE11}" type="slidenum">
              <a:rPr lang="en-GB" smtClean="0"/>
              <a:t>‹#›</a:t>
            </a:fld>
            <a:endParaRPr lang="en-GB" dirty="0"/>
          </a:p>
        </p:txBody>
      </p:sp>
    </p:spTree>
    <p:extLst>
      <p:ext uri="{BB962C8B-B14F-4D97-AF65-F5344CB8AC3E}">
        <p14:creationId xmlns:p14="http://schemas.microsoft.com/office/powerpoint/2010/main" val="2816649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title, text and photo">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a:solidFill>
                  <a:srgbClr val="A00054"/>
                </a:solidFill>
              </a:defRPr>
            </a:lvl1pPr>
          </a:lstStyle>
          <a:p>
            <a:r>
              <a:rPr lang="en-US"/>
              <a:t>Click to edit Master title style</a:t>
            </a:r>
            <a:endParaRPr lang="en-US" dirty="0"/>
          </a:p>
        </p:txBody>
      </p:sp>
      <p:sp>
        <p:nvSpPr>
          <p:cNvPr id="10" name="Text Placeholder 7"/>
          <p:cNvSpPr>
            <a:spLocks noGrp="1"/>
          </p:cNvSpPr>
          <p:nvPr>
            <p:ph type="body" sz="quarter" idx="13"/>
          </p:nvPr>
        </p:nvSpPr>
        <p:spPr>
          <a:xfrm>
            <a:off x="457200" y="1954924"/>
            <a:ext cx="4619297" cy="3720662"/>
          </a:xfrm>
          <a:prstGeom prst="rect">
            <a:avLst/>
          </a:prstGeom>
        </p:spPr>
        <p:txBody>
          <a:bodyPr/>
          <a:lstStyle>
            <a:lvl1pPr marL="342900" indent="-342900">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Picture Placeholder 2"/>
          <p:cNvSpPr>
            <a:spLocks noGrp="1"/>
          </p:cNvSpPr>
          <p:nvPr>
            <p:ph type="pic" sz="quarter" idx="14"/>
          </p:nvPr>
        </p:nvSpPr>
        <p:spPr>
          <a:xfrm>
            <a:off x="5218113" y="1954213"/>
            <a:ext cx="3673475" cy="3721100"/>
          </a:xfrm>
          <a:prstGeom prst="rect">
            <a:avLst/>
          </a:prstGeom>
        </p:spPr>
        <p:txBody>
          <a:bodyPr/>
          <a:lstStyle>
            <a:lvl1pPr marL="0" indent="0" algn="ctr">
              <a:buNone/>
              <a:defRPr sz="2400"/>
            </a:lvl1pPr>
          </a:lstStyle>
          <a:p>
            <a:pPr lvl="0"/>
            <a:r>
              <a:rPr lang="en-US" noProof="0"/>
              <a:t>Click icon to add picture</a:t>
            </a:r>
            <a:endParaRPr lang="en-GB" noProof="0" dirty="0"/>
          </a:p>
        </p:txBody>
      </p:sp>
    </p:spTree>
    <p:extLst>
      <p:ext uri="{BB962C8B-B14F-4D97-AF65-F5344CB8AC3E}">
        <p14:creationId xmlns:p14="http://schemas.microsoft.com/office/powerpoint/2010/main" val="391865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subtitle and text">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25526"/>
            <a:ext cx="7772400" cy="679449"/>
          </a:xfrm>
          <a:prstGeom prst="rect">
            <a:avLst/>
          </a:prstGeom>
        </p:spPr>
        <p:txBody>
          <a:bodyPr/>
          <a:lstStyle>
            <a:lvl1pPr algn="l">
              <a:defRPr sz="3600" b="1" baseline="0">
                <a:solidFill>
                  <a:srgbClr val="A00054"/>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17573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Text Placeholder 7"/>
          <p:cNvSpPr>
            <a:spLocks noGrp="1"/>
          </p:cNvSpPr>
          <p:nvPr>
            <p:ph type="body" sz="quarter" idx="13"/>
          </p:nvPr>
        </p:nvSpPr>
        <p:spPr>
          <a:xfrm>
            <a:off x="457200" y="248602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898411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subtitle, text and photograph">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a:solidFill>
                  <a:srgbClr val="A00054"/>
                </a:solidFill>
              </a:defRPr>
            </a:lvl1pPr>
          </a:lstStyle>
          <a:p>
            <a:r>
              <a:rPr lang="en-US"/>
              <a:t>Click to edit Master title style</a:t>
            </a:r>
            <a:endParaRPr lang="en-US" dirty="0"/>
          </a:p>
        </p:txBody>
      </p:sp>
      <p:sp>
        <p:nvSpPr>
          <p:cNvPr id="8" name="Subtitle 2"/>
          <p:cNvSpPr>
            <a:spLocks noGrp="1"/>
          </p:cNvSpPr>
          <p:nvPr>
            <p:ph type="subTitle" idx="1"/>
          </p:nvPr>
        </p:nvSpPr>
        <p:spPr>
          <a:xfrm>
            <a:off x="457200" y="1757362"/>
            <a:ext cx="6400800" cy="581025"/>
          </a:xfrm>
          <a:prstGeom prst="rect">
            <a:avLst/>
          </a:prstGeom>
        </p:spPr>
        <p:txBody>
          <a:bodyPr/>
          <a:lstStyle>
            <a:lvl1pPr marL="0" indent="0" algn="l">
              <a:buNone/>
              <a:defRPr sz="2800" b="1">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Text Placeholder 7"/>
          <p:cNvSpPr>
            <a:spLocks noGrp="1"/>
          </p:cNvSpPr>
          <p:nvPr>
            <p:ph type="body" sz="quarter" idx="13"/>
          </p:nvPr>
        </p:nvSpPr>
        <p:spPr>
          <a:xfrm>
            <a:off x="457201" y="2486025"/>
            <a:ext cx="4761186" cy="245745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Picture Placeholder 10"/>
          <p:cNvSpPr>
            <a:spLocks noGrp="1"/>
          </p:cNvSpPr>
          <p:nvPr>
            <p:ph type="pic" sz="quarter" idx="14"/>
          </p:nvPr>
        </p:nvSpPr>
        <p:spPr>
          <a:xfrm>
            <a:off x="5360988" y="2486025"/>
            <a:ext cx="3451225" cy="2457450"/>
          </a:xfrm>
          <a:prstGeom prst="rect">
            <a:avLst/>
          </a:prstGeom>
        </p:spPr>
        <p:txBody>
          <a:bodyPr/>
          <a:lstStyle>
            <a:lvl1pPr marL="0" indent="0" algn="ctr">
              <a:buNone/>
              <a:defRPr sz="2400" baseline="0"/>
            </a:lvl1pPr>
          </a:lstStyle>
          <a:p>
            <a:pPr lvl="0"/>
            <a:r>
              <a:rPr lang="en-US" noProof="0"/>
              <a:t>Click icon to add picture</a:t>
            </a:r>
            <a:endParaRPr lang="en-GB" noProof="0" dirty="0"/>
          </a:p>
        </p:txBody>
      </p:sp>
    </p:spTree>
    <p:extLst>
      <p:ext uri="{BB962C8B-B14F-4D97-AF65-F5344CB8AC3E}">
        <p14:creationId xmlns:p14="http://schemas.microsoft.com/office/powerpoint/2010/main" val="1444612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678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1FAF99-1162-464D-856A-A756435D9498}" type="datetimeFigureOut">
              <a:rPr lang="en-GB" smtClean="0"/>
              <a:t>02/07/2020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0AF3A58-63F4-4836-8F87-BC309881AE11}" type="slidenum">
              <a:rPr lang="en-GB" smtClean="0"/>
              <a:t>‹#›</a:t>
            </a:fld>
            <a:endParaRPr lang="en-GB" dirty="0"/>
          </a:p>
        </p:txBody>
      </p:sp>
    </p:spTree>
    <p:extLst>
      <p:ext uri="{BB962C8B-B14F-4D97-AF65-F5344CB8AC3E}">
        <p14:creationId xmlns:p14="http://schemas.microsoft.com/office/powerpoint/2010/main" val="1393666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51FAF99-1162-464D-856A-A756435D9498}" type="datetimeFigureOut">
              <a:rPr lang="en-GB" smtClean="0"/>
              <a:t>02/07/2020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0AF3A58-63F4-4836-8F87-BC309881AE11}" type="slidenum">
              <a:rPr lang="en-GB" smtClean="0"/>
              <a:t>‹#›</a:t>
            </a:fld>
            <a:endParaRPr lang="en-GB" dirty="0"/>
          </a:p>
        </p:txBody>
      </p:sp>
    </p:spTree>
    <p:extLst>
      <p:ext uri="{BB962C8B-B14F-4D97-AF65-F5344CB8AC3E}">
        <p14:creationId xmlns:p14="http://schemas.microsoft.com/office/powerpoint/2010/main" val="2523080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1FAF99-1162-464D-856A-A756435D9498}" type="datetimeFigureOut">
              <a:rPr lang="en-GB" smtClean="0"/>
              <a:t>02/07/2020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0AF3A58-63F4-4836-8F87-BC309881AE11}" type="slidenum">
              <a:rPr lang="en-GB" smtClean="0"/>
              <a:t>‹#›</a:t>
            </a:fld>
            <a:endParaRPr lang="en-GB" dirty="0"/>
          </a:p>
        </p:txBody>
      </p:sp>
    </p:spTree>
    <p:extLst>
      <p:ext uri="{BB962C8B-B14F-4D97-AF65-F5344CB8AC3E}">
        <p14:creationId xmlns:p14="http://schemas.microsoft.com/office/powerpoint/2010/main" val="3235899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1FAF99-1162-464D-856A-A756435D9498}" type="datetimeFigureOut">
              <a:rPr lang="en-GB" smtClean="0"/>
              <a:t>02/07/2020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F0AF3A58-63F4-4836-8F87-BC309881AE11}" type="slidenum">
              <a:rPr lang="en-GB" smtClean="0"/>
              <a:t>‹#›</a:t>
            </a:fld>
            <a:endParaRPr lang="en-GB" dirty="0"/>
          </a:p>
        </p:txBody>
      </p:sp>
    </p:spTree>
    <p:extLst>
      <p:ext uri="{BB962C8B-B14F-4D97-AF65-F5344CB8AC3E}">
        <p14:creationId xmlns:p14="http://schemas.microsoft.com/office/powerpoint/2010/main" val="2568038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708650" y="360363"/>
            <a:ext cx="3100388" cy="615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p:cNvSpPr/>
          <p:nvPr/>
        </p:nvSpPr>
        <p:spPr>
          <a:xfrm>
            <a:off x="0" y="6227763"/>
            <a:ext cx="9144000" cy="63023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28" name="Picture 9"/>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6189663"/>
            <a:ext cx="9144000" cy="25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defRPr>
      </a:lvl2pPr>
      <a:lvl3pPr algn="ctr" defTabSz="457200" rtl="0" eaLnBrk="0" fontAlgn="base" hangingPunct="0">
        <a:spcBef>
          <a:spcPct val="0"/>
        </a:spcBef>
        <a:spcAft>
          <a:spcPct val="0"/>
        </a:spcAft>
        <a:defRPr sz="4400">
          <a:solidFill>
            <a:schemeClr val="tx1"/>
          </a:solidFill>
          <a:latin typeface="Arial" charset="0"/>
        </a:defRPr>
      </a:lvl3pPr>
      <a:lvl4pPr algn="ctr" defTabSz="457200" rtl="0" eaLnBrk="0" fontAlgn="base" hangingPunct="0">
        <a:spcBef>
          <a:spcPct val="0"/>
        </a:spcBef>
        <a:spcAft>
          <a:spcPct val="0"/>
        </a:spcAft>
        <a:defRPr sz="4400">
          <a:solidFill>
            <a:schemeClr val="tx1"/>
          </a:solidFill>
          <a:latin typeface="Arial" charset="0"/>
        </a:defRPr>
      </a:lvl4pPr>
      <a:lvl5pPr algn="ctr" defTabSz="457200" rtl="0" eaLnBrk="0" fontAlgn="base" hangingPunct="0">
        <a:spcBef>
          <a:spcPct val="0"/>
        </a:spcBef>
        <a:spcAft>
          <a:spcPct val="0"/>
        </a:spcAft>
        <a:defRPr sz="4400">
          <a:solidFill>
            <a:schemeClr val="tx1"/>
          </a:solidFill>
          <a:latin typeface="Arial"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co.uk/url?url=http://quirkyberkeley.com/hurdy-gurdy-figurines/&amp;rct=j&amp;frm=1&amp;q=&amp;esrc=s&amp;sa=U&amp;ved=0ahUKEwiP5e7SrJPMAhVCVhoKHRYXCusQwW4IHDAD&amp;usg=AFQjCNGt0GlRVux-j0i-vmQ2DaC_FSnexg"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hyperlink" Target="http://www.google.co.uk/url?url=http://www.telegraph.co.uk/news/uknews/crime/7603460/Barry-George-refused-1.4-million-compensation-claim-over-Jill-Dando-murder.html&amp;rct=j&amp;frm=1&amp;q=&amp;esrc=s&amp;sa=U&amp;ved=0ahUKEwjQ2dX0rJPMAhWJ2xoKHeglA70QwW4IFjAA&amp;usg=AFQjCNEZXDJghfPKINqPueIjIQ65OEf8Bg" TargetMode="Externa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11.jp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hyperlink" Target="https://tribktla.files.wordpress.com/2014/11/cosby.jpeg" TargetMode="Externa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4175" y="2039938"/>
            <a:ext cx="8335963" cy="892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75" name="Picture 13" descr="bottom_brandin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5275" y="5367338"/>
            <a:ext cx="1797050" cy="1243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6" name="TextBox 1"/>
          <p:cNvSpPr txBox="1">
            <a:spLocks noChangeArrowheads="1"/>
          </p:cNvSpPr>
          <p:nvPr/>
        </p:nvSpPr>
        <p:spPr bwMode="auto">
          <a:xfrm>
            <a:off x="384175" y="1393607"/>
            <a:ext cx="814296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GB" altLang="en-US" sz="3600" b="1" dirty="0">
                <a:solidFill>
                  <a:srgbClr val="A00054"/>
                </a:solidFill>
              </a:rPr>
              <a:t>Forensic Psychiatry 2</a:t>
            </a:r>
          </a:p>
        </p:txBody>
      </p:sp>
      <p:sp>
        <p:nvSpPr>
          <p:cNvPr id="2" name="TextBox 1"/>
          <p:cNvSpPr txBox="1"/>
          <p:nvPr/>
        </p:nvSpPr>
        <p:spPr>
          <a:xfrm>
            <a:off x="725714" y="3120571"/>
            <a:ext cx="7613424" cy="923330"/>
          </a:xfrm>
          <a:prstGeom prst="rect">
            <a:avLst/>
          </a:prstGeom>
          <a:noFill/>
        </p:spPr>
        <p:txBody>
          <a:bodyPr wrap="square" rtlCol="0">
            <a:spAutoFit/>
          </a:bodyPr>
          <a:lstStyle/>
          <a:p>
            <a:pPr algn="ctr"/>
            <a:r>
              <a:rPr lang="en-US" b="1" dirty="0">
                <a:solidFill>
                  <a:srgbClr val="A00054"/>
                </a:solidFill>
              </a:rPr>
              <a:t>The link between crime and mental disorder</a:t>
            </a:r>
          </a:p>
          <a:p>
            <a:pPr algn="ctr"/>
            <a:endParaRPr lang="en-US" b="1" dirty="0">
              <a:solidFill>
                <a:srgbClr val="A00054"/>
              </a:solidFill>
            </a:endParaRPr>
          </a:p>
          <a:p>
            <a:pPr algn="ctr"/>
            <a:endParaRPr lang="en-US" b="1" dirty="0">
              <a:solidFill>
                <a:srgbClr val="A00054"/>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Frequency of sexual offending</a:t>
            </a:r>
          </a:p>
        </p:txBody>
      </p:sp>
      <p:sp>
        <p:nvSpPr>
          <p:cNvPr id="3" name="Content Placeholder 2"/>
          <p:cNvSpPr>
            <a:spLocks noGrp="1"/>
          </p:cNvSpPr>
          <p:nvPr>
            <p:ph type="body" sz="quarter" idx="13"/>
          </p:nvPr>
        </p:nvSpPr>
        <p:spPr/>
        <p:txBody>
          <a:bodyPr>
            <a:normAutofit fontScale="92500" lnSpcReduction="10000"/>
          </a:bodyPr>
          <a:lstStyle/>
          <a:p>
            <a:r>
              <a:rPr lang="en-GB" dirty="0"/>
              <a:t>11% victims of serious sexual assault report the incident to the police  </a:t>
            </a:r>
            <a:r>
              <a:rPr lang="en-GB" sz="1600" dirty="0"/>
              <a:t>(Povey et al 2009)</a:t>
            </a:r>
            <a:endParaRPr lang="en-GB" dirty="0"/>
          </a:p>
          <a:p>
            <a:r>
              <a:rPr lang="en-GB" dirty="0"/>
              <a:t>Under-reporting due to</a:t>
            </a:r>
          </a:p>
          <a:p>
            <a:pPr lvl="1"/>
            <a:r>
              <a:rPr lang="en-GB" dirty="0"/>
              <a:t>Shame and fear</a:t>
            </a:r>
          </a:p>
          <a:p>
            <a:pPr lvl="1"/>
            <a:r>
              <a:rPr lang="en-GB" dirty="0"/>
              <a:t>Victim known to offender</a:t>
            </a:r>
          </a:p>
          <a:p>
            <a:r>
              <a:rPr lang="en-GB" dirty="0"/>
              <a:t>Study by Feist et al 2007 of 676 alleged rapes</a:t>
            </a:r>
          </a:p>
          <a:p>
            <a:pPr lvl="1"/>
            <a:r>
              <a:rPr lang="en-GB" dirty="0"/>
              <a:t>8% false allegation</a:t>
            </a:r>
          </a:p>
          <a:p>
            <a:pPr lvl="1"/>
            <a:r>
              <a:rPr lang="en-GB" dirty="0"/>
              <a:t>70% not charged</a:t>
            </a:r>
          </a:p>
          <a:p>
            <a:pPr lvl="1"/>
            <a:r>
              <a:rPr lang="en-GB" dirty="0"/>
              <a:t>13% convicted (not necessarily for rape)</a:t>
            </a:r>
          </a:p>
          <a:p>
            <a:r>
              <a:rPr lang="en-GB" b="1" dirty="0"/>
              <a:t>6% rape allegations lead to a conviction for rape</a:t>
            </a:r>
          </a:p>
        </p:txBody>
      </p:sp>
    </p:spTree>
    <p:extLst>
      <p:ext uri="{BB962C8B-B14F-4D97-AF65-F5344CB8AC3E}">
        <p14:creationId xmlns:p14="http://schemas.microsoft.com/office/powerpoint/2010/main" val="3277047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Types of sex offender</a:t>
            </a:r>
          </a:p>
        </p:txBody>
      </p:sp>
      <p:sp>
        <p:nvSpPr>
          <p:cNvPr id="3" name="Content Placeholder 2"/>
          <p:cNvSpPr>
            <a:spLocks noGrp="1"/>
          </p:cNvSpPr>
          <p:nvPr>
            <p:ph type="body" sz="quarter" idx="13"/>
          </p:nvPr>
        </p:nvSpPr>
        <p:spPr/>
        <p:txBody>
          <a:bodyPr/>
          <a:lstStyle/>
          <a:p>
            <a:r>
              <a:rPr lang="en-GB" dirty="0"/>
              <a:t>1% sexual offenders are female</a:t>
            </a:r>
          </a:p>
          <a:p>
            <a:endParaRPr lang="en-GB" dirty="0"/>
          </a:p>
          <a:p>
            <a:r>
              <a:rPr lang="en-GB" dirty="0"/>
              <a:t>Compared with matched population controls, sex offenders have odds ratios of</a:t>
            </a:r>
          </a:p>
          <a:p>
            <a:pPr lvl="1"/>
            <a:r>
              <a:rPr lang="en-GB" dirty="0"/>
              <a:t>6.3 for psychiatric admission</a:t>
            </a:r>
          </a:p>
          <a:p>
            <a:pPr lvl="1"/>
            <a:r>
              <a:rPr lang="en-GB" dirty="0"/>
              <a:t>4.8 for schizophrenia</a:t>
            </a:r>
          </a:p>
          <a:p>
            <a:pPr lvl="1"/>
            <a:r>
              <a:rPr lang="en-GB" dirty="0"/>
              <a:t>5.2 for affective psychoses</a:t>
            </a:r>
          </a:p>
          <a:p>
            <a:pPr lvl="1"/>
            <a:r>
              <a:rPr lang="en-GB" dirty="0"/>
              <a:t>3.4 for bipolar affective disorder.</a:t>
            </a:r>
          </a:p>
        </p:txBody>
      </p:sp>
    </p:spTree>
    <p:extLst>
      <p:ext uri="{BB962C8B-B14F-4D97-AF65-F5344CB8AC3E}">
        <p14:creationId xmlns:p14="http://schemas.microsoft.com/office/powerpoint/2010/main" val="3439220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Assessment of sex offenders</a:t>
            </a:r>
          </a:p>
        </p:txBody>
      </p:sp>
      <p:sp>
        <p:nvSpPr>
          <p:cNvPr id="3" name="Content Placeholder 2"/>
          <p:cNvSpPr>
            <a:spLocks noGrp="1"/>
          </p:cNvSpPr>
          <p:nvPr>
            <p:ph type="body" sz="quarter" idx="13"/>
          </p:nvPr>
        </p:nvSpPr>
        <p:spPr/>
        <p:txBody>
          <a:bodyPr/>
          <a:lstStyle/>
          <a:p>
            <a:r>
              <a:rPr lang="en-GB" dirty="0"/>
              <a:t>Four domains of psychological problem to consider</a:t>
            </a:r>
          </a:p>
          <a:p>
            <a:pPr lvl="1"/>
            <a:r>
              <a:rPr lang="en-GB" dirty="0"/>
              <a:t>Sexual interests</a:t>
            </a:r>
          </a:p>
          <a:p>
            <a:pPr lvl="1"/>
            <a:r>
              <a:rPr lang="en-GB" dirty="0"/>
              <a:t>Distorted attitudes</a:t>
            </a:r>
          </a:p>
          <a:p>
            <a:pPr lvl="1"/>
            <a:r>
              <a:rPr lang="en-GB" dirty="0"/>
              <a:t>Problems with socio-affective management</a:t>
            </a:r>
          </a:p>
          <a:p>
            <a:pPr lvl="1"/>
            <a:r>
              <a:rPr lang="en-GB" dirty="0"/>
              <a:t>Problems with self-management</a:t>
            </a:r>
          </a:p>
        </p:txBody>
      </p:sp>
    </p:spTree>
    <p:extLst>
      <p:ext uri="{BB962C8B-B14F-4D97-AF65-F5344CB8AC3E}">
        <p14:creationId xmlns:p14="http://schemas.microsoft.com/office/powerpoint/2010/main" val="4069496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Risk assessment tools</a:t>
            </a:r>
          </a:p>
        </p:txBody>
      </p:sp>
      <p:sp>
        <p:nvSpPr>
          <p:cNvPr id="3" name="Content Placeholder 2"/>
          <p:cNvSpPr>
            <a:spLocks noGrp="1"/>
          </p:cNvSpPr>
          <p:nvPr>
            <p:ph type="body" sz="quarter" idx="13"/>
          </p:nvPr>
        </p:nvSpPr>
        <p:spPr/>
        <p:txBody>
          <a:bodyPr>
            <a:normAutofit fontScale="92500" lnSpcReduction="10000"/>
          </a:bodyPr>
          <a:lstStyle/>
          <a:p>
            <a:r>
              <a:rPr lang="en-GB" dirty="0"/>
              <a:t>Static-2002</a:t>
            </a:r>
          </a:p>
          <a:p>
            <a:endParaRPr lang="en-GB" dirty="0"/>
          </a:p>
          <a:p>
            <a:r>
              <a:rPr lang="en-GB" dirty="0"/>
              <a:t>Risk Matrix 2000</a:t>
            </a:r>
          </a:p>
          <a:p>
            <a:endParaRPr lang="en-GB" dirty="0"/>
          </a:p>
          <a:p>
            <a:r>
              <a:rPr lang="en-GB" dirty="0"/>
              <a:t>Sex Offender Risk Appraisal Guide (SORAG)</a:t>
            </a:r>
          </a:p>
          <a:p>
            <a:endParaRPr lang="en-GB" dirty="0"/>
          </a:p>
          <a:p>
            <a:r>
              <a:rPr lang="en-GB" dirty="0"/>
              <a:t>Rapid Risk Assessment for Sex Offender Recidivism (RRASOR)</a:t>
            </a:r>
          </a:p>
          <a:p>
            <a:endParaRPr lang="en-GB" b="1" dirty="0"/>
          </a:p>
          <a:p>
            <a:r>
              <a:rPr lang="en-GB" b="1" dirty="0"/>
              <a:t>Risk of Sexual Violence Protocol (RSVP)</a:t>
            </a:r>
          </a:p>
        </p:txBody>
      </p:sp>
    </p:spTree>
    <p:extLst>
      <p:ext uri="{BB962C8B-B14F-4D97-AF65-F5344CB8AC3E}">
        <p14:creationId xmlns:p14="http://schemas.microsoft.com/office/powerpoint/2010/main" val="4151016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Psychological treatment</a:t>
            </a:r>
          </a:p>
        </p:txBody>
      </p:sp>
      <p:sp>
        <p:nvSpPr>
          <p:cNvPr id="3" name="Content Placeholder 2"/>
          <p:cNvSpPr>
            <a:spLocks noGrp="1"/>
          </p:cNvSpPr>
          <p:nvPr>
            <p:ph type="body" sz="quarter" idx="13"/>
          </p:nvPr>
        </p:nvSpPr>
        <p:spPr/>
        <p:txBody>
          <a:bodyPr/>
          <a:lstStyle/>
          <a:p>
            <a:r>
              <a:rPr lang="en-GB" dirty="0"/>
              <a:t>Aim to reduce risk by identifying and modifying dynamic risk factors</a:t>
            </a:r>
          </a:p>
          <a:p>
            <a:endParaRPr lang="en-GB" b="1" dirty="0"/>
          </a:p>
          <a:p>
            <a:r>
              <a:rPr lang="en-GB" b="1" dirty="0"/>
              <a:t>Sex Offender Treatment Programme (SOTP)</a:t>
            </a:r>
            <a:endParaRPr lang="en-GB" dirty="0"/>
          </a:p>
          <a:p>
            <a:pPr lvl="1"/>
            <a:r>
              <a:rPr lang="en-GB" dirty="0"/>
              <a:t>Standardised</a:t>
            </a:r>
          </a:p>
          <a:p>
            <a:pPr lvl="1"/>
            <a:r>
              <a:rPr lang="en-GB" dirty="0"/>
              <a:t>Usually group</a:t>
            </a:r>
          </a:p>
          <a:p>
            <a:pPr lvl="1"/>
            <a:r>
              <a:rPr lang="en-GB" dirty="0"/>
              <a:t>Adapted programme for low IQ</a:t>
            </a:r>
          </a:p>
          <a:p>
            <a:pPr lvl="1"/>
            <a:r>
              <a:rPr lang="en-GB" dirty="0"/>
              <a:t>Efficacy – evidence conflicting</a:t>
            </a:r>
          </a:p>
        </p:txBody>
      </p:sp>
    </p:spTree>
    <p:extLst>
      <p:ext uri="{BB962C8B-B14F-4D97-AF65-F5344CB8AC3E}">
        <p14:creationId xmlns:p14="http://schemas.microsoft.com/office/powerpoint/2010/main" val="3788635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323528" y="260648"/>
          <a:ext cx="8568952" cy="6264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4745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Pharmacological Treatment</a:t>
            </a:r>
          </a:p>
        </p:txBody>
      </p:sp>
      <p:sp>
        <p:nvSpPr>
          <p:cNvPr id="3" name="Content Placeholder 2"/>
          <p:cNvSpPr>
            <a:spLocks noGrp="1"/>
          </p:cNvSpPr>
          <p:nvPr>
            <p:ph type="body" sz="quarter" idx="13"/>
          </p:nvPr>
        </p:nvSpPr>
        <p:spPr/>
        <p:txBody>
          <a:bodyPr/>
          <a:lstStyle/>
          <a:p>
            <a:r>
              <a:rPr lang="en-GB" dirty="0"/>
              <a:t>As part of a comprehensive treatment package</a:t>
            </a:r>
          </a:p>
          <a:p>
            <a:endParaRPr lang="en-GB" dirty="0"/>
          </a:p>
          <a:p>
            <a:r>
              <a:rPr lang="en-GB" dirty="0"/>
              <a:t>3 classes</a:t>
            </a:r>
          </a:p>
          <a:p>
            <a:pPr lvl="1"/>
            <a:r>
              <a:rPr lang="en-GB" dirty="0"/>
              <a:t>SSRIs</a:t>
            </a:r>
          </a:p>
          <a:p>
            <a:pPr lvl="1"/>
            <a:r>
              <a:rPr lang="en-GB" dirty="0"/>
              <a:t>Antiandrogens</a:t>
            </a:r>
          </a:p>
          <a:p>
            <a:pPr lvl="1"/>
            <a:r>
              <a:rPr lang="en-GB" dirty="0"/>
              <a:t>Luteinizing hormone-releasing hormone agonists</a:t>
            </a:r>
          </a:p>
        </p:txBody>
      </p:sp>
    </p:spTree>
    <p:extLst>
      <p:ext uri="{BB962C8B-B14F-4D97-AF65-F5344CB8AC3E}">
        <p14:creationId xmlns:p14="http://schemas.microsoft.com/office/powerpoint/2010/main" val="2148927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Reconviction rates</a:t>
            </a:r>
          </a:p>
        </p:txBody>
      </p:sp>
      <p:sp>
        <p:nvSpPr>
          <p:cNvPr id="3" name="Content Placeholder 2"/>
          <p:cNvSpPr>
            <a:spLocks noGrp="1"/>
          </p:cNvSpPr>
          <p:nvPr>
            <p:ph type="body" sz="quarter" idx="13"/>
          </p:nvPr>
        </p:nvSpPr>
        <p:spPr/>
        <p:txBody>
          <a:bodyPr/>
          <a:lstStyle/>
          <a:p>
            <a:r>
              <a:rPr lang="en-GB" dirty="0"/>
              <a:t>Hood et al (2002) followed up 192 sex offenders for 4 – 6 years following release from prison</a:t>
            </a:r>
          </a:p>
          <a:p>
            <a:pPr lvl="1"/>
            <a:r>
              <a:rPr lang="en-GB" dirty="0"/>
              <a:t>8.5% convicted for sexual offence</a:t>
            </a:r>
          </a:p>
          <a:p>
            <a:pPr lvl="1"/>
            <a:r>
              <a:rPr lang="en-GB" dirty="0"/>
              <a:t>18.1% imprisoned for any offence</a:t>
            </a:r>
          </a:p>
          <a:p>
            <a:pPr lvl="1"/>
            <a:r>
              <a:rPr lang="en-GB" dirty="0"/>
              <a:t>Reconviction rates lower</a:t>
            </a:r>
          </a:p>
          <a:p>
            <a:pPr lvl="2"/>
            <a:r>
              <a:rPr lang="en-GB" dirty="0"/>
              <a:t>Those who had offended against a child in own family</a:t>
            </a:r>
          </a:p>
          <a:p>
            <a:pPr lvl="2"/>
            <a:r>
              <a:rPr lang="en-GB" dirty="0"/>
              <a:t>Those who had offended against adults</a:t>
            </a:r>
          </a:p>
        </p:txBody>
      </p:sp>
    </p:spTree>
    <p:extLst>
      <p:ext uri="{BB962C8B-B14F-4D97-AF65-F5344CB8AC3E}">
        <p14:creationId xmlns:p14="http://schemas.microsoft.com/office/powerpoint/2010/main" val="857921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Stalking</a:t>
            </a:r>
          </a:p>
        </p:txBody>
      </p:sp>
      <p:sp>
        <p:nvSpPr>
          <p:cNvPr id="5" name="Text Placeholder 4"/>
          <p:cNvSpPr>
            <a:spLocks noGrp="1"/>
          </p:cNvSpPr>
          <p:nvPr>
            <p:ph type="body" sz="quarter" idx="13"/>
          </p:nvPr>
        </p:nvSpPr>
        <p:spPr/>
        <p:txBody>
          <a:bodyPr/>
          <a:lstStyle/>
          <a:p>
            <a:endParaRPr lang="en-GB"/>
          </a:p>
        </p:txBody>
      </p:sp>
      <p:pic>
        <p:nvPicPr>
          <p:cNvPr id="1026" name="Picture 2" descr="Image result for prosenjit podda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224" y="1772816"/>
            <a:ext cx="4032442" cy="20162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barry georg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8064" y="1709809"/>
            <a:ext cx="3326770" cy="207923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95536" y="4005064"/>
            <a:ext cx="7690610" cy="461665"/>
          </a:xfrm>
          <a:prstGeom prst="rect">
            <a:avLst/>
          </a:prstGeom>
          <a:noFill/>
        </p:spPr>
        <p:txBody>
          <a:bodyPr wrap="square" rtlCol="0">
            <a:spAutoFit/>
          </a:bodyPr>
          <a:lstStyle/>
          <a:p>
            <a:r>
              <a:rPr lang="en-GB" sz="2400" b="1" dirty="0"/>
              <a:t>Tatiana </a:t>
            </a:r>
            <a:r>
              <a:rPr lang="en-GB" sz="2400" b="1" dirty="0" err="1"/>
              <a:t>Tarasoff</a:t>
            </a:r>
            <a:r>
              <a:rPr lang="en-GB" sz="2400" b="1" dirty="0"/>
              <a:t> / </a:t>
            </a:r>
            <a:r>
              <a:rPr lang="en-GB" sz="2400" b="1" dirty="0" err="1"/>
              <a:t>Prosenjit</a:t>
            </a:r>
            <a:r>
              <a:rPr lang="en-GB" sz="2400" b="1" dirty="0"/>
              <a:t> </a:t>
            </a:r>
            <a:r>
              <a:rPr lang="en-GB" sz="2400" b="1" dirty="0" err="1"/>
              <a:t>Poddar</a:t>
            </a:r>
            <a:r>
              <a:rPr lang="en-GB" sz="2400" b="1" dirty="0"/>
              <a:t>		Barry George</a:t>
            </a:r>
            <a:endParaRPr lang="en-GB" b="1" dirty="0"/>
          </a:p>
        </p:txBody>
      </p:sp>
    </p:spTree>
    <p:extLst>
      <p:ext uri="{BB962C8B-B14F-4D97-AF65-F5344CB8AC3E}">
        <p14:creationId xmlns:p14="http://schemas.microsoft.com/office/powerpoint/2010/main" val="152078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Stalking</a:t>
            </a:r>
          </a:p>
        </p:txBody>
      </p:sp>
      <p:sp>
        <p:nvSpPr>
          <p:cNvPr id="5" name="Content Placeholder 4"/>
          <p:cNvSpPr>
            <a:spLocks noGrp="1"/>
          </p:cNvSpPr>
          <p:nvPr>
            <p:ph type="body" sz="quarter" idx="13"/>
          </p:nvPr>
        </p:nvSpPr>
        <p:spPr/>
        <p:txBody>
          <a:bodyPr>
            <a:normAutofit/>
          </a:bodyPr>
          <a:lstStyle/>
          <a:p>
            <a:r>
              <a:rPr lang="en-GB" dirty="0"/>
              <a:t>Repeated intrusions involving unwanted contacts and / or communication</a:t>
            </a:r>
          </a:p>
          <a:p>
            <a:endParaRPr lang="en-GB" dirty="0"/>
          </a:p>
          <a:p>
            <a:r>
              <a:rPr lang="en-GB" dirty="0"/>
              <a:t>15% women lifetime prevalence</a:t>
            </a:r>
          </a:p>
          <a:p>
            <a:endParaRPr lang="en-GB" dirty="0"/>
          </a:p>
          <a:p>
            <a:r>
              <a:rPr lang="en-GB" dirty="0"/>
              <a:t>Individual formulation required</a:t>
            </a:r>
          </a:p>
          <a:p>
            <a:endParaRPr lang="en-GB" dirty="0"/>
          </a:p>
          <a:p>
            <a:r>
              <a:rPr lang="en-GB" dirty="0"/>
              <a:t>Mullen et al (2006) devised a typology of stalkers</a:t>
            </a:r>
          </a:p>
        </p:txBody>
      </p:sp>
    </p:spTree>
    <p:extLst>
      <p:ext uri="{BB962C8B-B14F-4D97-AF65-F5344CB8AC3E}">
        <p14:creationId xmlns:p14="http://schemas.microsoft.com/office/powerpoint/2010/main" val="21703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2800" dirty="0"/>
              <a:t>The link between crime and mental disorder</a:t>
            </a:r>
          </a:p>
        </p:txBody>
      </p:sp>
      <p:sp>
        <p:nvSpPr>
          <p:cNvPr id="5" name="Subtitle 4"/>
          <p:cNvSpPr>
            <a:spLocks noGrp="1"/>
          </p:cNvSpPr>
          <p:nvPr>
            <p:ph type="subTitle" idx="1"/>
          </p:nvPr>
        </p:nvSpPr>
        <p:spPr>
          <a:xfrm>
            <a:off x="457200" y="2106592"/>
            <a:ext cx="8069943" cy="581025"/>
          </a:xfrm>
        </p:spPr>
        <p:txBody>
          <a:bodyPr/>
          <a:lstStyle/>
          <a:p>
            <a:r>
              <a:rPr lang="en-US" dirty="0"/>
              <a:t>Aims and Objectives (from handbook)</a:t>
            </a:r>
          </a:p>
        </p:txBody>
      </p:sp>
      <p:sp>
        <p:nvSpPr>
          <p:cNvPr id="6" name="Text Placeholder 5"/>
          <p:cNvSpPr>
            <a:spLocks noGrp="1"/>
          </p:cNvSpPr>
          <p:nvPr>
            <p:ph type="body" sz="quarter" idx="13"/>
          </p:nvPr>
        </p:nvSpPr>
        <p:spPr>
          <a:xfrm>
            <a:off x="423862" y="2651423"/>
            <a:ext cx="7839075" cy="2457450"/>
          </a:xfrm>
        </p:spPr>
        <p:txBody>
          <a:bodyPr/>
          <a:lstStyle/>
          <a:p>
            <a:pPr lvl="0"/>
            <a:r>
              <a:rPr lang="en-GB" dirty="0"/>
              <a:t>To develop an understanding of</a:t>
            </a:r>
          </a:p>
          <a:p>
            <a:pPr lvl="1"/>
            <a:r>
              <a:rPr lang="en-GB" sz="2000" dirty="0"/>
              <a:t>The types of offences committed by mentally-disordered offenders</a:t>
            </a:r>
          </a:p>
          <a:p>
            <a:pPr lvl="1"/>
            <a:r>
              <a:rPr lang="en-GB" sz="2000" dirty="0"/>
              <a:t>The aetiology of certain crimes including violent offences, sex offences, criminal damage and fire-setting</a:t>
            </a:r>
          </a:p>
          <a:p>
            <a:pPr lvl="1"/>
            <a:r>
              <a:rPr lang="en-GB" sz="2000" dirty="0"/>
              <a:t>The ranges of offences committed by offenders with schizophrenia, affective disorder and personality disorder</a:t>
            </a:r>
          </a:p>
          <a:p>
            <a:pPr lvl="1"/>
            <a:r>
              <a:rPr lang="en-GB" sz="2000" dirty="0"/>
              <a:t>Genetic and gender-specific factors in offending</a:t>
            </a:r>
          </a:p>
        </p:txBody>
      </p:sp>
    </p:spTree>
    <p:extLst>
      <p:ext uri="{BB962C8B-B14F-4D97-AF65-F5344CB8AC3E}">
        <p14:creationId xmlns:p14="http://schemas.microsoft.com/office/powerpoint/2010/main" val="1557478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467544" y="126315"/>
          <a:ext cx="8229600" cy="6471036"/>
        </p:xfrm>
        <a:graphic>
          <a:graphicData uri="http://schemas.openxmlformats.org/drawingml/2006/table">
            <a:tbl>
              <a:tblPr firstRow="1" bandRow="1">
                <a:tableStyleId>{69CF1AB2-1976-4502-BF36-3FF5EA218861}</a:tableStyleId>
              </a:tblPr>
              <a:tblGrid>
                <a:gridCol w="1728192">
                  <a:extLst>
                    <a:ext uri="{9D8B030D-6E8A-4147-A177-3AD203B41FA5}">
                      <a16:colId xmlns:a16="http://schemas.microsoft.com/office/drawing/2014/main" val="20000"/>
                    </a:ext>
                  </a:extLst>
                </a:gridCol>
                <a:gridCol w="6501408">
                  <a:extLst>
                    <a:ext uri="{9D8B030D-6E8A-4147-A177-3AD203B41FA5}">
                      <a16:colId xmlns:a16="http://schemas.microsoft.com/office/drawing/2014/main" val="20001"/>
                    </a:ext>
                  </a:extLst>
                </a:gridCol>
              </a:tblGrid>
              <a:tr h="1236615">
                <a:tc>
                  <a:txBody>
                    <a:bodyPr/>
                    <a:lstStyle/>
                    <a:p>
                      <a:r>
                        <a:rPr lang="en-GB" sz="2200" b="1" dirty="0"/>
                        <a:t>Rejected</a:t>
                      </a:r>
                    </a:p>
                  </a:txBody>
                  <a:tcPr/>
                </a:tc>
                <a:tc>
                  <a:txBody>
                    <a:bodyPr/>
                    <a:lstStyle/>
                    <a:p>
                      <a:r>
                        <a:rPr lang="en-GB" sz="2200" b="0" dirty="0"/>
                        <a:t>Angry,</a:t>
                      </a:r>
                      <a:r>
                        <a:rPr lang="en-GB" sz="2200" b="0" baseline="0" dirty="0"/>
                        <a:t> dependent man pursuing an ex-partner. Unable to accept rejection. Stalking maintains a semblance of a relationship</a:t>
                      </a:r>
                      <a:endParaRPr lang="en-GB" sz="2200" b="0" dirty="0"/>
                    </a:p>
                  </a:txBody>
                  <a:tcPr/>
                </a:tc>
                <a:extLst>
                  <a:ext uri="{0D108BD9-81ED-4DB2-BD59-A6C34878D82A}">
                    <a16:rowId xmlns:a16="http://schemas.microsoft.com/office/drawing/2014/main" val="10000"/>
                  </a:ext>
                </a:extLst>
              </a:tr>
              <a:tr h="1482035">
                <a:tc>
                  <a:txBody>
                    <a:bodyPr/>
                    <a:lstStyle/>
                    <a:p>
                      <a:r>
                        <a:rPr lang="en-GB" sz="2200" b="1" dirty="0"/>
                        <a:t>Intimacy</a:t>
                      </a:r>
                      <a:r>
                        <a:rPr lang="en-GB" sz="2200" b="1" baseline="0" dirty="0"/>
                        <a:t> seekers</a:t>
                      </a:r>
                      <a:endParaRPr lang="en-GB" sz="2200" b="1" dirty="0"/>
                    </a:p>
                  </a:txBody>
                  <a:tcPr/>
                </a:tc>
                <a:tc>
                  <a:txBody>
                    <a:bodyPr/>
                    <a:lstStyle/>
                    <a:p>
                      <a:r>
                        <a:rPr lang="en-GB" sz="2200" b="0" dirty="0"/>
                        <a:t>Socially incompetent</a:t>
                      </a:r>
                      <a:r>
                        <a:rPr lang="en-GB" sz="2200" b="0" baseline="0" dirty="0"/>
                        <a:t> fantasist seeking a relationship with someone with whom they are in love, or they believed to be in love with them. Includes delusional erotomania.</a:t>
                      </a:r>
                      <a:endParaRPr lang="en-GB" sz="2200" b="0" dirty="0"/>
                    </a:p>
                  </a:txBody>
                  <a:tcPr/>
                </a:tc>
                <a:extLst>
                  <a:ext uri="{0D108BD9-81ED-4DB2-BD59-A6C34878D82A}">
                    <a16:rowId xmlns:a16="http://schemas.microsoft.com/office/drawing/2014/main" val="10001"/>
                  </a:ext>
                </a:extLst>
              </a:tr>
              <a:tr h="1828894">
                <a:tc>
                  <a:txBody>
                    <a:bodyPr/>
                    <a:lstStyle/>
                    <a:p>
                      <a:r>
                        <a:rPr lang="en-GB" sz="2200" b="1" dirty="0"/>
                        <a:t>Incompetent suitor</a:t>
                      </a:r>
                    </a:p>
                  </a:txBody>
                  <a:tcPr/>
                </a:tc>
                <a:tc>
                  <a:txBody>
                    <a:bodyPr/>
                    <a:lstStyle/>
                    <a:p>
                      <a:r>
                        <a:rPr lang="en-GB" sz="2200" b="0" dirty="0"/>
                        <a:t>Pursue intimate relationships</a:t>
                      </a:r>
                      <a:r>
                        <a:rPr lang="en-GB" sz="2200" b="0" baseline="0" dirty="0"/>
                        <a:t> inappropriately due to poor social skills and/or a sense of entitlement. May occur in LD or ASD. May be easy to persuade them to stop stalking one victim, but the behaviour may recur with someone else.</a:t>
                      </a:r>
                      <a:endParaRPr lang="en-GB" sz="2200" b="0" dirty="0"/>
                    </a:p>
                  </a:txBody>
                  <a:tcPr/>
                </a:tc>
                <a:extLst>
                  <a:ext uri="{0D108BD9-81ED-4DB2-BD59-A6C34878D82A}">
                    <a16:rowId xmlns:a16="http://schemas.microsoft.com/office/drawing/2014/main" val="10002"/>
                  </a:ext>
                </a:extLst>
              </a:tr>
              <a:tr h="1482035">
                <a:tc>
                  <a:txBody>
                    <a:bodyPr/>
                    <a:lstStyle/>
                    <a:p>
                      <a:r>
                        <a:rPr lang="en-GB" sz="2200" b="1" dirty="0"/>
                        <a:t>Resentful</a:t>
                      </a:r>
                    </a:p>
                  </a:txBody>
                  <a:tcPr/>
                </a:tc>
                <a:tc>
                  <a:txBody>
                    <a:bodyPr/>
                    <a:lstStyle/>
                    <a:p>
                      <a:r>
                        <a:rPr lang="en-GB" sz="2200" b="0" dirty="0"/>
                        <a:t>Motivated by revenge for some slight / insult, so well aware of distress or fear of victim. Likely to threaten,</a:t>
                      </a:r>
                      <a:r>
                        <a:rPr lang="en-GB" sz="2200" b="0" baseline="0" dirty="0"/>
                        <a:t> but less likely to carry out violence. Paranoid PD common.</a:t>
                      </a:r>
                      <a:endParaRPr lang="en-GB" sz="2200" b="0" dirty="0"/>
                    </a:p>
                  </a:txBody>
                  <a:tcPr/>
                </a:tc>
                <a:extLst>
                  <a:ext uri="{0D108BD9-81ED-4DB2-BD59-A6C34878D82A}">
                    <a16:rowId xmlns:a16="http://schemas.microsoft.com/office/drawing/2014/main" val="10003"/>
                  </a:ext>
                </a:extLst>
              </a:tr>
              <a:tr h="441457">
                <a:tc>
                  <a:txBody>
                    <a:bodyPr/>
                    <a:lstStyle/>
                    <a:p>
                      <a:r>
                        <a:rPr lang="en-GB" sz="2200" b="1" dirty="0"/>
                        <a:t>Predatory</a:t>
                      </a:r>
                    </a:p>
                  </a:txBody>
                  <a:tcPr/>
                </a:tc>
                <a:tc>
                  <a:txBody>
                    <a:bodyPr/>
                    <a:lstStyle/>
                    <a:p>
                      <a:r>
                        <a:rPr lang="en-GB" sz="2200" b="0" dirty="0"/>
                        <a:t>Stalking is preparatory to a sexual assault</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534350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Fire-setting</a:t>
            </a:r>
          </a:p>
        </p:txBody>
      </p:sp>
      <p:sp>
        <p:nvSpPr>
          <p:cNvPr id="5" name="Text Placeholder 4"/>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77330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8" y="88336"/>
            <a:ext cx="4969140" cy="331276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8854" y="3401096"/>
            <a:ext cx="4321130" cy="3456904"/>
          </a:xfrm>
          <a:prstGeom prst="rect">
            <a:avLst/>
          </a:prstGeom>
        </p:spPr>
      </p:pic>
      <p:sp>
        <p:nvSpPr>
          <p:cNvPr id="6" name="TextBox 5"/>
          <p:cNvSpPr txBox="1"/>
          <p:nvPr/>
        </p:nvSpPr>
        <p:spPr>
          <a:xfrm>
            <a:off x="251520" y="3789040"/>
            <a:ext cx="4320480" cy="461665"/>
          </a:xfrm>
          <a:prstGeom prst="rect">
            <a:avLst/>
          </a:prstGeom>
          <a:noFill/>
        </p:spPr>
        <p:txBody>
          <a:bodyPr wrap="square" rtlCol="0">
            <a:spAutoFit/>
          </a:bodyPr>
          <a:lstStyle/>
          <a:p>
            <a:r>
              <a:rPr lang="en-GB" sz="2400" b="1" dirty="0"/>
              <a:t>Mick &amp; </a:t>
            </a:r>
            <a:r>
              <a:rPr lang="en-GB" sz="2400" b="1" dirty="0" err="1"/>
              <a:t>Mairead</a:t>
            </a:r>
            <a:r>
              <a:rPr lang="en-GB" sz="2400" b="1" dirty="0"/>
              <a:t> Philpott</a:t>
            </a:r>
            <a:endParaRPr lang="en-GB" b="1" dirty="0"/>
          </a:p>
        </p:txBody>
      </p:sp>
    </p:spTree>
    <p:extLst>
      <p:ext uri="{BB962C8B-B14F-4D97-AF65-F5344CB8AC3E}">
        <p14:creationId xmlns:p14="http://schemas.microsoft.com/office/powerpoint/2010/main" val="353060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Fire-setting and mental disorder</a:t>
            </a:r>
          </a:p>
        </p:txBody>
      </p:sp>
      <p:sp>
        <p:nvSpPr>
          <p:cNvPr id="3" name="Text Placeholder 2"/>
          <p:cNvSpPr>
            <a:spLocks noGrp="1"/>
          </p:cNvSpPr>
          <p:nvPr>
            <p:ph type="body" sz="quarter" idx="13"/>
          </p:nvPr>
        </p:nvSpPr>
        <p:spPr/>
        <p:txBody>
          <a:bodyPr/>
          <a:lstStyle/>
          <a:p>
            <a:endParaRPr lang="en-GB"/>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576104255"/>
              </p:ext>
            </p:extLst>
          </p:nvPr>
        </p:nvGraphicFramePr>
        <p:xfrm>
          <a:off x="395913" y="1948345"/>
          <a:ext cx="8229599" cy="4792601"/>
        </p:xfrm>
        <a:graphic>
          <a:graphicData uri="http://schemas.openxmlformats.org/drawingml/2006/table">
            <a:tbl>
              <a:tblPr firstRow="1" bandRow="1">
                <a:tableStyleId>{5C22544A-7EE6-4342-B048-85BDC9FD1C3A}</a:tableStyleId>
              </a:tblPr>
              <a:tblGrid>
                <a:gridCol w="5717231">
                  <a:extLst>
                    <a:ext uri="{9D8B030D-6E8A-4147-A177-3AD203B41FA5}">
                      <a16:colId xmlns:a16="http://schemas.microsoft.com/office/drawing/2014/main" val="20000"/>
                    </a:ext>
                  </a:extLst>
                </a:gridCol>
                <a:gridCol w="2512368">
                  <a:extLst>
                    <a:ext uri="{9D8B030D-6E8A-4147-A177-3AD203B41FA5}">
                      <a16:colId xmlns:a16="http://schemas.microsoft.com/office/drawing/2014/main" val="20001"/>
                    </a:ext>
                  </a:extLst>
                </a:gridCol>
              </a:tblGrid>
              <a:tr h="860681">
                <a:tc>
                  <a:txBody>
                    <a:bodyPr/>
                    <a:lstStyle/>
                    <a:p>
                      <a:r>
                        <a:rPr lang="en-GB" sz="3200" dirty="0"/>
                        <a:t>Diagnosis</a:t>
                      </a:r>
                    </a:p>
                  </a:txBody>
                  <a:tcPr/>
                </a:tc>
                <a:tc>
                  <a:txBody>
                    <a:bodyPr/>
                    <a:lstStyle/>
                    <a:p>
                      <a:pPr algn="ctr"/>
                      <a:r>
                        <a:rPr lang="en-GB" sz="3200" dirty="0"/>
                        <a:t>Percentage</a:t>
                      </a:r>
                    </a:p>
                  </a:txBody>
                  <a:tcPr/>
                </a:tc>
                <a:extLst>
                  <a:ext uri="{0D108BD9-81ED-4DB2-BD59-A6C34878D82A}">
                    <a16:rowId xmlns:a16="http://schemas.microsoft.com/office/drawing/2014/main" val="10000"/>
                  </a:ext>
                </a:extLst>
              </a:tr>
              <a:tr h="3172226">
                <a:tc>
                  <a:txBody>
                    <a:bodyPr/>
                    <a:lstStyle/>
                    <a:p>
                      <a:r>
                        <a:rPr lang="en-GB" sz="2800" dirty="0"/>
                        <a:t>Personality disorder</a:t>
                      </a:r>
                    </a:p>
                    <a:p>
                      <a:r>
                        <a:rPr lang="en-GB" sz="2800" dirty="0"/>
                        <a:t>Learning</a:t>
                      </a:r>
                      <a:r>
                        <a:rPr lang="en-GB" sz="2800" baseline="0" dirty="0"/>
                        <a:t> disability</a:t>
                      </a:r>
                    </a:p>
                    <a:p>
                      <a:r>
                        <a:rPr lang="en-GB" sz="2800" baseline="0" dirty="0"/>
                        <a:t>Psychosis</a:t>
                      </a:r>
                    </a:p>
                    <a:p>
                      <a:r>
                        <a:rPr lang="en-GB" sz="2800" baseline="0" dirty="0"/>
                        <a:t>Alcohol misuse</a:t>
                      </a:r>
                    </a:p>
                    <a:p>
                      <a:r>
                        <a:rPr lang="en-GB" sz="2800" baseline="0" dirty="0"/>
                        <a:t>Depressive disorder</a:t>
                      </a:r>
                    </a:p>
                    <a:p>
                      <a:r>
                        <a:rPr lang="en-GB" sz="2800" baseline="0" dirty="0"/>
                        <a:t>Substance misuse</a:t>
                      </a:r>
                    </a:p>
                    <a:p>
                      <a:r>
                        <a:rPr lang="en-GB" sz="2800" baseline="0" dirty="0"/>
                        <a:t>Conduct disorder</a:t>
                      </a:r>
                    </a:p>
                    <a:p>
                      <a:r>
                        <a:rPr lang="en-GB" sz="2800" baseline="0" dirty="0"/>
                        <a:t>Not known</a:t>
                      </a:r>
                    </a:p>
                    <a:p>
                      <a:r>
                        <a:rPr lang="en-GB" sz="2800" baseline="0" dirty="0"/>
                        <a:t>No diagnosis</a:t>
                      </a:r>
                      <a:endParaRPr lang="en-GB" sz="2800" dirty="0"/>
                    </a:p>
                  </a:txBody>
                  <a:tcPr/>
                </a:tc>
                <a:tc>
                  <a:txBody>
                    <a:bodyPr/>
                    <a:lstStyle/>
                    <a:p>
                      <a:pPr algn="ctr"/>
                      <a:r>
                        <a:rPr lang="en-GB" sz="2800" dirty="0"/>
                        <a:t>54</a:t>
                      </a:r>
                    </a:p>
                    <a:p>
                      <a:pPr algn="ctr"/>
                      <a:r>
                        <a:rPr lang="en-GB" sz="2800" dirty="0"/>
                        <a:t>11</a:t>
                      </a:r>
                    </a:p>
                    <a:p>
                      <a:pPr algn="ctr"/>
                      <a:r>
                        <a:rPr lang="en-GB" sz="2800" dirty="0"/>
                        <a:t>8</a:t>
                      </a:r>
                    </a:p>
                    <a:p>
                      <a:pPr algn="ctr"/>
                      <a:r>
                        <a:rPr lang="en-GB" sz="2800" dirty="0"/>
                        <a:t>8</a:t>
                      </a:r>
                    </a:p>
                    <a:p>
                      <a:pPr algn="ctr"/>
                      <a:r>
                        <a:rPr lang="en-GB" sz="2800" dirty="0"/>
                        <a:t>5</a:t>
                      </a:r>
                    </a:p>
                    <a:p>
                      <a:pPr algn="ctr"/>
                      <a:r>
                        <a:rPr lang="en-GB" sz="2800" dirty="0"/>
                        <a:t>3</a:t>
                      </a:r>
                    </a:p>
                    <a:p>
                      <a:pPr algn="ctr"/>
                      <a:r>
                        <a:rPr lang="en-GB" sz="2800" dirty="0"/>
                        <a:t>1</a:t>
                      </a:r>
                    </a:p>
                    <a:p>
                      <a:pPr algn="ctr"/>
                      <a:r>
                        <a:rPr lang="en-GB" sz="2800" dirty="0"/>
                        <a:t>1</a:t>
                      </a:r>
                    </a:p>
                    <a:p>
                      <a:pPr algn="ctr"/>
                      <a:r>
                        <a:rPr lang="en-GB" sz="2800" dirty="0"/>
                        <a:t>13</a:t>
                      </a:r>
                    </a:p>
                  </a:txBody>
                  <a:tcPr/>
                </a:tc>
                <a:extLst>
                  <a:ext uri="{0D108BD9-81ED-4DB2-BD59-A6C34878D82A}">
                    <a16:rowId xmlns:a16="http://schemas.microsoft.com/office/drawing/2014/main" val="10001"/>
                  </a:ext>
                </a:extLst>
              </a:tr>
            </a:tbl>
          </a:graphicData>
        </a:graphic>
      </p:graphicFrame>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913" y="1412776"/>
            <a:ext cx="829151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5702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Motivation for fire-setting</a:t>
            </a:r>
          </a:p>
        </p:txBody>
      </p:sp>
      <p:sp>
        <p:nvSpPr>
          <p:cNvPr id="3" name="Text Placeholder 2"/>
          <p:cNvSpPr>
            <a:spLocks noGrp="1"/>
          </p:cNvSpPr>
          <p:nvPr>
            <p:ph type="body" sz="quarter" idx="13"/>
          </p:nvPr>
        </p:nvSpPr>
        <p:spPr/>
        <p:txBody>
          <a:bodyPr/>
          <a:lstStyle/>
          <a:p>
            <a:endParaRPr lang="en-GB"/>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01674911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22258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Psychiatric Assessment</a:t>
            </a:r>
          </a:p>
        </p:txBody>
      </p:sp>
      <p:sp>
        <p:nvSpPr>
          <p:cNvPr id="3" name="Content Placeholder 2"/>
          <p:cNvSpPr>
            <a:spLocks noGrp="1"/>
          </p:cNvSpPr>
          <p:nvPr>
            <p:ph type="body" sz="quarter" idx="13"/>
          </p:nvPr>
        </p:nvSpPr>
        <p:spPr/>
        <p:txBody>
          <a:bodyPr/>
          <a:lstStyle/>
          <a:p>
            <a:r>
              <a:rPr lang="en-GB" dirty="0"/>
              <a:t>Specific focus on history of</a:t>
            </a:r>
          </a:p>
          <a:p>
            <a:pPr lvl="1"/>
            <a:r>
              <a:rPr lang="en-GB" dirty="0"/>
              <a:t>Childhood fireplay</a:t>
            </a:r>
          </a:p>
          <a:p>
            <a:pPr lvl="1"/>
            <a:r>
              <a:rPr lang="en-GB" dirty="0"/>
              <a:t>Previous acts of fire-setting (including undetected)</a:t>
            </a:r>
          </a:p>
          <a:p>
            <a:pPr lvl="1"/>
            <a:r>
              <a:rPr lang="en-GB" dirty="0"/>
              <a:t>Previous threats or targets</a:t>
            </a:r>
          </a:p>
          <a:p>
            <a:pPr lvl="1"/>
            <a:r>
              <a:rPr lang="en-GB" dirty="0"/>
              <a:t>Types of fire set</a:t>
            </a:r>
          </a:p>
          <a:p>
            <a:pPr lvl="2"/>
            <a:r>
              <a:rPr lang="en-GB" dirty="0"/>
              <a:t>Use of accelerants</a:t>
            </a:r>
          </a:p>
          <a:p>
            <a:pPr lvl="2"/>
            <a:r>
              <a:rPr lang="en-GB" dirty="0"/>
              <a:t>Multiple seats</a:t>
            </a:r>
          </a:p>
          <a:p>
            <a:pPr lvl="1"/>
            <a:r>
              <a:rPr lang="en-GB" dirty="0"/>
              <a:t>Motivation for previous acts</a:t>
            </a:r>
          </a:p>
          <a:p>
            <a:pPr marL="0" indent="0">
              <a:buNone/>
            </a:pPr>
            <a:endParaRPr lang="en-GB" dirty="0"/>
          </a:p>
        </p:txBody>
      </p:sp>
    </p:spTree>
    <p:extLst>
      <p:ext uri="{BB962C8B-B14F-4D97-AF65-F5344CB8AC3E}">
        <p14:creationId xmlns:p14="http://schemas.microsoft.com/office/powerpoint/2010/main" val="4676162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Psychiatric Assessment</a:t>
            </a:r>
          </a:p>
        </p:txBody>
      </p:sp>
      <p:sp>
        <p:nvSpPr>
          <p:cNvPr id="3" name="Content Placeholder 2"/>
          <p:cNvSpPr>
            <a:spLocks noGrp="1"/>
          </p:cNvSpPr>
          <p:nvPr>
            <p:ph type="body" sz="quarter" idx="13"/>
          </p:nvPr>
        </p:nvSpPr>
        <p:spPr/>
        <p:txBody>
          <a:bodyPr/>
          <a:lstStyle/>
          <a:p>
            <a:r>
              <a:rPr lang="en-GB" dirty="0"/>
              <a:t>Functional assessment of index incident</a:t>
            </a:r>
          </a:p>
          <a:p>
            <a:pPr lvl="1"/>
            <a:r>
              <a:rPr lang="en-GB" dirty="0"/>
              <a:t>Recent psychosocial stressors</a:t>
            </a:r>
          </a:p>
          <a:p>
            <a:pPr lvl="1"/>
            <a:r>
              <a:rPr lang="en-GB" dirty="0"/>
              <a:t>Affect and circumstances of fire</a:t>
            </a:r>
          </a:p>
          <a:p>
            <a:pPr lvl="1"/>
            <a:r>
              <a:rPr lang="en-GB" dirty="0"/>
              <a:t>Intoxication / disinhibiting factors</a:t>
            </a:r>
          </a:p>
          <a:p>
            <a:pPr lvl="1"/>
            <a:r>
              <a:rPr lang="en-GB" dirty="0"/>
              <a:t>Acts of planning and preparation</a:t>
            </a:r>
          </a:p>
          <a:p>
            <a:pPr lvl="1"/>
            <a:r>
              <a:rPr lang="en-GB" dirty="0"/>
              <a:t>Fascination / preoccupation with fire and associated items</a:t>
            </a:r>
          </a:p>
          <a:p>
            <a:pPr lvl="1"/>
            <a:r>
              <a:rPr lang="en-GB" dirty="0"/>
              <a:t>Feelings immediately before and after the act</a:t>
            </a:r>
          </a:p>
          <a:p>
            <a:endParaRPr lang="en-GB" dirty="0"/>
          </a:p>
        </p:txBody>
      </p:sp>
    </p:spTree>
    <p:extLst>
      <p:ext uri="{BB962C8B-B14F-4D97-AF65-F5344CB8AC3E}">
        <p14:creationId xmlns:p14="http://schemas.microsoft.com/office/powerpoint/2010/main" val="3085563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Pathological fire-setting</a:t>
            </a:r>
          </a:p>
        </p:txBody>
      </p:sp>
      <p:sp>
        <p:nvSpPr>
          <p:cNvPr id="3" name="Content Placeholder 2"/>
          <p:cNvSpPr>
            <a:spLocks noGrp="1"/>
          </p:cNvSpPr>
          <p:nvPr>
            <p:ph type="body" sz="quarter" idx="13"/>
          </p:nvPr>
        </p:nvSpPr>
        <p:spPr/>
        <p:txBody>
          <a:bodyPr>
            <a:normAutofit fontScale="85000" lnSpcReduction="20000"/>
          </a:bodyPr>
          <a:lstStyle/>
          <a:p>
            <a:r>
              <a:rPr lang="en-GB" dirty="0"/>
              <a:t>‘Habit and impulse disorder’ (ICD-10)</a:t>
            </a:r>
          </a:p>
          <a:p>
            <a:endParaRPr lang="en-GB" dirty="0"/>
          </a:p>
          <a:p>
            <a:r>
              <a:rPr lang="en-GB" dirty="0"/>
              <a:t>Interest in fire and associated things</a:t>
            </a:r>
          </a:p>
          <a:p>
            <a:pPr lvl="1"/>
            <a:r>
              <a:rPr lang="en-GB" dirty="0"/>
              <a:t>Likely to watch fire, call fire brigade and watch intervention</a:t>
            </a:r>
          </a:p>
          <a:p>
            <a:endParaRPr lang="en-GB" dirty="0"/>
          </a:p>
          <a:p>
            <a:r>
              <a:rPr lang="en-GB" dirty="0"/>
              <a:t>Compulsive nature – anticipatory subjective tension followed by excitement</a:t>
            </a:r>
          </a:p>
          <a:p>
            <a:endParaRPr lang="en-GB" dirty="0"/>
          </a:p>
          <a:p>
            <a:r>
              <a:rPr lang="en-GB" dirty="0"/>
              <a:t>More common in</a:t>
            </a:r>
          </a:p>
          <a:p>
            <a:pPr lvl="1"/>
            <a:r>
              <a:rPr lang="en-GB" dirty="0"/>
              <a:t>Males</a:t>
            </a:r>
          </a:p>
          <a:p>
            <a:pPr lvl="1"/>
            <a:r>
              <a:rPr lang="en-GB" dirty="0"/>
              <a:t>LD</a:t>
            </a:r>
          </a:p>
          <a:p>
            <a:pPr lvl="1"/>
            <a:r>
              <a:rPr lang="en-GB" dirty="0"/>
              <a:t>Inadequate personality</a:t>
            </a:r>
          </a:p>
          <a:p>
            <a:pPr marL="0" indent="0">
              <a:buNone/>
            </a:pPr>
            <a:endParaRPr lang="en-GB" dirty="0"/>
          </a:p>
        </p:txBody>
      </p:sp>
    </p:spTree>
    <p:extLst>
      <p:ext uri="{BB962C8B-B14F-4D97-AF65-F5344CB8AC3E}">
        <p14:creationId xmlns:p14="http://schemas.microsoft.com/office/powerpoint/2010/main" val="26336567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Treatment </a:t>
            </a:r>
          </a:p>
        </p:txBody>
      </p:sp>
      <p:sp>
        <p:nvSpPr>
          <p:cNvPr id="3" name="Text Placeholder 2"/>
          <p:cNvSpPr>
            <a:spLocks noGrp="1"/>
          </p:cNvSpPr>
          <p:nvPr>
            <p:ph type="body" sz="quarter" idx="13"/>
          </p:nvPr>
        </p:nvSpPr>
        <p:spPr/>
        <p:txBody>
          <a:bodyPr/>
          <a:lstStyle/>
          <a:p>
            <a:endParaRPr lang="en-GB"/>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822153618"/>
              </p:ext>
            </p:extLst>
          </p:nvPr>
        </p:nvGraphicFramePr>
        <p:xfrm>
          <a:off x="457200" y="1704976"/>
          <a:ext cx="8229600" cy="4297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50755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Reoffending</a:t>
            </a:r>
          </a:p>
        </p:txBody>
      </p:sp>
      <p:sp>
        <p:nvSpPr>
          <p:cNvPr id="3" name="Content Placeholder 2"/>
          <p:cNvSpPr>
            <a:spLocks noGrp="1"/>
          </p:cNvSpPr>
          <p:nvPr>
            <p:ph type="body" sz="quarter" idx="13"/>
          </p:nvPr>
        </p:nvSpPr>
        <p:spPr/>
        <p:txBody>
          <a:bodyPr>
            <a:normAutofit fontScale="85000" lnSpcReduction="20000"/>
          </a:bodyPr>
          <a:lstStyle/>
          <a:p>
            <a:r>
              <a:rPr lang="en-GB" dirty="0"/>
              <a:t>Rates vary from 4 – 60%</a:t>
            </a:r>
          </a:p>
          <a:p>
            <a:endParaRPr lang="en-GB" dirty="0"/>
          </a:p>
          <a:p>
            <a:r>
              <a:rPr lang="en-GB" dirty="0"/>
              <a:t>Risk factors for recidivism</a:t>
            </a:r>
          </a:p>
          <a:p>
            <a:pPr lvl="1"/>
            <a:r>
              <a:rPr lang="en-GB" dirty="0"/>
              <a:t>Young age</a:t>
            </a:r>
          </a:p>
          <a:p>
            <a:pPr lvl="1"/>
            <a:r>
              <a:rPr lang="en-GB" dirty="0"/>
              <a:t>Single</a:t>
            </a:r>
          </a:p>
          <a:p>
            <a:pPr lvl="1"/>
            <a:r>
              <a:rPr lang="en-GB" dirty="0"/>
              <a:t>Developmental history of family violence or substance misuse</a:t>
            </a:r>
          </a:p>
          <a:p>
            <a:pPr lvl="1"/>
            <a:r>
              <a:rPr lang="en-GB" dirty="0"/>
              <a:t>Early onset of criminal convictions</a:t>
            </a:r>
          </a:p>
          <a:p>
            <a:pPr lvl="1"/>
            <a:r>
              <a:rPr lang="en-GB" dirty="0"/>
              <a:t>Lengthier prison stays</a:t>
            </a:r>
          </a:p>
          <a:p>
            <a:pPr lvl="1"/>
            <a:r>
              <a:rPr lang="en-GB" dirty="0"/>
              <a:t>Relationship problems</a:t>
            </a:r>
          </a:p>
          <a:p>
            <a:pPr lvl="1"/>
            <a:r>
              <a:rPr lang="en-GB" dirty="0"/>
              <a:t>More previous convictions for property offences</a:t>
            </a:r>
          </a:p>
          <a:p>
            <a:pPr marL="457200" lvl="1" indent="0">
              <a:buNone/>
            </a:pPr>
            <a:r>
              <a:rPr lang="en-GB" sz="1700" dirty="0"/>
              <a:t>Dickens et al (2007)</a:t>
            </a:r>
            <a:endParaRPr lang="en-GB" dirty="0"/>
          </a:p>
          <a:p>
            <a:endParaRPr lang="en-GB" dirty="0"/>
          </a:p>
        </p:txBody>
      </p:sp>
    </p:spTree>
    <p:extLst>
      <p:ext uri="{BB962C8B-B14F-4D97-AF65-F5344CB8AC3E}">
        <p14:creationId xmlns:p14="http://schemas.microsoft.com/office/powerpoint/2010/main" val="3650723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a:t>The link between crime and mental disorder</a:t>
            </a:r>
            <a:endParaRPr lang="en-US" dirty="0"/>
          </a:p>
        </p:txBody>
      </p:sp>
      <p:sp>
        <p:nvSpPr>
          <p:cNvPr id="3" name="Subtitle 2"/>
          <p:cNvSpPr>
            <a:spLocks noGrp="1"/>
          </p:cNvSpPr>
          <p:nvPr>
            <p:ph type="subTitle" idx="1"/>
          </p:nvPr>
        </p:nvSpPr>
        <p:spPr/>
        <p:txBody>
          <a:bodyPr/>
          <a:lstStyle/>
          <a:p>
            <a:r>
              <a:rPr lang="en-US" dirty="0"/>
              <a:t>To achieve this</a:t>
            </a:r>
          </a:p>
        </p:txBody>
      </p:sp>
      <p:sp>
        <p:nvSpPr>
          <p:cNvPr id="4" name="Text Placeholder 3"/>
          <p:cNvSpPr>
            <a:spLocks noGrp="1"/>
          </p:cNvSpPr>
          <p:nvPr>
            <p:ph type="body" sz="quarter" idx="13"/>
          </p:nvPr>
        </p:nvSpPr>
        <p:spPr/>
        <p:txBody>
          <a:bodyPr/>
          <a:lstStyle/>
          <a:p>
            <a:r>
              <a:rPr lang="en-US" dirty="0"/>
              <a:t>Case Presentation</a:t>
            </a:r>
          </a:p>
          <a:p>
            <a:r>
              <a:rPr lang="en-US" dirty="0"/>
              <a:t>Journal Club</a:t>
            </a:r>
          </a:p>
          <a:p>
            <a:r>
              <a:rPr lang="en-US" dirty="0"/>
              <a:t>555 Presentation</a:t>
            </a:r>
          </a:p>
          <a:p>
            <a:r>
              <a:rPr lang="en-US" dirty="0"/>
              <a:t>Expert-Led Session</a:t>
            </a:r>
          </a:p>
          <a:p>
            <a:r>
              <a:rPr lang="en-US" dirty="0"/>
              <a:t>MCQs</a:t>
            </a:r>
          </a:p>
          <a:p>
            <a:pPr marL="0" indent="0">
              <a:buNone/>
            </a:pPr>
            <a:endParaRPr lang="en-US" dirty="0"/>
          </a:p>
          <a:p>
            <a:r>
              <a:rPr lang="en-US" dirty="0"/>
              <a:t>Please sign the register and complete the feedback</a:t>
            </a:r>
          </a:p>
          <a:p>
            <a:pPr marL="0" indent="0">
              <a:buNone/>
            </a:pPr>
            <a:endParaRPr lang="en-US" dirty="0"/>
          </a:p>
        </p:txBody>
      </p:sp>
    </p:spTree>
    <p:extLst>
      <p:ext uri="{BB962C8B-B14F-4D97-AF65-F5344CB8AC3E}">
        <p14:creationId xmlns:p14="http://schemas.microsoft.com/office/powerpoint/2010/main" val="23515280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Violence,  homicide &amp; infanticide</a:t>
            </a:r>
          </a:p>
        </p:txBody>
      </p:sp>
      <p:sp>
        <p:nvSpPr>
          <p:cNvPr id="5" name="Text Placeholder 4"/>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224741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5856" y="1052736"/>
            <a:ext cx="2667000" cy="3714750"/>
          </a:xfrm>
          <a:prstGeom prst="rect">
            <a:avLst/>
          </a:prstGeom>
        </p:spPr>
      </p:pic>
      <p:sp>
        <p:nvSpPr>
          <p:cNvPr id="6" name="TextBox 5"/>
          <p:cNvSpPr txBox="1"/>
          <p:nvPr/>
        </p:nvSpPr>
        <p:spPr>
          <a:xfrm>
            <a:off x="3364727" y="5013176"/>
            <a:ext cx="3528392" cy="461665"/>
          </a:xfrm>
          <a:prstGeom prst="rect">
            <a:avLst/>
          </a:prstGeom>
          <a:noFill/>
        </p:spPr>
        <p:txBody>
          <a:bodyPr wrap="square" rtlCol="0">
            <a:spAutoFit/>
          </a:bodyPr>
          <a:lstStyle/>
          <a:p>
            <a:r>
              <a:rPr lang="en-GB" sz="2400" b="1" dirty="0"/>
              <a:t>Christopher </a:t>
            </a:r>
            <a:r>
              <a:rPr lang="en-GB" sz="2400" b="1" dirty="0" err="1"/>
              <a:t>Clunis</a:t>
            </a:r>
            <a:endParaRPr lang="en-GB" b="1" dirty="0"/>
          </a:p>
        </p:txBody>
      </p:sp>
    </p:spTree>
    <p:extLst>
      <p:ext uri="{BB962C8B-B14F-4D97-AF65-F5344CB8AC3E}">
        <p14:creationId xmlns:p14="http://schemas.microsoft.com/office/powerpoint/2010/main" val="2593559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Serious Mental Illness (SMI) &amp; violence / homicide</a:t>
            </a:r>
          </a:p>
        </p:txBody>
      </p:sp>
      <p:sp>
        <p:nvSpPr>
          <p:cNvPr id="3" name="Text Placeholder 2"/>
          <p:cNvSpPr>
            <a:spLocks noGrp="1"/>
          </p:cNvSpPr>
          <p:nvPr>
            <p:ph type="body" sz="quarter" idx="13"/>
          </p:nvPr>
        </p:nvSpPr>
        <p:spPr/>
        <p:txBody>
          <a:bodyPr/>
          <a:lstStyle/>
          <a:p>
            <a:endParaRPr lang="en-GB"/>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292501909"/>
              </p:ext>
            </p:extLst>
          </p:nvPr>
        </p:nvGraphicFramePr>
        <p:xfrm>
          <a:off x="261937" y="1600200"/>
          <a:ext cx="8229600" cy="44778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78676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SMI &amp; homicide</a:t>
            </a:r>
          </a:p>
        </p:txBody>
      </p:sp>
      <p:sp>
        <p:nvSpPr>
          <p:cNvPr id="3" name="Text Placeholder 2"/>
          <p:cNvSpPr>
            <a:spLocks noGrp="1"/>
          </p:cNvSpPr>
          <p:nvPr>
            <p:ph type="body" sz="quarter" idx="13"/>
          </p:nvPr>
        </p:nvSpPr>
        <p:spPr/>
        <p:txBody>
          <a:bodyPr/>
          <a:lstStyle/>
          <a:p>
            <a:endParaRPr lang="en-GB"/>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241090877"/>
              </p:ext>
            </p:extLst>
          </p:nvPr>
        </p:nvGraphicFramePr>
        <p:xfrm>
          <a:off x="457200" y="1581376"/>
          <a:ext cx="8229600" cy="42277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29925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Schizophrenia &amp; homicide</a:t>
            </a:r>
          </a:p>
        </p:txBody>
      </p:sp>
      <p:sp>
        <p:nvSpPr>
          <p:cNvPr id="3" name="Content Placeholder 2"/>
          <p:cNvSpPr>
            <a:spLocks noGrp="1"/>
          </p:cNvSpPr>
          <p:nvPr>
            <p:ph type="body" sz="quarter" idx="13"/>
          </p:nvPr>
        </p:nvSpPr>
        <p:spPr/>
        <p:txBody>
          <a:bodyPr>
            <a:normAutofit/>
          </a:bodyPr>
          <a:lstStyle/>
          <a:p>
            <a:r>
              <a:rPr lang="en-GB" dirty="0"/>
              <a:t>72% known to MH services</a:t>
            </a:r>
          </a:p>
          <a:p>
            <a:r>
              <a:rPr lang="en-GB" dirty="0"/>
              <a:t>Single (78%)</a:t>
            </a:r>
          </a:p>
          <a:p>
            <a:r>
              <a:rPr lang="en-GB" dirty="0"/>
              <a:t>Unemployed (68%)</a:t>
            </a:r>
          </a:p>
          <a:p>
            <a:r>
              <a:rPr lang="en-GB" dirty="0"/>
              <a:t>H/o alcohol misuse (37%)</a:t>
            </a:r>
          </a:p>
          <a:p>
            <a:r>
              <a:rPr lang="en-GB" dirty="0"/>
              <a:t>H/o drug misuse (51%)</a:t>
            </a:r>
          </a:p>
          <a:p>
            <a:r>
              <a:rPr lang="en-GB" dirty="0"/>
              <a:t>H/o violent convictions (32%)</a:t>
            </a:r>
          </a:p>
          <a:p>
            <a:endParaRPr lang="en-GB" dirty="0"/>
          </a:p>
          <a:p>
            <a:r>
              <a:rPr lang="en-GB" dirty="0"/>
              <a:t>More likely to use sharp instrument / strangulation</a:t>
            </a:r>
          </a:p>
        </p:txBody>
      </p:sp>
    </p:spTree>
    <p:extLst>
      <p:ext uri="{BB962C8B-B14F-4D97-AF65-F5344CB8AC3E}">
        <p14:creationId xmlns:p14="http://schemas.microsoft.com/office/powerpoint/2010/main" val="14590185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FEP and homicide</a:t>
            </a:r>
          </a:p>
        </p:txBody>
      </p:sp>
      <p:sp>
        <p:nvSpPr>
          <p:cNvPr id="3" name="Content Placeholder 2"/>
          <p:cNvSpPr>
            <a:spLocks noGrp="1"/>
          </p:cNvSpPr>
          <p:nvPr>
            <p:ph type="body" sz="quarter" idx="13"/>
          </p:nvPr>
        </p:nvSpPr>
        <p:spPr/>
        <p:txBody>
          <a:bodyPr>
            <a:normAutofit fontScale="92500"/>
          </a:bodyPr>
          <a:lstStyle/>
          <a:p>
            <a:r>
              <a:rPr lang="en-GB" dirty="0"/>
              <a:t>Annual rate of homicide before treatment is 15 times higher than rate after treatment</a:t>
            </a:r>
          </a:p>
          <a:p>
            <a:endParaRPr lang="en-GB" dirty="0"/>
          </a:p>
          <a:p>
            <a:r>
              <a:rPr lang="en-GB" dirty="0"/>
              <a:t>Could earlier treatment prevent some homicides?</a:t>
            </a:r>
          </a:p>
          <a:p>
            <a:endParaRPr lang="en-GB" dirty="0"/>
          </a:p>
          <a:p>
            <a:r>
              <a:rPr lang="en-GB" dirty="0"/>
              <a:t>Countries where DUP is lower – fewer homicides in FEP</a:t>
            </a:r>
          </a:p>
          <a:p>
            <a:endParaRPr lang="en-GB" dirty="0"/>
          </a:p>
          <a:p>
            <a:r>
              <a:rPr lang="en-GB" dirty="0"/>
              <a:t>Improved psychiatric care in England &amp; Wales </a:t>
            </a:r>
            <a:r>
              <a:rPr lang="en-GB" dirty="0">
                <a:sym typeface="Wingdings" panose="05000000000000000000" pitchFamily="2" charset="2"/>
              </a:rPr>
              <a:t> fall in homicide rate by people with SMI</a:t>
            </a:r>
            <a:endParaRPr lang="en-GB" dirty="0"/>
          </a:p>
        </p:txBody>
      </p:sp>
    </p:spTree>
    <p:extLst>
      <p:ext uri="{BB962C8B-B14F-4D97-AF65-F5344CB8AC3E}">
        <p14:creationId xmlns:p14="http://schemas.microsoft.com/office/powerpoint/2010/main" val="5436352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078" y="299138"/>
            <a:ext cx="7772400" cy="679449"/>
          </a:xfrm>
        </p:spPr>
        <p:txBody>
          <a:bodyPr/>
          <a:lstStyle/>
          <a:p>
            <a:r>
              <a:rPr lang="en-GB" dirty="0"/>
              <a:t>Homicide perpetrators</a:t>
            </a:r>
          </a:p>
        </p:txBody>
      </p:sp>
      <p:sp>
        <p:nvSpPr>
          <p:cNvPr id="3" name="Text Placeholder 2"/>
          <p:cNvSpPr>
            <a:spLocks noGrp="1"/>
          </p:cNvSpPr>
          <p:nvPr>
            <p:ph type="body" sz="quarter" idx="13"/>
          </p:nvPr>
        </p:nvSpPr>
        <p:spPr/>
        <p:txBody>
          <a:bodyPr/>
          <a:lstStyle/>
          <a:p>
            <a:endParaRPr lang="en-GB"/>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906326897"/>
              </p:ext>
            </p:extLst>
          </p:nvPr>
        </p:nvGraphicFramePr>
        <p:xfrm>
          <a:off x="457199" y="1163495"/>
          <a:ext cx="7772400" cy="530352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724213">
                <a:tc>
                  <a:txBody>
                    <a:bodyPr/>
                    <a:lstStyle/>
                    <a:p>
                      <a:endParaRPr lang="en-GB" sz="2400" dirty="0"/>
                    </a:p>
                  </a:txBody>
                  <a:tcPr/>
                </a:tc>
                <a:tc>
                  <a:txBody>
                    <a:bodyPr/>
                    <a:lstStyle/>
                    <a:p>
                      <a:r>
                        <a:rPr lang="en-GB" sz="2400" dirty="0"/>
                        <a:t>Schizophrenia</a:t>
                      </a:r>
                    </a:p>
                  </a:txBody>
                  <a:tcPr/>
                </a:tc>
                <a:tc>
                  <a:txBody>
                    <a:bodyPr/>
                    <a:lstStyle/>
                    <a:p>
                      <a:r>
                        <a:rPr lang="en-GB" sz="2400" dirty="0"/>
                        <a:t>Affective disorder</a:t>
                      </a:r>
                    </a:p>
                  </a:txBody>
                  <a:tcPr/>
                </a:tc>
                <a:extLst>
                  <a:ext uri="{0D108BD9-81ED-4DB2-BD59-A6C34878D82A}">
                    <a16:rowId xmlns:a16="http://schemas.microsoft.com/office/drawing/2014/main" val="10000"/>
                  </a:ext>
                </a:extLst>
              </a:tr>
              <a:tr h="1421603">
                <a:tc>
                  <a:txBody>
                    <a:bodyPr/>
                    <a:lstStyle/>
                    <a:p>
                      <a:r>
                        <a:rPr lang="en-GB" sz="2000" dirty="0"/>
                        <a:t>Method</a:t>
                      </a:r>
                    </a:p>
                  </a:txBody>
                  <a:tcPr/>
                </a:tc>
                <a:tc>
                  <a:txBody>
                    <a:bodyPr/>
                    <a:lstStyle/>
                    <a:p>
                      <a:r>
                        <a:rPr lang="en-GB" sz="2000" dirty="0"/>
                        <a:t>More likely to use a sharp instrument</a:t>
                      </a:r>
                    </a:p>
                  </a:txBody>
                  <a:tcPr/>
                </a:tc>
                <a:tc>
                  <a:txBody>
                    <a:bodyPr/>
                    <a:lstStyle/>
                    <a:p>
                      <a:r>
                        <a:rPr lang="en-GB" sz="2000" dirty="0"/>
                        <a:t>More likely to use strangulation ,</a:t>
                      </a:r>
                      <a:r>
                        <a:rPr lang="en-GB" sz="2000" baseline="0" dirty="0"/>
                        <a:t> suffocation, asphyxiation or drowning</a:t>
                      </a:r>
                      <a:endParaRPr lang="en-GB" sz="2000" dirty="0"/>
                    </a:p>
                  </a:txBody>
                  <a:tcPr/>
                </a:tc>
                <a:extLst>
                  <a:ext uri="{0D108BD9-81ED-4DB2-BD59-A6C34878D82A}">
                    <a16:rowId xmlns:a16="http://schemas.microsoft.com/office/drawing/2014/main" val="10001"/>
                  </a:ext>
                </a:extLst>
              </a:tr>
              <a:tr h="616922">
                <a:tc>
                  <a:txBody>
                    <a:bodyPr/>
                    <a:lstStyle/>
                    <a:p>
                      <a:r>
                        <a:rPr lang="en-GB" sz="2000" dirty="0"/>
                        <a:t>Symptomatic at time of offence</a:t>
                      </a:r>
                    </a:p>
                  </a:txBody>
                  <a:tcPr/>
                </a:tc>
                <a:tc>
                  <a:txBody>
                    <a:bodyPr/>
                    <a:lstStyle/>
                    <a:p>
                      <a:r>
                        <a:rPr lang="en-GB" sz="2000" dirty="0"/>
                        <a:t>81%</a:t>
                      </a:r>
                    </a:p>
                  </a:txBody>
                  <a:tcPr/>
                </a:tc>
                <a:tc>
                  <a:txBody>
                    <a:bodyPr/>
                    <a:lstStyle/>
                    <a:p>
                      <a:r>
                        <a:rPr lang="en-GB" sz="2000" dirty="0"/>
                        <a:t>75%</a:t>
                      </a:r>
                    </a:p>
                  </a:txBody>
                  <a:tcPr/>
                </a:tc>
                <a:extLst>
                  <a:ext uri="{0D108BD9-81ED-4DB2-BD59-A6C34878D82A}">
                    <a16:rowId xmlns:a16="http://schemas.microsoft.com/office/drawing/2014/main" val="10002"/>
                  </a:ext>
                </a:extLst>
              </a:tr>
              <a:tr h="1904412">
                <a:tc>
                  <a:txBody>
                    <a:bodyPr/>
                    <a:lstStyle/>
                    <a:p>
                      <a:r>
                        <a:rPr lang="en-GB" sz="2000" dirty="0"/>
                        <a:t>Relationship</a:t>
                      </a:r>
                      <a:r>
                        <a:rPr lang="en-GB" sz="2000" baseline="0" dirty="0"/>
                        <a:t> of victim</a:t>
                      </a:r>
                      <a:endParaRPr lang="en-GB" sz="2000" dirty="0"/>
                    </a:p>
                  </a:txBody>
                  <a:tcPr/>
                </a:tc>
                <a:tc>
                  <a:txBody>
                    <a:bodyPr/>
                    <a:lstStyle/>
                    <a:p>
                      <a:r>
                        <a:rPr lang="en-GB" sz="2000" dirty="0"/>
                        <a:t>22% spouse</a:t>
                      </a:r>
                      <a:r>
                        <a:rPr lang="en-GB" sz="2000" baseline="0" dirty="0"/>
                        <a:t> / ex-spouse</a:t>
                      </a:r>
                    </a:p>
                    <a:p>
                      <a:r>
                        <a:rPr lang="en-GB" sz="2000" baseline="0" dirty="0"/>
                        <a:t>23% family member</a:t>
                      </a:r>
                    </a:p>
                    <a:p>
                      <a:r>
                        <a:rPr lang="en-GB" sz="2000" baseline="0" dirty="0"/>
                        <a:t>23% acquaintance</a:t>
                      </a:r>
                    </a:p>
                    <a:p>
                      <a:r>
                        <a:rPr lang="en-GB" sz="2000" baseline="0" dirty="0"/>
                        <a:t>9% stranger</a:t>
                      </a:r>
                      <a:endParaRPr lang="en-GB" sz="2000" dirty="0"/>
                    </a:p>
                  </a:txBody>
                  <a:tcPr/>
                </a:tc>
                <a:tc>
                  <a:txBody>
                    <a:bodyPr/>
                    <a:lstStyle/>
                    <a:p>
                      <a:r>
                        <a:rPr lang="en-GB" sz="2000" dirty="0"/>
                        <a:t>52% spouse / ex-spouse</a:t>
                      </a:r>
                    </a:p>
                    <a:p>
                      <a:r>
                        <a:rPr lang="en-GB" sz="2000" dirty="0"/>
                        <a:t>16%</a:t>
                      </a:r>
                      <a:r>
                        <a:rPr lang="en-GB" sz="2000" baseline="0" dirty="0"/>
                        <a:t> son / daughter</a:t>
                      </a:r>
                    </a:p>
                    <a:p>
                      <a:endParaRPr lang="en-GB" sz="2000" baseline="0" dirty="0"/>
                    </a:p>
                    <a:p>
                      <a:endParaRPr lang="en-GB" sz="2000" baseline="0" dirty="0"/>
                    </a:p>
                    <a:p>
                      <a:endParaRPr lang="en-GB" sz="2000" baseline="0" dirty="0"/>
                    </a:p>
                    <a:p>
                      <a:pPr algn="r"/>
                      <a:r>
                        <a:rPr lang="en-GB" sz="1600" baseline="0" dirty="0"/>
                        <a:t>Rodway et al 2009</a:t>
                      </a:r>
                      <a:endParaRPr lang="en-GB" sz="18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494944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Violence and schizophrenia</a:t>
            </a:r>
          </a:p>
        </p:txBody>
      </p:sp>
      <p:sp>
        <p:nvSpPr>
          <p:cNvPr id="3" name="Content Placeholder 2"/>
          <p:cNvSpPr>
            <a:spLocks noGrp="1"/>
          </p:cNvSpPr>
          <p:nvPr>
            <p:ph type="body" sz="quarter" idx="13"/>
          </p:nvPr>
        </p:nvSpPr>
        <p:spPr/>
        <p:txBody>
          <a:bodyPr>
            <a:normAutofit/>
          </a:bodyPr>
          <a:lstStyle/>
          <a:p>
            <a:r>
              <a:rPr lang="en-GB" dirty="0"/>
              <a:t>Increased rate of violence with MD, and SZ in particular</a:t>
            </a:r>
          </a:p>
          <a:p>
            <a:endParaRPr lang="en-GB" dirty="0"/>
          </a:p>
          <a:p>
            <a:r>
              <a:rPr lang="en-GB" dirty="0"/>
              <a:t>Size of increase is modest and contribution of SZ to societal violence is small</a:t>
            </a:r>
          </a:p>
          <a:p>
            <a:endParaRPr lang="en-GB" dirty="0"/>
          </a:p>
          <a:p>
            <a:r>
              <a:rPr lang="en-GB" dirty="0"/>
              <a:t>Very large part of the increased risk is due to substance use, which is more common in those with MD and SZ</a:t>
            </a:r>
          </a:p>
        </p:txBody>
      </p:sp>
    </p:spTree>
    <p:extLst>
      <p:ext uri="{BB962C8B-B14F-4D97-AF65-F5344CB8AC3E}">
        <p14:creationId xmlns:p14="http://schemas.microsoft.com/office/powerpoint/2010/main" val="31881529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Stranger Homicide</a:t>
            </a:r>
          </a:p>
        </p:txBody>
      </p:sp>
      <p:sp>
        <p:nvSpPr>
          <p:cNvPr id="3" name="Content Placeholder 2"/>
          <p:cNvSpPr>
            <a:spLocks noGrp="1"/>
          </p:cNvSpPr>
          <p:nvPr>
            <p:ph type="body" sz="quarter" idx="13"/>
          </p:nvPr>
        </p:nvSpPr>
        <p:spPr/>
        <p:txBody>
          <a:bodyPr>
            <a:normAutofit fontScale="92500" lnSpcReduction="10000"/>
          </a:bodyPr>
          <a:lstStyle/>
          <a:p>
            <a:r>
              <a:rPr lang="en-GB" dirty="0"/>
              <a:t>9% all homicides committed by psychotic offenders were stranger homicides</a:t>
            </a:r>
          </a:p>
          <a:p>
            <a:pPr lvl="1"/>
            <a:r>
              <a:rPr lang="en-GB" dirty="0"/>
              <a:t>Equates to 1 in 14.3 million people per year</a:t>
            </a:r>
          </a:p>
          <a:p>
            <a:endParaRPr lang="en-GB" dirty="0"/>
          </a:p>
          <a:p>
            <a:r>
              <a:rPr lang="en-GB" dirty="0"/>
              <a:t>Stranger homicides</a:t>
            </a:r>
          </a:p>
          <a:p>
            <a:pPr lvl="1"/>
            <a:r>
              <a:rPr lang="en-GB" dirty="0"/>
              <a:t>More likely to be in a public place</a:t>
            </a:r>
          </a:p>
          <a:p>
            <a:pPr lvl="1"/>
            <a:r>
              <a:rPr lang="en-GB" dirty="0"/>
              <a:t>Offenders have fewer negative symptoms</a:t>
            </a:r>
          </a:p>
          <a:p>
            <a:pPr lvl="1"/>
            <a:r>
              <a:rPr lang="en-GB" dirty="0"/>
              <a:t>Larger proportion have had no previous treatment and longer period of DUP</a:t>
            </a:r>
          </a:p>
          <a:p>
            <a:pPr lvl="1"/>
            <a:r>
              <a:rPr lang="en-GB" dirty="0"/>
              <a:t>Delusional beliefs about victim</a:t>
            </a:r>
          </a:p>
          <a:p>
            <a:endParaRPr lang="en-GB" dirty="0"/>
          </a:p>
        </p:txBody>
      </p:sp>
    </p:spTree>
    <p:extLst>
      <p:ext uri="{BB962C8B-B14F-4D97-AF65-F5344CB8AC3E}">
        <p14:creationId xmlns:p14="http://schemas.microsoft.com/office/powerpoint/2010/main" val="41396953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ominique Cottrez, 51, appears in the courtroom of Douai, northern France,  accused of multiple counts of first-degree murder of minors, Thursday, June 25, 2015. Cottrez is on trial accused of suffocating eight of her newborns, after she told investigators that she had feared they were children of a long, incestuous relationship with her fath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0621" y="1479188"/>
            <a:ext cx="5048866" cy="37866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31640" y="5373216"/>
            <a:ext cx="6049516" cy="461665"/>
          </a:xfrm>
          <a:prstGeom prst="rect">
            <a:avLst/>
          </a:prstGeom>
          <a:noFill/>
        </p:spPr>
        <p:txBody>
          <a:bodyPr wrap="square" rtlCol="0">
            <a:spAutoFit/>
          </a:bodyPr>
          <a:lstStyle/>
          <a:p>
            <a:pPr algn="ctr"/>
            <a:r>
              <a:rPr lang="en-GB" sz="2400" b="1" dirty="0"/>
              <a:t>Dominique </a:t>
            </a:r>
            <a:r>
              <a:rPr lang="en-GB" sz="2400" b="1" dirty="0" err="1"/>
              <a:t>Cottrez</a:t>
            </a:r>
            <a:endParaRPr lang="en-GB" b="1" dirty="0"/>
          </a:p>
        </p:txBody>
      </p:sp>
    </p:spTree>
    <p:extLst>
      <p:ext uri="{BB962C8B-B14F-4D97-AF65-F5344CB8AC3E}">
        <p14:creationId xmlns:p14="http://schemas.microsoft.com/office/powerpoint/2010/main" val="2749759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a:t>The link between crime and mental disorder</a:t>
            </a:r>
            <a:endParaRPr lang="en-US" dirty="0"/>
          </a:p>
        </p:txBody>
      </p:sp>
      <p:sp>
        <p:nvSpPr>
          <p:cNvPr id="3" name="Subtitle 2"/>
          <p:cNvSpPr>
            <a:spLocks noGrp="1"/>
          </p:cNvSpPr>
          <p:nvPr>
            <p:ph type="subTitle" idx="1"/>
          </p:nvPr>
        </p:nvSpPr>
        <p:spPr/>
        <p:txBody>
          <a:bodyPr/>
          <a:lstStyle/>
          <a:p>
            <a:r>
              <a:rPr lang="en-US" dirty="0"/>
              <a:t>Expert Led Session</a:t>
            </a:r>
          </a:p>
        </p:txBody>
      </p:sp>
      <p:sp>
        <p:nvSpPr>
          <p:cNvPr id="4" name="Text Placeholder 3"/>
          <p:cNvSpPr>
            <a:spLocks noGrp="1"/>
          </p:cNvSpPr>
          <p:nvPr>
            <p:ph type="body" sz="quarter" idx="13"/>
          </p:nvPr>
        </p:nvSpPr>
        <p:spPr/>
        <p:txBody>
          <a:bodyPr/>
          <a:lstStyle/>
          <a:p>
            <a:pPr marL="0" indent="0" algn="ctr">
              <a:buNone/>
            </a:pPr>
            <a:endParaRPr lang="en-US" dirty="0"/>
          </a:p>
          <a:p>
            <a:pPr marL="0" indent="0" algn="ctr">
              <a:buNone/>
            </a:pPr>
            <a:endParaRPr lang="en-US" dirty="0"/>
          </a:p>
          <a:p>
            <a:pPr marL="0" indent="0" algn="ctr">
              <a:buNone/>
            </a:pPr>
            <a:r>
              <a:rPr lang="en-US" dirty="0"/>
              <a:t>The link between crime and mental disorder</a:t>
            </a:r>
          </a:p>
          <a:p>
            <a:pPr marL="0" indent="0" algn="ctr">
              <a:buNone/>
            </a:pPr>
            <a:r>
              <a:rPr lang="en-US" dirty="0"/>
              <a:t>Author: </a:t>
            </a:r>
            <a:r>
              <a:rPr lang="en-US" dirty="0" err="1"/>
              <a:t>Dr</a:t>
            </a:r>
            <a:r>
              <a:rPr lang="en-US" dirty="0"/>
              <a:t> Victoria Sullivan</a:t>
            </a:r>
          </a:p>
        </p:txBody>
      </p:sp>
    </p:spTree>
    <p:extLst>
      <p:ext uri="{BB962C8B-B14F-4D97-AF65-F5344CB8AC3E}">
        <p14:creationId xmlns:p14="http://schemas.microsoft.com/office/powerpoint/2010/main" val="38719126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Filicide, Infanticide &amp; Neonaticide</a:t>
            </a:r>
          </a:p>
        </p:txBody>
      </p:sp>
      <p:sp>
        <p:nvSpPr>
          <p:cNvPr id="3" name="Content Placeholder 2"/>
          <p:cNvSpPr>
            <a:spLocks noGrp="1"/>
          </p:cNvSpPr>
          <p:nvPr>
            <p:ph type="body" sz="quarter" idx="13"/>
          </p:nvPr>
        </p:nvSpPr>
        <p:spPr/>
        <p:txBody>
          <a:bodyPr/>
          <a:lstStyle/>
          <a:p>
            <a:r>
              <a:rPr lang="en-GB" dirty="0"/>
              <a:t>Fillicide = killing of a child by his / her parent</a:t>
            </a:r>
          </a:p>
          <a:p>
            <a:endParaRPr lang="en-GB" dirty="0"/>
          </a:p>
          <a:p>
            <a:r>
              <a:rPr lang="en-GB" dirty="0"/>
              <a:t>Infanticide = killing of a child before age of 12 months</a:t>
            </a:r>
          </a:p>
          <a:p>
            <a:endParaRPr lang="en-GB" dirty="0"/>
          </a:p>
          <a:p>
            <a:r>
              <a:rPr lang="en-GB" dirty="0"/>
              <a:t>Neonaticide = killing of a child within 24 hours of birth</a:t>
            </a:r>
          </a:p>
        </p:txBody>
      </p:sp>
    </p:spTree>
    <p:extLst>
      <p:ext uri="{BB962C8B-B14F-4D97-AF65-F5344CB8AC3E}">
        <p14:creationId xmlns:p14="http://schemas.microsoft.com/office/powerpoint/2010/main" val="5445514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Incidence of filicide</a:t>
            </a:r>
            <a:endParaRPr lang="en-GB" dirty="0"/>
          </a:p>
        </p:txBody>
      </p:sp>
      <p:sp>
        <p:nvSpPr>
          <p:cNvPr id="6" name="Content Placeholder 5"/>
          <p:cNvSpPr>
            <a:spLocks noGrp="1"/>
          </p:cNvSpPr>
          <p:nvPr>
            <p:ph type="body" sz="quarter" idx="13"/>
          </p:nvPr>
        </p:nvSpPr>
        <p:spPr/>
        <p:txBody>
          <a:bodyPr/>
          <a:lstStyle/>
          <a:p>
            <a:r>
              <a:rPr lang="en-GB" sz="2000" dirty="0"/>
              <a:t>Associated with suicide</a:t>
            </a:r>
          </a:p>
          <a:p>
            <a:pPr lvl="1"/>
            <a:r>
              <a:rPr lang="en-GB" sz="2000" dirty="0"/>
              <a:t>16 – 29% maternal filicides</a:t>
            </a:r>
          </a:p>
          <a:p>
            <a:pPr lvl="1"/>
            <a:r>
              <a:rPr lang="en-GB" sz="2000" dirty="0"/>
              <a:t>40 – 60 % paternal filicides</a:t>
            </a:r>
          </a:p>
          <a:p>
            <a:r>
              <a:rPr lang="en-GB" sz="2000" dirty="0"/>
              <a:t>38% affective disorder</a:t>
            </a:r>
          </a:p>
          <a:p>
            <a:r>
              <a:rPr lang="en-GB" sz="2000" dirty="0"/>
              <a:t>16% personality disorder</a:t>
            </a:r>
          </a:p>
          <a:p>
            <a:r>
              <a:rPr lang="en-GB" sz="2000" dirty="0"/>
              <a:t>13% schizophrenia</a:t>
            </a:r>
            <a:endParaRPr lang="en-GB" sz="2000" dirty="0">
              <a:latin typeface="+mj-lt"/>
            </a:endParaRPr>
          </a:p>
          <a:p>
            <a:r>
              <a:rPr lang="en-GB" sz="2000" dirty="0">
                <a:latin typeface="+mj-lt"/>
              </a:rPr>
              <a:t>Average 32 cases filicide per year</a:t>
            </a:r>
          </a:p>
          <a:p>
            <a:pPr lvl="1"/>
            <a:r>
              <a:rPr lang="en-GB" sz="2000" dirty="0">
                <a:latin typeface="+mj-lt"/>
              </a:rPr>
              <a:t>50% all child homicides</a:t>
            </a:r>
          </a:p>
          <a:p>
            <a:r>
              <a:rPr lang="en-GB" sz="2000" dirty="0">
                <a:latin typeface="+mj-lt"/>
              </a:rPr>
              <a:t>Children under 1 greatest risk (55%)</a:t>
            </a:r>
          </a:p>
          <a:p>
            <a:r>
              <a:rPr lang="en-GB" sz="2000" dirty="0">
                <a:latin typeface="+mj-lt"/>
              </a:rPr>
              <a:t>Male (67%) vs Female (33%) perpetrator</a:t>
            </a:r>
          </a:p>
          <a:p>
            <a:endParaRPr lang="en-GB" dirty="0"/>
          </a:p>
          <a:p>
            <a:pPr marL="0" indent="0">
              <a:buNone/>
            </a:pPr>
            <a:endParaRPr lang="en-GB" dirty="0"/>
          </a:p>
        </p:txBody>
      </p:sp>
    </p:spTree>
    <p:extLst>
      <p:ext uri="{BB962C8B-B14F-4D97-AF65-F5344CB8AC3E}">
        <p14:creationId xmlns:p14="http://schemas.microsoft.com/office/powerpoint/2010/main" val="24694035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Maternal Filicides</a:t>
            </a:r>
          </a:p>
        </p:txBody>
      </p:sp>
      <p:sp>
        <p:nvSpPr>
          <p:cNvPr id="3" name="Content Placeholder 2"/>
          <p:cNvSpPr>
            <a:spLocks noGrp="1"/>
          </p:cNvSpPr>
          <p:nvPr>
            <p:ph type="body" sz="quarter" idx="13"/>
          </p:nvPr>
        </p:nvSpPr>
        <p:spPr/>
        <p:txBody>
          <a:bodyPr/>
          <a:lstStyle/>
          <a:p>
            <a:r>
              <a:rPr lang="en-GB" dirty="0"/>
              <a:t>Women who kill their children….</a:t>
            </a:r>
          </a:p>
          <a:p>
            <a:pPr lvl="1"/>
            <a:r>
              <a:rPr lang="en-GB" dirty="0"/>
              <a:t>20 – 40 years</a:t>
            </a:r>
          </a:p>
          <a:p>
            <a:pPr lvl="1"/>
            <a:r>
              <a:rPr lang="en-GB" dirty="0"/>
              <a:t>No association with marital status</a:t>
            </a:r>
          </a:p>
          <a:p>
            <a:pPr lvl="2"/>
            <a:r>
              <a:rPr lang="en-GB" dirty="0"/>
              <a:t>Neonaticide more likely single</a:t>
            </a:r>
          </a:p>
          <a:p>
            <a:pPr lvl="1"/>
            <a:r>
              <a:rPr lang="en-GB" dirty="0"/>
              <a:t>Poverty</a:t>
            </a:r>
          </a:p>
          <a:p>
            <a:pPr lvl="1"/>
            <a:r>
              <a:rPr lang="en-GB" dirty="0"/>
              <a:t>20% minority ethnic group</a:t>
            </a:r>
          </a:p>
          <a:p>
            <a:pPr lvl="1"/>
            <a:r>
              <a:rPr lang="en-GB" dirty="0"/>
              <a:t>Depression</a:t>
            </a:r>
          </a:p>
        </p:txBody>
      </p:sp>
    </p:spTree>
    <p:extLst>
      <p:ext uri="{BB962C8B-B14F-4D97-AF65-F5344CB8AC3E}">
        <p14:creationId xmlns:p14="http://schemas.microsoft.com/office/powerpoint/2010/main" val="39219766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Motivation for filicide</a:t>
            </a:r>
          </a:p>
        </p:txBody>
      </p:sp>
      <p:sp>
        <p:nvSpPr>
          <p:cNvPr id="3" name="Content Placeholder 2"/>
          <p:cNvSpPr>
            <a:spLocks noGrp="1"/>
          </p:cNvSpPr>
          <p:nvPr>
            <p:ph type="body" sz="quarter" idx="13"/>
          </p:nvPr>
        </p:nvSpPr>
        <p:spPr/>
        <p:txBody>
          <a:bodyPr>
            <a:normAutofit lnSpcReduction="10000"/>
          </a:bodyPr>
          <a:lstStyle/>
          <a:p>
            <a:r>
              <a:rPr lang="en-GB" dirty="0"/>
              <a:t>Altruistic / mercy killing</a:t>
            </a:r>
          </a:p>
          <a:p>
            <a:endParaRPr lang="en-GB" dirty="0"/>
          </a:p>
          <a:p>
            <a:r>
              <a:rPr lang="en-GB" dirty="0"/>
              <a:t>Unwanted children</a:t>
            </a:r>
          </a:p>
          <a:p>
            <a:endParaRPr lang="en-GB" dirty="0"/>
          </a:p>
          <a:p>
            <a:r>
              <a:rPr lang="en-GB" dirty="0"/>
              <a:t>Accidental</a:t>
            </a:r>
          </a:p>
          <a:p>
            <a:endParaRPr lang="en-GB" dirty="0"/>
          </a:p>
          <a:p>
            <a:r>
              <a:rPr lang="en-GB" dirty="0"/>
              <a:t>Retaliation or spousal revenge</a:t>
            </a:r>
          </a:p>
          <a:p>
            <a:endParaRPr lang="en-GB" dirty="0"/>
          </a:p>
          <a:p>
            <a:r>
              <a:rPr lang="en-GB" dirty="0"/>
              <a:t>Mental illness</a:t>
            </a:r>
          </a:p>
        </p:txBody>
      </p:sp>
    </p:spTree>
    <p:extLst>
      <p:ext uri="{BB962C8B-B14F-4D97-AF65-F5344CB8AC3E}">
        <p14:creationId xmlns:p14="http://schemas.microsoft.com/office/powerpoint/2010/main" val="26557331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t>MCQs</a:t>
            </a:r>
            <a:endParaRPr lang="en-GB" dirty="0"/>
          </a:p>
        </p:txBody>
      </p:sp>
      <p:sp>
        <p:nvSpPr>
          <p:cNvPr id="6" name="Text Placeholder 5"/>
          <p:cNvSpPr>
            <a:spLocks noGrp="1"/>
          </p:cNvSpPr>
          <p:nvPr>
            <p:ph type="body" idx="1"/>
          </p:nvPr>
        </p:nvSpPr>
        <p:spPr/>
        <p:txBody>
          <a:bodyPr/>
          <a:lstStyle/>
          <a:p>
            <a:endParaRPr lang="en-GB"/>
          </a:p>
        </p:txBody>
      </p:sp>
    </p:spTree>
    <p:extLst>
      <p:ext uri="{BB962C8B-B14F-4D97-AF65-F5344CB8AC3E}">
        <p14:creationId xmlns:p14="http://schemas.microsoft.com/office/powerpoint/2010/main" val="34427819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a:t>The link between crime and mental disorder</a:t>
            </a:r>
          </a:p>
        </p:txBody>
      </p:sp>
      <p:sp>
        <p:nvSpPr>
          <p:cNvPr id="3" name="Subtitle 2"/>
          <p:cNvSpPr>
            <a:spLocks noGrp="1"/>
          </p:cNvSpPr>
          <p:nvPr>
            <p:ph type="subTitle" idx="1"/>
          </p:nvPr>
        </p:nvSpPr>
        <p:spPr/>
        <p:txBody>
          <a:bodyPr/>
          <a:lstStyle/>
          <a:p>
            <a:r>
              <a:rPr lang="en-US" dirty="0"/>
              <a:t>MCQs</a:t>
            </a:r>
          </a:p>
        </p:txBody>
      </p:sp>
      <p:sp>
        <p:nvSpPr>
          <p:cNvPr id="4" name="Text Placeholder 3"/>
          <p:cNvSpPr>
            <a:spLocks noGrp="1"/>
          </p:cNvSpPr>
          <p:nvPr>
            <p:ph type="body" sz="quarter" idx="13"/>
          </p:nvPr>
        </p:nvSpPr>
        <p:spPr/>
        <p:txBody>
          <a:bodyPr/>
          <a:lstStyle/>
          <a:p>
            <a:pPr marL="0" indent="0">
              <a:buNone/>
            </a:pPr>
            <a:r>
              <a:rPr lang="en-GB" dirty="0"/>
              <a:t>1. Which is the most prevalent personality disorder in prisoners?</a:t>
            </a:r>
          </a:p>
          <a:p>
            <a:pPr marL="800100" lvl="2" indent="0">
              <a:buNone/>
            </a:pPr>
            <a:r>
              <a:rPr lang="en-GB" dirty="0"/>
              <a:t>A. Borderline</a:t>
            </a:r>
          </a:p>
          <a:p>
            <a:pPr marL="800100" lvl="2" indent="0">
              <a:buNone/>
            </a:pPr>
            <a:r>
              <a:rPr lang="en-GB" dirty="0"/>
              <a:t>B. </a:t>
            </a:r>
            <a:r>
              <a:rPr lang="en-GB" dirty="0" err="1"/>
              <a:t>Anankastic</a:t>
            </a:r>
            <a:endParaRPr lang="en-GB" dirty="0"/>
          </a:p>
          <a:p>
            <a:pPr marL="800100" lvl="2" indent="0">
              <a:buNone/>
            </a:pPr>
            <a:r>
              <a:rPr lang="en-GB" dirty="0"/>
              <a:t>C. Narcissistic</a:t>
            </a:r>
          </a:p>
          <a:p>
            <a:pPr marL="800100" lvl="2" indent="0">
              <a:buNone/>
            </a:pPr>
            <a:r>
              <a:rPr lang="en-GB" dirty="0"/>
              <a:t>D. Paranoid</a:t>
            </a:r>
          </a:p>
          <a:p>
            <a:pPr marL="800100" lvl="2" indent="0">
              <a:buNone/>
            </a:pPr>
            <a:r>
              <a:rPr lang="en-GB" dirty="0"/>
              <a:t>E. Antisocial</a:t>
            </a:r>
            <a:r>
              <a:rPr lang="en-GB" b="1" dirty="0"/>
              <a:t> </a:t>
            </a:r>
          </a:p>
          <a:p>
            <a:endParaRPr lang="en-US" dirty="0"/>
          </a:p>
        </p:txBody>
      </p:sp>
    </p:spTree>
    <p:extLst>
      <p:ext uri="{BB962C8B-B14F-4D97-AF65-F5344CB8AC3E}">
        <p14:creationId xmlns:p14="http://schemas.microsoft.com/office/powerpoint/2010/main" val="39115851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a:t>The link between crime and mental disorder</a:t>
            </a:r>
          </a:p>
        </p:txBody>
      </p:sp>
      <p:sp>
        <p:nvSpPr>
          <p:cNvPr id="3" name="Subtitle 2"/>
          <p:cNvSpPr>
            <a:spLocks noGrp="1"/>
          </p:cNvSpPr>
          <p:nvPr>
            <p:ph type="subTitle" idx="1"/>
          </p:nvPr>
        </p:nvSpPr>
        <p:spPr/>
        <p:txBody>
          <a:bodyPr/>
          <a:lstStyle/>
          <a:p>
            <a:r>
              <a:rPr lang="en-US" dirty="0"/>
              <a:t>MCQs</a:t>
            </a:r>
          </a:p>
        </p:txBody>
      </p:sp>
      <p:sp>
        <p:nvSpPr>
          <p:cNvPr id="4" name="Text Placeholder 3"/>
          <p:cNvSpPr>
            <a:spLocks noGrp="1"/>
          </p:cNvSpPr>
          <p:nvPr>
            <p:ph type="body" sz="quarter" idx="13"/>
          </p:nvPr>
        </p:nvSpPr>
        <p:spPr/>
        <p:txBody>
          <a:bodyPr/>
          <a:lstStyle/>
          <a:p>
            <a:pPr marL="0" indent="0">
              <a:buNone/>
            </a:pPr>
            <a:r>
              <a:rPr lang="en-GB" dirty="0"/>
              <a:t>1. Which is the most prevalent personality disorder in prisoners?</a:t>
            </a:r>
          </a:p>
          <a:p>
            <a:pPr marL="800100" lvl="2" indent="0">
              <a:buNone/>
            </a:pPr>
            <a:r>
              <a:rPr lang="en-GB" dirty="0"/>
              <a:t>A. Borderline</a:t>
            </a:r>
          </a:p>
          <a:p>
            <a:pPr marL="800100" lvl="2" indent="0">
              <a:buNone/>
            </a:pPr>
            <a:r>
              <a:rPr lang="en-GB" dirty="0"/>
              <a:t>B. </a:t>
            </a:r>
            <a:r>
              <a:rPr lang="en-GB" dirty="0" err="1"/>
              <a:t>Anankastic</a:t>
            </a:r>
            <a:endParaRPr lang="en-GB" dirty="0"/>
          </a:p>
          <a:p>
            <a:pPr marL="800100" lvl="2" indent="0">
              <a:buNone/>
            </a:pPr>
            <a:r>
              <a:rPr lang="en-GB" dirty="0"/>
              <a:t>C. Narcissistic</a:t>
            </a:r>
          </a:p>
          <a:p>
            <a:pPr marL="800100" lvl="2" indent="0">
              <a:buNone/>
            </a:pPr>
            <a:r>
              <a:rPr lang="en-GB" dirty="0"/>
              <a:t>D. Paranoid</a:t>
            </a:r>
          </a:p>
          <a:p>
            <a:pPr marL="800100" lvl="2" indent="0">
              <a:buNone/>
            </a:pPr>
            <a:r>
              <a:rPr lang="en-GB" b="1" dirty="0"/>
              <a:t>E. Antisocial </a:t>
            </a:r>
          </a:p>
          <a:p>
            <a:endParaRPr lang="en-US" dirty="0"/>
          </a:p>
        </p:txBody>
      </p:sp>
    </p:spTree>
    <p:extLst>
      <p:ext uri="{BB962C8B-B14F-4D97-AF65-F5344CB8AC3E}">
        <p14:creationId xmlns:p14="http://schemas.microsoft.com/office/powerpoint/2010/main" val="39468098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a:t>The link between crime and mental disorder</a:t>
            </a:r>
          </a:p>
        </p:txBody>
      </p:sp>
      <p:sp>
        <p:nvSpPr>
          <p:cNvPr id="3" name="Subtitle 2"/>
          <p:cNvSpPr>
            <a:spLocks noGrp="1"/>
          </p:cNvSpPr>
          <p:nvPr>
            <p:ph type="subTitle" idx="1"/>
          </p:nvPr>
        </p:nvSpPr>
        <p:spPr/>
        <p:txBody>
          <a:bodyPr/>
          <a:lstStyle/>
          <a:p>
            <a:r>
              <a:rPr lang="en-US" dirty="0"/>
              <a:t>MCQs</a:t>
            </a:r>
          </a:p>
        </p:txBody>
      </p:sp>
      <p:sp>
        <p:nvSpPr>
          <p:cNvPr id="4" name="Text Placeholder 3"/>
          <p:cNvSpPr>
            <a:spLocks noGrp="1"/>
          </p:cNvSpPr>
          <p:nvPr>
            <p:ph type="body" sz="quarter" idx="13"/>
          </p:nvPr>
        </p:nvSpPr>
        <p:spPr/>
        <p:txBody>
          <a:bodyPr/>
          <a:lstStyle/>
          <a:p>
            <a:pPr marL="0" indent="0">
              <a:buNone/>
            </a:pPr>
            <a:r>
              <a:rPr lang="en-GB" dirty="0"/>
              <a:t>2. Which of the following is true for female offenders? </a:t>
            </a:r>
          </a:p>
          <a:p>
            <a:pPr marL="800100" lvl="2" indent="0">
              <a:buNone/>
            </a:pPr>
            <a:r>
              <a:rPr lang="en-GB" dirty="0"/>
              <a:t>A. Less likely to have a psychiatric disposal</a:t>
            </a:r>
          </a:p>
          <a:p>
            <a:pPr marL="800100" lvl="2" indent="0">
              <a:buNone/>
            </a:pPr>
            <a:r>
              <a:rPr lang="en-GB" dirty="0"/>
              <a:t>B. Higher rate of reoffending than men</a:t>
            </a:r>
          </a:p>
          <a:p>
            <a:pPr marL="800100" lvl="2" indent="0">
              <a:buNone/>
            </a:pPr>
            <a:r>
              <a:rPr lang="en-GB" dirty="0"/>
              <a:t>C. Less likely to self-harm than men</a:t>
            </a:r>
          </a:p>
          <a:p>
            <a:pPr marL="800100" lvl="2" indent="0">
              <a:buNone/>
            </a:pPr>
            <a:r>
              <a:rPr lang="en-GB" dirty="0"/>
              <a:t>D. Violent offences are more common than crimes of passion</a:t>
            </a:r>
          </a:p>
          <a:p>
            <a:pPr marL="800100" lvl="2" indent="0">
              <a:buNone/>
            </a:pPr>
            <a:r>
              <a:rPr lang="en-GB" dirty="0"/>
              <a:t>E. More likely to offend against family</a:t>
            </a:r>
          </a:p>
          <a:p>
            <a:pPr marL="457200" lvl="1" indent="0">
              <a:buNone/>
            </a:pPr>
            <a:r>
              <a:rPr lang="en-GB" dirty="0"/>
              <a:t>	</a:t>
            </a:r>
          </a:p>
          <a:p>
            <a:endParaRPr lang="en-US" dirty="0"/>
          </a:p>
        </p:txBody>
      </p:sp>
    </p:spTree>
    <p:extLst>
      <p:ext uri="{BB962C8B-B14F-4D97-AF65-F5344CB8AC3E}">
        <p14:creationId xmlns:p14="http://schemas.microsoft.com/office/powerpoint/2010/main" val="14954672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a:t>The link between crime and mental disorder</a:t>
            </a:r>
          </a:p>
        </p:txBody>
      </p:sp>
      <p:sp>
        <p:nvSpPr>
          <p:cNvPr id="3" name="Subtitle 2"/>
          <p:cNvSpPr>
            <a:spLocks noGrp="1"/>
          </p:cNvSpPr>
          <p:nvPr>
            <p:ph type="subTitle" idx="1"/>
          </p:nvPr>
        </p:nvSpPr>
        <p:spPr/>
        <p:txBody>
          <a:bodyPr/>
          <a:lstStyle/>
          <a:p>
            <a:r>
              <a:rPr lang="en-US" dirty="0"/>
              <a:t>MCQs</a:t>
            </a:r>
          </a:p>
        </p:txBody>
      </p:sp>
      <p:sp>
        <p:nvSpPr>
          <p:cNvPr id="4" name="Text Placeholder 3"/>
          <p:cNvSpPr>
            <a:spLocks noGrp="1"/>
          </p:cNvSpPr>
          <p:nvPr>
            <p:ph type="body" sz="quarter" idx="13"/>
          </p:nvPr>
        </p:nvSpPr>
        <p:spPr/>
        <p:txBody>
          <a:bodyPr/>
          <a:lstStyle/>
          <a:p>
            <a:pPr marL="0" indent="0">
              <a:buNone/>
            </a:pPr>
            <a:r>
              <a:rPr lang="en-GB" dirty="0"/>
              <a:t>2. Which of the following is true for female offenders? </a:t>
            </a:r>
          </a:p>
          <a:p>
            <a:pPr marL="800100" lvl="2" indent="0">
              <a:buNone/>
            </a:pPr>
            <a:r>
              <a:rPr lang="en-GB" dirty="0"/>
              <a:t>A. Less likely to have a psychiatric disposal</a:t>
            </a:r>
          </a:p>
          <a:p>
            <a:pPr marL="800100" lvl="2" indent="0">
              <a:buNone/>
            </a:pPr>
            <a:r>
              <a:rPr lang="en-GB" dirty="0"/>
              <a:t>B. Higher rate of reoffending than men</a:t>
            </a:r>
          </a:p>
          <a:p>
            <a:pPr marL="800100" lvl="2" indent="0">
              <a:buNone/>
            </a:pPr>
            <a:r>
              <a:rPr lang="en-GB" dirty="0"/>
              <a:t>C. Less likely to self-harm than men</a:t>
            </a:r>
          </a:p>
          <a:p>
            <a:pPr marL="800100" lvl="2" indent="0">
              <a:buNone/>
            </a:pPr>
            <a:r>
              <a:rPr lang="en-GB" dirty="0"/>
              <a:t>D. Violent offences are more common than crimes of passion</a:t>
            </a:r>
          </a:p>
          <a:p>
            <a:pPr marL="800100" lvl="2" indent="0">
              <a:buNone/>
            </a:pPr>
            <a:r>
              <a:rPr lang="en-GB" b="1" dirty="0"/>
              <a:t>E. More likely to offend against family</a:t>
            </a:r>
          </a:p>
          <a:p>
            <a:pPr marL="457200" lvl="1" indent="0">
              <a:buNone/>
            </a:pPr>
            <a:r>
              <a:rPr lang="en-GB" dirty="0"/>
              <a:t>	</a:t>
            </a:r>
          </a:p>
          <a:p>
            <a:endParaRPr lang="en-US" dirty="0"/>
          </a:p>
        </p:txBody>
      </p:sp>
    </p:spTree>
    <p:extLst>
      <p:ext uri="{BB962C8B-B14F-4D97-AF65-F5344CB8AC3E}">
        <p14:creationId xmlns:p14="http://schemas.microsoft.com/office/powerpoint/2010/main" val="9794311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a:t>The link between crime and mental disorder</a:t>
            </a:r>
            <a:endParaRPr lang="en-GB" dirty="0"/>
          </a:p>
        </p:txBody>
      </p:sp>
      <p:sp>
        <p:nvSpPr>
          <p:cNvPr id="3" name="Subtitle 2"/>
          <p:cNvSpPr>
            <a:spLocks noGrp="1"/>
          </p:cNvSpPr>
          <p:nvPr>
            <p:ph type="subTitle" idx="1"/>
          </p:nvPr>
        </p:nvSpPr>
        <p:spPr/>
        <p:txBody>
          <a:bodyPr/>
          <a:lstStyle/>
          <a:p>
            <a:r>
              <a:rPr lang="en-US" dirty="0" err="1"/>
              <a:t>MCQs</a:t>
            </a:r>
            <a:endParaRPr lang="en-GB" dirty="0"/>
          </a:p>
        </p:txBody>
      </p:sp>
      <p:sp>
        <p:nvSpPr>
          <p:cNvPr id="4" name="Text Placeholder 3"/>
          <p:cNvSpPr>
            <a:spLocks noGrp="1"/>
          </p:cNvSpPr>
          <p:nvPr>
            <p:ph type="body" sz="quarter" idx="13"/>
          </p:nvPr>
        </p:nvSpPr>
        <p:spPr/>
        <p:txBody>
          <a:bodyPr/>
          <a:lstStyle/>
          <a:p>
            <a:pPr marL="0" indent="0">
              <a:buNone/>
            </a:pPr>
            <a:r>
              <a:rPr lang="en-GB" dirty="0"/>
              <a:t>3. Which is the most common mental disorder found in arsonists?</a:t>
            </a:r>
          </a:p>
          <a:p>
            <a:pPr marL="800100" lvl="2" indent="0">
              <a:buNone/>
            </a:pPr>
            <a:r>
              <a:rPr lang="en-GB" dirty="0"/>
              <a:t>A. Learning disability</a:t>
            </a:r>
          </a:p>
          <a:p>
            <a:pPr marL="800100" lvl="2" indent="0">
              <a:buNone/>
            </a:pPr>
            <a:r>
              <a:rPr lang="en-GB" dirty="0"/>
              <a:t>B. Personality disorder</a:t>
            </a:r>
          </a:p>
          <a:p>
            <a:pPr marL="800100" lvl="2" indent="0">
              <a:buNone/>
            </a:pPr>
            <a:r>
              <a:rPr lang="en-GB" dirty="0"/>
              <a:t>C. Psychosis</a:t>
            </a:r>
          </a:p>
          <a:p>
            <a:pPr marL="800100" lvl="2" indent="0">
              <a:buNone/>
            </a:pPr>
            <a:r>
              <a:rPr lang="en-GB" dirty="0"/>
              <a:t>D. Alcohol misuse</a:t>
            </a:r>
          </a:p>
          <a:p>
            <a:pPr marL="800100" lvl="2" indent="0">
              <a:buNone/>
            </a:pPr>
            <a:r>
              <a:rPr lang="en-GB" dirty="0"/>
              <a:t>E. Depressive disorder</a:t>
            </a:r>
          </a:p>
          <a:p>
            <a:endParaRPr lang="en-GB" dirty="0"/>
          </a:p>
        </p:txBody>
      </p:sp>
    </p:spTree>
    <p:extLst>
      <p:ext uri="{BB962C8B-B14F-4D97-AF65-F5344CB8AC3E}">
        <p14:creationId xmlns:p14="http://schemas.microsoft.com/office/powerpoint/2010/main" val="686518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Sex offending</a:t>
            </a:r>
          </a:p>
        </p:txBody>
      </p:sp>
      <p:sp>
        <p:nvSpPr>
          <p:cNvPr id="5" name="Text Placeholder 4"/>
          <p:cNvSpPr>
            <a:spLocks noGrp="1"/>
          </p:cNvSpPr>
          <p:nvPr>
            <p:ph type="body" idx="1"/>
          </p:nvPr>
        </p:nvSpPr>
        <p:spPr/>
        <p:txBody>
          <a:bodyPr/>
          <a:lstStyle/>
          <a:p>
            <a:endParaRPr lang="en-GB"/>
          </a:p>
        </p:txBody>
      </p:sp>
    </p:spTree>
    <p:extLst>
      <p:ext uri="{BB962C8B-B14F-4D97-AF65-F5344CB8AC3E}">
        <p14:creationId xmlns:p14="http://schemas.microsoft.com/office/powerpoint/2010/main" val="175716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a:t>The link between crime and mental disorder</a:t>
            </a:r>
            <a:endParaRPr lang="en-GB" dirty="0"/>
          </a:p>
        </p:txBody>
      </p:sp>
      <p:sp>
        <p:nvSpPr>
          <p:cNvPr id="3" name="Subtitle 2"/>
          <p:cNvSpPr>
            <a:spLocks noGrp="1"/>
          </p:cNvSpPr>
          <p:nvPr>
            <p:ph type="subTitle" idx="1"/>
          </p:nvPr>
        </p:nvSpPr>
        <p:spPr/>
        <p:txBody>
          <a:bodyPr/>
          <a:lstStyle/>
          <a:p>
            <a:r>
              <a:rPr lang="en-US" dirty="0" err="1"/>
              <a:t>MCQs</a:t>
            </a:r>
            <a:endParaRPr lang="en-GB" dirty="0"/>
          </a:p>
        </p:txBody>
      </p:sp>
      <p:sp>
        <p:nvSpPr>
          <p:cNvPr id="4" name="Text Placeholder 3"/>
          <p:cNvSpPr>
            <a:spLocks noGrp="1"/>
          </p:cNvSpPr>
          <p:nvPr>
            <p:ph type="body" sz="quarter" idx="13"/>
          </p:nvPr>
        </p:nvSpPr>
        <p:spPr/>
        <p:txBody>
          <a:bodyPr/>
          <a:lstStyle/>
          <a:p>
            <a:pPr marL="0" indent="0">
              <a:buNone/>
            </a:pPr>
            <a:r>
              <a:rPr lang="en-GB" dirty="0"/>
              <a:t>3. Which is the most common mental disorder found in arsonists?</a:t>
            </a:r>
          </a:p>
          <a:p>
            <a:pPr marL="800100" lvl="2" indent="0">
              <a:buNone/>
            </a:pPr>
            <a:r>
              <a:rPr lang="en-GB" dirty="0"/>
              <a:t>A. Learning disability</a:t>
            </a:r>
          </a:p>
          <a:p>
            <a:pPr marL="800100" lvl="2" indent="0">
              <a:buNone/>
            </a:pPr>
            <a:r>
              <a:rPr lang="en-GB" b="1" dirty="0"/>
              <a:t>B. Personality disorder</a:t>
            </a:r>
          </a:p>
          <a:p>
            <a:pPr marL="800100" lvl="2" indent="0">
              <a:buNone/>
            </a:pPr>
            <a:r>
              <a:rPr lang="en-GB" dirty="0"/>
              <a:t>C. Psychosis</a:t>
            </a:r>
          </a:p>
          <a:p>
            <a:pPr marL="800100" lvl="2" indent="0">
              <a:buNone/>
            </a:pPr>
            <a:r>
              <a:rPr lang="en-GB" dirty="0"/>
              <a:t>D. Alcohol misuse</a:t>
            </a:r>
          </a:p>
          <a:p>
            <a:pPr marL="800100" lvl="2" indent="0">
              <a:buNone/>
            </a:pPr>
            <a:r>
              <a:rPr lang="en-GB" dirty="0"/>
              <a:t>E. Depressive disorder</a:t>
            </a:r>
          </a:p>
          <a:p>
            <a:endParaRPr lang="en-GB" dirty="0"/>
          </a:p>
        </p:txBody>
      </p:sp>
    </p:spTree>
    <p:extLst>
      <p:ext uri="{BB962C8B-B14F-4D97-AF65-F5344CB8AC3E}">
        <p14:creationId xmlns:p14="http://schemas.microsoft.com/office/powerpoint/2010/main" val="18178120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a:t>The link between crime and mental disorder</a:t>
            </a:r>
            <a:endParaRPr lang="en-GB" sz="2800" dirty="0"/>
          </a:p>
        </p:txBody>
      </p:sp>
      <p:sp>
        <p:nvSpPr>
          <p:cNvPr id="3" name="Subtitle 2"/>
          <p:cNvSpPr>
            <a:spLocks noGrp="1"/>
          </p:cNvSpPr>
          <p:nvPr>
            <p:ph type="subTitle" idx="1"/>
          </p:nvPr>
        </p:nvSpPr>
        <p:spPr/>
        <p:txBody>
          <a:bodyPr/>
          <a:lstStyle/>
          <a:p>
            <a:r>
              <a:rPr lang="en-US" dirty="0" err="1"/>
              <a:t>MCQs</a:t>
            </a:r>
            <a:endParaRPr lang="en-GB" dirty="0"/>
          </a:p>
        </p:txBody>
      </p:sp>
      <p:sp>
        <p:nvSpPr>
          <p:cNvPr id="4" name="Text Placeholder 3"/>
          <p:cNvSpPr>
            <a:spLocks noGrp="1"/>
          </p:cNvSpPr>
          <p:nvPr>
            <p:ph type="body" sz="quarter" idx="13"/>
          </p:nvPr>
        </p:nvSpPr>
        <p:spPr/>
        <p:txBody>
          <a:bodyPr/>
          <a:lstStyle/>
          <a:p>
            <a:pPr marL="0" indent="0">
              <a:buNone/>
            </a:pPr>
            <a:r>
              <a:rPr lang="en-GB" dirty="0"/>
              <a:t>4. What percentage of violence is attributable to psychosis</a:t>
            </a:r>
          </a:p>
          <a:p>
            <a:pPr marL="800100" lvl="2" indent="0">
              <a:buNone/>
            </a:pPr>
            <a:r>
              <a:rPr lang="en-GB" dirty="0"/>
              <a:t>A. 1%</a:t>
            </a:r>
          </a:p>
          <a:p>
            <a:pPr marL="800100" lvl="2" indent="0">
              <a:buNone/>
            </a:pPr>
            <a:r>
              <a:rPr lang="en-GB" dirty="0"/>
              <a:t>B. 5%</a:t>
            </a:r>
          </a:p>
          <a:p>
            <a:pPr marL="800100" lvl="2" indent="0">
              <a:buNone/>
            </a:pPr>
            <a:r>
              <a:rPr lang="en-GB" dirty="0"/>
              <a:t>C. 10%</a:t>
            </a:r>
          </a:p>
          <a:p>
            <a:pPr marL="800100" lvl="2" indent="0">
              <a:buNone/>
            </a:pPr>
            <a:r>
              <a:rPr lang="en-GB" dirty="0"/>
              <a:t>D. 25%</a:t>
            </a:r>
          </a:p>
          <a:p>
            <a:pPr marL="800100" lvl="2" indent="0">
              <a:buNone/>
            </a:pPr>
            <a:r>
              <a:rPr lang="en-GB" dirty="0"/>
              <a:t>E. 50% </a:t>
            </a:r>
          </a:p>
        </p:txBody>
      </p:sp>
    </p:spTree>
    <p:extLst>
      <p:ext uri="{BB962C8B-B14F-4D97-AF65-F5344CB8AC3E}">
        <p14:creationId xmlns:p14="http://schemas.microsoft.com/office/powerpoint/2010/main" val="22095291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a:t>The link between crime and mental disorder</a:t>
            </a:r>
            <a:endParaRPr lang="en-GB" sz="2800" dirty="0"/>
          </a:p>
        </p:txBody>
      </p:sp>
      <p:sp>
        <p:nvSpPr>
          <p:cNvPr id="3" name="Subtitle 2"/>
          <p:cNvSpPr>
            <a:spLocks noGrp="1"/>
          </p:cNvSpPr>
          <p:nvPr>
            <p:ph type="subTitle" idx="1"/>
          </p:nvPr>
        </p:nvSpPr>
        <p:spPr/>
        <p:txBody>
          <a:bodyPr/>
          <a:lstStyle/>
          <a:p>
            <a:r>
              <a:rPr lang="en-US" dirty="0" err="1"/>
              <a:t>MCQs</a:t>
            </a:r>
            <a:endParaRPr lang="en-GB" dirty="0"/>
          </a:p>
        </p:txBody>
      </p:sp>
      <p:sp>
        <p:nvSpPr>
          <p:cNvPr id="4" name="Text Placeholder 3"/>
          <p:cNvSpPr>
            <a:spLocks noGrp="1"/>
          </p:cNvSpPr>
          <p:nvPr>
            <p:ph type="body" sz="quarter" idx="13"/>
          </p:nvPr>
        </p:nvSpPr>
        <p:spPr/>
        <p:txBody>
          <a:bodyPr/>
          <a:lstStyle/>
          <a:p>
            <a:pPr marL="0" indent="0">
              <a:buNone/>
            </a:pPr>
            <a:r>
              <a:rPr lang="en-GB" dirty="0"/>
              <a:t>4. What percentage of violence is attributable to psychosis</a:t>
            </a:r>
          </a:p>
          <a:p>
            <a:pPr marL="800100" lvl="2" indent="0">
              <a:buNone/>
            </a:pPr>
            <a:r>
              <a:rPr lang="en-GB" dirty="0"/>
              <a:t>A. 1%</a:t>
            </a:r>
          </a:p>
          <a:p>
            <a:pPr marL="800100" lvl="2" indent="0">
              <a:buNone/>
            </a:pPr>
            <a:r>
              <a:rPr lang="en-GB" b="1" dirty="0"/>
              <a:t>B. 5%</a:t>
            </a:r>
          </a:p>
          <a:p>
            <a:pPr marL="800100" lvl="2" indent="0">
              <a:buNone/>
            </a:pPr>
            <a:r>
              <a:rPr lang="en-GB" dirty="0"/>
              <a:t>C. 10%</a:t>
            </a:r>
          </a:p>
          <a:p>
            <a:pPr marL="800100" lvl="2" indent="0">
              <a:buNone/>
            </a:pPr>
            <a:r>
              <a:rPr lang="en-GB" dirty="0"/>
              <a:t>D. 25%</a:t>
            </a:r>
          </a:p>
          <a:p>
            <a:pPr marL="800100" lvl="2" indent="0">
              <a:buNone/>
            </a:pPr>
            <a:r>
              <a:rPr lang="en-GB" dirty="0"/>
              <a:t>E. 50% </a:t>
            </a:r>
          </a:p>
        </p:txBody>
      </p:sp>
    </p:spTree>
    <p:extLst>
      <p:ext uri="{BB962C8B-B14F-4D97-AF65-F5344CB8AC3E}">
        <p14:creationId xmlns:p14="http://schemas.microsoft.com/office/powerpoint/2010/main" val="13268089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a:t>The link between crime and mental disorder</a:t>
            </a:r>
            <a:endParaRPr lang="en-GB" sz="2800" dirty="0"/>
          </a:p>
        </p:txBody>
      </p:sp>
      <p:sp>
        <p:nvSpPr>
          <p:cNvPr id="3" name="Subtitle 2"/>
          <p:cNvSpPr>
            <a:spLocks noGrp="1"/>
          </p:cNvSpPr>
          <p:nvPr>
            <p:ph type="subTitle" idx="1"/>
          </p:nvPr>
        </p:nvSpPr>
        <p:spPr/>
        <p:txBody>
          <a:bodyPr/>
          <a:lstStyle/>
          <a:p>
            <a:r>
              <a:rPr lang="en-US" dirty="0" err="1"/>
              <a:t>MCQs</a:t>
            </a:r>
            <a:endParaRPr lang="en-GB" dirty="0"/>
          </a:p>
        </p:txBody>
      </p:sp>
      <p:sp>
        <p:nvSpPr>
          <p:cNvPr id="4" name="Text Placeholder 3"/>
          <p:cNvSpPr>
            <a:spLocks noGrp="1"/>
          </p:cNvSpPr>
          <p:nvPr>
            <p:ph type="body" sz="quarter" idx="13"/>
          </p:nvPr>
        </p:nvSpPr>
        <p:spPr/>
        <p:txBody>
          <a:bodyPr/>
          <a:lstStyle/>
          <a:p>
            <a:pPr marL="0" indent="0">
              <a:buNone/>
            </a:pPr>
            <a:r>
              <a:rPr lang="en-GB" dirty="0"/>
              <a:t>5. Which of these genes is not linked to violence?</a:t>
            </a:r>
          </a:p>
          <a:p>
            <a:pPr marL="800100" lvl="2" indent="0">
              <a:buNone/>
            </a:pPr>
            <a:r>
              <a:rPr lang="en-GB" dirty="0"/>
              <a:t>A. Dopamine transporter gene</a:t>
            </a:r>
          </a:p>
          <a:p>
            <a:pPr marL="800100" lvl="2" indent="0">
              <a:buNone/>
            </a:pPr>
            <a:r>
              <a:rPr lang="en-GB" dirty="0"/>
              <a:t>B. Serotonin transporter gene</a:t>
            </a:r>
          </a:p>
          <a:p>
            <a:pPr marL="800100" lvl="2" indent="0">
              <a:buNone/>
            </a:pPr>
            <a:r>
              <a:rPr lang="en-GB" dirty="0"/>
              <a:t>C. Monoamine-oxidase A (MAO-A) gene</a:t>
            </a:r>
          </a:p>
          <a:p>
            <a:pPr marL="800100" lvl="2" indent="0">
              <a:buNone/>
            </a:pPr>
            <a:r>
              <a:rPr lang="en-GB" dirty="0"/>
              <a:t>D. Monoamine-oxidase B (MAO-B) gene</a:t>
            </a:r>
          </a:p>
          <a:p>
            <a:pPr marL="800100" lvl="2" indent="0">
              <a:buNone/>
            </a:pPr>
            <a:r>
              <a:rPr lang="en-GB" dirty="0"/>
              <a:t>E. Catechol-</a:t>
            </a:r>
            <a:r>
              <a:rPr lang="en-GB" i="1" dirty="0"/>
              <a:t>O</a:t>
            </a:r>
            <a:r>
              <a:rPr lang="en-GB" dirty="0"/>
              <a:t>-</a:t>
            </a:r>
            <a:r>
              <a:rPr lang="en-GB" dirty="0" err="1"/>
              <a:t>methyltransferase</a:t>
            </a:r>
            <a:r>
              <a:rPr lang="en-GB" dirty="0"/>
              <a:t> (</a:t>
            </a:r>
            <a:r>
              <a:rPr lang="en-GB" dirty="0" err="1"/>
              <a:t>COMT</a:t>
            </a:r>
            <a:r>
              <a:rPr lang="en-GB" dirty="0"/>
              <a:t>) gene</a:t>
            </a:r>
          </a:p>
          <a:p>
            <a:pPr marL="0" indent="0">
              <a:buNone/>
            </a:pPr>
            <a:endParaRPr lang="en-GB" dirty="0"/>
          </a:p>
        </p:txBody>
      </p:sp>
    </p:spTree>
    <p:extLst>
      <p:ext uri="{BB962C8B-B14F-4D97-AF65-F5344CB8AC3E}">
        <p14:creationId xmlns:p14="http://schemas.microsoft.com/office/powerpoint/2010/main" val="16819605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a:t>The link between crime and mental disorder</a:t>
            </a:r>
            <a:endParaRPr lang="en-GB" sz="2800" dirty="0"/>
          </a:p>
        </p:txBody>
      </p:sp>
      <p:sp>
        <p:nvSpPr>
          <p:cNvPr id="3" name="Subtitle 2"/>
          <p:cNvSpPr>
            <a:spLocks noGrp="1"/>
          </p:cNvSpPr>
          <p:nvPr>
            <p:ph type="subTitle" idx="1"/>
          </p:nvPr>
        </p:nvSpPr>
        <p:spPr/>
        <p:txBody>
          <a:bodyPr/>
          <a:lstStyle/>
          <a:p>
            <a:r>
              <a:rPr lang="en-US" dirty="0" err="1"/>
              <a:t>MCQs</a:t>
            </a:r>
            <a:endParaRPr lang="en-GB" dirty="0"/>
          </a:p>
        </p:txBody>
      </p:sp>
      <p:sp>
        <p:nvSpPr>
          <p:cNvPr id="4" name="Text Placeholder 3"/>
          <p:cNvSpPr>
            <a:spLocks noGrp="1"/>
          </p:cNvSpPr>
          <p:nvPr>
            <p:ph type="body" sz="quarter" idx="13"/>
          </p:nvPr>
        </p:nvSpPr>
        <p:spPr/>
        <p:txBody>
          <a:bodyPr/>
          <a:lstStyle/>
          <a:p>
            <a:pPr marL="0" indent="0">
              <a:buNone/>
            </a:pPr>
            <a:r>
              <a:rPr lang="en-GB" dirty="0"/>
              <a:t>5. Which of these genes is not linked to violence?</a:t>
            </a:r>
          </a:p>
          <a:p>
            <a:pPr marL="800100" lvl="2" indent="0">
              <a:buNone/>
            </a:pPr>
            <a:r>
              <a:rPr lang="en-GB" dirty="0"/>
              <a:t>A. Dopamine transporter gene</a:t>
            </a:r>
          </a:p>
          <a:p>
            <a:pPr marL="800100" lvl="2" indent="0">
              <a:buNone/>
            </a:pPr>
            <a:r>
              <a:rPr lang="en-GB" dirty="0"/>
              <a:t>B. Serotonin transporter gene</a:t>
            </a:r>
          </a:p>
          <a:p>
            <a:pPr marL="800100" lvl="2" indent="0">
              <a:buNone/>
            </a:pPr>
            <a:r>
              <a:rPr lang="en-GB" dirty="0"/>
              <a:t>C. Monoamine-oxidase A (MAO-A) gene</a:t>
            </a:r>
          </a:p>
          <a:p>
            <a:pPr marL="800100" lvl="2" indent="0">
              <a:buNone/>
            </a:pPr>
            <a:r>
              <a:rPr lang="en-GB" b="1" dirty="0"/>
              <a:t>D. Monoamine-oxidase B (MAO-B) gene</a:t>
            </a:r>
          </a:p>
          <a:p>
            <a:pPr marL="800100" lvl="2" indent="0">
              <a:buNone/>
            </a:pPr>
            <a:r>
              <a:rPr lang="en-GB" dirty="0"/>
              <a:t>E. Catechol-</a:t>
            </a:r>
            <a:r>
              <a:rPr lang="en-GB" i="1" dirty="0"/>
              <a:t>O</a:t>
            </a:r>
            <a:r>
              <a:rPr lang="en-GB" dirty="0"/>
              <a:t>-</a:t>
            </a:r>
            <a:r>
              <a:rPr lang="en-GB" dirty="0" err="1"/>
              <a:t>methyltransferase</a:t>
            </a:r>
            <a:r>
              <a:rPr lang="en-GB" dirty="0"/>
              <a:t> (</a:t>
            </a:r>
            <a:r>
              <a:rPr lang="en-GB" dirty="0" err="1"/>
              <a:t>COMT</a:t>
            </a:r>
            <a:r>
              <a:rPr lang="en-GB" dirty="0"/>
              <a:t>) gene</a:t>
            </a:r>
          </a:p>
          <a:p>
            <a:pPr marL="0" indent="0">
              <a:buNone/>
            </a:pPr>
            <a:endParaRPr lang="en-GB" dirty="0"/>
          </a:p>
        </p:txBody>
      </p:sp>
    </p:spTree>
    <p:extLst>
      <p:ext uri="{BB962C8B-B14F-4D97-AF65-F5344CB8AC3E}">
        <p14:creationId xmlns:p14="http://schemas.microsoft.com/office/powerpoint/2010/main" val="39005709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400" dirty="0"/>
              <a:t>The link between crime and mental disorder</a:t>
            </a:r>
          </a:p>
        </p:txBody>
      </p:sp>
      <p:sp>
        <p:nvSpPr>
          <p:cNvPr id="4" name="Text Placeholder 3"/>
          <p:cNvSpPr>
            <a:spLocks noGrp="1"/>
          </p:cNvSpPr>
          <p:nvPr>
            <p:ph type="body" sz="quarter" idx="13"/>
          </p:nvPr>
        </p:nvSpPr>
        <p:spPr/>
        <p:txBody>
          <a:bodyPr/>
          <a:lstStyle/>
          <a:p>
            <a:pPr marL="0" indent="0" algn="ctr">
              <a:buNone/>
            </a:pPr>
            <a:r>
              <a:rPr lang="en-US" sz="2800" dirty="0"/>
              <a:t>Any Questions?</a:t>
            </a:r>
          </a:p>
          <a:p>
            <a:pPr marL="0" indent="0" algn="ctr">
              <a:buNone/>
            </a:pPr>
            <a:endParaRPr lang="en-US" dirty="0"/>
          </a:p>
          <a:p>
            <a:pPr marL="0" indent="0" algn="ctr">
              <a:buNone/>
            </a:pPr>
            <a:r>
              <a:rPr lang="en-US" dirty="0"/>
              <a:t>Thank you.</a:t>
            </a:r>
          </a:p>
        </p:txBody>
      </p:sp>
    </p:spTree>
    <p:extLst>
      <p:ext uri="{BB962C8B-B14F-4D97-AF65-F5344CB8AC3E}">
        <p14:creationId xmlns:p14="http://schemas.microsoft.com/office/powerpoint/2010/main" val="1748223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808906"/>
            <a:ext cx="7772400" cy="679449"/>
          </a:xfrm>
        </p:spPr>
        <p:txBody>
          <a:bodyPr/>
          <a:lstStyle/>
          <a:p>
            <a:r>
              <a:rPr lang="en-GB" dirty="0"/>
              <a:t>Sex offending</a:t>
            </a:r>
          </a:p>
        </p:txBody>
      </p:sp>
      <p:sp>
        <p:nvSpPr>
          <p:cNvPr id="3" name="Text Placeholder 2"/>
          <p:cNvSpPr>
            <a:spLocks noGrp="1"/>
          </p:cNvSpPr>
          <p:nvPr>
            <p:ph type="body" sz="quarter" idx="13"/>
          </p:nvPr>
        </p:nvSpPr>
        <p:spPr/>
        <p:txBody>
          <a:bodyPr/>
          <a:lstStyle/>
          <a:p>
            <a:endParaRPr lang="en-GB"/>
          </a:p>
        </p:txBody>
      </p:sp>
      <p:pic>
        <p:nvPicPr>
          <p:cNvPr id="1026" name="Picture 2" descr="Jimmy Savi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38" y="1484783"/>
            <a:ext cx="4096987" cy="26003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4.liverpoolecho.co.uk/incoming/article10036155.ece/ALTERNATES/s615/newland-fr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8647" y="1488355"/>
            <a:ext cx="3913659" cy="260274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ill Cosby, seen in this file photo, has remained silent in the wake of renewed allegations of sexual assault. (Credit: CNN)">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938" y="4136297"/>
            <a:ext cx="4096987" cy="22943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0" y="4365104"/>
            <a:ext cx="3816424" cy="1477328"/>
          </a:xfrm>
          <a:prstGeom prst="rect">
            <a:avLst/>
          </a:prstGeom>
          <a:noFill/>
        </p:spPr>
        <p:txBody>
          <a:bodyPr wrap="square" rtlCol="0">
            <a:spAutoFit/>
          </a:bodyPr>
          <a:lstStyle/>
          <a:p>
            <a:r>
              <a:rPr lang="en-GB" b="1" dirty="0"/>
              <a:t>Jimmy Savile</a:t>
            </a:r>
          </a:p>
          <a:p>
            <a:endParaRPr lang="en-GB" b="1" dirty="0"/>
          </a:p>
          <a:p>
            <a:r>
              <a:rPr lang="en-GB" b="1" dirty="0"/>
              <a:t>Gayle Newland (aka </a:t>
            </a:r>
            <a:r>
              <a:rPr lang="en-GB" b="1" dirty="0" err="1"/>
              <a:t>Kye</a:t>
            </a:r>
            <a:r>
              <a:rPr lang="en-GB" b="1" dirty="0"/>
              <a:t> Fortune)</a:t>
            </a:r>
          </a:p>
          <a:p>
            <a:endParaRPr lang="en-GB" b="1" dirty="0"/>
          </a:p>
          <a:p>
            <a:r>
              <a:rPr lang="en-GB" b="1" dirty="0"/>
              <a:t>Bill Cosby</a:t>
            </a:r>
          </a:p>
        </p:txBody>
      </p:sp>
    </p:spTree>
    <p:extLst>
      <p:ext uri="{BB962C8B-B14F-4D97-AF65-F5344CB8AC3E}">
        <p14:creationId xmlns:p14="http://schemas.microsoft.com/office/powerpoint/2010/main" val="32597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Sexual Offence</a:t>
            </a:r>
          </a:p>
        </p:txBody>
      </p:sp>
      <p:sp>
        <p:nvSpPr>
          <p:cNvPr id="3" name="Content Placeholder 2"/>
          <p:cNvSpPr>
            <a:spLocks noGrp="1"/>
          </p:cNvSpPr>
          <p:nvPr>
            <p:ph type="body" sz="quarter" idx="13"/>
          </p:nvPr>
        </p:nvSpPr>
        <p:spPr/>
        <p:txBody>
          <a:bodyPr/>
          <a:lstStyle/>
          <a:p>
            <a:pPr marL="0" indent="0">
              <a:buNone/>
            </a:pPr>
            <a:r>
              <a:rPr lang="en-GB" i="1" dirty="0"/>
              <a:t>“A criminal offence involving sexual behaviour occurs when one party does not give, or is incapable of giving fully informed consent or where the difference in power between two parties is such that one is not in a position to make a truly free choice.”</a:t>
            </a:r>
          </a:p>
          <a:p>
            <a:pPr marL="0" indent="0">
              <a:buNone/>
            </a:pPr>
            <a:r>
              <a:rPr lang="en-GB" sz="1600" dirty="0"/>
              <a:t>O’Connell 1990</a:t>
            </a:r>
          </a:p>
        </p:txBody>
      </p:sp>
    </p:spTree>
    <p:extLst>
      <p:ext uri="{BB962C8B-B14F-4D97-AF65-F5344CB8AC3E}">
        <p14:creationId xmlns:p14="http://schemas.microsoft.com/office/powerpoint/2010/main" val="46172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Sex Offending</a:t>
            </a:r>
          </a:p>
        </p:txBody>
      </p:sp>
      <p:sp>
        <p:nvSpPr>
          <p:cNvPr id="3" name="Text Placeholder 2"/>
          <p:cNvSpPr>
            <a:spLocks noGrp="1"/>
          </p:cNvSpPr>
          <p:nvPr>
            <p:ph type="body" sz="quarter" idx="13"/>
          </p:nvPr>
        </p:nvSpPr>
        <p:spPr/>
        <p:txBody>
          <a:bodyPr/>
          <a:lstStyle/>
          <a:p>
            <a:endParaRPr lang="en-GB"/>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471643461"/>
              </p:ext>
            </p:extLst>
          </p:nvPr>
        </p:nvGraphicFramePr>
        <p:xfrm>
          <a:off x="457200" y="1619026"/>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18234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0" y="0"/>
          <a:ext cx="9144000" cy="6902341"/>
        </p:xfrm>
        <a:graphic>
          <a:graphicData uri="http://schemas.openxmlformats.org/drawingml/2006/table">
            <a:tbl>
              <a:tblPr firstRow="1" bandRow="1">
                <a:tableStyleId>{5C22544A-7EE6-4342-B048-85BDC9FD1C3A}</a:tableStyleId>
              </a:tblPr>
              <a:tblGrid>
                <a:gridCol w="1734207">
                  <a:extLst>
                    <a:ext uri="{9D8B030D-6E8A-4147-A177-3AD203B41FA5}">
                      <a16:colId xmlns:a16="http://schemas.microsoft.com/office/drawing/2014/main" val="20000"/>
                    </a:ext>
                  </a:extLst>
                </a:gridCol>
                <a:gridCol w="5281448">
                  <a:extLst>
                    <a:ext uri="{9D8B030D-6E8A-4147-A177-3AD203B41FA5}">
                      <a16:colId xmlns:a16="http://schemas.microsoft.com/office/drawing/2014/main" val="20001"/>
                    </a:ext>
                  </a:extLst>
                </a:gridCol>
                <a:gridCol w="2128345">
                  <a:extLst>
                    <a:ext uri="{9D8B030D-6E8A-4147-A177-3AD203B41FA5}">
                      <a16:colId xmlns:a16="http://schemas.microsoft.com/office/drawing/2014/main" val="20002"/>
                    </a:ext>
                  </a:extLst>
                </a:gridCol>
              </a:tblGrid>
              <a:tr h="1287143">
                <a:tc>
                  <a:txBody>
                    <a:bodyPr/>
                    <a:lstStyle/>
                    <a:p>
                      <a:r>
                        <a:rPr lang="en-GB" sz="3200" dirty="0"/>
                        <a:t>Offence</a:t>
                      </a:r>
                    </a:p>
                  </a:txBody>
                  <a:tcPr/>
                </a:tc>
                <a:tc>
                  <a:txBody>
                    <a:bodyPr/>
                    <a:lstStyle/>
                    <a:p>
                      <a:r>
                        <a:rPr lang="en-GB" sz="3200" dirty="0"/>
                        <a:t>Description</a:t>
                      </a:r>
                    </a:p>
                  </a:txBody>
                  <a:tcPr/>
                </a:tc>
                <a:tc>
                  <a:txBody>
                    <a:bodyPr/>
                    <a:lstStyle/>
                    <a:p>
                      <a:r>
                        <a:rPr lang="en-GB" sz="3200" dirty="0"/>
                        <a:t>Maximum Sentence</a:t>
                      </a:r>
                    </a:p>
                  </a:txBody>
                  <a:tcPr/>
                </a:tc>
                <a:extLst>
                  <a:ext uri="{0D108BD9-81ED-4DB2-BD59-A6C34878D82A}">
                    <a16:rowId xmlns:a16="http://schemas.microsoft.com/office/drawing/2014/main" val="10000"/>
                  </a:ext>
                </a:extLst>
              </a:tr>
              <a:tr h="1520456">
                <a:tc>
                  <a:txBody>
                    <a:bodyPr/>
                    <a:lstStyle/>
                    <a:p>
                      <a:r>
                        <a:rPr lang="en-GB" dirty="0"/>
                        <a:t>Rape</a:t>
                      </a:r>
                    </a:p>
                  </a:txBody>
                  <a:tcPr/>
                </a:tc>
                <a:tc>
                  <a:txBody>
                    <a:bodyPr/>
                    <a:lstStyle/>
                    <a:p>
                      <a:r>
                        <a:rPr lang="en-GB" dirty="0"/>
                        <a:t>Penetration of vagina, anus or mouth by penis</a:t>
                      </a:r>
                      <a:r>
                        <a:rPr lang="en-GB" baseline="0" dirty="0"/>
                        <a:t> where the victim at the time does not consent, and the perpetrator knows they do no consent or is reckless as to whether they consent. An offence of basic intent</a:t>
                      </a:r>
                      <a:endParaRPr lang="en-GB" dirty="0"/>
                    </a:p>
                  </a:txBody>
                  <a:tcPr/>
                </a:tc>
                <a:tc>
                  <a:txBody>
                    <a:bodyPr/>
                    <a:lstStyle/>
                    <a:p>
                      <a:r>
                        <a:rPr lang="en-GB" dirty="0"/>
                        <a:t>Life imprisonment</a:t>
                      </a:r>
                    </a:p>
                  </a:txBody>
                  <a:tcPr/>
                </a:tc>
                <a:extLst>
                  <a:ext uri="{0D108BD9-81ED-4DB2-BD59-A6C34878D82A}">
                    <a16:rowId xmlns:a16="http://schemas.microsoft.com/office/drawing/2014/main" val="10001"/>
                  </a:ext>
                </a:extLst>
              </a:tr>
              <a:tr h="1287143">
                <a:tc>
                  <a:txBody>
                    <a:bodyPr/>
                    <a:lstStyle/>
                    <a:p>
                      <a:r>
                        <a:rPr lang="en-GB" dirty="0"/>
                        <a:t>Assault by penetration</a:t>
                      </a:r>
                    </a:p>
                  </a:txBody>
                  <a:tcPr/>
                </a:tc>
                <a:tc>
                  <a:txBody>
                    <a:bodyPr/>
                    <a:lstStyle/>
                    <a:p>
                      <a:r>
                        <a:rPr lang="en-GB" dirty="0"/>
                        <a:t>Intentional penetration of vagina or anus with a part of body or</a:t>
                      </a:r>
                      <a:r>
                        <a:rPr lang="en-GB" baseline="0" dirty="0"/>
                        <a:t> anything else, without consent</a:t>
                      </a:r>
                      <a:endParaRPr lang="en-GB" dirty="0"/>
                    </a:p>
                  </a:txBody>
                  <a:tcPr/>
                </a:tc>
                <a:tc>
                  <a:txBody>
                    <a:bodyPr/>
                    <a:lstStyle/>
                    <a:p>
                      <a:r>
                        <a:rPr lang="en-GB" dirty="0"/>
                        <a:t>Life imprisonment</a:t>
                      </a:r>
                    </a:p>
                  </a:txBody>
                  <a:tcPr/>
                </a:tc>
                <a:extLst>
                  <a:ext uri="{0D108BD9-81ED-4DB2-BD59-A6C34878D82A}">
                    <a16:rowId xmlns:a16="http://schemas.microsoft.com/office/drawing/2014/main" val="10002"/>
                  </a:ext>
                </a:extLst>
              </a:tr>
              <a:tr h="1287143">
                <a:tc>
                  <a:txBody>
                    <a:bodyPr/>
                    <a:lstStyle/>
                    <a:p>
                      <a:r>
                        <a:rPr lang="en-GB" dirty="0"/>
                        <a:t>Sexual assault</a:t>
                      </a:r>
                    </a:p>
                  </a:txBody>
                  <a:tcPr/>
                </a:tc>
                <a:tc>
                  <a:txBody>
                    <a:bodyPr/>
                    <a:lstStyle/>
                    <a:p>
                      <a:r>
                        <a:rPr lang="en-GB" dirty="0"/>
                        <a:t>Intentional sexual touching of another person without consent.</a:t>
                      </a:r>
                      <a:r>
                        <a:rPr lang="en-GB" baseline="0" dirty="0"/>
                        <a:t> Covers a wide range of behaviours and circumstances. Accordingly it is triable either way</a:t>
                      </a:r>
                      <a:endParaRPr lang="en-GB" dirty="0"/>
                    </a:p>
                  </a:txBody>
                  <a:tcPr/>
                </a:tc>
                <a:tc>
                  <a:txBody>
                    <a:bodyPr/>
                    <a:lstStyle/>
                    <a:p>
                      <a:r>
                        <a:rPr lang="en-GB" dirty="0"/>
                        <a:t>10 years</a:t>
                      </a:r>
                      <a:r>
                        <a:rPr lang="en-GB" baseline="0" dirty="0"/>
                        <a:t> imprisonment</a:t>
                      </a:r>
                      <a:endParaRPr lang="en-GB" dirty="0"/>
                    </a:p>
                  </a:txBody>
                  <a:tcPr/>
                </a:tc>
                <a:extLst>
                  <a:ext uri="{0D108BD9-81ED-4DB2-BD59-A6C34878D82A}">
                    <a16:rowId xmlns:a16="http://schemas.microsoft.com/office/drawing/2014/main" val="10003"/>
                  </a:ext>
                </a:extLst>
              </a:tr>
              <a:tr h="1520456">
                <a:tc>
                  <a:txBody>
                    <a:bodyPr/>
                    <a:lstStyle/>
                    <a:p>
                      <a:r>
                        <a:rPr lang="en-GB" dirty="0"/>
                        <a:t>Causing</a:t>
                      </a:r>
                      <a:r>
                        <a:rPr lang="en-GB" baseline="0" dirty="0"/>
                        <a:t> sexual activity without consent</a:t>
                      </a:r>
                      <a:endParaRPr lang="en-GB" dirty="0"/>
                    </a:p>
                  </a:txBody>
                  <a:tcPr/>
                </a:tc>
                <a:tc>
                  <a:txBody>
                    <a:bodyPr/>
                    <a:lstStyle/>
                    <a:p>
                      <a:r>
                        <a:rPr lang="en-GB" dirty="0"/>
                        <a:t>Intentionally causing another to act in a sexual way without consent, for example forced masturbation,</a:t>
                      </a:r>
                      <a:r>
                        <a:rPr lang="en-GB" baseline="0" dirty="0"/>
                        <a:t> a woman facing a man to penetrate her or forcing sexual activity with a third party</a:t>
                      </a:r>
                      <a:endParaRPr lang="en-GB" dirty="0"/>
                    </a:p>
                  </a:txBody>
                  <a:tcPr/>
                </a:tc>
                <a:tc>
                  <a:txBody>
                    <a:bodyPr/>
                    <a:lstStyle/>
                    <a:p>
                      <a:r>
                        <a:rPr lang="en-GB" dirty="0"/>
                        <a:t>Life imprisonment if penetration involved, otherwise</a:t>
                      </a:r>
                      <a:r>
                        <a:rPr lang="en-GB" baseline="0" dirty="0"/>
                        <a:t> 10 years</a:t>
                      </a:r>
                      <a:endParaRPr lang="en-GB"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40629044"/>
      </p:ext>
    </p:extLst>
  </p:cSld>
  <p:clrMapOvr>
    <a:masterClrMapping/>
  </p:clrMapOvr>
</p:sld>
</file>

<file path=ppt/theme/theme1.xml><?xml version="1.0" encoding="utf-8"?>
<a:theme xmlns:a="http://schemas.openxmlformats.org/drawingml/2006/main" name="Psychiatry Recruitment P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Psychiatry Recruitment PP</Template>
  <TotalTime>397</TotalTime>
  <Words>6896</Words>
  <Application>Microsoft Office PowerPoint</Application>
  <PresentationFormat>On-screen Show (4:3)</PresentationFormat>
  <Paragraphs>920</Paragraphs>
  <Slides>55</Slides>
  <Notes>40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55</vt:i4>
      </vt:variant>
    </vt:vector>
  </HeadingPairs>
  <TitlesOfParts>
    <vt:vector size="59" baseType="lpstr">
      <vt:lpstr>Arial</vt:lpstr>
      <vt:lpstr>Calibri</vt:lpstr>
      <vt:lpstr>Wingdings</vt:lpstr>
      <vt:lpstr>Psychiatry Recruitment PP</vt:lpstr>
      <vt:lpstr>PowerPoint Presentation</vt:lpstr>
      <vt:lpstr>The link between crime and mental disorder</vt:lpstr>
      <vt:lpstr>The link between crime and mental disorder</vt:lpstr>
      <vt:lpstr>The link between crime and mental disorder</vt:lpstr>
      <vt:lpstr>Sex offending</vt:lpstr>
      <vt:lpstr>Sex offending</vt:lpstr>
      <vt:lpstr>Sexual Offence</vt:lpstr>
      <vt:lpstr>Sex Offending</vt:lpstr>
      <vt:lpstr>PowerPoint Presentation</vt:lpstr>
      <vt:lpstr>Frequency of sexual offending</vt:lpstr>
      <vt:lpstr>Types of sex offender</vt:lpstr>
      <vt:lpstr>Assessment of sex offenders</vt:lpstr>
      <vt:lpstr>Risk assessment tools</vt:lpstr>
      <vt:lpstr>Psychological treatment</vt:lpstr>
      <vt:lpstr>PowerPoint Presentation</vt:lpstr>
      <vt:lpstr>Pharmacological Treatment</vt:lpstr>
      <vt:lpstr>Reconviction rates</vt:lpstr>
      <vt:lpstr>Stalking</vt:lpstr>
      <vt:lpstr>Stalking</vt:lpstr>
      <vt:lpstr>PowerPoint Presentation</vt:lpstr>
      <vt:lpstr>Fire-setting</vt:lpstr>
      <vt:lpstr>PowerPoint Presentation</vt:lpstr>
      <vt:lpstr>Fire-setting and mental disorder</vt:lpstr>
      <vt:lpstr>Motivation for fire-setting</vt:lpstr>
      <vt:lpstr>Psychiatric Assessment</vt:lpstr>
      <vt:lpstr>Psychiatric Assessment</vt:lpstr>
      <vt:lpstr>Pathological fire-setting</vt:lpstr>
      <vt:lpstr>Treatment </vt:lpstr>
      <vt:lpstr>Reoffending</vt:lpstr>
      <vt:lpstr>Violence,  homicide &amp; infanticide</vt:lpstr>
      <vt:lpstr>PowerPoint Presentation</vt:lpstr>
      <vt:lpstr>Serious Mental Illness (SMI) &amp; violence / homicide</vt:lpstr>
      <vt:lpstr>SMI &amp; homicide</vt:lpstr>
      <vt:lpstr>Schizophrenia &amp; homicide</vt:lpstr>
      <vt:lpstr>FEP and homicide</vt:lpstr>
      <vt:lpstr>Homicide perpetrators</vt:lpstr>
      <vt:lpstr>Violence and schizophrenia</vt:lpstr>
      <vt:lpstr>Stranger Homicide</vt:lpstr>
      <vt:lpstr>PowerPoint Presentation</vt:lpstr>
      <vt:lpstr>Filicide, Infanticide &amp; Neonaticide</vt:lpstr>
      <vt:lpstr>Incidence of filicide</vt:lpstr>
      <vt:lpstr>Maternal Filicides</vt:lpstr>
      <vt:lpstr>Motivation for filicide</vt:lpstr>
      <vt:lpstr>MCQs</vt:lpstr>
      <vt:lpstr>The link between crime and mental disorder</vt:lpstr>
      <vt:lpstr>The link between crime and mental disorder</vt:lpstr>
      <vt:lpstr>The link between crime and mental disorder</vt:lpstr>
      <vt:lpstr>The link between crime and mental disorder</vt:lpstr>
      <vt:lpstr>The link between crime and mental disorder</vt:lpstr>
      <vt:lpstr>The link between crime and mental disorder</vt:lpstr>
      <vt:lpstr>The link between crime and mental disorder</vt:lpstr>
      <vt:lpstr>The link between crime and mental disorder</vt:lpstr>
      <vt:lpstr>The link between crime and mental disorder</vt:lpstr>
      <vt:lpstr>The link between crime and mental disorder</vt:lpstr>
      <vt:lpstr>The link between crime and mental disorder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Holly Kent</dc:creator>
  <cp:lastModifiedBy>Helen McEnerney</cp:lastModifiedBy>
  <cp:revision>49</cp:revision>
  <dcterms:created xsi:type="dcterms:W3CDTF">2016-02-23T11:02:26Z</dcterms:created>
  <dcterms:modified xsi:type="dcterms:W3CDTF">2020-07-02T12:04:13Z</dcterms:modified>
</cp:coreProperties>
</file>