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notesSlides/notesSlide6.xml" ContentType="application/vnd.openxmlformats-officedocument.presentationml.notesSl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notesSlides/notesSlide8.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9.xml" ContentType="application/vnd.openxmlformats-officedocument.presentationml.notesSlide+xml"/>
  <Override PartName="/ppt/theme/themeOverride17.xml" ContentType="application/vnd.openxmlformats-officedocument.themeOverride+xml"/>
  <Override PartName="/ppt/notesSlides/notesSlide10.xml" ContentType="application/vnd.openxmlformats-officedocument.presentationml.notesSlide+xml"/>
  <Override PartName="/ppt/theme/themeOverride18.xml" ContentType="application/vnd.openxmlformats-officedocument.themeOverride+xml"/>
  <Override PartName="/ppt/notesSlides/notesSlide11.xml" ContentType="application/vnd.openxmlformats-officedocument.presentationml.notesSlide+xml"/>
  <Override PartName="/ppt/theme/themeOverride19.xml" ContentType="application/vnd.openxmlformats-officedocument.themeOverride+xml"/>
  <Override PartName="/ppt/theme/themeOverride20.xml" ContentType="application/vnd.openxmlformats-officedocument.themeOverride+xml"/>
  <Override PartName="/ppt/notesSlides/notesSlide12.xml" ContentType="application/vnd.openxmlformats-officedocument.presentationml.notesSlide+xml"/>
  <Override PartName="/ppt/theme/themeOverride21.xml" ContentType="application/vnd.openxmlformats-officedocument.themeOverride+xml"/>
  <Override PartName="/ppt/notesSlides/notesSlide13.xml" ContentType="application/vnd.openxmlformats-officedocument.presentationml.notesSlide+xml"/>
  <Override PartName="/ppt/theme/themeOverride22.xml" ContentType="application/vnd.openxmlformats-officedocument.themeOverride+xml"/>
  <Override PartName="/ppt/notesSlides/notesSlide14.xml" ContentType="application/vnd.openxmlformats-officedocument.presentationml.notesSlide+xml"/>
  <Override PartName="/ppt/theme/themeOverride23.xml" ContentType="application/vnd.openxmlformats-officedocument.themeOverride+xml"/>
  <Override PartName="/ppt/notesSlides/notesSlide15.xml" ContentType="application/vnd.openxmlformats-officedocument.presentationml.notesSlide+xml"/>
  <Override PartName="/ppt/theme/themeOverride24.xml" ContentType="application/vnd.openxmlformats-officedocument.themeOverride+xml"/>
  <Override PartName="/ppt/notesSlides/notesSlide16.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3" r:id="rId2"/>
    <p:sldMasterId id="2147483701" r:id="rId3"/>
    <p:sldMasterId id="2147483709" r:id="rId4"/>
    <p:sldMasterId id="2147483717" r:id="rId5"/>
  </p:sldMasterIdLst>
  <p:notesMasterIdLst>
    <p:notesMasterId r:id="rId50"/>
  </p:notesMasterIdLst>
  <p:handoutMasterIdLst>
    <p:handoutMasterId r:id="rId51"/>
  </p:handoutMasterIdLst>
  <p:sldIdLst>
    <p:sldId id="290" r:id="rId6"/>
    <p:sldId id="291" r:id="rId7"/>
    <p:sldId id="292" r:id="rId8"/>
    <p:sldId id="293" r:id="rId9"/>
    <p:sldId id="279" r:id="rId10"/>
    <p:sldId id="260" r:id="rId11"/>
    <p:sldId id="261" r:id="rId12"/>
    <p:sldId id="266" r:id="rId13"/>
    <p:sldId id="267" r:id="rId14"/>
    <p:sldId id="263" r:id="rId15"/>
    <p:sldId id="268" r:id="rId16"/>
    <p:sldId id="264" r:id="rId17"/>
    <p:sldId id="265" r:id="rId18"/>
    <p:sldId id="269" r:id="rId19"/>
    <p:sldId id="284" r:id="rId20"/>
    <p:sldId id="287" r:id="rId21"/>
    <p:sldId id="285" r:id="rId22"/>
    <p:sldId id="286" r:id="rId23"/>
    <p:sldId id="288" r:id="rId24"/>
    <p:sldId id="306" r:id="rId25"/>
    <p:sldId id="270" r:id="rId26"/>
    <p:sldId id="271" r:id="rId27"/>
    <p:sldId id="272" r:id="rId28"/>
    <p:sldId id="282" r:id="rId29"/>
    <p:sldId id="278" r:id="rId30"/>
    <p:sldId id="273" r:id="rId31"/>
    <p:sldId id="274" r:id="rId32"/>
    <p:sldId id="275" r:id="rId33"/>
    <p:sldId id="277" r:id="rId34"/>
    <p:sldId id="280" r:id="rId35"/>
    <p:sldId id="281" r:id="rId36"/>
    <p:sldId id="289" r:id="rId37"/>
    <p:sldId id="295" r:id="rId38"/>
    <p:sldId id="296" r:id="rId39"/>
    <p:sldId id="301" r:id="rId40"/>
    <p:sldId id="297" r:id="rId41"/>
    <p:sldId id="302" r:id="rId42"/>
    <p:sldId id="298" r:id="rId43"/>
    <p:sldId id="303" r:id="rId44"/>
    <p:sldId id="299" r:id="rId45"/>
    <p:sldId id="304" r:id="rId46"/>
    <p:sldId id="300" r:id="rId47"/>
    <p:sldId id="305" r:id="rId48"/>
    <p:sldId id="294" r:id="rId4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Medium"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Franklin Gothic Medium"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Franklin Gothic Medium"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Franklin Gothic Medium"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Franklin Gothic Medium" charset="0"/>
        <a:ea typeface="ＭＳ Ｐゴシック" charset="0"/>
        <a:cs typeface="ＭＳ Ｐゴシック" charset="0"/>
      </a:defRPr>
    </a:lvl5pPr>
    <a:lvl6pPr marL="2286000" algn="l" defTabSz="457200" rtl="0" eaLnBrk="1" latinLnBrk="0" hangingPunct="1">
      <a:defRPr kern="1200">
        <a:solidFill>
          <a:schemeClr val="tx1"/>
        </a:solidFill>
        <a:latin typeface="Franklin Gothic Medium" charset="0"/>
        <a:ea typeface="ＭＳ Ｐゴシック" charset="0"/>
        <a:cs typeface="ＭＳ Ｐゴシック" charset="0"/>
      </a:defRPr>
    </a:lvl6pPr>
    <a:lvl7pPr marL="2743200" algn="l" defTabSz="457200" rtl="0" eaLnBrk="1" latinLnBrk="0" hangingPunct="1">
      <a:defRPr kern="1200">
        <a:solidFill>
          <a:schemeClr val="tx1"/>
        </a:solidFill>
        <a:latin typeface="Franklin Gothic Medium" charset="0"/>
        <a:ea typeface="ＭＳ Ｐゴシック" charset="0"/>
        <a:cs typeface="ＭＳ Ｐゴシック" charset="0"/>
      </a:defRPr>
    </a:lvl7pPr>
    <a:lvl8pPr marL="3200400" algn="l" defTabSz="457200" rtl="0" eaLnBrk="1" latinLnBrk="0" hangingPunct="1">
      <a:defRPr kern="1200">
        <a:solidFill>
          <a:schemeClr val="tx1"/>
        </a:solidFill>
        <a:latin typeface="Franklin Gothic Medium" charset="0"/>
        <a:ea typeface="ＭＳ Ｐゴシック" charset="0"/>
        <a:cs typeface="ＭＳ Ｐゴシック" charset="0"/>
      </a:defRPr>
    </a:lvl8pPr>
    <a:lvl9pPr marL="3657600" algn="l" defTabSz="457200" rtl="0" eaLnBrk="1" latinLnBrk="0" hangingPunct="1">
      <a:defRPr kern="1200">
        <a:solidFill>
          <a:schemeClr val="tx1"/>
        </a:solidFill>
        <a:latin typeface="Franklin Gothic Medium"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9"/>
  </p:normalViewPr>
  <p:slideViewPr>
    <p:cSldViewPr snapToGrid="0" snapToObjects="1">
      <p:cViewPr varScale="1">
        <p:scale>
          <a:sx n="103" d="100"/>
          <a:sy n="103" d="100"/>
        </p:scale>
        <p:origin x="185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E0E54D4-2848-4640-995D-AEA2D8FD95E2}" type="datetimeFigureOut">
              <a:rPr lang="en-GB" smtClean="0"/>
              <a:t>29/06/2020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9E658A-9B6E-4502-B84D-31B5BCE3063D}" type="slidenum">
              <a:rPr lang="en-GB" smtClean="0"/>
              <a:t>‹#›</a:t>
            </a:fld>
            <a:endParaRPr lang="en-GB"/>
          </a:p>
        </p:txBody>
      </p:sp>
    </p:spTree>
    <p:extLst>
      <p:ext uri="{BB962C8B-B14F-4D97-AF65-F5344CB8AC3E}">
        <p14:creationId xmlns:p14="http://schemas.microsoft.com/office/powerpoint/2010/main" val="236746520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0C98C25-4A79-0445-BB4B-5C56CCA7C7DE}" type="datetimeFigureOut">
              <a:rPr lang="en-US"/>
              <a:pPr>
                <a:defRPr/>
              </a:pPr>
              <a:t>6/29/2020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1DE64C22-84E2-6544-AD5B-DABCE5DC4D95}" type="slidenum">
              <a:rPr lang="en-US"/>
              <a:pPr>
                <a:defRPr/>
              </a:pPr>
              <a:t>‹#›</a:t>
            </a:fld>
            <a:endParaRPr lang="en-US"/>
          </a:p>
        </p:txBody>
      </p:sp>
    </p:spTree>
    <p:extLst>
      <p:ext uri="{BB962C8B-B14F-4D97-AF65-F5344CB8AC3E}">
        <p14:creationId xmlns:p14="http://schemas.microsoft.com/office/powerpoint/2010/main" val="1181040791"/>
      </p:ext>
    </p:extLst>
  </p:cSld>
  <p:clrMap bg1="lt1" tx1="dk1" bg2="lt2" tx2="dk2" accent1="accent1" accent2="accent2" accent3="accent3" accent4="accent4" accent5="accent5" accent6="accent6" hlink="hlink" folHlink="folHlink"/>
  <p:hf sldNum="0"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GB" altLang="en-US"/>
          </a:p>
        </p:txBody>
      </p:sp>
    </p:spTree>
    <p:extLst>
      <p:ext uri="{BB962C8B-B14F-4D97-AF65-F5344CB8AC3E}">
        <p14:creationId xmlns:p14="http://schemas.microsoft.com/office/powerpoint/2010/main" val="787313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9479541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88247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r>
              <a:rPr lang="en-US" sz="1200" b="0" i="0" u="none" strike="noStrike" kern="1200" dirty="0">
                <a:solidFill>
                  <a:schemeClr val="tx1"/>
                </a:solidFill>
                <a:effectLst/>
                <a:latin typeface="+mn-lt"/>
                <a:ea typeface="ＭＳ Ｐゴシック" charset="0"/>
                <a:cs typeface="ＭＳ Ｐゴシック" charset="0"/>
              </a:rPr>
              <a:t>The </a:t>
            </a:r>
            <a:r>
              <a:rPr lang="en-US" sz="1200" b="1" i="0" u="none" strike="noStrike" kern="1200" dirty="0">
                <a:solidFill>
                  <a:schemeClr val="tx1"/>
                </a:solidFill>
                <a:effectLst/>
                <a:latin typeface="+mn-lt"/>
                <a:ea typeface="ＭＳ Ｐゴシック" charset="0"/>
                <a:cs typeface="ＭＳ Ｐゴシック" charset="0"/>
              </a:rPr>
              <a:t>kindling</a:t>
            </a:r>
            <a:r>
              <a:rPr lang="en-US" sz="1200" b="0" i="0" u="none" strike="noStrike" kern="1200" dirty="0">
                <a:solidFill>
                  <a:schemeClr val="tx1"/>
                </a:solidFill>
                <a:effectLst/>
                <a:latin typeface="+mn-lt"/>
                <a:ea typeface="ＭＳ Ｐゴシック" charset="0"/>
                <a:cs typeface="ＭＳ Ｐゴシック" charset="0"/>
              </a:rPr>
              <a:t> hypothesis (Post, 1992) posits that initial episodes of a mood disorder are more likely to be influenced by psychosocial stressors compared to later episodes, upon which stressors are thought to have less of an </a:t>
            </a:r>
            <a:r>
              <a:rPr lang="en-US" sz="1200" b="1" i="0" u="none" strike="noStrike" kern="1200" dirty="0">
                <a:solidFill>
                  <a:schemeClr val="tx1"/>
                </a:solidFill>
                <a:effectLst/>
                <a:latin typeface="+mn-lt"/>
                <a:ea typeface="ＭＳ Ｐゴシック" charset="0"/>
                <a:cs typeface="ＭＳ Ｐゴシック" charset="0"/>
              </a:rPr>
              <a:t>effect</a:t>
            </a:r>
            <a:endParaRPr lang="en-US" dirty="0"/>
          </a:p>
        </p:txBody>
      </p:sp>
    </p:spTree>
    <p:extLst>
      <p:ext uri="{BB962C8B-B14F-4D97-AF65-F5344CB8AC3E}">
        <p14:creationId xmlns:p14="http://schemas.microsoft.com/office/powerpoint/2010/main" val="3631492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Grp="1" noRot="1" noChangeAspect="1" noChangeArrowheads="1" noTextEdit="1"/>
          </p:cNvSpPr>
          <p:nvPr>
            <p:ph type="sldImg"/>
          </p:nvPr>
        </p:nvSpPr>
        <p:spPr>
          <a:solidFill>
            <a:srgbClr val="FFFFFF"/>
          </a:solidFill>
          <a:ln/>
        </p:spPr>
      </p:sp>
      <p:sp>
        <p:nvSpPr>
          <p:cNvPr id="150532" name="Rectangle 3"/>
          <p:cNvSpPr>
            <a:spLocks noGrp="1" noChangeArrowheads="1"/>
          </p:cNvSpPr>
          <p:nvPr>
            <p:ph type="body" idx="1"/>
          </p:nvPr>
        </p:nvSpPr>
        <p:spPr>
          <a:xfrm>
            <a:off x="913805" y="4343704"/>
            <a:ext cx="5515570" cy="4113892"/>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600" dirty="0"/>
          </a:p>
        </p:txBody>
      </p:sp>
    </p:spTree>
    <p:extLst>
      <p:ext uri="{BB962C8B-B14F-4D97-AF65-F5344CB8AC3E}">
        <p14:creationId xmlns:p14="http://schemas.microsoft.com/office/powerpoint/2010/main" val="214051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2"/>
          <p:cNvSpPr>
            <a:spLocks noGrp="1" noRot="1" noChangeAspect="1" noChangeArrowheads="1" noTextEdit="1"/>
          </p:cNvSpPr>
          <p:nvPr>
            <p:ph type="sldImg"/>
          </p:nvPr>
        </p:nvSpPr>
        <p:spPr>
          <a:xfrm>
            <a:off x="1144588" y="217488"/>
            <a:ext cx="4570412" cy="3429000"/>
          </a:xfrm>
          <a:solidFill>
            <a:srgbClr val="FFFFFF"/>
          </a:solidFill>
          <a:ln/>
        </p:spPr>
      </p:sp>
      <p:sp>
        <p:nvSpPr>
          <p:cNvPr id="151556" name="Rectangle 3"/>
          <p:cNvSpPr>
            <a:spLocks noGrp="1" noChangeArrowheads="1"/>
          </p:cNvSpPr>
          <p:nvPr>
            <p:ph type="body" idx="1"/>
          </p:nvPr>
        </p:nvSpPr>
        <p:spPr>
          <a:xfrm>
            <a:off x="357187" y="3617989"/>
            <a:ext cx="6357938" cy="4510011"/>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sz="1000" dirty="0">
                <a:latin typeface="Times New Roman" charset="0"/>
              </a:rPr>
              <a:t>Multiple bipolar episodes are associated with increased cognitive decline </a:t>
            </a:r>
          </a:p>
        </p:txBody>
      </p:sp>
    </p:spTree>
    <p:extLst>
      <p:ext uri="{BB962C8B-B14F-4D97-AF65-F5344CB8AC3E}">
        <p14:creationId xmlns:p14="http://schemas.microsoft.com/office/powerpoint/2010/main" val="29799436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Rot="1" noChangeAspect="1" noChangeArrowheads="1" noTextEdit="1"/>
          </p:cNvSpPr>
          <p:nvPr>
            <p:ph type="sldImg"/>
          </p:nvPr>
        </p:nvSpPr>
        <p:spPr>
          <a:solidFill>
            <a:srgbClr val="FFFFFF"/>
          </a:solidFill>
          <a:ln/>
        </p:spPr>
      </p:sp>
      <p:sp>
        <p:nvSpPr>
          <p:cNvPr id="152580" name="Rectangle 3"/>
          <p:cNvSpPr>
            <a:spLocks noGrp="1" noChangeArrowheads="1"/>
          </p:cNvSpPr>
          <p:nvPr>
            <p:ph type="body" idx="1"/>
          </p:nvPr>
        </p:nvSpPr>
        <p:spPr>
          <a:xfrm>
            <a:off x="642937" y="4343703"/>
            <a:ext cx="5715000" cy="4582583"/>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dirty="0"/>
          </a:p>
        </p:txBody>
      </p:sp>
    </p:spTree>
    <p:extLst>
      <p:ext uri="{BB962C8B-B14F-4D97-AF65-F5344CB8AC3E}">
        <p14:creationId xmlns:p14="http://schemas.microsoft.com/office/powerpoint/2010/main" val="4001515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026"/>
          <p:cNvSpPr>
            <a:spLocks noGrp="1" noRot="1" noChangeAspect="1" noChangeArrowheads="1" noTextEdit="1"/>
          </p:cNvSpPr>
          <p:nvPr>
            <p:ph type="sldImg"/>
          </p:nvPr>
        </p:nvSpPr>
        <p:spPr>
          <a:ln/>
        </p:spPr>
      </p:sp>
      <p:sp>
        <p:nvSpPr>
          <p:cNvPr id="46084" name="Rectangle 1027"/>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1911711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B</a:t>
            </a:r>
            <a:r>
              <a:rPr lang="en-GB" baseline="0" dirty="0"/>
              <a:t> </a:t>
            </a:r>
            <a:r>
              <a:rPr lang="en-GB" baseline="0" dirty="0" err="1"/>
              <a:t>Cyclothymia</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34</a:t>
            </a:fld>
            <a:endParaRPr lang="en-US" altLang="en-US">
              <a:solidFill>
                <a:prstClr val="black"/>
              </a:solidFill>
            </a:endParaRPr>
          </a:p>
        </p:txBody>
      </p:sp>
    </p:spTree>
    <p:extLst>
      <p:ext uri="{BB962C8B-B14F-4D97-AF65-F5344CB8AC3E}">
        <p14:creationId xmlns:p14="http://schemas.microsoft.com/office/powerpoint/2010/main" val="300837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B</a:t>
            </a:r>
            <a:r>
              <a:rPr lang="en-GB" baseline="0" dirty="0"/>
              <a:t> </a:t>
            </a:r>
            <a:r>
              <a:rPr lang="en-GB" baseline="0" dirty="0" err="1"/>
              <a:t>Cyclothymia</a:t>
            </a:r>
            <a:endParaRPr lang="en-GB" dirty="0"/>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35</a:t>
            </a:fld>
            <a:endParaRPr lang="en-US" altLang="en-US">
              <a:solidFill>
                <a:prstClr val="black"/>
              </a:solidFill>
            </a:endParaRPr>
          </a:p>
        </p:txBody>
      </p:sp>
    </p:spTree>
    <p:extLst>
      <p:ext uri="{BB962C8B-B14F-4D97-AF65-F5344CB8AC3E}">
        <p14:creationId xmlns:p14="http://schemas.microsoft.com/office/powerpoint/2010/main" val="42503822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E All of the above</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36</a:t>
            </a:fld>
            <a:endParaRPr lang="en-US" altLang="en-US">
              <a:solidFill>
                <a:prstClr val="black"/>
              </a:solidFill>
            </a:endParaRPr>
          </a:p>
        </p:txBody>
      </p:sp>
    </p:spTree>
    <p:extLst>
      <p:ext uri="{BB962C8B-B14F-4D97-AF65-F5344CB8AC3E}">
        <p14:creationId xmlns:p14="http://schemas.microsoft.com/office/powerpoint/2010/main" val="300837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6098" y="4343704"/>
            <a:ext cx="5715000"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745" indent="-226745"/>
            <a:endParaRPr lang="en-US" sz="1800" dirty="0"/>
          </a:p>
        </p:txBody>
      </p:sp>
    </p:spTree>
    <p:extLst>
      <p:ext uri="{BB962C8B-B14F-4D97-AF65-F5344CB8AC3E}">
        <p14:creationId xmlns:p14="http://schemas.microsoft.com/office/powerpoint/2010/main" val="3115902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E All of the above</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37</a:t>
            </a:fld>
            <a:endParaRPr lang="en-US" altLang="en-US">
              <a:solidFill>
                <a:prstClr val="black"/>
              </a:solidFill>
            </a:endParaRPr>
          </a:p>
        </p:txBody>
      </p:sp>
    </p:spTree>
    <p:extLst>
      <p:ext uri="{BB962C8B-B14F-4D97-AF65-F5344CB8AC3E}">
        <p14:creationId xmlns:p14="http://schemas.microsoft.com/office/powerpoint/2010/main" val="12957986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38</a:t>
            </a:fld>
            <a:endParaRPr lang="en-US" altLang="en-US">
              <a:solidFill>
                <a:prstClr val="black"/>
              </a:solidFill>
            </a:endParaRPr>
          </a:p>
        </p:txBody>
      </p:sp>
    </p:spTree>
    <p:extLst>
      <p:ext uri="{BB962C8B-B14F-4D97-AF65-F5344CB8AC3E}">
        <p14:creationId xmlns:p14="http://schemas.microsoft.com/office/powerpoint/2010/main" val="3008378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39</a:t>
            </a:fld>
            <a:endParaRPr lang="en-US" altLang="en-US">
              <a:solidFill>
                <a:prstClr val="black"/>
              </a:solidFill>
            </a:endParaRPr>
          </a:p>
        </p:txBody>
      </p:sp>
    </p:spTree>
    <p:extLst>
      <p:ext uri="{BB962C8B-B14F-4D97-AF65-F5344CB8AC3E}">
        <p14:creationId xmlns:p14="http://schemas.microsoft.com/office/powerpoint/2010/main" val="2605526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ＭＳ Ｐゴシック" charset="0"/>
                <a:cs typeface="ＭＳ Ｐゴシック" charset="0"/>
              </a:rPr>
              <a:t>Answer: D – patients typically would have at least four distinct episodes per year</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40</a:t>
            </a:fld>
            <a:endParaRPr lang="en-US" altLang="en-US">
              <a:solidFill>
                <a:prstClr val="black"/>
              </a:solidFill>
            </a:endParaRPr>
          </a:p>
        </p:txBody>
      </p:sp>
    </p:spTree>
    <p:extLst>
      <p:ext uri="{BB962C8B-B14F-4D97-AF65-F5344CB8AC3E}">
        <p14:creationId xmlns:p14="http://schemas.microsoft.com/office/powerpoint/2010/main" val="30083783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ＭＳ Ｐゴシック" charset="0"/>
                <a:cs typeface="ＭＳ Ｐゴシック" charset="0"/>
              </a:rPr>
              <a:t>Answer: D – patients typically would have at least four distinct episodes per year</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41</a:t>
            </a:fld>
            <a:endParaRPr lang="en-US" altLang="en-US">
              <a:solidFill>
                <a:prstClr val="black"/>
              </a:solidFill>
            </a:endParaRPr>
          </a:p>
        </p:txBody>
      </p:sp>
    </p:spTree>
    <p:extLst>
      <p:ext uri="{BB962C8B-B14F-4D97-AF65-F5344CB8AC3E}">
        <p14:creationId xmlns:p14="http://schemas.microsoft.com/office/powerpoint/2010/main" val="22875088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ＭＳ Ｐゴシック" charset="0"/>
                <a:cs typeface="ＭＳ Ｐゴシック" charset="0"/>
              </a:rPr>
              <a:t>Answer: </a:t>
            </a:r>
            <a:r>
              <a:rPr lang="en-GB" sz="1200" b="1" i="1" kern="1200" dirty="0">
                <a:solidFill>
                  <a:schemeClr val="tx1"/>
                </a:solidFill>
                <a:effectLst/>
                <a:latin typeface="+mn-lt"/>
                <a:ea typeface="ＭＳ Ｐゴシック" charset="0"/>
                <a:cs typeface="ＭＳ Ｐゴシック" charset="0"/>
              </a:rPr>
              <a:t> </a:t>
            </a:r>
            <a:r>
              <a:rPr lang="en-GB" sz="1200" kern="1200" dirty="0">
                <a:solidFill>
                  <a:schemeClr val="tx1"/>
                </a:solidFill>
                <a:effectLst/>
                <a:latin typeface="+mn-lt"/>
                <a:ea typeface="ＭＳ Ｐゴシック" charset="0"/>
                <a:cs typeface="ＭＳ Ｐゴシック" charset="0"/>
              </a:rPr>
              <a:t>D – 1/3</a:t>
            </a:r>
            <a:r>
              <a:rPr lang="en-GB" sz="1200" kern="1200" baseline="30000" dirty="0">
                <a:solidFill>
                  <a:schemeClr val="tx1"/>
                </a:solidFill>
                <a:effectLst/>
                <a:latin typeface="+mn-lt"/>
                <a:ea typeface="ＭＳ Ｐゴシック" charset="0"/>
                <a:cs typeface="ＭＳ Ｐゴシック" charset="0"/>
              </a:rPr>
              <a:t>rd</a:t>
            </a:r>
            <a:r>
              <a:rPr lang="en-GB" sz="1200" kern="1200" dirty="0">
                <a:solidFill>
                  <a:schemeClr val="tx1"/>
                </a:solidFill>
                <a:effectLst/>
                <a:latin typeface="+mn-lt"/>
                <a:ea typeface="ＭＳ Ｐゴシック" charset="0"/>
                <a:cs typeface="ＭＳ Ｐゴシック" charset="0"/>
              </a:rPr>
              <a:t> of patients develop bipolar disorder</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42</a:t>
            </a:fld>
            <a:endParaRPr lang="en-US" altLang="en-US">
              <a:solidFill>
                <a:prstClr val="black"/>
              </a:solidFill>
            </a:endParaRPr>
          </a:p>
        </p:txBody>
      </p:sp>
    </p:spTree>
    <p:extLst>
      <p:ext uri="{BB962C8B-B14F-4D97-AF65-F5344CB8AC3E}">
        <p14:creationId xmlns:p14="http://schemas.microsoft.com/office/powerpoint/2010/main" val="300837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ＭＳ Ｐゴシック" charset="0"/>
                <a:cs typeface="ＭＳ Ｐゴシック" charset="0"/>
              </a:rPr>
              <a:t>Answer: </a:t>
            </a:r>
            <a:r>
              <a:rPr lang="en-GB" sz="1200" b="1" i="1" kern="1200" dirty="0">
                <a:solidFill>
                  <a:schemeClr val="tx1"/>
                </a:solidFill>
                <a:effectLst/>
                <a:latin typeface="+mn-lt"/>
                <a:ea typeface="ＭＳ Ｐゴシック" charset="0"/>
                <a:cs typeface="ＭＳ Ｐゴシック" charset="0"/>
              </a:rPr>
              <a:t> </a:t>
            </a:r>
            <a:r>
              <a:rPr lang="en-GB" sz="1200" kern="1200" dirty="0">
                <a:solidFill>
                  <a:schemeClr val="tx1"/>
                </a:solidFill>
                <a:effectLst/>
                <a:latin typeface="+mn-lt"/>
                <a:ea typeface="ＭＳ Ｐゴシック" charset="0"/>
                <a:cs typeface="ＭＳ Ｐゴシック" charset="0"/>
              </a:rPr>
              <a:t>D – 1/3</a:t>
            </a:r>
            <a:r>
              <a:rPr lang="en-GB" sz="1200" kern="1200" baseline="30000" dirty="0">
                <a:solidFill>
                  <a:schemeClr val="tx1"/>
                </a:solidFill>
                <a:effectLst/>
                <a:latin typeface="+mn-lt"/>
                <a:ea typeface="ＭＳ Ｐゴシック" charset="0"/>
                <a:cs typeface="ＭＳ Ｐゴシック" charset="0"/>
              </a:rPr>
              <a:t>rd</a:t>
            </a:r>
            <a:r>
              <a:rPr lang="en-GB" sz="1200" kern="1200" dirty="0">
                <a:solidFill>
                  <a:schemeClr val="tx1"/>
                </a:solidFill>
                <a:effectLst/>
                <a:latin typeface="+mn-lt"/>
                <a:ea typeface="ＭＳ Ｐゴシック" charset="0"/>
                <a:cs typeface="ＭＳ Ｐゴシック" charset="0"/>
              </a:rPr>
              <a:t> of patients develop bipolar disorder</a:t>
            </a:r>
          </a:p>
        </p:txBody>
      </p:sp>
      <p:sp>
        <p:nvSpPr>
          <p:cNvPr id="4" name="Slide Number Placeholder 3"/>
          <p:cNvSpPr>
            <a:spLocks noGrp="1"/>
          </p:cNvSpPr>
          <p:nvPr>
            <p:ph type="sldNum" sz="quarter" idx="10"/>
          </p:nvPr>
        </p:nvSpPr>
        <p:spPr/>
        <p:txBody>
          <a:bodyPr/>
          <a:lstStyle/>
          <a:p>
            <a:fld id="{3C0588C8-2298-4448-8C7C-7D3DB3F59590}" type="slidenum">
              <a:rPr lang="en-US" altLang="en-US" smtClean="0">
                <a:solidFill>
                  <a:prstClr val="black"/>
                </a:solidFill>
              </a:rPr>
              <a:pPr/>
              <a:t>43</a:t>
            </a:fld>
            <a:endParaRPr lang="en-US" altLang="en-US">
              <a:solidFill>
                <a:prstClr val="black"/>
              </a:solidFill>
            </a:endParaRPr>
          </a:p>
        </p:txBody>
      </p:sp>
    </p:spTree>
    <p:extLst>
      <p:ext uri="{BB962C8B-B14F-4D97-AF65-F5344CB8AC3E}">
        <p14:creationId xmlns:p14="http://schemas.microsoft.com/office/powerpoint/2010/main" val="395964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610195" y="4343704"/>
            <a:ext cx="5715000" cy="411389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i="1" dirty="0">
              <a:latin typeface="Times New Roman" charset="0"/>
            </a:endParaRPr>
          </a:p>
        </p:txBody>
      </p:sp>
    </p:spTree>
    <p:extLst>
      <p:ext uri="{BB962C8B-B14F-4D97-AF65-F5344CB8AC3E}">
        <p14:creationId xmlns:p14="http://schemas.microsoft.com/office/powerpoint/2010/main" val="80542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357187" y="4136572"/>
            <a:ext cx="6286500" cy="4647595"/>
          </a:xfrm>
          <a:ln/>
        </p:spPr>
        <p:txBody>
          <a:bodyPr/>
          <a:lstStyle/>
          <a:p>
            <a:pPr eaLnBrk="1" hangingPunct="1">
              <a:lnSpc>
                <a:spcPct val="90000"/>
              </a:lnSpc>
            </a:pPr>
            <a:endParaRPr lang="en-US" sz="1400" dirty="0"/>
          </a:p>
          <a:p>
            <a:pPr eaLnBrk="1" hangingPunct="1">
              <a:lnSpc>
                <a:spcPct val="90000"/>
              </a:lnSpc>
            </a:pPr>
            <a:endParaRPr lang="en-US" sz="1400" b="1" dirty="0"/>
          </a:p>
          <a:p>
            <a:pPr eaLnBrk="1" hangingPunct="1">
              <a:lnSpc>
                <a:spcPct val="90000"/>
              </a:lnSpc>
            </a:pPr>
            <a:endParaRPr lang="en-US" sz="1400" b="1" dirty="0"/>
          </a:p>
        </p:txBody>
      </p:sp>
    </p:spTree>
    <p:extLst>
      <p:ext uri="{BB962C8B-B14F-4D97-AF65-F5344CB8AC3E}">
        <p14:creationId xmlns:p14="http://schemas.microsoft.com/office/powerpoint/2010/main" val="5552624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Rot="1" noChangeAspect="1" noChangeArrowheads="1" noTextEdit="1"/>
          </p:cNvSpPr>
          <p:nvPr>
            <p:ph type="sldImg"/>
          </p:nvPr>
        </p:nvSpPr>
        <p:spPr>
          <a:solidFill>
            <a:srgbClr val="FFFFFF"/>
          </a:solidFill>
          <a:ln/>
        </p:spPr>
      </p:sp>
      <p:sp>
        <p:nvSpPr>
          <p:cNvPr id="107524" name="Rectangle 3"/>
          <p:cNvSpPr>
            <a:spLocks noGrp="1" noChangeArrowheads="1"/>
          </p:cNvSpPr>
          <p:nvPr>
            <p:ph type="body" idx="1"/>
          </p:nvPr>
        </p:nvSpPr>
        <p:spPr>
          <a:xfrm>
            <a:off x="285750" y="4343704"/>
            <a:ext cx="6429375" cy="4113892"/>
          </a:xfrm>
          <a:solidFill>
            <a:srgbClr val="FFFFFF"/>
          </a:solidFill>
          <a:ln/>
        </p:spPr>
        <p:txBody>
          <a:bodyPr/>
          <a:lstStyle/>
          <a:p>
            <a:pPr eaLnBrk="1" hangingPunct="1"/>
            <a:endParaRPr lang="en-US" sz="1600" dirty="0"/>
          </a:p>
          <a:p>
            <a:pPr eaLnBrk="1" hangingPunct="1"/>
            <a:endParaRPr lang="en-US" dirty="0"/>
          </a:p>
        </p:txBody>
      </p:sp>
    </p:spTree>
    <p:extLst>
      <p:ext uri="{BB962C8B-B14F-4D97-AF65-F5344CB8AC3E}">
        <p14:creationId xmlns:p14="http://schemas.microsoft.com/office/powerpoint/2010/main" val="3984857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532805" y="4343703"/>
            <a:ext cx="6020098" cy="464759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800" dirty="0"/>
              <a:t>1</a:t>
            </a:r>
            <a:endParaRPr lang="en-US" sz="1000" dirty="0">
              <a:solidFill>
                <a:srgbClr val="000000"/>
              </a:solidFill>
            </a:endParaRPr>
          </a:p>
        </p:txBody>
      </p:sp>
    </p:spTree>
    <p:extLst>
      <p:ext uri="{BB962C8B-B14F-4D97-AF65-F5344CB8AC3E}">
        <p14:creationId xmlns:p14="http://schemas.microsoft.com/office/powerpoint/2010/main" val="2382658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xfrm>
            <a:off x="532805" y="4343703"/>
            <a:ext cx="6020098" cy="464759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800" dirty="0"/>
          </a:p>
        </p:txBody>
      </p:sp>
    </p:spTree>
    <p:extLst>
      <p:ext uri="{BB962C8B-B14F-4D97-AF65-F5344CB8AC3E}">
        <p14:creationId xmlns:p14="http://schemas.microsoft.com/office/powerpoint/2010/main" val="2869497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Rot="1" noChangeAspect="1" noChangeArrowheads="1" noTextEdit="1"/>
          </p:cNvSpPr>
          <p:nvPr>
            <p:ph type="sldImg"/>
          </p:nvPr>
        </p:nvSpPr>
        <p:spPr>
          <a:solidFill>
            <a:srgbClr val="FFFFFF"/>
          </a:solidFill>
          <a:ln/>
        </p:spPr>
      </p:sp>
      <p:sp>
        <p:nvSpPr>
          <p:cNvPr id="125956"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Tree>
    <p:extLst>
      <p:ext uri="{BB962C8B-B14F-4D97-AF65-F5344CB8AC3E}">
        <p14:creationId xmlns:p14="http://schemas.microsoft.com/office/powerpoint/2010/main" val="2131543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2396820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302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104801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766506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682249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61899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14AAD265-91E1-4354-9E19-1BACEB43E577}" type="datetime1">
              <a:rPr lang="en-US" smtClean="0">
                <a:solidFill>
                  <a:prstClr val="black"/>
                </a:solidFill>
                <a:latin typeface="Arial" charset="0"/>
                <a:cs typeface="Arial" charset="0"/>
              </a:rPr>
              <a:t>6/29/2020</a:t>
            </a:fld>
            <a:endParaRPr lang="en-GB">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GB">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81A9A767-A4AF-44B5-96BA-193FA62DA8CF}" type="slidenum">
              <a:rPr lang="en-GB" smtClean="0">
                <a:solidFill>
                  <a:prstClr val="black"/>
                </a:solidFill>
                <a:latin typeface="Arial" charset="0"/>
                <a:cs typeface="Arial" charset="0"/>
              </a:rPr>
              <a:pPr defTabSz="457200"/>
              <a:t>‹#›</a:t>
            </a:fld>
            <a:endParaRPr lang="en-GB">
              <a:solidFill>
                <a:prstClr val="black"/>
              </a:solidFill>
              <a:latin typeface="Arial" charset="0"/>
              <a:cs typeface="Arial" charset="0"/>
            </a:endParaRPr>
          </a:p>
        </p:txBody>
      </p:sp>
    </p:spTree>
    <p:extLst>
      <p:ext uri="{BB962C8B-B14F-4D97-AF65-F5344CB8AC3E}">
        <p14:creationId xmlns:p14="http://schemas.microsoft.com/office/powerpoint/2010/main" val="112524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5594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26101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4060483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60192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2816895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391865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876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6DF81298-C11E-4ACE-A9E0-171B71D5F685}" type="datetime1">
              <a:rPr lang="en-US" smtClean="0">
                <a:solidFill>
                  <a:prstClr val="black"/>
                </a:solidFill>
                <a:latin typeface="Arial" charset="0"/>
                <a:cs typeface="Arial" charset="0"/>
              </a:rPr>
              <a:t>6/29/2020</a:t>
            </a:fld>
            <a:endParaRPr lang="en-GB">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GB">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81A9A767-A4AF-44B5-96BA-193FA62DA8CF}" type="slidenum">
              <a:rPr lang="en-GB" smtClean="0">
                <a:solidFill>
                  <a:prstClr val="black"/>
                </a:solidFill>
                <a:latin typeface="Arial" charset="0"/>
                <a:cs typeface="Arial" charset="0"/>
              </a:rPr>
              <a:pPr defTabSz="457200"/>
              <a:t>‹#›</a:t>
            </a:fld>
            <a:endParaRPr lang="en-GB">
              <a:solidFill>
                <a:prstClr val="black"/>
              </a:solidFill>
              <a:latin typeface="Arial" charset="0"/>
              <a:cs typeface="Arial" charset="0"/>
            </a:endParaRPr>
          </a:p>
        </p:txBody>
      </p:sp>
    </p:spTree>
    <p:extLst>
      <p:ext uri="{BB962C8B-B14F-4D97-AF65-F5344CB8AC3E}">
        <p14:creationId xmlns:p14="http://schemas.microsoft.com/office/powerpoint/2010/main" val="176143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06598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38565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2658474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80117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2395143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2350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CFE82EED-6334-48AB-BA97-9B00FC9A063A}" type="datetimeFigureOut">
              <a:rPr lang="en-GB" smtClean="0">
                <a:solidFill>
                  <a:prstClr val="black"/>
                </a:solidFill>
                <a:latin typeface="Arial" charset="0"/>
                <a:cs typeface="Arial" charset="0"/>
              </a:rPr>
              <a:pPr defTabSz="457200"/>
              <a:t>29/06/2020</a:t>
            </a:fld>
            <a:endParaRPr lang="en-GB">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GB">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81A9A767-A4AF-44B5-96BA-193FA62DA8CF}" type="slidenum">
              <a:rPr lang="en-GB" smtClean="0">
                <a:solidFill>
                  <a:prstClr val="black"/>
                </a:solidFill>
                <a:latin typeface="Arial" charset="0"/>
                <a:cs typeface="Arial" charset="0"/>
              </a:rPr>
              <a:pPr defTabSz="457200"/>
              <a:t>‹#›</a:t>
            </a:fld>
            <a:endParaRPr lang="en-GB">
              <a:solidFill>
                <a:prstClr val="black"/>
              </a:solidFill>
              <a:latin typeface="Arial" charset="0"/>
              <a:cs typeface="Arial" charset="0"/>
            </a:endParaRPr>
          </a:p>
        </p:txBody>
      </p:sp>
    </p:spTree>
    <p:extLst>
      <p:ext uri="{BB962C8B-B14F-4D97-AF65-F5344CB8AC3E}">
        <p14:creationId xmlns:p14="http://schemas.microsoft.com/office/powerpoint/2010/main" val="27625000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78967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898411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5536359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title, text and photo">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4619297" cy="3720662"/>
          </a:xfrm>
          <a:prstGeom prst="rect">
            <a:avLst/>
          </a:prstGeom>
        </p:spPr>
        <p:txBody>
          <a:bodyPr/>
          <a:lstStyle>
            <a:lvl1pPr marL="342900" indent="-342900">
              <a:buFont typeface="Arial" panose="020B0604020202020204" pitchFamily="34" charset="0"/>
              <a:buChar cha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Picture Placeholder 2"/>
          <p:cNvSpPr>
            <a:spLocks noGrp="1"/>
          </p:cNvSpPr>
          <p:nvPr>
            <p:ph type="pic" sz="quarter" idx="14"/>
          </p:nvPr>
        </p:nvSpPr>
        <p:spPr>
          <a:xfrm>
            <a:off x="5218113" y="1954213"/>
            <a:ext cx="3673475" cy="3721100"/>
          </a:xfrm>
          <a:prstGeom prst="rect">
            <a:avLst/>
          </a:prstGeom>
        </p:spPr>
        <p:txBody>
          <a:bodyPr/>
          <a:lstStyle>
            <a:lvl1pPr marL="0" indent="0" algn="ctr">
              <a:buNone/>
              <a:defRPr sz="2400"/>
            </a:lvl1pPr>
          </a:lstStyle>
          <a:p>
            <a:pPr lvl="0"/>
            <a:r>
              <a:rPr lang="en-US" noProof="0"/>
              <a:t>Click icon to add picture</a:t>
            </a:r>
            <a:endParaRPr lang="en-GB" noProof="0" dirty="0"/>
          </a:p>
        </p:txBody>
      </p:sp>
    </p:spTree>
    <p:extLst>
      <p:ext uri="{BB962C8B-B14F-4D97-AF65-F5344CB8AC3E}">
        <p14:creationId xmlns:p14="http://schemas.microsoft.com/office/powerpoint/2010/main" val="442988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slide, subtitle and tex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1757362"/>
            <a:ext cx="6400800"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10218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9570442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23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a:fld id="{CFE82EED-6334-48AB-BA97-9B00FC9A063A}" type="datetimeFigureOut">
              <a:rPr lang="en-GB" smtClean="0">
                <a:solidFill>
                  <a:prstClr val="black"/>
                </a:solidFill>
                <a:latin typeface="Arial" charset="0"/>
                <a:cs typeface="Arial" charset="0"/>
              </a:rPr>
              <a:pPr defTabSz="457200"/>
              <a:t>29/06/2020</a:t>
            </a:fld>
            <a:endParaRPr lang="en-GB">
              <a:solidFill>
                <a:prstClr val="black"/>
              </a:solidFill>
              <a:latin typeface="Arial" charset="0"/>
              <a:cs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a:endParaRPr lang="en-GB">
              <a:solidFill>
                <a:prstClr val="black"/>
              </a:solidFill>
              <a:latin typeface="Arial" charset="0"/>
              <a:cs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a:fld id="{81A9A767-A4AF-44B5-96BA-193FA62DA8CF}" type="slidenum">
              <a:rPr lang="en-GB" smtClean="0">
                <a:solidFill>
                  <a:prstClr val="black"/>
                </a:solidFill>
                <a:latin typeface="Arial" charset="0"/>
                <a:cs typeface="Arial" charset="0"/>
              </a:rPr>
              <a:pPr defTabSz="457200"/>
              <a:t>‹#›</a:t>
            </a:fld>
            <a:endParaRPr lang="en-GB">
              <a:solidFill>
                <a:prstClr val="black"/>
              </a:solidFill>
              <a:latin typeface="Arial" charset="0"/>
              <a:cs typeface="Arial" charset="0"/>
            </a:endParaRPr>
          </a:p>
        </p:txBody>
      </p:sp>
    </p:spTree>
    <p:extLst>
      <p:ext uri="{BB962C8B-B14F-4D97-AF65-F5344CB8AC3E}">
        <p14:creationId xmlns:p14="http://schemas.microsoft.com/office/powerpoint/2010/main" val="3060264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717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subtitle, text and photograph">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a:solidFill>
                  <a:srgbClr val="A00054"/>
                </a:solidFill>
              </a:defRPr>
            </a:lvl1pPr>
          </a:lstStyle>
          <a:p>
            <a:r>
              <a:rPr lang="en-US"/>
              <a:t>Click to edit Master title style</a:t>
            </a:r>
            <a:endParaRPr lang="en-US" dirty="0"/>
          </a:p>
        </p:txBody>
      </p:sp>
      <p:sp>
        <p:nvSpPr>
          <p:cNvPr id="8" name="Subtitle 2"/>
          <p:cNvSpPr>
            <a:spLocks noGrp="1"/>
          </p:cNvSpPr>
          <p:nvPr>
            <p:ph type="subTitle" idx="1"/>
          </p:nvPr>
        </p:nvSpPr>
        <p:spPr>
          <a:xfrm>
            <a:off x="457200" y="1757362"/>
            <a:ext cx="6400800" cy="581025"/>
          </a:xfrm>
          <a:prstGeom prst="rect">
            <a:avLst/>
          </a:prstGeom>
        </p:spPr>
        <p:txBody>
          <a:bodyPr/>
          <a:lstStyle>
            <a:lvl1pPr marL="0" indent="0" algn="l">
              <a:buNone/>
              <a:defRPr sz="2800" b="1">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ext Placeholder 7"/>
          <p:cNvSpPr>
            <a:spLocks noGrp="1"/>
          </p:cNvSpPr>
          <p:nvPr>
            <p:ph type="body" sz="quarter" idx="13"/>
          </p:nvPr>
        </p:nvSpPr>
        <p:spPr>
          <a:xfrm>
            <a:off x="457201" y="2486025"/>
            <a:ext cx="4761186" cy="2457450"/>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Picture Placeholder 10"/>
          <p:cNvSpPr>
            <a:spLocks noGrp="1"/>
          </p:cNvSpPr>
          <p:nvPr>
            <p:ph type="pic" sz="quarter" idx="14"/>
          </p:nvPr>
        </p:nvSpPr>
        <p:spPr>
          <a:xfrm>
            <a:off x="5360988" y="2486025"/>
            <a:ext cx="3451225" cy="2457450"/>
          </a:xfrm>
          <a:prstGeom prst="rect">
            <a:avLst/>
          </a:prstGeom>
        </p:spPr>
        <p:txBody>
          <a:bodyPr/>
          <a:lstStyle>
            <a:lvl1pPr marL="0" indent="0" algn="ctr">
              <a:buNone/>
              <a:defRPr sz="2400" baseline="0"/>
            </a:lvl1pPr>
          </a:lstStyle>
          <a:p>
            <a:pPr lvl="0"/>
            <a:r>
              <a:rPr lang="en-US" noProof="0"/>
              <a:t>Click icon to add picture</a:t>
            </a:r>
            <a:endParaRPr lang="en-GB" noProof="0" dirty="0"/>
          </a:p>
        </p:txBody>
      </p:sp>
    </p:spTree>
    <p:extLst>
      <p:ext uri="{BB962C8B-B14F-4D97-AF65-F5344CB8AC3E}">
        <p14:creationId xmlns:p14="http://schemas.microsoft.com/office/powerpoint/2010/main" val="1444612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slide for graphs and large illustrations">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78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95D6D205-DE2E-42B2-B4E7-FFBEC41E80FB}" type="datetime1">
              <a:rPr lang="en-US" smtClean="0"/>
              <a:t>6/29/2020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C3E6213D-E743-7543-A164-B143151E1615}" type="slidenum">
              <a:rPr lang="en-US" smtClean="0"/>
              <a:pPr>
                <a:defRPr/>
              </a:pPr>
              <a:t>‹#›</a:t>
            </a:fld>
            <a:endParaRPr lang="en-US"/>
          </a:p>
        </p:txBody>
      </p:sp>
    </p:spTree>
    <p:extLst>
      <p:ext uri="{BB962C8B-B14F-4D97-AF65-F5344CB8AC3E}">
        <p14:creationId xmlns:p14="http://schemas.microsoft.com/office/powerpoint/2010/main" val="2620341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odule slide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1025526"/>
            <a:ext cx="7839076" cy="679449"/>
          </a:xfrm>
          <a:prstGeom prst="rect">
            <a:avLst/>
          </a:prstGeom>
        </p:spPr>
        <p:txBody>
          <a:bodyPr/>
          <a:lstStyle>
            <a:lvl1pPr algn="l">
              <a:defRPr sz="3600" b="1" baseline="0">
                <a:solidFill>
                  <a:srgbClr val="A00054"/>
                </a:solidFill>
              </a:defRPr>
            </a:lvl1pPr>
          </a:lstStyle>
          <a:p>
            <a:r>
              <a:rPr lang="en-US" dirty="0"/>
              <a:t>Old Age Module</a:t>
            </a:r>
          </a:p>
        </p:txBody>
      </p:sp>
      <p:sp>
        <p:nvSpPr>
          <p:cNvPr id="3" name="Subtitle 2"/>
          <p:cNvSpPr>
            <a:spLocks noGrp="1"/>
          </p:cNvSpPr>
          <p:nvPr>
            <p:ph type="subTitle" idx="1" hasCustomPrompt="1"/>
          </p:nvPr>
        </p:nvSpPr>
        <p:spPr>
          <a:xfrm>
            <a:off x="457199" y="1757362"/>
            <a:ext cx="7839076" cy="581025"/>
          </a:xfrm>
          <a:prstGeom prst="rect">
            <a:avLst/>
          </a:prstGeom>
        </p:spPr>
        <p:txBody>
          <a:bodyPr/>
          <a:lstStyle>
            <a:lvl1pPr marL="0" indent="0" algn="l">
              <a:buNone/>
              <a:defRPr sz="2800" b="1" baseline="0">
                <a:solidFill>
                  <a:srgbClr val="00389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MCQs</a:t>
            </a:r>
          </a:p>
        </p:txBody>
      </p:sp>
      <p:sp>
        <p:nvSpPr>
          <p:cNvPr id="8" name="Text Placeholder 7"/>
          <p:cNvSpPr>
            <a:spLocks noGrp="1"/>
          </p:cNvSpPr>
          <p:nvPr>
            <p:ph type="body" sz="quarter" idx="13"/>
          </p:nvPr>
        </p:nvSpPr>
        <p:spPr>
          <a:xfrm>
            <a:off x="457200" y="2486025"/>
            <a:ext cx="7839075" cy="2457450"/>
          </a:xfrm>
          <a:prstGeom prst="rect">
            <a:avLst/>
          </a:prstGeom>
        </p:spPr>
        <p:txBody>
          <a:bodyPr/>
          <a:lstStyle>
            <a:lvl1pPr>
              <a:defRPr sz="2400" baseline="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25894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600200"/>
            <a:ext cx="4038600" cy="4530725"/>
          </a:xfrm>
          <a:prstGeom prst="rect">
            <a:avLst/>
          </a:prstGeom>
        </p:spPr>
        <p:txBody>
          <a:bodyPr/>
          <a:lstStyle/>
          <a:p>
            <a:pPr lvl="0"/>
            <a:endParaRPr lang="en-US" noProof="0"/>
          </a:p>
        </p:txBody>
      </p:sp>
      <p:sp>
        <p:nvSpPr>
          <p:cNvPr id="5" name="Date Placeholder 4"/>
          <p:cNvSpPr>
            <a:spLocks noGrp="1" noChangeArrowheads="1"/>
          </p:cNvSpPr>
          <p:nvPr>
            <p:ph type="dt" sz="half" idx="10"/>
          </p:nvPr>
        </p:nvSpPr>
        <p:spPr>
          <a:xfrm>
            <a:off x="371475" y="6356350"/>
            <a:ext cx="2133600" cy="274638"/>
          </a:xfrm>
          <a:prstGeom prst="rect">
            <a:avLst/>
          </a:prstGeom>
          <a:ln/>
        </p:spPr>
        <p:txBody>
          <a:bodyPr/>
          <a:lstStyle>
            <a:lvl1pPr>
              <a:defRPr/>
            </a:lvl1pPr>
          </a:lstStyle>
          <a:p>
            <a:pPr>
              <a:defRPr/>
            </a:pPr>
            <a:fld id="{93F9E937-2FEA-43DC-AD6B-02AA664FE6F7}" type="datetime1">
              <a:rPr lang="en-US" altLang="en-US" smtClean="0"/>
              <a:t>6/29/2020</a:t>
            </a:fld>
            <a:endParaRPr lang="en-US" altLang="en-US"/>
          </a:p>
        </p:txBody>
      </p:sp>
      <p:sp>
        <p:nvSpPr>
          <p:cNvPr id="6" name="Footer Placeholder 5"/>
          <p:cNvSpPr>
            <a:spLocks noGrp="1" noChangeArrowheads="1"/>
          </p:cNvSpPr>
          <p:nvPr>
            <p:ph type="ftr" sz="quarter" idx="11"/>
          </p:nvPr>
        </p:nvSpPr>
        <p:spPr>
          <a:xfrm>
            <a:off x="3048000" y="6356350"/>
            <a:ext cx="3352800" cy="274638"/>
          </a:xfrm>
          <a:prstGeom prst="rect">
            <a:avLst/>
          </a:prstGeom>
          <a:ln/>
        </p:spPr>
        <p:txBody>
          <a:bodyPr/>
          <a:lstStyle>
            <a:lvl1pPr>
              <a:defRPr/>
            </a:lvl1pPr>
          </a:lstStyle>
          <a:p>
            <a:pPr>
              <a:defRPr/>
            </a:pPr>
            <a:endParaRPr lang="en-US" altLang="en-US"/>
          </a:p>
        </p:txBody>
      </p:sp>
      <p:sp>
        <p:nvSpPr>
          <p:cNvPr id="7" name="Slide Number Placeholder 6"/>
          <p:cNvSpPr>
            <a:spLocks noGrp="1" noChangeArrowheads="1"/>
          </p:cNvSpPr>
          <p:nvPr>
            <p:ph type="sldNum" sz="quarter" idx="12"/>
          </p:nvPr>
        </p:nvSpPr>
        <p:spPr>
          <a:xfrm>
            <a:off x="8234363" y="6354763"/>
            <a:ext cx="582612" cy="274637"/>
          </a:xfrm>
          <a:prstGeom prst="rect">
            <a:avLst/>
          </a:prstGeom>
          <a:ln/>
        </p:spPr>
        <p:txBody>
          <a:bodyPr/>
          <a:lstStyle>
            <a:lvl1pPr>
              <a:defRPr/>
            </a:lvl1pPr>
          </a:lstStyle>
          <a:p>
            <a:fld id="{C486F1DE-12E7-0442-8441-B716F82C48C1}" type="slidenum">
              <a:rPr lang="en-US"/>
              <a:pPr/>
              <a:t>‹#›</a:t>
            </a:fld>
            <a:endParaRPr lang="en-US"/>
          </a:p>
        </p:txBody>
      </p:sp>
    </p:spTree>
    <p:extLst>
      <p:ext uri="{BB962C8B-B14F-4D97-AF65-F5344CB8AC3E}">
        <p14:creationId xmlns:p14="http://schemas.microsoft.com/office/powerpoint/2010/main" val="75343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title and text">
    <p:spTree>
      <p:nvGrpSpPr>
        <p:cNvPr id="1" name=""/>
        <p:cNvGrpSpPr/>
        <p:nvPr/>
      </p:nvGrpSpPr>
      <p:grpSpPr>
        <a:xfrm>
          <a:off x="0" y="0"/>
          <a:ext cx="0" cy="0"/>
          <a:chOff x="0" y="0"/>
          <a:chExt cx="0" cy="0"/>
        </a:xfrm>
      </p:grpSpPr>
      <p:sp>
        <p:nvSpPr>
          <p:cNvPr id="7" name="Title 1"/>
          <p:cNvSpPr>
            <a:spLocks noGrp="1"/>
          </p:cNvSpPr>
          <p:nvPr>
            <p:ph type="ctrTitle"/>
          </p:nvPr>
        </p:nvSpPr>
        <p:spPr>
          <a:xfrm>
            <a:off x="457200" y="1025526"/>
            <a:ext cx="7772400" cy="679449"/>
          </a:xfrm>
          <a:prstGeom prst="rect">
            <a:avLst/>
          </a:prstGeom>
        </p:spPr>
        <p:txBody>
          <a:bodyPr/>
          <a:lstStyle>
            <a:lvl1pPr algn="l">
              <a:defRPr sz="3600" b="1" baseline="0">
                <a:solidFill>
                  <a:srgbClr val="A00054"/>
                </a:solidFill>
              </a:defRPr>
            </a:lvl1pPr>
          </a:lstStyle>
          <a:p>
            <a:r>
              <a:rPr lang="en-US"/>
              <a:t>Click to edit Master title style</a:t>
            </a:r>
            <a:endParaRPr lang="en-US" dirty="0"/>
          </a:p>
        </p:txBody>
      </p:sp>
      <p:sp>
        <p:nvSpPr>
          <p:cNvPr id="10" name="Text Placeholder 7"/>
          <p:cNvSpPr>
            <a:spLocks noGrp="1"/>
          </p:cNvSpPr>
          <p:nvPr>
            <p:ph type="body" sz="quarter" idx="13"/>
          </p:nvPr>
        </p:nvSpPr>
        <p:spPr>
          <a:xfrm>
            <a:off x="457200" y="1954924"/>
            <a:ext cx="7839075" cy="3720662"/>
          </a:xfrm>
          <a:prstGeom prst="rect">
            <a:avLst/>
          </a:prstGeom>
        </p:spPr>
        <p:txBody>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47281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2.emf"/><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2.emf"/><Relationship Id="rId4" Type="http://schemas.openxmlformats.org/officeDocument/2006/relationships/slideLayout" Target="../slideLayouts/slideLayout19.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2.emf"/><Relationship Id="rId4" Type="http://schemas.openxmlformats.org/officeDocument/2006/relationships/slideLayout" Target="../slideLayouts/slideLayout26.xml"/><Relationship Id="rId9"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emf"/><Relationship Id="rId4" Type="http://schemas.openxmlformats.org/officeDocument/2006/relationships/slideLayout" Target="../slideLayouts/slideLayout33.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28" name="Picture 9"/>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2" r:id="rId8"/>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028" name="Picture 9"/>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22214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028" name="Picture 9"/>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23680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028" name="Picture 9"/>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13055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5708650" y="360363"/>
            <a:ext cx="310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6227763"/>
            <a:ext cx="9144000" cy="63023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solidFill>
                <a:prstClr val="white"/>
              </a:solidFill>
            </a:endParaRPr>
          </a:p>
        </p:txBody>
      </p:sp>
      <p:pic>
        <p:nvPicPr>
          <p:cNvPr id="1028" name="Picture 9"/>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0" y="6189663"/>
            <a:ext cx="9144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635676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Arial" charset="0"/>
        </a:defRPr>
      </a:lvl2pPr>
      <a:lvl3pPr algn="ctr" defTabSz="457200" rtl="0" eaLnBrk="0" fontAlgn="base" hangingPunct="0">
        <a:spcBef>
          <a:spcPct val="0"/>
        </a:spcBef>
        <a:spcAft>
          <a:spcPct val="0"/>
        </a:spcAft>
        <a:defRPr sz="4400">
          <a:solidFill>
            <a:schemeClr val="tx1"/>
          </a:solidFill>
          <a:latin typeface="Arial" charset="0"/>
        </a:defRPr>
      </a:lvl3pPr>
      <a:lvl4pPr algn="ctr" defTabSz="457200" rtl="0" eaLnBrk="0" fontAlgn="base" hangingPunct="0">
        <a:spcBef>
          <a:spcPct val="0"/>
        </a:spcBef>
        <a:spcAft>
          <a:spcPct val="0"/>
        </a:spcAft>
        <a:defRPr sz="4400">
          <a:solidFill>
            <a:schemeClr val="tx1"/>
          </a:solidFill>
          <a:latin typeface="Arial" charset="0"/>
        </a:defRPr>
      </a:lvl4pPr>
      <a:lvl5pPr algn="ctr" defTabSz="457200" rtl="0" eaLnBrk="0" fontAlgn="base" hangingPunct="0">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hemeOverride" Target="../theme/themeOverr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hemeOverride" Target="../theme/themeOverr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hemeOverride" Target="../theme/themeOverride1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1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hemeOverride" Target="../theme/themeOverride1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hemeOverride" Target="../theme/themeOverride18.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hemeOverride" Target="../theme/themeOverride2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hemeOverride" Target="../theme/themeOverride2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hemeOverride" Target="../theme/themeOverride2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hemeOverride" Target="../theme/themeOverr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32.xml.rels><?xml version="1.0" encoding="UTF-8" standalone="yes"?>
<Relationships xmlns="http://schemas.openxmlformats.org/package/2006/relationships"><Relationship Id="rId3" Type="http://schemas.openxmlformats.org/officeDocument/2006/relationships/hyperlink" Target="http://www.nimh.nih.gov/publicat/bipolar.cfm" TargetMode="External"/><Relationship Id="rId2" Type="http://schemas.openxmlformats.org/officeDocument/2006/relationships/slideLayout" Target="../slideLayouts/slideLayout6.xml"/><Relationship Id="rId1" Type="http://schemas.openxmlformats.org/officeDocument/2006/relationships/themeOverride" Target="../theme/themeOverr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hemeOverride" Target="../theme/themeOverr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6"/>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4175" y="2039938"/>
            <a:ext cx="83359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3" descr="bottom_branding.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95275" y="5367338"/>
            <a:ext cx="1797050"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1"/>
          <p:cNvSpPr txBox="1">
            <a:spLocks noChangeArrowheads="1"/>
          </p:cNvSpPr>
          <p:nvPr/>
        </p:nvSpPr>
        <p:spPr bwMode="auto">
          <a:xfrm>
            <a:off x="384175" y="1393607"/>
            <a:ext cx="8142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defTabSz="457200" eaLnBrk="1" hangingPunct="1"/>
            <a:r>
              <a:rPr lang="en-GB" altLang="en-US" sz="3600" b="1" dirty="0" err="1">
                <a:solidFill>
                  <a:srgbClr val="A00054"/>
                </a:solidFill>
              </a:rPr>
              <a:t>MRCPsych</a:t>
            </a:r>
            <a:r>
              <a:rPr lang="en-GB" altLang="en-US" sz="3600" b="1" dirty="0">
                <a:solidFill>
                  <a:srgbClr val="A00054"/>
                </a:solidFill>
              </a:rPr>
              <a:t> General Adult Module</a:t>
            </a:r>
          </a:p>
        </p:txBody>
      </p:sp>
      <p:sp>
        <p:nvSpPr>
          <p:cNvPr id="2" name="TextBox 1"/>
          <p:cNvSpPr txBox="1"/>
          <p:nvPr/>
        </p:nvSpPr>
        <p:spPr>
          <a:xfrm>
            <a:off x="725714" y="3120571"/>
            <a:ext cx="7613424" cy="984885"/>
          </a:xfrm>
          <a:prstGeom prst="rect">
            <a:avLst/>
          </a:prstGeom>
          <a:noFill/>
        </p:spPr>
        <p:txBody>
          <a:bodyPr wrap="square" rtlCol="0">
            <a:spAutoFit/>
          </a:bodyPr>
          <a:lstStyle/>
          <a:p>
            <a:pPr algn="ctr" defTabSz="457200"/>
            <a:r>
              <a:rPr lang="en-US" sz="4000" b="1" dirty="0">
                <a:solidFill>
                  <a:srgbClr val="A00054"/>
                </a:solidFill>
                <a:latin typeface="Arial" charset="0"/>
                <a:cs typeface="Arial" charset="0"/>
              </a:rPr>
              <a:t>Bipolar Disorder-2</a:t>
            </a:r>
          </a:p>
          <a:p>
            <a:pPr algn="ctr" defTabSz="457200"/>
            <a:endParaRPr lang="en-US" b="1" dirty="0">
              <a:solidFill>
                <a:srgbClr val="A00054"/>
              </a:solidFill>
              <a:latin typeface="Arial" charset="0"/>
              <a:cs typeface="Arial" charset="0"/>
            </a:endParaRPr>
          </a:p>
        </p:txBody>
      </p:sp>
    </p:spTree>
    <p:extLst>
      <p:ext uri="{BB962C8B-B14F-4D97-AF65-F5344CB8AC3E}">
        <p14:creationId xmlns:p14="http://schemas.microsoft.com/office/powerpoint/2010/main" val="323631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340242" y="955121"/>
            <a:ext cx="8229600" cy="831149"/>
          </a:xfrm>
        </p:spPr>
        <p:txBody>
          <a:bodyPr/>
          <a:lstStyle/>
          <a:p>
            <a:pPr fontAlgn="auto">
              <a:spcAft>
                <a:spcPts val="0"/>
              </a:spcAft>
              <a:defRPr/>
            </a:pPr>
            <a:r>
              <a:rPr lang="en-US" sz="3600" b="1" dirty="0">
                <a:solidFill>
                  <a:srgbClr val="A00054"/>
                </a:solidFill>
              </a:rPr>
              <a:t>DSM-5 Diagnosis</a:t>
            </a:r>
          </a:p>
        </p:txBody>
      </p:sp>
      <p:sp>
        <p:nvSpPr>
          <p:cNvPr id="12292" name="Rectangle 3"/>
          <p:cNvSpPr>
            <a:spLocks noGrp="1" noChangeArrowheads="1"/>
          </p:cNvSpPr>
          <p:nvPr>
            <p:ph idx="1"/>
          </p:nvPr>
        </p:nvSpPr>
        <p:spPr>
          <a:xfrm>
            <a:off x="457200" y="1663227"/>
            <a:ext cx="8229600" cy="4467698"/>
          </a:xfrm>
        </p:spPr>
        <p:txBody>
          <a:bodyPr/>
          <a:lstStyle/>
          <a:p>
            <a:pPr marL="571500" indent="-571500" eaLnBrk="1" hangingPunct="1"/>
            <a:r>
              <a:rPr lang="en-US" sz="3200" dirty="0"/>
              <a:t>Diagnostic Classifications</a:t>
            </a:r>
          </a:p>
          <a:p>
            <a:pPr marL="858838" lvl="1" indent="-514350" eaLnBrk="1" hangingPunct="1">
              <a:buFont typeface="Garamond" charset="0"/>
              <a:buAutoNum type="arabicPeriod" startAt="2"/>
            </a:pPr>
            <a:r>
              <a:rPr lang="en-US" sz="2800" dirty="0"/>
              <a:t>Bipolar II Disorder</a:t>
            </a:r>
          </a:p>
          <a:p>
            <a:pPr marL="1090613" lvl="2" indent="-419100" eaLnBrk="1" hangingPunct="1"/>
            <a:r>
              <a:rPr lang="en-US" sz="2000" dirty="0"/>
              <a:t>One or more Major Depressive Episode</a:t>
            </a:r>
          </a:p>
          <a:p>
            <a:pPr marL="1090613" lvl="2" indent="-419100" eaLnBrk="1" hangingPunct="1"/>
            <a:r>
              <a:rPr lang="en-US" sz="2000" dirty="0"/>
              <a:t>One or more Hypomanic Episode</a:t>
            </a:r>
          </a:p>
          <a:p>
            <a:pPr marL="1090613" lvl="2" indent="-419100" eaLnBrk="1" hangingPunct="1"/>
            <a:r>
              <a:rPr lang="en-US" sz="2000" dirty="0"/>
              <a:t>No full Manic or Mixed Manic Episodes</a:t>
            </a:r>
          </a:p>
          <a:p>
            <a:pPr marL="1090613" lvl="2" indent="-419100" eaLnBrk="1" hangingPunct="1"/>
            <a:r>
              <a:rPr lang="en-US" sz="2000" dirty="0"/>
              <a:t>No evidence of psychotic symptoms</a:t>
            </a:r>
          </a:p>
          <a:p>
            <a:pPr marL="1090613" lvl="2" indent="-419100" eaLnBrk="1" hangingPunct="1"/>
            <a:r>
              <a:rPr lang="en-US" sz="2000" dirty="0"/>
              <a:t>Severity Ratings: Mild, Moderate, Severe</a:t>
            </a:r>
          </a:p>
        </p:txBody>
      </p:sp>
      <p:sp>
        <p:nvSpPr>
          <p:cNvPr id="12293" name="Rectangle 6"/>
          <p:cNvSpPr>
            <a:spLocks noChangeArrowheads="1"/>
          </p:cNvSpPr>
          <p:nvPr/>
        </p:nvSpPr>
        <p:spPr bwMode="auto">
          <a:xfrm>
            <a:off x="457200" y="6338888"/>
            <a:ext cx="134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APA (2013)</a:t>
            </a:r>
          </a:p>
        </p:txBody>
      </p:sp>
    </p:spTree>
    <p:extLst>
      <p:ext uri="{BB962C8B-B14F-4D97-AF65-F5344CB8AC3E}">
        <p14:creationId xmlns:p14="http://schemas.microsoft.com/office/powerpoint/2010/main" val="2887427403"/>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372139" y="862937"/>
            <a:ext cx="8229600" cy="724822"/>
          </a:xfrm>
        </p:spPr>
        <p:txBody>
          <a:bodyPr/>
          <a:lstStyle/>
          <a:p>
            <a:pPr eaLnBrk="1" hangingPunct="1"/>
            <a:r>
              <a:rPr lang="en-US" sz="3600" b="1" dirty="0">
                <a:solidFill>
                  <a:srgbClr val="A00054"/>
                </a:solidFill>
              </a:rPr>
              <a:t>DSM-5 Diagnosis </a:t>
            </a:r>
            <a:br>
              <a:rPr lang="en-US" sz="3600" b="1" dirty="0">
                <a:solidFill>
                  <a:srgbClr val="A00054"/>
                </a:solidFill>
              </a:rPr>
            </a:br>
            <a:endParaRPr lang="en-US" sz="3600" b="1" dirty="0">
              <a:solidFill>
                <a:srgbClr val="A00054"/>
              </a:solidFill>
            </a:endParaRPr>
          </a:p>
        </p:txBody>
      </p:sp>
      <p:sp>
        <p:nvSpPr>
          <p:cNvPr id="21508" name="Rectangle 3"/>
          <p:cNvSpPr>
            <a:spLocks noGrp="1" noChangeArrowheads="1"/>
          </p:cNvSpPr>
          <p:nvPr>
            <p:ph idx="1"/>
          </p:nvPr>
        </p:nvSpPr>
        <p:spPr/>
        <p:txBody>
          <a:bodyPr/>
          <a:lstStyle/>
          <a:p>
            <a:pPr eaLnBrk="1" hangingPunct="1">
              <a:lnSpc>
                <a:spcPct val="80000"/>
              </a:lnSpc>
            </a:pPr>
            <a:r>
              <a:rPr lang="en-US" sz="3200" dirty="0"/>
              <a:t>Hypomanic Criteria</a:t>
            </a:r>
          </a:p>
          <a:p>
            <a:pPr eaLnBrk="1" hangingPunct="1">
              <a:lnSpc>
                <a:spcPct val="80000"/>
              </a:lnSpc>
              <a:buFont typeface="Wingdings" charset="0"/>
              <a:buNone/>
            </a:pPr>
            <a:endParaRPr lang="en-US" sz="2000" dirty="0"/>
          </a:p>
          <a:p>
            <a:pPr lvl="1" eaLnBrk="1" hangingPunct="1">
              <a:lnSpc>
                <a:spcPct val="80000"/>
              </a:lnSpc>
            </a:pPr>
            <a:r>
              <a:rPr lang="en-US" sz="2800" dirty="0"/>
              <a:t>Similarities with Manic Episode</a:t>
            </a:r>
          </a:p>
          <a:p>
            <a:pPr lvl="2" eaLnBrk="1" hangingPunct="1">
              <a:lnSpc>
                <a:spcPct val="70000"/>
              </a:lnSpc>
            </a:pPr>
            <a:r>
              <a:rPr lang="en-US" sz="2400" dirty="0"/>
              <a:t>Same symptoms</a:t>
            </a:r>
          </a:p>
          <a:p>
            <a:pPr lvl="1" eaLnBrk="1" hangingPunct="1">
              <a:lnSpc>
                <a:spcPct val="120000"/>
              </a:lnSpc>
            </a:pPr>
            <a:r>
              <a:rPr lang="en-US" sz="2800" dirty="0"/>
              <a:t>Differences from Manic Episode</a:t>
            </a:r>
            <a:r>
              <a:rPr lang="en-US" sz="3200" dirty="0"/>
              <a:t>  </a:t>
            </a:r>
          </a:p>
          <a:p>
            <a:pPr lvl="2" eaLnBrk="1" hangingPunct="1">
              <a:lnSpc>
                <a:spcPct val="50000"/>
              </a:lnSpc>
            </a:pPr>
            <a:r>
              <a:rPr lang="en-US" sz="2400" dirty="0"/>
              <a:t>Length of time</a:t>
            </a:r>
          </a:p>
          <a:p>
            <a:pPr lvl="2" eaLnBrk="1" hangingPunct="1">
              <a:lnSpc>
                <a:spcPct val="70000"/>
              </a:lnSpc>
            </a:pPr>
            <a:r>
              <a:rPr lang="en-US" sz="2400" dirty="0"/>
              <a:t>Impairment not as severe</a:t>
            </a:r>
          </a:p>
          <a:p>
            <a:pPr lvl="2" eaLnBrk="1" hangingPunct="1">
              <a:lnSpc>
                <a:spcPct val="70000"/>
              </a:lnSpc>
            </a:pPr>
            <a:r>
              <a:rPr lang="en-US" sz="2400" dirty="0"/>
              <a:t>Psychotic symptoms not present</a:t>
            </a:r>
          </a:p>
          <a:p>
            <a:pPr lvl="2" eaLnBrk="1" hangingPunct="1">
              <a:lnSpc>
                <a:spcPct val="70000"/>
              </a:lnSpc>
            </a:pPr>
            <a:r>
              <a:rPr lang="en-US" sz="2400" dirty="0"/>
              <a:t>May not be viewed by the individual as pathological</a:t>
            </a:r>
          </a:p>
          <a:p>
            <a:pPr lvl="3" eaLnBrk="1" hangingPunct="1">
              <a:lnSpc>
                <a:spcPct val="70000"/>
              </a:lnSpc>
            </a:pPr>
            <a:r>
              <a:rPr lang="en-US" sz="2200" dirty="0"/>
              <a:t>However, others may be troubled by erratic behavior</a:t>
            </a:r>
          </a:p>
          <a:p>
            <a:pPr eaLnBrk="1" hangingPunct="1">
              <a:lnSpc>
                <a:spcPct val="80000"/>
              </a:lnSpc>
            </a:pPr>
            <a:endParaRPr lang="en-US" sz="2400" dirty="0">
              <a:latin typeface="Arial" charset="0"/>
            </a:endParaRPr>
          </a:p>
        </p:txBody>
      </p:sp>
      <p:sp>
        <p:nvSpPr>
          <p:cNvPr id="21509" name="Rectangle 1030"/>
          <p:cNvSpPr>
            <a:spLocks noChangeArrowheads="1"/>
          </p:cNvSpPr>
          <p:nvPr/>
        </p:nvSpPr>
        <p:spPr bwMode="auto">
          <a:xfrm>
            <a:off x="457200" y="6338888"/>
            <a:ext cx="134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APA (2013)</a:t>
            </a:r>
          </a:p>
        </p:txBody>
      </p:sp>
    </p:spTree>
    <p:extLst>
      <p:ext uri="{BB962C8B-B14F-4D97-AF65-F5344CB8AC3E}">
        <p14:creationId xmlns:p14="http://schemas.microsoft.com/office/powerpoint/2010/main" val="247388812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57200" y="944489"/>
            <a:ext cx="8229600" cy="671660"/>
          </a:xfrm>
        </p:spPr>
        <p:txBody>
          <a:bodyPr/>
          <a:lstStyle/>
          <a:p>
            <a:pPr fontAlgn="auto">
              <a:spcAft>
                <a:spcPts val="0"/>
              </a:spcAft>
              <a:defRPr/>
            </a:pPr>
            <a:r>
              <a:rPr lang="en-US" sz="3600" b="1" dirty="0">
                <a:solidFill>
                  <a:srgbClr val="A00054"/>
                </a:solidFill>
              </a:rPr>
              <a:t>DSM-5 Diagnosis</a:t>
            </a:r>
          </a:p>
        </p:txBody>
      </p:sp>
      <p:sp>
        <p:nvSpPr>
          <p:cNvPr id="12292" name="Rectangle 3"/>
          <p:cNvSpPr>
            <a:spLocks noGrp="1" noChangeArrowheads="1"/>
          </p:cNvSpPr>
          <p:nvPr>
            <p:ph idx="1"/>
          </p:nvPr>
        </p:nvSpPr>
        <p:spPr>
          <a:xfrm>
            <a:off x="457200" y="1729897"/>
            <a:ext cx="8229600" cy="4401028"/>
          </a:xfrm>
        </p:spPr>
        <p:txBody>
          <a:bodyPr/>
          <a:lstStyle/>
          <a:p>
            <a:pPr marL="571500" indent="-571500" eaLnBrk="1" hangingPunct="1"/>
            <a:r>
              <a:rPr lang="en-US" sz="3200" dirty="0"/>
              <a:t>Diagnostic Classifications</a:t>
            </a:r>
          </a:p>
          <a:p>
            <a:pPr marL="839788" lvl="1" indent="-495300" eaLnBrk="1" hangingPunct="1">
              <a:buFont typeface="Wingdings" charset="0"/>
              <a:buAutoNum type="arabicPeriod" startAt="3"/>
            </a:pPr>
            <a:r>
              <a:rPr lang="en-US" sz="2800" dirty="0"/>
              <a:t>Cyclothymia</a:t>
            </a:r>
          </a:p>
          <a:p>
            <a:pPr marL="1147763" lvl="2" indent="-419100"/>
            <a:r>
              <a:rPr lang="en-US" sz="2000" dirty="0"/>
              <a:t>For at least 2 years (1 in children and adolescents), numerous periods with hypomanic </a:t>
            </a:r>
            <a:r>
              <a:rPr lang="en-US" sz="2000" i="1" dirty="0"/>
              <a:t>symptoms</a:t>
            </a:r>
            <a:r>
              <a:rPr lang="en-US" sz="2000" dirty="0"/>
              <a:t> that do not meet the criteria for hypomanic episode</a:t>
            </a:r>
          </a:p>
          <a:p>
            <a:pPr marL="1408113" lvl="3" indent="-419100"/>
            <a:r>
              <a:rPr lang="en-US" sz="2000" dirty="0"/>
              <a:t>Present at least ½ the time and not without for longer than 2 month</a:t>
            </a:r>
            <a:r>
              <a:rPr lang="en-US" sz="1600" dirty="0"/>
              <a:t>s</a:t>
            </a:r>
          </a:p>
          <a:p>
            <a:pPr marL="1408113" lvl="3" indent="-419100"/>
            <a:r>
              <a:rPr lang="en-US" sz="2000" dirty="0">
                <a:cs typeface="Arial"/>
              </a:rPr>
              <a:t>Short periods of depression alternating with short periods of hypomania. </a:t>
            </a:r>
          </a:p>
          <a:p>
            <a:pPr marL="1408113" lvl="3" indent="-419100"/>
            <a:endParaRPr lang="en-US" dirty="0"/>
          </a:p>
          <a:p>
            <a:pPr marL="1147763" lvl="2" indent="-419100"/>
            <a:r>
              <a:rPr lang="en-US" sz="2000" dirty="0"/>
              <a:t>Criteria for major depressive, manic, or hypomanic episode have never been met</a:t>
            </a:r>
          </a:p>
          <a:p>
            <a:pPr marL="839788" lvl="1" indent="-495300" eaLnBrk="1" hangingPunct="1">
              <a:buFont typeface="Wingdings" charset="0"/>
              <a:buNone/>
            </a:pPr>
            <a:endParaRPr lang="en-US" sz="3200" dirty="0">
              <a:latin typeface="Arial" charset="0"/>
            </a:endParaRPr>
          </a:p>
        </p:txBody>
      </p:sp>
      <p:sp>
        <p:nvSpPr>
          <p:cNvPr id="13317" name="Rectangle 4"/>
          <p:cNvSpPr>
            <a:spLocks noChangeArrowheads="1"/>
          </p:cNvSpPr>
          <p:nvPr/>
        </p:nvSpPr>
        <p:spPr bwMode="auto">
          <a:xfrm>
            <a:off x="457200" y="6338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3318" name="Rectangle 5"/>
          <p:cNvSpPr>
            <a:spLocks noChangeArrowheads="1"/>
          </p:cNvSpPr>
          <p:nvPr/>
        </p:nvSpPr>
        <p:spPr bwMode="auto">
          <a:xfrm>
            <a:off x="457200" y="6338888"/>
            <a:ext cx="134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APA (2013)</a:t>
            </a:r>
          </a:p>
        </p:txBody>
      </p:sp>
    </p:spTree>
    <p:extLst>
      <p:ext uri="{BB962C8B-B14F-4D97-AF65-F5344CB8AC3E}">
        <p14:creationId xmlns:p14="http://schemas.microsoft.com/office/powerpoint/2010/main" val="240346650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457200" y="946298"/>
            <a:ext cx="8229600" cy="671660"/>
          </a:xfrm>
        </p:spPr>
        <p:txBody>
          <a:bodyPr/>
          <a:lstStyle/>
          <a:p>
            <a:pPr fontAlgn="auto">
              <a:spcAft>
                <a:spcPts val="0"/>
              </a:spcAft>
              <a:defRPr/>
            </a:pPr>
            <a:r>
              <a:rPr lang="en-US" sz="3600" b="1" dirty="0">
                <a:solidFill>
                  <a:srgbClr val="A00054"/>
                </a:solidFill>
              </a:rPr>
              <a:t>DSM-5 Diagnosis</a:t>
            </a:r>
          </a:p>
        </p:txBody>
      </p:sp>
      <p:sp>
        <p:nvSpPr>
          <p:cNvPr id="14340" name="Rectangle 3"/>
          <p:cNvSpPr>
            <a:spLocks noGrp="1" noChangeArrowheads="1"/>
          </p:cNvSpPr>
          <p:nvPr>
            <p:ph idx="1"/>
          </p:nvPr>
        </p:nvSpPr>
        <p:spPr>
          <a:xfrm>
            <a:off x="457200" y="1620409"/>
            <a:ext cx="8229600" cy="4510516"/>
          </a:xfrm>
        </p:spPr>
        <p:txBody>
          <a:bodyPr/>
          <a:lstStyle/>
          <a:p>
            <a:pPr marL="571500" indent="-571500" eaLnBrk="1" hangingPunct="1"/>
            <a:r>
              <a:rPr lang="en-US" sz="3200" dirty="0">
                <a:latin typeface="Arial" charset="0"/>
              </a:rPr>
              <a:t>Diagnostic Classifications</a:t>
            </a:r>
          </a:p>
          <a:p>
            <a:pPr marL="839788" lvl="1" indent="-495300" eaLnBrk="1" hangingPunct="1">
              <a:buFont typeface="Wingdings" charset="0"/>
              <a:buAutoNum type="arabicPeriod" startAt="4"/>
            </a:pPr>
            <a:r>
              <a:rPr lang="en-US" sz="2800" dirty="0">
                <a:latin typeface="Arial" charset="0"/>
              </a:rPr>
              <a:t>Unspecified Bipolar and Related Disorder </a:t>
            </a:r>
          </a:p>
          <a:p>
            <a:pPr marL="1090613" lvl="2" indent="-419100" eaLnBrk="1" hangingPunct="1"/>
            <a:r>
              <a:rPr lang="en-US" sz="2400" dirty="0">
                <a:latin typeface="Arial" charset="0"/>
              </a:rPr>
              <a:t>Bipolar features that do not meet criteria for any specific bipolar disorder.</a:t>
            </a:r>
          </a:p>
          <a:p>
            <a:pPr marL="1090613" lvl="2" indent="-419100" eaLnBrk="1" hangingPunct="1"/>
            <a:endParaRPr lang="en-US" sz="2400" dirty="0">
              <a:latin typeface="Arial" charset="0"/>
            </a:endParaRPr>
          </a:p>
          <a:p>
            <a:pPr marL="839788" lvl="1" indent="-495300" eaLnBrk="1" hangingPunct="1"/>
            <a:endParaRPr lang="en-US" sz="3200" dirty="0">
              <a:latin typeface="Arial" charset="0"/>
            </a:endParaRPr>
          </a:p>
        </p:txBody>
      </p:sp>
      <p:sp>
        <p:nvSpPr>
          <p:cNvPr id="14341" name="Rectangle 4"/>
          <p:cNvSpPr>
            <a:spLocks noChangeArrowheads="1"/>
          </p:cNvSpPr>
          <p:nvPr/>
        </p:nvSpPr>
        <p:spPr bwMode="auto">
          <a:xfrm>
            <a:off x="457200" y="63388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4342" name="Rectangle 5"/>
          <p:cNvSpPr>
            <a:spLocks noChangeArrowheads="1"/>
          </p:cNvSpPr>
          <p:nvPr/>
        </p:nvSpPr>
        <p:spPr bwMode="auto">
          <a:xfrm>
            <a:off x="457200" y="6338888"/>
            <a:ext cx="134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APA (2013)</a:t>
            </a:r>
          </a:p>
        </p:txBody>
      </p:sp>
    </p:spTree>
    <p:extLst>
      <p:ext uri="{BB962C8B-B14F-4D97-AF65-F5344CB8AC3E}">
        <p14:creationId xmlns:p14="http://schemas.microsoft.com/office/powerpoint/2010/main" val="3053050011"/>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xfrm>
            <a:off x="296069" y="989234"/>
            <a:ext cx="8229600" cy="754505"/>
          </a:xfrm>
        </p:spPr>
        <p:txBody>
          <a:bodyPr/>
          <a:lstStyle/>
          <a:p>
            <a:pPr eaLnBrk="1" hangingPunct="1"/>
            <a:r>
              <a:rPr lang="en-US" dirty="0"/>
              <a:t> </a:t>
            </a:r>
            <a:r>
              <a:rPr lang="en-US" sz="3600" b="1" dirty="0">
                <a:solidFill>
                  <a:srgbClr val="A00054"/>
                </a:solidFill>
              </a:rPr>
              <a:t>Diagnosis</a:t>
            </a:r>
            <a:r>
              <a:rPr lang="en-US" sz="4400" dirty="0"/>
              <a:t> </a:t>
            </a:r>
          </a:p>
        </p:txBody>
      </p:sp>
      <p:sp>
        <p:nvSpPr>
          <p:cNvPr id="29700" name="Rectangle 3"/>
          <p:cNvSpPr>
            <a:spLocks noGrp="1" noChangeArrowheads="1"/>
          </p:cNvSpPr>
          <p:nvPr>
            <p:ph type="body" sz="half" idx="1"/>
          </p:nvPr>
        </p:nvSpPr>
        <p:spPr>
          <a:xfrm>
            <a:off x="503238" y="1824038"/>
            <a:ext cx="7810500" cy="4530725"/>
          </a:xfrm>
        </p:spPr>
        <p:txBody>
          <a:bodyPr>
            <a:normAutofit/>
          </a:bodyPr>
          <a:lstStyle/>
          <a:p>
            <a:pPr marL="466725" indent="-344488" eaLnBrk="1" hangingPunct="1">
              <a:lnSpc>
                <a:spcPct val="80000"/>
              </a:lnSpc>
              <a:tabLst>
                <a:tab pos="3035300" algn="l"/>
              </a:tabLst>
            </a:pPr>
            <a:r>
              <a:rPr lang="en-US" sz="2600" dirty="0"/>
              <a:t>Rapid-Cycling </a:t>
            </a:r>
            <a:r>
              <a:rPr lang="en-US" sz="2600" dirty="0" err="1"/>
              <a:t>Specifier</a:t>
            </a:r>
            <a:endParaRPr lang="en-US" sz="2600" dirty="0"/>
          </a:p>
          <a:p>
            <a:pPr marL="1033463" lvl="1" indent="-452438" eaLnBrk="1" hangingPunct="1">
              <a:lnSpc>
                <a:spcPct val="80000"/>
              </a:lnSpc>
              <a:tabLst>
                <a:tab pos="3035300" algn="l"/>
              </a:tabLst>
            </a:pPr>
            <a:r>
              <a:rPr lang="en-US" sz="2200" dirty="0"/>
              <a:t>Can be applied to Bipolar I or II</a:t>
            </a:r>
          </a:p>
          <a:p>
            <a:pPr marL="1033463" lvl="1" indent="-452438" eaLnBrk="1" hangingPunct="1">
              <a:lnSpc>
                <a:spcPct val="80000"/>
              </a:lnSpc>
              <a:tabLst>
                <a:tab pos="3035300" algn="l"/>
              </a:tabLst>
            </a:pPr>
            <a:r>
              <a:rPr lang="en-US" sz="2200" dirty="0"/>
              <a:t>Four or more mood episodes (i.e., Major Depressive, Manic, Mixed, or Hypomanic) per 12 months</a:t>
            </a:r>
          </a:p>
          <a:p>
            <a:pPr marL="1033463" lvl="1" indent="-452438" eaLnBrk="1" hangingPunct="1">
              <a:lnSpc>
                <a:spcPct val="80000"/>
              </a:lnSpc>
              <a:tabLst>
                <a:tab pos="3035300" algn="l"/>
              </a:tabLst>
            </a:pPr>
            <a:r>
              <a:rPr lang="en-US" sz="2200" dirty="0"/>
              <a:t>May occur in any order or combination</a:t>
            </a:r>
          </a:p>
          <a:p>
            <a:pPr marL="1033463" lvl="1" indent="-452438" eaLnBrk="1" hangingPunct="1">
              <a:lnSpc>
                <a:spcPct val="80000"/>
              </a:lnSpc>
              <a:tabLst>
                <a:tab pos="3035300" algn="l"/>
              </a:tabLst>
            </a:pPr>
            <a:r>
              <a:rPr lang="en-US" sz="2200" dirty="0"/>
              <a:t>Must be demarcated by …</a:t>
            </a:r>
          </a:p>
          <a:p>
            <a:pPr marL="1498600" lvl="2" eaLnBrk="1" hangingPunct="1">
              <a:lnSpc>
                <a:spcPct val="80000"/>
              </a:lnSpc>
              <a:tabLst>
                <a:tab pos="3035300" algn="l"/>
              </a:tabLst>
            </a:pPr>
            <a:r>
              <a:rPr lang="en-US" sz="2000" dirty="0"/>
              <a:t>a period of full remission, </a:t>
            </a:r>
            <a:r>
              <a:rPr lang="en-US" sz="2000" b="1" dirty="0"/>
              <a:t>or</a:t>
            </a:r>
            <a:endParaRPr lang="en-US" sz="2000" dirty="0"/>
          </a:p>
          <a:p>
            <a:pPr marL="1498600" lvl="2" eaLnBrk="1" hangingPunct="1">
              <a:lnSpc>
                <a:spcPct val="80000"/>
              </a:lnSpc>
              <a:tabLst>
                <a:tab pos="3035300" algn="l"/>
              </a:tabLst>
            </a:pPr>
            <a:r>
              <a:rPr lang="en-US" sz="2000" dirty="0"/>
              <a:t>a switch to an episode of the opposite polarity </a:t>
            </a:r>
          </a:p>
          <a:p>
            <a:pPr marL="1928813" lvl="3" eaLnBrk="1" hangingPunct="1">
              <a:lnSpc>
                <a:spcPct val="80000"/>
              </a:lnSpc>
              <a:tabLst>
                <a:tab pos="3035300" algn="l"/>
              </a:tabLst>
            </a:pPr>
            <a:r>
              <a:rPr lang="en-US" sz="1800" dirty="0"/>
              <a:t>Manic, Hypomanic, and Mixed are on the same pole</a:t>
            </a:r>
          </a:p>
          <a:p>
            <a:pPr marL="1033463" lvl="1" indent="-452438" eaLnBrk="1" hangingPunct="1">
              <a:lnSpc>
                <a:spcPct val="80000"/>
              </a:lnSpc>
              <a:buFont typeface="Wingdings" charset="0"/>
              <a:buNone/>
              <a:tabLst>
                <a:tab pos="3035300" algn="l"/>
              </a:tabLst>
            </a:pPr>
            <a:endParaRPr lang="en-US" sz="2200" dirty="0"/>
          </a:p>
          <a:p>
            <a:pPr marL="1033463" lvl="1" indent="-452438" eaLnBrk="1" hangingPunct="1">
              <a:lnSpc>
                <a:spcPct val="80000"/>
              </a:lnSpc>
              <a:tabLst>
                <a:tab pos="3035300" algn="l"/>
              </a:tabLst>
            </a:pPr>
            <a:r>
              <a:rPr lang="en-US" sz="2200" dirty="0"/>
              <a:t>NOTE: This definition is different from that used in some literature, where in cycling refers to mood changes within an episode (Geller et al., 2004).</a:t>
            </a:r>
          </a:p>
        </p:txBody>
      </p:sp>
      <p:sp>
        <p:nvSpPr>
          <p:cNvPr id="29701" name="Rectangle 4"/>
          <p:cNvSpPr>
            <a:spLocks noChangeArrowheads="1"/>
          </p:cNvSpPr>
          <p:nvPr/>
        </p:nvSpPr>
        <p:spPr bwMode="auto">
          <a:xfrm>
            <a:off x="793750" y="1430338"/>
            <a:ext cx="1841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endParaRPr lang="en-US" sz="4400">
              <a:solidFill>
                <a:schemeClr val="tx2"/>
              </a:solidFill>
              <a:latin typeface="Baskerville" charset="0"/>
            </a:endParaRPr>
          </a:p>
        </p:txBody>
      </p:sp>
      <p:sp>
        <p:nvSpPr>
          <p:cNvPr id="29702" name="Rectangle 7"/>
          <p:cNvSpPr>
            <a:spLocks noChangeArrowheads="1"/>
          </p:cNvSpPr>
          <p:nvPr/>
        </p:nvSpPr>
        <p:spPr bwMode="auto">
          <a:xfrm>
            <a:off x="457200" y="6338888"/>
            <a:ext cx="134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APA (2013)</a:t>
            </a:r>
          </a:p>
        </p:txBody>
      </p:sp>
    </p:spTree>
    <p:extLst>
      <p:ext uri="{BB962C8B-B14F-4D97-AF65-F5344CB8AC3E}">
        <p14:creationId xmlns:p14="http://schemas.microsoft.com/office/powerpoint/2010/main" val="220298897"/>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9609" y="967564"/>
            <a:ext cx="8229600" cy="689750"/>
          </a:xfrm>
        </p:spPr>
        <p:txBody>
          <a:bodyPr/>
          <a:lstStyle/>
          <a:p>
            <a:r>
              <a:rPr lang="en-GB" sz="3600" b="1" dirty="0">
                <a:solidFill>
                  <a:srgbClr val="A00054"/>
                </a:solidFill>
              </a:rPr>
              <a:t>Bipolar –ICD-10 criteria</a:t>
            </a:r>
          </a:p>
        </p:txBody>
      </p:sp>
      <p:sp>
        <p:nvSpPr>
          <p:cNvPr id="3" name="Text Placeholder 2"/>
          <p:cNvSpPr>
            <a:spLocks noGrp="1"/>
          </p:cNvSpPr>
          <p:nvPr>
            <p:ph type="body" sz="half" idx="1"/>
          </p:nvPr>
        </p:nvSpPr>
        <p:spPr>
          <a:xfrm>
            <a:off x="457200" y="1600200"/>
            <a:ext cx="8229600" cy="4827233"/>
          </a:xfrm>
        </p:spPr>
        <p:txBody>
          <a:bodyPr>
            <a:noAutofit/>
          </a:bodyPr>
          <a:lstStyle/>
          <a:p>
            <a:pPr marL="44450" indent="0">
              <a:buNone/>
            </a:pPr>
            <a:r>
              <a:rPr lang="en-GB" sz="1600" b="1" dirty="0"/>
              <a:t>F31 BIPOLAR AFFECTIVE DISORDER</a:t>
            </a:r>
          </a:p>
          <a:p>
            <a:r>
              <a:rPr lang="en-GB" sz="1600" dirty="0"/>
              <a:t>Note: Episodes are demarcated by a switch to an episode of opposite or mixed polarity or by a remission.</a:t>
            </a:r>
          </a:p>
          <a:p>
            <a:pPr marL="0" indent="0">
              <a:buNone/>
            </a:pPr>
            <a:r>
              <a:rPr lang="en-GB" sz="1600" b="1" dirty="0"/>
              <a:t>F31.0 Bipolar affective disorder, current episode hypomanic</a:t>
            </a:r>
          </a:p>
          <a:p>
            <a:r>
              <a:rPr lang="en-GB" sz="1600" dirty="0"/>
              <a:t>A. The current episode meets the criteria for hypomania (F30.0).</a:t>
            </a:r>
          </a:p>
          <a:p>
            <a:r>
              <a:rPr lang="en-GB" sz="1600" dirty="0"/>
              <a:t>B. There has been at least one other affective episode in the past, meeting the criteria for hypomanic or manic episode (F30.-), depressive episode (F32.-) or mixed affective episode (F38.00).</a:t>
            </a:r>
          </a:p>
          <a:p>
            <a:pPr marL="0" indent="0">
              <a:buNone/>
            </a:pPr>
            <a:r>
              <a:rPr lang="en-GB" sz="1600" b="1" dirty="0"/>
              <a:t>F31.1 Bipolar affective disorder, current episode manic without psychotic symptoms</a:t>
            </a:r>
          </a:p>
          <a:p>
            <a:r>
              <a:rPr lang="en-GB" sz="1600" dirty="0"/>
              <a:t>A. The current episode meets the criteria for mania without psychotic symptoms (F30.1).</a:t>
            </a:r>
          </a:p>
          <a:p>
            <a:r>
              <a:rPr lang="en-GB" sz="1600" dirty="0"/>
              <a:t>B. There has been at least one other affective episode in the past, meeting the criteria for hypomanic or manic episode (F30.-), depressive episode (F32.-) or mixed affective episode (F38.00</a:t>
            </a:r>
            <a:r>
              <a:rPr lang="en-GB" sz="1400" dirty="0"/>
              <a:t>).</a:t>
            </a:r>
          </a:p>
        </p:txBody>
      </p:sp>
    </p:spTree>
    <p:extLst>
      <p:ext uri="{BB962C8B-B14F-4D97-AF65-F5344CB8AC3E}">
        <p14:creationId xmlns:p14="http://schemas.microsoft.com/office/powerpoint/2010/main" val="421191028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2660" y="899818"/>
            <a:ext cx="8229600" cy="700382"/>
          </a:xfrm>
        </p:spPr>
        <p:txBody>
          <a:bodyPr/>
          <a:lstStyle/>
          <a:p>
            <a:r>
              <a:rPr lang="en-GB" sz="3600" b="1" dirty="0">
                <a:solidFill>
                  <a:srgbClr val="A00054"/>
                </a:solidFill>
              </a:rPr>
              <a:t>Bipolar –ICD-10 criteria</a:t>
            </a:r>
          </a:p>
        </p:txBody>
      </p:sp>
      <p:sp>
        <p:nvSpPr>
          <p:cNvPr id="3" name="Text Placeholder 2"/>
          <p:cNvSpPr>
            <a:spLocks noGrp="1"/>
          </p:cNvSpPr>
          <p:nvPr>
            <p:ph type="body" sz="half" idx="1"/>
          </p:nvPr>
        </p:nvSpPr>
        <p:spPr>
          <a:xfrm>
            <a:off x="457200" y="1600200"/>
            <a:ext cx="8305060" cy="4530725"/>
          </a:xfrm>
        </p:spPr>
        <p:txBody>
          <a:bodyPr/>
          <a:lstStyle/>
          <a:p>
            <a:pPr marL="0" indent="0">
              <a:buNone/>
            </a:pPr>
            <a:r>
              <a:rPr lang="en-GB" sz="2000" b="1" dirty="0"/>
              <a:t>F31.2 Bipolar affective disorder, current episode manic with psychotic symptoms</a:t>
            </a:r>
          </a:p>
          <a:p>
            <a:r>
              <a:rPr lang="en-GB" sz="2000" dirty="0"/>
              <a:t>A. The current episode meets the criteria for mania with psychotic symptoms (F30.2).</a:t>
            </a:r>
          </a:p>
          <a:p>
            <a:r>
              <a:rPr lang="en-GB" sz="2000" dirty="0"/>
              <a:t>B. There has been at least one other affective episode in the past, meeting the criteria for hypomanic or manic episode (F30.-), depressive episode (F32.-) or mixed affective episode (F38.00).</a:t>
            </a:r>
          </a:p>
          <a:p>
            <a:r>
              <a:rPr lang="en-GB" sz="2000" dirty="0"/>
              <a:t>A fifth character may be used to specify whether the psychotic symptoms are congruent or incongruent with the mood:</a:t>
            </a:r>
          </a:p>
          <a:p>
            <a:r>
              <a:rPr lang="en-GB" sz="2000" dirty="0"/>
              <a:t>F31.20 with mood congruent psychotic symptoms</a:t>
            </a:r>
          </a:p>
          <a:p>
            <a:r>
              <a:rPr lang="en-GB" sz="2000" dirty="0"/>
              <a:t>F31.21 with mood incongruent psychotic symptoms</a:t>
            </a:r>
          </a:p>
          <a:p>
            <a:endParaRPr lang="en-GB" sz="2000" dirty="0"/>
          </a:p>
        </p:txBody>
      </p:sp>
    </p:spTree>
    <p:extLst>
      <p:ext uri="{BB962C8B-B14F-4D97-AF65-F5344CB8AC3E}">
        <p14:creationId xmlns:p14="http://schemas.microsoft.com/office/powerpoint/2010/main" val="253165155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88828"/>
            <a:ext cx="8229600" cy="711015"/>
          </a:xfrm>
        </p:spPr>
        <p:txBody>
          <a:bodyPr/>
          <a:lstStyle/>
          <a:p>
            <a:r>
              <a:rPr lang="en-GB" sz="3600" b="1" dirty="0">
                <a:solidFill>
                  <a:srgbClr val="A00054"/>
                </a:solidFill>
              </a:rPr>
              <a:t>Bipolar –ICD-10 criteria</a:t>
            </a:r>
          </a:p>
        </p:txBody>
      </p:sp>
      <p:sp>
        <p:nvSpPr>
          <p:cNvPr id="3" name="Text Placeholder 2"/>
          <p:cNvSpPr>
            <a:spLocks noGrp="1"/>
          </p:cNvSpPr>
          <p:nvPr>
            <p:ph type="body" sz="half" idx="1"/>
          </p:nvPr>
        </p:nvSpPr>
        <p:spPr>
          <a:xfrm>
            <a:off x="457200" y="1699844"/>
            <a:ext cx="8473736" cy="4530836"/>
          </a:xfrm>
        </p:spPr>
        <p:txBody>
          <a:bodyPr>
            <a:normAutofit/>
          </a:bodyPr>
          <a:lstStyle/>
          <a:p>
            <a:r>
              <a:rPr lang="en-GB" sz="1600" b="1" dirty="0"/>
              <a:t>F31.3 Bipolar affective disorder, current episode moderate or mild depression</a:t>
            </a:r>
          </a:p>
          <a:p>
            <a:r>
              <a:rPr lang="en-GB" sz="1600" dirty="0"/>
              <a:t>A. The current episode meets the criteria for a depressive episode of either mild (F32.0) or moderate severity (F32.1).</a:t>
            </a:r>
          </a:p>
          <a:p>
            <a:r>
              <a:rPr lang="en-GB" sz="1600" dirty="0"/>
              <a:t>B. There has been at least one other affective episode in the past, meeting the criteria for hypomanic or manic episode (F30.-), or mixed affective episode (F38.00).</a:t>
            </a:r>
          </a:p>
          <a:p>
            <a:r>
              <a:rPr lang="en-GB" sz="1600" dirty="0"/>
              <a:t>A fifth character may be used to specify the presence of the somatic syndrome as defined in F32, in the current episode of depression:</a:t>
            </a:r>
          </a:p>
          <a:p>
            <a:r>
              <a:rPr lang="en-GB" sz="1600" dirty="0"/>
              <a:t>F31.30 without somatic syndrome</a:t>
            </a:r>
          </a:p>
          <a:p>
            <a:r>
              <a:rPr lang="en-GB" sz="1600" dirty="0"/>
              <a:t>F31.31 with somatic syndrome</a:t>
            </a:r>
          </a:p>
          <a:p>
            <a:endParaRPr lang="en-GB" sz="1600" dirty="0"/>
          </a:p>
          <a:p>
            <a:r>
              <a:rPr lang="en-GB" sz="1600" b="1" dirty="0"/>
              <a:t>F31.4 Bipolar affective disorder, current episode severe depression without psychotic symptoms</a:t>
            </a:r>
          </a:p>
          <a:p>
            <a:r>
              <a:rPr lang="en-GB" sz="1600" dirty="0"/>
              <a:t>A. The current episode meets the criteria for a severe depressive episode without psychotic symptoms (F32.2).</a:t>
            </a:r>
          </a:p>
          <a:p>
            <a:r>
              <a:rPr lang="en-GB" sz="1600" dirty="0"/>
              <a:t>B. There has been at least one well authenticated hypomanic or manic episode (F30.-) or mixed affective episode(F38.00) in the past.</a:t>
            </a:r>
          </a:p>
          <a:p>
            <a:endParaRPr lang="en-GB" sz="1600" dirty="0"/>
          </a:p>
        </p:txBody>
      </p:sp>
    </p:spTree>
    <p:extLst>
      <p:ext uri="{BB962C8B-B14F-4D97-AF65-F5344CB8AC3E}">
        <p14:creationId xmlns:p14="http://schemas.microsoft.com/office/powerpoint/2010/main" val="2996622984"/>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68423" y="978196"/>
            <a:ext cx="8229600" cy="700382"/>
          </a:xfrm>
        </p:spPr>
        <p:txBody>
          <a:bodyPr/>
          <a:lstStyle/>
          <a:p>
            <a:r>
              <a:rPr lang="en-GB" sz="3600" b="1" dirty="0">
                <a:solidFill>
                  <a:srgbClr val="A00054"/>
                </a:solidFill>
              </a:rPr>
              <a:t>Bipolar –ICD-10 criteria</a:t>
            </a:r>
          </a:p>
        </p:txBody>
      </p:sp>
      <p:sp>
        <p:nvSpPr>
          <p:cNvPr id="3" name="Text Placeholder 2"/>
          <p:cNvSpPr>
            <a:spLocks noGrp="1"/>
          </p:cNvSpPr>
          <p:nvPr>
            <p:ph type="body" sz="half" idx="1"/>
          </p:nvPr>
        </p:nvSpPr>
        <p:spPr>
          <a:xfrm>
            <a:off x="368423" y="1680099"/>
            <a:ext cx="8420470" cy="4530725"/>
          </a:xfrm>
        </p:spPr>
        <p:txBody>
          <a:bodyPr>
            <a:normAutofit fontScale="70000" lnSpcReduction="20000"/>
          </a:bodyPr>
          <a:lstStyle/>
          <a:p>
            <a:pPr marL="0" indent="0">
              <a:buNone/>
            </a:pPr>
            <a:r>
              <a:rPr lang="en-GB" dirty="0"/>
              <a:t>F31.5 </a:t>
            </a:r>
            <a:r>
              <a:rPr lang="en-GB" b="1" dirty="0"/>
              <a:t>Bipolar affective disorder, current episode severe depression with psychotic symptoms</a:t>
            </a:r>
          </a:p>
          <a:p>
            <a:r>
              <a:rPr lang="en-GB" dirty="0"/>
              <a:t>A. The current episode meets the criteria for a severe depressive episode with psychotic symptoms (F32.3).</a:t>
            </a:r>
          </a:p>
          <a:p>
            <a:r>
              <a:rPr lang="en-GB" dirty="0"/>
              <a:t>B. There has been at least one well authenticated hypomanic or manic episode (F30.-) or mixed affective episode</a:t>
            </a:r>
          </a:p>
          <a:p>
            <a:r>
              <a:rPr lang="en-GB" dirty="0"/>
              <a:t>(F38.00) in the past.</a:t>
            </a:r>
          </a:p>
          <a:p>
            <a:r>
              <a:rPr lang="en-GB" dirty="0"/>
              <a:t>A fifth character may be used to specify whether the psychotic symptoms are congruent or incongruent with</a:t>
            </a:r>
          </a:p>
          <a:p>
            <a:r>
              <a:rPr lang="en-GB" dirty="0"/>
              <a:t>the mood.</a:t>
            </a:r>
          </a:p>
          <a:p>
            <a:r>
              <a:rPr lang="en-GB" dirty="0"/>
              <a:t>F31.50 with mood congruent psychotic symptoms</a:t>
            </a:r>
          </a:p>
          <a:p>
            <a:r>
              <a:rPr lang="en-GB" dirty="0"/>
              <a:t>F31.51 with mood incongruent psychotic symptoms</a:t>
            </a:r>
          </a:p>
          <a:p>
            <a:pPr marL="44450" indent="0">
              <a:buNone/>
            </a:pPr>
            <a:endParaRPr lang="en-GB" dirty="0"/>
          </a:p>
          <a:p>
            <a:endParaRPr lang="en-GB" dirty="0"/>
          </a:p>
        </p:txBody>
      </p:sp>
    </p:spTree>
    <p:extLst>
      <p:ext uri="{BB962C8B-B14F-4D97-AF65-F5344CB8AC3E}">
        <p14:creationId xmlns:p14="http://schemas.microsoft.com/office/powerpoint/2010/main" val="276163372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41538" y="848021"/>
            <a:ext cx="8229600" cy="742913"/>
          </a:xfrm>
        </p:spPr>
        <p:txBody>
          <a:bodyPr/>
          <a:lstStyle/>
          <a:p>
            <a:r>
              <a:rPr lang="en-GB" sz="3600" b="1" dirty="0">
                <a:solidFill>
                  <a:srgbClr val="A00054"/>
                </a:solidFill>
              </a:rPr>
              <a:t>Bipolar –ICD-10 criteria</a:t>
            </a:r>
          </a:p>
        </p:txBody>
      </p:sp>
      <p:sp>
        <p:nvSpPr>
          <p:cNvPr id="3" name="Text Placeholder 2"/>
          <p:cNvSpPr>
            <a:spLocks noGrp="1"/>
          </p:cNvSpPr>
          <p:nvPr>
            <p:ph type="body" sz="half" idx="1"/>
          </p:nvPr>
        </p:nvSpPr>
        <p:spPr>
          <a:xfrm>
            <a:off x="457200" y="1600200"/>
            <a:ext cx="8313938" cy="4530725"/>
          </a:xfrm>
        </p:spPr>
        <p:txBody>
          <a:bodyPr>
            <a:normAutofit fontScale="62500" lnSpcReduction="20000"/>
          </a:bodyPr>
          <a:lstStyle/>
          <a:p>
            <a:pPr marL="0" indent="0">
              <a:buNone/>
            </a:pPr>
            <a:r>
              <a:rPr lang="en-GB" b="1" dirty="0"/>
              <a:t>F31.6 Bipolar affective disorder, current episode mixed</a:t>
            </a:r>
          </a:p>
          <a:p>
            <a:r>
              <a:rPr lang="en-GB" dirty="0"/>
              <a:t>A. The current episode is characterized by either a mixture or a rapid alternation (i.e. within a few hours) of hypomanic, manic and depressive symptoms.</a:t>
            </a:r>
          </a:p>
          <a:p>
            <a:r>
              <a:rPr lang="en-GB" dirty="0"/>
              <a:t>B. Both manic and depressive symptoms must be prominent most of the time during a period of at least two weeks.</a:t>
            </a:r>
          </a:p>
          <a:p>
            <a:r>
              <a:rPr lang="en-GB" dirty="0"/>
              <a:t>C. There has been at least one well authenticated hypomanic or manic episode (F30.-), depressive (F32.-) or mixed affective episode (F38.00) in the past.</a:t>
            </a:r>
          </a:p>
          <a:p>
            <a:endParaRPr lang="en-GB" dirty="0"/>
          </a:p>
          <a:p>
            <a:pPr marL="0" indent="0">
              <a:buNone/>
            </a:pPr>
            <a:r>
              <a:rPr lang="en-GB" b="1" dirty="0"/>
              <a:t>F31.7 Bipolar affective disorder, currently in remission</a:t>
            </a:r>
          </a:p>
          <a:p>
            <a:r>
              <a:rPr lang="en-GB" dirty="0"/>
              <a:t>A. The current state does not meet the criteria for depressive or manic episode in any severity, or for any other mood disorder in F3 (possibly because of treatment to reduce the risk of future episodes).</a:t>
            </a:r>
          </a:p>
          <a:p>
            <a:r>
              <a:rPr lang="en-GB" dirty="0"/>
              <a:t>B. There has been at least one well authenticated hypomanic or manic episode</a:t>
            </a:r>
          </a:p>
        </p:txBody>
      </p:sp>
    </p:spTree>
    <p:extLst>
      <p:ext uri="{BB962C8B-B14F-4D97-AF65-F5344CB8AC3E}">
        <p14:creationId xmlns:p14="http://schemas.microsoft.com/office/powerpoint/2010/main" val="107320436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GA Module: Bipolar Disorder</a:t>
            </a:r>
          </a:p>
        </p:txBody>
      </p:sp>
      <p:sp>
        <p:nvSpPr>
          <p:cNvPr id="5" name="Subtitle 4"/>
          <p:cNvSpPr>
            <a:spLocks noGrp="1"/>
          </p:cNvSpPr>
          <p:nvPr>
            <p:ph type="subTitle" idx="1"/>
          </p:nvPr>
        </p:nvSpPr>
        <p:spPr>
          <a:xfrm>
            <a:off x="457199" y="1757362"/>
            <a:ext cx="8069943" cy="581025"/>
          </a:xfrm>
        </p:spPr>
        <p:txBody>
          <a:bodyPr/>
          <a:lstStyle/>
          <a:p>
            <a:r>
              <a:rPr lang="en-US" dirty="0"/>
              <a:t>Aims and Objectives </a:t>
            </a:r>
          </a:p>
        </p:txBody>
      </p:sp>
      <p:sp>
        <p:nvSpPr>
          <p:cNvPr id="6" name="Text Placeholder 5"/>
          <p:cNvSpPr>
            <a:spLocks noGrp="1"/>
          </p:cNvSpPr>
          <p:nvPr>
            <p:ph type="body" sz="quarter" idx="13"/>
          </p:nvPr>
        </p:nvSpPr>
        <p:spPr>
          <a:xfrm>
            <a:off x="457200" y="2486025"/>
            <a:ext cx="7839075" cy="3595798"/>
          </a:xfrm>
        </p:spPr>
        <p:txBody>
          <a:bodyPr/>
          <a:lstStyle/>
          <a:p>
            <a:r>
              <a:rPr lang="en-US" sz="1800" dirty="0"/>
              <a:t>Aims</a:t>
            </a:r>
          </a:p>
          <a:p>
            <a:pPr lvl="1"/>
            <a:r>
              <a:rPr lang="en-US" sz="1800" dirty="0"/>
              <a:t>The overall aim is to give an overview of psychopathology and diagnosis of bipolar disorder. </a:t>
            </a:r>
          </a:p>
          <a:p>
            <a:pPr marL="0" indent="0">
              <a:buNone/>
            </a:pPr>
            <a:endParaRPr lang="en-US" sz="1800" dirty="0"/>
          </a:p>
          <a:p>
            <a:r>
              <a:rPr lang="en-US" sz="1800" dirty="0"/>
              <a:t>Objectives: </a:t>
            </a:r>
          </a:p>
          <a:p>
            <a:pPr lvl="1"/>
            <a:r>
              <a:rPr lang="en-US" sz="1800" dirty="0"/>
              <a:t>Developed an understanding of the symptoms and psychopathology, diagnostic classification and differential diagnosis of bipolar disorder. </a:t>
            </a:r>
            <a:endParaRPr lang="en-US" dirty="0"/>
          </a:p>
        </p:txBody>
      </p:sp>
    </p:spTree>
    <p:extLst>
      <p:ext uri="{BB962C8B-B14F-4D97-AF65-F5344CB8AC3E}">
        <p14:creationId xmlns:p14="http://schemas.microsoft.com/office/powerpoint/2010/main" val="605848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A99722-3D07-BF46-B6E0-51B74B0A9F35}"/>
              </a:ext>
            </a:extLst>
          </p:cNvPr>
          <p:cNvSpPr>
            <a:spLocks noGrp="1"/>
          </p:cNvSpPr>
          <p:nvPr>
            <p:ph type="ctrTitle"/>
          </p:nvPr>
        </p:nvSpPr>
        <p:spPr>
          <a:xfrm>
            <a:off x="457200" y="3089275"/>
            <a:ext cx="7772400" cy="679449"/>
          </a:xfrm>
        </p:spPr>
        <p:txBody>
          <a:bodyPr/>
          <a:lstStyle/>
          <a:p>
            <a:pPr algn="ctr"/>
            <a:r>
              <a:rPr lang="en-US" dirty="0"/>
              <a:t>Deferential Diagnosis </a:t>
            </a:r>
            <a:br>
              <a:rPr lang="en-US" dirty="0"/>
            </a:br>
            <a:endParaRPr lang="en-US" dirty="0"/>
          </a:p>
        </p:txBody>
      </p:sp>
    </p:spTree>
    <p:extLst>
      <p:ext uri="{BB962C8B-B14F-4D97-AF65-F5344CB8AC3E}">
        <p14:creationId xmlns:p14="http://schemas.microsoft.com/office/powerpoint/2010/main" val="3892164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818" name="Title 4"/>
          <p:cNvSpPr>
            <a:spLocks noGrp="1"/>
          </p:cNvSpPr>
          <p:nvPr>
            <p:ph type="title"/>
          </p:nvPr>
        </p:nvSpPr>
        <p:spPr>
          <a:xfrm>
            <a:off x="457200" y="228600"/>
            <a:ext cx="5656521" cy="631825"/>
          </a:xfrm>
        </p:spPr>
        <p:txBody>
          <a:bodyPr/>
          <a:lstStyle/>
          <a:p>
            <a:r>
              <a:rPr lang="en-US" sz="3600" b="1" dirty="0">
                <a:solidFill>
                  <a:srgbClr val="A00054"/>
                </a:solidFill>
              </a:rPr>
              <a:t>Bipolar I</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90866069"/>
              </p:ext>
            </p:extLst>
          </p:nvPr>
        </p:nvGraphicFramePr>
        <p:xfrm>
          <a:off x="128588" y="1141540"/>
          <a:ext cx="9015412" cy="5578476"/>
        </p:xfrm>
        <a:graphic>
          <a:graphicData uri="http://schemas.openxmlformats.org/drawingml/2006/table">
            <a:tbl>
              <a:tblPr firstRow="1" bandRow="1">
                <a:tableStyleId>{5C22544A-7EE6-4342-B048-85BDC9FD1C3A}</a:tableStyleId>
              </a:tblPr>
              <a:tblGrid>
                <a:gridCol w="2859576">
                  <a:extLst>
                    <a:ext uri="{9D8B030D-6E8A-4147-A177-3AD203B41FA5}">
                      <a16:colId xmlns:a16="http://schemas.microsoft.com/office/drawing/2014/main" val="20000"/>
                    </a:ext>
                  </a:extLst>
                </a:gridCol>
                <a:gridCol w="6155836">
                  <a:extLst>
                    <a:ext uri="{9D8B030D-6E8A-4147-A177-3AD203B41FA5}">
                      <a16:colId xmlns:a16="http://schemas.microsoft.com/office/drawing/2014/main" val="20001"/>
                    </a:ext>
                  </a:extLst>
                </a:gridCol>
              </a:tblGrid>
              <a:tr h="36580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a:latin typeface="+mn-lt"/>
                        </a:rPr>
                        <a:t>Alternative Diagnosis</a:t>
                      </a:r>
                      <a:endParaRPr lang="en-US" sz="1800" dirty="0">
                        <a:latin typeface="+mn-lt"/>
                      </a:endParaRPr>
                    </a:p>
                  </a:txBody>
                  <a:tcPr marL="91437" marR="91437" marT="45725" marB="45725"/>
                </a:tc>
                <a:tc>
                  <a:txBody>
                    <a:bodyPr/>
                    <a:lstStyle/>
                    <a:p>
                      <a:r>
                        <a:rPr lang="en-US" sz="1800" dirty="0">
                          <a:latin typeface="+mn-lt"/>
                        </a:rPr>
                        <a:t>Differential</a:t>
                      </a:r>
                      <a:r>
                        <a:rPr lang="en-US" sz="1800" baseline="0" dirty="0">
                          <a:latin typeface="+mn-lt"/>
                        </a:rPr>
                        <a:t> Consideration</a:t>
                      </a:r>
                      <a:endParaRPr lang="en-US" sz="1800" dirty="0">
                        <a:latin typeface="+mn-lt"/>
                      </a:endParaRPr>
                    </a:p>
                  </a:txBody>
                  <a:tcPr marL="91437" marR="91437" marT="45725" marB="45725"/>
                </a:tc>
                <a:extLst>
                  <a:ext uri="{0D108BD9-81ED-4DB2-BD59-A6C34878D82A}">
                    <a16:rowId xmlns:a16="http://schemas.microsoft.com/office/drawing/2014/main" val="10000"/>
                  </a:ext>
                </a:extLst>
              </a:tr>
              <a:tr h="701120">
                <a:tc>
                  <a:txBody>
                    <a:bodyPr/>
                    <a:lstStyle/>
                    <a:p>
                      <a:r>
                        <a:rPr lang="en-US" sz="2000" dirty="0">
                          <a:latin typeface="+mn-lt"/>
                        </a:rPr>
                        <a:t>Major</a:t>
                      </a:r>
                      <a:r>
                        <a:rPr lang="en-US" sz="2000" baseline="0" dirty="0">
                          <a:latin typeface="+mn-lt"/>
                        </a:rPr>
                        <a:t> Depressive Disorder</a:t>
                      </a:r>
                      <a:endParaRPr lang="en-US" sz="2000" dirty="0">
                        <a:latin typeface="+mn-lt"/>
                      </a:endParaRPr>
                    </a:p>
                  </a:txBody>
                  <a:tcPr marL="91437" marR="91437" marT="45725" marB="45725"/>
                </a:tc>
                <a:tc>
                  <a:txBody>
                    <a:bodyPr/>
                    <a:lstStyle/>
                    <a:p>
                      <a:r>
                        <a:rPr lang="en-US" sz="2000" dirty="0">
                          <a:latin typeface="+mn-lt"/>
                        </a:rPr>
                        <a:t>Person with depressive</a:t>
                      </a:r>
                      <a:r>
                        <a:rPr lang="en-US" sz="2000" baseline="0" dirty="0">
                          <a:latin typeface="+mn-lt"/>
                        </a:rPr>
                        <a:t> Sx never had Manic/Hypomanic episodes</a:t>
                      </a:r>
                      <a:endParaRPr lang="en-US" sz="2000" dirty="0">
                        <a:latin typeface="+mn-lt"/>
                      </a:endParaRPr>
                    </a:p>
                  </a:txBody>
                  <a:tcPr marL="91437" marR="91437" marT="45725" marB="45725"/>
                </a:tc>
                <a:extLst>
                  <a:ext uri="{0D108BD9-81ED-4DB2-BD59-A6C34878D82A}">
                    <a16:rowId xmlns:a16="http://schemas.microsoft.com/office/drawing/2014/main" val="10001"/>
                  </a:ext>
                </a:extLst>
              </a:tr>
              <a:tr h="396285">
                <a:tc>
                  <a:txBody>
                    <a:bodyPr/>
                    <a:lstStyle/>
                    <a:p>
                      <a:r>
                        <a:rPr lang="en-US" sz="2000" dirty="0">
                          <a:latin typeface="+mn-lt"/>
                        </a:rPr>
                        <a:t>Bipolar II</a:t>
                      </a:r>
                    </a:p>
                  </a:txBody>
                  <a:tcPr marL="91437" marR="91437" marT="45725" marB="45725"/>
                </a:tc>
                <a:tc>
                  <a:txBody>
                    <a:bodyPr/>
                    <a:lstStyle/>
                    <a:p>
                      <a:r>
                        <a:rPr lang="en-US" sz="2000" baseline="0" dirty="0">
                          <a:latin typeface="+mn-lt"/>
                        </a:rPr>
                        <a:t>Hypomanic episodes, w/o a full Manic episode</a:t>
                      </a:r>
                      <a:endParaRPr lang="en-US" sz="2000" dirty="0">
                        <a:latin typeface="+mn-lt"/>
                      </a:endParaRPr>
                    </a:p>
                  </a:txBody>
                  <a:tcPr marL="91437" marR="91437" marT="45725" marB="45725"/>
                </a:tc>
                <a:extLst>
                  <a:ext uri="{0D108BD9-81ED-4DB2-BD59-A6C34878D82A}">
                    <a16:rowId xmlns:a16="http://schemas.microsoft.com/office/drawing/2014/main" val="10002"/>
                  </a:ext>
                </a:extLst>
              </a:tr>
              <a:tr h="1310789">
                <a:tc>
                  <a:txBody>
                    <a:bodyPr/>
                    <a:lstStyle/>
                    <a:p>
                      <a:r>
                        <a:rPr lang="en-US" sz="2000" dirty="0">
                          <a:latin typeface="+mn-lt"/>
                        </a:rPr>
                        <a:t>Cyclothymic Disorder</a:t>
                      </a:r>
                    </a:p>
                  </a:txBody>
                  <a:tcPr marL="91437" marR="91437" marT="45725" marB="45725"/>
                </a:tc>
                <a:tc>
                  <a:txBody>
                    <a:bodyPr/>
                    <a:lstStyle/>
                    <a:p>
                      <a:r>
                        <a:rPr lang="en-US" sz="2000" dirty="0">
                          <a:latin typeface="+mn-lt"/>
                        </a:rPr>
                        <a:t>Lesser mood swings</a:t>
                      </a:r>
                      <a:r>
                        <a:rPr lang="en-US" sz="2000" baseline="0" dirty="0">
                          <a:latin typeface="+mn-lt"/>
                        </a:rPr>
                        <a:t> of alternating depression -hypomania (never meeting depressive or manic criteria) cause clinically significant distress/impairment</a:t>
                      </a:r>
                      <a:endParaRPr lang="en-US" sz="2000" dirty="0">
                        <a:latin typeface="+mn-lt"/>
                      </a:endParaRPr>
                    </a:p>
                  </a:txBody>
                  <a:tcPr marL="91437" marR="91437" marT="45725" marB="45725"/>
                </a:tc>
                <a:extLst>
                  <a:ext uri="{0D108BD9-81ED-4DB2-BD59-A6C34878D82A}">
                    <a16:rowId xmlns:a16="http://schemas.microsoft.com/office/drawing/2014/main" val="10003"/>
                  </a:ext>
                </a:extLst>
              </a:tr>
              <a:tr h="701120">
                <a:tc>
                  <a:txBody>
                    <a:bodyPr/>
                    <a:lstStyle/>
                    <a:p>
                      <a:r>
                        <a:rPr lang="en-US" sz="2000" dirty="0">
                          <a:latin typeface="+mn-lt"/>
                        </a:rPr>
                        <a:t>Normal Mood Swings</a:t>
                      </a:r>
                    </a:p>
                  </a:txBody>
                  <a:tcPr marL="91437" marR="91437" marT="45725" marB="45725"/>
                </a:tc>
                <a:tc>
                  <a:txBody>
                    <a:bodyPr/>
                    <a:lstStyle/>
                    <a:p>
                      <a:r>
                        <a:rPr lang="en-US" sz="2000" dirty="0">
                          <a:latin typeface="+mn-lt"/>
                        </a:rPr>
                        <a:t>Alternating</a:t>
                      </a:r>
                      <a:r>
                        <a:rPr lang="en-US" sz="2000" baseline="0" dirty="0">
                          <a:latin typeface="+mn-lt"/>
                        </a:rPr>
                        <a:t> periods of sadness and elevated mood, without clinically significant distress/impairment</a:t>
                      </a:r>
                      <a:endParaRPr lang="en-US" sz="2000" dirty="0">
                        <a:latin typeface="+mn-lt"/>
                      </a:endParaRPr>
                    </a:p>
                  </a:txBody>
                  <a:tcPr marL="91437" marR="91437" marT="45725" marB="45725"/>
                </a:tc>
                <a:extLst>
                  <a:ext uri="{0D108BD9-81ED-4DB2-BD59-A6C34878D82A}">
                    <a16:rowId xmlns:a16="http://schemas.microsoft.com/office/drawing/2014/main" val="10004"/>
                  </a:ext>
                </a:extLst>
              </a:tr>
              <a:tr h="701120">
                <a:tc>
                  <a:txBody>
                    <a:bodyPr/>
                    <a:lstStyle/>
                    <a:p>
                      <a:r>
                        <a:rPr lang="en-US" sz="2000" dirty="0">
                          <a:latin typeface="+mn-lt"/>
                        </a:rPr>
                        <a:t>Schizoaffective Disorder</a:t>
                      </a:r>
                    </a:p>
                  </a:txBody>
                  <a:tcPr marL="91437" marR="91437" marT="45725" marB="45725"/>
                </a:tc>
                <a:tc>
                  <a:txBody>
                    <a:bodyPr/>
                    <a:lstStyle/>
                    <a:p>
                      <a:r>
                        <a:rPr lang="en-US" sz="2000" dirty="0">
                          <a:latin typeface="+mn-lt"/>
                        </a:rPr>
                        <a:t>Sx</a:t>
                      </a:r>
                      <a:r>
                        <a:rPr lang="en-US" sz="2000" baseline="0" dirty="0">
                          <a:latin typeface="+mn-lt"/>
                        </a:rPr>
                        <a:t> </a:t>
                      </a:r>
                      <a:r>
                        <a:rPr lang="en-US" sz="2000" dirty="0">
                          <a:latin typeface="+mn-lt"/>
                        </a:rPr>
                        <a:t>resemble</a:t>
                      </a:r>
                      <a:r>
                        <a:rPr lang="en-US" sz="2000" baseline="0" dirty="0">
                          <a:latin typeface="+mn-lt"/>
                        </a:rPr>
                        <a:t> Bipolar I, severe with psychotic features but psychotic Sx occur absent mood Sx</a:t>
                      </a:r>
                      <a:endParaRPr lang="en-US" sz="2000" dirty="0">
                        <a:latin typeface="+mn-lt"/>
                      </a:endParaRPr>
                    </a:p>
                  </a:txBody>
                  <a:tcPr marL="91437" marR="91437" marT="45725" marB="45725"/>
                </a:tc>
                <a:extLst>
                  <a:ext uri="{0D108BD9-81ED-4DB2-BD59-A6C34878D82A}">
                    <a16:rowId xmlns:a16="http://schemas.microsoft.com/office/drawing/2014/main" val="10005"/>
                  </a:ext>
                </a:extLst>
              </a:tr>
              <a:tr h="701120">
                <a:tc>
                  <a:txBody>
                    <a:bodyPr/>
                    <a:lstStyle/>
                    <a:p>
                      <a:r>
                        <a:rPr lang="en-US" sz="2000" dirty="0">
                          <a:latin typeface="+mn-lt"/>
                        </a:rPr>
                        <a:t>Schizophrenia or Delusional Disorder</a:t>
                      </a:r>
                    </a:p>
                  </a:txBody>
                  <a:tcPr marL="91437" marR="91437" marT="45725" marB="45725"/>
                </a:tc>
                <a:tc>
                  <a:txBody>
                    <a:bodyPr/>
                    <a:lstStyle/>
                    <a:p>
                      <a:r>
                        <a:rPr lang="en-US" sz="2000" dirty="0">
                          <a:latin typeface="+mn-lt"/>
                        </a:rPr>
                        <a:t>Psychotic</a:t>
                      </a:r>
                      <a:r>
                        <a:rPr lang="en-US" sz="2000" baseline="0" dirty="0">
                          <a:latin typeface="+mn-lt"/>
                        </a:rPr>
                        <a:t> symptoms dominate. Occur without prominent mood episodes</a:t>
                      </a:r>
                      <a:endParaRPr lang="en-US" sz="2000" dirty="0">
                        <a:latin typeface="+mn-lt"/>
                      </a:endParaRPr>
                    </a:p>
                  </a:txBody>
                  <a:tcPr marL="91437" marR="91437" marT="45725" marB="45725"/>
                </a:tc>
                <a:extLst>
                  <a:ext uri="{0D108BD9-81ED-4DB2-BD59-A6C34878D82A}">
                    <a16:rowId xmlns:a16="http://schemas.microsoft.com/office/drawing/2014/main" val="10006"/>
                  </a:ext>
                </a:extLst>
              </a:tr>
              <a:tr h="701120">
                <a:tc>
                  <a:txBody>
                    <a:bodyPr/>
                    <a:lstStyle/>
                    <a:p>
                      <a:r>
                        <a:rPr lang="en-US" sz="2000" dirty="0">
                          <a:latin typeface="+mn-lt"/>
                        </a:rPr>
                        <a:t>Substance</a:t>
                      </a:r>
                      <a:r>
                        <a:rPr lang="en-US" sz="2000" baseline="0" dirty="0">
                          <a:latin typeface="+mn-lt"/>
                        </a:rPr>
                        <a:t> Induced </a:t>
                      </a:r>
                      <a:r>
                        <a:rPr lang="en-US" sz="2000" dirty="0">
                          <a:latin typeface="+mn-lt"/>
                        </a:rPr>
                        <a:t>Bipolar Disorder</a:t>
                      </a:r>
                    </a:p>
                  </a:txBody>
                  <a:tcPr marL="91437" marR="91437" marT="45725" marB="45725"/>
                </a:tc>
                <a:tc>
                  <a:txBody>
                    <a:bodyPr/>
                    <a:lstStyle/>
                    <a:p>
                      <a:r>
                        <a:rPr lang="en-US" sz="2000" dirty="0">
                          <a:latin typeface="+mn-lt"/>
                        </a:rPr>
                        <a:t>Stimulant drugs can produce</a:t>
                      </a:r>
                      <a:r>
                        <a:rPr lang="en-US" sz="2000" baseline="0" dirty="0">
                          <a:latin typeface="+mn-lt"/>
                        </a:rPr>
                        <a:t> bipolar Sx</a:t>
                      </a:r>
                      <a:endParaRPr lang="en-US" sz="2000" dirty="0">
                        <a:latin typeface="+mn-lt"/>
                      </a:endParaRPr>
                    </a:p>
                  </a:txBody>
                  <a:tcPr marL="91437" marR="91437" marT="45725" marB="45725"/>
                </a:tc>
                <a:extLst>
                  <a:ext uri="{0D108BD9-81ED-4DB2-BD59-A6C34878D82A}">
                    <a16:rowId xmlns:a16="http://schemas.microsoft.com/office/drawing/2014/main" val="10007"/>
                  </a:ext>
                </a:extLst>
              </a:tr>
            </a:tbl>
          </a:graphicData>
        </a:graphic>
      </p:graphicFrame>
      <p:sp>
        <p:nvSpPr>
          <p:cNvPr id="2" name="Rectangle 1"/>
          <p:cNvSpPr>
            <a:spLocks noChangeArrowheads="1"/>
          </p:cNvSpPr>
          <p:nvPr/>
        </p:nvSpPr>
        <p:spPr bwMode="auto">
          <a:xfrm>
            <a:off x="0" y="6126163"/>
            <a:ext cx="9144000" cy="731837"/>
          </a:xfrm>
          <a:prstGeom prst="rect">
            <a:avLst/>
          </a:prstGeom>
          <a:solidFill>
            <a:srgbClr val="FFFFFF"/>
          </a:solidFill>
          <a:ln>
            <a:noFill/>
          </a:ln>
          <a:effectLst>
            <a:outerShdw blurRad="40000" dist="23000" dir="5400000" rotWithShape="0">
              <a:srgbClr val="00000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dirty="0">
              <a:solidFill>
                <a:schemeClr val="lt1"/>
              </a:solidFill>
              <a:latin typeface="+mn-lt"/>
              <a:ea typeface="+mn-ea"/>
            </a:endParaRPr>
          </a:p>
        </p:txBody>
      </p:sp>
      <p:sp>
        <p:nvSpPr>
          <p:cNvPr id="34850" name="TextBox 5"/>
          <p:cNvSpPr txBox="1">
            <a:spLocks noChangeArrowheads="1"/>
          </p:cNvSpPr>
          <p:nvPr/>
        </p:nvSpPr>
        <p:spPr bwMode="auto">
          <a:xfrm>
            <a:off x="0" y="6519863"/>
            <a:ext cx="29098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a:t>Source: Francis (2013)</a:t>
            </a:r>
          </a:p>
        </p:txBody>
      </p:sp>
    </p:spTree>
    <p:extLst>
      <p:ext uri="{BB962C8B-B14F-4D97-AF65-F5344CB8AC3E}">
        <p14:creationId xmlns:p14="http://schemas.microsoft.com/office/powerpoint/2010/main" val="1254873999"/>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842" name="Title 4"/>
          <p:cNvSpPr>
            <a:spLocks noGrp="1"/>
          </p:cNvSpPr>
          <p:nvPr>
            <p:ph type="title"/>
          </p:nvPr>
        </p:nvSpPr>
        <p:spPr>
          <a:xfrm>
            <a:off x="457200" y="228600"/>
            <a:ext cx="5082363" cy="606425"/>
          </a:xfrm>
        </p:spPr>
        <p:txBody>
          <a:bodyPr/>
          <a:lstStyle/>
          <a:p>
            <a:r>
              <a:rPr lang="en-US" sz="3600" b="1" dirty="0">
                <a:solidFill>
                  <a:srgbClr val="A00054"/>
                </a:solidFill>
              </a:rPr>
              <a:t>Bipolar II</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36084815"/>
              </p:ext>
            </p:extLst>
          </p:nvPr>
        </p:nvGraphicFramePr>
        <p:xfrm>
          <a:off x="255588" y="1092532"/>
          <a:ext cx="8739556" cy="5623271"/>
        </p:xfrm>
        <a:graphic>
          <a:graphicData uri="http://schemas.openxmlformats.org/drawingml/2006/table">
            <a:tbl>
              <a:tblPr firstRow="1" bandRow="1">
                <a:tableStyleId>{5C22544A-7EE6-4342-B048-85BDC9FD1C3A}</a:tableStyleId>
              </a:tblPr>
              <a:tblGrid>
                <a:gridCol w="2772078">
                  <a:extLst>
                    <a:ext uri="{9D8B030D-6E8A-4147-A177-3AD203B41FA5}">
                      <a16:colId xmlns:a16="http://schemas.microsoft.com/office/drawing/2014/main" val="20000"/>
                    </a:ext>
                  </a:extLst>
                </a:gridCol>
                <a:gridCol w="5967478">
                  <a:extLst>
                    <a:ext uri="{9D8B030D-6E8A-4147-A177-3AD203B41FA5}">
                      <a16:colId xmlns:a16="http://schemas.microsoft.com/office/drawing/2014/main" val="20001"/>
                    </a:ext>
                  </a:extLst>
                </a:gridCol>
              </a:tblGrid>
              <a:tr h="7004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a:latin typeface="+mn-lt"/>
                        </a:rPr>
                        <a:t>Alternative Diagnosis</a:t>
                      </a:r>
                      <a:endParaRPr lang="en-US" sz="2000" dirty="0">
                        <a:latin typeface="+mn-lt"/>
                      </a:endParaRPr>
                    </a:p>
                  </a:txBody>
                  <a:tcPr marL="91444" marR="91444" marT="45726" marB="45726"/>
                </a:tc>
                <a:tc>
                  <a:txBody>
                    <a:bodyPr/>
                    <a:lstStyle/>
                    <a:p>
                      <a:r>
                        <a:rPr lang="en-US" sz="2000" dirty="0">
                          <a:latin typeface="+mn-lt"/>
                        </a:rPr>
                        <a:t>Differential</a:t>
                      </a:r>
                      <a:r>
                        <a:rPr lang="en-US" sz="2000" baseline="0" dirty="0">
                          <a:latin typeface="+mn-lt"/>
                        </a:rPr>
                        <a:t> Consideration</a:t>
                      </a:r>
                      <a:endParaRPr lang="en-US" sz="2000" dirty="0">
                        <a:latin typeface="+mn-lt"/>
                      </a:endParaRPr>
                    </a:p>
                  </a:txBody>
                  <a:tcPr marL="91444" marR="91444" marT="45726" marB="45726"/>
                </a:tc>
                <a:extLst>
                  <a:ext uri="{0D108BD9-81ED-4DB2-BD59-A6C34878D82A}">
                    <a16:rowId xmlns:a16="http://schemas.microsoft.com/office/drawing/2014/main" val="10000"/>
                  </a:ext>
                </a:extLst>
              </a:tr>
              <a:tr h="678136">
                <a:tc>
                  <a:txBody>
                    <a:bodyPr/>
                    <a:lstStyle/>
                    <a:p>
                      <a:r>
                        <a:rPr lang="en-US" sz="2000" dirty="0">
                          <a:latin typeface="+mn-lt"/>
                        </a:rPr>
                        <a:t>Major</a:t>
                      </a:r>
                      <a:r>
                        <a:rPr lang="en-US" sz="2000" baseline="0" dirty="0">
                          <a:latin typeface="+mn-lt"/>
                        </a:rPr>
                        <a:t> Depressive Disorder</a:t>
                      </a:r>
                      <a:endParaRPr lang="en-US" sz="2000" dirty="0">
                        <a:latin typeface="+mn-lt"/>
                      </a:endParaRPr>
                    </a:p>
                  </a:txBody>
                  <a:tcPr marL="91444" marR="91444" marT="45726" marB="45726"/>
                </a:tc>
                <a:tc>
                  <a:txBody>
                    <a:bodyPr/>
                    <a:lstStyle/>
                    <a:p>
                      <a:r>
                        <a:rPr lang="en-US" sz="2000" baseline="0" dirty="0">
                          <a:latin typeface="+mn-lt"/>
                        </a:rPr>
                        <a:t>No Hx of hypomanic (or manic) episodes</a:t>
                      </a:r>
                      <a:endParaRPr lang="en-US" sz="2000" dirty="0">
                        <a:latin typeface="+mn-lt"/>
                      </a:endParaRPr>
                    </a:p>
                  </a:txBody>
                  <a:tcPr marL="91444" marR="91444" marT="45726" marB="45726"/>
                </a:tc>
                <a:extLst>
                  <a:ext uri="{0D108BD9-81ED-4DB2-BD59-A6C34878D82A}">
                    <a16:rowId xmlns:a16="http://schemas.microsoft.com/office/drawing/2014/main" val="10001"/>
                  </a:ext>
                </a:extLst>
              </a:tr>
              <a:tr h="437677">
                <a:tc>
                  <a:txBody>
                    <a:bodyPr/>
                    <a:lstStyle/>
                    <a:p>
                      <a:r>
                        <a:rPr lang="en-US" sz="2000" dirty="0">
                          <a:latin typeface="+mn-lt"/>
                        </a:rPr>
                        <a:t>Bipolar I</a:t>
                      </a:r>
                    </a:p>
                  </a:txBody>
                  <a:tcPr marL="91444" marR="91444" marT="45726" marB="45726"/>
                </a:tc>
                <a:tc>
                  <a:txBody>
                    <a:bodyPr/>
                    <a:lstStyle/>
                    <a:p>
                      <a:r>
                        <a:rPr lang="en-US" sz="2000" dirty="0">
                          <a:latin typeface="+mn-lt"/>
                        </a:rPr>
                        <a:t>At least 1 </a:t>
                      </a:r>
                      <a:r>
                        <a:rPr lang="en-US" sz="2000" baseline="0" dirty="0">
                          <a:latin typeface="+mn-lt"/>
                        </a:rPr>
                        <a:t>manic episode</a:t>
                      </a:r>
                      <a:endParaRPr lang="en-US" sz="2000" dirty="0">
                        <a:latin typeface="+mn-lt"/>
                      </a:endParaRPr>
                    </a:p>
                  </a:txBody>
                  <a:tcPr marL="91444" marR="91444" marT="45726" marB="45726"/>
                </a:tc>
                <a:extLst>
                  <a:ext uri="{0D108BD9-81ED-4DB2-BD59-A6C34878D82A}">
                    <a16:rowId xmlns:a16="http://schemas.microsoft.com/office/drawing/2014/main" val="10002"/>
                  </a:ext>
                </a:extLst>
              </a:tr>
              <a:tr h="984773">
                <a:tc>
                  <a:txBody>
                    <a:bodyPr/>
                    <a:lstStyle/>
                    <a:p>
                      <a:r>
                        <a:rPr lang="en-US" sz="2000" dirty="0">
                          <a:latin typeface="+mn-lt"/>
                        </a:rPr>
                        <a:t>Cyclothymic Disorder</a:t>
                      </a:r>
                    </a:p>
                  </a:txBody>
                  <a:tcPr marL="91444" marR="91444" marT="45726" marB="45726"/>
                </a:tc>
                <a:tc>
                  <a:txBody>
                    <a:bodyPr/>
                    <a:lstStyle/>
                    <a:p>
                      <a:r>
                        <a:rPr lang="en-US" sz="2000" dirty="0">
                          <a:latin typeface="+mn-lt"/>
                        </a:rPr>
                        <a:t>Mood swings</a:t>
                      </a:r>
                      <a:r>
                        <a:rPr lang="en-US" sz="2000" baseline="0" dirty="0">
                          <a:latin typeface="+mn-lt"/>
                        </a:rPr>
                        <a:t> (hypomania to mild depression) cause clinically significant distress/impairment; no history of any Major Depressive Episode</a:t>
                      </a:r>
                      <a:endParaRPr lang="en-US" sz="2000" dirty="0">
                        <a:latin typeface="+mn-lt"/>
                      </a:endParaRPr>
                    </a:p>
                  </a:txBody>
                  <a:tcPr marL="91444" marR="91444" marT="45726" marB="45726"/>
                </a:tc>
                <a:extLst>
                  <a:ext uri="{0D108BD9-81ED-4DB2-BD59-A6C34878D82A}">
                    <a16:rowId xmlns:a16="http://schemas.microsoft.com/office/drawing/2014/main" val="10003"/>
                  </a:ext>
                </a:extLst>
              </a:tr>
              <a:tr h="700471">
                <a:tc>
                  <a:txBody>
                    <a:bodyPr/>
                    <a:lstStyle/>
                    <a:p>
                      <a:r>
                        <a:rPr lang="en-US" sz="2000" dirty="0">
                          <a:latin typeface="+mn-lt"/>
                        </a:rPr>
                        <a:t>Normal Mood Swings</a:t>
                      </a:r>
                    </a:p>
                  </a:txBody>
                  <a:tcPr marL="91444" marR="91444" marT="45726" marB="45726"/>
                </a:tc>
                <a:tc>
                  <a:txBody>
                    <a:bodyPr/>
                    <a:lstStyle/>
                    <a:p>
                      <a:r>
                        <a:rPr lang="en-US" sz="2000" dirty="0">
                          <a:latin typeface="+mn-lt"/>
                        </a:rPr>
                        <a:t>Alternately</a:t>
                      </a:r>
                      <a:r>
                        <a:rPr lang="en-US" sz="2000" baseline="0" dirty="0">
                          <a:latin typeface="+mn-lt"/>
                        </a:rPr>
                        <a:t> feels a bit high and a bit low, but with no clinically significant distress/impairment</a:t>
                      </a:r>
                      <a:endParaRPr lang="en-US" sz="2000" dirty="0">
                        <a:latin typeface="+mn-lt"/>
                      </a:endParaRPr>
                    </a:p>
                  </a:txBody>
                  <a:tcPr marL="91444" marR="91444" marT="45726" marB="45726"/>
                </a:tc>
                <a:extLst>
                  <a:ext uri="{0D108BD9-81ED-4DB2-BD59-A6C34878D82A}">
                    <a16:rowId xmlns:a16="http://schemas.microsoft.com/office/drawing/2014/main" val="10004"/>
                  </a:ext>
                </a:extLst>
              </a:tr>
              <a:tr h="76593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mn-lt"/>
                        </a:rPr>
                        <a:t>Substance</a:t>
                      </a:r>
                      <a:r>
                        <a:rPr lang="en-US" sz="2000" baseline="0" dirty="0">
                          <a:latin typeface="+mn-lt"/>
                        </a:rPr>
                        <a:t> Induced </a:t>
                      </a:r>
                      <a:r>
                        <a:rPr lang="en-US" sz="2000" dirty="0">
                          <a:latin typeface="+mn-lt"/>
                        </a:rPr>
                        <a:t>Bipolar Disorder</a:t>
                      </a:r>
                    </a:p>
                  </a:txBody>
                  <a:tcPr marL="91444" marR="91444" marT="45726" marB="45726"/>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mn-lt"/>
                        </a:rPr>
                        <a:t>Hypomanic</a:t>
                      </a:r>
                      <a:r>
                        <a:rPr lang="en-US" sz="2000" baseline="0" dirty="0">
                          <a:latin typeface="+mn-lt"/>
                        </a:rPr>
                        <a:t> episode caused by antidepressant medication or cocaine </a:t>
                      </a:r>
                      <a:endParaRPr lang="en-US" sz="2000" dirty="0">
                        <a:latin typeface="+mn-lt"/>
                      </a:endParaRPr>
                    </a:p>
                  </a:txBody>
                  <a:tcPr marL="91444" marR="91444" marT="45726" marB="45726"/>
                </a:tc>
                <a:extLst>
                  <a:ext uri="{0D108BD9-81ED-4DB2-BD59-A6C34878D82A}">
                    <a16:rowId xmlns:a16="http://schemas.microsoft.com/office/drawing/2014/main" val="10005"/>
                  </a:ext>
                </a:extLst>
              </a:tr>
              <a:tr h="1267819">
                <a:tc>
                  <a:txBody>
                    <a:bodyPr/>
                    <a:lstStyle/>
                    <a:p>
                      <a:r>
                        <a:rPr lang="en-US" sz="2000" dirty="0">
                          <a:latin typeface="+mn-lt"/>
                        </a:rPr>
                        <a:t>ADHD</a:t>
                      </a:r>
                    </a:p>
                  </a:txBody>
                  <a:tcPr marL="91444" marR="91444" marT="45726" marB="45726"/>
                </a:tc>
                <a:tc>
                  <a:txBody>
                    <a:bodyPr/>
                    <a:lstStyle/>
                    <a:p>
                      <a:r>
                        <a:rPr lang="en-US" sz="2000" dirty="0">
                          <a:latin typeface="+mn-lt"/>
                        </a:rPr>
                        <a:t>Common</a:t>
                      </a:r>
                      <a:r>
                        <a:rPr lang="en-US" sz="2000" baseline="0" dirty="0">
                          <a:latin typeface="+mn-lt"/>
                        </a:rPr>
                        <a:t> Sx presentation, but ADHD onset is in early childhood. Course chronic rather than episodic. Does not include features of elevated mood.</a:t>
                      </a:r>
                      <a:endParaRPr lang="en-US" sz="2000" dirty="0">
                        <a:latin typeface="+mn-lt"/>
                      </a:endParaRPr>
                    </a:p>
                  </a:txBody>
                  <a:tcPr marL="91444" marR="91444" marT="45726" marB="45726"/>
                </a:tc>
                <a:extLst>
                  <a:ext uri="{0D108BD9-81ED-4DB2-BD59-A6C34878D82A}">
                    <a16:rowId xmlns:a16="http://schemas.microsoft.com/office/drawing/2014/main" val="10006"/>
                  </a:ext>
                </a:extLst>
              </a:tr>
            </a:tbl>
          </a:graphicData>
        </a:graphic>
      </p:graphicFrame>
      <p:sp>
        <p:nvSpPr>
          <p:cNvPr id="35870" name="TextBox 5"/>
          <p:cNvSpPr txBox="1">
            <a:spLocks noChangeArrowheads="1"/>
          </p:cNvSpPr>
          <p:nvPr/>
        </p:nvSpPr>
        <p:spPr bwMode="auto">
          <a:xfrm>
            <a:off x="128588" y="6289676"/>
            <a:ext cx="2590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dirty="0"/>
              <a:t>Source: Francis (2013)</a:t>
            </a:r>
          </a:p>
        </p:txBody>
      </p:sp>
    </p:spTree>
    <p:extLst>
      <p:ext uri="{BB962C8B-B14F-4D97-AF65-F5344CB8AC3E}">
        <p14:creationId xmlns:p14="http://schemas.microsoft.com/office/powerpoint/2010/main" val="44190534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6866" name="Title 4"/>
          <p:cNvSpPr>
            <a:spLocks noGrp="1"/>
          </p:cNvSpPr>
          <p:nvPr>
            <p:ph type="title"/>
          </p:nvPr>
        </p:nvSpPr>
        <p:spPr>
          <a:xfrm>
            <a:off x="457201" y="228600"/>
            <a:ext cx="5401340" cy="823913"/>
          </a:xfrm>
        </p:spPr>
        <p:txBody>
          <a:bodyPr/>
          <a:lstStyle/>
          <a:p>
            <a:r>
              <a:rPr lang="en-US" sz="3600" b="1" dirty="0">
                <a:solidFill>
                  <a:srgbClr val="A00054"/>
                </a:solidFill>
              </a:rPr>
              <a:t>Cyclothymic Disorder</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04542898"/>
              </p:ext>
            </p:extLst>
          </p:nvPr>
        </p:nvGraphicFramePr>
        <p:xfrm>
          <a:off x="128588" y="1455738"/>
          <a:ext cx="8861425" cy="3654425"/>
        </p:xfrm>
        <a:graphic>
          <a:graphicData uri="http://schemas.openxmlformats.org/drawingml/2006/table">
            <a:tbl>
              <a:tblPr firstRow="1" bandRow="1">
                <a:tableStyleId>{5C22544A-7EE6-4342-B048-85BDC9FD1C3A}</a:tableStyleId>
              </a:tblPr>
              <a:tblGrid>
                <a:gridCol w="2810733">
                  <a:extLst>
                    <a:ext uri="{9D8B030D-6E8A-4147-A177-3AD203B41FA5}">
                      <a16:colId xmlns:a16="http://schemas.microsoft.com/office/drawing/2014/main" val="20000"/>
                    </a:ext>
                  </a:extLst>
                </a:gridCol>
                <a:gridCol w="6050692">
                  <a:extLst>
                    <a:ext uri="{9D8B030D-6E8A-4147-A177-3AD203B41FA5}">
                      <a16:colId xmlns:a16="http://schemas.microsoft.com/office/drawing/2014/main" val="20001"/>
                    </a:ext>
                  </a:extLst>
                </a:gridCol>
              </a:tblGrid>
              <a:tr h="4242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a:latin typeface="+mn-lt"/>
                        </a:rPr>
                        <a:t>Alternative Diagnosis</a:t>
                      </a:r>
                      <a:endParaRPr lang="en-US" sz="2000" dirty="0">
                        <a:latin typeface="+mn-lt"/>
                      </a:endParaRPr>
                    </a:p>
                  </a:txBody>
                  <a:tcPr marL="91437" marR="91437" marT="45721" marB="45721"/>
                </a:tc>
                <a:tc>
                  <a:txBody>
                    <a:bodyPr/>
                    <a:lstStyle/>
                    <a:p>
                      <a:r>
                        <a:rPr lang="en-US" sz="2000" dirty="0">
                          <a:latin typeface="+mn-lt"/>
                        </a:rPr>
                        <a:t>Differential</a:t>
                      </a:r>
                      <a:r>
                        <a:rPr lang="en-US" sz="2000" baseline="0" dirty="0">
                          <a:latin typeface="+mn-lt"/>
                        </a:rPr>
                        <a:t> Consideration</a:t>
                      </a:r>
                      <a:endParaRPr lang="en-US" sz="2000" dirty="0">
                        <a:latin typeface="+mn-lt"/>
                      </a:endParaRPr>
                    </a:p>
                  </a:txBody>
                  <a:tcPr marL="91437" marR="91437" marT="45721" marB="45721"/>
                </a:tc>
                <a:extLst>
                  <a:ext uri="{0D108BD9-81ED-4DB2-BD59-A6C34878D82A}">
                    <a16:rowId xmlns:a16="http://schemas.microsoft.com/office/drawing/2014/main" val="10000"/>
                  </a:ext>
                </a:extLst>
              </a:tr>
              <a:tr h="701053">
                <a:tc>
                  <a:txBody>
                    <a:bodyPr/>
                    <a:lstStyle/>
                    <a:p>
                      <a:r>
                        <a:rPr lang="en-US" sz="2000" dirty="0">
                          <a:latin typeface="+mn-lt"/>
                        </a:rPr>
                        <a:t>Normal Mood Swings</a:t>
                      </a:r>
                    </a:p>
                  </a:txBody>
                  <a:tcPr marL="91437" marR="91437" marT="45721" marB="45721"/>
                </a:tc>
                <a:tc>
                  <a:txBody>
                    <a:bodyPr/>
                    <a:lstStyle/>
                    <a:p>
                      <a:r>
                        <a:rPr lang="en-US" sz="2000" baseline="0" dirty="0">
                          <a:latin typeface="+mn-lt"/>
                        </a:rPr>
                        <a:t>Ups &amp; downs without clinically significant distress/impairment</a:t>
                      </a:r>
                      <a:endParaRPr lang="en-US" sz="2000" dirty="0">
                        <a:latin typeface="+mn-lt"/>
                      </a:endParaRPr>
                    </a:p>
                  </a:txBody>
                  <a:tcPr marL="91437" marR="91437" marT="45721" marB="45721"/>
                </a:tc>
                <a:extLst>
                  <a:ext uri="{0D108BD9-81ED-4DB2-BD59-A6C34878D82A}">
                    <a16:rowId xmlns:a16="http://schemas.microsoft.com/office/drawing/2014/main" val="10001"/>
                  </a:ext>
                </a:extLst>
              </a:tr>
              <a:tr h="701053">
                <a:tc>
                  <a:txBody>
                    <a:bodyPr/>
                    <a:lstStyle/>
                    <a:p>
                      <a:r>
                        <a:rPr lang="en-US" sz="2000" dirty="0">
                          <a:latin typeface="+mn-lt"/>
                        </a:rPr>
                        <a:t>Major</a:t>
                      </a:r>
                      <a:r>
                        <a:rPr lang="en-US" sz="2000" baseline="0" dirty="0">
                          <a:latin typeface="+mn-lt"/>
                        </a:rPr>
                        <a:t> Depressive Disorder</a:t>
                      </a:r>
                      <a:endParaRPr lang="en-US" sz="2000" dirty="0">
                        <a:latin typeface="+mn-lt"/>
                      </a:endParaRPr>
                    </a:p>
                  </a:txBody>
                  <a:tcPr marL="91437" marR="91437" marT="45721" marB="45721"/>
                </a:tc>
                <a:tc>
                  <a:txBody>
                    <a:bodyPr/>
                    <a:lstStyle/>
                    <a:p>
                      <a:r>
                        <a:rPr lang="en-US" sz="2000" dirty="0">
                          <a:latin typeface="+mn-lt"/>
                        </a:rPr>
                        <a:t>Had a major</a:t>
                      </a:r>
                      <a:r>
                        <a:rPr lang="en-US" sz="2000" baseline="0" dirty="0">
                          <a:latin typeface="+mn-lt"/>
                        </a:rPr>
                        <a:t> depressive episode</a:t>
                      </a:r>
                      <a:endParaRPr lang="en-US" sz="2000" dirty="0">
                        <a:latin typeface="+mn-lt"/>
                      </a:endParaRPr>
                    </a:p>
                  </a:txBody>
                  <a:tcPr marL="91437" marR="91437" marT="45721" marB="45721"/>
                </a:tc>
                <a:extLst>
                  <a:ext uri="{0D108BD9-81ED-4DB2-BD59-A6C34878D82A}">
                    <a16:rowId xmlns:a16="http://schemas.microsoft.com/office/drawing/2014/main" val="10002"/>
                  </a:ext>
                </a:extLst>
              </a:tr>
              <a:tr h="425929">
                <a:tc>
                  <a:txBody>
                    <a:bodyPr/>
                    <a:lstStyle/>
                    <a:p>
                      <a:r>
                        <a:rPr lang="en-US" sz="2000" dirty="0">
                          <a:latin typeface="+mn-lt"/>
                        </a:rPr>
                        <a:t>Bipolar I</a:t>
                      </a:r>
                    </a:p>
                  </a:txBody>
                  <a:tcPr marL="91437" marR="91437" marT="45721" marB="4572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mn-lt"/>
                        </a:rPr>
                        <a:t>At least one </a:t>
                      </a:r>
                      <a:r>
                        <a:rPr lang="en-US" sz="2000" baseline="0" dirty="0">
                          <a:latin typeface="+mn-lt"/>
                        </a:rPr>
                        <a:t>Manic episode</a:t>
                      </a:r>
                      <a:endParaRPr lang="en-US" sz="2000" dirty="0">
                        <a:latin typeface="+mn-lt"/>
                      </a:endParaRPr>
                    </a:p>
                  </a:txBody>
                  <a:tcPr marL="91437" marR="91437" marT="45721" marB="45721"/>
                </a:tc>
                <a:extLst>
                  <a:ext uri="{0D108BD9-81ED-4DB2-BD59-A6C34878D82A}">
                    <a16:rowId xmlns:a16="http://schemas.microsoft.com/office/drawing/2014/main" val="10003"/>
                  </a:ext>
                </a:extLst>
              </a:tr>
              <a:tr h="396247">
                <a:tc>
                  <a:txBody>
                    <a:bodyPr/>
                    <a:lstStyle/>
                    <a:p>
                      <a:r>
                        <a:rPr lang="en-US" sz="2000" dirty="0">
                          <a:latin typeface="+mn-lt"/>
                        </a:rPr>
                        <a:t>Bipolar II</a:t>
                      </a:r>
                    </a:p>
                  </a:txBody>
                  <a:tcPr marL="91437" marR="91437" marT="45721" marB="4572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latin typeface="+mn-lt"/>
                        </a:rPr>
                        <a:t>At</a:t>
                      </a:r>
                      <a:r>
                        <a:rPr lang="en-US" sz="2000" baseline="0" dirty="0">
                          <a:latin typeface="+mn-lt"/>
                        </a:rPr>
                        <a:t> least one clear Major Depressive episode</a:t>
                      </a:r>
                      <a:endParaRPr lang="en-US" sz="2000" dirty="0">
                        <a:latin typeface="+mn-lt"/>
                      </a:endParaRPr>
                    </a:p>
                  </a:txBody>
                  <a:tcPr marL="91437" marR="91437" marT="45721" marB="45721"/>
                </a:tc>
                <a:extLst>
                  <a:ext uri="{0D108BD9-81ED-4DB2-BD59-A6C34878D82A}">
                    <a16:rowId xmlns:a16="http://schemas.microsoft.com/office/drawing/2014/main" val="10004"/>
                  </a:ext>
                </a:extLst>
              </a:tr>
              <a:tr h="1005858">
                <a:tc>
                  <a:txBody>
                    <a:bodyPr/>
                    <a:lstStyle/>
                    <a:p>
                      <a:r>
                        <a:rPr lang="en-US" sz="2000" dirty="0">
                          <a:latin typeface="+mn-lt"/>
                        </a:rPr>
                        <a:t>Substance</a:t>
                      </a:r>
                      <a:r>
                        <a:rPr lang="en-US" sz="2000" baseline="0" dirty="0">
                          <a:latin typeface="+mn-lt"/>
                        </a:rPr>
                        <a:t> Induced </a:t>
                      </a:r>
                      <a:r>
                        <a:rPr lang="en-US" sz="2000" dirty="0">
                          <a:latin typeface="+mn-lt"/>
                        </a:rPr>
                        <a:t>Bipolar Disorder</a:t>
                      </a:r>
                    </a:p>
                  </a:txBody>
                  <a:tcPr marL="91437" marR="91437" marT="45721" marB="45721"/>
                </a:tc>
                <a:tc>
                  <a:txBody>
                    <a:bodyPr/>
                    <a:lstStyle/>
                    <a:p>
                      <a:r>
                        <a:rPr lang="en-US" sz="2000" dirty="0">
                          <a:latin typeface="+mn-lt"/>
                        </a:rPr>
                        <a:t>Mood</a:t>
                      </a:r>
                      <a:r>
                        <a:rPr lang="en-US" sz="2000" baseline="0" dirty="0">
                          <a:latin typeface="+mn-lt"/>
                        </a:rPr>
                        <a:t> swings caused by antidepressant medication or cocaine. </a:t>
                      </a:r>
                      <a:r>
                        <a:rPr lang="en-US" sz="2000" dirty="0">
                          <a:latin typeface="+mn-lt"/>
                        </a:rPr>
                        <a:t>Stimulant drugs can produce</a:t>
                      </a:r>
                      <a:r>
                        <a:rPr lang="en-US" sz="2000" baseline="0" dirty="0">
                          <a:latin typeface="+mn-lt"/>
                        </a:rPr>
                        <a:t> bipolar symptoms</a:t>
                      </a:r>
                      <a:endParaRPr lang="en-US" sz="2000" dirty="0">
                        <a:latin typeface="+mn-lt"/>
                      </a:endParaRPr>
                    </a:p>
                  </a:txBody>
                  <a:tcPr marL="91437" marR="91437" marT="45721" marB="45721"/>
                </a:tc>
                <a:extLst>
                  <a:ext uri="{0D108BD9-81ED-4DB2-BD59-A6C34878D82A}">
                    <a16:rowId xmlns:a16="http://schemas.microsoft.com/office/drawing/2014/main" val="10005"/>
                  </a:ext>
                </a:extLst>
              </a:tr>
            </a:tbl>
          </a:graphicData>
        </a:graphic>
      </p:graphicFrame>
      <p:sp>
        <p:nvSpPr>
          <p:cNvPr id="36891" name="TextBox 5"/>
          <p:cNvSpPr txBox="1">
            <a:spLocks noChangeArrowheads="1"/>
          </p:cNvSpPr>
          <p:nvPr/>
        </p:nvSpPr>
        <p:spPr bwMode="auto">
          <a:xfrm>
            <a:off x="128588" y="6264593"/>
            <a:ext cx="3000376"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dirty="0"/>
              <a:t>Source: Francis (2013)</a:t>
            </a:r>
          </a:p>
        </p:txBody>
      </p:sp>
    </p:spTree>
    <p:extLst>
      <p:ext uri="{BB962C8B-B14F-4D97-AF65-F5344CB8AC3E}">
        <p14:creationId xmlns:p14="http://schemas.microsoft.com/office/powerpoint/2010/main" val="250927322"/>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9810" name="Rectangle 2"/>
          <p:cNvSpPr>
            <a:spLocks noGrp="1" noRot="1" noChangeArrowheads="1"/>
          </p:cNvSpPr>
          <p:nvPr>
            <p:ph type="title"/>
          </p:nvPr>
        </p:nvSpPr>
        <p:spPr>
          <a:xfrm>
            <a:off x="457200" y="1002968"/>
            <a:ext cx="8229600" cy="597232"/>
          </a:xfrm>
        </p:spPr>
        <p:txBody>
          <a:bodyPr/>
          <a:lstStyle/>
          <a:p>
            <a:r>
              <a:rPr lang="en-US" sz="3600" b="1" dirty="0">
                <a:solidFill>
                  <a:srgbClr val="A00054"/>
                </a:solidFill>
              </a:rPr>
              <a:t>Diagnostic difficulties of Bipolar</a:t>
            </a:r>
          </a:p>
        </p:txBody>
      </p:sp>
      <p:sp>
        <p:nvSpPr>
          <p:cNvPr id="119811" name="Rectangle 3"/>
          <p:cNvSpPr>
            <a:spLocks noGrp="1" noChangeArrowheads="1"/>
          </p:cNvSpPr>
          <p:nvPr>
            <p:ph idx="1"/>
          </p:nvPr>
        </p:nvSpPr>
        <p:spPr>
          <a:xfrm>
            <a:off x="457200" y="2137144"/>
            <a:ext cx="8229600" cy="3989019"/>
          </a:xfrm>
        </p:spPr>
        <p:txBody>
          <a:bodyPr>
            <a:normAutofit/>
          </a:bodyPr>
          <a:lstStyle/>
          <a:p>
            <a:pPr>
              <a:lnSpc>
                <a:spcPct val="90000"/>
              </a:lnSpc>
            </a:pPr>
            <a:r>
              <a:rPr lang="en-US" sz="2000" b="1" dirty="0"/>
              <a:t>Lack of reliable assessment tools for Bipolar Disorder</a:t>
            </a:r>
          </a:p>
          <a:p>
            <a:pPr>
              <a:lnSpc>
                <a:spcPct val="90000"/>
              </a:lnSpc>
            </a:pPr>
            <a:r>
              <a:rPr lang="en-US" sz="2000" b="1" dirty="0"/>
              <a:t>Misdiagnosed as unipolar depression</a:t>
            </a:r>
            <a:endParaRPr lang="en-US" sz="2000" b="1" u="sng" dirty="0"/>
          </a:p>
          <a:p>
            <a:pPr>
              <a:lnSpc>
                <a:spcPct val="90000"/>
              </a:lnSpc>
            </a:pPr>
            <a:r>
              <a:rPr lang="en-US" sz="2000" dirty="0"/>
              <a:t>Children, adolescents and young adults are often diagnosed with ADHD</a:t>
            </a:r>
          </a:p>
          <a:p>
            <a:pPr>
              <a:lnSpc>
                <a:spcPct val="90000"/>
              </a:lnSpc>
            </a:pPr>
            <a:r>
              <a:rPr lang="en-US" sz="2000" dirty="0"/>
              <a:t>People often do not have clear cut, discrete mood episodes</a:t>
            </a:r>
          </a:p>
          <a:p>
            <a:pPr>
              <a:lnSpc>
                <a:spcPct val="90000"/>
              </a:lnSpc>
            </a:pPr>
            <a:r>
              <a:rPr lang="en-US" sz="2000" dirty="0"/>
              <a:t>Mania if often unrecognized or considered irritability/ aggression</a:t>
            </a:r>
          </a:p>
          <a:p>
            <a:pPr>
              <a:lnSpc>
                <a:spcPct val="90000"/>
              </a:lnSpc>
            </a:pPr>
            <a:r>
              <a:rPr lang="en-US" sz="2000" dirty="0"/>
              <a:t>Psychotic features are often mistaken for Schizophrenia</a:t>
            </a:r>
          </a:p>
          <a:p>
            <a:pPr>
              <a:lnSpc>
                <a:spcPct val="90000"/>
              </a:lnSpc>
            </a:pPr>
            <a:r>
              <a:rPr lang="en-US" sz="2000" dirty="0"/>
              <a:t>Unwillingness  of the client to seek treatment</a:t>
            </a:r>
          </a:p>
          <a:p>
            <a:pPr>
              <a:lnSpc>
                <a:spcPct val="90000"/>
              </a:lnSpc>
            </a:pPr>
            <a:r>
              <a:rPr lang="en-US" sz="2000" dirty="0"/>
              <a:t>Lack of insight from client in mood episodes</a:t>
            </a:r>
          </a:p>
          <a:p>
            <a:pPr>
              <a:lnSpc>
                <a:spcPct val="90000"/>
              </a:lnSpc>
            </a:pPr>
            <a:r>
              <a:rPr lang="en-US" sz="2000" dirty="0"/>
              <a:t>Clinicians missing manic/hypomanic episodes- and reliance on self-reports</a:t>
            </a:r>
          </a:p>
        </p:txBody>
      </p:sp>
    </p:spTree>
    <p:extLst>
      <p:ext uri="{BB962C8B-B14F-4D97-AF65-F5344CB8AC3E}">
        <p14:creationId xmlns:p14="http://schemas.microsoft.com/office/powerpoint/2010/main" val="182241437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199" y="274638"/>
            <a:ext cx="5058697" cy="703557"/>
          </a:xfrm>
        </p:spPr>
        <p:txBody>
          <a:bodyPr/>
          <a:lstStyle/>
          <a:p>
            <a:pPr algn="l"/>
            <a:r>
              <a:rPr lang="en-US" sz="3200" b="1" dirty="0">
                <a:solidFill>
                  <a:srgbClr val="A00054"/>
                </a:solidFill>
              </a:rPr>
              <a:t>PRECIPITATING FACTORS </a:t>
            </a:r>
            <a:endParaRPr lang="en-CA" sz="3200" b="1" dirty="0">
              <a:solidFill>
                <a:srgbClr val="A00054"/>
              </a:solidFill>
            </a:endParaRPr>
          </a:p>
        </p:txBody>
      </p:sp>
      <p:sp>
        <p:nvSpPr>
          <p:cNvPr id="9219" name="Rectangle 3"/>
          <p:cNvSpPr>
            <a:spLocks noGrp="1" noChangeArrowheads="1"/>
          </p:cNvSpPr>
          <p:nvPr>
            <p:ph idx="1"/>
          </p:nvPr>
        </p:nvSpPr>
        <p:spPr/>
        <p:txBody>
          <a:bodyPr>
            <a:normAutofit/>
          </a:bodyPr>
          <a:lstStyle/>
          <a:p>
            <a:r>
              <a:rPr lang="en-US" sz="2400" dirty="0"/>
              <a:t>60% of first episodes precipitated by psychosocial, physical, or drug causes           </a:t>
            </a:r>
          </a:p>
          <a:p>
            <a:r>
              <a:rPr lang="en-US" sz="2400" dirty="0"/>
              <a:t>30% of second episodes-similar causes can be identified</a:t>
            </a:r>
          </a:p>
          <a:p>
            <a:r>
              <a:rPr lang="en-US" sz="2400" dirty="0"/>
              <a:t>10% of third episodes have a notable cause</a:t>
            </a:r>
          </a:p>
          <a:p>
            <a:r>
              <a:rPr lang="en-US" sz="2400" dirty="0"/>
              <a:t>None of fourth episodes                                 </a:t>
            </a:r>
          </a:p>
          <a:p>
            <a:r>
              <a:rPr lang="en-US" sz="2400" dirty="0"/>
              <a:t>Illness starts as exogenous and becomes more endogenous</a:t>
            </a:r>
          </a:p>
          <a:p>
            <a:r>
              <a:rPr lang="en-US" sz="2400" dirty="0"/>
              <a:t>Concept of kindling</a:t>
            </a:r>
            <a:endParaRPr lang="en-CA" sz="2400" dirty="0"/>
          </a:p>
        </p:txBody>
      </p:sp>
    </p:spTree>
    <p:extLst>
      <p:ext uri="{BB962C8B-B14F-4D97-AF65-F5344CB8AC3E}">
        <p14:creationId xmlns:p14="http://schemas.microsoft.com/office/powerpoint/2010/main" val="2953242904"/>
      </p:ext>
    </p:extLst>
  </p:cSld>
  <p:clrMapOvr>
    <a:overrideClrMapping bg1="lt1" tx1="dk1" bg2="lt2" tx2="dk2" accent1="accent1" accent2="accent2" accent3="accent3" accent4="accent4" accent5="accent5" accent6="accent6" hlink="hlink" folHlink="folHlink"/>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54275" name="Rectangle 1026"/>
          <p:cNvSpPr>
            <a:spLocks noGrp="1" noChangeArrowheads="1"/>
          </p:cNvSpPr>
          <p:nvPr>
            <p:ph type="title"/>
          </p:nvPr>
        </p:nvSpPr>
        <p:spPr>
          <a:xfrm>
            <a:off x="457200" y="905466"/>
            <a:ext cx="8229600" cy="692925"/>
          </a:xfrm>
        </p:spPr>
        <p:txBody>
          <a:bodyPr/>
          <a:lstStyle/>
          <a:p>
            <a:r>
              <a:rPr lang="en-US" sz="3600" b="1" dirty="0">
                <a:solidFill>
                  <a:srgbClr val="A00054"/>
                </a:solidFill>
              </a:rPr>
              <a:t>Associated Impairments</a:t>
            </a:r>
          </a:p>
        </p:txBody>
      </p:sp>
      <p:sp>
        <p:nvSpPr>
          <p:cNvPr id="54276" name="Rectangle 1027"/>
          <p:cNvSpPr>
            <a:spLocks noGrp="1" noChangeArrowheads="1"/>
          </p:cNvSpPr>
          <p:nvPr>
            <p:ph idx="1"/>
          </p:nvPr>
        </p:nvSpPr>
        <p:spPr>
          <a:xfrm>
            <a:off x="533400" y="1600200"/>
            <a:ext cx="8153400" cy="4530725"/>
          </a:xfrm>
        </p:spPr>
        <p:txBody>
          <a:bodyPr/>
          <a:lstStyle/>
          <a:p>
            <a:pPr eaLnBrk="1" hangingPunct="1">
              <a:buFont typeface="Wingdings" charset="0"/>
              <a:buNone/>
            </a:pPr>
            <a:r>
              <a:rPr lang="en-US" sz="2400" dirty="0"/>
              <a:t>Suicidal Behaviors</a:t>
            </a:r>
          </a:p>
          <a:p>
            <a:pPr eaLnBrk="1" hangingPunct="1"/>
            <a:r>
              <a:rPr lang="en-US" sz="2400" dirty="0"/>
              <a:t>Prevalence of suicide attempts</a:t>
            </a:r>
          </a:p>
          <a:p>
            <a:pPr lvl="1" eaLnBrk="1" hangingPunct="1"/>
            <a:r>
              <a:rPr lang="en-US" sz="2400" dirty="0"/>
              <a:t>40-45% in Bipolar vs. 19% in Unipolar </a:t>
            </a:r>
          </a:p>
          <a:p>
            <a:pPr eaLnBrk="1" hangingPunct="1"/>
            <a:r>
              <a:rPr lang="en-US" sz="2400" dirty="0"/>
              <a:t>Age of first attempt-tends to be younger than patients with unipolar depression</a:t>
            </a:r>
          </a:p>
          <a:p>
            <a:pPr eaLnBrk="1" hangingPunct="1"/>
            <a:r>
              <a:rPr lang="en-US" sz="2400" dirty="0"/>
              <a:t>Multiple attempts-87% vs. 50% of unipolar patients</a:t>
            </a:r>
          </a:p>
          <a:p>
            <a:pPr eaLnBrk="1" hangingPunct="1"/>
            <a:r>
              <a:rPr lang="en-US" sz="2400" dirty="0"/>
              <a:t>Severity of attempts</a:t>
            </a:r>
          </a:p>
          <a:p>
            <a:pPr eaLnBrk="1" hangingPunct="1"/>
            <a:r>
              <a:rPr lang="en-US" sz="2400" dirty="0"/>
              <a:t>Suicidal ideation-significantly more (72% vs.52% in unipolar)</a:t>
            </a:r>
          </a:p>
          <a:p>
            <a:pPr eaLnBrk="1" hangingPunct="1"/>
            <a:endParaRPr lang="en-US" dirty="0">
              <a:latin typeface="Arial" charset="0"/>
            </a:endParaRPr>
          </a:p>
        </p:txBody>
      </p:sp>
    </p:spTree>
    <p:extLst>
      <p:ext uri="{BB962C8B-B14F-4D97-AF65-F5344CB8AC3E}">
        <p14:creationId xmlns:p14="http://schemas.microsoft.com/office/powerpoint/2010/main" val="2287596732"/>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55299" name="Rectangle 1026"/>
          <p:cNvSpPr>
            <a:spLocks noGrp="1" noChangeArrowheads="1"/>
          </p:cNvSpPr>
          <p:nvPr>
            <p:ph type="ctrTitle"/>
          </p:nvPr>
        </p:nvSpPr>
        <p:spPr/>
        <p:txBody>
          <a:bodyPr/>
          <a:lstStyle/>
          <a:p>
            <a:r>
              <a:rPr lang="en-US" sz="3600" b="1" dirty="0">
                <a:solidFill>
                  <a:srgbClr val="A00054"/>
                </a:solidFill>
              </a:rPr>
              <a:t>Associated Impairments</a:t>
            </a:r>
          </a:p>
        </p:txBody>
      </p:sp>
      <p:sp>
        <p:nvSpPr>
          <p:cNvPr id="55300" name="Rectangle 1027"/>
          <p:cNvSpPr>
            <a:spLocks noGrp="1" noChangeArrowheads="1"/>
          </p:cNvSpPr>
          <p:nvPr>
            <p:ph type="body" sz="quarter" idx="13"/>
          </p:nvPr>
        </p:nvSpPr>
        <p:spPr/>
        <p:txBody>
          <a:bodyPr>
            <a:normAutofit fontScale="77500" lnSpcReduction="20000"/>
          </a:bodyPr>
          <a:lstStyle/>
          <a:p>
            <a:pPr eaLnBrk="1" hangingPunct="1">
              <a:buFont typeface="Wingdings" charset="0"/>
              <a:buNone/>
            </a:pPr>
            <a:r>
              <a:rPr lang="en-US" sz="2400" dirty="0"/>
              <a:t>Cognitive Deficits</a:t>
            </a:r>
          </a:p>
          <a:p>
            <a:pPr eaLnBrk="1" hangingPunct="1"/>
            <a:r>
              <a:rPr lang="en-US" sz="2400" dirty="0"/>
              <a:t>Executive Functions-mainly problem solving, self-monitoring, temporal sequencing of information and impulse control</a:t>
            </a:r>
          </a:p>
          <a:p>
            <a:pPr eaLnBrk="1" hangingPunct="1"/>
            <a:r>
              <a:rPr lang="en-US" sz="2400" dirty="0"/>
              <a:t>Attention-mainly selective, sustained and set-shifting</a:t>
            </a:r>
          </a:p>
          <a:p>
            <a:pPr eaLnBrk="1" hangingPunct="1"/>
            <a:r>
              <a:rPr lang="en-US" sz="2400" dirty="0"/>
              <a:t>Memory-new learning and recall affected </a:t>
            </a:r>
          </a:p>
          <a:p>
            <a:pPr eaLnBrk="1" hangingPunct="1"/>
            <a:r>
              <a:rPr lang="en-US" sz="2400" dirty="0"/>
              <a:t>Sensory-Motor Integration-sequencing of motor acts affected</a:t>
            </a:r>
          </a:p>
          <a:p>
            <a:pPr eaLnBrk="1" hangingPunct="1"/>
            <a:r>
              <a:rPr lang="en-US" sz="2400" dirty="0"/>
              <a:t>Nonverbal Problem-Solving</a:t>
            </a:r>
          </a:p>
          <a:p>
            <a:pPr eaLnBrk="1" hangingPunct="1"/>
            <a:r>
              <a:rPr lang="en-US" sz="2400" dirty="0"/>
              <a:t>Academic Deficits</a:t>
            </a:r>
          </a:p>
          <a:p>
            <a:pPr lvl="1" eaLnBrk="1" hangingPunct="1">
              <a:lnSpc>
                <a:spcPct val="60000"/>
              </a:lnSpc>
            </a:pPr>
            <a:r>
              <a:rPr lang="en-US" sz="2400" dirty="0"/>
              <a:t>Mathematics</a:t>
            </a:r>
          </a:p>
        </p:txBody>
      </p:sp>
      <p:pic>
        <p:nvPicPr>
          <p:cNvPr id="28" name="Content Placeholder 7" descr="A screenshot of a cell phone&#10;&#10;Description automatically generated">
            <a:extLst>
              <a:ext uri="{FF2B5EF4-FFF2-40B4-BE49-F238E27FC236}">
                <a16:creationId xmlns:a16="http://schemas.microsoft.com/office/drawing/2014/main" id="{D57A5208-3124-0A42-A0EC-0DBEE4DBCE3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44557" y="1704975"/>
            <a:ext cx="4063469" cy="4127499"/>
          </a:xfrm>
          <a:prstGeom prst="rect">
            <a:avLst/>
          </a:prstGeom>
        </p:spPr>
      </p:pic>
      <p:sp>
        <p:nvSpPr>
          <p:cNvPr id="26" name="TextBox 25">
            <a:extLst>
              <a:ext uri="{FF2B5EF4-FFF2-40B4-BE49-F238E27FC236}">
                <a16:creationId xmlns:a16="http://schemas.microsoft.com/office/drawing/2014/main" id="{AA332B6A-28F0-D34E-850D-8070408D64C6}"/>
              </a:ext>
            </a:extLst>
          </p:cNvPr>
          <p:cNvSpPr txBox="1"/>
          <p:nvPr/>
        </p:nvSpPr>
        <p:spPr>
          <a:xfrm>
            <a:off x="5076497" y="5832474"/>
            <a:ext cx="2622161" cy="307777"/>
          </a:xfrm>
          <a:prstGeom prst="rect">
            <a:avLst/>
          </a:prstGeom>
          <a:noFill/>
        </p:spPr>
        <p:txBody>
          <a:bodyPr wrap="square" rtlCol="0">
            <a:spAutoFit/>
          </a:bodyPr>
          <a:lstStyle/>
          <a:p>
            <a:r>
              <a:rPr lang="en-US" sz="1400" dirty="0" err="1">
                <a:latin typeface="+mj-lt"/>
              </a:rPr>
              <a:t>Solé</a:t>
            </a:r>
            <a:r>
              <a:rPr lang="en-US" sz="1400" dirty="0">
                <a:latin typeface="+mj-lt"/>
              </a:rPr>
              <a:t> 2017</a:t>
            </a:r>
          </a:p>
        </p:txBody>
      </p:sp>
    </p:spTree>
    <p:extLst>
      <p:ext uri="{BB962C8B-B14F-4D97-AF65-F5344CB8AC3E}">
        <p14:creationId xmlns:p14="http://schemas.microsoft.com/office/powerpoint/2010/main" val="354298781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56323" name="Rectangle 1026"/>
          <p:cNvSpPr>
            <a:spLocks noGrp="1" noChangeArrowheads="1"/>
          </p:cNvSpPr>
          <p:nvPr>
            <p:ph type="title"/>
          </p:nvPr>
        </p:nvSpPr>
        <p:spPr>
          <a:xfrm>
            <a:off x="457200" y="928540"/>
            <a:ext cx="8229600" cy="671660"/>
          </a:xfrm>
        </p:spPr>
        <p:txBody>
          <a:bodyPr/>
          <a:lstStyle/>
          <a:p>
            <a:r>
              <a:rPr lang="en-US" sz="3600" b="1" dirty="0">
                <a:solidFill>
                  <a:srgbClr val="A00054"/>
                </a:solidFill>
              </a:rPr>
              <a:t>Associated Impairments</a:t>
            </a:r>
          </a:p>
        </p:txBody>
      </p:sp>
      <p:sp>
        <p:nvSpPr>
          <p:cNvPr id="56324" name="Rectangle 1027"/>
          <p:cNvSpPr>
            <a:spLocks noGrp="1" noChangeArrowheads="1"/>
          </p:cNvSpPr>
          <p:nvPr>
            <p:ph idx="1"/>
          </p:nvPr>
        </p:nvSpPr>
        <p:spPr/>
        <p:txBody>
          <a:bodyPr>
            <a:normAutofit/>
          </a:bodyPr>
          <a:lstStyle/>
          <a:p>
            <a:pPr eaLnBrk="1" hangingPunct="1">
              <a:buFont typeface="Wingdings" charset="0"/>
              <a:buNone/>
            </a:pPr>
            <a:r>
              <a:rPr lang="en-US" sz="2400" dirty="0"/>
              <a:t>Psychosocial Deficits</a:t>
            </a:r>
          </a:p>
          <a:p>
            <a:pPr eaLnBrk="1" hangingPunct="1"/>
            <a:r>
              <a:rPr lang="en-US" sz="2400" dirty="0"/>
              <a:t>Relationships </a:t>
            </a:r>
          </a:p>
          <a:p>
            <a:pPr lvl="1" eaLnBrk="1" hangingPunct="1">
              <a:lnSpc>
                <a:spcPct val="70000"/>
              </a:lnSpc>
            </a:pPr>
            <a:r>
              <a:rPr lang="en-US" sz="2400" dirty="0"/>
              <a:t>Peers</a:t>
            </a:r>
          </a:p>
          <a:p>
            <a:pPr lvl="1" eaLnBrk="1" hangingPunct="1">
              <a:lnSpc>
                <a:spcPct val="70000"/>
              </a:lnSpc>
            </a:pPr>
            <a:r>
              <a:rPr lang="en-US" sz="2400" dirty="0"/>
              <a:t>Family members</a:t>
            </a:r>
          </a:p>
          <a:p>
            <a:pPr eaLnBrk="1" hangingPunct="1"/>
            <a:r>
              <a:rPr lang="en-US" sz="2400" dirty="0"/>
              <a:t>Recognition and Regulation of Emotion</a:t>
            </a:r>
          </a:p>
          <a:p>
            <a:pPr eaLnBrk="1" hangingPunct="1"/>
            <a:r>
              <a:rPr lang="en-US" sz="2400" dirty="0"/>
              <a:t>Social Problem-Solving</a:t>
            </a:r>
          </a:p>
          <a:p>
            <a:pPr eaLnBrk="1" hangingPunct="1"/>
            <a:r>
              <a:rPr lang="en-US" sz="2400" dirty="0"/>
              <a:t>Self-Esteem</a:t>
            </a:r>
          </a:p>
          <a:p>
            <a:pPr eaLnBrk="1" hangingPunct="1"/>
            <a:r>
              <a:rPr lang="en-US" sz="2400" dirty="0"/>
              <a:t>Impulse Control &amp; Risk taking behavior</a:t>
            </a:r>
          </a:p>
        </p:txBody>
      </p:sp>
    </p:spTree>
    <p:extLst>
      <p:ext uri="{BB962C8B-B14F-4D97-AF65-F5344CB8AC3E}">
        <p14:creationId xmlns:p14="http://schemas.microsoft.com/office/powerpoint/2010/main" val="1192726837"/>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949805"/>
            <a:ext cx="8229600" cy="650395"/>
          </a:xfrm>
        </p:spPr>
        <p:txBody>
          <a:bodyPr/>
          <a:lstStyle/>
          <a:p>
            <a:r>
              <a:rPr lang="en-US" sz="3600" b="1" dirty="0">
                <a:solidFill>
                  <a:srgbClr val="A00054"/>
                </a:solidFill>
              </a:rPr>
              <a:t>COMORBID DISORDERS</a:t>
            </a:r>
            <a:endParaRPr lang="en-CA" sz="3600" b="1" dirty="0">
              <a:solidFill>
                <a:srgbClr val="A00054"/>
              </a:solidFill>
            </a:endParaRPr>
          </a:p>
        </p:txBody>
      </p:sp>
      <p:sp>
        <p:nvSpPr>
          <p:cNvPr id="6147" name="Rectangle 3"/>
          <p:cNvSpPr>
            <a:spLocks noGrp="1" noChangeArrowheads="1"/>
          </p:cNvSpPr>
          <p:nvPr>
            <p:ph idx="1"/>
          </p:nvPr>
        </p:nvSpPr>
        <p:spPr/>
        <p:txBody>
          <a:bodyPr>
            <a:normAutofit/>
          </a:bodyPr>
          <a:lstStyle/>
          <a:p>
            <a:pPr>
              <a:lnSpc>
                <a:spcPct val="90000"/>
              </a:lnSpc>
            </a:pPr>
            <a:endParaRPr lang="en-US" sz="2600" dirty="0"/>
          </a:p>
          <a:p>
            <a:pPr>
              <a:lnSpc>
                <a:spcPct val="90000"/>
              </a:lnSpc>
            </a:pPr>
            <a:r>
              <a:rPr lang="en-US" sz="2600" dirty="0"/>
              <a:t>Substance Abuse – At least 61% </a:t>
            </a:r>
          </a:p>
          <a:p>
            <a:pPr lvl="1">
              <a:lnSpc>
                <a:spcPct val="90000"/>
              </a:lnSpc>
            </a:pPr>
            <a:r>
              <a:rPr lang="en-US" sz="2200" dirty="0"/>
              <a:t>Alcohol, Cocaine, THC(Cannabis)</a:t>
            </a:r>
          </a:p>
          <a:p>
            <a:pPr lvl="1">
              <a:lnSpc>
                <a:spcPct val="90000"/>
              </a:lnSpc>
            </a:pPr>
            <a:r>
              <a:rPr lang="en-US" sz="2200" dirty="0"/>
              <a:t>Effect – More mixed and rapid cycling, poorer response to Lithium, slower time to recovery, and more lifetime hospitalizations</a:t>
            </a:r>
          </a:p>
          <a:p>
            <a:pPr>
              <a:lnSpc>
                <a:spcPct val="90000"/>
              </a:lnSpc>
            </a:pPr>
            <a:r>
              <a:rPr lang="en-US" sz="2600" dirty="0"/>
              <a:t>Narcissistic PD</a:t>
            </a:r>
          </a:p>
          <a:p>
            <a:pPr>
              <a:lnSpc>
                <a:spcPct val="90000"/>
              </a:lnSpc>
            </a:pPr>
            <a:r>
              <a:rPr lang="en-US" sz="2600" dirty="0"/>
              <a:t>Borderline PD</a:t>
            </a:r>
          </a:p>
          <a:p>
            <a:pPr>
              <a:lnSpc>
                <a:spcPct val="90000"/>
              </a:lnSpc>
            </a:pPr>
            <a:r>
              <a:rPr lang="en-US" sz="2600" dirty="0"/>
              <a:t>20-30% OCD, Panic Disorder</a:t>
            </a:r>
          </a:p>
          <a:p>
            <a:pPr>
              <a:lnSpc>
                <a:spcPct val="90000"/>
              </a:lnSpc>
            </a:pPr>
            <a:r>
              <a:rPr lang="en-US" sz="2600" dirty="0"/>
              <a:t>ADHD</a:t>
            </a:r>
            <a:endParaRPr lang="en-CA" sz="2600" dirty="0"/>
          </a:p>
        </p:txBody>
      </p:sp>
    </p:spTree>
    <p:extLst>
      <p:ext uri="{BB962C8B-B14F-4D97-AF65-F5344CB8AC3E}">
        <p14:creationId xmlns:p14="http://schemas.microsoft.com/office/powerpoint/2010/main" val="3378271522"/>
      </p:ext>
    </p:extLst>
  </p:cSld>
  <p:clrMapOvr>
    <a:overrideClrMapping bg1="lt1" tx1="dk1" bg2="lt2" tx2="dk2" accent1="accent1" accent2="accent2" accent3="accent3" accent4="accent4" accent5="accent5" accent6="accent6" hlink="hlink" folHlink="folHlink"/>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Bipolar Disorder</a:t>
            </a:r>
          </a:p>
        </p:txBody>
      </p:sp>
      <p:sp>
        <p:nvSpPr>
          <p:cNvPr id="3" name="Subtitle 2"/>
          <p:cNvSpPr>
            <a:spLocks noGrp="1"/>
          </p:cNvSpPr>
          <p:nvPr>
            <p:ph type="subTitle" idx="1"/>
          </p:nvPr>
        </p:nvSpPr>
        <p:spPr/>
        <p:txBody>
          <a:bodyPr/>
          <a:lstStyle/>
          <a:p>
            <a:r>
              <a:rPr lang="en-US" dirty="0"/>
              <a:t>To achieve this</a:t>
            </a:r>
          </a:p>
        </p:txBody>
      </p:sp>
      <p:sp>
        <p:nvSpPr>
          <p:cNvPr id="4" name="Text Placeholder 3"/>
          <p:cNvSpPr>
            <a:spLocks noGrp="1"/>
          </p:cNvSpPr>
          <p:nvPr>
            <p:ph type="body" sz="quarter" idx="13"/>
          </p:nvPr>
        </p:nvSpPr>
        <p:spPr/>
        <p:txBody>
          <a:bodyPr/>
          <a:lstStyle/>
          <a:p>
            <a:r>
              <a:rPr lang="en-US" dirty="0"/>
              <a:t>Case Presentation</a:t>
            </a:r>
          </a:p>
          <a:p>
            <a:r>
              <a:rPr lang="en-US" dirty="0"/>
              <a:t>Journal Club</a:t>
            </a:r>
          </a:p>
          <a:p>
            <a:r>
              <a:rPr lang="en-US" dirty="0"/>
              <a:t>555 Presentation</a:t>
            </a:r>
          </a:p>
          <a:p>
            <a:r>
              <a:rPr lang="en-US" dirty="0"/>
              <a:t>Expert-Led Session</a:t>
            </a:r>
          </a:p>
          <a:p>
            <a:r>
              <a:rPr lang="en-US" dirty="0"/>
              <a:t>MCQs</a:t>
            </a:r>
          </a:p>
          <a:p>
            <a:pPr marL="0" indent="0">
              <a:buNone/>
            </a:pPr>
            <a:endParaRPr lang="en-US" dirty="0"/>
          </a:p>
          <a:p>
            <a:r>
              <a:rPr lang="en-US" dirty="0"/>
              <a:t>Please sign the register and complete the feedback</a:t>
            </a:r>
          </a:p>
          <a:p>
            <a:pPr marL="0" indent="0">
              <a:buNone/>
            </a:pPr>
            <a:endParaRPr lang="en-US" dirty="0"/>
          </a:p>
        </p:txBody>
      </p:sp>
    </p:spTree>
    <p:extLst>
      <p:ext uri="{BB962C8B-B14F-4D97-AF65-F5344CB8AC3E}">
        <p14:creationId xmlns:p14="http://schemas.microsoft.com/office/powerpoint/2010/main" val="31770992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538" name="Rectangle 2"/>
          <p:cNvSpPr>
            <a:spLocks noGrp="1" noRot="1" noChangeArrowheads="1"/>
          </p:cNvSpPr>
          <p:nvPr>
            <p:ph type="title"/>
          </p:nvPr>
        </p:nvSpPr>
        <p:spPr>
          <a:xfrm>
            <a:off x="457200" y="1008285"/>
            <a:ext cx="8229600" cy="607864"/>
          </a:xfrm>
        </p:spPr>
        <p:txBody>
          <a:bodyPr/>
          <a:lstStyle/>
          <a:p>
            <a:r>
              <a:rPr lang="en-US" sz="3200" b="1" dirty="0">
                <a:solidFill>
                  <a:srgbClr val="A00054"/>
                </a:solidFill>
              </a:rPr>
              <a:t>Substance Abuse and Bipolar Disorder</a:t>
            </a:r>
          </a:p>
        </p:txBody>
      </p:sp>
      <p:sp>
        <p:nvSpPr>
          <p:cNvPr id="193539" name="Rectangle 3"/>
          <p:cNvSpPr>
            <a:spLocks noGrp="1" noChangeArrowheads="1"/>
          </p:cNvSpPr>
          <p:nvPr>
            <p:ph idx="1"/>
          </p:nvPr>
        </p:nvSpPr>
        <p:spPr>
          <a:xfrm>
            <a:off x="457200" y="2030819"/>
            <a:ext cx="8229600" cy="4095344"/>
          </a:xfrm>
        </p:spPr>
        <p:txBody>
          <a:bodyPr>
            <a:normAutofit/>
          </a:bodyPr>
          <a:lstStyle/>
          <a:p>
            <a:pPr>
              <a:lnSpc>
                <a:spcPct val="90000"/>
              </a:lnSpc>
            </a:pPr>
            <a:r>
              <a:rPr lang="en-US" sz="2400" dirty="0"/>
              <a:t>BPAD has high rate of comorbid/concurrent substance misuse  </a:t>
            </a:r>
          </a:p>
          <a:p>
            <a:pPr>
              <a:lnSpc>
                <a:spcPct val="90000"/>
              </a:lnSpc>
            </a:pPr>
            <a:r>
              <a:rPr lang="en-US" sz="2400" dirty="0"/>
              <a:t>21-61% of people with BPAD abuse or are addicted to substances as compared to 3-13% in the general population</a:t>
            </a:r>
            <a:endParaRPr lang="en-US" sz="1600" dirty="0"/>
          </a:p>
          <a:p>
            <a:pPr>
              <a:lnSpc>
                <a:spcPct val="90000"/>
              </a:lnSpc>
            </a:pPr>
            <a:r>
              <a:rPr lang="en-US" sz="2400" dirty="0"/>
              <a:t>BPAD is second to antisocial personality disorder in terms of concurrent substance abuse</a:t>
            </a:r>
            <a:endParaRPr lang="en-US" sz="1600" dirty="0"/>
          </a:p>
          <a:p>
            <a:pPr>
              <a:lnSpc>
                <a:spcPct val="90000"/>
              </a:lnSpc>
            </a:pPr>
            <a:r>
              <a:rPr lang="en-US" sz="2400" dirty="0"/>
              <a:t>Substance use adversely effects medication, predisposes to earlier onset of symptoms and often leads to hospitalization</a:t>
            </a:r>
          </a:p>
          <a:p>
            <a:pPr>
              <a:lnSpc>
                <a:spcPct val="90000"/>
              </a:lnSpc>
            </a:pPr>
            <a:endParaRPr lang="en-US" sz="2400" dirty="0"/>
          </a:p>
        </p:txBody>
      </p:sp>
    </p:spTree>
    <p:extLst>
      <p:ext uri="{BB962C8B-B14F-4D97-AF65-F5344CB8AC3E}">
        <p14:creationId xmlns:p14="http://schemas.microsoft.com/office/powerpoint/2010/main" val="1855723500"/>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1490" name="Rectangle 2"/>
          <p:cNvSpPr>
            <a:spLocks noGrp="1" noRot="1" noChangeArrowheads="1"/>
          </p:cNvSpPr>
          <p:nvPr>
            <p:ph type="title"/>
          </p:nvPr>
        </p:nvSpPr>
        <p:spPr>
          <a:xfrm>
            <a:off x="637954" y="1114610"/>
            <a:ext cx="8229600" cy="586599"/>
          </a:xfrm>
        </p:spPr>
        <p:txBody>
          <a:bodyPr/>
          <a:lstStyle/>
          <a:p>
            <a:r>
              <a:rPr lang="en-US" sz="2800" b="1" dirty="0">
                <a:solidFill>
                  <a:srgbClr val="A00054"/>
                </a:solidFill>
              </a:rPr>
              <a:t>Bipolar Disorder and Personality Disorders</a:t>
            </a:r>
          </a:p>
        </p:txBody>
      </p:sp>
      <p:sp>
        <p:nvSpPr>
          <p:cNvPr id="191491" name="Rectangle 3"/>
          <p:cNvSpPr>
            <a:spLocks noGrp="1" noChangeArrowheads="1"/>
          </p:cNvSpPr>
          <p:nvPr>
            <p:ph idx="1"/>
          </p:nvPr>
        </p:nvSpPr>
        <p:spPr/>
        <p:txBody>
          <a:bodyPr/>
          <a:lstStyle/>
          <a:p>
            <a:pPr>
              <a:lnSpc>
                <a:spcPct val="90000"/>
              </a:lnSpc>
            </a:pPr>
            <a:endParaRPr lang="en-US" sz="2800" dirty="0"/>
          </a:p>
          <a:p>
            <a:pPr>
              <a:lnSpc>
                <a:spcPct val="90000"/>
              </a:lnSpc>
            </a:pPr>
            <a:r>
              <a:rPr lang="en-US" sz="2800" dirty="0"/>
              <a:t>Approximately 50% of all Bipolar patients also meet criteria for a personality disorder </a:t>
            </a:r>
          </a:p>
          <a:p>
            <a:pPr>
              <a:lnSpc>
                <a:spcPct val="90000"/>
              </a:lnSpc>
            </a:pPr>
            <a:r>
              <a:rPr lang="en-US" sz="2800" dirty="0"/>
              <a:t>The most common comorbid conditions are in cluster B and C</a:t>
            </a:r>
          </a:p>
          <a:p>
            <a:pPr>
              <a:lnSpc>
                <a:spcPct val="90000"/>
              </a:lnSpc>
            </a:pPr>
            <a:r>
              <a:rPr lang="en-US" sz="2800" dirty="0"/>
              <a:t>The most common Cluster B disorders include Borderline, Histrionic, Narcissistic</a:t>
            </a:r>
          </a:p>
          <a:p>
            <a:pPr>
              <a:lnSpc>
                <a:spcPct val="90000"/>
              </a:lnSpc>
            </a:pPr>
            <a:r>
              <a:rPr lang="en-US" sz="2800" dirty="0"/>
              <a:t>The most common Cluster C disorders include Avoidant and Obsessive-Compulsive</a:t>
            </a:r>
          </a:p>
          <a:p>
            <a:pPr>
              <a:lnSpc>
                <a:spcPct val="90000"/>
              </a:lnSpc>
              <a:buFont typeface="Wingdings" charset="0"/>
              <a:buNone/>
            </a:pPr>
            <a:r>
              <a:rPr lang="en-US" sz="2800" dirty="0"/>
              <a:t> </a:t>
            </a:r>
          </a:p>
          <a:p>
            <a:pPr>
              <a:lnSpc>
                <a:spcPct val="90000"/>
              </a:lnSpc>
            </a:pPr>
            <a:endParaRPr lang="en-US" sz="2800" dirty="0"/>
          </a:p>
        </p:txBody>
      </p:sp>
    </p:spTree>
    <p:extLst>
      <p:ext uri="{BB962C8B-B14F-4D97-AF65-F5344CB8AC3E}">
        <p14:creationId xmlns:p14="http://schemas.microsoft.com/office/powerpoint/2010/main" val="54455431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63526" y="841671"/>
            <a:ext cx="8229600" cy="735455"/>
          </a:xfrm>
        </p:spPr>
        <p:txBody>
          <a:bodyPr/>
          <a:lstStyle/>
          <a:p>
            <a:r>
              <a:rPr lang="en-GB" sz="3600" b="1" dirty="0">
                <a:solidFill>
                  <a:srgbClr val="A00054"/>
                </a:solidFill>
              </a:rPr>
              <a:t>References &amp; further reading</a:t>
            </a:r>
          </a:p>
        </p:txBody>
      </p:sp>
      <p:sp>
        <p:nvSpPr>
          <p:cNvPr id="5" name="Content Placeholder 4"/>
          <p:cNvSpPr>
            <a:spLocks noGrp="1"/>
          </p:cNvSpPr>
          <p:nvPr>
            <p:ph idx="1"/>
          </p:nvPr>
        </p:nvSpPr>
        <p:spPr/>
        <p:txBody>
          <a:bodyPr>
            <a:normAutofit/>
          </a:bodyPr>
          <a:lstStyle/>
          <a:p>
            <a:r>
              <a:rPr lang="en-US" altLang="en-US" sz="1800" dirty="0"/>
              <a:t>American Psychiatric Association. (2013). </a:t>
            </a:r>
            <a:r>
              <a:rPr lang="en-US" altLang="en-US" sz="1800" i="1" dirty="0"/>
              <a:t>Diagnostic and statistical manual of mental disorders </a:t>
            </a:r>
            <a:r>
              <a:rPr lang="en-US" altLang="en-US" sz="1800" dirty="0"/>
              <a:t>(5</a:t>
            </a:r>
            <a:r>
              <a:rPr lang="en-US" altLang="en-US" sz="1800" baseline="30000" dirty="0"/>
              <a:t>th</a:t>
            </a:r>
            <a:r>
              <a:rPr lang="en-US" altLang="en-US" sz="1800" dirty="0"/>
              <a:t> ed.). Washington, DC: Author.</a:t>
            </a:r>
          </a:p>
          <a:p>
            <a:endParaRPr lang="en-US" altLang="en-US" sz="1800" dirty="0"/>
          </a:p>
          <a:p>
            <a:r>
              <a:rPr lang="en-US" altLang="en-US" sz="1800" dirty="0"/>
              <a:t>NIMH. (2007). Bipolar disorder. Bethesda, MD: Author. Retrieved May 28, 2007, from </a:t>
            </a:r>
            <a:r>
              <a:rPr lang="en-US" altLang="en-US" sz="1800" dirty="0">
                <a:hlinkClick r:id="rId3"/>
              </a:rPr>
              <a:t>http://www.nimh.nih.gov/publicat/bipolar.cfm</a:t>
            </a:r>
            <a:endParaRPr lang="en-US" altLang="en-US" sz="1800" dirty="0"/>
          </a:p>
          <a:p>
            <a:endParaRPr lang="en-US" altLang="en-US" sz="1800" dirty="0"/>
          </a:p>
          <a:p>
            <a:r>
              <a:rPr lang="en-US" altLang="en-US" sz="1800" dirty="0"/>
              <a:t>Some of the slides were taken from a PowerPoint presentation freely available online: Assessment and Intervention for Bipolar Disorder: Best Practices for School Psychologists by Stephen Brock, California State University Sacramento.</a:t>
            </a:r>
          </a:p>
          <a:p>
            <a:endParaRPr lang="en-US" altLang="en-US" sz="1800" dirty="0"/>
          </a:p>
          <a:p>
            <a:r>
              <a:rPr lang="en-GB" sz="1800" dirty="0"/>
              <a:t>WORLD HEALTH ORGANIZATION. (1992). The ICD-10 classification of mental and behavioural disorders: clinical descriptions and diagnostic guidelines. Geneva, World Health Organization.</a:t>
            </a:r>
          </a:p>
          <a:p>
            <a:endParaRPr lang="en-US" altLang="en-US" sz="1800" dirty="0"/>
          </a:p>
          <a:p>
            <a:endParaRPr lang="en-US" altLang="en-US" sz="1800" dirty="0"/>
          </a:p>
          <a:p>
            <a:endParaRPr lang="en-GB" sz="1800" dirty="0"/>
          </a:p>
        </p:txBody>
      </p:sp>
    </p:spTree>
    <p:extLst>
      <p:ext uri="{BB962C8B-B14F-4D97-AF65-F5344CB8AC3E}">
        <p14:creationId xmlns:p14="http://schemas.microsoft.com/office/powerpoint/2010/main" val="138875877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Bipolar-2</a:t>
            </a:r>
          </a:p>
        </p:txBody>
      </p:sp>
      <p:sp>
        <p:nvSpPr>
          <p:cNvPr id="4" name="Text Placeholder 3"/>
          <p:cNvSpPr>
            <a:spLocks noGrp="1"/>
          </p:cNvSpPr>
          <p:nvPr>
            <p:ph type="body" sz="quarter" idx="13"/>
          </p:nvPr>
        </p:nvSpPr>
        <p:spPr/>
        <p:txBody>
          <a:bodyPr/>
          <a:lstStyle/>
          <a:p>
            <a:pPr marL="0" indent="0" algn="ctr">
              <a:buNone/>
            </a:pPr>
            <a:r>
              <a:rPr lang="en-US" sz="3200" dirty="0"/>
              <a:t>Questions </a:t>
            </a:r>
          </a:p>
          <a:p>
            <a:pPr marL="0" indent="0" algn="ctr">
              <a:buNone/>
            </a:pPr>
            <a:r>
              <a:rPr lang="en-US" sz="3200" dirty="0"/>
              <a:t>Discussion</a:t>
            </a:r>
          </a:p>
          <a:p>
            <a:pPr marL="0" indent="0" algn="ctr">
              <a:buNone/>
            </a:pPr>
            <a:endParaRPr lang="en-US" dirty="0"/>
          </a:p>
        </p:txBody>
      </p:sp>
    </p:spTree>
    <p:extLst>
      <p:ext uri="{BB962C8B-B14F-4D97-AF65-F5344CB8AC3E}">
        <p14:creationId xmlns:p14="http://schemas.microsoft.com/office/powerpoint/2010/main" val="3261589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261498" cy="3354705"/>
          </a:xfrm>
        </p:spPr>
        <p:txBody>
          <a:bodyPr/>
          <a:lstStyle/>
          <a:p>
            <a:pPr marL="0" indent="0">
              <a:buNone/>
            </a:pPr>
            <a:r>
              <a:rPr lang="en-GB" dirty="0"/>
              <a:t>1.  The experience of numerous periods of hypomanic symptoms (that do not meet the criteria for hypomanic episodes) over 2 years may be diagnosed as:</a:t>
            </a:r>
          </a:p>
          <a:p>
            <a:pPr marL="0" indent="0">
              <a:buNone/>
            </a:pPr>
            <a:r>
              <a:rPr lang="en-GB" dirty="0"/>
              <a:t>A.  Dysthymic disorder</a:t>
            </a:r>
          </a:p>
          <a:p>
            <a:pPr marL="0" indent="0">
              <a:buNone/>
            </a:pPr>
            <a:r>
              <a:rPr lang="en-GB" dirty="0"/>
              <a:t>B.  Cyclothymic disorder</a:t>
            </a:r>
          </a:p>
          <a:p>
            <a:pPr marL="0" indent="0">
              <a:buNone/>
            </a:pPr>
            <a:r>
              <a:rPr lang="en-GB" dirty="0"/>
              <a:t>C.  Rapid Cycling disorder</a:t>
            </a:r>
          </a:p>
          <a:p>
            <a:pPr marL="0" indent="0">
              <a:buNone/>
            </a:pPr>
            <a:r>
              <a:rPr lang="en-GB" dirty="0"/>
              <a:t>D.  Personality disorder</a:t>
            </a:r>
          </a:p>
          <a:p>
            <a:pPr marL="457200" indent="-457200">
              <a:buAutoNum type="alphaUcPeriod" startAt="5"/>
            </a:pPr>
            <a:r>
              <a:rPr lang="en-GB" dirty="0"/>
              <a:t>Bipolar disorder NOS</a:t>
            </a:r>
          </a:p>
          <a:p>
            <a:pPr marL="457200" indent="-457200">
              <a:buAutoNum type="alphaUcPeriod" startAt="5"/>
            </a:pPr>
            <a:endParaRPr lang="en-GB" dirty="0">
              <a:effectLst/>
            </a:endParaRPr>
          </a:p>
          <a:p>
            <a:pPr marL="0" indent="0">
              <a:buNone/>
            </a:pPr>
            <a:endParaRPr lang="en-GB" dirty="0">
              <a:effectLst/>
            </a:endParaRPr>
          </a:p>
        </p:txBody>
      </p:sp>
    </p:spTree>
    <p:extLst>
      <p:ext uri="{BB962C8B-B14F-4D97-AF65-F5344CB8AC3E}">
        <p14:creationId xmlns:p14="http://schemas.microsoft.com/office/powerpoint/2010/main" val="2335775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261498" cy="3354705"/>
          </a:xfrm>
        </p:spPr>
        <p:txBody>
          <a:bodyPr/>
          <a:lstStyle/>
          <a:p>
            <a:pPr marL="0" indent="0">
              <a:buNone/>
            </a:pPr>
            <a:r>
              <a:rPr lang="en-GB" dirty="0"/>
              <a:t>Answer: </a:t>
            </a:r>
            <a:r>
              <a:rPr lang="en-GB" b="1" dirty="0"/>
              <a:t>B.  Cyclothymic disorder</a:t>
            </a:r>
          </a:p>
          <a:p>
            <a:pPr marL="0" indent="0">
              <a:buNone/>
            </a:pPr>
            <a:endParaRPr lang="en-GB" dirty="0">
              <a:effectLst/>
            </a:endParaRPr>
          </a:p>
          <a:p>
            <a:pPr marL="344488" lvl="1" eaLnBrk="1" hangingPunct="1">
              <a:buFont typeface="Arial" panose="020B0604020202020204" pitchFamily="34" charset="0"/>
              <a:buChar char="•"/>
            </a:pPr>
            <a:r>
              <a:rPr lang="en-US" sz="2000" dirty="0"/>
              <a:t>For at least 2 years (1 in children and adolescents), numerous periods with hypomanic symptoms that do not meet the criteria for hypomanic episode</a:t>
            </a:r>
          </a:p>
          <a:p>
            <a:pPr marL="344488" lvl="1" eaLnBrk="1" hangingPunct="1">
              <a:buFont typeface="Arial" panose="020B0604020202020204" pitchFamily="34" charset="0"/>
              <a:buChar char="•"/>
            </a:pPr>
            <a:r>
              <a:rPr lang="en-US" sz="2000" dirty="0"/>
              <a:t>Present at least ½ the time and not without for longer than 2 months</a:t>
            </a:r>
          </a:p>
          <a:p>
            <a:pPr marL="344488" lvl="1" eaLnBrk="1" hangingPunct="1">
              <a:buFont typeface="Arial" panose="020B0604020202020204" pitchFamily="34" charset="0"/>
              <a:buChar char="•"/>
            </a:pPr>
            <a:r>
              <a:rPr lang="en-US" sz="2000" dirty="0">
                <a:cs typeface="Arial"/>
              </a:rPr>
              <a:t>Short periods of depression alternating with short periods of hypomania. </a:t>
            </a:r>
          </a:p>
          <a:p>
            <a:pPr marL="344488" lvl="1" eaLnBrk="1" hangingPunct="1">
              <a:buFont typeface="Arial" panose="020B0604020202020204" pitchFamily="34" charset="0"/>
              <a:buChar char="•"/>
            </a:pPr>
            <a:r>
              <a:rPr lang="en-US" sz="2000" dirty="0"/>
              <a:t>Criteria for major depressive, manic, or hypomanic episode have never been met</a:t>
            </a:r>
          </a:p>
          <a:p>
            <a:pPr marL="0" indent="0">
              <a:buNone/>
            </a:pPr>
            <a:endParaRPr lang="en-GB" dirty="0">
              <a:effectLst/>
            </a:endParaRPr>
          </a:p>
        </p:txBody>
      </p:sp>
    </p:spTree>
    <p:extLst>
      <p:ext uri="{BB962C8B-B14F-4D97-AF65-F5344CB8AC3E}">
        <p14:creationId xmlns:p14="http://schemas.microsoft.com/office/powerpoint/2010/main" val="1505685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261498" cy="3354705"/>
          </a:xfrm>
        </p:spPr>
        <p:txBody>
          <a:bodyPr/>
          <a:lstStyle/>
          <a:p>
            <a:pPr marL="0" indent="0">
              <a:buNone/>
            </a:pPr>
            <a:r>
              <a:rPr lang="en-GB" dirty="0"/>
              <a:t>2.  The Cognitive deficits associated with Bipolar Disorder may include:</a:t>
            </a:r>
          </a:p>
          <a:p>
            <a:pPr marL="0" indent="0">
              <a:buNone/>
            </a:pPr>
            <a:r>
              <a:rPr lang="en-GB" dirty="0"/>
              <a:t>A.  Executive functioning deficits</a:t>
            </a:r>
          </a:p>
          <a:p>
            <a:pPr marL="0" indent="0">
              <a:buNone/>
            </a:pPr>
            <a:r>
              <a:rPr lang="en-GB" dirty="0"/>
              <a:t>B.  Verbal learning and memory</a:t>
            </a:r>
          </a:p>
          <a:p>
            <a:pPr marL="0" indent="0">
              <a:buNone/>
            </a:pPr>
            <a:r>
              <a:rPr lang="en-GB" dirty="0"/>
              <a:t>C.  Difficulties in sequencing of motor acts</a:t>
            </a:r>
          </a:p>
          <a:p>
            <a:pPr marL="0" indent="0">
              <a:buNone/>
            </a:pPr>
            <a:r>
              <a:rPr lang="en-GB" dirty="0"/>
              <a:t>D.  Processing and psychomotor skills including fine motor skills</a:t>
            </a:r>
          </a:p>
          <a:p>
            <a:pPr marL="0" indent="0">
              <a:buNone/>
            </a:pPr>
            <a:r>
              <a:rPr lang="en-GB" dirty="0"/>
              <a:t>E.  All of the above</a:t>
            </a:r>
            <a:endParaRPr lang="en-GB" dirty="0">
              <a:effectLst/>
            </a:endParaRPr>
          </a:p>
        </p:txBody>
      </p:sp>
    </p:spTree>
    <p:extLst>
      <p:ext uri="{BB962C8B-B14F-4D97-AF65-F5344CB8AC3E}">
        <p14:creationId xmlns:p14="http://schemas.microsoft.com/office/powerpoint/2010/main" val="278228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261498" cy="3354705"/>
          </a:xfrm>
        </p:spPr>
        <p:txBody>
          <a:bodyPr/>
          <a:lstStyle/>
          <a:p>
            <a:pPr marL="0" indent="0">
              <a:buNone/>
            </a:pPr>
            <a:r>
              <a:rPr lang="en-GB" dirty="0"/>
              <a:t>Answer: </a:t>
            </a:r>
            <a:r>
              <a:rPr lang="en-GB" b="1" dirty="0"/>
              <a:t>E.  All of the above</a:t>
            </a:r>
          </a:p>
          <a:p>
            <a:pPr marL="0" indent="0">
              <a:buNone/>
            </a:pPr>
            <a:endParaRPr lang="en-GB" b="1" dirty="0"/>
          </a:p>
          <a:p>
            <a:r>
              <a:rPr lang="en-US" dirty="0"/>
              <a:t>Euthymic bipolar patients demonstrate relatively marked impairment in aspects of executive function and verbal memory.  </a:t>
            </a:r>
          </a:p>
          <a:p>
            <a:r>
              <a:rPr lang="en-US" dirty="0"/>
              <a:t>However, In a meta analysis by Bourne et al, findings  were inconsistent both across primary studies and previous meta‐analyses.</a:t>
            </a:r>
          </a:p>
        </p:txBody>
      </p:sp>
    </p:spTree>
    <p:extLst>
      <p:ext uri="{BB962C8B-B14F-4D97-AF65-F5344CB8AC3E}">
        <p14:creationId xmlns:p14="http://schemas.microsoft.com/office/powerpoint/2010/main" val="3910511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458200" cy="3354705"/>
          </a:xfrm>
        </p:spPr>
        <p:txBody>
          <a:bodyPr/>
          <a:lstStyle/>
          <a:p>
            <a:pPr marL="457200" indent="-457200">
              <a:buAutoNum type="arabicPeriod" startAt="3"/>
            </a:pPr>
            <a:r>
              <a:rPr lang="en-GB" sz="2000" dirty="0">
                <a:effectLst/>
              </a:rPr>
              <a:t>Which of the following statements is false?</a:t>
            </a:r>
          </a:p>
          <a:p>
            <a:pPr marL="457200" indent="-457200">
              <a:buAutoNum type="arabicPeriod" startAt="3"/>
            </a:pPr>
            <a:endParaRPr lang="en-GB" sz="2000" dirty="0">
              <a:effectLst/>
            </a:endParaRPr>
          </a:p>
          <a:p>
            <a:pPr marL="0" indent="0" eaLnBrk="1" fontAlgn="t" hangingPunct="1">
              <a:buNone/>
            </a:pPr>
            <a:r>
              <a:rPr lang="en-GB" sz="2000" dirty="0"/>
              <a:t>A. The term 'melancholia' in DSM-IV is equivalent to somatic symptoms in ICD-10</a:t>
            </a:r>
          </a:p>
          <a:p>
            <a:pPr marL="0" indent="0" eaLnBrk="1" fontAlgn="t" hangingPunct="1">
              <a:buNone/>
            </a:pPr>
            <a:r>
              <a:rPr lang="en-GB" sz="2000" dirty="0"/>
              <a:t>B. Dysthymia is characterized by subthreshold depressive symptoms</a:t>
            </a:r>
          </a:p>
          <a:p>
            <a:pPr marL="0" indent="0" eaLnBrk="1" fontAlgn="t" hangingPunct="1">
              <a:buNone/>
            </a:pPr>
            <a:r>
              <a:rPr lang="en-GB" sz="2000" dirty="0"/>
              <a:t>C. Bipolar I is characterized by hypomanic episodes only</a:t>
            </a:r>
          </a:p>
          <a:p>
            <a:pPr marL="0" indent="0" eaLnBrk="1" fontAlgn="t" hangingPunct="1">
              <a:buNone/>
            </a:pPr>
            <a:r>
              <a:rPr lang="en-GB" sz="2000" dirty="0"/>
              <a:t>D. 'Endogenous' depression is characterized by somatic symptoms</a:t>
            </a:r>
          </a:p>
          <a:p>
            <a:pPr marL="0" indent="0" eaLnBrk="1" fontAlgn="t" hangingPunct="1">
              <a:buNone/>
            </a:pPr>
            <a:r>
              <a:rPr lang="en-GB" sz="2000" dirty="0"/>
              <a:t>E. 'Reactive' depression is characterized by anxiety, irritability, and phobias</a:t>
            </a:r>
          </a:p>
          <a:p>
            <a:pPr marL="457200" indent="-457200">
              <a:buAutoNum type="arabicPeriod" startAt="3"/>
            </a:pPr>
            <a:endParaRPr lang="en-GB" sz="2000" dirty="0">
              <a:effectLst/>
            </a:endParaRPr>
          </a:p>
          <a:p>
            <a:pPr marL="457200" indent="-457200">
              <a:buAutoNum type="arabicPeriod" startAt="3"/>
            </a:pPr>
            <a:endParaRPr lang="en-GB" sz="2000" dirty="0">
              <a:effectLst/>
            </a:endParaRPr>
          </a:p>
        </p:txBody>
      </p:sp>
    </p:spTree>
    <p:extLst>
      <p:ext uri="{BB962C8B-B14F-4D97-AF65-F5344CB8AC3E}">
        <p14:creationId xmlns:p14="http://schemas.microsoft.com/office/powerpoint/2010/main" val="164451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4" name="Text Placeholder 3"/>
          <p:cNvSpPr>
            <a:spLocks noGrp="1"/>
          </p:cNvSpPr>
          <p:nvPr>
            <p:ph type="body" sz="quarter" idx="13"/>
          </p:nvPr>
        </p:nvSpPr>
        <p:spPr/>
        <p:txBody>
          <a:bodyPr/>
          <a:lstStyle/>
          <a:p>
            <a:pPr marL="0" indent="0">
              <a:buNone/>
            </a:pPr>
            <a:r>
              <a:rPr lang="en-GB" sz="2000" b="1" dirty="0"/>
              <a:t>Answer: B. Bipolar I is characterized by hypomanic episodes only</a:t>
            </a:r>
          </a:p>
          <a:p>
            <a:pPr marL="0" indent="0">
              <a:buNone/>
            </a:pPr>
            <a:endParaRPr lang="en-GB" sz="2000" dirty="0">
              <a:effectLst/>
            </a:endParaRPr>
          </a:p>
          <a:p>
            <a:pPr marL="290513" indent="-419100" eaLnBrk="1" hangingPunct="1"/>
            <a:r>
              <a:rPr lang="en-US" sz="2000" dirty="0"/>
              <a:t>One or more Manic Episode or Mixed Manic Episode</a:t>
            </a:r>
          </a:p>
          <a:p>
            <a:pPr marL="290513" indent="-419100" eaLnBrk="1" hangingPunct="1"/>
            <a:r>
              <a:rPr lang="en-US" sz="2000" dirty="0"/>
              <a:t>Minor or Major Depressive Episodes often present</a:t>
            </a:r>
          </a:p>
          <a:p>
            <a:pPr marL="290513" indent="-419100" eaLnBrk="1" hangingPunct="1"/>
            <a:r>
              <a:rPr lang="en-US" sz="2000" dirty="0"/>
              <a:t>May have psychotic symptoms</a:t>
            </a:r>
          </a:p>
          <a:p>
            <a:pPr marL="0" indent="0">
              <a:buNone/>
            </a:pPr>
            <a:endParaRPr lang="en-GB" sz="2000" dirty="0">
              <a:effectLst/>
            </a:endParaRPr>
          </a:p>
        </p:txBody>
      </p:sp>
      <p:sp>
        <p:nvSpPr>
          <p:cNvPr id="6" name="Picture Placeholder 5">
            <a:extLst>
              <a:ext uri="{FF2B5EF4-FFF2-40B4-BE49-F238E27FC236}">
                <a16:creationId xmlns:a16="http://schemas.microsoft.com/office/drawing/2014/main" id="{F3070A86-3AED-5642-BD85-B97A0535D9C0}"/>
              </a:ext>
            </a:extLst>
          </p:cNvPr>
          <p:cNvSpPr>
            <a:spLocks noGrp="1"/>
          </p:cNvSpPr>
          <p:nvPr>
            <p:ph type="pic" sz="quarter" idx="14"/>
          </p:nvPr>
        </p:nvSpPr>
        <p:spPr/>
      </p:sp>
      <p:pic>
        <p:nvPicPr>
          <p:cNvPr id="5" name="Picture 4">
            <a:extLst>
              <a:ext uri="{FF2B5EF4-FFF2-40B4-BE49-F238E27FC236}">
                <a16:creationId xmlns:a16="http://schemas.microsoft.com/office/drawing/2014/main" id="{F9610556-9EEC-434A-A171-B6E950B675DA}"/>
              </a:ext>
            </a:extLst>
          </p:cNvPr>
          <p:cNvPicPr>
            <a:picLocks noChangeAspect="1"/>
          </p:cNvPicPr>
          <p:nvPr/>
        </p:nvPicPr>
        <p:blipFill>
          <a:blip r:embed="rId3"/>
          <a:stretch>
            <a:fillRect/>
          </a:stretch>
        </p:blipFill>
        <p:spPr>
          <a:xfrm>
            <a:off x="5281285" y="1901825"/>
            <a:ext cx="3610303" cy="3720662"/>
          </a:xfrm>
          <a:prstGeom prst="rect">
            <a:avLst/>
          </a:prstGeom>
        </p:spPr>
      </p:pic>
    </p:spTree>
    <p:extLst>
      <p:ext uri="{BB962C8B-B14F-4D97-AF65-F5344CB8AC3E}">
        <p14:creationId xmlns:p14="http://schemas.microsoft.com/office/powerpoint/2010/main" val="59449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GA Module: Bipolar Disorder</a:t>
            </a:r>
          </a:p>
        </p:txBody>
      </p:sp>
      <p:sp>
        <p:nvSpPr>
          <p:cNvPr id="3" name="Subtitle 2"/>
          <p:cNvSpPr>
            <a:spLocks noGrp="1"/>
          </p:cNvSpPr>
          <p:nvPr>
            <p:ph type="subTitle" idx="1"/>
          </p:nvPr>
        </p:nvSpPr>
        <p:spPr>
          <a:xfrm>
            <a:off x="1176337" y="1757362"/>
            <a:ext cx="6400800" cy="581025"/>
          </a:xfrm>
        </p:spPr>
        <p:txBody>
          <a:bodyPr/>
          <a:lstStyle/>
          <a:p>
            <a:pPr algn="ctr"/>
            <a:r>
              <a:rPr lang="en-US" dirty="0"/>
              <a:t>Expert Led Session</a:t>
            </a:r>
          </a:p>
        </p:txBody>
      </p:sp>
      <p:sp>
        <p:nvSpPr>
          <p:cNvPr id="4" name="Text Placeholder 3"/>
          <p:cNvSpPr>
            <a:spLocks noGrp="1"/>
          </p:cNvSpPr>
          <p:nvPr>
            <p:ph type="body" sz="quarter" idx="13"/>
          </p:nvPr>
        </p:nvSpPr>
        <p:spPr>
          <a:xfrm>
            <a:off x="457200" y="2338387"/>
            <a:ext cx="7839075" cy="3776553"/>
          </a:xfrm>
        </p:spPr>
        <p:txBody>
          <a:bodyPr/>
          <a:lstStyle/>
          <a:p>
            <a:pPr marL="0" indent="0" algn="ctr">
              <a:buNone/>
            </a:pPr>
            <a:endParaRPr lang="en-US" dirty="0"/>
          </a:p>
          <a:p>
            <a:pPr marL="0" indent="0" algn="ctr">
              <a:buNone/>
            </a:pPr>
            <a:endParaRPr lang="en-US" dirty="0"/>
          </a:p>
          <a:p>
            <a:pPr marL="0" indent="0" algn="ctr">
              <a:buNone/>
            </a:pPr>
            <a:r>
              <a:rPr lang="en-GB" sz="4000" b="1" dirty="0"/>
              <a:t>Bipolar Disorder – Psychopathology &amp; Diagnosis</a:t>
            </a:r>
          </a:p>
          <a:p>
            <a:pPr marL="0" indent="0" algn="ctr">
              <a:buNone/>
            </a:pPr>
            <a:endParaRPr lang="en-GB" sz="4000" b="1" dirty="0"/>
          </a:p>
        </p:txBody>
      </p:sp>
    </p:spTree>
    <p:extLst>
      <p:ext uri="{BB962C8B-B14F-4D97-AF65-F5344CB8AC3E}">
        <p14:creationId xmlns:p14="http://schemas.microsoft.com/office/powerpoint/2010/main" val="24077512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261498" cy="3354705"/>
          </a:xfrm>
        </p:spPr>
        <p:txBody>
          <a:bodyPr/>
          <a:lstStyle/>
          <a:p>
            <a:pPr marL="457200" indent="-457200">
              <a:buAutoNum type="arabicPeriod" startAt="4"/>
            </a:pPr>
            <a:r>
              <a:rPr lang="en-GB" sz="2000" dirty="0"/>
              <a:t>Which of the following statements is FALSE about Rapid Cycling bipolar disorder: </a:t>
            </a:r>
          </a:p>
          <a:p>
            <a:pPr marL="457200" indent="-457200">
              <a:buAutoNum type="arabicPeriod" startAt="4"/>
            </a:pPr>
            <a:endParaRPr lang="en-GB" sz="2000" dirty="0"/>
          </a:p>
          <a:p>
            <a:pPr marL="0" indent="0">
              <a:buNone/>
            </a:pPr>
            <a:r>
              <a:rPr lang="en-GB" sz="2000" dirty="0"/>
              <a:t>A.  History of antidepressant induced hypomania is a risk factor</a:t>
            </a:r>
          </a:p>
          <a:p>
            <a:pPr marL="0" indent="0">
              <a:buNone/>
            </a:pPr>
            <a:r>
              <a:rPr lang="en-GB" sz="2000" dirty="0"/>
              <a:t>B.  Evidence of low thyroxin levels is found even when not under treatment</a:t>
            </a:r>
          </a:p>
          <a:p>
            <a:pPr marL="0" indent="0">
              <a:buNone/>
            </a:pPr>
            <a:r>
              <a:rPr lang="en-GB" sz="2000" dirty="0"/>
              <a:t>C.  Lasts less than 2 years in 50% of cases</a:t>
            </a:r>
          </a:p>
          <a:p>
            <a:pPr marL="0" indent="0">
              <a:buNone/>
            </a:pPr>
            <a:r>
              <a:rPr lang="en-GB" sz="2000" dirty="0"/>
              <a:t>D.  Patients cycle between hypomania and depression each week</a:t>
            </a:r>
          </a:p>
          <a:p>
            <a:pPr marL="0" indent="0">
              <a:buNone/>
            </a:pPr>
            <a:r>
              <a:rPr lang="en-GB" sz="2000" dirty="0"/>
              <a:t>E.  Is not genetically inherited in families with bipolar disorder</a:t>
            </a:r>
            <a:endParaRPr lang="en-GB" sz="2000" dirty="0">
              <a:effectLst/>
            </a:endParaRPr>
          </a:p>
        </p:txBody>
      </p:sp>
    </p:spTree>
    <p:extLst>
      <p:ext uri="{BB962C8B-B14F-4D97-AF65-F5344CB8AC3E}">
        <p14:creationId xmlns:p14="http://schemas.microsoft.com/office/powerpoint/2010/main" val="221601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p:txBody>
          <a:bodyPr/>
          <a:lstStyle/>
          <a:p>
            <a:pPr marL="0" indent="0">
              <a:buNone/>
            </a:pPr>
            <a:r>
              <a:rPr lang="en-GB" sz="2000" b="1" dirty="0"/>
              <a:t>Answer: D.  Patients cycle between hypomania and depression each week</a:t>
            </a:r>
          </a:p>
          <a:p>
            <a:pPr marL="0" indent="0">
              <a:buNone/>
            </a:pPr>
            <a:endParaRPr lang="en-GB" sz="2000" b="1" dirty="0"/>
          </a:p>
        </p:txBody>
      </p:sp>
      <p:sp>
        <p:nvSpPr>
          <p:cNvPr id="7" name="Picture Placeholder 6">
            <a:extLst>
              <a:ext uri="{FF2B5EF4-FFF2-40B4-BE49-F238E27FC236}">
                <a16:creationId xmlns:a16="http://schemas.microsoft.com/office/drawing/2014/main" id="{9C982F6F-A440-9C45-8C5D-25011E647307}"/>
              </a:ext>
            </a:extLst>
          </p:cNvPr>
          <p:cNvSpPr>
            <a:spLocks noGrp="1"/>
          </p:cNvSpPr>
          <p:nvPr>
            <p:ph type="pic" sz="quarter" idx="14"/>
          </p:nvPr>
        </p:nvSpPr>
        <p:spPr>
          <a:xfrm>
            <a:off x="5360988" y="2486025"/>
            <a:ext cx="3451225" cy="2457450"/>
          </a:xfrm>
        </p:spPr>
      </p:sp>
      <p:pic>
        <p:nvPicPr>
          <p:cNvPr id="6" name="Picture 5" descr="A picture containing scene&#10;&#10;Description automatically generated">
            <a:extLst>
              <a:ext uri="{FF2B5EF4-FFF2-40B4-BE49-F238E27FC236}">
                <a16:creationId xmlns:a16="http://schemas.microsoft.com/office/drawing/2014/main" id="{78311438-396B-0749-B2D8-65BEE788C9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60987" y="2571749"/>
            <a:ext cx="3451225" cy="2371725"/>
          </a:xfrm>
          <a:prstGeom prst="rect">
            <a:avLst/>
          </a:prstGeom>
        </p:spPr>
      </p:pic>
    </p:spTree>
    <p:extLst>
      <p:ext uri="{BB962C8B-B14F-4D97-AF65-F5344CB8AC3E}">
        <p14:creationId xmlns:p14="http://schemas.microsoft.com/office/powerpoint/2010/main" val="15122311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261498" cy="3354705"/>
          </a:xfrm>
        </p:spPr>
        <p:txBody>
          <a:bodyPr/>
          <a:lstStyle/>
          <a:p>
            <a:pPr marL="0" indent="0">
              <a:buNone/>
            </a:pPr>
            <a:r>
              <a:rPr lang="en-GB" dirty="0"/>
              <a:t>5.  Which of the following statements is TRUE regarding </a:t>
            </a:r>
            <a:r>
              <a:rPr lang="en-GB" dirty="0" err="1"/>
              <a:t>Cyclothymia</a:t>
            </a:r>
            <a:r>
              <a:rPr lang="en-GB" dirty="0"/>
              <a:t>:</a:t>
            </a:r>
          </a:p>
          <a:p>
            <a:pPr marL="0" indent="0">
              <a:buNone/>
            </a:pPr>
            <a:r>
              <a:rPr lang="en-GB" dirty="0"/>
              <a:t>A.  Is more common in males</a:t>
            </a:r>
          </a:p>
          <a:p>
            <a:pPr marL="0" indent="0">
              <a:buNone/>
            </a:pPr>
            <a:r>
              <a:rPr lang="en-GB" dirty="0"/>
              <a:t>B.  Prevalence around 5%</a:t>
            </a:r>
          </a:p>
          <a:p>
            <a:pPr marL="0" indent="0">
              <a:buNone/>
            </a:pPr>
            <a:r>
              <a:rPr lang="en-GB" dirty="0"/>
              <a:t>C.  Usual age of onset is between 35-40 years</a:t>
            </a:r>
          </a:p>
          <a:p>
            <a:pPr marL="0" indent="0">
              <a:buNone/>
            </a:pPr>
            <a:r>
              <a:rPr lang="en-GB" dirty="0"/>
              <a:t>D.  Results in a diagnosis of bipolar disorder in a third of patients</a:t>
            </a:r>
          </a:p>
          <a:p>
            <a:pPr marL="0" indent="0">
              <a:buNone/>
            </a:pPr>
            <a:r>
              <a:rPr lang="en-GB" dirty="0"/>
              <a:t>E.  Mood stabilisers are usually ineffective</a:t>
            </a:r>
            <a:endParaRPr lang="en-GB" sz="1800" dirty="0"/>
          </a:p>
        </p:txBody>
      </p:sp>
    </p:spTree>
    <p:extLst>
      <p:ext uri="{BB962C8B-B14F-4D97-AF65-F5344CB8AC3E}">
        <p14:creationId xmlns:p14="http://schemas.microsoft.com/office/powerpoint/2010/main" val="618735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GA Module: Bipolar- 2</a:t>
            </a:r>
          </a:p>
        </p:txBody>
      </p:sp>
      <p:sp>
        <p:nvSpPr>
          <p:cNvPr id="3" name="Subtitle 2"/>
          <p:cNvSpPr>
            <a:spLocks noGrp="1"/>
          </p:cNvSpPr>
          <p:nvPr>
            <p:ph type="subTitle" idx="1"/>
          </p:nvPr>
        </p:nvSpPr>
        <p:spPr/>
        <p:txBody>
          <a:bodyPr/>
          <a:lstStyle/>
          <a:p>
            <a:r>
              <a:rPr lang="en-GB" dirty="0"/>
              <a:t>MCQs</a:t>
            </a:r>
          </a:p>
        </p:txBody>
      </p:sp>
      <p:sp>
        <p:nvSpPr>
          <p:cNvPr id="4" name="Text Placeholder 3"/>
          <p:cNvSpPr>
            <a:spLocks noGrp="1"/>
          </p:cNvSpPr>
          <p:nvPr>
            <p:ph type="body" sz="quarter" idx="13"/>
          </p:nvPr>
        </p:nvSpPr>
        <p:spPr>
          <a:xfrm>
            <a:off x="457200" y="2486024"/>
            <a:ext cx="8261498" cy="3354705"/>
          </a:xfrm>
        </p:spPr>
        <p:txBody>
          <a:bodyPr/>
          <a:lstStyle/>
          <a:p>
            <a:pPr marL="0" indent="0">
              <a:buNone/>
            </a:pPr>
            <a:r>
              <a:rPr lang="en-GB" b="1" dirty="0"/>
              <a:t>Answer: D.  Results in a diagnosis of bipolar disorder in a third </a:t>
            </a:r>
            <a:r>
              <a:rPr lang="en-GB" b="1"/>
              <a:t>of patients</a:t>
            </a:r>
            <a:endParaRPr lang="en-GB" b="1" dirty="0"/>
          </a:p>
        </p:txBody>
      </p:sp>
    </p:spTree>
    <p:extLst>
      <p:ext uri="{BB962C8B-B14F-4D97-AF65-F5344CB8AC3E}">
        <p14:creationId xmlns:p14="http://schemas.microsoft.com/office/powerpoint/2010/main" val="1889865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3647" y="1688510"/>
            <a:ext cx="7772400" cy="679449"/>
          </a:xfrm>
        </p:spPr>
        <p:txBody>
          <a:bodyPr/>
          <a:lstStyle/>
          <a:p>
            <a:r>
              <a:rPr lang="en-US" dirty="0"/>
              <a:t>GA Module: Bipolar Disorder</a:t>
            </a:r>
          </a:p>
        </p:txBody>
      </p:sp>
      <p:sp>
        <p:nvSpPr>
          <p:cNvPr id="4" name="Text Placeholder 3"/>
          <p:cNvSpPr>
            <a:spLocks noGrp="1"/>
          </p:cNvSpPr>
          <p:nvPr>
            <p:ph type="body" sz="quarter" idx="13"/>
          </p:nvPr>
        </p:nvSpPr>
        <p:spPr/>
        <p:txBody>
          <a:bodyPr/>
          <a:lstStyle/>
          <a:p>
            <a:pPr marL="0" indent="0" algn="ctr">
              <a:buNone/>
            </a:pPr>
            <a:endParaRPr lang="en-US" dirty="0"/>
          </a:p>
          <a:p>
            <a:pPr marL="0" indent="0" algn="ctr">
              <a:buNone/>
            </a:pPr>
            <a:r>
              <a:rPr lang="en-US" sz="3600" b="1" i="1" dirty="0">
                <a:solidFill>
                  <a:srgbClr val="A00054"/>
                </a:solidFill>
                <a:latin typeface="+mj-lt"/>
                <a:ea typeface="+mj-ea"/>
                <a:cs typeface="+mj-cs"/>
              </a:rPr>
              <a:t>Thank you</a:t>
            </a:r>
          </a:p>
        </p:txBody>
      </p:sp>
    </p:spTree>
    <p:extLst>
      <p:ext uri="{BB962C8B-B14F-4D97-AF65-F5344CB8AC3E}">
        <p14:creationId xmlns:p14="http://schemas.microsoft.com/office/powerpoint/2010/main" val="2471369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bipolar-disorder-fig2_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69" y="350874"/>
            <a:ext cx="8864661" cy="6507126"/>
          </a:xfrm>
          <a:prstGeom prst="rect">
            <a:avLst/>
          </a:prstGeom>
        </p:spPr>
      </p:pic>
    </p:spTree>
    <p:extLst>
      <p:ext uri="{BB962C8B-B14F-4D97-AF65-F5344CB8AC3E}">
        <p14:creationId xmlns:p14="http://schemas.microsoft.com/office/powerpoint/2010/main" val="296373254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287079" y="880694"/>
            <a:ext cx="5507665" cy="703557"/>
          </a:xfrm>
        </p:spPr>
        <p:txBody>
          <a:bodyPr/>
          <a:lstStyle/>
          <a:p>
            <a:pPr fontAlgn="auto">
              <a:spcAft>
                <a:spcPts val="0"/>
              </a:spcAft>
              <a:defRPr/>
            </a:pPr>
            <a:r>
              <a:rPr lang="en-US" sz="3600" b="1" dirty="0">
                <a:solidFill>
                  <a:srgbClr val="A00054"/>
                </a:solidFill>
              </a:rPr>
              <a:t>Bipolar spectrum</a:t>
            </a:r>
          </a:p>
        </p:txBody>
      </p:sp>
      <p:pic>
        <p:nvPicPr>
          <p:cNvPr id="2050" name="Picture 6" descr="double-sided arrow listing range of moods, from severe mania to severe depression"/>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34335" y="1967023"/>
            <a:ext cx="4596310" cy="35535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369836" y="5697022"/>
            <a:ext cx="1316964" cy="369332"/>
          </a:xfrm>
          <a:prstGeom prst="rect">
            <a:avLst/>
          </a:prstGeom>
          <a:noFill/>
        </p:spPr>
        <p:txBody>
          <a:bodyPr wrap="none" rtlCol="0">
            <a:spAutoFit/>
          </a:bodyPr>
          <a:lstStyle/>
          <a:p>
            <a:r>
              <a:rPr lang="en-GB" dirty="0"/>
              <a:t>NIMH 2007</a:t>
            </a: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944490"/>
            <a:ext cx="8229600" cy="767353"/>
          </a:xfrm>
        </p:spPr>
        <p:txBody>
          <a:bodyPr/>
          <a:lstStyle/>
          <a:p>
            <a:pPr fontAlgn="auto">
              <a:spcAft>
                <a:spcPts val="0"/>
              </a:spcAft>
              <a:defRPr/>
            </a:pPr>
            <a:r>
              <a:rPr lang="en-US" sz="3600" b="1" dirty="0">
                <a:solidFill>
                  <a:srgbClr val="A00054"/>
                </a:solidFill>
              </a:rPr>
              <a:t>DSM-5 Diagnosis</a:t>
            </a:r>
          </a:p>
        </p:txBody>
      </p:sp>
      <p:sp>
        <p:nvSpPr>
          <p:cNvPr id="2" name="Content Placeholder 1"/>
          <p:cNvSpPr>
            <a:spLocks noGrp="1"/>
          </p:cNvSpPr>
          <p:nvPr>
            <p:ph idx="1"/>
          </p:nvPr>
        </p:nvSpPr>
        <p:spPr/>
        <p:txBody>
          <a:bodyPr>
            <a:normAutofit/>
          </a:bodyPr>
          <a:lstStyle/>
          <a:p>
            <a:pPr marL="571500" indent="-571500" eaLnBrk="1" hangingPunct="1"/>
            <a:r>
              <a:rPr lang="en-US" sz="3200" dirty="0">
                <a:latin typeface="+mj-lt"/>
              </a:rPr>
              <a:t>Diagnostic Classifications</a:t>
            </a:r>
          </a:p>
          <a:p>
            <a:pPr marL="839788" lvl="1" indent="-495300">
              <a:buFont typeface="Wingdings" charset="0"/>
              <a:buAutoNum type="arabicPeriod"/>
            </a:pPr>
            <a:r>
              <a:rPr lang="en-US" sz="2800" dirty="0">
                <a:latin typeface="+mj-lt"/>
              </a:rPr>
              <a:t>Bipolar I Disorder</a:t>
            </a:r>
          </a:p>
          <a:p>
            <a:pPr marL="1090613" lvl="2" indent="-419100" eaLnBrk="1" hangingPunct="1"/>
            <a:r>
              <a:rPr lang="en-US" sz="2000" dirty="0">
                <a:latin typeface="+mj-lt"/>
              </a:rPr>
              <a:t>One or more Manic Episode or Mixed Manic Episode</a:t>
            </a:r>
          </a:p>
          <a:p>
            <a:pPr marL="1090613" lvl="2" indent="-419100" eaLnBrk="1" hangingPunct="1"/>
            <a:r>
              <a:rPr lang="en-US" sz="2000" dirty="0">
                <a:latin typeface="+mj-lt"/>
              </a:rPr>
              <a:t>Minor or Major Depressive Episodes often present</a:t>
            </a:r>
          </a:p>
          <a:p>
            <a:pPr marL="1090613" lvl="2" indent="-419100" eaLnBrk="1" hangingPunct="1"/>
            <a:r>
              <a:rPr lang="en-US" sz="2000" dirty="0">
                <a:latin typeface="+mj-lt"/>
              </a:rPr>
              <a:t>May have psychotic symptoms</a:t>
            </a:r>
          </a:p>
          <a:p>
            <a:pPr marL="1090613" lvl="2" indent="-419100" eaLnBrk="1" hangingPunct="1"/>
            <a:r>
              <a:rPr lang="en-US" sz="2000" dirty="0">
                <a:latin typeface="+mj-lt"/>
              </a:rPr>
              <a:t>Specifies: anxious distress, mixed features, rapid cycling, melancholic features, atypical features, mood-congruent psychotic features, mood incongruent psychotic features, catatonia, </a:t>
            </a:r>
            <a:r>
              <a:rPr lang="en-US" sz="2000" dirty="0" err="1">
                <a:latin typeface="+mj-lt"/>
              </a:rPr>
              <a:t>peri</a:t>
            </a:r>
            <a:r>
              <a:rPr lang="en-US" sz="2000" dirty="0">
                <a:latin typeface="+mj-lt"/>
              </a:rPr>
              <a:t>-partum onset, seasonal pattern</a:t>
            </a:r>
          </a:p>
          <a:p>
            <a:pPr marL="1090613" lvl="2" indent="-419100" eaLnBrk="1" hangingPunct="1"/>
            <a:r>
              <a:rPr lang="en-US" sz="2000" dirty="0">
                <a:latin typeface="+mj-lt"/>
              </a:rPr>
              <a:t>Severity Ratings: Mild, Moderate, Severe</a:t>
            </a:r>
          </a:p>
          <a:p>
            <a:pPr marL="1090613" lvl="2" indent="-419100" eaLnBrk="1" hangingPunct="1"/>
            <a:endParaRPr lang="en-US" sz="2400" dirty="0">
              <a:latin typeface="Arial" charset="0"/>
            </a:endParaRPr>
          </a:p>
          <a:p>
            <a:endParaRPr lang="en-US" dirty="0"/>
          </a:p>
        </p:txBody>
      </p:sp>
    </p:spTree>
    <p:extLst>
      <p:ext uri="{BB962C8B-B14F-4D97-AF65-F5344CB8AC3E}">
        <p14:creationId xmlns:p14="http://schemas.microsoft.com/office/powerpoint/2010/main" val="270300281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533400" y="940175"/>
            <a:ext cx="8229600" cy="811619"/>
          </a:xfrm>
        </p:spPr>
        <p:txBody>
          <a:bodyPr/>
          <a:lstStyle/>
          <a:p>
            <a:pPr fontAlgn="auto">
              <a:spcAft>
                <a:spcPts val="0"/>
              </a:spcAft>
              <a:defRPr/>
            </a:pPr>
            <a:r>
              <a:rPr lang="en-US" sz="3600" b="1" dirty="0">
                <a:solidFill>
                  <a:srgbClr val="A00054"/>
                </a:solidFill>
              </a:rPr>
              <a:t>DSM-5 Diagnosis </a:t>
            </a:r>
            <a:br>
              <a:rPr lang="en-US" sz="3600" b="1" dirty="0">
                <a:solidFill>
                  <a:srgbClr val="A00054"/>
                </a:solidFill>
              </a:rPr>
            </a:br>
            <a:endParaRPr lang="en-US" sz="3600" b="1" dirty="0">
              <a:solidFill>
                <a:srgbClr val="A00054"/>
              </a:solidFill>
            </a:endParaRPr>
          </a:p>
        </p:txBody>
      </p:sp>
      <p:sp>
        <p:nvSpPr>
          <p:cNvPr id="15364" name="Rectangle 3"/>
          <p:cNvSpPr>
            <a:spLocks noGrp="1" noChangeArrowheads="1"/>
          </p:cNvSpPr>
          <p:nvPr>
            <p:ph type="body" sz="half" idx="1"/>
          </p:nvPr>
        </p:nvSpPr>
        <p:spPr>
          <a:xfrm>
            <a:off x="886756" y="1751794"/>
            <a:ext cx="7266643" cy="3963206"/>
          </a:xfrm>
        </p:spPr>
        <p:txBody>
          <a:bodyPr>
            <a:normAutofit fontScale="85000" lnSpcReduction="20000"/>
          </a:bodyPr>
          <a:lstStyle/>
          <a:p>
            <a:pPr marL="346075" indent="-346075" eaLnBrk="1" hangingPunct="1">
              <a:lnSpc>
                <a:spcPct val="90000"/>
              </a:lnSpc>
            </a:pPr>
            <a:r>
              <a:rPr lang="en-US" sz="2800" dirty="0"/>
              <a:t>Manic Episode Criteria</a:t>
            </a:r>
          </a:p>
          <a:p>
            <a:pPr marL="914400" lvl="1" indent="-454025" eaLnBrk="1" hangingPunct="1">
              <a:lnSpc>
                <a:spcPct val="90000"/>
              </a:lnSpc>
            </a:pPr>
            <a:r>
              <a:rPr lang="en-US" sz="2400" dirty="0"/>
              <a:t>A distinct period of abnormally and persistently elevated, expansive, or irritable mood.</a:t>
            </a:r>
          </a:p>
          <a:p>
            <a:pPr marL="914400" lvl="1" indent="-454025" eaLnBrk="1" hangingPunct="1">
              <a:lnSpc>
                <a:spcPct val="90000"/>
              </a:lnSpc>
            </a:pPr>
            <a:r>
              <a:rPr lang="en-US" sz="2400" dirty="0"/>
              <a:t>Lasting at least 1 week.</a:t>
            </a:r>
          </a:p>
          <a:p>
            <a:pPr marL="914400" lvl="1" indent="-454025" eaLnBrk="1" hangingPunct="1">
              <a:lnSpc>
                <a:spcPct val="90000"/>
              </a:lnSpc>
            </a:pPr>
            <a:r>
              <a:rPr lang="en-US" sz="2400" dirty="0"/>
              <a:t>Three or more (four if the mood is only irritable) of the following symptoms:</a:t>
            </a:r>
          </a:p>
          <a:p>
            <a:pPr marL="914400" lvl="1" indent="-454025" eaLnBrk="1" hangingPunct="1">
              <a:lnSpc>
                <a:spcPct val="90000"/>
              </a:lnSpc>
            </a:pPr>
            <a:endParaRPr lang="en-US" sz="2400" dirty="0"/>
          </a:p>
          <a:p>
            <a:pPr marL="1422400" lvl="2" indent="-393700" eaLnBrk="1" hangingPunct="1">
              <a:lnSpc>
                <a:spcPct val="90000"/>
              </a:lnSpc>
              <a:buSzPct val="85000"/>
              <a:buFont typeface="Times" charset="0"/>
              <a:buAutoNum type="arabicPeriod"/>
            </a:pPr>
            <a:r>
              <a:rPr lang="en-US" sz="2100" dirty="0"/>
              <a:t>Inflated self-esteem or grandiosity</a:t>
            </a:r>
          </a:p>
          <a:p>
            <a:pPr marL="1422400" lvl="2" indent="-393700" eaLnBrk="1" hangingPunct="1">
              <a:lnSpc>
                <a:spcPct val="90000"/>
              </a:lnSpc>
              <a:buSzPct val="85000"/>
              <a:buFont typeface="Times" charset="0"/>
              <a:buAutoNum type="arabicPeriod"/>
            </a:pPr>
            <a:r>
              <a:rPr lang="en-US" sz="2100" dirty="0"/>
              <a:t>Decreased need for sleep </a:t>
            </a:r>
          </a:p>
          <a:p>
            <a:pPr marL="1422400" lvl="2" indent="-393700" eaLnBrk="1" hangingPunct="1">
              <a:lnSpc>
                <a:spcPct val="90000"/>
              </a:lnSpc>
              <a:buSzPct val="85000"/>
              <a:buFont typeface="Times" charset="0"/>
              <a:buAutoNum type="arabicPeriod"/>
            </a:pPr>
            <a:r>
              <a:rPr lang="en-US" sz="2100" dirty="0"/>
              <a:t>Pressured speech or more talkative than usual</a:t>
            </a:r>
          </a:p>
          <a:p>
            <a:pPr marL="1422400" lvl="2" indent="-393700" eaLnBrk="1" hangingPunct="1">
              <a:lnSpc>
                <a:spcPct val="90000"/>
              </a:lnSpc>
              <a:buSzPct val="85000"/>
              <a:buFont typeface="Times" charset="0"/>
              <a:buAutoNum type="arabicPeriod"/>
            </a:pPr>
            <a:r>
              <a:rPr lang="en-US" sz="2100" dirty="0"/>
              <a:t>Flight of ideas or racing thoughts</a:t>
            </a:r>
          </a:p>
          <a:p>
            <a:pPr marL="1422400" lvl="2" indent="-393700" eaLnBrk="1" hangingPunct="1">
              <a:lnSpc>
                <a:spcPct val="90000"/>
              </a:lnSpc>
              <a:buSzPct val="85000"/>
              <a:buFont typeface="Times" charset="0"/>
              <a:buAutoNum type="arabicPeriod"/>
            </a:pPr>
            <a:r>
              <a:rPr lang="en-US" sz="2100" dirty="0"/>
              <a:t>Distractibility</a:t>
            </a:r>
          </a:p>
          <a:p>
            <a:pPr marL="1422400" lvl="2" indent="-393700" eaLnBrk="1" hangingPunct="1">
              <a:lnSpc>
                <a:spcPct val="90000"/>
              </a:lnSpc>
              <a:buSzPct val="85000"/>
              <a:buFont typeface="Times" charset="0"/>
              <a:buAutoNum type="arabicPeriod"/>
            </a:pPr>
            <a:r>
              <a:rPr lang="en-US" sz="2100" dirty="0"/>
              <a:t>Psychomotor agitation or increase in goal-directed activity</a:t>
            </a:r>
          </a:p>
          <a:p>
            <a:pPr marL="1422400" lvl="2" indent="-393700" eaLnBrk="1" hangingPunct="1">
              <a:lnSpc>
                <a:spcPct val="90000"/>
              </a:lnSpc>
              <a:buSzPct val="85000"/>
              <a:buFont typeface="Times" charset="0"/>
              <a:buAutoNum type="arabicPeriod"/>
            </a:pPr>
            <a:r>
              <a:rPr lang="en-US" sz="2100" dirty="0"/>
              <a:t>Hedonistic interests</a:t>
            </a:r>
          </a:p>
        </p:txBody>
      </p:sp>
      <p:sp>
        <p:nvSpPr>
          <p:cNvPr id="15365" name="Rectangle 1029"/>
          <p:cNvSpPr>
            <a:spLocks noChangeArrowheads="1"/>
          </p:cNvSpPr>
          <p:nvPr/>
        </p:nvSpPr>
        <p:spPr bwMode="auto">
          <a:xfrm>
            <a:off x="457200" y="6338888"/>
            <a:ext cx="13178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a:t>APA (2013)</a:t>
            </a:r>
          </a:p>
        </p:txBody>
      </p:sp>
    </p:spTree>
    <p:extLst>
      <p:ext uri="{BB962C8B-B14F-4D97-AF65-F5344CB8AC3E}">
        <p14:creationId xmlns:p14="http://schemas.microsoft.com/office/powerpoint/2010/main" val="69688539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bg>
      <p:bgRef idx="1001">
        <a:schemeClr val="bg1"/>
      </p:bgRef>
    </p:bg>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363279" y="941939"/>
            <a:ext cx="8229600" cy="715926"/>
          </a:xfrm>
        </p:spPr>
        <p:txBody>
          <a:bodyPr/>
          <a:lstStyle/>
          <a:p>
            <a:pPr eaLnBrk="1" hangingPunct="1"/>
            <a:r>
              <a:rPr lang="en-US" sz="3600" b="1" dirty="0">
                <a:solidFill>
                  <a:srgbClr val="A00054"/>
                </a:solidFill>
              </a:rPr>
              <a:t>DSM-5 Diagnosis </a:t>
            </a:r>
            <a:br>
              <a:rPr lang="en-US" sz="4400" dirty="0">
                <a:latin typeface="+mn-lt"/>
              </a:rPr>
            </a:br>
            <a:endParaRPr lang="en-US" sz="4400" dirty="0">
              <a:latin typeface="+mn-lt"/>
            </a:endParaRPr>
          </a:p>
        </p:txBody>
      </p:sp>
      <p:sp>
        <p:nvSpPr>
          <p:cNvPr id="16388" name="Rectangle 3"/>
          <p:cNvSpPr>
            <a:spLocks noGrp="1" noChangeArrowheads="1"/>
          </p:cNvSpPr>
          <p:nvPr>
            <p:ph type="body" sz="half" idx="1"/>
          </p:nvPr>
        </p:nvSpPr>
        <p:spPr>
          <a:xfrm>
            <a:off x="685800" y="1629512"/>
            <a:ext cx="7467600" cy="4390288"/>
          </a:xfrm>
        </p:spPr>
        <p:txBody>
          <a:bodyPr>
            <a:normAutofit/>
          </a:bodyPr>
          <a:lstStyle/>
          <a:p>
            <a:pPr marL="346075" indent="-346075" eaLnBrk="1" hangingPunct="1">
              <a:lnSpc>
                <a:spcPct val="90000"/>
              </a:lnSpc>
            </a:pPr>
            <a:r>
              <a:rPr lang="en-US" sz="2400" dirty="0"/>
              <a:t>Manic Episode Criteria (cont.)</a:t>
            </a:r>
          </a:p>
          <a:p>
            <a:pPr marL="914400" lvl="1" indent="-454025" eaLnBrk="1" hangingPunct="1">
              <a:lnSpc>
                <a:spcPct val="90000"/>
              </a:lnSpc>
            </a:pPr>
            <a:r>
              <a:rPr lang="en-US" sz="2200" dirty="0"/>
              <a:t>Causes marked impairment in occupational functioning in usual social activities or relationships, </a:t>
            </a:r>
            <a:r>
              <a:rPr lang="en-US" sz="2200" b="1" dirty="0"/>
              <a:t>or</a:t>
            </a:r>
          </a:p>
          <a:p>
            <a:pPr marL="914400" lvl="1" indent="-454025" eaLnBrk="1" hangingPunct="1">
              <a:lnSpc>
                <a:spcPct val="90000"/>
              </a:lnSpc>
            </a:pPr>
            <a:r>
              <a:rPr lang="en-US" sz="2200" dirty="0"/>
              <a:t>Necessitates hospitalization to prevent harm to self or others, </a:t>
            </a:r>
            <a:r>
              <a:rPr lang="en-US" sz="2200" b="1" dirty="0"/>
              <a:t>or</a:t>
            </a:r>
          </a:p>
          <a:p>
            <a:pPr marL="914400" lvl="1" indent="-454025" eaLnBrk="1" hangingPunct="1">
              <a:lnSpc>
                <a:spcPct val="90000"/>
              </a:lnSpc>
            </a:pPr>
            <a:r>
              <a:rPr lang="en-US" sz="2200" dirty="0"/>
              <a:t>Has psychotic features</a:t>
            </a:r>
          </a:p>
          <a:p>
            <a:pPr marL="914400" lvl="1" indent="-454025" eaLnBrk="1" hangingPunct="1">
              <a:lnSpc>
                <a:spcPct val="90000"/>
              </a:lnSpc>
            </a:pPr>
            <a:r>
              <a:rPr lang="en-US" sz="2200" dirty="0"/>
              <a:t>Not due to substance use or abuse (e.g., drug abuse, medication, other treatment), or a general medial condition (e.g., hyperthyroidism).</a:t>
            </a:r>
          </a:p>
          <a:p>
            <a:pPr marL="914400" lvl="1" indent="-454025" eaLnBrk="1" hangingPunct="1">
              <a:lnSpc>
                <a:spcPct val="90000"/>
              </a:lnSpc>
            </a:pPr>
            <a:r>
              <a:rPr lang="en-US" sz="2200" dirty="0"/>
              <a:t>A full manic episode emerging during antidepressant treatment</a:t>
            </a:r>
          </a:p>
        </p:txBody>
      </p:sp>
      <p:sp>
        <p:nvSpPr>
          <p:cNvPr id="16389" name="Rectangle 6"/>
          <p:cNvSpPr>
            <a:spLocks noChangeArrowheads="1"/>
          </p:cNvSpPr>
          <p:nvPr/>
        </p:nvSpPr>
        <p:spPr bwMode="auto">
          <a:xfrm>
            <a:off x="457200" y="6338888"/>
            <a:ext cx="1347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APA (2013)</a:t>
            </a:r>
          </a:p>
        </p:txBody>
      </p:sp>
    </p:spTree>
    <p:extLst>
      <p:ext uri="{BB962C8B-B14F-4D97-AF65-F5344CB8AC3E}">
        <p14:creationId xmlns:p14="http://schemas.microsoft.com/office/powerpoint/2010/main" val="183929472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sychiatry Recruitment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994</TotalTime>
  <Words>2823</Words>
  <Application>Microsoft Office PowerPoint</Application>
  <PresentationFormat>On-screen Show (4:3)</PresentationFormat>
  <Paragraphs>366</Paragraphs>
  <Slides>44</Slides>
  <Notes>26</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44</vt:i4>
      </vt:variant>
    </vt:vector>
  </HeadingPairs>
  <TitlesOfParts>
    <vt:vector size="58" baseType="lpstr">
      <vt:lpstr>ＭＳ Ｐゴシック</vt:lpstr>
      <vt:lpstr>Arial</vt:lpstr>
      <vt:lpstr>Baskerville</vt:lpstr>
      <vt:lpstr>Calibri</vt:lpstr>
      <vt:lpstr>Franklin Gothic Medium</vt:lpstr>
      <vt:lpstr>Garamond</vt:lpstr>
      <vt:lpstr>Times</vt:lpstr>
      <vt:lpstr>Times New Roman</vt:lpstr>
      <vt:lpstr>Wingdings</vt:lpstr>
      <vt:lpstr>Psychiatry Recruitment PP</vt:lpstr>
      <vt:lpstr>1_Psychiatry Recruitment PP</vt:lpstr>
      <vt:lpstr>2_Psychiatry Recruitment PP</vt:lpstr>
      <vt:lpstr>3_Psychiatry Recruitment PP</vt:lpstr>
      <vt:lpstr>4_Psychiatry Recruitment PP</vt:lpstr>
      <vt:lpstr>PowerPoint Presentation</vt:lpstr>
      <vt:lpstr>GA Module: Bipolar Disorder</vt:lpstr>
      <vt:lpstr>GA Module: Bipolar Disorder</vt:lpstr>
      <vt:lpstr>GA Module: Bipolar Disorder</vt:lpstr>
      <vt:lpstr>PowerPoint Presentation</vt:lpstr>
      <vt:lpstr>Bipolar spectrum</vt:lpstr>
      <vt:lpstr>DSM-5 Diagnosis</vt:lpstr>
      <vt:lpstr>DSM-5 Diagnosis  </vt:lpstr>
      <vt:lpstr>DSM-5 Diagnosis  </vt:lpstr>
      <vt:lpstr>DSM-5 Diagnosis</vt:lpstr>
      <vt:lpstr>DSM-5 Diagnosis  </vt:lpstr>
      <vt:lpstr>DSM-5 Diagnosis</vt:lpstr>
      <vt:lpstr>DSM-5 Diagnosis</vt:lpstr>
      <vt:lpstr> Diagnosis </vt:lpstr>
      <vt:lpstr>Bipolar –ICD-10 criteria</vt:lpstr>
      <vt:lpstr>Bipolar –ICD-10 criteria</vt:lpstr>
      <vt:lpstr>Bipolar –ICD-10 criteria</vt:lpstr>
      <vt:lpstr>Bipolar –ICD-10 criteria</vt:lpstr>
      <vt:lpstr>Bipolar –ICD-10 criteria</vt:lpstr>
      <vt:lpstr>Deferential Diagnosis  </vt:lpstr>
      <vt:lpstr>Bipolar I</vt:lpstr>
      <vt:lpstr>Bipolar II</vt:lpstr>
      <vt:lpstr>Cyclothymic Disorder</vt:lpstr>
      <vt:lpstr>Diagnostic difficulties of Bipolar</vt:lpstr>
      <vt:lpstr>PRECIPITATING FACTORS </vt:lpstr>
      <vt:lpstr>Associated Impairments</vt:lpstr>
      <vt:lpstr>Associated Impairments</vt:lpstr>
      <vt:lpstr>Associated Impairments</vt:lpstr>
      <vt:lpstr>COMORBID DISORDERS</vt:lpstr>
      <vt:lpstr>Substance Abuse and Bipolar Disorder</vt:lpstr>
      <vt:lpstr>Bipolar Disorder and Personality Disorders</vt:lpstr>
      <vt:lpstr>References &amp; further reading</vt:lpstr>
      <vt:lpstr>GA Module: Bipolar-2</vt:lpstr>
      <vt:lpstr>GA Module: Bipolar- 2</vt:lpstr>
      <vt:lpstr>GA Module: Bipolar- 2</vt:lpstr>
      <vt:lpstr>GA Module: Bipolar- 2</vt:lpstr>
      <vt:lpstr>GA Module: Bipolar- 2</vt:lpstr>
      <vt:lpstr>GA Module: Bipolar- 2</vt:lpstr>
      <vt:lpstr>GA Module: Bipolar- 2</vt:lpstr>
      <vt:lpstr>GA Module: Bipolar- 2</vt:lpstr>
      <vt:lpstr>GA Module: Bipolar- 2</vt:lpstr>
      <vt:lpstr>GA Module: Bipolar- 2</vt:lpstr>
      <vt:lpstr>GA Module: Bipolar- 2</vt:lpstr>
      <vt:lpstr>GA Module: Bipolar Disorder</vt:lpstr>
    </vt:vector>
  </TitlesOfParts>
  <Company>Gupta's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Bipolar disorder: Pathophysiology and diagnosis</dc:title>
  <dc:creator>Sandipika Gupta</dc:creator>
  <cp:lastModifiedBy>Helen McEnerney</cp:lastModifiedBy>
  <cp:revision>134</cp:revision>
  <dcterms:created xsi:type="dcterms:W3CDTF">2015-01-04T14:36:29Z</dcterms:created>
  <dcterms:modified xsi:type="dcterms:W3CDTF">2020-06-29T15:09:16Z</dcterms:modified>
</cp:coreProperties>
</file>