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2" r:id="rId3"/>
    <p:sldId id="284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285" r:id="rId21"/>
    <p:sldId id="286" r:id="rId22"/>
    <p:sldId id="309" r:id="rId23"/>
    <p:sldId id="311" r:id="rId24"/>
    <p:sldId id="312" r:id="rId25"/>
    <p:sldId id="310" r:id="rId26"/>
    <p:sldId id="313" r:id="rId27"/>
    <p:sldId id="314" r:id="rId28"/>
    <p:sldId id="315" r:id="rId29"/>
    <p:sldId id="316" r:id="rId30"/>
    <p:sldId id="287" r:id="rId3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93"/>
    <a:srgbClr val="A00054"/>
    <a:srgbClr val="E28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2521" autoAdjust="0"/>
  </p:normalViewPr>
  <p:slideViewPr>
    <p:cSldViewPr snapToGrid="0" snapToObjects="1">
      <p:cViewPr varScale="1">
        <p:scale>
          <a:sx n="101" d="100"/>
          <a:sy n="101" d="100"/>
        </p:scale>
        <p:origin x="19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B3F6472-0DC5-8443-AC45-780EE1EFB45A}" type="datetimeFigureOut">
              <a:rPr lang="en-US"/>
              <a:pPr>
                <a:defRPr/>
              </a:pPr>
              <a:t>6/29/2020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8C5B9B9D-1956-F846-A822-275B380807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766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34BB43A-0BA0-FB44-BBBE-6013E1B4FC09}" type="datetimeFigureOut">
              <a:rPr lang="en-US"/>
              <a:pPr>
                <a:defRPr/>
              </a:pPr>
              <a:t>6/29/2020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C0588C8-2298-4448-8C7C-7D3DB3F595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5897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AF48386-C2F5-6143-AF5F-219DD3489E86}" type="slidenum">
              <a:rPr lang="en-US" altLang="en-US">
                <a:latin typeface="Calibri" charset="0"/>
              </a:rPr>
              <a:pPr eaLnBrk="1" hangingPunct="1"/>
              <a:t>1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313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954924"/>
            <a:ext cx="7839075" cy="37206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2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A000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954924"/>
            <a:ext cx="4619297" cy="372066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218113" y="1954213"/>
            <a:ext cx="3673475" cy="3721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1865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573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7839075" cy="245745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4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, text and phot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A000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17573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1" y="2486025"/>
            <a:ext cx="4761186" cy="24574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360988" y="2486025"/>
            <a:ext cx="3451225" cy="2457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4461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for graphs and large 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678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6207B0-AFD2-AF4C-9F9B-40934FCD6B18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E8249-4502-6D49-904B-E76B3AAE1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1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360363"/>
            <a:ext cx="31003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227763"/>
            <a:ext cx="9144000" cy="6302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8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9663"/>
            <a:ext cx="914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039938"/>
            <a:ext cx="83359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3" descr="bottom_brandi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5367338"/>
            <a:ext cx="179705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384175" y="1393607"/>
            <a:ext cx="81429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3600" b="1" dirty="0">
                <a:solidFill>
                  <a:srgbClr val="A00054"/>
                </a:solidFill>
              </a:rPr>
              <a:t>General Adult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5714" y="3120571"/>
            <a:ext cx="761342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A00054"/>
                </a:solidFill>
              </a:rPr>
              <a:t>Depression 2</a:t>
            </a:r>
          </a:p>
          <a:p>
            <a:pPr algn="ctr"/>
            <a:r>
              <a:rPr lang="en-US" sz="3600" b="1" dirty="0">
                <a:solidFill>
                  <a:srgbClr val="A00054"/>
                </a:solidFill>
              </a:rPr>
              <a:t>(Semester 2)</a:t>
            </a:r>
          </a:p>
          <a:p>
            <a:pPr algn="ctr"/>
            <a:endParaRPr lang="en-US" b="1" dirty="0">
              <a:solidFill>
                <a:srgbClr val="A00054"/>
              </a:solidFill>
            </a:endParaRPr>
          </a:p>
          <a:p>
            <a:pPr algn="ctr"/>
            <a:endParaRPr lang="en-US" b="1" dirty="0">
              <a:solidFill>
                <a:srgbClr val="A0005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9800"/>
            <a:ext cx="8229600" cy="477838"/>
          </a:xfrm>
        </p:spPr>
        <p:txBody>
          <a:bodyPr/>
          <a:lstStyle/>
          <a:p>
            <a:pPr algn="l"/>
            <a:r>
              <a:rPr lang="en-GB" sz="3600" b="1" dirty="0">
                <a:solidFill>
                  <a:srgbClr val="A00054"/>
                </a:solidFill>
              </a:rPr>
              <a:t>Clinical features - other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Depersonalisation</a:t>
            </a:r>
          </a:p>
          <a:p>
            <a:pPr lvl="1"/>
            <a:r>
              <a:rPr lang="en-GB" sz="2000" dirty="0"/>
              <a:t>Feel empty, blunt, rigid</a:t>
            </a:r>
          </a:p>
          <a:p>
            <a:pPr lvl="1"/>
            <a:r>
              <a:rPr lang="en-GB" sz="2000" dirty="0"/>
              <a:t>Severe – Entfremdungs depression (depersonalised depression)</a:t>
            </a:r>
          </a:p>
          <a:p>
            <a:r>
              <a:rPr lang="en-GB" sz="2400" dirty="0"/>
              <a:t>Obsessional symptoms</a:t>
            </a:r>
          </a:p>
          <a:p>
            <a:r>
              <a:rPr lang="en-GB" sz="2400" dirty="0"/>
              <a:t>Panic attacks</a:t>
            </a:r>
          </a:p>
          <a:p>
            <a:r>
              <a:rPr lang="en-GB" sz="2400" dirty="0"/>
              <a:t>Dissociative symptoms (fugue, loss of function of a limb)</a:t>
            </a:r>
          </a:p>
          <a:p>
            <a:r>
              <a:rPr lang="en-GB" sz="2400" dirty="0"/>
              <a:t>Memory problems </a:t>
            </a:r>
          </a:p>
          <a:p>
            <a:pPr marL="457200" lvl="1" indent="0">
              <a:buNone/>
            </a:pPr>
            <a:r>
              <a:rPr lang="en-GB" sz="2000" dirty="0"/>
              <a:t>– impairments in the retrieval and recognition of recently learned material particularly prominent [If severe, it may resemble dementia: depressive pseudodementia]</a:t>
            </a:r>
          </a:p>
        </p:txBody>
      </p:sp>
    </p:spTree>
    <p:extLst>
      <p:ext uri="{BB962C8B-B14F-4D97-AF65-F5344CB8AC3E}">
        <p14:creationId xmlns:p14="http://schemas.microsoft.com/office/powerpoint/2010/main" val="2245788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/>
          <a:lstStyle/>
          <a:p>
            <a:pPr algn="l"/>
            <a:r>
              <a:rPr lang="en-GB" sz="3600" b="1" dirty="0">
                <a:solidFill>
                  <a:srgbClr val="A00054"/>
                </a:solidFill>
              </a:rPr>
              <a:t>Psychotic depression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‘Mood congruent’ delusions </a:t>
            </a:r>
          </a:p>
          <a:p>
            <a:pPr marL="457200" lvl="1" indent="0">
              <a:buNone/>
            </a:pPr>
            <a:r>
              <a:rPr lang="en-GB" sz="2000" dirty="0"/>
              <a:t>– delusions have the same theme as the non-delusional thinking, on depressive themes – worthlessness, guilt, ill-health, poverty (rare).</a:t>
            </a:r>
          </a:p>
          <a:p>
            <a:r>
              <a:rPr lang="en-GB" sz="2400" dirty="0"/>
              <a:t>Persecutory delusions</a:t>
            </a:r>
          </a:p>
          <a:p>
            <a:pPr lvl="1"/>
            <a:r>
              <a:rPr lang="en-GB" sz="2000" dirty="0"/>
              <a:t>usually the patient believes that the supposed persecution is brought upon by himself/herself; he/she is ultimately to blame</a:t>
            </a:r>
          </a:p>
          <a:p>
            <a:pPr lvl="1"/>
            <a:r>
              <a:rPr lang="en-GB" sz="2000" dirty="0"/>
              <a:t>indicates worse prognosis. </a:t>
            </a:r>
          </a:p>
          <a:p>
            <a:r>
              <a:rPr lang="en-GB" sz="2400" dirty="0" err="1"/>
              <a:t>Cotard’s</a:t>
            </a:r>
            <a:r>
              <a:rPr lang="en-GB" sz="2400" dirty="0"/>
              <a:t> syndrome </a:t>
            </a:r>
          </a:p>
          <a:p>
            <a:pPr marL="457200" lvl="1" indent="0">
              <a:buNone/>
            </a:pPr>
            <a:r>
              <a:rPr lang="en-GB" sz="2000" dirty="0"/>
              <a:t>– nihilistic delusion (more common in older adults)</a:t>
            </a:r>
          </a:p>
        </p:txBody>
      </p:sp>
    </p:spTree>
    <p:extLst>
      <p:ext uri="{BB962C8B-B14F-4D97-AF65-F5344CB8AC3E}">
        <p14:creationId xmlns:p14="http://schemas.microsoft.com/office/powerpoint/2010/main" val="4277849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5932"/>
            <a:ext cx="8229600" cy="511705"/>
          </a:xfrm>
        </p:spPr>
        <p:txBody>
          <a:bodyPr/>
          <a:lstStyle/>
          <a:p>
            <a:pPr algn="l"/>
            <a:r>
              <a:rPr lang="en-GB" sz="3600" b="1" dirty="0">
                <a:solidFill>
                  <a:srgbClr val="A00054"/>
                </a:solidFill>
              </a:rPr>
              <a:t>Clinical variants of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Agitated depression – with agitation as a prominent feature</a:t>
            </a:r>
          </a:p>
          <a:p>
            <a:r>
              <a:rPr lang="en-GB" sz="2400" dirty="0"/>
              <a:t>Retarded depression – with prominent psychomotor retardation</a:t>
            </a:r>
          </a:p>
          <a:p>
            <a:r>
              <a:rPr lang="en-GB" sz="2400" dirty="0"/>
              <a:t>Depressive stupor / catatonia – motionless and mute patient</a:t>
            </a:r>
          </a:p>
          <a:p>
            <a:r>
              <a:rPr lang="en-GB" sz="2400" dirty="0"/>
              <a:t>Atypical depression – variably depressed mood with mood reactivity to positive events; overeating and oversleeping; extreme fatigue and heaviness in the limbs; pronounced anxiety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2919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2866"/>
            <a:ext cx="8229600" cy="494771"/>
          </a:xfrm>
        </p:spPr>
        <p:txBody>
          <a:bodyPr/>
          <a:lstStyle/>
          <a:p>
            <a:pPr algn="l"/>
            <a:r>
              <a:rPr lang="en-GB" sz="3600" b="1" dirty="0">
                <a:solidFill>
                  <a:srgbClr val="A00054"/>
                </a:solidFill>
              </a:rPr>
              <a:t>Pointers for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Severity </a:t>
            </a:r>
          </a:p>
          <a:p>
            <a:r>
              <a:rPr lang="en-GB" sz="2400" dirty="0"/>
              <a:t>Duration </a:t>
            </a:r>
          </a:p>
          <a:p>
            <a:r>
              <a:rPr lang="en-GB" sz="2400" dirty="0"/>
              <a:t>Social network</a:t>
            </a:r>
          </a:p>
          <a:p>
            <a:r>
              <a:rPr lang="en-GB" sz="2400" dirty="0"/>
              <a:t>Views of self, world and future</a:t>
            </a:r>
          </a:p>
          <a:p>
            <a:r>
              <a:rPr lang="en-GB" sz="2400" dirty="0"/>
              <a:t>Suicidal thoughts</a:t>
            </a:r>
          </a:p>
          <a:p>
            <a:r>
              <a:rPr lang="en-GB" sz="2400" dirty="0"/>
              <a:t>Past history</a:t>
            </a:r>
          </a:p>
          <a:p>
            <a:r>
              <a:rPr lang="en-GB" sz="2400" dirty="0"/>
              <a:t>Factors affecting symptoms</a:t>
            </a:r>
          </a:p>
          <a:p>
            <a:r>
              <a:rPr lang="en-GB" sz="2400" dirty="0"/>
              <a:t>Biological features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704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7532"/>
            <a:ext cx="8229600" cy="410105"/>
          </a:xfrm>
        </p:spPr>
        <p:txBody>
          <a:bodyPr/>
          <a:lstStyle/>
          <a:p>
            <a:pPr algn="l"/>
            <a:r>
              <a:rPr lang="en-GB" sz="3600" b="1" dirty="0">
                <a:solidFill>
                  <a:srgbClr val="A00054"/>
                </a:solidFill>
              </a:rPr>
              <a:t>Course - </a:t>
            </a:r>
            <a:r>
              <a:rPr lang="en-GB" sz="3600" b="1" dirty="0" err="1">
                <a:solidFill>
                  <a:srgbClr val="A00054"/>
                </a:solidFill>
              </a:rPr>
              <a:t>Kupfer’s</a:t>
            </a:r>
            <a:r>
              <a:rPr lang="en-GB" sz="3600" b="1" dirty="0">
                <a:solidFill>
                  <a:srgbClr val="A00054"/>
                </a:solidFill>
              </a:rPr>
              <a:t> curve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694" y="1825137"/>
            <a:ext cx="5395906" cy="4126930"/>
          </a:xfrm>
        </p:spPr>
      </p:pic>
    </p:spTree>
    <p:extLst>
      <p:ext uri="{BB962C8B-B14F-4D97-AF65-F5344CB8AC3E}">
        <p14:creationId xmlns:p14="http://schemas.microsoft.com/office/powerpoint/2010/main" val="2107792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9066"/>
            <a:ext cx="8229600" cy="418571"/>
          </a:xfrm>
        </p:spPr>
        <p:txBody>
          <a:bodyPr/>
          <a:lstStyle/>
          <a:p>
            <a:pPr algn="l"/>
            <a:r>
              <a:rPr lang="en-GB" sz="3600" b="1" dirty="0">
                <a:solidFill>
                  <a:srgbClr val="A00054"/>
                </a:solidFill>
              </a:rPr>
              <a:t>ICD-10 criteria [F32, F33]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5490436"/>
              </p:ext>
            </p:extLst>
          </p:nvPr>
        </p:nvGraphicFramePr>
        <p:xfrm>
          <a:off x="347132" y="2133601"/>
          <a:ext cx="8534400" cy="38404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225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8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Key Symptoms</a:t>
                      </a:r>
                    </a:p>
                    <a:p>
                      <a:r>
                        <a:rPr lang="en-GB" dirty="0"/>
                        <a:t>(MUST</a:t>
                      </a:r>
                      <a:r>
                        <a:rPr lang="en-GB" baseline="0" dirty="0"/>
                        <a:t> have at least 2)</a:t>
                      </a:r>
                      <a:endParaRPr lang="en-GB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UcPeriod"/>
                      </a:pPr>
                      <a:r>
                        <a:rPr lang="en-GB" dirty="0"/>
                        <a:t>Persistent low mood</a:t>
                      </a:r>
                    </a:p>
                    <a:p>
                      <a:pPr marL="342900" indent="-342900">
                        <a:buAutoNum type="alphaUcPeriod"/>
                      </a:pPr>
                      <a:r>
                        <a:rPr lang="en-GB" dirty="0"/>
                        <a:t>Loss of interest or pleasure</a:t>
                      </a:r>
                    </a:p>
                    <a:p>
                      <a:pPr marL="342900" indent="-342900">
                        <a:buAutoNum type="alphaUcPeriod"/>
                      </a:pPr>
                      <a:r>
                        <a:rPr lang="en-GB" dirty="0"/>
                        <a:t>Fatigue</a:t>
                      </a:r>
                      <a:r>
                        <a:rPr lang="en-GB" baseline="0" dirty="0"/>
                        <a:t> or low energy</a:t>
                      </a:r>
                      <a:endParaRPr lang="en-GB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If any of the above then ask about: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GB" dirty="0"/>
                        <a:t>Disturbed sleep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GB" dirty="0"/>
                        <a:t>Poor conc. Or</a:t>
                      </a:r>
                      <a:r>
                        <a:rPr lang="en-GB" baseline="0" dirty="0"/>
                        <a:t> indecisiveness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GB" baseline="0" dirty="0"/>
                        <a:t>Low self confidence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GB" baseline="0" dirty="0"/>
                        <a:t>Poor or increased appetite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GB" baseline="0" dirty="0"/>
                        <a:t>Suicidal thoughts or acts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GB" baseline="0" dirty="0"/>
                        <a:t>Agitation or slowing of movement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GB" baseline="0" dirty="0"/>
                        <a:t>Guilt or self blame</a:t>
                      </a:r>
                      <a:endParaRPr lang="en-GB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Severity </a:t>
                      </a:r>
                    </a:p>
                  </a:txBody>
                  <a:tcPr marL="68580" marR="68580">
                    <a:solidFill>
                      <a:srgbClr val="E28C0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 symptoms = mild</a:t>
                      </a:r>
                    </a:p>
                    <a:p>
                      <a:r>
                        <a:rPr lang="en-GB" dirty="0"/>
                        <a:t>5-6 symptoms = moderate</a:t>
                      </a:r>
                    </a:p>
                    <a:p>
                      <a:r>
                        <a:rPr lang="en-GB" dirty="0"/>
                        <a:t>7+</a:t>
                      </a:r>
                      <a:r>
                        <a:rPr lang="en-GB" baseline="0" dirty="0"/>
                        <a:t> symptoms= severe (+/- psychotic symptoms)</a:t>
                      </a:r>
                      <a:endParaRPr lang="en-GB" dirty="0"/>
                    </a:p>
                  </a:txBody>
                  <a:tcPr marL="68580" marR="68580">
                    <a:solidFill>
                      <a:srgbClr val="E28C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456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96" y="827261"/>
            <a:ext cx="6683765" cy="758376"/>
          </a:xfrm>
        </p:spPr>
        <p:txBody>
          <a:bodyPr/>
          <a:lstStyle/>
          <a:p>
            <a:r>
              <a:rPr lang="en-GB" sz="2800" b="1" dirty="0">
                <a:solidFill>
                  <a:srgbClr val="A00054"/>
                </a:solidFill>
              </a:rPr>
              <a:t>Classification of depressive disorders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775475"/>
              </p:ext>
            </p:extLst>
          </p:nvPr>
        </p:nvGraphicFramePr>
        <p:xfrm>
          <a:off x="437930" y="1371599"/>
          <a:ext cx="8420138" cy="4620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9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1078">
                <a:tc>
                  <a:txBody>
                    <a:bodyPr/>
                    <a:lstStyle/>
                    <a:p>
                      <a:r>
                        <a:rPr lang="en-GB" dirty="0"/>
                        <a:t>ICD-10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DSM IV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078">
                <a:tc>
                  <a:txBody>
                    <a:bodyPr/>
                    <a:lstStyle/>
                    <a:p>
                      <a:r>
                        <a:rPr lang="en-GB" sz="1600" dirty="0"/>
                        <a:t>Depressive</a:t>
                      </a:r>
                      <a:r>
                        <a:rPr lang="en-GB" sz="1600" baseline="0" dirty="0"/>
                        <a:t> episode</a:t>
                      </a:r>
                      <a:endParaRPr lang="en-GB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Major Depressive episode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259">
                <a:tc>
                  <a:txBody>
                    <a:bodyPr/>
                    <a:lstStyle/>
                    <a:p>
                      <a:r>
                        <a:rPr lang="en-GB" sz="1600" baseline="0" dirty="0"/>
                        <a:t>    </a:t>
                      </a:r>
                      <a:r>
                        <a:rPr lang="en-GB" sz="1200" baseline="0" dirty="0"/>
                        <a:t> Mild, moderate, severe, </a:t>
                      </a:r>
                    </a:p>
                    <a:p>
                      <a:r>
                        <a:rPr lang="en-GB" sz="1200" baseline="0" dirty="0"/>
                        <a:t>      severe with psychotic symptoms</a:t>
                      </a:r>
                      <a:endParaRPr lang="en-GB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Same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078">
                <a:tc>
                  <a:txBody>
                    <a:bodyPr/>
                    <a:lstStyle/>
                    <a:p>
                      <a:r>
                        <a:rPr lang="en-GB" sz="1600" dirty="0"/>
                        <a:t>Other depressive episodes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078">
                <a:tc>
                  <a:txBody>
                    <a:bodyPr/>
                    <a:lstStyle/>
                    <a:p>
                      <a:r>
                        <a:rPr lang="en-GB" sz="1400" dirty="0"/>
                        <a:t>     Atypical depression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-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078">
                <a:tc>
                  <a:txBody>
                    <a:bodyPr/>
                    <a:lstStyle/>
                    <a:p>
                      <a:r>
                        <a:rPr lang="en-GB" sz="1400" dirty="0"/>
                        <a:t>     Recurrent depressive disorder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Major depressive disorder- recurrent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5803">
                <a:tc>
                  <a:txBody>
                    <a:bodyPr/>
                    <a:lstStyle/>
                    <a:p>
                      <a:pPr marL="719138" indent="-719138" algn="l"/>
                      <a:r>
                        <a:rPr lang="en-GB" sz="1600" baseline="0" dirty="0"/>
                        <a:t>      </a:t>
                      </a:r>
                      <a:r>
                        <a:rPr lang="en-GB" sz="1200" baseline="0" dirty="0"/>
                        <a:t>Currently mild, moderate, severe,</a:t>
                      </a:r>
                    </a:p>
                    <a:p>
                      <a:pPr marL="719138" indent="-719138" algn="l"/>
                      <a:r>
                        <a:rPr lang="en-GB" sz="1200" baseline="0" dirty="0"/>
                        <a:t>        Severe with / with  out  psychotic symptoms,</a:t>
                      </a:r>
                    </a:p>
                    <a:p>
                      <a:pPr marL="719138" indent="-719138" algn="l"/>
                      <a:r>
                        <a:rPr lang="en-GB" sz="1200" baseline="0" dirty="0"/>
                        <a:t>         In remission</a:t>
                      </a:r>
                      <a:endParaRPr lang="en-GB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-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078">
                <a:tc>
                  <a:txBody>
                    <a:bodyPr/>
                    <a:lstStyle/>
                    <a:p>
                      <a:pPr marL="719138" indent="-719138"/>
                      <a:r>
                        <a:rPr lang="en-GB" sz="1600" dirty="0"/>
                        <a:t>Persistent mood disorders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Dysthymic disorder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8259">
                <a:tc>
                  <a:txBody>
                    <a:bodyPr/>
                    <a:lstStyle/>
                    <a:p>
                      <a:pPr marL="719138" indent="-719138"/>
                      <a:r>
                        <a:rPr lang="en-GB" sz="1600" baseline="0" dirty="0"/>
                        <a:t>     </a:t>
                      </a:r>
                      <a:r>
                        <a:rPr lang="en-GB" sz="1200" baseline="0" dirty="0"/>
                        <a:t>Cyclothymia</a:t>
                      </a:r>
                    </a:p>
                    <a:p>
                      <a:pPr marL="719138" indent="-719138"/>
                      <a:r>
                        <a:rPr lang="en-GB" sz="1200" baseline="0" dirty="0"/>
                        <a:t>       Dysthymia</a:t>
                      </a:r>
                      <a:endParaRPr lang="en-GB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1078">
                <a:tc>
                  <a:txBody>
                    <a:bodyPr/>
                    <a:lstStyle/>
                    <a:p>
                      <a:pPr marL="719138" indent="-719138"/>
                      <a:r>
                        <a:rPr lang="en-GB" sz="1600" dirty="0"/>
                        <a:t>Other mood disorders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Depressive disorders,</a:t>
                      </a:r>
                      <a:r>
                        <a:rPr lang="en-GB" sz="1600" baseline="0" dirty="0"/>
                        <a:t> NOS</a:t>
                      </a:r>
                      <a:endParaRPr lang="en-GB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1078">
                <a:tc>
                  <a:txBody>
                    <a:bodyPr/>
                    <a:lstStyle/>
                    <a:p>
                      <a:pPr marL="719138" indent="-719138"/>
                      <a:r>
                        <a:rPr lang="en-GB" sz="1600" dirty="0"/>
                        <a:t>Recurrent brief depression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Recurrent brief</a:t>
                      </a:r>
                      <a:r>
                        <a:rPr lang="en-GB" sz="1600" baseline="0" dirty="0"/>
                        <a:t> depression </a:t>
                      </a:r>
                      <a:endParaRPr lang="en-GB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37415" y="6520544"/>
            <a:ext cx="3420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[ Shorter Oxford Textbook of Psychiatry, Ed 5</a:t>
            </a:r>
            <a:r>
              <a:rPr lang="en-GB" sz="1200" baseline="30000" dirty="0"/>
              <a:t>th</a:t>
            </a:r>
            <a:r>
              <a:rPr lang="en-GB" sz="1200" dirty="0"/>
              <a:t> ]</a:t>
            </a:r>
          </a:p>
        </p:txBody>
      </p:sp>
    </p:spTree>
    <p:extLst>
      <p:ext uri="{BB962C8B-B14F-4D97-AF65-F5344CB8AC3E}">
        <p14:creationId xmlns:p14="http://schemas.microsoft.com/office/powerpoint/2010/main" val="3836989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5200"/>
            <a:ext cx="8229600" cy="452438"/>
          </a:xfrm>
        </p:spPr>
        <p:txBody>
          <a:bodyPr/>
          <a:lstStyle/>
          <a:p>
            <a:pPr algn="l"/>
            <a:r>
              <a:rPr lang="en-GB" sz="3600" b="1" dirty="0">
                <a:solidFill>
                  <a:srgbClr val="A00054"/>
                </a:solidFill>
              </a:rPr>
              <a:t>Major Rating Scales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2216827"/>
              </p:ext>
            </p:extLst>
          </p:nvPr>
        </p:nvGraphicFramePr>
        <p:xfrm>
          <a:off x="228600" y="1676401"/>
          <a:ext cx="8393288" cy="40284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196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6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Scale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Salient</a:t>
                      </a:r>
                      <a:r>
                        <a:rPr lang="en-GB" baseline="0" dirty="0"/>
                        <a:t> features</a:t>
                      </a:r>
                      <a:endParaRPr lang="en-GB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Hamilton</a:t>
                      </a:r>
                      <a:r>
                        <a:rPr lang="en-GB" baseline="0" dirty="0"/>
                        <a:t> Scale for Depression (HAM-D)</a:t>
                      </a:r>
                      <a:endParaRPr lang="en-GB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Clinician</a:t>
                      </a:r>
                      <a:r>
                        <a:rPr lang="en-GB" baseline="0" dirty="0"/>
                        <a:t>-rated; 17 item, derived from clinical interview, refers to previous 1-2 weeks, for rating </a:t>
                      </a:r>
                      <a:r>
                        <a:rPr lang="en-GB" b="1" baseline="0" dirty="0"/>
                        <a:t>severity</a:t>
                      </a:r>
                      <a:endParaRPr lang="en-GB" b="1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Montgomery-</a:t>
                      </a:r>
                      <a:r>
                        <a:rPr lang="en-GB" dirty="0" err="1"/>
                        <a:t>Asberg</a:t>
                      </a:r>
                      <a:r>
                        <a:rPr lang="en-GB" baseline="0" dirty="0"/>
                        <a:t> Depression Rating Scale (MADRS)</a:t>
                      </a:r>
                      <a:endParaRPr lang="en-GB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 Observer-rated, 10 item, sensitive to response to treatment, for </a:t>
                      </a:r>
                      <a:r>
                        <a:rPr lang="en-GB" b="1" dirty="0"/>
                        <a:t>measuring change </a:t>
                      </a:r>
                      <a:r>
                        <a:rPr lang="en-GB" dirty="0"/>
                        <a:t>in depressed</a:t>
                      </a:r>
                      <a:r>
                        <a:rPr lang="en-GB" baseline="0" dirty="0"/>
                        <a:t> patient. </a:t>
                      </a:r>
                      <a:endParaRPr lang="en-GB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Beck</a:t>
                      </a:r>
                      <a:r>
                        <a:rPr lang="en-GB" baseline="0" dirty="0"/>
                        <a:t> Depression Inventory (BDI)</a:t>
                      </a:r>
                      <a:endParaRPr lang="en-GB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Self-reported, 21 item,</a:t>
                      </a:r>
                      <a:r>
                        <a:rPr lang="en-GB" baseline="0" dirty="0"/>
                        <a:t> </a:t>
                      </a:r>
                      <a:r>
                        <a:rPr lang="en-GB" dirty="0"/>
                        <a:t>lacks discriminatory</a:t>
                      </a:r>
                      <a:r>
                        <a:rPr lang="en-GB" baseline="0" dirty="0"/>
                        <a:t> power among those with very severe depression</a:t>
                      </a:r>
                      <a:endParaRPr lang="en-GB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Zung</a:t>
                      </a:r>
                      <a:r>
                        <a:rPr lang="en-GB" dirty="0"/>
                        <a:t> Depression</a:t>
                      </a:r>
                      <a:r>
                        <a:rPr lang="en-GB" baseline="0" dirty="0"/>
                        <a:t> Scale </a:t>
                      </a:r>
                      <a:endParaRPr lang="en-GB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Self-rating, 20 item;</a:t>
                      </a:r>
                      <a:r>
                        <a:rPr lang="en-GB" baseline="0" dirty="0"/>
                        <a:t> &gt;=50 indicates depression, global index of intensity of patient’s depressive symptoms</a:t>
                      </a:r>
                      <a:endParaRPr lang="en-GB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90763" y="5806981"/>
            <a:ext cx="5882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[ Seminars in general adult psychiatry, Synopsis of Psychiatry ]</a:t>
            </a:r>
          </a:p>
        </p:txBody>
      </p:sp>
    </p:spTree>
    <p:extLst>
      <p:ext uri="{BB962C8B-B14F-4D97-AF65-F5344CB8AC3E}">
        <p14:creationId xmlns:p14="http://schemas.microsoft.com/office/powerpoint/2010/main" val="2748573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9066"/>
            <a:ext cx="8229600" cy="418571"/>
          </a:xfrm>
        </p:spPr>
        <p:txBody>
          <a:bodyPr/>
          <a:lstStyle/>
          <a:p>
            <a:pPr algn="l"/>
            <a:r>
              <a:rPr lang="en-GB" sz="3600" b="1" dirty="0">
                <a:solidFill>
                  <a:srgbClr val="A00054"/>
                </a:solidFill>
              </a:rPr>
              <a:t>Differential diagnoses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0533"/>
            <a:ext cx="8229600" cy="3975630"/>
          </a:xfrm>
        </p:spPr>
        <p:txBody>
          <a:bodyPr/>
          <a:lstStyle/>
          <a:p>
            <a:r>
              <a:rPr lang="en-GB" sz="2400" dirty="0"/>
              <a:t>Normal sadness</a:t>
            </a:r>
          </a:p>
          <a:p>
            <a:r>
              <a:rPr lang="en-GB" sz="2400" dirty="0"/>
              <a:t>Adjustment disorder</a:t>
            </a:r>
          </a:p>
          <a:p>
            <a:r>
              <a:rPr lang="en-GB" sz="2400" dirty="0"/>
              <a:t>Anxiety disorders</a:t>
            </a:r>
          </a:p>
          <a:p>
            <a:r>
              <a:rPr lang="en-GB" sz="2400" dirty="0"/>
              <a:t>Schizophrenia – </a:t>
            </a:r>
            <a:r>
              <a:rPr lang="en-GB" sz="2400" dirty="0" err="1"/>
              <a:t>esp</a:t>
            </a:r>
            <a:r>
              <a:rPr lang="en-GB" sz="2400" dirty="0"/>
              <a:t> simple schizophrenia</a:t>
            </a:r>
          </a:p>
          <a:p>
            <a:r>
              <a:rPr lang="en-GB" sz="2400" dirty="0"/>
              <a:t>Schizoaffective disorder</a:t>
            </a:r>
          </a:p>
          <a:p>
            <a:r>
              <a:rPr lang="en-GB" sz="2400" dirty="0"/>
              <a:t>Organic brain syndromes </a:t>
            </a:r>
          </a:p>
        </p:txBody>
      </p:sp>
    </p:spTree>
    <p:extLst>
      <p:ext uri="{BB962C8B-B14F-4D97-AF65-F5344CB8AC3E}">
        <p14:creationId xmlns:p14="http://schemas.microsoft.com/office/powerpoint/2010/main" val="4288538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5200"/>
            <a:ext cx="8229600" cy="452438"/>
          </a:xfrm>
        </p:spPr>
        <p:txBody>
          <a:bodyPr/>
          <a:lstStyle/>
          <a:p>
            <a:pPr algn="l"/>
            <a:r>
              <a:rPr lang="en-GB" sz="3600" b="1" dirty="0">
                <a:solidFill>
                  <a:srgbClr val="A00054"/>
                </a:solidFill>
              </a:rPr>
              <a:t>References &amp; Further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Gelder M, Harrison P, Cowen P (2006) Shorter Oxford Textbook of Psychiatry (Ed 5th) Oxford University Press. 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Stein G, Wilkinson G (Ed)(2007) Seminars in General Adult Psychiatry (Ed 2nd) Gaskell.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 err="1"/>
              <a:t>Sadock</a:t>
            </a:r>
            <a:r>
              <a:rPr lang="en-GB" sz="2000" dirty="0"/>
              <a:t> BJ, </a:t>
            </a:r>
            <a:r>
              <a:rPr lang="en-GB" sz="2000" dirty="0" err="1"/>
              <a:t>Sadock</a:t>
            </a:r>
            <a:r>
              <a:rPr lang="en-GB" sz="2000" dirty="0"/>
              <a:t> VA (2007) Kaplan &amp; </a:t>
            </a:r>
            <a:r>
              <a:rPr lang="en-GB" sz="2000" dirty="0" err="1"/>
              <a:t>Sadock’s</a:t>
            </a:r>
            <a:r>
              <a:rPr lang="en-GB" sz="2000" dirty="0"/>
              <a:t> Synopsis of Psychiatry (Ed 10th) Lippincott, Williams &amp; Wilkins.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WORLD HEALTH ORGANIZATION. (1992). The </a:t>
            </a:r>
            <a:r>
              <a:rPr lang="en-GB" sz="2000" b="1" dirty="0"/>
              <a:t>ICD</a:t>
            </a:r>
            <a:r>
              <a:rPr lang="en-GB" sz="2000" dirty="0"/>
              <a:t>-</a:t>
            </a:r>
            <a:r>
              <a:rPr lang="en-GB" sz="2000" b="1" dirty="0"/>
              <a:t>10</a:t>
            </a:r>
            <a:r>
              <a:rPr lang="en-GB" sz="2000" dirty="0"/>
              <a:t> classification of mental and behavioural disorders: clinical descriptions and diagnostic guidelines. Geneva, World Health Organization.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8268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Depression - 2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199" y="1757362"/>
            <a:ext cx="8069943" cy="581025"/>
          </a:xfrm>
        </p:spPr>
        <p:txBody>
          <a:bodyPr/>
          <a:lstStyle/>
          <a:p>
            <a:r>
              <a:rPr lang="en-US" dirty="0"/>
              <a:t>Aims and Objectives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7839075" cy="3120118"/>
          </a:xfrm>
        </p:spPr>
        <p:txBody>
          <a:bodyPr/>
          <a:lstStyle/>
          <a:p>
            <a:pPr lvl="0"/>
            <a:r>
              <a:rPr lang="en-GB" dirty="0"/>
              <a:t>To develop an understanding of the psychopathology and diagnosis in Depression.</a:t>
            </a:r>
          </a:p>
          <a:p>
            <a:r>
              <a:rPr lang="en-GB" dirty="0"/>
              <a:t>To develop an understanding of possible complications of antidepressant medications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478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Depression - 2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MCQ</a:t>
            </a:r>
            <a:r>
              <a:rPr lang="en-US" dirty="0"/>
              <a:t> 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590799"/>
            <a:ext cx="7839075" cy="235267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1. Glucocorticoid receptor hypothesis is associated with which of the following (choose one answer):</a:t>
            </a:r>
          </a:p>
          <a:p>
            <a:pPr marL="0" indent="0">
              <a:buNone/>
            </a:pPr>
            <a:endParaRPr lang="en-GB" b="1" dirty="0"/>
          </a:p>
          <a:p>
            <a:pPr marL="457200" indent="-457200">
              <a:buAutoNum type="alphaUcPeriod"/>
            </a:pPr>
            <a:r>
              <a:rPr lang="en-GB" dirty="0"/>
              <a:t>Depression </a:t>
            </a:r>
          </a:p>
          <a:p>
            <a:pPr marL="457200" indent="-457200">
              <a:buAutoNum type="alphaUcPeriod"/>
            </a:pPr>
            <a:r>
              <a:rPr lang="en-GB" dirty="0"/>
              <a:t>Generalised anxiety disorder </a:t>
            </a:r>
          </a:p>
          <a:p>
            <a:pPr marL="457200" indent="-457200">
              <a:buAutoNum type="alphaUcPeriod"/>
            </a:pPr>
            <a:r>
              <a:rPr lang="en-GB" dirty="0"/>
              <a:t>Dementia  </a:t>
            </a:r>
          </a:p>
          <a:p>
            <a:pPr marL="457200" indent="-457200">
              <a:buAutoNum type="alphaUcPeriod"/>
            </a:pPr>
            <a:r>
              <a:rPr lang="en-GB" dirty="0"/>
              <a:t>Mania </a:t>
            </a:r>
          </a:p>
          <a:p>
            <a:pPr marL="457200" indent="-457200">
              <a:buAutoNum type="alphaUcPeriod"/>
            </a:pPr>
            <a:r>
              <a:rPr lang="en-GB" dirty="0"/>
              <a:t>Schizophrenia </a:t>
            </a:r>
          </a:p>
        </p:txBody>
      </p:sp>
    </p:spTree>
    <p:extLst>
      <p:ext uri="{BB962C8B-B14F-4D97-AF65-F5344CB8AC3E}">
        <p14:creationId xmlns:p14="http://schemas.microsoft.com/office/powerpoint/2010/main" val="3911585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Depression - 2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MCQ</a:t>
            </a:r>
            <a:r>
              <a:rPr lang="en-US" dirty="0"/>
              <a:t> 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The correct answer is: A - Depression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sz="1800" dirty="0"/>
              <a:t>Explanation: Hyperactivity of the hypothalamus–pituitary–adrenal (</a:t>
            </a:r>
            <a:r>
              <a:rPr lang="en-GB" sz="1800" dirty="0" err="1"/>
              <a:t>HPA</a:t>
            </a:r>
            <a:r>
              <a:rPr lang="en-GB" sz="1800" dirty="0"/>
              <a:t>) axis and increased levels of glucocorticoid hormones in patients with depression have mostly been linked to impaired feedback regulation of the </a:t>
            </a:r>
            <a:r>
              <a:rPr lang="en-GB" sz="1800" dirty="0" err="1"/>
              <a:t>HPA</a:t>
            </a:r>
            <a:r>
              <a:rPr lang="en-GB" sz="1800" dirty="0"/>
              <a:t> axis, possibly caused by altered function of the receptor for glucocorticoid hormones, the glucocorticoid receptor (GR). Antidepressants, in turn, ameliorate many of the neurobiological disturbances in depression, including </a:t>
            </a:r>
            <a:r>
              <a:rPr lang="en-GB" sz="1800" dirty="0" err="1"/>
              <a:t>HPA</a:t>
            </a:r>
            <a:r>
              <a:rPr lang="en-GB" sz="1800" dirty="0"/>
              <a:t> axis hyperactivity, and thereby alleviate depressive symptoms.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467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Depression - 2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MCQ</a:t>
            </a:r>
            <a:r>
              <a:rPr lang="en-US" dirty="0"/>
              <a:t>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338387"/>
            <a:ext cx="7839075" cy="245745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2. </a:t>
            </a:r>
            <a:r>
              <a:rPr lang="en-GB" dirty="0"/>
              <a:t>What is the approximate male : female ratio of completed suicide in England, Scotland and Wales?</a:t>
            </a:r>
          </a:p>
          <a:p>
            <a:pPr marL="0" indent="0">
              <a:buNone/>
            </a:pPr>
            <a:endParaRPr lang="en-GB" dirty="0"/>
          </a:p>
          <a:p>
            <a:pPr marL="457200" indent="-457200">
              <a:buAutoNum type="alphaUcPeriod"/>
            </a:pPr>
            <a:r>
              <a:rPr lang="en-GB" dirty="0"/>
              <a:t>7:1</a:t>
            </a:r>
          </a:p>
          <a:p>
            <a:pPr marL="457200" indent="-457200">
              <a:buAutoNum type="alphaUcPeriod"/>
            </a:pPr>
            <a:r>
              <a:rPr lang="en-GB" dirty="0"/>
              <a:t>3:1 </a:t>
            </a:r>
          </a:p>
          <a:p>
            <a:pPr marL="457200" indent="-457200">
              <a:buAutoNum type="alphaUcPeriod"/>
            </a:pPr>
            <a:r>
              <a:rPr lang="en-GB" dirty="0"/>
              <a:t>5:1 </a:t>
            </a:r>
          </a:p>
          <a:p>
            <a:pPr marL="457200" indent="-457200">
              <a:buAutoNum type="alphaUcPeriod"/>
            </a:pPr>
            <a:r>
              <a:rPr lang="en-GB" dirty="0"/>
              <a:t>1:1 </a:t>
            </a:r>
          </a:p>
          <a:p>
            <a:pPr marL="457200" indent="-457200">
              <a:buAutoNum type="alphaUcPeriod"/>
            </a:pPr>
            <a:r>
              <a:rPr lang="en-GB" dirty="0"/>
              <a:t>2:1</a:t>
            </a:r>
          </a:p>
        </p:txBody>
      </p:sp>
    </p:spTree>
    <p:extLst>
      <p:ext uri="{BB962C8B-B14F-4D97-AF65-F5344CB8AC3E}">
        <p14:creationId xmlns:p14="http://schemas.microsoft.com/office/powerpoint/2010/main" val="3449080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Depression - 2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MCQ</a:t>
            </a:r>
            <a:r>
              <a:rPr lang="en-US" dirty="0"/>
              <a:t>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418291"/>
            <a:ext cx="7839075" cy="245745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The correct answer is: B - 3:1</a:t>
            </a:r>
            <a:endParaRPr lang="en-GB" dirty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83291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Depression - 2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MCQ</a:t>
            </a:r>
            <a:r>
              <a:rPr lang="en-US" dirty="0"/>
              <a:t> 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37067" y="2486025"/>
            <a:ext cx="8695265" cy="2457450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3. Which of the following statements about unipolar depression is TRUE?</a:t>
            </a:r>
          </a:p>
          <a:p>
            <a:pPr marL="457200" lvl="0" indent="-457200">
              <a:buFont typeface="+mj-lt"/>
              <a:buAutoNum type="alphaUcPeriod"/>
            </a:pPr>
            <a:r>
              <a:rPr lang="en-GB" sz="2000" dirty="0"/>
              <a:t>Unipolar depression is three times more likely in females than in males. </a:t>
            </a:r>
          </a:p>
          <a:p>
            <a:pPr marL="457200" lvl="0" indent="-457200">
              <a:buFont typeface="+mj-lt"/>
              <a:buAutoNum type="alphaUcPeriod"/>
            </a:pPr>
            <a:r>
              <a:rPr lang="en-GB" sz="2000" dirty="0"/>
              <a:t>Relatives of patients with unipolar depression do not have increased rates of bipolar disorder or schizoaffective disorder. </a:t>
            </a:r>
          </a:p>
          <a:p>
            <a:pPr marL="457200" lvl="0" indent="-457200">
              <a:buFont typeface="+mj-lt"/>
              <a:buAutoNum type="alphaUcPeriod"/>
            </a:pPr>
            <a:r>
              <a:rPr lang="en-GB" sz="2000" dirty="0"/>
              <a:t>In twin studies, concordance rate for unipolar disorder but not bipolar disorder is higher in monozygotic than dizygotic twins. </a:t>
            </a:r>
          </a:p>
          <a:p>
            <a:pPr marL="457200" lvl="0" indent="-457200">
              <a:buFont typeface="+mj-lt"/>
              <a:buAutoNum type="alphaUcPeriod"/>
            </a:pPr>
            <a:r>
              <a:rPr lang="en-GB" sz="2000" dirty="0"/>
              <a:t>The familial segregation of mood disorders fits a simple </a:t>
            </a:r>
            <a:r>
              <a:rPr lang="en-GB" sz="2000" dirty="0" err="1"/>
              <a:t>Mendelian</a:t>
            </a:r>
            <a:r>
              <a:rPr lang="en-GB" sz="2000" dirty="0"/>
              <a:t> pattern. </a:t>
            </a:r>
          </a:p>
          <a:p>
            <a:pPr marL="457200" lvl="0" indent="-457200">
              <a:buFont typeface="+mj-lt"/>
              <a:buAutoNum type="alphaUcPeriod"/>
            </a:pPr>
            <a:r>
              <a:rPr lang="en-GB" sz="2000" dirty="0"/>
              <a:t>There is no evidence to suggest that depressive disorder in later life is associated with parental separation, especially divorce.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38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534" y="857782"/>
            <a:ext cx="7772400" cy="540807"/>
          </a:xfrm>
        </p:spPr>
        <p:txBody>
          <a:bodyPr/>
          <a:lstStyle/>
          <a:p>
            <a:r>
              <a:rPr lang="en-US" dirty="0"/>
              <a:t>Depression - 2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534" y="1380067"/>
            <a:ext cx="6400800" cy="431800"/>
          </a:xfrm>
        </p:spPr>
        <p:txBody>
          <a:bodyPr/>
          <a:lstStyle/>
          <a:p>
            <a:r>
              <a:rPr lang="en-US" dirty="0" err="1"/>
              <a:t>MCQ</a:t>
            </a:r>
            <a:r>
              <a:rPr lang="en-US" dirty="0"/>
              <a:t> 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45534" y="1938867"/>
            <a:ext cx="8720666" cy="2387071"/>
          </a:xfrm>
        </p:spPr>
        <p:txBody>
          <a:bodyPr/>
          <a:lstStyle/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The Correct Answer is A. </a:t>
            </a:r>
          </a:p>
          <a:p>
            <a:pPr marL="0" indent="0">
              <a:buNone/>
            </a:pPr>
            <a:r>
              <a:rPr lang="en-GB" sz="1800" dirty="0"/>
              <a:t>Unipolar depression is three times more likely in females than in males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23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Depression - 2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MCQ</a:t>
            </a:r>
            <a:r>
              <a:rPr lang="en-US" dirty="0"/>
              <a:t> 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8339667" cy="2457450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4. Which of the following abnormalities in monoamine neurotransmission is NOT found in depression?</a:t>
            </a:r>
          </a:p>
          <a:p>
            <a:pPr marL="0" indent="0">
              <a:buNone/>
            </a:pPr>
            <a:endParaRPr lang="en-GB" sz="2000" b="1" dirty="0"/>
          </a:p>
          <a:p>
            <a:pPr marL="457200" lvl="0" indent="-457200">
              <a:buFont typeface="+mj-lt"/>
              <a:buAutoNum type="alphaUcPeriod"/>
            </a:pPr>
            <a:r>
              <a:rPr lang="en-GB" sz="2000" dirty="0"/>
              <a:t>Decreased plasma tryptophan </a:t>
            </a:r>
          </a:p>
          <a:p>
            <a:pPr marL="457200" lvl="0" indent="-457200">
              <a:buFont typeface="+mj-lt"/>
              <a:buAutoNum type="alphaUcPeriod"/>
            </a:pPr>
            <a:r>
              <a:rPr lang="en-GB" sz="2000" dirty="0"/>
              <a:t>Increased brain 5-HT reuptake sites</a:t>
            </a:r>
          </a:p>
          <a:p>
            <a:pPr marL="457200" lvl="0" indent="-457200">
              <a:buFont typeface="+mj-lt"/>
              <a:buAutoNum type="alphaUcPeriod"/>
            </a:pPr>
            <a:r>
              <a:rPr lang="en-GB" sz="2000" dirty="0"/>
              <a:t>Increased D2 receptor binding</a:t>
            </a:r>
          </a:p>
          <a:p>
            <a:pPr marL="457200" lvl="0" indent="-457200">
              <a:buFont typeface="+mj-lt"/>
              <a:buAutoNum type="alphaUcPeriod"/>
            </a:pPr>
            <a:r>
              <a:rPr lang="en-GB" sz="2000" dirty="0"/>
              <a:t>Clinical relapse after tryptophan depletion </a:t>
            </a:r>
          </a:p>
          <a:p>
            <a:pPr marL="457200" lvl="0" indent="-457200">
              <a:buFont typeface="+mj-lt"/>
              <a:buAutoNum type="alphaUcPeriod"/>
            </a:pPr>
            <a:r>
              <a:rPr lang="en-GB" sz="2000" dirty="0"/>
              <a:t>Decreased brain 5-HT1A receptor binding </a:t>
            </a:r>
          </a:p>
        </p:txBody>
      </p:sp>
    </p:spTree>
    <p:extLst>
      <p:ext uri="{BB962C8B-B14F-4D97-AF65-F5344CB8AC3E}">
        <p14:creationId xmlns:p14="http://schemas.microsoft.com/office/powerpoint/2010/main" val="2957043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Depression - 2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MCQ 4A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8195733" cy="2457450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The correct answer is: B. </a:t>
            </a:r>
          </a:p>
          <a:p>
            <a:pPr marL="0" indent="0">
              <a:buNone/>
            </a:pPr>
            <a:r>
              <a:rPr lang="en-GB" sz="2000" b="1" dirty="0"/>
              <a:t>Brain 5 HT reuptake sites are decreased in depression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777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Depression - 2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MCQ</a:t>
            </a:r>
            <a:r>
              <a:rPr lang="en-US" dirty="0"/>
              <a:t> 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 dirty="0"/>
              <a:t>5. </a:t>
            </a:r>
            <a:r>
              <a:rPr lang="en-GB" dirty="0"/>
              <a:t>Which of the following antidepressants is associated with increased risk of cardiovascular defects in foetus, when used in the 1st trimester?</a:t>
            </a:r>
          </a:p>
          <a:p>
            <a:pPr marL="0" indent="0">
              <a:buNone/>
            </a:pPr>
            <a:endParaRPr lang="en-GB" sz="2000" dirty="0"/>
          </a:p>
          <a:p>
            <a:pPr marL="457200" indent="-457200">
              <a:buAutoNum type="alphaUcPeriod"/>
            </a:pPr>
            <a:r>
              <a:rPr lang="en-GB" dirty="0"/>
              <a:t>Duloxetine </a:t>
            </a:r>
          </a:p>
          <a:p>
            <a:pPr marL="457200" indent="-457200">
              <a:buAutoNum type="alphaUcPeriod"/>
            </a:pPr>
            <a:r>
              <a:rPr lang="en-GB" dirty="0"/>
              <a:t>Sertraline </a:t>
            </a:r>
          </a:p>
          <a:p>
            <a:pPr marL="457200" indent="-457200">
              <a:buAutoNum type="alphaUcPeriod"/>
            </a:pPr>
            <a:r>
              <a:rPr lang="en-GB" dirty="0"/>
              <a:t>Mirtazapine </a:t>
            </a:r>
          </a:p>
          <a:p>
            <a:pPr marL="457200" indent="-457200">
              <a:buAutoNum type="alphaUcPeriod"/>
            </a:pPr>
            <a:r>
              <a:rPr lang="en-GB" dirty="0"/>
              <a:t>Venlafaxine </a:t>
            </a:r>
          </a:p>
          <a:p>
            <a:pPr marL="457200" indent="-457200">
              <a:buAutoNum type="alphaUcPeriod"/>
            </a:pPr>
            <a:r>
              <a:rPr lang="en-GB" dirty="0"/>
              <a:t>Paroxetine </a:t>
            </a:r>
          </a:p>
        </p:txBody>
      </p:sp>
    </p:spTree>
    <p:extLst>
      <p:ext uri="{BB962C8B-B14F-4D97-AF65-F5344CB8AC3E}">
        <p14:creationId xmlns:p14="http://schemas.microsoft.com/office/powerpoint/2010/main" val="12559512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Depression - 2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MCQ</a:t>
            </a:r>
            <a:r>
              <a:rPr lang="en-US" dirty="0"/>
              <a:t> 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 dirty="0"/>
              <a:t>5. </a:t>
            </a:r>
            <a:r>
              <a:rPr lang="en-GB" b="1" dirty="0"/>
              <a:t>The correct answer is: E - Paroxetine</a:t>
            </a:r>
            <a:endParaRPr lang="en-GB" dirty="0"/>
          </a:p>
          <a:p>
            <a:r>
              <a:rPr lang="en-GB" dirty="0"/>
              <a:t>Explanation: The use of paroxetine during the first trimester of pregnancy was associated with major cardiac and congenital malformations in the foetus.</a:t>
            </a:r>
          </a:p>
        </p:txBody>
      </p:sp>
    </p:spTree>
    <p:extLst>
      <p:ext uri="{BB962C8B-B14F-4D97-AF65-F5344CB8AC3E}">
        <p14:creationId xmlns:p14="http://schemas.microsoft.com/office/powerpoint/2010/main" val="108052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Depression - 2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Expert Led Session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486024"/>
            <a:ext cx="7839075" cy="3138261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GB" sz="4000" dirty="0">
                <a:solidFill>
                  <a:srgbClr val="A00054"/>
                </a:solidFill>
              </a:rPr>
              <a:t>Depression</a:t>
            </a:r>
            <a:r>
              <a:rPr lang="en-GB" sz="4000" dirty="0"/>
              <a:t> </a:t>
            </a:r>
          </a:p>
          <a:p>
            <a:pPr marL="0" indent="0" algn="ctr">
              <a:buNone/>
            </a:pPr>
            <a:r>
              <a:rPr lang="en-GB" sz="4000" dirty="0">
                <a:solidFill>
                  <a:srgbClr val="003893"/>
                </a:solidFill>
              </a:rPr>
              <a:t>Pathophysiology and Diagnosis</a:t>
            </a:r>
            <a:endParaRPr lang="en-GB" sz="3200" dirty="0">
              <a:solidFill>
                <a:srgbClr val="003893"/>
              </a:solidFill>
            </a:endParaRPr>
          </a:p>
          <a:p>
            <a:pPr marL="0" indent="0" algn="ctr">
              <a:buNone/>
            </a:pPr>
            <a:endParaRPr lang="en-GB" dirty="0"/>
          </a:p>
          <a:p>
            <a:pPr marL="0" indent="0">
              <a:buNone/>
            </a:pPr>
            <a:r>
              <a:rPr lang="en-US" dirty="0"/>
              <a:t>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71912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Depression - 2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1748223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99066"/>
            <a:ext cx="8229600" cy="418571"/>
          </a:xfrm>
        </p:spPr>
        <p:txBody>
          <a:bodyPr/>
          <a:lstStyle/>
          <a:p>
            <a:pPr algn="l"/>
            <a:r>
              <a:rPr lang="en-GB" sz="3600" b="1" dirty="0">
                <a:solidFill>
                  <a:srgbClr val="A00054"/>
                </a:solidFill>
              </a:rPr>
              <a:t>Contents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413000"/>
            <a:ext cx="8229600" cy="3239030"/>
          </a:xfrm>
        </p:spPr>
        <p:txBody>
          <a:bodyPr>
            <a:normAutofit/>
          </a:bodyPr>
          <a:lstStyle/>
          <a:p>
            <a:r>
              <a:rPr lang="en-GB" sz="2400" dirty="0"/>
              <a:t>Clinical features of depression</a:t>
            </a:r>
          </a:p>
          <a:p>
            <a:r>
              <a:rPr lang="en-GB" sz="2400" dirty="0"/>
              <a:t>Assessing psychopathology</a:t>
            </a:r>
          </a:p>
          <a:p>
            <a:r>
              <a:rPr lang="en-GB" sz="2400" dirty="0"/>
              <a:t>Rating scales for depression</a:t>
            </a:r>
          </a:p>
          <a:p>
            <a:r>
              <a:rPr lang="en-GB" sz="2400" dirty="0"/>
              <a:t>Classification in ICD10 and DSM IV</a:t>
            </a:r>
          </a:p>
          <a:p>
            <a:r>
              <a:rPr lang="en-GB" sz="2400" dirty="0"/>
              <a:t>Differential diagnoses</a:t>
            </a:r>
          </a:p>
          <a:p>
            <a:r>
              <a:rPr lang="en-GB" sz="2400" dirty="0"/>
              <a:t>References &amp; Further Reading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66084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5200"/>
            <a:ext cx="8229600" cy="452438"/>
          </a:xfrm>
        </p:spPr>
        <p:txBody>
          <a:bodyPr/>
          <a:lstStyle/>
          <a:p>
            <a:pPr algn="l"/>
            <a:r>
              <a:rPr lang="en-GB" sz="3600" b="1" dirty="0">
                <a:solidFill>
                  <a:srgbClr val="A00054"/>
                </a:solidFill>
              </a:rPr>
              <a:t>Clinical features - mood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8733"/>
            <a:ext cx="8229600" cy="4407430"/>
          </a:xfrm>
        </p:spPr>
        <p:txBody>
          <a:bodyPr/>
          <a:lstStyle/>
          <a:p>
            <a:r>
              <a:rPr lang="en-GB" sz="2400" dirty="0"/>
              <a:t>Mood of misery – persistent </a:t>
            </a:r>
          </a:p>
          <a:p>
            <a:r>
              <a:rPr lang="en-GB" sz="2400" dirty="0"/>
              <a:t>Mood does not get better in circumstances where ordinary feelings of sadness would be alleviated. </a:t>
            </a:r>
          </a:p>
          <a:p>
            <a:r>
              <a:rPr lang="en-GB" sz="2400" dirty="0"/>
              <a:t>Often experienced as different from ordinary sadness.</a:t>
            </a:r>
          </a:p>
          <a:p>
            <a:pPr marL="0" indent="0">
              <a:buNone/>
            </a:pPr>
            <a:r>
              <a:rPr lang="en-GB" sz="2400" dirty="0"/>
              <a:t> </a:t>
            </a:r>
          </a:p>
          <a:p>
            <a:r>
              <a:rPr lang="en-GB" sz="2400" dirty="0"/>
              <a:t>Diurnal variation – usually worse in the morning, improving a little as the day wears on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52542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5132"/>
            <a:ext cx="8229600" cy="562505"/>
          </a:xfrm>
        </p:spPr>
        <p:txBody>
          <a:bodyPr/>
          <a:lstStyle/>
          <a:p>
            <a:pPr algn="l"/>
            <a:r>
              <a:rPr lang="en-GB" sz="3600" b="1" dirty="0">
                <a:solidFill>
                  <a:srgbClr val="A00054"/>
                </a:solidFill>
              </a:rPr>
              <a:t>Clinical features- depressive cognitions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9067"/>
            <a:ext cx="8229600" cy="3857096"/>
          </a:xfrm>
        </p:spPr>
        <p:txBody>
          <a:bodyPr/>
          <a:lstStyle/>
          <a:p>
            <a:r>
              <a:rPr lang="en-GB" sz="2400" dirty="0"/>
              <a:t>Negative cognitions</a:t>
            </a:r>
          </a:p>
          <a:p>
            <a:r>
              <a:rPr lang="en-GB" sz="2400" dirty="0"/>
              <a:t>Worthlessness</a:t>
            </a:r>
          </a:p>
          <a:p>
            <a:r>
              <a:rPr lang="en-GB" sz="2400" dirty="0"/>
              <a:t>Pessimism </a:t>
            </a:r>
          </a:p>
          <a:p>
            <a:r>
              <a:rPr lang="en-GB" sz="2400" dirty="0"/>
              <a:t>Guilt </a:t>
            </a:r>
          </a:p>
          <a:p>
            <a:r>
              <a:rPr lang="en-GB" sz="2400" dirty="0"/>
              <a:t>Hopelessness</a:t>
            </a:r>
          </a:p>
          <a:p>
            <a:r>
              <a:rPr lang="en-GB" sz="2400" dirty="0"/>
              <a:t>Helplessness</a:t>
            </a:r>
          </a:p>
          <a:p>
            <a:r>
              <a:rPr lang="en-GB" sz="2400" dirty="0"/>
              <a:t>Can progress to thoughts of suicide</a:t>
            </a:r>
          </a:p>
        </p:txBody>
      </p:sp>
    </p:spTree>
    <p:extLst>
      <p:ext uri="{BB962C8B-B14F-4D97-AF65-F5344CB8AC3E}">
        <p14:creationId xmlns:p14="http://schemas.microsoft.com/office/powerpoint/2010/main" val="4146753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27038"/>
          </a:xfrm>
        </p:spPr>
        <p:txBody>
          <a:bodyPr/>
          <a:lstStyle/>
          <a:p>
            <a:pPr algn="l"/>
            <a:r>
              <a:rPr lang="en-GB" sz="3600" b="1" dirty="0">
                <a:solidFill>
                  <a:srgbClr val="A00054"/>
                </a:solidFill>
              </a:rPr>
              <a:t>Clinical features – goal-directed behaviour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5200"/>
            <a:ext cx="8229600" cy="3890963"/>
          </a:xfrm>
        </p:spPr>
        <p:txBody>
          <a:bodyPr/>
          <a:lstStyle/>
          <a:p>
            <a:r>
              <a:rPr lang="en-GB" sz="2400" dirty="0"/>
              <a:t>Anhedonia - lack of interest and enjoyment [Roots: Latin- An=not; </a:t>
            </a:r>
            <a:r>
              <a:rPr lang="en-GB" sz="2400" dirty="0" err="1"/>
              <a:t>hedon</a:t>
            </a:r>
            <a:r>
              <a:rPr lang="en-GB" sz="2400" dirty="0"/>
              <a:t> = pleasure]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Social withdrawal </a:t>
            </a:r>
          </a:p>
          <a:p>
            <a:r>
              <a:rPr lang="en-GB" sz="2400" dirty="0"/>
              <a:t>Lethargy, reduced energy, everything is an effort. </a:t>
            </a:r>
          </a:p>
          <a:p>
            <a:r>
              <a:rPr lang="en-GB" sz="2400" dirty="0"/>
              <a:t>Poor motivation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7808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27038"/>
          </a:xfrm>
        </p:spPr>
        <p:txBody>
          <a:bodyPr/>
          <a:lstStyle/>
          <a:p>
            <a:pPr algn="l"/>
            <a:r>
              <a:rPr lang="en-GB" sz="3600" b="1" dirty="0">
                <a:solidFill>
                  <a:srgbClr val="A00054"/>
                </a:solidFill>
              </a:rPr>
              <a:t>Clinical features – psychomotor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6800"/>
            <a:ext cx="8229600" cy="3789363"/>
          </a:xfrm>
        </p:spPr>
        <p:txBody>
          <a:bodyPr/>
          <a:lstStyle/>
          <a:p>
            <a:r>
              <a:rPr lang="en-GB" sz="2400" dirty="0"/>
              <a:t>Psychomotor retardation</a:t>
            </a:r>
          </a:p>
          <a:p>
            <a:pPr lvl="1"/>
            <a:r>
              <a:rPr lang="en-GB" sz="2000" dirty="0"/>
              <a:t>slow speech, actions, thoughts, delayed responses</a:t>
            </a:r>
          </a:p>
          <a:p>
            <a:pPr lvl="1"/>
            <a:r>
              <a:rPr lang="en-GB" sz="2000" dirty="0"/>
              <a:t>Negativism</a:t>
            </a:r>
          </a:p>
          <a:p>
            <a:pPr lvl="1"/>
            <a:r>
              <a:rPr lang="en-GB" sz="2000" dirty="0"/>
              <a:t>Blunting of affect</a:t>
            </a:r>
            <a:br>
              <a:rPr lang="en-GB" sz="2000" dirty="0"/>
            </a:br>
            <a:endParaRPr lang="en-GB" sz="2000" dirty="0"/>
          </a:p>
          <a:p>
            <a:r>
              <a:rPr lang="en-GB" sz="2400" dirty="0"/>
              <a:t>Psychomotor agitation </a:t>
            </a:r>
          </a:p>
          <a:p>
            <a:pPr marL="457200" lvl="1" indent="0">
              <a:buNone/>
            </a:pPr>
            <a:r>
              <a:rPr lang="en-GB" sz="2000" dirty="0"/>
              <a:t>–  Restlessness, can’t relax, can’t sit for long</a:t>
            </a:r>
          </a:p>
          <a:p>
            <a:pPr lvl="1"/>
            <a:r>
              <a:rPr lang="en-GB" sz="2000" dirty="0"/>
              <a:t>Echolalia , </a:t>
            </a:r>
            <a:r>
              <a:rPr lang="en-GB" sz="2000" dirty="0" err="1"/>
              <a:t>echopraxia</a:t>
            </a:r>
            <a:br>
              <a:rPr lang="en-GB" sz="2000" dirty="0"/>
            </a:br>
            <a:endParaRPr lang="en-GB" sz="2000" dirty="0"/>
          </a:p>
          <a:p>
            <a:r>
              <a:rPr lang="en-GB" sz="2400" dirty="0"/>
              <a:t>Irritability </a:t>
            </a:r>
          </a:p>
        </p:txBody>
      </p:sp>
    </p:spTree>
    <p:extLst>
      <p:ext uri="{BB962C8B-B14F-4D97-AF65-F5344CB8AC3E}">
        <p14:creationId xmlns:p14="http://schemas.microsoft.com/office/powerpoint/2010/main" val="4095166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2132"/>
            <a:ext cx="8229600" cy="435505"/>
          </a:xfrm>
        </p:spPr>
        <p:txBody>
          <a:bodyPr/>
          <a:lstStyle/>
          <a:p>
            <a:pPr algn="l"/>
            <a:r>
              <a:rPr lang="en-GB" sz="3600" b="1" dirty="0">
                <a:solidFill>
                  <a:srgbClr val="A00054"/>
                </a:solidFill>
              </a:rPr>
              <a:t>Clinical features- biological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1" y="2319866"/>
            <a:ext cx="8729132" cy="4538133"/>
          </a:xfrm>
        </p:spPr>
        <p:txBody>
          <a:bodyPr/>
          <a:lstStyle/>
          <a:p>
            <a:r>
              <a:rPr lang="en-GB" sz="2000" dirty="0"/>
              <a:t>Sleep disturbance – early morning waking with depressive thinking is usually characteristic; also delay in falling asleep and waking during the night. </a:t>
            </a:r>
          </a:p>
          <a:p>
            <a:r>
              <a:rPr lang="en-GB" sz="2000" dirty="0"/>
              <a:t>Diurnal variation of mood</a:t>
            </a:r>
          </a:p>
          <a:p>
            <a:r>
              <a:rPr lang="en-GB" sz="2000" dirty="0"/>
              <a:t>Loss of appetite + weight</a:t>
            </a:r>
          </a:p>
          <a:p>
            <a:r>
              <a:rPr lang="en-GB" sz="2000" dirty="0"/>
              <a:t>Constipation</a:t>
            </a:r>
          </a:p>
          <a:p>
            <a:r>
              <a:rPr lang="en-GB" sz="2000" dirty="0"/>
              <a:t>Loss of libido</a:t>
            </a:r>
          </a:p>
          <a:p>
            <a:r>
              <a:rPr lang="en-GB" sz="2000" dirty="0"/>
              <a:t>Amenorrhoea</a:t>
            </a:r>
          </a:p>
          <a:p>
            <a:r>
              <a:rPr lang="en-GB" sz="2000" dirty="0"/>
              <a:t>Somatic complaints – often about pre-existing symptoms. </a:t>
            </a:r>
          </a:p>
        </p:txBody>
      </p:sp>
    </p:spTree>
    <p:extLst>
      <p:ext uri="{BB962C8B-B14F-4D97-AF65-F5344CB8AC3E}">
        <p14:creationId xmlns:p14="http://schemas.microsoft.com/office/powerpoint/2010/main" val="3177253198"/>
      </p:ext>
    </p:extLst>
  </p:cSld>
  <p:clrMapOvr>
    <a:masterClrMapping/>
  </p:clrMapOvr>
</p:sld>
</file>

<file path=ppt/theme/theme1.xml><?xml version="1.0" encoding="utf-8"?>
<a:theme xmlns:a="http://schemas.openxmlformats.org/drawingml/2006/main" name="Psychiatry Recruitment P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Psychiatry Recruitment PP</Template>
  <TotalTime>1168</TotalTime>
  <Words>1337</Words>
  <Application>Microsoft Office PowerPoint</Application>
  <PresentationFormat>On-screen Show (4:3)</PresentationFormat>
  <Paragraphs>232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Psychiatry Recruitment PP</vt:lpstr>
      <vt:lpstr>PowerPoint Presentation</vt:lpstr>
      <vt:lpstr>Depression - 2</vt:lpstr>
      <vt:lpstr>Depression - 2</vt:lpstr>
      <vt:lpstr>Contents</vt:lpstr>
      <vt:lpstr>Clinical features - mood</vt:lpstr>
      <vt:lpstr>Clinical features- depressive cognitions</vt:lpstr>
      <vt:lpstr>Clinical features – goal-directed behaviour</vt:lpstr>
      <vt:lpstr>Clinical features – psychomotor changes</vt:lpstr>
      <vt:lpstr>Clinical features- biological symptoms</vt:lpstr>
      <vt:lpstr>Clinical features - other</vt:lpstr>
      <vt:lpstr>Psychotic depression </vt:lpstr>
      <vt:lpstr>Clinical variants of depression</vt:lpstr>
      <vt:lpstr>Pointers for assessment</vt:lpstr>
      <vt:lpstr>Course - Kupfer’s curve</vt:lpstr>
      <vt:lpstr>ICD-10 criteria [F32, F33]</vt:lpstr>
      <vt:lpstr>Classification of depressive disorders</vt:lpstr>
      <vt:lpstr>Major Rating Scales</vt:lpstr>
      <vt:lpstr>Differential diagnoses</vt:lpstr>
      <vt:lpstr>References &amp; Further Reading</vt:lpstr>
      <vt:lpstr>Depression - 2</vt:lpstr>
      <vt:lpstr>Depression - 2</vt:lpstr>
      <vt:lpstr>Depression - 2</vt:lpstr>
      <vt:lpstr>Depression - 2</vt:lpstr>
      <vt:lpstr>Depression - 2</vt:lpstr>
      <vt:lpstr>Depression - 2</vt:lpstr>
      <vt:lpstr>Depression - 2</vt:lpstr>
      <vt:lpstr>Depression - 2</vt:lpstr>
      <vt:lpstr>Depression - 2</vt:lpstr>
      <vt:lpstr>Depression - 2</vt:lpstr>
      <vt:lpstr>Depression - 2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Kent</dc:creator>
  <cp:lastModifiedBy>Helen McEnerney</cp:lastModifiedBy>
  <cp:revision>68</cp:revision>
  <dcterms:created xsi:type="dcterms:W3CDTF">2016-02-23T11:02:26Z</dcterms:created>
  <dcterms:modified xsi:type="dcterms:W3CDTF">2020-06-29T15:24:43Z</dcterms:modified>
</cp:coreProperties>
</file>