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3"/>
  </p:notesMasterIdLst>
  <p:sldIdLst>
    <p:sldId id="274" r:id="rId2"/>
    <p:sldId id="284" r:id="rId3"/>
    <p:sldId id="257" r:id="rId4"/>
    <p:sldId id="271" r:id="rId5"/>
    <p:sldId id="258" r:id="rId6"/>
    <p:sldId id="266" r:id="rId7"/>
    <p:sldId id="267" r:id="rId8"/>
    <p:sldId id="268" r:id="rId9"/>
    <p:sldId id="259" r:id="rId10"/>
    <p:sldId id="269" r:id="rId11"/>
    <p:sldId id="270" r:id="rId12"/>
    <p:sldId id="260" r:id="rId13"/>
    <p:sldId id="262" r:id="rId14"/>
    <p:sldId id="290" r:id="rId15"/>
    <p:sldId id="263" r:id="rId16"/>
    <p:sldId id="273" r:id="rId17"/>
    <p:sldId id="272" r:id="rId18"/>
    <p:sldId id="261" r:id="rId19"/>
    <p:sldId id="265" r:id="rId20"/>
    <p:sldId id="277" r:id="rId21"/>
    <p:sldId id="278" r:id="rId22"/>
    <p:sldId id="285" r:id="rId23"/>
    <p:sldId id="279" r:id="rId24"/>
    <p:sldId id="286" r:id="rId25"/>
    <p:sldId id="280" r:id="rId26"/>
    <p:sldId id="287" r:id="rId27"/>
    <p:sldId id="281" r:id="rId28"/>
    <p:sldId id="288" r:id="rId29"/>
    <p:sldId id="282" r:id="rId30"/>
    <p:sldId id="289" r:id="rId31"/>
    <p:sldId id="28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3" d="100"/>
          <a:sy n="103"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65A28-A637-466E-99CF-B41F70A746EC}"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EC547-EC2C-4B83-B296-E2A1E2BD7892}" type="slidenum">
              <a:rPr lang="en-GB" smtClean="0"/>
              <a:t>‹#›</a:t>
            </a:fld>
            <a:endParaRPr lang="en-GB"/>
          </a:p>
        </p:txBody>
      </p:sp>
    </p:spTree>
    <p:extLst>
      <p:ext uri="{BB962C8B-B14F-4D97-AF65-F5344CB8AC3E}">
        <p14:creationId xmlns:p14="http://schemas.microsoft.com/office/powerpoint/2010/main" val="38595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227825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D</a:t>
            </a:r>
          </a:p>
        </p:txBody>
      </p:sp>
      <p:sp>
        <p:nvSpPr>
          <p:cNvPr id="4" name="Slide Number Placeholder 3"/>
          <p:cNvSpPr>
            <a:spLocks noGrp="1"/>
          </p:cNvSpPr>
          <p:nvPr>
            <p:ph type="sldNum" sz="quarter" idx="10"/>
          </p:nvPr>
        </p:nvSpPr>
        <p:spPr/>
        <p:txBody>
          <a:bodyPr/>
          <a:lstStyle/>
          <a:p>
            <a:fld id="{4AEEC547-EC2C-4B83-B296-E2A1E2BD7892}" type="slidenum">
              <a:rPr lang="en-GB" smtClean="0"/>
              <a:t>29</a:t>
            </a:fld>
            <a:endParaRPr lang="en-GB"/>
          </a:p>
        </p:txBody>
      </p:sp>
    </p:spTree>
    <p:extLst>
      <p:ext uri="{BB962C8B-B14F-4D97-AF65-F5344CB8AC3E}">
        <p14:creationId xmlns:p14="http://schemas.microsoft.com/office/powerpoint/2010/main" val="170449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D</a:t>
            </a:r>
          </a:p>
        </p:txBody>
      </p:sp>
      <p:sp>
        <p:nvSpPr>
          <p:cNvPr id="4" name="Slide Number Placeholder 3"/>
          <p:cNvSpPr>
            <a:spLocks noGrp="1"/>
          </p:cNvSpPr>
          <p:nvPr>
            <p:ph type="sldNum" sz="quarter" idx="10"/>
          </p:nvPr>
        </p:nvSpPr>
        <p:spPr/>
        <p:txBody>
          <a:bodyPr/>
          <a:lstStyle/>
          <a:p>
            <a:fld id="{4AEEC547-EC2C-4B83-B296-E2A1E2BD7892}" type="slidenum">
              <a:rPr lang="en-GB" smtClean="0"/>
              <a:t>30</a:t>
            </a:fld>
            <a:endParaRPr lang="en-GB"/>
          </a:p>
        </p:txBody>
      </p:sp>
    </p:spTree>
    <p:extLst>
      <p:ext uri="{BB962C8B-B14F-4D97-AF65-F5344CB8AC3E}">
        <p14:creationId xmlns:p14="http://schemas.microsoft.com/office/powerpoint/2010/main" val="297378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4AEEC547-EC2C-4B83-B296-E2A1E2BD7892}" type="slidenum">
              <a:rPr lang="en-GB" smtClean="0"/>
              <a:t>21</a:t>
            </a:fld>
            <a:endParaRPr lang="en-GB"/>
          </a:p>
        </p:txBody>
      </p:sp>
    </p:spTree>
    <p:extLst>
      <p:ext uri="{BB962C8B-B14F-4D97-AF65-F5344CB8AC3E}">
        <p14:creationId xmlns:p14="http://schemas.microsoft.com/office/powerpoint/2010/main" val="148991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4AEEC547-EC2C-4B83-B296-E2A1E2BD7892}" type="slidenum">
              <a:rPr lang="en-GB" smtClean="0"/>
              <a:t>22</a:t>
            </a:fld>
            <a:endParaRPr lang="en-GB"/>
          </a:p>
        </p:txBody>
      </p:sp>
    </p:spTree>
    <p:extLst>
      <p:ext uri="{BB962C8B-B14F-4D97-AF65-F5344CB8AC3E}">
        <p14:creationId xmlns:p14="http://schemas.microsoft.com/office/powerpoint/2010/main" val="382432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a:t>
            </a:r>
          </a:p>
        </p:txBody>
      </p:sp>
      <p:sp>
        <p:nvSpPr>
          <p:cNvPr id="4" name="Slide Number Placeholder 3"/>
          <p:cNvSpPr>
            <a:spLocks noGrp="1"/>
          </p:cNvSpPr>
          <p:nvPr>
            <p:ph type="sldNum" sz="quarter" idx="10"/>
          </p:nvPr>
        </p:nvSpPr>
        <p:spPr/>
        <p:txBody>
          <a:bodyPr/>
          <a:lstStyle/>
          <a:p>
            <a:fld id="{4AEEC547-EC2C-4B83-B296-E2A1E2BD7892}" type="slidenum">
              <a:rPr lang="en-GB" smtClean="0"/>
              <a:t>23</a:t>
            </a:fld>
            <a:endParaRPr lang="en-GB"/>
          </a:p>
        </p:txBody>
      </p:sp>
    </p:spTree>
    <p:extLst>
      <p:ext uri="{BB962C8B-B14F-4D97-AF65-F5344CB8AC3E}">
        <p14:creationId xmlns:p14="http://schemas.microsoft.com/office/powerpoint/2010/main" val="428634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a:t>
            </a:r>
          </a:p>
        </p:txBody>
      </p:sp>
      <p:sp>
        <p:nvSpPr>
          <p:cNvPr id="4" name="Slide Number Placeholder 3"/>
          <p:cNvSpPr>
            <a:spLocks noGrp="1"/>
          </p:cNvSpPr>
          <p:nvPr>
            <p:ph type="sldNum" sz="quarter" idx="10"/>
          </p:nvPr>
        </p:nvSpPr>
        <p:spPr/>
        <p:txBody>
          <a:bodyPr/>
          <a:lstStyle/>
          <a:p>
            <a:fld id="{4AEEC547-EC2C-4B83-B296-E2A1E2BD7892}" type="slidenum">
              <a:rPr lang="en-GB" smtClean="0"/>
              <a:t>24</a:t>
            </a:fld>
            <a:endParaRPr lang="en-GB"/>
          </a:p>
        </p:txBody>
      </p:sp>
    </p:spTree>
    <p:extLst>
      <p:ext uri="{BB962C8B-B14F-4D97-AF65-F5344CB8AC3E}">
        <p14:creationId xmlns:p14="http://schemas.microsoft.com/office/powerpoint/2010/main" val="250872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4AEEC547-EC2C-4B83-B296-E2A1E2BD7892}" type="slidenum">
              <a:rPr lang="en-GB" smtClean="0"/>
              <a:t>25</a:t>
            </a:fld>
            <a:endParaRPr lang="en-GB"/>
          </a:p>
        </p:txBody>
      </p:sp>
    </p:spTree>
    <p:extLst>
      <p:ext uri="{BB962C8B-B14F-4D97-AF65-F5344CB8AC3E}">
        <p14:creationId xmlns:p14="http://schemas.microsoft.com/office/powerpoint/2010/main" val="56670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4AEEC547-EC2C-4B83-B296-E2A1E2BD7892}" type="slidenum">
              <a:rPr lang="en-GB" smtClean="0"/>
              <a:t>26</a:t>
            </a:fld>
            <a:endParaRPr lang="en-GB"/>
          </a:p>
        </p:txBody>
      </p:sp>
    </p:spTree>
    <p:extLst>
      <p:ext uri="{BB962C8B-B14F-4D97-AF65-F5344CB8AC3E}">
        <p14:creationId xmlns:p14="http://schemas.microsoft.com/office/powerpoint/2010/main" val="346796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a:t>
            </a:r>
          </a:p>
        </p:txBody>
      </p:sp>
      <p:sp>
        <p:nvSpPr>
          <p:cNvPr id="4" name="Slide Number Placeholder 3"/>
          <p:cNvSpPr>
            <a:spLocks noGrp="1"/>
          </p:cNvSpPr>
          <p:nvPr>
            <p:ph type="sldNum" sz="quarter" idx="10"/>
          </p:nvPr>
        </p:nvSpPr>
        <p:spPr/>
        <p:txBody>
          <a:bodyPr/>
          <a:lstStyle/>
          <a:p>
            <a:fld id="{4AEEC547-EC2C-4B83-B296-E2A1E2BD7892}" type="slidenum">
              <a:rPr lang="en-GB" smtClean="0"/>
              <a:t>27</a:t>
            </a:fld>
            <a:endParaRPr lang="en-GB"/>
          </a:p>
        </p:txBody>
      </p:sp>
    </p:spTree>
    <p:extLst>
      <p:ext uri="{BB962C8B-B14F-4D97-AF65-F5344CB8AC3E}">
        <p14:creationId xmlns:p14="http://schemas.microsoft.com/office/powerpoint/2010/main" val="383216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a:t>
            </a:r>
          </a:p>
        </p:txBody>
      </p:sp>
      <p:sp>
        <p:nvSpPr>
          <p:cNvPr id="4" name="Slide Number Placeholder 3"/>
          <p:cNvSpPr>
            <a:spLocks noGrp="1"/>
          </p:cNvSpPr>
          <p:nvPr>
            <p:ph type="sldNum" sz="quarter" idx="10"/>
          </p:nvPr>
        </p:nvSpPr>
        <p:spPr/>
        <p:txBody>
          <a:bodyPr/>
          <a:lstStyle/>
          <a:p>
            <a:fld id="{4AEEC547-EC2C-4B83-B296-E2A1E2BD7892}" type="slidenum">
              <a:rPr lang="en-GB" smtClean="0"/>
              <a:t>28</a:t>
            </a:fld>
            <a:endParaRPr lang="en-GB"/>
          </a:p>
        </p:txBody>
      </p:sp>
    </p:spTree>
    <p:extLst>
      <p:ext uri="{BB962C8B-B14F-4D97-AF65-F5344CB8AC3E}">
        <p14:creationId xmlns:p14="http://schemas.microsoft.com/office/powerpoint/2010/main" val="248661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378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609600" y="1025527"/>
            <a:ext cx="103632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6957485" y="1954213"/>
            <a:ext cx="4897967"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425176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96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609600" y="1025527"/>
            <a:ext cx="103632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7147985" y="2486025"/>
            <a:ext cx="4601633"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47807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76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6DFF08F-DC6B-4601-B491-B0F83F6DD2DA}" type="datetimeFigureOut">
              <a:rPr lang="en-US" smtClean="0"/>
              <a:t>6/29/2020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59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11533" y="360363"/>
            <a:ext cx="413385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4"/>
            <a:ext cx="12192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12192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34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upremecourt.uk/decided-cases/docs/UKSC_2012_0068_PressSummary.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6" y="2039939"/>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1908176" y="1393608"/>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a:solidFill>
                  <a:srgbClr val="A00054"/>
                </a:solidFill>
              </a:rPr>
              <a:t>MRCPsych General </a:t>
            </a:r>
            <a:r>
              <a:rPr lang="en-GB" altLang="en-US" sz="3600" b="1" dirty="0">
                <a:solidFill>
                  <a:srgbClr val="A00054"/>
                </a:solidFill>
              </a:rPr>
              <a:t>Adult Module</a:t>
            </a:r>
          </a:p>
        </p:txBody>
      </p:sp>
      <p:sp>
        <p:nvSpPr>
          <p:cNvPr id="2" name="TextBox 1"/>
          <p:cNvSpPr txBox="1"/>
          <p:nvPr/>
        </p:nvSpPr>
        <p:spPr>
          <a:xfrm>
            <a:off x="2249714" y="3551833"/>
            <a:ext cx="7613424" cy="646331"/>
          </a:xfrm>
          <a:prstGeom prst="rect">
            <a:avLst/>
          </a:prstGeom>
          <a:noFill/>
        </p:spPr>
        <p:txBody>
          <a:bodyPr wrap="square" rtlCol="0">
            <a:spAutoFit/>
          </a:bodyPr>
          <a:lstStyle/>
          <a:p>
            <a:pPr algn="ctr"/>
            <a:r>
              <a:rPr lang="en-GB" sz="3600" b="1" dirty="0">
                <a:solidFill>
                  <a:srgbClr val="A00054"/>
                </a:solidFill>
              </a:rPr>
              <a:t>Mental Capacity Act</a:t>
            </a:r>
            <a:endParaRPr lang="en-US" b="1" dirty="0">
              <a:solidFill>
                <a:srgbClr val="A00054"/>
              </a:solidFill>
            </a:endParaRPr>
          </a:p>
        </p:txBody>
      </p:sp>
    </p:spTree>
    <p:extLst>
      <p:ext uri="{BB962C8B-B14F-4D97-AF65-F5344CB8AC3E}">
        <p14:creationId xmlns:p14="http://schemas.microsoft.com/office/powerpoint/2010/main" val="46198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Assessing capacity-1</a:t>
            </a:r>
          </a:p>
        </p:txBody>
      </p:sp>
      <p:sp>
        <p:nvSpPr>
          <p:cNvPr id="3" name="Content Placeholder 2"/>
          <p:cNvSpPr>
            <a:spLocks noGrp="1"/>
          </p:cNvSpPr>
          <p:nvPr>
            <p:ph type="body" sz="quarter" idx="13"/>
          </p:nvPr>
        </p:nvSpPr>
        <p:spPr>
          <a:xfrm>
            <a:off x="609601" y="1668999"/>
            <a:ext cx="10452100" cy="4483224"/>
          </a:xfrm>
        </p:spPr>
        <p:txBody>
          <a:bodyPr>
            <a:normAutofit fontScale="62500" lnSpcReduction="20000"/>
          </a:bodyPr>
          <a:lstStyle/>
          <a:p>
            <a:pPr marL="0" indent="0">
              <a:lnSpc>
                <a:spcPct val="120000"/>
              </a:lnSpc>
              <a:buNone/>
            </a:pPr>
            <a:r>
              <a:rPr lang="en-GB" sz="3700" b="1" dirty="0"/>
              <a:t>Two-stage test of capacity:</a:t>
            </a:r>
          </a:p>
          <a:p>
            <a:pPr marL="0" indent="0">
              <a:lnSpc>
                <a:spcPct val="120000"/>
              </a:lnSpc>
              <a:buNone/>
            </a:pPr>
            <a:endParaRPr lang="en-GB" sz="3600" b="1" dirty="0"/>
          </a:p>
          <a:p>
            <a:pPr marL="457200" indent="-457200">
              <a:lnSpc>
                <a:spcPct val="120000"/>
              </a:lnSpc>
              <a:buFont typeface="+mj-lt"/>
              <a:buAutoNum type="arabicPeriod"/>
            </a:pPr>
            <a:r>
              <a:rPr lang="en-GB" sz="3300" dirty="0"/>
              <a:t>Does the person have an impairment of the mind or brain, or is there some sort of disturbance affecting the way their mind or brain works? (It doesn’t matter whether the impairment or disturbance is temporary or permanent)</a:t>
            </a:r>
          </a:p>
          <a:p>
            <a:pPr marL="457200" indent="-457200">
              <a:lnSpc>
                <a:spcPct val="120000"/>
              </a:lnSpc>
              <a:buFont typeface="+mj-lt"/>
              <a:buAutoNum type="arabicPeriod"/>
            </a:pPr>
            <a:endParaRPr lang="en-GB" sz="3300" dirty="0"/>
          </a:p>
          <a:p>
            <a:pPr marL="457200" indent="-457200">
              <a:lnSpc>
                <a:spcPct val="120000"/>
              </a:lnSpc>
              <a:buFont typeface="+mj-lt"/>
              <a:buAutoNum type="arabicPeriod"/>
            </a:pPr>
            <a:r>
              <a:rPr lang="en-GB" sz="3300" dirty="0"/>
              <a:t>If so, does that impairment or disturbance mean that the person is unable to make the decision in question at the time it needs to be made?</a:t>
            </a:r>
          </a:p>
          <a:p>
            <a:pPr marL="0" indent="0">
              <a:lnSpc>
                <a:spcPct val="120000"/>
              </a:lnSpc>
              <a:buNone/>
            </a:pPr>
            <a:endParaRPr lang="en-GB" sz="3300" dirty="0"/>
          </a:p>
          <a:p>
            <a:pPr marL="0" indent="0">
              <a:lnSpc>
                <a:spcPct val="120000"/>
              </a:lnSpc>
              <a:buNone/>
            </a:pPr>
            <a:r>
              <a:rPr lang="en-GB" sz="3300" dirty="0"/>
              <a:t>For more complex or serious decisions, is there a need for a more thorough assessment (perhaps by involving a doctor or other professional expert)?</a:t>
            </a:r>
          </a:p>
          <a:p>
            <a:pPr marL="533400" indent="0">
              <a:lnSpc>
                <a:spcPct val="100000"/>
              </a:lnSpc>
              <a:spcBef>
                <a:spcPts val="0"/>
              </a:spcBef>
              <a:spcAft>
                <a:spcPts val="0"/>
              </a:spcAft>
              <a:buNone/>
            </a:pPr>
            <a:endParaRPr lang="en-GB" dirty="0"/>
          </a:p>
          <a:p>
            <a:pPr marL="533400" indent="0" algn="r">
              <a:lnSpc>
                <a:spcPct val="100000"/>
              </a:lnSpc>
              <a:spcBef>
                <a:spcPts val="0"/>
              </a:spcBef>
              <a:spcAft>
                <a:spcPts val="0"/>
              </a:spcAft>
              <a:buNone/>
            </a:pPr>
            <a:r>
              <a:rPr lang="en-GB" dirty="0"/>
              <a:t>[MCA CoP </a:t>
            </a:r>
            <a:r>
              <a:rPr lang="en-GB" dirty="0" err="1"/>
              <a:t>Ch</a:t>
            </a:r>
            <a:r>
              <a:rPr lang="en-GB" dirty="0"/>
              <a:t> 4]</a:t>
            </a:r>
          </a:p>
        </p:txBody>
      </p:sp>
    </p:spTree>
    <p:extLst>
      <p:ext uri="{BB962C8B-B14F-4D97-AF65-F5344CB8AC3E}">
        <p14:creationId xmlns:p14="http://schemas.microsoft.com/office/powerpoint/2010/main" val="381592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Assessing capacity-2</a:t>
            </a:r>
          </a:p>
        </p:txBody>
      </p:sp>
      <p:sp>
        <p:nvSpPr>
          <p:cNvPr id="3" name="Content Placeholder 2"/>
          <p:cNvSpPr>
            <a:spLocks noGrp="1"/>
          </p:cNvSpPr>
          <p:nvPr>
            <p:ph type="body" sz="quarter" idx="13"/>
          </p:nvPr>
        </p:nvSpPr>
        <p:spPr/>
        <p:txBody>
          <a:bodyPr>
            <a:normAutofit fontScale="85000" lnSpcReduction="20000"/>
          </a:bodyPr>
          <a:lstStyle/>
          <a:p>
            <a:pPr marL="0" indent="0" algn="just">
              <a:lnSpc>
                <a:spcPct val="120000"/>
              </a:lnSpc>
              <a:buNone/>
            </a:pPr>
            <a:r>
              <a:rPr lang="en-GB" sz="2600" b="1" dirty="0"/>
              <a:t>Criteria for assessing capacity:</a:t>
            </a:r>
          </a:p>
          <a:p>
            <a:pPr marL="457200" indent="-457200" algn="just">
              <a:lnSpc>
                <a:spcPct val="120000"/>
              </a:lnSpc>
              <a:buFont typeface="+mj-lt"/>
              <a:buAutoNum type="arabicPeriod"/>
            </a:pPr>
            <a:r>
              <a:rPr lang="en-GB" dirty="0"/>
              <a:t>Does the person have a general understanding of what decision they need to make and why they need to make it?</a:t>
            </a:r>
          </a:p>
          <a:p>
            <a:pPr marL="457200" indent="-457200" algn="just">
              <a:lnSpc>
                <a:spcPct val="120000"/>
              </a:lnSpc>
              <a:buFont typeface="+mj-lt"/>
              <a:buAutoNum type="arabicPeriod"/>
            </a:pPr>
            <a:r>
              <a:rPr lang="en-GB" dirty="0"/>
              <a:t>Does the person have a general understanding of the likely consequences of making, or not making, this decision?</a:t>
            </a:r>
          </a:p>
          <a:p>
            <a:pPr marL="457200" indent="-457200" algn="just">
              <a:lnSpc>
                <a:spcPct val="120000"/>
              </a:lnSpc>
              <a:buFont typeface="+mj-lt"/>
              <a:buAutoNum type="arabicPeriod"/>
            </a:pPr>
            <a:r>
              <a:rPr lang="en-GB" dirty="0"/>
              <a:t>Is the person able to understand, retain, use and weigh up the information relevant to this decision?</a:t>
            </a:r>
          </a:p>
          <a:p>
            <a:pPr marL="457200" indent="-457200" algn="just">
              <a:lnSpc>
                <a:spcPct val="120000"/>
              </a:lnSpc>
              <a:buFont typeface="+mj-lt"/>
              <a:buAutoNum type="arabicPeriod"/>
            </a:pPr>
            <a:r>
              <a:rPr lang="en-GB" dirty="0"/>
              <a:t>Can the person communicate their decision (by talking, using sign language or any other means)? Would the services of a professional (such as a speech and language therapist) be helpful?</a:t>
            </a:r>
          </a:p>
          <a:p>
            <a:pPr marL="0" indent="0" algn="r">
              <a:buNone/>
            </a:pPr>
            <a:r>
              <a:rPr lang="en-GB" dirty="0"/>
              <a:t>[MCA CoP </a:t>
            </a:r>
            <a:r>
              <a:rPr lang="en-GB" dirty="0" err="1"/>
              <a:t>Ch</a:t>
            </a:r>
            <a:r>
              <a:rPr lang="en-GB" dirty="0"/>
              <a:t> 4]</a:t>
            </a:r>
          </a:p>
          <a:p>
            <a:pPr marL="0" indent="0" algn="r">
              <a:buNone/>
            </a:pPr>
            <a:endParaRPr lang="en-GB" dirty="0"/>
          </a:p>
        </p:txBody>
      </p:sp>
    </p:spTree>
    <p:extLst>
      <p:ext uri="{BB962C8B-B14F-4D97-AF65-F5344CB8AC3E}">
        <p14:creationId xmlns:p14="http://schemas.microsoft.com/office/powerpoint/2010/main" val="351140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Application – MHA v/s MCA</a:t>
            </a:r>
          </a:p>
        </p:txBody>
      </p:sp>
      <p:sp>
        <p:nvSpPr>
          <p:cNvPr id="3" name="Content Placeholder 2"/>
          <p:cNvSpPr>
            <a:spLocks noGrp="1"/>
          </p:cNvSpPr>
          <p:nvPr>
            <p:ph type="body" sz="quarter" idx="13"/>
          </p:nvPr>
        </p:nvSpPr>
        <p:spPr>
          <a:xfrm>
            <a:off x="609600" y="1704976"/>
            <a:ext cx="11009585" cy="4317452"/>
          </a:xfrm>
        </p:spPr>
        <p:txBody>
          <a:bodyPr>
            <a:noAutofit/>
          </a:bodyPr>
          <a:lstStyle/>
          <a:p>
            <a:pPr marL="0" indent="0" algn="just">
              <a:lnSpc>
                <a:spcPct val="120000"/>
              </a:lnSpc>
              <a:spcBef>
                <a:spcPts val="0"/>
              </a:spcBef>
              <a:buNone/>
            </a:pPr>
            <a:r>
              <a:rPr lang="en-GB" sz="2200" b="1" dirty="0"/>
              <a:t>MHA rather than MCA needs to be applied if:</a:t>
            </a:r>
          </a:p>
          <a:p>
            <a:pPr algn="just">
              <a:lnSpc>
                <a:spcPct val="120000"/>
              </a:lnSpc>
              <a:spcBef>
                <a:spcPts val="0"/>
              </a:spcBef>
            </a:pPr>
            <a:r>
              <a:rPr lang="en-GB" sz="1800" dirty="0"/>
              <a:t>it is not possible to give the person the care or treatment they need without doing something that might </a:t>
            </a:r>
            <a:r>
              <a:rPr lang="en-GB" sz="1800" b="1" dirty="0"/>
              <a:t>deprive them of their liberty</a:t>
            </a:r>
          </a:p>
          <a:p>
            <a:pPr algn="just">
              <a:lnSpc>
                <a:spcPct val="120000"/>
              </a:lnSpc>
              <a:spcBef>
                <a:spcPts val="0"/>
              </a:spcBef>
            </a:pPr>
            <a:r>
              <a:rPr lang="en-GB" sz="1800" dirty="0"/>
              <a:t>the person needs treatment that cannot be given under the MCA (e.g. because the person has made a valid and applicable </a:t>
            </a:r>
            <a:r>
              <a:rPr lang="en-GB" sz="1800" b="1" dirty="0"/>
              <a:t>advance decision </a:t>
            </a:r>
            <a:r>
              <a:rPr lang="en-GB" sz="1800" dirty="0"/>
              <a:t>to refuse an essential part of treatment)</a:t>
            </a:r>
          </a:p>
          <a:p>
            <a:pPr algn="just">
              <a:lnSpc>
                <a:spcPct val="120000"/>
              </a:lnSpc>
              <a:spcBef>
                <a:spcPts val="0"/>
              </a:spcBef>
            </a:pPr>
            <a:r>
              <a:rPr lang="en-GB" sz="1800" dirty="0"/>
              <a:t>the person may need to </a:t>
            </a:r>
            <a:r>
              <a:rPr lang="en-GB" sz="1800" b="1" dirty="0"/>
              <a:t>be restrained </a:t>
            </a:r>
            <a:r>
              <a:rPr lang="en-GB" sz="1800" dirty="0"/>
              <a:t>in a way that is not allowed under the MCA</a:t>
            </a:r>
          </a:p>
          <a:p>
            <a:pPr algn="just">
              <a:lnSpc>
                <a:spcPct val="120000"/>
              </a:lnSpc>
              <a:spcBef>
                <a:spcPts val="0"/>
              </a:spcBef>
            </a:pPr>
            <a:r>
              <a:rPr lang="en-GB" sz="1800" dirty="0"/>
              <a:t>it is </a:t>
            </a:r>
            <a:r>
              <a:rPr lang="en-GB" sz="1800" b="1" dirty="0"/>
              <a:t>not possible to assess or treat the person safely or effectively </a:t>
            </a:r>
            <a:r>
              <a:rPr lang="en-GB" sz="1800" dirty="0"/>
              <a:t>without treatment being compulsory (perhaps because the person is expected to regain capacity to consent, but might then refuse to give consent)</a:t>
            </a:r>
          </a:p>
          <a:p>
            <a:pPr algn="just">
              <a:lnSpc>
                <a:spcPct val="120000"/>
              </a:lnSpc>
              <a:spcBef>
                <a:spcPts val="0"/>
              </a:spcBef>
            </a:pPr>
            <a:r>
              <a:rPr lang="en-GB" sz="1800" dirty="0"/>
              <a:t>the person lacks capacity to decide on some elements of the treatment but has capacity to refuse a vital part of it – and they have done so</a:t>
            </a:r>
          </a:p>
          <a:p>
            <a:pPr algn="just">
              <a:lnSpc>
                <a:spcPct val="120000"/>
              </a:lnSpc>
              <a:spcBef>
                <a:spcPts val="0"/>
              </a:spcBef>
            </a:pPr>
            <a:r>
              <a:rPr lang="en-GB" sz="1800" dirty="0"/>
              <a:t>there is some other reason why the person might not get treatment, and they or somebody else might suffer harm as a result.</a:t>
            </a:r>
          </a:p>
        </p:txBody>
      </p:sp>
    </p:spTree>
    <p:extLst>
      <p:ext uri="{BB962C8B-B14F-4D97-AF65-F5344CB8AC3E}">
        <p14:creationId xmlns:p14="http://schemas.microsoft.com/office/powerpoint/2010/main" val="350316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t>What constitutes deprivation of liberty?</a:t>
            </a:r>
          </a:p>
        </p:txBody>
      </p:sp>
      <p:sp>
        <p:nvSpPr>
          <p:cNvPr id="3" name="Content Placeholder 2"/>
          <p:cNvSpPr>
            <a:spLocks noGrp="1"/>
          </p:cNvSpPr>
          <p:nvPr>
            <p:ph type="body" sz="quarter" idx="13"/>
          </p:nvPr>
        </p:nvSpPr>
        <p:spPr>
          <a:xfrm>
            <a:off x="609601" y="1954923"/>
            <a:ext cx="10788868" cy="4083269"/>
          </a:xfrm>
        </p:spPr>
        <p:txBody>
          <a:bodyPr>
            <a:noAutofit/>
          </a:bodyPr>
          <a:lstStyle/>
          <a:p>
            <a:pPr marL="0" indent="0" algn="ctr">
              <a:lnSpc>
                <a:spcPct val="120000"/>
              </a:lnSpc>
              <a:buNone/>
            </a:pPr>
            <a:r>
              <a:rPr lang="en-GB" sz="1400" b="1" i="1" dirty="0"/>
              <a:t>Revised test for deprivation of liberty</a:t>
            </a:r>
          </a:p>
          <a:p>
            <a:pPr marL="0" indent="0">
              <a:lnSpc>
                <a:spcPct val="120000"/>
              </a:lnSpc>
              <a:spcAft>
                <a:spcPts val="1200"/>
              </a:spcAft>
              <a:buNone/>
            </a:pPr>
            <a:r>
              <a:rPr lang="en-GB" sz="1400" dirty="0"/>
              <a:t>The Supreme Court has clarified that there is a deprivation of liberty for the purposes of Article 5 of the European Convention on Human Rights in the following circumstances:</a:t>
            </a:r>
          </a:p>
          <a:p>
            <a:pPr marL="446088" indent="0">
              <a:lnSpc>
                <a:spcPct val="120000"/>
              </a:lnSpc>
              <a:spcAft>
                <a:spcPts val="1200"/>
              </a:spcAft>
              <a:buNone/>
            </a:pPr>
            <a:r>
              <a:rPr lang="en-GB" sz="1400" b="1" i="1" dirty="0"/>
              <a:t>The person is under continuous supervision and control and is not free to leave, and the person lacks capacity to consent to these arrangements.</a:t>
            </a:r>
          </a:p>
          <a:p>
            <a:pPr marL="0" indent="0">
              <a:lnSpc>
                <a:spcPct val="120000"/>
              </a:lnSpc>
              <a:spcAft>
                <a:spcPts val="1200"/>
              </a:spcAft>
              <a:buNone/>
            </a:pPr>
            <a:r>
              <a:rPr lang="en-GB" sz="1400" i="1" dirty="0"/>
              <a:t>The person’s compliance or lack of objection, the relative normality of the placement and the purpose behind it are all irrelevant to this objective question</a:t>
            </a:r>
          </a:p>
          <a:p>
            <a:pPr>
              <a:lnSpc>
                <a:spcPct val="120000"/>
              </a:lnSpc>
              <a:spcBef>
                <a:spcPts val="0"/>
              </a:spcBef>
              <a:spcAft>
                <a:spcPts val="0"/>
              </a:spcAft>
            </a:pPr>
            <a:endParaRPr lang="en-GB" sz="1400" dirty="0"/>
          </a:p>
          <a:p>
            <a:pPr marL="0" indent="0" algn="ctr">
              <a:lnSpc>
                <a:spcPct val="120000"/>
              </a:lnSpc>
              <a:spcBef>
                <a:spcPts val="0"/>
              </a:spcBef>
              <a:spcAft>
                <a:spcPts val="0"/>
              </a:spcAft>
              <a:buNone/>
            </a:pPr>
            <a:r>
              <a:rPr lang="en-GB" sz="1400" dirty="0"/>
              <a:t>Judgment of the Supreme Court</a:t>
            </a:r>
          </a:p>
          <a:p>
            <a:pPr marL="0" indent="0" algn="ctr">
              <a:lnSpc>
                <a:spcPct val="120000"/>
              </a:lnSpc>
              <a:spcBef>
                <a:spcPts val="0"/>
              </a:spcBef>
              <a:spcAft>
                <a:spcPts val="0"/>
              </a:spcAft>
              <a:buNone/>
            </a:pPr>
            <a:r>
              <a:rPr lang="en-GB" sz="1400" dirty="0"/>
              <a:t>P v Cheshire West and Chester Council and another</a:t>
            </a:r>
          </a:p>
          <a:p>
            <a:pPr marL="0" indent="0" algn="ctr">
              <a:lnSpc>
                <a:spcPct val="120000"/>
              </a:lnSpc>
              <a:spcBef>
                <a:spcPts val="0"/>
              </a:spcBef>
              <a:spcAft>
                <a:spcPts val="0"/>
              </a:spcAft>
              <a:buNone/>
            </a:pPr>
            <a:r>
              <a:rPr lang="en-GB" sz="1400" dirty="0"/>
              <a:t>P and Q v Surrey County Council</a:t>
            </a:r>
          </a:p>
          <a:p>
            <a:pPr marL="0" indent="0" algn="ctr">
              <a:lnSpc>
                <a:spcPct val="120000"/>
              </a:lnSpc>
              <a:spcBef>
                <a:spcPts val="0"/>
              </a:spcBef>
              <a:spcAft>
                <a:spcPts val="0"/>
              </a:spcAft>
              <a:buNone/>
            </a:pPr>
            <a:endParaRPr lang="en-GB" sz="1400" dirty="0"/>
          </a:p>
          <a:p>
            <a:pPr marL="0" indent="0" algn="ctr">
              <a:lnSpc>
                <a:spcPct val="120000"/>
              </a:lnSpc>
              <a:spcBef>
                <a:spcPts val="0"/>
              </a:spcBef>
              <a:spcAft>
                <a:spcPts val="0"/>
              </a:spcAft>
              <a:buNone/>
            </a:pPr>
            <a:r>
              <a:rPr lang="en-GB" sz="1400" dirty="0">
                <a:hlinkClick r:id="rId2"/>
              </a:rPr>
              <a:t>http://supremecourt.uk/decided-cases/docs/UKSC_2012_0068_PressSummary.pdf</a:t>
            </a:r>
            <a:endParaRPr lang="en-GB" sz="1400" dirty="0"/>
          </a:p>
          <a:p>
            <a:pPr marL="0" indent="0" algn="ctr">
              <a:lnSpc>
                <a:spcPct val="100000"/>
              </a:lnSpc>
              <a:spcBef>
                <a:spcPts val="0"/>
              </a:spcBef>
              <a:spcAft>
                <a:spcPts val="0"/>
              </a:spcAft>
              <a:buNone/>
            </a:pPr>
            <a:endParaRPr lang="en-GB" sz="1100" dirty="0"/>
          </a:p>
        </p:txBody>
      </p:sp>
    </p:spTree>
    <p:extLst>
      <p:ext uri="{BB962C8B-B14F-4D97-AF65-F5344CB8AC3E}">
        <p14:creationId xmlns:p14="http://schemas.microsoft.com/office/powerpoint/2010/main" val="36749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36747"/>
            <a:ext cx="10363200" cy="679449"/>
          </a:xfrm>
        </p:spPr>
        <p:txBody>
          <a:bodyPr>
            <a:normAutofit/>
          </a:bodyPr>
          <a:lstStyle/>
          <a:p>
            <a:pPr algn="ctr"/>
            <a:r>
              <a:rPr lang="en-GB" sz="3600" dirty="0"/>
              <a:t>Deprivation of liberty - </a:t>
            </a:r>
            <a:r>
              <a:rPr lang="en-US" dirty="0"/>
              <a:t>The Legal ACID Test</a:t>
            </a:r>
            <a:endParaRPr lang="en-GB" sz="3600" dirty="0"/>
          </a:p>
        </p:txBody>
      </p:sp>
      <p:sp>
        <p:nvSpPr>
          <p:cNvPr id="3" name="Content Placeholder 2"/>
          <p:cNvSpPr>
            <a:spLocks noGrp="1"/>
          </p:cNvSpPr>
          <p:nvPr>
            <p:ph type="body" sz="quarter" idx="13"/>
          </p:nvPr>
        </p:nvSpPr>
        <p:spPr>
          <a:xfrm>
            <a:off x="609600" y="1599816"/>
            <a:ext cx="10788868" cy="4650063"/>
          </a:xfrm>
        </p:spPr>
        <p:txBody>
          <a:bodyPr>
            <a:noAutofit/>
          </a:bodyPr>
          <a:lstStyle/>
          <a:p>
            <a:pPr marL="0" indent="0">
              <a:buNone/>
            </a:pPr>
            <a:r>
              <a:rPr lang="en-US" sz="1800" dirty="0"/>
              <a:t>In 2014 an important judgement was handed down in an important legal case decided in the UK Supreme Court. P v Cheshire West</a:t>
            </a:r>
          </a:p>
          <a:p>
            <a:pPr marL="0" indent="0">
              <a:buNone/>
            </a:pPr>
            <a:endParaRPr lang="en-US" sz="1800" dirty="0"/>
          </a:p>
          <a:p>
            <a:pPr marL="0" indent="0">
              <a:buNone/>
            </a:pPr>
            <a:r>
              <a:rPr lang="en-US" sz="1800" b="1" dirty="0"/>
              <a:t>The acid test states that a person is deprived of their liberty if:</a:t>
            </a:r>
          </a:p>
          <a:p>
            <a:r>
              <a:rPr lang="en-US" sz="1800" dirty="0"/>
              <a:t>They are subject to continuous supervision and control  and</a:t>
            </a:r>
          </a:p>
          <a:p>
            <a:r>
              <a:rPr lang="en-US" sz="1800" dirty="0"/>
              <a:t>Are not free to leave</a:t>
            </a:r>
          </a:p>
          <a:p>
            <a:pPr marL="0" indent="0">
              <a:buNone/>
            </a:pPr>
            <a:endParaRPr lang="en-US" sz="1800" dirty="0"/>
          </a:p>
          <a:p>
            <a:pPr marL="0" indent="0">
              <a:buNone/>
            </a:pPr>
            <a:r>
              <a:rPr lang="en-US" sz="1800" dirty="0"/>
              <a:t>A person does not have to be asking to or attempting to leave to be deemed not free to leave. Care staff should ask what they would do IF the person tried or asked to leave. If the answer is that they would stop the person then the person is NOT FREE to leave within the meaning of the ACID TEST</a:t>
            </a:r>
          </a:p>
          <a:p>
            <a:pPr marL="0" indent="0">
              <a:buNone/>
            </a:pPr>
            <a:endParaRPr lang="en-US" sz="1800" dirty="0"/>
          </a:p>
          <a:p>
            <a:pPr marL="0" indent="0">
              <a:buNone/>
            </a:pPr>
            <a:r>
              <a:rPr lang="en-US" sz="1800" dirty="0"/>
              <a:t>This means that if someone lacks mental capacity to consent to reside for example a residential home or hospital ward and they also meet the acid test as described above then a request for a </a:t>
            </a:r>
            <a:r>
              <a:rPr lang="en-US" sz="1800" dirty="0" err="1"/>
              <a:t>DoLs</a:t>
            </a:r>
            <a:r>
              <a:rPr lang="en-US" sz="1800" dirty="0"/>
              <a:t> </a:t>
            </a:r>
            <a:r>
              <a:rPr lang="en-US" sz="1800" dirty="0" err="1"/>
              <a:t>authorisation</a:t>
            </a:r>
            <a:r>
              <a:rPr lang="en-US" sz="1800" dirty="0"/>
              <a:t> may be required.</a:t>
            </a:r>
          </a:p>
          <a:p>
            <a:pPr marL="0" indent="0" algn="ctr">
              <a:lnSpc>
                <a:spcPct val="100000"/>
              </a:lnSpc>
              <a:spcBef>
                <a:spcPts val="0"/>
              </a:spcBef>
              <a:spcAft>
                <a:spcPts val="0"/>
              </a:spcAft>
              <a:buNone/>
            </a:pPr>
            <a:endParaRPr lang="en-GB" sz="1800" dirty="0"/>
          </a:p>
        </p:txBody>
      </p:sp>
    </p:spTree>
    <p:extLst>
      <p:ext uri="{BB962C8B-B14F-4D97-AF65-F5344CB8AC3E}">
        <p14:creationId xmlns:p14="http://schemas.microsoft.com/office/powerpoint/2010/main" val="45059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Deprivation of Liberty Safeguards (</a:t>
            </a:r>
            <a:r>
              <a:rPr lang="en-GB" dirty="0" err="1"/>
              <a:t>DoLS</a:t>
            </a:r>
            <a:r>
              <a:rPr lang="en-GB" dirty="0"/>
              <a:t>)</a:t>
            </a:r>
          </a:p>
        </p:txBody>
      </p:sp>
      <p:sp>
        <p:nvSpPr>
          <p:cNvPr id="3" name="Content Placeholder 2"/>
          <p:cNvSpPr>
            <a:spLocks noGrp="1"/>
          </p:cNvSpPr>
          <p:nvPr>
            <p:ph type="body" sz="quarter" idx="13"/>
          </p:nvPr>
        </p:nvSpPr>
        <p:spPr>
          <a:xfrm>
            <a:off x="609601" y="1954923"/>
            <a:ext cx="10788868" cy="4162097"/>
          </a:xfrm>
        </p:spPr>
        <p:txBody>
          <a:bodyPr>
            <a:noAutofit/>
          </a:bodyPr>
          <a:lstStyle/>
          <a:p>
            <a:pPr>
              <a:lnSpc>
                <a:spcPct val="120000"/>
              </a:lnSpc>
            </a:pPr>
            <a:r>
              <a:rPr lang="en-GB" sz="1800" dirty="0"/>
              <a:t>Essentially it is the legal framework which allows restrictions and restraint to be used where appropriate.</a:t>
            </a:r>
          </a:p>
          <a:p>
            <a:pPr>
              <a:lnSpc>
                <a:spcPct val="120000"/>
              </a:lnSpc>
            </a:pPr>
            <a:r>
              <a:rPr lang="en-GB" sz="1800" dirty="0"/>
              <a:t>Extra safeguards are needed if the restrictions and restraint used will deprive a person of their liberty- the Deprivation of Liberty Safeguards (an amendment of the MCA; only applies in England and Wales) </a:t>
            </a:r>
          </a:p>
          <a:p>
            <a:pPr>
              <a:lnSpc>
                <a:spcPct val="120000"/>
              </a:lnSpc>
            </a:pPr>
            <a:r>
              <a:rPr lang="en-GB" sz="1800" dirty="0"/>
              <a:t>Only if deprivation is in </a:t>
            </a:r>
            <a:r>
              <a:rPr lang="en-GB" sz="1800" b="1" dirty="0"/>
              <a:t>hospital or care home </a:t>
            </a:r>
            <a:r>
              <a:rPr lang="en-GB" sz="1800" dirty="0"/>
              <a:t>(Court of Protection can be asked in other settings) </a:t>
            </a:r>
          </a:p>
          <a:p>
            <a:pPr>
              <a:lnSpc>
                <a:spcPct val="120000"/>
              </a:lnSpc>
            </a:pPr>
            <a:r>
              <a:rPr lang="en-GB" sz="1800" dirty="0"/>
              <a:t>Care homes or hospitals must ask either a local authority or health body if they can deprive a person of their liberty – called Standard Authorisation.</a:t>
            </a:r>
          </a:p>
          <a:p>
            <a:pPr>
              <a:lnSpc>
                <a:spcPct val="120000"/>
              </a:lnSpc>
            </a:pPr>
            <a:r>
              <a:rPr lang="en-GB" sz="1800" dirty="0"/>
              <a:t>Six assessments to be done before Standard Authorisation can be given. </a:t>
            </a:r>
          </a:p>
          <a:p>
            <a:pPr>
              <a:lnSpc>
                <a:spcPct val="120000"/>
              </a:lnSpc>
            </a:pPr>
            <a:r>
              <a:rPr lang="en-GB" sz="1800" dirty="0"/>
              <a:t>Safeguards – someone appointed with legal powers to represent them, Right to challenge authorizations in CoP with cost and access to IMCAs (Independent Mental Capacity Advocates)</a:t>
            </a:r>
          </a:p>
        </p:txBody>
      </p:sp>
    </p:spTree>
    <p:extLst>
      <p:ext uri="{BB962C8B-B14F-4D97-AF65-F5344CB8AC3E}">
        <p14:creationId xmlns:p14="http://schemas.microsoft.com/office/powerpoint/2010/main" val="246525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6 requirements for standard authorization</a:t>
            </a:r>
          </a:p>
        </p:txBody>
      </p:sp>
      <p:sp>
        <p:nvSpPr>
          <p:cNvPr id="3" name="Content Placeholder 2"/>
          <p:cNvSpPr>
            <a:spLocks noGrp="1"/>
          </p:cNvSpPr>
          <p:nvPr>
            <p:ph type="body" sz="quarter" idx="13"/>
          </p:nvPr>
        </p:nvSpPr>
        <p:spPr>
          <a:xfrm>
            <a:off x="609601" y="1954924"/>
            <a:ext cx="10646978" cy="4051738"/>
          </a:xfrm>
        </p:spPr>
        <p:txBody>
          <a:bodyPr>
            <a:normAutofit fontScale="85000" lnSpcReduction="20000"/>
          </a:bodyPr>
          <a:lstStyle/>
          <a:p>
            <a:pPr algn="just">
              <a:lnSpc>
                <a:spcPct val="120000"/>
              </a:lnSpc>
            </a:pPr>
            <a:r>
              <a:rPr lang="en-GB" dirty="0"/>
              <a:t>The age requirement – person must be 18 or over. </a:t>
            </a:r>
          </a:p>
          <a:p>
            <a:pPr algn="just">
              <a:lnSpc>
                <a:spcPct val="120000"/>
              </a:lnSpc>
            </a:pPr>
            <a:r>
              <a:rPr lang="en-GB" dirty="0"/>
              <a:t>The mental health requirement – the person must be suffering from a mental disorder within the meaning of the Act.</a:t>
            </a:r>
          </a:p>
          <a:p>
            <a:pPr algn="just">
              <a:lnSpc>
                <a:spcPct val="120000"/>
              </a:lnSpc>
            </a:pPr>
            <a:r>
              <a:rPr lang="en-GB" dirty="0"/>
              <a:t>The mental capacity requirement – the person must lack capacity to make decision about the said accommodation.</a:t>
            </a:r>
          </a:p>
          <a:p>
            <a:pPr algn="just">
              <a:lnSpc>
                <a:spcPct val="120000"/>
              </a:lnSpc>
            </a:pPr>
            <a:r>
              <a:rPr lang="en-GB" dirty="0"/>
              <a:t>The best interest requirement – it must be in the best interests of the person (this has 4 parts)</a:t>
            </a:r>
          </a:p>
          <a:p>
            <a:pPr algn="just">
              <a:lnSpc>
                <a:spcPct val="120000"/>
              </a:lnSpc>
            </a:pPr>
            <a:r>
              <a:rPr lang="en-GB" dirty="0"/>
              <a:t>The ‘eligibility’ requirement – there are 3 criteria where the person would be ‘ineligible’</a:t>
            </a:r>
          </a:p>
          <a:p>
            <a:pPr algn="just">
              <a:lnSpc>
                <a:spcPct val="120000"/>
              </a:lnSpc>
            </a:pPr>
            <a:r>
              <a:rPr lang="en-GB" dirty="0"/>
              <a:t>The absence of ‘refusals’ requirement – </a:t>
            </a:r>
            <a:r>
              <a:rPr lang="en-GB" dirty="0" err="1"/>
              <a:t>DoLs</a:t>
            </a:r>
            <a:r>
              <a:rPr lang="en-GB" dirty="0"/>
              <a:t> may not be applied if there is a valid advanced decision refusing some of the treatment and if his attorney or deputy has made a decision with which </a:t>
            </a:r>
            <a:r>
              <a:rPr lang="en-GB" dirty="0" err="1"/>
              <a:t>DoLs</a:t>
            </a:r>
            <a:r>
              <a:rPr lang="en-GB" dirty="0"/>
              <a:t> would be inconsistent. </a:t>
            </a:r>
          </a:p>
        </p:txBody>
      </p:sp>
    </p:spTree>
    <p:extLst>
      <p:ext uri="{BB962C8B-B14F-4D97-AF65-F5344CB8AC3E}">
        <p14:creationId xmlns:p14="http://schemas.microsoft.com/office/powerpoint/2010/main" val="28198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Role of IMCA</a:t>
            </a:r>
          </a:p>
        </p:txBody>
      </p:sp>
      <p:sp>
        <p:nvSpPr>
          <p:cNvPr id="3" name="Content Placeholder 2"/>
          <p:cNvSpPr>
            <a:spLocks noGrp="1"/>
          </p:cNvSpPr>
          <p:nvPr>
            <p:ph type="body" sz="quarter" idx="13"/>
          </p:nvPr>
        </p:nvSpPr>
        <p:spPr/>
        <p:txBody>
          <a:bodyPr/>
          <a:lstStyle/>
          <a:p>
            <a:pPr marL="0" indent="0">
              <a:buNone/>
            </a:pPr>
            <a:r>
              <a:rPr lang="en-GB" b="1" dirty="0"/>
              <a:t>An Independent Mental Capacity Advocate :</a:t>
            </a:r>
          </a:p>
          <a:p>
            <a:pPr marL="631825" indent="-185738">
              <a:buFont typeface="Arial" panose="020B0604020202020204" pitchFamily="34" charset="0"/>
              <a:buChar char="•"/>
            </a:pPr>
            <a:r>
              <a:rPr lang="en-GB" dirty="0"/>
              <a:t>provides support to enable the person to participate as fully as possible in the decision</a:t>
            </a:r>
          </a:p>
          <a:p>
            <a:pPr marL="631825" indent="-185738">
              <a:buFont typeface="Arial" panose="020B0604020202020204" pitchFamily="34" charset="0"/>
              <a:buChar char="•"/>
            </a:pPr>
            <a:r>
              <a:rPr lang="en-GB" dirty="0"/>
              <a:t>obtains and evaluates the relevant information</a:t>
            </a:r>
          </a:p>
          <a:p>
            <a:pPr marL="631825" indent="-185738">
              <a:buFont typeface="Arial" panose="020B0604020202020204" pitchFamily="34" charset="0"/>
              <a:buChar char="•"/>
            </a:pPr>
            <a:r>
              <a:rPr lang="en-GB" dirty="0"/>
              <a:t>ascertains and represents the person’s wishes, feelings, beliefs and values</a:t>
            </a:r>
          </a:p>
          <a:p>
            <a:pPr marL="631825" indent="-185738">
              <a:buFont typeface="Arial" panose="020B0604020202020204" pitchFamily="34" charset="0"/>
              <a:buChar char="•"/>
            </a:pPr>
            <a:r>
              <a:rPr lang="en-GB" dirty="0"/>
              <a:t>finds out about available options</a:t>
            </a:r>
          </a:p>
          <a:p>
            <a:pPr marL="631825" indent="-185738">
              <a:buFont typeface="Arial" panose="020B0604020202020204" pitchFamily="34" charset="0"/>
              <a:buChar char="•"/>
            </a:pPr>
            <a:r>
              <a:rPr lang="en-GB" dirty="0"/>
              <a:t>seeks further medical opinions if necessary</a:t>
            </a:r>
          </a:p>
          <a:p>
            <a:pPr marL="631825" indent="-185738">
              <a:buFont typeface="Arial" panose="020B0604020202020204" pitchFamily="34" charset="0"/>
              <a:buChar char="•"/>
            </a:pPr>
            <a:endParaRPr lang="en-GB" dirty="0"/>
          </a:p>
          <a:p>
            <a:pPr marL="0" indent="0" algn="r">
              <a:buNone/>
            </a:pPr>
            <a:r>
              <a:rPr lang="en-GB" sz="1800" dirty="0"/>
              <a:t>[Mental Capacity- A guide to the new Law (2</a:t>
            </a:r>
            <a:r>
              <a:rPr lang="en-GB" sz="1800" baseline="30000" dirty="0"/>
              <a:t>nd</a:t>
            </a:r>
            <a:r>
              <a:rPr lang="en-GB" sz="1800" dirty="0"/>
              <a:t> Ed.)]</a:t>
            </a:r>
          </a:p>
        </p:txBody>
      </p:sp>
    </p:spTree>
    <p:extLst>
      <p:ext uri="{BB962C8B-B14F-4D97-AF65-F5344CB8AC3E}">
        <p14:creationId xmlns:p14="http://schemas.microsoft.com/office/powerpoint/2010/main" val="53001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050" y="1293540"/>
            <a:ext cx="10363200" cy="679449"/>
          </a:xfrm>
        </p:spPr>
        <p:txBody>
          <a:bodyPr/>
          <a:lstStyle/>
          <a:p>
            <a:pPr algn="ctr"/>
            <a:r>
              <a:rPr lang="en-GB" dirty="0"/>
              <a:t>Important court cases for further reading</a:t>
            </a:r>
          </a:p>
        </p:txBody>
      </p:sp>
      <p:sp>
        <p:nvSpPr>
          <p:cNvPr id="3" name="Content Placeholder 2"/>
          <p:cNvSpPr>
            <a:spLocks noGrp="1"/>
          </p:cNvSpPr>
          <p:nvPr>
            <p:ph type="body" sz="quarter" idx="13"/>
          </p:nvPr>
        </p:nvSpPr>
        <p:spPr>
          <a:xfrm>
            <a:off x="609600" y="2254469"/>
            <a:ext cx="10452100" cy="3720662"/>
          </a:xfrm>
        </p:spPr>
        <p:txBody>
          <a:bodyPr/>
          <a:lstStyle/>
          <a:p>
            <a:pPr marL="446088" indent="-446088">
              <a:spcAft>
                <a:spcPts val="1200"/>
              </a:spcAft>
              <a:buFont typeface="Courier New" panose="02070309020205020404" pitchFamily="49" charset="0"/>
              <a:buChar char="o"/>
            </a:pPr>
            <a:r>
              <a:rPr lang="en-GB" i="1" dirty="0"/>
              <a:t>HL vs UK</a:t>
            </a:r>
            <a:r>
              <a:rPr lang="en-GB" dirty="0"/>
              <a:t> - the ‘</a:t>
            </a:r>
            <a:r>
              <a:rPr lang="en-GB" dirty="0" err="1"/>
              <a:t>Bournwood</a:t>
            </a:r>
            <a:r>
              <a:rPr lang="en-GB" dirty="0"/>
              <a:t>’ judgement</a:t>
            </a:r>
          </a:p>
          <a:p>
            <a:pPr marL="446088" indent="-446088">
              <a:spcAft>
                <a:spcPts val="1200"/>
              </a:spcAft>
              <a:buFont typeface="Courier New" panose="02070309020205020404" pitchFamily="49" charset="0"/>
              <a:buChar char="o"/>
            </a:pPr>
            <a:r>
              <a:rPr lang="en-GB" i="1" dirty="0"/>
              <a:t>City of Sunderland v. PS and others </a:t>
            </a:r>
            <a:r>
              <a:rPr lang="en-GB" dirty="0"/>
              <a:t>– the first case in which a deprivation of liberty was found and then authorized by the court. </a:t>
            </a:r>
          </a:p>
          <a:p>
            <a:pPr marL="446088" indent="-446088">
              <a:spcAft>
                <a:spcPts val="1200"/>
              </a:spcAft>
              <a:buFont typeface="Courier New" panose="02070309020205020404" pitchFamily="49" charset="0"/>
              <a:buChar char="o"/>
            </a:pPr>
            <a:r>
              <a:rPr lang="en-GB" i="1" dirty="0"/>
              <a:t>P v Cheshire West and Chester Council and another &amp; P and Q v Surrey County  Council </a:t>
            </a:r>
            <a:r>
              <a:rPr lang="en-GB" dirty="0"/>
              <a:t>– supreme court judgement on what constitutes deprivation of liberty.</a:t>
            </a:r>
          </a:p>
          <a:p>
            <a:pPr marL="446088" indent="-446088">
              <a:spcAft>
                <a:spcPts val="1200"/>
              </a:spcAft>
              <a:buFont typeface="Courier New" panose="02070309020205020404" pitchFamily="49" charset="0"/>
              <a:buChar char="o"/>
            </a:pPr>
            <a:endParaRPr lang="en-GB" dirty="0"/>
          </a:p>
          <a:p>
            <a:pPr>
              <a:spcAft>
                <a:spcPts val="1200"/>
              </a:spcAft>
              <a:buFont typeface="Courier New" panose="02070309020205020404" pitchFamily="49" charset="0"/>
              <a:buChar char="o"/>
            </a:pPr>
            <a:endParaRPr lang="en-GB" dirty="0"/>
          </a:p>
          <a:p>
            <a:pPr>
              <a:spcAft>
                <a:spcPts val="1200"/>
              </a:spcAft>
              <a:buFont typeface="Courier New" panose="02070309020205020404" pitchFamily="49" charset="0"/>
              <a:buChar char="o"/>
            </a:pPr>
            <a:endParaRPr lang="en-GB" dirty="0"/>
          </a:p>
          <a:p>
            <a:pPr>
              <a:spcAft>
                <a:spcPts val="1200"/>
              </a:spcAft>
              <a:buFont typeface="Courier New" panose="02070309020205020404" pitchFamily="49" charset="0"/>
              <a:buChar char="o"/>
            </a:pPr>
            <a:endParaRPr lang="en-GB" dirty="0"/>
          </a:p>
        </p:txBody>
      </p:sp>
    </p:spTree>
    <p:extLst>
      <p:ext uri="{BB962C8B-B14F-4D97-AF65-F5344CB8AC3E}">
        <p14:creationId xmlns:p14="http://schemas.microsoft.com/office/powerpoint/2010/main" val="318124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References &amp; further reading</a:t>
            </a:r>
          </a:p>
        </p:txBody>
      </p:sp>
      <p:sp>
        <p:nvSpPr>
          <p:cNvPr id="3" name="Content Placeholder 2"/>
          <p:cNvSpPr>
            <a:spLocks noGrp="1"/>
          </p:cNvSpPr>
          <p:nvPr>
            <p:ph type="body" sz="quarter" idx="13"/>
          </p:nvPr>
        </p:nvSpPr>
        <p:spPr/>
        <p:txBody>
          <a:bodyPr/>
          <a:lstStyle/>
          <a:p>
            <a:r>
              <a:rPr lang="en-GB" dirty="0"/>
              <a:t>Mental Capacity Act 2005 Code of Practice (2007) TSO, London.</a:t>
            </a:r>
          </a:p>
          <a:p>
            <a:r>
              <a:rPr lang="en-GB" dirty="0"/>
              <a:t>Jones R (2008) Mental Capacity Act Manual (3</a:t>
            </a:r>
            <a:r>
              <a:rPr lang="en-GB" baseline="30000" dirty="0"/>
              <a:t>rd</a:t>
            </a:r>
            <a:r>
              <a:rPr lang="en-GB" dirty="0"/>
              <a:t> Ed). Thomson Reuters, London. </a:t>
            </a:r>
          </a:p>
          <a:p>
            <a:r>
              <a:rPr lang="en-GB" dirty="0" err="1"/>
              <a:t>Greaney</a:t>
            </a:r>
            <a:r>
              <a:rPr lang="en-GB" dirty="0"/>
              <a:t> N, Morris F, Taylor B (2008) Mental Capacity- A guide to the new Law (2</a:t>
            </a:r>
            <a:r>
              <a:rPr lang="en-GB" baseline="30000" dirty="0"/>
              <a:t>nd</a:t>
            </a:r>
            <a:r>
              <a:rPr lang="en-GB" dirty="0"/>
              <a:t> Ed.). The Law Society Publishing, London. </a:t>
            </a:r>
          </a:p>
          <a:p>
            <a:endParaRPr lang="en-GB" dirty="0"/>
          </a:p>
          <a:p>
            <a:endParaRPr lang="en-GB" dirty="0"/>
          </a:p>
          <a:p>
            <a:endParaRPr lang="en-GB" dirty="0"/>
          </a:p>
        </p:txBody>
      </p:sp>
    </p:spTree>
    <p:extLst>
      <p:ext uri="{BB962C8B-B14F-4D97-AF65-F5344CB8AC3E}">
        <p14:creationId xmlns:p14="http://schemas.microsoft.com/office/powerpoint/2010/main" val="116044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a:t>
            </a:r>
            <a:r>
              <a:rPr lang="en-GB" dirty="0">
                <a:latin typeface="Arial" charset="0"/>
                <a:ea typeface="Arial" charset="0"/>
                <a:cs typeface="Arial" charset="0"/>
              </a:rPr>
              <a:t>MCA</a:t>
            </a:r>
            <a:endParaRPr lang="en-US" dirty="0"/>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a:xfrm>
            <a:off x="609601" y="2486024"/>
            <a:ext cx="10452100" cy="3138261"/>
          </a:xfrm>
        </p:spPr>
        <p:txBody>
          <a:bodyPr/>
          <a:lstStyle/>
          <a:p>
            <a:pPr marL="0" indent="0" algn="ctr">
              <a:buNone/>
            </a:pPr>
            <a:endParaRPr lang="en-US" dirty="0"/>
          </a:p>
          <a:p>
            <a:pPr marL="0" indent="0" algn="ctr">
              <a:buNone/>
            </a:pPr>
            <a:r>
              <a:rPr lang="en-GB" sz="4000" b="1" dirty="0">
                <a:solidFill>
                  <a:srgbClr val="A00054"/>
                </a:solidFill>
              </a:rPr>
              <a:t>General Principles of MCA 2005 &amp; Deprivation of Liberty</a:t>
            </a:r>
            <a:endParaRPr lang="en-US" sz="4000" b="1" dirty="0">
              <a:solidFill>
                <a:srgbClr val="A00054"/>
              </a:solidFill>
            </a:endParaRPr>
          </a:p>
          <a:p>
            <a:pPr marL="0" indent="0" algn="ctr">
              <a:buNone/>
            </a:pPr>
            <a:endParaRPr lang="en-US" sz="4000" b="1" dirty="0">
              <a:solidFill>
                <a:srgbClr val="A00054"/>
              </a:solidFill>
            </a:endParaRPr>
          </a:p>
          <a:p>
            <a:pPr marL="0" indent="0" algn="ctr">
              <a:buNone/>
            </a:pPr>
            <a:endParaRPr lang="en-US" dirty="0"/>
          </a:p>
        </p:txBody>
      </p:sp>
    </p:spTree>
    <p:extLst>
      <p:ext uri="{BB962C8B-B14F-4D97-AF65-F5344CB8AC3E}">
        <p14:creationId xmlns:p14="http://schemas.microsoft.com/office/powerpoint/2010/main" val="16580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388134"/>
            <a:ext cx="10363200" cy="679449"/>
          </a:xfrm>
        </p:spPr>
        <p:txBody>
          <a:bodyPr/>
          <a:lstStyle/>
          <a:p>
            <a:pPr algn="ctr"/>
            <a:r>
              <a:rPr lang="en-US" dirty="0"/>
              <a:t>GA Module: MCA</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96613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a:xfrm>
            <a:off x="609600" y="1668583"/>
            <a:ext cx="8534400" cy="581025"/>
          </a:xfrm>
        </p:spPr>
        <p:txBody>
          <a:bodyPr/>
          <a:lstStyle/>
          <a:p>
            <a:r>
              <a:rPr lang="en-GB" dirty="0"/>
              <a:t>MCQ</a:t>
            </a:r>
          </a:p>
        </p:txBody>
      </p:sp>
      <p:sp>
        <p:nvSpPr>
          <p:cNvPr id="4" name="Text Placeholder 3"/>
          <p:cNvSpPr>
            <a:spLocks noGrp="1"/>
          </p:cNvSpPr>
          <p:nvPr>
            <p:ph type="body" sz="quarter" idx="13"/>
          </p:nvPr>
        </p:nvSpPr>
        <p:spPr>
          <a:xfrm>
            <a:off x="88135" y="2214390"/>
            <a:ext cx="11964317" cy="3808037"/>
          </a:xfrm>
        </p:spPr>
        <p:txBody>
          <a:bodyPr/>
          <a:lstStyle/>
          <a:p>
            <a:pPr marL="457200" indent="-457200">
              <a:buAutoNum type="arabicPeriod"/>
            </a:pPr>
            <a:r>
              <a:rPr lang="en-GB" dirty="0"/>
              <a:t>Which of the following statements about the MCA 2005 is FALSE:</a:t>
            </a:r>
          </a:p>
          <a:p>
            <a:pPr marL="0" indent="0">
              <a:buNone/>
            </a:pPr>
            <a:endParaRPr lang="en-GB" dirty="0"/>
          </a:p>
          <a:p>
            <a:pPr marL="630238" indent="-284163">
              <a:buFont typeface="+mj-lt"/>
              <a:buAutoNum type="alphaUcPeriod"/>
            </a:pPr>
            <a:r>
              <a:rPr lang="en-GB" sz="1800" dirty="0"/>
              <a:t>A person must be assumed not to have capacity unless it is established that he has capacity.</a:t>
            </a:r>
          </a:p>
          <a:p>
            <a:pPr marL="630238" indent="-284163">
              <a:buFont typeface="+mj-lt"/>
              <a:buAutoNum type="alphaUcPeriod"/>
            </a:pPr>
            <a:r>
              <a:rPr lang="en-GB" sz="1800" dirty="0"/>
              <a:t>A person is not to be treated as unable to make a decision unless all practicable steps to help him to do so have been taken without success. </a:t>
            </a:r>
          </a:p>
          <a:p>
            <a:pPr marL="630238" indent="-284163">
              <a:buFont typeface="+mj-lt"/>
              <a:buAutoNum type="alphaUcPeriod"/>
            </a:pPr>
            <a:r>
              <a:rPr lang="en-GB" sz="1800" dirty="0"/>
              <a:t>A person is not to be treated as unable to make a decision merely because he makes an unwise decision. </a:t>
            </a:r>
          </a:p>
          <a:p>
            <a:pPr marL="630238" indent="-284163">
              <a:buFont typeface="+mj-lt"/>
              <a:buAutoNum type="alphaUcPeriod"/>
            </a:pPr>
            <a:r>
              <a:rPr lang="en-GB" sz="1800" dirty="0"/>
              <a:t>An act done, or decision made, under this Act for on behalf of a person who lacks capacity must be done, or made, in his best interests.</a:t>
            </a:r>
          </a:p>
          <a:p>
            <a:pPr marL="630238" indent="-284163">
              <a:spcBef>
                <a:spcPts val="0"/>
              </a:spcBef>
              <a:buFont typeface="+mj-lt"/>
              <a:buAutoNum type="alphaUcPeriod"/>
            </a:pPr>
            <a:r>
              <a:rPr lang="en-GB" sz="1800" dirty="0"/>
              <a:t>Before the act is done, or the decision is made, regard must be had to whether the purpose for which it is needed can be as effectively achieved in a way that is less restrictive of the person’s rights and freedom of action</a:t>
            </a:r>
            <a:r>
              <a:rPr lang="en-GB" sz="2800" dirty="0"/>
              <a:t>. </a:t>
            </a:r>
          </a:p>
          <a:p>
            <a:endParaRPr lang="en-GB" dirty="0"/>
          </a:p>
        </p:txBody>
      </p:sp>
    </p:spTree>
    <p:extLst>
      <p:ext uri="{BB962C8B-B14F-4D97-AF65-F5344CB8AC3E}">
        <p14:creationId xmlns:p14="http://schemas.microsoft.com/office/powerpoint/2010/main" val="374881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a:xfrm>
            <a:off x="609600" y="1668583"/>
            <a:ext cx="8534400" cy="581025"/>
          </a:xfrm>
        </p:spPr>
        <p:txBody>
          <a:bodyPr/>
          <a:lstStyle/>
          <a:p>
            <a:r>
              <a:rPr lang="en-GB" dirty="0"/>
              <a:t>MCQ</a:t>
            </a:r>
          </a:p>
        </p:txBody>
      </p:sp>
      <p:sp>
        <p:nvSpPr>
          <p:cNvPr id="4" name="Text Placeholder 3"/>
          <p:cNvSpPr>
            <a:spLocks noGrp="1"/>
          </p:cNvSpPr>
          <p:nvPr>
            <p:ph type="body" sz="quarter" idx="13"/>
          </p:nvPr>
        </p:nvSpPr>
        <p:spPr>
          <a:xfrm>
            <a:off x="88135" y="2214390"/>
            <a:ext cx="11964317" cy="3808037"/>
          </a:xfrm>
        </p:spPr>
        <p:txBody>
          <a:bodyPr/>
          <a:lstStyle/>
          <a:p>
            <a:pPr marL="457200" indent="-457200">
              <a:buAutoNum type="arabicPeriod"/>
            </a:pPr>
            <a:r>
              <a:rPr lang="en-GB" dirty="0"/>
              <a:t>Which of the following statements about the MCA 2005 is FALSE:</a:t>
            </a:r>
          </a:p>
          <a:p>
            <a:pPr marL="0" indent="0">
              <a:buNone/>
            </a:pPr>
            <a:endParaRPr lang="en-GB" dirty="0"/>
          </a:p>
          <a:p>
            <a:pPr marL="630238" indent="-284163">
              <a:buFont typeface="+mj-lt"/>
              <a:buAutoNum type="alphaUcPeriod"/>
            </a:pPr>
            <a:r>
              <a:rPr lang="en-GB" sz="1800" b="1" dirty="0"/>
              <a:t>A person must be assumed not to have capacity unless it is established that he has capacity.</a:t>
            </a:r>
          </a:p>
          <a:p>
            <a:pPr marL="630238" indent="-284163">
              <a:buFont typeface="+mj-lt"/>
              <a:buAutoNum type="alphaUcPeriod"/>
            </a:pPr>
            <a:r>
              <a:rPr lang="en-GB" sz="1800" dirty="0"/>
              <a:t>A person is not to be treated as unable to make a decision unless all practicable steps to help him to do so have been taken without success. </a:t>
            </a:r>
          </a:p>
          <a:p>
            <a:pPr marL="630238" indent="-284163">
              <a:buFont typeface="+mj-lt"/>
              <a:buAutoNum type="alphaUcPeriod"/>
            </a:pPr>
            <a:r>
              <a:rPr lang="en-GB" sz="1800" dirty="0"/>
              <a:t>A person is not to be treated as unable to make a decision merely because he makes an unwise decision. </a:t>
            </a:r>
          </a:p>
          <a:p>
            <a:pPr marL="630238" indent="-284163">
              <a:buFont typeface="+mj-lt"/>
              <a:buAutoNum type="alphaUcPeriod"/>
            </a:pPr>
            <a:r>
              <a:rPr lang="en-GB" sz="1800" dirty="0"/>
              <a:t>An act done, or decision made, under the Act for on behalf of a person who lacks capacity must be done, or made, in his best interests.</a:t>
            </a:r>
          </a:p>
          <a:p>
            <a:pPr marL="630238" indent="-284163">
              <a:spcBef>
                <a:spcPts val="0"/>
              </a:spcBef>
              <a:buFont typeface="+mj-lt"/>
              <a:buAutoNum type="alphaUcPeriod"/>
            </a:pPr>
            <a:r>
              <a:rPr lang="en-GB" sz="1800" dirty="0"/>
              <a:t>Before the act is done, or the decision is made, regard must be had to whether the purpose for which it is needed can be as effectively achieved in a way that is less restrictive of the person’s rights and freedom of action</a:t>
            </a:r>
            <a:r>
              <a:rPr lang="en-GB" sz="2800" dirty="0"/>
              <a:t>. </a:t>
            </a:r>
          </a:p>
          <a:p>
            <a:endParaRPr lang="en-GB" dirty="0"/>
          </a:p>
        </p:txBody>
      </p:sp>
    </p:spTree>
    <p:extLst>
      <p:ext uri="{BB962C8B-B14F-4D97-AF65-F5344CB8AC3E}">
        <p14:creationId xmlns:p14="http://schemas.microsoft.com/office/powerpoint/2010/main" val="86668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a:xfrm>
            <a:off x="609600" y="2486024"/>
            <a:ext cx="10854689" cy="3457575"/>
          </a:xfrm>
        </p:spPr>
        <p:txBody>
          <a:bodyPr/>
          <a:lstStyle/>
          <a:p>
            <a:pPr>
              <a:buAutoNum type="arabicPeriod" startAt="2"/>
            </a:pPr>
            <a:r>
              <a:rPr lang="en-GB" sz="1800" b="1" dirty="0"/>
              <a:t>The Court of Protection has powers to:</a:t>
            </a:r>
          </a:p>
          <a:p>
            <a:pPr marL="0" indent="0">
              <a:buNone/>
            </a:pPr>
            <a:endParaRPr lang="en-GB" sz="1800" b="1" dirty="0"/>
          </a:p>
          <a:p>
            <a:pPr marL="0" indent="342900">
              <a:buNone/>
            </a:pPr>
            <a:r>
              <a:rPr lang="en-GB" sz="1800" dirty="0"/>
              <a:t>A.  Decide whether a person has capacity to make a particular decision for themselves. </a:t>
            </a:r>
          </a:p>
          <a:p>
            <a:pPr marL="685800">
              <a:buNone/>
            </a:pPr>
            <a:r>
              <a:rPr lang="en-GB" sz="1800" dirty="0"/>
              <a:t>B.  Make declarations, decisions or orders on financial or welfare matters affecting people who lack capacity to make such decisions.</a:t>
            </a:r>
          </a:p>
          <a:p>
            <a:pPr marL="0" indent="342900">
              <a:buNone/>
            </a:pPr>
            <a:r>
              <a:rPr lang="en-GB" sz="1800" dirty="0"/>
              <a:t>C.  Appoint deputies to make decisions for people lacking capacity to make those decisions</a:t>
            </a:r>
          </a:p>
          <a:p>
            <a:pPr marL="0" indent="342900">
              <a:buNone/>
            </a:pPr>
            <a:r>
              <a:rPr lang="en-GB" sz="1800" dirty="0"/>
              <a:t>D.  Remove deputies or attorneys who fail to carry out their duties. </a:t>
            </a:r>
          </a:p>
          <a:p>
            <a:pPr marL="0" indent="342900">
              <a:buNone/>
            </a:pPr>
            <a:r>
              <a:rPr lang="en-GB" sz="1800" dirty="0"/>
              <a:t>E.  All of the above</a:t>
            </a:r>
            <a:r>
              <a:rPr lang="en-GB" dirty="0"/>
              <a:t>.</a:t>
            </a:r>
          </a:p>
          <a:p>
            <a:endParaRPr lang="en-GB" dirty="0"/>
          </a:p>
        </p:txBody>
      </p:sp>
    </p:spTree>
    <p:extLst>
      <p:ext uri="{BB962C8B-B14F-4D97-AF65-F5344CB8AC3E}">
        <p14:creationId xmlns:p14="http://schemas.microsoft.com/office/powerpoint/2010/main" val="354711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a:xfrm>
            <a:off x="609600" y="2486024"/>
            <a:ext cx="10854689" cy="3457575"/>
          </a:xfrm>
        </p:spPr>
        <p:txBody>
          <a:bodyPr/>
          <a:lstStyle/>
          <a:p>
            <a:pPr>
              <a:buAutoNum type="arabicPeriod" startAt="2"/>
            </a:pPr>
            <a:r>
              <a:rPr lang="en-GB" sz="1800" b="1" dirty="0"/>
              <a:t>The Court of Protection has powers to:</a:t>
            </a:r>
          </a:p>
          <a:p>
            <a:pPr marL="0" indent="0">
              <a:buNone/>
            </a:pPr>
            <a:endParaRPr lang="en-GB" sz="1800" b="1" dirty="0"/>
          </a:p>
          <a:p>
            <a:pPr marL="0" indent="342900">
              <a:buNone/>
            </a:pPr>
            <a:r>
              <a:rPr lang="en-GB" sz="1800" dirty="0"/>
              <a:t>A.  Decide whether a person has capacity to make a particular decision for themselves. </a:t>
            </a:r>
          </a:p>
          <a:p>
            <a:pPr marL="685800">
              <a:buNone/>
            </a:pPr>
            <a:r>
              <a:rPr lang="en-GB" sz="1800" dirty="0"/>
              <a:t>B.  Make declarations, decisions or orders on financial or welfare matters affecting people who lack capacity to make such decisions.</a:t>
            </a:r>
          </a:p>
          <a:p>
            <a:pPr marL="0" indent="342900">
              <a:buNone/>
            </a:pPr>
            <a:r>
              <a:rPr lang="en-GB" sz="1800" dirty="0"/>
              <a:t>C.  Appoint deputies to make decisions for people lacking capacity to make those decisions</a:t>
            </a:r>
          </a:p>
          <a:p>
            <a:pPr marL="0" indent="342900">
              <a:buNone/>
            </a:pPr>
            <a:r>
              <a:rPr lang="en-GB" sz="1800" dirty="0"/>
              <a:t>D.  Remove deputies or attorneys who fail to carry out their duties. </a:t>
            </a:r>
          </a:p>
          <a:p>
            <a:pPr marL="0" indent="342900">
              <a:buNone/>
            </a:pPr>
            <a:r>
              <a:rPr lang="en-GB" sz="1800" b="1" dirty="0"/>
              <a:t>E.  All of the above</a:t>
            </a:r>
            <a:r>
              <a:rPr lang="en-GB" b="1" dirty="0"/>
              <a:t>.</a:t>
            </a:r>
          </a:p>
          <a:p>
            <a:endParaRPr lang="en-GB" dirty="0"/>
          </a:p>
        </p:txBody>
      </p:sp>
    </p:spTree>
    <p:extLst>
      <p:ext uri="{BB962C8B-B14F-4D97-AF65-F5344CB8AC3E}">
        <p14:creationId xmlns:p14="http://schemas.microsoft.com/office/powerpoint/2010/main" val="281770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73409"/>
            <a:ext cx="10363200" cy="679449"/>
          </a:xfrm>
        </p:spPr>
        <p:txBody>
          <a:bodyPr/>
          <a:lstStyle/>
          <a:p>
            <a:r>
              <a:rPr lang="en-GB" dirty="0"/>
              <a:t>GA Module: MCA</a:t>
            </a:r>
          </a:p>
        </p:txBody>
      </p:sp>
      <p:sp>
        <p:nvSpPr>
          <p:cNvPr id="3" name="Subtitle 2"/>
          <p:cNvSpPr>
            <a:spLocks noGrp="1"/>
          </p:cNvSpPr>
          <p:nvPr>
            <p:ph type="subTitle" idx="1"/>
          </p:nvPr>
        </p:nvSpPr>
        <p:spPr>
          <a:xfrm>
            <a:off x="758190" y="1135382"/>
            <a:ext cx="8534400" cy="460057"/>
          </a:xfrm>
        </p:spPr>
        <p:txBody>
          <a:bodyPr/>
          <a:lstStyle/>
          <a:p>
            <a:r>
              <a:rPr lang="en-GB" dirty="0"/>
              <a:t>MCQ</a:t>
            </a:r>
          </a:p>
        </p:txBody>
      </p:sp>
      <p:sp>
        <p:nvSpPr>
          <p:cNvPr id="4" name="Text Placeholder 3"/>
          <p:cNvSpPr>
            <a:spLocks noGrp="1"/>
          </p:cNvSpPr>
          <p:nvPr>
            <p:ph type="body" sz="quarter" idx="13"/>
          </p:nvPr>
        </p:nvSpPr>
        <p:spPr>
          <a:xfrm>
            <a:off x="609600" y="1766253"/>
            <a:ext cx="10980419" cy="4371657"/>
          </a:xfrm>
        </p:spPr>
        <p:txBody>
          <a:bodyPr/>
          <a:lstStyle/>
          <a:p>
            <a:pPr marL="0" indent="0">
              <a:buNone/>
            </a:pPr>
            <a:r>
              <a:rPr lang="en-GB" sz="1400" b="1" dirty="0"/>
              <a:t>3.  Section 2(1) of the MCA, 2005 defines ‘lack of capacity’ as:</a:t>
            </a:r>
          </a:p>
          <a:p>
            <a:endParaRPr lang="en-GB" sz="1400" dirty="0"/>
          </a:p>
          <a:p>
            <a:pPr marL="742950">
              <a:buAutoNum type="alphaUcPeriod"/>
            </a:pPr>
            <a:r>
              <a:rPr lang="en-GB" sz="1400" dirty="0"/>
              <a:t>For the purpose of this Act, a person lacks capacity in relation to a matter if at the material time he is unable to make a decision for himself in relation to the matter because of an impairment of, or a disturbance in the functioning of, the mind or brain.</a:t>
            </a:r>
          </a:p>
          <a:p>
            <a:pPr marL="400050" indent="0">
              <a:buNone/>
            </a:pPr>
            <a:endParaRPr lang="en-GB" sz="1400" dirty="0"/>
          </a:p>
          <a:p>
            <a:pPr marL="742950">
              <a:buAutoNum type="alphaUcPeriod" startAt="2"/>
            </a:pPr>
            <a:r>
              <a:rPr lang="en-GB" sz="1400" dirty="0"/>
              <a:t>For the purpose of this Act, a person lacks capacity in relation to a matter if at the material time he is unable to make a decision for himself in relation to the matter because of an impairment of, or a disturbance in the functioning of, the mind or brain, except alcohol or drug use.</a:t>
            </a:r>
          </a:p>
          <a:p>
            <a:pPr marL="400050" indent="0">
              <a:buNone/>
            </a:pPr>
            <a:endParaRPr lang="en-GB" sz="1400" dirty="0"/>
          </a:p>
          <a:p>
            <a:pPr marL="742950">
              <a:buAutoNum type="alphaUcPeriod" startAt="3"/>
            </a:pPr>
            <a:r>
              <a:rPr lang="en-GB" sz="1400" dirty="0"/>
              <a:t>For the purpose of this Act, a person lacks capacity in relation to a matter if at the material time he is unable to make a decision for himself in relation to the matter because of an impairment of, or a disturbance in the functioning of, the mind.</a:t>
            </a:r>
          </a:p>
          <a:p>
            <a:pPr marL="400050" indent="0">
              <a:buNone/>
            </a:pPr>
            <a:endParaRPr lang="en-GB" sz="1400" dirty="0"/>
          </a:p>
          <a:p>
            <a:pPr marL="742950">
              <a:buAutoNum type="alphaUcPeriod" startAt="4"/>
            </a:pPr>
            <a:r>
              <a:rPr lang="en-GB" sz="1400" dirty="0"/>
              <a:t>For the purpose of this Act, a person lacks capacity in relation to any decision if at the material time he is unable to make a decision for himself because of any psychiatric disorder.</a:t>
            </a:r>
          </a:p>
          <a:p>
            <a:pPr marL="400050" indent="0">
              <a:buNone/>
            </a:pPr>
            <a:endParaRPr lang="en-GB" sz="1400" dirty="0"/>
          </a:p>
          <a:p>
            <a:pPr marL="571500" indent="-171450">
              <a:buNone/>
            </a:pPr>
            <a:r>
              <a:rPr lang="en-GB" sz="1400" dirty="0"/>
              <a:t>E.  For the purpose of this Act, a person lacks capacity in relation to a matter if at the material time he is unable to make a decision   for himself in relation to the matter because of an impairment of, or a disturbance in the functioning of, the brain.</a:t>
            </a:r>
          </a:p>
          <a:p>
            <a:endParaRPr lang="en-GB" sz="1400" dirty="0"/>
          </a:p>
        </p:txBody>
      </p:sp>
    </p:spTree>
    <p:extLst>
      <p:ext uri="{BB962C8B-B14F-4D97-AF65-F5344CB8AC3E}">
        <p14:creationId xmlns:p14="http://schemas.microsoft.com/office/powerpoint/2010/main" val="91274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73409"/>
            <a:ext cx="10363200" cy="679449"/>
          </a:xfrm>
        </p:spPr>
        <p:txBody>
          <a:bodyPr/>
          <a:lstStyle/>
          <a:p>
            <a:r>
              <a:rPr lang="en-GB" dirty="0"/>
              <a:t>GA Module: MCA</a:t>
            </a:r>
          </a:p>
        </p:txBody>
      </p:sp>
      <p:sp>
        <p:nvSpPr>
          <p:cNvPr id="3" name="Subtitle 2"/>
          <p:cNvSpPr>
            <a:spLocks noGrp="1"/>
          </p:cNvSpPr>
          <p:nvPr>
            <p:ph type="subTitle" idx="1"/>
          </p:nvPr>
        </p:nvSpPr>
        <p:spPr>
          <a:xfrm>
            <a:off x="758190" y="1135382"/>
            <a:ext cx="8534400" cy="460057"/>
          </a:xfrm>
        </p:spPr>
        <p:txBody>
          <a:bodyPr/>
          <a:lstStyle/>
          <a:p>
            <a:r>
              <a:rPr lang="en-GB" dirty="0"/>
              <a:t>MCQ</a:t>
            </a:r>
          </a:p>
        </p:txBody>
      </p:sp>
      <p:sp>
        <p:nvSpPr>
          <p:cNvPr id="4" name="Text Placeholder 3"/>
          <p:cNvSpPr>
            <a:spLocks noGrp="1"/>
          </p:cNvSpPr>
          <p:nvPr>
            <p:ph type="body" sz="quarter" idx="13"/>
          </p:nvPr>
        </p:nvSpPr>
        <p:spPr>
          <a:xfrm>
            <a:off x="609600" y="1766253"/>
            <a:ext cx="10980419" cy="4371657"/>
          </a:xfrm>
        </p:spPr>
        <p:txBody>
          <a:bodyPr/>
          <a:lstStyle/>
          <a:p>
            <a:pPr marL="0" indent="0">
              <a:buNone/>
            </a:pPr>
            <a:r>
              <a:rPr lang="en-GB" sz="1400" b="1" dirty="0"/>
              <a:t>3.  Section 2(1) of the MCA, 2005 defines ‘lack of capacity’ as:</a:t>
            </a:r>
          </a:p>
          <a:p>
            <a:endParaRPr lang="en-GB" sz="1400" dirty="0"/>
          </a:p>
          <a:p>
            <a:pPr marL="742950">
              <a:buAutoNum type="alphaUcPeriod"/>
            </a:pPr>
            <a:r>
              <a:rPr lang="en-GB" sz="1400" b="1" dirty="0"/>
              <a:t>For the purpose of this Act, a person lacks capacity in relation to a matter if at the material time he is unable to make a decision for himself in relation to the matter because of an impairment of, or a disturbance in the functioning of, the mind or brain.</a:t>
            </a:r>
          </a:p>
          <a:p>
            <a:pPr marL="400050" indent="0">
              <a:buNone/>
            </a:pPr>
            <a:endParaRPr lang="en-GB" sz="1400" dirty="0"/>
          </a:p>
          <a:p>
            <a:pPr marL="742950">
              <a:buAutoNum type="alphaUcPeriod" startAt="2"/>
            </a:pPr>
            <a:r>
              <a:rPr lang="en-GB" sz="1400" dirty="0"/>
              <a:t>For the purpose of this Act, a person lacks capacity in relation to a matter if at the material time he is unable to make a decision for himself in relation to the matter because of an impairment of, or a disturbance in the functioning of, the mind or brain, except alcohol or drug use.</a:t>
            </a:r>
          </a:p>
          <a:p>
            <a:pPr marL="400050" indent="0">
              <a:buNone/>
            </a:pPr>
            <a:endParaRPr lang="en-GB" sz="1400" dirty="0"/>
          </a:p>
          <a:p>
            <a:pPr marL="742950">
              <a:buAutoNum type="alphaUcPeriod" startAt="3"/>
            </a:pPr>
            <a:r>
              <a:rPr lang="en-GB" sz="1400" dirty="0"/>
              <a:t>For the purpose of this Act, a person lacks capacity in relation to a matter if at the material time he is unable to make a decision for himself in relation to the matter because of an impairment of, or a disturbance in the functioning of, the mind.</a:t>
            </a:r>
          </a:p>
          <a:p>
            <a:pPr marL="400050" indent="0">
              <a:buNone/>
            </a:pPr>
            <a:endParaRPr lang="en-GB" sz="1400" dirty="0"/>
          </a:p>
          <a:p>
            <a:pPr marL="742950">
              <a:buAutoNum type="alphaUcPeriod" startAt="4"/>
            </a:pPr>
            <a:r>
              <a:rPr lang="en-GB" sz="1400" dirty="0"/>
              <a:t>For the purpose of this Act, a person lacks capacity in relation to any decision if at the material time he is unable to make a decision for himself because of any psychiatric disorder.</a:t>
            </a:r>
          </a:p>
          <a:p>
            <a:pPr marL="400050" indent="0">
              <a:buNone/>
            </a:pPr>
            <a:endParaRPr lang="en-GB" sz="1400" dirty="0"/>
          </a:p>
          <a:p>
            <a:pPr marL="571500" indent="-171450">
              <a:buNone/>
            </a:pPr>
            <a:r>
              <a:rPr lang="en-GB" sz="1400" dirty="0"/>
              <a:t>E.  For the purpose of this Act, a person lacks capacity in relation to a matter if at the material time he is unable to make a decision for himself in relation to the matter because of an impairment of, or a disturbance in the functioning of, the brain.</a:t>
            </a:r>
          </a:p>
          <a:p>
            <a:endParaRPr lang="en-GB" sz="1400" dirty="0"/>
          </a:p>
        </p:txBody>
      </p:sp>
    </p:spTree>
    <p:extLst>
      <p:ext uri="{BB962C8B-B14F-4D97-AF65-F5344CB8AC3E}">
        <p14:creationId xmlns:p14="http://schemas.microsoft.com/office/powerpoint/2010/main" val="417076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p:txBody>
          <a:bodyPr/>
          <a:lstStyle/>
          <a:p>
            <a:pPr marL="457200" indent="-457200">
              <a:buAutoNum type="arabicPeriod" startAt="4"/>
            </a:pPr>
            <a:r>
              <a:rPr lang="en-GB" b="1" dirty="0"/>
              <a:t>A person is unable to make a decision if they cannot:</a:t>
            </a:r>
          </a:p>
          <a:p>
            <a:pPr marL="0" indent="0">
              <a:buNone/>
            </a:pPr>
            <a:endParaRPr lang="en-GB" b="1" dirty="0"/>
          </a:p>
          <a:p>
            <a:pPr marL="400050" indent="57150">
              <a:buNone/>
            </a:pPr>
            <a:r>
              <a:rPr lang="en-GB" sz="2000" dirty="0"/>
              <a:t>A.  Understand the ‘relevant’ information about the decision to be made </a:t>
            </a:r>
          </a:p>
          <a:p>
            <a:pPr marL="400050" indent="57150">
              <a:buNone/>
            </a:pPr>
            <a:r>
              <a:rPr lang="en-GB" sz="2000" dirty="0"/>
              <a:t>B.  Retain that information in their mind</a:t>
            </a:r>
          </a:p>
          <a:p>
            <a:pPr marL="400050" indent="57150">
              <a:buNone/>
            </a:pPr>
            <a:r>
              <a:rPr lang="en-GB" sz="2000" dirty="0"/>
              <a:t>C.  Use or weigh that information as part of the decision-making process</a:t>
            </a:r>
          </a:p>
          <a:p>
            <a:pPr marL="400050" indent="57150">
              <a:buNone/>
            </a:pPr>
            <a:r>
              <a:rPr lang="en-GB" sz="2000" dirty="0"/>
              <a:t>D.  Communicate their decision (by talking, using sign language or any other means)</a:t>
            </a:r>
          </a:p>
          <a:p>
            <a:pPr marL="400050" indent="57150">
              <a:buNone/>
            </a:pPr>
            <a:r>
              <a:rPr lang="en-GB" sz="2000" dirty="0"/>
              <a:t>E.  All of the above conditions must be met. </a:t>
            </a:r>
          </a:p>
          <a:p>
            <a:endParaRPr lang="en-GB" dirty="0"/>
          </a:p>
        </p:txBody>
      </p:sp>
    </p:spTree>
    <p:extLst>
      <p:ext uri="{BB962C8B-B14F-4D97-AF65-F5344CB8AC3E}">
        <p14:creationId xmlns:p14="http://schemas.microsoft.com/office/powerpoint/2010/main" val="368477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p:txBody>
          <a:bodyPr/>
          <a:lstStyle/>
          <a:p>
            <a:pPr marL="457200" indent="-457200">
              <a:buAutoNum type="arabicPeriod" startAt="4"/>
            </a:pPr>
            <a:r>
              <a:rPr lang="en-GB" b="1" dirty="0"/>
              <a:t>A person is unable to make a decision if they cannot:</a:t>
            </a:r>
          </a:p>
          <a:p>
            <a:pPr marL="0" indent="0">
              <a:buNone/>
            </a:pPr>
            <a:endParaRPr lang="en-GB" b="1" dirty="0"/>
          </a:p>
          <a:p>
            <a:pPr marL="400050" indent="57150">
              <a:buNone/>
            </a:pPr>
            <a:r>
              <a:rPr lang="en-GB" sz="2000" dirty="0"/>
              <a:t>A.  Understand the ‘relevant’ information about the decision to be made </a:t>
            </a:r>
          </a:p>
          <a:p>
            <a:pPr marL="400050" indent="57150">
              <a:buNone/>
            </a:pPr>
            <a:r>
              <a:rPr lang="en-GB" sz="2000" dirty="0"/>
              <a:t>B.  Retain that information in their mind</a:t>
            </a:r>
          </a:p>
          <a:p>
            <a:pPr marL="400050" indent="57150">
              <a:buNone/>
            </a:pPr>
            <a:r>
              <a:rPr lang="en-GB" sz="2000" dirty="0"/>
              <a:t>C.  Use or weigh that information as part of the decision-making process</a:t>
            </a:r>
          </a:p>
          <a:p>
            <a:pPr marL="400050" indent="57150">
              <a:buNone/>
            </a:pPr>
            <a:r>
              <a:rPr lang="en-GB" sz="2000" dirty="0"/>
              <a:t>D.  Communicate their decision (by talking, using sign language or any other means)</a:t>
            </a:r>
          </a:p>
          <a:p>
            <a:pPr marL="400050" indent="57150">
              <a:buNone/>
            </a:pPr>
            <a:r>
              <a:rPr lang="en-GB" sz="2000" b="1" dirty="0"/>
              <a:t>E.  All of the above conditions must be met. </a:t>
            </a:r>
          </a:p>
          <a:p>
            <a:endParaRPr lang="en-GB" dirty="0"/>
          </a:p>
        </p:txBody>
      </p:sp>
    </p:spTree>
    <p:extLst>
      <p:ext uri="{BB962C8B-B14F-4D97-AF65-F5344CB8AC3E}">
        <p14:creationId xmlns:p14="http://schemas.microsoft.com/office/powerpoint/2010/main" val="194119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a:xfrm>
            <a:off x="609601" y="2486024"/>
            <a:ext cx="10452100" cy="3286125"/>
          </a:xfrm>
        </p:spPr>
        <p:txBody>
          <a:bodyPr/>
          <a:lstStyle/>
          <a:p>
            <a:pPr>
              <a:buAutoNum type="arabicPeriod" startAt="5"/>
            </a:pPr>
            <a:r>
              <a:rPr lang="en-GB" sz="1800" b="1" dirty="0"/>
              <a:t>Which of the following statements is FALSE: It might be necessary to consider using the MHA rather than the MCA if:</a:t>
            </a:r>
          </a:p>
          <a:p>
            <a:pPr>
              <a:buAutoNum type="arabicPeriod" startAt="5"/>
            </a:pPr>
            <a:endParaRPr lang="en-GB" sz="1800" b="1" dirty="0"/>
          </a:p>
          <a:p>
            <a:pPr marL="857250" indent="-514350">
              <a:buNone/>
            </a:pPr>
            <a:r>
              <a:rPr lang="en-GB" sz="1800" dirty="0"/>
              <a:t>A.  It is not possible to give the person the care or treatment they need without carrying out an action that might deprive them of their liberty. </a:t>
            </a:r>
          </a:p>
          <a:p>
            <a:pPr marL="857250" indent="-514350">
              <a:buNone/>
            </a:pPr>
            <a:r>
              <a:rPr lang="en-GB" sz="1800" dirty="0"/>
              <a:t>B.  The person may need to be restrained in a way that is not allowed under MCA. </a:t>
            </a:r>
          </a:p>
          <a:p>
            <a:pPr marL="857250" indent="-514350">
              <a:buNone/>
            </a:pPr>
            <a:r>
              <a:rPr lang="en-GB" sz="1800" dirty="0"/>
              <a:t>C.  It is not possible to assess or treat the person safely or effectively without treatment being compulsory. </a:t>
            </a:r>
          </a:p>
          <a:p>
            <a:pPr marL="857250" indent="-514350">
              <a:buNone/>
            </a:pPr>
            <a:r>
              <a:rPr lang="en-GB" sz="1800" dirty="0"/>
              <a:t>D.  If the person has a known chronic psychiatric illness. </a:t>
            </a:r>
          </a:p>
          <a:p>
            <a:pPr marL="857250" indent="-514350">
              <a:buNone/>
            </a:pPr>
            <a:r>
              <a:rPr lang="en-GB" sz="1800" dirty="0"/>
              <a:t>E.  The person needs treatment that cannot be given under MCA.</a:t>
            </a:r>
          </a:p>
          <a:p>
            <a:endParaRPr lang="en-GB" sz="1800" dirty="0"/>
          </a:p>
        </p:txBody>
      </p:sp>
    </p:spTree>
    <p:extLst>
      <p:ext uri="{BB962C8B-B14F-4D97-AF65-F5344CB8AC3E}">
        <p14:creationId xmlns:p14="http://schemas.microsoft.com/office/powerpoint/2010/main" val="423556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Contents</a:t>
            </a:r>
          </a:p>
        </p:txBody>
      </p:sp>
      <p:sp>
        <p:nvSpPr>
          <p:cNvPr id="3" name="Content Placeholder 2"/>
          <p:cNvSpPr>
            <a:spLocks noGrp="1"/>
          </p:cNvSpPr>
          <p:nvPr>
            <p:ph type="body" sz="quarter" idx="13"/>
          </p:nvPr>
        </p:nvSpPr>
        <p:spPr/>
        <p:txBody>
          <a:bodyPr>
            <a:normAutofit fontScale="92500" lnSpcReduction="20000"/>
          </a:bodyPr>
          <a:lstStyle/>
          <a:p>
            <a:pPr marL="360000"/>
            <a:r>
              <a:rPr lang="en-GB" dirty="0"/>
              <a:t>     Background</a:t>
            </a:r>
          </a:p>
          <a:p>
            <a:pPr marL="360000"/>
            <a:r>
              <a:rPr lang="en-GB" dirty="0"/>
              <a:t>     What is mental capacity and how is lack of capacity defined?</a:t>
            </a:r>
          </a:p>
          <a:p>
            <a:pPr marL="360000"/>
            <a:r>
              <a:rPr lang="en-GB" dirty="0"/>
              <a:t>     The principles of Mental Capacity Act 2005</a:t>
            </a:r>
          </a:p>
          <a:p>
            <a:pPr marL="360000"/>
            <a:r>
              <a:rPr lang="en-GB" dirty="0"/>
              <a:t>     Application – MHA v/s MCA</a:t>
            </a:r>
          </a:p>
          <a:p>
            <a:pPr marL="360000"/>
            <a:r>
              <a:rPr lang="en-GB" dirty="0"/>
              <a:t>     What constitutes Deprivation of Liberty?</a:t>
            </a:r>
          </a:p>
          <a:p>
            <a:pPr marL="360000"/>
            <a:r>
              <a:rPr lang="en-GB" dirty="0"/>
              <a:t>     Deprivation of Liberty Safeguards (</a:t>
            </a:r>
            <a:r>
              <a:rPr lang="en-GB" dirty="0" err="1"/>
              <a:t>DoLS</a:t>
            </a:r>
            <a:r>
              <a:rPr lang="en-GB" dirty="0"/>
              <a:t>) - salient points</a:t>
            </a:r>
          </a:p>
          <a:p>
            <a:pPr marL="360000"/>
            <a:r>
              <a:rPr lang="en-GB" dirty="0"/>
              <a:t>     Role of IMCA</a:t>
            </a:r>
          </a:p>
          <a:p>
            <a:pPr marL="360000"/>
            <a:r>
              <a:rPr lang="en-GB" dirty="0"/>
              <a:t>     Important court cases </a:t>
            </a:r>
          </a:p>
          <a:p>
            <a:pPr marL="360000"/>
            <a:r>
              <a:rPr lang="en-GB" dirty="0"/>
              <a:t>     References &amp; Further Reading</a:t>
            </a:r>
          </a:p>
          <a:p>
            <a:pPr marL="741363" indent="-725488"/>
            <a:r>
              <a:rPr lang="en-GB" dirty="0"/>
              <a:t>Questions/ Discussion </a:t>
            </a:r>
          </a:p>
          <a:p>
            <a:pPr marL="741363" indent="-725488"/>
            <a:r>
              <a:rPr lang="en-GB" dirty="0"/>
              <a:t>MCQs</a:t>
            </a:r>
          </a:p>
        </p:txBody>
      </p:sp>
    </p:spTree>
    <p:extLst>
      <p:ext uri="{BB962C8B-B14F-4D97-AF65-F5344CB8AC3E}">
        <p14:creationId xmlns:p14="http://schemas.microsoft.com/office/powerpoint/2010/main" val="1905067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MCA</a:t>
            </a:r>
          </a:p>
        </p:txBody>
      </p:sp>
      <p:sp>
        <p:nvSpPr>
          <p:cNvPr id="3" name="Subtitle 2"/>
          <p:cNvSpPr>
            <a:spLocks noGrp="1"/>
          </p:cNvSpPr>
          <p:nvPr>
            <p:ph type="subTitle" idx="1"/>
          </p:nvPr>
        </p:nvSpPr>
        <p:spPr/>
        <p:txBody>
          <a:bodyPr/>
          <a:lstStyle/>
          <a:p>
            <a:r>
              <a:rPr lang="en-GB" dirty="0"/>
              <a:t>MCQ</a:t>
            </a:r>
          </a:p>
        </p:txBody>
      </p:sp>
      <p:sp>
        <p:nvSpPr>
          <p:cNvPr id="4" name="Text Placeholder 3"/>
          <p:cNvSpPr>
            <a:spLocks noGrp="1"/>
          </p:cNvSpPr>
          <p:nvPr>
            <p:ph type="body" sz="quarter" idx="13"/>
          </p:nvPr>
        </p:nvSpPr>
        <p:spPr>
          <a:xfrm>
            <a:off x="609601" y="2486024"/>
            <a:ext cx="10452100" cy="4152168"/>
          </a:xfrm>
        </p:spPr>
        <p:txBody>
          <a:bodyPr/>
          <a:lstStyle/>
          <a:p>
            <a:pPr>
              <a:buAutoNum type="arabicPeriod" startAt="5"/>
            </a:pPr>
            <a:r>
              <a:rPr lang="en-GB" sz="1800" b="1" dirty="0"/>
              <a:t>Which of the following statements is FALSE: It might be necessary to consider using the MHA rather than the MCA if:</a:t>
            </a:r>
          </a:p>
          <a:p>
            <a:pPr>
              <a:buAutoNum type="arabicPeriod" startAt="5"/>
            </a:pPr>
            <a:endParaRPr lang="en-GB" sz="1800" b="1" dirty="0"/>
          </a:p>
          <a:p>
            <a:pPr marL="857250" indent="-514350">
              <a:buNone/>
            </a:pPr>
            <a:r>
              <a:rPr lang="en-GB" sz="1800" dirty="0"/>
              <a:t>A.  It is not possible to give the person the care or treatment they need without carrying out an action that might deprive them of their liberty. </a:t>
            </a:r>
          </a:p>
          <a:p>
            <a:pPr marL="857250" indent="-514350">
              <a:buNone/>
            </a:pPr>
            <a:r>
              <a:rPr lang="en-GB" sz="1800" dirty="0"/>
              <a:t>B.  The person may need to be restrained in a way that is not allowed under MCA. </a:t>
            </a:r>
          </a:p>
          <a:p>
            <a:pPr marL="857250" indent="-514350">
              <a:buNone/>
            </a:pPr>
            <a:r>
              <a:rPr lang="en-GB" sz="1800" dirty="0"/>
              <a:t>C.  It is not possible to assess or treat the person safely or effectively without treatment being compulsory. </a:t>
            </a:r>
          </a:p>
          <a:p>
            <a:pPr marL="857250" indent="-514350">
              <a:buNone/>
            </a:pPr>
            <a:r>
              <a:rPr lang="en-GB" sz="1800" b="1" dirty="0"/>
              <a:t>D.  If the person has a known chronic psychiatric illness. </a:t>
            </a:r>
          </a:p>
          <a:p>
            <a:pPr marL="857250" indent="-514350">
              <a:buNone/>
            </a:pPr>
            <a:r>
              <a:rPr lang="en-GB" sz="1800" dirty="0"/>
              <a:t>E.  The person needs treatment that cannot be given under MCA.</a:t>
            </a:r>
          </a:p>
        </p:txBody>
      </p:sp>
    </p:spTree>
    <p:extLst>
      <p:ext uri="{BB962C8B-B14F-4D97-AF65-F5344CB8AC3E}">
        <p14:creationId xmlns:p14="http://schemas.microsoft.com/office/powerpoint/2010/main" val="201080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388134"/>
            <a:ext cx="10363200" cy="679449"/>
          </a:xfrm>
        </p:spPr>
        <p:txBody>
          <a:bodyPr/>
          <a:lstStyle/>
          <a:p>
            <a:pPr algn="ctr"/>
            <a:r>
              <a:rPr lang="en-US" dirty="0"/>
              <a:t>GA Module: MCA</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6266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Background </a:t>
            </a:r>
          </a:p>
        </p:txBody>
      </p:sp>
      <p:sp>
        <p:nvSpPr>
          <p:cNvPr id="3" name="Content Placeholder 2"/>
          <p:cNvSpPr>
            <a:spLocks noGrp="1"/>
          </p:cNvSpPr>
          <p:nvPr>
            <p:ph type="body" sz="quarter" idx="13"/>
          </p:nvPr>
        </p:nvSpPr>
        <p:spPr/>
        <p:txBody>
          <a:bodyPr>
            <a:normAutofit fontScale="77500" lnSpcReduction="20000"/>
          </a:bodyPr>
          <a:lstStyle/>
          <a:p>
            <a:pPr marL="520700" indent="-284163">
              <a:lnSpc>
                <a:spcPct val="120000"/>
              </a:lnSpc>
            </a:pPr>
            <a:r>
              <a:rPr lang="en-GB" b="1" dirty="0"/>
              <a:t>1959 Act </a:t>
            </a:r>
            <a:r>
              <a:rPr lang="en-GB" dirty="0"/>
              <a:t>– still provides the basic framework. It replaced the ‘judicial certification’ by ‘sectioning’</a:t>
            </a:r>
          </a:p>
          <a:p>
            <a:pPr marL="520700" indent="-284163">
              <a:lnSpc>
                <a:spcPct val="120000"/>
              </a:lnSpc>
            </a:pPr>
            <a:r>
              <a:rPr lang="en-GB" b="1" dirty="0"/>
              <a:t>1983 Act </a:t>
            </a:r>
            <a:r>
              <a:rPr lang="en-GB" dirty="0"/>
              <a:t>– emphasised patients’ rights to seek review of detention and right to be treated in least restrictive settings</a:t>
            </a:r>
          </a:p>
          <a:p>
            <a:pPr marL="520700" indent="-284163">
              <a:lnSpc>
                <a:spcPct val="120000"/>
              </a:lnSpc>
            </a:pPr>
            <a:r>
              <a:rPr lang="en-GB" b="1" dirty="0"/>
              <a:t>European Court of Human Rights (ECHR) </a:t>
            </a:r>
            <a:r>
              <a:rPr lang="en-GB" dirty="0"/>
              <a:t>was created in 1959 and was instituted which had full time judges by November 1998.</a:t>
            </a:r>
          </a:p>
          <a:p>
            <a:pPr marL="520700" indent="-284163">
              <a:lnSpc>
                <a:spcPct val="120000"/>
              </a:lnSpc>
            </a:pPr>
            <a:r>
              <a:rPr lang="en-GB" b="1" dirty="0"/>
              <a:t>1995  Amendments </a:t>
            </a:r>
            <a:r>
              <a:rPr lang="en-GB" dirty="0"/>
              <a:t>– supervised discharge, focus on risk management, public protection, ensuring compliance. </a:t>
            </a:r>
          </a:p>
          <a:p>
            <a:pPr marL="520700" indent="-284163">
              <a:lnSpc>
                <a:spcPct val="120000"/>
              </a:lnSpc>
            </a:pPr>
            <a:r>
              <a:rPr lang="en-GB" dirty="0"/>
              <a:t>1998 – </a:t>
            </a:r>
            <a:r>
              <a:rPr lang="en-GB" b="1" dirty="0"/>
              <a:t>Human Rights Act</a:t>
            </a:r>
          </a:p>
          <a:p>
            <a:pPr marL="520700" indent="-284163">
              <a:lnSpc>
                <a:spcPct val="120000"/>
              </a:lnSpc>
            </a:pPr>
            <a:r>
              <a:rPr lang="en-GB" dirty="0"/>
              <a:t>2005 – </a:t>
            </a:r>
            <a:r>
              <a:rPr lang="en-GB" b="1" dirty="0"/>
              <a:t>Mental Capacity Act</a:t>
            </a:r>
          </a:p>
          <a:p>
            <a:pPr marL="520700" indent="-284163">
              <a:lnSpc>
                <a:spcPct val="120000"/>
              </a:lnSpc>
            </a:pPr>
            <a:r>
              <a:rPr lang="en-GB" dirty="0"/>
              <a:t>2007 – </a:t>
            </a:r>
            <a:r>
              <a:rPr lang="en-GB" b="1" dirty="0"/>
              <a:t>New amendments to MHA 1983</a:t>
            </a:r>
          </a:p>
        </p:txBody>
      </p:sp>
    </p:spTree>
    <p:extLst>
      <p:ext uri="{BB962C8B-B14F-4D97-AF65-F5344CB8AC3E}">
        <p14:creationId xmlns:p14="http://schemas.microsoft.com/office/powerpoint/2010/main" val="45546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Background</a:t>
            </a:r>
          </a:p>
        </p:txBody>
      </p:sp>
      <p:sp>
        <p:nvSpPr>
          <p:cNvPr id="3" name="Content Placeholder 2"/>
          <p:cNvSpPr>
            <a:spLocks noGrp="1"/>
          </p:cNvSpPr>
          <p:nvPr>
            <p:ph type="body" sz="quarter" idx="13"/>
          </p:nvPr>
        </p:nvSpPr>
        <p:spPr>
          <a:xfrm>
            <a:off x="909145" y="1923394"/>
            <a:ext cx="10452100" cy="4035971"/>
          </a:xfrm>
        </p:spPr>
        <p:txBody>
          <a:bodyPr>
            <a:normAutofit fontScale="77500" lnSpcReduction="20000"/>
          </a:bodyPr>
          <a:lstStyle/>
          <a:p>
            <a:pPr marL="0" indent="0" algn="just">
              <a:lnSpc>
                <a:spcPct val="120000"/>
              </a:lnSpc>
              <a:buNone/>
            </a:pPr>
            <a:r>
              <a:rPr lang="en-GB" b="1" dirty="0"/>
              <a:t>The Bournewood Gap: HL v UK</a:t>
            </a:r>
          </a:p>
          <a:p>
            <a:pPr algn="just">
              <a:lnSpc>
                <a:spcPct val="120000"/>
              </a:lnSpc>
              <a:buFontTx/>
              <a:buChar char="-"/>
            </a:pPr>
            <a:r>
              <a:rPr lang="en-GB" dirty="0"/>
              <a:t>Mr L who had autism and lacked capacity to consent or dissent to being in hospital. He lived with carers for 3 yrs. </a:t>
            </a:r>
          </a:p>
          <a:p>
            <a:pPr algn="just">
              <a:lnSpc>
                <a:spcPct val="120000"/>
              </a:lnSpc>
              <a:buFontTx/>
              <a:buChar char="-"/>
            </a:pPr>
            <a:r>
              <a:rPr lang="en-GB" dirty="0"/>
              <a:t>He became agitated and disturbed at day centre - taken to an LD hospital (</a:t>
            </a:r>
            <a:r>
              <a:rPr lang="en-GB" dirty="0" err="1"/>
              <a:t>Bournewood</a:t>
            </a:r>
            <a:r>
              <a:rPr lang="en-GB" dirty="0"/>
              <a:t> Trust) and kept there, given higher dose of diazepam</a:t>
            </a:r>
          </a:p>
          <a:p>
            <a:pPr algn="just">
              <a:lnSpc>
                <a:spcPct val="120000"/>
              </a:lnSpc>
              <a:buFontTx/>
              <a:buChar char="-"/>
            </a:pPr>
            <a:r>
              <a:rPr lang="en-GB" dirty="0"/>
              <a:t>staff were instructed to stop him from leaving</a:t>
            </a:r>
          </a:p>
          <a:p>
            <a:pPr algn="just">
              <a:lnSpc>
                <a:spcPct val="120000"/>
              </a:lnSpc>
              <a:buFontTx/>
              <a:buChar char="-"/>
            </a:pPr>
            <a:r>
              <a:rPr lang="en-GB" dirty="0"/>
              <a:t>he never tried to leave hospital</a:t>
            </a:r>
          </a:p>
          <a:p>
            <a:pPr marL="0" indent="0" algn="just">
              <a:lnSpc>
                <a:spcPct val="120000"/>
              </a:lnSpc>
              <a:buNone/>
            </a:pPr>
            <a:endParaRPr lang="en-GB" dirty="0"/>
          </a:p>
          <a:p>
            <a:pPr algn="just">
              <a:lnSpc>
                <a:spcPct val="120000"/>
              </a:lnSpc>
            </a:pPr>
            <a:r>
              <a:rPr lang="en-GB" dirty="0"/>
              <a:t>People who do not have the capacity to consent – the Bournewood gap</a:t>
            </a:r>
          </a:p>
          <a:p>
            <a:pPr algn="just">
              <a:lnSpc>
                <a:spcPct val="120000"/>
              </a:lnSpc>
            </a:pPr>
            <a:r>
              <a:rPr lang="en-GB" dirty="0"/>
              <a:t>The ECHR held that HL should have been detained using a ‘procedure prescribed by Law’</a:t>
            </a:r>
          </a:p>
          <a:p>
            <a:pPr algn="just">
              <a:lnSpc>
                <a:spcPct val="120000"/>
              </a:lnSpc>
            </a:pPr>
            <a:r>
              <a:rPr lang="en-GB" dirty="0"/>
              <a:t>MCA and </a:t>
            </a:r>
            <a:r>
              <a:rPr lang="en-GB" dirty="0" err="1"/>
              <a:t>DoLS</a:t>
            </a:r>
            <a:r>
              <a:rPr lang="en-GB" dirty="0"/>
              <a:t> came later</a:t>
            </a:r>
          </a:p>
          <a:p>
            <a:pPr algn="just"/>
            <a:endParaRPr lang="en-GB" dirty="0"/>
          </a:p>
          <a:p>
            <a:pPr algn="just"/>
            <a:endParaRPr lang="en-GB" dirty="0"/>
          </a:p>
        </p:txBody>
      </p:sp>
    </p:spTree>
    <p:extLst>
      <p:ext uri="{BB962C8B-B14F-4D97-AF65-F5344CB8AC3E}">
        <p14:creationId xmlns:p14="http://schemas.microsoft.com/office/powerpoint/2010/main" val="57081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What is mental capacity ?</a:t>
            </a:r>
          </a:p>
        </p:txBody>
      </p:sp>
      <p:sp>
        <p:nvSpPr>
          <p:cNvPr id="3" name="Content Placeholder 2"/>
          <p:cNvSpPr>
            <a:spLocks noGrp="1"/>
          </p:cNvSpPr>
          <p:nvPr>
            <p:ph type="body" sz="quarter" idx="13"/>
          </p:nvPr>
        </p:nvSpPr>
        <p:spPr>
          <a:xfrm>
            <a:off x="609601" y="1954923"/>
            <a:ext cx="10452100" cy="4083269"/>
          </a:xfrm>
        </p:spPr>
        <p:txBody>
          <a:bodyPr/>
          <a:lstStyle/>
          <a:p>
            <a:pPr marL="0" indent="0">
              <a:buNone/>
            </a:pPr>
            <a:r>
              <a:rPr lang="en-GB" b="1" dirty="0"/>
              <a:t>Mental capacity is the ability to make a decision:</a:t>
            </a:r>
          </a:p>
          <a:p>
            <a:pPr marL="0" indent="0">
              <a:buNone/>
            </a:pPr>
            <a:endParaRPr lang="en-GB" b="1" dirty="0"/>
          </a:p>
          <a:p>
            <a:r>
              <a:rPr lang="en-GB" dirty="0"/>
              <a:t>This includes the ability to make a decision that affects daily life (such as when to get up, what to wear or whether to go to the doctor when feeling ill, as well as more serious or significant decisions)</a:t>
            </a:r>
          </a:p>
          <a:p>
            <a:pPr marL="0" indent="0">
              <a:buNone/>
            </a:pPr>
            <a:endParaRPr lang="en-GB" dirty="0"/>
          </a:p>
          <a:p>
            <a:pPr algn="just">
              <a:spcAft>
                <a:spcPts val="1200"/>
              </a:spcAft>
            </a:pPr>
            <a:r>
              <a:rPr lang="en-GB" dirty="0"/>
              <a:t>It also refers to a person’s ability to make a decision that may have legal consequences – for them or others. Examples include agreeing to have medical treatment, buying goods or making a will</a:t>
            </a:r>
          </a:p>
          <a:p>
            <a:pPr marL="0" indent="0" algn="r">
              <a:buNone/>
            </a:pPr>
            <a:endParaRPr lang="en-GB" dirty="0"/>
          </a:p>
          <a:p>
            <a:pPr marL="0" indent="0" algn="r">
              <a:buNone/>
            </a:pPr>
            <a:r>
              <a:rPr lang="en-GB" dirty="0"/>
              <a:t>[MCA CoP 4.1]</a:t>
            </a:r>
          </a:p>
        </p:txBody>
      </p:sp>
    </p:spTree>
    <p:extLst>
      <p:ext uri="{BB962C8B-B14F-4D97-AF65-F5344CB8AC3E}">
        <p14:creationId xmlns:p14="http://schemas.microsoft.com/office/powerpoint/2010/main" val="302460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What is Lack of capacity?</a:t>
            </a:r>
          </a:p>
        </p:txBody>
      </p:sp>
      <p:sp>
        <p:nvSpPr>
          <p:cNvPr id="3" name="Content Placeholder 2"/>
          <p:cNvSpPr>
            <a:spLocks noGrp="1"/>
          </p:cNvSpPr>
          <p:nvPr>
            <p:ph type="body" sz="quarter" idx="13"/>
          </p:nvPr>
        </p:nvSpPr>
        <p:spPr>
          <a:xfrm>
            <a:off x="609600" y="1954923"/>
            <a:ext cx="10899227" cy="4099035"/>
          </a:xfrm>
        </p:spPr>
        <p:txBody>
          <a:bodyPr>
            <a:noAutofit/>
          </a:bodyPr>
          <a:lstStyle/>
          <a:p>
            <a:pPr marL="0" indent="0">
              <a:lnSpc>
                <a:spcPct val="100000"/>
              </a:lnSpc>
              <a:spcBef>
                <a:spcPts val="0"/>
              </a:spcBef>
              <a:spcAft>
                <a:spcPts val="0"/>
              </a:spcAft>
              <a:buNone/>
            </a:pPr>
            <a:r>
              <a:rPr lang="en-GB" sz="2000" dirty="0"/>
              <a:t>‘For the purposes of this Act, a person lacks capacity in relation to a matter if at the material time he is unable to make a decision for himself in relation to the matter because of an impairment of, or a disturbance in the functioning of, the </a:t>
            </a:r>
            <a:r>
              <a:rPr lang="en-GB" sz="2000" b="1" i="1" dirty="0"/>
              <a:t>mind or brain</a:t>
            </a:r>
            <a:r>
              <a:rPr lang="en-GB" sz="2000" dirty="0"/>
              <a:t>.’</a:t>
            </a:r>
          </a:p>
          <a:p>
            <a:pPr marL="0" indent="0">
              <a:lnSpc>
                <a:spcPct val="100000"/>
              </a:lnSpc>
              <a:spcBef>
                <a:spcPts val="0"/>
              </a:spcBef>
              <a:spcAft>
                <a:spcPts val="0"/>
              </a:spcAft>
              <a:buNone/>
            </a:pPr>
            <a:endParaRPr lang="en-GB" sz="2000" dirty="0"/>
          </a:p>
          <a:p>
            <a:pPr marL="0" indent="0">
              <a:lnSpc>
                <a:spcPct val="100000"/>
              </a:lnSpc>
              <a:spcBef>
                <a:spcPts val="0"/>
              </a:spcBef>
              <a:spcAft>
                <a:spcPts val="0"/>
              </a:spcAft>
              <a:buNone/>
            </a:pPr>
            <a:r>
              <a:rPr lang="en-GB" sz="2000" b="1" dirty="0"/>
              <a:t>This means that a person lacks capacity if:</a:t>
            </a:r>
          </a:p>
          <a:p>
            <a:pPr marL="0" indent="0">
              <a:lnSpc>
                <a:spcPct val="100000"/>
              </a:lnSpc>
              <a:spcBef>
                <a:spcPts val="0"/>
              </a:spcBef>
              <a:spcAft>
                <a:spcPts val="0"/>
              </a:spcAft>
              <a:buNone/>
            </a:pPr>
            <a:endParaRPr lang="en-GB" sz="2000" dirty="0"/>
          </a:p>
          <a:p>
            <a:pPr>
              <a:spcBef>
                <a:spcPts val="0"/>
              </a:spcBef>
              <a:spcAft>
                <a:spcPts val="0"/>
              </a:spcAft>
            </a:pPr>
            <a:r>
              <a:rPr lang="en-GB" sz="2000" dirty="0"/>
              <a:t>they have an impairment or disturbance (for example, a disability condition or trauma) that affects the way their mind or brain works,</a:t>
            </a:r>
          </a:p>
          <a:p>
            <a:pPr marL="0" indent="0">
              <a:spcBef>
                <a:spcPts val="0"/>
              </a:spcBef>
              <a:spcAft>
                <a:spcPts val="0"/>
              </a:spcAft>
              <a:buNone/>
            </a:pPr>
            <a:r>
              <a:rPr lang="en-GB" sz="2000" dirty="0"/>
              <a:t>                                                   and</a:t>
            </a:r>
          </a:p>
          <a:p>
            <a:pPr>
              <a:spcBef>
                <a:spcPts val="0"/>
              </a:spcBef>
              <a:spcAft>
                <a:spcPts val="0"/>
              </a:spcAft>
            </a:pPr>
            <a:r>
              <a:rPr lang="en-GB" sz="2000" dirty="0"/>
              <a:t>the impairment or disturbance means that they </a:t>
            </a:r>
            <a:r>
              <a:rPr lang="en-GB" sz="2000" i="1" u="sng" dirty="0"/>
              <a:t>are unable to make a specific decision at the time </a:t>
            </a:r>
            <a:r>
              <a:rPr lang="en-GB" sz="2000" dirty="0"/>
              <a:t>it needs to be made.</a:t>
            </a:r>
          </a:p>
          <a:p>
            <a:pPr marL="0" indent="0" algn="r">
              <a:lnSpc>
                <a:spcPct val="100000"/>
              </a:lnSpc>
              <a:spcBef>
                <a:spcPts val="0"/>
              </a:spcBef>
              <a:spcAft>
                <a:spcPts val="0"/>
              </a:spcAft>
              <a:buNone/>
            </a:pPr>
            <a:endParaRPr lang="en-GB" sz="2000" dirty="0"/>
          </a:p>
          <a:p>
            <a:pPr marL="0" indent="0" algn="r">
              <a:lnSpc>
                <a:spcPct val="100000"/>
              </a:lnSpc>
              <a:spcBef>
                <a:spcPts val="0"/>
              </a:spcBef>
              <a:spcAft>
                <a:spcPts val="0"/>
              </a:spcAft>
              <a:buNone/>
            </a:pPr>
            <a:r>
              <a:rPr lang="en-GB" sz="2000" dirty="0"/>
              <a:t>[MCA CoP 4.3]</a:t>
            </a:r>
          </a:p>
          <a:p>
            <a:pPr>
              <a:lnSpc>
                <a:spcPct val="100000"/>
              </a:lnSpc>
              <a:spcBef>
                <a:spcPts val="0"/>
              </a:spcBef>
              <a:spcAft>
                <a:spcPts val="0"/>
              </a:spcAft>
              <a:buFont typeface="Courier New" panose="02070309020205020404" pitchFamily="49" charset="0"/>
              <a:buChar char="o"/>
            </a:pPr>
            <a:endParaRPr lang="en-GB" sz="2000" dirty="0"/>
          </a:p>
        </p:txBody>
      </p:sp>
    </p:spTree>
    <p:extLst>
      <p:ext uri="{BB962C8B-B14F-4D97-AF65-F5344CB8AC3E}">
        <p14:creationId xmlns:p14="http://schemas.microsoft.com/office/powerpoint/2010/main" val="28572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What is Lack of capacity?</a:t>
            </a:r>
          </a:p>
        </p:txBody>
      </p:sp>
      <p:sp>
        <p:nvSpPr>
          <p:cNvPr id="3" name="Content Placeholder 2"/>
          <p:cNvSpPr>
            <a:spLocks noGrp="1"/>
          </p:cNvSpPr>
          <p:nvPr>
            <p:ph type="body" sz="quarter" idx="13"/>
          </p:nvPr>
        </p:nvSpPr>
        <p:spPr>
          <a:xfrm>
            <a:off x="609600" y="1894161"/>
            <a:ext cx="10851931" cy="4144031"/>
          </a:xfrm>
        </p:spPr>
        <p:txBody>
          <a:bodyPr/>
          <a:lstStyle/>
          <a:p>
            <a:pPr marL="0" indent="0">
              <a:buNone/>
            </a:pPr>
            <a:r>
              <a:rPr lang="en-GB" dirty="0"/>
              <a:t> </a:t>
            </a:r>
          </a:p>
          <a:p>
            <a:pPr marL="0" indent="0">
              <a:buNone/>
            </a:pPr>
            <a:r>
              <a:rPr lang="en-GB" sz="2000" dirty="0"/>
              <a:t>The impairment or disturbance does not have to be permanent. A person can lack capacity to make a decision at the time it needs to be made even if:</a:t>
            </a:r>
          </a:p>
          <a:p>
            <a:pPr>
              <a:buFont typeface="Courier New" panose="02070309020205020404" pitchFamily="49" charset="0"/>
              <a:buChar char="o"/>
            </a:pPr>
            <a:r>
              <a:rPr lang="en-GB" sz="2000" dirty="0"/>
              <a:t>   the loss of capacity is partial</a:t>
            </a:r>
          </a:p>
          <a:p>
            <a:pPr>
              <a:buFont typeface="Courier New" panose="02070309020205020404" pitchFamily="49" charset="0"/>
              <a:buChar char="o"/>
            </a:pPr>
            <a:r>
              <a:rPr lang="en-GB" sz="2000" dirty="0"/>
              <a:t>   the loss of capacity is temporary</a:t>
            </a:r>
          </a:p>
          <a:p>
            <a:pPr>
              <a:buFont typeface="Courier New" panose="02070309020205020404" pitchFamily="49" charset="0"/>
              <a:buChar char="o"/>
            </a:pPr>
            <a:r>
              <a:rPr lang="en-GB" sz="2000" dirty="0"/>
              <a:t>   their capacity changes over time</a:t>
            </a:r>
          </a:p>
          <a:p>
            <a:pPr marL="0" indent="0">
              <a:buNone/>
            </a:pPr>
            <a:endParaRPr lang="en-GB" sz="2000" dirty="0"/>
          </a:p>
          <a:p>
            <a:pPr marL="0" indent="0">
              <a:buNone/>
            </a:pPr>
            <a:r>
              <a:rPr lang="en-GB" sz="2000" dirty="0"/>
              <a:t> A person may also lack capacity to make a decision about one issue but not about others</a:t>
            </a:r>
          </a:p>
          <a:p>
            <a:pPr marL="0" indent="0" algn="r">
              <a:buNone/>
            </a:pPr>
            <a:endParaRPr lang="en-GB" sz="2000" dirty="0"/>
          </a:p>
          <a:p>
            <a:pPr marL="0" indent="0" algn="r">
              <a:buNone/>
            </a:pPr>
            <a:r>
              <a:rPr lang="en-GB" sz="2000" dirty="0"/>
              <a:t>[MCA CoP 4.5]</a:t>
            </a:r>
          </a:p>
        </p:txBody>
      </p:sp>
    </p:spTree>
    <p:extLst>
      <p:ext uri="{BB962C8B-B14F-4D97-AF65-F5344CB8AC3E}">
        <p14:creationId xmlns:p14="http://schemas.microsoft.com/office/powerpoint/2010/main" val="22254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Statutory Principles of MCA</a:t>
            </a:r>
          </a:p>
        </p:txBody>
      </p:sp>
      <p:sp>
        <p:nvSpPr>
          <p:cNvPr id="3" name="Content Placeholder 2"/>
          <p:cNvSpPr>
            <a:spLocks noGrp="1"/>
          </p:cNvSpPr>
          <p:nvPr>
            <p:ph type="body" sz="quarter" idx="13"/>
          </p:nvPr>
        </p:nvSpPr>
        <p:spPr>
          <a:xfrm>
            <a:off x="609601" y="1954924"/>
            <a:ext cx="10851930" cy="4067504"/>
          </a:xfrm>
        </p:spPr>
        <p:txBody>
          <a:bodyPr/>
          <a:lstStyle/>
          <a:p>
            <a:pPr marL="457200" lvl="0" indent="-457200" algn="just">
              <a:buFont typeface="+mj-lt"/>
              <a:buAutoNum type="arabicPeriod"/>
            </a:pPr>
            <a:r>
              <a:rPr lang="en-GB" sz="2000" dirty="0"/>
              <a:t>A person must be assumed to have capacity unless it is established that he has capacity.</a:t>
            </a:r>
          </a:p>
          <a:p>
            <a:pPr marL="457200" lvl="0" indent="-457200" algn="just">
              <a:buFont typeface="+mj-lt"/>
              <a:buAutoNum type="arabicPeriod"/>
            </a:pPr>
            <a:r>
              <a:rPr lang="en-GB" sz="2000" dirty="0"/>
              <a:t>A person is not to be treated as unable to make a decision unless all practicable steps to help him to do so have been taken without success. </a:t>
            </a:r>
          </a:p>
          <a:p>
            <a:pPr marL="457200" lvl="0" indent="-457200" algn="just">
              <a:buFont typeface="+mj-lt"/>
              <a:buAutoNum type="arabicPeriod"/>
            </a:pPr>
            <a:r>
              <a:rPr lang="en-GB" sz="2000" dirty="0"/>
              <a:t>A person is not to be treated as unable to make a decision merely because he makes an unwise decision. </a:t>
            </a:r>
          </a:p>
          <a:p>
            <a:pPr marL="457200" lvl="0" indent="-457200" algn="just">
              <a:buFont typeface="+mj-lt"/>
              <a:buAutoNum type="arabicPeriod"/>
            </a:pPr>
            <a:r>
              <a:rPr lang="en-GB" sz="2000" dirty="0"/>
              <a:t>An act done, or decision made, under this Act for on behalf of a person who lacks capacity must be done, or made, in his best interests.</a:t>
            </a:r>
          </a:p>
          <a:p>
            <a:pPr marL="457200" lvl="0" indent="-457200" algn="just">
              <a:buFont typeface="+mj-lt"/>
              <a:buAutoNum type="arabicPeriod"/>
            </a:pPr>
            <a:r>
              <a:rPr lang="en-GB" sz="2000" dirty="0"/>
              <a:t>Before the act is done, or the decision is made, regard must be had to whether the purpose for which it is needed can be as effectively achieved in a way that is less restrictive of the person’s rights and freedom of action. </a:t>
            </a:r>
          </a:p>
          <a:p>
            <a:pPr algn="just">
              <a:buFont typeface="Courier New" panose="02070309020205020404" pitchFamily="49" charset="0"/>
              <a:buChar char="o"/>
            </a:pPr>
            <a:endParaRPr lang="en-GB" dirty="0"/>
          </a:p>
        </p:txBody>
      </p:sp>
    </p:spTree>
    <p:extLst>
      <p:ext uri="{BB962C8B-B14F-4D97-AF65-F5344CB8AC3E}">
        <p14:creationId xmlns:p14="http://schemas.microsoft.com/office/powerpoint/2010/main" val="3316082479"/>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S3- GA- Suicide and Self-harm-2</Template>
  <TotalTime>808</TotalTime>
  <Words>3466</Words>
  <Application>Microsoft Office PowerPoint</Application>
  <PresentationFormat>Widescreen</PresentationFormat>
  <Paragraphs>277</Paragraphs>
  <Slides>31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Psychiatry Recruitment PP</vt:lpstr>
      <vt:lpstr>PowerPoint Presentation</vt:lpstr>
      <vt:lpstr>GA Module: MCA</vt:lpstr>
      <vt:lpstr>Contents</vt:lpstr>
      <vt:lpstr>Background </vt:lpstr>
      <vt:lpstr>Background</vt:lpstr>
      <vt:lpstr>What is mental capacity ?</vt:lpstr>
      <vt:lpstr>What is Lack of capacity?</vt:lpstr>
      <vt:lpstr>What is Lack of capacity?</vt:lpstr>
      <vt:lpstr>Statutory Principles of MCA</vt:lpstr>
      <vt:lpstr>Assessing capacity-1</vt:lpstr>
      <vt:lpstr>Assessing capacity-2</vt:lpstr>
      <vt:lpstr>Application – MHA v/s MCA</vt:lpstr>
      <vt:lpstr>What constitutes deprivation of liberty?</vt:lpstr>
      <vt:lpstr>Deprivation of liberty - The Legal ACID Test</vt:lpstr>
      <vt:lpstr>Deprivation of Liberty Safeguards (DoLS)</vt:lpstr>
      <vt:lpstr>6 requirements for standard authorization</vt:lpstr>
      <vt:lpstr>Role of IMCA</vt:lpstr>
      <vt:lpstr>Important court cases for further reading</vt:lpstr>
      <vt:lpstr>References &amp; further reading</vt:lpstr>
      <vt:lpstr>GA Module: MCA</vt:lpstr>
      <vt:lpstr>GA Module: MCA</vt:lpstr>
      <vt:lpstr>GA Module: MCA</vt:lpstr>
      <vt:lpstr>GA Module: MCA</vt:lpstr>
      <vt:lpstr>GA Module: MCA</vt:lpstr>
      <vt:lpstr>GA Module: MCA</vt:lpstr>
      <vt:lpstr>GA Module: MCA</vt:lpstr>
      <vt:lpstr>GA Module: MCA</vt:lpstr>
      <vt:lpstr>GA Module: MCA</vt:lpstr>
      <vt:lpstr>GA Module: MCA</vt:lpstr>
      <vt:lpstr>GA Module: MCA</vt:lpstr>
      <vt:lpstr>GA Module: MCA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principles of MCA 2005 &amp; Deprivation of Liberty</dc:title>
  <dc:creator>Uloopi</dc:creator>
  <cp:lastModifiedBy>Helen McEnerney</cp:lastModifiedBy>
  <cp:revision>105</cp:revision>
  <dcterms:created xsi:type="dcterms:W3CDTF">2014-12-13T10:04:34Z</dcterms:created>
  <dcterms:modified xsi:type="dcterms:W3CDTF">2020-06-29T14:55:40Z</dcterms:modified>
</cp:coreProperties>
</file>