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handoutMasterIdLst>
    <p:handoutMasterId r:id="rId39"/>
  </p:handoutMasterIdLst>
  <p:sldIdLst>
    <p:sldId id="256" r:id="rId2"/>
    <p:sldId id="282" r:id="rId3"/>
    <p:sldId id="284" r:id="rId4"/>
    <p:sldId id="289" r:id="rId5"/>
    <p:sldId id="346" r:id="rId6"/>
    <p:sldId id="347" r:id="rId7"/>
    <p:sldId id="348" r:id="rId8"/>
    <p:sldId id="351" r:id="rId9"/>
    <p:sldId id="292" r:id="rId10"/>
    <p:sldId id="293" r:id="rId11"/>
    <p:sldId id="314" r:id="rId12"/>
    <p:sldId id="315" r:id="rId13"/>
    <p:sldId id="316" r:id="rId14"/>
    <p:sldId id="349" r:id="rId15"/>
    <p:sldId id="317" r:id="rId16"/>
    <p:sldId id="318" r:id="rId17"/>
    <p:sldId id="319" r:id="rId18"/>
    <p:sldId id="321" r:id="rId19"/>
    <p:sldId id="322" r:id="rId20"/>
    <p:sldId id="323" r:id="rId21"/>
    <p:sldId id="325" r:id="rId22"/>
    <p:sldId id="327" r:id="rId23"/>
    <p:sldId id="350" r:id="rId24"/>
    <p:sldId id="338" r:id="rId25"/>
    <p:sldId id="337" r:id="rId26"/>
    <p:sldId id="285" r:id="rId27"/>
    <p:sldId id="352" r:id="rId28"/>
    <p:sldId id="344" r:id="rId29"/>
    <p:sldId id="355" r:id="rId30"/>
    <p:sldId id="343" r:id="rId31"/>
    <p:sldId id="354" r:id="rId32"/>
    <p:sldId id="342" r:id="rId33"/>
    <p:sldId id="353" r:id="rId34"/>
    <p:sldId id="345" r:id="rId35"/>
    <p:sldId id="356" r:id="rId36"/>
    <p:sldId id="287" r:id="rId3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3893"/>
    <a:srgbClr val="A00054"/>
    <a:srgbClr val="E28C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3810" autoAdjust="0"/>
  </p:normalViewPr>
  <p:slideViewPr>
    <p:cSldViewPr snapToGrid="0" snapToObjects="1">
      <p:cViewPr varScale="1">
        <p:scale>
          <a:sx n="102" d="100"/>
          <a:sy n="102" d="100"/>
        </p:scale>
        <p:origin x="1920"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B3F6472-0DC5-8443-AC45-780EE1EFB45A}" type="datetimeFigureOut">
              <a:rPr lang="en-US"/>
              <a:pPr>
                <a:defRPr/>
              </a:pPr>
              <a:t>6/29/2020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8C5B9B9D-1956-F846-A822-275B380807AB}" type="slidenum">
              <a:rPr lang="en-US" altLang="en-US"/>
              <a:pPr/>
              <a:t>‹#›</a:t>
            </a:fld>
            <a:endParaRPr lang="en-US" altLang="en-US"/>
          </a:p>
        </p:txBody>
      </p:sp>
    </p:spTree>
    <p:extLst>
      <p:ext uri="{BB962C8B-B14F-4D97-AF65-F5344CB8AC3E}">
        <p14:creationId xmlns:p14="http://schemas.microsoft.com/office/powerpoint/2010/main" val="1599766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534BB43A-0BA0-FB44-BBBE-6013E1B4FC09}" type="datetimeFigureOut">
              <a:rPr lang="en-US"/>
              <a:pPr>
                <a:defRPr/>
              </a:pPr>
              <a:t>6/29/2020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3C0588C8-2298-4448-8C7C-7D3DB3F59590}" type="slidenum">
              <a:rPr lang="en-US" altLang="en-US"/>
              <a:pPr/>
              <a:t>‹#›</a:t>
            </a:fld>
            <a:endParaRPr lang="en-US" altLang="en-US"/>
          </a:p>
        </p:txBody>
      </p:sp>
    </p:spTree>
    <p:extLst>
      <p:ext uri="{BB962C8B-B14F-4D97-AF65-F5344CB8AC3E}">
        <p14:creationId xmlns:p14="http://schemas.microsoft.com/office/powerpoint/2010/main" val="153758972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AF48386-C2F5-6143-AF5F-219DD3489E86}" type="slidenum">
              <a:rPr lang="en-US" altLang="en-US">
                <a:latin typeface="Calibri" charset="0"/>
              </a:rPr>
              <a:pPr eaLnBrk="1" hangingPunct="1"/>
              <a:t>1</a:t>
            </a:fld>
            <a:endParaRPr lang="en-US" altLang="en-US">
              <a:latin typeface="Calibri" charset="0"/>
            </a:endParaRPr>
          </a:p>
        </p:txBody>
      </p:sp>
    </p:spTree>
    <p:extLst>
      <p:ext uri="{BB962C8B-B14F-4D97-AF65-F5344CB8AC3E}">
        <p14:creationId xmlns:p14="http://schemas.microsoft.com/office/powerpoint/2010/main" val="78731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Stupor: marked decrease</a:t>
            </a:r>
            <a:r>
              <a:rPr lang="en-US" baseline="0" dirty="0"/>
              <a:t> in reactivity to the environment and reduction of spontaneous movement </a:t>
            </a:r>
          </a:p>
          <a:p>
            <a:r>
              <a:rPr lang="en-US" baseline="0" dirty="0"/>
              <a:t>Excitement: apparently purposeless motor activity, not influenced by external stimuli</a:t>
            </a:r>
          </a:p>
          <a:p>
            <a:r>
              <a:rPr lang="en-US" baseline="0" dirty="0"/>
              <a:t>Posturing: voluntary assumption and maintenance of bizarre postures </a:t>
            </a:r>
          </a:p>
          <a:p>
            <a:r>
              <a:rPr lang="en-US" baseline="0" dirty="0"/>
              <a:t>Negativism: apparently motiveless resistance to all instructions or attempts to be moved</a:t>
            </a:r>
          </a:p>
          <a:p>
            <a:r>
              <a:rPr lang="en-US" baseline="0" dirty="0"/>
              <a:t>Waxy flexibility: maintenance of limbs and body in externally imposed positions </a:t>
            </a:r>
          </a:p>
          <a:p>
            <a:r>
              <a:rPr lang="en-US" baseline="0" dirty="0"/>
              <a:t>Command automatism: automatic compliance with instructions </a:t>
            </a:r>
            <a:endParaRPr lang="en-US" dirty="0"/>
          </a:p>
          <a:p>
            <a:endParaRPr lang="en-GB" dirty="0"/>
          </a:p>
        </p:txBody>
      </p:sp>
      <p:sp>
        <p:nvSpPr>
          <p:cNvPr id="4" name="Slide Number Placeholder 3"/>
          <p:cNvSpPr>
            <a:spLocks noGrp="1"/>
          </p:cNvSpPr>
          <p:nvPr>
            <p:ph type="sldNum" sz="quarter" idx="10"/>
          </p:nvPr>
        </p:nvSpPr>
        <p:spPr/>
        <p:txBody>
          <a:bodyPr/>
          <a:lstStyle/>
          <a:p>
            <a:fld id="{3C0588C8-2298-4448-8C7C-7D3DB3F59590}" type="slidenum">
              <a:rPr lang="en-US" altLang="en-US" smtClean="0"/>
              <a:pPr/>
              <a:t>17</a:t>
            </a:fld>
            <a:endParaRPr lang="en-US" altLang="en-US"/>
          </a:p>
        </p:txBody>
      </p:sp>
    </p:spTree>
    <p:extLst>
      <p:ext uri="{BB962C8B-B14F-4D97-AF65-F5344CB8AC3E}">
        <p14:creationId xmlns:p14="http://schemas.microsoft.com/office/powerpoint/2010/main" val="1454292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Schizotypal disorder:</a:t>
            </a:r>
            <a:r>
              <a:rPr lang="en-US" baseline="0" dirty="0"/>
              <a:t> </a:t>
            </a:r>
            <a:r>
              <a:rPr lang="en-US" baseline="0" dirty="0" err="1"/>
              <a:t>Characterised</a:t>
            </a:r>
            <a:r>
              <a:rPr lang="en-US" baseline="0" dirty="0"/>
              <a:t> by eccentric </a:t>
            </a:r>
            <a:r>
              <a:rPr lang="en-US" baseline="0" dirty="0" err="1"/>
              <a:t>behaviour</a:t>
            </a:r>
            <a:r>
              <a:rPr lang="en-US" baseline="0" dirty="0"/>
              <a:t>, symptoms which resemble those seen in Schizophrenia. Social withdrawal, paranoid or bizarre ideas not amounting to true delusions, magical thinking. These should be present continuously or repeatedly over a period of 2 years. </a:t>
            </a:r>
          </a:p>
          <a:p>
            <a:r>
              <a:rPr lang="en-US" baseline="0" dirty="0"/>
              <a:t>Persistent delusional disorder: single delusion or set of delusion that are persistent or life long. Present for at least 3 months. No persistent hallucinations. </a:t>
            </a:r>
            <a:endParaRPr lang="en-US" dirty="0"/>
          </a:p>
          <a:p>
            <a:endParaRPr lang="en-GB" dirty="0"/>
          </a:p>
        </p:txBody>
      </p:sp>
      <p:sp>
        <p:nvSpPr>
          <p:cNvPr id="4" name="Slide Number Placeholder 3"/>
          <p:cNvSpPr>
            <a:spLocks noGrp="1"/>
          </p:cNvSpPr>
          <p:nvPr>
            <p:ph type="sldNum" sz="quarter" idx="10"/>
          </p:nvPr>
        </p:nvSpPr>
        <p:spPr/>
        <p:txBody>
          <a:bodyPr/>
          <a:lstStyle/>
          <a:p>
            <a:fld id="{3C0588C8-2298-4448-8C7C-7D3DB3F59590}" type="slidenum">
              <a:rPr lang="en-US" altLang="en-US" smtClean="0"/>
              <a:pPr/>
              <a:t>22</a:t>
            </a:fld>
            <a:endParaRPr lang="en-US" altLang="en-US"/>
          </a:p>
        </p:txBody>
      </p:sp>
    </p:spTree>
    <p:extLst>
      <p:ext uri="{BB962C8B-B14F-4D97-AF65-F5344CB8AC3E}">
        <p14:creationId xmlns:p14="http://schemas.microsoft.com/office/powerpoint/2010/main" val="4051481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0588C8-2298-4448-8C7C-7D3DB3F59590}" type="slidenum">
              <a:rPr lang="en-US" altLang="en-US" smtClean="0"/>
              <a:pPr/>
              <a:t>30</a:t>
            </a:fld>
            <a:endParaRPr lang="en-US" altLang="en-US"/>
          </a:p>
        </p:txBody>
      </p:sp>
    </p:spTree>
    <p:extLst>
      <p:ext uri="{BB962C8B-B14F-4D97-AF65-F5344CB8AC3E}">
        <p14:creationId xmlns:p14="http://schemas.microsoft.com/office/powerpoint/2010/main" val="750739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Schizophrenia</a:t>
            </a:r>
            <a:r>
              <a:rPr lang="en-GB" baseline="0" dirty="0"/>
              <a:t> is a chronic and severe mental disorder that results in breakdown of relation between thoughts, feelings/emotions and behaviour</a:t>
            </a:r>
            <a:endParaRPr lang="en-GB" dirty="0"/>
          </a:p>
          <a:p>
            <a:endParaRPr lang="en-GB" dirty="0"/>
          </a:p>
        </p:txBody>
      </p:sp>
      <p:sp>
        <p:nvSpPr>
          <p:cNvPr id="4" name="Slide Number Placeholder 3"/>
          <p:cNvSpPr>
            <a:spLocks noGrp="1"/>
          </p:cNvSpPr>
          <p:nvPr>
            <p:ph type="sldNum" sz="quarter" idx="10"/>
          </p:nvPr>
        </p:nvSpPr>
        <p:spPr/>
        <p:txBody>
          <a:bodyPr/>
          <a:lstStyle/>
          <a:p>
            <a:fld id="{3C0588C8-2298-4448-8C7C-7D3DB3F59590}" type="slidenum">
              <a:rPr lang="en-US" altLang="en-US" smtClean="0"/>
              <a:pPr/>
              <a:t>5</a:t>
            </a:fld>
            <a:endParaRPr lang="en-US" altLang="en-US"/>
          </a:p>
        </p:txBody>
      </p:sp>
    </p:spTree>
    <p:extLst>
      <p:ext uri="{BB962C8B-B14F-4D97-AF65-F5344CB8AC3E}">
        <p14:creationId xmlns:p14="http://schemas.microsoft.com/office/powerpoint/2010/main" val="4108286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Positive</a:t>
            </a:r>
            <a:r>
              <a:rPr lang="en-GB" baseline="0" dirty="0"/>
              <a:t> symptoms: delusions, thoughts insertion, withdrawal  and broadcasting, hallucinations etc. </a:t>
            </a:r>
            <a:endParaRPr lang="en-GB" dirty="0"/>
          </a:p>
          <a:p>
            <a:endParaRPr lang="en-GB" dirty="0"/>
          </a:p>
        </p:txBody>
      </p:sp>
      <p:sp>
        <p:nvSpPr>
          <p:cNvPr id="4" name="Slide Number Placeholder 3"/>
          <p:cNvSpPr>
            <a:spLocks noGrp="1"/>
          </p:cNvSpPr>
          <p:nvPr>
            <p:ph type="sldNum" sz="quarter" idx="10"/>
          </p:nvPr>
        </p:nvSpPr>
        <p:spPr/>
        <p:txBody>
          <a:bodyPr/>
          <a:lstStyle/>
          <a:p>
            <a:fld id="{3C0588C8-2298-4448-8C7C-7D3DB3F59590}" type="slidenum">
              <a:rPr lang="en-US" altLang="en-US" smtClean="0"/>
              <a:pPr/>
              <a:t>6</a:t>
            </a:fld>
            <a:endParaRPr lang="en-US" altLang="en-US"/>
          </a:p>
        </p:txBody>
      </p:sp>
    </p:spTree>
    <p:extLst>
      <p:ext uri="{BB962C8B-B14F-4D97-AF65-F5344CB8AC3E}">
        <p14:creationId xmlns:p14="http://schemas.microsoft.com/office/powerpoint/2010/main" val="4146193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Negative</a:t>
            </a:r>
            <a:r>
              <a:rPr lang="en-GB" baseline="0" dirty="0"/>
              <a:t> symptoms – avolition, apathy, anhedonia, inability to form close personal relationships, alogia etc. </a:t>
            </a:r>
            <a:endParaRPr lang="en-GB" dirty="0"/>
          </a:p>
          <a:p>
            <a:endParaRPr lang="en-GB" dirty="0"/>
          </a:p>
        </p:txBody>
      </p:sp>
      <p:sp>
        <p:nvSpPr>
          <p:cNvPr id="4" name="Slide Number Placeholder 3"/>
          <p:cNvSpPr>
            <a:spLocks noGrp="1"/>
          </p:cNvSpPr>
          <p:nvPr>
            <p:ph type="sldNum" sz="quarter" idx="10"/>
          </p:nvPr>
        </p:nvSpPr>
        <p:spPr/>
        <p:txBody>
          <a:bodyPr/>
          <a:lstStyle/>
          <a:p>
            <a:fld id="{3C0588C8-2298-4448-8C7C-7D3DB3F59590}" type="slidenum">
              <a:rPr lang="en-US" altLang="en-US" smtClean="0"/>
              <a:pPr/>
              <a:t>7</a:t>
            </a:fld>
            <a:endParaRPr lang="en-US" altLang="en-US"/>
          </a:p>
        </p:txBody>
      </p:sp>
    </p:spTree>
    <p:extLst>
      <p:ext uri="{BB962C8B-B14F-4D97-AF65-F5344CB8AC3E}">
        <p14:creationId xmlns:p14="http://schemas.microsoft.com/office/powerpoint/2010/main" val="3837698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Disorganized speech (formal thought disorder)</a:t>
            </a:r>
          </a:p>
          <a:p>
            <a:r>
              <a:rPr lang="en-GB" sz="1200" dirty="0"/>
              <a:t>Incoherence</a:t>
            </a:r>
          </a:p>
          <a:p>
            <a:r>
              <a:rPr lang="en-GB" sz="1200" dirty="0"/>
              <a:t>Inability to organize ideas </a:t>
            </a:r>
          </a:p>
          <a:p>
            <a:r>
              <a:rPr lang="en-GB" sz="1200" dirty="0"/>
              <a:t>Loose associations (derailment)</a:t>
            </a:r>
          </a:p>
          <a:p>
            <a:r>
              <a:rPr lang="en-GB" sz="1200" dirty="0"/>
              <a:t>Rambles, difficulty sticking to one topic</a:t>
            </a:r>
          </a:p>
          <a:p>
            <a:r>
              <a:rPr lang="en-GB" sz="1200" dirty="0"/>
              <a:t>Disorganized behaviour</a:t>
            </a:r>
          </a:p>
          <a:p>
            <a:r>
              <a:rPr lang="en-GB" sz="1200" dirty="0"/>
              <a:t>Odd or peculiar behaviour</a:t>
            </a:r>
          </a:p>
          <a:p>
            <a:r>
              <a:rPr lang="en-GB" sz="1200" dirty="0"/>
              <a:t>Silliness, agitation, unusual dress</a:t>
            </a:r>
          </a:p>
          <a:p>
            <a:endParaRPr lang="en-GB" dirty="0"/>
          </a:p>
        </p:txBody>
      </p:sp>
      <p:sp>
        <p:nvSpPr>
          <p:cNvPr id="4" name="Slide Number Placeholder 3"/>
          <p:cNvSpPr>
            <a:spLocks noGrp="1"/>
          </p:cNvSpPr>
          <p:nvPr>
            <p:ph type="sldNum" sz="quarter" idx="10"/>
          </p:nvPr>
        </p:nvSpPr>
        <p:spPr/>
        <p:txBody>
          <a:bodyPr/>
          <a:lstStyle/>
          <a:p>
            <a:fld id="{3C0588C8-2298-4448-8C7C-7D3DB3F59590}" type="slidenum">
              <a:rPr lang="en-US" altLang="en-US" smtClean="0"/>
              <a:pPr/>
              <a:t>8</a:t>
            </a:fld>
            <a:endParaRPr lang="en-US" altLang="en-US"/>
          </a:p>
        </p:txBody>
      </p:sp>
    </p:spTree>
    <p:extLst>
      <p:ext uri="{BB962C8B-B14F-4D97-AF65-F5344CB8AC3E}">
        <p14:creationId xmlns:p14="http://schemas.microsoft.com/office/powerpoint/2010/main" val="111516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0588C8-2298-4448-8C7C-7D3DB3F59590}" type="slidenum">
              <a:rPr lang="en-US" altLang="en-US" smtClean="0"/>
              <a:pPr/>
              <a:t>9</a:t>
            </a:fld>
            <a:endParaRPr lang="en-US" altLang="en-US"/>
          </a:p>
        </p:txBody>
      </p:sp>
    </p:spTree>
    <p:extLst>
      <p:ext uri="{BB962C8B-B14F-4D97-AF65-F5344CB8AC3E}">
        <p14:creationId xmlns:p14="http://schemas.microsoft.com/office/powerpoint/2010/main" val="2270958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0588C8-2298-4448-8C7C-7D3DB3F59590}" type="slidenum">
              <a:rPr lang="en-US" altLang="en-US" smtClean="0"/>
              <a:pPr/>
              <a:t>10</a:t>
            </a:fld>
            <a:endParaRPr lang="en-US" altLang="en-US"/>
          </a:p>
        </p:txBody>
      </p:sp>
    </p:spTree>
    <p:extLst>
      <p:ext uri="{BB962C8B-B14F-4D97-AF65-F5344CB8AC3E}">
        <p14:creationId xmlns:p14="http://schemas.microsoft.com/office/powerpoint/2010/main" val="3342153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For all, the general</a:t>
            </a:r>
            <a:r>
              <a:rPr lang="en-GB" baseline="0" dirty="0"/>
              <a:t> criteria for schizophrenia must be met</a:t>
            </a:r>
            <a:endParaRPr lang="en-GB" dirty="0"/>
          </a:p>
          <a:p>
            <a:endParaRPr lang="en-GB" dirty="0"/>
          </a:p>
        </p:txBody>
      </p:sp>
      <p:sp>
        <p:nvSpPr>
          <p:cNvPr id="4" name="Slide Number Placeholder 3"/>
          <p:cNvSpPr>
            <a:spLocks noGrp="1"/>
          </p:cNvSpPr>
          <p:nvPr>
            <p:ph type="sldNum" sz="quarter" idx="10"/>
          </p:nvPr>
        </p:nvSpPr>
        <p:spPr/>
        <p:txBody>
          <a:bodyPr/>
          <a:lstStyle/>
          <a:p>
            <a:fld id="{3C0588C8-2298-4448-8C7C-7D3DB3F59590}" type="slidenum">
              <a:rPr lang="en-US" altLang="en-US" smtClean="0"/>
              <a:pPr/>
              <a:t>13</a:t>
            </a:fld>
            <a:endParaRPr lang="en-US" altLang="en-US"/>
          </a:p>
        </p:txBody>
      </p:sp>
    </p:spTree>
    <p:extLst>
      <p:ext uri="{BB962C8B-B14F-4D97-AF65-F5344CB8AC3E}">
        <p14:creationId xmlns:p14="http://schemas.microsoft.com/office/powerpoint/2010/main" val="673175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such as delusions of persecution, reference, exalted birth, special mission, bodily change, or jealousy; threatening or commanding voices, hallucinations of smell or taste, sexual or other bodily sensations</a:t>
            </a:r>
          </a:p>
          <a:p>
            <a:endParaRPr lang="en-GB" dirty="0"/>
          </a:p>
          <a:p>
            <a:endParaRPr lang="en-GB" dirty="0"/>
          </a:p>
        </p:txBody>
      </p:sp>
      <p:sp>
        <p:nvSpPr>
          <p:cNvPr id="4" name="Slide Number Placeholder 3"/>
          <p:cNvSpPr>
            <a:spLocks noGrp="1"/>
          </p:cNvSpPr>
          <p:nvPr>
            <p:ph type="sldNum" sz="quarter" idx="10"/>
          </p:nvPr>
        </p:nvSpPr>
        <p:spPr/>
        <p:txBody>
          <a:bodyPr/>
          <a:lstStyle/>
          <a:p>
            <a:fld id="{3C0588C8-2298-4448-8C7C-7D3DB3F59590}" type="slidenum">
              <a:rPr lang="en-US" altLang="en-US" smtClean="0"/>
              <a:pPr/>
              <a:t>15</a:t>
            </a:fld>
            <a:endParaRPr lang="en-US" altLang="en-US"/>
          </a:p>
        </p:txBody>
      </p:sp>
    </p:spTree>
    <p:extLst>
      <p:ext uri="{BB962C8B-B14F-4D97-AF65-F5344CB8AC3E}">
        <p14:creationId xmlns:p14="http://schemas.microsoft.com/office/powerpoint/2010/main" val="890971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p:nvPr>
        </p:nvSpPr>
        <p:spPr>
          <a:xfrm>
            <a:off x="457200" y="1025526"/>
            <a:ext cx="7772400" cy="679449"/>
          </a:xfrm>
          <a:prstGeom prst="rect">
            <a:avLst/>
          </a:prstGeom>
        </p:spPr>
        <p:txBody>
          <a:bodyPr/>
          <a:lstStyle>
            <a:lvl1pPr algn="l">
              <a:defRPr sz="3600" b="1" baseline="0">
                <a:solidFill>
                  <a:srgbClr val="A00054"/>
                </a:solidFill>
              </a:defRPr>
            </a:lvl1pPr>
          </a:lstStyle>
          <a:p>
            <a:r>
              <a:rPr lang="en-US"/>
              <a:t>Click to edit Master title style</a:t>
            </a:r>
            <a:endParaRPr lang="en-US" dirty="0"/>
          </a:p>
        </p:txBody>
      </p:sp>
      <p:sp>
        <p:nvSpPr>
          <p:cNvPr id="10" name="Text Placeholder 7"/>
          <p:cNvSpPr>
            <a:spLocks noGrp="1"/>
          </p:cNvSpPr>
          <p:nvPr>
            <p:ph type="body" sz="quarter" idx="13"/>
          </p:nvPr>
        </p:nvSpPr>
        <p:spPr>
          <a:xfrm>
            <a:off x="457200" y="1954924"/>
            <a:ext cx="7839075"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302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le, text and photo">
    <p:spTree>
      <p:nvGrpSpPr>
        <p:cNvPr id="1" name=""/>
        <p:cNvGrpSpPr/>
        <p:nvPr/>
      </p:nvGrpSpPr>
      <p:grpSpPr>
        <a:xfrm>
          <a:off x="0" y="0"/>
          <a:ext cx="0" cy="0"/>
          <a:chOff x="0" y="0"/>
          <a:chExt cx="0" cy="0"/>
        </a:xfrm>
      </p:grpSpPr>
      <p:sp>
        <p:nvSpPr>
          <p:cNvPr id="7" name="Title 1"/>
          <p:cNvSpPr>
            <a:spLocks noGrp="1"/>
          </p:cNvSpPr>
          <p:nvPr>
            <p:ph type="ctrTitle"/>
          </p:nvPr>
        </p:nvSpPr>
        <p:spPr>
          <a:xfrm>
            <a:off x="457200" y="1025526"/>
            <a:ext cx="7772400" cy="679449"/>
          </a:xfrm>
          <a:prstGeom prst="rect">
            <a:avLst/>
          </a:prstGeom>
        </p:spPr>
        <p:txBody>
          <a:bodyPr/>
          <a:lstStyle>
            <a:lvl1pPr algn="l">
              <a:defRPr sz="3600" b="1">
                <a:solidFill>
                  <a:srgbClr val="A00054"/>
                </a:solidFill>
              </a:defRPr>
            </a:lvl1pPr>
          </a:lstStyle>
          <a:p>
            <a:r>
              <a:rPr lang="en-US"/>
              <a:t>Click to edit Master title style</a:t>
            </a:r>
            <a:endParaRPr lang="en-US" dirty="0"/>
          </a:p>
        </p:txBody>
      </p:sp>
      <p:sp>
        <p:nvSpPr>
          <p:cNvPr id="10" name="Text Placeholder 7"/>
          <p:cNvSpPr>
            <a:spLocks noGrp="1"/>
          </p:cNvSpPr>
          <p:nvPr>
            <p:ph type="body" sz="quarter" idx="13"/>
          </p:nvPr>
        </p:nvSpPr>
        <p:spPr>
          <a:xfrm>
            <a:off x="457200" y="1954924"/>
            <a:ext cx="4619297" cy="3720662"/>
          </a:xfrm>
          <a:prstGeom prst="rect">
            <a:avLst/>
          </a:prstGeom>
        </p:spPr>
        <p:txBody>
          <a:bodyPr/>
          <a:lstStyle>
            <a:lvl1pPr marL="342900" indent="-342900">
              <a:buFont typeface="Arial" panose="020B0604020202020204" pitchFamily="34" charset="0"/>
              <a:buChar cha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Picture Placeholder 2"/>
          <p:cNvSpPr>
            <a:spLocks noGrp="1"/>
          </p:cNvSpPr>
          <p:nvPr>
            <p:ph type="pic" sz="quarter" idx="14"/>
          </p:nvPr>
        </p:nvSpPr>
        <p:spPr>
          <a:xfrm>
            <a:off x="5218113" y="1954213"/>
            <a:ext cx="3673475" cy="3721100"/>
          </a:xfrm>
          <a:prstGeom prst="rect">
            <a:avLst/>
          </a:prstGeom>
        </p:spPr>
        <p:txBody>
          <a:bodyPr/>
          <a:lstStyle>
            <a:lvl1pPr marL="0" indent="0" algn="ctr">
              <a:buNone/>
              <a:defRPr sz="2400"/>
            </a:lvl1pPr>
          </a:lstStyle>
          <a:p>
            <a:pPr lvl="0"/>
            <a:r>
              <a:rPr lang="en-US" noProof="0"/>
              <a:t>Click icon to add picture</a:t>
            </a:r>
            <a:endParaRPr lang="en-GB" noProof="0" dirty="0"/>
          </a:p>
        </p:txBody>
      </p:sp>
    </p:spTree>
    <p:extLst>
      <p:ext uri="{BB962C8B-B14F-4D97-AF65-F5344CB8AC3E}">
        <p14:creationId xmlns:p14="http://schemas.microsoft.com/office/powerpoint/2010/main" val="39186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subtitle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25526"/>
            <a:ext cx="7772400" cy="679449"/>
          </a:xfrm>
          <a:prstGeom prst="rect">
            <a:avLst/>
          </a:prstGeom>
        </p:spPr>
        <p:txBody>
          <a:bodyPr/>
          <a:lstStyle>
            <a:lvl1pPr algn="l">
              <a:defRPr sz="3600" b="1" baseline="0">
                <a:solidFill>
                  <a:srgbClr val="A00054"/>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17573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7"/>
          <p:cNvSpPr>
            <a:spLocks noGrp="1"/>
          </p:cNvSpPr>
          <p:nvPr>
            <p:ph type="body" sz="quarter" idx="13"/>
          </p:nvPr>
        </p:nvSpPr>
        <p:spPr>
          <a:xfrm>
            <a:off x="457200" y="2486025"/>
            <a:ext cx="7839075"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98411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ubtitle, text and photograph">
    <p:spTree>
      <p:nvGrpSpPr>
        <p:cNvPr id="1" name=""/>
        <p:cNvGrpSpPr/>
        <p:nvPr/>
      </p:nvGrpSpPr>
      <p:grpSpPr>
        <a:xfrm>
          <a:off x="0" y="0"/>
          <a:ext cx="0" cy="0"/>
          <a:chOff x="0" y="0"/>
          <a:chExt cx="0" cy="0"/>
        </a:xfrm>
      </p:grpSpPr>
      <p:sp>
        <p:nvSpPr>
          <p:cNvPr id="7" name="Title 1"/>
          <p:cNvSpPr>
            <a:spLocks noGrp="1"/>
          </p:cNvSpPr>
          <p:nvPr>
            <p:ph type="ctrTitle"/>
          </p:nvPr>
        </p:nvSpPr>
        <p:spPr>
          <a:xfrm>
            <a:off x="457200" y="1025526"/>
            <a:ext cx="7772400" cy="679449"/>
          </a:xfrm>
          <a:prstGeom prst="rect">
            <a:avLst/>
          </a:prstGeom>
        </p:spPr>
        <p:txBody>
          <a:bodyPr/>
          <a:lstStyle>
            <a:lvl1pPr algn="l">
              <a:defRPr sz="3600" b="1">
                <a:solidFill>
                  <a:srgbClr val="A00054"/>
                </a:solidFill>
              </a:defRPr>
            </a:lvl1pPr>
          </a:lstStyle>
          <a:p>
            <a:r>
              <a:rPr lang="en-US"/>
              <a:t>Click to edit Master title style</a:t>
            </a:r>
            <a:endParaRPr lang="en-US" dirty="0"/>
          </a:p>
        </p:txBody>
      </p:sp>
      <p:sp>
        <p:nvSpPr>
          <p:cNvPr id="8" name="Subtitle 2"/>
          <p:cNvSpPr>
            <a:spLocks noGrp="1"/>
          </p:cNvSpPr>
          <p:nvPr>
            <p:ph type="subTitle" idx="1"/>
          </p:nvPr>
        </p:nvSpPr>
        <p:spPr>
          <a:xfrm>
            <a:off x="457200" y="1757362"/>
            <a:ext cx="6400800" cy="581025"/>
          </a:xfrm>
          <a:prstGeom prst="rect">
            <a:avLst/>
          </a:prstGeom>
        </p:spPr>
        <p:txBody>
          <a:bodyPr/>
          <a:lstStyle>
            <a:lvl1pPr marL="0" indent="0" algn="l">
              <a:buNone/>
              <a:defRPr sz="2800" b="1">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7"/>
          <p:cNvSpPr>
            <a:spLocks noGrp="1"/>
          </p:cNvSpPr>
          <p:nvPr>
            <p:ph type="body" sz="quarter" idx="13"/>
          </p:nvPr>
        </p:nvSpPr>
        <p:spPr>
          <a:xfrm>
            <a:off x="457201" y="2486025"/>
            <a:ext cx="4761186" cy="2457450"/>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10"/>
          <p:cNvSpPr>
            <a:spLocks noGrp="1"/>
          </p:cNvSpPr>
          <p:nvPr>
            <p:ph type="pic" sz="quarter" idx="14"/>
          </p:nvPr>
        </p:nvSpPr>
        <p:spPr>
          <a:xfrm>
            <a:off x="5360988" y="2486025"/>
            <a:ext cx="3451225" cy="2457450"/>
          </a:xfrm>
          <a:prstGeom prst="rect">
            <a:avLst/>
          </a:prstGeom>
        </p:spPr>
        <p:txBody>
          <a:bodyPr/>
          <a:lstStyle>
            <a:lvl1pPr marL="0" indent="0" algn="ctr">
              <a:buNone/>
              <a:defRPr sz="2400" baseline="0"/>
            </a:lvl1pPr>
          </a:lstStyle>
          <a:p>
            <a:pPr lvl="0"/>
            <a:r>
              <a:rPr lang="en-US" noProof="0"/>
              <a:t>Click icon to add picture</a:t>
            </a:r>
            <a:endParaRPr lang="en-GB" noProof="0" dirty="0"/>
          </a:p>
        </p:txBody>
      </p:sp>
    </p:spTree>
    <p:extLst>
      <p:ext uri="{BB962C8B-B14F-4D97-AF65-F5344CB8AC3E}">
        <p14:creationId xmlns:p14="http://schemas.microsoft.com/office/powerpoint/2010/main" val="1444612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78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08650" y="360363"/>
            <a:ext cx="31003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6227763"/>
            <a:ext cx="9144000" cy="63023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8"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6189663"/>
            <a:ext cx="914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tiff"/><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175" y="2039938"/>
            <a:ext cx="8335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3" descr="bottom_brandin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275" y="5367338"/>
            <a:ext cx="179705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25714" y="3120571"/>
            <a:ext cx="7613424" cy="892552"/>
          </a:xfrm>
          <a:prstGeom prst="rect">
            <a:avLst/>
          </a:prstGeom>
          <a:noFill/>
        </p:spPr>
        <p:txBody>
          <a:bodyPr wrap="square" rtlCol="0">
            <a:spAutoFit/>
          </a:bodyPr>
          <a:lstStyle/>
          <a:p>
            <a:pPr algn="ctr"/>
            <a:r>
              <a:rPr lang="en-GB" altLang="en-US" sz="3200" b="1" dirty="0">
                <a:solidFill>
                  <a:srgbClr val="A00054"/>
                </a:solidFill>
              </a:rPr>
              <a:t>Psychosis 2</a:t>
            </a:r>
          </a:p>
          <a:p>
            <a:pPr algn="ctr"/>
            <a:endParaRPr lang="en-US" sz="2000" b="1" dirty="0">
              <a:solidFill>
                <a:srgbClr val="A00054"/>
              </a:solidFill>
            </a:endParaRPr>
          </a:p>
        </p:txBody>
      </p:sp>
      <p:sp>
        <p:nvSpPr>
          <p:cNvPr id="6" name="TextBox 1"/>
          <p:cNvSpPr txBox="1">
            <a:spLocks noChangeArrowheads="1"/>
          </p:cNvSpPr>
          <p:nvPr/>
        </p:nvSpPr>
        <p:spPr bwMode="auto">
          <a:xfrm>
            <a:off x="384175" y="1393607"/>
            <a:ext cx="81429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en-US" sz="3600" b="1" dirty="0" err="1">
                <a:solidFill>
                  <a:srgbClr val="A00054"/>
                </a:solidFill>
              </a:rPr>
              <a:t>MRCPsych</a:t>
            </a:r>
            <a:r>
              <a:rPr lang="en-GB" altLang="en-US" sz="3600" b="1" dirty="0">
                <a:solidFill>
                  <a:srgbClr val="A00054"/>
                </a:solidFill>
              </a:rPr>
              <a:t> General Adult Psychiatry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AT LEAST ONE</a:t>
            </a:r>
            <a:endParaRPr lang="en-GB" sz="2800" dirty="0"/>
          </a:p>
        </p:txBody>
      </p:sp>
      <p:sp>
        <p:nvSpPr>
          <p:cNvPr id="4" name="Text Placeholder 3"/>
          <p:cNvSpPr>
            <a:spLocks noGrp="1"/>
          </p:cNvSpPr>
          <p:nvPr>
            <p:ph type="body" sz="quarter" idx="13"/>
          </p:nvPr>
        </p:nvSpPr>
        <p:spPr>
          <a:xfrm>
            <a:off x="457200" y="2065077"/>
            <a:ext cx="7839075" cy="3920944"/>
          </a:xfrm>
        </p:spPr>
        <p:txBody>
          <a:bodyPr/>
          <a:lstStyle/>
          <a:p>
            <a:r>
              <a:rPr lang="en-US" sz="2000" dirty="0"/>
              <a:t>Thought echo; thoughts insertion, withdrawal or broadcasting</a:t>
            </a:r>
          </a:p>
          <a:p>
            <a:endParaRPr lang="en-US" sz="2000" dirty="0"/>
          </a:p>
          <a:p>
            <a:r>
              <a:rPr lang="en-US" sz="2000" dirty="0"/>
              <a:t>Delusions of control or passivity, clearly linked to body or limb movements; delusional perception</a:t>
            </a:r>
          </a:p>
          <a:p>
            <a:endParaRPr lang="en-US" sz="2000" dirty="0"/>
          </a:p>
          <a:p>
            <a:r>
              <a:rPr lang="en-US" sz="2000" dirty="0"/>
              <a:t>Running commentary or  3</a:t>
            </a:r>
            <a:r>
              <a:rPr lang="en-US" sz="2000" baseline="30000" dirty="0"/>
              <a:t>rd</a:t>
            </a:r>
            <a:r>
              <a:rPr lang="en-US" sz="2000" dirty="0"/>
              <a:t> person auditory hallucinations, or auditory hallucinations coming from some part of the body</a:t>
            </a:r>
          </a:p>
          <a:p>
            <a:endParaRPr lang="en-US" sz="2000" dirty="0"/>
          </a:p>
          <a:p>
            <a:r>
              <a:rPr lang="en-US" sz="2000" dirty="0"/>
              <a:t>Persistent delusions that are culturally inappropriate and completely impossible </a:t>
            </a:r>
          </a:p>
          <a:p>
            <a:pPr marL="109537" indent="0" algn="r">
              <a:buNone/>
            </a:pPr>
            <a:endParaRPr lang="en-GB" sz="1800" dirty="0"/>
          </a:p>
          <a:p>
            <a:pPr marL="109537" indent="0" algn="r">
              <a:buNone/>
            </a:pPr>
            <a:r>
              <a:rPr lang="en-GB" sz="1800" dirty="0"/>
              <a:t>Continued…</a:t>
            </a:r>
          </a:p>
        </p:txBody>
      </p:sp>
    </p:spTree>
    <p:extLst>
      <p:ext uri="{BB962C8B-B14F-4D97-AF65-F5344CB8AC3E}">
        <p14:creationId xmlns:p14="http://schemas.microsoft.com/office/powerpoint/2010/main" val="3230907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AT LEAST TWO</a:t>
            </a:r>
            <a:endParaRPr lang="en-GB" sz="2800" dirty="0"/>
          </a:p>
        </p:txBody>
      </p:sp>
      <p:sp>
        <p:nvSpPr>
          <p:cNvPr id="4" name="Text Placeholder 3"/>
          <p:cNvSpPr>
            <a:spLocks noGrp="1"/>
          </p:cNvSpPr>
          <p:nvPr>
            <p:ph type="body" sz="quarter" idx="13"/>
          </p:nvPr>
        </p:nvSpPr>
        <p:spPr>
          <a:xfrm>
            <a:off x="457200" y="2019868"/>
            <a:ext cx="7839075" cy="4192396"/>
          </a:xfrm>
        </p:spPr>
        <p:txBody>
          <a:bodyPr/>
          <a:lstStyle/>
          <a:p>
            <a:r>
              <a:rPr lang="en-US" sz="2000" dirty="0"/>
              <a:t>Persistent hallucinations in any modality occurring every day for at least one month, accompanied by delusions without clear affective content, or accompanied by persistent over valued ideas</a:t>
            </a:r>
          </a:p>
          <a:p>
            <a:endParaRPr lang="en-US" sz="2000" dirty="0"/>
          </a:p>
          <a:p>
            <a:r>
              <a:rPr lang="en-US" sz="2000" dirty="0"/>
              <a:t>Neologisms, breaks in the train of thoughts</a:t>
            </a:r>
          </a:p>
          <a:p>
            <a:pPr marL="0" indent="0">
              <a:buNone/>
            </a:pPr>
            <a:r>
              <a:rPr lang="en-US" sz="2000" dirty="0"/>
              <a:t> </a:t>
            </a:r>
          </a:p>
          <a:p>
            <a:r>
              <a:rPr lang="en-US" sz="2000" dirty="0"/>
              <a:t>Catatonic behavior such as excitement, posturing, waxy flexibility, negativism, mutism and stupor </a:t>
            </a:r>
          </a:p>
          <a:p>
            <a:endParaRPr lang="en-US" sz="2000" dirty="0"/>
          </a:p>
          <a:p>
            <a:r>
              <a:rPr lang="en-US" sz="2000" dirty="0"/>
              <a:t>Negative symptoms </a:t>
            </a:r>
          </a:p>
          <a:p>
            <a:pPr marL="109537" indent="0" algn="r">
              <a:buNone/>
            </a:pPr>
            <a:r>
              <a:rPr lang="en-GB" sz="1800" dirty="0"/>
              <a:t>Continued…</a:t>
            </a:r>
          </a:p>
          <a:p>
            <a:endParaRPr lang="en-GB" dirty="0"/>
          </a:p>
          <a:p>
            <a:pPr marL="392113" lvl="1" indent="0">
              <a:buNone/>
            </a:pPr>
            <a:endParaRPr lang="en-GB" dirty="0"/>
          </a:p>
          <a:p>
            <a:endParaRPr lang="en-GB" dirty="0"/>
          </a:p>
          <a:p>
            <a:pPr marL="0" indent="0">
              <a:buNone/>
            </a:pPr>
            <a:endParaRPr lang="en-GB" dirty="0"/>
          </a:p>
        </p:txBody>
      </p:sp>
    </p:spTree>
    <p:extLst>
      <p:ext uri="{BB962C8B-B14F-4D97-AF65-F5344CB8AC3E}">
        <p14:creationId xmlns:p14="http://schemas.microsoft.com/office/powerpoint/2010/main" val="924680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Exclusion criteria </a:t>
            </a:r>
            <a:endParaRPr lang="en-GB" sz="2800" dirty="0"/>
          </a:p>
        </p:txBody>
      </p:sp>
      <p:sp>
        <p:nvSpPr>
          <p:cNvPr id="4" name="Text Placeholder 3"/>
          <p:cNvSpPr>
            <a:spLocks noGrp="1"/>
          </p:cNvSpPr>
          <p:nvPr>
            <p:ph type="body" sz="quarter" idx="13"/>
          </p:nvPr>
        </p:nvSpPr>
        <p:spPr>
          <a:xfrm>
            <a:off x="457200" y="2486024"/>
            <a:ext cx="7839075" cy="3346449"/>
          </a:xfrm>
        </p:spPr>
        <p:txBody>
          <a:bodyPr/>
          <a:lstStyle/>
          <a:p>
            <a:r>
              <a:rPr lang="en-US" sz="2000" dirty="0"/>
              <a:t>If patient meets criteria for manic episode or depression, then symptoms mentioned above must have been present BEFORE the disturbance of mood developed </a:t>
            </a:r>
          </a:p>
          <a:p>
            <a:pPr marL="0" indent="0">
              <a:buNone/>
            </a:pPr>
            <a:endParaRPr lang="en-US" sz="2000" dirty="0"/>
          </a:p>
          <a:p>
            <a:r>
              <a:rPr lang="en-US" sz="2000" dirty="0"/>
              <a:t>Disorder is not attributable to organic brain disease or to alcohol or drug related intoxication, dependence or withdrawal </a:t>
            </a:r>
          </a:p>
          <a:p>
            <a:endParaRPr lang="en-GB" dirty="0"/>
          </a:p>
        </p:txBody>
      </p:sp>
    </p:spTree>
    <p:extLst>
      <p:ext uri="{BB962C8B-B14F-4D97-AF65-F5344CB8AC3E}">
        <p14:creationId xmlns:p14="http://schemas.microsoft.com/office/powerpoint/2010/main" val="2280555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Course</a:t>
            </a:r>
            <a:endParaRPr lang="en-GB" sz="2800" dirty="0"/>
          </a:p>
        </p:txBody>
      </p:sp>
      <p:sp>
        <p:nvSpPr>
          <p:cNvPr id="4" name="Text Placeholder 3"/>
          <p:cNvSpPr>
            <a:spLocks noGrp="1"/>
          </p:cNvSpPr>
          <p:nvPr>
            <p:ph type="body" sz="quarter" idx="13"/>
          </p:nvPr>
        </p:nvSpPr>
        <p:spPr>
          <a:xfrm>
            <a:off x="457200" y="1924334"/>
            <a:ext cx="7839075" cy="4240796"/>
          </a:xfrm>
        </p:spPr>
        <p:txBody>
          <a:bodyPr/>
          <a:lstStyle/>
          <a:p>
            <a:r>
              <a:rPr lang="en-US" sz="1800" dirty="0"/>
              <a:t>considerable variation of the course of schizophrenic disorders</a:t>
            </a:r>
          </a:p>
          <a:p>
            <a:r>
              <a:rPr lang="en-US" sz="1800" dirty="0"/>
              <a:t>specify pattern of course</a:t>
            </a:r>
          </a:p>
          <a:p>
            <a:r>
              <a:rPr lang="en-US" sz="1800" dirty="0"/>
              <a:t>this should be done after a period of observation of at least one year</a:t>
            </a:r>
          </a:p>
          <a:p>
            <a:endParaRPr lang="en-US" sz="1800" dirty="0"/>
          </a:p>
          <a:p>
            <a:r>
              <a:rPr lang="en-US" sz="1800" u="sng" dirty="0"/>
              <a:t>Continuous </a:t>
            </a:r>
          </a:p>
          <a:p>
            <a:endParaRPr lang="en-US" sz="1800" dirty="0"/>
          </a:p>
          <a:p>
            <a:r>
              <a:rPr lang="en-US" sz="1800" u="sng" dirty="0"/>
              <a:t>Episodic</a:t>
            </a:r>
            <a:r>
              <a:rPr lang="en-US" sz="1800" dirty="0"/>
              <a:t> with </a:t>
            </a:r>
            <a:r>
              <a:rPr lang="en-US" sz="1800" u="sng" dirty="0"/>
              <a:t>progressive development of negative symptoms </a:t>
            </a:r>
            <a:r>
              <a:rPr lang="en-US" sz="1800" dirty="0"/>
              <a:t>in the intervals between psychotic episodes</a:t>
            </a:r>
          </a:p>
          <a:p>
            <a:endParaRPr lang="en-US" sz="1800" dirty="0"/>
          </a:p>
          <a:p>
            <a:r>
              <a:rPr lang="en-US" sz="1800" u="sng" dirty="0"/>
              <a:t>Episodic</a:t>
            </a:r>
            <a:r>
              <a:rPr lang="en-US" sz="1800" dirty="0"/>
              <a:t> with </a:t>
            </a:r>
            <a:r>
              <a:rPr lang="en-US" sz="1800" u="sng" dirty="0"/>
              <a:t>persistent</a:t>
            </a:r>
            <a:r>
              <a:rPr lang="en-US" sz="1800" dirty="0"/>
              <a:t> but </a:t>
            </a:r>
            <a:r>
              <a:rPr lang="en-US" sz="1800" u="sng" dirty="0"/>
              <a:t>non progressive negative symptoms</a:t>
            </a:r>
            <a:r>
              <a:rPr lang="en-US" sz="1800" dirty="0"/>
              <a:t> in the intervals between the episodes </a:t>
            </a:r>
          </a:p>
          <a:p>
            <a:pPr marL="0" indent="0">
              <a:buNone/>
            </a:pPr>
            <a:r>
              <a:rPr lang="en-GB" sz="2000" dirty="0"/>
              <a:t>                                                                                          </a:t>
            </a:r>
            <a:r>
              <a:rPr lang="en-GB" sz="1600" dirty="0"/>
              <a:t>Continued…</a:t>
            </a:r>
          </a:p>
        </p:txBody>
      </p:sp>
    </p:spTree>
    <p:extLst>
      <p:ext uri="{BB962C8B-B14F-4D97-AF65-F5344CB8AC3E}">
        <p14:creationId xmlns:p14="http://schemas.microsoft.com/office/powerpoint/2010/main" val="379107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Course </a:t>
            </a:r>
            <a:endParaRPr lang="en-GB" sz="2800" dirty="0"/>
          </a:p>
        </p:txBody>
      </p:sp>
      <p:sp>
        <p:nvSpPr>
          <p:cNvPr id="3" name="Text Placeholder 2"/>
          <p:cNvSpPr>
            <a:spLocks noGrp="1"/>
          </p:cNvSpPr>
          <p:nvPr>
            <p:ph type="body" sz="quarter" idx="13"/>
          </p:nvPr>
        </p:nvSpPr>
        <p:spPr/>
        <p:txBody>
          <a:bodyPr/>
          <a:lstStyle/>
          <a:p>
            <a:endParaRPr lang="en-US" sz="2000" u="sng" dirty="0"/>
          </a:p>
          <a:p>
            <a:r>
              <a:rPr lang="en-US" sz="2000" u="sng" dirty="0"/>
              <a:t>Episodic</a:t>
            </a:r>
            <a:r>
              <a:rPr lang="en-US" sz="2000" dirty="0"/>
              <a:t> with </a:t>
            </a:r>
            <a:r>
              <a:rPr lang="en-US" sz="2000" u="sng" dirty="0"/>
              <a:t>complete remissions </a:t>
            </a:r>
            <a:r>
              <a:rPr lang="en-US" sz="2000" dirty="0"/>
              <a:t>between psychotic episodes</a:t>
            </a:r>
          </a:p>
          <a:p>
            <a:endParaRPr lang="en-US" sz="2000" dirty="0"/>
          </a:p>
          <a:p>
            <a:r>
              <a:rPr lang="en-US" sz="2000" u="sng" dirty="0"/>
              <a:t>Incomplete remission</a:t>
            </a:r>
          </a:p>
          <a:p>
            <a:endParaRPr lang="en-US" sz="2000" dirty="0"/>
          </a:p>
          <a:p>
            <a:r>
              <a:rPr lang="en-US" sz="2000" u="sng" dirty="0"/>
              <a:t>Complete remission</a:t>
            </a:r>
          </a:p>
          <a:p>
            <a:pPr marL="0" indent="0">
              <a:buNone/>
            </a:pPr>
            <a:endParaRPr lang="en-US" sz="2000" dirty="0"/>
          </a:p>
          <a:p>
            <a:r>
              <a:rPr lang="en-US" sz="2000" dirty="0"/>
              <a:t>Course </a:t>
            </a:r>
            <a:r>
              <a:rPr lang="en-US" sz="2000" u="sng" dirty="0"/>
              <a:t>uncertain</a:t>
            </a:r>
            <a:r>
              <a:rPr lang="en-US" sz="2000" dirty="0"/>
              <a:t>, period of </a:t>
            </a:r>
            <a:r>
              <a:rPr lang="en-US" sz="2000" u="sng" dirty="0"/>
              <a:t>observation too short </a:t>
            </a:r>
          </a:p>
          <a:p>
            <a:endParaRPr lang="en-GB" dirty="0"/>
          </a:p>
        </p:txBody>
      </p:sp>
    </p:spTree>
    <p:extLst>
      <p:ext uri="{BB962C8B-B14F-4D97-AF65-F5344CB8AC3E}">
        <p14:creationId xmlns:p14="http://schemas.microsoft.com/office/powerpoint/2010/main" val="227098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25526"/>
            <a:ext cx="7772400" cy="954103"/>
          </a:xfrm>
        </p:spPr>
        <p:txBody>
          <a:bodyPr/>
          <a:lstStyle/>
          <a:p>
            <a:br>
              <a:rPr lang="en-GB" sz="2800" dirty="0"/>
            </a:br>
            <a:r>
              <a:rPr lang="en-GB" sz="2800" dirty="0"/>
              <a:t>Types: F20.0 Paranoid schizophrenia</a:t>
            </a:r>
          </a:p>
        </p:txBody>
      </p:sp>
      <p:sp>
        <p:nvSpPr>
          <p:cNvPr id="4" name="Text Placeholder 3"/>
          <p:cNvSpPr>
            <a:spLocks noGrp="1"/>
          </p:cNvSpPr>
          <p:nvPr>
            <p:ph type="body" sz="quarter" idx="13"/>
          </p:nvPr>
        </p:nvSpPr>
        <p:spPr>
          <a:xfrm>
            <a:off x="457200" y="2486025"/>
            <a:ext cx="7839075" cy="2983750"/>
          </a:xfrm>
        </p:spPr>
        <p:txBody>
          <a:bodyPr/>
          <a:lstStyle/>
          <a:p>
            <a:pPr marL="109537" indent="0">
              <a:buNone/>
            </a:pPr>
            <a:endParaRPr lang="en-GB" dirty="0"/>
          </a:p>
          <a:p>
            <a:r>
              <a:rPr lang="en-GB" sz="2000" dirty="0"/>
              <a:t>Delusions or hallucinations must be prominent </a:t>
            </a:r>
          </a:p>
          <a:p>
            <a:endParaRPr lang="en-GB" sz="2000" dirty="0"/>
          </a:p>
          <a:p>
            <a:r>
              <a:rPr lang="en-GB" sz="2000" dirty="0"/>
              <a:t>Flattening/incongruity of affect, catatonic symptoms or incoherent speech must not dominate the clinical picture (although they may be present to a mild degree)</a:t>
            </a:r>
          </a:p>
          <a:p>
            <a:endParaRPr lang="en-GB" dirty="0"/>
          </a:p>
        </p:txBody>
      </p:sp>
    </p:spTree>
    <p:extLst>
      <p:ext uri="{BB962C8B-B14F-4D97-AF65-F5344CB8AC3E}">
        <p14:creationId xmlns:p14="http://schemas.microsoft.com/office/powerpoint/2010/main" val="1216297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800" dirty="0"/>
              <a:t>Types: F20.1 Hebephrenic schizophrenia</a:t>
            </a:r>
          </a:p>
        </p:txBody>
      </p:sp>
      <p:sp>
        <p:nvSpPr>
          <p:cNvPr id="4" name="Text Placeholder 3"/>
          <p:cNvSpPr>
            <a:spLocks noGrp="1"/>
          </p:cNvSpPr>
          <p:nvPr>
            <p:ph type="body" sz="quarter" idx="13"/>
          </p:nvPr>
        </p:nvSpPr>
        <p:spPr>
          <a:xfrm>
            <a:off x="457200" y="2101754"/>
            <a:ext cx="7839075" cy="3997387"/>
          </a:xfrm>
        </p:spPr>
        <p:txBody>
          <a:bodyPr/>
          <a:lstStyle/>
          <a:p>
            <a:pPr marL="365125" lvl="1" indent="-255588">
              <a:spcBef>
                <a:spcPts val="400"/>
              </a:spcBef>
              <a:buSzPct val="68000"/>
              <a:buFont typeface="Wingdings 3" pitchFamily="18" charset="2"/>
              <a:buChar char=""/>
            </a:pPr>
            <a:r>
              <a:rPr lang="en-GB" sz="2000" dirty="0"/>
              <a:t>Any of the following must be present:</a:t>
            </a:r>
          </a:p>
          <a:p>
            <a:pPr lvl="1"/>
            <a:r>
              <a:rPr lang="en-GB" sz="2000" dirty="0"/>
              <a:t>definite and sustained flattening/shallowness of affect</a:t>
            </a:r>
          </a:p>
          <a:p>
            <a:pPr lvl="1"/>
            <a:r>
              <a:rPr lang="en-GB" sz="2000" dirty="0"/>
              <a:t>definite and sustained incongruity/inappropriateness of affect</a:t>
            </a:r>
          </a:p>
          <a:p>
            <a:pPr lvl="1"/>
            <a:r>
              <a:rPr lang="en-GB" sz="2000" dirty="0"/>
              <a:t>behaviour that is aimless and disjointed rather than goal directed</a:t>
            </a:r>
          </a:p>
          <a:p>
            <a:pPr lvl="1"/>
            <a:r>
              <a:rPr lang="en-GB" sz="2000" dirty="0"/>
              <a:t>definite thought disorder, manifesting as speech that is disjointed, rambling, or incoherent</a:t>
            </a:r>
          </a:p>
          <a:p>
            <a:pPr lvl="1"/>
            <a:endParaRPr lang="en-GB" sz="2000" dirty="0"/>
          </a:p>
          <a:p>
            <a:pPr marL="365125" lvl="1" indent="-255588">
              <a:spcBef>
                <a:spcPts val="400"/>
              </a:spcBef>
              <a:buSzPct val="68000"/>
              <a:buFont typeface="Wingdings 3" pitchFamily="18" charset="2"/>
              <a:buChar char=""/>
            </a:pPr>
            <a:r>
              <a:rPr lang="en-GB" sz="2000" dirty="0"/>
              <a:t>Hallucinations or delusions must not dominate the clinical picture, although they may be present to a mild degree</a:t>
            </a:r>
          </a:p>
          <a:p>
            <a:endParaRPr lang="en-GB" sz="2000" dirty="0"/>
          </a:p>
          <a:p>
            <a:pPr lvl="1"/>
            <a:endParaRPr lang="en-GB" sz="2000" dirty="0"/>
          </a:p>
          <a:p>
            <a:endParaRPr lang="en-GB" sz="2000" dirty="0"/>
          </a:p>
        </p:txBody>
      </p:sp>
    </p:spTree>
    <p:extLst>
      <p:ext uri="{BB962C8B-B14F-4D97-AF65-F5344CB8AC3E}">
        <p14:creationId xmlns:p14="http://schemas.microsoft.com/office/powerpoint/2010/main" val="2964883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800" dirty="0"/>
              <a:t>Types: F20.2 Catatonic schizophrenia</a:t>
            </a:r>
          </a:p>
        </p:txBody>
      </p:sp>
      <p:sp>
        <p:nvSpPr>
          <p:cNvPr id="4" name="Text Placeholder 3"/>
          <p:cNvSpPr>
            <a:spLocks noGrp="1"/>
          </p:cNvSpPr>
          <p:nvPr>
            <p:ph type="body" sz="quarter" idx="13"/>
          </p:nvPr>
        </p:nvSpPr>
        <p:spPr>
          <a:xfrm>
            <a:off x="457200" y="2486024"/>
            <a:ext cx="7839075" cy="3236045"/>
          </a:xfrm>
        </p:spPr>
        <p:txBody>
          <a:bodyPr/>
          <a:lstStyle/>
          <a:p>
            <a:r>
              <a:rPr lang="en-US" sz="2000" dirty="0"/>
              <a:t>Dominated by prominent psychomotor disturbances which may alternate between extremes such as hyperkinesis and stupor or autonomic obedience and negativism </a:t>
            </a:r>
          </a:p>
          <a:p>
            <a:endParaRPr lang="en-US" sz="2000" dirty="0"/>
          </a:p>
          <a:p>
            <a:r>
              <a:rPr lang="en-US" sz="2000" dirty="0"/>
              <a:t>For a period of 2 weeks at least, one or more should be present: stupor, excitement, posturing, negativism, rigidity, waxy flexibility, command automatism </a:t>
            </a:r>
          </a:p>
          <a:p>
            <a:endParaRPr lang="en-GB" dirty="0"/>
          </a:p>
        </p:txBody>
      </p:sp>
    </p:spTree>
    <p:extLst>
      <p:ext uri="{BB962C8B-B14F-4D97-AF65-F5344CB8AC3E}">
        <p14:creationId xmlns:p14="http://schemas.microsoft.com/office/powerpoint/2010/main" val="1000238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800" dirty="0"/>
              <a:t>Types: F20.3 Undifferentiated schizophrenia</a:t>
            </a:r>
            <a:br>
              <a:rPr lang="en-GB" dirty="0"/>
            </a:br>
            <a:endParaRPr lang="en-GB" dirty="0"/>
          </a:p>
        </p:txBody>
      </p:sp>
      <p:sp>
        <p:nvSpPr>
          <p:cNvPr id="4" name="Text Placeholder 3"/>
          <p:cNvSpPr>
            <a:spLocks noGrp="1"/>
          </p:cNvSpPr>
          <p:nvPr>
            <p:ph type="body" sz="quarter" idx="13"/>
          </p:nvPr>
        </p:nvSpPr>
        <p:spPr/>
        <p:txBody>
          <a:bodyPr/>
          <a:lstStyle/>
          <a:p>
            <a:r>
              <a:rPr lang="en-US" sz="2000" dirty="0"/>
              <a:t>Symptoms not conforming to any of the subtypes in F20.0 </a:t>
            </a:r>
            <a:r>
              <a:rPr lang="mr-IN" sz="2000" dirty="0"/>
              <a:t>–</a:t>
            </a:r>
            <a:r>
              <a:rPr lang="en-US" sz="2000" dirty="0"/>
              <a:t> F20.2 </a:t>
            </a:r>
          </a:p>
          <a:p>
            <a:endParaRPr lang="en-US" sz="2000" dirty="0"/>
          </a:p>
          <a:p>
            <a:r>
              <a:rPr lang="en-US" sz="2000" dirty="0"/>
              <a:t>Or exhibiting the features of more than one of the subtypes without a clear predominance of a particular set of diagnostic characteristics </a:t>
            </a:r>
          </a:p>
          <a:p>
            <a:endParaRPr lang="en-GB" dirty="0"/>
          </a:p>
        </p:txBody>
      </p:sp>
    </p:spTree>
    <p:extLst>
      <p:ext uri="{BB962C8B-B14F-4D97-AF65-F5344CB8AC3E}">
        <p14:creationId xmlns:p14="http://schemas.microsoft.com/office/powerpoint/2010/main" val="1268185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800" dirty="0"/>
              <a:t>Types: F20.4 Post-schizophrenic depression</a:t>
            </a:r>
          </a:p>
        </p:txBody>
      </p:sp>
      <p:sp>
        <p:nvSpPr>
          <p:cNvPr id="4" name="Text Placeholder 3"/>
          <p:cNvSpPr>
            <a:spLocks noGrp="1"/>
          </p:cNvSpPr>
          <p:nvPr>
            <p:ph type="body" sz="quarter" idx="13"/>
          </p:nvPr>
        </p:nvSpPr>
        <p:spPr/>
        <p:txBody>
          <a:bodyPr/>
          <a:lstStyle/>
          <a:p>
            <a:r>
              <a:rPr lang="en-US" sz="2000" dirty="0"/>
              <a:t>Depressive episode arising in the aftermath of a schizophrenic illness </a:t>
            </a:r>
          </a:p>
          <a:p>
            <a:endParaRPr lang="en-US" sz="2000" dirty="0"/>
          </a:p>
          <a:p>
            <a:r>
              <a:rPr lang="en-US" sz="2000" dirty="0"/>
              <a:t>Some positive and negative symptoms may be present but they should not dominate the clinical picture </a:t>
            </a:r>
          </a:p>
          <a:p>
            <a:endParaRPr lang="en-US" sz="2000" dirty="0"/>
          </a:p>
          <a:p>
            <a:r>
              <a:rPr lang="en-US" sz="2000" dirty="0"/>
              <a:t>Depressive symptoms should be sufficiently prolonged, severe and extensive to meet criteria for at least a mild depressive episode </a:t>
            </a:r>
          </a:p>
          <a:p>
            <a:pPr marL="0" indent="0">
              <a:buNone/>
            </a:pPr>
            <a:endParaRPr lang="en-GB" sz="2000" dirty="0"/>
          </a:p>
          <a:p>
            <a:endParaRPr lang="en-GB" sz="2000" dirty="0"/>
          </a:p>
        </p:txBody>
      </p:sp>
    </p:spTree>
    <p:extLst>
      <p:ext uri="{BB962C8B-B14F-4D97-AF65-F5344CB8AC3E}">
        <p14:creationId xmlns:p14="http://schemas.microsoft.com/office/powerpoint/2010/main" val="802327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Psychosis 2</a:t>
            </a:r>
            <a:endParaRPr lang="en-US" dirty="0"/>
          </a:p>
        </p:txBody>
      </p:sp>
      <p:sp>
        <p:nvSpPr>
          <p:cNvPr id="5" name="Subtitle 4"/>
          <p:cNvSpPr>
            <a:spLocks noGrp="1"/>
          </p:cNvSpPr>
          <p:nvPr>
            <p:ph type="subTitle" idx="1"/>
          </p:nvPr>
        </p:nvSpPr>
        <p:spPr>
          <a:xfrm>
            <a:off x="457199" y="1757362"/>
            <a:ext cx="8069943" cy="581025"/>
          </a:xfrm>
        </p:spPr>
        <p:txBody>
          <a:bodyPr/>
          <a:lstStyle/>
          <a:p>
            <a:endParaRPr lang="en-US" dirty="0"/>
          </a:p>
          <a:p>
            <a:r>
              <a:rPr lang="en-US" sz="2400" dirty="0"/>
              <a:t>Objectives</a:t>
            </a:r>
          </a:p>
        </p:txBody>
      </p:sp>
      <p:sp>
        <p:nvSpPr>
          <p:cNvPr id="6" name="Text Placeholder 5"/>
          <p:cNvSpPr>
            <a:spLocks noGrp="1"/>
          </p:cNvSpPr>
          <p:nvPr>
            <p:ph type="body" sz="quarter" idx="13"/>
          </p:nvPr>
        </p:nvSpPr>
        <p:spPr>
          <a:xfrm>
            <a:off x="457200" y="2486025"/>
            <a:ext cx="7839075" cy="3481142"/>
          </a:xfrm>
        </p:spPr>
        <p:txBody>
          <a:bodyPr/>
          <a:lstStyle/>
          <a:p>
            <a:endParaRPr lang="en-US" dirty="0"/>
          </a:p>
          <a:p>
            <a:pPr marL="0" indent="0">
              <a:buNone/>
            </a:pPr>
            <a:r>
              <a:rPr lang="en-GB" sz="2000" dirty="0"/>
              <a:t>To develop an understanding of:</a:t>
            </a:r>
          </a:p>
          <a:p>
            <a:pPr marL="0" indent="0">
              <a:buNone/>
            </a:pPr>
            <a:endParaRPr lang="en-GB" sz="2000" dirty="0"/>
          </a:p>
          <a:p>
            <a:pPr lvl="0"/>
            <a:r>
              <a:rPr lang="en-GB" sz="2000" dirty="0"/>
              <a:t>psychopathology and diagnosis in schizophrenia</a:t>
            </a:r>
          </a:p>
          <a:p>
            <a:pPr lvl="0"/>
            <a:endParaRPr lang="en-GB" sz="2000" dirty="0"/>
          </a:p>
          <a:p>
            <a:pPr lvl="0"/>
            <a:r>
              <a:rPr lang="en-GB" sz="2000" dirty="0"/>
              <a:t>possible complications of antipsychotic medication</a:t>
            </a:r>
          </a:p>
          <a:p>
            <a:pPr lvl="0"/>
            <a:endParaRPr lang="en-GB" sz="2000" dirty="0"/>
          </a:p>
        </p:txBody>
      </p:sp>
    </p:spTree>
    <p:extLst>
      <p:ext uri="{BB962C8B-B14F-4D97-AF65-F5344CB8AC3E}">
        <p14:creationId xmlns:p14="http://schemas.microsoft.com/office/powerpoint/2010/main" val="1557478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800" dirty="0"/>
              <a:t>Types: F20.5 Residual schizophrenia</a:t>
            </a:r>
          </a:p>
        </p:txBody>
      </p:sp>
      <p:sp>
        <p:nvSpPr>
          <p:cNvPr id="4" name="Text Placeholder 3"/>
          <p:cNvSpPr>
            <a:spLocks noGrp="1"/>
          </p:cNvSpPr>
          <p:nvPr>
            <p:ph type="body" sz="quarter" idx="13"/>
          </p:nvPr>
        </p:nvSpPr>
        <p:spPr>
          <a:xfrm>
            <a:off x="457200" y="2486024"/>
            <a:ext cx="8102338" cy="3650825"/>
          </a:xfrm>
        </p:spPr>
        <p:txBody>
          <a:bodyPr/>
          <a:lstStyle/>
          <a:p>
            <a:r>
              <a:rPr lang="en-US" sz="1800" dirty="0"/>
              <a:t>Chronic stage characterized by long term negative symptoms </a:t>
            </a:r>
          </a:p>
          <a:p>
            <a:endParaRPr lang="en-US" sz="1800" dirty="0"/>
          </a:p>
          <a:p>
            <a:r>
              <a:rPr lang="en-US" sz="1800" dirty="0"/>
              <a:t>At least 4 of the following symptoms present throughout the previous 12 months:</a:t>
            </a:r>
          </a:p>
          <a:p>
            <a:pPr marL="0" indent="0">
              <a:buNone/>
            </a:pPr>
            <a:r>
              <a:rPr lang="en-US" sz="1800" dirty="0"/>
              <a:t>a) Psychomotor retardation</a:t>
            </a:r>
          </a:p>
          <a:p>
            <a:pPr marL="0" indent="0">
              <a:buNone/>
            </a:pPr>
            <a:r>
              <a:rPr lang="en-US" sz="1800" dirty="0"/>
              <a:t>b) blunting of affect </a:t>
            </a:r>
          </a:p>
          <a:p>
            <a:pPr marL="0" indent="0">
              <a:buNone/>
            </a:pPr>
            <a:r>
              <a:rPr lang="en-US" sz="1800" dirty="0"/>
              <a:t>c) lack of initiative </a:t>
            </a:r>
          </a:p>
          <a:p>
            <a:pPr marL="0" indent="0">
              <a:buNone/>
            </a:pPr>
            <a:r>
              <a:rPr lang="en-US" sz="1800" dirty="0"/>
              <a:t>d) poverty of quantity or content of speech </a:t>
            </a:r>
          </a:p>
          <a:p>
            <a:pPr marL="0" indent="0">
              <a:buNone/>
            </a:pPr>
            <a:r>
              <a:rPr lang="en-US" sz="1800" dirty="0"/>
              <a:t>e) poor non verbal communication by facial expression, eye contact, voice modulation </a:t>
            </a:r>
            <a:r>
              <a:rPr lang="en-US" sz="1800" dirty="0" err="1"/>
              <a:t>etc</a:t>
            </a:r>
            <a:r>
              <a:rPr lang="en-US" sz="1800" dirty="0"/>
              <a:t> </a:t>
            </a:r>
          </a:p>
          <a:p>
            <a:pPr marL="0" indent="0">
              <a:buNone/>
            </a:pPr>
            <a:r>
              <a:rPr lang="en-US" sz="1800" dirty="0"/>
              <a:t>f) poor social performance or self-care </a:t>
            </a:r>
          </a:p>
          <a:p>
            <a:pPr marL="109537" indent="0">
              <a:buNone/>
            </a:pPr>
            <a:endParaRPr lang="en-GB" dirty="0"/>
          </a:p>
          <a:p>
            <a:endParaRPr lang="en-GB" dirty="0"/>
          </a:p>
          <a:p>
            <a:endParaRPr lang="en-GB" dirty="0"/>
          </a:p>
        </p:txBody>
      </p:sp>
    </p:spTree>
    <p:extLst>
      <p:ext uri="{BB962C8B-B14F-4D97-AF65-F5344CB8AC3E}">
        <p14:creationId xmlns:p14="http://schemas.microsoft.com/office/powerpoint/2010/main" val="1565506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800" dirty="0"/>
              <a:t>Types: F20.6 Simple schizophrenia</a:t>
            </a:r>
          </a:p>
        </p:txBody>
      </p:sp>
      <p:sp>
        <p:nvSpPr>
          <p:cNvPr id="4" name="Text Placeholder 3"/>
          <p:cNvSpPr>
            <a:spLocks noGrp="1"/>
          </p:cNvSpPr>
          <p:nvPr>
            <p:ph type="body" sz="quarter" idx="13"/>
          </p:nvPr>
        </p:nvSpPr>
        <p:spPr>
          <a:xfrm>
            <a:off x="457200" y="1878676"/>
            <a:ext cx="7839075" cy="4089862"/>
          </a:xfrm>
        </p:spPr>
        <p:txBody>
          <a:bodyPr/>
          <a:lstStyle/>
          <a:p>
            <a:r>
              <a:rPr lang="en-US" sz="1800" dirty="0"/>
              <a:t>Insidious but progressive development of oddities of conduct, inability to meet the demands of society and decline in total performance </a:t>
            </a:r>
          </a:p>
          <a:p>
            <a:endParaRPr lang="en-US" sz="1800" dirty="0"/>
          </a:p>
          <a:p>
            <a:r>
              <a:rPr lang="en-US" sz="1800" dirty="0"/>
              <a:t>All 3 symptoms should be present for at least 1 year: </a:t>
            </a:r>
          </a:p>
          <a:p>
            <a:pPr marL="0" indent="0">
              <a:buNone/>
            </a:pPr>
            <a:r>
              <a:rPr lang="en-US" sz="1800" dirty="0"/>
              <a:t>a) significant change in overall quality of personal behavior; self-absorbed attitude, social withdrawal </a:t>
            </a:r>
          </a:p>
          <a:p>
            <a:pPr marL="0" indent="0">
              <a:buNone/>
            </a:pPr>
            <a:r>
              <a:rPr lang="en-US" sz="1800" dirty="0"/>
              <a:t>b) Negative symptoms such as marked apathy, blunting of affect, lack of initiative </a:t>
            </a:r>
          </a:p>
          <a:p>
            <a:pPr marL="0" indent="0">
              <a:buNone/>
            </a:pPr>
            <a:r>
              <a:rPr lang="en-US" sz="1800" dirty="0"/>
              <a:t>c) Marked decline in social, scholastic or occupational performance</a:t>
            </a:r>
          </a:p>
          <a:p>
            <a:pPr marL="0" indent="0">
              <a:buNone/>
            </a:pPr>
            <a:r>
              <a:rPr lang="en-US" sz="1800" dirty="0"/>
              <a:t> </a:t>
            </a:r>
          </a:p>
          <a:p>
            <a:r>
              <a:rPr lang="en-US" sz="1800" dirty="0"/>
              <a:t>No hallucinations, delusions, thoughts interference should be present </a:t>
            </a:r>
          </a:p>
          <a:p>
            <a:pPr marL="109537" indent="0">
              <a:buNone/>
            </a:pPr>
            <a:endParaRPr lang="en-GB" dirty="0"/>
          </a:p>
        </p:txBody>
      </p:sp>
    </p:spTree>
    <p:extLst>
      <p:ext uri="{BB962C8B-B14F-4D97-AF65-F5344CB8AC3E}">
        <p14:creationId xmlns:p14="http://schemas.microsoft.com/office/powerpoint/2010/main" val="4111253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800" dirty="0"/>
              <a:t>Differential Diagnoses </a:t>
            </a:r>
          </a:p>
        </p:txBody>
      </p:sp>
      <p:sp>
        <p:nvSpPr>
          <p:cNvPr id="4" name="Text Placeholder 3"/>
          <p:cNvSpPr>
            <a:spLocks noGrp="1"/>
          </p:cNvSpPr>
          <p:nvPr>
            <p:ph type="body" sz="quarter" idx="13"/>
          </p:nvPr>
        </p:nvSpPr>
        <p:spPr>
          <a:xfrm>
            <a:off x="457200" y="1704975"/>
            <a:ext cx="7839075" cy="4290472"/>
          </a:xfrm>
        </p:spPr>
        <p:txBody>
          <a:bodyPr/>
          <a:lstStyle/>
          <a:p>
            <a:endParaRPr lang="en-US" sz="2000" dirty="0"/>
          </a:p>
          <a:p>
            <a:r>
              <a:rPr lang="en-US" sz="2000" dirty="0"/>
              <a:t>Organic </a:t>
            </a:r>
          </a:p>
          <a:p>
            <a:endParaRPr lang="en-GB" sz="2000" dirty="0"/>
          </a:p>
          <a:p>
            <a:r>
              <a:rPr lang="en-GB" sz="2000" dirty="0"/>
              <a:t>Mental and </a:t>
            </a:r>
            <a:r>
              <a:rPr lang="en-GB" sz="2000" dirty="0" err="1"/>
              <a:t>behavioral</a:t>
            </a:r>
            <a:r>
              <a:rPr lang="en-GB" sz="2000" dirty="0"/>
              <a:t> disorder secondary to use of substances: acute intoxication, withdrawal states</a:t>
            </a:r>
            <a:endParaRPr lang="en-US" sz="2000" dirty="0"/>
          </a:p>
          <a:p>
            <a:endParaRPr lang="en-US" sz="2000" dirty="0"/>
          </a:p>
          <a:p>
            <a:r>
              <a:rPr lang="en-US" sz="2000" dirty="0"/>
              <a:t>Schizotypal disorder, persistent delusional disorders, acute and transient psychotic disorders, schizoaffective disorders, unspecified non-organic psychosis </a:t>
            </a:r>
          </a:p>
          <a:p>
            <a:endParaRPr lang="en-US" sz="2000" dirty="0"/>
          </a:p>
          <a:p>
            <a:r>
              <a:rPr lang="en-US" sz="2000" dirty="0"/>
              <a:t>As part of mood disorders </a:t>
            </a:r>
          </a:p>
          <a:p>
            <a:endParaRPr lang="en-GB" dirty="0"/>
          </a:p>
        </p:txBody>
      </p:sp>
    </p:spTree>
    <p:extLst>
      <p:ext uri="{BB962C8B-B14F-4D97-AF65-F5344CB8AC3E}">
        <p14:creationId xmlns:p14="http://schemas.microsoft.com/office/powerpoint/2010/main" val="2776155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2800" dirty="0"/>
              <a:t>Summary</a:t>
            </a:r>
            <a:r>
              <a:rPr lang="en-GB" dirty="0"/>
              <a:t> </a:t>
            </a:r>
          </a:p>
        </p:txBody>
      </p:sp>
      <p:sp>
        <p:nvSpPr>
          <p:cNvPr id="3" name="Text Placeholder 2"/>
          <p:cNvSpPr>
            <a:spLocks noGrp="1"/>
          </p:cNvSpPr>
          <p:nvPr>
            <p:ph type="body" sz="quarter" idx="13"/>
          </p:nvPr>
        </p:nvSpPr>
        <p:spPr>
          <a:xfrm>
            <a:off x="457200" y="1954924"/>
            <a:ext cx="7839075" cy="4068804"/>
          </a:xfrm>
        </p:spPr>
        <p:txBody>
          <a:bodyPr/>
          <a:lstStyle/>
          <a:p>
            <a:r>
              <a:rPr lang="en-US" sz="2000" dirty="0"/>
              <a:t>Positive, negative and disorganized symptoms </a:t>
            </a:r>
          </a:p>
          <a:p>
            <a:endParaRPr lang="en-US" sz="2000" dirty="0"/>
          </a:p>
          <a:p>
            <a:r>
              <a:rPr lang="en-US" sz="2000" dirty="0"/>
              <a:t>ICD 10 diagnosis </a:t>
            </a:r>
          </a:p>
          <a:p>
            <a:endParaRPr lang="en-US" sz="2000" dirty="0"/>
          </a:p>
          <a:p>
            <a:r>
              <a:rPr lang="en-US" sz="2000" dirty="0"/>
              <a:t>Different types</a:t>
            </a:r>
          </a:p>
          <a:p>
            <a:endParaRPr lang="en-US" sz="2000" dirty="0"/>
          </a:p>
          <a:p>
            <a:r>
              <a:rPr lang="en-US" sz="2000" dirty="0"/>
              <a:t>Course </a:t>
            </a:r>
          </a:p>
          <a:p>
            <a:endParaRPr lang="en-US" sz="2000" dirty="0"/>
          </a:p>
          <a:p>
            <a:r>
              <a:rPr lang="en-US" sz="2000" dirty="0"/>
              <a:t>Differential diagnoses </a:t>
            </a:r>
          </a:p>
          <a:p>
            <a:endParaRPr lang="en-GB" dirty="0"/>
          </a:p>
        </p:txBody>
      </p:sp>
    </p:spTree>
    <p:extLst>
      <p:ext uri="{BB962C8B-B14F-4D97-AF65-F5344CB8AC3E}">
        <p14:creationId xmlns:p14="http://schemas.microsoft.com/office/powerpoint/2010/main" val="2136488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algn="ctr"/>
            <a:r>
              <a:rPr lang="en-GB" sz="3600" dirty="0"/>
              <a:t>Any questions?</a:t>
            </a:r>
            <a:br>
              <a:rPr lang="en-GB" sz="3600" dirty="0"/>
            </a:br>
            <a:br>
              <a:rPr lang="en-GB" sz="3600" dirty="0"/>
            </a:br>
            <a:r>
              <a:rPr lang="en-GB" sz="3600" dirty="0"/>
              <a:t>Thank you</a:t>
            </a:r>
          </a:p>
        </p:txBody>
      </p:sp>
    </p:spTree>
    <p:extLst>
      <p:ext uri="{BB962C8B-B14F-4D97-AF65-F5344CB8AC3E}">
        <p14:creationId xmlns:p14="http://schemas.microsoft.com/office/powerpoint/2010/main" val="348221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References &amp; further reading</a:t>
            </a:r>
          </a:p>
        </p:txBody>
      </p:sp>
      <p:sp>
        <p:nvSpPr>
          <p:cNvPr id="4" name="Text Placeholder 3"/>
          <p:cNvSpPr>
            <a:spLocks noGrp="1"/>
          </p:cNvSpPr>
          <p:nvPr>
            <p:ph type="body" sz="quarter" idx="13"/>
          </p:nvPr>
        </p:nvSpPr>
        <p:spPr>
          <a:xfrm>
            <a:off x="457200" y="1989056"/>
            <a:ext cx="7839075" cy="2954419"/>
          </a:xfrm>
        </p:spPr>
        <p:txBody>
          <a:bodyPr/>
          <a:lstStyle/>
          <a:p>
            <a:pPr eaLnBrk="1" hangingPunct="1"/>
            <a:r>
              <a:rPr lang="en-GB" dirty="0"/>
              <a:t>Kaplan &amp; Sadock’s synopsis of psychiatry</a:t>
            </a:r>
          </a:p>
          <a:p>
            <a:pPr eaLnBrk="1" hangingPunct="1"/>
            <a:endParaRPr lang="en-GB" dirty="0"/>
          </a:p>
          <a:p>
            <a:pPr eaLnBrk="1" hangingPunct="1"/>
            <a:r>
              <a:rPr lang="en-GB" dirty="0"/>
              <a:t>Revision notes in psychiatry</a:t>
            </a:r>
          </a:p>
          <a:p>
            <a:pPr eaLnBrk="1" hangingPunct="1"/>
            <a:endParaRPr lang="en-GB" dirty="0"/>
          </a:p>
          <a:p>
            <a:pPr eaLnBrk="1" hangingPunct="1"/>
            <a:r>
              <a:rPr lang="en-GB" dirty="0"/>
              <a:t>NICE Guidelines</a:t>
            </a:r>
          </a:p>
          <a:p>
            <a:pPr eaLnBrk="1" hangingPunct="1"/>
            <a:endParaRPr lang="en-GB" dirty="0"/>
          </a:p>
          <a:p>
            <a:pPr eaLnBrk="1" hangingPunct="1"/>
            <a:r>
              <a:rPr lang="en-GB" dirty="0"/>
              <a:t>Oxford shorter text book of psychiatry</a:t>
            </a:r>
          </a:p>
          <a:p>
            <a:pPr eaLnBrk="1" hangingPunct="1"/>
            <a:endParaRPr lang="en-GB" dirty="0"/>
          </a:p>
          <a:p>
            <a:pPr eaLnBrk="1" hangingPunct="1"/>
            <a:r>
              <a:rPr lang="en-GB" dirty="0"/>
              <a:t>Oxford handbook of psychiatry</a:t>
            </a:r>
          </a:p>
          <a:p>
            <a:endParaRPr lang="en-GB" dirty="0"/>
          </a:p>
        </p:txBody>
      </p:sp>
    </p:spTree>
    <p:extLst>
      <p:ext uri="{BB962C8B-B14F-4D97-AF65-F5344CB8AC3E}">
        <p14:creationId xmlns:p14="http://schemas.microsoft.com/office/powerpoint/2010/main" val="1803026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Psychosis 2</a:t>
            </a:r>
          </a:p>
        </p:txBody>
      </p:sp>
      <p:sp>
        <p:nvSpPr>
          <p:cNvPr id="3" name="Subtitle 2"/>
          <p:cNvSpPr>
            <a:spLocks noGrp="1"/>
          </p:cNvSpPr>
          <p:nvPr>
            <p:ph type="subTitle" idx="1"/>
          </p:nvPr>
        </p:nvSpPr>
        <p:spPr/>
        <p:txBody>
          <a:bodyPr/>
          <a:lstStyle/>
          <a:p>
            <a:r>
              <a:rPr lang="en-US" dirty="0"/>
              <a:t>MCQs</a:t>
            </a:r>
          </a:p>
        </p:txBody>
      </p:sp>
      <p:sp>
        <p:nvSpPr>
          <p:cNvPr id="4" name="Text Placeholder 3"/>
          <p:cNvSpPr>
            <a:spLocks noGrp="1"/>
          </p:cNvSpPr>
          <p:nvPr>
            <p:ph type="body" sz="quarter" idx="13"/>
          </p:nvPr>
        </p:nvSpPr>
        <p:spPr>
          <a:xfrm>
            <a:off x="457200" y="2486025"/>
            <a:ext cx="7839075" cy="3499996"/>
          </a:xfrm>
        </p:spPr>
        <p:txBody>
          <a:bodyPr/>
          <a:lstStyle/>
          <a:p>
            <a:r>
              <a:rPr lang="en-US" sz="2000" dirty="0"/>
              <a:t>Which of the following subtype of schizophrenia is classified in DSM but not in ICD 10:	</a:t>
            </a:r>
          </a:p>
          <a:p>
            <a:pPr marL="457200" indent="-457200">
              <a:buAutoNum type="arabicPeriod"/>
            </a:pPr>
            <a:endParaRPr lang="en-GB" sz="2000" dirty="0"/>
          </a:p>
          <a:p>
            <a:pPr marL="0" indent="0">
              <a:buNone/>
            </a:pPr>
            <a:r>
              <a:rPr lang="en-GB" sz="2000" dirty="0"/>
              <a:t>	A.  Hebephrenic</a:t>
            </a:r>
          </a:p>
          <a:p>
            <a:pPr marL="0" indent="0">
              <a:buNone/>
            </a:pPr>
            <a:r>
              <a:rPr lang="en-GB" sz="2000" dirty="0"/>
              <a:t>	B.  Post schizophrenic depression</a:t>
            </a:r>
          </a:p>
          <a:p>
            <a:pPr marL="0" indent="0">
              <a:buNone/>
            </a:pPr>
            <a:r>
              <a:rPr lang="en-GB" sz="2000" dirty="0"/>
              <a:t>	C.  Catatonic</a:t>
            </a:r>
          </a:p>
          <a:p>
            <a:pPr marL="0" indent="0">
              <a:buNone/>
            </a:pPr>
            <a:r>
              <a:rPr lang="en-GB" sz="2000" dirty="0"/>
              <a:t>	D.  Disorganised</a:t>
            </a:r>
          </a:p>
          <a:p>
            <a:pPr marL="0" indent="0">
              <a:buNone/>
            </a:pPr>
            <a:r>
              <a:rPr lang="en-GB" sz="2000" dirty="0"/>
              <a:t>	E.  Undifferentiated </a:t>
            </a:r>
          </a:p>
          <a:p>
            <a:pPr marL="0" indent="0">
              <a:buNone/>
            </a:pPr>
            <a:endParaRPr lang="en-GB" sz="2000" dirty="0"/>
          </a:p>
          <a:p>
            <a:pPr marL="0" indent="0">
              <a:buNone/>
            </a:pPr>
            <a:endParaRPr lang="en-US" dirty="0"/>
          </a:p>
        </p:txBody>
      </p:sp>
    </p:spTree>
    <p:extLst>
      <p:ext uri="{BB962C8B-B14F-4D97-AF65-F5344CB8AC3E}">
        <p14:creationId xmlns:p14="http://schemas.microsoft.com/office/powerpoint/2010/main" val="3911585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Psychosis 2</a:t>
            </a:r>
          </a:p>
        </p:txBody>
      </p:sp>
      <p:sp>
        <p:nvSpPr>
          <p:cNvPr id="3" name="Subtitle 2"/>
          <p:cNvSpPr>
            <a:spLocks noGrp="1"/>
          </p:cNvSpPr>
          <p:nvPr>
            <p:ph type="subTitle" idx="1"/>
          </p:nvPr>
        </p:nvSpPr>
        <p:spPr/>
        <p:txBody>
          <a:bodyPr/>
          <a:lstStyle/>
          <a:p>
            <a:r>
              <a:rPr lang="en-US" dirty="0"/>
              <a:t>MCQs</a:t>
            </a:r>
          </a:p>
        </p:txBody>
      </p:sp>
      <p:sp>
        <p:nvSpPr>
          <p:cNvPr id="4" name="Text Placeholder 3"/>
          <p:cNvSpPr>
            <a:spLocks noGrp="1"/>
          </p:cNvSpPr>
          <p:nvPr>
            <p:ph type="body" sz="quarter" idx="13"/>
          </p:nvPr>
        </p:nvSpPr>
        <p:spPr>
          <a:xfrm>
            <a:off x="457200" y="2486024"/>
            <a:ext cx="7839075" cy="3443435"/>
          </a:xfrm>
        </p:spPr>
        <p:txBody>
          <a:bodyPr/>
          <a:lstStyle/>
          <a:p>
            <a:r>
              <a:rPr lang="en-US" sz="2000" dirty="0"/>
              <a:t>Which of the following subtypes of schizophrenia is classified in DSM but not in ICD 10:	</a:t>
            </a:r>
          </a:p>
          <a:p>
            <a:pPr marL="457200" indent="-457200">
              <a:buAutoNum type="arabicPeriod"/>
            </a:pPr>
            <a:endParaRPr lang="en-GB" sz="2000" dirty="0"/>
          </a:p>
          <a:p>
            <a:pPr marL="0" indent="0">
              <a:buNone/>
            </a:pPr>
            <a:r>
              <a:rPr lang="en-GB" sz="2000" dirty="0"/>
              <a:t>	A.  Hebephrenic</a:t>
            </a:r>
          </a:p>
          <a:p>
            <a:pPr marL="0" indent="0">
              <a:buNone/>
            </a:pPr>
            <a:r>
              <a:rPr lang="en-GB" sz="2000" dirty="0"/>
              <a:t>	B.  Post schizophrenic depression</a:t>
            </a:r>
          </a:p>
          <a:p>
            <a:pPr marL="0" indent="0">
              <a:buNone/>
            </a:pPr>
            <a:r>
              <a:rPr lang="en-GB" sz="2000" dirty="0"/>
              <a:t>	C.  Catatonic</a:t>
            </a:r>
          </a:p>
          <a:p>
            <a:pPr marL="0" indent="0">
              <a:buNone/>
            </a:pPr>
            <a:r>
              <a:rPr lang="en-GB" sz="2000" dirty="0"/>
              <a:t>	D.  </a:t>
            </a:r>
            <a:r>
              <a:rPr lang="en-GB" sz="2000" b="1" dirty="0"/>
              <a:t>Disorganised</a:t>
            </a:r>
          </a:p>
          <a:p>
            <a:pPr marL="0" indent="0">
              <a:buNone/>
            </a:pPr>
            <a:r>
              <a:rPr lang="en-GB" sz="2000" dirty="0"/>
              <a:t>	E.  Undifferentiated </a:t>
            </a:r>
          </a:p>
          <a:p>
            <a:pPr marL="0" indent="0">
              <a:buNone/>
            </a:pPr>
            <a:endParaRPr lang="en-GB" sz="2000" dirty="0"/>
          </a:p>
          <a:p>
            <a:pPr marL="0" indent="0">
              <a:buNone/>
            </a:pPr>
            <a:endParaRPr lang="en-US" dirty="0"/>
          </a:p>
        </p:txBody>
      </p:sp>
    </p:spTree>
    <p:extLst>
      <p:ext uri="{BB962C8B-B14F-4D97-AF65-F5344CB8AC3E}">
        <p14:creationId xmlns:p14="http://schemas.microsoft.com/office/powerpoint/2010/main" val="3296762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Psychosis 2</a:t>
            </a:r>
          </a:p>
        </p:txBody>
      </p:sp>
      <p:sp>
        <p:nvSpPr>
          <p:cNvPr id="3" name="Subtitle 2"/>
          <p:cNvSpPr>
            <a:spLocks noGrp="1"/>
          </p:cNvSpPr>
          <p:nvPr>
            <p:ph type="subTitle" idx="1"/>
          </p:nvPr>
        </p:nvSpPr>
        <p:spPr/>
        <p:txBody>
          <a:bodyPr/>
          <a:lstStyle/>
          <a:p>
            <a:r>
              <a:rPr lang="en-US" dirty="0"/>
              <a:t>MCQs</a:t>
            </a:r>
          </a:p>
        </p:txBody>
      </p:sp>
      <p:sp>
        <p:nvSpPr>
          <p:cNvPr id="4" name="Text Placeholder 3"/>
          <p:cNvSpPr>
            <a:spLocks noGrp="1"/>
          </p:cNvSpPr>
          <p:nvPr>
            <p:ph type="body" sz="quarter" idx="13"/>
          </p:nvPr>
        </p:nvSpPr>
        <p:spPr>
          <a:xfrm>
            <a:off x="457200" y="2486024"/>
            <a:ext cx="7839075" cy="3471715"/>
          </a:xfrm>
        </p:spPr>
        <p:txBody>
          <a:bodyPr/>
          <a:lstStyle/>
          <a:p>
            <a:pPr marL="457200" indent="-457200">
              <a:buAutoNum type="arabicPeriod" startAt="2"/>
            </a:pPr>
            <a:r>
              <a:rPr lang="en-GB" sz="2000" dirty="0"/>
              <a:t>The followings are risk factors for developing tardive dyskinesia except:</a:t>
            </a:r>
          </a:p>
          <a:p>
            <a:pPr marL="457200" indent="-457200">
              <a:buAutoNum type="arabicPeriod" startAt="2"/>
            </a:pPr>
            <a:endParaRPr lang="en-GB" sz="2000" dirty="0"/>
          </a:p>
          <a:p>
            <a:pPr marL="0" indent="0">
              <a:buNone/>
            </a:pPr>
            <a:r>
              <a:rPr lang="en-GB" sz="2000" dirty="0"/>
              <a:t>	A.  Old age</a:t>
            </a:r>
          </a:p>
          <a:p>
            <a:pPr marL="0" indent="0">
              <a:buNone/>
            </a:pPr>
            <a:r>
              <a:rPr lang="en-GB" sz="2000" dirty="0"/>
              <a:t>	B.  Male sex</a:t>
            </a:r>
          </a:p>
          <a:p>
            <a:pPr marL="0" indent="0">
              <a:buNone/>
            </a:pPr>
            <a:r>
              <a:rPr lang="en-GB" sz="2000" dirty="0"/>
              <a:t>	C.  Affective disorder</a:t>
            </a:r>
          </a:p>
          <a:p>
            <a:pPr marL="0" indent="0">
              <a:buNone/>
            </a:pPr>
            <a:r>
              <a:rPr lang="en-GB" sz="2000" dirty="0"/>
              <a:t>	D.  History of EPSEs</a:t>
            </a:r>
          </a:p>
          <a:p>
            <a:pPr marL="0" indent="0">
              <a:buNone/>
            </a:pPr>
            <a:r>
              <a:rPr lang="en-GB" sz="2000" dirty="0"/>
              <a:t>	E.  Prolonged use of antipsychotics </a:t>
            </a:r>
          </a:p>
          <a:p>
            <a:pPr marL="0" indent="0">
              <a:buNone/>
            </a:pPr>
            <a:r>
              <a:rPr lang="en-GB" sz="2000" dirty="0"/>
              <a:t> </a:t>
            </a:r>
            <a:endParaRPr lang="en-US" dirty="0"/>
          </a:p>
        </p:txBody>
      </p:sp>
    </p:spTree>
    <p:extLst>
      <p:ext uri="{BB962C8B-B14F-4D97-AF65-F5344CB8AC3E}">
        <p14:creationId xmlns:p14="http://schemas.microsoft.com/office/powerpoint/2010/main" val="1680995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Psychosis 2</a:t>
            </a:r>
          </a:p>
        </p:txBody>
      </p:sp>
      <p:sp>
        <p:nvSpPr>
          <p:cNvPr id="3" name="Subtitle 2"/>
          <p:cNvSpPr>
            <a:spLocks noGrp="1"/>
          </p:cNvSpPr>
          <p:nvPr>
            <p:ph type="subTitle" idx="1"/>
          </p:nvPr>
        </p:nvSpPr>
        <p:spPr/>
        <p:txBody>
          <a:bodyPr/>
          <a:lstStyle/>
          <a:p>
            <a:r>
              <a:rPr lang="en-US" dirty="0"/>
              <a:t>MCQs</a:t>
            </a:r>
          </a:p>
        </p:txBody>
      </p:sp>
      <p:sp>
        <p:nvSpPr>
          <p:cNvPr id="4" name="Text Placeholder 3"/>
          <p:cNvSpPr>
            <a:spLocks noGrp="1"/>
          </p:cNvSpPr>
          <p:nvPr>
            <p:ph type="body" sz="quarter" idx="13"/>
          </p:nvPr>
        </p:nvSpPr>
        <p:spPr>
          <a:xfrm>
            <a:off x="457200" y="2486024"/>
            <a:ext cx="7839075" cy="3490569"/>
          </a:xfrm>
        </p:spPr>
        <p:txBody>
          <a:bodyPr/>
          <a:lstStyle/>
          <a:p>
            <a:pPr marL="457200" indent="-457200">
              <a:buAutoNum type="arabicPeriod" startAt="2"/>
            </a:pPr>
            <a:r>
              <a:rPr lang="en-GB" sz="2000" dirty="0"/>
              <a:t>The followings are risk factors for developing tardive dyskinesia except:</a:t>
            </a:r>
          </a:p>
          <a:p>
            <a:pPr marL="457200" indent="-457200">
              <a:buAutoNum type="arabicPeriod" startAt="2"/>
            </a:pPr>
            <a:endParaRPr lang="en-GB" sz="2000" dirty="0"/>
          </a:p>
          <a:p>
            <a:pPr marL="0" indent="0">
              <a:buNone/>
            </a:pPr>
            <a:r>
              <a:rPr lang="en-GB" sz="2000" dirty="0"/>
              <a:t>	A.  Old age</a:t>
            </a:r>
          </a:p>
          <a:p>
            <a:pPr marL="0" indent="0">
              <a:buNone/>
            </a:pPr>
            <a:r>
              <a:rPr lang="en-GB" sz="2000" dirty="0"/>
              <a:t>	B.  </a:t>
            </a:r>
            <a:r>
              <a:rPr lang="en-GB" sz="2000" b="1" dirty="0"/>
              <a:t>Male sex</a:t>
            </a:r>
          </a:p>
          <a:p>
            <a:pPr marL="0" indent="0">
              <a:buNone/>
            </a:pPr>
            <a:r>
              <a:rPr lang="en-GB" sz="2000" dirty="0"/>
              <a:t>	C.  Affective disorder</a:t>
            </a:r>
          </a:p>
          <a:p>
            <a:pPr marL="0" indent="0">
              <a:buNone/>
            </a:pPr>
            <a:r>
              <a:rPr lang="en-GB" sz="2000" dirty="0"/>
              <a:t>	D.  History of EPSEs</a:t>
            </a:r>
          </a:p>
          <a:p>
            <a:pPr marL="0" indent="0">
              <a:buNone/>
            </a:pPr>
            <a:r>
              <a:rPr lang="en-GB" sz="2000" dirty="0"/>
              <a:t>	E.  Prolonged use of antipsychotics </a:t>
            </a:r>
          </a:p>
          <a:p>
            <a:pPr marL="0" indent="0">
              <a:buNone/>
            </a:pPr>
            <a:r>
              <a:rPr lang="en-GB" sz="2000" dirty="0"/>
              <a:t> </a:t>
            </a:r>
            <a:endParaRPr lang="en-US" dirty="0"/>
          </a:p>
        </p:txBody>
      </p:sp>
    </p:spTree>
    <p:extLst>
      <p:ext uri="{BB962C8B-B14F-4D97-AF65-F5344CB8AC3E}">
        <p14:creationId xmlns:p14="http://schemas.microsoft.com/office/powerpoint/2010/main" val="183717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Psychosis 2</a:t>
            </a:r>
            <a:endParaRPr lang="en-US" dirty="0"/>
          </a:p>
        </p:txBody>
      </p:sp>
      <p:sp>
        <p:nvSpPr>
          <p:cNvPr id="3" name="Subtitle 2"/>
          <p:cNvSpPr>
            <a:spLocks noGrp="1"/>
          </p:cNvSpPr>
          <p:nvPr>
            <p:ph type="subTitle" idx="1"/>
          </p:nvPr>
        </p:nvSpPr>
        <p:spPr/>
        <p:txBody>
          <a:bodyPr/>
          <a:lstStyle/>
          <a:p>
            <a:endParaRPr lang="en-US" dirty="0"/>
          </a:p>
          <a:p>
            <a:r>
              <a:rPr lang="en-US" dirty="0"/>
              <a:t>Expert Led Session</a:t>
            </a:r>
          </a:p>
        </p:txBody>
      </p:sp>
      <p:sp>
        <p:nvSpPr>
          <p:cNvPr id="4" name="Text Placeholder 3"/>
          <p:cNvSpPr>
            <a:spLocks noGrp="1"/>
          </p:cNvSpPr>
          <p:nvPr>
            <p:ph type="body" sz="quarter" idx="13"/>
          </p:nvPr>
        </p:nvSpPr>
        <p:spPr/>
        <p:txBody>
          <a:bodyPr/>
          <a:lstStyle/>
          <a:p>
            <a:pPr marL="0" indent="0" algn="ctr">
              <a:buNone/>
            </a:pPr>
            <a:endParaRPr lang="en-US" dirty="0"/>
          </a:p>
          <a:p>
            <a:pPr marL="0" indent="0" algn="ctr">
              <a:buNone/>
            </a:pPr>
            <a:endParaRPr lang="en-US" dirty="0"/>
          </a:p>
          <a:p>
            <a:pPr marL="0" indent="0" algn="ctr">
              <a:buNone/>
            </a:pPr>
            <a:r>
              <a:rPr lang="en-GB" sz="2800" b="1" dirty="0"/>
              <a:t>Schizophrenia: </a:t>
            </a:r>
            <a:br>
              <a:rPr lang="en-GB" sz="2800" b="1" dirty="0"/>
            </a:br>
            <a:r>
              <a:rPr lang="en-GB" sz="2800" b="1" dirty="0"/>
              <a:t>diagnosis and ICD 10 classification</a:t>
            </a:r>
          </a:p>
          <a:p>
            <a:pPr marL="0" indent="0" algn="ctr">
              <a:buNone/>
            </a:pPr>
            <a:endParaRPr lang="en-GB" sz="2800" b="1" dirty="0"/>
          </a:p>
          <a:p>
            <a:pPr marL="0" indent="0" algn="ctr">
              <a:buNone/>
            </a:pPr>
            <a:endParaRPr lang="en-GB" dirty="0"/>
          </a:p>
          <a:p>
            <a:pPr marL="0" indent="0" algn="ctr">
              <a:buNone/>
            </a:pPr>
            <a:endParaRPr lang="en-GB" dirty="0"/>
          </a:p>
        </p:txBody>
      </p:sp>
    </p:spTree>
    <p:extLst>
      <p:ext uri="{BB962C8B-B14F-4D97-AF65-F5344CB8AC3E}">
        <p14:creationId xmlns:p14="http://schemas.microsoft.com/office/powerpoint/2010/main" val="3871912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Psychosis 2</a:t>
            </a:r>
          </a:p>
        </p:txBody>
      </p:sp>
      <p:sp>
        <p:nvSpPr>
          <p:cNvPr id="3" name="Subtitle 2"/>
          <p:cNvSpPr>
            <a:spLocks noGrp="1"/>
          </p:cNvSpPr>
          <p:nvPr>
            <p:ph type="subTitle" idx="1"/>
          </p:nvPr>
        </p:nvSpPr>
        <p:spPr/>
        <p:txBody>
          <a:bodyPr/>
          <a:lstStyle/>
          <a:p>
            <a:r>
              <a:rPr lang="en-US" dirty="0"/>
              <a:t>MCQs</a:t>
            </a:r>
          </a:p>
        </p:txBody>
      </p:sp>
      <p:sp>
        <p:nvSpPr>
          <p:cNvPr id="4" name="Text Placeholder 3"/>
          <p:cNvSpPr>
            <a:spLocks noGrp="1"/>
          </p:cNvSpPr>
          <p:nvPr>
            <p:ph type="body" sz="quarter" idx="13"/>
          </p:nvPr>
        </p:nvSpPr>
        <p:spPr>
          <a:xfrm>
            <a:off x="457200" y="2511187"/>
            <a:ext cx="7839075" cy="3540821"/>
          </a:xfrm>
        </p:spPr>
        <p:txBody>
          <a:bodyPr/>
          <a:lstStyle/>
          <a:p>
            <a:pPr marL="457200" indent="-457200">
              <a:buAutoNum type="arabicPeriod" startAt="3"/>
            </a:pPr>
            <a:r>
              <a:rPr lang="en-GB" sz="2000" dirty="0"/>
              <a:t>A 35 years old female patient with schizophrenia describes that her husband has been replaced by his “double” who is identical in appearance but is not the same person. What is this phenomenon called?</a:t>
            </a:r>
          </a:p>
          <a:p>
            <a:pPr marL="457200" indent="-457200">
              <a:buAutoNum type="arabicPeriod" startAt="3"/>
            </a:pPr>
            <a:endParaRPr lang="en-GB" sz="2000" dirty="0"/>
          </a:p>
          <a:p>
            <a:pPr marL="400050" lvl="1" indent="0">
              <a:buNone/>
            </a:pPr>
            <a:r>
              <a:rPr lang="en-GB" sz="2000" dirty="0"/>
              <a:t>A.  Capgras syndrome</a:t>
            </a:r>
          </a:p>
          <a:p>
            <a:pPr marL="400050" lvl="1" indent="0">
              <a:buNone/>
            </a:pPr>
            <a:r>
              <a:rPr lang="en-GB" sz="2000" dirty="0"/>
              <a:t>B.  Couvade syndrome</a:t>
            </a:r>
          </a:p>
          <a:p>
            <a:pPr marL="400050" lvl="1" indent="0">
              <a:buNone/>
            </a:pPr>
            <a:r>
              <a:rPr lang="en-GB" sz="2000" dirty="0"/>
              <a:t>C.  </a:t>
            </a:r>
            <a:r>
              <a:rPr lang="en-GB" sz="2000" dirty="0" err="1"/>
              <a:t>Fregoli</a:t>
            </a:r>
            <a:r>
              <a:rPr lang="en-GB" sz="2000" dirty="0"/>
              <a:t> syndrome</a:t>
            </a:r>
          </a:p>
          <a:p>
            <a:pPr marL="400050" lvl="1" indent="0">
              <a:buNone/>
            </a:pPr>
            <a:r>
              <a:rPr lang="en-GB" sz="2000" dirty="0"/>
              <a:t>D.  Othello syndrome</a:t>
            </a:r>
          </a:p>
          <a:p>
            <a:pPr marL="400050" lvl="1" indent="0">
              <a:buNone/>
            </a:pPr>
            <a:r>
              <a:rPr lang="en-GB" sz="2000" dirty="0"/>
              <a:t>E.  De </a:t>
            </a:r>
            <a:r>
              <a:rPr lang="en-GB" sz="2000" dirty="0" err="1"/>
              <a:t>Clerambault</a:t>
            </a:r>
            <a:r>
              <a:rPr lang="en-GB" sz="2000" dirty="0"/>
              <a:t> syndrome</a:t>
            </a:r>
          </a:p>
          <a:p>
            <a:pPr marL="0" indent="0">
              <a:buNone/>
            </a:pPr>
            <a:r>
              <a:rPr lang="en-GB" sz="2000" dirty="0"/>
              <a:t> </a:t>
            </a:r>
          </a:p>
          <a:p>
            <a:pPr marL="0" indent="0">
              <a:buNone/>
            </a:pPr>
            <a:endParaRPr lang="en-US" sz="2000" dirty="0"/>
          </a:p>
          <a:p>
            <a:pPr marL="0" indent="0">
              <a:buNone/>
            </a:pPr>
            <a:endParaRPr lang="en-US" dirty="0"/>
          </a:p>
        </p:txBody>
      </p:sp>
    </p:spTree>
    <p:extLst>
      <p:ext uri="{BB962C8B-B14F-4D97-AF65-F5344CB8AC3E}">
        <p14:creationId xmlns:p14="http://schemas.microsoft.com/office/powerpoint/2010/main" val="1680995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Psychosis 2</a:t>
            </a:r>
          </a:p>
        </p:txBody>
      </p:sp>
      <p:sp>
        <p:nvSpPr>
          <p:cNvPr id="3" name="Subtitle 2"/>
          <p:cNvSpPr>
            <a:spLocks noGrp="1"/>
          </p:cNvSpPr>
          <p:nvPr>
            <p:ph type="subTitle" idx="1"/>
          </p:nvPr>
        </p:nvSpPr>
        <p:spPr/>
        <p:txBody>
          <a:bodyPr/>
          <a:lstStyle/>
          <a:p>
            <a:r>
              <a:rPr lang="en-US" dirty="0"/>
              <a:t>MCQs</a:t>
            </a:r>
          </a:p>
        </p:txBody>
      </p:sp>
      <p:sp>
        <p:nvSpPr>
          <p:cNvPr id="4" name="Text Placeholder 3"/>
          <p:cNvSpPr>
            <a:spLocks noGrp="1"/>
          </p:cNvSpPr>
          <p:nvPr>
            <p:ph type="body" sz="quarter" idx="13"/>
          </p:nvPr>
        </p:nvSpPr>
        <p:spPr>
          <a:xfrm>
            <a:off x="457200" y="2511187"/>
            <a:ext cx="7839075" cy="3559675"/>
          </a:xfrm>
        </p:spPr>
        <p:txBody>
          <a:bodyPr/>
          <a:lstStyle/>
          <a:p>
            <a:pPr marL="457200" indent="-457200">
              <a:buAutoNum type="arabicPeriod" startAt="3"/>
            </a:pPr>
            <a:r>
              <a:rPr lang="en-GB" sz="2000" dirty="0"/>
              <a:t>A 35 years old female patient with schizophrenia describes that her husband has been replaced by his “double” who is identical in appearance but is not the same person. What is this phenomenon called?</a:t>
            </a:r>
          </a:p>
          <a:p>
            <a:pPr marL="457200" indent="-457200">
              <a:buAutoNum type="arabicPeriod" startAt="3"/>
            </a:pPr>
            <a:endParaRPr lang="en-GB" sz="2000" dirty="0"/>
          </a:p>
          <a:p>
            <a:pPr marL="400050" lvl="1" indent="0">
              <a:buNone/>
            </a:pPr>
            <a:r>
              <a:rPr lang="en-GB" sz="2000" dirty="0"/>
              <a:t>A.  </a:t>
            </a:r>
            <a:r>
              <a:rPr lang="en-GB" sz="2000" b="1" dirty="0" err="1"/>
              <a:t>Capgras</a:t>
            </a:r>
            <a:r>
              <a:rPr lang="en-GB" sz="2000" b="1" dirty="0"/>
              <a:t> Syndrome</a:t>
            </a:r>
          </a:p>
          <a:p>
            <a:pPr marL="400050" lvl="1" indent="0">
              <a:buNone/>
            </a:pPr>
            <a:r>
              <a:rPr lang="en-GB" sz="2000" dirty="0"/>
              <a:t>B.  Couvade Syndrome</a:t>
            </a:r>
          </a:p>
          <a:p>
            <a:pPr marL="400050" lvl="1" indent="0">
              <a:buNone/>
            </a:pPr>
            <a:r>
              <a:rPr lang="en-GB" sz="2000" dirty="0"/>
              <a:t>C.  </a:t>
            </a:r>
            <a:r>
              <a:rPr lang="en-GB" sz="2000" dirty="0" err="1"/>
              <a:t>Fregoli</a:t>
            </a:r>
            <a:r>
              <a:rPr lang="en-GB" sz="2000" dirty="0"/>
              <a:t> Syndrome</a:t>
            </a:r>
          </a:p>
          <a:p>
            <a:pPr marL="400050" lvl="1" indent="0">
              <a:buNone/>
            </a:pPr>
            <a:r>
              <a:rPr lang="en-GB" sz="2000" dirty="0"/>
              <a:t>D.  Othello Syndrome</a:t>
            </a:r>
          </a:p>
          <a:p>
            <a:pPr marL="400050" lvl="1" indent="0">
              <a:buNone/>
            </a:pPr>
            <a:r>
              <a:rPr lang="en-GB" sz="2000" dirty="0"/>
              <a:t>E.  De </a:t>
            </a:r>
            <a:r>
              <a:rPr lang="en-GB" sz="2000" dirty="0" err="1"/>
              <a:t>Clerambault</a:t>
            </a:r>
            <a:r>
              <a:rPr lang="en-GB" sz="2000" dirty="0"/>
              <a:t> syndrome</a:t>
            </a:r>
          </a:p>
          <a:p>
            <a:pPr marL="0" indent="0">
              <a:buNone/>
            </a:pPr>
            <a:r>
              <a:rPr lang="en-GB" sz="2000" dirty="0"/>
              <a:t> </a:t>
            </a:r>
          </a:p>
          <a:p>
            <a:pPr marL="0" indent="0">
              <a:buNone/>
            </a:pPr>
            <a:endParaRPr lang="en-US" sz="2000" dirty="0"/>
          </a:p>
          <a:p>
            <a:pPr marL="0" indent="0">
              <a:buNone/>
            </a:pPr>
            <a:endParaRPr lang="en-US" dirty="0"/>
          </a:p>
        </p:txBody>
      </p:sp>
    </p:spTree>
    <p:extLst>
      <p:ext uri="{BB962C8B-B14F-4D97-AF65-F5344CB8AC3E}">
        <p14:creationId xmlns:p14="http://schemas.microsoft.com/office/powerpoint/2010/main" val="843264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Psychosis 2</a:t>
            </a:r>
          </a:p>
        </p:txBody>
      </p:sp>
      <p:sp>
        <p:nvSpPr>
          <p:cNvPr id="3" name="Subtitle 2"/>
          <p:cNvSpPr>
            <a:spLocks noGrp="1"/>
          </p:cNvSpPr>
          <p:nvPr>
            <p:ph type="subTitle" idx="1"/>
          </p:nvPr>
        </p:nvSpPr>
        <p:spPr/>
        <p:txBody>
          <a:bodyPr/>
          <a:lstStyle/>
          <a:p>
            <a:r>
              <a:rPr lang="en-US" dirty="0"/>
              <a:t>MCQs</a:t>
            </a:r>
          </a:p>
        </p:txBody>
      </p:sp>
      <p:sp>
        <p:nvSpPr>
          <p:cNvPr id="4" name="Text Placeholder 3"/>
          <p:cNvSpPr>
            <a:spLocks noGrp="1"/>
          </p:cNvSpPr>
          <p:nvPr>
            <p:ph type="body" sz="quarter" idx="13"/>
          </p:nvPr>
        </p:nvSpPr>
        <p:spPr>
          <a:xfrm>
            <a:off x="457200" y="2486024"/>
            <a:ext cx="7839075" cy="3613117"/>
          </a:xfrm>
        </p:spPr>
        <p:txBody>
          <a:bodyPr/>
          <a:lstStyle/>
          <a:p>
            <a:r>
              <a:rPr lang="en-US" sz="1800" dirty="0"/>
              <a:t>A young man presents with confusion, agitation and auditory hallucinations. His reflexes are brisk and symmetrical. He is not tremulous. His CT head scan is normal. His CSF shows raised proteins, normal glucose concentration and a small number of lymphocytes. What is the most likely diagnosis:</a:t>
            </a:r>
          </a:p>
          <a:p>
            <a:endParaRPr lang="en-GB" sz="1800" dirty="0"/>
          </a:p>
          <a:p>
            <a:pPr marL="400050" lvl="1" indent="0">
              <a:buNone/>
            </a:pPr>
            <a:r>
              <a:rPr lang="en-GB" sz="1800" dirty="0"/>
              <a:t>A.  Acute relapse of schizophrenia</a:t>
            </a:r>
          </a:p>
          <a:p>
            <a:pPr marL="400050" lvl="1" indent="0">
              <a:buNone/>
            </a:pPr>
            <a:r>
              <a:rPr lang="en-GB" sz="1800" dirty="0"/>
              <a:t>B.  Alcohol intoxication</a:t>
            </a:r>
          </a:p>
          <a:p>
            <a:pPr marL="400050" lvl="1" indent="0">
              <a:buNone/>
            </a:pPr>
            <a:r>
              <a:rPr lang="en-GB" sz="1800" dirty="0"/>
              <a:t>C.  Catatonic stupor</a:t>
            </a:r>
          </a:p>
          <a:p>
            <a:pPr marL="400050" lvl="1" indent="0">
              <a:buNone/>
            </a:pPr>
            <a:r>
              <a:rPr lang="en-GB" sz="1800" dirty="0"/>
              <a:t>D.  Herpes simplex virus encephalitis</a:t>
            </a:r>
          </a:p>
          <a:p>
            <a:pPr marL="400050" lvl="1" indent="0">
              <a:buNone/>
            </a:pPr>
            <a:r>
              <a:rPr lang="en-GB" sz="1800" dirty="0"/>
              <a:t>E.  Neurosyphilis</a:t>
            </a:r>
          </a:p>
          <a:p>
            <a:pPr marL="0" indent="0">
              <a:buNone/>
            </a:pPr>
            <a:r>
              <a:rPr lang="en-GB" sz="2000" dirty="0"/>
              <a:t> </a:t>
            </a:r>
          </a:p>
          <a:p>
            <a:pPr marL="0" indent="0">
              <a:buNone/>
            </a:pPr>
            <a:endParaRPr lang="en-US" dirty="0"/>
          </a:p>
        </p:txBody>
      </p:sp>
    </p:spTree>
    <p:extLst>
      <p:ext uri="{BB962C8B-B14F-4D97-AF65-F5344CB8AC3E}">
        <p14:creationId xmlns:p14="http://schemas.microsoft.com/office/powerpoint/2010/main" val="1680995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Psychosis 2</a:t>
            </a:r>
          </a:p>
        </p:txBody>
      </p:sp>
      <p:sp>
        <p:nvSpPr>
          <p:cNvPr id="3" name="Subtitle 2"/>
          <p:cNvSpPr>
            <a:spLocks noGrp="1"/>
          </p:cNvSpPr>
          <p:nvPr>
            <p:ph type="subTitle" idx="1"/>
          </p:nvPr>
        </p:nvSpPr>
        <p:spPr/>
        <p:txBody>
          <a:bodyPr/>
          <a:lstStyle/>
          <a:p>
            <a:r>
              <a:rPr lang="en-US" dirty="0"/>
              <a:t>MCQs</a:t>
            </a:r>
          </a:p>
        </p:txBody>
      </p:sp>
      <p:sp>
        <p:nvSpPr>
          <p:cNvPr id="4" name="Text Placeholder 3"/>
          <p:cNvSpPr>
            <a:spLocks noGrp="1"/>
          </p:cNvSpPr>
          <p:nvPr>
            <p:ph type="body" sz="quarter" idx="13"/>
          </p:nvPr>
        </p:nvSpPr>
        <p:spPr>
          <a:xfrm>
            <a:off x="457200" y="2486024"/>
            <a:ext cx="7839075" cy="3613117"/>
          </a:xfrm>
        </p:spPr>
        <p:txBody>
          <a:bodyPr/>
          <a:lstStyle/>
          <a:p>
            <a:r>
              <a:rPr lang="en-US" sz="1800" dirty="0"/>
              <a:t>A young man presents with confusion, agitation and auditory hallucinations. His reflexes are brisk and symmetrical. He is not tremulous. His CT head scan is normal. His CSF shows raised proteins, normal glucose concentration and a small number of lymphocytes. What is the most likely diagnosis:</a:t>
            </a:r>
          </a:p>
          <a:p>
            <a:endParaRPr lang="en-GB" sz="1800" dirty="0"/>
          </a:p>
          <a:p>
            <a:pPr marL="400050" lvl="1" indent="0">
              <a:buNone/>
            </a:pPr>
            <a:r>
              <a:rPr lang="en-GB" sz="1800" dirty="0"/>
              <a:t>A.  Acute relapse of schizophrenia</a:t>
            </a:r>
          </a:p>
          <a:p>
            <a:pPr marL="400050" lvl="1" indent="0">
              <a:buNone/>
            </a:pPr>
            <a:r>
              <a:rPr lang="en-GB" sz="1800" dirty="0"/>
              <a:t>B.  Alcohol intoxication</a:t>
            </a:r>
          </a:p>
          <a:p>
            <a:pPr marL="400050" lvl="1" indent="0">
              <a:buNone/>
            </a:pPr>
            <a:r>
              <a:rPr lang="en-GB" sz="1800" dirty="0"/>
              <a:t>C.  Catatonic stupor</a:t>
            </a:r>
          </a:p>
          <a:p>
            <a:pPr marL="400050" lvl="1" indent="0">
              <a:buNone/>
            </a:pPr>
            <a:r>
              <a:rPr lang="en-GB" sz="1800" dirty="0"/>
              <a:t>D</a:t>
            </a:r>
            <a:r>
              <a:rPr lang="en-GB" sz="1800" b="1" dirty="0"/>
              <a:t>.  Herpes simplex virus encephalitis</a:t>
            </a:r>
          </a:p>
          <a:p>
            <a:pPr marL="400050" lvl="1" indent="0">
              <a:buNone/>
            </a:pPr>
            <a:r>
              <a:rPr lang="en-GB" sz="1800" dirty="0"/>
              <a:t>E.  </a:t>
            </a:r>
            <a:r>
              <a:rPr lang="en-GB" sz="1800" dirty="0" err="1"/>
              <a:t>Neurosyphilis</a:t>
            </a:r>
            <a:endParaRPr lang="en-GB" sz="1800" dirty="0"/>
          </a:p>
          <a:p>
            <a:pPr marL="0" indent="0">
              <a:buNone/>
            </a:pPr>
            <a:r>
              <a:rPr lang="en-GB" sz="2000" dirty="0"/>
              <a:t> </a:t>
            </a:r>
          </a:p>
          <a:p>
            <a:pPr marL="0" indent="0">
              <a:buNone/>
            </a:pPr>
            <a:endParaRPr lang="en-US" dirty="0"/>
          </a:p>
        </p:txBody>
      </p:sp>
    </p:spTree>
    <p:extLst>
      <p:ext uri="{BB962C8B-B14F-4D97-AF65-F5344CB8AC3E}">
        <p14:creationId xmlns:p14="http://schemas.microsoft.com/office/powerpoint/2010/main" val="3011783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Psychosis 2</a:t>
            </a:r>
          </a:p>
        </p:txBody>
      </p:sp>
      <p:sp>
        <p:nvSpPr>
          <p:cNvPr id="3" name="Subtitle 2"/>
          <p:cNvSpPr>
            <a:spLocks noGrp="1"/>
          </p:cNvSpPr>
          <p:nvPr>
            <p:ph type="subTitle" idx="1"/>
          </p:nvPr>
        </p:nvSpPr>
        <p:spPr/>
        <p:txBody>
          <a:bodyPr/>
          <a:lstStyle/>
          <a:p>
            <a:r>
              <a:rPr lang="en-US" dirty="0"/>
              <a:t>MCQs</a:t>
            </a:r>
          </a:p>
        </p:txBody>
      </p:sp>
      <p:sp>
        <p:nvSpPr>
          <p:cNvPr id="4" name="Text Placeholder 3"/>
          <p:cNvSpPr>
            <a:spLocks noGrp="1"/>
          </p:cNvSpPr>
          <p:nvPr>
            <p:ph type="body" sz="quarter" idx="13"/>
          </p:nvPr>
        </p:nvSpPr>
        <p:spPr>
          <a:xfrm>
            <a:off x="457200" y="2338387"/>
            <a:ext cx="7839075" cy="3327122"/>
          </a:xfrm>
        </p:spPr>
        <p:txBody>
          <a:bodyPr/>
          <a:lstStyle/>
          <a:p>
            <a:pPr marL="457200" indent="-457200">
              <a:buAutoNum type="arabicPeriod" startAt="5"/>
            </a:pPr>
            <a:r>
              <a:rPr lang="en-GB" sz="1800" dirty="0"/>
              <a:t>When assessing a patient in a prison, which of the following would suggest a </a:t>
            </a:r>
            <a:r>
              <a:rPr lang="en-GB" sz="1800" dirty="0" err="1"/>
              <a:t>Ganser</a:t>
            </a:r>
            <a:r>
              <a:rPr lang="en-GB" sz="1800" dirty="0"/>
              <a:t> state?</a:t>
            </a:r>
          </a:p>
          <a:p>
            <a:pPr marL="457200" indent="-457200">
              <a:buAutoNum type="arabicPeriod" startAt="5"/>
            </a:pPr>
            <a:endParaRPr lang="en-GB" sz="1800" dirty="0"/>
          </a:p>
          <a:p>
            <a:pPr marL="400050" lvl="1" indent="0">
              <a:buNone/>
            </a:pPr>
            <a:r>
              <a:rPr lang="en-GB" sz="1800" dirty="0"/>
              <a:t>A.  Confabulation </a:t>
            </a:r>
          </a:p>
          <a:p>
            <a:pPr marL="400050" lvl="1" indent="0">
              <a:buNone/>
            </a:pPr>
            <a:r>
              <a:rPr lang="en-GB" sz="1800" dirty="0"/>
              <a:t>B.  Disorientation to time,  place and person</a:t>
            </a:r>
          </a:p>
          <a:p>
            <a:pPr marL="400050" lvl="1" indent="0">
              <a:buNone/>
            </a:pPr>
            <a:r>
              <a:rPr lang="en-GB" sz="1800" dirty="0"/>
              <a:t>C.  Self mutilation </a:t>
            </a:r>
          </a:p>
          <a:p>
            <a:pPr marL="400050" lvl="1" indent="0">
              <a:buNone/>
            </a:pPr>
            <a:r>
              <a:rPr lang="en-GB" sz="1800" dirty="0"/>
              <a:t>D.  Sudden outbursts of violence </a:t>
            </a:r>
          </a:p>
          <a:p>
            <a:pPr marL="400050" lvl="1" indent="0">
              <a:buNone/>
            </a:pPr>
            <a:r>
              <a:rPr lang="en-GB" sz="1800" dirty="0"/>
              <a:t>E.  Visual pseudo hallucinations</a:t>
            </a:r>
          </a:p>
          <a:p>
            <a:pPr marL="0" indent="0">
              <a:buNone/>
            </a:pPr>
            <a:endParaRPr lang="en-US" sz="2000" dirty="0"/>
          </a:p>
        </p:txBody>
      </p:sp>
    </p:spTree>
    <p:extLst>
      <p:ext uri="{BB962C8B-B14F-4D97-AF65-F5344CB8AC3E}">
        <p14:creationId xmlns:p14="http://schemas.microsoft.com/office/powerpoint/2010/main" val="1941305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Psychosis 2</a:t>
            </a:r>
          </a:p>
        </p:txBody>
      </p:sp>
      <p:sp>
        <p:nvSpPr>
          <p:cNvPr id="3" name="Subtitle 2"/>
          <p:cNvSpPr>
            <a:spLocks noGrp="1"/>
          </p:cNvSpPr>
          <p:nvPr>
            <p:ph type="subTitle" idx="1"/>
          </p:nvPr>
        </p:nvSpPr>
        <p:spPr/>
        <p:txBody>
          <a:bodyPr/>
          <a:lstStyle/>
          <a:p>
            <a:r>
              <a:rPr lang="en-US" dirty="0"/>
              <a:t>MCQs</a:t>
            </a:r>
          </a:p>
        </p:txBody>
      </p:sp>
      <p:sp>
        <p:nvSpPr>
          <p:cNvPr id="4" name="Text Placeholder 3"/>
          <p:cNvSpPr>
            <a:spLocks noGrp="1"/>
          </p:cNvSpPr>
          <p:nvPr>
            <p:ph type="body" sz="quarter" idx="13"/>
          </p:nvPr>
        </p:nvSpPr>
        <p:spPr>
          <a:xfrm>
            <a:off x="457200" y="2338386"/>
            <a:ext cx="7839075" cy="3494087"/>
          </a:xfrm>
        </p:spPr>
        <p:txBody>
          <a:bodyPr/>
          <a:lstStyle/>
          <a:p>
            <a:pPr marL="457200" indent="-457200">
              <a:buAutoNum type="arabicPeriod" startAt="5"/>
            </a:pPr>
            <a:r>
              <a:rPr lang="en-GB" sz="1800" dirty="0"/>
              <a:t>When assessing a patient in a prison, which of the following would suggest a </a:t>
            </a:r>
            <a:r>
              <a:rPr lang="en-GB" sz="1800" dirty="0" err="1"/>
              <a:t>Ganser</a:t>
            </a:r>
            <a:r>
              <a:rPr lang="en-GB" sz="1800" dirty="0"/>
              <a:t> state?</a:t>
            </a:r>
          </a:p>
          <a:p>
            <a:pPr marL="457200" indent="-457200">
              <a:buAutoNum type="arabicPeriod" startAt="5"/>
            </a:pPr>
            <a:endParaRPr lang="en-GB" sz="1800" dirty="0"/>
          </a:p>
          <a:p>
            <a:pPr marL="400050" lvl="1" indent="0">
              <a:buNone/>
            </a:pPr>
            <a:r>
              <a:rPr lang="en-GB" sz="1800" dirty="0"/>
              <a:t>A.  Confabulation </a:t>
            </a:r>
          </a:p>
          <a:p>
            <a:pPr marL="400050" lvl="1" indent="0">
              <a:buNone/>
            </a:pPr>
            <a:r>
              <a:rPr lang="en-GB" sz="1800" dirty="0"/>
              <a:t>B.  Disorientation to time,  place and person</a:t>
            </a:r>
          </a:p>
          <a:p>
            <a:pPr marL="400050" lvl="1" indent="0">
              <a:buNone/>
            </a:pPr>
            <a:r>
              <a:rPr lang="en-GB" sz="1800" dirty="0"/>
              <a:t>C.  Self mutilation </a:t>
            </a:r>
          </a:p>
          <a:p>
            <a:pPr marL="400050" lvl="1" indent="0">
              <a:buNone/>
            </a:pPr>
            <a:r>
              <a:rPr lang="en-GB" sz="1800" dirty="0"/>
              <a:t>D.  Sudden outbursts of violence </a:t>
            </a:r>
          </a:p>
          <a:p>
            <a:pPr marL="400050" lvl="1" indent="0">
              <a:buNone/>
            </a:pPr>
            <a:r>
              <a:rPr lang="en-GB" sz="1800" dirty="0"/>
              <a:t>E.  </a:t>
            </a:r>
            <a:r>
              <a:rPr lang="en-GB" sz="1800" b="1" dirty="0"/>
              <a:t>Visual pseudo hallucinations</a:t>
            </a:r>
          </a:p>
          <a:p>
            <a:pPr marL="0" indent="0">
              <a:buNone/>
            </a:pPr>
            <a:endParaRPr lang="en-US" sz="2000" dirty="0"/>
          </a:p>
        </p:txBody>
      </p:sp>
    </p:spTree>
    <p:extLst>
      <p:ext uri="{BB962C8B-B14F-4D97-AF65-F5344CB8AC3E}">
        <p14:creationId xmlns:p14="http://schemas.microsoft.com/office/powerpoint/2010/main" val="4060937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Psychosis 2</a:t>
            </a:r>
          </a:p>
        </p:txBody>
      </p:sp>
      <p:sp>
        <p:nvSpPr>
          <p:cNvPr id="4" name="Text Placeholder 3"/>
          <p:cNvSpPr>
            <a:spLocks noGrp="1"/>
          </p:cNvSpPr>
          <p:nvPr>
            <p:ph type="body" sz="quarter" idx="13"/>
          </p:nvPr>
        </p:nvSpPr>
        <p:spPr/>
        <p:txBody>
          <a:bodyPr/>
          <a:lstStyle/>
          <a:p>
            <a:pPr marL="0" indent="0" algn="ctr">
              <a:buNone/>
            </a:pPr>
            <a:r>
              <a:rPr lang="en-US" sz="2800" dirty="0"/>
              <a:t>Any questions?</a:t>
            </a:r>
          </a:p>
          <a:p>
            <a:pPr marL="0" indent="0" algn="ctr">
              <a:buNone/>
            </a:pPr>
            <a:endParaRPr lang="en-US" dirty="0"/>
          </a:p>
          <a:p>
            <a:pPr marL="0" indent="0" algn="ctr">
              <a:buNone/>
            </a:pPr>
            <a:r>
              <a:rPr lang="en-US" dirty="0"/>
              <a:t>Thank you</a:t>
            </a:r>
          </a:p>
        </p:txBody>
      </p:sp>
    </p:spTree>
    <p:extLst>
      <p:ext uri="{BB962C8B-B14F-4D97-AF65-F5344CB8AC3E}">
        <p14:creationId xmlns:p14="http://schemas.microsoft.com/office/powerpoint/2010/main" val="174822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Overview</a:t>
            </a:r>
          </a:p>
        </p:txBody>
      </p:sp>
      <p:sp>
        <p:nvSpPr>
          <p:cNvPr id="4" name="Text Placeholder 3"/>
          <p:cNvSpPr>
            <a:spLocks noGrp="1"/>
          </p:cNvSpPr>
          <p:nvPr>
            <p:ph type="body" sz="quarter" idx="13"/>
          </p:nvPr>
        </p:nvSpPr>
        <p:spPr>
          <a:xfrm>
            <a:off x="311554" y="2486024"/>
            <a:ext cx="7839075" cy="3047509"/>
          </a:xfrm>
        </p:spPr>
        <p:txBody>
          <a:bodyPr/>
          <a:lstStyle/>
          <a:p>
            <a:r>
              <a:rPr lang="en-US" sz="2000" dirty="0"/>
              <a:t>Basic concepts</a:t>
            </a:r>
          </a:p>
          <a:p>
            <a:endParaRPr lang="en-US" sz="2000" dirty="0"/>
          </a:p>
          <a:p>
            <a:r>
              <a:rPr lang="en-US" sz="2000" dirty="0"/>
              <a:t>ICD 10 diagnosis (F20- F29)</a:t>
            </a:r>
          </a:p>
          <a:p>
            <a:endParaRPr lang="en-US" sz="2000" dirty="0"/>
          </a:p>
          <a:p>
            <a:r>
              <a:rPr lang="en-US" sz="2000" dirty="0"/>
              <a:t>Course</a:t>
            </a:r>
          </a:p>
          <a:p>
            <a:endParaRPr lang="en-US" sz="2000" dirty="0"/>
          </a:p>
          <a:p>
            <a:r>
              <a:rPr lang="en-US" sz="2000" dirty="0"/>
              <a:t>Types</a:t>
            </a:r>
          </a:p>
          <a:p>
            <a:endParaRPr lang="en-US" sz="2000" dirty="0"/>
          </a:p>
          <a:p>
            <a:r>
              <a:rPr lang="en-US" sz="2000" dirty="0"/>
              <a:t>Differential diagnoses </a:t>
            </a:r>
          </a:p>
        </p:txBody>
      </p:sp>
    </p:spTree>
    <p:extLst>
      <p:ext uri="{BB962C8B-B14F-4D97-AF65-F5344CB8AC3E}">
        <p14:creationId xmlns:p14="http://schemas.microsoft.com/office/powerpoint/2010/main" val="1348897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78551" y="225573"/>
            <a:ext cx="2232063" cy="2382341"/>
          </a:xfrm>
          <a:prstGeom prst="rect">
            <a:avLst/>
          </a:prstGeom>
        </p:spPr>
      </p:pic>
      <p:pic>
        <p:nvPicPr>
          <p:cNvPr id="3" name="Picture 2"/>
          <p:cNvPicPr>
            <a:picLocks noChangeAspect="1"/>
          </p:cNvPicPr>
          <p:nvPr/>
        </p:nvPicPr>
        <p:blipFill>
          <a:blip r:embed="rId4"/>
          <a:stretch>
            <a:fillRect/>
          </a:stretch>
        </p:blipFill>
        <p:spPr>
          <a:xfrm>
            <a:off x="5370022" y="1230379"/>
            <a:ext cx="3613320" cy="2890656"/>
          </a:xfrm>
          <a:prstGeom prst="rect">
            <a:avLst/>
          </a:prstGeom>
        </p:spPr>
      </p:pic>
      <p:pic>
        <p:nvPicPr>
          <p:cNvPr id="4" name="Picture 3"/>
          <p:cNvPicPr>
            <a:picLocks noChangeAspect="1"/>
          </p:cNvPicPr>
          <p:nvPr/>
        </p:nvPicPr>
        <p:blipFill>
          <a:blip r:embed="rId5"/>
          <a:stretch>
            <a:fillRect/>
          </a:stretch>
        </p:blipFill>
        <p:spPr>
          <a:xfrm>
            <a:off x="883526" y="2490033"/>
            <a:ext cx="3473669" cy="1350448"/>
          </a:xfrm>
          <a:prstGeom prst="rect">
            <a:avLst/>
          </a:prstGeom>
        </p:spPr>
      </p:pic>
      <p:pic>
        <p:nvPicPr>
          <p:cNvPr id="5" name="Picture 4"/>
          <p:cNvPicPr>
            <a:picLocks noChangeAspect="1"/>
          </p:cNvPicPr>
          <p:nvPr/>
        </p:nvPicPr>
        <p:blipFill>
          <a:blip r:embed="rId6"/>
          <a:stretch>
            <a:fillRect/>
          </a:stretch>
        </p:blipFill>
        <p:spPr>
          <a:xfrm>
            <a:off x="478684" y="3780218"/>
            <a:ext cx="5157346" cy="2123613"/>
          </a:xfrm>
          <a:prstGeom prst="rect">
            <a:avLst/>
          </a:prstGeom>
        </p:spPr>
      </p:pic>
    </p:spTree>
    <p:extLst>
      <p:ext uri="{BB962C8B-B14F-4D97-AF65-F5344CB8AC3E}">
        <p14:creationId xmlns:p14="http://schemas.microsoft.com/office/powerpoint/2010/main" val="296479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Positive symptoms </a:t>
            </a:r>
          </a:p>
        </p:txBody>
      </p:sp>
      <p:sp>
        <p:nvSpPr>
          <p:cNvPr id="3" name="Text Placeholder 2"/>
          <p:cNvSpPr>
            <a:spLocks noGrp="1"/>
          </p:cNvSpPr>
          <p:nvPr>
            <p:ph type="body" sz="quarter" idx="13"/>
          </p:nvPr>
        </p:nvSpPr>
        <p:spPr/>
        <p:txBody>
          <a:bodyPr/>
          <a:lstStyle/>
          <a:p>
            <a:pPr marL="0" indent="0">
              <a:buNone/>
            </a:pPr>
            <a:endParaRPr lang="en-GB" dirty="0"/>
          </a:p>
        </p:txBody>
      </p:sp>
      <p:pic>
        <p:nvPicPr>
          <p:cNvPr id="4" name="Content Placeholder 5"/>
          <p:cNvPicPr>
            <a:picLocks noGrp="1" noChangeAspect="1"/>
          </p:cNvPicPr>
          <p:nvPr>
            <p:ph idx="1"/>
          </p:nvPr>
        </p:nvPicPr>
        <p:blipFill>
          <a:blip r:embed="rId3"/>
          <a:stretch>
            <a:fillRect/>
          </a:stretch>
        </p:blipFill>
        <p:spPr>
          <a:xfrm>
            <a:off x="328683" y="1898823"/>
            <a:ext cx="2730401" cy="1992929"/>
          </a:xfrm>
          <a:prstGeom prst="rect">
            <a:avLst/>
          </a:prstGeom>
        </p:spPr>
      </p:pic>
      <p:pic>
        <p:nvPicPr>
          <p:cNvPr id="5" name="Picture 4"/>
          <p:cNvPicPr>
            <a:picLocks noChangeAspect="1"/>
          </p:cNvPicPr>
          <p:nvPr/>
        </p:nvPicPr>
        <p:blipFill>
          <a:blip r:embed="rId4"/>
          <a:stretch>
            <a:fillRect/>
          </a:stretch>
        </p:blipFill>
        <p:spPr>
          <a:xfrm>
            <a:off x="3441225" y="1914525"/>
            <a:ext cx="2324594" cy="1310813"/>
          </a:xfrm>
          <a:prstGeom prst="rect">
            <a:avLst/>
          </a:prstGeom>
        </p:spPr>
      </p:pic>
      <p:pic>
        <p:nvPicPr>
          <p:cNvPr id="6" name="Picture 5"/>
          <p:cNvPicPr>
            <a:picLocks noChangeAspect="1"/>
          </p:cNvPicPr>
          <p:nvPr/>
        </p:nvPicPr>
        <p:blipFill>
          <a:blip r:embed="rId5"/>
          <a:stretch>
            <a:fillRect/>
          </a:stretch>
        </p:blipFill>
        <p:spPr>
          <a:xfrm>
            <a:off x="5902971" y="1898823"/>
            <a:ext cx="3073400" cy="3073400"/>
          </a:xfrm>
          <a:prstGeom prst="rect">
            <a:avLst/>
          </a:prstGeom>
        </p:spPr>
      </p:pic>
      <p:pic>
        <p:nvPicPr>
          <p:cNvPr id="7" name="Picture 6"/>
          <p:cNvPicPr>
            <a:picLocks noChangeAspect="1"/>
          </p:cNvPicPr>
          <p:nvPr/>
        </p:nvPicPr>
        <p:blipFill>
          <a:blip r:embed="rId6"/>
          <a:stretch>
            <a:fillRect/>
          </a:stretch>
        </p:blipFill>
        <p:spPr>
          <a:xfrm>
            <a:off x="2002816" y="3961729"/>
            <a:ext cx="1652141" cy="1643880"/>
          </a:xfrm>
          <a:prstGeom prst="rect">
            <a:avLst/>
          </a:prstGeom>
        </p:spPr>
      </p:pic>
      <p:pic>
        <p:nvPicPr>
          <p:cNvPr id="8" name="Picture 7"/>
          <p:cNvPicPr>
            <a:picLocks noChangeAspect="1"/>
          </p:cNvPicPr>
          <p:nvPr/>
        </p:nvPicPr>
        <p:blipFill>
          <a:blip r:embed="rId7"/>
          <a:stretch>
            <a:fillRect/>
          </a:stretch>
        </p:blipFill>
        <p:spPr>
          <a:xfrm>
            <a:off x="4201933" y="3566419"/>
            <a:ext cx="1267842" cy="2195672"/>
          </a:xfrm>
          <a:prstGeom prst="rect">
            <a:avLst/>
          </a:prstGeom>
        </p:spPr>
      </p:pic>
    </p:spTree>
    <p:extLst>
      <p:ext uri="{BB962C8B-B14F-4D97-AF65-F5344CB8AC3E}">
        <p14:creationId xmlns:p14="http://schemas.microsoft.com/office/powerpoint/2010/main" val="296108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Negative symptoms </a:t>
            </a:r>
          </a:p>
        </p:txBody>
      </p:sp>
      <p:sp>
        <p:nvSpPr>
          <p:cNvPr id="3" name="Text Placeholder 2"/>
          <p:cNvSpPr>
            <a:spLocks noGrp="1"/>
          </p:cNvSpPr>
          <p:nvPr>
            <p:ph type="body" sz="quarter" idx="13"/>
          </p:nvPr>
        </p:nvSpPr>
        <p:spPr/>
        <p:txBody>
          <a:bodyPr/>
          <a:lstStyle/>
          <a:p>
            <a:pPr marL="0" indent="0">
              <a:buNone/>
            </a:pPr>
            <a:endParaRPr lang="en-GB" dirty="0"/>
          </a:p>
        </p:txBody>
      </p:sp>
      <p:pic>
        <p:nvPicPr>
          <p:cNvPr id="4" name="Picture 3"/>
          <p:cNvPicPr>
            <a:picLocks noChangeAspect="1"/>
          </p:cNvPicPr>
          <p:nvPr/>
        </p:nvPicPr>
        <p:blipFill>
          <a:blip r:embed="rId3"/>
          <a:stretch>
            <a:fillRect/>
          </a:stretch>
        </p:blipFill>
        <p:spPr>
          <a:xfrm>
            <a:off x="457200" y="1954924"/>
            <a:ext cx="2435629" cy="2010824"/>
          </a:xfrm>
          <a:prstGeom prst="rect">
            <a:avLst/>
          </a:prstGeom>
        </p:spPr>
      </p:pic>
      <p:pic>
        <p:nvPicPr>
          <p:cNvPr id="5" name="Picture 4"/>
          <p:cNvPicPr>
            <a:picLocks noChangeAspect="1"/>
          </p:cNvPicPr>
          <p:nvPr/>
        </p:nvPicPr>
        <p:blipFill>
          <a:blip r:embed="rId4"/>
          <a:stretch>
            <a:fillRect/>
          </a:stretch>
        </p:blipFill>
        <p:spPr>
          <a:xfrm>
            <a:off x="3712118" y="1862421"/>
            <a:ext cx="2103327" cy="2103327"/>
          </a:xfrm>
          <a:prstGeom prst="rect">
            <a:avLst/>
          </a:prstGeom>
        </p:spPr>
      </p:pic>
      <p:pic>
        <p:nvPicPr>
          <p:cNvPr id="6" name="Picture 5"/>
          <p:cNvPicPr>
            <a:picLocks noChangeAspect="1"/>
          </p:cNvPicPr>
          <p:nvPr/>
        </p:nvPicPr>
        <p:blipFill>
          <a:blip r:embed="rId5"/>
          <a:stretch>
            <a:fillRect/>
          </a:stretch>
        </p:blipFill>
        <p:spPr>
          <a:xfrm>
            <a:off x="5948242" y="1862421"/>
            <a:ext cx="2996253" cy="2397002"/>
          </a:xfrm>
          <a:prstGeom prst="rect">
            <a:avLst/>
          </a:prstGeom>
        </p:spPr>
      </p:pic>
      <p:pic>
        <p:nvPicPr>
          <p:cNvPr id="7" name="Picture 6"/>
          <p:cNvPicPr>
            <a:picLocks noChangeAspect="1"/>
          </p:cNvPicPr>
          <p:nvPr/>
        </p:nvPicPr>
        <p:blipFill>
          <a:blip r:embed="rId6"/>
          <a:stretch>
            <a:fillRect/>
          </a:stretch>
        </p:blipFill>
        <p:spPr>
          <a:xfrm>
            <a:off x="3341716" y="3986494"/>
            <a:ext cx="2564506" cy="1923379"/>
          </a:xfrm>
          <a:prstGeom prst="rect">
            <a:avLst/>
          </a:prstGeom>
        </p:spPr>
      </p:pic>
    </p:spTree>
    <p:extLst>
      <p:ext uri="{BB962C8B-B14F-4D97-AF65-F5344CB8AC3E}">
        <p14:creationId xmlns:p14="http://schemas.microsoft.com/office/powerpoint/2010/main" val="32522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Disorganised symptoms</a:t>
            </a:r>
          </a:p>
        </p:txBody>
      </p:sp>
      <p:sp>
        <p:nvSpPr>
          <p:cNvPr id="3" name="Text Placeholder 2"/>
          <p:cNvSpPr>
            <a:spLocks noGrp="1"/>
          </p:cNvSpPr>
          <p:nvPr>
            <p:ph type="body" sz="quarter" idx="13"/>
          </p:nvPr>
        </p:nvSpPr>
        <p:spPr/>
        <p:txBody>
          <a:bodyPr/>
          <a:lstStyle/>
          <a:p>
            <a:pPr marL="0" indent="0">
              <a:buNone/>
            </a:pPr>
            <a:endParaRPr lang="en-GB" dirty="0"/>
          </a:p>
        </p:txBody>
      </p:sp>
      <p:pic>
        <p:nvPicPr>
          <p:cNvPr id="4" name="Picture 3"/>
          <p:cNvPicPr>
            <a:picLocks noChangeAspect="1"/>
          </p:cNvPicPr>
          <p:nvPr/>
        </p:nvPicPr>
        <p:blipFill>
          <a:blip r:embed="rId3"/>
          <a:stretch>
            <a:fillRect/>
          </a:stretch>
        </p:blipFill>
        <p:spPr>
          <a:xfrm>
            <a:off x="219479" y="1929132"/>
            <a:ext cx="3977520" cy="1744767"/>
          </a:xfrm>
          <a:prstGeom prst="rect">
            <a:avLst/>
          </a:prstGeom>
        </p:spPr>
      </p:pic>
      <p:pic>
        <p:nvPicPr>
          <p:cNvPr id="5" name="Picture 4"/>
          <p:cNvPicPr>
            <a:picLocks noChangeAspect="1"/>
          </p:cNvPicPr>
          <p:nvPr/>
        </p:nvPicPr>
        <p:blipFill>
          <a:blip r:embed="rId4"/>
          <a:stretch>
            <a:fillRect/>
          </a:stretch>
        </p:blipFill>
        <p:spPr>
          <a:xfrm>
            <a:off x="4818186" y="1704975"/>
            <a:ext cx="3411414" cy="2267577"/>
          </a:xfrm>
          <a:prstGeom prst="rect">
            <a:avLst/>
          </a:prstGeom>
        </p:spPr>
      </p:pic>
      <p:pic>
        <p:nvPicPr>
          <p:cNvPr id="6" name="Picture 5"/>
          <p:cNvPicPr>
            <a:picLocks noChangeAspect="1"/>
          </p:cNvPicPr>
          <p:nvPr/>
        </p:nvPicPr>
        <p:blipFill>
          <a:blip r:embed="rId5"/>
          <a:stretch>
            <a:fillRect/>
          </a:stretch>
        </p:blipFill>
        <p:spPr>
          <a:xfrm>
            <a:off x="3252358" y="3998343"/>
            <a:ext cx="2381376" cy="2056931"/>
          </a:xfrm>
          <a:prstGeom prst="rect">
            <a:avLst/>
          </a:prstGeom>
        </p:spPr>
      </p:pic>
    </p:spTree>
    <p:extLst>
      <p:ext uri="{BB962C8B-B14F-4D97-AF65-F5344CB8AC3E}">
        <p14:creationId xmlns:p14="http://schemas.microsoft.com/office/powerpoint/2010/main" val="284826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ICD 10 F20</a:t>
            </a:r>
            <a:endParaRPr lang="en-GB" sz="3200" dirty="0"/>
          </a:p>
        </p:txBody>
      </p:sp>
      <p:sp>
        <p:nvSpPr>
          <p:cNvPr id="4" name="Text Placeholder 3"/>
          <p:cNvSpPr>
            <a:spLocks noGrp="1"/>
          </p:cNvSpPr>
          <p:nvPr>
            <p:ph type="body" sz="quarter" idx="13"/>
          </p:nvPr>
        </p:nvSpPr>
        <p:spPr>
          <a:xfrm>
            <a:off x="457200" y="1965278"/>
            <a:ext cx="7839075" cy="3671951"/>
          </a:xfrm>
        </p:spPr>
        <p:txBody>
          <a:bodyPr/>
          <a:lstStyle/>
          <a:p>
            <a:endParaRPr lang="en-US" sz="2000" dirty="0"/>
          </a:p>
          <a:p>
            <a:r>
              <a:rPr lang="en-US" sz="2000" dirty="0"/>
              <a:t>“Schizophrenic disorders are characterized in general by fundamental and characteristic distortions of thinking and perception, and affects that are inappropriate or blunted.”</a:t>
            </a:r>
          </a:p>
          <a:p>
            <a:endParaRPr lang="en-US" sz="2000" dirty="0"/>
          </a:p>
          <a:p>
            <a:r>
              <a:rPr lang="en-US" sz="2000" dirty="0"/>
              <a:t>Syndromes, symptoms or signs should be present for most of the time during an episode of psychotic illness lasting for at least one month </a:t>
            </a:r>
          </a:p>
        </p:txBody>
      </p:sp>
    </p:spTree>
    <p:extLst>
      <p:ext uri="{BB962C8B-B14F-4D97-AF65-F5344CB8AC3E}">
        <p14:creationId xmlns:p14="http://schemas.microsoft.com/office/powerpoint/2010/main" val="2325031265"/>
      </p:ext>
    </p:extLst>
  </p:cSld>
  <p:clrMapOvr>
    <a:masterClrMapping/>
  </p:clrMapOvr>
</p:sld>
</file>

<file path=ppt/theme/theme1.xml><?xml version="1.0" encoding="utf-8"?>
<a:theme xmlns:a="http://schemas.openxmlformats.org/drawingml/2006/main" name="Psychiatry Recruitment P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Psychiatry Recruitment PP</Template>
  <TotalTime>706</TotalTime>
  <Words>1722</Words>
  <Application>Microsoft Office PowerPoint</Application>
  <PresentationFormat>On-screen Show (4:3)</PresentationFormat>
  <Paragraphs>292</Paragraphs>
  <Slides>36</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Wingdings 3</vt:lpstr>
      <vt:lpstr>Psychiatry Recruitment PP</vt:lpstr>
      <vt:lpstr>PowerPoint Presentation</vt:lpstr>
      <vt:lpstr>Psychosis 2</vt:lpstr>
      <vt:lpstr>Psychosis 2</vt:lpstr>
      <vt:lpstr>Overview</vt:lpstr>
      <vt:lpstr>PowerPoint Presentation</vt:lpstr>
      <vt:lpstr>Positive symptoms </vt:lpstr>
      <vt:lpstr>Negative symptoms </vt:lpstr>
      <vt:lpstr>Disorganised symptoms</vt:lpstr>
      <vt:lpstr>ICD 10 F20</vt:lpstr>
      <vt:lpstr>AT LEAST ONE</vt:lpstr>
      <vt:lpstr>AT LEAST TWO</vt:lpstr>
      <vt:lpstr>Exclusion criteria </vt:lpstr>
      <vt:lpstr>Course</vt:lpstr>
      <vt:lpstr>Course </vt:lpstr>
      <vt:lpstr> Types: F20.0 Paranoid schizophrenia</vt:lpstr>
      <vt:lpstr>Types: F20.1 Hebephrenic schizophrenia</vt:lpstr>
      <vt:lpstr>Types: F20.2 Catatonic schizophrenia</vt:lpstr>
      <vt:lpstr>Types: F20.3 Undifferentiated schizophrenia </vt:lpstr>
      <vt:lpstr>Types: F20.4 Post-schizophrenic depression</vt:lpstr>
      <vt:lpstr>Types: F20.5 Residual schizophrenia</vt:lpstr>
      <vt:lpstr>Types: F20.6 Simple schizophrenia</vt:lpstr>
      <vt:lpstr>Differential Diagnoses </vt:lpstr>
      <vt:lpstr>Summary </vt:lpstr>
      <vt:lpstr>PowerPoint Presentation</vt:lpstr>
      <vt:lpstr>References &amp; further reading</vt:lpstr>
      <vt:lpstr>Psychosis 2</vt:lpstr>
      <vt:lpstr>Psychosis 2</vt:lpstr>
      <vt:lpstr>Psychosis 2</vt:lpstr>
      <vt:lpstr>Psychosis 2</vt:lpstr>
      <vt:lpstr>Psychosis 2</vt:lpstr>
      <vt:lpstr>Psychosis 2</vt:lpstr>
      <vt:lpstr>Psychosis 2</vt:lpstr>
      <vt:lpstr>Psychosis 2</vt:lpstr>
      <vt:lpstr>Psychosis 2</vt:lpstr>
      <vt:lpstr>Psychosis 2</vt:lpstr>
      <vt:lpstr>Psychosis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Kent</dc:creator>
  <cp:lastModifiedBy>Helen McEnerney</cp:lastModifiedBy>
  <cp:revision>77</cp:revision>
  <dcterms:created xsi:type="dcterms:W3CDTF">2016-02-23T11:02:26Z</dcterms:created>
  <dcterms:modified xsi:type="dcterms:W3CDTF">2020-06-29T15:29:34Z</dcterms:modified>
</cp:coreProperties>
</file>