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9"/>
  </p:notesMasterIdLst>
  <p:sldIdLst>
    <p:sldId id="264" r:id="rId2"/>
    <p:sldId id="265" r:id="rId3"/>
    <p:sldId id="266" r:id="rId4"/>
    <p:sldId id="267" r:id="rId5"/>
    <p:sldId id="337" r:id="rId6"/>
    <p:sldId id="333" r:id="rId7"/>
    <p:sldId id="346" r:id="rId8"/>
    <p:sldId id="401" r:id="rId9"/>
    <p:sldId id="377" r:id="rId10"/>
    <p:sldId id="362" r:id="rId11"/>
    <p:sldId id="403" r:id="rId12"/>
    <p:sldId id="394" r:id="rId13"/>
    <p:sldId id="395" r:id="rId14"/>
    <p:sldId id="390" r:id="rId15"/>
    <p:sldId id="396" r:id="rId16"/>
    <p:sldId id="402" r:id="rId17"/>
    <p:sldId id="397" r:id="rId18"/>
    <p:sldId id="366" r:id="rId19"/>
    <p:sldId id="367" r:id="rId20"/>
    <p:sldId id="363" r:id="rId21"/>
    <p:sldId id="404" r:id="rId22"/>
    <p:sldId id="364" r:id="rId23"/>
    <p:sldId id="373" r:id="rId24"/>
    <p:sldId id="365" r:id="rId25"/>
    <p:sldId id="371" r:id="rId26"/>
    <p:sldId id="405" r:id="rId27"/>
    <p:sldId id="399" r:id="rId28"/>
    <p:sldId id="400" r:id="rId29"/>
    <p:sldId id="370" r:id="rId30"/>
    <p:sldId id="375" r:id="rId31"/>
    <p:sldId id="369" r:id="rId32"/>
    <p:sldId id="368" r:id="rId33"/>
    <p:sldId id="355" r:id="rId34"/>
    <p:sldId id="347" r:id="rId35"/>
    <p:sldId id="356" r:id="rId36"/>
    <p:sldId id="358" r:id="rId37"/>
    <p:sldId id="359" r:id="rId38"/>
    <p:sldId id="354" r:id="rId39"/>
    <p:sldId id="398" r:id="rId40"/>
    <p:sldId id="357" r:id="rId41"/>
    <p:sldId id="353" r:id="rId42"/>
    <p:sldId id="360" r:id="rId43"/>
    <p:sldId id="361" r:id="rId44"/>
    <p:sldId id="348" r:id="rId45"/>
    <p:sldId id="382" r:id="rId46"/>
    <p:sldId id="383" r:id="rId47"/>
    <p:sldId id="379" r:id="rId48"/>
    <p:sldId id="350" r:id="rId49"/>
    <p:sldId id="351" r:id="rId50"/>
    <p:sldId id="391" r:id="rId51"/>
    <p:sldId id="386" r:id="rId52"/>
    <p:sldId id="389" r:id="rId53"/>
    <p:sldId id="385" r:id="rId54"/>
    <p:sldId id="392" r:id="rId55"/>
    <p:sldId id="387" r:id="rId56"/>
    <p:sldId id="331" r:id="rId57"/>
    <p:sldId id="335" r:id="rId58"/>
    <p:sldId id="342" r:id="rId59"/>
    <p:sldId id="338" r:id="rId60"/>
    <p:sldId id="344" r:id="rId61"/>
    <p:sldId id="343" r:id="rId62"/>
    <p:sldId id="339" r:id="rId63"/>
    <p:sldId id="340" r:id="rId64"/>
    <p:sldId id="341" r:id="rId65"/>
    <p:sldId id="332" r:id="rId66"/>
    <p:sldId id="318" r:id="rId67"/>
    <p:sldId id="272" r:id="rId68"/>
    <p:sldId id="406" r:id="rId69"/>
    <p:sldId id="323" r:id="rId70"/>
    <p:sldId id="407" r:id="rId71"/>
    <p:sldId id="319" r:id="rId72"/>
    <p:sldId id="325" r:id="rId73"/>
    <p:sldId id="326" r:id="rId74"/>
    <p:sldId id="408" r:id="rId75"/>
    <p:sldId id="327" r:id="rId76"/>
    <p:sldId id="409" r:id="rId77"/>
    <p:sldId id="271"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9A10C86-D942-4A4E-9AE6-A1154B01F6C8}">
          <p14:sldIdLst>
            <p14:sldId id="264"/>
            <p14:sldId id="265"/>
            <p14:sldId id="266"/>
          </p14:sldIdLst>
        </p14:section>
        <p14:section name="Expert Led Presentation - intro" id="{4314E84C-E356-184E-91B0-C832AD90BD7F}">
          <p14:sldIdLst>
            <p14:sldId id="267"/>
            <p14:sldId id="337"/>
            <p14:sldId id="333"/>
            <p14:sldId id="346"/>
            <p14:sldId id="401"/>
          </p14:sldIdLst>
        </p14:section>
        <p14:section name="Vascular Syndromes" id="{44BDF12B-4753-344B-A9DF-12C4E5D9C672}">
          <p14:sldIdLst>
            <p14:sldId id="377"/>
            <p14:sldId id="362"/>
            <p14:sldId id="403"/>
            <p14:sldId id="394"/>
            <p14:sldId id="395"/>
            <p14:sldId id="390"/>
            <p14:sldId id="396"/>
            <p14:sldId id="402"/>
            <p14:sldId id="397"/>
          </p14:sldIdLst>
        </p14:section>
        <p14:section name="Frontotemporal" id="{8FB27631-A404-1347-9085-B8578B318444}">
          <p14:sldIdLst>
            <p14:sldId id="366"/>
            <p14:sldId id="367"/>
            <p14:sldId id="363"/>
            <p14:sldId id="404"/>
            <p14:sldId id="364"/>
            <p14:sldId id="373"/>
            <p14:sldId id="365"/>
            <p14:sldId id="371"/>
            <p14:sldId id="405"/>
            <p14:sldId id="399"/>
            <p14:sldId id="400"/>
            <p14:sldId id="370"/>
            <p14:sldId id="375"/>
            <p14:sldId id="369"/>
            <p14:sldId id="368"/>
          </p14:sldIdLst>
        </p14:section>
        <p14:section name="DLB" id="{9B2432F6-8471-D242-97BF-B0349EB3E30E}">
          <p14:sldIdLst>
            <p14:sldId id="355"/>
            <p14:sldId id="347"/>
            <p14:sldId id="356"/>
            <p14:sldId id="358"/>
            <p14:sldId id="359"/>
          </p14:sldIdLst>
        </p14:section>
        <p14:section name="Untitled Section" id="{0DCC0615-B65A-41B2-B914-C5871EF7495C}">
          <p14:sldIdLst>
            <p14:sldId id="354"/>
            <p14:sldId id="398"/>
            <p14:sldId id="357"/>
            <p14:sldId id="353"/>
            <p14:sldId id="360"/>
            <p14:sldId id="361"/>
          </p14:sldIdLst>
        </p14:section>
        <p14:section name="PDD and similar conditions" id="{A7BE4637-3F33-7D47-B6AF-E190BE4E1D3D}">
          <p14:sldIdLst>
            <p14:sldId id="348"/>
            <p14:sldId id="382"/>
            <p14:sldId id="383"/>
            <p14:sldId id="379"/>
            <p14:sldId id="350"/>
            <p14:sldId id="351"/>
            <p14:sldId id="391"/>
            <p14:sldId id="386"/>
            <p14:sldId id="389"/>
            <p14:sldId id="385"/>
            <p14:sldId id="392"/>
            <p14:sldId id="387"/>
          </p14:sldIdLst>
        </p14:section>
        <p14:section name="Hungtington's Disease" id="{47022936-B68E-B946-8D56-8CDA5654A17C}">
          <p14:sldIdLst>
            <p14:sldId id="331"/>
            <p14:sldId id="335"/>
            <p14:sldId id="342"/>
            <p14:sldId id="338"/>
            <p14:sldId id="344"/>
            <p14:sldId id="343"/>
            <p14:sldId id="339"/>
            <p14:sldId id="340"/>
            <p14:sldId id="341"/>
          </p14:sldIdLst>
        </p14:section>
        <p14:section name="Others (e.g. CJD)" id="{6B365FC5-7B53-1D43-B3ED-EB5506CE4552}">
          <p14:sldIdLst/>
        </p14:section>
        <p14:section name="References" id="{2A6C1E33-D115-F846-BBDE-38914AE8ED4F}">
          <p14:sldIdLst>
            <p14:sldId id="332"/>
            <p14:sldId id="318"/>
          </p14:sldIdLst>
        </p14:section>
        <p14:section name="MCQs" id="{938AC7ED-7DF6-394C-8BE6-05E3D9C75FD7}">
          <p14:sldIdLst>
            <p14:sldId id="272"/>
            <p14:sldId id="406"/>
            <p14:sldId id="323"/>
            <p14:sldId id="407"/>
            <p14:sldId id="319"/>
            <p14:sldId id="325"/>
            <p14:sldId id="326"/>
            <p14:sldId id="408"/>
            <p14:sldId id="327"/>
            <p14:sldId id="409"/>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F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9552" autoAdjust="0"/>
  </p:normalViewPr>
  <p:slideViewPr>
    <p:cSldViewPr snapToGrid="0" snapToObjects="1">
      <p:cViewPr varScale="1">
        <p:scale>
          <a:sx n="91" d="100"/>
          <a:sy n="91" d="100"/>
        </p:scale>
        <p:origin x="80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rot="0" vert="horz"/>
          <a:lstStyle/>
          <a:p>
            <a:pPr>
              <a:defRPr/>
            </a:pPr>
            <a:endParaRPr lang="en-GB" sz="1600">
              <a:solidFill>
                <a:schemeClr val="tx1">
                  <a:lumMod val="50000"/>
                  <a:lumOff val="50000"/>
                </a:schemeClr>
              </a:solidFill>
            </a:endParaRPr>
          </a:p>
          <a:p>
            <a:pPr>
              <a:defRPr/>
            </a:pPr>
            <a:r>
              <a:rPr lang="en-GB" sz="1600">
                <a:solidFill>
                  <a:schemeClr val="tx1">
                    <a:lumMod val="50000"/>
                    <a:lumOff val="50000"/>
                  </a:schemeClr>
                </a:solidFill>
              </a:rPr>
              <a:t>(Adapted from Alzheimer's Society, 2014)</a:t>
            </a:r>
          </a:p>
        </c:rich>
      </c:tx>
      <c:layout>
        <c:manualLayout>
          <c:xMode val="edge"/>
          <c:yMode val="edge"/>
          <c:x val="0.18502633508274399"/>
          <c:y val="0.88320318973744705"/>
        </c:manualLayout>
      </c:layout>
      <c:overlay val="0"/>
    </c:title>
    <c:autoTitleDeleted val="0"/>
    <c:plotArea>
      <c:layout>
        <c:manualLayout>
          <c:layoutTarget val="inner"/>
          <c:xMode val="edge"/>
          <c:yMode val="edge"/>
          <c:x val="0.20604861644696795"/>
          <c:y val="0.1720854891863538"/>
          <c:w val="0.50779695646608802"/>
          <c:h val="0.78221129279509505"/>
        </c:manualLayout>
      </c:layout>
      <c:pieChart>
        <c:varyColors val="1"/>
        <c:ser>
          <c:idx val="0"/>
          <c:order val="0"/>
          <c:explosion val="12"/>
          <c:dPt>
            <c:idx val="0"/>
            <c:bubble3D val="0"/>
            <c:extLst>
              <c:ext xmlns:c16="http://schemas.microsoft.com/office/drawing/2014/chart" uri="{C3380CC4-5D6E-409C-BE32-E72D297353CC}">
                <c16:uniqueId val="{00000000-F3BF-4A59-B0A0-E91A84B32D2C}"/>
              </c:ext>
            </c:extLst>
          </c:dPt>
          <c:dPt>
            <c:idx val="1"/>
            <c:bubble3D val="0"/>
            <c:extLst>
              <c:ext xmlns:c16="http://schemas.microsoft.com/office/drawing/2014/chart" uri="{C3380CC4-5D6E-409C-BE32-E72D297353CC}">
                <c16:uniqueId val="{00000001-F3BF-4A59-B0A0-E91A84B32D2C}"/>
              </c:ext>
            </c:extLst>
          </c:dPt>
          <c:dPt>
            <c:idx val="2"/>
            <c:bubble3D val="0"/>
            <c:extLst>
              <c:ext xmlns:c16="http://schemas.microsoft.com/office/drawing/2014/chart" uri="{C3380CC4-5D6E-409C-BE32-E72D297353CC}">
                <c16:uniqueId val="{00000002-F3BF-4A59-B0A0-E91A84B32D2C}"/>
              </c:ext>
            </c:extLst>
          </c:dPt>
          <c:dPt>
            <c:idx val="3"/>
            <c:bubble3D val="0"/>
            <c:extLst>
              <c:ext xmlns:c16="http://schemas.microsoft.com/office/drawing/2014/chart" uri="{C3380CC4-5D6E-409C-BE32-E72D297353CC}">
                <c16:uniqueId val="{00000003-F3BF-4A59-B0A0-E91A84B32D2C}"/>
              </c:ext>
            </c:extLst>
          </c:dPt>
          <c:dPt>
            <c:idx val="4"/>
            <c:bubble3D val="0"/>
            <c:extLst>
              <c:ext xmlns:c16="http://schemas.microsoft.com/office/drawing/2014/chart" uri="{C3380CC4-5D6E-409C-BE32-E72D297353CC}">
                <c16:uniqueId val="{00000004-F3BF-4A59-B0A0-E91A84B32D2C}"/>
              </c:ext>
            </c:extLst>
          </c:dPt>
          <c:dPt>
            <c:idx val="5"/>
            <c:bubble3D val="0"/>
            <c:extLst>
              <c:ext xmlns:c16="http://schemas.microsoft.com/office/drawing/2014/chart" uri="{C3380CC4-5D6E-409C-BE32-E72D297353CC}">
                <c16:uniqueId val="{00000005-F3BF-4A59-B0A0-E91A84B32D2C}"/>
              </c:ext>
            </c:extLst>
          </c:dPt>
          <c:dPt>
            <c:idx val="6"/>
            <c:bubble3D val="0"/>
            <c:extLst>
              <c:ext xmlns:c16="http://schemas.microsoft.com/office/drawing/2014/chart" uri="{C3380CC4-5D6E-409C-BE32-E72D297353CC}">
                <c16:uniqueId val="{00000006-F3BF-4A59-B0A0-E91A84B32D2C}"/>
              </c:ext>
            </c:extLst>
          </c:dPt>
          <c:dLbls>
            <c:dLbl>
              <c:idx val="4"/>
              <c:tx>
                <c:rich>
                  <a:bodyPr/>
                  <a:lstStyle/>
                  <a:p>
                    <a:r>
                      <a:rPr lang="en-US" sz="1500"/>
                      <a:t>FTDs, 2%</a:t>
                    </a:r>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3BF-4A59-B0A0-E91A84B32D2C}"/>
                </c:ext>
              </c:extLst>
            </c:dLbl>
            <c:spPr>
              <a:noFill/>
              <a:ln>
                <a:noFill/>
              </a:ln>
              <a:effectLst/>
            </c:spPr>
            <c:txPr>
              <a:bodyPr rot="0" vert="horz"/>
              <a:lstStyle/>
              <a:p>
                <a:pPr>
                  <a:defRPr sz="1600"/>
                </a:pPr>
                <a:endParaRPr lang="en-US"/>
              </a:p>
            </c:txPr>
            <c:dLblPos val="bestFit"/>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Sheet1!$C$3:$C$9</c:f>
              <c:strCache>
                <c:ptCount val="7"/>
                <c:pt idx="0">
                  <c:v>Alzheimer's disease</c:v>
                </c:pt>
                <c:pt idx="1">
                  <c:v>Vascular </c:v>
                </c:pt>
                <c:pt idx="2">
                  <c:v>Mixed</c:v>
                </c:pt>
                <c:pt idx="3">
                  <c:v>Lewy Body</c:v>
                </c:pt>
                <c:pt idx="4">
                  <c:v>Frontotemporal</c:v>
                </c:pt>
                <c:pt idx="5">
                  <c:v>Parkinson's</c:v>
                </c:pt>
                <c:pt idx="6">
                  <c:v>Other</c:v>
                </c:pt>
              </c:strCache>
            </c:strRef>
          </c:cat>
          <c:val>
            <c:numRef>
              <c:f>Sheet1!$D$3:$D$9</c:f>
              <c:numCache>
                <c:formatCode>0%</c:formatCode>
                <c:ptCount val="7"/>
                <c:pt idx="0">
                  <c:v>0.62</c:v>
                </c:pt>
                <c:pt idx="1">
                  <c:v>0.17</c:v>
                </c:pt>
                <c:pt idx="2">
                  <c:v>0.1</c:v>
                </c:pt>
                <c:pt idx="3">
                  <c:v>0.04</c:v>
                </c:pt>
                <c:pt idx="4">
                  <c:v>0.02</c:v>
                </c:pt>
                <c:pt idx="5">
                  <c:v>0.02</c:v>
                </c:pt>
                <c:pt idx="6">
                  <c:v>0.03</c:v>
                </c:pt>
              </c:numCache>
            </c:numRef>
          </c:val>
          <c:extLst>
            <c:ext xmlns:c16="http://schemas.microsoft.com/office/drawing/2014/chart" uri="{C3380CC4-5D6E-409C-BE32-E72D297353CC}">
              <c16:uniqueId val="{00000007-F3BF-4A59-B0A0-E91A84B32D2C}"/>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58FA4-E169-44EF-AE89-F9F3A898C55B}" type="doc">
      <dgm:prSet loTypeId="urn:microsoft.com/office/officeart/2005/8/layout/venn1" loCatId="relationship" qsTypeId="urn:microsoft.com/office/officeart/2005/8/quickstyle/simple5" qsCatId="simple" csTypeId="urn:microsoft.com/office/officeart/2005/8/colors/accent6_2" csCatId="accent6" phldr="1"/>
      <dgm:spPr/>
      <dgm:t>
        <a:bodyPr/>
        <a:lstStyle/>
        <a:p>
          <a:endParaRPr lang="en-GB"/>
        </a:p>
      </dgm:t>
    </dgm:pt>
    <dgm:pt modelId="{5B95E435-11BD-484C-BC71-7E2C5CA9A485}">
      <dgm:prSet phldrT="[Text]" custT="1"/>
      <dgm:spPr/>
      <dgm:t>
        <a:bodyPr lIns="0" tIns="0" rIns="0" bIns="0"/>
        <a:lstStyle/>
        <a:p>
          <a:r>
            <a:rPr lang="en-GB" sz="1600" b="1">
              <a:solidFill>
                <a:schemeClr val="tx1">
                  <a:lumMod val="95000"/>
                  <a:lumOff val="5000"/>
                </a:schemeClr>
              </a:solidFill>
            </a:rPr>
            <a:t>Motor</a:t>
          </a:r>
        </a:p>
      </dgm:t>
    </dgm:pt>
    <dgm:pt modelId="{53E105EC-F574-4054-9BCB-0C1F9A59697F}" type="parTrans" cxnId="{73977379-2934-4C49-B811-A4FEF9E4F905}">
      <dgm:prSet/>
      <dgm:spPr/>
      <dgm:t>
        <a:bodyPr/>
        <a:lstStyle/>
        <a:p>
          <a:endParaRPr lang="en-GB" sz="3200">
            <a:solidFill>
              <a:schemeClr val="tx1">
                <a:lumMod val="95000"/>
                <a:lumOff val="5000"/>
              </a:schemeClr>
            </a:solidFill>
          </a:endParaRPr>
        </a:p>
      </dgm:t>
    </dgm:pt>
    <dgm:pt modelId="{7C9A3F08-90EB-420B-A4E2-381EEDB1A0A6}" type="sibTrans" cxnId="{73977379-2934-4C49-B811-A4FEF9E4F905}">
      <dgm:prSet/>
      <dgm:spPr/>
      <dgm:t>
        <a:bodyPr/>
        <a:lstStyle/>
        <a:p>
          <a:endParaRPr lang="en-GB" sz="3200">
            <a:solidFill>
              <a:schemeClr val="tx1">
                <a:lumMod val="95000"/>
                <a:lumOff val="5000"/>
              </a:schemeClr>
            </a:solidFill>
          </a:endParaRPr>
        </a:p>
      </dgm:t>
    </dgm:pt>
    <dgm:pt modelId="{0AF39018-4C06-4892-B624-B31C2B25129E}">
      <dgm:prSet phldrT="[Text]" custT="1"/>
      <dgm:spPr/>
      <dgm:t>
        <a:bodyPr lIns="0" tIns="0" rIns="0" bIns="0"/>
        <a:lstStyle/>
        <a:p>
          <a:r>
            <a:rPr lang="en-GB" sz="1600" b="1">
              <a:solidFill>
                <a:schemeClr val="tx1">
                  <a:lumMod val="95000"/>
                  <a:lumOff val="5000"/>
                </a:schemeClr>
              </a:solidFill>
            </a:rPr>
            <a:t>Psychiatric</a:t>
          </a:r>
        </a:p>
      </dgm:t>
    </dgm:pt>
    <dgm:pt modelId="{5DE7D8D3-116F-4B6F-BA67-A88417D05D46}" type="parTrans" cxnId="{A9341370-A647-4229-8176-C390E87010AE}">
      <dgm:prSet/>
      <dgm:spPr/>
      <dgm:t>
        <a:bodyPr/>
        <a:lstStyle/>
        <a:p>
          <a:endParaRPr lang="en-GB" sz="3200">
            <a:solidFill>
              <a:schemeClr val="tx1">
                <a:lumMod val="95000"/>
                <a:lumOff val="5000"/>
              </a:schemeClr>
            </a:solidFill>
          </a:endParaRPr>
        </a:p>
      </dgm:t>
    </dgm:pt>
    <dgm:pt modelId="{417D6852-7B3F-4934-A8D3-228E8A407CBF}" type="sibTrans" cxnId="{A9341370-A647-4229-8176-C390E87010AE}">
      <dgm:prSet/>
      <dgm:spPr/>
      <dgm:t>
        <a:bodyPr/>
        <a:lstStyle/>
        <a:p>
          <a:endParaRPr lang="en-GB" sz="3200">
            <a:solidFill>
              <a:schemeClr val="tx1">
                <a:lumMod val="95000"/>
                <a:lumOff val="5000"/>
              </a:schemeClr>
            </a:solidFill>
          </a:endParaRPr>
        </a:p>
      </dgm:t>
    </dgm:pt>
    <dgm:pt modelId="{21BCC57E-38D5-41B1-A871-237FE580CA50}">
      <dgm:prSet phldrT="[Text]" custT="1"/>
      <dgm:spPr/>
      <dgm:t>
        <a:bodyPr/>
        <a:lstStyle/>
        <a:p>
          <a:r>
            <a:rPr lang="en-GB" sz="1600" b="1">
              <a:solidFill>
                <a:schemeClr val="tx1">
                  <a:lumMod val="95000"/>
                  <a:lumOff val="5000"/>
                </a:schemeClr>
              </a:solidFill>
            </a:rPr>
            <a:t>Cognitive</a:t>
          </a:r>
        </a:p>
      </dgm:t>
    </dgm:pt>
    <dgm:pt modelId="{9F440612-E451-47AD-8408-245EE01D9F1A}" type="parTrans" cxnId="{EC1876CF-ABEB-4B4B-A096-8EBD5755B9A8}">
      <dgm:prSet/>
      <dgm:spPr/>
      <dgm:t>
        <a:bodyPr/>
        <a:lstStyle/>
        <a:p>
          <a:endParaRPr lang="en-GB" sz="3200">
            <a:solidFill>
              <a:schemeClr val="tx1">
                <a:lumMod val="95000"/>
                <a:lumOff val="5000"/>
              </a:schemeClr>
            </a:solidFill>
          </a:endParaRPr>
        </a:p>
      </dgm:t>
    </dgm:pt>
    <dgm:pt modelId="{FB96409B-C750-4139-B660-10CF2DB51358}" type="sibTrans" cxnId="{EC1876CF-ABEB-4B4B-A096-8EBD5755B9A8}">
      <dgm:prSet/>
      <dgm:spPr/>
      <dgm:t>
        <a:bodyPr/>
        <a:lstStyle/>
        <a:p>
          <a:endParaRPr lang="en-GB" sz="3200">
            <a:solidFill>
              <a:schemeClr val="tx1">
                <a:lumMod val="95000"/>
                <a:lumOff val="5000"/>
              </a:schemeClr>
            </a:solidFill>
          </a:endParaRPr>
        </a:p>
      </dgm:t>
    </dgm:pt>
    <dgm:pt modelId="{EF5F5779-2E45-42BC-B503-AD36BBA07FED}">
      <dgm:prSet custT="1"/>
      <dgm:spPr/>
      <dgm:t>
        <a:bodyPr/>
        <a:lstStyle/>
        <a:p>
          <a:r>
            <a:rPr lang="en-GB" sz="1400"/>
            <a:t>Impaired concentration</a:t>
          </a:r>
        </a:p>
      </dgm:t>
    </dgm:pt>
    <dgm:pt modelId="{D787BDE2-14FD-450C-A89C-A514CD4FF9C1}" type="parTrans" cxnId="{E3362233-BE00-40C7-8DA4-9A5980CA38E6}">
      <dgm:prSet/>
      <dgm:spPr/>
      <dgm:t>
        <a:bodyPr/>
        <a:lstStyle/>
        <a:p>
          <a:endParaRPr lang="en-GB"/>
        </a:p>
      </dgm:t>
    </dgm:pt>
    <dgm:pt modelId="{EF59C307-C682-438A-839D-F66609AF3E34}" type="sibTrans" cxnId="{E3362233-BE00-40C7-8DA4-9A5980CA38E6}">
      <dgm:prSet/>
      <dgm:spPr/>
      <dgm:t>
        <a:bodyPr/>
        <a:lstStyle/>
        <a:p>
          <a:endParaRPr lang="en-GB"/>
        </a:p>
      </dgm:t>
    </dgm:pt>
    <dgm:pt modelId="{B66F22CB-1C04-4E9F-B0E0-8C41AEBE717E}">
      <dgm:prSet phldrT="[Text]" custT="1"/>
      <dgm:spPr/>
      <dgm:t>
        <a:bodyPr lIns="0" tIns="0" rIns="0" bIns="0"/>
        <a:lstStyle/>
        <a:p>
          <a:r>
            <a:rPr lang="en-GB" sz="1400" b="0">
              <a:solidFill>
                <a:schemeClr val="tx1">
                  <a:lumMod val="95000"/>
                  <a:lumOff val="5000"/>
                </a:schemeClr>
              </a:solidFill>
            </a:rPr>
            <a:t>Anxiety</a:t>
          </a:r>
        </a:p>
      </dgm:t>
    </dgm:pt>
    <dgm:pt modelId="{8B257AB9-3D74-479E-A95F-6C167229C0B3}" type="parTrans" cxnId="{B7BECE95-096E-47C8-94D3-05B1F56D5E32}">
      <dgm:prSet/>
      <dgm:spPr/>
      <dgm:t>
        <a:bodyPr/>
        <a:lstStyle/>
        <a:p>
          <a:endParaRPr lang="en-GB"/>
        </a:p>
      </dgm:t>
    </dgm:pt>
    <dgm:pt modelId="{05C2CCE4-9749-46F8-8DEB-37D1415FC12E}" type="sibTrans" cxnId="{B7BECE95-096E-47C8-94D3-05B1F56D5E32}">
      <dgm:prSet/>
      <dgm:spPr/>
      <dgm:t>
        <a:bodyPr/>
        <a:lstStyle/>
        <a:p>
          <a:endParaRPr lang="en-GB"/>
        </a:p>
      </dgm:t>
    </dgm:pt>
    <dgm:pt modelId="{97AB7BBB-69E6-4784-A910-E3764AACDE83}">
      <dgm:prSet phldrT="[Text]" custT="1"/>
      <dgm:spPr/>
      <dgm:t>
        <a:bodyPr lIns="0" tIns="0" rIns="0" bIns="0"/>
        <a:lstStyle/>
        <a:p>
          <a:r>
            <a:rPr lang="en-GB" sz="1400" b="0">
              <a:solidFill>
                <a:schemeClr val="tx1">
                  <a:lumMod val="95000"/>
                  <a:lumOff val="5000"/>
                </a:schemeClr>
              </a:solidFill>
            </a:rPr>
            <a:t>Depression</a:t>
          </a:r>
        </a:p>
      </dgm:t>
    </dgm:pt>
    <dgm:pt modelId="{066CAC46-2C3C-471B-A88B-D6DEB350B646}" type="parTrans" cxnId="{58CAA3F5-B58B-4599-B9C9-CA08551E9AEE}">
      <dgm:prSet/>
      <dgm:spPr/>
      <dgm:t>
        <a:bodyPr/>
        <a:lstStyle/>
        <a:p>
          <a:endParaRPr lang="en-GB"/>
        </a:p>
      </dgm:t>
    </dgm:pt>
    <dgm:pt modelId="{EC9316F8-4C07-42F4-AA1E-20A9C3190C0F}" type="sibTrans" cxnId="{58CAA3F5-B58B-4599-B9C9-CA08551E9AEE}">
      <dgm:prSet/>
      <dgm:spPr/>
      <dgm:t>
        <a:bodyPr/>
        <a:lstStyle/>
        <a:p>
          <a:endParaRPr lang="en-GB"/>
        </a:p>
      </dgm:t>
    </dgm:pt>
    <dgm:pt modelId="{9CC3BA8D-A2C5-4E41-AD4F-0BB03EA1B874}">
      <dgm:prSet phldrT="[Text]" custT="1"/>
      <dgm:spPr/>
      <dgm:t>
        <a:bodyPr lIns="0" tIns="0" rIns="0" bIns="0"/>
        <a:lstStyle/>
        <a:p>
          <a:r>
            <a:rPr lang="en-GB" sz="1400" b="0">
              <a:solidFill>
                <a:schemeClr val="tx1">
                  <a:lumMod val="95000"/>
                  <a:lumOff val="5000"/>
                </a:schemeClr>
              </a:solidFill>
            </a:rPr>
            <a:t>Psychosis</a:t>
          </a:r>
        </a:p>
      </dgm:t>
    </dgm:pt>
    <dgm:pt modelId="{CA039CFA-371A-4276-9D6A-83B359DF2EDE}" type="parTrans" cxnId="{36C81C77-4C14-4DAB-B676-896FB0E52B99}">
      <dgm:prSet/>
      <dgm:spPr/>
      <dgm:t>
        <a:bodyPr/>
        <a:lstStyle/>
        <a:p>
          <a:endParaRPr lang="en-GB"/>
        </a:p>
      </dgm:t>
    </dgm:pt>
    <dgm:pt modelId="{D6F80428-C062-446B-B453-1E94FBEE3FA0}" type="sibTrans" cxnId="{36C81C77-4C14-4DAB-B676-896FB0E52B99}">
      <dgm:prSet/>
      <dgm:spPr/>
      <dgm:t>
        <a:bodyPr/>
        <a:lstStyle/>
        <a:p>
          <a:endParaRPr lang="en-GB"/>
        </a:p>
      </dgm:t>
    </dgm:pt>
    <dgm:pt modelId="{4D43ADDB-BCAE-4997-AE97-9FEB73A78F6C}">
      <dgm:prSet custT="1"/>
      <dgm:spPr/>
      <dgm:t>
        <a:bodyPr/>
        <a:lstStyle/>
        <a:p>
          <a:r>
            <a:rPr lang="en-GB" sz="1400"/>
            <a:t>Chorea</a:t>
          </a:r>
          <a:endParaRPr lang="en-GB" sz="1400" b="1">
            <a:solidFill>
              <a:schemeClr val="tx1">
                <a:lumMod val="95000"/>
                <a:lumOff val="5000"/>
              </a:schemeClr>
            </a:solidFill>
          </a:endParaRPr>
        </a:p>
      </dgm:t>
    </dgm:pt>
    <dgm:pt modelId="{D9D101F8-D7E9-492F-8A9E-7208C21DF8B1}" type="parTrans" cxnId="{13AF3C9F-F573-46E4-9E70-B76D32BA1AFD}">
      <dgm:prSet/>
      <dgm:spPr/>
      <dgm:t>
        <a:bodyPr/>
        <a:lstStyle/>
        <a:p>
          <a:endParaRPr lang="en-GB"/>
        </a:p>
      </dgm:t>
    </dgm:pt>
    <dgm:pt modelId="{0FB8212E-21C2-4182-BFB2-F54926A47E0F}" type="sibTrans" cxnId="{13AF3C9F-F573-46E4-9E70-B76D32BA1AFD}">
      <dgm:prSet/>
      <dgm:spPr/>
      <dgm:t>
        <a:bodyPr/>
        <a:lstStyle/>
        <a:p>
          <a:endParaRPr lang="en-GB"/>
        </a:p>
      </dgm:t>
    </dgm:pt>
    <dgm:pt modelId="{542B5FDC-0771-4387-9311-44734BC39CFE}">
      <dgm:prSet custT="1"/>
      <dgm:spPr/>
      <dgm:t>
        <a:bodyPr/>
        <a:lstStyle/>
        <a:p>
          <a:r>
            <a:rPr lang="en-GB" sz="1400"/>
            <a:t>Clumsiness</a:t>
          </a:r>
        </a:p>
      </dgm:t>
    </dgm:pt>
    <dgm:pt modelId="{FD27D8C8-FF32-455E-87B9-718B0ACB90B9}" type="parTrans" cxnId="{8B6BE01B-BF8C-499F-8988-9D0E669E37BC}">
      <dgm:prSet/>
      <dgm:spPr/>
      <dgm:t>
        <a:bodyPr/>
        <a:lstStyle/>
        <a:p>
          <a:endParaRPr lang="en-GB"/>
        </a:p>
      </dgm:t>
    </dgm:pt>
    <dgm:pt modelId="{3414F2A6-E1FA-4C38-A075-64A9695B80BA}" type="sibTrans" cxnId="{8B6BE01B-BF8C-499F-8988-9D0E669E37BC}">
      <dgm:prSet/>
      <dgm:spPr/>
      <dgm:t>
        <a:bodyPr/>
        <a:lstStyle/>
        <a:p>
          <a:endParaRPr lang="en-GB"/>
        </a:p>
      </dgm:t>
    </dgm:pt>
    <dgm:pt modelId="{968CD5BF-C0BB-40D8-9813-43FE5459CAE3}">
      <dgm:prSet custT="1"/>
      <dgm:spPr/>
      <dgm:t>
        <a:bodyPr/>
        <a:lstStyle/>
        <a:p>
          <a:r>
            <a:rPr lang="en-GB" sz="1400"/>
            <a:t>Executive</a:t>
          </a:r>
        </a:p>
      </dgm:t>
    </dgm:pt>
    <dgm:pt modelId="{1114D71B-A363-4C3A-8588-703ECEBA7C53}" type="parTrans" cxnId="{A6D2D9AC-2E5E-484B-B975-7DF8E883364E}">
      <dgm:prSet/>
      <dgm:spPr/>
      <dgm:t>
        <a:bodyPr/>
        <a:lstStyle/>
        <a:p>
          <a:endParaRPr lang="en-GB"/>
        </a:p>
      </dgm:t>
    </dgm:pt>
    <dgm:pt modelId="{3E01C13D-8D67-46A7-AFAB-3CB92AABB0D9}" type="sibTrans" cxnId="{A6D2D9AC-2E5E-484B-B975-7DF8E883364E}">
      <dgm:prSet/>
      <dgm:spPr/>
      <dgm:t>
        <a:bodyPr/>
        <a:lstStyle/>
        <a:p>
          <a:endParaRPr lang="en-GB"/>
        </a:p>
      </dgm:t>
    </dgm:pt>
    <dgm:pt modelId="{8B2E6D9B-9AB2-4226-94BE-A987A2CE95D2}">
      <dgm:prSet custT="1"/>
      <dgm:spPr/>
      <dgm:t>
        <a:bodyPr/>
        <a:lstStyle/>
        <a:p>
          <a:endParaRPr lang="en-GB" sz="1400"/>
        </a:p>
      </dgm:t>
    </dgm:pt>
    <dgm:pt modelId="{F0AAA5D9-10C5-4270-BE1B-0B9B3D2984B4}" type="parTrans" cxnId="{88044664-7161-4C6F-998F-CA033BC3C5FF}">
      <dgm:prSet/>
      <dgm:spPr/>
      <dgm:t>
        <a:bodyPr/>
        <a:lstStyle/>
        <a:p>
          <a:endParaRPr lang="en-GB"/>
        </a:p>
      </dgm:t>
    </dgm:pt>
    <dgm:pt modelId="{76A37C21-07BF-45EF-BC40-CAF41E9C9A56}" type="sibTrans" cxnId="{88044664-7161-4C6F-998F-CA033BC3C5FF}">
      <dgm:prSet/>
      <dgm:spPr/>
      <dgm:t>
        <a:bodyPr/>
        <a:lstStyle/>
        <a:p>
          <a:endParaRPr lang="en-GB"/>
        </a:p>
      </dgm:t>
    </dgm:pt>
    <dgm:pt modelId="{991CE648-C706-4B6D-80D6-9357DA99DA0A}">
      <dgm:prSet custT="1"/>
      <dgm:spPr/>
      <dgm:t>
        <a:bodyPr/>
        <a:lstStyle/>
        <a:p>
          <a:r>
            <a:rPr lang="en-GB" sz="1400"/>
            <a:t>Behavioural</a:t>
          </a:r>
        </a:p>
      </dgm:t>
    </dgm:pt>
    <dgm:pt modelId="{2D3D30E0-24C5-4DE6-9C61-7C5E400C1DAE}" type="parTrans" cxnId="{8FE69442-FA98-4FF4-B496-7FE4CB8BC044}">
      <dgm:prSet/>
      <dgm:spPr/>
      <dgm:t>
        <a:bodyPr/>
        <a:lstStyle/>
        <a:p>
          <a:endParaRPr lang="en-GB"/>
        </a:p>
      </dgm:t>
    </dgm:pt>
    <dgm:pt modelId="{7AFAF2A1-5892-407F-8FC8-4722B3065805}" type="sibTrans" cxnId="{8FE69442-FA98-4FF4-B496-7FE4CB8BC044}">
      <dgm:prSet/>
      <dgm:spPr/>
      <dgm:t>
        <a:bodyPr/>
        <a:lstStyle/>
        <a:p>
          <a:endParaRPr lang="en-GB"/>
        </a:p>
      </dgm:t>
    </dgm:pt>
    <dgm:pt modelId="{D884439C-DD7E-4538-B1BA-555E1E5426BD}">
      <dgm:prSet phldrT="[Text]" custT="1"/>
      <dgm:spPr/>
      <dgm:t>
        <a:bodyPr lIns="0" tIns="0" rIns="0" bIns="0"/>
        <a:lstStyle/>
        <a:p>
          <a:r>
            <a:rPr lang="en-GB" sz="1400" b="0">
              <a:solidFill>
                <a:schemeClr val="tx1">
                  <a:lumMod val="95000"/>
                  <a:lumOff val="5000"/>
                </a:schemeClr>
              </a:solidFill>
            </a:rPr>
            <a:t>Suicidal ideation</a:t>
          </a:r>
        </a:p>
      </dgm:t>
    </dgm:pt>
    <dgm:pt modelId="{92B07951-B4B0-4AF5-AC5C-B746A0681219}" type="parTrans" cxnId="{5F8FD82C-D616-4224-A0D4-6672E23ED504}">
      <dgm:prSet/>
      <dgm:spPr/>
      <dgm:t>
        <a:bodyPr/>
        <a:lstStyle/>
        <a:p>
          <a:endParaRPr lang="en-GB"/>
        </a:p>
      </dgm:t>
    </dgm:pt>
    <dgm:pt modelId="{CB3E255D-33B9-4403-8E77-AE3AE8ED786C}" type="sibTrans" cxnId="{5F8FD82C-D616-4224-A0D4-6672E23ED504}">
      <dgm:prSet/>
      <dgm:spPr/>
      <dgm:t>
        <a:bodyPr/>
        <a:lstStyle/>
        <a:p>
          <a:endParaRPr lang="en-GB"/>
        </a:p>
      </dgm:t>
    </dgm:pt>
    <dgm:pt modelId="{DE6644CF-793C-4F5C-A4C0-4C7D8C5CC739}">
      <dgm:prSet custT="1"/>
      <dgm:spPr/>
      <dgm:t>
        <a:bodyPr/>
        <a:lstStyle/>
        <a:p>
          <a:r>
            <a:rPr lang="en-GB" sz="1400"/>
            <a:t>Gait changes</a:t>
          </a:r>
        </a:p>
      </dgm:t>
    </dgm:pt>
    <dgm:pt modelId="{450B4D36-88F1-40D9-AD17-E39EE75ED895}" type="parTrans" cxnId="{095E72E3-08F1-466D-812A-B2B16275F519}">
      <dgm:prSet/>
      <dgm:spPr/>
      <dgm:t>
        <a:bodyPr/>
        <a:lstStyle/>
        <a:p>
          <a:endParaRPr lang="en-GB"/>
        </a:p>
      </dgm:t>
    </dgm:pt>
    <dgm:pt modelId="{9839E66F-3A8B-4267-8923-FC43BF522035}" type="sibTrans" cxnId="{095E72E3-08F1-466D-812A-B2B16275F519}">
      <dgm:prSet/>
      <dgm:spPr/>
      <dgm:t>
        <a:bodyPr/>
        <a:lstStyle/>
        <a:p>
          <a:endParaRPr lang="en-GB"/>
        </a:p>
      </dgm:t>
    </dgm:pt>
    <dgm:pt modelId="{F910C958-1912-4751-8681-9DE8C5947387}">
      <dgm:prSet custT="1"/>
      <dgm:spPr/>
      <dgm:t>
        <a:bodyPr/>
        <a:lstStyle/>
        <a:p>
          <a:r>
            <a:rPr lang="en-GB" sz="1400"/>
            <a:t>Speech changes</a:t>
          </a:r>
        </a:p>
      </dgm:t>
    </dgm:pt>
    <dgm:pt modelId="{21C0C549-E694-4B84-A93B-B1739CC5F68F}" type="sibTrans" cxnId="{D65726A7-B2D1-4BD1-BFBF-0CD55E18D567}">
      <dgm:prSet/>
      <dgm:spPr/>
      <dgm:t>
        <a:bodyPr/>
        <a:lstStyle/>
        <a:p>
          <a:endParaRPr lang="en-GB"/>
        </a:p>
      </dgm:t>
    </dgm:pt>
    <dgm:pt modelId="{F57AED36-33FA-4B98-BB0F-0A0A6E4A8500}" type="parTrans" cxnId="{D65726A7-B2D1-4BD1-BFBF-0CD55E18D567}">
      <dgm:prSet/>
      <dgm:spPr/>
      <dgm:t>
        <a:bodyPr/>
        <a:lstStyle/>
        <a:p>
          <a:endParaRPr lang="en-GB"/>
        </a:p>
      </dgm:t>
    </dgm:pt>
    <dgm:pt modelId="{BF0AE955-DEAB-4EF9-8590-228947047386}" type="pres">
      <dgm:prSet presAssocID="{D3958FA4-E169-44EF-AE89-F9F3A898C55B}" presName="compositeShape" presStyleCnt="0">
        <dgm:presLayoutVars>
          <dgm:chMax val="7"/>
          <dgm:dir/>
          <dgm:resizeHandles val="exact"/>
        </dgm:presLayoutVars>
      </dgm:prSet>
      <dgm:spPr/>
    </dgm:pt>
    <dgm:pt modelId="{9B6F1092-8BC1-41EB-A337-D3A47C0CD7A5}" type="pres">
      <dgm:prSet presAssocID="{5B95E435-11BD-484C-BC71-7E2C5CA9A485}" presName="circ1" presStyleLbl="vennNode1" presStyleIdx="0" presStyleCnt="3"/>
      <dgm:spPr/>
    </dgm:pt>
    <dgm:pt modelId="{E492D84E-5566-4F4B-88C8-F00B47E290EF}" type="pres">
      <dgm:prSet presAssocID="{5B95E435-11BD-484C-BC71-7E2C5CA9A485}" presName="circ1Tx" presStyleLbl="revTx" presStyleIdx="0" presStyleCnt="0">
        <dgm:presLayoutVars>
          <dgm:chMax val="0"/>
          <dgm:chPref val="0"/>
          <dgm:bulletEnabled val="1"/>
        </dgm:presLayoutVars>
      </dgm:prSet>
      <dgm:spPr/>
    </dgm:pt>
    <dgm:pt modelId="{4B442C25-A9EA-48D0-8457-B1105CA53FD3}" type="pres">
      <dgm:prSet presAssocID="{0AF39018-4C06-4892-B624-B31C2B25129E}" presName="circ2" presStyleLbl="vennNode1" presStyleIdx="1" presStyleCnt="3"/>
      <dgm:spPr/>
    </dgm:pt>
    <dgm:pt modelId="{A2C61675-BB14-40DC-889F-678FAB1E8490}" type="pres">
      <dgm:prSet presAssocID="{0AF39018-4C06-4892-B624-B31C2B25129E}" presName="circ2Tx" presStyleLbl="revTx" presStyleIdx="0" presStyleCnt="0">
        <dgm:presLayoutVars>
          <dgm:chMax val="0"/>
          <dgm:chPref val="0"/>
          <dgm:bulletEnabled val="1"/>
        </dgm:presLayoutVars>
      </dgm:prSet>
      <dgm:spPr/>
    </dgm:pt>
    <dgm:pt modelId="{EA86390D-7955-47EF-B3F8-6D4E95034193}" type="pres">
      <dgm:prSet presAssocID="{21BCC57E-38D5-41B1-A871-237FE580CA50}" presName="circ3" presStyleLbl="vennNode1" presStyleIdx="2" presStyleCnt="3"/>
      <dgm:spPr/>
    </dgm:pt>
    <dgm:pt modelId="{AF5BCADA-692F-44E6-B07A-C9117032EB63}" type="pres">
      <dgm:prSet presAssocID="{21BCC57E-38D5-41B1-A871-237FE580CA50}" presName="circ3Tx" presStyleLbl="revTx" presStyleIdx="0" presStyleCnt="0">
        <dgm:presLayoutVars>
          <dgm:chMax val="0"/>
          <dgm:chPref val="0"/>
          <dgm:bulletEnabled val="1"/>
        </dgm:presLayoutVars>
      </dgm:prSet>
      <dgm:spPr/>
    </dgm:pt>
  </dgm:ptLst>
  <dgm:cxnLst>
    <dgm:cxn modelId="{7522ED03-DB42-406F-9436-039637BEEF78}" type="presOf" srcId="{8B2E6D9B-9AB2-4226-94BE-A987A2CE95D2}" destId="{EA86390D-7955-47EF-B3F8-6D4E95034193}" srcOrd="0" destOrd="4" presId="urn:microsoft.com/office/officeart/2005/8/layout/venn1"/>
    <dgm:cxn modelId="{B7E3E214-CAC6-4404-95E8-6D0872C449BD}" type="presOf" srcId="{542B5FDC-0771-4387-9311-44734BC39CFE}" destId="{9B6F1092-8BC1-41EB-A337-D3A47C0CD7A5}" srcOrd="0" destOrd="2" presId="urn:microsoft.com/office/officeart/2005/8/layout/venn1"/>
    <dgm:cxn modelId="{780AA017-52C5-4C94-9EDE-CED04493B8EC}" type="presOf" srcId="{4D43ADDB-BCAE-4997-AE97-9FEB73A78F6C}" destId="{9B6F1092-8BC1-41EB-A337-D3A47C0CD7A5}" srcOrd="0" destOrd="1" presId="urn:microsoft.com/office/officeart/2005/8/layout/venn1"/>
    <dgm:cxn modelId="{8B6BE01B-BF8C-499F-8988-9D0E669E37BC}" srcId="{5B95E435-11BD-484C-BC71-7E2C5CA9A485}" destId="{542B5FDC-0771-4387-9311-44734BC39CFE}" srcOrd="1" destOrd="0" parTransId="{FD27D8C8-FF32-455E-87B9-718B0ACB90B9}" sibTransId="{3414F2A6-E1FA-4C38-A075-64A9695B80BA}"/>
    <dgm:cxn modelId="{D1A1C723-E2F7-4DDD-9B0D-11BE4BB9EC1A}" type="presOf" srcId="{F910C958-1912-4751-8681-9DE8C5947387}" destId="{E492D84E-5566-4F4B-88C8-F00B47E290EF}" srcOrd="1" destOrd="4" presId="urn:microsoft.com/office/officeart/2005/8/layout/venn1"/>
    <dgm:cxn modelId="{10E96227-5A1E-41D7-BA01-A24AC54F9E30}" type="presOf" srcId="{5B95E435-11BD-484C-BC71-7E2C5CA9A485}" destId="{E492D84E-5566-4F4B-88C8-F00B47E290EF}" srcOrd="0" destOrd="0" presId="urn:microsoft.com/office/officeart/2005/8/layout/venn1"/>
    <dgm:cxn modelId="{5F8FD82C-D616-4224-A0D4-6672E23ED504}" srcId="{0AF39018-4C06-4892-B624-B31C2B25129E}" destId="{D884439C-DD7E-4538-B1BA-555E1E5426BD}" srcOrd="3" destOrd="0" parTransId="{92B07951-B4B0-4AF5-AC5C-B746A0681219}" sibTransId="{CB3E255D-33B9-4403-8E77-AE3AE8ED786C}"/>
    <dgm:cxn modelId="{E3362233-BE00-40C7-8DA4-9A5980CA38E6}" srcId="{21BCC57E-38D5-41B1-A871-237FE580CA50}" destId="{EF5F5779-2E45-42BC-B503-AD36BBA07FED}" srcOrd="0" destOrd="0" parTransId="{D787BDE2-14FD-450C-A89C-A514CD4FF9C1}" sibTransId="{EF59C307-C682-438A-839D-F66609AF3E34}"/>
    <dgm:cxn modelId="{AC90EB35-3B1D-4409-9186-ABFEA2842F2C}" type="presOf" srcId="{968CD5BF-C0BB-40D8-9813-43FE5459CAE3}" destId="{EA86390D-7955-47EF-B3F8-6D4E95034193}" srcOrd="0" destOrd="2" presId="urn:microsoft.com/office/officeart/2005/8/layout/venn1"/>
    <dgm:cxn modelId="{09C84B38-CFA8-4936-B623-281876439B3A}" type="presOf" srcId="{F910C958-1912-4751-8681-9DE8C5947387}" destId="{9B6F1092-8BC1-41EB-A337-D3A47C0CD7A5}" srcOrd="0" destOrd="4" presId="urn:microsoft.com/office/officeart/2005/8/layout/venn1"/>
    <dgm:cxn modelId="{33D5A338-9384-45E3-92EF-A60BFACB7CBD}" type="presOf" srcId="{D884439C-DD7E-4538-B1BA-555E1E5426BD}" destId="{4B442C25-A9EA-48D0-8457-B1105CA53FD3}" srcOrd="0" destOrd="4" presId="urn:microsoft.com/office/officeart/2005/8/layout/venn1"/>
    <dgm:cxn modelId="{DB138E3A-9E01-4A5A-A9B2-F75F8F63D1D9}" type="presOf" srcId="{991CE648-C706-4B6D-80D6-9357DA99DA0A}" destId="{EA86390D-7955-47EF-B3F8-6D4E95034193}" srcOrd="0" destOrd="3" presId="urn:microsoft.com/office/officeart/2005/8/layout/venn1"/>
    <dgm:cxn modelId="{01152B3E-A6E1-466F-B1DB-C46740886001}" type="presOf" srcId="{4D43ADDB-BCAE-4997-AE97-9FEB73A78F6C}" destId="{E492D84E-5566-4F4B-88C8-F00B47E290EF}" srcOrd="1" destOrd="1" presId="urn:microsoft.com/office/officeart/2005/8/layout/venn1"/>
    <dgm:cxn modelId="{8FE69442-FA98-4FF4-B496-7FE4CB8BC044}" srcId="{21BCC57E-38D5-41B1-A871-237FE580CA50}" destId="{991CE648-C706-4B6D-80D6-9357DA99DA0A}" srcOrd="2" destOrd="0" parTransId="{2D3D30E0-24C5-4DE6-9C61-7C5E400C1DAE}" sibTransId="{7AFAF2A1-5892-407F-8FC8-4722B3065805}"/>
    <dgm:cxn modelId="{46EBF342-0D13-44A5-B0A8-BD8C171D1B0F}" type="presOf" srcId="{9CC3BA8D-A2C5-4E41-AD4F-0BB03EA1B874}" destId="{4B442C25-A9EA-48D0-8457-B1105CA53FD3}" srcOrd="0" destOrd="3" presId="urn:microsoft.com/office/officeart/2005/8/layout/venn1"/>
    <dgm:cxn modelId="{88044664-7161-4C6F-998F-CA033BC3C5FF}" srcId="{21BCC57E-38D5-41B1-A871-237FE580CA50}" destId="{8B2E6D9B-9AB2-4226-94BE-A987A2CE95D2}" srcOrd="3" destOrd="0" parTransId="{F0AAA5D9-10C5-4270-BE1B-0B9B3D2984B4}" sibTransId="{76A37C21-07BF-45EF-BC40-CAF41E9C9A56}"/>
    <dgm:cxn modelId="{BACB1647-8028-4360-9038-4D245C0E4951}" type="presOf" srcId="{97AB7BBB-69E6-4784-A910-E3764AACDE83}" destId="{A2C61675-BB14-40DC-889F-678FAB1E8490}" srcOrd="1" destOrd="2" presId="urn:microsoft.com/office/officeart/2005/8/layout/venn1"/>
    <dgm:cxn modelId="{0918A34B-1BC2-4D27-9E4B-4C8B697EEE6B}" type="presOf" srcId="{0AF39018-4C06-4892-B624-B31C2B25129E}" destId="{A2C61675-BB14-40DC-889F-678FAB1E8490}" srcOrd="1" destOrd="0" presId="urn:microsoft.com/office/officeart/2005/8/layout/venn1"/>
    <dgm:cxn modelId="{D0A2E66C-885F-44E9-87B2-412EA44EEB67}" type="presOf" srcId="{DE6644CF-793C-4F5C-A4C0-4C7D8C5CC739}" destId="{E492D84E-5566-4F4B-88C8-F00B47E290EF}" srcOrd="1" destOrd="3" presId="urn:microsoft.com/office/officeart/2005/8/layout/venn1"/>
    <dgm:cxn modelId="{A9341370-A647-4229-8176-C390E87010AE}" srcId="{D3958FA4-E169-44EF-AE89-F9F3A898C55B}" destId="{0AF39018-4C06-4892-B624-B31C2B25129E}" srcOrd="1" destOrd="0" parTransId="{5DE7D8D3-116F-4B6F-BA67-A88417D05D46}" sibTransId="{417D6852-7B3F-4934-A8D3-228E8A407CBF}"/>
    <dgm:cxn modelId="{36C81C77-4C14-4DAB-B676-896FB0E52B99}" srcId="{0AF39018-4C06-4892-B624-B31C2B25129E}" destId="{9CC3BA8D-A2C5-4E41-AD4F-0BB03EA1B874}" srcOrd="2" destOrd="0" parTransId="{CA039CFA-371A-4276-9D6A-83B359DF2EDE}" sibTransId="{D6F80428-C062-446B-B453-1E94FBEE3FA0}"/>
    <dgm:cxn modelId="{73977379-2934-4C49-B811-A4FEF9E4F905}" srcId="{D3958FA4-E169-44EF-AE89-F9F3A898C55B}" destId="{5B95E435-11BD-484C-BC71-7E2C5CA9A485}" srcOrd="0" destOrd="0" parTransId="{53E105EC-F574-4054-9BCB-0C1F9A59697F}" sibTransId="{7C9A3F08-90EB-420B-A4E2-381EEDB1A0A6}"/>
    <dgm:cxn modelId="{904CAA83-7154-4198-AC33-B2C4F8D807E1}" type="presOf" srcId="{5B95E435-11BD-484C-BC71-7E2C5CA9A485}" destId="{9B6F1092-8BC1-41EB-A337-D3A47C0CD7A5}" srcOrd="1" destOrd="0" presId="urn:microsoft.com/office/officeart/2005/8/layout/venn1"/>
    <dgm:cxn modelId="{85D5F987-2F73-49DD-9117-0F7DEBAEBD04}" type="presOf" srcId="{97AB7BBB-69E6-4784-A910-E3764AACDE83}" destId="{4B442C25-A9EA-48D0-8457-B1105CA53FD3}" srcOrd="0" destOrd="2" presId="urn:microsoft.com/office/officeart/2005/8/layout/venn1"/>
    <dgm:cxn modelId="{042BA988-D592-4C60-A1DC-B066F8E51D23}" type="presOf" srcId="{8B2E6D9B-9AB2-4226-94BE-A987A2CE95D2}" destId="{AF5BCADA-692F-44E6-B07A-C9117032EB63}" srcOrd="1" destOrd="4" presId="urn:microsoft.com/office/officeart/2005/8/layout/venn1"/>
    <dgm:cxn modelId="{C6BCA48B-2DD9-448F-989A-69EECB75E6F1}" type="presOf" srcId="{991CE648-C706-4B6D-80D6-9357DA99DA0A}" destId="{AF5BCADA-692F-44E6-B07A-C9117032EB63}" srcOrd="1" destOrd="3" presId="urn:microsoft.com/office/officeart/2005/8/layout/venn1"/>
    <dgm:cxn modelId="{B7BECE95-096E-47C8-94D3-05B1F56D5E32}" srcId="{0AF39018-4C06-4892-B624-B31C2B25129E}" destId="{B66F22CB-1C04-4E9F-B0E0-8C41AEBE717E}" srcOrd="0" destOrd="0" parTransId="{8B257AB9-3D74-479E-A95F-6C167229C0B3}" sibTransId="{05C2CCE4-9749-46F8-8DEB-37D1415FC12E}"/>
    <dgm:cxn modelId="{13AF3C9F-F573-46E4-9E70-B76D32BA1AFD}" srcId="{5B95E435-11BD-484C-BC71-7E2C5CA9A485}" destId="{4D43ADDB-BCAE-4997-AE97-9FEB73A78F6C}" srcOrd="0" destOrd="0" parTransId="{D9D101F8-D7E9-492F-8A9E-7208C21DF8B1}" sibTransId="{0FB8212E-21C2-4182-BFB2-F54926A47E0F}"/>
    <dgm:cxn modelId="{D65726A7-B2D1-4BD1-BFBF-0CD55E18D567}" srcId="{5B95E435-11BD-484C-BC71-7E2C5CA9A485}" destId="{F910C958-1912-4751-8681-9DE8C5947387}" srcOrd="3" destOrd="0" parTransId="{F57AED36-33FA-4B98-BB0F-0A0A6E4A8500}" sibTransId="{21C0C549-E694-4B84-A93B-B1739CC5F68F}"/>
    <dgm:cxn modelId="{A6D2D9AC-2E5E-484B-B975-7DF8E883364E}" srcId="{21BCC57E-38D5-41B1-A871-237FE580CA50}" destId="{968CD5BF-C0BB-40D8-9813-43FE5459CAE3}" srcOrd="1" destOrd="0" parTransId="{1114D71B-A363-4C3A-8588-703ECEBA7C53}" sibTransId="{3E01C13D-8D67-46A7-AFAB-3CB92AABB0D9}"/>
    <dgm:cxn modelId="{3AD417AF-9813-49C4-9008-FC9FF153B120}" type="presOf" srcId="{21BCC57E-38D5-41B1-A871-237FE580CA50}" destId="{EA86390D-7955-47EF-B3F8-6D4E95034193}" srcOrd="0" destOrd="0" presId="urn:microsoft.com/office/officeart/2005/8/layout/venn1"/>
    <dgm:cxn modelId="{81694DB2-519D-47C3-98F5-465F8AEE3BBE}" type="presOf" srcId="{D884439C-DD7E-4538-B1BA-555E1E5426BD}" destId="{A2C61675-BB14-40DC-889F-678FAB1E8490}" srcOrd="1" destOrd="4" presId="urn:microsoft.com/office/officeart/2005/8/layout/venn1"/>
    <dgm:cxn modelId="{64E4B1B3-1AA4-43E4-ADE8-AA2B9B3A52E2}" type="presOf" srcId="{EF5F5779-2E45-42BC-B503-AD36BBA07FED}" destId="{AF5BCADA-692F-44E6-B07A-C9117032EB63}" srcOrd="1" destOrd="1" presId="urn:microsoft.com/office/officeart/2005/8/layout/venn1"/>
    <dgm:cxn modelId="{6F5F6EB9-AC4C-4E37-BAF9-9F67913FC48D}" type="presOf" srcId="{EF5F5779-2E45-42BC-B503-AD36BBA07FED}" destId="{EA86390D-7955-47EF-B3F8-6D4E95034193}" srcOrd="0" destOrd="1" presId="urn:microsoft.com/office/officeart/2005/8/layout/venn1"/>
    <dgm:cxn modelId="{055F43BB-BF78-4F4E-B97B-EDE517E5A9C7}" type="presOf" srcId="{B66F22CB-1C04-4E9F-B0E0-8C41AEBE717E}" destId="{A2C61675-BB14-40DC-889F-678FAB1E8490}" srcOrd="1" destOrd="1" presId="urn:microsoft.com/office/officeart/2005/8/layout/venn1"/>
    <dgm:cxn modelId="{E249E1BF-64FB-453C-99AE-834CFDF922B8}" type="presOf" srcId="{21BCC57E-38D5-41B1-A871-237FE580CA50}" destId="{AF5BCADA-692F-44E6-B07A-C9117032EB63}" srcOrd="1" destOrd="0" presId="urn:microsoft.com/office/officeart/2005/8/layout/venn1"/>
    <dgm:cxn modelId="{BEA349C5-F460-4522-97BF-AB9956477019}" type="presOf" srcId="{DE6644CF-793C-4F5C-A4C0-4C7D8C5CC739}" destId="{9B6F1092-8BC1-41EB-A337-D3A47C0CD7A5}" srcOrd="0" destOrd="3" presId="urn:microsoft.com/office/officeart/2005/8/layout/venn1"/>
    <dgm:cxn modelId="{EC1876CF-ABEB-4B4B-A096-8EBD5755B9A8}" srcId="{D3958FA4-E169-44EF-AE89-F9F3A898C55B}" destId="{21BCC57E-38D5-41B1-A871-237FE580CA50}" srcOrd="2" destOrd="0" parTransId="{9F440612-E451-47AD-8408-245EE01D9F1A}" sibTransId="{FB96409B-C750-4139-B660-10CF2DB51358}"/>
    <dgm:cxn modelId="{5DB725DA-FDE2-431D-9434-56DD209FD877}" type="presOf" srcId="{B66F22CB-1C04-4E9F-B0E0-8C41AEBE717E}" destId="{4B442C25-A9EA-48D0-8457-B1105CA53FD3}" srcOrd="0" destOrd="1" presId="urn:microsoft.com/office/officeart/2005/8/layout/venn1"/>
    <dgm:cxn modelId="{50820EDD-32BF-4B7E-B9C9-9E6979DA0847}" type="presOf" srcId="{542B5FDC-0771-4387-9311-44734BC39CFE}" destId="{E492D84E-5566-4F4B-88C8-F00B47E290EF}" srcOrd="1" destOrd="2" presId="urn:microsoft.com/office/officeart/2005/8/layout/venn1"/>
    <dgm:cxn modelId="{4C6957DE-0A52-4C78-8874-11B41695CE3D}" type="presOf" srcId="{0AF39018-4C06-4892-B624-B31C2B25129E}" destId="{4B442C25-A9EA-48D0-8457-B1105CA53FD3}" srcOrd="0" destOrd="0" presId="urn:microsoft.com/office/officeart/2005/8/layout/venn1"/>
    <dgm:cxn modelId="{B2299AE2-CAD6-4307-B2B9-F2945101B860}" type="presOf" srcId="{D3958FA4-E169-44EF-AE89-F9F3A898C55B}" destId="{BF0AE955-DEAB-4EF9-8590-228947047386}" srcOrd="0" destOrd="0" presId="urn:microsoft.com/office/officeart/2005/8/layout/venn1"/>
    <dgm:cxn modelId="{095E72E3-08F1-466D-812A-B2B16275F519}" srcId="{5B95E435-11BD-484C-BC71-7E2C5CA9A485}" destId="{DE6644CF-793C-4F5C-A4C0-4C7D8C5CC739}" srcOrd="2" destOrd="0" parTransId="{450B4D36-88F1-40D9-AD17-E39EE75ED895}" sibTransId="{9839E66F-3A8B-4267-8923-FC43BF522035}"/>
    <dgm:cxn modelId="{58CAA3F5-B58B-4599-B9C9-CA08551E9AEE}" srcId="{0AF39018-4C06-4892-B624-B31C2B25129E}" destId="{97AB7BBB-69E6-4784-A910-E3764AACDE83}" srcOrd="1" destOrd="0" parTransId="{066CAC46-2C3C-471B-A88B-D6DEB350B646}" sibTransId="{EC9316F8-4C07-42F4-AA1E-20A9C3190C0F}"/>
    <dgm:cxn modelId="{C3D0A7F7-C20B-47CE-9F36-242EBD74AE24}" type="presOf" srcId="{9CC3BA8D-A2C5-4E41-AD4F-0BB03EA1B874}" destId="{A2C61675-BB14-40DC-889F-678FAB1E8490}" srcOrd="1" destOrd="3" presId="urn:microsoft.com/office/officeart/2005/8/layout/venn1"/>
    <dgm:cxn modelId="{53F902F9-7E3B-4284-9164-1F9208768077}" type="presOf" srcId="{968CD5BF-C0BB-40D8-9813-43FE5459CAE3}" destId="{AF5BCADA-692F-44E6-B07A-C9117032EB63}" srcOrd="1" destOrd="2" presId="urn:microsoft.com/office/officeart/2005/8/layout/venn1"/>
    <dgm:cxn modelId="{6B3F76F7-23A6-4B6A-BAEF-2AD2B9B2363A}" type="presParOf" srcId="{BF0AE955-DEAB-4EF9-8590-228947047386}" destId="{9B6F1092-8BC1-41EB-A337-D3A47C0CD7A5}" srcOrd="0" destOrd="0" presId="urn:microsoft.com/office/officeart/2005/8/layout/venn1"/>
    <dgm:cxn modelId="{9CD63071-544D-46EC-A9E9-4F0699F2EE5E}" type="presParOf" srcId="{BF0AE955-DEAB-4EF9-8590-228947047386}" destId="{E492D84E-5566-4F4B-88C8-F00B47E290EF}" srcOrd="1" destOrd="0" presId="urn:microsoft.com/office/officeart/2005/8/layout/venn1"/>
    <dgm:cxn modelId="{53166708-3570-4DA6-98F0-9F42E98F83BC}" type="presParOf" srcId="{BF0AE955-DEAB-4EF9-8590-228947047386}" destId="{4B442C25-A9EA-48D0-8457-B1105CA53FD3}" srcOrd="2" destOrd="0" presId="urn:microsoft.com/office/officeart/2005/8/layout/venn1"/>
    <dgm:cxn modelId="{6D90DD7E-9ACC-45CF-B0C7-1B340609AA62}" type="presParOf" srcId="{BF0AE955-DEAB-4EF9-8590-228947047386}" destId="{A2C61675-BB14-40DC-889F-678FAB1E8490}" srcOrd="3" destOrd="0" presId="urn:microsoft.com/office/officeart/2005/8/layout/venn1"/>
    <dgm:cxn modelId="{EFDA5CBA-6683-4318-8198-FC9566CA31A3}" type="presParOf" srcId="{BF0AE955-DEAB-4EF9-8590-228947047386}" destId="{EA86390D-7955-47EF-B3F8-6D4E95034193}" srcOrd="4" destOrd="0" presId="urn:microsoft.com/office/officeart/2005/8/layout/venn1"/>
    <dgm:cxn modelId="{53BDB39B-1A0D-48E6-955B-4727B24D82B3}" type="presParOf" srcId="{BF0AE955-DEAB-4EF9-8590-228947047386}" destId="{AF5BCADA-692F-44E6-B07A-C9117032EB6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F1092-8BC1-41EB-A337-D3A47C0CD7A5}">
      <dsp:nvSpPr>
        <dsp:cNvPr id="0" name=""/>
        <dsp:cNvSpPr/>
      </dsp:nvSpPr>
      <dsp:spPr>
        <a:xfrm>
          <a:off x="952132" y="104259"/>
          <a:ext cx="2157096" cy="2157096"/>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GB" sz="1600" b="1" kern="1200">
              <a:solidFill>
                <a:schemeClr val="tx1">
                  <a:lumMod val="95000"/>
                  <a:lumOff val="5000"/>
                </a:schemeClr>
              </a:solidFill>
            </a:rPr>
            <a:t>Motor</a:t>
          </a:r>
        </a:p>
        <a:p>
          <a:pPr marL="114300" lvl="1" indent="-114300" algn="l" defTabSz="622300">
            <a:lnSpc>
              <a:spcPct val="90000"/>
            </a:lnSpc>
            <a:spcBef>
              <a:spcPct val="0"/>
            </a:spcBef>
            <a:spcAft>
              <a:spcPct val="15000"/>
            </a:spcAft>
            <a:buChar char="•"/>
          </a:pPr>
          <a:r>
            <a:rPr lang="en-GB" sz="1400" kern="1200"/>
            <a:t>Chorea</a:t>
          </a:r>
          <a:endParaRPr lang="en-GB" sz="1400" b="1" kern="1200">
            <a:solidFill>
              <a:schemeClr val="tx1">
                <a:lumMod val="95000"/>
                <a:lumOff val="5000"/>
              </a:schemeClr>
            </a:solidFill>
          </a:endParaRPr>
        </a:p>
        <a:p>
          <a:pPr marL="114300" lvl="1" indent="-114300" algn="l" defTabSz="622300">
            <a:lnSpc>
              <a:spcPct val="90000"/>
            </a:lnSpc>
            <a:spcBef>
              <a:spcPct val="0"/>
            </a:spcBef>
            <a:spcAft>
              <a:spcPct val="15000"/>
            </a:spcAft>
            <a:buChar char="•"/>
          </a:pPr>
          <a:r>
            <a:rPr lang="en-GB" sz="1400" kern="1200"/>
            <a:t>Clumsiness</a:t>
          </a:r>
        </a:p>
        <a:p>
          <a:pPr marL="114300" lvl="1" indent="-114300" algn="l" defTabSz="622300">
            <a:lnSpc>
              <a:spcPct val="90000"/>
            </a:lnSpc>
            <a:spcBef>
              <a:spcPct val="0"/>
            </a:spcBef>
            <a:spcAft>
              <a:spcPct val="15000"/>
            </a:spcAft>
            <a:buChar char="•"/>
          </a:pPr>
          <a:r>
            <a:rPr lang="en-GB" sz="1400" kern="1200"/>
            <a:t>Gait changes</a:t>
          </a:r>
        </a:p>
        <a:p>
          <a:pPr marL="114300" lvl="1" indent="-114300" algn="l" defTabSz="622300">
            <a:lnSpc>
              <a:spcPct val="90000"/>
            </a:lnSpc>
            <a:spcBef>
              <a:spcPct val="0"/>
            </a:spcBef>
            <a:spcAft>
              <a:spcPct val="15000"/>
            </a:spcAft>
            <a:buChar char="•"/>
          </a:pPr>
          <a:r>
            <a:rPr lang="en-GB" sz="1400" kern="1200"/>
            <a:t>Speech changes</a:t>
          </a:r>
        </a:p>
      </dsp:txBody>
      <dsp:txXfrm>
        <a:off x="1239745" y="481751"/>
        <a:ext cx="1581871" cy="970693"/>
      </dsp:txXfrm>
    </dsp:sp>
    <dsp:sp modelId="{4B442C25-A9EA-48D0-8457-B1105CA53FD3}">
      <dsp:nvSpPr>
        <dsp:cNvPr id="0" name=""/>
        <dsp:cNvSpPr/>
      </dsp:nvSpPr>
      <dsp:spPr>
        <a:xfrm>
          <a:off x="1730485" y="1452445"/>
          <a:ext cx="2157096" cy="2157096"/>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GB" sz="1600" b="1" kern="1200">
              <a:solidFill>
                <a:schemeClr val="tx1">
                  <a:lumMod val="95000"/>
                  <a:lumOff val="5000"/>
                </a:schemeClr>
              </a:solidFill>
            </a:rPr>
            <a:t>Psychiatric</a:t>
          </a:r>
        </a:p>
        <a:p>
          <a:pPr marL="114300" lvl="1" indent="-114300" algn="l" defTabSz="622300">
            <a:lnSpc>
              <a:spcPct val="90000"/>
            </a:lnSpc>
            <a:spcBef>
              <a:spcPct val="0"/>
            </a:spcBef>
            <a:spcAft>
              <a:spcPct val="15000"/>
            </a:spcAft>
            <a:buChar char="•"/>
          </a:pPr>
          <a:r>
            <a:rPr lang="en-GB" sz="1400" b="0" kern="1200">
              <a:solidFill>
                <a:schemeClr val="tx1">
                  <a:lumMod val="95000"/>
                  <a:lumOff val="5000"/>
                </a:schemeClr>
              </a:solidFill>
            </a:rPr>
            <a:t>Anxiety</a:t>
          </a:r>
        </a:p>
        <a:p>
          <a:pPr marL="114300" lvl="1" indent="-114300" algn="l" defTabSz="622300">
            <a:lnSpc>
              <a:spcPct val="90000"/>
            </a:lnSpc>
            <a:spcBef>
              <a:spcPct val="0"/>
            </a:spcBef>
            <a:spcAft>
              <a:spcPct val="15000"/>
            </a:spcAft>
            <a:buChar char="•"/>
          </a:pPr>
          <a:r>
            <a:rPr lang="en-GB" sz="1400" b="0" kern="1200">
              <a:solidFill>
                <a:schemeClr val="tx1">
                  <a:lumMod val="95000"/>
                  <a:lumOff val="5000"/>
                </a:schemeClr>
              </a:solidFill>
            </a:rPr>
            <a:t>Depression</a:t>
          </a:r>
        </a:p>
        <a:p>
          <a:pPr marL="114300" lvl="1" indent="-114300" algn="l" defTabSz="622300">
            <a:lnSpc>
              <a:spcPct val="90000"/>
            </a:lnSpc>
            <a:spcBef>
              <a:spcPct val="0"/>
            </a:spcBef>
            <a:spcAft>
              <a:spcPct val="15000"/>
            </a:spcAft>
            <a:buChar char="•"/>
          </a:pPr>
          <a:r>
            <a:rPr lang="en-GB" sz="1400" b="0" kern="1200">
              <a:solidFill>
                <a:schemeClr val="tx1">
                  <a:lumMod val="95000"/>
                  <a:lumOff val="5000"/>
                </a:schemeClr>
              </a:solidFill>
            </a:rPr>
            <a:t>Psychosis</a:t>
          </a:r>
        </a:p>
        <a:p>
          <a:pPr marL="114300" lvl="1" indent="-114300" algn="l" defTabSz="622300">
            <a:lnSpc>
              <a:spcPct val="90000"/>
            </a:lnSpc>
            <a:spcBef>
              <a:spcPct val="0"/>
            </a:spcBef>
            <a:spcAft>
              <a:spcPct val="15000"/>
            </a:spcAft>
            <a:buChar char="•"/>
          </a:pPr>
          <a:r>
            <a:rPr lang="en-GB" sz="1400" b="0" kern="1200">
              <a:solidFill>
                <a:schemeClr val="tx1">
                  <a:lumMod val="95000"/>
                  <a:lumOff val="5000"/>
                </a:schemeClr>
              </a:solidFill>
            </a:rPr>
            <a:t>Suicidal ideation</a:t>
          </a:r>
        </a:p>
      </dsp:txBody>
      <dsp:txXfrm>
        <a:off x="2390197" y="2009695"/>
        <a:ext cx="1294258" cy="1186403"/>
      </dsp:txXfrm>
    </dsp:sp>
    <dsp:sp modelId="{EA86390D-7955-47EF-B3F8-6D4E95034193}">
      <dsp:nvSpPr>
        <dsp:cNvPr id="0" name=""/>
        <dsp:cNvSpPr/>
      </dsp:nvSpPr>
      <dsp:spPr>
        <a:xfrm>
          <a:off x="173780" y="1452445"/>
          <a:ext cx="2157096" cy="2157096"/>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GB" sz="1600" b="1" kern="1200">
              <a:solidFill>
                <a:schemeClr val="tx1">
                  <a:lumMod val="95000"/>
                  <a:lumOff val="5000"/>
                </a:schemeClr>
              </a:solidFill>
            </a:rPr>
            <a:t>Cognitive</a:t>
          </a:r>
        </a:p>
        <a:p>
          <a:pPr marL="114300" lvl="1" indent="-114300" algn="l" defTabSz="622300">
            <a:lnSpc>
              <a:spcPct val="90000"/>
            </a:lnSpc>
            <a:spcBef>
              <a:spcPct val="0"/>
            </a:spcBef>
            <a:spcAft>
              <a:spcPct val="15000"/>
            </a:spcAft>
            <a:buChar char="•"/>
          </a:pPr>
          <a:r>
            <a:rPr lang="en-GB" sz="1400" kern="1200"/>
            <a:t>Impaired concentration</a:t>
          </a:r>
        </a:p>
        <a:p>
          <a:pPr marL="114300" lvl="1" indent="-114300" algn="l" defTabSz="622300">
            <a:lnSpc>
              <a:spcPct val="90000"/>
            </a:lnSpc>
            <a:spcBef>
              <a:spcPct val="0"/>
            </a:spcBef>
            <a:spcAft>
              <a:spcPct val="15000"/>
            </a:spcAft>
            <a:buChar char="•"/>
          </a:pPr>
          <a:r>
            <a:rPr lang="en-GB" sz="1400" kern="1200"/>
            <a:t>Executive</a:t>
          </a:r>
        </a:p>
        <a:p>
          <a:pPr marL="114300" lvl="1" indent="-114300" algn="l" defTabSz="622300">
            <a:lnSpc>
              <a:spcPct val="90000"/>
            </a:lnSpc>
            <a:spcBef>
              <a:spcPct val="0"/>
            </a:spcBef>
            <a:spcAft>
              <a:spcPct val="15000"/>
            </a:spcAft>
            <a:buChar char="•"/>
          </a:pPr>
          <a:r>
            <a:rPr lang="en-GB" sz="1400" kern="1200"/>
            <a:t>Behavioural</a:t>
          </a:r>
        </a:p>
        <a:p>
          <a:pPr marL="114300" lvl="1" indent="-114300" algn="l" defTabSz="622300">
            <a:lnSpc>
              <a:spcPct val="90000"/>
            </a:lnSpc>
            <a:spcBef>
              <a:spcPct val="0"/>
            </a:spcBef>
            <a:spcAft>
              <a:spcPct val="15000"/>
            </a:spcAft>
            <a:buChar char="•"/>
          </a:pPr>
          <a:endParaRPr lang="en-GB" sz="1400" kern="1200"/>
        </a:p>
      </dsp:txBody>
      <dsp:txXfrm>
        <a:off x="376906" y="2009695"/>
        <a:ext cx="1294258" cy="118640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6D064-2D8F-A043-BF3B-143CA3F6DBB6}" type="datetimeFigureOut">
              <a:rPr lang="en-GB" smtClean="0"/>
              <a:t>06/07/2020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320D8-28FA-E640-998A-8508E29BA384}" type="slidenum">
              <a:rPr lang="en-GB" smtClean="0"/>
              <a:t>‹#›</a:t>
            </a:fld>
            <a:endParaRPr lang="en-GB"/>
          </a:p>
        </p:txBody>
      </p:sp>
    </p:spTree>
    <p:extLst>
      <p:ext uri="{BB962C8B-B14F-4D97-AF65-F5344CB8AC3E}">
        <p14:creationId xmlns:p14="http://schemas.microsoft.com/office/powerpoint/2010/main" val="141576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radiopaedia.org/articles/olivopontocerebellar-degeneration"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radiopaedia.org/articles/multiple-system-atrophy-parkinsonian-type-msa-p-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 Differences between later onset and younger onset in terms of diagnostic case mix</a:t>
            </a:r>
          </a:p>
        </p:txBody>
      </p:sp>
      <p:sp>
        <p:nvSpPr>
          <p:cNvPr id="4" name="Slide Number Placeholder 3"/>
          <p:cNvSpPr>
            <a:spLocks noGrp="1"/>
          </p:cNvSpPr>
          <p:nvPr>
            <p:ph type="sldNum" sz="quarter" idx="10"/>
          </p:nvPr>
        </p:nvSpPr>
        <p:spPr/>
        <p:txBody>
          <a:bodyPr/>
          <a:lstStyle/>
          <a:p>
            <a:fld id="{04A320D8-28FA-E640-998A-8508E29BA384}" type="slidenum">
              <a:rPr lang="en-GB" smtClean="0"/>
              <a:t>5</a:t>
            </a:fld>
            <a:endParaRPr lang="en-GB"/>
          </a:p>
        </p:txBody>
      </p:sp>
    </p:spTree>
    <p:extLst>
      <p:ext uri="{BB962C8B-B14F-4D97-AF65-F5344CB8AC3E}">
        <p14:creationId xmlns:p14="http://schemas.microsoft.com/office/powerpoint/2010/main" val="107361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Pick bodies and ballooned neurones are only found in minority</a:t>
            </a:r>
            <a:r>
              <a:rPr lang="en-GB" baseline="0" dirty="0"/>
              <a:t> of FTD</a:t>
            </a:r>
          </a:p>
          <a:p>
            <a:r>
              <a:rPr lang="en-GB" baseline="0" dirty="0"/>
              <a:t>Pick bodies can be found in hippocampus (due to high neuronal density) also amygdala, basal ganglia, and brain stem nuclei. Detection in affected cortex is less reliable. Relationship between pathology and course/degeneration of disease is uncertain.</a:t>
            </a:r>
          </a:p>
          <a:p>
            <a:endParaRPr lang="en-GB" baseline="0" dirty="0"/>
          </a:p>
          <a:p>
            <a:r>
              <a:rPr lang="en-GB" baseline="0" dirty="0"/>
              <a:t>The pathological changes seen in FTD are varied. A majority of cases have inclusions but mild spongiform change with neuronal loss and gliosis may occur in the absence of inclusions. </a:t>
            </a:r>
          </a:p>
          <a:p>
            <a:r>
              <a:rPr lang="en-GB" baseline="0" dirty="0"/>
              <a:t>The presentation depends on the distribution of pathology rather than the pathology per se.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23</a:t>
            </a:fld>
            <a:endParaRPr lang="en-GB"/>
          </a:p>
        </p:txBody>
      </p:sp>
    </p:spTree>
    <p:extLst>
      <p:ext uri="{BB962C8B-B14F-4D97-AF65-F5344CB8AC3E}">
        <p14:creationId xmlns:p14="http://schemas.microsoft.com/office/powerpoint/2010/main" val="141096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bvFTD</a:t>
            </a:r>
            <a:r>
              <a:rPr lang="en-GB" baseline="0" dirty="0"/>
              <a:t> presents with progressive decline in interpersonal </a:t>
            </a:r>
            <a:r>
              <a:rPr lang="en-GB" baseline="0" dirty="0" err="1"/>
              <a:t>skils</a:t>
            </a:r>
            <a:r>
              <a:rPr lang="en-GB" baseline="0" dirty="0"/>
              <a:t>.</a:t>
            </a:r>
          </a:p>
          <a:p>
            <a:r>
              <a:rPr lang="en-GB" baseline="0" dirty="0"/>
              <a:t>Executive dysfunction</a:t>
            </a:r>
          </a:p>
          <a:p>
            <a:endParaRPr lang="en-GB" baseline="0" dirty="0"/>
          </a:p>
          <a:p>
            <a:r>
              <a:rPr lang="en-GB" baseline="0" dirty="0" err="1"/>
              <a:t>Obsessionality</a:t>
            </a:r>
            <a:r>
              <a:rPr lang="en-GB" baseline="0" dirty="0"/>
              <a:t> or rigidity (e.g. excessive clock watching; obsessive about new hobbies – increased religiosity)</a:t>
            </a:r>
          </a:p>
          <a:p>
            <a:r>
              <a:rPr lang="en-GB" baseline="0" dirty="0"/>
              <a:t>Stereotypies</a:t>
            </a:r>
          </a:p>
          <a:p>
            <a:r>
              <a:rPr lang="en-GB" baseline="0" dirty="0"/>
              <a:t>Changes in social circumstances may be the first sign</a:t>
            </a:r>
          </a:p>
          <a:p>
            <a:r>
              <a:rPr lang="en-GB" baseline="0" dirty="0" err="1"/>
              <a:t>Embarassing</a:t>
            </a:r>
            <a:r>
              <a:rPr lang="en-GB" baseline="0" dirty="0"/>
              <a:t> behaviour (e.g. jokes in appropriate places)</a:t>
            </a:r>
            <a:br>
              <a:rPr lang="en-GB" baseline="0" dirty="0"/>
            </a:br>
            <a:r>
              <a:rPr lang="en-GB" baseline="0" dirty="0"/>
              <a:t>Change in empathy/sympathy</a:t>
            </a:r>
          </a:p>
          <a:p>
            <a:endParaRPr lang="en-GB" baseline="0" dirty="0"/>
          </a:p>
          <a:p>
            <a:r>
              <a:rPr lang="en-GB" baseline="0" dirty="0"/>
              <a:t>Altered food preferences</a:t>
            </a:r>
          </a:p>
          <a:p>
            <a:r>
              <a:rPr lang="en-GB" baseline="0" dirty="0"/>
              <a:t>Restriction in dietary preferences</a:t>
            </a:r>
          </a:p>
          <a:p>
            <a:r>
              <a:rPr lang="en-GB" baseline="0" dirty="0"/>
              <a:t>Decline in table manners</a:t>
            </a:r>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24</a:t>
            </a:fld>
            <a:endParaRPr lang="en-GB"/>
          </a:p>
        </p:txBody>
      </p:sp>
    </p:spTree>
    <p:extLst>
      <p:ext uri="{BB962C8B-B14F-4D97-AF65-F5344CB8AC3E}">
        <p14:creationId xmlns:p14="http://schemas.microsoft.com/office/powerpoint/2010/main" val="965346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PNFA:</a:t>
            </a:r>
          </a:p>
          <a:p>
            <a:r>
              <a:rPr lang="en-GB" dirty="0"/>
              <a:t>Many patients with PNFA later develop symptoms</a:t>
            </a:r>
            <a:r>
              <a:rPr lang="en-GB" baseline="0" dirty="0"/>
              <a:t> suggestive of </a:t>
            </a:r>
            <a:r>
              <a:rPr lang="en-GB" baseline="0" dirty="0" err="1"/>
              <a:t>corticobasal</a:t>
            </a:r>
            <a:r>
              <a:rPr lang="en-GB" baseline="0" dirty="0"/>
              <a:t> degeneration or PSP. Impulsivity, apathy and preserved insight are associated features.</a:t>
            </a:r>
            <a:endParaRPr lang="en-GB" dirty="0"/>
          </a:p>
          <a:p>
            <a:endParaRPr lang="en-GB" dirty="0"/>
          </a:p>
          <a:p>
            <a:r>
              <a:rPr lang="en-GB" dirty="0"/>
              <a:t>SD:</a:t>
            </a:r>
          </a:p>
          <a:p>
            <a:r>
              <a:rPr lang="en-GB" dirty="0"/>
              <a:t>Behavioural</a:t>
            </a:r>
            <a:r>
              <a:rPr lang="en-GB" baseline="0" dirty="0"/>
              <a:t> changes such as bizarre dress-sense, compulsiveness, irritability and rigidity are often seen in SD.  Behavioural features develop which overlap with </a:t>
            </a:r>
            <a:r>
              <a:rPr lang="en-GB" baseline="0" dirty="0" err="1"/>
              <a:t>bvFTD</a:t>
            </a:r>
            <a:r>
              <a:rPr lang="en-GB" baseline="0" dirty="0"/>
              <a: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4A320D8-28FA-E640-998A-8508E29BA384}" type="slidenum">
              <a:rPr lang="en-GB" smtClean="0"/>
              <a:t>25</a:t>
            </a:fld>
            <a:endParaRPr lang="en-GB"/>
          </a:p>
        </p:txBody>
      </p:sp>
    </p:spTree>
    <p:extLst>
      <p:ext uri="{BB962C8B-B14F-4D97-AF65-F5344CB8AC3E}">
        <p14:creationId xmlns:p14="http://schemas.microsoft.com/office/powerpoint/2010/main" val="31545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Braing</a:t>
            </a:r>
            <a:r>
              <a:rPr lang="en-GB" baseline="0" dirty="0"/>
              <a:t> imaging is regarded as mandatory both to confirm diagnosis and also to exclude mimics (e.g. brain tumour)</a:t>
            </a:r>
          </a:p>
          <a:p>
            <a:endParaRPr lang="en-GB" baseline="0" dirty="0"/>
          </a:p>
          <a:p>
            <a:r>
              <a:rPr lang="en-GB" baseline="0" dirty="0"/>
              <a:t>Brain changes spread with disease duration and later can affect more posterior temporal cortical areas</a:t>
            </a:r>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29</a:t>
            </a:fld>
            <a:endParaRPr lang="en-GB"/>
          </a:p>
        </p:txBody>
      </p:sp>
    </p:spTree>
    <p:extLst>
      <p:ext uri="{BB962C8B-B14F-4D97-AF65-F5344CB8AC3E}">
        <p14:creationId xmlns:p14="http://schemas.microsoft.com/office/powerpoint/2010/main" val="146688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dirty="0">
                <a:latin typeface="Arial" charset="0"/>
                <a:ea typeface="msgothic" charset="0"/>
                <a:cs typeface="msgothic" charset="0"/>
              </a:rPr>
              <a:t>Anterior temporal lobe atrophy in frontotemporal dementia.</a:t>
            </a:r>
          </a:p>
          <a:p>
            <a:pPr eaLnBrk="1">
              <a:lnSpc>
                <a:spcPct val="93000"/>
              </a:lnSpc>
              <a:spcBef>
                <a:spcPct val="0"/>
              </a:spcBef>
              <a:buSzPct val="45000"/>
              <a:buFont typeface="Wingdings" charset="2"/>
              <a:buNone/>
            </a:pPr>
            <a:endParaRPr lang="en-GB" dirty="0">
              <a:latin typeface="Arial" charset="0"/>
              <a:ea typeface="msgothic" charset="0"/>
              <a:cs typeface="msgothic" charset="0"/>
            </a:endParaRPr>
          </a:p>
          <a:p>
            <a:r>
              <a:rPr lang="en-GB" sz="1200" b="0" i="0" u="none" strike="noStrike" kern="1200" baseline="0" dirty="0">
                <a:solidFill>
                  <a:srgbClr val="000000"/>
                </a:solidFill>
                <a:latin typeface="Times New Roman" pitchFamily="16" charset="0"/>
                <a:ea typeface="+mn-ea"/>
                <a:cs typeface="+mn-cs"/>
              </a:rPr>
              <a:t>Bilateral frontotemporal hypoperfusion on SPECT in frontotemporal dementia.</a:t>
            </a:r>
            <a:endParaRPr lang="en-GB" dirty="0">
              <a:latin typeface="Arial" charset="0"/>
              <a:ea typeface="msgothic" charset="0"/>
              <a:cs typeface="msgothic" charset="0"/>
            </a:endParaRPr>
          </a:p>
        </p:txBody>
      </p:sp>
    </p:spTree>
    <p:extLst>
      <p:ext uri="{BB962C8B-B14F-4D97-AF65-F5344CB8AC3E}">
        <p14:creationId xmlns:p14="http://schemas.microsoft.com/office/powerpoint/2010/main" val="1457751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31</a:t>
            </a:fld>
            <a:endParaRPr lang="en-GB"/>
          </a:p>
        </p:txBody>
      </p:sp>
    </p:spTree>
    <p:extLst>
      <p:ext uri="{BB962C8B-B14F-4D97-AF65-F5344CB8AC3E}">
        <p14:creationId xmlns:p14="http://schemas.microsoft.com/office/powerpoint/2010/main" val="1799812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Synuclein is an intracellular</a:t>
            </a:r>
            <a:r>
              <a:rPr lang="en-GB" baseline="0" dirty="0"/>
              <a:t> protein involved in axonal transport</a:t>
            </a:r>
          </a:p>
          <a:p>
            <a:endParaRPr lang="en-GB" baseline="0" dirty="0"/>
          </a:p>
          <a:p>
            <a:r>
              <a:rPr lang="en-GB" baseline="0" dirty="0"/>
              <a:t>Males tended to be affected &gt; F</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34</a:t>
            </a:fld>
            <a:endParaRPr lang="en-GB"/>
          </a:p>
        </p:txBody>
      </p:sp>
    </p:spTree>
    <p:extLst>
      <p:ext uri="{BB962C8B-B14F-4D97-AF65-F5344CB8AC3E}">
        <p14:creationId xmlns:p14="http://schemas.microsoft.com/office/powerpoint/2010/main" val="373879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Variants</a:t>
            </a:r>
            <a:r>
              <a:rPr lang="en-GB" baseline="0" dirty="0"/>
              <a:t> in all three synuclein genes (alpha, beta or gamma) can affect risk.</a:t>
            </a:r>
          </a:p>
          <a:p>
            <a:r>
              <a:rPr lang="en-GB" baseline="0" dirty="0"/>
              <a:t>Lewy bodies – eosinophilic inclusions containing degenerative </a:t>
            </a:r>
            <a:r>
              <a:rPr lang="en-GB" baseline="0" dirty="0" err="1"/>
              <a:t>neurofilaments</a:t>
            </a:r>
            <a:r>
              <a:rPr lang="en-GB" baseline="0" dirty="0"/>
              <a:t> that stain positive for ubiquitin and alpha-</a:t>
            </a:r>
            <a:r>
              <a:rPr lang="en-GB" baseline="0" dirty="0" err="1"/>
              <a:t>synuclein</a:t>
            </a:r>
            <a:r>
              <a:rPr lang="en-GB" baseline="0" dirty="0"/>
              <a:t>.</a:t>
            </a:r>
          </a:p>
          <a:p>
            <a:endParaRPr lang="en-GB" baseline="0" dirty="0"/>
          </a:p>
          <a:p>
            <a:r>
              <a:rPr lang="en-GB" baseline="0" dirty="0"/>
              <a:t>Cortical Lewy Bodies lack the halo appearance.</a:t>
            </a:r>
          </a:p>
          <a:p>
            <a:endParaRPr lang="en-GB" baseline="0" dirty="0"/>
          </a:p>
          <a:p>
            <a:r>
              <a:rPr lang="en-GB" baseline="0" dirty="0"/>
              <a:t>Many patients also have some AD pathology present.</a:t>
            </a:r>
          </a:p>
        </p:txBody>
      </p:sp>
      <p:sp>
        <p:nvSpPr>
          <p:cNvPr id="4" name="Slide Number Placeholder 3"/>
          <p:cNvSpPr>
            <a:spLocks noGrp="1"/>
          </p:cNvSpPr>
          <p:nvPr>
            <p:ph type="sldNum" sz="quarter" idx="10"/>
          </p:nvPr>
        </p:nvSpPr>
        <p:spPr/>
        <p:txBody>
          <a:bodyPr/>
          <a:lstStyle/>
          <a:p>
            <a:fld id="{04A320D8-28FA-E640-998A-8508E29BA384}" type="slidenum">
              <a:rPr lang="en-GB" smtClean="0"/>
              <a:t>35</a:t>
            </a:fld>
            <a:endParaRPr lang="en-GB"/>
          </a:p>
        </p:txBody>
      </p:sp>
    </p:spTree>
    <p:extLst>
      <p:ext uri="{BB962C8B-B14F-4D97-AF65-F5344CB8AC3E}">
        <p14:creationId xmlns:p14="http://schemas.microsoft.com/office/powerpoint/2010/main" val="1205574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Hallucinations</a:t>
            </a:r>
            <a:r>
              <a:rPr lang="en-GB" baseline="0"/>
              <a:t> and delusions more common in DLB than AD</a:t>
            </a:r>
          </a:p>
          <a:p>
            <a:r>
              <a:rPr lang="en-GB" baseline="0"/>
              <a:t>Hallucinations are linked to cholinergic depletion in the temporal cortex and basal forebrain</a:t>
            </a:r>
          </a:p>
          <a:p>
            <a:endParaRPr lang="en-GB" baseline="0"/>
          </a:p>
          <a:p>
            <a:r>
              <a:rPr lang="en-GB" baseline="0"/>
              <a:t>RBD = REM sleep behaviour disorder</a:t>
            </a:r>
          </a:p>
          <a:p>
            <a:endParaRPr lang="en-GB" baseline="0"/>
          </a:p>
          <a:p>
            <a:r>
              <a:rPr lang="en-GB" baseline="0"/>
              <a:t>Constipation - can precede cognitive or motor symptoms</a:t>
            </a:r>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36</a:t>
            </a:fld>
            <a:endParaRPr lang="en-GB"/>
          </a:p>
        </p:txBody>
      </p:sp>
    </p:spTree>
    <p:extLst>
      <p:ext uri="{BB962C8B-B14F-4D97-AF65-F5344CB8AC3E}">
        <p14:creationId xmlns:p14="http://schemas.microsoft.com/office/powerpoint/2010/main" val="3223009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Suddent</a:t>
            </a:r>
            <a:r>
              <a:rPr lang="en-GB"/>
              <a:t> onset impaired</a:t>
            </a:r>
            <a:r>
              <a:rPr lang="en-GB" baseline="0"/>
              <a:t> cognition, acute confusion, and marked worsening of EPSEs.</a:t>
            </a:r>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37</a:t>
            </a:fld>
            <a:endParaRPr lang="en-GB"/>
          </a:p>
        </p:txBody>
      </p:sp>
    </p:spTree>
    <p:extLst>
      <p:ext uri="{BB962C8B-B14F-4D97-AF65-F5344CB8AC3E}">
        <p14:creationId xmlns:p14="http://schemas.microsoft.com/office/powerpoint/2010/main" val="188493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(Adapted from Hodges JR. Cognitive Assessment for Clinicians)</a:t>
            </a:r>
          </a:p>
        </p:txBody>
      </p:sp>
      <p:sp>
        <p:nvSpPr>
          <p:cNvPr id="4" name="Slide Number Placeholder 3"/>
          <p:cNvSpPr>
            <a:spLocks noGrp="1"/>
          </p:cNvSpPr>
          <p:nvPr>
            <p:ph type="sldNum" sz="quarter" idx="10"/>
          </p:nvPr>
        </p:nvSpPr>
        <p:spPr/>
        <p:txBody>
          <a:bodyPr/>
          <a:lstStyle/>
          <a:p>
            <a:fld id="{FF63917E-3AFA-48C3-8D44-21CE8FC631E4}" type="slidenum">
              <a:rPr lang="en-GB" smtClean="0"/>
              <a:t>6</a:t>
            </a:fld>
            <a:endParaRPr lang="en-GB"/>
          </a:p>
        </p:txBody>
      </p:sp>
    </p:spTree>
    <p:extLst>
      <p:ext uri="{BB962C8B-B14F-4D97-AF65-F5344CB8AC3E}">
        <p14:creationId xmlns:p14="http://schemas.microsoft.com/office/powerpoint/2010/main" val="260766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a:solidFill>
                  <a:srgbClr val="FF0000"/>
                </a:solidFill>
              </a:rPr>
              <a:t>More predictive in pure DLB than in the usual “mixed” cases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a:t>Sensitivity</a:t>
            </a:r>
            <a:r>
              <a:rPr lang="en-GB" sz="1200" b="0" baseline="0"/>
              <a:t> in pure DLB 83%; specificity 95%</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a:t>BUT in mixed cases only 12%</a:t>
            </a:r>
            <a:endParaRPr lang="en-GB" b="0"/>
          </a:p>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38</a:t>
            </a:fld>
            <a:endParaRPr lang="en-GB"/>
          </a:p>
        </p:txBody>
      </p:sp>
    </p:spTree>
    <p:extLst>
      <p:ext uri="{BB962C8B-B14F-4D97-AF65-F5344CB8AC3E}">
        <p14:creationId xmlns:p14="http://schemas.microsoft.com/office/powerpoint/2010/main" val="200396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Important to remember that DAT doesn’t’ distinguish</a:t>
            </a:r>
            <a:r>
              <a:rPr lang="en-GB" baseline="0"/>
              <a:t> from other </a:t>
            </a:r>
            <a:r>
              <a:rPr lang="en-GB" baseline="0" err="1"/>
              <a:t>synucleinopathies</a:t>
            </a:r>
            <a:r>
              <a:rPr lang="en-GB" baseline="0"/>
              <a:t> such as PD</a:t>
            </a:r>
          </a:p>
          <a:p>
            <a:endParaRPr lang="en-GB" baseline="0"/>
          </a:p>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40</a:t>
            </a:fld>
            <a:endParaRPr lang="en-GB"/>
          </a:p>
        </p:txBody>
      </p:sp>
    </p:spTree>
    <p:extLst>
      <p:ext uri="{BB962C8B-B14F-4D97-AF65-F5344CB8AC3E}">
        <p14:creationId xmlns:p14="http://schemas.microsoft.com/office/powerpoint/2010/main" val="463871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 Normal</a:t>
            </a:r>
          </a:p>
          <a:p>
            <a:endParaRPr lang="en-GB"/>
          </a:p>
          <a:p>
            <a:r>
              <a:rPr lang="en-GB"/>
              <a:t>Abnormal:</a:t>
            </a:r>
          </a:p>
          <a:p>
            <a:r>
              <a:rPr lang="en-GB"/>
              <a:t>B</a:t>
            </a:r>
            <a:r>
              <a:rPr lang="en-GB" baseline="0"/>
              <a:t> – type 1 Asymmetrical uptake with normal or almost normal putamen </a:t>
            </a:r>
            <a:r>
              <a:rPr lang="en-GB" baseline="0" err="1"/>
              <a:t>actiity</a:t>
            </a:r>
            <a:r>
              <a:rPr lang="en-GB" baseline="0"/>
              <a:t> in 1 hemisphere</a:t>
            </a:r>
          </a:p>
          <a:p>
            <a:r>
              <a:rPr lang="en-GB" baseline="0"/>
              <a:t>C – type 2 Marked reduction in uptake bilaterally</a:t>
            </a:r>
          </a:p>
          <a:p>
            <a:r>
              <a:rPr lang="en-GB" baseline="0"/>
              <a:t>D – type 3 Virtually absent uptake</a:t>
            </a:r>
          </a:p>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41</a:t>
            </a:fld>
            <a:endParaRPr lang="en-GB"/>
          </a:p>
        </p:txBody>
      </p:sp>
    </p:spTree>
    <p:extLst>
      <p:ext uri="{BB962C8B-B14F-4D97-AF65-F5344CB8AC3E}">
        <p14:creationId xmlns:p14="http://schemas.microsoft.com/office/powerpoint/2010/main" val="543839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Pathology spreads from early sites through six </a:t>
            </a:r>
            <a:r>
              <a:rPr lang="en-GB" dirty="0" err="1"/>
              <a:t>Braak</a:t>
            </a:r>
            <a:r>
              <a:rPr lang="en-GB" baseline="0" dirty="0"/>
              <a:t> stages and later involves rest of brainstem, amygdala, limbic lobe and neocortex.</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45</a:t>
            </a:fld>
            <a:endParaRPr lang="en-GB"/>
          </a:p>
        </p:txBody>
      </p:sp>
    </p:spTree>
    <p:extLst>
      <p:ext uri="{BB962C8B-B14F-4D97-AF65-F5344CB8AC3E}">
        <p14:creationId xmlns:p14="http://schemas.microsoft.com/office/powerpoint/2010/main" val="1573607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u="sng" dirty="0"/>
          </a:p>
        </p:txBody>
      </p:sp>
      <p:sp>
        <p:nvSpPr>
          <p:cNvPr id="4" name="Slide Number Placeholder 3"/>
          <p:cNvSpPr>
            <a:spLocks noGrp="1"/>
          </p:cNvSpPr>
          <p:nvPr>
            <p:ph type="sldNum" sz="quarter" idx="10"/>
          </p:nvPr>
        </p:nvSpPr>
        <p:spPr/>
        <p:txBody>
          <a:bodyPr/>
          <a:lstStyle/>
          <a:p>
            <a:fld id="{04A320D8-28FA-E640-998A-8508E29BA384}" type="slidenum">
              <a:rPr lang="en-GB" smtClean="0"/>
              <a:t>48</a:t>
            </a:fld>
            <a:endParaRPr lang="en-GB"/>
          </a:p>
        </p:txBody>
      </p:sp>
    </p:spTree>
    <p:extLst>
      <p:ext uri="{BB962C8B-B14F-4D97-AF65-F5344CB8AC3E}">
        <p14:creationId xmlns:p14="http://schemas.microsoft.com/office/powerpoint/2010/main" val="492125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Majority of patients present</a:t>
            </a:r>
            <a:r>
              <a:rPr lang="en-GB" baseline="0" dirty="0"/>
              <a:t> with parkinsonism – asymmetrical rigidity and bradykinesia (also tremor but less common than IPD). Will complain of clumsiness of hands, stiffness and muscle aches.</a:t>
            </a:r>
          </a:p>
          <a:p>
            <a:endParaRPr lang="en-GB" baseline="0" dirty="0"/>
          </a:p>
          <a:p>
            <a:r>
              <a:rPr lang="en-GB" dirty="0"/>
              <a:t>Signs</a:t>
            </a:r>
            <a:r>
              <a:rPr lang="en-GB" baseline="0" dirty="0"/>
              <a:t> of autonomic dysfunction (e.g. postural hypotension and erectile dysfunction) are part of both MSA-P and C.</a:t>
            </a:r>
          </a:p>
          <a:p>
            <a:endParaRPr lang="en-GB" b="1" u="sng" baseline="0" dirty="0"/>
          </a:p>
          <a:p>
            <a:r>
              <a:rPr lang="en-GB" b="1" u="sng" baseline="0" dirty="0"/>
              <a:t>*intention tremor is not seen in IPD</a:t>
            </a:r>
          </a:p>
          <a:p>
            <a:endParaRPr lang="en-GB" b="1" u="sng" baseline="0" dirty="0"/>
          </a:p>
          <a:p>
            <a:r>
              <a:rPr lang="en-GB" sz="1200" b="0" i="0" kern="1200" dirty="0">
                <a:solidFill>
                  <a:schemeClr val="tx1"/>
                </a:solidFill>
                <a:effectLst/>
                <a:latin typeface="+mn-lt"/>
                <a:ea typeface="+mn-ea"/>
                <a:cs typeface="+mn-cs"/>
              </a:rPr>
              <a:t>From </a:t>
            </a:r>
            <a:r>
              <a:rPr lang="en-GB" sz="1200" b="0" i="0" kern="1200" dirty="0" err="1">
                <a:solidFill>
                  <a:schemeClr val="tx1"/>
                </a:solidFill>
                <a:effectLst/>
                <a:latin typeface="+mn-lt"/>
                <a:ea typeface="+mn-ea"/>
                <a:cs typeface="+mn-cs"/>
              </a:rPr>
              <a:t>Radiopaedia</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In a 2007 consensus paper </a:t>
            </a:r>
            <a:r>
              <a:rPr lang="en-GB" sz="1200" b="0" i="0" kern="1200" baseline="30000" dirty="0">
                <a:solidFill>
                  <a:schemeClr val="tx1"/>
                </a:solidFill>
                <a:effectLst/>
                <a:latin typeface="+mn-lt"/>
                <a:ea typeface="+mn-ea"/>
                <a:cs typeface="+mn-cs"/>
              </a:rPr>
              <a:t>6</a:t>
            </a:r>
            <a:r>
              <a:rPr lang="en-GB" sz="1200" b="0" i="0" kern="1200" dirty="0">
                <a:solidFill>
                  <a:schemeClr val="tx1"/>
                </a:solidFill>
                <a:effectLst/>
                <a:latin typeface="+mn-lt"/>
                <a:ea typeface="+mn-ea"/>
                <a:cs typeface="+mn-cs"/>
              </a:rPr>
              <a:t> MSA has been divided clinically into two forms according to the dominant non-autonomic symptoms: </a:t>
            </a:r>
          </a:p>
          <a:p>
            <a:r>
              <a:rPr lang="en-GB" sz="1200" b="1" i="0" kern="1200" dirty="0">
                <a:solidFill>
                  <a:schemeClr val="tx1"/>
                </a:solidFill>
                <a:effectLst/>
                <a:latin typeface="+mn-lt"/>
                <a:ea typeface="+mn-ea"/>
                <a:cs typeface="+mn-cs"/>
              </a:rPr>
              <a:t>MSA-C:</a:t>
            </a:r>
            <a:r>
              <a:rPr lang="en-GB" sz="1200" b="0" i="0" kern="1200" dirty="0">
                <a:solidFill>
                  <a:schemeClr val="tx1"/>
                </a:solidFill>
                <a:effectLst/>
                <a:latin typeface="+mn-lt"/>
                <a:ea typeface="+mn-ea"/>
                <a:cs typeface="+mn-cs"/>
              </a:rPr>
              <a:t> predominance of cerebellar symptoms (</a:t>
            </a:r>
            <a:r>
              <a:rPr lang="en-GB" sz="1200" b="0" i="0" u="none" strike="noStrike" kern="1200" dirty="0">
                <a:solidFill>
                  <a:schemeClr val="tx1"/>
                </a:solidFill>
                <a:effectLst/>
                <a:latin typeface="+mn-lt"/>
                <a:ea typeface="+mn-ea"/>
                <a:cs typeface="+mn-cs"/>
                <a:hlinkClick r:id="rId3"/>
              </a:rPr>
              <a:t>olivopontocerebellar atrophy</a:t>
            </a:r>
            <a:r>
              <a:rPr lang="en-GB" sz="1200" b="0" i="0" kern="1200" dirty="0">
                <a:solidFill>
                  <a:schemeClr val="tx1"/>
                </a:solidFill>
                <a:effectLst/>
                <a:latin typeface="+mn-lt"/>
                <a:ea typeface="+mn-ea"/>
                <a:cs typeface="+mn-cs"/>
              </a:rPr>
              <a:t>).</a:t>
            </a:r>
          </a:p>
          <a:p>
            <a:r>
              <a:rPr lang="en-GB" sz="1200" b="1" i="0" kern="1200" dirty="0">
                <a:solidFill>
                  <a:schemeClr val="tx1"/>
                </a:solidFill>
                <a:effectLst/>
                <a:latin typeface="+mn-lt"/>
                <a:ea typeface="+mn-ea"/>
                <a:cs typeface="+mn-cs"/>
              </a:rPr>
              <a:t>MSA-P:</a:t>
            </a:r>
            <a:r>
              <a:rPr lang="en-GB" sz="1200" b="0" i="0" kern="1200" dirty="0">
                <a:solidFill>
                  <a:schemeClr val="tx1"/>
                </a:solidFill>
                <a:effectLst/>
                <a:latin typeface="+mn-lt"/>
                <a:ea typeface="+mn-ea"/>
                <a:cs typeface="+mn-cs"/>
              </a:rPr>
              <a:t> predominance of Parkinsonian signs and symptoms (</a:t>
            </a:r>
            <a:r>
              <a:rPr lang="en-GB" sz="1200" b="0" i="0" u="none" strike="noStrike" kern="1200" dirty="0">
                <a:solidFill>
                  <a:schemeClr val="tx1"/>
                </a:solidFill>
                <a:effectLst/>
                <a:latin typeface="+mn-lt"/>
                <a:ea typeface="+mn-ea"/>
                <a:cs typeface="+mn-cs"/>
                <a:hlinkClick r:id="rId4"/>
              </a:rPr>
              <a:t>striatonigral degeneration</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Some older texts refer to MSA-A to denote Shy-</a:t>
            </a:r>
            <a:r>
              <a:rPr lang="en-GB" sz="1200" b="0" i="0" kern="1200" dirty="0" err="1">
                <a:solidFill>
                  <a:schemeClr val="tx1"/>
                </a:solidFill>
                <a:effectLst/>
                <a:latin typeface="+mn-lt"/>
                <a:ea typeface="+mn-ea"/>
                <a:cs typeface="+mn-cs"/>
              </a:rPr>
              <a:t>Drager</a:t>
            </a:r>
            <a:r>
              <a:rPr lang="en-GB" sz="1200" b="0" i="0" kern="1200" dirty="0">
                <a:solidFill>
                  <a:schemeClr val="tx1"/>
                </a:solidFill>
                <a:effectLst/>
                <a:latin typeface="+mn-lt"/>
                <a:ea typeface="+mn-ea"/>
                <a:cs typeface="+mn-cs"/>
              </a:rPr>
              <a:t> syndrome. In the latest consensus however autonomic symptoms are considered part of both MSA-C and MSA-P and thus the term MSA-A is no longer used. </a:t>
            </a:r>
          </a:p>
          <a:p>
            <a:endParaRPr lang="en-GB" b="1" u="sng" baseline="0" dirty="0"/>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49</a:t>
            </a:fld>
            <a:endParaRPr lang="en-GB"/>
          </a:p>
        </p:txBody>
      </p:sp>
    </p:spTree>
    <p:extLst>
      <p:ext uri="{BB962C8B-B14F-4D97-AF65-F5344CB8AC3E}">
        <p14:creationId xmlns:p14="http://schemas.microsoft.com/office/powerpoint/2010/main" val="642610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hallucinations</a:t>
            </a:r>
            <a:r>
              <a:rPr lang="en-GB" baseline="0" dirty="0"/>
              <a:t> and psychosis as seen in LBD are rare in MSA.</a:t>
            </a:r>
          </a:p>
          <a:p>
            <a:endParaRPr lang="en-GB" baseline="0" dirty="0"/>
          </a:p>
          <a:p>
            <a:r>
              <a:rPr lang="en-GB" baseline="0" dirty="0"/>
              <a:t>Pathology differs from IPD.</a:t>
            </a:r>
          </a:p>
          <a:p>
            <a:r>
              <a:rPr lang="en-GB" baseline="0" dirty="0"/>
              <a:t>Targets striatum, substantia </a:t>
            </a:r>
            <a:r>
              <a:rPr lang="en-GB" baseline="0" dirty="0" err="1"/>
              <a:t>nigra</a:t>
            </a:r>
            <a:r>
              <a:rPr lang="en-GB" baseline="0" dirty="0"/>
              <a:t>, brainstem nuclei, cerebellum, </a:t>
            </a:r>
            <a:r>
              <a:rPr lang="en-GB" baseline="0" dirty="0" err="1"/>
              <a:t>intermediolateral</a:t>
            </a:r>
            <a:r>
              <a:rPr lang="en-GB" baseline="0" dirty="0"/>
              <a:t> columns of spinal cord, </a:t>
            </a:r>
            <a:r>
              <a:rPr lang="en-GB" baseline="0" dirty="0" err="1"/>
              <a:t>Onuf’s</a:t>
            </a:r>
            <a:r>
              <a:rPr lang="en-GB" baseline="0" dirty="0"/>
              <a:t> nucleus (hence bladder/bowel dysfunction).</a:t>
            </a:r>
          </a:p>
          <a:p>
            <a:endParaRPr lang="en-GB" baseline="0" dirty="0"/>
          </a:p>
          <a:p>
            <a:r>
              <a:rPr lang="en-GB" baseline="0" dirty="0"/>
              <a:t>Lewy bodies are not a feature but cytoplasmic inclusions that stain for α synuclein are pathognomonic.</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50</a:t>
            </a:fld>
            <a:endParaRPr lang="en-GB"/>
          </a:p>
        </p:txBody>
      </p:sp>
    </p:spTree>
    <p:extLst>
      <p:ext uri="{BB962C8B-B14F-4D97-AF65-F5344CB8AC3E}">
        <p14:creationId xmlns:p14="http://schemas.microsoft.com/office/powerpoint/2010/main" val="1373387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Vertical supranuclear gaze</a:t>
            </a:r>
            <a:r>
              <a:rPr lang="en-GB" baseline="0" dirty="0"/>
              <a:t> palsy is characteristic especially for downgaze. </a:t>
            </a:r>
          </a:p>
          <a:p>
            <a:r>
              <a:rPr lang="en-GB" baseline="0" dirty="0"/>
              <a:t>May see wide-eye stare with reduced blink frequency</a:t>
            </a:r>
          </a:p>
          <a:p>
            <a:endParaRPr lang="en-GB" baseline="0" dirty="0"/>
          </a:p>
          <a:p>
            <a:r>
              <a:rPr lang="en-GB" baseline="0" dirty="0"/>
              <a:t>Impairment of executive function is common</a:t>
            </a:r>
          </a:p>
          <a:p>
            <a:r>
              <a:rPr lang="en-GB" baseline="0" dirty="0"/>
              <a:t>Symmetrical limb apraxia – </a:t>
            </a:r>
            <a:r>
              <a:rPr lang="en-GB" baseline="0" dirty="0" err="1"/>
              <a:t>ideomotor</a:t>
            </a:r>
            <a:r>
              <a:rPr lang="en-GB" baseline="0" dirty="0"/>
              <a:t> (imitation) and pantomiming (ideational) impairments – not seen in normal idiopathic PD (but can in PDD).</a:t>
            </a:r>
          </a:p>
          <a:p>
            <a:endParaRPr lang="en-GB" baseline="0" dirty="0"/>
          </a:p>
          <a:p>
            <a:r>
              <a:rPr lang="en-GB" baseline="0" dirty="0"/>
              <a:t>Pathology affects:</a:t>
            </a:r>
          </a:p>
          <a:p>
            <a:r>
              <a:rPr lang="en-GB" baseline="0" dirty="0"/>
              <a:t>Pallidum / substantia nigra (pars compacta and </a:t>
            </a:r>
            <a:r>
              <a:rPr lang="en-GB" baseline="0" dirty="0" err="1"/>
              <a:t>reticulata</a:t>
            </a:r>
            <a:r>
              <a:rPr lang="en-GB" baseline="0" dirty="0"/>
              <a:t>) / PAG matter / oculomotor, vestibular and cerebellar dentate nuclei, and the superior colliculi.</a:t>
            </a:r>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51</a:t>
            </a:fld>
            <a:endParaRPr lang="en-GB"/>
          </a:p>
        </p:txBody>
      </p:sp>
    </p:spTree>
    <p:extLst>
      <p:ext uri="{BB962C8B-B14F-4D97-AF65-F5344CB8AC3E}">
        <p14:creationId xmlns:p14="http://schemas.microsoft.com/office/powerpoint/2010/main" val="4244029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Personality changes common</a:t>
            </a:r>
          </a:p>
          <a:p>
            <a:r>
              <a:rPr lang="en-GB" dirty="0"/>
              <a:t>Emotional</a:t>
            </a:r>
            <a:r>
              <a:rPr lang="en-GB" baseline="0" dirty="0"/>
              <a:t> lability (often with pathological laughter and crying)</a:t>
            </a:r>
          </a:p>
          <a:p>
            <a:r>
              <a:rPr lang="en-GB" baseline="0" dirty="0"/>
              <a:t>Later in the disorder frontal release signs are noted such as grasp and pout reflex</a:t>
            </a:r>
          </a:p>
          <a:p>
            <a:endParaRPr lang="en-GB" baseline="0" dirty="0"/>
          </a:p>
          <a:p>
            <a:r>
              <a:rPr lang="en-GB" baseline="0" dirty="0"/>
              <a:t>Disorder progresses slowly with retention of insight. </a:t>
            </a:r>
          </a:p>
          <a:p>
            <a:endParaRPr lang="en-GB" baseline="0" dirty="0"/>
          </a:p>
        </p:txBody>
      </p:sp>
      <p:sp>
        <p:nvSpPr>
          <p:cNvPr id="4" name="Slide Number Placeholder 3"/>
          <p:cNvSpPr>
            <a:spLocks noGrp="1"/>
          </p:cNvSpPr>
          <p:nvPr>
            <p:ph type="sldNum" sz="quarter" idx="10"/>
          </p:nvPr>
        </p:nvSpPr>
        <p:spPr/>
        <p:txBody>
          <a:bodyPr/>
          <a:lstStyle/>
          <a:p>
            <a:fld id="{04A320D8-28FA-E640-998A-8508E29BA384}" type="slidenum">
              <a:rPr lang="en-GB" smtClean="0"/>
              <a:t>52</a:t>
            </a:fld>
            <a:endParaRPr lang="en-GB"/>
          </a:p>
        </p:txBody>
      </p:sp>
    </p:spTree>
    <p:extLst>
      <p:ext uri="{BB962C8B-B14F-4D97-AF65-F5344CB8AC3E}">
        <p14:creationId xmlns:p14="http://schemas.microsoft.com/office/powerpoint/2010/main" val="4208265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a:t>
            </a:r>
            <a:r>
              <a:rPr lang="en-GB" dirty="0" err="1"/>
              <a:t>tauopathy</a:t>
            </a:r>
            <a:endParaRPr lang="en-GB" dirty="0"/>
          </a:p>
          <a:p>
            <a:endParaRPr lang="en-GB" dirty="0"/>
          </a:p>
          <a:p>
            <a:r>
              <a:rPr lang="en-GB" dirty="0"/>
              <a:t>Frontal and parietal atrophy / </a:t>
            </a:r>
            <a:r>
              <a:rPr lang="en-GB" dirty="0" err="1"/>
              <a:t>Striatopallidal</a:t>
            </a:r>
            <a:r>
              <a:rPr lang="en-GB" baseline="0" dirty="0"/>
              <a:t> atrophy</a:t>
            </a:r>
          </a:p>
          <a:p>
            <a:r>
              <a:rPr lang="en-GB" baseline="0" dirty="0"/>
              <a:t>Sparing of temporal and occipital cortex</a:t>
            </a:r>
          </a:p>
          <a:p>
            <a:endParaRPr lang="en-GB" baseline="0" dirty="0"/>
          </a:p>
          <a:p>
            <a:r>
              <a:rPr lang="en-GB" b="1" u="sng" baseline="0" dirty="0"/>
              <a:t>The asymmetrical features are of important diagnostic significance</a:t>
            </a:r>
          </a:p>
          <a:p>
            <a:r>
              <a:rPr lang="en-GB" baseline="0" dirty="0"/>
              <a:t>Cortical sensory loss – e.g. </a:t>
            </a:r>
            <a:r>
              <a:rPr lang="en-GB" baseline="0" dirty="0" err="1"/>
              <a:t>agraphaesthesia</a:t>
            </a:r>
            <a:r>
              <a:rPr lang="en-GB" baseline="0" dirty="0"/>
              <a:t> / </a:t>
            </a:r>
            <a:r>
              <a:rPr lang="en-GB" baseline="0" dirty="0" err="1"/>
              <a:t>astereognosis</a:t>
            </a:r>
            <a:r>
              <a:rPr lang="en-GB" baseline="0" dirty="0"/>
              <a:t> </a:t>
            </a:r>
          </a:p>
          <a:p>
            <a:endParaRPr lang="en-GB" baseline="0" dirty="0"/>
          </a:p>
          <a:p>
            <a:r>
              <a:rPr lang="en-GB" baseline="0" dirty="0"/>
              <a:t>Patients may describe not doing what they want it to do or feeling as if it belongs to someone else</a:t>
            </a:r>
          </a:p>
          <a:p>
            <a:r>
              <a:rPr lang="en-GB" baseline="0" dirty="0"/>
              <a:t>In extreme cases they may develop an alien limb where it involuntarily performs activities such as grabbing door handles or opposes the contralateral limb.</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53</a:t>
            </a:fld>
            <a:endParaRPr lang="en-GB"/>
          </a:p>
        </p:txBody>
      </p:sp>
    </p:spTree>
    <p:extLst>
      <p:ext uri="{BB962C8B-B14F-4D97-AF65-F5344CB8AC3E}">
        <p14:creationId xmlns:p14="http://schemas.microsoft.com/office/powerpoint/2010/main" val="294767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10</a:t>
            </a:fld>
            <a:endParaRPr lang="en-GB"/>
          </a:p>
        </p:txBody>
      </p:sp>
    </p:spTree>
    <p:extLst>
      <p:ext uri="{BB962C8B-B14F-4D97-AF65-F5344CB8AC3E}">
        <p14:creationId xmlns:p14="http://schemas.microsoft.com/office/powerpoint/2010/main" val="413790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L-Dopa</a:t>
            </a:r>
            <a:r>
              <a:rPr lang="en-GB" baseline="0" dirty="0"/>
              <a:t> not helpful</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54</a:t>
            </a:fld>
            <a:endParaRPr lang="en-GB"/>
          </a:p>
        </p:txBody>
      </p:sp>
    </p:spTree>
    <p:extLst>
      <p:ext uri="{BB962C8B-B14F-4D97-AF65-F5344CB8AC3E}">
        <p14:creationId xmlns:p14="http://schemas.microsoft.com/office/powerpoint/2010/main" val="973448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prevalence in Tasmania; rare in parts of Japan.</a:t>
            </a:r>
          </a:p>
          <a:p>
            <a:endParaRPr lang="en-GB" dirty="0"/>
          </a:p>
          <a:p>
            <a:r>
              <a:rPr lang="en-GB" dirty="0"/>
              <a:t>CAG codes for glutamine – HD is a </a:t>
            </a:r>
            <a:r>
              <a:rPr lang="en-GB" dirty="0" err="1"/>
              <a:t>polyglutamine</a:t>
            </a:r>
            <a:r>
              <a:rPr lang="en-GB" dirty="0"/>
              <a:t> disorder</a:t>
            </a:r>
          </a:p>
          <a:p>
            <a:r>
              <a:rPr lang="en-GB" dirty="0"/>
              <a:t>Normal repeat length in HTT gene is </a:t>
            </a:r>
            <a:r>
              <a:rPr lang="en-GB" dirty="0">
                <a:latin typeface="Arial"/>
                <a:cs typeface="Arial"/>
              </a:rPr>
              <a:t>≤</a:t>
            </a:r>
            <a:r>
              <a:rPr lang="en-GB" dirty="0"/>
              <a:t>36</a:t>
            </a:r>
          </a:p>
          <a:p>
            <a:r>
              <a:rPr lang="en-GB" dirty="0"/>
              <a:t>Larger expansions result in earlier</a:t>
            </a:r>
            <a:r>
              <a:rPr lang="en-GB" baseline="0" dirty="0"/>
              <a:t> disease manifestation</a:t>
            </a:r>
          </a:p>
          <a:p>
            <a:endParaRPr lang="en-GB" baseline="0" dirty="0"/>
          </a:p>
          <a:p>
            <a:r>
              <a:rPr lang="en-GB" baseline="0" dirty="0"/>
              <a:t>Anticipation occurs in paternal transmission as during spermatogenesis repeat expansion may occur; resulting in most juvenile cases.</a:t>
            </a:r>
          </a:p>
          <a:p>
            <a:endParaRPr lang="en-GB" baseline="0" dirty="0"/>
          </a:p>
          <a:p>
            <a:r>
              <a:rPr lang="en-GB" sz="1200" b="0" i="0" u="none" strike="noStrike" kern="1200" baseline="0" dirty="0">
                <a:solidFill>
                  <a:schemeClr val="tx1"/>
                </a:solidFill>
                <a:latin typeface="+mn-lt"/>
                <a:ea typeface="+mn-ea"/>
                <a:cs typeface="+mn-cs"/>
              </a:rPr>
              <a:t>Incomplete penetrance (may or may not develop) happens with 36–40 repeats, and 35 or less are not associated with the disorder. The number of CAG repeats accounts for about 60% of the variation in age of onset.</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Other trinucleotide repeat disorders include spinocerebellar ataxias, fragile X, Friedrich’s ataxia and myotonic dystrophy.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57</a:t>
            </a:fld>
            <a:endParaRPr lang="en-GB"/>
          </a:p>
        </p:txBody>
      </p:sp>
    </p:spTree>
    <p:extLst>
      <p:ext uri="{BB962C8B-B14F-4D97-AF65-F5344CB8AC3E}">
        <p14:creationId xmlns:p14="http://schemas.microsoft.com/office/powerpoint/2010/main" val="1954001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Symptom cluster can vary with age of onset – younger</a:t>
            </a:r>
            <a:r>
              <a:rPr lang="en-GB" baseline="0" dirty="0"/>
              <a:t> people having more striate rigidity; chorea in middle age; intention tremor after age 60</a:t>
            </a:r>
          </a:p>
          <a:p>
            <a:r>
              <a:rPr lang="en-GB" baseline="0" dirty="0"/>
              <a:t>About 10% of cases occur before age 20</a:t>
            </a:r>
          </a:p>
          <a:p>
            <a:endParaRPr lang="en-GB" baseline="0" dirty="0"/>
          </a:p>
          <a:p>
            <a:r>
              <a:rPr lang="en-GB" dirty="0"/>
              <a:t>Early movements are random and irregular</a:t>
            </a:r>
          </a:p>
          <a:p>
            <a:r>
              <a:rPr lang="en-GB" dirty="0"/>
              <a:t>Often</a:t>
            </a:r>
            <a:r>
              <a:rPr lang="en-GB" baseline="0" dirty="0"/>
              <a:t> manifest in hands, face and shoulders or changes in gait.</a:t>
            </a:r>
          </a:p>
          <a:p>
            <a:r>
              <a:rPr lang="en-GB" baseline="0" dirty="0"/>
              <a:t>Speech tends to be affected early with slight dysarthria (volume of speech is also effected)</a:t>
            </a:r>
          </a:p>
          <a:p>
            <a:endParaRPr lang="en-GB" baseline="0" dirty="0"/>
          </a:p>
          <a:p>
            <a:r>
              <a:rPr lang="en-GB" baseline="0" dirty="0"/>
              <a:t>As disease progresses the motor disturbances are more obvious. </a:t>
            </a:r>
          </a:p>
          <a:p>
            <a:r>
              <a:rPr lang="en-GB" baseline="0" dirty="0"/>
              <a:t>Abrupt, jerky, rapid and repetitive. </a:t>
            </a:r>
          </a:p>
          <a:p>
            <a:r>
              <a:rPr lang="en-GB" dirty="0"/>
              <a:t>Obvious</a:t>
            </a:r>
            <a:r>
              <a:rPr lang="en-GB" baseline="0" dirty="0"/>
              <a:t> facial movements. </a:t>
            </a:r>
          </a:p>
          <a:p>
            <a:r>
              <a:rPr lang="en-GB" baseline="0" dirty="0"/>
              <a:t>More chorea &amp; </a:t>
            </a:r>
            <a:r>
              <a:rPr lang="en-GB" baseline="0" dirty="0" err="1"/>
              <a:t>athetosis</a:t>
            </a:r>
            <a:endParaRPr lang="en-GB" baseline="0" dirty="0"/>
          </a:p>
          <a:p>
            <a:endParaRPr lang="en-GB" baseline="0" dirty="0"/>
          </a:p>
          <a:p>
            <a:r>
              <a:rPr lang="en-GB" baseline="0" dirty="0"/>
              <a:t>Other physical changes include changes in spatial awareness and effects on voluntary movements –resulting in slamming of cups/doors etc.</a:t>
            </a:r>
          </a:p>
          <a:p>
            <a:r>
              <a:rPr lang="en-GB" baseline="0" dirty="0"/>
              <a:t>Weight loss</a:t>
            </a:r>
          </a:p>
          <a:p>
            <a:r>
              <a:rPr lang="en-GB" baseline="0" dirty="0"/>
              <a:t>Incontinence</a:t>
            </a:r>
          </a:p>
          <a:p>
            <a:endParaRPr lang="en-GB" baseline="0" dirty="0"/>
          </a:p>
          <a:p>
            <a:r>
              <a:rPr lang="en-GB" sz="1200" b="0" i="0" kern="1200" dirty="0">
                <a:solidFill>
                  <a:schemeClr val="tx1"/>
                </a:solidFill>
                <a:effectLst/>
                <a:latin typeface="+mn-lt"/>
                <a:ea typeface="+mn-ea"/>
                <a:cs typeface="+mn-cs"/>
              </a:rPr>
              <a:t>Other causes of chorea:</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Wilson’s disease / Sydenham’s chorea / basal ganglia damage / hereditary / cerebral</a:t>
            </a:r>
            <a:r>
              <a:rPr lang="en-GB" sz="1200" b="0" i="0" kern="1200" baseline="0" dirty="0">
                <a:solidFill>
                  <a:schemeClr val="tx1"/>
                </a:solidFill>
                <a:effectLst/>
                <a:latin typeface="+mn-lt"/>
                <a:ea typeface="+mn-ea"/>
                <a:cs typeface="+mn-cs"/>
              </a:rPr>
              <a:t> palsy.</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59</a:t>
            </a:fld>
            <a:endParaRPr lang="en-GB"/>
          </a:p>
        </p:txBody>
      </p:sp>
    </p:spTree>
    <p:extLst>
      <p:ext uri="{BB962C8B-B14F-4D97-AF65-F5344CB8AC3E}">
        <p14:creationId xmlns:p14="http://schemas.microsoft.com/office/powerpoint/2010/main" val="3600669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the changes in behaviour in HD are due to cognitive changes and these</a:t>
            </a:r>
            <a:r>
              <a:rPr lang="en-GB" baseline="0" dirty="0"/>
              <a:t> significantly.</a:t>
            </a:r>
          </a:p>
          <a:p>
            <a:endParaRPr lang="en-GB" baseline="0" dirty="0"/>
          </a:p>
          <a:p>
            <a:r>
              <a:rPr lang="en-US" sz="1200" b="0" i="0" kern="1200" dirty="0" err="1">
                <a:solidFill>
                  <a:schemeClr val="tx1"/>
                </a:solidFill>
                <a:effectLst/>
                <a:latin typeface="+mn-lt"/>
                <a:ea typeface="+mn-ea"/>
                <a:cs typeface="+mn-cs"/>
              </a:rPr>
              <a:t>Frontostriatal</a:t>
            </a:r>
            <a:r>
              <a:rPr lang="en-US" sz="1200" b="0" i="0" kern="1200" dirty="0">
                <a:solidFill>
                  <a:schemeClr val="tx1"/>
                </a:solidFill>
                <a:effectLst/>
                <a:latin typeface="+mn-lt"/>
                <a:ea typeface="+mn-ea"/>
                <a:cs typeface="+mn-cs"/>
              </a:rPr>
              <a:t> circuitry changes result in executive dysfunction:</a:t>
            </a:r>
          </a:p>
          <a:p>
            <a:r>
              <a:rPr lang="en-US" sz="1200" b="0" i="0" kern="1200" dirty="0">
                <a:solidFill>
                  <a:schemeClr val="tx1"/>
                </a:solidFill>
                <a:effectLst/>
                <a:latin typeface="+mn-lt"/>
                <a:ea typeface="+mn-ea"/>
                <a:cs typeface="+mn-cs"/>
              </a:rPr>
              <a:t>Problems with planning and judgement  with</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poor self monitoring</a:t>
            </a:r>
          </a:p>
          <a:p>
            <a:r>
              <a:rPr lang="en-US" sz="1200" b="0" i="0" kern="1200" dirty="0">
                <a:solidFill>
                  <a:schemeClr val="tx1"/>
                </a:solidFill>
                <a:effectLst/>
                <a:latin typeface="+mn-lt"/>
                <a:ea typeface="+mn-ea"/>
                <a:cs typeface="+mn-cs"/>
              </a:rPr>
              <a:t>Difficulty in switching focus</a:t>
            </a:r>
          </a:p>
          <a:p>
            <a:r>
              <a:rPr lang="en-US" sz="1200" b="0" i="0" kern="1200" dirty="0">
                <a:solidFill>
                  <a:schemeClr val="tx1"/>
                </a:solidFill>
                <a:effectLst/>
                <a:latin typeface="+mn-lt"/>
                <a:ea typeface="+mn-ea"/>
                <a:cs typeface="+mn-cs"/>
              </a:rPr>
              <a:t>Impulsive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with failure to consider consequences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Problems with planning</a:t>
            </a:r>
          </a:p>
          <a:p>
            <a:r>
              <a:rPr lang="en-US" sz="1200" b="0" i="0" kern="1200" dirty="0">
                <a:solidFill>
                  <a:schemeClr val="tx1"/>
                </a:solidFill>
                <a:effectLst/>
                <a:latin typeface="+mn-lt"/>
                <a:ea typeface="+mn-ea"/>
                <a:cs typeface="+mn-cs"/>
              </a:rPr>
              <a:t>Harder to switch from 1 task to another </a:t>
            </a:r>
          </a:p>
          <a:p>
            <a:r>
              <a:rPr lang="en-US" sz="1200" b="0" i="0" kern="1200" dirty="0">
                <a:solidFill>
                  <a:schemeClr val="tx1"/>
                </a:solidFill>
                <a:effectLst/>
                <a:latin typeface="+mn-lt"/>
                <a:ea typeface="+mn-ea"/>
                <a:cs typeface="+mn-cs"/>
              </a:rPr>
              <a:t>Prefer set routines</a:t>
            </a:r>
          </a:p>
          <a:p>
            <a:r>
              <a:rPr lang="en-US" sz="1200" b="0" i="0" kern="1200" dirty="0">
                <a:solidFill>
                  <a:schemeClr val="tx1"/>
                </a:solidFill>
                <a:effectLst/>
                <a:latin typeface="+mn-lt"/>
                <a:ea typeface="+mn-ea"/>
                <a:cs typeface="+mn-cs"/>
              </a:rPr>
              <a:t>Lack of initiation</a:t>
            </a:r>
          </a:p>
          <a:p>
            <a:r>
              <a:rPr lang="en-US" sz="1200" b="0" i="0" kern="1200" dirty="0">
                <a:solidFill>
                  <a:schemeClr val="tx1"/>
                </a:solidFill>
                <a:effectLst/>
                <a:latin typeface="+mn-lt"/>
                <a:ea typeface="+mn-ea"/>
                <a:cs typeface="+mn-cs"/>
              </a:rPr>
              <a:t>Loss of insight “I’m fine”</a:t>
            </a:r>
          </a:p>
          <a:p>
            <a:r>
              <a:rPr lang="en-US" sz="1200" b="0" i="0" kern="1200" dirty="0">
                <a:solidFill>
                  <a:schemeClr val="tx1"/>
                </a:solidFill>
                <a:effectLst/>
                <a:latin typeface="+mn-lt"/>
                <a:ea typeface="+mn-ea"/>
                <a:cs typeface="+mn-cs"/>
              </a:rPr>
              <a:t>Reduced ability</a:t>
            </a:r>
            <a:r>
              <a:rPr lang="en-US" sz="1200" b="0" i="0" kern="1200" baseline="0" dirty="0">
                <a:solidFill>
                  <a:schemeClr val="tx1"/>
                </a:solidFill>
                <a:effectLst/>
                <a:latin typeface="+mn-lt"/>
                <a:ea typeface="+mn-ea"/>
                <a:cs typeface="+mn-cs"/>
              </a:rPr>
              <a:t> to read facial expressions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Don’t ask repeated questions – they need time to process and answer a question.</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60</a:t>
            </a:fld>
            <a:endParaRPr lang="en-GB"/>
          </a:p>
        </p:txBody>
      </p:sp>
    </p:spTree>
    <p:extLst>
      <p:ext uri="{BB962C8B-B14F-4D97-AF65-F5344CB8AC3E}">
        <p14:creationId xmlns:p14="http://schemas.microsoft.com/office/powerpoint/2010/main" val="3696929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Chorea – antipsychotics usually first choice</a:t>
            </a:r>
          </a:p>
          <a:p>
            <a:r>
              <a:rPr lang="en-GB" dirty="0" err="1"/>
              <a:t>Tetrabenazine</a:t>
            </a:r>
            <a:r>
              <a:rPr lang="en-GB" baseline="0" dirty="0"/>
              <a:t> increases rates of depression and suicidality / parkinsonism and dystonia</a:t>
            </a:r>
          </a:p>
          <a:p>
            <a:endParaRPr lang="en-GB" baseline="0" dirty="0"/>
          </a:p>
          <a:p>
            <a:r>
              <a:rPr lang="en-GB" baseline="0" dirty="0"/>
              <a:t>Depression – SSRIs first line</a:t>
            </a:r>
          </a:p>
          <a:p>
            <a:endParaRPr lang="en-GB" baseline="0" dirty="0"/>
          </a:p>
          <a:p>
            <a:r>
              <a:rPr lang="en-GB" baseline="0" dirty="0"/>
              <a:t>Irritability – multiple aetiological factors (loss of impulse control / hunger / fatigue / noise </a:t>
            </a:r>
            <a:r>
              <a:rPr lang="en-GB" baseline="0" dirty="0" err="1"/>
              <a:t>etc</a:t>
            </a:r>
            <a:r>
              <a:rPr lang="en-GB" baseline="0" dirty="0"/>
              <a:t>)</a:t>
            </a:r>
          </a:p>
          <a:p>
            <a:r>
              <a:rPr lang="en-GB" dirty="0"/>
              <a:t>Psychoeducation / High dose SSRIs / mood stabilisers / propranolol (80mg </a:t>
            </a:r>
            <a:r>
              <a:rPr lang="en-GB" dirty="0" err="1"/>
              <a:t>bd</a:t>
            </a:r>
            <a:r>
              <a:rPr lang="en-GB" dirty="0"/>
              <a:t>) or antipsychotics (last resort)</a:t>
            </a:r>
          </a:p>
          <a:p>
            <a:endParaRPr lang="en-GB" dirty="0"/>
          </a:p>
          <a:p>
            <a:r>
              <a:rPr lang="en-GB" dirty="0"/>
              <a:t>Disorders of sleep respond very poorly to hypnotics. Sedative ADs</a:t>
            </a:r>
            <a:r>
              <a:rPr lang="en-GB" baseline="0" dirty="0"/>
              <a:t> probably better or melatonin may </a:t>
            </a:r>
            <a:r>
              <a:rPr lang="en-GB" baseline="0"/>
              <a:t>be worth a trial.</a:t>
            </a:r>
          </a:p>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63</a:t>
            </a:fld>
            <a:endParaRPr lang="en-GB"/>
          </a:p>
        </p:txBody>
      </p:sp>
    </p:spTree>
    <p:extLst>
      <p:ext uri="{BB962C8B-B14F-4D97-AF65-F5344CB8AC3E}">
        <p14:creationId xmlns:p14="http://schemas.microsoft.com/office/powerpoint/2010/main" val="341229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66</a:t>
            </a:fld>
            <a:endParaRPr lang="en-GB"/>
          </a:p>
        </p:txBody>
      </p:sp>
    </p:spTree>
    <p:extLst>
      <p:ext uri="{BB962C8B-B14F-4D97-AF65-F5344CB8AC3E}">
        <p14:creationId xmlns:p14="http://schemas.microsoft.com/office/powerpoint/2010/main" val="4259417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67</a:t>
            </a:fld>
            <a:endParaRPr lang="en-GB"/>
          </a:p>
        </p:txBody>
      </p:sp>
    </p:spTree>
    <p:extLst>
      <p:ext uri="{BB962C8B-B14F-4D97-AF65-F5344CB8AC3E}">
        <p14:creationId xmlns:p14="http://schemas.microsoft.com/office/powerpoint/2010/main" val="3203332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68</a:t>
            </a:fld>
            <a:endParaRPr lang="en-GB"/>
          </a:p>
        </p:txBody>
      </p:sp>
    </p:spTree>
    <p:extLst>
      <p:ext uri="{BB962C8B-B14F-4D97-AF65-F5344CB8AC3E}">
        <p14:creationId xmlns:p14="http://schemas.microsoft.com/office/powerpoint/2010/main" val="1237312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69</a:t>
            </a:fld>
            <a:endParaRPr lang="en-GB"/>
          </a:p>
        </p:txBody>
      </p:sp>
    </p:spTree>
    <p:extLst>
      <p:ext uri="{BB962C8B-B14F-4D97-AF65-F5344CB8AC3E}">
        <p14:creationId xmlns:p14="http://schemas.microsoft.com/office/powerpoint/2010/main" val="3203332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70</a:t>
            </a:fld>
            <a:endParaRPr lang="en-GB"/>
          </a:p>
        </p:txBody>
      </p:sp>
    </p:spTree>
    <p:extLst>
      <p:ext uri="{BB962C8B-B14F-4D97-AF65-F5344CB8AC3E}">
        <p14:creationId xmlns:p14="http://schemas.microsoft.com/office/powerpoint/2010/main" val="44280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vessels affected are small arteries and arterioles that branch from proximal parts of the major cerebral arteries to supply the basal ganglia</a:t>
            </a:r>
          </a:p>
          <a:p>
            <a:r>
              <a:rPr lang="en-GB" sz="1200" b="0" i="0" u="none" strike="noStrike" kern="1200" baseline="0" dirty="0">
                <a:solidFill>
                  <a:schemeClr val="tx1"/>
                </a:solidFill>
                <a:latin typeface="+mn-lt"/>
                <a:ea typeface="+mn-ea"/>
                <a:cs typeface="+mn-cs"/>
              </a:rPr>
              <a:t>and thalamus, and penetrating arterioles from the </a:t>
            </a:r>
            <a:r>
              <a:rPr lang="en-GB" sz="1200" b="0" i="0" u="none" strike="noStrike" kern="1200" baseline="0" dirty="0" err="1">
                <a:solidFill>
                  <a:schemeClr val="tx1"/>
                </a:solidFill>
                <a:latin typeface="+mn-lt"/>
                <a:ea typeface="+mn-ea"/>
                <a:cs typeface="+mn-cs"/>
              </a:rPr>
              <a:t>pial</a:t>
            </a:r>
            <a:r>
              <a:rPr lang="en-GB" sz="1200" b="0" i="0" u="none" strike="noStrike" kern="1200" baseline="0" dirty="0">
                <a:solidFill>
                  <a:schemeClr val="tx1"/>
                </a:solidFill>
                <a:latin typeface="+mn-lt"/>
                <a:ea typeface="+mn-ea"/>
                <a:cs typeface="+mn-cs"/>
              </a:rPr>
              <a:t> surface that reach through the cerebral cortex to supply the white matter. </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13</a:t>
            </a:fld>
            <a:endParaRPr lang="en-GB"/>
          </a:p>
        </p:txBody>
      </p:sp>
    </p:spTree>
    <p:extLst>
      <p:ext uri="{BB962C8B-B14F-4D97-AF65-F5344CB8AC3E}">
        <p14:creationId xmlns:p14="http://schemas.microsoft.com/office/powerpoint/2010/main" val="185918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The </a:t>
            </a:r>
            <a:r>
              <a:rPr lang="en-US" sz="1200" b="0" i="0" u="none" strike="noStrike" kern="1200" err="1">
                <a:solidFill>
                  <a:schemeClr val="tx1"/>
                </a:solidFill>
                <a:effectLst/>
                <a:latin typeface="+mn-lt"/>
                <a:ea typeface="+mn-ea"/>
                <a:cs typeface="+mn-cs"/>
              </a:rPr>
              <a:t>Maudsley</a:t>
            </a:r>
            <a:r>
              <a:rPr lang="en-US" sz="1200" b="0" i="0" u="none" strike="noStrike" kern="1200">
                <a:solidFill>
                  <a:schemeClr val="tx1"/>
                </a:solidFill>
                <a:effectLst/>
                <a:latin typeface="+mn-lt"/>
                <a:ea typeface="+mn-ea"/>
                <a:cs typeface="+mn-cs"/>
              </a:rPr>
              <a:t> guidelines states that </a:t>
            </a:r>
            <a:r>
              <a:rPr lang="en-US" sz="1200" b="0" i="0" u="none" strike="noStrike" kern="1200" err="1">
                <a:solidFill>
                  <a:schemeClr val="tx1"/>
                </a:solidFill>
                <a:effectLst/>
                <a:latin typeface="+mn-lt"/>
                <a:ea typeface="+mn-ea"/>
                <a:cs typeface="+mn-cs"/>
              </a:rPr>
              <a:t>Quetipaine</a:t>
            </a:r>
            <a:r>
              <a:rPr lang="en-US" sz="1200" b="0" i="0" u="none" strike="noStrike" kern="1200">
                <a:solidFill>
                  <a:schemeClr val="tx1"/>
                </a:solidFill>
                <a:effectLst/>
                <a:latin typeface="+mn-lt"/>
                <a:ea typeface="+mn-ea"/>
                <a:cs typeface="+mn-cs"/>
              </a:rPr>
              <a:t> should be used first line, with Clozapine a second line</a:t>
            </a:r>
            <a:r>
              <a:rPr lang="en-US"/>
              <a:t> </a:t>
            </a:r>
            <a:endParaRPr lang="en-GB" sz="1200" b="0" kern="1200">
              <a:solidFill>
                <a:schemeClr val="tx1"/>
              </a:solidFill>
              <a:effectLst/>
              <a:latin typeface="+mn-lt"/>
              <a:ea typeface="+mn-ea"/>
              <a:cs typeface="+mn-cs"/>
            </a:endParaRPr>
          </a:p>
          <a:p>
            <a:r>
              <a:rPr lang="en-GB" sz="1200" b="0" kern="1200">
                <a:solidFill>
                  <a:schemeClr val="tx1"/>
                </a:solidFill>
                <a:effectLst/>
                <a:latin typeface="+mn-lt"/>
                <a:ea typeface="+mn-ea"/>
                <a:cs typeface="+mn-cs"/>
              </a:rPr>
              <a:t> </a:t>
            </a:r>
            <a:endParaRPr lang="en-GB" b="0"/>
          </a:p>
        </p:txBody>
      </p:sp>
      <p:sp>
        <p:nvSpPr>
          <p:cNvPr id="4" name="Slide Number Placeholder 3"/>
          <p:cNvSpPr>
            <a:spLocks noGrp="1"/>
          </p:cNvSpPr>
          <p:nvPr>
            <p:ph type="sldNum" sz="quarter" idx="10"/>
          </p:nvPr>
        </p:nvSpPr>
        <p:spPr/>
        <p:txBody>
          <a:bodyPr/>
          <a:lstStyle/>
          <a:p>
            <a:fld id="{04A320D8-28FA-E640-998A-8508E29BA384}" type="slidenum">
              <a:rPr lang="en-GB" smtClean="0"/>
              <a:t>71</a:t>
            </a:fld>
            <a:endParaRPr lang="en-GB"/>
          </a:p>
        </p:txBody>
      </p:sp>
    </p:spTree>
    <p:extLst>
      <p:ext uri="{BB962C8B-B14F-4D97-AF65-F5344CB8AC3E}">
        <p14:creationId xmlns:p14="http://schemas.microsoft.com/office/powerpoint/2010/main" val="3203332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The </a:t>
            </a:r>
            <a:r>
              <a:rPr lang="en-US" sz="1200" b="0" i="0" u="none" strike="noStrike" kern="1200" dirty="0" err="1">
                <a:solidFill>
                  <a:schemeClr val="tx1"/>
                </a:solidFill>
                <a:effectLst/>
                <a:latin typeface="+mn-lt"/>
                <a:ea typeface="+mn-ea"/>
                <a:cs typeface="+mn-cs"/>
              </a:rPr>
              <a:t>Maudsley</a:t>
            </a:r>
            <a:r>
              <a:rPr lang="en-US" sz="1200" b="0" i="0" u="none" strike="noStrike" kern="1200" dirty="0">
                <a:solidFill>
                  <a:schemeClr val="tx1"/>
                </a:solidFill>
                <a:effectLst/>
                <a:latin typeface="+mn-lt"/>
                <a:ea typeface="+mn-ea"/>
                <a:cs typeface="+mn-cs"/>
              </a:rPr>
              <a:t> guidelines states that </a:t>
            </a:r>
            <a:r>
              <a:rPr lang="en-US" sz="1200" b="0" i="0" u="none" strike="noStrike" kern="1200" dirty="0" err="1">
                <a:solidFill>
                  <a:schemeClr val="tx1"/>
                </a:solidFill>
                <a:effectLst/>
                <a:latin typeface="+mn-lt"/>
                <a:ea typeface="+mn-ea"/>
                <a:cs typeface="+mn-cs"/>
              </a:rPr>
              <a:t>Quetipaine</a:t>
            </a:r>
            <a:r>
              <a:rPr lang="en-US" sz="1200" b="0" i="0" u="none" strike="noStrike" kern="1200" dirty="0">
                <a:solidFill>
                  <a:schemeClr val="tx1"/>
                </a:solidFill>
                <a:effectLst/>
                <a:latin typeface="+mn-lt"/>
                <a:ea typeface="+mn-ea"/>
                <a:cs typeface="+mn-cs"/>
              </a:rPr>
              <a:t> should be used first line, with Clozapine a second line</a:t>
            </a:r>
            <a:r>
              <a:rPr lang="en-US" dirty="0"/>
              <a:t> </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  </a:t>
            </a:r>
            <a:endParaRPr lang="en-GB" b="0" dirty="0"/>
          </a:p>
        </p:txBody>
      </p:sp>
      <p:sp>
        <p:nvSpPr>
          <p:cNvPr id="4" name="Slide Number Placeholder 3"/>
          <p:cNvSpPr>
            <a:spLocks noGrp="1"/>
          </p:cNvSpPr>
          <p:nvPr>
            <p:ph type="sldNum" sz="quarter" idx="10"/>
          </p:nvPr>
        </p:nvSpPr>
        <p:spPr/>
        <p:txBody>
          <a:bodyPr/>
          <a:lstStyle/>
          <a:p>
            <a:fld id="{04A320D8-28FA-E640-998A-8508E29BA384}" type="slidenum">
              <a:rPr lang="en-GB" smtClean="0"/>
              <a:t>72</a:t>
            </a:fld>
            <a:endParaRPr lang="en-GB"/>
          </a:p>
        </p:txBody>
      </p:sp>
    </p:spTree>
    <p:extLst>
      <p:ext uri="{BB962C8B-B14F-4D97-AF65-F5344CB8AC3E}">
        <p14:creationId xmlns:p14="http://schemas.microsoft.com/office/powerpoint/2010/main" val="3203332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10"/>
          </p:nvPr>
        </p:nvSpPr>
        <p:spPr/>
        <p:txBody>
          <a:bodyPr/>
          <a:lstStyle/>
          <a:p>
            <a:fld id="{04A320D8-28FA-E640-998A-8508E29BA384}" type="slidenum">
              <a:rPr lang="en-GB" smtClean="0"/>
              <a:t>73</a:t>
            </a:fld>
            <a:endParaRPr lang="en-GB"/>
          </a:p>
        </p:txBody>
      </p:sp>
    </p:spTree>
    <p:extLst>
      <p:ext uri="{BB962C8B-B14F-4D97-AF65-F5344CB8AC3E}">
        <p14:creationId xmlns:p14="http://schemas.microsoft.com/office/powerpoint/2010/main" val="3203332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10"/>
          </p:nvPr>
        </p:nvSpPr>
        <p:spPr/>
        <p:txBody>
          <a:bodyPr/>
          <a:lstStyle/>
          <a:p>
            <a:fld id="{04A320D8-28FA-E640-998A-8508E29BA384}" type="slidenum">
              <a:rPr lang="en-GB" smtClean="0"/>
              <a:t>74</a:t>
            </a:fld>
            <a:endParaRPr lang="en-GB"/>
          </a:p>
        </p:txBody>
      </p:sp>
    </p:spTree>
    <p:extLst>
      <p:ext uri="{BB962C8B-B14F-4D97-AF65-F5344CB8AC3E}">
        <p14:creationId xmlns:p14="http://schemas.microsoft.com/office/powerpoint/2010/main" val="2722518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10"/>
          </p:nvPr>
        </p:nvSpPr>
        <p:spPr/>
        <p:txBody>
          <a:bodyPr/>
          <a:lstStyle/>
          <a:p>
            <a:fld id="{04A320D8-28FA-E640-998A-8508E29BA384}" type="slidenum">
              <a:rPr lang="en-GB" smtClean="0"/>
              <a:t>75</a:t>
            </a:fld>
            <a:endParaRPr lang="en-GB"/>
          </a:p>
        </p:txBody>
      </p:sp>
    </p:spTree>
    <p:extLst>
      <p:ext uri="{BB962C8B-B14F-4D97-AF65-F5344CB8AC3E}">
        <p14:creationId xmlns:p14="http://schemas.microsoft.com/office/powerpoint/2010/main" val="3203332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10"/>
          </p:nvPr>
        </p:nvSpPr>
        <p:spPr/>
        <p:txBody>
          <a:bodyPr/>
          <a:lstStyle/>
          <a:p>
            <a:fld id="{04A320D8-28FA-E640-998A-8508E29BA384}" type="slidenum">
              <a:rPr lang="en-GB" smtClean="0"/>
              <a:t>76</a:t>
            </a:fld>
            <a:endParaRPr lang="en-GB"/>
          </a:p>
        </p:txBody>
      </p:sp>
    </p:spTree>
    <p:extLst>
      <p:ext uri="{BB962C8B-B14F-4D97-AF65-F5344CB8AC3E}">
        <p14:creationId xmlns:p14="http://schemas.microsoft.com/office/powerpoint/2010/main" val="39121880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A320D8-28FA-E640-998A-8508E29BA384}" type="slidenum">
              <a:rPr lang="en-GB" smtClean="0"/>
              <a:t>77</a:t>
            </a:fld>
            <a:endParaRPr lang="en-GB"/>
          </a:p>
        </p:txBody>
      </p:sp>
    </p:spTree>
    <p:extLst>
      <p:ext uri="{BB962C8B-B14F-4D97-AF65-F5344CB8AC3E}">
        <p14:creationId xmlns:p14="http://schemas.microsoft.com/office/powerpoint/2010/main" val="137576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Rare disorder / form of subcortical small vessel disease</a:t>
            </a:r>
          </a:p>
          <a:p>
            <a:endParaRPr lang="en-GB" dirty="0"/>
          </a:p>
          <a:p>
            <a:r>
              <a:rPr lang="en-GB" sz="1200" b="0" i="0" u="none" strike="noStrike" kern="1200" baseline="0" dirty="0">
                <a:solidFill>
                  <a:schemeClr val="tx1"/>
                </a:solidFill>
                <a:latin typeface="+mn-lt"/>
                <a:ea typeface="+mn-ea"/>
                <a:cs typeface="+mn-cs"/>
              </a:rPr>
              <a:t>From Taylor &amp; Doody (2008):</a:t>
            </a:r>
          </a:p>
          <a:p>
            <a:r>
              <a:rPr lang="en-GB" sz="1200" b="0" i="0" u="none" strike="noStrike" kern="1200" baseline="0" dirty="0">
                <a:solidFill>
                  <a:schemeClr val="tx1"/>
                </a:solidFill>
                <a:latin typeface="+mn-lt"/>
                <a:ea typeface="+mn-ea"/>
                <a:cs typeface="+mn-cs"/>
              </a:rPr>
              <a:t>CADASIL is a pure form of white matter ischaemic disease. There is a 60–70% reduction in choline acetyltransferase in cortical regions. This is suggestive of significant cholinergic dysfunction (</a:t>
            </a:r>
            <a:r>
              <a:rPr lang="en-GB" sz="1200" b="0" i="0" u="none" strike="noStrike" kern="1200" baseline="0" dirty="0" err="1">
                <a:solidFill>
                  <a:schemeClr val="tx1"/>
                </a:solidFill>
                <a:latin typeface="+mn-lt"/>
                <a:ea typeface="+mn-ea"/>
                <a:cs typeface="+mn-cs"/>
              </a:rPr>
              <a:t>Keverne</a:t>
            </a:r>
            <a:r>
              <a:rPr lang="en-GB" sz="1200" b="0" i="0" u="none" strike="noStrike" kern="1200" baseline="0" dirty="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2006). There is evidence that axons in the </a:t>
            </a:r>
            <a:r>
              <a:rPr lang="en-GB" sz="1200" b="0" i="0" u="none" strike="noStrike" kern="1200" baseline="0" dirty="0" err="1">
                <a:solidFill>
                  <a:schemeClr val="tx1"/>
                </a:solidFill>
                <a:latin typeface="+mn-lt"/>
                <a:ea typeface="+mn-ea"/>
                <a:cs typeface="+mn-cs"/>
              </a:rPr>
              <a:t>parieto</a:t>
            </a:r>
            <a:r>
              <a:rPr lang="en-GB" sz="1200" b="0" i="0" u="none" strike="noStrike" kern="1200" baseline="0" dirty="0">
                <a:solidFill>
                  <a:schemeClr val="tx1"/>
                </a:solidFill>
                <a:latin typeface="+mn-lt"/>
                <a:ea typeface="+mn-ea"/>
                <a:cs typeface="+mn-cs"/>
              </a:rPr>
              <a:t>-occipital and dorsal frontal cortex are damaged (</a:t>
            </a:r>
            <a:r>
              <a:rPr lang="en-GB" sz="1200" b="0" i="0" u="none" strike="noStrike" kern="1200" baseline="0" dirty="0" err="1">
                <a:solidFill>
                  <a:schemeClr val="tx1"/>
                </a:solidFill>
                <a:latin typeface="+mn-lt"/>
                <a:ea typeface="+mn-ea"/>
                <a:cs typeface="+mn-cs"/>
              </a:rPr>
              <a:t>Mesulam</a:t>
            </a:r>
            <a:r>
              <a:rPr lang="en-GB" sz="1200" b="0" i="0" u="none" strike="noStrike" kern="1200" baseline="0" dirty="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2003).</a:t>
            </a:r>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14</a:t>
            </a:fld>
            <a:endParaRPr lang="en-GB"/>
          </a:p>
        </p:txBody>
      </p:sp>
    </p:spTree>
    <p:extLst>
      <p:ext uri="{BB962C8B-B14F-4D97-AF65-F5344CB8AC3E}">
        <p14:creationId xmlns:p14="http://schemas.microsoft.com/office/powerpoint/2010/main" val="156223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atin typeface="Arial" panose="020B0604020202020204" pitchFamily="34" charset="0"/>
                <a:ea typeface="msgothic" charset="0"/>
                <a:cs typeface="msgothic" charset="0"/>
              </a:rPr>
              <a:t>Schematic diagram showing the extensive coexistence of different types of pathology in many individuals and the correspondingly low frequency of pure forms of pathology. The degree of cognitive impairment increases from top to bottom of the diagram, and the horizontal line represents the point at which impairments are sufficiently great to be classified as dementia. ‘Alzheimer’s disease’ and ‘Cerebrovascular disease’ indicate pathology, not necessarily with dementia syndrome. ‘Other’ includes many forms of pathology that can give rise to cognitive impairment, such as dementia with Lewy bodies.</a:t>
            </a:r>
          </a:p>
        </p:txBody>
      </p:sp>
    </p:spTree>
    <p:extLst>
      <p:ext uri="{BB962C8B-B14F-4D97-AF65-F5344CB8AC3E}">
        <p14:creationId xmlns:p14="http://schemas.microsoft.com/office/powerpoint/2010/main" val="102584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19</a:t>
            </a:fld>
            <a:endParaRPr lang="en-GB"/>
          </a:p>
        </p:txBody>
      </p:sp>
    </p:spTree>
    <p:extLst>
      <p:ext uri="{BB962C8B-B14F-4D97-AF65-F5344CB8AC3E}">
        <p14:creationId xmlns:p14="http://schemas.microsoft.com/office/powerpoint/2010/main" val="185489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a:t>
            </a:r>
            <a:r>
              <a:rPr lang="en-GB" baseline="0" dirty="0"/>
              <a:t> be sub-divided into behavioural and language types dependent on key clinical features</a:t>
            </a:r>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20</a:t>
            </a:fld>
            <a:endParaRPr lang="en-GB"/>
          </a:p>
        </p:txBody>
      </p:sp>
    </p:spTree>
    <p:extLst>
      <p:ext uri="{BB962C8B-B14F-4D97-AF65-F5344CB8AC3E}">
        <p14:creationId xmlns:p14="http://schemas.microsoft.com/office/powerpoint/2010/main" val="182008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GB" dirty="0"/>
              <a:t>*Commonest causes of familial FTD / most associated with </a:t>
            </a:r>
            <a:r>
              <a:rPr lang="en-GB" dirty="0" err="1"/>
              <a:t>bvFTD</a:t>
            </a:r>
            <a:r>
              <a:rPr lang="en-GB" dirty="0"/>
              <a:t> rather than language types</a:t>
            </a:r>
          </a:p>
          <a:p>
            <a:pPr marL="171450" indent="-171450">
              <a:buFont typeface="Arial" charset="0"/>
              <a:buChar cha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TDP-43 = </a:t>
            </a:r>
            <a:r>
              <a:rPr lang="en-GB" dirty="0" err="1"/>
              <a:t>transactive</a:t>
            </a:r>
            <a:r>
              <a:rPr lang="en-GB" baseline="0" dirty="0"/>
              <a:t> response DNA binding protein 43</a:t>
            </a:r>
          </a:p>
          <a:p>
            <a:endParaRPr lang="en-GB" dirty="0"/>
          </a:p>
          <a:p>
            <a:r>
              <a:rPr lang="en-GB" dirty="0"/>
              <a:t>VCP – </a:t>
            </a:r>
            <a:r>
              <a:rPr lang="en-GB" dirty="0" err="1"/>
              <a:t>valosin</a:t>
            </a:r>
            <a:r>
              <a:rPr lang="en-GB" dirty="0"/>
              <a:t> containing protein:</a:t>
            </a:r>
            <a:r>
              <a:rPr lang="en-GB" baseline="0" dirty="0"/>
              <a:t> also found on chromosome 9. Associated with Paget’s disease and inclusion body myopathy</a:t>
            </a:r>
          </a:p>
          <a:p>
            <a:r>
              <a:rPr lang="en-GB" baseline="0" dirty="0"/>
              <a:t>CHMP2B – chromatin modifying protein 2B on chromosome 3. </a:t>
            </a:r>
          </a:p>
          <a:p>
            <a:endParaRPr lang="en-GB" baseline="0" dirty="0"/>
          </a:p>
          <a:p>
            <a:r>
              <a:rPr lang="en-GB" baseline="0" dirty="0" err="1"/>
              <a:t>Upto</a:t>
            </a:r>
            <a:r>
              <a:rPr lang="en-GB" baseline="0" dirty="0"/>
              <a:t> 10% of FTD cases are autosomal dominant although a greater proportion have a strong family history.</a:t>
            </a:r>
          </a:p>
          <a:p>
            <a:endParaRPr lang="en-GB" baseline="0" dirty="0"/>
          </a:p>
          <a:p>
            <a:r>
              <a:rPr lang="en-GB" baseline="0" dirty="0"/>
              <a:t>Tau and </a:t>
            </a:r>
            <a:r>
              <a:rPr lang="en-GB" baseline="0" dirty="0" err="1"/>
              <a:t>progranulin</a:t>
            </a:r>
            <a:r>
              <a:rPr lang="en-GB" baseline="0" dirty="0"/>
              <a:t> are located relatively closely on chromosome 17</a:t>
            </a:r>
          </a:p>
          <a:p>
            <a:endParaRPr lang="en-GB" dirty="0"/>
          </a:p>
        </p:txBody>
      </p:sp>
      <p:sp>
        <p:nvSpPr>
          <p:cNvPr id="4" name="Slide Number Placeholder 3"/>
          <p:cNvSpPr>
            <a:spLocks noGrp="1"/>
          </p:cNvSpPr>
          <p:nvPr>
            <p:ph type="sldNum" sz="quarter" idx="10"/>
          </p:nvPr>
        </p:nvSpPr>
        <p:spPr/>
        <p:txBody>
          <a:bodyPr/>
          <a:lstStyle/>
          <a:p>
            <a:fld id="{04A320D8-28FA-E640-998A-8508E29BA384}" type="slidenum">
              <a:rPr lang="en-GB" smtClean="0"/>
              <a:t>22</a:t>
            </a:fld>
            <a:endParaRPr lang="en-GB"/>
          </a:p>
        </p:txBody>
      </p:sp>
    </p:spTree>
    <p:extLst>
      <p:ext uri="{BB962C8B-B14F-4D97-AF65-F5344CB8AC3E}">
        <p14:creationId xmlns:p14="http://schemas.microsoft.com/office/powerpoint/2010/main" val="1055533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1"/>
          <p:cNvSpPr txBox="1">
            <a:spLocks noChangeArrowheads="1"/>
          </p:cNvSpPr>
          <p:nvPr userDrawn="1"/>
        </p:nvSpPr>
        <p:spPr bwMode="auto">
          <a:xfrm>
            <a:off x="384175" y="1393607"/>
            <a:ext cx="81429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457200" eaLnBrk="1" fontAlgn="base" hangingPunct="1">
              <a:spcBef>
                <a:spcPct val="0"/>
              </a:spcBef>
              <a:spcAft>
                <a:spcPct val="0"/>
              </a:spcAft>
            </a:pPr>
            <a:r>
              <a:rPr lang="en-GB" altLang="en-US" sz="3600" b="1">
                <a:solidFill>
                  <a:srgbClr val="A00054"/>
                </a:solidFill>
              </a:rPr>
              <a:t>Old Age Module</a:t>
            </a:r>
          </a:p>
        </p:txBody>
      </p:sp>
      <p:sp>
        <p:nvSpPr>
          <p:cNvPr id="5" name="TextBox 4"/>
          <p:cNvSpPr txBox="1"/>
          <p:nvPr userDrawn="1"/>
        </p:nvSpPr>
        <p:spPr>
          <a:xfrm>
            <a:off x="725714" y="3120571"/>
            <a:ext cx="7613424" cy="369332"/>
          </a:xfrm>
          <a:prstGeom prst="rect">
            <a:avLst/>
          </a:prstGeom>
          <a:noFill/>
        </p:spPr>
        <p:txBody>
          <a:bodyPr wrap="square" rtlCol="0">
            <a:spAutoFit/>
          </a:bodyPr>
          <a:lstStyle/>
          <a:p>
            <a:pPr algn="ctr" defTabSz="457200" fontAlgn="base">
              <a:spcBef>
                <a:spcPct val="0"/>
              </a:spcBef>
              <a:spcAft>
                <a:spcPct val="0"/>
              </a:spcAft>
            </a:pPr>
            <a:r>
              <a:rPr lang="en-US" b="1">
                <a:solidFill>
                  <a:srgbClr val="A00054"/>
                </a:solidFill>
                <a:ea typeface="Arial" charset="0"/>
                <a:cs typeface="Arial" charset="0"/>
              </a:rPr>
              <a:t>Other Neurodegenerative Disorders</a:t>
            </a:r>
            <a:r>
              <a:rPr lang="en-US" b="1" baseline="0">
                <a:solidFill>
                  <a:srgbClr val="A00054"/>
                </a:solidFill>
                <a:ea typeface="Arial" charset="0"/>
                <a:cs typeface="Arial" charset="0"/>
              </a:rPr>
              <a:t> &amp; D</a:t>
            </a:r>
            <a:r>
              <a:rPr lang="en-US" b="1">
                <a:solidFill>
                  <a:srgbClr val="A00054"/>
                </a:solidFill>
                <a:ea typeface="Arial" charset="0"/>
                <a:cs typeface="Arial" charset="0"/>
              </a:rPr>
              <a:t>ementias</a:t>
            </a:r>
          </a:p>
        </p:txBody>
      </p:sp>
      <p:pic>
        <p:nvPicPr>
          <p:cNvPr id="6" name="Picture 13" descr="bottom_branding.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9774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P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199" y="1025526"/>
            <a:ext cx="7839075" cy="679449"/>
          </a:xfrm>
          <a:prstGeom prst="rect">
            <a:avLst/>
          </a:prstGeom>
        </p:spPr>
        <p:txBody>
          <a:bodyPr/>
          <a:lstStyle>
            <a:lvl1pPr algn="l">
              <a:defRPr sz="3600" b="1" baseline="0">
                <a:solidFill>
                  <a:srgbClr val="A00054"/>
                </a:solidFill>
              </a:defRPr>
            </a:lvl1pPr>
          </a:lstStyle>
          <a:p>
            <a:r>
              <a:rPr lang="en-US" dirty="0"/>
              <a:t>Alzheimer’s disease</a:t>
            </a:r>
          </a:p>
        </p:txBody>
      </p:sp>
      <p:sp>
        <p:nvSpPr>
          <p:cNvPr id="3" name="Subtitle 2"/>
          <p:cNvSpPr>
            <a:spLocks noGrp="1"/>
          </p:cNvSpPr>
          <p:nvPr>
            <p:ph type="subTitle" idx="1"/>
          </p:nvPr>
        </p:nvSpPr>
        <p:spPr>
          <a:xfrm>
            <a:off x="457199" y="1757362"/>
            <a:ext cx="7839075"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503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ntent slides">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7839075" cy="679449"/>
          </a:xfrm>
          <a:prstGeom prst="rect">
            <a:avLst/>
          </a:prstGeom>
        </p:spPr>
        <p:txBody>
          <a:bodyPr/>
          <a:lstStyle>
            <a:lvl1pPr algn="l">
              <a:defRPr sz="3600" b="1" baseline="0">
                <a:solidFill>
                  <a:srgbClr val="A00054"/>
                </a:solidFill>
              </a:defRPr>
            </a:lvl1pPr>
          </a:lstStyle>
          <a:p>
            <a:endParaRPr lang="en-US" dirty="0"/>
          </a:p>
        </p:txBody>
      </p:sp>
      <p:sp>
        <p:nvSpPr>
          <p:cNvPr id="8" name="Text Placeholder 7"/>
          <p:cNvSpPr>
            <a:spLocks noGrp="1"/>
          </p:cNvSpPr>
          <p:nvPr>
            <p:ph type="body" sz="quarter" idx="13"/>
          </p:nvPr>
        </p:nvSpPr>
        <p:spPr>
          <a:xfrm>
            <a:off x="457200" y="1704974"/>
            <a:ext cx="7839075" cy="4499055"/>
          </a:xfrm>
          <a:prstGeom prst="rect">
            <a:avLst/>
          </a:prstGeom>
        </p:spPr>
        <p:txBody>
          <a:bodyPr/>
          <a:lstStyle>
            <a:lvl1pPr marL="0" indent="0">
              <a:buNone/>
              <a:defRPr sz="2400" baseline="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82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MCQs</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01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lgn="ctr">
              <a:defRPr sz="2400" baseline="0"/>
            </a:lvl1pPr>
            <a:lvl2pPr algn="ctr">
              <a:defRPr sz="2400"/>
            </a:lvl2pPr>
            <a:lvl3pPr algn="ctr">
              <a:defRPr sz="2400"/>
            </a:lvl3pPr>
            <a:lvl4pPr algn="ctr">
              <a:defRPr sz="2400"/>
            </a:lvl4pPr>
            <a:lvl5pPr algn="ct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41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1C1BFFF-068C-460E-9E3C-7C8A34238005}" type="datetimeFigureOut">
              <a:rPr lang="en-GB" smtClean="0"/>
              <a:pPr/>
              <a:t>06/07/2020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5CD04F9-FB89-44A1-82C2-76E3E86A405E}" type="slidenum">
              <a:rPr lang="en-GB" smtClean="0"/>
              <a:pPr/>
              <a:t>‹#›</a:t>
            </a:fld>
            <a:endParaRPr lang="en-GB"/>
          </a:p>
        </p:txBody>
      </p:sp>
    </p:spTree>
    <p:extLst>
      <p:ext uri="{BB962C8B-B14F-4D97-AF65-F5344CB8AC3E}">
        <p14:creationId xmlns:p14="http://schemas.microsoft.com/office/powerpoint/2010/main" val="41044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8" name="Picture 9"/>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7288973"/>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80" r:id="rId3"/>
    <p:sldLayoutId id="2147483678" r:id="rId4"/>
    <p:sldLayoutId id="2147483679" r:id="rId5"/>
    <p:sldLayoutId id="2147483681"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s://commons.wikimedia.org/w/index.php?curid=3713329"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mailto:mark.worthington@lancashirecare.nhs.uk"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94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Vascular cognitive impairment/ dementia</a:t>
            </a:r>
            <a:br>
              <a:rPr lang="en-GB" sz="2400" dirty="0"/>
            </a:br>
            <a:endParaRPr lang="en-GB" sz="2400" b="1" i="1" dirty="0"/>
          </a:p>
        </p:txBody>
      </p:sp>
      <p:sp>
        <p:nvSpPr>
          <p:cNvPr id="3" name="Content Placeholder 2"/>
          <p:cNvSpPr>
            <a:spLocks noGrp="1"/>
          </p:cNvSpPr>
          <p:nvPr>
            <p:ph type="body" sz="quarter" idx="13"/>
          </p:nvPr>
        </p:nvSpPr>
        <p:spPr/>
        <p:txBody>
          <a:bodyPr>
            <a:normAutofit fontScale="92500" lnSpcReduction="20000"/>
          </a:bodyPr>
          <a:lstStyle/>
          <a:p>
            <a:pPr marL="457200" indent="-457200">
              <a:buFont typeface="Arial" panose="020B0604020202020204" pitchFamily="34" charset="0"/>
              <a:buChar char="•"/>
            </a:pPr>
            <a:r>
              <a:rPr lang="en-GB" sz="2600" b="1" dirty="0"/>
              <a:t>Embolic occlusion</a:t>
            </a:r>
          </a:p>
          <a:p>
            <a:pPr marL="914400" lvl="1" indent="-457200">
              <a:buFont typeface="Arial" panose="020B0604020202020204" pitchFamily="34" charset="0"/>
              <a:buChar char="•"/>
            </a:pPr>
            <a:r>
              <a:rPr lang="en-GB" sz="2600" dirty="0"/>
              <a:t>Multi-infarct</a:t>
            </a:r>
          </a:p>
          <a:p>
            <a:pPr marL="914400" lvl="1" indent="-457200">
              <a:buFont typeface="Arial" panose="020B0604020202020204" pitchFamily="34" charset="0"/>
              <a:buChar char="•"/>
            </a:pPr>
            <a:r>
              <a:rPr lang="en-GB" sz="2600" dirty="0"/>
              <a:t>Strategic infarct</a:t>
            </a:r>
          </a:p>
          <a:p>
            <a:pPr marL="914400" lvl="1" indent="-457200">
              <a:buFont typeface="Arial" panose="020B0604020202020204" pitchFamily="34" charset="0"/>
              <a:buChar char="•"/>
            </a:pPr>
            <a:r>
              <a:rPr lang="en-GB" sz="2600" dirty="0"/>
              <a:t>Post stroke</a:t>
            </a:r>
          </a:p>
          <a:p>
            <a:pPr marL="457200" indent="-457200">
              <a:buFont typeface="Arial" panose="020B0604020202020204" pitchFamily="34" charset="0"/>
              <a:buChar char="•"/>
            </a:pPr>
            <a:r>
              <a:rPr lang="en-GB" sz="2600" b="1" dirty="0"/>
              <a:t>Hypertensive</a:t>
            </a:r>
          </a:p>
          <a:p>
            <a:pPr marL="914400" lvl="1" indent="-457200">
              <a:buFont typeface="Arial" panose="020B0604020202020204" pitchFamily="34" charset="0"/>
              <a:buChar char="•"/>
            </a:pPr>
            <a:r>
              <a:rPr lang="en-GB" sz="2600" dirty="0"/>
              <a:t>Small vessel disease</a:t>
            </a:r>
          </a:p>
          <a:p>
            <a:pPr marL="457200" indent="-457200">
              <a:buFont typeface="Arial" panose="020B0604020202020204" pitchFamily="34" charset="0"/>
              <a:buChar char="•"/>
            </a:pPr>
            <a:r>
              <a:rPr lang="en-GB" sz="2600" b="1" dirty="0" err="1"/>
              <a:t>Vasculopathy</a:t>
            </a:r>
            <a:r>
              <a:rPr lang="en-GB" sz="2600" b="1" dirty="0"/>
              <a:t> </a:t>
            </a:r>
          </a:p>
          <a:p>
            <a:pPr marL="914400" lvl="1" indent="-457200">
              <a:buFont typeface="Arial" panose="020B0604020202020204" pitchFamily="34" charset="0"/>
              <a:buChar char="•"/>
            </a:pPr>
            <a:r>
              <a:rPr lang="en-GB" sz="2600" dirty="0"/>
              <a:t>CADASIL</a:t>
            </a:r>
          </a:p>
          <a:p>
            <a:pPr marL="914400" lvl="1" indent="-457200">
              <a:buFont typeface="Arial" panose="020B0604020202020204" pitchFamily="34" charset="0"/>
              <a:buChar char="•"/>
            </a:pPr>
            <a:r>
              <a:rPr lang="en-GB" sz="2600" dirty="0"/>
              <a:t>CAA</a:t>
            </a:r>
          </a:p>
          <a:p>
            <a:pPr marL="457200" indent="-457200">
              <a:buFont typeface="Arial" panose="020B0604020202020204" pitchFamily="34" charset="0"/>
              <a:buChar char="•"/>
            </a:pPr>
            <a:r>
              <a:rPr lang="en-GB" sz="2600" b="1" dirty="0"/>
              <a:t>Hypo-perfusion</a:t>
            </a:r>
            <a:r>
              <a:rPr lang="en-GB" sz="2600" dirty="0"/>
              <a:t> </a:t>
            </a:r>
          </a:p>
          <a:p>
            <a:pPr marL="914400" lvl="1" indent="-457200">
              <a:buFont typeface="Arial" panose="020B0604020202020204" pitchFamily="34" charset="0"/>
              <a:buChar char="•"/>
            </a:pPr>
            <a:r>
              <a:rPr lang="en-GB" sz="2600" dirty="0"/>
              <a:t>Local</a:t>
            </a:r>
          </a:p>
          <a:p>
            <a:pPr marL="914400" lvl="1" indent="-457200">
              <a:buFont typeface="Arial" panose="020B0604020202020204" pitchFamily="34" charset="0"/>
              <a:buChar char="•"/>
            </a:pPr>
            <a:r>
              <a:rPr lang="en-GB" sz="2600" dirty="0"/>
              <a:t>Global </a:t>
            </a:r>
          </a:p>
          <a:p>
            <a:pPr marL="0" indent="0">
              <a:buNone/>
            </a:pPr>
            <a:endParaRPr lang="en-GB" sz="2600" dirty="0"/>
          </a:p>
          <a:p>
            <a:pPr marL="0" indent="0">
              <a:buNone/>
            </a:pPr>
            <a:endParaRPr lang="en-GB" sz="2600" dirty="0"/>
          </a:p>
        </p:txBody>
      </p:sp>
    </p:spTree>
    <p:extLst>
      <p:ext uri="{BB962C8B-B14F-4D97-AF65-F5344CB8AC3E}">
        <p14:creationId xmlns:p14="http://schemas.microsoft.com/office/powerpoint/2010/main" val="198122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General findings </a:t>
            </a:r>
          </a:p>
        </p:txBody>
      </p:sp>
      <p:sp>
        <p:nvSpPr>
          <p:cNvPr id="3" name="Text Placeholder 2"/>
          <p:cNvSpPr>
            <a:spLocks noGrp="1"/>
          </p:cNvSpPr>
          <p:nvPr>
            <p:ph type="body" sz="quarter" idx="13"/>
          </p:nvPr>
        </p:nvSpPr>
        <p:spPr/>
        <p:txBody>
          <a:bodyPr/>
          <a:lstStyle/>
          <a:p>
            <a:r>
              <a:rPr lang="en-GB" dirty="0"/>
              <a:t>Neurological findings: pseudobulbar palsy, brisk tendon reflexes, gait abnormalities, early urinary symptoms</a:t>
            </a:r>
          </a:p>
          <a:p>
            <a:endParaRPr lang="en-GB" dirty="0"/>
          </a:p>
          <a:p>
            <a:r>
              <a:rPr lang="en-GB" dirty="0"/>
              <a:t>Psychomotor slowing ,abnormal executive functioning, fluctuating confusion</a:t>
            </a:r>
          </a:p>
          <a:p>
            <a:endParaRPr lang="en-GB" dirty="0"/>
          </a:p>
          <a:p>
            <a:r>
              <a:rPr lang="en-GB" dirty="0"/>
              <a:t>Depression , anxiety ,emotional lability</a:t>
            </a:r>
          </a:p>
          <a:p>
            <a:endParaRPr lang="en-GB" dirty="0"/>
          </a:p>
          <a:p>
            <a:r>
              <a:rPr lang="en-GB" dirty="0"/>
              <a:t>Relatively preserved personality with insight in mild and moderate cases </a:t>
            </a:r>
          </a:p>
          <a:p>
            <a:endParaRPr lang="en-GB" dirty="0"/>
          </a:p>
        </p:txBody>
      </p:sp>
    </p:spTree>
    <p:extLst>
      <p:ext uri="{BB962C8B-B14F-4D97-AF65-F5344CB8AC3E}">
        <p14:creationId xmlns:p14="http://schemas.microsoft.com/office/powerpoint/2010/main" val="23037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Vascular dementia</a:t>
            </a:r>
          </a:p>
        </p:txBody>
      </p:sp>
      <p:sp>
        <p:nvSpPr>
          <p:cNvPr id="3" name="Text Placeholder 2"/>
          <p:cNvSpPr>
            <a:spLocks noGrp="1"/>
          </p:cNvSpPr>
          <p:nvPr>
            <p:ph type="body" sz="quarter" idx="13"/>
          </p:nvPr>
        </p:nvSpPr>
        <p:spPr/>
        <p:txBody>
          <a:bodyPr/>
          <a:lstStyle/>
          <a:p>
            <a:r>
              <a:rPr lang="en-GB" dirty="0"/>
              <a:t>Multiple or single strategic infarcts</a:t>
            </a:r>
          </a:p>
          <a:p>
            <a:endParaRPr lang="en-GB" dirty="0"/>
          </a:p>
          <a:p>
            <a:r>
              <a:rPr lang="en-GB" dirty="0"/>
              <a:t>Large vessel infarcts should be bilateral or in dominant hemisphere</a:t>
            </a:r>
          </a:p>
          <a:p>
            <a:endParaRPr lang="en-GB" dirty="0"/>
          </a:p>
          <a:p>
            <a:r>
              <a:rPr lang="en-GB" dirty="0"/>
              <a:t>Lacunar (small subcortical infarcts 3-20mm) infarcts: strategic infarcts (e.g. thalamus) or multiple lesions required. Can be silent or history of TIA/CVA</a:t>
            </a:r>
          </a:p>
          <a:p>
            <a:endParaRPr lang="en-GB" dirty="0"/>
          </a:p>
          <a:p>
            <a:r>
              <a:rPr lang="en-GB" dirty="0"/>
              <a:t>NINDS-AIREN criteria</a:t>
            </a:r>
          </a:p>
          <a:p>
            <a:endParaRPr lang="en-GB" dirty="0"/>
          </a:p>
          <a:p>
            <a:endParaRPr lang="en-GB" dirty="0"/>
          </a:p>
          <a:p>
            <a:endParaRPr lang="en-GB" dirty="0"/>
          </a:p>
        </p:txBody>
      </p:sp>
    </p:spTree>
    <p:extLst>
      <p:ext uri="{BB962C8B-B14F-4D97-AF65-F5344CB8AC3E}">
        <p14:creationId xmlns:p14="http://schemas.microsoft.com/office/powerpoint/2010/main" val="164745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Vascular dementia</a:t>
            </a:r>
          </a:p>
        </p:txBody>
      </p:sp>
      <p:sp>
        <p:nvSpPr>
          <p:cNvPr id="3" name="Text Placeholder 2"/>
          <p:cNvSpPr>
            <a:spLocks noGrp="1"/>
          </p:cNvSpPr>
          <p:nvPr>
            <p:ph type="body" sz="quarter" idx="13"/>
          </p:nvPr>
        </p:nvSpPr>
        <p:spPr/>
        <p:txBody>
          <a:bodyPr/>
          <a:lstStyle/>
          <a:p>
            <a:r>
              <a:rPr lang="en-GB" dirty="0"/>
              <a:t>Small vessel disease (SVD)</a:t>
            </a:r>
          </a:p>
          <a:p>
            <a:r>
              <a:rPr lang="en-GB" dirty="0"/>
              <a:t>Damage to small subcortical vessels</a:t>
            </a:r>
          </a:p>
          <a:p>
            <a:r>
              <a:rPr lang="en-GB" dirty="0"/>
              <a:t>SVD commonly seen in older individuals</a:t>
            </a:r>
          </a:p>
          <a:p>
            <a:r>
              <a:rPr lang="en-GB" dirty="0"/>
              <a:t>Commonest cause of vascular dementia</a:t>
            </a:r>
          </a:p>
          <a:p>
            <a:endParaRPr lang="en-GB" dirty="0"/>
          </a:p>
          <a:p>
            <a:r>
              <a:rPr lang="en-GB" dirty="0"/>
              <a:t>WMHs – bright on T2 and FLAIR</a:t>
            </a:r>
          </a:p>
          <a:p>
            <a:endParaRPr lang="en-GB" dirty="0"/>
          </a:p>
          <a:p>
            <a:r>
              <a:rPr lang="en-GB" dirty="0"/>
              <a:t>NINDS-AIREN: &gt;25% of white matter affected</a:t>
            </a:r>
          </a:p>
          <a:p>
            <a:r>
              <a:rPr lang="en-GB" sz="800" dirty="0" err="1"/>
              <a:t>Román</a:t>
            </a:r>
            <a:r>
              <a:rPr lang="en-GB" sz="800" dirty="0"/>
              <a:t>, G.C., </a:t>
            </a:r>
            <a:r>
              <a:rPr lang="en-GB" sz="800" dirty="0" err="1"/>
              <a:t>Tatemichi</a:t>
            </a:r>
            <a:r>
              <a:rPr lang="en-GB" sz="800" dirty="0"/>
              <a:t>, T.K., </a:t>
            </a:r>
            <a:r>
              <a:rPr lang="en-GB" sz="800" dirty="0" err="1"/>
              <a:t>Erkinjuntti</a:t>
            </a:r>
            <a:r>
              <a:rPr lang="en-GB" sz="800" dirty="0"/>
              <a:t>, T., Cummings, J.L., </a:t>
            </a:r>
            <a:r>
              <a:rPr lang="en-GB" sz="800" dirty="0" err="1"/>
              <a:t>Masdeu</a:t>
            </a:r>
            <a:r>
              <a:rPr lang="en-GB" sz="800" dirty="0"/>
              <a:t>, J.C., Garcia, J.H., </a:t>
            </a:r>
            <a:r>
              <a:rPr lang="en-GB" sz="800" dirty="0" err="1"/>
              <a:t>Amaducci</a:t>
            </a:r>
            <a:r>
              <a:rPr lang="en-GB" sz="800" dirty="0"/>
              <a:t>, L., </a:t>
            </a:r>
            <a:r>
              <a:rPr lang="en-GB" sz="800" dirty="0" err="1"/>
              <a:t>Orgogozo</a:t>
            </a:r>
            <a:r>
              <a:rPr lang="en-GB" sz="800" dirty="0"/>
              <a:t>, J.M., </a:t>
            </a:r>
            <a:r>
              <a:rPr lang="en-GB" sz="800" dirty="0" err="1"/>
              <a:t>Brun</a:t>
            </a:r>
            <a:r>
              <a:rPr lang="en-GB" sz="800" dirty="0"/>
              <a:t>, A., </a:t>
            </a:r>
            <a:r>
              <a:rPr lang="en-GB" sz="800" dirty="0" err="1"/>
              <a:t>Hofman</a:t>
            </a:r>
            <a:r>
              <a:rPr lang="en-GB" sz="800" dirty="0"/>
              <a:t>, A. and Moody, D.M., 1993. Vascular dementia: diagnostic criteria for research studies: report of the NINDS‐AIREN International Workshop. </a:t>
            </a:r>
            <a:r>
              <a:rPr lang="en-GB" sz="800" i="1" dirty="0"/>
              <a:t>Neurology</a:t>
            </a:r>
            <a:r>
              <a:rPr lang="en-GB" sz="800" dirty="0"/>
              <a:t>, </a:t>
            </a:r>
            <a:r>
              <a:rPr lang="en-GB" sz="800" i="1" dirty="0"/>
              <a:t>43</a:t>
            </a:r>
            <a:r>
              <a:rPr lang="en-GB" sz="800" dirty="0"/>
              <a:t>(2), pp.250-250.</a:t>
            </a:r>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958" y="1191625"/>
            <a:ext cx="2794000" cy="3251200"/>
          </a:xfrm>
          <a:prstGeom prst="rect">
            <a:avLst/>
          </a:prstGeom>
        </p:spPr>
      </p:pic>
    </p:spTree>
    <p:extLst>
      <p:ext uri="{BB962C8B-B14F-4D97-AF65-F5344CB8AC3E}">
        <p14:creationId xmlns:p14="http://schemas.microsoft.com/office/powerpoint/2010/main" val="30849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CADASIL</a:t>
            </a:r>
          </a:p>
        </p:txBody>
      </p:sp>
      <p:sp>
        <p:nvSpPr>
          <p:cNvPr id="3" name="Text Placeholder 2"/>
          <p:cNvSpPr>
            <a:spLocks noGrp="1"/>
          </p:cNvSpPr>
          <p:nvPr>
            <p:ph type="body" sz="quarter" idx="13"/>
          </p:nvPr>
        </p:nvSpPr>
        <p:spPr/>
        <p:txBody>
          <a:bodyPr/>
          <a:lstStyle/>
          <a:p>
            <a:pPr>
              <a:spcBef>
                <a:spcPts val="400"/>
              </a:spcBef>
            </a:pPr>
            <a:r>
              <a:rPr lang="en-GB" sz="2000" dirty="0"/>
              <a:t>Cerebral autosomal dominant arteriopathy with subcortical infarcts &amp; leucoencephalopathy (CADASIL)</a:t>
            </a:r>
          </a:p>
          <a:p>
            <a:pPr>
              <a:spcBef>
                <a:spcPts val="400"/>
              </a:spcBef>
            </a:pPr>
            <a:endParaRPr lang="en-GB" sz="2000" dirty="0"/>
          </a:p>
          <a:p>
            <a:pPr>
              <a:spcBef>
                <a:spcPts val="400"/>
              </a:spcBef>
            </a:pPr>
            <a:r>
              <a:rPr lang="en-GB" sz="2000" dirty="0"/>
              <a:t>Mutation on </a:t>
            </a:r>
            <a:r>
              <a:rPr lang="en-GB" sz="2000" i="1" dirty="0"/>
              <a:t>NOTCH3 </a:t>
            </a:r>
            <a:r>
              <a:rPr lang="en-GB" sz="2000" dirty="0"/>
              <a:t>gene</a:t>
            </a:r>
          </a:p>
          <a:p>
            <a:pPr>
              <a:spcBef>
                <a:spcPts val="400"/>
              </a:spcBef>
            </a:pPr>
            <a:endParaRPr lang="en-GB" sz="2000" dirty="0"/>
          </a:p>
          <a:p>
            <a:pPr>
              <a:spcBef>
                <a:spcPts val="400"/>
              </a:spcBef>
            </a:pPr>
            <a:r>
              <a:rPr lang="en-GB" sz="2000" dirty="0"/>
              <a:t>Impairs function and survival of vascular smooth muscle cells</a:t>
            </a:r>
          </a:p>
          <a:p>
            <a:pPr>
              <a:spcBef>
                <a:spcPts val="400"/>
              </a:spcBef>
            </a:pPr>
            <a:r>
              <a:rPr lang="en-GB" sz="2000" dirty="0"/>
              <a:t>Multiple lacunar infarcts and marked white matter disease (widespread leucoencephalopathy)</a:t>
            </a:r>
          </a:p>
          <a:p>
            <a:pPr>
              <a:spcBef>
                <a:spcPts val="400"/>
              </a:spcBef>
            </a:pPr>
            <a:endParaRPr lang="en-GB" sz="2000" dirty="0"/>
          </a:p>
          <a:p>
            <a:pPr>
              <a:spcBef>
                <a:spcPts val="400"/>
              </a:spcBef>
            </a:pPr>
            <a:r>
              <a:rPr lang="en-GB" sz="2000" dirty="0"/>
              <a:t>Migraine, recurrent strokes, affective disorder, seizures, visual problems</a:t>
            </a:r>
          </a:p>
          <a:p>
            <a:pPr>
              <a:spcBef>
                <a:spcPts val="400"/>
              </a:spcBef>
            </a:pPr>
            <a:endParaRPr lang="en-GB" sz="2000" dirty="0"/>
          </a:p>
          <a:p>
            <a:pPr>
              <a:spcBef>
                <a:spcPts val="400"/>
              </a:spcBef>
            </a:pPr>
            <a:r>
              <a:rPr lang="en-GB" sz="2000" dirty="0"/>
              <a:t>Onset around 35-40</a:t>
            </a:r>
          </a:p>
        </p:txBody>
      </p:sp>
      <p:grpSp>
        <p:nvGrpSpPr>
          <p:cNvPr id="5" name="Group 4"/>
          <p:cNvGrpSpPr/>
          <p:nvPr/>
        </p:nvGrpSpPr>
        <p:grpSpPr>
          <a:xfrm>
            <a:off x="3786533" y="2502415"/>
            <a:ext cx="1047626" cy="693936"/>
            <a:chOff x="6673955" y="1296390"/>
            <a:chExt cx="1125984" cy="1125984"/>
          </a:xfrm>
        </p:grpSpPr>
        <p:pic>
          <p:nvPicPr>
            <p:cNvPr id="6" name="Picture 5" descr="C:\Users\Mark\Downloads\Chromosom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73955" y="1296390"/>
              <a:ext cx="1125984" cy="112598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928588" y="1484831"/>
              <a:ext cx="616718" cy="749100"/>
            </a:xfrm>
            <a:prstGeom prst="rect">
              <a:avLst/>
            </a:prstGeom>
            <a:noFill/>
          </p:spPr>
          <p:txBody>
            <a:bodyPr wrap="square" rtlCol="0">
              <a:spAutoFit/>
            </a:bodyPr>
            <a:lstStyle/>
            <a:p>
              <a:pPr algn="ctr"/>
              <a:r>
                <a:rPr lang="en-GB" sz="2400" b="1" dirty="0"/>
                <a:t>19</a:t>
              </a:r>
            </a:p>
          </p:txBody>
        </p:sp>
      </p:grpSp>
    </p:spTree>
    <p:extLst>
      <p:ext uri="{BB962C8B-B14F-4D97-AF65-F5344CB8AC3E}">
        <p14:creationId xmlns:p14="http://schemas.microsoft.com/office/powerpoint/2010/main" val="169928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Cerebral amyloid </a:t>
            </a:r>
            <a:r>
              <a:rPr lang="en-GB" sz="3200" dirty="0" err="1"/>
              <a:t>angiopathy</a:t>
            </a:r>
            <a:r>
              <a:rPr lang="en-GB" sz="3200" dirty="0"/>
              <a:t> (CAA)</a:t>
            </a:r>
          </a:p>
        </p:txBody>
      </p:sp>
      <p:sp>
        <p:nvSpPr>
          <p:cNvPr id="3" name="Text Placeholder 2"/>
          <p:cNvSpPr>
            <a:spLocks noGrp="1"/>
          </p:cNvSpPr>
          <p:nvPr>
            <p:ph type="body" sz="quarter" idx="13"/>
          </p:nvPr>
        </p:nvSpPr>
        <p:spPr/>
        <p:txBody>
          <a:bodyPr/>
          <a:lstStyle/>
          <a:p>
            <a:pPr>
              <a:spcBef>
                <a:spcPts val="400"/>
              </a:spcBef>
            </a:pPr>
            <a:r>
              <a:rPr lang="en-GB" dirty="0"/>
              <a:t>Deposition of amyloid within blood vessels</a:t>
            </a:r>
          </a:p>
          <a:p>
            <a:pPr>
              <a:spcBef>
                <a:spcPts val="400"/>
              </a:spcBef>
            </a:pPr>
            <a:r>
              <a:rPr lang="en-GB" dirty="0"/>
              <a:t>Risk of haemorrhage and CVA</a:t>
            </a:r>
          </a:p>
          <a:p>
            <a:pPr>
              <a:spcBef>
                <a:spcPts val="400"/>
              </a:spcBef>
            </a:pPr>
            <a:endParaRPr lang="en-GB" dirty="0"/>
          </a:p>
          <a:p>
            <a:pPr>
              <a:spcBef>
                <a:spcPts val="400"/>
              </a:spcBef>
            </a:pPr>
            <a:r>
              <a:rPr lang="en-GB" dirty="0"/>
              <a:t>F&gt;M</a:t>
            </a:r>
          </a:p>
          <a:p>
            <a:pPr>
              <a:spcBef>
                <a:spcPts val="400"/>
              </a:spcBef>
            </a:pPr>
            <a:r>
              <a:rPr lang="en-GB" dirty="0"/>
              <a:t>Pathology occurs in most AD and older adults without AD – contributes to vascular cognitive impairment / dementia </a:t>
            </a:r>
            <a:r>
              <a:rPr lang="en-GB" sz="1400" dirty="0"/>
              <a:t>(</a:t>
            </a:r>
            <a:r>
              <a:rPr lang="en-GB" sz="1400" dirty="0" err="1"/>
              <a:t>Esiri</a:t>
            </a:r>
            <a:r>
              <a:rPr lang="en-GB" sz="1400" dirty="0"/>
              <a:t>, 1997)</a:t>
            </a:r>
            <a:endParaRPr lang="en-GB" sz="1200" dirty="0"/>
          </a:p>
          <a:p>
            <a:pPr>
              <a:spcBef>
                <a:spcPts val="400"/>
              </a:spcBef>
            </a:pPr>
            <a:r>
              <a:rPr lang="en-GB" dirty="0" err="1"/>
              <a:t>Microbleeds</a:t>
            </a:r>
            <a:r>
              <a:rPr lang="en-GB" dirty="0"/>
              <a:t> on MRI (T</a:t>
            </a:r>
            <a:r>
              <a:rPr lang="en-GB" baseline="-25000" dirty="0"/>
              <a:t>2</a:t>
            </a:r>
            <a:r>
              <a:rPr lang="en-GB" dirty="0"/>
              <a:t>* ) – </a:t>
            </a:r>
            <a:r>
              <a:rPr lang="en-GB" dirty="0" err="1"/>
              <a:t>haemosiderin</a:t>
            </a:r>
            <a:r>
              <a:rPr lang="en-GB" dirty="0"/>
              <a:t> leakage</a:t>
            </a:r>
          </a:p>
          <a:p>
            <a:pPr>
              <a:spcBef>
                <a:spcPts val="400"/>
              </a:spcBef>
            </a:pPr>
            <a:endParaRPr lang="en-GB" dirty="0"/>
          </a:p>
          <a:p>
            <a:pPr>
              <a:spcBef>
                <a:spcPts val="400"/>
              </a:spcBef>
            </a:pPr>
            <a:r>
              <a:rPr lang="en-GB" dirty="0"/>
              <a:t>Modified Boston Criteria </a:t>
            </a:r>
            <a:r>
              <a:rPr lang="en-GB" sz="1000" dirty="0"/>
              <a:t>Knudsen, K.A., </a:t>
            </a:r>
            <a:r>
              <a:rPr lang="en-GB" sz="1000" dirty="0" err="1"/>
              <a:t>Rosand</a:t>
            </a:r>
            <a:r>
              <a:rPr lang="en-GB" sz="1000" dirty="0"/>
              <a:t>, J., Karluk, D. and Greenberg, S.M., 2001. Clinical diagnosis of cerebral amyloid </a:t>
            </a:r>
            <a:r>
              <a:rPr lang="en-GB" sz="1000" dirty="0" err="1"/>
              <a:t>angiopathy</a:t>
            </a:r>
            <a:r>
              <a:rPr lang="en-GB" sz="1000" dirty="0"/>
              <a:t>: validation of the Boston criteria. </a:t>
            </a:r>
            <a:r>
              <a:rPr lang="en-GB" sz="1000" i="1" dirty="0"/>
              <a:t>Neurology</a:t>
            </a:r>
            <a:r>
              <a:rPr lang="en-GB" sz="1000" dirty="0"/>
              <a:t>, </a:t>
            </a:r>
            <a:r>
              <a:rPr lang="en-GB" sz="1000" i="1" dirty="0"/>
              <a:t>56</a:t>
            </a:r>
            <a:r>
              <a:rPr lang="en-GB" sz="1000" dirty="0"/>
              <a:t>(4), pp.537-539.</a:t>
            </a:r>
          </a:p>
          <a:p>
            <a:pPr>
              <a:spcBef>
                <a:spcPts val="400"/>
              </a:spcBef>
            </a:pPr>
            <a:endParaRPr lang="en-GB" dirty="0"/>
          </a:p>
        </p:txBody>
      </p:sp>
    </p:spTree>
    <p:extLst>
      <p:ext uri="{BB962C8B-B14F-4D97-AF65-F5344CB8AC3E}">
        <p14:creationId xmlns:p14="http://schemas.microsoft.com/office/powerpoint/2010/main" val="100070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Hypo perfusion</a:t>
            </a:r>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GB" b="1" dirty="0"/>
              <a:t>Localised</a:t>
            </a:r>
          </a:p>
          <a:p>
            <a:pPr marL="800100" lvl="1" indent="-342900">
              <a:buFont typeface="Arial" panose="020B0604020202020204" pitchFamily="34" charset="0"/>
              <a:buChar char="•"/>
            </a:pPr>
            <a:r>
              <a:rPr lang="en-GB" dirty="0"/>
              <a:t>Small arteriovenous malformation (AVM)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Global</a:t>
            </a:r>
          </a:p>
          <a:p>
            <a:pPr marL="800100" lvl="1" indent="-342900">
              <a:buFont typeface="Arial" panose="020B0604020202020204" pitchFamily="34" charset="0"/>
              <a:buChar char="•"/>
            </a:pPr>
            <a:r>
              <a:rPr lang="en-GB" dirty="0"/>
              <a:t>Chronic: low output cardiac failure, large AVM, chronic anaemia, bilateral carotid stenosis</a:t>
            </a:r>
          </a:p>
          <a:p>
            <a:pPr marL="800100" lvl="1" indent="-342900">
              <a:buFont typeface="Arial" panose="020B0604020202020204" pitchFamily="34" charset="0"/>
              <a:buChar char="•"/>
            </a:pPr>
            <a:r>
              <a:rPr lang="en-GB" dirty="0"/>
              <a:t>Transient: cardiac arrest, carbon monoxide poisoning</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63354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endParaRPr lang="en-GB" sz="1451" b="1" dirty="0">
              <a:latin typeface="Arial" panose="020B0604020202020204" pitchFamily="34" charset="0"/>
            </a:endParaRPr>
          </a:p>
        </p:txBody>
      </p:sp>
      <p:sp>
        <p:nvSpPr>
          <p:cNvPr id="3076" name="Text Box 4"/>
          <p:cNvSpPr txBox="1">
            <a:spLocks noChangeArrowheads="1"/>
          </p:cNvSpPr>
          <p:nvPr/>
        </p:nvSpPr>
        <p:spPr bwMode="auto">
          <a:xfrm>
            <a:off x="535744" y="5192954"/>
            <a:ext cx="1516496" cy="640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endParaRPr lang="en-GB" sz="1089" b="1" dirty="0">
              <a:latin typeface="Arial" panose="020B0604020202020204" pitchFamily="34" charset="0"/>
            </a:endParaRP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sz="1100" dirty="0">
                <a:latin typeface="Arial" panose="020B0604020202020204" pitchFamily="34" charset="0"/>
              </a:rPr>
              <a:t>©2012 by The Royal College of Psychiatrists</a:t>
            </a:r>
          </a:p>
        </p:txBody>
      </p:sp>
      <p:pic>
        <p:nvPicPr>
          <p:cNvPr id="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547" y="6441490"/>
            <a:ext cx="2123727" cy="34270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le 1"/>
          <p:cNvSpPr>
            <a:spLocks noGrp="1"/>
          </p:cNvSpPr>
          <p:nvPr>
            <p:ph type="ctrTitle"/>
          </p:nvPr>
        </p:nvSpPr>
        <p:spPr/>
        <p:txBody>
          <a:bodyPr/>
          <a:lstStyle/>
          <a:p>
            <a:r>
              <a:rPr lang="en-GB" sz="2400" dirty="0">
                <a:latin typeface="Arial" panose="020B0604020202020204" pitchFamily="34" charset="0"/>
              </a:rPr>
              <a:t>Coexistence of different types of pathology</a:t>
            </a:r>
            <a:endParaRPr lang="en-GB" sz="24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3128" t="2630" r="2319" b="5091"/>
          <a:stretch/>
        </p:blipFill>
        <p:spPr>
          <a:xfrm>
            <a:off x="1562792" y="1609014"/>
            <a:ext cx="5785658" cy="3848793"/>
          </a:xfrm>
          <a:prstGeom prst="rect">
            <a:avLst/>
          </a:prstGeom>
        </p:spPr>
      </p:pic>
      <p:sp>
        <p:nvSpPr>
          <p:cNvPr id="4" name="Rectangle 3"/>
          <p:cNvSpPr/>
          <p:nvPr/>
        </p:nvSpPr>
        <p:spPr>
          <a:xfrm>
            <a:off x="1600547" y="5723188"/>
            <a:ext cx="4572000" cy="400110"/>
          </a:xfrm>
          <a:prstGeom prst="rect">
            <a:avLst/>
          </a:prstGeom>
        </p:spPr>
        <p:txBody>
          <a:bodyPr>
            <a:spAutoFit/>
          </a:bodyPr>
          <a:lstStyle/>
          <a:p>
            <a:pPr lvl="0">
              <a:spcAft>
                <a:spcPts val="0"/>
              </a:spcAft>
            </a:pPr>
            <a:r>
              <a:rPr lang="en-GB" sz="1000" dirty="0">
                <a:solidFill>
                  <a:srgbClr val="222222"/>
                </a:solidFill>
                <a:latin typeface="Arial" panose="020B0604020202020204" pitchFamily="34" charset="0"/>
                <a:ea typeface="Calibri" panose="020F0502020204030204" pitchFamily="34" charset="0"/>
                <a:cs typeface="Times New Roman" panose="02020603050405020304" pitchFamily="18" charset="0"/>
              </a:rPr>
              <a:t>Khan, A., </a:t>
            </a:r>
            <a:r>
              <a:rPr lang="en-GB" sz="10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Kalaria</a:t>
            </a:r>
            <a:r>
              <a:rPr lang="en-GB" sz="1000" dirty="0">
                <a:solidFill>
                  <a:srgbClr val="222222"/>
                </a:solidFill>
                <a:latin typeface="Arial" panose="020B0604020202020204" pitchFamily="34" charset="0"/>
                <a:ea typeface="Calibri" panose="020F0502020204030204" pitchFamily="34" charset="0"/>
                <a:cs typeface="Times New Roman" panose="02020603050405020304" pitchFamily="18" charset="0"/>
              </a:rPr>
              <a:t>, R.N., Corbett, A. and Ballard, C., 2016. Update on vascular dementia. </a:t>
            </a:r>
            <a:r>
              <a:rPr lang="en-GB" sz="1000" i="1" dirty="0">
                <a:solidFill>
                  <a:srgbClr val="222222"/>
                </a:solidFill>
                <a:latin typeface="Arial" panose="020B0604020202020204" pitchFamily="34" charset="0"/>
                <a:ea typeface="Calibri" panose="020F0502020204030204" pitchFamily="34" charset="0"/>
                <a:cs typeface="Times New Roman" panose="02020603050405020304" pitchFamily="18" charset="0"/>
              </a:rPr>
              <a:t>Journal of geriatric psychiatry and neurology</a:t>
            </a:r>
            <a:r>
              <a:rPr lang="en-GB" sz="10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GB" sz="1000" i="1" dirty="0">
                <a:solidFill>
                  <a:srgbClr val="222222"/>
                </a:solidFill>
                <a:latin typeface="Arial" panose="020B0604020202020204" pitchFamily="34" charset="0"/>
                <a:ea typeface="Calibri" panose="020F0502020204030204" pitchFamily="34" charset="0"/>
                <a:cs typeface="Times New Roman" panose="02020603050405020304" pitchFamily="18" charset="0"/>
              </a:rPr>
              <a:t>29</a:t>
            </a:r>
            <a:r>
              <a:rPr lang="en-GB" sz="1000" dirty="0">
                <a:solidFill>
                  <a:srgbClr val="222222"/>
                </a:solidFill>
                <a:latin typeface="Arial" panose="020B0604020202020204" pitchFamily="34" charset="0"/>
                <a:ea typeface="Calibri" panose="020F0502020204030204" pitchFamily="34" charset="0"/>
                <a:cs typeface="Times New Roman" panose="02020603050405020304" pitchFamily="18" charset="0"/>
              </a:rPr>
              <a:t>(5), pp.281-301.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1203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Frontotemporal Dementias (FTD)</a:t>
            </a:r>
          </a:p>
        </p:txBody>
      </p:sp>
      <p:sp>
        <p:nvSpPr>
          <p:cNvPr id="3" name="Text Placeholder 2"/>
          <p:cNvSpPr>
            <a:spLocks noGrp="1"/>
          </p:cNvSpPr>
          <p:nvPr>
            <p:ph type="body" sz="quarter" idx="13"/>
          </p:nvPr>
        </p:nvSpPr>
        <p:spPr>
          <a:xfrm>
            <a:off x="457200" y="1704975"/>
            <a:ext cx="7597833" cy="4105622"/>
          </a:xfrm>
        </p:spPr>
        <p:txBody>
          <a:bodyPr/>
          <a:lstStyle/>
          <a:p>
            <a:r>
              <a:rPr lang="en-GB" sz="2000" dirty="0"/>
              <a:t>Epidemiology &amp; aetiology</a:t>
            </a:r>
          </a:p>
          <a:p>
            <a:endParaRPr lang="en-GB" sz="2000" dirty="0"/>
          </a:p>
          <a:p>
            <a:r>
              <a:rPr lang="en-GB" sz="2000" dirty="0"/>
              <a:t>Pathophysiology</a:t>
            </a:r>
          </a:p>
          <a:p>
            <a:endParaRPr lang="en-GB" sz="2000" dirty="0"/>
          </a:p>
          <a:p>
            <a:r>
              <a:rPr lang="en-GB" sz="2000" dirty="0"/>
              <a:t>Clinical presentation</a:t>
            </a:r>
          </a:p>
          <a:p>
            <a:endParaRPr lang="en-GB" sz="2000" dirty="0"/>
          </a:p>
          <a:p>
            <a:r>
              <a:rPr lang="en-GB" sz="2000" dirty="0"/>
              <a:t>Investigations</a:t>
            </a:r>
          </a:p>
          <a:p>
            <a:endParaRPr lang="en-GB" sz="2000" dirty="0"/>
          </a:p>
          <a:p>
            <a:r>
              <a:rPr lang="en-GB" sz="2000" dirty="0"/>
              <a:t>Treatment</a:t>
            </a:r>
          </a:p>
          <a:p>
            <a:endParaRPr lang="en-GB" sz="2000" dirty="0"/>
          </a:p>
          <a:p>
            <a:r>
              <a:rPr lang="en-GB" sz="2000" dirty="0"/>
              <a:t>Prognosis</a:t>
            </a:r>
          </a:p>
          <a:p>
            <a:endParaRPr lang="en-GB" dirty="0"/>
          </a:p>
        </p:txBody>
      </p:sp>
    </p:spTree>
    <p:extLst>
      <p:ext uri="{BB962C8B-B14F-4D97-AF65-F5344CB8AC3E}">
        <p14:creationId xmlns:p14="http://schemas.microsoft.com/office/powerpoint/2010/main" val="134943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Frontotemporal Dementias</a:t>
            </a:r>
          </a:p>
        </p:txBody>
      </p:sp>
      <p:sp>
        <p:nvSpPr>
          <p:cNvPr id="3" name="Text Placeholder 2"/>
          <p:cNvSpPr>
            <a:spLocks noGrp="1"/>
          </p:cNvSpPr>
          <p:nvPr>
            <p:ph type="body" sz="quarter" idx="13"/>
          </p:nvPr>
        </p:nvSpPr>
        <p:spPr>
          <a:xfrm>
            <a:off x="457200" y="1704974"/>
            <a:ext cx="8269705" cy="4499055"/>
          </a:xfrm>
        </p:spPr>
        <p:txBody>
          <a:bodyPr/>
          <a:lstStyle/>
          <a:p>
            <a:r>
              <a:rPr lang="en-GB" sz="2000" dirty="0"/>
              <a:t>Heterogeneous group of neurodegenerative dementias with selective atrophy of frontal and/or temporal lobes</a:t>
            </a:r>
          </a:p>
          <a:p>
            <a:r>
              <a:rPr lang="en-GB" sz="2000" dirty="0"/>
              <a:t>Insidious course; onset typically in 6</a:t>
            </a:r>
            <a:r>
              <a:rPr lang="en-GB" sz="2000" baseline="30000" dirty="0"/>
              <a:t>th</a:t>
            </a:r>
            <a:r>
              <a:rPr lang="en-GB" sz="2000" dirty="0"/>
              <a:t> decade (21-85 </a:t>
            </a:r>
            <a:r>
              <a:rPr lang="en-GB" sz="2000" dirty="0" err="1"/>
              <a:t>yrs</a:t>
            </a:r>
            <a:r>
              <a:rPr lang="en-GB" sz="2000" dirty="0"/>
              <a:t>)</a:t>
            </a:r>
          </a:p>
          <a:p>
            <a:endParaRPr lang="en-GB" sz="2000" dirty="0"/>
          </a:p>
          <a:p>
            <a:r>
              <a:rPr lang="en-GB" sz="2000" dirty="0"/>
              <a:t>Genetic risk factors / familial in many cases (especially behavioural variant FTD) (</a:t>
            </a:r>
            <a:r>
              <a:rPr lang="en-GB" sz="2000" dirty="0" err="1"/>
              <a:t>Onyike</a:t>
            </a:r>
            <a:r>
              <a:rPr lang="en-GB" sz="2000" dirty="0"/>
              <a:t> &amp; Diehl-</a:t>
            </a:r>
            <a:r>
              <a:rPr lang="en-GB" sz="2000" dirty="0" err="1"/>
              <a:t>Schmid</a:t>
            </a:r>
            <a:r>
              <a:rPr lang="en-GB" sz="2000" dirty="0"/>
              <a:t>, 2013)</a:t>
            </a:r>
          </a:p>
          <a:p>
            <a:r>
              <a:rPr lang="en-GB" sz="2000" dirty="0"/>
              <a:t>Prevalence 15-22 per 100 000 (</a:t>
            </a:r>
            <a:r>
              <a:rPr lang="en-GB" sz="2000" dirty="0" err="1"/>
              <a:t>Onyike</a:t>
            </a:r>
            <a:r>
              <a:rPr lang="en-GB" sz="2000" dirty="0"/>
              <a:t> &amp; Diehl-</a:t>
            </a:r>
            <a:r>
              <a:rPr lang="en-GB" sz="2000" dirty="0" err="1"/>
              <a:t>Schmid</a:t>
            </a:r>
            <a:r>
              <a:rPr lang="en-GB" sz="2000" dirty="0"/>
              <a:t>, 2013)</a:t>
            </a:r>
          </a:p>
          <a:p>
            <a:r>
              <a:rPr lang="en-GB" sz="2000" dirty="0"/>
              <a:t>M=F</a:t>
            </a:r>
          </a:p>
          <a:p>
            <a:endParaRPr lang="en-GB" sz="2000" dirty="0"/>
          </a:p>
          <a:p>
            <a:r>
              <a:rPr lang="en-GB" sz="2000" dirty="0"/>
              <a:t>Second most common cause of dementia after AD in people younger than 65 years (Bird, 2003)</a:t>
            </a:r>
          </a:p>
          <a:p>
            <a:r>
              <a:rPr lang="en-GB" sz="2000" dirty="0"/>
              <a:t>Clinical spectrum - behavioural symptoms, progressive aphasia and executive dysfunction, to parkinsonism plus or motor neuron disease</a:t>
            </a:r>
          </a:p>
          <a:p>
            <a:endParaRPr lang="en-GB" dirty="0"/>
          </a:p>
          <a:p>
            <a:endParaRPr lang="en-GB" dirty="0"/>
          </a:p>
        </p:txBody>
      </p:sp>
    </p:spTree>
    <p:extLst>
      <p:ext uri="{BB962C8B-B14F-4D97-AF65-F5344CB8AC3E}">
        <p14:creationId xmlns:p14="http://schemas.microsoft.com/office/powerpoint/2010/main" val="78994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8156449" cy="679449"/>
          </a:xfrm>
        </p:spPr>
        <p:txBody>
          <a:bodyPr/>
          <a:lstStyle/>
          <a:p>
            <a:r>
              <a:rPr lang="en-GB" sz="2800" dirty="0"/>
              <a:t>Other Neurodegenerative Disorders &amp; Dementias</a:t>
            </a:r>
          </a:p>
        </p:txBody>
      </p:sp>
      <p:sp>
        <p:nvSpPr>
          <p:cNvPr id="3" name="Subtitle 2"/>
          <p:cNvSpPr>
            <a:spLocks noGrp="1"/>
          </p:cNvSpPr>
          <p:nvPr>
            <p:ph type="subTitle" idx="1"/>
          </p:nvPr>
        </p:nvSpPr>
        <p:spPr>
          <a:xfrm>
            <a:off x="457200" y="1757362"/>
            <a:ext cx="7772400" cy="581025"/>
          </a:xfrm>
        </p:spPr>
        <p:txBody>
          <a:bodyPr/>
          <a:lstStyle/>
          <a:p>
            <a:r>
              <a:rPr lang="en-US" dirty="0"/>
              <a:t>Aims and Objectives</a:t>
            </a:r>
          </a:p>
        </p:txBody>
      </p:sp>
      <p:sp>
        <p:nvSpPr>
          <p:cNvPr id="4" name="Text Placeholder 3"/>
          <p:cNvSpPr>
            <a:spLocks noGrp="1"/>
          </p:cNvSpPr>
          <p:nvPr>
            <p:ph type="body" sz="quarter" idx="13"/>
          </p:nvPr>
        </p:nvSpPr>
        <p:spPr/>
        <p:txBody>
          <a:bodyPr/>
          <a:lstStyle/>
          <a:p>
            <a:pPr lvl="0">
              <a:spcBef>
                <a:spcPts val="0"/>
              </a:spcBef>
            </a:pPr>
            <a:r>
              <a:rPr lang="en-GB" sz="2200" dirty="0"/>
              <a:t>To overall aim is to gain a basic overview of common dementias including Lewy Body dementia (DLB), Parkinson’s disease dementia (PDD) &amp; related disorders, frontotemporal dementia (FTD), and vascular dementia (</a:t>
            </a:r>
            <a:r>
              <a:rPr lang="en-GB" sz="2200" dirty="0" err="1"/>
              <a:t>VaD</a:t>
            </a:r>
            <a:r>
              <a:rPr lang="en-GB" sz="2200" dirty="0"/>
              <a:t>).</a:t>
            </a:r>
          </a:p>
          <a:p>
            <a:pPr lvl="0">
              <a:spcBef>
                <a:spcPts val="0"/>
              </a:spcBef>
            </a:pPr>
            <a:endParaRPr lang="en-GB" sz="2200" dirty="0"/>
          </a:p>
          <a:p>
            <a:pPr>
              <a:spcBef>
                <a:spcPts val="0"/>
              </a:spcBef>
            </a:pPr>
            <a:r>
              <a:rPr lang="en-GB" sz="2200" dirty="0"/>
              <a:t>By the end of the session, the trainee should understand the basic epidemiology, aetiology, clinical presentation and basic management of these forms of dementia.</a:t>
            </a:r>
          </a:p>
        </p:txBody>
      </p:sp>
    </p:spTree>
    <p:extLst>
      <p:ext uri="{BB962C8B-B14F-4D97-AF65-F5344CB8AC3E}">
        <p14:creationId xmlns:p14="http://schemas.microsoft.com/office/powerpoint/2010/main" val="108131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Frontotemporal Dementias - types</a:t>
            </a:r>
            <a:endParaRPr lang="en-GB" dirty="0"/>
          </a:p>
        </p:txBody>
      </p:sp>
      <p:sp>
        <p:nvSpPr>
          <p:cNvPr id="24" name="Content Placeholder 2"/>
          <p:cNvSpPr txBox="1">
            <a:spLocks/>
          </p:cNvSpPr>
          <p:nvPr/>
        </p:nvSpPr>
        <p:spPr>
          <a:xfrm>
            <a:off x="457200" y="1600201"/>
            <a:ext cx="8229600" cy="4525963"/>
          </a:xfrm>
          <a:prstGeom prst="rect">
            <a:avLst/>
          </a:prstGeom>
        </p:spPr>
        <p:txBody>
          <a:bodyPr>
            <a:normAutofit fontScale="85000" lnSpcReduction="1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GB" sz="2400" b="1" dirty="0">
                <a:solidFill>
                  <a:schemeClr val="tx1">
                    <a:lumMod val="95000"/>
                    <a:lumOff val="5000"/>
                  </a:schemeClr>
                </a:solidFill>
                <a:latin typeface="+mj-lt"/>
                <a:cs typeface="Arial" panose="020B0604020202020204" pitchFamily="34" charset="0"/>
              </a:rPr>
              <a:t>Behavioural variant (</a:t>
            </a:r>
            <a:r>
              <a:rPr lang="en-GB" sz="2400" b="1" dirty="0" err="1">
                <a:solidFill>
                  <a:schemeClr val="tx1">
                    <a:lumMod val="95000"/>
                    <a:lumOff val="5000"/>
                  </a:schemeClr>
                </a:solidFill>
                <a:latin typeface="+mj-lt"/>
                <a:cs typeface="Arial" panose="020B0604020202020204" pitchFamily="34" charset="0"/>
              </a:rPr>
              <a:t>bvFTD</a:t>
            </a:r>
            <a:r>
              <a:rPr lang="en-GB" sz="2400" b="1" dirty="0">
                <a:solidFill>
                  <a:schemeClr val="tx1">
                    <a:lumMod val="95000"/>
                    <a:lumOff val="5000"/>
                  </a:schemeClr>
                </a:solidFill>
                <a:latin typeface="+mj-lt"/>
                <a:cs typeface="Arial" panose="020B0604020202020204" pitchFamily="34" charset="0"/>
              </a:rPr>
              <a:t>) (~50%)</a:t>
            </a:r>
          </a:p>
          <a:p>
            <a:pPr>
              <a:buFontTx/>
              <a:buChar char="-"/>
            </a:pPr>
            <a:r>
              <a:rPr lang="en-GB" sz="2400" dirty="0">
                <a:solidFill>
                  <a:schemeClr val="tx1">
                    <a:lumMod val="95000"/>
                    <a:lumOff val="5000"/>
                  </a:schemeClr>
                </a:solidFill>
                <a:latin typeface="+mj-lt"/>
                <a:cs typeface="Arial" panose="020B0604020202020204" pitchFamily="34" charset="0"/>
              </a:rPr>
              <a:t>Personality &amp; behaviour change</a:t>
            </a:r>
          </a:p>
          <a:p>
            <a:pPr>
              <a:buFontTx/>
              <a:buChar char="-"/>
            </a:pPr>
            <a:r>
              <a:rPr lang="en-GB" sz="2400" dirty="0" err="1">
                <a:solidFill>
                  <a:schemeClr val="tx1">
                    <a:lumMod val="95000"/>
                    <a:lumOff val="5000"/>
                  </a:schemeClr>
                </a:solidFill>
                <a:latin typeface="+mj-lt"/>
                <a:cs typeface="Arial" panose="020B0604020202020204" pitchFamily="34" charset="0"/>
              </a:rPr>
              <a:t>Hyperorality</a:t>
            </a:r>
            <a:r>
              <a:rPr lang="en-GB" sz="2400" dirty="0">
                <a:solidFill>
                  <a:schemeClr val="tx1">
                    <a:lumMod val="95000"/>
                    <a:lumOff val="5000"/>
                  </a:schemeClr>
                </a:solidFill>
                <a:latin typeface="+mj-lt"/>
                <a:cs typeface="Arial" panose="020B0604020202020204" pitchFamily="34" charset="0"/>
              </a:rPr>
              <a:t>, altered eating behaviour</a:t>
            </a:r>
          </a:p>
          <a:p>
            <a:pPr>
              <a:buFontTx/>
              <a:buChar char="-"/>
            </a:pPr>
            <a:r>
              <a:rPr lang="en-GB" sz="2400" dirty="0">
                <a:solidFill>
                  <a:schemeClr val="tx1">
                    <a:lumMod val="95000"/>
                    <a:lumOff val="5000"/>
                  </a:schemeClr>
                </a:solidFill>
                <a:latin typeface="+mj-lt"/>
                <a:cs typeface="Arial" panose="020B0604020202020204" pitchFamily="34" charset="0"/>
              </a:rPr>
              <a:t>Loss of insight</a:t>
            </a:r>
          </a:p>
          <a:p>
            <a:pPr>
              <a:buFontTx/>
              <a:buChar char="-"/>
            </a:pPr>
            <a:r>
              <a:rPr lang="en-GB" sz="2400" dirty="0">
                <a:solidFill>
                  <a:schemeClr val="tx1">
                    <a:lumMod val="95000"/>
                    <a:lumOff val="5000"/>
                  </a:schemeClr>
                </a:solidFill>
                <a:latin typeface="+mj-lt"/>
                <a:cs typeface="Arial" panose="020B0604020202020204" pitchFamily="34" charset="0"/>
              </a:rPr>
              <a:t>Emotional blunting</a:t>
            </a:r>
          </a:p>
          <a:p>
            <a:pPr>
              <a:buFontTx/>
              <a:buChar char="-"/>
            </a:pPr>
            <a:r>
              <a:rPr lang="en-GB" sz="2400" dirty="0">
                <a:solidFill>
                  <a:schemeClr val="tx1">
                    <a:lumMod val="95000"/>
                    <a:lumOff val="5000"/>
                  </a:schemeClr>
                </a:solidFill>
                <a:latin typeface="+mj-lt"/>
                <a:cs typeface="Arial" panose="020B0604020202020204" pitchFamily="34" charset="0"/>
              </a:rPr>
              <a:t>Early preservation of memory, visuospatial function</a:t>
            </a:r>
          </a:p>
          <a:p>
            <a:pPr marL="0" indent="0">
              <a:buFont typeface="Arial" charset="0"/>
              <a:buNone/>
            </a:pPr>
            <a:endParaRPr lang="en-GB" sz="2400" dirty="0">
              <a:solidFill>
                <a:schemeClr val="tx1">
                  <a:lumMod val="95000"/>
                  <a:lumOff val="5000"/>
                </a:schemeClr>
              </a:solidFill>
              <a:latin typeface="+mj-lt"/>
              <a:cs typeface="Arial" panose="020B0604020202020204" pitchFamily="34" charset="0"/>
            </a:endParaRPr>
          </a:p>
          <a:p>
            <a:pPr marL="0" indent="0">
              <a:buFont typeface="Arial" charset="0"/>
              <a:buNone/>
            </a:pPr>
            <a:r>
              <a:rPr lang="en-GB" sz="2400" b="1" dirty="0">
                <a:solidFill>
                  <a:schemeClr val="tx1">
                    <a:lumMod val="95000"/>
                    <a:lumOff val="5000"/>
                  </a:schemeClr>
                </a:solidFill>
                <a:latin typeface="+mj-lt"/>
                <a:cs typeface="Arial" panose="020B0604020202020204" pitchFamily="34" charset="0"/>
              </a:rPr>
              <a:t>Primary progressive aphasias (PPA) (~50%)</a:t>
            </a:r>
          </a:p>
          <a:p>
            <a:pPr>
              <a:buFontTx/>
              <a:buChar char="-"/>
            </a:pPr>
            <a:r>
              <a:rPr lang="en-GB" sz="2400" b="1" dirty="0">
                <a:solidFill>
                  <a:schemeClr val="tx1">
                    <a:lumMod val="95000"/>
                    <a:lumOff val="5000"/>
                  </a:schemeClr>
                </a:solidFill>
                <a:cs typeface="Arial" panose="020B0604020202020204" pitchFamily="34" charset="0"/>
              </a:rPr>
              <a:t>Exclusively speech and language difficulties for 2 years</a:t>
            </a:r>
          </a:p>
          <a:p>
            <a:pPr>
              <a:buFontTx/>
              <a:buChar char="-"/>
            </a:pPr>
            <a:r>
              <a:rPr lang="en-GB" sz="2400" dirty="0">
                <a:solidFill>
                  <a:schemeClr val="tx1">
                    <a:lumMod val="95000"/>
                    <a:lumOff val="5000"/>
                  </a:schemeClr>
                </a:solidFill>
              </a:rPr>
              <a:t>Semantic variant (</a:t>
            </a:r>
            <a:r>
              <a:rPr lang="en-GB" sz="2400" dirty="0" err="1">
                <a:solidFill>
                  <a:schemeClr val="tx1">
                    <a:lumMod val="95000"/>
                    <a:lumOff val="5000"/>
                  </a:schemeClr>
                </a:solidFill>
              </a:rPr>
              <a:t>svPPA</a:t>
            </a:r>
            <a:r>
              <a:rPr lang="en-GB" sz="2400" dirty="0">
                <a:solidFill>
                  <a:schemeClr val="tx1">
                    <a:lumMod val="95000"/>
                    <a:lumOff val="5000"/>
                  </a:schemeClr>
                </a:solidFill>
              </a:rPr>
              <a:t>)</a:t>
            </a:r>
          </a:p>
          <a:p>
            <a:pPr>
              <a:buFontTx/>
              <a:buChar char="-"/>
            </a:pPr>
            <a:r>
              <a:rPr lang="en-GB" sz="2400" dirty="0">
                <a:solidFill>
                  <a:schemeClr val="tx1">
                    <a:lumMod val="95000"/>
                    <a:lumOff val="5000"/>
                  </a:schemeClr>
                </a:solidFill>
                <a:latin typeface="+mj-lt"/>
                <a:cs typeface="Arial" panose="020B0604020202020204" pitchFamily="34" charset="0"/>
              </a:rPr>
              <a:t>Non-fluent variant (</a:t>
            </a:r>
            <a:r>
              <a:rPr lang="en-GB" sz="2400" dirty="0" err="1">
                <a:solidFill>
                  <a:schemeClr val="tx1">
                    <a:lumMod val="95000"/>
                    <a:lumOff val="5000"/>
                  </a:schemeClr>
                </a:solidFill>
                <a:latin typeface="+mj-lt"/>
                <a:cs typeface="Arial" panose="020B0604020202020204" pitchFamily="34" charset="0"/>
              </a:rPr>
              <a:t>nfPPA</a:t>
            </a:r>
            <a:r>
              <a:rPr lang="en-GB" sz="2400" dirty="0">
                <a:solidFill>
                  <a:schemeClr val="tx1">
                    <a:lumMod val="95000"/>
                    <a:lumOff val="5000"/>
                  </a:schemeClr>
                </a:solidFill>
                <a:latin typeface="+mj-lt"/>
                <a:cs typeface="Arial" panose="020B0604020202020204" pitchFamily="34" charset="0"/>
              </a:rPr>
              <a:t>)</a:t>
            </a:r>
          </a:p>
          <a:p>
            <a:pPr>
              <a:buFontTx/>
              <a:buChar char="-"/>
            </a:pPr>
            <a:r>
              <a:rPr lang="en-GB" sz="2400" dirty="0" err="1">
                <a:solidFill>
                  <a:schemeClr val="tx1">
                    <a:lumMod val="95000"/>
                    <a:lumOff val="5000"/>
                  </a:schemeClr>
                </a:solidFill>
                <a:latin typeface="+mj-lt"/>
                <a:cs typeface="Arial" panose="020B0604020202020204" pitchFamily="34" charset="0"/>
              </a:rPr>
              <a:t>Logopenic</a:t>
            </a:r>
            <a:r>
              <a:rPr lang="en-GB" sz="2400" dirty="0">
                <a:solidFill>
                  <a:schemeClr val="tx1">
                    <a:lumMod val="95000"/>
                    <a:lumOff val="5000"/>
                  </a:schemeClr>
                </a:solidFill>
                <a:latin typeface="+mj-lt"/>
                <a:cs typeface="Arial" panose="020B0604020202020204" pitchFamily="34" charset="0"/>
              </a:rPr>
              <a:t> variant (</a:t>
            </a:r>
            <a:r>
              <a:rPr lang="en-GB" sz="2400" dirty="0" err="1">
                <a:solidFill>
                  <a:schemeClr val="tx1">
                    <a:lumMod val="95000"/>
                    <a:lumOff val="5000"/>
                  </a:schemeClr>
                </a:solidFill>
                <a:latin typeface="+mj-lt"/>
                <a:cs typeface="Arial" panose="020B0604020202020204" pitchFamily="34" charset="0"/>
              </a:rPr>
              <a:t>lvPPA</a:t>
            </a:r>
            <a:r>
              <a:rPr lang="en-GB" sz="2400" dirty="0">
                <a:solidFill>
                  <a:schemeClr val="tx1">
                    <a:lumMod val="95000"/>
                    <a:lumOff val="5000"/>
                  </a:schemeClr>
                </a:solidFill>
                <a:latin typeface="+mj-lt"/>
                <a:cs typeface="Arial" panose="020B0604020202020204" pitchFamily="34" charset="0"/>
              </a:rPr>
              <a:t>) – </a:t>
            </a:r>
            <a:r>
              <a:rPr lang="en-GB" sz="2400" i="1" dirty="0">
                <a:solidFill>
                  <a:schemeClr val="tx1">
                    <a:lumMod val="95000"/>
                    <a:lumOff val="5000"/>
                  </a:schemeClr>
                </a:solidFill>
                <a:latin typeface="+mj-lt"/>
                <a:cs typeface="Arial" panose="020B0604020202020204" pitchFamily="34" charset="0"/>
              </a:rPr>
              <a:t>an atypical Alzheimer’s rather than FTD</a:t>
            </a:r>
          </a:p>
          <a:p>
            <a:pPr marL="0" indent="0">
              <a:buNone/>
            </a:pPr>
            <a:r>
              <a:rPr lang="en-GB" sz="2400" dirty="0">
                <a:solidFill>
                  <a:schemeClr val="tx1">
                    <a:lumMod val="95000"/>
                    <a:lumOff val="5000"/>
                  </a:schemeClr>
                </a:solidFill>
                <a:latin typeface="+mj-lt"/>
                <a:cs typeface="Arial" panose="020B0604020202020204" pitchFamily="34" charset="0"/>
              </a:rPr>
              <a:t>(</a:t>
            </a:r>
            <a:r>
              <a:rPr lang="en-GB" sz="1900" dirty="0" err="1"/>
              <a:t>Gorno-Tempini</a:t>
            </a:r>
            <a:r>
              <a:rPr lang="en-GB" sz="1900" dirty="0"/>
              <a:t> ML, 2011)</a:t>
            </a:r>
            <a:endParaRPr lang="en-GB" sz="1900" i="1" dirty="0">
              <a:solidFill>
                <a:schemeClr val="tx1">
                  <a:lumMod val="95000"/>
                  <a:lumOff val="5000"/>
                </a:schemeClr>
              </a:solidFill>
              <a:latin typeface="+mj-lt"/>
              <a:cs typeface="Arial" panose="020B0604020202020204" pitchFamily="34" charset="0"/>
            </a:endParaRPr>
          </a:p>
        </p:txBody>
      </p:sp>
    </p:spTree>
    <p:extLst>
      <p:ext uri="{BB962C8B-B14F-4D97-AF65-F5344CB8AC3E}">
        <p14:creationId xmlns:p14="http://schemas.microsoft.com/office/powerpoint/2010/main" val="1797621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5735" y="980903"/>
            <a:ext cx="4693023" cy="4131588"/>
          </a:xfrm>
          <a:prstGeom prst="rect">
            <a:avLst/>
          </a:prstGeom>
        </p:spPr>
      </p:pic>
      <p:sp>
        <p:nvSpPr>
          <p:cNvPr id="5" name="Rectangle 4"/>
          <p:cNvSpPr/>
          <p:nvPr/>
        </p:nvSpPr>
        <p:spPr>
          <a:xfrm>
            <a:off x="2246758" y="5140655"/>
            <a:ext cx="4572000" cy="830997"/>
          </a:xfrm>
          <a:prstGeom prst="rect">
            <a:avLst/>
          </a:prstGeom>
        </p:spPr>
        <p:txBody>
          <a:bodyPr>
            <a:spAutoFit/>
          </a:bodyPr>
          <a:lstStyle/>
          <a:p>
            <a:r>
              <a:rPr lang="en-GB" sz="800" dirty="0">
                <a:solidFill>
                  <a:srgbClr val="3333FF"/>
                </a:solidFill>
                <a:latin typeface="AdvP7D0F"/>
              </a:rPr>
              <a:t>The FTLD syndrome spectrum. </a:t>
            </a:r>
            <a:r>
              <a:rPr lang="en-GB" sz="800" dirty="0">
                <a:solidFill>
                  <a:srgbClr val="000000"/>
                </a:solidFill>
                <a:latin typeface="AdvP7D09"/>
              </a:rPr>
              <a:t>(</a:t>
            </a:r>
            <a:r>
              <a:rPr lang="en-GB" sz="800" dirty="0">
                <a:solidFill>
                  <a:srgbClr val="000000"/>
                </a:solidFill>
                <a:latin typeface="AdvP7D0F"/>
              </a:rPr>
              <a:t>A</a:t>
            </a:r>
            <a:r>
              <a:rPr lang="en-GB" sz="800" dirty="0">
                <a:solidFill>
                  <a:srgbClr val="000000"/>
                </a:solidFill>
                <a:latin typeface="AdvP7D09"/>
              </a:rPr>
              <a:t>) Schematic of current diagnostic criteria. (</a:t>
            </a:r>
            <a:r>
              <a:rPr lang="en-GB" sz="800" dirty="0">
                <a:solidFill>
                  <a:srgbClr val="000000"/>
                </a:solidFill>
                <a:latin typeface="AdvP7D0F"/>
              </a:rPr>
              <a:t>B</a:t>
            </a:r>
            <a:r>
              <a:rPr lang="en-GB" sz="800" dirty="0">
                <a:solidFill>
                  <a:srgbClr val="000000"/>
                </a:solidFill>
                <a:latin typeface="AdvP7D09"/>
              </a:rPr>
              <a:t>) Schematic to highlight our hypothesis that FTLD syndromes occur on a spectrum. (</a:t>
            </a:r>
            <a:r>
              <a:rPr lang="en-GB" sz="800" dirty="0">
                <a:solidFill>
                  <a:srgbClr val="000000"/>
                </a:solidFill>
                <a:latin typeface="AdvP7D0F"/>
              </a:rPr>
              <a:t>C </a:t>
            </a:r>
            <a:r>
              <a:rPr lang="en-GB" sz="800" dirty="0">
                <a:solidFill>
                  <a:srgbClr val="000000"/>
                </a:solidFill>
                <a:latin typeface="AdvP7D09"/>
              </a:rPr>
              <a:t>and </a:t>
            </a:r>
            <a:r>
              <a:rPr lang="en-GB" sz="800" dirty="0">
                <a:solidFill>
                  <a:srgbClr val="000000"/>
                </a:solidFill>
                <a:latin typeface="AdvP7D0F"/>
              </a:rPr>
              <a:t>D</a:t>
            </a:r>
            <a:r>
              <a:rPr lang="en-GB" sz="800" dirty="0">
                <a:solidFill>
                  <a:srgbClr val="000000"/>
                </a:solidFill>
                <a:latin typeface="AdvP7D09"/>
              </a:rPr>
              <a:t>) Four-way Venn diagrams of overlap between FTLD syndromes in the study. The numbers in each oval refer to the number of patients who met the diagnostic criteria for those syndromes. Many patients met the diagnostic criteria for two or more syndromes. (</a:t>
            </a:r>
            <a:r>
              <a:rPr lang="en-GB" sz="800" dirty="0">
                <a:solidFill>
                  <a:srgbClr val="000000"/>
                </a:solidFill>
                <a:latin typeface="AdvP7D0F"/>
              </a:rPr>
              <a:t>C</a:t>
            </a:r>
            <a:r>
              <a:rPr lang="en-GB" sz="800" dirty="0">
                <a:solidFill>
                  <a:srgbClr val="000000"/>
                </a:solidFill>
                <a:latin typeface="AdvP7D09"/>
              </a:rPr>
              <a:t>) Overlap between </a:t>
            </a:r>
            <a:r>
              <a:rPr lang="en-GB" sz="800" dirty="0" err="1">
                <a:solidFill>
                  <a:srgbClr val="000000"/>
                </a:solidFill>
                <a:latin typeface="AdvP7D09"/>
              </a:rPr>
              <a:t>bvFTD</a:t>
            </a:r>
            <a:r>
              <a:rPr lang="en-GB" sz="800" dirty="0">
                <a:solidFill>
                  <a:srgbClr val="000000"/>
                </a:solidFill>
                <a:latin typeface="AdvP7D09"/>
              </a:rPr>
              <a:t>, </a:t>
            </a:r>
            <a:r>
              <a:rPr lang="en-GB" sz="800" dirty="0" err="1">
                <a:solidFill>
                  <a:srgbClr val="000000"/>
                </a:solidFill>
                <a:latin typeface="AdvP7D09"/>
              </a:rPr>
              <a:t>nfvPPA</a:t>
            </a:r>
            <a:r>
              <a:rPr lang="en-GB" sz="800" dirty="0">
                <a:solidFill>
                  <a:srgbClr val="000000"/>
                </a:solidFill>
                <a:latin typeface="AdvP7D09"/>
              </a:rPr>
              <a:t>, PSP and CBS. (</a:t>
            </a:r>
            <a:r>
              <a:rPr lang="en-GB" sz="800" dirty="0">
                <a:solidFill>
                  <a:srgbClr val="000000"/>
                </a:solidFill>
                <a:latin typeface="AdvP7D0F"/>
              </a:rPr>
              <a:t>D</a:t>
            </a:r>
            <a:r>
              <a:rPr lang="en-GB" sz="800" dirty="0">
                <a:solidFill>
                  <a:srgbClr val="000000"/>
                </a:solidFill>
                <a:latin typeface="AdvP7D09"/>
              </a:rPr>
              <a:t>) Overlap between </a:t>
            </a:r>
            <a:r>
              <a:rPr lang="en-GB" sz="800" dirty="0" err="1">
                <a:solidFill>
                  <a:srgbClr val="000000"/>
                </a:solidFill>
                <a:latin typeface="AdvP7D09"/>
              </a:rPr>
              <a:t>bvFTD</a:t>
            </a:r>
            <a:r>
              <a:rPr lang="en-GB" sz="800" dirty="0">
                <a:solidFill>
                  <a:srgbClr val="000000"/>
                </a:solidFill>
                <a:latin typeface="AdvP7D09"/>
              </a:rPr>
              <a:t>, </a:t>
            </a:r>
            <a:r>
              <a:rPr lang="en-GB" sz="800" dirty="0" err="1">
                <a:solidFill>
                  <a:srgbClr val="000000"/>
                </a:solidFill>
                <a:latin typeface="AdvP7D09"/>
              </a:rPr>
              <a:t>nfvPPA</a:t>
            </a:r>
            <a:r>
              <a:rPr lang="en-GB" sz="800" dirty="0">
                <a:solidFill>
                  <a:srgbClr val="000000"/>
                </a:solidFill>
                <a:latin typeface="AdvP7D09"/>
              </a:rPr>
              <a:t>, </a:t>
            </a:r>
            <a:r>
              <a:rPr lang="en-GB" sz="800" dirty="0" err="1">
                <a:solidFill>
                  <a:srgbClr val="000000"/>
                </a:solidFill>
                <a:latin typeface="AdvP7D09"/>
              </a:rPr>
              <a:t>svPPA</a:t>
            </a:r>
            <a:r>
              <a:rPr lang="en-GB" sz="800" dirty="0">
                <a:solidFill>
                  <a:srgbClr val="000000"/>
                </a:solidFill>
                <a:latin typeface="AdvP7D09"/>
              </a:rPr>
              <a:t> and </a:t>
            </a:r>
            <a:r>
              <a:rPr lang="en-GB" sz="800" dirty="0" err="1">
                <a:solidFill>
                  <a:srgbClr val="000000"/>
                </a:solidFill>
                <a:latin typeface="AdvP7D09"/>
              </a:rPr>
              <a:t>lvPPA</a:t>
            </a:r>
            <a:r>
              <a:rPr lang="en-GB" sz="800" dirty="0">
                <a:solidFill>
                  <a:srgbClr val="000000"/>
                </a:solidFill>
                <a:latin typeface="AdvP7D09"/>
              </a:rPr>
              <a:t>.</a:t>
            </a:r>
            <a:endParaRPr lang="en-GB" sz="800" dirty="0"/>
          </a:p>
        </p:txBody>
      </p:sp>
      <p:sp>
        <p:nvSpPr>
          <p:cNvPr id="6" name="Rectangle 5"/>
          <p:cNvSpPr/>
          <p:nvPr/>
        </p:nvSpPr>
        <p:spPr>
          <a:xfrm>
            <a:off x="498764" y="6126744"/>
            <a:ext cx="4572000" cy="584775"/>
          </a:xfrm>
          <a:prstGeom prst="rect">
            <a:avLst/>
          </a:prstGeom>
        </p:spPr>
        <p:txBody>
          <a:bodyPr>
            <a:spAutoFit/>
          </a:bodyPr>
          <a:lstStyle/>
          <a:p>
            <a:pPr lvl="0">
              <a:spcAft>
                <a:spcPts val="0"/>
              </a:spcAft>
            </a:pPr>
            <a:r>
              <a:rPr lang="en-GB" sz="800" dirty="0" err="1">
                <a:latin typeface="Arial" panose="020B0604020202020204" pitchFamily="34" charset="0"/>
                <a:ea typeface="Times New Roman" panose="02020603050405020304" pitchFamily="18" charset="0"/>
                <a:cs typeface="Times New Roman" panose="02020603050405020304" pitchFamily="18" charset="0"/>
              </a:rPr>
              <a:t>Murley</a:t>
            </a:r>
            <a:r>
              <a:rPr lang="en-GB" sz="800" dirty="0">
                <a:latin typeface="Arial" panose="020B0604020202020204" pitchFamily="34" charset="0"/>
                <a:ea typeface="Times New Roman" panose="02020603050405020304" pitchFamily="18" charset="0"/>
                <a:cs typeface="Times New Roman" panose="02020603050405020304" pitchFamily="18" charset="0"/>
              </a:rPr>
              <a:t>, A.G., Coyle-Gilchrist, I., Rouse, M.A., Jones, P.S., Li, W., Wiggins, J., </a:t>
            </a:r>
            <a:r>
              <a:rPr lang="en-GB" sz="800" dirty="0" err="1">
                <a:latin typeface="Arial" panose="020B0604020202020204" pitchFamily="34" charset="0"/>
                <a:ea typeface="Times New Roman" panose="02020603050405020304" pitchFamily="18" charset="0"/>
                <a:cs typeface="Times New Roman" panose="02020603050405020304" pitchFamily="18" charset="0"/>
              </a:rPr>
              <a:t>Lansdall</a:t>
            </a:r>
            <a:r>
              <a:rPr lang="en-GB" sz="800" dirty="0">
                <a:latin typeface="Arial" panose="020B0604020202020204" pitchFamily="34" charset="0"/>
                <a:ea typeface="Times New Roman" panose="02020603050405020304" pitchFamily="18" charset="0"/>
                <a:cs typeface="Times New Roman" panose="02020603050405020304" pitchFamily="18" charset="0"/>
              </a:rPr>
              <a:t>, C., Rodríguez, P.V., Wilcox, A., </a:t>
            </a:r>
            <a:r>
              <a:rPr lang="en-GB" sz="800" dirty="0" err="1">
                <a:latin typeface="Arial" panose="020B0604020202020204" pitchFamily="34" charset="0"/>
                <a:ea typeface="Times New Roman" panose="02020603050405020304" pitchFamily="18" charset="0"/>
                <a:cs typeface="Times New Roman" panose="02020603050405020304" pitchFamily="18" charset="0"/>
              </a:rPr>
              <a:t>Tsvetanov</a:t>
            </a:r>
            <a:r>
              <a:rPr lang="en-GB" sz="800" dirty="0">
                <a:latin typeface="Arial" panose="020B0604020202020204" pitchFamily="34" charset="0"/>
                <a:ea typeface="Times New Roman" panose="02020603050405020304" pitchFamily="18" charset="0"/>
                <a:cs typeface="Times New Roman" panose="02020603050405020304" pitchFamily="18" charset="0"/>
              </a:rPr>
              <a:t>, K.A. and Patterson, K., 2020. Redefining the multidimensional clinical phenotypes of frontotemporal lobar degeneration syndromes. </a:t>
            </a:r>
            <a:r>
              <a:rPr lang="en-GB" sz="800" i="1" dirty="0">
                <a:latin typeface="Arial" panose="020B0604020202020204" pitchFamily="34" charset="0"/>
                <a:ea typeface="Times New Roman" panose="02020603050405020304" pitchFamily="18" charset="0"/>
                <a:cs typeface="Times New Roman" panose="02020603050405020304" pitchFamily="18" charset="0"/>
              </a:rPr>
              <a:t>Brain</a:t>
            </a:r>
            <a:r>
              <a:rPr lang="en-GB" sz="800" dirty="0">
                <a:latin typeface="Arial" panose="020B0604020202020204" pitchFamily="34" charset="0"/>
                <a:ea typeface="Times New Roman" panose="02020603050405020304" pitchFamily="18" charset="0"/>
                <a:cs typeface="Times New Roman" panose="02020603050405020304" pitchFamily="18" charset="0"/>
              </a:rPr>
              <a:t>, </a:t>
            </a:r>
            <a:r>
              <a:rPr lang="en-GB" sz="800" i="1" dirty="0">
                <a:latin typeface="Arial" panose="020B0604020202020204" pitchFamily="34" charset="0"/>
                <a:ea typeface="Times New Roman" panose="02020603050405020304" pitchFamily="18" charset="0"/>
                <a:cs typeface="Times New Roman" panose="02020603050405020304" pitchFamily="18" charset="0"/>
              </a:rPr>
              <a:t>143</a:t>
            </a:r>
            <a:r>
              <a:rPr lang="en-GB" sz="800" dirty="0">
                <a:latin typeface="Arial" panose="020B0604020202020204" pitchFamily="34" charset="0"/>
                <a:ea typeface="Times New Roman" panose="02020603050405020304" pitchFamily="18" charset="0"/>
                <a:cs typeface="Times New Roman" panose="02020603050405020304" pitchFamily="18" charset="0"/>
              </a:rPr>
              <a:t>(5), pp.1555-1571.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236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8189496" cy="679449"/>
          </a:xfrm>
        </p:spPr>
        <p:txBody>
          <a:bodyPr/>
          <a:lstStyle/>
          <a:p>
            <a:r>
              <a:rPr lang="en-GB" dirty="0"/>
              <a:t>Genetics</a:t>
            </a:r>
          </a:p>
        </p:txBody>
      </p:sp>
      <p:sp>
        <p:nvSpPr>
          <p:cNvPr id="3" name="Text Placeholder 2"/>
          <p:cNvSpPr>
            <a:spLocks noGrp="1"/>
          </p:cNvSpPr>
          <p:nvPr>
            <p:ph type="body" sz="quarter" idx="13"/>
          </p:nvPr>
        </p:nvSpPr>
        <p:spPr>
          <a:xfrm>
            <a:off x="457200" y="1721016"/>
            <a:ext cx="8013032" cy="4499055"/>
          </a:xfrm>
        </p:spPr>
        <p:txBody>
          <a:bodyPr/>
          <a:lstStyle/>
          <a:p>
            <a:pPr marL="457200" indent="-457200">
              <a:spcBef>
                <a:spcPts val="300"/>
              </a:spcBef>
              <a:spcAft>
                <a:spcPts val="0"/>
              </a:spcAft>
              <a:buFont typeface="+mj-lt"/>
              <a:buAutoNum type="arabicPeriod"/>
            </a:pPr>
            <a:r>
              <a:rPr lang="en-GB" b="1" dirty="0"/>
              <a:t>MAPT* </a:t>
            </a:r>
            <a:r>
              <a:rPr lang="en-GB" dirty="0"/>
              <a:t>(Microtubule-associated protein tau) </a:t>
            </a:r>
            <a:r>
              <a:rPr lang="en-GB" dirty="0">
                <a:sym typeface="Wingdings"/>
              </a:rPr>
              <a:t> </a:t>
            </a:r>
            <a:r>
              <a:rPr lang="en-GB" dirty="0"/>
              <a:t>inclusions of insoluble </a:t>
            </a:r>
            <a:r>
              <a:rPr lang="en-GB" dirty="0" err="1"/>
              <a:t>hyperphosphorylated</a:t>
            </a:r>
            <a:r>
              <a:rPr lang="en-GB" dirty="0"/>
              <a:t> </a:t>
            </a:r>
            <a:r>
              <a:rPr lang="en-GB" b="1" dirty="0"/>
              <a:t>tau</a:t>
            </a:r>
          </a:p>
          <a:p>
            <a:pPr marL="457200" indent="-457200">
              <a:spcBef>
                <a:spcPts val="300"/>
              </a:spcBef>
              <a:spcAft>
                <a:spcPts val="0"/>
              </a:spcAft>
              <a:buFont typeface="+mj-lt"/>
              <a:buAutoNum type="arabicPeriod"/>
            </a:pPr>
            <a:endParaRPr lang="en-GB" b="1" dirty="0"/>
          </a:p>
          <a:p>
            <a:pPr marL="457200" indent="-457200">
              <a:spcBef>
                <a:spcPts val="300"/>
              </a:spcBef>
              <a:spcAft>
                <a:spcPts val="0"/>
              </a:spcAft>
              <a:buFont typeface="+mj-lt"/>
              <a:buAutoNum type="arabicPeriod"/>
            </a:pPr>
            <a:r>
              <a:rPr lang="en-GB" b="1" dirty="0"/>
              <a:t>GRN* </a:t>
            </a:r>
            <a:r>
              <a:rPr lang="en-GB" dirty="0"/>
              <a:t>(Progranulin gene) </a:t>
            </a:r>
            <a:r>
              <a:rPr lang="en-GB" dirty="0">
                <a:sym typeface="Wingdings"/>
              </a:rPr>
              <a:t></a:t>
            </a:r>
            <a:r>
              <a:rPr lang="en-GB" dirty="0"/>
              <a:t> inclusions of </a:t>
            </a:r>
            <a:r>
              <a:rPr lang="en-GB" b="1" dirty="0"/>
              <a:t>TDP43</a:t>
            </a:r>
          </a:p>
          <a:p>
            <a:pPr marL="457200" indent="-457200">
              <a:spcBef>
                <a:spcPts val="300"/>
              </a:spcBef>
              <a:spcAft>
                <a:spcPts val="0"/>
              </a:spcAft>
              <a:buFont typeface="+mj-lt"/>
              <a:buAutoNum type="arabicPeriod"/>
            </a:pPr>
            <a:endParaRPr lang="en-GB" dirty="0"/>
          </a:p>
          <a:p>
            <a:pPr marL="457200" indent="-457200">
              <a:spcBef>
                <a:spcPts val="300"/>
              </a:spcBef>
              <a:spcAft>
                <a:spcPts val="0"/>
              </a:spcAft>
              <a:buFont typeface="+mj-lt"/>
              <a:buAutoNum type="arabicPeriod"/>
            </a:pPr>
            <a:r>
              <a:rPr lang="en-GB" b="1" dirty="0"/>
              <a:t>C9ORF72 </a:t>
            </a:r>
            <a:r>
              <a:rPr lang="en-GB" dirty="0"/>
              <a:t>(Chromosome 9 open reading frame 72) (associated with FTD-MND) </a:t>
            </a:r>
            <a:r>
              <a:rPr lang="en-GB" dirty="0">
                <a:sym typeface="Wingdings"/>
              </a:rPr>
              <a:t> inclusions of </a:t>
            </a:r>
            <a:r>
              <a:rPr lang="en-GB" b="1" dirty="0">
                <a:sym typeface="Wingdings"/>
              </a:rPr>
              <a:t>TDP43</a:t>
            </a:r>
          </a:p>
          <a:p>
            <a:pPr marL="457200" indent="-457200">
              <a:spcBef>
                <a:spcPts val="300"/>
              </a:spcBef>
              <a:spcAft>
                <a:spcPts val="0"/>
              </a:spcAft>
              <a:buFont typeface="+mj-lt"/>
              <a:buAutoNum type="arabicPeriod"/>
            </a:pPr>
            <a:endParaRPr lang="en-GB" b="1" dirty="0">
              <a:sym typeface="Wingdings"/>
            </a:endParaRPr>
          </a:p>
          <a:p>
            <a:pPr marL="457200" indent="-457200">
              <a:spcBef>
                <a:spcPts val="300"/>
              </a:spcBef>
              <a:spcAft>
                <a:spcPts val="0"/>
              </a:spcAft>
              <a:buFont typeface="+mj-lt"/>
              <a:buAutoNum type="arabicPeriod"/>
            </a:pPr>
            <a:r>
              <a:rPr lang="en-GB" b="1" dirty="0"/>
              <a:t>VCP</a:t>
            </a:r>
            <a:r>
              <a:rPr lang="en-GB" dirty="0"/>
              <a:t> (chromosome 9) </a:t>
            </a:r>
          </a:p>
          <a:p>
            <a:pPr marL="457200" indent="-457200">
              <a:spcBef>
                <a:spcPts val="300"/>
              </a:spcBef>
              <a:spcAft>
                <a:spcPts val="0"/>
              </a:spcAft>
              <a:buFont typeface="+mj-lt"/>
              <a:buAutoNum type="arabicPeriod"/>
            </a:pPr>
            <a:endParaRPr lang="en-GB" dirty="0"/>
          </a:p>
          <a:p>
            <a:pPr marL="457200" indent="-457200">
              <a:spcBef>
                <a:spcPts val="300"/>
              </a:spcBef>
              <a:spcAft>
                <a:spcPts val="0"/>
              </a:spcAft>
              <a:buFont typeface="+mj-lt"/>
              <a:buAutoNum type="arabicPeriod"/>
            </a:pPr>
            <a:r>
              <a:rPr lang="en-GB" b="1" dirty="0"/>
              <a:t>CHMP2B</a:t>
            </a:r>
            <a:r>
              <a:rPr lang="en-GB" dirty="0"/>
              <a:t> (chromosome 3)</a:t>
            </a:r>
          </a:p>
        </p:txBody>
      </p:sp>
      <p:grpSp>
        <p:nvGrpSpPr>
          <p:cNvPr id="4" name="Group 3"/>
          <p:cNvGrpSpPr/>
          <p:nvPr/>
        </p:nvGrpSpPr>
        <p:grpSpPr>
          <a:xfrm>
            <a:off x="8153410" y="1789045"/>
            <a:ext cx="873186" cy="707886"/>
            <a:chOff x="7308304" y="1700808"/>
            <a:chExt cx="1139056" cy="1148619"/>
          </a:xfrm>
        </p:grpSpPr>
        <p:pic>
          <p:nvPicPr>
            <p:cNvPr id="5" name="Picture 4" descr="C:\Users\Mark\Downloads\Chromosom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1700808"/>
              <a:ext cx="1125984" cy="112598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321376" y="1700808"/>
              <a:ext cx="1125984" cy="1148619"/>
            </a:xfrm>
            <a:prstGeom prst="rect">
              <a:avLst/>
            </a:prstGeom>
            <a:noFill/>
          </p:spPr>
          <p:txBody>
            <a:bodyPr wrap="square" rtlCol="0">
              <a:spAutoFit/>
            </a:bodyPr>
            <a:lstStyle/>
            <a:p>
              <a:pPr algn="ctr"/>
              <a:r>
                <a:rPr lang="en-GB" sz="4000" b="1" dirty="0"/>
                <a:t>17</a:t>
              </a:r>
              <a:endParaRPr lang="en-GB" b="1" dirty="0"/>
            </a:p>
          </p:txBody>
        </p:sp>
      </p:grpSp>
      <p:grpSp>
        <p:nvGrpSpPr>
          <p:cNvPr id="7" name="Group 6"/>
          <p:cNvGrpSpPr/>
          <p:nvPr/>
        </p:nvGrpSpPr>
        <p:grpSpPr>
          <a:xfrm>
            <a:off x="8210102" y="3790009"/>
            <a:ext cx="873186" cy="707886"/>
            <a:chOff x="7308304" y="1700808"/>
            <a:chExt cx="1139056" cy="1148619"/>
          </a:xfrm>
        </p:grpSpPr>
        <p:pic>
          <p:nvPicPr>
            <p:cNvPr id="8" name="Picture 2" descr="C:\Users\Mark\Downloads\Chromosom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1700808"/>
              <a:ext cx="1125984" cy="112598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7321376" y="1700808"/>
              <a:ext cx="1125984" cy="1148619"/>
            </a:xfrm>
            <a:prstGeom prst="rect">
              <a:avLst/>
            </a:prstGeom>
            <a:noFill/>
          </p:spPr>
          <p:txBody>
            <a:bodyPr wrap="square" rtlCol="0">
              <a:spAutoFit/>
            </a:bodyPr>
            <a:lstStyle/>
            <a:p>
              <a:pPr algn="ctr"/>
              <a:r>
                <a:rPr lang="en-GB" sz="4000" b="1" dirty="0"/>
                <a:t>9</a:t>
              </a:r>
              <a:endParaRPr lang="en-GB" b="1" dirty="0"/>
            </a:p>
          </p:txBody>
        </p:sp>
      </p:grpSp>
      <p:grpSp>
        <p:nvGrpSpPr>
          <p:cNvPr id="10" name="Group 9"/>
          <p:cNvGrpSpPr/>
          <p:nvPr/>
        </p:nvGrpSpPr>
        <p:grpSpPr>
          <a:xfrm>
            <a:off x="8158420" y="2775719"/>
            <a:ext cx="873186" cy="707886"/>
            <a:chOff x="7308304" y="1700808"/>
            <a:chExt cx="1139056" cy="1148619"/>
          </a:xfrm>
        </p:grpSpPr>
        <p:pic>
          <p:nvPicPr>
            <p:cNvPr id="11" name="Picture 10" descr="C:\Users\Mark\Downloads\Chromosom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1700808"/>
              <a:ext cx="1125984" cy="112598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7321376" y="1700808"/>
              <a:ext cx="1125984" cy="1148619"/>
            </a:xfrm>
            <a:prstGeom prst="rect">
              <a:avLst/>
            </a:prstGeom>
            <a:noFill/>
          </p:spPr>
          <p:txBody>
            <a:bodyPr wrap="square" rtlCol="0">
              <a:spAutoFit/>
            </a:bodyPr>
            <a:lstStyle/>
            <a:p>
              <a:pPr algn="ctr"/>
              <a:r>
                <a:rPr lang="en-GB" sz="4000" b="1" dirty="0"/>
                <a:t>17</a:t>
              </a:r>
              <a:endParaRPr lang="en-GB" b="1" dirty="0"/>
            </a:p>
          </p:txBody>
        </p:sp>
      </p:grpSp>
      <p:grpSp>
        <p:nvGrpSpPr>
          <p:cNvPr id="15" name="Group 14"/>
          <p:cNvGrpSpPr/>
          <p:nvPr/>
        </p:nvGrpSpPr>
        <p:grpSpPr>
          <a:xfrm>
            <a:off x="8220123" y="4636345"/>
            <a:ext cx="873186" cy="707886"/>
            <a:chOff x="7308304" y="1700808"/>
            <a:chExt cx="1139056" cy="1148619"/>
          </a:xfrm>
        </p:grpSpPr>
        <p:pic>
          <p:nvPicPr>
            <p:cNvPr id="16" name="Picture 2" descr="C:\Users\Mark\Downloads\Chromosom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1700808"/>
              <a:ext cx="1125984" cy="1125984"/>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7321376" y="1700808"/>
              <a:ext cx="1125984" cy="1148619"/>
            </a:xfrm>
            <a:prstGeom prst="rect">
              <a:avLst/>
            </a:prstGeom>
            <a:noFill/>
          </p:spPr>
          <p:txBody>
            <a:bodyPr wrap="square" rtlCol="0">
              <a:spAutoFit/>
            </a:bodyPr>
            <a:lstStyle/>
            <a:p>
              <a:pPr algn="ctr"/>
              <a:r>
                <a:rPr lang="en-GB" sz="4000" b="1" dirty="0"/>
                <a:t>9</a:t>
              </a:r>
              <a:endParaRPr lang="en-GB" b="1" dirty="0"/>
            </a:p>
          </p:txBody>
        </p:sp>
      </p:grpSp>
      <p:grpSp>
        <p:nvGrpSpPr>
          <p:cNvPr id="18" name="Group 17"/>
          <p:cNvGrpSpPr/>
          <p:nvPr/>
        </p:nvGrpSpPr>
        <p:grpSpPr>
          <a:xfrm>
            <a:off x="8230144" y="5519160"/>
            <a:ext cx="873186" cy="707886"/>
            <a:chOff x="7308304" y="1700808"/>
            <a:chExt cx="1139056" cy="1148619"/>
          </a:xfrm>
        </p:grpSpPr>
        <p:pic>
          <p:nvPicPr>
            <p:cNvPr id="19" name="Picture 2" descr="C:\Users\Mark\Downloads\Chromosom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8304" y="1700808"/>
              <a:ext cx="1125984" cy="1125984"/>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7321376" y="1700808"/>
              <a:ext cx="1125984" cy="1148619"/>
            </a:xfrm>
            <a:prstGeom prst="rect">
              <a:avLst/>
            </a:prstGeom>
            <a:noFill/>
          </p:spPr>
          <p:txBody>
            <a:bodyPr wrap="square" rtlCol="0">
              <a:spAutoFit/>
            </a:bodyPr>
            <a:lstStyle/>
            <a:p>
              <a:pPr algn="ctr"/>
              <a:r>
                <a:rPr lang="en-GB" sz="4000" b="1" dirty="0"/>
                <a:t>3</a:t>
              </a:r>
              <a:endParaRPr lang="en-GB" b="1" dirty="0"/>
            </a:p>
          </p:txBody>
        </p:sp>
      </p:grpSp>
    </p:spTree>
    <p:extLst>
      <p:ext uri="{BB962C8B-B14F-4D97-AF65-F5344CB8AC3E}">
        <p14:creationId xmlns:p14="http://schemas.microsoft.com/office/powerpoint/2010/main" val="138498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Pathophysiology</a:t>
            </a:r>
          </a:p>
        </p:txBody>
      </p:sp>
      <p:sp>
        <p:nvSpPr>
          <p:cNvPr id="3" name="Text Placeholder 2"/>
          <p:cNvSpPr>
            <a:spLocks noGrp="1"/>
          </p:cNvSpPr>
          <p:nvPr>
            <p:ph type="body" sz="quarter" idx="13"/>
          </p:nvPr>
        </p:nvSpPr>
        <p:spPr>
          <a:xfrm>
            <a:off x="457200" y="1704974"/>
            <a:ext cx="8173453" cy="4499055"/>
          </a:xfrm>
        </p:spPr>
        <p:txBody>
          <a:bodyPr/>
          <a:lstStyle/>
          <a:p>
            <a:r>
              <a:rPr lang="en-GB" sz="1800" b="1" dirty="0"/>
              <a:t>Intracellular inclusions of:</a:t>
            </a:r>
          </a:p>
          <a:p>
            <a:pPr marL="342900" indent="-342900">
              <a:buFont typeface="Arial" charset="0"/>
              <a:buChar char="•"/>
            </a:pPr>
            <a:r>
              <a:rPr lang="en-GB" sz="1800" b="1" dirty="0"/>
              <a:t>Tau </a:t>
            </a:r>
            <a:r>
              <a:rPr lang="en-GB" sz="1800" dirty="0"/>
              <a:t>(MAPT mutation), or</a:t>
            </a:r>
          </a:p>
          <a:p>
            <a:pPr marL="342900" indent="-342900">
              <a:buFont typeface="Arial" charset="0"/>
              <a:buChar char="•"/>
            </a:pPr>
            <a:r>
              <a:rPr lang="en-GB" sz="1800" b="1" dirty="0"/>
              <a:t>TDP-43</a:t>
            </a:r>
            <a:r>
              <a:rPr lang="en-GB" sz="1800" dirty="0"/>
              <a:t> (C9ORF72 / GRN mutations)</a:t>
            </a:r>
          </a:p>
          <a:p>
            <a:pPr marL="342900" indent="-342900">
              <a:buFont typeface="Arial" charset="0"/>
              <a:buChar char="•"/>
            </a:pPr>
            <a:r>
              <a:rPr lang="en-GB" sz="1800" b="1" dirty="0"/>
              <a:t>FUS</a:t>
            </a:r>
          </a:p>
          <a:p>
            <a:pPr marL="342900" indent="-342900">
              <a:buFont typeface="Arial" charset="0"/>
              <a:buChar char="•"/>
            </a:pPr>
            <a:r>
              <a:rPr lang="en-GB" sz="1800" b="1" dirty="0"/>
              <a:t>UPS</a:t>
            </a:r>
          </a:p>
          <a:p>
            <a:r>
              <a:rPr lang="en-GB" sz="1800" b="1" dirty="0"/>
              <a:t>Associated pathological findings:</a:t>
            </a:r>
          </a:p>
          <a:p>
            <a:r>
              <a:rPr lang="en-GB" sz="1800" dirty="0"/>
              <a:t>Pick bodies (tau-reactive intraneuronal inclusions) </a:t>
            </a:r>
          </a:p>
          <a:p>
            <a:r>
              <a:rPr lang="en-GB" sz="1800" dirty="0"/>
              <a:t>Pick cells (aka balloon cells)(swollen achromatic neurones)</a:t>
            </a:r>
          </a:p>
          <a:p>
            <a:r>
              <a:rPr lang="en-GB" sz="1800" dirty="0"/>
              <a:t>Ubiquitin inclusions (containing TDP-43)</a:t>
            </a:r>
          </a:p>
          <a:p>
            <a:r>
              <a:rPr lang="en-GB" sz="1800" dirty="0"/>
              <a:t>Large neuronal cell loss</a:t>
            </a:r>
          </a:p>
          <a:p>
            <a:endParaRPr lang="en-GB" sz="1800" dirty="0"/>
          </a:p>
          <a:p>
            <a:r>
              <a:rPr lang="en-GB" sz="1800" dirty="0"/>
              <a:t>Alzheimer’s pathology in </a:t>
            </a:r>
            <a:r>
              <a:rPr lang="en-GB" sz="1800" b="1" dirty="0" err="1"/>
              <a:t>lpvPPA</a:t>
            </a:r>
            <a:endParaRPr lang="en-GB" sz="1800" b="1" dirty="0"/>
          </a:p>
          <a:p>
            <a:endParaRPr lang="en-GB" dirty="0"/>
          </a:p>
        </p:txBody>
      </p:sp>
    </p:spTree>
    <p:extLst>
      <p:ext uri="{BB962C8B-B14F-4D97-AF65-F5344CB8AC3E}">
        <p14:creationId xmlns:p14="http://schemas.microsoft.com/office/powerpoint/2010/main" val="79058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Clinical presentation </a:t>
            </a:r>
            <a:r>
              <a:rPr lang="en-GB" b="1" dirty="0" err="1"/>
              <a:t>bvFTD</a:t>
            </a:r>
            <a:endParaRPr lang="en-GB" b="1" dirty="0"/>
          </a:p>
        </p:txBody>
      </p:sp>
      <p:sp>
        <p:nvSpPr>
          <p:cNvPr id="3" name="Content Placeholder 2"/>
          <p:cNvSpPr>
            <a:spLocks noGrp="1"/>
          </p:cNvSpPr>
          <p:nvPr>
            <p:ph type="body" sz="quarter" idx="13"/>
          </p:nvPr>
        </p:nvSpPr>
        <p:spPr/>
        <p:txBody>
          <a:bodyPr>
            <a:noAutofit/>
          </a:bodyPr>
          <a:lstStyle/>
          <a:p>
            <a:pPr marL="0" indent="0">
              <a:lnSpc>
                <a:spcPct val="120000"/>
              </a:lnSpc>
              <a:spcBef>
                <a:spcPts val="0"/>
              </a:spcBef>
              <a:buNone/>
            </a:pPr>
            <a:r>
              <a:rPr lang="en-US" sz="1600" b="1" dirty="0"/>
              <a:t>For possible </a:t>
            </a:r>
            <a:r>
              <a:rPr lang="en-US" sz="1600" b="1" dirty="0" err="1"/>
              <a:t>bvFTD</a:t>
            </a:r>
            <a:r>
              <a:rPr lang="en-US" sz="1600" b="1" dirty="0"/>
              <a:t>, </a:t>
            </a:r>
            <a:r>
              <a:rPr lang="en-US" sz="1600" dirty="0"/>
              <a:t>three of the following behavioural/cognitive symptoms (A–F) must be present (persistent/recurrent) to meet criteria:</a:t>
            </a:r>
          </a:p>
          <a:p>
            <a:pPr marL="0" indent="0">
              <a:lnSpc>
                <a:spcPct val="120000"/>
              </a:lnSpc>
              <a:spcBef>
                <a:spcPts val="0"/>
              </a:spcBef>
              <a:buNone/>
            </a:pPr>
            <a:endParaRPr lang="en-US" sz="1600" dirty="0"/>
          </a:p>
          <a:p>
            <a:pPr marL="361950" indent="-361950">
              <a:lnSpc>
                <a:spcPct val="120000"/>
              </a:lnSpc>
              <a:spcBef>
                <a:spcPts val="600"/>
              </a:spcBef>
              <a:buFont typeface="+mj-lt"/>
              <a:buAutoNum type="alphaUcPeriod"/>
            </a:pPr>
            <a:r>
              <a:rPr lang="en-US" sz="1600" b="1" dirty="0"/>
              <a:t>Early behavioural disinhibition </a:t>
            </a:r>
            <a:r>
              <a:rPr lang="en-US" sz="1600" dirty="0"/>
              <a:t>(e.g.</a:t>
            </a:r>
            <a:r>
              <a:rPr lang="en-US" sz="1600" b="1" dirty="0"/>
              <a:t> </a:t>
            </a:r>
            <a:r>
              <a:rPr lang="en-US" sz="1600" dirty="0"/>
              <a:t>Socially inappropriate behaviour; loss of manners or decorum; Impulsive, rash or careless actions)</a:t>
            </a:r>
          </a:p>
          <a:p>
            <a:pPr marL="361950" indent="-361950">
              <a:lnSpc>
                <a:spcPct val="120000"/>
              </a:lnSpc>
              <a:spcBef>
                <a:spcPts val="600"/>
              </a:spcBef>
              <a:buFont typeface="+mj-lt"/>
              <a:buAutoNum type="alphaUcPeriod"/>
            </a:pPr>
            <a:r>
              <a:rPr lang="en-US" sz="1600" b="1" dirty="0"/>
              <a:t>Early apathy or inertia</a:t>
            </a:r>
            <a:endParaRPr lang="en-US" sz="1600" dirty="0"/>
          </a:p>
          <a:p>
            <a:pPr marL="361950" indent="-361950">
              <a:lnSpc>
                <a:spcPct val="120000"/>
              </a:lnSpc>
              <a:spcBef>
                <a:spcPts val="600"/>
              </a:spcBef>
              <a:buFont typeface="+mj-lt"/>
              <a:buAutoNum type="alphaUcPeriod"/>
            </a:pPr>
            <a:r>
              <a:rPr lang="en-US" sz="1600" b="1" dirty="0"/>
              <a:t>Early loss of sympathy or empathy (e.g. diminished response to other people’s needs and feelings, diminished social interest, interrelatedness or personal warmth)</a:t>
            </a:r>
          </a:p>
          <a:p>
            <a:pPr marL="361950" indent="-361950">
              <a:lnSpc>
                <a:spcPct val="120000"/>
              </a:lnSpc>
              <a:spcBef>
                <a:spcPts val="600"/>
              </a:spcBef>
              <a:buFont typeface="+mj-lt"/>
              <a:buAutoNum type="alphaUcPeriod"/>
            </a:pPr>
            <a:r>
              <a:rPr lang="en-US" sz="1600" b="1" dirty="0"/>
              <a:t>Early perseverative, stereotyped or compulsive/ritualistic behaviour </a:t>
            </a:r>
          </a:p>
          <a:p>
            <a:pPr marL="361950" indent="-361950">
              <a:lnSpc>
                <a:spcPct val="120000"/>
              </a:lnSpc>
              <a:spcBef>
                <a:spcPts val="600"/>
              </a:spcBef>
              <a:buFont typeface="+mj-lt"/>
              <a:buAutoNum type="alphaUcPeriod"/>
            </a:pPr>
            <a:r>
              <a:rPr lang="en-US" sz="1600" b="1" dirty="0"/>
              <a:t>Hyperorality and dietary changes </a:t>
            </a:r>
          </a:p>
          <a:p>
            <a:pPr marL="361950" indent="-361950">
              <a:lnSpc>
                <a:spcPct val="120000"/>
              </a:lnSpc>
              <a:spcBef>
                <a:spcPts val="600"/>
              </a:spcBef>
              <a:buFont typeface="+mj-lt"/>
              <a:buAutoNum type="alphaUcPeriod"/>
            </a:pPr>
            <a:r>
              <a:rPr lang="en-US" sz="1600" b="1" dirty="0"/>
              <a:t>Neuropsychological profile: executive/generation deficits with relative sparing of memory and visuospatial functions</a:t>
            </a:r>
            <a:endParaRPr lang="en-US" sz="1600" dirty="0"/>
          </a:p>
        </p:txBody>
      </p:sp>
      <p:sp>
        <p:nvSpPr>
          <p:cNvPr id="4" name="TextBox 3"/>
          <p:cNvSpPr txBox="1"/>
          <p:nvPr/>
        </p:nvSpPr>
        <p:spPr>
          <a:xfrm>
            <a:off x="531628" y="6302184"/>
            <a:ext cx="8612372" cy="577081"/>
          </a:xfrm>
          <a:prstGeom prst="rect">
            <a:avLst/>
          </a:prstGeom>
          <a:noFill/>
        </p:spPr>
        <p:txBody>
          <a:bodyPr wrap="square" rtlCol="0">
            <a:spAutoFit/>
          </a:bodyPr>
          <a:lstStyle/>
          <a:p>
            <a:r>
              <a:rPr lang="en-GB" sz="1050" err="1"/>
              <a:t>Rascovsky</a:t>
            </a:r>
            <a:r>
              <a:rPr lang="en-GB" sz="1050"/>
              <a:t>, K., Hodges, J.R., </a:t>
            </a:r>
            <a:r>
              <a:rPr lang="en-GB" sz="1050" err="1"/>
              <a:t>Knopman</a:t>
            </a:r>
            <a:r>
              <a:rPr lang="en-GB" sz="1050"/>
              <a:t>, D., Mendez, M.F., Kramer, J.H., </a:t>
            </a:r>
            <a:r>
              <a:rPr lang="en-GB" sz="1050" err="1"/>
              <a:t>Neuhaus</a:t>
            </a:r>
            <a:r>
              <a:rPr lang="en-GB" sz="1050"/>
              <a:t>, J., Van </a:t>
            </a:r>
            <a:r>
              <a:rPr lang="en-GB" sz="1050" err="1"/>
              <a:t>Swieten</a:t>
            </a:r>
            <a:r>
              <a:rPr lang="en-GB" sz="1050"/>
              <a:t>, J.C., </a:t>
            </a:r>
            <a:r>
              <a:rPr lang="en-GB" sz="1050" err="1"/>
              <a:t>Seelaar</a:t>
            </a:r>
            <a:r>
              <a:rPr lang="en-GB" sz="1050"/>
              <a:t>, H., </a:t>
            </a:r>
            <a:r>
              <a:rPr lang="en-GB" sz="1050" err="1"/>
              <a:t>Dopper</a:t>
            </a:r>
            <a:r>
              <a:rPr lang="en-GB" sz="1050"/>
              <a:t>, E.G., </a:t>
            </a:r>
            <a:r>
              <a:rPr lang="en-GB" sz="1050" err="1"/>
              <a:t>Onyike</a:t>
            </a:r>
            <a:r>
              <a:rPr lang="en-GB" sz="1050"/>
              <a:t>, C.U. and Hillis, A.E., 2011. Sensitivity of revised diagnostic criteria for the behavioural variant of frontotemporal dementia. </a:t>
            </a:r>
            <a:r>
              <a:rPr lang="en-GB" sz="1050" i="1"/>
              <a:t>Brain</a:t>
            </a:r>
            <a:r>
              <a:rPr lang="en-GB" sz="1050"/>
              <a:t>, </a:t>
            </a:r>
            <a:r>
              <a:rPr lang="en-GB" sz="1050" i="1"/>
              <a:t>134</a:t>
            </a:r>
            <a:r>
              <a:rPr lang="en-GB" sz="1050"/>
              <a:t>(9), pp.2456-2477.</a:t>
            </a:r>
          </a:p>
        </p:txBody>
      </p:sp>
    </p:spTree>
    <p:extLst>
      <p:ext uri="{BB962C8B-B14F-4D97-AF65-F5344CB8AC3E}">
        <p14:creationId xmlns:p14="http://schemas.microsoft.com/office/powerpoint/2010/main" val="93283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Clinical Presentation</a:t>
            </a:r>
          </a:p>
        </p:txBody>
      </p:sp>
      <p:sp>
        <p:nvSpPr>
          <p:cNvPr id="3" name="Text Placeholder 2"/>
          <p:cNvSpPr>
            <a:spLocks noGrp="1"/>
          </p:cNvSpPr>
          <p:nvPr>
            <p:ph type="body" sz="quarter" idx="13"/>
          </p:nvPr>
        </p:nvSpPr>
        <p:spPr/>
        <p:txBody>
          <a:bodyPr/>
          <a:lstStyle/>
          <a:p>
            <a:pPr>
              <a:spcBef>
                <a:spcPts val="300"/>
              </a:spcBef>
            </a:pPr>
            <a:r>
              <a:rPr lang="en-GB" sz="1800" b="1" dirty="0"/>
              <a:t>Non fluent variant (</a:t>
            </a:r>
            <a:r>
              <a:rPr lang="en-GB" sz="1800" b="1" dirty="0" err="1"/>
              <a:t>nfPPA</a:t>
            </a:r>
            <a:r>
              <a:rPr lang="en-GB" sz="1800" b="1" dirty="0"/>
              <a:t>):</a:t>
            </a:r>
          </a:p>
          <a:p>
            <a:pPr marL="342900" indent="-342900">
              <a:spcBef>
                <a:spcPts val="300"/>
              </a:spcBef>
              <a:buFont typeface="Arial" charset="0"/>
              <a:buChar char="•"/>
            </a:pPr>
            <a:r>
              <a:rPr lang="en-GB" sz="1800" dirty="0"/>
              <a:t>Effortful non-fluent speech with speech sound errors (speech apraxia)</a:t>
            </a:r>
          </a:p>
          <a:p>
            <a:pPr marL="342900" indent="-342900">
              <a:spcBef>
                <a:spcPts val="300"/>
              </a:spcBef>
              <a:buFont typeface="Arial" charset="0"/>
              <a:buChar char="•"/>
            </a:pPr>
            <a:r>
              <a:rPr lang="en-GB" sz="1800" dirty="0"/>
              <a:t>Telegraphic; agrammatism</a:t>
            </a:r>
          </a:p>
          <a:p>
            <a:pPr marL="342900" indent="-342900">
              <a:spcBef>
                <a:spcPts val="300"/>
              </a:spcBef>
              <a:buFont typeface="Arial" charset="0"/>
              <a:buChar char="•"/>
            </a:pPr>
            <a:r>
              <a:rPr lang="en-GB" sz="1800" dirty="0"/>
              <a:t>Affects comprehension of complex sentences</a:t>
            </a:r>
          </a:p>
          <a:p>
            <a:pPr marL="342900" indent="-342900">
              <a:spcBef>
                <a:spcPts val="300"/>
              </a:spcBef>
              <a:buFont typeface="Arial" charset="0"/>
              <a:buChar char="•"/>
            </a:pPr>
            <a:endParaRPr lang="en-GB" sz="1800" dirty="0"/>
          </a:p>
          <a:p>
            <a:pPr>
              <a:spcBef>
                <a:spcPts val="300"/>
              </a:spcBef>
            </a:pPr>
            <a:r>
              <a:rPr lang="en-GB" sz="1800" b="1" dirty="0"/>
              <a:t>Semantic dementia (</a:t>
            </a:r>
            <a:r>
              <a:rPr lang="en-GB" sz="1800" b="1" dirty="0" err="1"/>
              <a:t>svPPA</a:t>
            </a:r>
            <a:r>
              <a:rPr lang="en-GB" sz="1800" b="1" dirty="0"/>
              <a:t>):</a:t>
            </a:r>
          </a:p>
          <a:p>
            <a:pPr marL="342900" indent="-342900">
              <a:spcBef>
                <a:spcPts val="300"/>
              </a:spcBef>
              <a:buFont typeface="Arial" charset="0"/>
              <a:buChar char="•"/>
            </a:pPr>
            <a:r>
              <a:rPr lang="en-GB" sz="1800" dirty="0"/>
              <a:t>Fluent empty and circumlocutory speech </a:t>
            </a:r>
          </a:p>
          <a:p>
            <a:pPr marL="342900" indent="-342900">
              <a:spcBef>
                <a:spcPts val="300"/>
              </a:spcBef>
              <a:buFont typeface="Arial" charset="0"/>
              <a:buChar char="•"/>
            </a:pPr>
            <a:r>
              <a:rPr lang="en-GB" sz="1800" dirty="0"/>
              <a:t>Loss of word knowledge; wider agnosias later</a:t>
            </a:r>
          </a:p>
          <a:p>
            <a:pPr marL="342900" indent="-342900">
              <a:spcBef>
                <a:spcPts val="300"/>
              </a:spcBef>
              <a:buFont typeface="Arial" charset="0"/>
              <a:buChar char="•"/>
            </a:pPr>
            <a:r>
              <a:rPr lang="en-GB" sz="1800" dirty="0"/>
              <a:t>Superordinate word substitutions (e.g. animal for penguin)</a:t>
            </a:r>
          </a:p>
          <a:p>
            <a:pPr marL="342900" indent="-342900">
              <a:spcBef>
                <a:spcPts val="300"/>
              </a:spcBef>
              <a:buFont typeface="Arial" charset="0"/>
              <a:buChar char="•"/>
            </a:pPr>
            <a:r>
              <a:rPr lang="en-GB" sz="1800" dirty="0"/>
              <a:t>Impaired confrontation naming</a:t>
            </a:r>
          </a:p>
          <a:p>
            <a:pPr marL="342900" indent="-342900">
              <a:spcBef>
                <a:spcPts val="300"/>
              </a:spcBef>
              <a:buFont typeface="Arial" charset="0"/>
              <a:buChar char="•"/>
            </a:pPr>
            <a:endParaRPr lang="en-GB" sz="1800" dirty="0"/>
          </a:p>
          <a:p>
            <a:pPr>
              <a:spcBef>
                <a:spcPts val="300"/>
              </a:spcBef>
            </a:pPr>
            <a:r>
              <a:rPr lang="en-GB" sz="1800" b="1" dirty="0" err="1"/>
              <a:t>Logopenic</a:t>
            </a:r>
            <a:r>
              <a:rPr lang="en-GB" sz="1800" b="1" dirty="0"/>
              <a:t> primary progressive aphasia (</a:t>
            </a:r>
            <a:r>
              <a:rPr lang="en-GB" sz="1800" b="1" dirty="0" err="1"/>
              <a:t>lvPPA</a:t>
            </a:r>
            <a:r>
              <a:rPr lang="en-GB" sz="1800" b="1" dirty="0"/>
              <a:t>):</a:t>
            </a:r>
          </a:p>
          <a:p>
            <a:pPr marL="285750" indent="-285750">
              <a:spcBef>
                <a:spcPts val="300"/>
              </a:spcBef>
              <a:buFont typeface="Arial" charset="0"/>
              <a:buChar char="•"/>
            </a:pPr>
            <a:r>
              <a:rPr lang="en-GB" sz="1800" dirty="0"/>
              <a:t>Word-finding pauses; impaired repetition of phrases</a:t>
            </a:r>
          </a:p>
          <a:p>
            <a:pPr marL="285750" indent="-285750">
              <a:spcBef>
                <a:spcPts val="300"/>
              </a:spcBef>
              <a:buFont typeface="Arial" charset="0"/>
              <a:buChar char="•"/>
            </a:pPr>
            <a:r>
              <a:rPr lang="en-GB" sz="1800" dirty="0"/>
              <a:t>Spared object and word comprehension</a:t>
            </a:r>
          </a:p>
        </p:txBody>
      </p:sp>
    </p:spTree>
    <p:extLst>
      <p:ext uri="{BB962C8B-B14F-4D97-AF65-F5344CB8AC3E}">
        <p14:creationId xmlns:p14="http://schemas.microsoft.com/office/powerpoint/2010/main" val="741302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FTD-Motor Neurone Disease(MND)</a:t>
            </a:r>
          </a:p>
        </p:txBody>
      </p:sp>
      <p:sp>
        <p:nvSpPr>
          <p:cNvPr id="3" name="Text Placeholder 2"/>
          <p:cNvSpPr>
            <a:spLocks noGrp="1"/>
          </p:cNvSpPr>
          <p:nvPr>
            <p:ph type="body" sz="quarter" idx="13"/>
          </p:nvPr>
        </p:nvSpPr>
        <p:spPr/>
        <p:txBody>
          <a:bodyPr/>
          <a:lstStyle/>
          <a:p>
            <a:pPr marL="285750" indent="-285750">
              <a:buFont typeface="Arial" panose="020B0604020202020204" pitchFamily="34" charset="0"/>
              <a:buChar char="•"/>
            </a:pPr>
            <a:r>
              <a:rPr lang="en-GB" sz="1800" dirty="0"/>
              <a:t>MND - Amyotrophic Lateral Sclerosis (ALS), Progressive Muscular Atrophy (PMA), Progressive Bulbar Palsy (PBP), and Primary Lateral Sclerosis (PLS)</a:t>
            </a:r>
          </a:p>
          <a:p>
            <a:pPr marL="285750" indent="-285750">
              <a:buFont typeface="Arial" panose="020B0604020202020204" pitchFamily="34" charset="0"/>
              <a:buChar char="•"/>
            </a:pPr>
            <a:r>
              <a:rPr lang="en-GB" sz="1800" dirty="0"/>
              <a:t>Produces progressive weakness, muscular wasting and spasticity, producing death from respiratory failure, median of three years after onset in 50% of patients</a:t>
            </a:r>
          </a:p>
          <a:p>
            <a:pPr marL="285750" indent="-285750">
              <a:buFont typeface="Arial" panose="020B0604020202020204" pitchFamily="34" charset="0"/>
              <a:buChar char="•"/>
            </a:pPr>
            <a:r>
              <a:rPr lang="en-GB" sz="1800" dirty="0"/>
              <a:t>ALS most common form</a:t>
            </a:r>
          </a:p>
          <a:p>
            <a:pPr marL="285750" indent="-285750">
              <a:buFont typeface="Arial" panose="020B0604020202020204" pitchFamily="34" charset="0"/>
              <a:buChar char="•"/>
            </a:pPr>
            <a:r>
              <a:rPr lang="en-GB" sz="1800" dirty="0"/>
              <a:t>most common symptomatology </a:t>
            </a:r>
            <a:r>
              <a:rPr lang="en-GB" sz="1800" dirty="0" err="1"/>
              <a:t>iscognitive</a:t>
            </a:r>
            <a:r>
              <a:rPr lang="en-GB" sz="1800" dirty="0"/>
              <a:t> change first, followed by weakness</a:t>
            </a:r>
          </a:p>
        </p:txBody>
      </p:sp>
    </p:spTree>
    <p:extLst>
      <p:ext uri="{BB962C8B-B14F-4D97-AF65-F5344CB8AC3E}">
        <p14:creationId xmlns:p14="http://schemas.microsoft.com/office/powerpoint/2010/main" val="2900844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0161" y="1045185"/>
            <a:ext cx="4397432" cy="3411500"/>
          </a:xfrm>
          <a:prstGeom prst="rect">
            <a:avLst/>
          </a:prstGeom>
        </p:spPr>
      </p:pic>
      <p:sp>
        <p:nvSpPr>
          <p:cNvPr id="5" name="Rectangle 4"/>
          <p:cNvSpPr/>
          <p:nvPr/>
        </p:nvSpPr>
        <p:spPr>
          <a:xfrm>
            <a:off x="1413164" y="4621636"/>
            <a:ext cx="4572000" cy="584775"/>
          </a:xfrm>
          <a:prstGeom prst="rect">
            <a:avLst/>
          </a:prstGeom>
        </p:spPr>
        <p:txBody>
          <a:bodyPr>
            <a:spAutoFit/>
          </a:bodyPr>
          <a:lstStyle/>
          <a:p>
            <a:r>
              <a:rPr lang="en-GB" sz="800" dirty="0">
                <a:solidFill>
                  <a:srgbClr val="000000"/>
                </a:solidFill>
                <a:latin typeface="Arial" panose="020B0604020202020204" pitchFamily="34" charset="0"/>
              </a:rPr>
              <a:t>Summary of Mendelian genetics associated with FTLD and the FTLD-ALS spectrum. Genes circled in red are ‘major-FTLD genes’; genes circled in violet are ‘spectrum-FTLD genes’, i.e. they belong to the FTLD-ALS spectrum. Genes circled in dark-violet and blue are edge/borderline between FTLD and ALS and pure ALS genes, respectively. *=not replicated. </a:t>
            </a:r>
            <a:endParaRPr lang="en-GB" sz="800" dirty="0"/>
          </a:p>
        </p:txBody>
      </p:sp>
      <p:sp>
        <p:nvSpPr>
          <p:cNvPr id="6" name="Rectangle 5"/>
          <p:cNvSpPr/>
          <p:nvPr/>
        </p:nvSpPr>
        <p:spPr>
          <a:xfrm>
            <a:off x="4530437" y="5350650"/>
            <a:ext cx="4572000" cy="215444"/>
          </a:xfrm>
          <a:prstGeom prst="rect">
            <a:avLst/>
          </a:prstGeom>
        </p:spPr>
        <p:txBody>
          <a:bodyPr>
            <a:spAutoFit/>
          </a:bodyPr>
          <a:lstStyle/>
          <a:p>
            <a:pPr lvl="0">
              <a:spcAft>
                <a:spcPts val="0"/>
              </a:spcAft>
            </a:pPr>
            <a:r>
              <a:rPr lang="en-GB" sz="800" dirty="0">
                <a:latin typeface="Arial" panose="020B0604020202020204" pitchFamily="34" charset="0"/>
                <a:ea typeface="Times New Roman" panose="02020603050405020304" pitchFamily="18" charset="0"/>
                <a:cs typeface="Times New Roman" panose="02020603050405020304" pitchFamily="18" charset="0"/>
              </a:rPr>
              <a:t>(Ferrari, R., Manzoni, C. and Hardy, J., 2019.)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77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Psychosis and FTD-MND</a:t>
            </a:r>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GB" dirty="0"/>
              <a:t>FTD, psychosis is a recognized symptom, affecting</a:t>
            </a:r>
          </a:p>
          <a:p>
            <a:r>
              <a:rPr lang="en-GB" dirty="0"/>
              <a:t>	32% of patients in the largest </a:t>
            </a:r>
            <a:r>
              <a:rPr lang="en-GB" dirty="0" err="1"/>
              <a:t>autoptically</a:t>
            </a:r>
            <a:r>
              <a:rPr lang="en-GB" dirty="0"/>
              <a:t> confirmed 	case series, though psychiatric disturbances are not 	included in the </a:t>
            </a:r>
            <a:r>
              <a:rPr lang="it-IT" dirty="0"/>
              <a:t>diagnostic criteria </a:t>
            </a:r>
            <a:r>
              <a:rPr lang="it-IT" sz="800" dirty="0"/>
              <a:t>(</a:t>
            </a:r>
            <a:r>
              <a:rPr lang="en-GB" sz="800" dirty="0" err="1"/>
              <a:t>Landqvist</a:t>
            </a:r>
            <a:r>
              <a:rPr lang="en-GB" sz="800" dirty="0"/>
              <a:t> </a:t>
            </a:r>
            <a:r>
              <a:rPr lang="en-GB" sz="800" dirty="0" err="1"/>
              <a:t>Waldö</a:t>
            </a:r>
            <a:r>
              <a:rPr lang="en-GB" sz="800" dirty="0"/>
              <a:t>, M., Gustafson, L., Passant, U., and 	</a:t>
            </a:r>
            <a:r>
              <a:rPr lang="en-GB" sz="800" dirty="0" err="1"/>
              <a:t>Englund</a:t>
            </a:r>
            <a:r>
              <a:rPr lang="en-GB" sz="800" dirty="0"/>
              <a:t>, E. (2015). Psychotic symptoms in frontotemporal dementia: a diagnostic dilemma? Int. </a:t>
            </a:r>
            <a:r>
              <a:rPr lang="en-GB" sz="800" dirty="0" err="1"/>
              <a:t>Psychogeriatr</a:t>
            </a:r>
            <a:r>
              <a:rPr lang="en-GB" sz="800" dirty="0"/>
              <a:t>. 27, 531–539). </a:t>
            </a:r>
          </a:p>
          <a:p>
            <a:pPr marL="342900" indent="-342900">
              <a:buFont typeface="Arial" panose="020B0604020202020204" pitchFamily="34" charset="0"/>
              <a:buChar char="•"/>
            </a:pPr>
            <a:r>
              <a:rPr lang="en-GB" dirty="0"/>
              <a:t>FTD and schizophrenia - differential diagnosis can be a challenge </a:t>
            </a:r>
          </a:p>
          <a:p>
            <a:pPr marL="342900" indent="-342900">
              <a:buFont typeface="Arial" panose="020B0604020202020204" pitchFamily="34" charset="0"/>
              <a:buChar char="•"/>
            </a:pPr>
            <a:r>
              <a:rPr lang="en-GB" dirty="0"/>
              <a:t>Late-onset psychosis should always raise concern 	for </a:t>
            </a:r>
            <a:r>
              <a:rPr lang="en-GB" dirty="0" err="1"/>
              <a:t>familiality</a:t>
            </a:r>
            <a:r>
              <a:rPr lang="en-GB" dirty="0"/>
              <a:t> with motor neuron disease and thus 	warrant genetic testing for </a:t>
            </a:r>
            <a:r>
              <a:rPr lang="en-GB" b="1" dirty="0"/>
              <a:t>c9orf72 </a:t>
            </a:r>
            <a:r>
              <a:rPr lang="en-GB" dirty="0"/>
              <a:t>repeat expansion 	</a:t>
            </a:r>
            <a:r>
              <a:rPr lang="en-GB" sz="800" dirty="0"/>
              <a:t>(</a:t>
            </a:r>
            <a:r>
              <a:rPr lang="en-GB" sz="800" dirty="0" err="1"/>
              <a:t>Sommerlad</a:t>
            </a:r>
            <a:r>
              <a:rPr lang="en-GB" sz="800" dirty="0"/>
              <a:t>, A., Lee, J., Warren, J., and Price, G. (2014). Neurodegenerative disorder masquerading as psychosis in a forensic psychiatry setting. BMJ Case)</a:t>
            </a:r>
          </a:p>
        </p:txBody>
      </p:sp>
    </p:spTree>
    <p:extLst>
      <p:ext uri="{BB962C8B-B14F-4D97-AF65-F5344CB8AC3E}">
        <p14:creationId xmlns:p14="http://schemas.microsoft.com/office/powerpoint/2010/main" val="3917260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Investigations</a:t>
            </a:r>
          </a:p>
        </p:txBody>
      </p:sp>
      <p:sp>
        <p:nvSpPr>
          <p:cNvPr id="3" name="Text Placeholder 2"/>
          <p:cNvSpPr>
            <a:spLocks noGrp="1"/>
          </p:cNvSpPr>
          <p:nvPr>
            <p:ph type="body" sz="quarter" idx="13"/>
          </p:nvPr>
        </p:nvSpPr>
        <p:spPr>
          <a:xfrm>
            <a:off x="457200" y="1704974"/>
            <a:ext cx="8125326" cy="4499055"/>
          </a:xfrm>
        </p:spPr>
        <p:txBody>
          <a:bodyPr/>
          <a:lstStyle/>
          <a:p>
            <a:pPr>
              <a:spcBef>
                <a:spcPts val="1176"/>
              </a:spcBef>
            </a:pPr>
            <a:r>
              <a:rPr lang="en-GB" b="1" dirty="0"/>
              <a:t>Neuroimaging:</a:t>
            </a:r>
          </a:p>
          <a:p>
            <a:pPr marL="342900" indent="-342900">
              <a:spcBef>
                <a:spcPts val="1176"/>
              </a:spcBef>
              <a:buFont typeface="Arial" charset="0"/>
              <a:buChar char="•"/>
            </a:pPr>
            <a:r>
              <a:rPr lang="en-GB" b="1" dirty="0" err="1"/>
              <a:t>bvFTD</a:t>
            </a:r>
            <a:r>
              <a:rPr lang="en-GB" b="1" dirty="0"/>
              <a:t> - </a:t>
            </a:r>
            <a:r>
              <a:rPr lang="en-GB" dirty="0"/>
              <a:t>often asymmetric anterior </a:t>
            </a:r>
            <a:r>
              <a:rPr lang="en-GB" dirty="0" err="1"/>
              <a:t>fronto</a:t>
            </a:r>
            <a:r>
              <a:rPr lang="en-GB" dirty="0"/>
              <a:t>-temporal atrophy (esp. orbitofrontal)</a:t>
            </a:r>
          </a:p>
          <a:p>
            <a:pPr marL="342900" indent="-342900">
              <a:spcBef>
                <a:spcPts val="1176"/>
              </a:spcBef>
              <a:buFont typeface="Arial" charset="0"/>
              <a:buChar char="•"/>
            </a:pPr>
            <a:r>
              <a:rPr lang="en-GB" b="1" dirty="0" err="1"/>
              <a:t>svFTD</a:t>
            </a:r>
            <a:r>
              <a:rPr lang="en-GB" b="1" dirty="0"/>
              <a:t> </a:t>
            </a:r>
            <a:r>
              <a:rPr lang="en-GB" dirty="0"/>
              <a:t>– asymmetrical anterior temporal lobe atrophy &amp; hypometabolism (usually left-sided)</a:t>
            </a:r>
            <a:endParaRPr lang="en-GB" b="1" dirty="0"/>
          </a:p>
          <a:p>
            <a:pPr marL="342900" indent="-342900">
              <a:spcBef>
                <a:spcPts val="1176"/>
              </a:spcBef>
              <a:buFont typeface="Arial" charset="0"/>
              <a:buChar char="•"/>
            </a:pPr>
            <a:r>
              <a:rPr lang="en-GB" b="1" dirty="0" err="1"/>
              <a:t>nfvPPA</a:t>
            </a:r>
            <a:r>
              <a:rPr lang="en-GB" dirty="0"/>
              <a:t> – peri-sylvian atrophy (dominant hemisphere)</a:t>
            </a:r>
            <a:endParaRPr lang="en-GB" b="1" dirty="0"/>
          </a:p>
          <a:p>
            <a:pPr marL="342900" indent="-342900">
              <a:spcBef>
                <a:spcPts val="1176"/>
              </a:spcBef>
              <a:buFont typeface="Arial" charset="0"/>
              <a:buChar char="•"/>
            </a:pPr>
            <a:r>
              <a:rPr lang="en-GB" b="1" dirty="0" err="1"/>
              <a:t>lvPPA</a:t>
            </a:r>
            <a:r>
              <a:rPr lang="en-GB" b="1" dirty="0"/>
              <a:t> FTD</a:t>
            </a:r>
            <a:r>
              <a:rPr lang="en-GB" dirty="0"/>
              <a:t> – left-sided temporoparietal atrophy</a:t>
            </a:r>
          </a:p>
          <a:p>
            <a:pPr marL="342900" indent="-342900">
              <a:spcBef>
                <a:spcPts val="1176"/>
              </a:spcBef>
              <a:buFont typeface="Arial" charset="0"/>
              <a:buChar char="•"/>
            </a:pPr>
            <a:endParaRPr lang="en-GB" dirty="0"/>
          </a:p>
          <a:p>
            <a:pPr>
              <a:spcBef>
                <a:spcPts val="1176"/>
              </a:spcBef>
            </a:pPr>
            <a:r>
              <a:rPr lang="en-GB" b="1" dirty="0"/>
              <a:t>EEG:</a:t>
            </a:r>
            <a:r>
              <a:rPr lang="en-GB" dirty="0"/>
              <a:t> not helpful / no specific findings</a:t>
            </a:r>
          </a:p>
          <a:p>
            <a:pPr marL="342900" indent="-342900">
              <a:spcBef>
                <a:spcPts val="1176"/>
              </a:spcBef>
              <a:buFont typeface="Arial" charset="0"/>
              <a:buChar char="•"/>
            </a:pPr>
            <a:endParaRPr lang="en-GB" dirty="0"/>
          </a:p>
        </p:txBody>
      </p:sp>
      <p:sp>
        <p:nvSpPr>
          <p:cNvPr id="4" name="Rectangle 3"/>
          <p:cNvSpPr/>
          <p:nvPr/>
        </p:nvSpPr>
        <p:spPr>
          <a:xfrm>
            <a:off x="5256295" y="1473315"/>
            <a:ext cx="3039979" cy="646331"/>
          </a:xfrm>
          <a:prstGeom prst="rect">
            <a:avLst/>
          </a:prstGeom>
          <a:ln>
            <a:solidFill>
              <a:srgbClr val="FF0000"/>
            </a:solidFill>
          </a:ln>
        </p:spPr>
        <p:txBody>
          <a:bodyPr wrap="square">
            <a:spAutoFit/>
          </a:bodyPr>
          <a:lstStyle/>
          <a:p>
            <a:r>
              <a:rPr lang="en-GB" b="1" dirty="0">
                <a:solidFill>
                  <a:srgbClr val="C00000"/>
                </a:solidFill>
              </a:rPr>
              <a:t>Brian imaging is essential in all suspected cases!</a:t>
            </a:r>
          </a:p>
        </p:txBody>
      </p:sp>
    </p:spTree>
    <p:extLst>
      <p:ext uri="{BB962C8B-B14F-4D97-AF65-F5344CB8AC3E}">
        <p14:creationId xmlns:p14="http://schemas.microsoft.com/office/powerpoint/2010/main" val="93072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8229601" cy="679449"/>
          </a:xfrm>
        </p:spPr>
        <p:txBody>
          <a:bodyPr/>
          <a:lstStyle/>
          <a:p>
            <a:r>
              <a:rPr lang="en-GB" sz="2800"/>
              <a:t>Other Neurodegenerative Disorders &amp; Dementias</a:t>
            </a:r>
          </a:p>
        </p:txBody>
      </p:sp>
      <p:sp>
        <p:nvSpPr>
          <p:cNvPr id="3" name="Subtitle 2"/>
          <p:cNvSpPr>
            <a:spLocks noGrp="1"/>
          </p:cNvSpPr>
          <p:nvPr>
            <p:ph type="subTitle" idx="1"/>
          </p:nvPr>
        </p:nvSpPr>
        <p:spPr/>
        <p:txBody>
          <a:bodyPr/>
          <a:lstStyle/>
          <a:p>
            <a:r>
              <a:rPr lang="en-US"/>
              <a:t>To achieve this</a:t>
            </a:r>
          </a:p>
        </p:txBody>
      </p:sp>
      <p:sp>
        <p:nvSpPr>
          <p:cNvPr id="4" name="Text Placeholder 3"/>
          <p:cNvSpPr>
            <a:spLocks noGrp="1"/>
          </p:cNvSpPr>
          <p:nvPr>
            <p:ph type="body" sz="quarter" idx="13"/>
          </p:nvPr>
        </p:nvSpPr>
        <p:spPr/>
        <p:txBody>
          <a:bodyPr/>
          <a:lstStyle/>
          <a:p>
            <a:r>
              <a:rPr lang="en-US"/>
              <a:t>Case Presentation</a:t>
            </a:r>
          </a:p>
          <a:p>
            <a:r>
              <a:rPr lang="en-US"/>
              <a:t>Journal Club</a:t>
            </a:r>
          </a:p>
          <a:p>
            <a:r>
              <a:rPr lang="en-US"/>
              <a:t>555 Presentation</a:t>
            </a:r>
          </a:p>
          <a:p>
            <a:r>
              <a:rPr lang="en-US"/>
              <a:t>Expert-Led Session</a:t>
            </a:r>
          </a:p>
          <a:p>
            <a:r>
              <a:rPr lang="en-US"/>
              <a:t>MCQs</a:t>
            </a:r>
          </a:p>
          <a:p>
            <a:pPr marL="0" indent="0">
              <a:buNone/>
            </a:pPr>
            <a:endParaRPr lang="en-US"/>
          </a:p>
          <a:p>
            <a:r>
              <a:rPr lang="en-US"/>
              <a:t>Please sign the register and complete the feedback</a:t>
            </a:r>
          </a:p>
        </p:txBody>
      </p:sp>
    </p:spTree>
    <p:extLst>
      <p:ext uri="{BB962C8B-B14F-4D97-AF65-F5344CB8AC3E}">
        <p14:creationId xmlns:p14="http://schemas.microsoft.com/office/powerpoint/2010/main" val="18627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5440" y="1684650"/>
            <a:ext cx="4326655" cy="424589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7920" y="5943574"/>
            <a:ext cx="6437557" cy="2333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400" b="1" dirty="0">
                <a:latin typeface="Arial" charset="0"/>
              </a:rPr>
              <a:t>Cooper S , Greene J D W J </a:t>
            </a:r>
            <a:r>
              <a:rPr lang="en-GB" sz="1400" b="1" dirty="0" err="1">
                <a:latin typeface="Arial" charset="0"/>
              </a:rPr>
              <a:t>Neurol</a:t>
            </a:r>
            <a:r>
              <a:rPr lang="en-GB" sz="1400" b="1" dirty="0">
                <a:latin typeface="Arial" charset="0"/>
              </a:rPr>
              <a:t> </a:t>
            </a:r>
            <a:r>
              <a:rPr lang="en-GB" sz="1400" b="1" dirty="0" err="1">
                <a:latin typeface="Arial" charset="0"/>
              </a:rPr>
              <a:t>Neurosurg</a:t>
            </a:r>
            <a:r>
              <a:rPr lang="en-GB" sz="1400" b="1" dirty="0">
                <a:latin typeface="Arial" charset="0"/>
              </a:rPr>
              <a:t> Psychiatry 2005;76:v15-v24</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200" dirty="0">
                <a:latin typeface="Arial" charset="0"/>
              </a:rPr>
              <a:t>©2005 by BMJ Publishing Group Ltd</a:t>
            </a:r>
          </a:p>
        </p:txBody>
      </p:sp>
      <p:pic>
        <p:nvPicPr>
          <p:cNvPr id="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99520" y="1686108"/>
            <a:ext cx="4286054" cy="42689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le 1"/>
          <p:cNvSpPr>
            <a:spLocks noGrp="1"/>
          </p:cNvSpPr>
          <p:nvPr>
            <p:ph type="ctrTitle"/>
          </p:nvPr>
        </p:nvSpPr>
        <p:spPr/>
        <p:txBody>
          <a:bodyPr/>
          <a:lstStyle/>
          <a:p>
            <a:r>
              <a:rPr lang="en-GB" dirty="0"/>
              <a:t>Neuroimaging in FTD</a:t>
            </a:r>
          </a:p>
        </p:txBody>
      </p:sp>
    </p:spTree>
    <p:extLst>
      <p:ext uri="{BB962C8B-B14F-4D97-AF65-F5344CB8AC3E}">
        <p14:creationId xmlns:p14="http://schemas.microsoft.com/office/powerpoint/2010/main" val="1142889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Treatment</a:t>
            </a:r>
          </a:p>
        </p:txBody>
      </p:sp>
      <p:sp>
        <p:nvSpPr>
          <p:cNvPr id="3" name="Text Placeholder 2"/>
          <p:cNvSpPr>
            <a:spLocks noGrp="1"/>
          </p:cNvSpPr>
          <p:nvPr>
            <p:ph type="body" sz="quarter" idx="13"/>
          </p:nvPr>
        </p:nvSpPr>
        <p:spPr/>
        <p:txBody>
          <a:bodyPr/>
          <a:lstStyle/>
          <a:p>
            <a:r>
              <a:rPr lang="en-GB" dirty="0"/>
              <a:t>No disease modifying treatments</a:t>
            </a:r>
          </a:p>
          <a:p>
            <a:endParaRPr lang="en-GB" dirty="0"/>
          </a:p>
          <a:p>
            <a:r>
              <a:rPr lang="en-GB" dirty="0"/>
              <a:t>Treatment is largely supportive and symptomatic</a:t>
            </a:r>
          </a:p>
          <a:p>
            <a:endParaRPr lang="en-GB" dirty="0"/>
          </a:p>
          <a:p>
            <a:r>
              <a:rPr lang="en-GB" dirty="0"/>
              <a:t>Management can be challenging due to age of onset and early loss of insight</a:t>
            </a:r>
          </a:p>
          <a:p>
            <a:endParaRPr lang="en-GB" dirty="0"/>
          </a:p>
          <a:p>
            <a:r>
              <a:rPr lang="en-GB" dirty="0"/>
              <a:t>Compulsive behaviours may respond to SSRIs </a:t>
            </a:r>
            <a:r>
              <a:rPr lang="en-GB" sz="1400" dirty="0"/>
              <a:t>(Warren et al, 2013)</a:t>
            </a:r>
          </a:p>
          <a:p>
            <a:endParaRPr lang="en-GB" dirty="0"/>
          </a:p>
        </p:txBody>
      </p:sp>
    </p:spTree>
    <p:extLst>
      <p:ext uri="{BB962C8B-B14F-4D97-AF65-F5344CB8AC3E}">
        <p14:creationId xmlns:p14="http://schemas.microsoft.com/office/powerpoint/2010/main" val="28364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Prognosis</a:t>
            </a:r>
          </a:p>
        </p:txBody>
      </p:sp>
      <p:sp>
        <p:nvSpPr>
          <p:cNvPr id="3" name="Text Placeholder 2"/>
          <p:cNvSpPr>
            <a:spLocks noGrp="1"/>
          </p:cNvSpPr>
          <p:nvPr>
            <p:ph type="body" sz="quarter" idx="13"/>
          </p:nvPr>
        </p:nvSpPr>
        <p:spPr/>
        <p:txBody>
          <a:bodyPr/>
          <a:lstStyle/>
          <a:p>
            <a:endParaRPr lang="en-GB" dirty="0"/>
          </a:p>
          <a:p>
            <a:r>
              <a:rPr lang="en-GB" dirty="0"/>
              <a:t>Variable dependent on subtype</a:t>
            </a:r>
          </a:p>
          <a:p>
            <a:endParaRPr lang="en-GB" dirty="0"/>
          </a:p>
          <a:p>
            <a:pPr marL="342900" indent="-342900">
              <a:buFont typeface="Arial" charset="0"/>
              <a:buChar char="•"/>
            </a:pPr>
            <a:r>
              <a:rPr lang="en-GB" dirty="0"/>
              <a:t>Median 7-13 years </a:t>
            </a:r>
            <a:r>
              <a:rPr lang="en-GB" sz="1400" dirty="0"/>
              <a:t>(</a:t>
            </a:r>
            <a:r>
              <a:rPr lang="en-GB" sz="1400" dirty="0" err="1"/>
              <a:t>Onyike</a:t>
            </a:r>
            <a:r>
              <a:rPr lang="en-GB" sz="1400" dirty="0"/>
              <a:t>, 2011)</a:t>
            </a:r>
          </a:p>
          <a:p>
            <a:pPr marL="342900" indent="-342900">
              <a:buFont typeface="Arial" charset="0"/>
              <a:buChar char="•"/>
            </a:pPr>
            <a:r>
              <a:rPr lang="en-GB" dirty="0"/>
              <a:t>FTD-MND 2-3 years </a:t>
            </a:r>
            <a:r>
              <a:rPr lang="en-GB" sz="1400" dirty="0"/>
              <a:t>(Hodges et al, 2003)</a:t>
            </a:r>
          </a:p>
          <a:p>
            <a:pPr marL="342900" indent="-342900">
              <a:buFont typeface="Arial" charset="0"/>
              <a:buChar char="•"/>
            </a:pPr>
            <a:r>
              <a:rPr lang="en-GB" dirty="0" err="1"/>
              <a:t>svPPA</a:t>
            </a:r>
            <a:r>
              <a:rPr lang="en-GB" dirty="0"/>
              <a:t> longer than </a:t>
            </a:r>
            <a:r>
              <a:rPr lang="en-GB" dirty="0" err="1"/>
              <a:t>bvFTD</a:t>
            </a:r>
            <a:r>
              <a:rPr lang="en-GB" dirty="0"/>
              <a:t> / </a:t>
            </a:r>
            <a:r>
              <a:rPr lang="en-GB" dirty="0" err="1"/>
              <a:t>nfvPPA</a:t>
            </a:r>
            <a:endParaRPr lang="en-GB" dirty="0"/>
          </a:p>
        </p:txBody>
      </p:sp>
    </p:spTree>
    <p:extLst>
      <p:ext uri="{BB962C8B-B14F-4D97-AF65-F5344CB8AC3E}">
        <p14:creationId xmlns:p14="http://schemas.microsoft.com/office/powerpoint/2010/main" val="525514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Lewy Body Dementia (DLB)</a:t>
            </a:r>
          </a:p>
        </p:txBody>
      </p:sp>
      <p:sp>
        <p:nvSpPr>
          <p:cNvPr id="3" name="Text Placeholder 2"/>
          <p:cNvSpPr>
            <a:spLocks noGrp="1"/>
          </p:cNvSpPr>
          <p:nvPr>
            <p:ph type="body" sz="quarter" idx="13"/>
          </p:nvPr>
        </p:nvSpPr>
        <p:spPr/>
        <p:txBody>
          <a:bodyPr/>
          <a:lstStyle/>
          <a:p>
            <a:r>
              <a:rPr lang="en-GB" dirty="0"/>
              <a:t>Epidemiology &amp; aetiology</a:t>
            </a:r>
          </a:p>
          <a:p>
            <a:r>
              <a:rPr lang="en-GB" dirty="0"/>
              <a:t>Pathophysiology</a:t>
            </a:r>
          </a:p>
          <a:p>
            <a:r>
              <a:rPr lang="en-GB" dirty="0"/>
              <a:t>Clinical presentation</a:t>
            </a:r>
          </a:p>
          <a:p>
            <a:r>
              <a:rPr lang="en-GB" dirty="0"/>
              <a:t>Investigations</a:t>
            </a:r>
          </a:p>
          <a:p>
            <a:r>
              <a:rPr lang="en-GB" dirty="0"/>
              <a:t>Treatment</a:t>
            </a:r>
          </a:p>
          <a:p>
            <a:r>
              <a:rPr lang="en-GB" dirty="0"/>
              <a:t>Prognosis</a:t>
            </a:r>
          </a:p>
          <a:p>
            <a:endParaRPr lang="en-GB" dirty="0"/>
          </a:p>
        </p:txBody>
      </p:sp>
    </p:spTree>
    <p:extLst>
      <p:ext uri="{BB962C8B-B14F-4D97-AF65-F5344CB8AC3E}">
        <p14:creationId xmlns:p14="http://schemas.microsoft.com/office/powerpoint/2010/main" val="1950475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Lewy Body Dementia (DLB)</a:t>
            </a:r>
          </a:p>
        </p:txBody>
      </p:sp>
      <p:sp>
        <p:nvSpPr>
          <p:cNvPr id="3" name="Text Placeholder 2"/>
          <p:cNvSpPr>
            <a:spLocks noGrp="1"/>
          </p:cNvSpPr>
          <p:nvPr>
            <p:ph type="body" sz="quarter" idx="13"/>
          </p:nvPr>
        </p:nvSpPr>
        <p:spPr>
          <a:xfrm>
            <a:off x="457200" y="1704974"/>
            <a:ext cx="7839075" cy="4499055"/>
          </a:xfrm>
        </p:spPr>
        <p:txBody>
          <a:bodyPr/>
          <a:lstStyle/>
          <a:p>
            <a:r>
              <a:rPr lang="en-GB" dirty="0"/>
              <a:t>Neuropsychiatric syndrome with progressive dementia and parkinsonism</a:t>
            </a:r>
          </a:p>
          <a:p>
            <a:endParaRPr lang="en-GB" dirty="0"/>
          </a:p>
          <a:p>
            <a:r>
              <a:rPr lang="en-GB" dirty="0"/>
              <a:t>2</a:t>
            </a:r>
            <a:r>
              <a:rPr lang="en-GB" baseline="30000" dirty="0"/>
              <a:t>nd</a:t>
            </a:r>
            <a:r>
              <a:rPr lang="en-GB" dirty="0"/>
              <a:t> most common neurodegenerative dementia</a:t>
            </a:r>
          </a:p>
          <a:p>
            <a:endParaRPr lang="en-GB" dirty="0"/>
          </a:p>
          <a:p>
            <a:r>
              <a:rPr lang="en-GB" dirty="0"/>
              <a:t>Prevalence 5% in elderly </a:t>
            </a:r>
            <a:r>
              <a:rPr lang="en-GB" sz="1400" dirty="0"/>
              <a:t>(</a:t>
            </a:r>
            <a:r>
              <a:rPr lang="en-GB" sz="1400" dirty="0" err="1"/>
              <a:t>Karantzoulis</a:t>
            </a:r>
            <a:r>
              <a:rPr lang="en-GB" sz="1400" dirty="0"/>
              <a:t> &amp; Galvin, 2013)</a:t>
            </a:r>
            <a:endParaRPr lang="en-GB" dirty="0"/>
          </a:p>
          <a:p>
            <a:endParaRPr lang="en-GB" dirty="0"/>
          </a:p>
          <a:p>
            <a:r>
              <a:rPr lang="en-GB" dirty="0"/>
              <a:t>DLB pathology in up to 30% of dementias</a:t>
            </a:r>
            <a:r>
              <a:rPr lang="en-GB" sz="1200" dirty="0"/>
              <a:t> </a:t>
            </a:r>
            <a:r>
              <a:rPr lang="en-GB" sz="1400" dirty="0"/>
              <a:t>(</a:t>
            </a:r>
            <a:r>
              <a:rPr lang="en-GB" sz="1400" dirty="0" err="1"/>
              <a:t>Zaccai</a:t>
            </a:r>
            <a:r>
              <a:rPr lang="en-GB" sz="1400" dirty="0"/>
              <a:t> et al, 2005; </a:t>
            </a:r>
            <a:r>
              <a:rPr lang="en-GB" sz="1400" dirty="0" err="1"/>
              <a:t>McKeith</a:t>
            </a:r>
            <a:r>
              <a:rPr lang="en-GB" sz="1400" dirty="0"/>
              <a:t> et al, 2005)</a:t>
            </a:r>
          </a:p>
          <a:p>
            <a:endParaRPr lang="en-GB" dirty="0"/>
          </a:p>
          <a:p>
            <a:r>
              <a:rPr lang="en-GB" dirty="0"/>
              <a:t>Symptoms often described as lying between AD and PD</a:t>
            </a:r>
          </a:p>
        </p:txBody>
      </p:sp>
    </p:spTree>
    <p:extLst>
      <p:ext uri="{BB962C8B-B14F-4D97-AF65-F5344CB8AC3E}">
        <p14:creationId xmlns:p14="http://schemas.microsoft.com/office/powerpoint/2010/main" val="2074013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Pathophysiology</a:t>
            </a:r>
          </a:p>
        </p:txBody>
      </p:sp>
      <p:sp>
        <p:nvSpPr>
          <p:cNvPr id="3" name="Text Placeholder 2"/>
          <p:cNvSpPr>
            <a:spLocks noGrp="1"/>
          </p:cNvSpPr>
          <p:nvPr>
            <p:ph type="body" sz="quarter" idx="13"/>
          </p:nvPr>
        </p:nvSpPr>
        <p:spPr>
          <a:xfrm>
            <a:off x="457201" y="1704974"/>
            <a:ext cx="6353502" cy="4499055"/>
          </a:xfrm>
        </p:spPr>
        <p:txBody>
          <a:bodyPr/>
          <a:lstStyle/>
          <a:p>
            <a:r>
              <a:rPr lang="en-GB" b="1" dirty="0"/>
              <a:t>Lewy bodies: </a:t>
            </a:r>
            <a:r>
              <a:rPr lang="en-GB" dirty="0"/>
              <a:t>intracytoplasmic neuronal inclusions of synuclein (as in PD). Characteristic “halo” appearance.</a:t>
            </a:r>
          </a:p>
          <a:p>
            <a:endParaRPr lang="en-GB" dirty="0"/>
          </a:p>
          <a:p>
            <a:r>
              <a:rPr lang="en-GB" b="1" dirty="0"/>
              <a:t>Lewy neurites:</a:t>
            </a:r>
            <a:r>
              <a:rPr lang="en-GB" dirty="0"/>
              <a:t> abnormal neurites containing granular material and </a:t>
            </a:r>
            <a:r>
              <a:rPr lang="el-GR" dirty="0"/>
              <a:t>α</a:t>
            </a:r>
            <a:r>
              <a:rPr lang="en-GB" dirty="0"/>
              <a:t>-</a:t>
            </a:r>
            <a:r>
              <a:rPr lang="en-GB" dirty="0" err="1"/>
              <a:t>synuclein</a:t>
            </a:r>
            <a:r>
              <a:rPr lang="en-GB" dirty="0"/>
              <a:t> filaments in diseased neurones.</a:t>
            </a:r>
            <a:endParaRPr lang="en-GB" b="1" dirty="0"/>
          </a:p>
          <a:p>
            <a:endParaRPr lang="en-GB" dirty="0"/>
          </a:p>
          <a:p>
            <a:endParaRPr lang="en-GB" dirty="0"/>
          </a:p>
          <a:p>
            <a:r>
              <a:rPr lang="en-GB" dirty="0"/>
              <a:t>Common to have mix of LB and AD (amyloid) pathology</a:t>
            </a:r>
          </a:p>
          <a:p>
            <a:endParaRPr lang="en-GB" dirty="0"/>
          </a:p>
          <a:p>
            <a:endParaRPr lang="en-GB" dirty="0"/>
          </a:p>
          <a:p>
            <a:endParaRPr lang="en-GB" dirty="0"/>
          </a:p>
          <a:p>
            <a:endParaRPr lang="en-GB" dirty="0"/>
          </a:p>
        </p:txBody>
      </p:sp>
      <p:pic>
        <p:nvPicPr>
          <p:cNvPr id="1026" name="Picture 2" descr="https://upload.wikimedia.org/wikipedia/commons/thumb/a/ab/Lewy_bodies_%28alpha_synuclein_inclusions%29.svg/1280px-Lewy_bodies_%28alpha_synuclein_inclusions%29.svg.png?146978835322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28622" y="1613693"/>
            <a:ext cx="2325955" cy="17408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75430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Presentation / features</a:t>
            </a:r>
          </a:p>
        </p:txBody>
      </p:sp>
      <p:sp>
        <p:nvSpPr>
          <p:cNvPr id="3" name="Text Placeholder 2"/>
          <p:cNvSpPr>
            <a:spLocks noGrp="1"/>
          </p:cNvSpPr>
          <p:nvPr>
            <p:ph type="body" sz="quarter" idx="13"/>
          </p:nvPr>
        </p:nvSpPr>
        <p:spPr/>
        <p:txBody>
          <a:bodyPr/>
          <a:lstStyle/>
          <a:p>
            <a:r>
              <a:rPr lang="en-GB" sz="2000" b="1" dirty="0"/>
              <a:t>Cognitive:</a:t>
            </a:r>
          </a:p>
          <a:p>
            <a:pPr marL="342900" indent="-342900">
              <a:buFont typeface="Arial" panose="020B0604020202020204" pitchFamily="34" charset="0"/>
              <a:buChar char="•"/>
            </a:pPr>
            <a:r>
              <a:rPr lang="en-GB" sz="2000" dirty="0"/>
              <a:t>Early deficits on tests of executive and visuospatial domains &gt; memory</a:t>
            </a:r>
          </a:p>
          <a:p>
            <a:pPr marL="342900" indent="-342900">
              <a:buFont typeface="Arial" panose="020B0604020202020204" pitchFamily="34" charset="0"/>
              <a:buChar char="•"/>
            </a:pPr>
            <a:endParaRPr lang="en-GB" sz="2000" dirty="0"/>
          </a:p>
          <a:p>
            <a:r>
              <a:rPr lang="en-GB" sz="2000" b="1" dirty="0"/>
              <a:t>Neuropsychiatric:</a:t>
            </a:r>
          </a:p>
          <a:p>
            <a:pPr marL="342900" indent="-342900">
              <a:buFont typeface="Arial" panose="020B0604020202020204" pitchFamily="34" charset="0"/>
              <a:buChar char="•"/>
            </a:pPr>
            <a:r>
              <a:rPr lang="en-GB" sz="2000" dirty="0"/>
              <a:t>Visual hallucinations: usually detailed; well formed. Typically animals, people (dysmorphic), body parts or machinery </a:t>
            </a:r>
            <a:r>
              <a:rPr lang="en-GB" sz="1400" dirty="0"/>
              <a:t>(</a:t>
            </a:r>
            <a:r>
              <a:rPr lang="en-GB" sz="1400" dirty="0" err="1"/>
              <a:t>Karantzoulis</a:t>
            </a:r>
            <a:r>
              <a:rPr lang="en-GB" sz="1400" dirty="0"/>
              <a:t> &amp; Galvin, 2013)</a:t>
            </a:r>
          </a:p>
          <a:p>
            <a:pPr marL="342900" indent="-342900">
              <a:buFont typeface="Arial" panose="020B0604020202020204" pitchFamily="34" charset="0"/>
              <a:buChar char="•"/>
            </a:pPr>
            <a:r>
              <a:rPr lang="en-GB" sz="2000" dirty="0"/>
              <a:t>Delusions (&gt;AD)</a:t>
            </a:r>
          </a:p>
          <a:p>
            <a:pPr marL="342900" indent="-342900">
              <a:buFont typeface="Arial" panose="020B0604020202020204" pitchFamily="34" charset="0"/>
              <a:buChar char="•"/>
            </a:pPr>
            <a:r>
              <a:rPr lang="en-GB" sz="2000" dirty="0"/>
              <a:t>Depression / apathy / misidentification</a:t>
            </a:r>
          </a:p>
          <a:p>
            <a:pPr marL="342900" indent="-342900">
              <a:buFont typeface="Arial" panose="020B0604020202020204" pitchFamily="34" charset="0"/>
              <a:buChar char="•"/>
            </a:pPr>
            <a:r>
              <a:rPr lang="en-GB" sz="2000" dirty="0"/>
              <a:t>Parasomnias – e.g. RBD</a:t>
            </a:r>
          </a:p>
          <a:p>
            <a:endParaRPr lang="en-GB" sz="2000" dirty="0"/>
          </a:p>
          <a:p>
            <a:r>
              <a:rPr lang="en-GB" sz="2000" b="1" dirty="0"/>
              <a:t>Fluctuations </a:t>
            </a:r>
            <a:r>
              <a:rPr lang="en-GB" sz="2000" dirty="0"/>
              <a:t>(in cognition/arousal) – similar to delirium</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883154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Presentation / features</a:t>
            </a:r>
          </a:p>
        </p:txBody>
      </p:sp>
      <p:sp>
        <p:nvSpPr>
          <p:cNvPr id="3" name="Text Placeholder 2"/>
          <p:cNvSpPr>
            <a:spLocks noGrp="1"/>
          </p:cNvSpPr>
          <p:nvPr>
            <p:ph type="body" sz="quarter" idx="13"/>
          </p:nvPr>
        </p:nvSpPr>
        <p:spPr/>
        <p:txBody>
          <a:bodyPr/>
          <a:lstStyle/>
          <a:p>
            <a:r>
              <a:rPr lang="en-GB" b="1"/>
              <a:t>Autonomic dysfunction</a:t>
            </a:r>
          </a:p>
          <a:p>
            <a:pPr marL="342900" indent="-342900">
              <a:buFont typeface="Arial" panose="020B0604020202020204" pitchFamily="34" charset="0"/>
              <a:buChar char="•"/>
            </a:pPr>
            <a:r>
              <a:rPr lang="en-GB"/>
              <a:t>Orthostatic hypotension</a:t>
            </a:r>
          </a:p>
          <a:p>
            <a:pPr marL="342900" indent="-342900">
              <a:buFont typeface="Arial" panose="020B0604020202020204" pitchFamily="34" charset="0"/>
              <a:buChar char="•"/>
            </a:pPr>
            <a:r>
              <a:rPr lang="en-GB"/>
              <a:t>Constipation</a:t>
            </a:r>
          </a:p>
          <a:p>
            <a:endParaRPr lang="en-GB"/>
          </a:p>
          <a:p>
            <a:r>
              <a:rPr lang="en-GB" b="1"/>
              <a:t>Severe neuroleptic sensitivity</a:t>
            </a:r>
          </a:p>
          <a:p>
            <a:pPr marL="342900" indent="-342900">
              <a:buFont typeface="Arial" panose="020B0604020202020204" pitchFamily="34" charset="0"/>
              <a:buChar char="•"/>
            </a:pPr>
            <a:r>
              <a:rPr lang="en-GB"/>
              <a:t>30-50% of DBL patients</a:t>
            </a:r>
          </a:p>
          <a:p>
            <a:pPr marL="342900" indent="-342900">
              <a:buFont typeface="Arial" panose="020B0604020202020204" pitchFamily="34" charset="0"/>
              <a:buChar char="•"/>
            </a:pPr>
            <a:r>
              <a:rPr lang="en-GB"/>
              <a:t>Acute confusion</a:t>
            </a:r>
          </a:p>
          <a:p>
            <a:pPr marL="342900" indent="-342900">
              <a:buFont typeface="Arial" panose="020B0604020202020204" pitchFamily="34" charset="0"/>
              <a:buChar char="•"/>
            </a:pPr>
            <a:r>
              <a:rPr lang="en-GB"/>
              <a:t>Can result in NMS or fatality</a:t>
            </a:r>
          </a:p>
        </p:txBody>
      </p:sp>
    </p:spTree>
    <p:extLst>
      <p:ext uri="{BB962C8B-B14F-4D97-AF65-F5344CB8AC3E}">
        <p14:creationId xmlns:p14="http://schemas.microsoft.com/office/powerpoint/2010/main" val="2103024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a:bodyPr>
          <a:lstStyle/>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endParaRPr lang="en-GB" sz="2400" b="1" dirty="0">
              <a:solidFill>
                <a:srgbClr val="FF0000"/>
              </a:solidFill>
            </a:endParaRPr>
          </a:p>
          <a:p>
            <a:pPr marL="0" indent="0">
              <a:buNone/>
            </a:pPr>
            <a:endParaRPr lang="en-GB" sz="2400" b="1" dirty="0">
              <a:solidFill>
                <a:srgbClr val="FF0000"/>
              </a:solidFill>
            </a:endParaRPr>
          </a:p>
          <a:p>
            <a:pPr marL="0" indent="0">
              <a:buNone/>
            </a:pPr>
            <a:endParaRPr lang="en-GB" sz="2400" b="1" dirty="0">
              <a:solidFill>
                <a:srgbClr val="FF0000"/>
              </a:solidFill>
            </a:endParaRPr>
          </a:p>
        </p:txBody>
      </p:sp>
      <p:sp>
        <p:nvSpPr>
          <p:cNvPr id="2" name="Title 1"/>
          <p:cNvSpPr>
            <a:spLocks noGrp="1"/>
          </p:cNvSpPr>
          <p:nvPr>
            <p:ph type="ctrTitle"/>
          </p:nvPr>
        </p:nvSpPr>
        <p:spPr>
          <a:xfrm>
            <a:off x="457200" y="207614"/>
            <a:ext cx="7839075" cy="679449"/>
          </a:xfrm>
        </p:spPr>
        <p:txBody>
          <a:bodyPr>
            <a:normAutofit/>
          </a:bodyPr>
          <a:lstStyle/>
          <a:p>
            <a:r>
              <a:rPr lang="en-GB" sz="2800" b="1" dirty="0">
                <a:solidFill>
                  <a:schemeClr val="accent2">
                    <a:lumMod val="75000"/>
                  </a:schemeClr>
                </a:solidFill>
              </a:rPr>
              <a:t>New DLB Consensus Diagnostic Criteria</a:t>
            </a:r>
          </a:p>
        </p:txBody>
      </p:sp>
      <p:sp>
        <p:nvSpPr>
          <p:cNvPr id="4" name="Rectangle 3"/>
          <p:cNvSpPr/>
          <p:nvPr/>
        </p:nvSpPr>
        <p:spPr>
          <a:xfrm>
            <a:off x="3632663" y="5619254"/>
            <a:ext cx="4572000" cy="584775"/>
          </a:xfrm>
          <a:prstGeom prst="rect">
            <a:avLst/>
          </a:prstGeom>
        </p:spPr>
        <p:txBody>
          <a:bodyPr>
            <a:spAutoFit/>
          </a:bodyPr>
          <a:lstStyle/>
          <a:p>
            <a:pPr lvl="0">
              <a:spcAft>
                <a:spcPts val="0"/>
              </a:spcAft>
            </a:pPr>
            <a:r>
              <a:rPr lang="en-GB" sz="800" dirty="0" err="1">
                <a:latin typeface="Arial" panose="020B0604020202020204" pitchFamily="34" charset="0"/>
                <a:ea typeface="Times New Roman" panose="02020603050405020304" pitchFamily="18" charset="0"/>
                <a:cs typeface="Times New Roman" panose="02020603050405020304" pitchFamily="18" charset="0"/>
              </a:rPr>
              <a:t>McKeith</a:t>
            </a:r>
            <a:r>
              <a:rPr lang="en-GB" sz="800" dirty="0">
                <a:latin typeface="Arial" panose="020B0604020202020204" pitchFamily="34" charset="0"/>
                <a:ea typeface="Times New Roman" panose="02020603050405020304" pitchFamily="18" charset="0"/>
                <a:cs typeface="Times New Roman" panose="02020603050405020304" pitchFamily="18" charset="0"/>
              </a:rPr>
              <a:t>, I.G., </a:t>
            </a:r>
            <a:r>
              <a:rPr lang="en-GB" sz="800" dirty="0" err="1">
                <a:latin typeface="Arial" panose="020B0604020202020204" pitchFamily="34" charset="0"/>
                <a:ea typeface="Times New Roman" panose="02020603050405020304" pitchFamily="18" charset="0"/>
                <a:cs typeface="Times New Roman" panose="02020603050405020304" pitchFamily="18" charset="0"/>
              </a:rPr>
              <a:t>Boeve</a:t>
            </a:r>
            <a:r>
              <a:rPr lang="en-GB" sz="800" dirty="0">
                <a:latin typeface="Arial" panose="020B0604020202020204" pitchFamily="34" charset="0"/>
                <a:ea typeface="Times New Roman" panose="02020603050405020304" pitchFamily="18" charset="0"/>
                <a:cs typeface="Times New Roman" panose="02020603050405020304" pitchFamily="18" charset="0"/>
              </a:rPr>
              <a:t>, B.F., Dickson, D.W., Halliday, G., Taylor, J.P., Weintraub, D., </a:t>
            </a:r>
            <a:r>
              <a:rPr lang="en-GB" sz="800" dirty="0" err="1">
                <a:latin typeface="Arial" panose="020B0604020202020204" pitchFamily="34" charset="0"/>
                <a:ea typeface="Times New Roman" panose="02020603050405020304" pitchFamily="18" charset="0"/>
                <a:cs typeface="Times New Roman" panose="02020603050405020304" pitchFamily="18" charset="0"/>
              </a:rPr>
              <a:t>Aarsland</a:t>
            </a:r>
            <a:r>
              <a:rPr lang="en-GB" sz="800" dirty="0">
                <a:latin typeface="Arial" panose="020B0604020202020204" pitchFamily="34" charset="0"/>
                <a:ea typeface="Times New Roman" panose="02020603050405020304" pitchFamily="18" charset="0"/>
                <a:cs typeface="Times New Roman" panose="02020603050405020304" pitchFamily="18" charset="0"/>
              </a:rPr>
              <a:t>, D., Galvin, J., </a:t>
            </a:r>
            <a:r>
              <a:rPr lang="en-GB" sz="800" dirty="0" err="1">
                <a:latin typeface="Arial" panose="020B0604020202020204" pitchFamily="34" charset="0"/>
                <a:ea typeface="Times New Roman" panose="02020603050405020304" pitchFamily="18" charset="0"/>
                <a:cs typeface="Times New Roman" panose="02020603050405020304" pitchFamily="18" charset="0"/>
              </a:rPr>
              <a:t>Attems</a:t>
            </a:r>
            <a:r>
              <a:rPr lang="en-GB" sz="800" dirty="0">
                <a:latin typeface="Arial" panose="020B0604020202020204" pitchFamily="34" charset="0"/>
                <a:ea typeface="Times New Roman" panose="02020603050405020304" pitchFamily="18" charset="0"/>
                <a:cs typeface="Times New Roman" panose="02020603050405020304" pitchFamily="18" charset="0"/>
              </a:rPr>
              <a:t>, J., Ballard, C.G. and </a:t>
            </a:r>
            <a:r>
              <a:rPr lang="en-GB" sz="800" dirty="0" err="1">
                <a:latin typeface="Arial" panose="020B0604020202020204" pitchFamily="34" charset="0"/>
                <a:ea typeface="Times New Roman" panose="02020603050405020304" pitchFamily="18" charset="0"/>
                <a:cs typeface="Times New Roman" panose="02020603050405020304" pitchFamily="18" charset="0"/>
              </a:rPr>
              <a:t>Bayston</a:t>
            </a:r>
            <a:r>
              <a:rPr lang="en-GB" sz="800" dirty="0">
                <a:latin typeface="Arial" panose="020B0604020202020204" pitchFamily="34" charset="0"/>
                <a:ea typeface="Times New Roman" panose="02020603050405020304" pitchFamily="18" charset="0"/>
                <a:cs typeface="Times New Roman" panose="02020603050405020304" pitchFamily="18" charset="0"/>
              </a:rPr>
              <a:t>, A., 2017. Diagnosis and management of dementia with </a:t>
            </a:r>
            <a:r>
              <a:rPr lang="en-GB" sz="800" dirty="0" err="1">
                <a:latin typeface="Arial" panose="020B0604020202020204" pitchFamily="34" charset="0"/>
                <a:ea typeface="Times New Roman" panose="02020603050405020304" pitchFamily="18" charset="0"/>
                <a:cs typeface="Times New Roman" panose="02020603050405020304" pitchFamily="18" charset="0"/>
              </a:rPr>
              <a:t>Lewy</a:t>
            </a:r>
            <a:r>
              <a:rPr lang="en-GB" sz="800" dirty="0">
                <a:latin typeface="Arial" panose="020B0604020202020204" pitchFamily="34" charset="0"/>
                <a:ea typeface="Times New Roman" panose="02020603050405020304" pitchFamily="18" charset="0"/>
                <a:cs typeface="Times New Roman" panose="02020603050405020304" pitchFamily="18" charset="0"/>
              </a:rPr>
              <a:t> bodies: Fourth consensus report of the DLB Consortium. </a:t>
            </a:r>
            <a:r>
              <a:rPr lang="en-GB" sz="800" i="1" dirty="0">
                <a:latin typeface="Arial" panose="020B0604020202020204" pitchFamily="34" charset="0"/>
                <a:ea typeface="Times New Roman" panose="02020603050405020304" pitchFamily="18" charset="0"/>
                <a:cs typeface="Times New Roman" panose="02020603050405020304" pitchFamily="18" charset="0"/>
              </a:rPr>
              <a:t>Neurology</a:t>
            </a:r>
            <a:r>
              <a:rPr lang="en-GB" sz="800" dirty="0">
                <a:latin typeface="Arial" panose="020B0604020202020204" pitchFamily="34" charset="0"/>
                <a:ea typeface="Times New Roman" panose="02020603050405020304" pitchFamily="18" charset="0"/>
                <a:cs typeface="Times New Roman" panose="02020603050405020304" pitchFamily="18" charset="0"/>
              </a:rPr>
              <a:t>, </a:t>
            </a:r>
            <a:r>
              <a:rPr lang="en-GB" sz="800" i="1" dirty="0">
                <a:latin typeface="Arial" panose="020B0604020202020204" pitchFamily="34" charset="0"/>
                <a:ea typeface="Times New Roman" panose="02020603050405020304" pitchFamily="18" charset="0"/>
                <a:cs typeface="Times New Roman" panose="02020603050405020304" pitchFamily="18" charset="0"/>
              </a:rPr>
              <a:t>89</a:t>
            </a:r>
            <a:r>
              <a:rPr lang="en-GB" sz="800" dirty="0">
                <a:latin typeface="Arial" panose="020B0604020202020204" pitchFamily="34" charset="0"/>
                <a:ea typeface="Times New Roman" panose="02020603050405020304" pitchFamily="18" charset="0"/>
                <a:cs typeface="Times New Roman" panose="02020603050405020304" pitchFamily="18" charset="0"/>
              </a:rPr>
              <a:t>(1), pp.88-100.</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72096" y="887063"/>
            <a:ext cx="4572000" cy="4154984"/>
          </a:xfrm>
          <a:prstGeom prst="rect">
            <a:avLst/>
          </a:prstGeom>
        </p:spPr>
        <p:txBody>
          <a:bodyPr>
            <a:spAutoFit/>
          </a:bodyPr>
          <a:lstStyle/>
          <a:p>
            <a:r>
              <a:rPr lang="en-GB" sz="800" b="1" dirty="0">
                <a:solidFill>
                  <a:srgbClr val="231F20"/>
                </a:solidFill>
                <a:latin typeface="AdvOT0fade057"/>
              </a:rPr>
              <a:t>Essential </a:t>
            </a:r>
          </a:p>
          <a:p>
            <a:r>
              <a:rPr lang="en-GB" sz="800" b="1" dirty="0">
                <a:solidFill>
                  <a:srgbClr val="231F20"/>
                </a:solidFill>
                <a:latin typeface="AdvOT440cb1f2"/>
              </a:rPr>
              <a:t>Progressive cognitive decline</a:t>
            </a:r>
            <a:r>
              <a:rPr lang="en-GB" sz="800" dirty="0">
                <a:solidFill>
                  <a:srgbClr val="231F20"/>
                </a:solidFill>
                <a:latin typeface="AdvOT440cb1f2"/>
              </a:rPr>
              <a:t> of interferes with normal social or occupational functions, or with usual daily activities</a:t>
            </a:r>
          </a:p>
          <a:p>
            <a:r>
              <a:rPr lang="en-GB" sz="800" dirty="0">
                <a:solidFill>
                  <a:srgbClr val="231F20"/>
                </a:solidFill>
                <a:latin typeface="AdvOT440cb1f2"/>
              </a:rPr>
              <a:t>Prominent or persistent memory impairment may not necessarily occur in the early</a:t>
            </a:r>
          </a:p>
          <a:p>
            <a:r>
              <a:rPr lang="en-GB" sz="800" dirty="0">
                <a:solidFill>
                  <a:srgbClr val="231F20"/>
                </a:solidFill>
                <a:latin typeface="AdvOT440cb1f2"/>
              </a:rPr>
              <a:t>stages but is usually evident with progression. </a:t>
            </a:r>
          </a:p>
          <a:p>
            <a:r>
              <a:rPr lang="en-GB" sz="800" dirty="0">
                <a:solidFill>
                  <a:srgbClr val="231F20"/>
                </a:solidFill>
                <a:latin typeface="AdvOT440cb1f2"/>
              </a:rPr>
              <a:t>Deficits on tests of </a:t>
            </a:r>
            <a:r>
              <a:rPr lang="en-GB" sz="800" b="1" dirty="0">
                <a:solidFill>
                  <a:srgbClr val="231F20"/>
                </a:solidFill>
                <a:latin typeface="AdvOT440cb1f2"/>
              </a:rPr>
              <a:t>attention, executive function,</a:t>
            </a:r>
          </a:p>
          <a:p>
            <a:r>
              <a:rPr lang="en-GB" sz="800" b="1" dirty="0">
                <a:solidFill>
                  <a:srgbClr val="231F20"/>
                </a:solidFill>
                <a:latin typeface="AdvOT440cb1f2"/>
              </a:rPr>
              <a:t>and </a:t>
            </a:r>
            <a:r>
              <a:rPr lang="en-GB" sz="800" b="1" dirty="0" err="1">
                <a:solidFill>
                  <a:srgbClr val="231F20"/>
                </a:solidFill>
                <a:latin typeface="AdvOT440cb1f2"/>
              </a:rPr>
              <a:t>visuoperceptual</a:t>
            </a:r>
            <a:r>
              <a:rPr lang="en-GB" sz="800" b="1" dirty="0">
                <a:solidFill>
                  <a:srgbClr val="231F20"/>
                </a:solidFill>
                <a:latin typeface="AdvOT440cb1f2"/>
              </a:rPr>
              <a:t> </a:t>
            </a:r>
            <a:r>
              <a:rPr lang="en-GB" sz="800" dirty="0">
                <a:solidFill>
                  <a:srgbClr val="231F20"/>
                </a:solidFill>
                <a:latin typeface="AdvOT440cb1f2"/>
              </a:rPr>
              <a:t>ability may be especially prominent and occur early.</a:t>
            </a:r>
          </a:p>
          <a:p>
            <a:endParaRPr lang="en-GB" sz="800" dirty="0">
              <a:solidFill>
                <a:srgbClr val="231F20"/>
              </a:solidFill>
              <a:latin typeface="AdvOT0fade057"/>
            </a:endParaRPr>
          </a:p>
          <a:p>
            <a:r>
              <a:rPr lang="en-GB" sz="800" b="1" dirty="0">
                <a:solidFill>
                  <a:srgbClr val="231F20"/>
                </a:solidFill>
                <a:latin typeface="AdvOT0fade057"/>
              </a:rPr>
              <a:t>Core </a:t>
            </a:r>
          </a:p>
          <a:p>
            <a:r>
              <a:rPr lang="en-GB" sz="800" b="1" dirty="0">
                <a:solidFill>
                  <a:srgbClr val="231F20"/>
                </a:solidFill>
                <a:latin typeface="AdvOT440cb1f2"/>
              </a:rPr>
              <a:t>Fluctuating cognition </a:t>
            </a:r>
            <a:r>
              <a:rPr lang="en-GB" sz="800" dirty="0">
                <a:solidFill>
                  <a:srgbClr val="231F20"/>
                </a:solidFill>
                <a:latin typeface="AdvOT440cb1f2"/>
              </a:rPr>
              <a:t>with pronounced variations in </a:t>
            </a:r>
            <a:r>
              <a:rPr lang="en-GB" sz="800" b="1" dirty="0">
                <a:solidFill>
                  <a:srgbClr val="231F20"/>
                </a:solidFill>
                <a:latin typeface="AdvOT440cb1f2"/>
              </a:rPr>
              <a:t>attention and alertness.</a:t>
            </a:r>
          </a:p>
          <a:p>
            <a:r>
              <a:rPr lang="en-GB" sz="800" dirty="0">
                <a:solidFill>
                  <a:srgbClr val="231F20"/>
                </a:solidFill>
                <a:latin typeface="AdvOT440cb1f2"/>
              </a:rPr>
              <a:t>Recurrent </a:t>
            </a:r>
            <a:r>
              <a:rPr lang="en-GB" sz="800" b="1" dirty="0">
                <a:solidFill>
                  <a:srgbClr val="231F20"/>
                </a:solidFill>
                <a:latin typeface="AdvOT440cb1f2"/>
              </a:rPr>
              <a:t>visual hallucinations </a:t>
            </a:r>
            <a:r>
              <a:rPr lang="en-GB" sz="800" dirty="0">
                <a:solidFill>
                  <a:srgbClr val="231F20"/>
                </a:solidFill>
                <a:latin typeface="AdvOT440cb1f2"/>
              </a:rPr>
              <a:t>that are typically well formed and detailed.</a:t>
            </a:r>
          </a:p>
          <a:p>
            <a:r>
              <a:rPr lang="en-GB" sz="800" b="1" dirty="0">
                <a:solidFill>
                  <a:srgbClr val="231F20"/>
                </a:solidFill>
                <a:latin typeface="AdvOT440cb1f2"/>
              </a:rPr>
              <a:t>REM sleep </a:t>
            </a:r>
            <a:r>
              <a:rPr lang="en-GB" sz="800" b="1" dirty="0" err="1">
                <a:solidFill>
                  <a:srgbClr val="231F20"/>
                </a:solidFill>
                <a:latin typeface="AdvOT440cb1f2"/>
              </a:rPr>
              <a:t>behavior</a:t>
            </a:r>
            <a:r>
              <a:rPr lang="en-GB" sz="800" b="1" dirty="0">
                <a:solidFill>
                  <a:srgbClr val="231F20"/>
                </a:solidFill>
                <a:latin typeface="AdvOT440cb1f2"/>
              </a:rPr>
              <a:t> </a:t>
            </a:r>
            <a:r>
              <a:rPr lang="en-GB" sz="800" dirty="0">
                <a:solidFill>
                  <a:srgbClr val="231F20"/>
                </a:solidFill>
                <a:latin typeface="AdvOT440cb1f2"/>
              </a:rPr>
              <a:t>disorder, </a:t>
            </a:r>
            <a:r>
              <a:rPr lang="en-GB" sz="800" dirty="0">
                <a:solidFill>
                  <a:srgbClr val="231F20"/>
                </a:solidFill>
                <a:latin typeface="AdvOTba2e8e1c"/>
              </a:rPr>
              <a:t>which may precede cognitive decline</a:t>
            </a:r>
            <a:r>
              <a:rPr lang="en-GB" sz="800" dirty="0">
                <a:solidFill>
                  <a:srgbClr val="231F20"/>
                </a:solidFill>
                <a:latin typeface="AdvOT440cb1f2"/>
              </a:rPr>
              <a:t>.</a:t>
            </a:r>
          </a:p>
          <a:p>
            <a:r>
              <a:rPr lang="en-GB" sz="800" dirty="0">
                <a:solidFill>
                  <a:srgbClr val="231F20"/>
                </a:solidFill>
                <a:latin typeface="AdvOT440cb1f2"/>
              </a:rPr>
              <a:t>One or more </a:t>
            </a:r>
            <a:r>
              <a:rPr lang="en-GB" sz="800" b="1" dirty="0">
                <a:solidFill>
                  <a:srgbClr val="231F20"/>
                </a:solidFill>
                <a:latin typeface="AdvOT440cb1f2"/>
              </a:rPr>
              <a:t>spontaneous cardinal features of parkinsonism</a:t>
            </a:r>
            <a:r>
              <a:rPr lang="en-GB" sz="800" dirty="0">
                <a:solidFill>
                  <a:srgbClr val="231F20"/>
                </a:solidFill>
                <a:latin typeface="AdvOT440cb1f2"/>
              </a:rPr>
              <a:t>: these are bradykinesia (defined as slowness of movement and decrement in amplitude or speed), rest tremor, or rigidity.</a:t>
            </a:r>
          </a:p>
          <a:p>
            <a:endParaRPr lang="en-GB" sz="800" dirty="0">
              <a:solidFill>
                <a:srgbClr val="231F20"/>
              </a:solidFill>
              <a:latin typeface="AdvOT0fade057"/>
            </a:endParaRPr>
          </a:p>
          <a:p>
            <a:r>
              <a:rPr lang="en-GB" sz="800" b="1" dirty="0">
                <a:solidFill>
                  <a:srgbClr val="231F20"/>
                </a:solidFill>
                <a:latin typeface="AdvOT0fade057"/>
              </a:rPr>
              <a:t>Supportive clinical features</a:t>
            </a:r>
          </a:p>
          <a:p>
            <a:r>
              <a:rPr lang="en-GB" sz="800" dirty="0">
                <a:solidFill>
                  <a:srgbClr val="231F20"/>
                </a:solidFill>
                <a:latin typeface="AdvOT440cb1f2"/>
              </a:rPr>
              <a:t>Severe sensitivity to antipsychotic agents; postural instability; repeated falls; syncope or other</a:t>
            </a:r>
          </a:p>
          <a:p>
            <a:r>
              <a:rPr lang="en-GB" sz="800" dirty="0">
                <a:solidFill>
                  <a:srgbClr val="231F20"/>
                </a:solidFill>
                <a:latin typeface="AdvOT440cb1f2"/>
              </a:rPr>
              <a:t>transient episodes of unresponsiveness; severe autonomic dysfunction, e.g., constipation,</a:t>
            </a:r>
          </a:p>
          <a:p>
            <a:r>
              <a:rPr lang="en-GB" sz="800" dirty="0">
                <a:solidFill>
                  <a:srgbClr val="231F20"/>
                </a:solidFill>
                <a:latin typeface="AdvOT440cb1f2"/>
              </a:rPr>
              <a:t>orthostatic hypotension, urinary incontinence; hypersomnia; </a:t>
            </a:r>
            <a:r>
              <a:rPr lang="en-GB" sz="800" dirty="0" err="1">
                <a:solidFill>
                  <a:srgbClr val="231F20"/>
                </a:solidFill>
                <a:latin typeface="AdvOT440cb1f2"/>
              </a:rPr>
              <a:t>hyposmia</a:t>
            </a:r>
            <a:r>
              <a:rPr lang="en-GB" sz="800" dirty="0">
                <a:solidFill>
                  <a:srgbClr val="231F20"/>
                </a:solidFill>
                <a:latin typeface="AdvOT440cb1f2"/>
              </a:rPr>
              <a:t>; hallucinations in other</a:t>
            </a:r>
          </a:p>
          <a:p>
            <a:r>
              <a:rPr lang="en-GB" sz="800" dirty="0">
                <a:solidFill>
                  <a:srgbClr val="231F20"/>
                </a:solidFill>
                <a:latin typeface="AdvOT440cb1f2"/>
              </a:rPr>
              <a:t>modalities; systematized delusions; apathy, anxiety, and depression.</a:t>
            </a:r>
          </a:p>
          <a:p>
            <a:endParaRPr lang="en-GB" sz="800" dirty="0">
              <a:solidFill>
                <a:srgbClr val="231F20"/>
              </a:solidFill>
              <a:latin typeface="AdvOT0fade057"/>
            </a:endParaRPr>
          </a:p>
          <a:p>
            <a:r>
              <a:rPr lang="en-GB" sz="800" b="1" dirty="0">
                <a:solidFill>
                  <a:srgbClr val="231F20"/>
                </a:solidFill>
                <a:latin typeface="AdvOT0fade057"/>
              </a:rPr>
              <a:t>Indicative biomarkers</a:t>
            </a:r>
          </a:p>
          <a:p>
            <a:r>
              <a:rPr lang="en-GB" sz="800" dirty="0">
                <a:solidFill>
                  <a:srgbClr val="231F20"/>
                </a:solidFill>
                <a:latin typeface="AdvOT440cb1f2"/>
              </a:rPr>
              <a:t>Reduced dopamine transporter uptake in basal ganglia demonstrated by SPECT or PET.</a:t>
            </a:r>
          </a:p>
          <a:p>
            <a:r>
              <a:rPr lang="en-GB" sz="800" dirty="0">
                <a:solidFill>
                  <a:srgbClr val="231F20"/>
                </a:solidFill>
                <a:latin typeface="AdvOT440cb1f2"/>
              </a:rPr>
              <a:t>Abnormal (low uptake) 123iodine-MIBG myocardial scintigraphy.</a:t>
            </a:r>
          </a:p>
          <a:p>
            <a:r>
              <a:rPr lang="en-GB" sz="800" dirty="0">
                <a:solidFill>
                  <a:srgbClr val="231F20"/>
                </a:solidFill>
                <a:latin typeface="AdvOT440cb1f2"/>
              </a:rPr>
              <a:t>Polysomnographic confirmation of REM sleep without </a:t>
            </a:r>
            <a:r>
              <a:rPr lang="en-GB" sz="800" dirty="0" err="1">
                <a:solidFill>
                  <a:srgbClr val="231F20"/>
                </a:solidFill>
                <a:latin typeface="AdvOT440cb1f2"/>
              </a:rPr>
              <a:t>atonia</a:t>
            </a:r>
            <a:r>
              <a:rPr lang="en-GB" sz="800" dirty="0">
                <a:solidFill>
                  <a:srgbClr val="231F20"/>
                </a:solidFill>
                <a:latin typeface="AdvOT440cb1f2"/>
              </a:rPr>
              <a:t>.</a:t>
            </a:r>
          </a:p>
          <a:p>
            <a:endParaRPr lang="en-GB" sz="800" dirty="0">
              <a:solidFill>
                <a:srgbClr val="231F20"/>
              </a:solidFill>
              <a:latin typeface="AdvOT0fade057"/>
            </a:endParaRPr>
          </a:p>
          <a:p>
            <a:r>
              <a:rPr lang="en-GB" sz="800" b="1" dirty="0">
                <a:solidFill>
                  <a:srgbClr val="231F20"/>
                </a:solidFill>
                <a:latin typeface="AdvOT0fade057"/>
              </a:rPr>
              <a:t>Supportive biomarkers</a:t>
            </a:r>
          </a:p>
          <a:p>
            <a:r>
              <a:rPr lang="en-GB" sz="800" dirty="0">
                <a:solidFill>
                  <a:srgbClr val="231F20"/>
                </a:solidFill>
                <a:latin typeface="AdvOT440cb1f2"/>
              </a:rPr>
              <a:t>Relative preservation of medial temporal lobe structures on CT/MRI scan.</a:t>
            </a:r>
          </a:p>
          <a:p>
            <a:r>
              <a:rPr lang="en-GB" sz="800" dirty="0">
                <a:solidFill>
                  <a:srgbClr val="231F20"/>
                </a:solidFill>
                <a:latin typeface="AdvOT440cb1f2"/>
              </a:rPr>
              <a:t>Generalized low uptake on SPECT/PET perfusion/metabolism scan with reduced occipital</a:t>
            </a:r>
          </a:p>
          <a:p>
            <a:r>
              <a:rPr lang="en-GB" sz="800" dirty="0">
                <a:solidFill>
                  <a:srgbClr val="231F20"/>
                </a:solidFill>
                <a:latin typeface="AdvOT440cb1f2"/>
              </a:rPr>
              <a:t>activity </a:t>
            </a:r>
            <a:r>
              <a:rPr lang="en-GB" sz="800" dirty="0">
                <a:solidFill>
                  <a:srgbClr val="231F20"/>
                </a:solidFill>
                <a:latin typeface="AdvPS586B"/>
              </a:rPr>
              <a:t>6 </a:t>
            </a:r>
            <a:r>
              <a:rPr lang="en-GB" sz="800" dirty="0">
                <a:solidFill>
                  <a:srgbClr val="231F20"/>
                </a:solidFill>
                <a:latin typeface="AdvOT440cb1f2"/>
              </a:rPr>
              <a:t>the cingulate island sign on FDG-PET imaging.</a:t>
            </a:r>
          </a:p>
          <a:p>
            <a:r>
              <a:rPr lang="en-GB" sz="800" dirty="0">
                <a:solidFill>
                  <a:srgbClr val="231F20"/>
                </a:solidFill>
                <a:latin typeface="AdvOT440cb1f2"/>
              </a:rPr>
              <a:t>Prominent posterior slow-wave activity on EEG with periodic fluctuations in the pre-alpha/</a:t>
            </a:r>
          </a:p>
          <a:p>
            <a:r>
              <a:rPr lang="en-GB" sz="800" dirty="0">
                <a:solidFill>
                  <a:srgbClr val="231F20"/>
                </a:solidFill>
                <a:latin typeface="AdvOT440cb1f2"/>
              </a:rPr>
              <a:t>theta range.</a:t>
            </a:r>
          </a:p>
        </p:txBody>
      </p:sp>
    </p:spTree>
    <p:extLst>
      <p:ext uri="{BB962C8B-B14F-4D97-AF65-F5344CB8AC3E}">
        <p14:creationId xmlns:p14="http://schemas.microsoft.com/office/powerpoint/2010/main" val="1980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243477"/>
            <a:ext cx="7839075" cy="679450"/>
          </a:xfrm>
          <a:prstGeom prst="rect">
            <a:avLst/>
          </a:prstGeom>
        </p:spPr>
        <p:txBody>
          <a:bodyPr/>
          <a:lstStyle/>
          <a:p>
            <a:r>
              <a:rPr lang="en-GB" sz="2800" b="1" dirty="0">
                <a:solidFill>
                  <a:schemeClr val="accent2">
                    <a:lumMod val="75000"/>
                  </a:schemeClr>
                </a:solidFill>
              </a:rPr>
              <a:t>DLB consensus diagnostic criteria</a:t>
            </a:r>
          </a:p>
        </p:txBody>
      </p:sp>
      <p:sp>
        <p:nvSpPr>
          <p:cNvPr id="3" name="Rectangle 2"/>
          <p:cNvSpPr/>
          <p:nvPr/>
        </p:nvSpPr>
        <p:spPr>
          <a:xfrm>
            <a:off x="756459" y="5649805"/>
            <a:ext cx="4572000" cy="584775"/>
          </a:xfrm>
          <a:prstGeom prst="rect">
            <a:avLst/>
          </a:prstGeom>
        </p:spPr>
        <p:txBody>
          <a:bodyPr>
            <a:spAutoFit/>
          </a:bodyPr>
          <a:lstStyle/>
          <a:p>
            <a:pPr lvl="0">
              <a:spcAft>
                <a:spcPts val="0"/>
              </a:spcAft>
            </a:pPr>
            <a:r>
              <a:rPr lang="en-GB" sz="800" dirty="0" err="1">
                <a:latin typeface="Arial" panose="020B0604020202020204" pitchFamily="34" charset="0"/>
                <a:ea typeface="Times New Roman" panose="02020603050405020304" pitchFamily="18" charset="0"/>
                <a:cs typeface="Times New Roman" panose="02020603050405020304" pitchFamily="18" charset="0"/>
              </a:rPr>
              <a:t>McKeith</a:t>
            </a:r>
            <a:r>
              <a:rPr lang="en-GB" sz="800" dirty="0">
                <a:latin typeface="Arial" panose="020B0604020202020204" pitchFamily="34" charset="0"/>
                <a:ea typeface="Times New Roman" panose="02020603050405020304" pitchFamily="18" charset="0"/>
                <a:cs typeface="Times New Roman" panose="02020603050405020304" pitchFamily="18" charset="0"/>
              </a:rPr>
              <a:t>, I.G., </a:t>
            </a:r>
            <a:r>
              <a:rPr lang="en-GB" sz="800" dirty="0" err="1">
                <a:latin typeface="Arial" panose="020B0604020202020204" pitchFamily="34" charset="0"/>
                <a:ea typeface="Times New Roman" panose="02020603050405020304" pitchFamily="18" charset="0"/>
                <a:cs typeface="Times New Roman" panose="02020603050405020304" pitchFamily="18" charset="0"/>
              </a:rPr>
              <a:t>Boeve</a:t>
            </a:r>
            <a:r>
              <a:rPr lang="en-GB" sz="800" dirty="0">
                <a:latin typeface="Arial" panose="020B0604020202020204" pitchFamily="34" charset="0"/>
                <a:ea typeface="Times New Roman" panose="02020603050405020304" pitchFamily="18" charset="0"/>
                <a:cs typeface="Times New Roman" panose="02020603050405020304" pitchFamily="18" charset="0"/>
              </a:rPr>
              <a:t>, B.F., Dickson, D.W., Halliday, G., Taylor, J.P., Weintraub, D., </a:t>
            </a:r>
            <a:r>
              <a:rPr lang="en-GB" sz="800" dirty="0" err="1">
                <a:latin typeface="Arial" panose="020B0604020202020204" pitchFamily="34" charset="0"/>
                <a:ea typeface="Times New Roman" panose="02020603050405020304" pitchFamily="18" charset="0"/>
                <a:cs typeface="Times New Roman" panose="02020603050405020304" pitchFamily="18" charset="0"/>
              </a:rPr>
              <a:t>Aarsland</a:t>
            </a:r>
            <a:r>
              <a:rPr lang="en-GB" sz="800" dirty="0">
                <a:latin typeface="Arial" panose="020B0604020202020204" pitchFamily="34" charset="0"/>
                <a:ea typeface="Times New Roman" panose="02020603050405020304" pitchFamily="18" charset="0"/>
                <a:cs typeface="Times New Roman" panose="02020603050405020304" pitchFamily="18" charset="0"/>
              </a:rPr>
              <a:t>, D., Galvin, J., </a:t>
            </a:r>
            <a:r>
              <a:rPr lang="en-GB" sz="800" dirty="0" err="1">
                <a:latin typeface="Arial" panose="020B0604020202020204" pitchFamily="34" charset="0"/>
                <a:ea typeface="Times New Roman" panose="02020603050405020304" pitchFamily="18" charset="0"/>
                <a:cs typeface="Times New Roman" panose="02020603050405020304" pitchFamily="18" charset="0"/>
              </a:rPr>
              <a:t>Attems</a:t>
            </a:r>
            <a:r>
              <a:rPr lang="en-GB" sz="800" dirty="0">
                <a:latin typeface="Arial" panose="020B0604020202020204" pitchFamily="34" charset="0"/>
                <a:ea typeface="Times New Roman" panose="02020603050405020304" pitchFamily="18" charset="0"/>
                <a:cs typeface="Times New Roman" panose="02020603050405020304" pitchFamily="18" charset="0"/>
              </a:rPr>
              <a:t>, J., Ballard, C.G. and </a:t>
            </a:r>
            <a:r>
              <a:rPr lang="en-GB" sz="800" dirty="0" err="1">
                <a:latin typeface="Arial" panose="020B0604020202020204" pitchFamily="34" charset="0"/>
                <a:ea typeface="Times New Roman" panose="02020603050405020304" pitchFamily="18" charset="0"/>
                <a:cs typeface="Times New Roman" panose="02020603050405020304" pitchFamily="18" charset="0"/>
              </a:rPr>
              <a:t>Bayston</a:t>
            </a:r>
            <a:r>
              <a:rPr lang="en-GB" sz="800" dirty="0">
                <a:latin typeface="Arial" panose="020B0604020202020204" pitchFamily="34" charset="0"/>
                <a:ea typeface="Times New Roman" panose="02020603050405020304" pitchFamily="18" charset="0"/>
                <a:cs typeface="Times New Roman" panose="02020603050405020304" pitchFamily="18" charset="0"/>
              </a:rPr>
              <a:t>, A., 2017. Diagnosis and management of dementia with </a:t>
            </a:r>
            <a:r>
              <a:rPr lang="en-GB" sz="800" dirty="0" err="1">
                <a:latin typeface="Arial" panose="020B0604020202020204" pitchFamily="34" charset="0"/>
                <a:ea typeface="Times New Roman" panose="02020603050405020304" pitchFamily="18" charset="0"/>
                <a:cs typeface="Times New Roman" panose="02020603050405020304" pitchFamily="18" charset="0"/>
              </a:rPr>
              <a:t>Lewy</a:t>
            </a:r>
            <a:r>
              <a:rPr lang="en-GB" sz="800" dirty="0">
                <a:latin typeface="Arial" panose="020B0604020202020204" pitchFamily="34" charset="0"/>
                <a:ea typeface="Times New Roman" panose="02020603050405020304" pitchFamily="18" charset="0"/>
                <a:cs typeface="Times New Roman" panose="02020603050405020304" pitchFamily="18" charset="0"/>
              </a:rPr>
              <a:t> bodies: Fourth consensus report of the DLB Consortium. </a:t>
            </a:r>
            <a:r>
              <a:rPr lang="en-GB" sz="800" i="1" dirty="0">
                <a:latin typeface="Arial" panose="020B0604020202020204" pitchFamily="34" charset="0"/>
                <a:ea typeface="Times New Roman" panose="02020603050405020304" pitchFamily="18" charset="0"/>
                <a:cs typeface="Times New Roman" panose="02020603050405020304" pitchFamily="18" charset="0"/>
              </a:rPr>
              <a:t>Neurology</a:t>
            </a:r>
            <a:r>
              <a:rPr lang="en-GB" sz="800" dirty="0">
                <a:latin typeface="Arial" panose="020B0604020202020204" pitchFamily="34" charset="0"/>
                <a:ea typeface="Times New Roman" panose="02020603050405020304" pitchFamily="18" charset="0"/>
                <a:cs typeface="Times New Roman" panose="02020603050405020304" pitchFamily="18" charset="0"/>
              </a:rPr>
              <a:t>, </a:t>
            </a:r>
            <a:r>
              <a:rPr lang="en-GB" sz="800" i="1" dirty="0">
                <a:latin typeface="Arial" panose="020B0604020202020204" pitchFamily="34" charset="0"/>
                <a:ea typeface="Times New Roman" panose="02020603050405020304" pitchFamily="18" charset="0"/>
                <a:cs typeface="Times New Roman" panose="02020603050405020304" pitchFamily="18" charset="0"/>
              </a:rPr>
              <a:t>89</a:t>
            </a:r>
            <a:r>
              <a:rPr lang="en-GB" sz="800" dirty="0">
                <a:latin typeface="Arial" panose="020B0604020202020204" pitchFamily="34" charset="0"/>
                <a:ea typeface="Times New Roman" panose="02020603050405020304" pitchFamily="18" charset="0"/>
                <a:cs typeface="Times New Roman" panose="02020603050405020304" pitchFamily="18" charset="0"/>
              </a:rPr>
              <a:t>(1), pp.88-100.</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729046" y="1121300"/>
            <a:ext cx="5569528" cy="3785652"/>
          </a:xfrm>
          <a:prstGeom prst="rect">
            <a:avLst/>
          </a:prstGeom>
        </p:spPr>
        <p:txBody>
          <a:bodyPr wrap="square">
            <a:spAutoFit/>
          </a:bodyPr>
          <a:lstStyle/>
          <a:p>
            <a:r>
              <a:rPr lang="en-GB" sz="1000" b="1" dirty="0">
                <a:solidFill>
                  <a:srgbClr val="231F20"/>
                </a:solidFill>
                <a:latin typeface="AdvOT0fade057"/>
              </a:rPr>
              <a:t>Probable DLB </a:t>
            </a:r>
            <a:r>
              <a:rPr lang="en-GB" sz="1000" b="1" dirty="0">
                <a:solidFill>
                  <a:srgbClr val="231F20"/>
                </a:solidFill>
                <a:latin typeface="AdvOT440cb1f2"/>
              </a:rPr>
              <a:t>can be diagnosed if:</a:t>
            </a:r>
          </a:p>
          <a:p>
            <a:r>
              <a:rPr lang="en-GB" sz="1000" dirty="0">
                <a:solidFill>
                  <a:srgbClr val="231F20"/>
                </a:solidFill>
                <a:latin typeface="AdvOT440cb1f2"/>
              </a:rPr>
              <a:t>a. Two or more core clinical features of DLB are present, with or without the presence of</a:t>
            </a:r>
          </a:p>
          <a:p>
            <a:r>
              <a:rPr lang="en-GB" sz="1000" dirty="0">
                <a:solidFill>
                  <a:srgbClr val="231F20"/>
                </a:solidFill>
                <a:latin typeface="AdvOT440cb1f2"/>
              </a:rPr>
              <a:t>indicative biomarkers, or</a:t>
            </a:r>
          </a:p>
          <a:p>
            <a:r>
              <a:rPr lang="en-GB" sz="1000" dirty="0">
                <a:solidFill>
                  <a:srgbClr val="231F20"/>
                </a:solidFill>
                <a:latin typeface="AdvOT440cb1f2"/>
              </a:rPr>
              <a:t>b. Only one core clinical feature is present, but with one or more indicative biomarkers.</a:t>
            </a:r>
          </a:p>
          <a:p>
            <a:r>
              <a:rPr lang="en-GB" sz="1000" dirty="0">
                <a:solidFill>
                  <a:srgbClr val="231F20"/>
                </a:solidFill>
                <a:latin typeface="AdvOT0fade057"/>
              </a:rPr>
              <a:t>Probable DLB </a:t>
            </a:r>
            <a:r>
              <a:rPr lang="en-GB" sz="1000" dirty="0">
                <a:solidFill>
                  <a:srgbClr val="231F20"/>
                </a:solidFill>
                <a:latin typeface="AdvOT440cb1f2"/>
              </a:rPr>
              <a:t>should not be diagnosed on the basis of biomarkers alone.</a:t>
            </a:r>
          </a:p>
          <a:p>
            <a:r>
              <a:rPr lang="en-GB" sz="1000" dirty="0">
                <a:solidFill>
                  <a:srgbClr val="231F20"/>
                </a:solidFill>
                <a:latin typeface="AdvOT0fade057"/>
              </a:rPr>
              <a:t>Possible DLB </a:t>
            </a:r>
            <a:r>
              <a:rPr lang="en-GB" sz="1000" dirty="0">
                <a:solidFill>
                  <a:srgbClr val="231F20"/>
                </a:solidFill>
                <a:latin typeface="AdvOT440cb1f2"/>
              </a:rPr>
              <a:t>can be diagnosed if:</a:t>
            </a:r>
          </a:p>
          <a:p>
            <a:r>
              <a:rPr lang="en-GB" sz="1000" dirty="0">
                <a:solidFill>
                  <a:srgbClr val="231F20"/>
                </a:solidFill>
                <a:latin typeface="AdvOT440cb1f2"/>
              </a:rPr>
              <a:t>a. Only one core clinical feature of DLB is present, with no indicative biomarker evidence, or</a:t>
            </a:r>
          </a:p>
          <a:p>
            <a:r>
              <a:rPr lang="en-GB" sz="1000" dirty="0">
                <a:solidFill>
                  <a:srgbClr val="231F20"/>
                </a:solidFill>
                <a:latin typeface="AdvOT440cb1f2"/>
              </a:rPr>
              <a:t>b. One or more indicative biomarkers is present but there are no core clinical features.</a:t>
            </a:r>
          </a:p>
          <a:p>
            <a:endParaRPr lang="en-GB" sz="1000" dirty="0">
              <a:solidFill>
                <a:srgbClr val="231F20"/>
              </a:solidFill>
              <a:latin typeface="AdvOT0fade057"/>
            </a:endParaRPr>
          </a:p>
          <a:p>
            <a:r>
              <a:rPr lang="en-GB" sz="1000" b="1" dirty="0">
                <a:solidFill>
                  <a:srgbClr val="231F20"/>
                </a:solidFill>
                <a:latin typeface="AdvOT0fade057"/>
              </a:rPr>
              <a:t>DLB </a:t>
            </a:r>
            <a:r>
              <a:rPr lang="en-GB" sz="1000" b="1" dirty="0">
                <a:solidFill>
                  <a:srgbClr val="231F20"/>
                </a:solidFill>
                <a:latin typeface="AdvOT440cb1f2"/>
              </a:rPr>
              <a:t>is less likely:</a:t>
            </a:r>
          </a:p>
          <a:p>
            <a:r>
              <a:rPr lang="en-GB" sz="1000" dirty="0">
                <a:solidFill>
                  <a:srgbClr val="231F20"/>
                </a:solidFill>
                <a:latin typeface="AdvOT440cb1f2"/>
              </a:rPr>
              <a:t>a. In the presence of any other physical illness or brain disorder including cerebrovascular</a:t>
            </a:r>
          </a:p>
          <a:p>
            <a:r>
              <a:rPr lang="en-GB" sz="1000" dirty="0">
                <a:solidFill>
                  <a:srgbClr val="231F20"/>
                </a:solidFill>
                <a:latin typeface="AdvOT440cb1f2"/>
              </a:rPr>
              <a:t>disease, sufficient to account in part or in total for the clinical picture, although these do not</a:t>
            </a:r>
          </a:p>
          <a:p>
            <a:r>
              <a:rPr lang="en-GB" sz="1000" dirty="0">
                <a:solidFill>
                  <a:srgbClr val="231F20"/>
                </a:solidFill>
                <a:latin typeface="AdvOT440cb1f2"/>
              </a:rPr>
              <a:t>exclude a DLB diagnosis and may serve to indicate mixed or multiple pathologies contributing</a:t>
            </a:r>
          </a:p>
          <a:p>
            <a:r>
              <a:rPr lang="en-GB" sz="1000" dirty="0">
                <a:solidFill>
                  <a:srgbClr val="231F20"/>
                </a:solidFill>
                <a:latin typeface="AdvOT440cb1f2"/>
              </a:rPr>
              <a:t>to the clinical presentation, or</a:t>
            </a:r>
          </a:p>
          <a:p>
            <a:r>
              <a:rPr lang="en-GB" sz="1000" dirty="0">
                <a:solidFill>
                  <a:srgbClr val="231F20"/>
                </a:solidFill>
                <a:latin typeface="AdvOT440cb1f2"/>
              </a:rPr>
              <a:t>b. If parkinsonian features are the only core clinical feature and appear for the first time at</a:t>
            </a:r>
          </a:p>
          <a:p>
            <a:r>
              <a:rPr lang="en-GB" sz="1000" dirty="0">
                <a:solidFill>
                  <a:srgbClr val="231F20"/>
                </a:solidFill>
                <a:latin typeface="AdvOT440cb1f2"/>
              </a:rPr>
              <a:t>a stage of severe dementia.</a:t>
            </a:r>
          </a:p>
          <a:p>
            <a:endParaRPr lang="en-GB" sz="1000" dirty="0">
              <a:solidFill>
                <a:srgbClr val="231F20"/>
              </a:solidFill>
              <a:latin typeface="AdvOT440cb1f2"/>
            </a:endParaRPr>
          </a:p>
          <a:p>
            <a:r>
              <a:rPr lang="en-GB" sz="1000" dirty="0">
                <a:solidFill>
                  <a:srgbClr val="231F20"/>
                </a:solidFill>
                <a:latin typeface="AdvOT440cb1f2"/>
              </a:rPr>
              <a:t>DLB should be diagnosed when dementia occurs before or concurrently with parkinsonism. The</a:t>
            </a:r>
          </a:p>
          <a:p>
            <a:r>
              <a:rPr lang="en-GB" sz="1000" dirty="0">
                <a:solidFill>
                  <a:srgbClr val="231F20"/>
                </a:solidFill>
                <a:latin typeface="AdvOT440cb1f2"/>
              </a:rPr>
              <a:t>term Parkinson disease dementia (PDD) should be used to describe dementia that occurs in the</a:t>
            </a:r>
          </a:p>
          <a:p>
            <a:r>
              <a:rPr lang="en-GB" sz="1000" dirty="0">
                <a:solidFill>
                  <a:srgbClr val="231F20"/>
                </a:solidFill>
                <a:latin typeface="AdvOT440cb1f2"/>
              </a:rPr>
              <a:t>context of well-established Parkinson disease. In a practice setting the term that is most</a:t>
            </a:r>
          </a:p>
          <a:p>
            <a:r>
              <a:rPr lang="en-GB" sz="1000" dirty="0">
                <a:solidFill>
                  <a:srgbClr val="231F20"/>
                </a:solidFill>
                <a:latin typeface="AdvOT440cb1f2"/>
              </a:rPr>
              <a:t>appropriate to the clinical situation should be used and generic terms such as </a:t>
            </a:r>
            <a:r>
              <a:rPr lang="en-GB" sz="1000" dirty="0" err="1">
                <a:solidFill>
                  <a:srgbClr val="231F20"/>
                </a:solidFill>
                <a:latin typeface="AdvOT440cb1f2"/>
              </a:rPr>
              <a:t>Lewy</a:t>
            </a:r>
            <a:r>
              <a:rPr lang="en-GB" sz="1000" dirty="0">
                <a:solidFill>
                  <a:srgbClr val="231F20"/>
                </a:solidFill>
                <a:latin typeface="AdvOT440cb1f2"/>
              </a:rPr>
              <a:t> body </a:t>
            </a:r>
            <a:r>
              <a:rPr lang="en-GB" sz="1000" dirty="0" err="1">
                <a:solidFill>
                  <a:srgbClr val="231F20"/>
                </a:solidFill>
                <a:latin typeface="AdvOT440cb1f2"/>
              </a:rPr>
              <a:t>diseaseare</a:t>
            </a:r>
            <a:r>
              <a:rPr lang="en-GB" sz="1000" dirty="0">
                <a:solidFill>
                  <a:srgbClr val="231F20"/>
                </a:solidFill>
                <a:latin typeface="AdvOT440cb1f2"/>
              </a:rPr>
              <a:t> often helpful. In research studies in which distinction needs to be made between DLB and PDD, the existing 1-year rule between the onset of dementia and parkinsonism continues to be recommended.</a:t>
            </a:r>
            <a:endParaRPr lang="en-GB" sz="1000" dirty="0"/>
          </a:p>
        </p:txBody>
      </p:sp>
    </p:spTree>
    <p:extLst>
      <p:ext uri="{BB962C8B-B14F-4D97-AF65-F5344CB8AC3E}">
        <p14:creationId xmlns:p14="http://schemas.microsoft.com/office/powerpoint/2010/main" val="391812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8129017" cy="679449"/>
          </a:xfrm>
        </p:spPr>
        <p:txBody>
          <a:bodyPr/>
          <a:lstStyle/>
          <a:p>
            <a:r>
              <a:rPr lang="en-GB" sz="2800"/>
              <a:t>Other Neurodegenerative Disorders &amp; Dementias</a:t>
            </a:r>
          </a:p>
        </p:txBody>
      </p:sp>
      <p:sp>
        <p:nvSpPr>
          <p:cNvPr id="3" name="Subtitle 2"/>
          <p:cNvSpPr>
            <a:spLocks noGrp="1"/>
          </p:cNvSpPr>
          <p:nvPr>
            <p:ph type="subTitle" idx="1"/>
          </p:nvPr>
        </p:nvSpPr>
        <p:spPr/>
        <p:txBody>
          <a:bodyPr/>
          <a:lstStyle/>
          <a:p>
            <a:r>
              <a:rPr lang="en-US"/>
              <a:t>Expert Led Session</a:t>
            </a:r>
          </a:p>
        </p:txBody>
      </p:sp>
      <p:sp>
        <p:nvSpPr>
          <p:cNvPr id="4" name="Text Placeholder 3"/>
          <p:cNvSpPr>
            <a:spLocks noGrp="1"/>
          </p:cNvSpPr>
          <p:nvPr>
            <p:ph type="body" sz="quarter" idx="13"/>
          </p:nvPr>
        </p:nvSpPr>
        <p:spPr>
          <a:xfrm>
            <a:off x="457200" y="1704975"/>
            <a:ext cx="7839075" cy="3238500"/>
          </a:xfrm>
        </p:spPr>
        <p:txBody>
          <a:bodyPr/>
          <a:lstStyle/>
          <a:p>
            <a:pPr marL="0" indent="0" algn="ctr">
              <a:buNone/>
            </a:pPr>
            <a:endParaRPr lang="en-US" dirty="0"/>
          </a:p>
          <a:p>
            <a:pPr marL="0" indent="0" algn="ctr">
              <a:buNone/>
            </a:pPr>
            <a:endParaRPr lang="en-US" dirty="0"/>
          </a:p>
          <a:p>
            <a:pPr marL="0" indent="0" algn="ctr">
              <a:buNone/>
            </a:pPr>
            <a:r>
              <a:rPr lang="en-US" b="1" i="1" dirty="0"/>
              <a:t>Other Neurodegenerative Disorders &amp; Dementias</a:t>
            </a:r>
          </a:p>
          <a:p>
            <a:pPr marL="0" indent="0" algn="ctr">
              <a:buNone/>
            </a:pPr>
            <a:r>
              <a:rPr lang="en-US" sz="2000" dirty="0" err="1"/>
              <a:t>Dr</a:t>
            </a:r>
            <a:r>
              <a:rPr lang="en-US" sz="2000" dirty="0"/>
              <a:t> Mark Worthington</a:t>
            </a:r>
          </a:p>
          <a:p>
            <a:pPr marL="0" indent="0" algn="ctr">
              <a:buNone/>
            </a:pPr>
            <a:r>
              <a:rPr lang="en-US" sz="2000" dirty="0"/>
              <a:t>Consultant Older Adult Psychiatrist</a:t>
            </a:r>
          </a:p>
          <a:p>
            <a:pPr marL="0" indent="0" algn="ctr">
              <a:buNone/>
            </a:pPr>
            <a:r>
              <a:rPr lang="en-US" sz="2000" dirty="0"/>
              <a:t>Lancashire Care NHS Foundation Trust</a:t>
            </a:r>
          </a:p>
          <a:p>
            <a:pPr marL="0" indent="0" algn="ctr">
              <a:buNone/>
            </a:pPr>
            <a:endParaRPr lang="en-US" sz="2000" dirty="0"/>
          </a:p>
          <a:p>
            <a:pPr marL="0" indent="0" algn="ctr">
              <a:buNone/>
            </a:pPr>
            <a:r>
              <a:rPr lang="en-US" sz="2000" dirty="0"/>
              <a:t>Peer reviewed by:</a:t>
            </a:r>
          </a:p>
          <a:p>
            <a:pPr marL="0" indent="0" algn="ctr">
              <a:buNone/>
            </a:pPr>
            <a:r>
              <a:rPr lang="en-US" sz="2000" dirty="0" err="1"/>
              <a:t>Dr</a:t>
            </a:r>
            <a:r>
              <a:rPr lang="en-US" sz="2000" dirty="0"/>
              <a:t> Matt Jones</a:t>
            </a:r>
          </a:p>
        </p:txBody>
      </p:sp>
    </p:spTree>
    <p:extLst>
      <p:ext uri="{BB962C8B-B14F-4D97-AF65-F5344CB8AC3E}">
        <p14:creationId xmlns:p14="http://schemas.microsoft.com/office/powerpoint/2010/main" val="2118044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Investigations</a:t>
            </a:r>
          </a:p>
        </p:txBody>
      </p:sp>
      <p:sp>
        <p:nvSpPr>
          <p:cNvPr id="3" name="Text Placeholder 2"/>
          <p:cNvSpPr>
            <a:spLocks noGrp="1"/>
          </p:cNvSpPr>
          <p:nvPr>
            <p:ph type="body" sz="quarter" idx="13"/>
          </p:nvPr>
        </p:nvSpPr>
        <p:spPr/>
        <p:txBody>
          <a:bodyPr/>
          <a:lstStyle/>
          <a:p>
            <a:r>
              <a:rPr lang="en-GB" sz="1800" b="1" dirty="0"/>
              <a:t>Structural:</a:t>
            </a:r>
          </a:p>
          <a:p>
            <a:r>
              <a:rPr lang="en-GB" sz="1800" dirty="0"/>
              <a:t>MRI – relative preservation of MTL (vs AD)</a:t>
            </a:r>
          </a:p>
          <a:p>
            <a:endParaRPr lang="en-GB" sz="1800" dirty="0"/>
          </a:p>
          <a:p>
            <a:r>
              <a:rPr lang="en-GB" sz="1800" b="1" dirty="0"/>
              <a:t>Functional:</a:t>
            </a:r>
            <a:endParaRPr lang="en-GB" sz="1800" dirty="0"/>
          </a:p>
          <a:p>
            <a:r>
              <a:rPr lang="en-GB" sz="1800" dirty="0"/>
              <a:t>DAT Scan – reduced dopamine uptake (Sensitivity 78%; specificity 90%) (</a:t>
            </a:r>
            <a:r>
              <a:rPr lang="en-GB" sz="1800" dirty="0" err="1"/>
              <a:t>McKeith</a:t>
            </a:r>
            <a:r>
              <a:rPr lang="en-GB" sz="1800" dirty="0"/>
              <a:t> et al, 2007)</a:t>
            </a:r>
          </a:p>
          <a:p>
            <a:r>
              <a:rPr lang="en-GB" sz="1800" dirty="0"/>
              <a:t>Occipital hypo-perfusion (SPECT) / </a:t>
            </a:r>
            <a:r>
              <a:rPr lang="en-GB" sz="1800" dirty="0" err="1"/>
              <a:t>hypometabolism</a:t>
            </a:r>
            <a:r>
              <a:rPr lang="en-GB" sz="1800" dirty="0"/>
              <a:t> (PET)</a:t>
            </a:r>
          </a:p>
          <a:p>
            <a:endParaRPr lang="en-GB" sz="1800" dirty="0"/>
          </a:p>
          <a:p>
            <a:r>
              <a:rPr lang="en-GB" sz="1800" b="1" dirty="0"/>
              <a:t>EEG:</a:t>
            </a:r>
          </a:p>
          <a:p>
            <a:r>
              <a:rPr lang="en-GB" sz="1800" dirty="0"/>
              <a:t>Prominent slow wave activity</a:t>
            </a:r>
          </a:p>
        </p:txBody>
      </p:sp>
    </p:spTree>
    <p:extLst>
      <p:ext uri="{BB962C8B-B14F-4D97-AF65-F5344CB8AC3E}">
        <p14:creationId xmlns:p14="http://schemas.microsoft.com/office/powerpoint/2010/main" val="317907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999" y="4090737"/>
            <a:ext cx="8059821" cy="2053389"/>
          </a:xfrm>
          <a:prstGeom prst="rect">
            <a:avLst/>
          </a:prstGeom>
        </p:spPr>
        <p:txBody>
          <a:bodyPr/>
          <a:lstStyle/>
          <a:p>
            <a:r>
              <a:rPr lang="en-US" b="1"/>
              <a:t>Normal and abnormal 123I-FP-CIT SPECT images</a:t>
            </a:r>
          </a:p>
          <a:p>
            <a:endParaRPr lang="en-US" sz="1400">
              <a:latin typeface="Arial"/>
            </a:endParaRPr>
          </a:p>
          <a:p>
            <a:r>
              <a:rPr lang="en-US" sz="1400" b="1"/>
              <a:t>Sensitivity and specificity of dopamine transporter imaging with 123I-FP-CIT SPECT in dementia with Lewy bodies: a phase III, </a:t>
            </a:r>
            <a:r>
              <a:rPr lang="en-US" sz="1400" b="1" err="1"/>
              <a:t>multicentre</a:t>
            </a:r>
            <a:r>
              <a:rPr lang="en-US" sz="1400" b="1"/>
              <a:t> study</a:t>
            </a:r>
          </a:p>
          <a:p>
            <a:endParaRPr lang="en-US" sz="1400">
              <a:latin typeface="Arial"/>
            </a:endParaRPr>
          </a:p>
          <a:p>
            <a:r>
              <a:rPr lang="en-US" sz="1400">
                <a:latin typeface="Arial"/>
              </a:rPr>
              <a:t>Ian </a:t>
            </a:r>
            <a:r>
              <a:rPr lang="en-US" sz="1400" err="1">
                <a:latin typeface="Arial"/>
              </a:rPr>
              <a:t>McKeith</a:t>
            </a:r>
            <a:r>
              <a:rPr lang="en-US" sz="1400">
                <a:latin typeface="Arial"/>
              </a:rPr>
              <a:t>,  John O'Brien,  Zuzana Walker,  Klaus Tatsch,  Jan </a:t>
            </a:r>
            <a:r>
              <a:rPr lang="en-US" sz="1400" err="1">
                <a:latin typeface="Arial"/>
              </a:rPr>
              <a:t>Booij</a:t>
            </a:r>
            <a:r>
              <a:rPr lang="en-US" sz="1400">
                <a:latin typeface="Arial"/>
              </a:rPr>
              <a:t>,  Jacques </a:t>
            </a:r>
            <a:r>
              <a:rPr lang="en-US" sz="1400" err="1">
                <a:latin typeface="Arial"/>
              </a:rPr>
              <a:t>Darcourt</a:t>
            </a:r>
            <a:r>
              <a:rPr lang="en-US" sz="1400">
                <a:latin typeface="Arial"/>
              </a:rPr>
              <a:t>,  Alessandro </a:t>
            </a:r>
            <a:r>
              <a:rPr lang="en-US" sz="1400" err="1">
                <a:latin typeface="Arial"/>
              </a:rPr>
              <a:t>Padovani</a:t>
            </a:r>
            <a:r>
              <a:rPr lang="en-US" sz="1400">
                <a:latin typeface="Arial"/>
              </a:rPr>
              <a:t>,  Raffaele </a:t>
            </a:r>
            <a:r>
              <a:rPr lang="en-US" sz="1400" err="1">
                <a:latin typeface="Arial"/>
              </a:rPr>
              <a:t>Giubbini</a:t>
            </a:r>
            <a:r>
              <a:rPr lang="en-US" sz="1400">
                <a:latin typeface="Arial"/>
              </a:rPr>
              <a:t>,  </a:t>
            </a:r>
            <a:r>
              <a:rPr lang="en-US" sz="1400" err="1">
                <a:latin typeface="Arial"/>
              </a:rPr>
              <a:t>Ubaldo</a:t>
            </a:r>
            <a:r>
              <a:rPr lang="en-US" sz="1400">
                <a:latin typeface="Arial"/>
              </a:rPr>
              <a:t> </a:t>
            </a:r>
            <a:r>
              <a:rPr lang="en-US" sz="1400" err="1">
                <a:latin typeface="Arial"/>
              </a:rPr>
              <a:t>Bonuccelli</a:t>
            </a:r>
            <a:r>
              <a:rPr lang="en-US" sz="1400">
                <a:latin typeface="Arial"/>
              </a:rPr>
              <a:t>,  </a:t>
            </a:r>
            <a:r>
              <a:rPr lang="en-US" sz="1400" err="1">
                <a:latin typeface="Arial"/>
              </a:rPr>
              <a:t>Duccio</a:t>
            </a:r>
            <a:r>
              <a:rPr lang="en-US" sz="1400">
                <a:latin typeface="Arial"/>
              </a:rPr>
              <a:t> </a:t>
            </a:r>
            <a:r>
              <a:rPr lang="en-US" sz="1400" err="1">
                <a:latin typeface="Arial"/>
              </a:rPr>
              <a:t>Volterrani</a:t>
            </a:r>
            <a:r>
              <a:rPr lang="en-US" sz="1400">
                <a:latin typeface="Arial"/>
              </a:rPr>
              <a:t>,  Clive Holmes,  Paul Kemp,  </a:t>
            </a:r>
            <a:r>
              <a:rPr lang="en-US" sz="1400" err="1">
                <a:latin typeface="Arial"/>
              </a:rPr>
              <a:t>Naji</a:t>
            </a:r>
            <a:r>
              <a:rPr lang="en-US" sz="1400">
                <a:latin typeface="Arial"/>
              </a:rPr>
              <a:t> </a:t>
            </a:r>
            <a:r>
              <a:rPr lang="en-US" sz="1400" err="1">
                <a:latin typeface="Arial"/>
              </a:rPr>
              <a:t>Tabet</a:t>
            </a:r>
            <a:r>
              <a:rPr lang="en-US" sz="1400">
                <a:latin typeface="Arial"/>
              </a:rPr>
              <a:t>,  Ines Meyer,  Cornelia </a:t>
            </a:r>
            <a:r>
              <a:rPr lang="en-US" sz="1400" err="1">
                <a:latin typeface="Arial"/>
              </a:rPr>
              <a:t>Reininger</a:t>
            </a:r>
            <a:endParaRPr lang="en-US" sz="1400">
              <a:latin typeface="Arial"/>
            </a:endParaRPr>
          </a:p>
        </p:txBody>
      </p:sp>
      <p:sp>
        <p:nvSpPr>
          <p:cNvPr id="5" name="TextBox 4"/>
          <p:cNvSpPr txBox="1"/>
          <p:nvPr/>
        </p:nvSpPr>
        <p:spPr>
          <a:xfrm>
            <a:off x="635000" y="5186279"/>
            <a:ext cx="7620000" cy="254000"/>
          </a:xfrm>
          <a:prstGeom prst="rect">
            <a:avLst/>
          </a:prstGeom>
        </p:spPr>
        <p:txBody>
          <a:bodyPr/>
          <a:lstStyle/>
          <a:p>
            <a:endParaRPr lang="en-US" sz="1400" b="1" i="0" baseline="0">
              <a:latin typeface="Arial"/>
            </a:endParaRPr>
          </a:p>
        </p:txBody>
      </p:sp>
      <p:sp>
        <p:nvSpPr>
          <p:cNvPr id="6" name="TextBox 5"/>
          <p:cNvSpPr txBox="1"/>
          <p:nvPr/>
        </p:nvSpPr>
        <p:spPr>
          <a:xfrm>
            <a:off x="634999" y="6357352"/>
            <a:ext cx="7620000" cy="254000"/>
          </a:xfrm>
          <a:prstGeom prst="rect">
            <a:avLst/>
          </a:prstGeom>
        </p:spPr>
        <p:txBody>
          <a:bodyPr/>
          <a:lstStyle/>
          <a:p>
            <a:r>
              <a:rPr lang="en-US" sz="1100">
                <a:latin typeface="Arial"/>
              </a:rPr>
              <a:t>Volume 6, Issue 4, 2007, 305–313</a:t>
            </a:r>
          </a:p>
          <a:p>
            <a:r>
              <a:rPr lang="en-US" sz="1100"/>
              <a:t>http://</a:t>
            </a:r>
            <a:r>
              <a:rPr lang="en-US" sz="1100" err="1"/>
              <a:t>dx.doi.org</a:t>
            </a:r>
            <a:r>
              <a:rPr lang="en-US" sz="1100"/>
              <a:t>/10.1016/S1474-4422(07)70057-1</a:t>
            </a:r>
          </a:p>
        </p:txBody>
      </p:sp>
      <p:pic>
        <p:nvPicPr>
          <p:cNvPr id="8" name="Picture 7"/>
          <p:cNvPicPr>
            <a:picLocks noChangeAspect="1"/>
          </p:cNvPicPr>
          <p:nvPr/>
        </p:nvPicPr>
        <p:blipFill>
          <a:blip r:embed="rId3"/>
          <a:stretch>
            <a:fillRect/>
          </a:stretch>
        </p:blipFill>
        <p:spPr>
          <a:xfrm>
            <a:off x="-24063" y="1554935"/>
            <a:ext cx="9168063" cy="2322576"/>
          </a:xfrm>
          <a:prstGeom prst="rect">
            <a:avLst/>
          </a:prstGeom>
        </p:spPr>
      </p:pic>
      <p:sp>
        <p:nvSpPr>
          <p:cNvPr id="2" name="Title 1"/>
          <p:cNvSpPr>
            <a:spLocks noGrp="1"/>
          </p:cNvSpPr>
          <p:nvPr>
            <p:ph type="ctrTitle"/>
          </p:nvPr>
        </p:nvSpPr>
        <p:spPr/>
        <p:txBody>
          <a:bodyPr/>
          <a:lstStyle/>
          <a:p>
            <a:r>
              <a:rPr lang="en-GB"/>
              <a:t>DAT Scan</a:t>
            </a:r>
          </a:p>
        </p:txBody>
      </p:sp>
    </p:spTree>
    <p:extLst>
      <p:ext uri="{BB962C8B-B14F-4D97-AF65-F5344CB8AC3E}">
        <p14:creationId xmlns:p14="http://schemas.microsoft.com/office/powerpoint/2010/main" val="499347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Pharmacological Treatments</a:t>
            </a:r>
          </a:p>
        </p:txBody>
      </p:sp>
      <p:sp>
        <p:nvSpPr>
          <p:cNvPr id="3" name="Text Placeholder 2"/>
          <p:cNvSpPr>
            <a:spLocks noGrp="1"/>
          </p:cNvSpPr>
          <p:nvPr>
            <p:ph type="body" sz="quarter" idx="13"/>
          </p:nvPr>
        </p:nvSpPr>
        <p:spPr/>
        <p:txBody>
          <a:bodyPr/>
          <a:lstStyle/>
          <a:p>
            <a:r>
              <a:rPr lang="en-GB" dirty="0" err="1"/>
              <a:t>AChEIs</a:t>
            </a:r>
            <a:r>
              <a:rPr lang="en-GB" dirty="0"/>
              <a:t> are the main treatment option</a:t>
            </a:r>
          </a:p>
          <a:p>
            <a:endParaRPr lang="en-GB" dirty="0"/>
          </a:p>
          <a:p>
            <a:r>
              <a:rPr lang="en-GB" dirty="0"/>
              <a:t>Rivastigmine commonly used but little evidence of difference between drugs </a:t>
            </a:r>
            <a:r>
              <a:rPr lang="en-GB" sz="1400" dirty="0"/>
              <a:t>(</a:t>
            </a:r>
            <a:r>
              <a:rPr lang="en-GB" sz="1400" dirty="0" err="1"/>
              <a:t>Bhasin</a:t>
            </a:r>
            <a:r>
              <a:rPr lang="en-GB" sz="1400" dirty="0"/>
              <a:t> et al, 2007)</a:t>
            </a:r>
          </a:p>
          <a:p>
            <a:endParaRPr lang="en-GB" dirty="0"/>
          </a:p>
          <a:p>
            <a:r>
              <a:rPr lang="en-GB" dirty="0"/>
              <a:t>Cochrane suggests effect of </a:t>
            </a:r>
            <a:r>
              <a:rPr lang="en-GB" dirty="0" err="1"/>
              <a:t>AChEIs</a:t>
            </a:r>
            <a:r>
              <a:rPr lang="en-GB" dirty="0"/>
              <a:t> is unclear </a:t>
            </a:r>
            <a:r>
              <a:rPr lang="en-GB" sz="1400" dirty="0"/>
              <a:t>(</a:t>
            </a:r>
            <a:r>
              <a:rPr lang="en-GB" sz="1400" dirty="0" err="1"/>
              <a:t>Rolinski</a:t>
            </a:r>
            <a:r>
              <a:rPr lang="en-GB" sz="1400" dirty="0"/>
              <a:t> et al, 2012)</a:t>
            </a:r>
          </a:p>
          <a:p>
            <a:endParaRPr lang="en-GB" dirty="0"/>
          </a:p>
          <a:p>
            <a:r>
              <a:rPr lang="en-GB" dirty="0"/>
              <a:t>Dopaminergic agents not routinely used – variable and limited response </a:t>
            </a:r>
            <a:r>
              <a:rPr lang="en-GB" sz="1400" dirty="0"/>
              <a:t>(Molloy et al, 2005)</a:t>
            </a:r>
          </a:p>
        </p:txBody>
      </p:sp>
    </p:spTree>
    <p:extLst>
      <p:ext uri="{BB962C8B-B14F-4D97-AF65-F5344CB8AC3E}">
        <p14:creationId xmlns:p14="http://schemas.microsoft.com/office/powerpoint/2010/main" val="4134535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Prognosis</a:t>
            </a:r>
          </a:p>
        </p:txBody>
      </p:sp>
      <p:sp>
        <p:nvSpPr>
          <p:cNvPr id="3" name="Text Placeholder 2"/>
          <p:cNvSpPr>
            <a:spLocks noGrp="1"/>
          </p:cNvSpPr>
          <p:nvPr>
            <p:ph type="body" sz="quarter" idx="13"/>
          </p:nvPr>
        </p:nvSpPr>
        <p:spPr/>
        <p:txBody>
          <a:bodyPr/>
          <a:lstStyle/>
          <a:p>
            <a:endParaRPr lang="en-GB" dirty="0"/>
          </a:p>
          <a:p>
            <a:r>
              <a:rPr lang="en-GB" dirty="0"/>
              <a:t>Higher mortality rate (vs AD) </a:t>
            </a:r>
            <a:r>
              <a:rPr lang="en-GB" sz="1200" dirty="0">
                <a:solidFill>
                  <a:schemeClr val="tx1">
                    <a:lumMod val="75000"/>
                    <a:lumOff val="25000"/>
                  </a:schemeClr>
                </a:solidFill>
              </a:rPr>
              <a:t>(Williams et al, 2006)</a:t>
            </a:r>
          </a:p>
          <a:p>
            <a:endParaRPr lang="en-GB" dirty="0"/>
          </a:p>
          <a:p>
            <a:r>
              <a:rPr lang="en-GB" dirty="0"/>
              <a:t>Faster cognitive decline (probably) </a:t>
            </a:r>
            <a:r>
              <a:rPr lang="en-GB" sz="1200" dirty="0">
                <a:solidFill>
                  <a:schemeClr val="tx1">
                    <a:lumMod val="75000"/>
                    <a:lumOff val="25000"/>
                  </a:schemeClr>
                </a:solidFill>
              </a:rPr>
              <a:t>(</a:t>
            </a:r>
            <a:r>
              <a:rPr lang="en-GB" sz="1200" dirty="0" err="1">
                <a:solidFill>
                  <a:schemeClr val="tx1">
                    <a:lumMod val="75000"/>
                    <a:lumOff val="25000"/>
                  </a:schemeClr>
                </a:solidFill>
              </a:rPr>
              <a:t>Rongve</a:t>
            </a:r>
            <a:r>
              <a:rPr lang="en-GB" sz="1200" dirty="0">
                <a:solidFill>
                  <a:schemeClr val="tx1">
                    <a:lumMod val="75000"/>
                    <a:lumOff val="25000"/>
                  </a:schemeClr>
                </a:solidFill>
              </a:rPr>
              <a:t> et al, 2016)</a:t>
            </a:r>
          </a:p>
          <a:p>
            <a:endParaRPr lang="en-GB" dirty="0"/>
          </a:p>
          <a:p>
            <a:endParaRPr lang="en-GB" dirty="0"/>
          </a:p>
        </p:txBody>
      </p:sp>
    </p:spTree>
    <p:extLst>
      <p:ext uri="{BB962C8B-B14F-4D97-AF65-F5344CB8AC3E}">
        <p14:creationId xmlns:p14="http://schemas.microsoft.com/office/powerpoint/2010/main" val="2330512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8221580" cy="679449"/>
          </a:xfrm>
        </p:spPr>
        <p:txBody>
          <a:bodyPr/>
          <a:lstStyle/>
          <a:p>
            <a:r>
              <a:rPr lang="en-GB"/>
              <a:t>Parkinson’s Disease Dementia (PDD)</a:t>
            </a:r>
          </a:p>
        </p:txBody>
      </p:sp>
      <p:sp>
        <p:nvSpPr>
          <p:cNvPr id="3" name="Text Placeholder 2"/>
          <p:cNvSpPr>
            <a:spLocks noGrp="1"/>
          </p:cNvSpPr>
          <p:nvPr>
            <p:ph type="body" sz="quarter" idx="13"/>
          </p:nvPr>
        </p:nvSpPr>
        <p:spPr/>
        <p:txBody>
          <a:bodyPr/>
          <a:lstStyle/>
          <a:p>
            <a:endParaRPr lang="en-GB" dirty="0"/>
          </a:p>
          <a:p>
            <a:r>
              <a:rPr lang="en-GB" dirty="0"/>
              <a:t>20-50% during course of illness (</a:t>
            </a:r>
            <a:r>
              <a:rPr lang="en-GB" dirty="0" err="1"/>
              <a:t>Leroi</a:t>
            </a:r>
            <a:r>
              <a:rPr lang="en-GB" dirty="0"/>
              <a:t> et al, 2004)</a:t>
            </a:r>
          </a:p>
          <a:p>
            <a:endParaRPr lang="en-GB" dirty="0"/>
          </a:p>
          <a:p>
            <a:r>
              <a:rPr lang="en-GB" dirty="0"/>
              <a:t>Often associated with / risk factor for psychosis</a:t>
            </a:r>
          </a:p>
          <a:p>
            <a:endParaRPr lang="en-GB" dirty="0"/>
          </a:p>
          <a:p>
            <a:r>
              <a:rPr lang="en-GB" dirty="0"/>
              <a:t>M&gt;F</a:t>
            </a:r>
          </a:p>
          <a:p>
            <a:endParaRPr lang="en-GB" dirty="0"/>
          </a:p>
          <a:p>
            <a:r>
              <a:rPr lang="en-GB" dirty="0"/>
              <a:t>1 year rule:</a:t>
            </a:r>
          </a:p>
          <a:p>
            <a:r>
              <a:rPr lang="en-GB" dirty="0"/>
              <a:t>≤ 12 months of parkinsonism = Lewy Body disease; </a:t>
            </a:r>
          </a:p>
          <a:p>
            <a:r>
              <a:rPr lang="en-GB" dirty="0"/>
              <a:t>if &gt;12 months = Parkinson’s disease dementia</a:t>
            </a:r>
          </a:p>
          <a:p>
            <a:endParaRPr lang="en-GB" dirty="0"/>
          </a:p>
          <a:p>
            <a:endParaRPr lang="en-GB" dirty="0"/>
          </a:p>
          <a:p>
            <a:endParaRPr lang="en-GB" dirty="0"/>
          </a:p>
        </p:txBody>
      </p:sp>
    </p:spTree>
    <p:extLst>
      <p:ext uri="{BB962C8B-B14F-4D97-AF65-F5344CB8AC3E}">
        <p14:creationId xmlns:p14="http://schemas.microsoft.com/office/powerpoint/2010/main" val="609192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Pathophysiology</a:t>
            </a:r>
          </a:p>
        </p:txBody>
      </p:sp>
      <p:sp>
        <p:nvSpPr>
          <p:cNvPr id="3" name="Text Placeholder 2"/>
          <p:cNvSpPr>
            <a:spLocks noGrp="1"/>
          </p:cNvSpPr>
          <p:nvPr>
            <p:ph type="body" sz="quarter" idx="13"/>
          </p:nvPr>
        </p:nvSpPr>
        <p:spPr/>
        <p:txBody>
          <a:bodyPr/>
          <a:lstStyle/>
          <a:p>
            <a:r>
              <a:rPr lang="en-GB" b="1" dirty="0"/>
              <a:t>Lewy body disease:</a:t>
            </a:r>
          </a:p>
          <a:p>
            <a:r>
              <a:rPr lang="en-GB" dirty="0"/>
              <a:t>Pathology starts in medulla and olfactory bulbs</a:t>
            </a:r>
          </a:p>
          <a:p>
            <a:r>
              <a:rPr lang="en-GB" dirty="0" err="1"/>
              <a:t>Braak</a:t>
            </a:r>
            <a:r>
              <a:rPr lang="en-GB" dirty="0"/>
              <a:t> Stages</a:t>
            </a:r>
          </a:p>
          <a:p>
            <a:endParaRPr lang="en-GB" dirty="0"/>
          </a:p>
          <a:p>
            <a:r>
              <a:rPr lang="en-GB" dirty="0"/>
              <a:t>Substantia nigra (pars compacta)</a:t>
            </a:r>
          </a:p>
          <a:p>
            <a:r>
              <a:rPr lang="en-GB" dirty="0"/>
              <a:t>Dorsal nucleus of </a:t>
            </a:r>
            <a:r>
              <a:rPr lang="en-GB" dirty="0" err="1"/>
              <a:t>vagus</a:t>
            </a:r>
            <a:r>
              <a:rPr lang="en-GB" dirty="0"/>
              <a:t> nerve</a:t>
            </a:r>
          </a:p>
          <a:p>
            <a:r>
              <a:rPr lang="en-GB" dirty="0"/>
              <a:t>Nucleus basalis of </a:t>
            </a:r>
            <a:r>
              <a:rPr lang="en-GB" dirty="0" err="1"/>
              <a:t>Meynert</a:t>
            </a:r>
            <a:r>
              <a:rPr lang="en-GB" dirty="0"/>
              <a:t> (acetylcholine)</a:t>
            </a:r>
          </a:p>
          <a:p>
            <a:endParaRPr lang="en-GB" dirty="0"/>
          </a:p>
          <a:p>
            <a:endParaRPr lang="en-GB" dirty="0"/>
          </a:p>
        </p:txBody>
      </p:sp>
    </p:spTree>
    <p:extLst>
      <p:ext uri="{BB962C8B-B14F-4D97-AF65-F5344CB8AC3E}">
        <p14:creationId xmlns:p14="http://schemas.microsoft.com/office/powerpoint/2010/main" val="147736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Clinical Presentation</a:t>
            </a:r>
          </a:p>
        </p:txBody>
      </p:sp>
      <p:sp>
        <p:nvSpPr>
          <p:cNvPr id="3" name="Text Placeholder 2"/>
          <p:cNvSpPr>
            <a:spLocks noGrp="1"/>
          </p:cNvSpPr>
          <p:nvPr>
            <p:ph type="body" sz="quarter" idx="13"/>
          </p:nvPr>
        </p:nvSpPr>
        <p:spPr/>
        <p:txBody>
          <a:bodyPr/>
          <a:lstStyle/>
          <a:p>
            <a:r>
              <a:rPr lang="en-GB" dirty="0"/>
              <a:t>Early dementia uncommon</a:t>
            </a:r>
          </a:p>
          <a:p>
            <a:r>
              <a:rPr lang="en-GB" dirty="0"/>
              <a:t>Occurs later in around 25%</a:t>
            </a:r>
          </a:p>
          <a:p>
            <a:endParaRPr lang="en-GB" dirty="0"/>
          </a:p>
          <a:p>
            <a:r>
              <a:rPr lang="en-GB" dirty="0"/>
              <a:t>Early stages some evidence of executive dysfunction </a:t>
            </a:r>
          </a:p>
          <a:p>
            <a:r>
              <a:rPr lang="en-GB" dirty="0"/>
              <a:t>Reduced verbal fluency</a:t>
            </a:r>
          </a:p>
          <a:p>
            <a:r>
              <a:rPr lang="en-GB" dirty="0"/>
              <a:t>Apathy</a:t>
            </a:r>
          </a:p>
          <a:p>
            <a:endParaRPr lang="en-GB" dirty="0"/>
          </a:p>
          <a:p>
            <a:r>
              <a:rPr lang="en-GB" dirty="0"/>
              <a:t>”Subcortical” presentation</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826778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Treatment</a:t>
            </a:r>
          </a:p>
        </p:txBody>
      </p:sp>
      <p:sp>
        <p:nvSpPr>
          <p:cNvPr id="3" name="Text Placeholder 2"/>
          <p:cNvSpPr>
            <a:spLocks noGrp="1"/>
          </p:cNvSpPr>
          <p:nvPr>
            <p:ph type="body" sz="quarter" idx="13"/>
          </p:nvPr>
        </p:nvSpPr>
        <p:spPr/>
        <p:txBody>
          <a:bodyPr/>
          <a:lstStyle/>
          <a:p>
            <a:r>
              <a:rPr lang="en-GB" dirty="0"/>
              <a:t>Rivastigmine commonly used</a:t>
            </a:r>
          </a:p>
          <a:p>
            <a:r>
              <a:rPr lang="en-GB" dirty="0"/>
              <a:t>Helpful for non-cognitive symptoms</a:t>
            </a:r>
          </a:p>
          <a:p>
            <a:endParaRPr lang="en-GB" dirty="0"/>
          </a:p>
          <a:p>
            <a:r>
              <a:rPr lang="en-GB" dirty="0"/>
              <a:t>Dopaminergic agents may worsen confusion and/or psychosis</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8772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Atypical Parkinsonian Syndromes</a:t>
            </a:r>
          </a:p>
        </p:txBody>
      </p:sp>
      <p:sp>
        <p:nvSpPr>
          <p:cNvPr id="3" name="Text Placeholder 2"/>
          <p:cNvSpPr>
            <a:spLocks noGrp="1"/>
          </p:cNvSpPr>
          <p:nvPr>
            <p:ph type="body" sz="quarter" idx="13"/>
          </p:nvPr>
        </p:nvSpPr>
        <p:spPr>
          <a:xfrm>
            <a:off x="457201" y="1605222"/>
            <a:ext cx="7839074" cy="4499055"/>
          </a:xfrm>
        </p:spPr>
        <p:txBody>
          <a:bodyPr/>
          <a:lstStyle/>
          <a:p>
            <a:r>
              <a:rPr lang="en-GB" sz="2000" dirty="0">
                <a:latin typeface="+mj-lt"/>
              </a:rPr>
              <a:t>Sometimes referred to as </a:t>
            </a:r>
            <a:r>
              <a:rPr lang="en-GB" sz="2000" b="1" dirty="0">
                <a:latin typeface="+mj-lt"/>
              </a:rPr>
              <a:t>Parkinson-Plus Syndromes</a:t>
            </a:r>
          </a:p>
          <a:p>
            <a:endParaRPr lang="en-GB" sz="2000" b="1" dirty="0">
              <a:latin typeface="+mj-lt"/>
            </a:endParaRPr>
          </a:p>
          <a:p>
            <a:r>
              <a:rPr lang="en-GB" sz="2000" b="1" dirty="0">
                <a:latin typeface="+mj-lt"/>
              </a:rPr>
              <a:t>Multiple System Atrophy (MSA)</a:t>
            </a:r>
          </a:p>
          <a:p>
            <a:endParaRPr lang="en-GB" sz="2000" b="1" dirty="0">
              <a:latin typeface="+mj-lt"/>
            </a:endParaRPr>
          </a:p>
          <a:p>
            <a:r>
              <a:rPr lang="en-GB" sz="2000" b="1" dirty="0">
                <a:latin typeface="+mj-lt"/>
              </a:rPr>
              <a:t>Progressive </a:t>
            </a:r>
            <a:r>
              <a:rPr lang="en-GB" sz="2000" b="1" dirty="0" err="1">
                <a:latin typeface="+mj-lt"/>
              </a:rPr>
              <a:t>Supranuclear</a:t>
            </a:r>
            <a:r>
              <a:rPr lang="en-GB" sz="2000" b="1" dirty="0">
                <a:latin typeface="+mj-lt"/>
              </a:rPr>
              <a:t> Palsy Syndrome (PSPS), variant </a:t>
            </a:r>
            <a:r>
              <a:rPr lang="en-GB" sz="2000" b="1" dirty="0" err="1">
                <a:latin typeface="+mj-lt"/>
              </a:rPr>
              <a:t>phenutypes</a:t>
            </a:r>
            <a:r>
              <a:rPr lang="en-GB" sz="2000" b="1" dirty="0">
                <a:latin typeface="+mj-lt"/>
              </a:rPr>
              <a:t> are PSP-RS, PSP-parkinsonism</a:t>
            </a:r>
          </a:p>
          <a:p>
            <a:endParaRPr lang="en-GB" sz="2000" dirty="0">
              <a:latin typeface="+mj-lt"/>
            </a:endParaRPr>
          </a:p>
          <a:p>
            <a:r>
              <a:rPr lang="en-GB" sz="2000" b="1" dirty="0" err="1">
                <a:latin typeface="+mj-lt"/>
              </a:rPr>
              <a:t>Corticobasal</a:t>
            </a:r>
            <a:r>
              <a:rPr lang="en-GB" sz="2000" b="1" dirty="0">
                <a:latin typeface="+mj-lt"/>
              </a:rPr>
              <a:t> Syndrome (CBS)</a:t>
            </a:r>
          </a:p>
          <a:p>
            <a:endParaRPr lang="en-GB" sz="2000" b="1" dirty="0">
              <a:latin typeface="+mj-lt"/>
            </a:endParaRPr>
          </a:p>
          <a:p>
            <a:r>
              <a:rPr lang="en-GB" sz="2000" b="1" dirty="0">
                <a:latin typeface="+mj-lt"/>
              </a:rPr>
              <a:t>PSPS and CBS  - same </a:t>
            </a:r>
            <a:r>
              <a:rPr lang="en-GB" sz="2000" b="1" dirty="0" err="1">
                <a:latin typeface="+mj-lt"/>
              </a:rPr>
              <a:t>tauopathies</a:t>
            </a:r>
            <a:r>
              <a:rPr lang="en-GB" sz="2000" b="1" dirty="0">
                <a:latin typeface="+mj-lt"/>
              </a:rPr>
              <a:t> as in many cases of FTD Clinical overlap in speech/behaviour problems present in the </a:t>
            </a:r>
            <a:r>
              <a:rPr lang="en-GB" sz="2000" b="1" dirty="0" err="1">
                <a:latin typeface="+mj-lt"/>
              </a:rPr>
              <a:t>nfvPPA</a:t>
            </a:r>
            <a:endParaRPr lang="en-GB" sz="2000" b="1" dirty="0">
              <a:latin typeface="+mj-lt"/>
            </a:endParaRPr>
          </a:p>
        </p:txBody>
      </p:sp>
    </p:spTree>
    <p:extLst>
      <p:ext uri="{BB962C8B-B14F-4D97-AF65-F5344CB8AC3E}">
        <p14:creationId xmlns:p14="http://schemas.microsoft.com/office/powerpoint/2010/main" val="89339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Multiple System Atrophy (MSA)</a:t>
            </a:r>
          </a:p>
        </p:txBody>
      </p:sp>
      <p:sp>
        <p:nvSpPr>
          <p:cNvPr id="3" name="Text Placeholder 2"/>
          <p:cNvSpPr>
            <a:spLocks noGrp="1"/>
          </p:cNvSpPr>
          <p:nvPr>
            <p:ph type="body" sz="quarter" idx="13"/>
          </p:nvPr>
        </p:nvSpPr>
        <p:spPr/>
        <p:txBody>
          <a:bodyPr/>
          <a:lstStyle/>
          <a:p>
            <a:r>
              <a:rPr lang="en-GB" dirty="0"/>
              <a:t>Combination of features:</a:t>
            </a:r>
          </a:p>
          <a:p>
            <a:r>
              <a:rPr lang="en-GB" dirty="0"/>
              <a:t>	Parkinsonism</a:t>
            </a:r>
          </a:p>
          <a:p>
            <a:r>
              <a:rPr lang="en-GB" dirty="0"/>
              <a:t>	Cerebellar ataxia (e.g. intention tremor*)</a:t>
            </a:r>
          </a:p>
          <a:p>
            <a:r>
              <a:rPr lang="en-GB" dirty="0"/>
              <a:t>	Autonomic dysfunction</a:t>
            </a:r>
          </a:p>
          <a:p>
            <a:pPr>
              <a:spcBef>
                <a:spcPts val="0"/>
              </a:spcBef>
            </a:pPr>
            <a:endParaRPr lang="en-GB" sz="2000" dirty="0"/>
          </a:p>
          <a:p>
            <a:pPr>
              <a:spcBef>
                <a:spcPts val="0"/>
              </a:spcBef>
            </a:pPr>
            <a:r>
              <a:rPr lang="en-GB" sz="2000" dirty="0"/>
              <a:t>MSA-P: predominant parkinsonism resembling idiopathic PD (IPD).</a:t>
            </a:r>
          </a:p>
          <a:p>
            <a:pPr>
              <a:spcBef>
                <a:spcPts val="0"/>
              </a:spcBef>
            </a:pPr>
            <a:r>
              <a:rPr lang="en-GB" sz="2000" dirty="0" err="1"/>
              <a:t>Striato-nigral</a:t>
            </a:r>
            <a:r>
              <a:rPr lang="en-GB" sz="2000" dirty="0"/>
              <a:t> </a:t>
            </a:r>
            <a:r>
              <a:rPr lang="en-GB" sz="2000" dirty="0" err="1"/>
              <a:t>denegeneration</a:t>
            </a:r>
            <a:endParaRPr lang="en-GB" sz="2000" dirty="0"/>
          </a:p>
          <a:p>
            <a:pPr>
              <a:spcBef>
                <a:spcPts val="0"/>
              </a:spcBef>
            </a:pPr>
            <a:endParaRPr lang="en-GB" sz="2000" dirty="0"/>
          </a:p>
          <a:p>
            <a:pPr>
              <a:spcBef>
                <a:spcPts val="0"/>
              </a:spcBef>
            </a:pPr>
            <a:r>
              <a:rPr lang="en-GB" sz="2000" dirty="0"/>
              <a:t>MSA-C: predominant cerebellar signs with UMN signs</a:t>
            </a:r>
          </a:p>
          <a:p>
            <a:pPr>
              <a:spcBef>
                <a:spcPts val="0"/>
              </a:spcBef>
            </a:pPr>
            <a:r>
              <a:rPr lang="en-GB" sz="2000" dirty="0" err="1"/>
              <a:t>Olivopentocerebellar</a:t>
            </a:r>
            <a:r>
              <a:rPr lang="en-GB" sz="2000" dirty="0"/>
              <a:t> atrophy</a:t>
            </a:r>
          </a:p>
          <a:p>
            <a:pPr>
              <a:spcBef>
                <a:spcPts val="0"/>
              </a:spcBef>
            </a:pPr>
            <a:endParaRPr lang="en-GB" sz="2000" dirty="0"/>
          </a:p>
          <a:p>
            <a:pPr>
              <a:spcBef>
                <a:spcPts val="0"/>
              </a:spcBef>
            </a:pPr>
            <a:r>
              <a:rPr lang="en-GB" sz="2000" dirty="0">
                <a:solidFill>
                  <a:schemeClr val="tx1">
                    <a:lumMod val="75000"/>
                    <a:lumOff val="25000"/>
                  </a:schemeClr>
                </a:solidFill>
              </a:rPr>
              <a:t>Shy-</a:t>
            </a:r>
            <a:r>
              <a:rPr lang="en-GB" sz="2000" dirty="0" err="1">
                <a:solidFill>
                  <a:schemeClr val="tx1">
                    <a:lumMod val="75000"/>
                    <a:lumOff val="25000"/>
                  </a:schemeClr>
                </a:solidFill>
              </a:rPr>
              <a:t>Drager</a:t>
            </a:r>
            <a:r>
              <a:rPr lang="en-GB" sz="2000" dirty="0">
                <a:solidFill>
                  <a:schemeClr val="tx1">
                    <a:lumMod val="75000"/>
                    <a:lumOff val="25000"/>
                  </a:schemeClr>
                </a:solidFill>
              </a:rPr>
              <a:t> Syndrome (primary autonomic failure)</a:t>
            </a:r>
          </a:p>
        </p:txBody>
      </p:sp>
    </p:spTree>
    <p:extLst>
      <p:ext uri="{BB962C8B-B14F-4D97-AF65-F5344CB8AC3E}">
        <p14:creationId xmlns:p14="http://schemas.microsoft.com/office/powerpoint/2010/main" val="47947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409574261"/>
              </p:ext>
            </p:extLst>
          </p:nvPr>
        </p:nvGraphicFramePr>
        <p:xfrm>
          <a:off x="1383218" y="1513588"/>
          <a:ext cx="6814484" cy="51530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normAutofit fontScale="90000"/>
          </a:bodyPr>
          <a:lstStyle/>
          <a:p>
            <a:pPr algn="l"/>
            <a:r>
              <a:rPr lang="en-GB" sz="4800" b="1" dirty="0">
                <a:solidFill>
                  <a:srgbClr val="00B0F0"/>
                </a:solidFill>
                <a:ea typeface="Verdana" panose="020B0604030504040204" pitchFamily="34" charset="0"/>
                <a:cs typeface="Aharoni" panose="02010803020104030203" pitchFamily="2" charset="-79"/>
              </a:rPr>
              <a:t>Dementia by Type</a:t>
            </a:r>
          </a:p>
        </p:txBody>
      </p:sp>
    </p:spTree>
    <p:extLst>
      <p:ext uri="{BB962C8B-B14F-4D97-AF65-F5344CB8AC3E}">
        <p14:creationId xmlns:p14="http://schemas.microsoft.com/office/powerpoint/2010/main" val="3435564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Multiple System Atrophy</a:t>
            </a:r>
          </a:p>
        </p:txBody>
      </p:sp>
      <p:sp>
        <p:nvSpPr>
          <p:cNvPr id="3" name="Text Placeholder 2"/>
          <p:cNvSpPr>
            <a:spLocks noGrp="1"/>
          </p:cNvSpPr>
          <p:nvPr>
            <p:ph type="body" sz="quarter" idx="13"/>
          </p:nvPr>
        </p:nvSpPr>
        <p:spPr/>
        <p:txBody>
          <a:bodyPr/>
          <a:lstStyle/>
          <a:p>
            <a:r>
              <a:rPr lang="en-GB" dirty="0"/>
              <a:t>Progresses more rapidly than IPD</a:t>
            </a:r>
          </a:p>
          <a:p>
            <a:endParaRPr lang="en-GB" dirty="0"/>
          </a:p>
          <a:p>
            <a:r>
              <a:rPr lang="en-GB" dirty="0"/>
              <a:t>Early gait disturbance, falls, marked orthostatic hypotension should raise suspicion of MSA</a:t>
            </a:r>
          </a:p>
          <a:p>
            <a:r>
              <a:rPr lang="en-GB" dirty="0"/>
              <a:t>Often have marked flexed posture with chin on chest (&gt;IPD)</a:t>
            </a:r>
          </a:p>
          <a:p>
            <a:endParaRPr lang="en-GB" dirty="0"/>
          </a:p>
          <a:p>
            <a:r>
              <a:rPr lang="en-GB" dirty="0"/>
              <a:t>Overt dementia uncommon</a:t>
            </a:r>
          </a:p>
          <a:p>
            <a:endParaRPr lang="en-GB" dirty="0"/>
          </a:p>
          <a:p>
            <a:r>
              <a:rPr lang="en-GB" dirty="0"/>
              <a:t>May be caused by abnormal synuclein-derived prion </a:t>
            </a:r>
            <a:r>
              <a:rPr lang="en-GB" sz="1600" dirty="0"/>
              <a:t>(</a:t>
            </a:r>
            <a:r>
              <a:rPr lang="en-GB" sz="1600" dirty="0" err="1"/>
              <a:t>Prusiner</a:t>
            </a:r>
            <a:r>
              <a:rPr lang="en-GB" sz="1600" dirty="0"/>
              <a:t> et al, 2015)</a:t>
            </a:r>
            <a:endParaRPr lang="en-GB" dirty="0"/>
          </a:p>
          <a:p>
            <a:endParaRPr lang="en-GB" dirty="0"/>
          </a:p>
        </p:txBody>
      </p:sp>
    </p:spTree>
    <p:extLst>
      <p:ext uri="{BB962C8B-B14F-4D97-AF65-F5344CB8AC3E}">
        <p14:creationId xmlns:p14="http://schemas.microsoft.com/office/powerpoint/2010/main" val="1994316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8560678" cy="679449"/>
          </a:xfrm>
        </p:spPr>
        <p:txBody>
          <a:bodyPr/>
          <a:lstStyle/>
          <a:p>
            <a:r>
              <a:rPr lang="en-GB" dirty="0"/>
              <a:t>Progressive Supranuclear Palsy (PSP)</a:t>
            </a:r>
          </a:p>
        </p:txBody>
      </p:sp>
      <p:sp>
        <p:nvSpPr>
          <p:cNvPr id="3" name="Text Placeholder 2"/>
          <p:cNvSpPr>
            <a:spLocks noGrp="1"/>
          </p:cNvSpPr>
          <p:nvPr>
            <p:ph type="body" sz="quarter" idx="13"/>
          </p:nvPr>
        </p:nvSpPr>
        <p:spPr>
          <a:xfrm>
            <a:off x="457200" y="1704974"/>
            <a:ext cx="8229600" cy="4499055"/>
          </a:xfrm>
        </p:spPr>
        <p:txBody>
          <a:bodyPr/>
          <a:lstStyle/>
          <a:p>
            <a:r>
              <a:rPr lang="en-GB" b="1" u="sng" dirty="0"/>
              <a:t>Symmetrical</a:t>
            </a:r>
            <a:r>
              <a:rPr lang="en-GB" dirty="0"/>
              <a:t> </a:t>
            </a:r>
            <a:r>
              <a:rPr lang="en-GB" dirty="0" err="1"/>
              <a:t>akinetic</a:t>
            </a:r>
            <a:r>
              <a:rPr lang="en-GB" dirty="0"/>
              <a:t>-rigid syndrome (“</a:t>
            </a:r>
            <a:r>
              <a:rPr lang="en-GB" dirty="0" err="1"/>
              <a:t>tauopathy</a:t>
            </a:r>
            <a:r>
              <a:rPr lang="en-GB" dirty="0"/>
              <a:t>”)</a:t>
            </a:r>
          </a:p>
          <a:p>
            <a:r>
              <a:rPr lang="en-GB" dirty="0"/>
              <a:t>Sporadic</a:t>
            </a:r>
          </a:p>
          <a:p>
            <a:r>
              <a:rPr lang="en-GB" dirty="0"/>
              <a:t>Onset 6</a:t>
            </a:r>
            <a:r>
              <a:rPr lang="en-GB" baseline="30000" dirty="0"/>
              <a:t>th</a:t>
            </a:r>
            <a:r>
              <a:rPr lang="en-GB" dirty="0"/>
              <a:t> decade; M=F</a:t>
            </a:r>
          </a:p>
          <a:p>
            <a:endParaRPr lang="en-GB" dirty="0"/>
          </a:p>
          <a:p>
            <a:r>
              <a:rPr lang="en-GB" dirty="0"/>
              <a:t>Bradykinesia; rigidity (axial&gt;limb)</a:t>
            </a:r>
          </a:p>
          <a:p>
            <a:r>
              <a:rPr lang="en-GB" dirty="0"/>
              <a:t>Vertical gaze palsy </a:t>
            </a:r>
          </a:p>
          <a:p>
            <a:endParaRPr lang="en-GB" dirty="0"/>
          </a:p>
          <a:p>
            <a:r>
              <a:rPr lang="en-GB" dirty="0"/>
              <a:t>Postural and gait instability / falls</a:t>
            </a:r>
          </a:p>
          <a:p>
            <a:r>
              <a:rPr lang="en-GB" dirty="0"/>
              <a:t>Dystonic posture – flexion of trunk; neck extension (</a:t>
            </a:r>
            <a:r>
              <a:rPr lang="en-GB" dirty="0" err="1"/>
              <a:t>retrocollis</a:t>
            </a:r>
            <a:r>
              <a:rPr lang="en-GB" dirty="0"/>
              <a:t>)</a:t>
            </a:r>
          </a:p>
        </p:txBody>
      </p:sp>
    </p:spTree>
    <p:extLst>
      <p:ext uri="{BB962C8B-B14F-4D97-AF65-F5344CB8AC3E}">
        <p14:creationId xmlns:p14="http://schemas.microsoft.com/office/powerpoint/2010/main" val="2816568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Progressive supranuclear palsy</a:t>
            </a:r>
          </a:p>
        </p:txBody>
      </p:sp>
      <p:sp>
        <p:nvSpPr>
          <p:cNvPr id="3" name="Text Placeholder 2"/>
          <p:cNvSpPr>
            <a:spLocks noGrp="1"/>
          </p:cNvSpPr>
          <p:nvPr>
            <p:ph type="body" sz="quarter" idx="13"/>
          </p:nvPr>
        </p:nvSpPr>
        <p:spPr/>
        <p:txBody>
          <a:bodyPr/>
          <a:lstStyle/>
          <a:p>
            <a:r>
              <a:rPr lang="en-GB" dirty="0"/>
              <a:t>Early cognitive changes:</a:t>
            </a:r>
          </a:p>
          <a:p>
            <a:pPr marL="342900" indent="-342900">
              <a:buFont typeface="Arial" panose="020B0604020202020204" pitchFamily="34" charset="0"/>
              <a:buChar char="•"/>
            </a:pPr>
            <a:r>
              <a:rPr lang="en-GB" dirty="0"/>
              <a:t>Apathy</a:t>
            </a:r>
          </a:p>
          <a:p>
            <a:pPr marL="342900" indent="-342900">
              <a:buFont typeface="Arial" panose="020B0604020202020204" pitchFamily="34" charset="0"/>
              <a:buChar char="•"/>
            </a:pPr>
            <a:r>
              <a:rPr lang="en-GB" dirty="0"/>
              <a:t>Reduced fluency</a:t>
            </a:r>
          </a:p>
          <a:p>
            <a:pPr marL="342900" indent="-342900">
              <a:buFont typeface="Arial" panose="020B0604020202020204" pitchFamily="34" charset="0"/>
              <a:buChar char="•"/>
            </a:pPr>
            <a:r>
              <a:rPr lang="en-GB" dirty="0"/>
              <a:t>Impairment in abstract thinking</a:t>
            </a:r>
          </a:p>
          <a:p>
            <a:pPr marL="342900" indent="-342900">
              <a:buFont typeface="Arial" panose="020B0604020202020204" pitchFamily="34" charset="0"/>
              <a:buChar char="•"/>
            </a:pPr>
            <a:r>
              <a:rPr lang="en-GB" dirty="0"/>
              <a:t>Utilisation/imitation behaviours</a:t>
            </a:r>
          </a:p>
          <a:p>
            <a:pPr marL="342900" indent="-342900">
              <a:buFont typeface="Arial" panose="020B0604020202020204" pitchFamily="34" charset="0"/>
              <a:buChar char="•"/>
            </a:pPr>
            <a:r>
              <a:rPr lang="en-GB" dirty="0"/>
              <a:t>Personality change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May also see language changes</a:t>
            </a:r>
          </a:p>
          <a:p>
            <a:pPr marL="342900" indent="-342900">
              <a:buFont typeface="Arial" panose="020B0604020202020204" pitchFamily="34" charset="0"/>
              <a:buChar char="•"/>
            </a:pPr>
            <a:r>
              <a:rPr lang="en-GB" dirty="0"/>
              <a:t>Speech apraxia / non-fluent aphasia</a:t>
            </a:r>
          </a:p>
          <a:p>
            <a:pPr marL="342900" indent="-342900">
              <a:buFont typeface="Arial" panose="020B0604020202020204" pitchFamily="34" charset="0"/>
              <a:buChar char="•"/>
            </a:pPr>
            <a:r>
              <a:rPr lang="en-GB" dirty="0"/>
              <a:t>Frontal release signs</a:t>
            </a:r>
          </a:p>
          <a:p>
            <a:endParaRPr lang="en-GB" dirty="0"/>
          </a:p>
        </p:txBody>
      </p:sp>
    </p:spTree>
    <p:extLst>
      <p:ext uri="{BB962C8B-B14F-4D97-AF65-F5344CB8AC3E}">
        <p14:creationId xmlns:p14="http://schemas.microsoft.com/office/powerpoint/2010/main" val="210672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Corticobasal</a:t>
            </a:r>
            <a:r>
              <a:rPr lang="en-GB" dirty="0"/>
              <a:t> syndrome (CBS)</a:t>
            </a:r>
          </a:p>
        </p:txBody>
      </p:sp>
      <p:sp>
        <p:nvSpPr>
          <p:cNvPr id="3" name="Text Placeholder 2"/>
          <p:cNvSpPr>
            <a:spLocks noGrp="1"/>
          </p:cNvSpPr>
          <p:nvPr>
            <p:ph type="body" sz="quarter" idx="13"/>
          </p:nvPr>
        </p:nvSpPr>
        <p:spPr/>
        <p:txBody>
          <a:bodyPr/>
          <a:lstStyle/>
          <a:p>
            <a:r>
              <a:rPr lang="en-GB" dirty="0"/>
              <a:t>Usually sporadic; onset typically early 60s</a:t>
            </a:r>
          </a:p>
          <a:p>
            <a:r>
              <a:rPr lang="en-GB" dirty="0"/>
              <a:t>M=F</a:t>
            </a:r>
          </a:p>
          <a:p>
            <a:r>
              <a:rPr lang="en-GB" dirty="0" err="1"/>
              <a:t>Tauopathy</a:t>
            </a:r>
            <a:endParaRPr lang="en-GB" dirty="0"/>
          </a:p>
          <a:p>
            <a:endParaRPr lang="en-GB" dirty="0"/>
          </a:p>
          <a:p>
            <a:r>
              <a:rPr lang="en-GB" dirty="0"/>
              <a:t>Asymmetrical degeneration of number of brain areas – </a:t>
            </a:r>
            <a:r>
              <a:rPr lang="en-GB" dirty="0" err="1"/>
              <a:t>frontoparietal</a:t>
            </a:r>
            <a:r>
              <a:rPr lang="en-GB" dirty="0"/>
              <a:t> cortical &amp; basal ganglia and other sub-cortical nuclei</a:t>
            </a:r>
          </a:p>
          <a:p>
            <a:endParaRPr lang="en-GB" dirty="0"/>
          </a:p>
          <a:p>
            <a:r>
              <a:rPr lang="en-GB" dirty="0"/>
              <a:t>Swollen achromatic tau-positive Pick cells are characteristics</a:t>
            </a:r>
          </a:p>
        </p:txBody>
      </p:sp>
    </p:spTree>
    <p:extLst>
      <p:ext uri="{BB962C8B-B14F-4D97-AF65-F5344CB8AC3E}">
        <p14:creationId xmlns:p14="http://schemas.microsoft.com/office/powerpoint/2010/main" val="1753478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Corticobasal</a:t>
            </a:r>
            <a:r>
              <a:rPr lang="en-GB" dirty="0"/>
              <a:t> syndrome</a:t>
            </a:r>
          </a:p>
        </p:txBody>
      </p:sp>
      <p:sp>
        <p:nvSpPr>
          <p:cNvPr id="3" name="Text Placeholder 2"/>
          <p:cNvSpPr>
            <a:spLocks noGrp="1"/>
          </p:cNvSpPr>
          <p:nvPr>
            <p:ph type="body" sz="quarter" idx="13"/>
          </p:nvPr>
        </p:nvSpPr>
        <p:spPr/>
        <p:txBody>
          <a:bodyPr/>
          <a:lstStyle/>
          <a:p>
            <a:r>
              <a:rPr lang="en-GB" dirty="0"/>
              <a:t>Diverse presentations</a:t>
            </a:r>
          </a:p>
          <a:p>
            <a:endParaRPr lang="en-GB" dirty="0"/>
          </a:p>
          <a:p>
            <a:r>
              <a:rPr lang="en-GB" b="1" dirty="0"/>
              <a:t>Asymmetric</a:t>
            </a:r>
            <a:r>
              <a:rPr lang="en-GB" dirty="0"/>
              <a:t> rigidity &amp; apraxia</a:t>
            </a:r>
          </a:p>
          <a:p>
            <a:r>
              <a:rPr lang="en-GB" dirty="0"/>
              <a:t>Dystonia / myoclonus</a:t>
            </a:r>
          </a:p>
          <a:p>
            <a:r>
              <a:rPr lang="en-GB" dirty="0"/>
              <a:t>“Alien limb” / cortical sensory loss</a:t>
            </a:r>
          </a:p>
          <a:p>
            <a:endParaRPr lang="en-GB" dirty="0"/>
          </a:p>
          <a:p>
            <a:r>
              <a:rPr lang="en-GB" dirty="0"/>
              <a:t>Visuospatial dysfunction (</a:t>
            </a:r>
            <a:r>
              <a:rPr lang="en-GB" dirty="0" err="1"/>
              <a:t>inc.</a:t>
            </a:r>
            <a:r>
              <a:rPr lang="en-GB" dirty="0"/>
              <a:t> </a:t>
            </a:r>
            <a:r>
              <a:rPr lang="en-GB" dirty="0" err="1"/>
              <a:t>Balint’s</a:t>
            </a:r>
            <a:r>
              <a:rPr lang="en-GB" dirty="0"/>
              <a:t> syndrome)</a:t>
            </a:r>
          </a:p>
          <a:p>
            <a:r>
              <a:rPr lang="en-GB" dirty="0"/>
              <a:t>Executive dysfunction</a:t>
            </a:r>
          </a:p>
          <a:p>
            <a:r>
              <a:rPr lang="en-GB" dirty="0"/>
              <a:t>Supranuclear gaze palsy</a:t>
            </a:r>
          </a:p>
          <a:p>
            <a:endParaRPr lang="en-GB" dirty="0"/>
          </a:p>
        </p:txBody>
      </p:sp>
    </p:spTree>
    <p:extLst>
      <p:ext uri="{BB962C8B-B14F-4D97-AF65-F5344CB8AC3E}">
        <p14:creationId xmlns:p14="http://schemas.microsoft.com/office/powerpoint/2010/main" val="890846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Neuroimaging (MRI)</a:t>
            </a:r>
          </a:p>
        </p:txBody>
      </p:sp>
      <p:sp>
        <p:nvSpPr>
          <p:cNvPr id="3" name="Text Placeholder 2"/>
          <p:cNvSpPr>
            <a:spLocks noGrp="1"/>
          </p:cNvSpPr>
          <p:nvPr>
            <p:ph type="body" sz="quarter" idx="13"/>
          </p:nvPr>
        </p:nvSpPr>
        <p:spPr>
          <a:xfrm>
            <a:off x="457200" y="1704974"/>
            <a:ext cx="6055895" cy="4499055"/>
          </a:xfrm>
        </p:spPr>
        <p:txBody>
          <a:bodyPr/>
          <a:lstStyle/>
          <a:p>
            <a:pPr>
              <a:spcBef>
                <a:spcPts val="400"/>
              </a:spcBef>
            </a:pPr>
            <a:r>
              <a:rPr lang="en-GB" b="1" dirty="0"/>
              <a:t>Multiple system atrophy</a:t>
            </a:r>
          </a:p>
          <a:p>
            <a:pPr marL="342900" indent="-342900">
              <a:spcBef>
                <a:spcPts val="400"/>
              </a:spcBef>
              <a:buFont typeface="Arial" charset="0"/>
              <a:buChar char="•"/>
            </a:pPr>
            <a:r>
              <a:rPr lang="en-GB" b="1" dirty="0"/>
              <a:t>The hot-cross bun sign</a:t>
            </a:r>
            <a:r>
              <a:rPr lang="en-GB" dirty="0"/>
              <a:t> </a:t>
            </a:r>
            <a:r>
              <a:rPr lang="en-GB" sz="1800" dirty="0"/>
              <a:t>(Increased signal in tegmentum on T2)</a:t>
            </a:r>
            <a:endParaRPr lang="en-GB" dirty="0"/>
          </a:p>
          <a:p>
            <a:pPr marL="342900" indent="-342900">
              <a:spcBef>
                <a:spcPts val="400"/>
              </a:spcBef>
              <a:buFont typeface="Arial" charset="0"/>
              <a:buChar char="•"/>
            </a:pPr>
            <a:r>
              <a:rPr lang="en-GB" dirty="0"/>
              <a:t>Cerebellar atrophy</a:t>
            </a:r>
          </a:p>
          <a:p>
            <a:pPr marL="342900" indent="-342900">
              <a:spcBef>
                <a:spcPts val="400"/>
              </a:spcBef>
              <a:buFont typeface="Arial" charset="0"/>
              <a:buChar char="•"/>
            </a:pPr>
            <a:endParaRPr lang="en-GB" dirty="0"/>
          </a:p>
          <a:p>
            <a:pPr>
              <a:spcBef>
                <a:spcPts val="400"/>
              </a:spcBef>
            </a:pPr>
            <a:r>
              <a:rPr lang="en-GB" b="1" dirty="0"/>
              <a:t>Progressive supranuclear palsy</a:t>
            </a:r>
          </a:p>
          <a:p>
            <a:pPr marL="342900" indent="-342900">
              <a:spcBef>
                <a:spcPts val="400"/>
              </a:spcBef>
              <a:buFont typeface="Arial" charset="0"/>
              <a:buChar char="•"/>
            </a:pPr>
            <a:r>
              <a:rPr lang="en-GB" dirty="0"/>
              <a:t>Midbrain atrophy </a:t>
            </a:r>
          </a:p>
          <a:p>
            <a:pPr marL="342900" indent="-342900">
              <a:spcBef>
                <a:spcPts val="400"/>
              </a:spcBef>
              <a:buFont typeface="Arial" charset="0"/>
              <a:buChar char="•"/>
            </a:pPr>
            <a:r>
              <a:rPr lang="en-GB" b="1" dirty="0"/>
              <a:t>The “Hummingbird Sign”</a:t>
            </a:r>
          </a:p>
          <a:p>
            <a:pPr marL="342900" indent="-342900">
              <a:spcBef>
                <a:spcPts val="400"/>
              </a:spcBef>
              <a:buFont typeface="Arial" charset="0"/>
              <a:buChar char="•"/>
            </a:pPr>
            <a:endParaRPr lang="en-GB" b="1" dirty="0"/>
          </a:p>
          <a:p>
            <a:pPr>
              <a:spcBef>
                <a:spcPts val="400"/>
              </a:spcBef>
            </a:pPr>
            <a:r>
              <a:rPr lang="en-GB" b="1" dirty="0"/>
              <a:t>Corticobasal degeneration</a:t>
            </a:r>
          </a:p>
          <a:p>
            <a:pPr marL="342900" indent="-342900">
              <a:spcBef>
                <a:spcPts val="400"/>
              </a:spcBef>
              <a:buFont typeface="Arial" charset="0"/>
              <a:buChar char="•"/>
            </a:pPr>
            <a:r>
              <a:rPr lang="en-GB" dirty="0"/>
              <a:t>Asymmetric cortical atrophy (late finding)</a:t>
            </a:r>
            <a:endParaRPr lang="en-GB" b="1" dirty="0"/>
          </a:p>
        </p:txBody>
      </p:sp>
      <p:grpSp>
        <p:nvGrpSpPr>
          <p:cNvPr id="4" name="Group 3"/>
          <p:cNvGrpSpPr/>
          <p:nvPr/>
        </p:nvGrpSpPr>
        <p:grpSpPr>
          <a:xfrm>
            <a:off x="6513095" y="1098344"/>
            <a:ext cx="2295589" cy="2778233"/>
            <a:chOff x="6073621" y="1828802"/>
            <a:chExt cx="2752043" cy="336102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8484" y="1828802"/>
              <a:ext cx="2667180" cy="2899355"/>
            </a:xfrm>
            <a:prstGeom prst="rect">
              <a:avLst/>
            </a:prstGeom>
          </p:spPr>
        </p:pic>
        <p:sp>
          <p:nvSpPr>
            <p:cNvPr id="6" name="Rectangle 5"/>
            <p:cNvSpPr/>
            <p:nvPr/>
          </p:nvSpPr>
          <p:spPr>
            <a:xfrm>
              <a:off x="6073621" y="4728157"/>
              <a:ext cx="2752043" cy="461665"/>
            </a:xfrm>
            <a:prstGeom prst="rect">
              <a:avLst/>
            </a:prstGeom>
          </p:spPr>
          <p:txBody>
            <a:bodyPr wrap="square">
              <a:spAutoFit/>
            </a:bodyPr>
            <a:lstStyle/>
            <a:p>
              <a:r>
                <a:rPr lang="en-GB" sz="1200"/>
                <a:t>Case courtesy of </a:t>
              </a:r>
              <a:r>
                <a:rPr lang="en-GB" sz="1200" err="1"/>
                <a:t>A.Prof</a:t>
              </a:r>
              <a:r>
                <a:rPr lang="en-GB" sz="1200"/>
                <a:t> Frank Gaillard, </a:t>
              </a:r>
              <a:r>
                <a:rPr lang="en-GB" sz="1200" err="1"/>
                <a:t>Radiopaedia.org</a:t>
              </a:r>
              <a:r>
                <a:rPr lang="en-GB" sz="1200"/>
                <a:t>, </a:t>
              </a:r>
              <a:r>
                <a:rPr lang="en-GB" sz="1200" err="1"/>
                <a:t>rID</a:t>
              </a:r>
              <a:r>
                <a:rPr lang="en-GB" sz="1200"/>
                <a:t>: 5465</a:t>
              </a:r>
            </a:p>
          </p:txBody>
        </p:sp>
      </p:grpSp>
      <p:grpSp>
        <p:nvGrpSpPr>
          <p:cNvPr id="7" name="Group 6"/>
          <p:cNvGrpSpPr/>
          <p:nvPr/>
        </p:nvGrpSpPr>
        <p:grpSpPr>
          <a:xfrm>
            <a:off x="6583883" y="4253067"/>
            <a:ext cx="2415738" cy="2672034"/>
            <a:chOff x="4284600" y="1342367"/>
            <a:chExt cx="4155876" cy="4656739"/>
          </a:xfrm>
        </p:grpSpPr>
        <p:pic>
          <p:nvPicPr>
            <p:cNvPr id="8" name="Picture 7" descr="https://upload.wikimedia.org/wikipedia/commons/8/8e/Steele-olszewski-richardson_disease.jpg?146980450875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4600" y="1342367"/>
              <a:ext cx="3827401" cy="320850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4284600" y="4550870"/>
              <a:ext cx="4155876" cy="1448236"/>
            </a:xfrm>
            <a:prstGeom prst="rect">
              <a:avLst/>
            </a:prstGeom>
          </p:spPr>
          <p:txBody>
            <a:bodyPr wrap="square">
              <a:spAutoFit/>
            </a:bodyPr>
            <a:lstStyle/>
            <a:p>
              <a:r>
                <a:rPr lang="en-GB" sz="1200" dirty="0"/>
                <a:t>By Dr Laughlin Dawes - radpod.org, CC BY 3.0, </a:t>
              </a:r>
            </a:p>
            <a:p>
              <a:r>
                <a:rPr lang="en-GB" sz="1200" dirty="0">
                  <a:hlinkClick r:id="rId4"/>
                </a:rPr>
                <a:t>https://commons.wikimedia.org/w/index.php?curid=3713329</a:t>
              </a:r>
              <a:endParaRPr lang="en-GB" sz="1200" dirty="0"/>
            </a:p>
          </p:txBody>
        </p:sp>
      </p:grpSp>
    </p:spTree>
    <p:extLst>
      <p:ext uri="{BB962C8B-B14F-4D97-AF65-F5344CB8AC3E}">
        <p14:creationId xmlns:p14="http://schemas.microsoft.com/office/powerpoint/2010/main" val="3792481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Huntington’s Disease</a:t>
            </a:r>
          </a:p>
        </p:txBody>
      </p:sp>
      <p:sp>
        <p:nvSpPr>
          <p:cNvPr id="3" name="Text Placeholder 2"/>
          <p:cNvSpPr>
            <a:spLocks noGrp="1"/>
          </p:cNvSpPr>
          <p:nvPr>
            <p:ph type="body" sz="quarter" idx="13"/>
          </p:nvPr>
        </p:nvSpPr>
        <p:spPr/>
        <p:txBody>
          <a:bodyPr/>
          <a:lstStyle/>
          <a:p>
            <a:pPr marL="0" indent="0">
              <a:buNone/>
            </a:pPr>
            <a:r>
              <a:rPr lang="en-GB"/>
              <a:t>Epidemiology &amp; aetiology</a:t>
            </a:r>
          </a:p>
          <a:p>
            <a:pPr marL="0" indent="0">
              <a:buNone/>
            </a:pPr>
            <a:r>
              <a:rPr lang="en-GB"/>
              <a:t>Pathophysiology</a:t>
            </a:r>
          </a:p>
          <a:p>
            <a:pPr marL="0" indent="0">
              <a:buNone/>
            </a:pPr>
            <a:r>
              <a:rPr lang="en-GB"/>
              <a:t>Clinical presentation</a:t>
            </a:r>
          </a:p>
          <a:p>
            <a:pPr marL="0" indent="0">
              <a:buNone/>
            </a:pPr>
            <a:r>
              <a:rPr lang="en-GB"/>
              <a:t>Investigations</a:t>
            </a:r>
          </a:p>
          <a:p>
            <a:pPr marL="0" indent="0">
              <a:buNone/>
            </a:pPr>
            <a:r>
              <a:rPr lang="en-GB"/>
              <a:t>Treatment</a:t>
            </a:r>
          </a:p>
          <a:p>
            <a:pPr marL="0" indent="0">
              <a:buNone/>
            </a:pPr>
            <a:r>
              <a:rPr lang="en-GB"/>
              <a:t>Prognosis</a:t>
            </a:r>
          </a:p>
        </p:txBody>
      </p:sp>
    </p:spTree>
    <p:extLst>
      <p:ext uri="{BB962C8B-B14F-4D97-AF65-F5344CB8AC3E}">
        <p14:creationId xmlns:p14="http://schemas.microsoft.com/office/powerpoint/2010/main" val="4261940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Huntington’s Disease</a:t>
            </a:r>
          </a:p>
        </p:txBody>
      </p:sp>
      <p:sp>
        <p:nvSpPr>
          <p:cNvPr id="3" name="Text Placeholder 2"/>
          <p:cNvSpPr>
            <a:spLocks noGrp="1"/>
          </p:cNvSpPr>
          <p:nvPr>
            <p:ph type="body" sz="quarter" idx="13"/>
          </p:nvPr>
        </p:nvSpPr>
        <p:spPr/>
        <p:txBody>
          <a:bodyPr/>
          <a:lstStyle/>
          <a:p>
            <a:pPr marL="0" indent="0">
              <a:buNone/>
            </a:pPr>
            <a:r>
              <a:rPr lang="en-GB" dirty="0"/>
              <a:t>Neuropsychiatric disorder</a:t>
            </a:r>
          </a:p>
          <a:p>
            <a:pPr marL="0" indent="0">
              <a:buNone/>
            </a:pPr>
            <a:r>
              <a:rPr lang="en-GB" dirty="0"/>
              <a:t>Triad of symptoms</a:t>
            </a:r>
          </a:p>
          <a:p>
            <a:pPr marL="0" indent="0">
              <a:buNone/>
            </a:pPr>
            <a:endParaRPr lang="en-GB" dirty="0"/>
          </a:p>
          <a:p>
            <a:pPr marL="0" indent="0">
              <a:buNone/>
            </a:pPr>
            <a:r>
              <a:rPr lang="en-GB" dirty="0"/>
              <a:t>Worldwide variation in prevalence</a:t>
            </a:r>
          </a:p>
          <a:p>
            <a:pPr marL="0" indent="0">
              <a:buNone/>
            </a:pPr>
            <a:r>
              <a:rPr lang="en-GB" dirty="0"/>
              <a:t>Europe </a:t>
            </a:r>
            <a:r>
              <a:rPr lang="en-GB" b="1" dirty="0"/>
              <a:t>4-12 per 100 000 </a:t>
            </a:r>
          </a:p>
          <a:p>
            <a:pPr marL="0" indent="0">
              <a:buNone/>
            </a:pPr>
            <a:r>
              <a:rPr lang="en-GB" sz="1200" dirty="0"/>
              <a:t>(Harper, 1992; Paulsen, 2001; Spinney 2010)</a:t>
            </a:r>
          </a:p>
          <a:p>
            <a:pPr marL="0" indent="0">
              <a:buNone/>
            </a:pPr>
            <a:endParaRPr lang="en-GB" dirty="0"/>
          </a:p>
          <a:p>
            <a:pPr marL="0" indent="0">
              <a:buNone/>
            </a:pPr>
            <a:r>
              <a:rPr lang="en-GB" dirty="0"/>
              <a:t>Autosomal dominant disorder (M=F)</a:t>
            </a:r>
          </a:p>
          <a:p>
            <a:pPr marL="0" indent="0">
              <a:buNone/>
            </a:pPr>
            <a:r>
              <a:rPr lang="en-GB" dirty="0"/>
              <a:t>Expansion in </a:t>
            </a:r>
            <a:r>
              <a:rPr lang="en-GB" b="1" dirty="0"/>
              <a:t>CAG repeat </a:t>
            </a:r>
            <a:r>
              <a:rPr lang="en-GB" dirty="0"/>
              <a:t>(</a:t>
            </a:r>
            <a:r>
              <a:rPr lang="en-GB" dirty="0">
                <a:latin typeface="Arial"/>
                <a:cs typeface="Arial"/>
              </a:rPr>
              <a:t>≥36 codons) </a:t>
            </a:r>
            <a:r>
              <a:rPr lang="en-GB" dirty="0"/>
              <a:t>(Huntingtin gene; short-arm chromosome 4)</a:t>
            </a:r>
          </a:p>
          <a:p>
            <a:pPr marL="0" indent="0">
              <a:buNone/>
            </a:pPr>
            <a:r>
              <a:rPr lang="en-GB" dirty="0"/>
              <a:t>Anticipation (esp. paternal transmission)</a:t>
            </a:r>
          </a:p>
        </p:txBody>
      </p:sp>
      <p:graphicFrame>
        <p:nvGraphicFramePr>
          <p:cNvPr id="4" name="Diagram 3"/>
          <p:cNvGraphicFramePr/>
          <p:nvPr>
            <p:extLst>
              <p:ext uri="{D42A27DB-BD31-4B8C-83A1-F6EECF244321}">
                <p14:modId xmlns:p14="http://schemas.microsoft.com/office/powerpoint/2010/main" val="2237684285"/>
              </p:ext>
            </p:extLst>
          </p:nvPr>
        </p:nvGraphicFramePr>
        <p:xfrm>
          <a:off x="5082639" y="1166956"/>
          <a:ext cx="4061362" cy="3713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1315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Pathophysiology</a:t>
            </a:r>
          </a:p>
        </p:txBody>
      </p:sp>
      <p:sp>
        <p:nvSpPr>
          <p:cNvPr id="3" name="Text Placeholder 2"/>
          <p:cNvSpPr>
            <a:spLocks noGrp="1"/>
          </p:cNvSpPr>
          <p:nvPr>
            <p:ph type="body" sz="quarter" idx="13"/>
          </p:nvPr>
        </p:nvSpPr>
        <p:spPr/>
        <p:txBody>
          <a:bodyPr/>
          <a:lstStyle/>
          <a:p>
            <a:r>
              <a:rPr lang="en-GB" dirty="0"/>
              <a:t>Aggregation of huntingtin protein</a:t>
            </a:r>
          </a:p>
          <a:p>
            <a:endParaRPr lang="en-GB" dirty="0"/>
          </a:p>
          <a:p>
            <a:r>
              <a:rPr lang="en-GB" dirty="0"/>
              <a:t>Reduced GABA in basal ganglia </a:t>
            </a:r>
            <a:r>
              <a:rPr lang="en-GB" sz="1200" dirty="0"/>
              <a:t>(Perry et al, 1973)</a:t>
            </a:r>
          </a:p>
          <a:p>
            <a:r>
              <a:rPr lang="en-GB" dirty="0"/>
              <a:t>Reduced striatal acetylcholine</a:t>
            </a:r>
          </a:p>
          <a:p>
            <a:r>
              <a:rPr lang="en-GB" dirty="0"/>
              <a:t>Relative excess of dopamine</a:t>
            </a:r>
          </a:p>
          <a:p>
            <a:pPr marL="800100" lvl="1" indent="-342900">
              <a:buFont typeface="Arial" panose="020B0604020202020204" pitchFamily="34" charset="0"/>
              <a:buChar char="•"/>
            </a:pPr>
            <a:r>
              <a:rPr lang="en-GB" dirty="0"/>
              <a:t>striatal – movement disorder</a:t>
            </a:r>
          </a:p>
          <a:p>
            <a:pPr marL="800100" lvl="1" indent="-342900">
              <a:buFont typeface="Arial" panose="020B0604020202020204" pitchFamily="34" charset="0"/>
              <a:buChar char="•"/>
            </a:pPr>
            <a:r>
              <a:rPr lang="en-GB" dirty="0"/>
              <a:t>mesolimbic - psychosis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53110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Huntington’s Disease</a:t>
            </a:r>
          </a:p>
        </p:txBody>
      </p:sp>
      <p:sp>
        <p:nvSpPr>
          <p:cNvPr id="3" name="Text Placeholder 2"/>
          <p:cNvSpPr>
            <a:spLocks noGrp="1"/>
          </p:cNvSpPr>
          <p:nvPr>
            <p:ph type="body" sz="quarter" idx="13"/>
          </p:nvPr>
        </p:nvSpPr>
        <p:spPr/>
        <p:txBody>
          <a:bodyPr/>
          <a:lstStyle/>
          <a:p>
            <a:pPr marL="0" indent="0">
              <a:spcBef>
                <a:spcPts val="0"/>
              </a:spcBef>
              <a:buNone/>
            </a:pPr>
            <a:r>
              <a:rPr lang="en-GB" sz="2000" dirty="0"/>
              <a:t>Typically 4</a:t>
            </a:r>
            <a:r>
              <a:rPr lang="en-GB" sz="2000" baseline="30000" dirty="0"/>
              <a:t>th</a:t>
            </a:r>
            <a:r>
              <a:rPr lang="en-GB" sz="2000" dirty="0"/>
              <a:t> or 5</a:t>
            </a:r>
            <a:r>
              <a:rPr lang="en-GB" sz="2000" baseline="30000" dirty="0"/>
              <a:t>th</a:t>
            </a:r>
            <a:r>
              <a:rPr lang="en-GB" sz="2000" dirty="0"/>
              <a:t> decade</a:t>
            </a:r>
          </a:p>
          <a:p>
            <a:pPr marL="0" indent="0">
              <a:spcBef>
                <a:spcPts val="0"/>
              </a:spcBef>
              <a:buNone/>
            </a:pPr>
            <a:r>
              <a:rPr lang="en-GB" sz="2000" dirty="0"/>
              <a:t>Symptom cluster can vary with age of onset</a:t>
            </a:r>
          </a:p>
          <a:p>
            <a:pPr marL="0" indent="0">
              <a:spcBef>
                <a:spcPts val="0"/>
              </a:spcBef>
              <a:buNone/>
            </a:pPr>
            <a:r>
              <a:rPr lang="en-GB" sz="2000" dirty="0"/>
              <a:t>Neurological or psychiatric features can be first presentation</a:t>
            </a:r>
          </a:p>
          <a:p>
            <a:pPr marL="0" indent="0">
              <a:spcBef>
                <a:spcPts val="0"/>
              </a:spcBef>
              <a:buNone/>
            </a:pPr>
            <a:endParaRPr lang="en-GB" sz="2000" dirty="0"/>
          </a:p>
          <a:p>
            <a:pPr marL="0" indent="0">
              <a:spcBef>
                <a:spcPts val="0"/>
              </a:spcBef>
              <a:buNone/>
            </a:pPr>
            <a:r>
              <a:rPr lang="en-GB" sz="2000" b="1" dirty="0"/>
              <a:t>Neurological:</a:t>
            </a:r>
            <a:endParaRPr lang="en-GB" sz="1600" b="1" dirty="0"/>
          </a:p>
          <a:p>
            <a:pPr>
              <a:spcBef>
                <a:spcPts val="0"/>
              </a:spcBef>
            </a:pPr>
            <a:r>
              <a:rPr lang="en-GB" sz="1800" dirty="0"/>
              <a:t>Choreiform movements</a:t>
            </a:r>
          </a:p>
          <a:p>
            <a:pPr>
              <a:spcBef>
                <a:spcPts val="0"/>
              </a:spcBef>
            </a:pPr>
            <a:r>
              <a:rPr lang="en-GB" sz="1800" dirty="0"/>
              <a:t>Dysarthria</a:t>
            </a:r>
          </a:p>
          <a:p>
            <a:pPr>
              <a:spcBef>
                <a:spcPts val="0"/>
              </a:spcBef>
            </a:pPr>
            <a:r>
              <a:rPr lang="en-GB" sz="1800" dirty="0"/>
              <a:t>Motor </a:t>
            </a:r>
            <a:r>
              <a:rPr lang="en-GB" sz="1800" dirty="0" err="1"/>
              <a:t>impersistence</a:t>
            </a:r>
            <a:r>
              <a:rPr lang="en-GB" sz="1800" dirty="0"/>
              <a:t> / “Milkmaid’s Grip”</a:t>
            </a:r>
          </a:p>
          <a:p>
            <a:pPr>
              <a:spcBef>
                <a:spcPts val="0"/>
              </a:spcBef>
            </a:pPr>
            <a:endParaRPr lang="en-GB" sz="1600" dirty="0"/>
          </a:p>
          <a:p>
            <a:pPr marL="0" indent="0">
              <a:spcBef>
                <a:spcPts val="0"/>
              </a:spcBef>
              <a:buNone/>
            </a:pPr>
            <a:r>
              <a:rPr lang="en-GB" sz="2000" b="1" dirty="0"/>
              <a:t>Psychiatric:</a:t>
            </a:r>
          </a:p>
          <a:p>
            <a:pPr>
              <a:spcBef>
                <a:spcPts val="0"/>
              </a:spcBef>
            </a:pPr>
            <a:r>
              <a:rPr lang="en-GB" sz="1800" dirty="0"/>
              <a:t>Mood disorder 38% (depression&gt;mania) </a:t>
            </a:r>
            <a:r>
              <a:rPr lang="en-GB" sz="1200" dirty="0"/>
              <a:t>(</a:t>
            </a:r>
            <a:r>
              <a:rPr lang="en-GB" sz="1200" dirty="0" err="1"/>
              <a:t>Jauhar</a:t>
            </a:r>
            <a:r>
              <a:rPr lang="en-GB" sz="1200" dirty="0"/>
              <a:t> &amp; Ritchie, 2010)</a:t>
            </a:r>
          </a:p>
          <a:p>
            <a:pPr>
              <a:spcBef>
                <a:spcPts val="0"/>
              </a:spcBef>
            </a:pPr>
            <a:r>
              <a:rPr lang="en-GB" sz="1800" dirty="0"/>
              <a:t>Anxiety</a:t>
            </a:r>
          </a:p>
          <a:p>
            <a:pPr>
              <a:spcBef>
                <a:spcPts val="0"/>
              </a:spcBef>
            </a:pPr>
            <a:r>
              <a:rPr lang="en-GB" sz="1800" dirty="0"/>
              <a:t>Psychotic features (often with increasing cognitive impairment)</a:t>
            </a:r>
          </a:p>
          <a:p>
            <a:pPr>
              <a:spcBef>
                <a:spcPts val="0"/>
              </a:spcBef>
            </a:pPr>
            <a:r>
              <a:rPr lang="en-GB" sz="1800" dirty="0"/>
              <a:t>Irritability &amp; changes in behaviour</a:t>
            </a:r>
          </a:p>
          <a:p>
            <a:pPr>
              <a:spcBef>
                <a:spcPts val="0"/>
              </a:spcBef>
            </a:pPr>
            <a:r>
              <a:rPr lang="en-GB" sz="1800" dirty="0"/>
              <a:t>Apathy</a:t>
            </a:r>
          </a:p>
        </p:txBody>
      </p:sp>
    </p:spTree>
    <p:extLst>
      <p:ext uri="{BB962C8B-B14F-4D97-AF65-F5344CB8AC3E}">
        <p14:creationId xmlns:p14="http://schemas.microsoft.com/office/powerpoint/2010/main" val="334087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a:t>Untreatable</a:t>
            </a:r>
            <a:r>
              <a:rPr lang="en-GB"/>
              <a:t> causes of dementia</a:t>
            </a:r>
          </a:p>
        </p:txBody>
      </p:sp>
      <p:sp>
        <p:nvSpPr>
          <p:cNvPr id="3" name="Text Placeholder 2"/>
          <p:cNvSpPr>
            <a:spLocks noGrp="1"/>
          </p:cNvSpPr>
          <p:nvPr>
            <p:ph type="body" sz="quarter" idx="13"/>
          </p:nvPr>
        </p:nvSpPr>
        <p:spPr/>
        <p:txBody>
          <a:bodyPr/>
          <a:lstStyle/>
          <a:p>
            <a:endParaRPr lang="en-GB"/>
          </a:p>
          <a:p>
            <a:endParaRPr lang="en-GB"/>
          </a:p>
          <a:p>
            <a:endParaRPr lang="en-GB"/>
          </a:p>
          <a:p>
            <a:endParaRPr lang="en-GB"/>
          </a:p>
          <a:p>
            <a:endParaRPr lang="en-GB"/>
          </a:p>
          <a:p>
            <a:endParaRPr lang="en-GB"/>
          </a:p>
          <a:p>
            <a:endParaRPr lang="en-GB"/>
          </a:p>
          <a:p>
            <a:endParaRPr lang="en-GB"/>
          </a:p>
          <a:p>
            <a:endParaRPr lang="en-GB"/>
          </a:p>
          <a:p>
            <a:pPr marL="0" indent="0">
              <a:buNone/>
            </a:pPr>
            <a:r>
              <a:rPr lang="en-GB" sz="1200"/>
              <a:t>Adapted from Hodges JR. Cognitive Assessment for Clinicians</a:t>
            </a:r>
            <a:endParaRPr lang="en-GB" sz="1200" b="1"/>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9259797"/>
              </p:ext>
            </p:extLst>
          </p:nvPr>
        </p:nvGraphicFramePr>
        <p:xfrm>
          <a:off x="457197" y="1723950"/>
          <a:ext cx="8229606" cy="3803360"/>
        </p:xfrm>
        <a:graphic>
          <a:graphicData uri="http://schemas.openxmlformats.org/drawingml/2006/table">
            <a:tbl>
              <a:tblPr bandRow="1">
                <a:tableStyleId>{E8B1032C-EA38-4F05-BA0D-38AFFFC7BED3}</a:tableStyleId>
              </a:tblPr>
              <a:tblGrid>
                <a:gridCol w="2458616">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818662">
                  <a:extLst>
                    <a:ext uri="{9D8B030D-6E8A-4147-A177-3AD203B41FA5}">
                      <a16:colId xmlns:a16="http://schemas.microsoft.com/office/drawing/2014/main" val="20002"/>
                    </a:ext>
                  </a:extLst>
                </a:gridCol>
              </a:tblGrid>
              <a:tr h="370840">
                <a:tc>
                  <a:txBody>
                    <a:bodyPr/>
                    <a:lstStyle/>
                    <a:p>
                      <a:r>
                        <a:rPr lang="en-GB" sz="1400" b="1" dirty="0"/>
                        <a:t>Neurodegenerative</a:t>
                      </a:r>
                    </a:p>
                  </a:txBody>
                  <a:tcPr marL="36000" marR="36000" marT="36000" marB="36000"/>
                </a:tc>
                <a:tc>
                  <a:txBody>
                    <a:bodyPr/>
                    <a:lstStyle/>
                    <a:p>
                      <a:r>
                        <a:rPr lang="en-GB" sz="1400"/>
                        <a:t>Alzheimer’s disease*</a:t>
                      </a:r>
                    </a:p>
                    <a:p>
                      <a:r>
                        <a:rPr lang="en-GB" sz="1400"/>
                        <a:t>Lewy Body dementia (DLB)</a:t>
                      </a:r>
                    </a:p>
                    <a:p>
                      <a:r>
                        <a:rPr lang="en-GB" sz="1400"/>
                        <a:t>Huntington’s disease (HD)*</a:t>
                      </a:r>
                    </a:p>
                    <a:p>
                      <a:r>
                        <a:rPr lang="en-GB" sz="1400"/>
                        <a:t>Frontotemporal</a:t>
                      </a:r>
                      <a:r>
                        <a:rPr lang="en-GB" sz="1400" baseline="0"/>
                        <a:t> dementias (FTD)*</a:t>
                      </a:r>
                    </a:p>
                    <a:p>
                      <a:r>
                        <a:rPr lang="en-GB" sz="1400"/>
                        <a:t>Parkinson’s disease (PD)*</a:t>
                      </a:r>
                      <a:endParaRPr lang="en-GB" sz="1400" b="0"/>
                    </a:p>
                  </a:txBody>
                  <a:tcPr marL="36000" marR="36000" marT="36000" marB="36000"/>
                </a:tc>
                <a:tc>
                  <a:txBody>
                    <a:bodyPr/>
                    <a:lstStyle/>
                    <a:p>
                      <a:r>
                        <a:rPr lang="en-GB" sz="1400" dirty="0"/>
                        <a:t>Progressive supranuclear palsy (PSP)</a:t>
                      </a:r>
                    </a:p>
                    <a:p>
                      <a:r>
                        <a:rPr lang="en-GB" sz="1400" dirty="0"/>
                        <a:t>Multiple</a:t>
                      </a:r>
                      <a:r>
                        <a:rPr lang="en-GB" sz="1400" baseline="0" dirty="0"/>
                        <a:t> systems atrophy (MSA)</a:t>
                      </a:r>
                    </a:p>
                    <a:p>
                      <a:r>
                        <a:rPr lang="en-GB" sz="1400" baseline="0" dirty="0"/>
                        <a:t>Corticobasal degeneration (CBD)</a:t>
                      </a:r>
                      <a:endParaRPr lang="en-GB" sz="1400" dirty="0"/>
                    </a:p>
                    <a:p>
                      <a:r>
                        <a:rPr lang="en-GB" sz="1400" dirty="0"/>
                        <a:t>Prion</a:t>
                      </a:r>
                      <a:r>
                        <a:rPr lang="en-GB" sz="1400" baseline="0" dirty="0"/>
                        <a:t> diseases (e.g. CJD)*</a:t>
                      </a:r>
                    </a:p>
                    <a:p>
                      <a:r>
                        <a:rPr lang="en-GB" sz="1400" dirty="0" err="1"/>
                        <a:t>Leucodystrophies</a:t>
                      </a:r>
                      <a:r>
                        <a:rPr lang="en-GB" sz="1400" dirty="0"/>
                        <a:t>*</a:t>
                      </a:r>
                    </a:p>
                  </a:txBody>
                  <a:tcPr marL="36000" marR="36000" marT="36000" marB="36000"/>
                </a:tc>
                <a:extLst>
                  <a:ext uri="{0D108BD9-81ED-4DB2-BD59-A6C34878D82A}">
                    <a16:rowId xmlns:a16="http://schemas.microsoft.com/office/drawing/2014/main" val="10000"/>
                  </a:ext>
                </a:extLst>
              </a:tr>
              <a:tr h="370840">
                <a:tc>
                  <a:txBody>
                    <a:bodyPr/>
                    <a:lstStyle/>
                    <a:p>
                      <a:r>
                        <a:rPr lang="en-GB" sz="1400" b="1"/>
                        <a:t>Vascular</a:t>
                      </a:r>
                    </a:p>
                  </a:txBody>
                  <a:tcPr marL="36000" marR="36000" marT="36000" marB="36000"/>
                </a:tc>
                <a:tc>
                  <a:txBody>
                    <a:bodyPr/>
                    <a:lstStyle/>
                    <a:p>
                      <a:r>
                        <a:rPr lang="en-GB" sz="1400"/>
                        <a:t>Vascular dementias</a:t>
                      </a:r>
                      <a:endParaRPr lang="en-GB" sz="1400" b="1"/>
                    </a:p>
                  </a:txBody>
                  <a:tcPr marL="36000" marR="36000" marT="36000" marB="36000"/>
                </a:tc>
                <a:tc>
                  <a:txBody>
                    <a:bodyPr/>
                    <a:lstStyle/>
                    <a:p>
                      <a:r>
                        <a:rPr lang="en-GB" sz="1400"/>
                        <a:t>CADASIL*</a:t>
                      </a:r>
                    </a:p>
                  </a:txBody>
                  <a:tcPr marL="36000" marR="36000" marT="36000" marB="36000"/>
                </a:tc>
                <a:extLst>
                  <a:ext uri="{0D108BD9-81ED-4DB2-BD59-A6C34878D82A}">
                    <a16:rowId xmlns:a16="http://schemas.microsoft.com/office/drawing/2014/main" val="10001"/>
                  </a:ext>
                </a:extLst>
              </a:tr>
              <a:tr h="370840">
                <a:tc>
                  <a:txBody>
                    <a:bodyPr/>
                    <a:lstStyle/>
                    <a:p>
                      <a:r>
                        <a:rPr lang="en-GB" sz="1400" b="1"/>
                        <a:t>Infective</a:t>
                      </a:r>
                    </a:p>
                  </a:txBody>
                  <a:tcPr marL="36000" marR="36000" marT="36000" marB="36000"/>
                </a:tc>
                <a:tc>
                  <a:txBody>
                    <a:bodyPr/>
                    <a:lstStyle/>
                    <a:p>
                      <a:r>
                        <a:rPr lang="en-GB" sz="1400" dirty="0"/>
                        <a:t>Progressive multifocal leucoencephalopathy (PML)</a:t>
                      </a:r>
                      <a:endParaRPr lang="en-GB" sz="1400" baseline="0" dirty="0"/>
                    </a:p>
                    <a:p>
                      <a:r>
                        <a:rPr lang="en-GB" sz="1400" dirty="0"/>
                        <a:t>CJD (prion</a:t>
                      </a:r>
                      <a:r>
                        <a:rPr lang="en-GB" sz="1400" baseline="0" dirty="0"/>
                        <a:t> disease)</a:t>
                      </a:r>
                      <a:endParaRPr lang="en-GB" sz="1400" dirty="0"/>
                    </a:p>
                  </a:txBody>
                  <a:tcPr marL="36000" marR="36000" marT="36000" marB="36000"/>
                </a:tc>
                <a:tc>
                  <a:txBody>
                    <a:bodyPr/>
                    <a:lstStyle/>
                    <a:p>
                      <a:r>
                        <a:rPr lang="en-GB" sz="1400"/>
                        <a:t>Post-encephalitis</a:t>
                      </a:r>
                    </a:p>
                    <a:p>
                      <a:r>
                        <a:rPr lang="en-GB" sz="1400"/>
                        <a:t>Sub-acute sclerosing panencephalitis (SSPE)</a:t>
                      </a:r>
                    </a:p>
                  </a:txBody>
                  <a:tcPr marL="36000" marR="36000" marT="36000" marB="36000"/>
                </a:tc>
                <a:extLst>
                  <a:ext uri="{0D108BD9-81ED-4DB2-BD59-A6C34878D82A}">
                    <a16:rowId xmlns:a16="http://schemas.microsoft.com/office/drawing/2014/main" val="10002"/>
                  </a:ext>
                </a:extLst>
              </a:tr>
              <a:tr h="370840">
                <a:tc>
                  <a:txBody>
                    <a:bodyPr/>
                    <a:lstStyle/>
                    <a:p>
                      <a:r>
                        <a:rPr lang="en-GB" sz="1400" b="1"/>
                        <a:t>Traumatic</a:t>
                      </a:r>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t>Dementia pugilistica</a:t>
                      </a:r>
                    </a:p>
                  </a:txBody>
                  <a:tcPr marL="36000" marR="36000" marT="36000" marB="36000"/>
                </a:tc>
                <a:tc>
                  <a:txBody>
                    <a:bodyPr/>
                    <a:lstStyle/>
                    <a:p>
                      <a:endParaRPr lang="en-GB" sz="1400"/>
                    </a:p>
                  </a:txBody>
                  <a:tcPr marL="36000" marR="36000" marT="36000" marB="36000"/>
                </a:tc>
                <a:extLst>
                  <a:ext uri="{0D108BD9-81ED-4DB2-BD59-A6C34878D82A}">
                    <a16:rowId xmlns:a16="http://schemas.microsoft.com/office/drawing/2014/main" val="10003"/>
                  </a:ext>
                </a:extLst>
              </a:tr>
              <a:tr h="370840">
                <a:tc>
                  <a:txBody>
                    <a:bodyPr/>
                    <a:lstStyle/>
                    <a:p>
                      <a:r>
                        <a:rPr lang="en-GB" sz="1400" b="1"/>
                        <a:t>Post-anoxic</a:t>
                      </a:r>
                    </a:p>
                  </a:txBody>
                  <a:tcPr marL="36000" marR="36000" marT="36000" marB="36000"/>
                </a:tc>
                <a:tc>
                  <a:txBody>
                    <a:bodyPr/>
                    <a:lstStyle/>
                    <a:p>
                      <a:r>
                        <a:rPr lang="en-GB" sz="1400"/>
                        <a:t>Post-surgical (e.g. Cardiac bypass)</a:t>
                      </a:r>
                    </a:p>
                    <a:p>
                      <a:r>
                        <a:rPr lang="en-GB" sz="1400"/>
                        <a:t>Carbon monoxide poisoning?</a:t>
                      </a:r>
                    </a:p>
                  </a:txBody>
                  <a:tcPr marL="36000" marR="36000" marT="36000" marB="36000"/>
                </a:tc>
                <a:tc>
                  <a:txBody>
                    <a:bodyPr/>
                    <a:lstStyle/>
                    <a:p>
                      <a:r>
                        <a:rPr lang="en-GB" sz="1400"/>
                        <a:t>Cardiac arrest</a:t>
                      </a:r>
                    </a:p>
                  </a:txBody>
                  <a:tcPr marL="36000" marR="36000" marT="36000" marB="36000"/>
                </a:tc>
                <a:extLst>
                  <a:ext uri="{0D108BD9-81ED-4DB2-BD59-A6C34878D82A}">
                    <a16:rowId xmlns:a16="http://schemas.microsoft.com/office/drawing/2014/main" val="10004"/>
                  </a:ext>
                </a:extLst>
              </a:tr>
              <a:tr h="370840">
                <a:tc>
                  <a:txBody>
                    <a:bodyPr/>
                    <a:lstStyle/>
                    <a:p>
                      <a:r>
                        <a:rPr lang="en-GB" sz="1400" b="1"/>
                        <a:t>Toxic</a:t>
                      </a:r>
                    </a:p>
                  </a:txBody>
                  <a:tcPr marL="36000" marR="36000" marT="36000" marB="36000"/>
                </a:tc>
                <a:tc>
                  <a:txBody>
                    <a:bodyPr/>
                    <a:lstStyle/>
                    <a:p>
                      <a:r>
                        <a:rPr lang="en-GB" sz="1400"/>
                        <a:t>Alcohol?</a:t>
                      </a:r>
                    </a:p>
                    <a:p>
                      <a:r>
                        <a:rPr lang="en-GB" sz="1400"/>
                        <a:t>Heavy metals</a:t>
                      </a:r>
                    </a:p>
                  </a:txBody>
                  <a:tcPr marL="36000" marR="36000" marT="36000" marB="36000"/>
                </a:tc>
                <a:tc>
                  <a:txBody>
                    <a:bodyPr/>
                    <a:lstStyle/>
                    <a:p>
                      <a:r>
                        <a:rPr lang="en-GB" sz="1400" dirty="0"/>
                        <a:t>Organic</a:t>
                      </a:r>
                      <a:r>
                        <a:rPr lang="en-GB" sz="1400" baseline="0" dirty="0"/>
                        <a:t> solvents</a:t>
                      </a:r>
                    </a:p>
                    <a:p>
                      <a:r>
                        <a:rPr lang="en-GB" sz="1400" baseline="0" dirty="0"/>
                        <a:t>Organophosphates</a:t>
                      </a:r>
                      <a:endParaRPr lang="en-GB" sz="1400" dirty="0"/>
                    </a:p>
                  </a:txBody>
                  <a:tcPr marL="36000" marR="36000" marT="36000" marB="360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39987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Cognitive changes</a:t>
            </a:r>
          </a:p>
        </p:txBody>
      </p:sp>
      <p:sp>
        <p:nvSpPr>
          <p:cNvPr id="3" name="Text Placeholder 2"/>
          <p:cNvSpPr>
            <a:spLocks noGrp="1"/>
          </p:cNvSpPr>
          <p:nvPr>
            <p:ph type="body" sz="quarter" idx="13"/>
          </p:nvPr>
        </p:nvSpPr>
        <p:spPr>
          <a:xfrm>
            <a:off x="457200" y="1704974"/>
            <a:ext cx="8686800" cy="4398943"/>
          </a:xfrm>
        </p:spPr>
        <p:txBody>
          <a:bodyPr/>
          <a:lstStyle/>
          <a:p>
            <a:pPr>
              <a:spcBef>
                <a:spcPts val="1200"/>
              </a:spcBef>
            </a:pPr>
            <a:r>
              <a:rPr lang="en-GB" sz="2000" dirty="0"/>
              <a:t>Insidious decline</a:t>
            </a:r>
          </a:p>
          <a:p>
            <a:pPr>
              <a:spcBef>
                <a:spcPts val="1200"/>
              </a:spcBef>
            </a:pPr>
            <a:r>
              <a:rPr lang="en-GB" sz="2000" dirty="0"/>
              <a:t>“Subcortical” pattern of impairment</a:t>
            </a:r>
          </a:p>
          <a:p>
            <a:pPr>
              <a:spcBef>
                <a:spcPts val="1200"/>
              </a:spcBef>
            </a:pPr>
            <a:endParaRPr lang="en-GB" sz="2000" dirty="0"/>
          </a:p>
          <a:p>
            <a:pPr>
              <a:spcBef>
                <a:spcPts val="1200"/>
              </a:spcBef>
            </a:pPr>
            <a:r>
              <a:rPr lang="en-GB" sz="2000" dirty="0"/>
              <a:t>Apathy and inefficiency</a:t>
            </a:r>
          </a:p>
          <a:p>
            <a:pPr>
              <a:spcBef>
                <a:spcPts val="1200"/>
              </a:spcBef>
            </a:pPr>
            <a:r>
              <a:rPr lang="en-GB" sz="2000" dirty="0"/>
              <a:t>Poor attention / distractibility</a:t>
            </a:r>
          </a:p>
          <a:p>
            <a:pPr>
              <a:spcBef>
                <a:spcPts val="1200"/>
              </a:spcBef>
            </a:pPr>
            <a:r>
              <a:rPr lang="en-GB" sz="2000" dirty="0"/>
              <a:t>Early executive changes (esp. planning; rigidity; impulsivity)</a:t>
            </a:r>
          </a:p>
          <a:p>
            <a:pPr>
              <a:spcBef>
                <a:spcPts val="1200"/>
              </a:spcBef>
            </a:pPr>
            <a:r>
              <a:rPr lang="en-GB" sz="2000" dirty="0"/>
              <a:t>No early language changes</a:t>
            </a:r>
          </a:p>
          <a:p>
            <a:pPr>
              <a:spcBef>
                <a:spcPts val="1200"/>
              </a:spcBef>
            </a:pPr>
            <a:r>
              <a:rPr lang="en-GB" sz="2000" dirty="0"/>
              <a:t>Visuospatial function largely intact</a:t>
            </a:r>
          </a:p>
          <a:p>
            <a:pPr>
              <a:spcBef>
                <a:spcPts val="1200"/>
              </a:spcBef>
            </a:pPr>
            <a:r>
              <a:rPr lang="en-GB" sz="2000" dirty="0"/>
              <a:t>Memory impairment (2</a:t>
            </a:r>
            <a:r>
              <a:rPr lang="en-GB" sz="2000" baseline="30000" dirty="0"/>
              <a:t>0</a:t>
            </a:r>
            <a:r>
              <a:rPr lang="en-GB" sz="2000" dirty="0"/>
              <a:t> to attentional deficits)</a:t>
            </a:r>
          </a:p>
        </p:txBody>
      </p:sp>
    </p:spTree>
    <p:extLst>
      <p:ext uri="{BB962C8B-B14F-4D97-AF65-F5344CB8AC3E}">
        <p14:creationId xmlns:p14="http://schemas.microsoft.com/office/powerpoint/2010/main" val="3985163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Other considerations</a:t>
            </a:r>
          </a:p>
        </p:txBody>
      </p:sp>
      <p:sp>
        <p:nvSpPr>
          <p:cNvPr id="3" name="Text Placeholder 2"/>
          <p:cNvSpPr>
            <a:spLocks noGrp="1"/>
          </p:cNvSpPr>
          <p:nvPr>
            <p:ph type="body" sz="quarter" idx="13"/>
          </p:nvPr>
        </p:nvSpPr>
        <p:spPr/>
        <p:txBody>
          <a:bodyPr/>
          <a:lstStyle/>
          <a:p>
            <a:r>
              <a:rPr lang="en-GB" dirty="0"/>
              <a:t>Elevated suicide risk in HD (4-6x) </a:t>
            </a:r>
            <a:r>
              <a:rPr lang="en-GB" sz="1200" dirty="0"/>
              <a:t>(Rosenblatt et al, 2000)</a:t>
            </a:r>
          </a:p>
          <a:p>
            <a:endParaRPr lang="en-GB" dirty="0"/>
          </a:p>
          <a:p>
            <a:r>
              <a:rPr lang="en-GB" dirty="0"/>
              <a:t>Behavioural changes: </a:t>
            </a:r>
            <a:r>
              <a:rPr lang="en-GB" sz="1200" dirty="0"/>
              <a:t>(</a:t>
            </a:r>
            <a:r>
              <a:rPr lang="en-GB" sz="1200" dirty="0" err="1"/>
              <a:t>Craufurd</a:t>
            </a:r>
            <a:r>
              <a:rPr lang="en-GB" sz="1200" dirty="0"/>
              <a:t> et al, 2001, cited in </a:t>
            </a:r>
            <a:r>
              <a:rPr lang="en-GB" sz="1200" dirty="0" err="1"/>
              <a:t>Jauhar</a:t>
            </a:r>
            <a:r>
              <a:rPr lang="en-GB" sz="1200" dirty="0"/>
              <a:t> &amp; Ritchie, 2010)</a:t>
            </a:r>
          </a:p>
          <a:p>
            <a:pPr marL="914400" lvl="1" indent="-457200">
              <a:buFont typeface="+mj-lt"/>
              <a:buAutoNum type="arabicPeriod"/>
            </a:pPr>
            <a:r>
              <a:rPr lang="en-GB" dirty="0"/>
              <a:t>Apathy </a:t>
            </a:r>
          </a:p>
          <a:p>
            <a:pPr marL="914400" lvl="1" indent="-457200">
              <a:buFont typeface="+mj-lt"/>
              <a:buAutoNum type="arabicPeriod"/>
            </a:pPr>
            <a:r>
              <a:rPr lang="en-GB" dirty="0"/>
              <a:t>Irritability 					(up to 50%)</a:t>
            </a:r>
          </a:p>
          <a:p>
            <a:pPr marL="914400" lvl="1" indent="-457200">
              <a:buFont typeface="+mj-lt"/>
              <a:buAutoNum type="arabicPeriod"/>
            </a:pPr>
            <a:r>
              <a:rPr lang="en-GB" dirty="0"/>
              <a:t>Depression</a:t>
            </a:r>
          </a:p>
        </p:txBody>
      </p:sp>
      <p:sp>
        <p:nvSpPr>
          <p:cNvPr id="4" name="Right Brace 3"/>
          <p:cNvSpPr/>
          <p:nvPr/>
        </p:nvSpPr>
        <p:spPr>
          <a:xfrm>
            <a:off x="3373820" y="3239813"/>
            <a:ext cx="945932" cy="993227"/>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65455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8591798" cy="679449"/>
          </a:xfrm>
        </p:spPr>
        <p:txBody>
          <a:bodyPr/>
          <a:lstStyle/>
          <a:p>
            <a:r>
              <a:rPr lang="en-GB"/>
              <a:t>Huntington’s Disease - investigations</a:t>
            </a:r>
          </a:p>
        </p:txBody>
      </p:sp>
      <p:sp>
        <p:nvSpPr>
          <p:cNvPr id="3" name="Text Placeholder 2"/>
          <p:cNvSpPr>
            <a:spLocks noGrp="1"/>
          </p:cNvSpPr>
          <p:nvPr>
            <p:ph type="body" sz="quarter" idx="13"/>
          </p:nvPr>
        </p:nvSpPr>
        <p:spPr>
          <a:xfrm>
            <a:off x="457200" y="1704974"/>
            <a:ext cx="7226968" cy="4499055"/>
          </a:xfrm>
        </p:spPr>
        <p:txBody>
          <a:bodyPr/>
          <a:lstStyle/>
          <a:p>
            <a:pPr marL="0" indent="0">
              <a:buNone/>
            </a:pPr>
            <a:r>
              <a:rPr lang="en-GB" sz="2000" b="1"/>
              <a:t>Genetic testing</a:t>
            </a:r>
            <a:r>
              <a:rPr lang="en-GB" sz="2000"/>
              <a:t> (symptomatic individuals only outside genetic centres)</a:t>
            </a:r>
          </a:p>
          <a:p>
            <a:pPr marL="0" indent="0">
              <a:buNone/>
            </a:pPr>
            <a:endParaRPr lang="en-GB" sz="2000" b="1"/>
          </a:p>
          <a:p>
            <a:pPr marL="0" indent="0">
              <a:buNone/>
            </a:pPr>
            <a:r>
              <a:rPr lang="en-GB" sz="2000" b="1"/>
              <a:t>Neuroimaging:</a:t>
            </a:r>
          </a:p>
          <a:p>
            <a:pPr marL="0" indent="0">
              <a:buNone/>
            </a:pPr>
            <a:r>
              <a:rPr lang="en-GB" sz="2000"/>
              <a:t>Atrophy &amp; dilated ventricles (predominantly frontal)</a:t>
            </a:r>
          </a:p>
          <a:p>
            <a:pPr marL="0" indent="0">
              <a:buNone/>
            </a:pPr>
            <a:r>
              <a:rPr lang="en-GB" sz="2000"/>
              <a:t>Caudate atrophy</a:t>
            </a:r>
          </a:p>
          <a:p>
            <a:pPr marL="0" indent="0">
              <a:buNone/>
            </a:pPr>
            <a:endParaRPr lang="en-GB" sz="2000"/>
          </a:p>
          <a:p>
            <a:pPr marL="0" indent="0">
              <a:buNone/>
            </a:pPr>
            <a:r>
              <a:rPr lang="en-GB" sz="2000" b="1"/>
              <a:t>Functional imaging:</a:t>
            </a:r>
          </a:p>
          <a:p>
            <a:pPr marL="0" indent="0">
              <a:buNone/>
            </a:pPr>
            <a:r>
              <a:rPr lang="en-GB" sz="2000"/>
              <a:t>PET </a:t>
            </a:r>
            <a:r>
              <a:rPr lang="en-GB" sz="2000" baseline="30000"/>
              <a:t>(18</a:t>
            </a:r>
            <a:r>
              <a:rPr lang="en-GB" sz="2000"/>
              <a:t>FDG) early caudate hypometabolism </a:t>
            </a:r>
            <a:r>
              <a:rPr lang="en-GB" sz="1100"/>
              <a:t>(</a:t>
            </a:r>
            <a:r>
              <a:rPr lang="en-GB" sz="1100" err="1"/>
              <a:t>Kuhl</a:t>
            </a:r>
            <a:r>
              <a:rPr lang="en-GB" sz="1100"/>
              <a:t>, et al, 1982)</a:t>
            </a:r>
          </a:p>
          <a:p>
            <a:pPr marL="0" indent="0">
              <a:buNone/>
            </a:pPr>
            <a:endParaRPr lang="en-GB" sz="1100"/>
          </a:p>
          <a:p>
            <a:pPr marL="0" indent="0">
              <a:buNone/>
            </a:pPr>
            <a:r>
              <a:rPr lang="en-GB" sz="2000" b="1"/>
              <a:t>EEG:</a:t>
            </a:r>
          </a:p>
          <a:p>
            <a:pPr marL="0" indent="0">
              <a:buNone/>
            </a:pPr>
            <a:r>
              <a:rPr lang="en-GB" sz="2000"/>
              <a:t>Reduced or absent alpha</a:t>
            </a:r>
          </a:p>
          <a:p>
            <a:pPr marL="0" indent="0">
              <a:buNone/>
            </a:pPr>
            <a:r>
              <a:rPr lang="en-GB" sz="2000"/>
              <a:t>Can be normal (unusual)</a:t>
            </a:r>
          </a:p>
        </p:txBody>
      </p:sp>
      <p:sp>
        <p:nvSpPr>
          <p:cNvPr id="4" name="Rectangle 3"/>
          <p:cNvSpPr/>
          <p:nvPr/>
        </p:nvSpPr>
        <p:spPr>
          <a:xfrm>
            <a:off x="6340798" y="5533535"/>
            <a:ext cx="2996955" cy="738664"/>
          </a:xfrm>
          <a:prstGeom prst="rect">
            <a:avLst/>
          </a:prstGeom>
        </p:spPr>
        <p:txBody>
          <a:bodyPr wrap="square">
            <a:spAutoFit/>
          </a:bodyPr>
          <a:lstStyle/>
          <a:p>
            <a:pPr algn="ctr"/>
            <a:r>
              <a:rPr lang="en-GB" sz="1400">
                <a:solidFill>
                  <a:schemeClr val="tx1">
                    <a:lumMod val="50000"/>
                    <a:lumOff val="50000"/>
                  </a:schemeClr>
                </a:solidFill>
              </a:rPr>
              <a:t>Case courtesy of </a:t>
            </a:r>
            <a:r>
              <a:rPr lang="en-GB" sz="1400" err="1">
                <a:solidFill>
                  <a:schemeClr val="tx1">
                    <a:lumMod val="50000"/>
                    <a:lumOff val="50000"/>
                  </a:schemeClr>
                </a:solidFill>
              </a:rPr>
              <a:t>A.Prof</a:t>
            </a:r>
            <a:r>
              <a:rPr lang="en-GB" sz="1400">
                <a:solidFill>
                  <a:schemeClr val="tx1">
                    <a:lumMod val="50000"/>
                    <a:lumOff val="50000"/>
                  </a:schemeClr>
                </a:solidFill>
              </a:rPr>
              <a:t> Frank Gaillard, </a:t>
            </a:r>
            <a:r>
              <a:rPr lang="en-GB" sz="1400" err="1">
                <a:solidFill>
                  <a:schemeClr val="tx1">
                    <a:lumMod val="50000"/>
                    <a:lumOff val="50000"/>
                  </a:schemeClr>
                </a:solidFill>
              </a:rPr>
              <a:t>Radiopaedia.org</a:t>
            </a:r>
            <a:r>
              <a:rPr lang="en-GB" sz="1400">
                <a:solidFill>
                  <a:schemeClr val="tx1">
                    <a:lumMod val="50000"/>
                    <a:lumOff val="50000"/>
                  </a:schemeClr>
                </a:solidFill>
              </a:rPr>
              <a:t>, </a:t>
            </a:r>
            <a:r>
              <a:rPr lang="en-GB" sz="1400" err="1">
                <a:solidFill>
                  <a:schemeClr val="tx1">
                    <a:lumMod val="50000"/>
                    <a:lumOff val="50000"/>
                  </a:schemeClr>
                </a:solidFill>
              </a:rPr>
              <a:t>rID</a:t>
            </a:r>
            <a:r>
              <a:rPr lang="en-GB" sz="1400">
                <a:solidFill>
                  <a:schemeClr val="tx1">
                    <a:lumMod val="50000"/>
                    <a:lumOff val="50000"/>
                  </a:schemeClr>
                </a:solidFill>
              </a:rPr>
              <a:t>: 8052</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1284" y="2662989"/>
            <a:ext cx="2357713" cy="2947860"/>
          </a:xfrm>
          <a:prstGeom prst="rect">
            <a:avLst/>
          </a:prstGeom>
        </p:spPr>
      </p:pic>
    </p:spTree>
    <p:extLst>
      <p:ext uri="{BB962C8B-B14F-4D97-AF65-F5344CB8AC3E}">
        <p14:creationId xmlns:p14="http://schemas.microsoft.com/office/powerpoint/2010/main" val="952886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Huntington’s Disease - Treatment	</a:t>
            </a:r>
          </a:p>
        </p:txBody>
      </p:sp>
      <p:sp>
        <p:nvSpPr>
          <p:cNvPr id="3" name="Text Placeholder 2"/>
          <p:cNvSpPr>
            <a:spLocks noGrp="1"/>
          </p:cNvSpPr>
          <p:nvPr>
            <p:ph type="body" sz="quarter" idx="13"/>
          </p:nvPr>
        </p:nvSpPr>
        <p:spPr/>
        <p:txBody>
          <a:bodyPr/>
          <a:lstStyle/>
          <a:p>
            <a:pPr marL="0" indent="0">
              <a:spcBef>
                <a:spcPts val="0"/>
              </a:spcBef>
              <a:buNone/>
            </a:pPr>
            <a:r>
              <a:rPr lang="en-GB" sz="2000"/>
              <a:t>Symptomatic only (always consider if symptom needs treating)</a:t>
            </a:r>
          </a:p>
          <a:p>
            <a:pPr marL="0" indent="0">
              <a:spcBef>
                <a:spcPts val="0"/>
              </a:spcBef>
              <a:buNone/>
            </a:pPr>
            <a:endParaRPr lang="en-GB" sz="2000"/>
          </a:p>
          <a:p>
            <a:pPr marL="0" indent="0">
              <a:spcBef>
                <a:spcPts val="0"/>
              </a:spcBef>
              <a:buNone/>
            </a:pPr>
            <a:r>
              <a:rPr lang="en-GB" sz="2000" b="1"/>
              <a:t>Chorea</a:t>
            </a:r>
          </a:p>
          <a:p>
            <a:pPr marL="342900" indent="-342900">
              <a:spcBef>
                <a:spcPts val="0"/>
              </a:spcBef>
              <a:buFont typeface="Arial" panose="020B0604020202020204" pitchFamily="34" charset="0"/>
              <a:buChar char="•"/>
            </a:pPr>
            <a:r>
              <a:rPr lang="en-GB" sz="2000"/>
              <a:t>Tetrabenazine (dopamine depletion) </a:t>
            </a:r>
          </a:p>
          <a:p>
            <a:pPr marL="342900" indent="-342900">
              <a:spcBef>
                <a:spcPts val="0"/>
              </a:spcBef>
              <a:buFont typeface="Arial" panose="020B0604020202020204" pitchFamily="34" charset="0"/>
              <a:buChar char="•"/>
            </a:pPr>
            <a:r>
              <a:rPr lang="en-GB" sz="2000"/>
              <a:t>Low-dose antipsychotic</a:t>
            </a:r>
          </a:p>
          <a:p>
            <a:pPr marL="342900" indent="-342900">
              <a:spcBef>
                <a:spcPts val="0"/>
              </a:spcBef>
              <a:buFont typeface="Arial" panose="020B0604020202020204" pitchFamily="34" charset="0"/>
              <a:buChar char="•"/>
            </a:pPr>
            <a:endParaRPr lang="en-GB" sz="2000"/>
          </a:p>
          <a:p>
            <a:pPr marL="0" indent="0">
              <a:spcBef>
                <a:spcPts val="0"/>
              </a:spcBef>
              <a:buNone/>
            </a:pPr>
            <a:r>
              <a:rPr lang="en-GB" sz="2000" b="1"/>
              <a:t>Rigidity</a:t>
            </a:r>
          </a:p>
          <a:p>
            <a:pPr marL="342900" indent="-342900">
              <a:spcBef>
                <a:spcPts val="0"/>
              </a:spcBef>
              <a:buFont typeface="Arial" panose="020B0604020202020204" pitchFamily="34" charset="0"/>
              <a:buChar char="•"/>
            </a:pPr>
            <a:r>
              <a:rPr lang="en-GB" sz="2000"/>
              <a:t>PD medication; may precipitate/worsen psychosis &amp; chorea</a:t>
            </a:r>
          </a:p>
          <a:p>
            <a:pPr marL="342900" indent="-342900">
              <a:spcBef>
                <a:spcPts val="0"/>
              </a:spcBef>
              <a:buFont typeface="Arial" panose="020B0604020202020204" pitchFamily="34" charset="0"/>
              <a:buChar char="•"/>
            </a:pPr>
            <a:r>
              <a:rPr lang="en-GB" sz="2000"/>
              <a:t>Benzodiazepines can be useful</a:t>
            </a:r>
          </a:p>
          <a:p>
            <a:pPr marL="342900" indent="-342900">
              <a:spcBef>
                <a:spcPts val="0"/>
              </a:spcBef>
              <a:buFont typeface="Arial" panose="020B0604020202020204" pitchFamily="34" charset="0"/>
              <a:buChar char="•"/>
            </a:pPr>
            <a:endParaRPr lang="en-GB" sz="2000"/>
          </a:p>
          <a:p>
            <a:pPr marL="0" indent="0">
              <a:spcBef>
                <a:spcPts val="0"/>
              </a:spcBef>
              <a:buNone/>
            </a:pPr>
            <a:r>
              <a:rPr lang="en-GB" sz="2000" b="1"/>
              <a:t>Depression /anxiety / psychosis</a:t>
            </a:r>
          </a:p>
          <a:p>
            <a:pPr marL="342900" indent="-342900">
              <a:spcBef>
                <a:spcPts val="0"/>
              </a:spcBef>
              <a:buFont typeface="Arial" panose="020B0604020202020204" pitchFamily="34" charset="0"/>
              <a:buChar char="•"/>
            </a:pPr>
            <a:r>
              <a:rPr lang="en-GB" sz="2000"/>
              <a:t>Largely as per usual treatment</a:t>
            </a:r>
          </a:p>
          <a:p>
            <a:pPr marL="342900" indent="-342900">
              <a:spcBef>
                <a:spcPts val="0"/>
              </a:spcBef>
              <a:buFont typeface="Arial" panose="020B0604020202020204" pitchFamily="34" charset="0"/>
              <a:buChar char="•"/>
            </a:pPr>
            <a:r>
              <a:rPr lang="en-GB" sz="2000"/>
              <a:t>Caution re increased risk of EPSEs</a:t>
            </a:r>
          </a:p>
          <a:p>
            <a:pPr marL="342900" indent="-342900">
              <a:spcBef>
                <a:spcPts val="0"/>
              </a:spcBef>
              <a:buFont typeface="Arial" panose="020B0604020202020204" pitchFamily="34" charset="0"/>
              <a:buChar char="•"/>
            </a:pPr>
            <a:r>
              <a:rPr lang="en-GB" sz="2000"/>
              <a:t>ECT well tolerated</a:t>
            </a:r>
            <a:endParaRPr lang="en-GB" sz="2000" b="1"/>
          </a:p>
        </p:txBody>
      </p:sp>
    </p:spTree>
    <p:extLst>
      <p:ext uri="{BB962C8B-B14F-4D97-AF65-F5344CB8AC3E}">
        <p14:creationId xmlns:p14="http://schemas.microsoft.com/office/powerpoint/2010/main" val="2142903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Huntington’s Disease - Prognosis</a:t>
            </a:r>
          </a:p>
        </p:txBody>
      </p:sp>
      <p:sp>
        <p:nvSpPr>
          <p:cNvPr id="3" name="Text Placeholder 2"/>
          <p:cNvSpPr>
            <a:spLocks noGrp="1"/>
          </p:cNvSpPr>
          <p:nvPr>
            <p:ph type="body" sz="quarter" idx="13"/>
          </p:nvPr>
        </p:nvSpPr>
        <p:spPr/>
        <p:txBody>
          <a:bodyPr/>
          <a:lstStyle/>
          <a:p>
            <a:pPr marL="0" indent="0">
              <a:buNone/>
            </a:pPr>
            <a:r>
              <a:rPr lang="en-GB"/>
              <a:t>Mean duration 15-20 years </a:t>
            </a:r>
            <a:r>
              <a:rPr lang="en-GB" sz="1200"/>
              <a:t>(</a:t>
            </a:r>
            <a:r>
              <a:rPr lang="en-GB" sz="1200" err="1"/>
              <a:t>Lovestone</a:t>
            </a:r>
            <a:r>
              <a:rPr lang="en-GB" sz="1200"/>
              <a:t>, 2009)</a:t>
            </a:r>
          </a:p>
          <a:p>
            <a:pPr marL="0" indent="0">
              <a:buNone/>
            </a:pPr>
            <a:endParaRPr lang="en-GB"/>
          </a:p>
        </p:txBody>
      </p:sp>
    </p:spTree>
    <p:extLst>
      <p:ext uri="{BB962C8B-B14F-4D97-AF65-F5344CB8AC3E}">
        <p14:creationId xmlns:p14="http://schemas.microsoft.com/office/powerpoint/2010/main" val="1650203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Selected Reading</a:t>
            </a:r>
          </a:p>
        </p:txBody>
      </p:sp>
      <p:sp>
        <p:nvSpPr>
          <p:cNvPr id="3" name="Text Placeholder 2"/>
          <p:cNvSpPr>
            <a:spLocks noGrp="1"/>
          </p:cNvSpPr>
          <p:nvPr>
            <p:ph type="body" sz="quarter" idx="13"/>
          </p:nvPr>
        </p:nvSpPr>
        <p:spPr>
          <a:xfrm>
            <a:off x="276440" y="3855128"/>
            <a:ext cx="4513811" cy="911413"/>
          </a:xfrm>
        </p:spPr>
        <p:txBody>
          <a:bodyPr/>
          <a:lstStyle/>
          <a:p>
            <a:r>
              <a:rPr lang="en-GB" sz="1100" dirty="0" err="1"/>
              <a:t>Román</a:t>
            </a:r>
            <a:r>
              <a:rPr lang="en-GB" sz="1100" dirty="0"/>
              <a:t>, G.C., </a:t>
            </a:r>
            <a:r>
              <a:rPr lang="en-GB" sz="1100" dirty="0" err="1"/>
              <a:t>Tatemichi</a:t>
            </a:r>
            <a:r>
              <a:rPr lang="en-GB" sz="1100" dirty="0"/>
              <a:t>, T.K., </a:t>
            </a:r>
            <a:r>
              <a:rPr lang="en-GB" sz="1100" dirty="0" err="1"/>
              <a:t>Erkinjuntti</a:t>
            </a:r>
            <a:r>
              <a:rPr lang="en-GB" sz="1100" dirty="0"/>
              <a:t>, T., Cummings, J.L., </a:t>
            </a:r>
            <a:r>
              <a:rPr lang="en-GB" sz="1100" dirty="0" err="1"/>
              <a:t>Masdeu</a:t>
            </a:r>
            <a:r>
              <a:rPr lang="en-GB" sz="1100" dirty="0"/>
              <a:t>, J.C., Garcia, J.H., </a:t>
            </a:r>
            <a:r>
              <a:rPr lang="en-GB" sz="1100" dirty="0" err="1"/>
              <a:t>Amaducci</a:t>
            </a:r>
            <a:r>
              <a:rPr lang="en-GB" sz="1100" dirty="0"/>
              <a:t>, L., </a:t>
            </a:r>
            <a:r>
              <a:rPr lang="en-GB" sz="1100" dirty="0" err="1"/>
              <a:t>Orgogozo</a:t>
            </a:r>
            <a:r>
              <a:rPr lang="en-GB" sz="1100" dirty="0"/>
              <a:t>, J.M., </a:t>
            </a:r>
            <a:r>
              <a:rPr lang="en-GB" sz="1100" dirty="0" err="1"/>
              <a:t>Brun</a:t>
            </a:r>
            <a:r>
              <a:rPr lang="en-GB" sz="1100" dirty="0"/>
              <a:t>, A., </a:t>
            </a:r>
            <a:r>
              <a:rPr lang="en-GB" sz="1100" dirty="0" err="1"/>
              <a:t>Hofman</a:t>
            </a:r>
            <a:r>
              <a:rPr lang="en-GB" sz="1100" dirty="0"/>
              <a:t>, A. and Moody, D.M., 1993. Vascular dementia: diagnostic criteria for research studies: report of the NINDS‐AIREN International Workshop. </a:t>
            </a:r>
            <a:r>
              <a:rPr lang="en-GB" sz="1100" i="1" dirty="0"/>
              <a:t>Neurology</a:t>
            </a:r>
            <a:r>
              <a:rPr lang="en-GB" sz="1100" dirty="0"/>
              <a:t>, </a:t>
            </a:r>
            <a:r>
              <a:rPr lang="en-GB" sz="1100" i="1" dirty="0"/>
              <a:t>43</a:t>
            </a:r>
            <a:r>
              <a:rPr lang="en-GB" sz="1100" dirty="0"/>
              <a:t>(2), pp.250-250.</a:t>
            </a:r>
          </a:p>
          <a:p>
            <a:endParaRPr lang="en-US" sz="1800" dirty="0"/>
          </a:p>
        </p:txBody>
      </p:sp>
      <p:sp>
        <p:nvSpPr>
          <p:cNvPr id="4" name="Rectangle 3"/>
          <p:cNvSpPr/>
          <p:nvPr/>
        </p:nvSpPr>
        <p:spPr>
          <a:xfrm>
            <a:off x="706581" y="2075194"/>
            <a:ext cx="4572000" cy="954107"/>
          </a:xfrm>
          <a:prstGeom prst="rect">
            <a:avLst/>
          </a:prstGeom>
        </p:spPr>
        <p:txBody>
          <a:bodyPr>
            <a:spAutoFit/>
          </a:bodyPr>
          <a:lstStyle/>
          <a:p>
            <a:r>
              <a:rPr lang="en-GB" sz="1400" dirty="0">
                <a:latin typeface="Arial" panose="020B0604020202020204" pitchFamily="34" charset="0"/>
              </a:rPr>
              <a:t>Ferrari, R., Manzoni, C. and Hardy, J., 2019. Genetics and molecular mechanisms of frontotemporal lobar degeneration: an update and future avenues. </a:t>
            </a:r>
            <a:r>
              <a:rPr lang="en-GB" sz="1400" i="1" dirty="0">
                <a:latin typeface="Arial" panose="020B0604020202020204" pitchFamily="34" charset="0"/>
              </a:rPr>
              <a:t>Neurobiology of aging</a:t>
            </a:r>
            <a:r>
              <a:rPr lang="en-GB" sz="1400" dirty="0">
                <a:latin typeface="Arial" panose="020B0604020202020204" pitchFamily="34" charset="0"/>
              </a:rPr>
              <a:t>, </a:t>
            </a:r>
            <a:r>
              <a:rPr lang="en-GB" sz="1400" i="1" dirty="0">
                <a:latin typeface="Arial" panose="020B0604020202020204" pitchFamily="34" charset="0"/>
              </a:rPr>
              <a:t>78</a:t>
            </a:r>
            <a:r>
              <a:rPr lang="en-GB" sz="1400" dirty="0">
                <a:latin typeface="Arial" panose="020B0604020202020204" pitchFamily="34" charset="0"/>
              </a:rPr>
              <a:t>, pp.98-110.</a:t>
            </a:r>
            <a:endParaRPr lang="en-GB" sz="1400" dirty="0">
              <a:effectLst/>
              <a:latin typeface="Arial" panose="020B0604020202020204" pitchFamily="34" charset="0"/>
            </a:endParaRPr>
          </a:p>
        </p:txBody>
      </p:sp>
      <p:sp>
        <p:nvSpPr>
          <p:cNvPr id="5" name="Rectangle 4"/>
          <p:cNvSpPr/>
          <p:nvPr/>
        </p:nvSpPr>
        <p:spPr>
          <a:xfrm>
            <a:off x="3915294" y="4766541"/>
            <a:ext cx="4572000" cy="1200329"/>
          </a:xfrm>
          <a:prstGeom prst="rect">
            <a:avLst/>
          </a:prstGeom>
        </p:spPr>
        <p:txBody>
          <a:bodyPr>
            <a:spAutoFit/>
          </a:bodyPr>
          <a:lstStyle/>
          <a:p>
            <a:pPr lvl="0">
              <a:spcAft>
                <a:spcPts val="0"/>
              </a:spcAft>
            </a:pPr>
            <a:r>
              <a:rPr lang="en-GB" sz="1200" dirty="0" err="1">
                <a:latin typeface="Arial" panose="020B0604020202020204" pitchFamily="34" charset="0"/>
                <a:ea typeface="Times New Roman" panose="02020603050405020304" pitchFamily="18" charset="0"/>
                <a:cs typeface="Times New Roman" panose="02020603050405020304" pitchFamily="18" charset="0"/>
              </a:rPr>
              <a:t>Gorno-Tempini</a:t>
            </a:r>
            <a:r>
              <a:rPr lang="en-GB" sz="1200" dirty="0">
                <a:latin typeface="Arial" panose="020B0604020202020204" pitchFamily="34" charset="0"/>
                <a:ea typeface="Times New Roman" panose="02020603050405020304" pitchFamily="18" charset="0"/>
                <a:cs typeface="Times New Roman" panose="02020603050405020304" pitchFamily="18" charset="0"/>
              </a:rPr>
              <a:t>, M.L., </a:t>
            </a:r>
            <a:r>
              <a:rPr lang="en-GB" sz="1200" dirty="0" err="1">
                <a:latin typeface="Arial" panose="020B0604020202020204" pitchFamily="34" charset="0"/>
                <a:ea typeface="Times New Roman" panose="02020603050405020304" pitchFamily="18" charset="0"/>
                <a:cs typeface="Times New Roman" panose="02020603050405020304" pitchFamily="18" charset="0"/>
              </a:rPr>
              <a:t>Hillis</a:t>
            </a:r>
            <a:r>
              <a:rPr lang="en-GB" sz="1200" dirty="0">
                <a:latin typeface="Arial" panose="020B0604020202020204" pitchFamily="34" charset="0"/>
                <a:ea typeface="Times New Roman" panose="02020603050405020304" pitchFamily="18" charset="0"/>
                <a:cs typeface="Times New Roman" panose="02020603050405020304" pitchFamily="18" charset="0"/>
              </a:rPr>
              <a:t>, A.E., Weintraub, S., </a:t>
            </a:r>
            <a:r>
              <a:rPr lang="en-GB" sz="1200" dirty="0" err="1">
                <a:latin typeface="Arial" panose="020B0604020202020204" pitchFamily="34" charset="0"/>
                <a:ea typeface="Times New Roman" panose="02020603050405020304" pitchFamily="18" charset="0"/>
                <a:cs typeface="Times New Roman" panose="02020603050405020304" pitchFamily="18" charset="0"/>
              </a:rPr>
              <a:t>Kertesz</a:t>
            </a:r>
            <a:r>
              <a:rPr lang="en-GB" sz="1200" dirty="0">
                <a:latin typeface="Arial" panose="020B0604020202020204" pitchFamily="34" charset="0"/>
                <a:ea typeface="Times New Roman" panose="02020603050405020304" pitchFamily="18" charset="0"/>
                <a:cs typeface="Times New Roman" panose="02020603050405020304" pitchFamily="18" charset="0"/>
              </a:rPr>
              <a:t>, A., Mendez, M., </a:t>
            </a:r>
            <a:r>
              <a:rPr lang="en-GB" sz="1200" dirty="0" err="1">
                <a:latin typeface="Arial" panose="020B0604020202020204" pitchFamily="34" charset="0"/>
                <a:ea typeface="Times New Roman" panose="02020603050405020304" pitchFamily="18" charset="0"/>
                <a:cs typeface="Times New Roman" panose="02020603050405020304" pitchFamily="18" charset="0"/>
              </a:rPr>
              <a:t>Cappa</a:t>
            </a:r>
            <a:r>
              <a:rPr lang="en-GB" sz="1200" dirty="0">
                <a:latin typeface="Arial" panose="020B0604020202020204" pitchFamily="34" charset="0"/>
                <a:ea typeface="Times New Roman" panose="02020603050405020304" pitchFamily="18" charset="0"/>
                <a:cs typeface="Times New Roman" panose="02020603050405020304" pitchFamily="18" charset="0"/>
              </a:rPr>
              <a:t>, S.F., </a:t>
            </a:r>
            <a:r>
              <a:rPr lang="en-GB" sz="1200" dirty="0" err="1">
                <a:latin typeface="Arial" panose="020B0604020202020204" pitchFamily="34" charset="0"/>
                <a:ea typeface="Times New Roman" panose="02020603050405020304" pitchFamily="18" charset="0"/>
                <a:cs typeface="Times New Roman" panose="02020603050405020304" pitchFamily="18" charset="0"/>
              </a:rPr>
              <a:t>Ogar</a:t>
            </a:r>
            <a:r>
              <a:rPr lang="en-GB" sz="1200" dirty="0">
                <a:latin typeface="Arial" panose="020B0604020202020204" pitchFamily="34" charset="0"/>
                <a:ea typeface="Times New Roman" panose="02020603050405020304" pitchFamily="18" charset="0"/>
                <a:cs typeface="Times New Roman" panose="02020603050405020304" pitchFamily="18" charset="0"/>
              </a:rPr>
              <a:t>, J.M., Rohrer, J.D., Black, S., </a:t>
            </a:r>
            <a:r>
              <a:rPr lang="en-GB" sz="1200" dirty="0" err="1">
                <a:latin typeface="Arial" panose="020B0604020202020204" pitchFamily="34" charset="0"/>
                <a:ea typeface="Times New Roman" panose="02020603050405020304" pitchFamily="18" charset="0"/>
                <a:cs typeface="Times New Roman" panose="02020603050405020304" pitchFamily="18" charset="0"/>
              </a:rPr>
              <a:t>Boeve</a:t>
            </a:r>
            <a:r>
              <a:rPr lang="en-GB" sz="1200" dirty="0">
                <a:latin typeface="Arial" panose="020B0604020202020204" pitchFamily="34" charset="0"/>
                <a:ea typeface="Times New Roman" panose="02020603050405020304" pitchFamily="18" charset="0"/>
                <a:cs typeface="Times New Roman" panose="02020603050405020304" pitchFamily="18" charset="0"/>
              </a:rPr>
              <a:t>, B.F. and Manes, F., 2011. Classification of primary progressive aphasia and its variants. </a:t>
            </a:r>
            <a:r>
              <a:rPr lang="en-GB" sz="1200" i="1" dirty="0">
                <a:latin typeface="Arial" panose="020B0604020202020204" pitchFamily="34" charset="0"/>
                <a:ea typeface="Times New Roman" panose="02020603050405020304" pitchFamily="18" charset="0"/>
                <a:cs typeface="Times New Roman" panose="02020603050405020304" pitchFamily="18" charset="0"/>
              </a:rPr>
              <a:t>Neurology</a:t>
            </a:r>
            <a:r>
              <a:rPr lang="en-GB" sz="1200" dirty="0">
                <a:latin typeface="Arial" panose="020B0604020202020204" pitchFamily="34" charset="0"/>
                <a:ea typeface="Times New Roman" panose="02020603050405020304" pitchFamily="18" charset="0"/>
                <a:cs typeface="Times New Roman" panose="02020603050405020304" pitchFamily="18" charset="0"/>
              </a:rPr>
              <a:t>, </a:t>
            </a:r>
            <a:r>
              <a:rPr lang="en-GB" sz="1200" i="1" dirty="0">
                <a:latin typeface="Arial" panose="020B0604020202020204" pitchFamily="34" charset="0"/>
                <a:ea typeface="Times New Roman" panose="02020603050405020304" pitchFamily="18" charset="0"/>
                <a:cs typeface="Times New Roman" panose="02020603050405020304" pitchFamily="18" charset="0"/>
              </a:rPr>
              <a:t>76</a:t>
            </a:r>
            <a:r>
              <a:rPr lang="en-GB" sz="1200" dirty="0">
                <a:latin typeface="Arial" panose="020B0604020202020204" pitchFamily="34" charset="0"/>
                <a:ea typeface="Times New Roman" panose="02020603050405020304" pitchFamily="18" charset="0"/>
                <a:cs typeface="Times New Roman" panose="02020603050405020304" pitchFamily="18" charset="0"/>
              </a:rPr>
              <a:t>(11), pp.1006-1014.</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360110" y="2712538"/>
            <a:ext cx="4572000" cy="1046440"/>
          </a:xfrm>
          <a:prstGeom prst="rect">
            <a:avLst/>
          </a:prstGeom>
        </p:spPr>
        <p:txBody>
          <a:bodyPr>
            <a:spAutoFit/>
          </a:bodyPr>
          <a:lstStyle/>
          <a:p>
            <a:pPr lvl="0">
              <a:spcAft>
                <a:spcPts val="0"/>
              </a:spcAft>
            </a:pPr>
            <a:r>
              <a:rPr lang="en-GB" sz="11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Rascovsky</a:t>
            </a:r>
            <a:r>
              <a:rPr lang="en-GB"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t>, K., Hodges, J.R., </a:t>
            </a:r>
            <a:r>
              <a:rPr lang="en-GB" sz="11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Knopman</a:t>
            </a:r>
            <a:r>
              <a:rPr lang="en-GB"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t>, D., Mendez, M.F., Kramer, J.H., </a:t>
            </a:r>
            <a:r>
              <a:rPr lang="en-GB" sz="11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Neuhaus</a:t>
            </a:r>
            <a:r>
              <a:rPr lang="en-GB"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t>, J., Van </a:t>
            </a:r>
            <a:r>
              <a:rPr lang="en-GB" sz="11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Swieten</a:t>
            </a:r>
            <a:r>
              <a:rPr lang="en-GB"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t>, J.C., </a:t>
            </a:r>
            <a:r>
              <a:rPr lang="en-GB" sz="11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Seelaar</a:t>
            </a:r>
            <a:r>
              <a:rPr lang="en-GB"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t>, H., </a:t>
            </a:r>
            <a:r>
              <a:rPr lang="en-GB" sz="11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Dopper</a:t>
            </a:r>
            <a:r>
              <a:rPr lang="en-GB"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t>, E.G., </a:t>
            </a:r>
            <a:r>
              <a:rPr lang="en-GB" sz="11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Onyike</a:t>
            </a:r>
            <a:r>
              <a:rPr lang="en-GB"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t>, C.U. and </a:t>
            </a:r>
            <a:r>
              <a:rPr lang="en-GB" sz="11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Hillis</a:t>
            </a:r>
            <a:r>
              <a:rPr lang="en-GB"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t>, A.E., 2011. Sensitivity of revised diagnostic criteria for the behavioural variant of frontotemporal dementia. </a:t>
            </a:r>
            <a:r>
              <a:rPr lang="en-GB" sz="1100" i="1" dirty="0">
                <a:solidFill>
                  <a:srgbClr val="222222"/>
                </a:solidFill>
                <a:latin typeface="Arial" panose="020B0604020202020204" pitchFamily="34" charset="0"/>
                <a:ea typeface="Calibri" panose="020F0502020204030204" pitchFamily="34" charset="0"/>
                <a:cs typeface="Times New Roman" panose="02020603050405020304" pitchFamily="18" charset="0"/>
              </a:rPr>
              <a:t>Brain</a:t>
            </a:r>
            <a:r>
              <a:rPr lang="en-GB"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GB" sz="1100" i="1" dirty="0">
                <a:solidFill>
                  <a:srgbClr val="222222"/>
                </a:solidFill>
                <a:latin typeface="Arial" panose="020B0604020202020204" pitchFamily="34" charset="0"/>
                <a:ea typeface="Calibri" panose="020F0502020204030204" pitchFamily="34" charset="0"/>
                <a:cs typeface="Times New Roman" panose="02020603050405020304" pitchFamily="18" charset="0"/>
              </a:rPr>
              <a:t>134</a:t>
            </a:r>
            <a:r>
              <a:rPr lang="en-GB" sz="1100" dirty="0">
                <a:solidFill>
                  <a:srgbClr val="222222"/>
                </a:solidFill>
                <a:latin typeface="Arial" panose="020B0604020202020204" pitchFamily="34" charset="0"/>
                <a:ea typeface="Calibri" panose="020F0502020204030204" pitchFamily="34" charset="0"/>
                <a:cs typeface="Times New Roman" panose="02020603050405020304" pitchFamily="18" charset="0"/>
              </a:rPr>
              <a:t>(9), pp.2456-2477</a:t>
            </a:r>
            <a:r>
              <a:rPr lang="en-GB" dirty="0">
                <a:solidFill>
                  <a:srgbClr val="222222"/>
                </a:solidFill>
                <a:latin typeface="Arial" panose="020B060402020202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1940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3" name="Content Placeholder 2"/>
          <p:cNvSpPr>
            <a:spLocks noGrp="1"/>
          </p:cNvSpPr>
          <p:nvPr>
            <p:ph type="body" sz="quarter" idx="13"/>
          </p:nvPr>
        </p:nvSpPr>
        <p:spPr>
          <a:prstGeom prst="rect">
            <a:avLst/>
          </a:prstGeom>
        </p:spPr>
        <p:txBody>
          <a:bodyPr>
            <a:normAutofit/>
          </a:bodyPr>
          <a:lstStyle/>
          <a:p>
            <a:pPr marL="0" indent="0">
              <a:buNone/>
            </a:pPr>
            <a:endParaRPr lang="en-GB"/>
          </a:p>
          <a:p>
            <a:pPr marL="457200" indent="-457200">
              <a:buFont typeface="Arial" charset="0"/>
              <a:buChar char="•"/>
            </a:pPr>
            <a:endParaRPr lang="en-GB"/>
          </a:p>
          <a:p>
            <a:pPr marL="457200" indent="-457200">
              <a:buFont typeface="Arial" charset="0"/>
              <a:buChar char="•"/>
            </a:pPr>
            <a:endParaRPr lang="en-GB"/>
          </a:p>
          <a:p>
            <a:endParaRPr lang="en-GB" sz="2400"/>
          </a:p>
          <a:p>
            <a:endParaRPr lang="en-GB" sz="2400"/>
          </a:p>
          <a:p>
            <a:endParaRPr lang="en-GB" sz="2400"/>
          </a:p>
          <a:p>
            <a:endParaRPr lang="en-GB" sz="2400"/>
          </a:p>
          <a:p>
            <a:pPr marL="0" indent="0">
              <a:buNone/>
            </a:pPr>
            <a:endParaRPr lang="en-GB" sz="2000"/>
          </a:p>
          <a:p>
            <a:pPr marL="0" indent="0">
              <a:buNone/>
            </a:pPr>
            <a:r>
              <a:rPr lang="en-GB" sz="2000"/>
              <a:t>Please provide feedback/suggestions on this presentation to the module lead </a:t>
            </a:r>
            <a:r>
              <a:rPr lang="en-GB" sz="2000">
                <a:hlinkClick r:id="rId3"/>
              </a:rPr>
              <a:t>mark.worthington@lancashirecare.nhs.uk</a:t>
            </a:r>
            <a:endParaRPr lang="en-GB"/>
          </a:p>
        </p:txBody>
      </p:sp>
    </p:spTree>
    <p:extLst>
      <p:ext uri="{BB962C8B-B14F-4D97-AF65-F5344CB8AC3E}">
        <p14:creationId xmlns:p14="http://schemas.microsoft.com/office/powerpoint/2010/main" val="3861312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4"/>
            <a:ext cx="7839075" cy="3141691"/>
          </a:xfrm>
        </p:spPr>
        <p:txBody>
          <a:bodyPr/>
          <a:lstStyle/>
          <a:p>
            <a:pPr marL="457200" indent="-457200">
              <a:buFont typeface="+mj-lt"/>
              <a:buAutoNum type="arabicPeriod"/>
            </a:pPr>
            <a:r>
              <a:rPr lang="en-GB" sz="1800" dirty="0"/>
              <a:t>A 38 year old man presents with a seizure on a background of increasing memory impairment, migraines, apathy and unsteady gait.</a:t>
            </a:r>
          </a:p>
          <a:p>
            <a:pPr marL="0" indent="0">
              <a:buNone/>
            </a:pPr>
            <a:r>
              <a:rPr lang="en-GB" sz="1800" dirty="0"/>
              <a:t> 	</a:t>
            </a:r>
            <a:r>
              <a:rPr lang="en-GB" sz="1800" b="1" dirty="0"/>
              <a:t>Which genetic mutation is most likely?</a:t>
            </a:r>
          </a:p>
          <a:p>
            <a:pPr marL="0" indent="0">
              <a:buNone/>
            </a:pPr>
            <a:endParaRPr lang="en-GB" sz="1800" b="1" dirty="0"/>
          </a:p>
          <a:p>
            <a:pPr marL="457200" indent="-457200">
              <a:buFont typeface="+mj-lt"/>
              <a:buAutoNum type="alphaUcPeriod"/>
            </a:pPr>
            <a:r>
              <a:rPr lang="en-GB" sz="1800" dirty="0"/>
              <a:t>NOTCH3</a:t>
            </a:r>
          </a:p>
          <a:p>
            <a:pPr marL="457200" indent="-457200">
              <a:buFont typeface="+mj-lt"/>
              <a:buAutoNum type="alphaUcPeriod"/>
            </a:pPr>
            <a:r>
              <a:rPr lang="en-GB" sz="1800" dirty="0"/>
              <a:t>MAPT</a:t>
            </a:r>
          </a:p>
          <a:p>
            <a:pPr marL="457200" indent="-457200">
              <a:buFont typeface="+mj-lt"/>
              <a:buAutoNum type="alphaUcPeriod"/>
            </a:pPr>
            <a:r>
              <a:rPr lang="en-GB" sz="1800" dirty="0"/>
              <a:t>Presenilin-1</a:t>
            </a:r>
          </a:p>
          <a:p>
            <a:pPr marL="457200" indent="-457200">
              <a:buFont typeface="+mj-lt"/>
              <a:buAutoNum type="alphaUcPeriod"/>
            </a:pPr>
            <a:r>
              <a:rPr lang="en-GB" sz="1800" dirty="0"/>
              <a:t>C9ORF72</a:t>
            </a:r>
          </a:p>
          <a:p>
            <a:pPr marL="457200" indent="-457200">
              <a:buFont typeface="+mj-lt"/>
              <a:buAutoNum type="alphaUcPeriod"/>
            </a:pPr>
            <a:r>
              <a:rPr lang="en-GB" sz="1800" dirty="0"/>
              <a:t>SNCA</a:t>
            </a:r>
          </a:p>
          <a:p>
            <a:pPr marL="457200" indent="-457200">
              <a:buFont typeface="+mj-lt"/>
              <a:buAutoNum type="alphaUcPeriod"/>
            </a:pPr>
            <a:endParaRPr lang="en-GB" sz="1600" dirty="0"/>
          </a:p>
          <a:p>
            <a:pPr marL="457200" indent="-457200">
              <a:buFont typeface="+mj-lt"/>
              <a:buAutoNum type="alphaUcPeriod"/>
            </a:pPr>
            <a:endParaRPr lang="en-GB" sz="1600" dirty="0"/>
          </a:p>
          <a:p>
            <a:pPr marL="457200" indent="-457200">
              <a:buFont typeface="+mj-lt"/>
              <a:buAutoNum type="alphaUcPeriod"/>
            </a:pPr>
            <a:endParaRPr lang="en-GB" dirty="0"/>
          </a:p>
          <a:p>
            <a:pPr marL="457200" indent="-457200">
              <a:buFont typeface="+mj-lt"/>
              <a:buAutoNum type="alphaUcPeriod"/>
            </a:pPr>
            <a:endParaRPr lang="en-GB" dirty="0"/>
          </a:p>
          <a:p>
            <a:pPr marL="457200" indent="-457200">
              <a:buFont typeface="+mj-lt"/>
              <a:buAutoNum type="alphaUcPeriod"/>
            </a:pPr>
            <a:endParaRPr lang="en-GB" dirty="0"/>
          </a:p>
        </p:txBody>
      </p:sp>
    </p:spTree>
    <p:extLst>
      <p:ext uri="{BB962C8B-B14F-4D97-AF65-F5344CB8AC3E}">
        <p14:creationId xmlns:p14="http://schemas.microsoft.com/office/powerpoint/2010/main" val="3789915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4"/>
            <a:ext cx="7839075" cy="3208193"/>
          </a:xfrm>
        </p:spPr>
        <p:txBody>
          <a:bodyPr/>
          <a:lstStyle/>
          <a:p>
            <a:pPr marL="457200" indent="-457200">
              <a:buFont typeface="+mj-lt"/>
              <a:buAutoNum type="arabicPeriod"/>
            </a:pPr>
            <a:r>
              <a:rPr lang="en-GB" sz="1800" dirty="0"/>
              <a:t>A 38 year old man presents with a seizure on a background of increasing memory impairment, migraines, apathy and unsteady gait.</a:t>
            </a:r>
          </a:p>
          <a:p>
            <a:pPr marL="0" indent="0">
              <a:buNone/>
            </a:pPr>
            <a:r>
              <a:rPr lang="en-GB" sz="1800" dirty="0"/>
              <a:t> 	</a:t>
            </a:r>
            <a:r>
              <a:rPr lang="en-GB" sz="1800" b="1" dirty="0"/>
              <a:t>Which genetic mutation is most likely?</a:t>
            </a:r>
          </a:p>
          <a:p>
            <a:pPr marL="0" indent="0">
              <a:buNone/>
            </a:pPr>
            <a:endParaRPr lang="en-GB" sz="1800" dirty="0"/>
          </a:p>
          <a:p>
            <a:pPr marL="457200" indent="-457200">
              <a:buFont typeface="+mj-lt"/>
              <a:buAutoNum type="alphaUcPeriod"/>
            </a:pPr>
            <a:r>
              <a:rPr lang="en-GB" sz="1800" b="1" dirty="0"/>
              <a:t>NOTCH3</a:t>
            </a:r>
          </a:p>
          <a:p>
            <a:pPr marL="457200" indent="-457200">
              <a:buFont typeface="+mj-lt"/>
              <a:buAutoNum type="alphaUcPeriod"/>
            </a:pPr>
            <a:r>
              <a:rPr lang="en-GB" sz="1800" dirty="0"/>
              <a:t>MAPT</a:t>
            </a:r>
          </a:p>
          <a:p>
            <a:pPr marL="457200" indent="-457200">
              <a:buFont typeface="+mj-lt"/>
              <a:buAutoNum type="alphaUcPeriod"/>
            </a:pPr>
            <a:r>
              <a:rPr lang="en-GB" sz="1800" dirty="0"/>
              <a:t>Presenilin-1</a:t>
            </a:r>
          </a:p>
          <a:p>
            <a:pPr marL="457200" indent="-457200">
              <a:buFont typeface="+mj-lt"/>
              <a:buAutoNum type="alphaUcPeriod"/>
            </a:pPr>
            <a:r>
              <a:rPr lang="en-GB" sz="1800" dirty="0"/>
              <a:t>C9ORF72</a:t>
            </a:r>
          </a:p>
          <a:p>
            <a:pPr marL="457200" indent="-457200">
              <a:buFont typeface="+mj-lt"/>
              <a:buAutoNum type="alphaUcPeriod"/>
            </a:pPr>
            <a:r>
              <a:rPr lang="en-GB" sz="1800" dirty="0"/>
              <a:t>SNCA</a:t>
            </a:r>
          </a:p>
          <a:p>
            <a:pPr marL="457200" indent="-457200">
              <a:buFont typeface="+mj-lt"/>
              <a:buAutoNum type="alphaUcPeriod"/>
            </a:pPr>
            <a:endParaRPr lang="en-GB" sz="1600" dirty="0"/>
          </a:p>
          <a:p>
            <a:pPr marL="457200" indent="-457200">
              <a:buFont typeface="+mj-lt"/>
              <a:buAutoNum type="alphaUcPeriod"/>
            </a:pPr>
            <a:endParaRPr lang="en-GB" sz="1600" dirty="0"/>
          </a:p>
          <a:p>
            <a:pPr marL="457200" indent="-457200">
              <a:buFont typeface="+mj-lt"/>
              <a:buAutoNum type="alphaUcPeriod"/>
            </a:pPr>
            <a:endParaRPr lang="en-GB" dirty="0"/>
          </a:p>
          <a:p>
            <a:pPr marL="457200" indent="-457200">
              <a:buFont typeface="+mj-lt"/>
              <a:buAutoNum type="alphaUcPeriod"/>
            </a:pPr>
            <a:endParaRPr lang="en-GB" dirty="0"/>
          </a:p>
          <a:p>
            <a:pPr marL="457200" indent="-457200">
              <a:buFont typeface="+mj-lt"/>
              <a:buAutoNum type="alphaUcPeriod"/>
            </a:pPr>
            <a:endParaRPr lang="en-GB" dirty="0"/>
          </a:p>
        </p:txBody>
      </p:sp>
    </p:spTree>
    <p:extLst>
      <p:ext uri="{BB962C8B-B14F-4D97-AF65-F5344CB8AC3E}">
        <p14:creationId xmlns:p14="http://schemas.microsoft.com/office/powerpoint/2010/main" val="33548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1" y="2486025"/>
            <a:ext cx="7839075" cy="2457450"/>
          </a:xfrm>
        </p:spPr>
        <p:txBody>
          <a:bodyPr/>
          <a:lstStyle/>
          <a:p>
            <a:pPr marL="800100" lvl="1" indent="-342900">
              <a:buAutoNum type="arabicPeriod" startAt="2"/>
            </a:pPr>
            <a:r>
              <a:rPr lang="en-GB" sz="1800" dirty="0"/>
              <a:t>A 62 year old woman is struggling with poor balance and muscle spasms. She has difficulty controlling her left hand which she descries as feeling ‘out of control’.  MRI brain shows asymmetrical atrophy of the superior parietal lobe. </a:t>
            </a:r>
            <a:r>
              <a:rPr lang="en-GB" sz="1800" b="1" dirty="0"/>
              <a:t>Which of the following is most closely associated with the primary diagnosis?</a:t>
            </a:r>
          </a:p>
          <a:p>
            <a:pPr marL="457200" lvl="1" indent="0">
              <a:buNone/>
            </a:pPr>
            <a:endParaRPr lang="en-GB" sz="1800" dirty="0"/>
          </a:p>
          <a:p>
            <a:pPr marL="800100" lvl="1" indent="-342900">
              <a:buFont typeface="+mj-lt"/>
              <a:buAutoNum type="alphaUcPeriod"/>
            </a:pPr>
            <a:r>
              <a:rPr lang="en-GB" sz="1800" dirty="0" err="1"/>
              <a:t>Logopenic</a:t>
            </a:r>
            <a:r>
              <a:rPr lang="en-GB" sz="1800" dirty="0"/>
              <a:t> PPA</a:t>
            </a:r>
          </a:p>
          <a:p>
            <a:pPr marL="800100" lvl="1" indent="-342900">
              <a:buFont typeface="+mj-lt"/>
              <a:buAutoNum type="alphaUcPeriod"/>
            </a:pPr>
            <a:r>
              <a:rPr lang="en-GB" sz="1800" dirty="0"/>
              <a:t>Semantic PPA</a:t>
            </a:r>
          </a:p>
          <a:p>
            <a:pPr marL="800100" lvl="1" indent="-342900">
              <a:buFont typeface="+mj-lt"/>
              <a:buAutoNum type="alphaUcPeriod"/>
            </a:pPr>
            <a:r>
              <a:rPr lang="en-GB" sz="1800" dirty="0"/>
              <a:t>Posterior cortical atrophy</a:t>
            </a:r>
          </a:p>
          <a:p>
            <a:pPr marL="800100" lvl="1" indent="-342900">
              <a:buFont typeface="+mj-lt"/>
              <a:buAutoNum type="alphaUcPeriod"/>
            </a:pPr>
            <a:r>
              <a:rPr lang="en-GB" sz="1800" dirty="0"/>
              <a:t>Non-fluent PPA</a:t>
            </a:r>
          </a:p>
          <a:p>
            <a:pPr marL="800100" lvl="1" indent="-342900">
              <a:buFont typeface="+mj-lt"/>
              <a:buAutoNum type="alphaUcPeriod"/>
            </a:pPr>
            <a:r>
              <a:rPr lang="en-GB" sz="1800" dirty="0"/>
              <a:t>Cerebral amyloid </a:t>
            </a:r>
            <a:r>
              <a:rPr lang="en-GB" sz="1800" dirty="0" err="1"/>
              <a:t>angiopathy</a:t>
            </a:r>
            <a:r>
              <a:rPr lang="en-GB" sz="1800" dirty="0"/>
              <a:t> </a:t>
            </a:r>
          </a:p>
          <a:p>
            <a:pPr marL="800100" lvl="1" indent="-342900">
              <a:buFont typeface="+mj-lt"/>
              <a:buAutoNum type="alphaUcPeriod"/>
            </a:pPr>
            <a:endParaRPr lang="en-GB" sz="1400" dirty="0"/>
          </a:p>
          <a:p>
            <a:pPr marL="800100" lvl="1" indent="-342900">
              <a:buFont typeface="+mj-lt"/>
              <a:buAutoNum type="alphaUcPeriod"/>
            </a:pPr>
            <a:endParaRPr lang="en-GB" sz="1400" dirty="0"/>
          </a:p>
          <a:p>
            <a:pPr marL="457200" lvl="1" indent="0">
              <a:buNone/>
            </a:pPr>
            <a:endParaRPr lang="en-GB" sz="1400" dirty="0"/>
          </a:p>
        </p:txBody>
      </p:sp>
    </p:spTree>
    <p:extLst>
      <p:ext uri="{BB962C8B-B14F-4D97-AF65-F5344CB8AC3E}">
        <p14:creationId xmlns:p14="http://schemas.microsoft.com/office/powerpoint/2010/main" val="274572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8" t="5761" r="-348" b="1551"/>
          <a:stretch/>
        </p:blipFill>
        <p:spPr>
          <a:xfrm>
            <a:off x="1514212" y="1704975"/>
            <a:ext cx="6105984" cy="4099524"/>
          </a:xfrm>
          <a:prstGeom prst="rect">
            <a:avLst/>
          </a:prstGeom>
        </p:spPr>
      </p:pic>
      <p:sp>
        <p:nvSpPr>
          <p:cNvPr id="6" name="Rectangle 5"/>
          <p:cNvSpPr/>
          <p:nvPr/>
        </p:nvSpPr>
        <p:spPr>
          <a:xfrm>
            <a:off x="997527" y="6331310"/>
            <a:ext cx="4572000" cy="338554"/>
          </a:xfrm>
          <a:prstGeom prst="rect">
            <a:avLst/>
          </a:prstGeom>
        </p:spPr>
        <p:txBody>
          <a:bodyPr>
            <a:spAutoFit/>
          </a:bodyPr>
          <a:lstStyle/>
          <a:p>
            <a:r>
              <a:rPr lang="en-GB" sz="800" dirty="0">
                <a:latin typeface="Arial" panose="020B0604020202020204" pitchFamily="34" charset="0"/>
              </a:rPr>
              <a:t>Kovacs, G.G., 2016. Molecular pathological classification of neurodegenerative diseases: turning towards precision medicine. </a:t>
            </a:r>
            <a:r>
              <a:rPr lang="en-GB" sz="800" i="1" dirty="0">
                <a:latin typeface="Arial" panose="020B0604020202020204" pitchFamily="34" charset="0"/>
              </a:rPr>
              <a:t>International journal of molecular sciences</a:t>
            </a:r>
            <a:r>
              <a:rPr lang="en-GB" sz="800" dirty="0">
                <a:latin typeface="Arial" panose="020B0604020202020204" pitchFamily="34" charset="0"/>
              </a:rPr>
              <a:t>, </a:t>
            </a:r>
            <a:r>
              <a:rPr lang="en-GB" sz="800" i="1" dirty="0">
                <a:latin typeface="Arial" panose="020B0604020202020204" pitchFamily="34" charset="0"/>
              </a:rPr>
              <a:t>17</a:t>
            </a:r>
            <a:r>
              <a:rPr lang="en-GB" sz="800" dirty="0">
                <a:latin typeface="Arial" panose="020B0604020202020204" pitchFamily="34" charset="0"/>
              </a:rPr>
              <a:t>(2), p.189.</a:t>
            </a:r>
            <a:endParaRPr lang="en-GB" sz="800" dirty="0">
              <a:effectLst/>
              <a:latin typeface="Arial" panose="020B0604020202020204" pitchFamily="34" charset="0"/>
            </a:endParaRPr>
          </a:p>
        </p:txBody>
      </p:sp>
      <p:sp>
        <p:nvSpPr>
          <p:cNvPr id="7" name="Title 6"/>
          <p:cNvSpPr>
            <a:spLocks noGrp="1"/>
          </p:cNvSpPr>
          <p:nvPr>
            <p:ph type="ctrTitle"/>
          </p:nvPr>
        </p:nvSpPr>
        <p:spPr>
          <a:prstGeom prst="rect">
            <a:avLst/>
          </a:prstGeom>
        </p:spPr>
        <p:txBody>
          <a:bodyPr/>
          <a:lstStyle/>
          <a:p>
            <a:r>
              <a:rPr lang="en-GB" sz="2400" dirty="0"/>
              <a:t>Neurodegenerative diseases - complex pathological overlap! </a:t>
            </a:r>
          </a:p>
        </p:txBody>
      </p:sp>
      <p:sp>
        <p:nvSpPr>
          <p:cNvPr id="10" name="Text Placeholder 9"/>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815272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1" y="2486025"/>
            <a:ext cx="7839075" cy="2457450"/>
          </a:xfrm>
        </p:spPr>
        <p:txBody>
          <a:bodyPr/>
          <a:lstStyle/>
          <a:p>
            <a:pPr marL="800100" lvl="1" indent="-342900">
              <a:buAutoNum type="arabicPeriod" startAt="2"/>
            </a:pPr>
            <a:r>
              <a:rPr lang="en-GB" sz="1800" dirty="0"/>
              <a:t>A 62 year old woman is struggling with poor balance and muscle spasms. She has difficulty controlling her left hand which she descries as feeling ‘out of control’.  MRI brain shows asymmetrical atrophy of the superior parietal lobe. </a:t>
            </a:r>
            <a:r>
              <a:rPr lang="en-GB" sz="1800" b="1" dirty="0"/>
              <a:t>Which of the following is most closely associated with the primary diagnosis?</a:t>
            </a:r>
          </a:p>
          <a:p>
            <a:pPr marL="457200" lvl="1" indent="0">
              <a:buNone/>
            </a:pPr>
            <a:endParaRPr lang="en-GB" sz="1800" b="1" dirty="0"/>
          </a:p>
          <a:p>
            <a:pPr marL="800100" lvl="1" indent="-342900">
              <a:buFont typeface="+mj-lt"/>
              <a:buAutoNum type="alphaUcPeriod"/>
            </a:pPr>
            <a:r>
              <a:rPr lang="en-GB" sz="1800" dirty="0" err="1"/>
              <a:t>Logopenic</a:t>
            </a:r>
            <a:r>
              <a:rPr lang="en-GB" sz="1800" dirty="0"/>
              <a:t> PPA</a:t>
            </a:r>
          </a:p>
          <a:p>
            <a:pPr marL="800100" lvl="1" indent="-342900">
              <a:buFont typeface="+mj-lt"/>
              <a:buAutoNum type="alphaUcPeriod"/>
            </a:pPr>
            <a:r>
              <a:rPr lang="en-GB" sz="1800" dirty="0"/>
              <a:t>Semantic PPA</a:t>
            </a:r>
          </a:p>
          <a:p>
            <a:pPr marL="800100" lvl="1" indent="-342900">
              <a:buFont typeface="+mj-lt"/>
              <a:buAutoNum type="alphaUcPeriod"/>
            </a:pPr>
            <a:r>
              <a:rPr lang="en-GB" sz="1800" dirty="0"/>
              <a:t>Posterior cortical atrophy</a:t>
            </a:r>
          </a:p>
          <a:p>
            <a:pPr marL="800100" lvl="1" indent="-342900">
              <a:buFont typeface="+mj-lt"/>
              <a:buAutoNum type="alphaUcPeriod"/>
            </a:pPr>
            <a:r>
              <a:rPr lang="en-GB" sz="1800" b="1" dirty="0"/>
              <a:t>Non-fluent PPA</a:t>
            </a:r>
          </a:p>
          <a:p>
            <a:pPr marL="800100" lvl="1" indent="-342900">
              <a:buFont typeface="+mj-lt"/>
              <a:buAutoNum type="alphaUcPeriod"/>
            </a:pPr>
            <a:r>
              <a:rPr lang="en-GB" sz="1800" dirty="0"/>
              <a:t>Cerebral amyloid </a:t>
            </a:r>
            <a:r>
              <a:rPr lang="en-GB" sz="1800" dirty="0" err="1"/>
              <a:t>angiopathy</a:t>
            </a:r>
            <a:r>
              <a:rPr lang="en-GB" sz="1800" dirty="0"/>
              <a:t> </a:t>
            </a:r>
          </a:p>
          <a:p>
            <a:pPr marL="800100" lvl="1" indent="-342900">
              <a:buFont typeface="+mj-lt"/>
              <a:buAutoNum type="alphaUcPeriod"/>
            </a:pPr>
            <a:endParaRPr lang="en-GB" sz="1400" dirty="0"/>
          </a:p>
          <a:p>
            <a:pPr marL="800100" lvl="1" indent="-342900">
              <a:buFont typeface="+mj-lt"/>
              <a:buAutoNum type="alphaUcPeriod"/>
            </a:pPr>
            <a:endParaRPr lang="en-GB" sz="1400" dirty="0"/>
          </a:p>
          <a:p>
            <a:pPr marL="457200" lvl="1" indent="0">
              <a:buNone/>
            </a:pPr>
            <a:endParaRPr lang="en-GB" sz="1400" dirty="0"/>
          </a:p>
        </p:txBody>
      </p:sp>
    </p:spTree>
    <p:extLst>
      <p:ext uri="{BB962C8B-B14F-4D97-AF65-F5344CB8AC3E}">
        <p14:creationId xmlns:p14="http://schemas.microsoft.com/office/powerpoint/2010/main" val="33626335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3" name="Subtitle 2"/>
          <p:cNvSpPr>
            <a:spLocks noGrp="1"/>
          </p:cNvSpPr>
          <p:nvPr>
            <p:ph type="subTitle" idx="1"/>
          </p:nvPr>
        </p:nvSpPr>
        <p:spPr/>
        <p:txBody>
          <a:bodyPr/>
          <a:lstStyle/>
          <a:p>
            <a:r>
              <a:rPr lang="en-GB"/>
              <a:t>MCQs</a:t>
            </a:r>
          </a:p>
        </p:txBody>
      </p:sp>
      <p:sp>
        <p:nvSpPr>
          <p:cNvPr id="4" name="Text Placeholder 3"/>
          <p:cNvSpPr>
            <a:spLocks noGrp="1"/>
          </p:cNvSpPr>
          <p:nvPr>
            <p:ph type="body" sz="quarter" idx="13"/>
          </p:nvPr>
        </p:nvSpPr>
        <p:spPr/>
        <p:txBody>
          <a:bodyPr/>
          <a:lstStyle/>
          <a:p>
            <a:pPr marL="457200" indent="-457200">
              <a:buFont typeface="+mj-lt"/>
              <a:buAutoNum type="arabicPeriod" startAt="3"/>
            </a:pPr>
            <a:r>
              <a:rPr lang="en-GB" sz="2000" dirty="0"/>
              <a:t>A man with Parkinson’s Disease develops psychotic symptoms. </a:t>
            </a:r>
            <a:r>
              <a:rPr lang="en-GB" sz="2000" b="1" dirty="0"/>
              <a:t>Which antipsychotic drug treatment has the best evidence base?</a:t>
            </a:r>
          </a:p>
          <a:p>
            <a:pPr marL="457200" indent="-457200">
              <a:buFont typeface="+mj-lt"/>
              <a:buAutoNum type="arabicPeriod" startAt="3"/>
            </a:pPr>
            <a:endParaRPr lang="en-GB" sz="2000" dirty="0"/>
          </a:p>
          <a:p>
            <a:pPr marL="914400" lvl="1" indent="-457200">
              <a:buFont typeface="+mj-lt"/>
              <a:buAutoNum type="alphaUcPeriod"/>
            </a:pPr>
            <a:r>
              <a:rPr lang="en-GB" sz="2000" dirty="0"/>
              <a:t>Quetiapine</a:t>
            </a:r>
          </a:p>
          <a:p>
            <a:pPr marL="914400" lvl="1" indent="-457200">
              <a:buFont typeface="+mj-lt"/>
              <a:buAutoNum type="alphaUcPeriod"/>
            </a:pPr>
            <a:r>
              <a:rPr lang="en-GB" sz="2000" dirty="0" err="1"/>
              <a:t>Amisulpride</a:t>
            </a:r>
            <a:endParaRPr lang="en-GB" sz="2000" dirty="0"/>
          </a:p>
          <a:p>
            <a:pPr marL="914400" lvl="1" indent="-457200">
              <a:buFont typeface="+mj-lt"/>
              <a:buAutoNum type="alphaUcPeriod"/>
            </a:pPr>
            <a:r>
              <a:rPr lang="en-GB" sz="2000" dirty="0"/>
              <a:t>Haloperidol</a:t>
            </a:r>
          </a:p>
          <a:p>
            <a:pPr marL="914400" lvl="1" indent="-457200">
              <a:buFont typeface="+mj-lt"/>
              <a:buAutoNum type="alphaUcPeriod"/>
            </a:pPr>
            <a:r>
              <a:rPr lang="en-GB" sz="2000" dirty="0"/>
              <a:t>Risperidone</a:t>
            </a:r>
          </a:p>
          <a:p>
            <a:pPr marL="914400" lvl="1" indent="-457200">
              <a:buFont typeface="+mj-lt"/>
              <a:buAutoNum type="alphaUcPeriod"/>
            </a:pPr>
            <a:r>
              <a:rPr lang="en-GB" sz="2000" dirty="0"/>
              <a:t>Clozapine</a:t>
            </a:r>
          </a:p>
        </p:txBody>
      </p:sp>
    </p:spTree>
    <p:extLst>
      <p:ext uri="{BB962C8B-B14F-4D97-AF65-F5344CB8AC3E}">
        <p14:creationId xmlns:p14="http://schemas.microsoft.com/office/powerpoint/2010/main" val="2209671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3" name="Subtitle 2"/>
          <p:cNvSpPr>
            <a:spLocks noGrp="1"/>
          </p:cNvSpPr>
          <p:nvPr>
            <p:ph type="subTitle" idx="1"/>
          </p:nvPr>
        </p:nvSpPr>
        <p:spPr/>
        <p:txBody>
          <a:bodyPr/>
          <a:lstStyle/>
          <a:p>
            <a:r>
              <a:rPr lang="en-GB"/>
              <a:t>MCQs</a:t>
            </a:r>
          </a:p>
        </p:txBody>
      </p:sp>
      <p:sp>
        <p:nvSpPr>
          <p:cNvPr id="4" name="Text Placeholder 3"/>
          <p:cNvSpPr>
            <a:spLocks noGrp="1"/>
          </p:cNvSpPr>
          <p:nvPr>
            <p:ph type="body" sz="quarter" idx="13"/>
          </p:nvPr>
        </p:nvSpPr>
        <p:spPr/>
        <p:txBody>
          <a:bodyPr/>
          <a:lstStyle/>
          <a:p>
            <a:pPr marL="457200" indent="-457200">
              <a:buFont typeface="+mj-lt"/>
              <a:buAutoNum type="arabicPeriod" startAt="3"/>
            </a:pPr>
            <a:r>
              <a:rPr lang="en-GB" sz="2000" dirty="0"/>
              <a:t>A man with Parkinson’s Disease develops psychotic symptoms. </a:t>
            </a:r>
            <a:r>
              <a:rPr lang="en-GB" sz="2000" b="1" dirty="0"/>
              <a:t>Which antipsychotic drug treatment has the best evidence base?</a:t>
            </a:r>
          </a:p>
          <a:p>
            <a:pPr marL="914400" lvl="1" indent="-457200">
              <a:buFont typeface="+mj-lt"/>
              <a:buAutoNum type="alphaUcPeriod"/>
            </a:pPr>
            <a:r>
              <a:rPr lang="en-GB" sz="2000" dirty="0"/>
              <a:t>Quetiapine</a:t>
            </a:r>
          </a:p>
          <a:p>
            <a:pPr marL="914400" lvl="1" indent="-457200">
              <a:buFont typeface="+mj-lt"/>
              <a:buAutoNum type="alphaUcPeriod"/>
            </a:pPr>
            <a:r>
              <a:rPr lang="en-GB" sz="2000" dirty="0" err="1"/>
              <a:t>Amisulpride</a:t>
            </a:r>
            <a:endParaRPr lang="en-GB" sz="2000" dirty="0"/>
          </a:p>
          <a:p>
            <a:pPr marL="914400" lvl="1" indent="-457200">
              <a:buFont typeface="+mj-lt"/>
              <a:buAutoNum type="alphaUcPeriod"/>
            </a:pPr>
            <a:r>
              <a:rPr lang="en-GB" sz="2000" dirty="0"/>
              <a:t>Haloperidol</a:t>
            </a:r>
          </a:p>
          <a:p>
            <a:pPr marL="914400" lvl="1" indent="-457200">
              <a:buFont typeface="+mj-lt"/>
              <a:buAutoNum type="alphaUcPeriod"/>
            </a:pPr>
            <a:r>
              <a:rPr lang="en-GB" sz="2000" dirty="0"/>
              <a:t>Risperidone</a:t>
            </a:r>
          </a:p>
          <a:p>
            <a:pPr marL="914400" lvl="1" indent="-457200">
              <a:buFont typeface="+mj-lt"/>
              <a:buAutoNum type="alphaUcPeriod"/>
            </a:pPr>
            <a:r>
              <a:rPr lang="en-GB" sz="2000" b="1" dirty="0"/>
              <a:t>Clozapine</a:t>
            </a:r>
          </a:p>
          <a:p>
            <a:pPr marL="457200" lvl="1" indent="0">
              <a:buNone/>
            </a:pPr>
            <a:r>
              <a:rPr lang="en-GB" sz="900" dirty="0"/>
              <a:t>Zhang, H., Wang, L., Fan, Y., Yang, L., Wen, X., Liu, Y. and Liu, Z., 2019. Atypical antipsychotics for Parkinson’s disease psychosis: a systematic review and meta-analysis. </a:t>
            </a:r>
            <a:r>
              <a:rPr lang="en-GB" sz="900" i="1" dirty="0"/>
              <a:t>Neuropsychiatric Disease and Treatment</a:t>
            </a:r>
            <a:r>
              <a:rPr lang="en-GB" sz="900" dirty="0"/>
              <a:t>, </a:t>
            </a:r>
            <a:r>
              <a:rPr lang="en-GB" sz="900" i="1" dirty="0"/>
              <a:t>15</a:t>
            </a:r>
            <a:r>
              <a:rPr lang="en-GB" sz="900" dirty="0"/>
              <a:t>, p.2137.</a:t>
            </a:r>
          </a:p>
          <a:p>
            <a:pPr marL="457200" lvl="1" indent="0">
              <a:buNone/>
            </a:pPr>
            <a:endParaRPr lang="en-GB" b="1" dirty="0"/>
          </a:p>
        </p:txBody>
      </p:sp>
    </p:spTree>
    <p:extLst>
      <p:ext uri="{BB962C8B-B14F-4D97-AF65-F5344CB8AC3E}">
        <p14:creationId xmlns:p14="http://schemas.microsoft.com/office/powerpoint/2010/main" val="23855908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3" name="Subtitle 2"/>
          <p:cNvSpPr>
            <a:spLocks noGrp="1"/>
          </p:cNvSpPr>
          <p:nvPr>
            <p:ph type="subTitle" idx="1"/>
          </p:nvPr>
        </p:nvSpPr>
        <p:spPr/>
        <p:txBody>
          <a:bodyPr/>
          <a:lstStyle/>
          <a:p>
            <a:r>
              <a:rPr lang="en-GB"/>
              <a:t>MCQs</a:t>
            </a:r>
          </a:p>
        </p:txBody>
      </p:sp>
      <p:sp>
        <p:nvSpPr>
          <p:cNvPr id="4" name="Text Placeholder 3"/>
          <p:cNvSpPr>
            <a:spLocks noGrp="1"/>
          </p:cNvSpPr>
          <p:nvPr>
            <p:ph type="body" sz="quarter" idx="13"/>
          </p:nvPr>
        </p:nvSpPr>
        <p:spPr/>
        <p:txBody>
          <a:bodyPr/>
          <a:lstStyle/>
          <a:p>
            <a:pPr marL="457200" indent="-457200">
              <a:buFont typeface="+mj-lt"/>
              <a:buAutoNum type="arabicPeriod" startAt="4"/>
            </a:pPr>
            <a:r>
              <a:rPr lang="en-GB" sz="1400" dirty="0"/>
              <a:t>A 43 year old gentleman presents with unwanted movements that started in his hands and now involve his limbs and face. He is also struggling with low mood and obsessional thoughts. Genetic analysis reveal multiple CAG repeats on chromosome 4.  </a:t>
            </a:r>
            <a:r>
              <a:rPr lang="en-GB" sz="1400" b="1" dirty="0"/>
              <a:t>A brain MRI is most likely to show:</a:t>
            </a:r>
          </a:p>
          <a:p>
            <a:pPr marL="857250" lvl="1" indent="-457200">
              <a:buFont typeface="+mj-lt"/>
              <a:buAutoNum type="alphaUcPeriod"/>
            </a:pPr>
            <a:endParaRPr lang="en-GB" sz="1400" dirty="0"/>
          </a:p>
          <a:p>
            <a:pPr marL="857250" lvl="1" indent="-457200">
              <a:buFont typeface="+mj-lt"/>
              <a:buAutoNum type="alphaUcPeriod"/>
            </a:pPr>
            <a:r>
              <a:rPr lang="en-GB" sz="1400" dirty="0"/>
              <a:t>Caudate atrophy</a:t>
            </a:r>
          </a:p>
          <a:p>
            <a:pPr marL="857250" lvl="1" indent="-457200">
              <a:buFont typeface="+mj-lt"/>
              <a:buAutoNum type="alphaUcPeriod"/>
            </a:pPr>
            <a:r>
              <a:rPr lang="en-GB" sz="1400" dirty="0"/>
              <a:t>Cerebellar atrophy</a:t>
            </a:r>
          </a:p>
          <a:p>
            <a:pPr marL="857250" lvl="1" indent="-457200">
              <a:buFont typeface="+mj-lt"/>
              <a:buAutoNum type="alphaUcPeriod"/>
            </a:pPr>
            <a:r>
              <a:rPr lang="en-GB" sz="1400" dirty="0"/>
              <a:t>Multiple white matter intensities</a:t>
            </a:r>
          </a:p>
          <a:p>
            <a:pPr marL="857250" lvl="1" indent="-457200">
              <a:buFont typeface="+mj-lt"/>
              <a:buAutoNum type="alphaUcPeriod"/>
            </a:pPr>
            <a:r>
              <a:rPr lang="en-GB" sz="1400" dirty="0" err="1"/>
              <a:t>Putaminal</a:t>
            </a:r>
            <a:r>
              <a:rPr lang="en-GB" sz="1400" dirty="0"/>
              <a:t> infarct </a:t>
            </a:r>
          </a:p>
          <a:p>
            <a:pPr marL="857250" lvl="1" indent="-457200">
              <a:buFont typeface="+mj-lt"/>
              <a:buAutoNum type="alphaUcPeriod"/>
            </a:pPr>
            <a:r>
              <a:rPr lang="en-GB" sz="1400" dirty="0"/>
              <a:t>Lacunar infarct	</a:t>
            </a:r>
          </a:p>
        </p:txBody>
      </p:sp>
    </p:spTree>
    <p:extLst>
      <p:ext uri="{BB962C8B-B14F-4D97-AF65-F5344CB8AC3E}">
        <p14:creationId xmlns:p14="http://schemas.microsoft.com/office/powerpoint/2010/main" val="28880652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3" name="Subtitle 2"/>
          <p:cNvSpPr>
            <a:spLocks noGrp="1"/>
          </p:cNvSpPr>
          <p:nvPr>
            <p:ph type="subTitle" idx="1"/>
          </p:nvPr>
        </p:nvSpPr>
        <p:spPr/>
        <p:txBody>
          <a:bodyPr/>
          <a:lstStyle/>
          <a:p>
            <a:r>
              <a:rPr lang="en-GB"/>
              <a:t>MCQs</a:t>
            </a:r>
          </a:p>
        </p:txBody>
      </p:sp>
      <p:sp>
        <p:nvSpPr>
          <p:cNvPr id="4" name="Text Placeholder 3"/>
          <p:cNvSpPr>
            <a:spLocks noGrp="1"/>
          </p:cNvSpPr>
          <p:nvPr>
            <p:ph type="body" sz="quarter" idx="13"/>
          </p:nvPr>
        </p:nvSpPr>
        <p:spPr/>
        <p:txBody>
          <a:bodyPr/>
          <a:lstStyle/>
          <a:p>
            <a:pPr marL="457200" indent="-457200">
              <a:buFont typeface="+mj-lt"/>
              <a:buAutoNum type="arabicPeriod" startAt="4"/>
            </a:pPr>
            <a:r>
              <a:rPr lang="en-GB" sz="1400" dirty="0"/>
              <a:t>A 43 year old gentleman presents with unwanted movements that started in his hands and now involve his limbs and face. He is also struggling with low mood and obsessional thoughts. Genetic analysis reveal multiple CAG repeats on chromosome 4.  </a:t>
            </a:r>
            <a:r>
              <a:rPr lang="en-GB" sz="1400" b="1" dirty="0"/>
              <a:t>A brain MRI is most likely to show:</a:t>
            </a:r>
          </a:p>
          <a:p>
            <a:pPr marL="857250" lvl="1" indent="-457200">
              <a:buFont typeface="+mj-lt"/>
              <a:buAutoNum type="alphaUcPeriod"/>
            </a:pPr>
            <a:endParaRPr lang="en-GB" sz="1400" dirty="0"/>
          </a:p>
          <a:p>
            <a:pPr marL="857250" lvl="1" indent="-457200">
              <a:buFont typeface="+mj-lt"/>
              <a:buAutoNum type="alphaUcPeriod"/>
            </a:pPr>
            <a:r>
              <a:rPr lang="en-GB" sz="1400" b="1" dirty="0"/>
              <a:t>Caudate atrophy</a:t>
            </a:r>
          </a:p>
          <a:p>
            <a:pPr marL="857250" lvl="1" indent="-457200">
              <a:buFont typeface="+mj-lt"/>
              <a:buAutoNum type="alphaUcPeriod"/>
            </a:pPr>
            <a:r>
              <a:rPr lang="en-GB" sz="1400" dirty="0"/>
              <a:t>Cerebellar atrophy</a:t>
            </a:r>
          </a:p>
          <a:p>
            <a:pPr marL="857250" lvl="1" indent="-457200">
              <a:buFont typeface="+mj-lt"/>
              <a:buAutoNum type="alphaUcPeriod"/>
            </a:pPr>
            <a:r>
              <a:rPr lang="en-GB" sz="1400" dirty="0"/>
              <a:t>Multiple white matter intensities</a:t>
            </a:r>
          </a:p>
          <a:p>
            <a:pPr marL="857250" lvl="1" indent="-457200">
              <a:buFont typeface="+mj-lt"/>
              <a:buAutoNum type="alphaUcPeriod"/>
            </a:pPr>
            <a:r>
              <a:rPr lang="en-GB" sz="1400" dirty="0" err="1"/>
              <a:t>Putaminal</a:t>
            </a:r>
            <a:r>
              <a:rPr lang="en-GB" sz="1400" dirty="0"/>
              <a:t> infarct</a:t>
            </a:r>
          </a:p>
          <a:p>
            <a:pPr marL="857250" lvl="1" indent="-457200">
              <a:buFont typeface="+mj-lt"/>
              <a:buAutoNum type="alphaUcPeriod"/>
            </a:pPr>
            <a:r>
              <a:rPr lang="en-GB" sz="1400" dirty="0"/>
              <a:t>Lacunar infarct	</a:t>
            </a:r>
          </a:p>
        </p:txBody>
      </p:sp>
    </p:spTree>
    <p:extLst>
      <p:ext uri="{BB962C8B-B14F-4D97-AF65-F5344CB8AC3E}">
        <p14:creationId xmlns:p14="http://schemas.microsoft.com/office/powerpoint/2010/main" val="3987427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3" name="Subtitle 2"/>
          <p:cNvSpPr>
            <a:spLocks noGrp="1"/>
          </p:cNvSpPr>
          <p:nvPr>
            <p:ph type="subTitle" idx="1"/>
          </p:nvPr>
        </p:nvSpPr>
        <p:spPr/>
        <p:txBody>
          <a:bodyPr/>
          <a:lstStyle/>
          <a:p>
            <a:r>
              <a:rPr lang="en-GB"/>
              <a:t>MCQs</a:t>
            </a:r>
          </a:p>
        </p:txBody>
      </p:sp>
      <p:sp>
        <p:nvSpPr>
          <p:cNvPr id="4" name="Text Placeholder 3"/>
          <p:cNvSpPr>
            <a:spLocks noGrp="1"/>
          </p:cNvSpPr>
          <p:nvPr>
            <p:ph type="body" sz="quarter" idx="13"/>
          </p:nvPr>
        </p:nvSpPr>
        <p:spPr>
          <a:xfrm>
            <a:off x="457200" y="2486025"/>
            <a:ext cx="8218967" cy="2457450"/>
          </a:xfrm>
        </p:spPr>
        <p:txBody>
          <a:bodyPr/>
          <a:lstStyle/>
          <a:p>
            <a:pPr marL="457200" indent="-457200">
              <a:buFont typeface="+mj-lt"/>
              <a:buAutoNum type="arabicPeriod" startAt="5"/>
            </a:pPr>
            <a:r>
              <a:rPr lang="en-GB" sz="2000" dirty="0"/>
              <a:t>A 70 year old man has been given a diagnosis of Lewy Body Dementia. </a:t>
            </a:r>
            <a:r>
              <a:rPr lang="en-GB" sz="2000" b="1" dirty="0"/>
              <a:t>According to recognised criteria, which of these is a </a:t>
            </a:r>
            <a:r>
              <a:rPr lang="en-GB" sz="2000" b="1" i="1" dirty="0"/>
              <a:t>core</a:t>
            </a:r>
            <a:r>
              <a:rPr lang="en-GB" sz="2000" b="1" dirty="0"/>
              <a:t> clinical feature?</a:t>
            </a:r>
          </a:p>
          <a:p>
            <a:pPr marL="457200" indent="-457200">
              <a:buFont typeface="+mj-lt"/>
              <a:buAutoNum type="arabicPeriod" startAt="5"/>
            </a:pPr>
            <a:endParaRPr lang="en-GB" sz="2000" dirty="0"/>
          </a:p>
          <a:p>
            <a:pPr marL="457200" indent="-457200">
              <a:buFont typeface="+mj-lt"/>
              <a:buAutoNum type="alphaUcPeriod"/>
            </a:pPr>
            <a:r>
              <a:rPr lang="en-GB" sz="2000" dirty="0" err="1"/>
              <a:t>Hyposmia</a:t>
            </a:r>
            <a:endParaRPr lang="en-GB" sz="2000" dirty="0"/>
          </a:p>
          <a:p>
            <a:pPr marL="457200" indent="-457200">
              <a:buFont typeface="+mj-lt"/>
              <a:buAutoNum type="alphaUcPeriod"/>
            </a:pPr>
            <a:r>
              <a:rPr lang="en-GB" sz="2000" dirty="0"/>
              <a:t>REM sleep disorder </a:t>
            </a:r>
          </a:p>
          <a:p>
            <a:pPr marL="457200" indent="-457200">
              <a:buFont typeface="+mj-lt"/>
              <a:buAutoNum type="alphaUcPeriod"/>
            </a:pPr>
            <a:r>
              <a:rPr lang="en-GB" sz="2000" dirty="0">
                <a:solidFill>
                  <a:srgbClr val="231F20"/>
                </a:solidFill>
                <a:latin typeface="AdvOT440cb1f2"/>
              </a:rPr>
              <a:t>Severe sensitivity to antipsychotic agents</a:t>
            </a:r>
          </a:p>
          <a:p>
            <a:pPr marL="457200" indent="-457200">
              <a:buFont typeface="+mj-lt"/>
              <a:buAutoNum type="alphaUcPeriod"/>
            </a:pPr>
            <a:r>
              <a:rPr lang="en-GB" sz="2000" dirty="0">
                <a:solidFill>
                  <a:srgbClr val="231F20"/>
                </a:solidFill>
                <a:latin typeface="AdvOT440cb1f2"/>
              </a:rPr>
              <a:t>Postural instability</a:t>
            </a:r>
          </a:p>
          <a:p>
            <a:pPr marL="457200" indent="-457200">
              <a:buFont typeface="+mj-lt"/>
              <a:buAutoNum type="alphaUcPeriod"/>
            </a:pPr>
            <a:r>
              <a:rPr lang="en-GB" sz="2000" dirty="0">
                <a:solidFill>
                  <a:srgbClr val="231F20"/>
                </a:solidFill>
                <a:latin typeface="AdvOT440cb1f2"/>
              </a:rPr>
              <a:t>Orthostatic hypotension</a:t>
            </a:r>
            <a:endParaRPr lang="en-GB" sz="2000" dirty="0"/>
          </a:p>
          <a:p>
            <a:pPr marL="457200" indent="-457200">
              <a:buFont typeface="+mj-lt"/>
              <a:buAutoNum type="alphaUcPeriod"/>
            </a:pPr>
            <a:endParaRPr lang="en-GB" sz="2000" dirty="0"/>
          </a:p>
        </p:txBody>
      </p:sp>
    </p:spTree>
    <p:extLst>
      <p:ext uri="{BB962C8B-B14F-4D97-AF65-F5344CB8AC3E}">
        <p14:creationId xmlns:p14="http://schemas.microsoft.com/office/powerpoint/2010/main" val="35386062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218967" cy="2457450"/>
          </a:xfrm>
        </p:spPr>
        <p:txBody>
          <a:bodyPr/>
          <a:lstStyle/>
          <a:p>
            <a:pPr marL="457200" indent="-457200">
              <a:buFont typeface="+mj-lt"/>
              <a:buAutoNum type="arabicPeriod" startAt="5"/>
            </a:pPr>
            <a:r>
              <a:rPr lang="en-GB" sz="2000" dirty="0"/>
              <a:t>A 70 year old man has been given a diagnosis of Lewy Body Dementia. </a:t>
            </a:r>
            <a:r>
              <a:rPr lang="en-GB" sz="2000" b="1" dirty="0"/>
              <a:t>According to recognised criteria, which of these is a </a:t>
            </a:r>
            <a:r>
              <a:rPr lang="en-GB" sz="2000" b="1" i="1" dirty="0"/>
              <a:t>core</a:t>
            </a:r>
            <a:r>
              <a:rPr lang="en-GB" sz="2000" b="1" dirty="0"/>
              <a:t> clinical feature?</a:t>
            </a:r>
          </a:p>
          <a:p>
            <a:pPr marL="457200" indent="-457200">
              <a:buFont typeface="+mj-lt"/>
              <a:buAutoNum type="arabicPeriod" startAt="5"/>
            </a:pPr>
            <a:endParaRPr lang="en-GB" sz="2000" dirty="0"/>
          </a:p>
          <a:p>
            <a:pPr marL="457200" indent="-457200">
              <a:buFont typeface="+mj-lt"/>
              <a:buAutoNum type="alphaUcPeriod"/>
            </a:pPr>
            <a:r>
              <a:rPr lang="en-GB" sz="2000" dirty="0" err="1"/>
              <a:t>Hyposmia</a:t>
            </a:r>
            <a:endParaRPr lang="en-GB" sz="2000" dirty="0"/>
          </a:p>
          <a:p>
            <a:pPr marL="457200" indent="-457200">
              <a:buFont typeface="+mj-lt"/>
              <a:buAutoNum type="alphaUcPeriod"/>
            </a:pPr>
            <a:r>
              <a:rPr lang="en-GB" sz="2000" b="1" dirty="0"/>
              <a:t>REM sleep disorder </a:t>
            </a:r>
          </a:p>
          <a:p>
            <a:pPr marL="457200" indent="-457200">
              <a:buFont typeface="+mj-lt"/>
              <a:buAutoNum type="alphaUcPeriod"/>
            </a:pPr>
            <a:r>
              <a:rPr lang="en-GB" sz="2000" dirty="0">
                <a:solidFill>
                  <a:srgbClr val="231F20"/>
                </a:solidFill>
                <a:latin typeface="AdvOT440cb1f2"/>
              </a:rPr>
              <a:t>Severe sensitivity to antipsychotic agents</a:t>
            </a:r>
          </a:p>
          <a:p>
            <a:pPr marL="457200" indent="-457200">
              <a:buFont typeface="+mj-lt"/>
              <a:buAutoNum type="alphaUcPeriod"/>
            </a:pPr>
            <a:r>
              <a:rPr lang="en-GB" sz="2000" dirty="0">
                <a:solidFill>
                  <a:srgbClr val="231F20"/>
                </a:solidFill>
                <a:latin typeface="AdvOT440cb1f2"/>
              </a:rPr>
              <a:t>Postural instability</a:t>
            </a:r>
          </a:p>
          <a:p>
            <a:pPr marL="457200" indent="-457200">
              <a:buFont typeface="+mj-lt"/>
              <a:buAutoNum type="alphaUcPeriod"/>
            </a:pPr>
            <a:r>
              <a:rPr lang="en-GB" sz="2000" dirty="0">
                <a:solidFill>
                  <a:srgbClr val="231F20"/>
                </a:solidFill>
                <a:latin typeface="AdvOT440cb1f2"/>
              </a:rPr>
              <a:t>Orthostatic hypotension</a:t>
            </a:r>
            <a:endParaRPr lang="en-GB" sz="2000" dirty="0"/>
          </a:p>
          <a:p>
            <a:pPr marL="457200" indent="-457200">
              <a:buFont typeface="+mj-lt"/>
              <a:buAutoNum type="alphaUcPeriod"/>
            </a:pPr>
            <a:endParaRPr lang="en-GB" sz="2000" dirty="0"/>
          </a:p>
        </p:txBody>
      </p:sp>
    </p:spTree>
    <p:extLst>
      <p:ext uri="{BB962C8B-B14F-4D97-AF65-F5344CB8AC3E}">
        <p14:creationId xmlns:p14="http://schemas.microsoft.com/office/powerpoint/2010/main" val="4221189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Old Age Module</a:t>
            </a:r>
          </a:p>
        </p:txBody>
      </p:sp>
      <p:sp>
        <p:nvSpPr>
          <p:cNvPr id="4" name="Text Placeholder 3"/>
          <p:cNvSpPr>
            <a:spLocks noGrp="1"/>
          </p:cNvSpPr>
          <p:nvPr>
            <p:ph type="body" sz="quarter" idx="13"/>
          </p:nvPr>
        </p:nvSpPr>
        <p:spPr/>
        <p:txBody>
          <a:bodyPr/>
          <a:lstStyle/>
          <a:p>
            <a:pPr marL="0" indent="0">
              <a:buNone/>
            </a:pPr>
            <a:r>
              <a:rPr lang="en-US"/>
              <a:t>Any Questions?</a:t>
            </a:r>
          </a:p>
          <a:p>
            <a:pPr marL="0" indent="0">
              <a:buNone/>
            </a:pPr>
            <a:endParaRPr lang="en-US"/>
          </a:p>
          <a:p>
            <a:pPr marL="0" indent="0">
              <a:buNone/>
            </a:pPr>
            <a:r>
              <a:rPr lang="en-US"/>
              <a:t>Thank you</a:t>
            </a:r>
          </a:p>
        </p:txBody>
      </p:sp>
    </p:spTree>
    <p:extLst>
      <p:ext uri="{BB962C8B-B14F-4D97-AF65-F5344CB8AC3E}">
        <p14:creationId xmlns:p14="http://schemas.microsoft.com/office/powerpoint/2010/main" val="130014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Three main </a:t>
            </a:r>
            <a:r>
              <a:rPr lang="en-GB" sz="2800" dirty="0" err="1"/>
              <a:t>proteinopathies</a:t>
            </a:r>
            <a:r>
              <a:rPr lang="en-GB" sz="2800" dirty="0"/>
              <a:t>  - a little easier to remember! </a:t>
            </a:r>
          </a:p>
        </p:txBody>
      </p:sp>
      <p:sp>
        <p:nvSpPr>
          <p:cNvPr id="3" name="Text Placeholder 2"/>
          <p:cNvSpPr>
            <a:spLocks noGrp="1"/>
          </p:cNvSpPr>
          <p:nvPr>
            <p:ph type="body" sz="quarter" idx="13"/>
          </p:nvPr>
        </p:nvSpPr>
        <p:spPr>
          <a:xfrm>
            <a:off x="1492134" y="5488131"/>
            <a:ext cx="6533974" cy="614277"/>
          </a:xfrm>
        </p:spPr>
        <p:txBody>
          <a:bodyPr/>
          <a:lstStyle/>
          <a:p>
            <a:r>
              <a:rPr lang="en-GB" sz="800" dirty="0" err="1"/>
              <a:t>Moussaud</a:t>
            </a:r>
            <a:r>
              <a:rPr lang="en-GB" sz="800" dirty="0"/>
              <a:t>, S., Jones, D.R., </a:t>
            </a:r>
            <a:r>
              <a:rPr lang="en-GB" sz="800" dirty="0" err="1"/>
              <a:t>Moussaud-Lamodière</a:t>
            </a:r>
            <a:r>
              <a:rPr lang="en-GB" sz="800" dirty="0"/>
              <a:t>, E.L., </a:t>
            </a:r>
            <a:r>
              <a:rPr lang="en-GB" sz="800" dirty="0" err="1"/>
              <a:t>Delenclos</a:t>
            </a:r>
            <a:r>
              <a:rPr lang="en-GB" sz="800" dirty="0"/>
              <a:t>, M., Ross, O.A. and McLean, P.J., 2014. Alpha-</a:t>
            </a:r>
            <a:r>
              <a:rPr lang="en-GB" sz="800" dirty="0" err="1"/>
              <a:t>synuclein</a:t>
            </a:r>
            <a:r>
              <a:rPr lang="en-GB" sz="800" dirty="0"/>
              <a:t> and tau: teammates in neurodegeneration?. </a:t>
            </a:r>
            <a:r>
              <a:rPr lang="en-GB" sz="800" i="1" dirty="0"/>
              <a:t>Molecular neurodegeneration</a:t>
            </a:r>
            <a:r>
              <a:rPr lang="en-GB" sz="800" dirty="0"/>
              <a:t>, </a:t>
            </a:r>
            <a:r>
              <a:rPr lang="en-GB" sz="800" i="1" dirty="0"/>
              <a:t>9</a:t>
            </a:r>
            <a:r>
              <a:rPr lang="en-GB" sz="800" dirty="0"/>
              <a:t>(1), p.43.</a:t>
            </a:r>
          </a:p>
          <a:p>
            <a:endParaRPr lang="en-GB" sz="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256" y="2155111"/>
            <a:ext cx="5073093" cy="3312430"/>
          </a:xfrm>
          <a:prstGeom prst="rect">
            <a:avLst/>
          </a:prstGeom>
        </p:spPr>
      </p:pic>
    </p:spTree>
    <p:extLst>
      <p:ext uri="{BB962C8B-B14F-4D97-AF65-F5344CB8AC3E}">
        <p14:creationId xmlns:p14="http://schemas.microsoft.com/office/powerpoint/2010/main" val="395920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Vascular dementia</a:t>
            </a:r>
          </a:p>
        </p:txBody>
      </p:sp>
      <p:sp>
        <p:nvSpPr>
          <p:cNvPr id="3" name="Text Placeholder 2"/>
          <p:cNvSpPr>
            <a:spLocks noGrp="1"/>
          </p:cNvSpPr>
          <p:nvPr>
            <p:ph type="body" sz="quarter" idx="13"/>
          </p:nvPr>
        </p:nvSpPr>
        <p:spPr/>
        <p:txBody>
          <a:bodyPr/>
          <a:lstStyle/>
          <a:p>
            <a:r>
              <a:rPr lang="en-GB" dirty="0"/>
              <a:t>Syndrome; spectrum of disorders, not a single diagnosis</a:t>
            </a:r>
          </a:p>
          <a:p>
            <a:endParaRPr lang="en-GB" dirty="0"/>
          </a:p>
          <a:p>
            <a:r>
              <a:rPr lang="en-GB" dirty="0"/>
              <a:t>Heterogeneity within this syndrome</a:t>
            </a:r>
          </a:p>
          <a:p>
            <a:endParaRPr lang="en-GB" dirty="0"/>
          </a:p>
          <a:p>
            <a:r>
              <a:rPr lang="en-GB" dirty="0"/>
              <a:t>2</a:t>
            </a:r>
            <a:r>
              <a:rPr lang="en-GB" baseline="30000" dirty="0"/>
              <a:t>nd</a:t>
            </a:r>
            <a:r>
              <a:rPr lang="en-GB" dirty="0"/>
              <a:t> most common cause dementia– 1 in 20 aged over 65 globally</a:t>
            </a:r>
          </a:p>
          <a:p>
            <a:endParaRPr lang="en-GB" dirty="0"/>
          </a:p>
          <a:p>
            <a:r>
              <a:rPr lang="en-GB" dirty="0"/>
              <a:t>Risk factors </a:t>
            </a:r>
          </a:p>
          <a:p>
            <a:endParaRPr lang="en-GB" dirty="0"/>
          </a:p>
          <a:p>
            <a:endParaRPr lang="en-GB" dirty="0"/>
          </a:p>
        </p:txBody>
      </p:sp>
    </p:spTree>
    <p:extLst>
      <p:ext uri="{BB962C8B-B14F-4D97-AF65-F5344CB8AC3E}">
        <p14:creationId xmlns:p14="http://schemas.microsoft.com/office/powerpoint/2010/main" val="1187551321"/>
      </p:ext>
    </p:extLst>
  </p:cSld>
  <p:clrMapOvr>
    <a:masterClrMapping/>
  </p:clrMapOvr>
</p:sld>
</file>

<file path=ppt/theme/theme1.xml><?xml version="1.0" encoding="utf-8"?>
<a:theme xmlns:a="http://schemas.openxmlformats.org/drawingml/2006/main" name="1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3631</TotalTime>
  <Words>6882</Words>
  <Application>Microsoft Office PowerPoint</Application>
  <PresentationFormat>On-screen Show (4:3)</PresentationFormat>
  <Paragraphs>989</Paragraphs>
  <Slides>77</Slides>
  <Notes>46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77</vt:i4>
      </vt:variant>
    </vt:vector>
  </HeadingPairs>
  <TitlesOfParts>
    <vt:vector size="91" baseType="lpstr">
      <vt:lpstr>AdvOT0fade057</vt:lpstr>
      <vt:lpstr>AdvOT440cb1f2</vt:lpstr>
      <vt:lpstr>AdvOTba2e8e1c</vt:lpstr>
      <vt:lpstr>AdvP7D09</vt:lpstr>
      <vt:lpstr>AdvP7D0F</vt:lpstr>
      <vt:lpstr>AdvPS586B</vt:lpstr>
      <vt:lpstr>Aharoni</vt:lpstr>
      <vt:lpstr>Arial</vt:lpstr>
      <vt:lpstr>Calibri</vt:lpstr>
      <vt:lpstr>msgothic</vt:lpstr>
      <vt:lpstr>Times New Roman</vt:lpstr>
      <vt:lpstr>Verdana</vt:lpstr>
      <vt:lpstr>Wingdings</vt:lpstr>
      <vt:lpstr>1_Psychiatry Recruitment PP</vt:lpstr>
      <vt:lpstr>PowerPoint Presentation</vt:lpstr>
      <vt:lpstr>Other Neurodegenerative Disorders &amp; Dementias</vt:lpstr>
      <vt:lpstr>Other Neurodegenerative Disorders &amp; Dementias</vt:lpstr>
      <vt:lpstr>Other Neurodegenerative Disorders &amp; Dementias</vt:lpstr>
      <vt:lpstr>Dementia by Type</vt:lpstr>
      <vt:lpstr>Untreatable causes of dementia</vt:lpstr>
      <vt:lpstr>Neurodegenerative diseases - complex pathological overlap! </vt:lpstr>
      <vt:lpstr>Three main proteinopathies  - a little easier to remember! </vt:lpstr>
      <vt:lpstr>Vascular dementia</vt:lpstr>
      <vt:lpstr>Vascular cognitive impairment/ dementia </vt:lpstr>
      <vt:lpstr>General findings </vt:lpstr>
      <vt:lpstr>Vascular dementia</vt:lpstr>
      <vt:lpstr>Vascular dementia</vt:lpstr>
      <vt:lpstr>CADASIL</vt:lpstr>
      <vt:lpstr>Cerebral amyloid angiopathy (CAA)</vt:lpstr>
      <vt:lpstr>Hypo perfusion</vt:lpstr>
      <vt:lpstr>Coexistence of different types of pathology</vt:lpstr>
      <vt:lpstr>Frontotemporal Dementias (FTD)</vt:lpstr>
      <vt:lpstr>Frontotemporal Dementias</vt:lpstr>
      <vt:lpstr>Frontotemporal Dementias - types</vt:lpstr>
      <vt:lpstr>PowerPoint Presentation</vt:lpstr>
      <vt:lpstr>Genetics</vt:lpstr>
      <vt:lpstr>Pathophysiology</vt:lpstr>
      <vt:lpstr>Clinical presentation bvFTD</vt:lpstr>
      <vt:lpstr>Clinical Presentation</vt:lpstr>
      <vt:lpstr>FTD-Motor Neurone Disease(MND)</vt:lpstr>
      <vt:lpstr>PowerPoint Presentation</vt:lpstr>
      <vt:lpstr>Psychosis and FTD-MND</vt:lpstr>
      <vt:lpstr>Investigations</vt:lpstr>
      <vt:lpstr>Neuroimaging in FTD</vt:lpstr>
      <vt:lpstr>Treatment</vt:lpstr>
      <vt:lpstr>Prognosis</vt:lpstr>
      <vt:lpstr>Lewy Body Dementia (DLB)</vt:lpstr>
      <vt:lpstr>Lewy Body Dementia (DLB)</vt:lpstr>
      <vt:lpstr>Pathophysiology</vt:lpstr>
      <vt:lpstr>Presentation / features</vt:lpstr>
      <vt:lpstr>Presentation / features</vt:lpstr>
      <vt:lpstr>New DLB Consensus Diagnostic Criteria</vt:lpstr>
      <vt:lpstr>DLB consensus diagnostic criteria</vt:lpstr>
      <vt:lpstr>Investigations</vt:lpstr>
      <vt:lpstr>DAT Scan</vt:lpstr>
      <vt:lpstr>Pharmacological Treatments</vt:lpstr>
      <vt:lpstr>Prognosis</vt:lpstr>
      <vt:lpstr>Parkinson’s Disease Dementia (PDD)</vt:lpstr>
      <vt:lpstr>Pathophysiology</vt:lpstr>
      <vt:lpstr>Clinical Presentation</vt:lpstr>
      <vt:lpstr>Treatment</vt:lpstr>
      <vt:lpstr>Atypical Parkinsonian Syndromes</vt:lpstr>
      <vt:lpstr>Multiple System Atrophy (MSA)</vt:lpstr>
      <vt:lpstr>Multiple System Atrophy</vt:lpstr>
      <vt:lpstr>Progressive Supranuclear Palsy (PSP)</vt:lpstr>
      <vt:lpstr>Progressive supranuclear palsy</vt:lpstr>
      <vt:lpstr>Corticobasal syndrome (CBS)</vt:lpstr>
      <vt:lpstr>Corticobasal syndrome</vt:lpstr>
      <vt:lpstr>Neuroimaging (MRI)</vt:lpstr>
      <vt:lpstr>Huntington’s Disease</vt:lpstr>
      <vt:lpstr>Huntington’s Disease</vt:lpstr>
      <vt:lpstr>Pathophysiology</vt:lpstr>
      <vt:lpstr>Huntington’s Disease</vt:lpstr>
      <vt:lpstr>Cognitive changes</vt:lpstr>
      <vt:lpstr>Other considerations</vt:lpstr>
      <vt:lpstr>Huntington’s Disease - investigations</vt:lpstr>
      <vt:lpstr>Huntington’s Disease - Treatment </vt:lpstr>
      <vt:lpstr>Huntington’s Disease - Prognosis</vt:lpstr>
      <vt:lpstr>Selected Reading</vt:lpstr>
      <vt:lpstr>PowerPoint Presentation</vt:lpstr>
      <vt:lpstr>Old Age Module</vt:lpstr>
      <vt:lpstr>Old Age Module</vt:lpstr>
      <vt:lpstr>Old Age Module</vt:lpstr>
      <vt:lpstr>Old Age Module</vt:lpstr>
      <vt:lpstr>Old Age Module</vt:lpstr>
      <vt:lpstr>Old Age Module</vt:lpstr>
      <vt:lpstr>Old Age Module</vt:lpstr>
      <vt:lpstr>Old Age Module</vt:lpstr>
      <vt:lpstr>Old Age Module</vt:lpstr>
      <vt:lpstr>Old Age Module</vt:lpstr>
      <vt:lpstr>Old Age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Worthington</dc:creator>
  <cp:lastModifiedBy>Helen McEnerney</cp:lastModifiedBy>
  <cp:revision>405</cp:revision>
  <dcterms:created xsi:type="dcterms:W3CDTF">2016-06-27T18:42:38Z</dcterms:created>
  <dcterms:modified xsi:type="dcterms:W3CDTF">2020-07-06T09:06:35Z</dcterms:modified>
</cp:coreProperties>
</file>