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5"/>
  </p:notesMasterIdLst>
  <p:handoutMasterIdLst>
    <p:handoutMasterId r:id="rId76"/>
  </p:handoutMasterIdLst>
  <p:sldIdLst>
    <p:sldId id="256" r:id="rId2"/>
    <p:sldId id="282" r:id="rId3"/>
    <p:sldId id="283" r:id="rId4"/>
    <p:sldId id="284" r:id="rId5"/>
    <p:sldId id="288" r:id="rId6"/>
    <p:sldId id="289" r:id="rId7"/>
    <p:sldId id="290" r:id="rId8"/>
    <p:sldId id="291" r:id="rId9"/>
    <p:sldId id="292" r:id="rId10"/>
    <p:sldId id="293" r:id="rId11"/>
    <p:sldId id="33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34"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5" r:id="rId53"/>
    <p:sldId id="285" r:id="rId54"/>
    <p:sldId id="339" r:id="rId55"/>
    <p:sldId id="286" r:id="rId56"/>
    <p:sldId id="340" r:id="rId57"/>
    <p:sldId id="336" r:id="rId58"/>
    <p:sldId id="341" r:id="rId59"/>
    <p:sldId id="337" r:id="rId60"/>
    <p:sldId id="342" r:id="rId61"/>
    <p:sldId id="338" r:id="rId62"/>
    <p:sldId id="343" r:id="rId63"/>
    <p:sldId id="344" r:id="rId64"/>
    <p:sldId id="346" r:id="rId65"/>
    <p:sldId id="345" r:id="rId66"/>
    <p:sldId id="347" r:id="rId67"/>
    <p:sldId id="348" r:id="rId68"/>
    <p:sldId id="350" r:id="rId69"/>
    <p:sldId id="349" r:id="rId70"/>
    <p:sldId id="352" r:id="rId71"/>
    <p:sldId id="353" r:id="rId72"/>
    <p:sldId id="354" r:id="rId73"/>
    <p:sldId id="287" r:id="rId7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5657" autoAdjust="0"/>
  </p:normalViewPr>
  <p:slideViewPr>
    <p:cSldViewPr snapToGrid="0" snapToObjects="1">
      <p:cViewPr varScale="1">
        <p:scale>
          <a:sx n="64" d="100"/>
          <a:sy n="64" d="100"/>
        </p:scale>
        <p:origin x="175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3AAD4-6F33-4F05-AE17-6E940AA5D6C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6A498EC2-AB94-4B8A-9A95-7D9FBA8CDC3D}">
      <dgm:prSet/>
      <dgm:spPr/>
      <dgm:t>
        <a:bodyPr/>
        <a:lstStyle/>
        <a:p>
          <a:pPr rtl="0"/>
          <a:r>
            <a:rPr lang="en-GB"/>
            <a:t>Nielssen et al (2010)</a:t>
          </a:r>
        </a:p>
      </dgm:t>
    </dgm:pt>
    <dgm:pt modelId="{659A1B54-3A09-4151-BD32-ABB452E3900E}" type="parTrans" cxnId="{2CED95CC-D2FF-4FD8-A8CF-788F0225DA9C}">
      <dgm:prSet/>
      <dgm:spPr/>
      <dgm:t>
        <a:bodyPr/>
        <a:lstStyle/>
        <a:p>
          <a:endParaRPr lang="en-US"/>
        </a:p>
      </dgm:t>
    </dgm:pt>
    <dgm:pt modelId="{FAB1EB3B-3FF6-4CE7-B638-71D497FD3083}" type="sibTrans" cxnId="{2CED95CC-D2FF-4FD8-A8CF-788F0225DA9C}">
      <dgm:prSet/>
      <dgm:spPr/>
      <dgm:t>
        <a:bodyPr/>
        <a:lstStyle/>
        <a:p>
          <a:endParaRPr lang="en-US"/>
        </a:p>
      </dgm:t>
    </dgm:pt>
    <dgm:pt modelId="{9DB8715B-3CC7-4C26-BD08-89B2FCA83060}">
      <dgm:prSet/>
      <dgm:spPr/>
      <dgm:t>
        <a:bodyPr/>
        <a:lstStyle/>
        <a:p>
          <a:pPr rtl="0"/>
          <a:r>
            <a:rPr lang="en-GB" dirty="0"/>
            <a:t>Annual rate homicide by </a:t>
          </a:r>
          <a:r>
            <a:rPr lang="en-GB" dirty="0" err="1"/>
            <a:t>SZ</a:t>
          </a:r>
          <a:r>
            <a:rPr lang="en-GB" dirty="0"/>
            <a:t> patients 1 in 3000</a:t>
          </a:r>
        </a:p>
      </dgm:t>
    </dgm:pt>
    <dgm:pt modelId="{AB84607B-C688-49AA-9987-86F1C3490364}" type="parTrans" cxnId="{082B11AD-2E31-4E91-88BE-48674BEA9C59}">
      <dgm:prSet/>
      <dgm:spPr/>
      <dgm:t>
        <a:bodyPr/>
        <a:lstStyle/>
        <a:p>
          <a:endParaRPr lang="en-US"/>
        </a:p>
      </dgm:t>
    </dgm:pt>
    <dgm:pt modelId="{C8987939-7C07-4D9D-B933-D211CE5016D2}" type="sibTrans" cxnId="{082B11AD-2E31-4E91-88BE-48674BEA9C59}">
      <dgm:prSet/>
      <dgm:spPr/>
      <dgm:t>
        <a:bodyPr/>
        <a:lstStyle/>
        <a:p>
          <a:endParaRPr lang="en-US"/>
        </a:p>
      </dgm:t>
    </dgm:pt>
    <dgm:pt modelId="{71F62DC2-D017-43E0-B37E-87FA9160849B}">
      <dgm:prSet/>
      <dgm:spPr/>
      <dgm:t>
        <a:bodyPr/>
        <a:lstStyle/>
        <a:p>
          <a:pPr rtl="0"/>
          <a:r>
            <a:rPr lang="en-GB"/>
            <a:t>Increased risk of homicide in FEP</a:t>
          </a:r>
        </a:p>
      </dgm:t>
    </dgm:pt>
    <dgm:pt modelId="{0F6B91D4-4DDA-407B-94EE-96455FC5F152}" type="parTrans" cxnId="{D6F2CEFF-536E-4EBC-AF44-68F0DE07D145}">
      <dgm:prSet/>
      <dgm:spPr/>
      <dgm:t>
        <a:bodyPr/>
        <a:lstStyle/>
        <a:p>
          <a:endParaRPr lang="en-US"/>
        </a:p>
      </dgm:t>
    </dgm:pt>
    <dgm:pt modelId="{26A99652-0902-42B2-9693-C418FB758FA2}" type="sibTrans" cxnId="{D6F2CEFF-536E-4EBC-AF44-68F0DE07D145}">
      <dgm:prSet/>
      <dgm:spPr/>
      <dgm:t>
        <a:bodyPr/>
        <a:lstStyle/>
        <a:p>
          <a:endParaRPr lang="en-US"/>
        </a:p>
      </dgm:t>
    </dgm:pt>
    <dgm:pt modelId="{7171E925-2931-49D3-8DEA-2CA5C27941CA}">
      <dgm:prSet/>
      <dgm:spPr/>
      <dgm:t>
        <a:bodyPr/>
        <a:lstStyle/>
        <a:p>
          <a:pPr rtl="0"/>
          <a:r>
            <a:rPr lang="en-GB"/>
            <a:t>Annual rate homicide before treatment is 15 times higher than after treatment</a:t>
          </a:r>
        </a:p>
      </dgm:t>
    </dgm:pt>
    <dgm:pt modelId="{9BFA8C6C-DE9B-4C22-AC8C-7E98CCD41173}" type="parTrans" cxnId="{AC585844-2D72-4E2A-A231-3FF79D2811F6}">
      <dgm:prSet/>
      <dgm:spPr/>
      <dgm:t>
        <a:bodyPr/>
        <a:lstStyle/>
        <a:p>
          <a:endParaRPr lang="en-US"/>
        </a:p>
      </dgm:t>
    </dgm:pt>
    <dgm:pt modelId="{898015FC-F304-4228-82AF-31C7B0C015C4}" type="sibTrans" cxnId="{AC585844-2D72-4E2A-A231-3FF79D2811F6}">
      <dgm:prSet/>
      <dgm:spPr/>
      <dgm:t>
        <a:bodyPr/>
        <a:lstStyle/>
        <a:p>
          <a:endParaRPr lang="en-US"/>
        </a:p>
      </dgm:t>
    </dgm:pt>
    <dgm:pt modelId="{A7722566-4A5B-4E2F-AEF1-25F9DBE2EE1E}">
      <dgm:prSet/>
      <dgm:spPr/>
      <dgm:t>
        <a:bodyPr/>
        <a:lstStyle/>
        <a:p>
          <a:pPr rtl="0"/>
          <a:r>
            <a:rPr lang="en-GB" dirty="0"/>
            <a:t>Shaw et al (2006)</a:t>
          </a:r>
        </a:p>
      </dgm:t>
    </dgm:pt>
    <dgm:pt modelId="{3F53869C-5B26-4391-82E2-76DD4AC49F9C}" type="parTrans" cxnId="{5323B563-9057-46BC-BBA3-DD4360EFFD69}">
      <dgm:prSet/>
      <dgm:spPr/>
      <dgm:t>
        <a:bodyPr/>
        <a:lstStyle/>
        <a:p>
          <a:endParaRPr lang="en-US"/>
        </a:p>
      </dgm:t>
    </dgm:pt>
    <dgm:pt modelId="{E2FF72B8-312F-492F-8EE5-C9D15BFC89CD}" type="sibTrans" cxnId="{5323B563-9057-46BC-BBA3-DD4360EFFD69}">
      <dgm:prSet/>
      <dgm:spPr/>
      <dgm:t>
        <a:bodyPr/>
        <a:lstStyle/>
        <a:p>
          <a:endParaRPr lang="en-US"/>
        </a:p>
      </dgm:t>
    </dgm:pt>
    <dgm:pt modelId="{B4328A74-895F-4198-8581-85E3C1F00676}">
      <dgm:prSet/>
      <dgm:spPr/>
      <dgm:t>
        <a:bodyPr/>
        <a:lstStyle/>
        <a:p>
          <a:pPr rtl="0"/>
          <a:r>
            <a:rPr lang="en-GB"/>
            <a:t>34% homicides – lifetime mental disorder</a:t>
          </a:r>
        </a:p>
      </dgm:t>
    </dgm:pt>
    <dgm:pt modelId="{E5E7B03C-7B4A-4E12-8201-7144E5832224}" type="parTrans" cxnId="{2B161F11-82B4-42B5-ADFB-E4963C842C69}">
      <dgm:prSet/>
      <dgm:spPr/>
      <dgm:t>
        <a:bodyPr/>
        <a:lstStyle/>
        <a:p>
          <a:endParaRPr lang="en-US"/>
        </a:p>
      </dgm:t>
    </dgm:pt>
    <dgm:pt modelId="{1B78A97D-85B4-4B54-947D-CAC4EBD27026}" type="sibTrans" cxnId="{2B161F11-82B4-42B5-ADFB-E4963C842C69}">
      <dgm:prSet/>
      <dgm:spPr/>
      <dgm:t>
        <a:bodyPr/>
        <a:lstStyle/>
        <a:p>
          <a:endParaRPr lang="en-US"/>
        </a:p>
      </dgm:t>
    </dgm:pt>
    <dgm:pt modelId="{CD0F451A-9F13-4B30-8177-209F966C25C4}">
      <dgm:prSet/>
      <dgm:spPr/>
      <dgm:t>
        <a:bodyPr/>
        <a:lstStyle/>
        <a:p>
          <a:pPr rtl="0"/>
          <a:r>
            <a:rPr lang="en-GB"/>
            <a:t>5 – 7% schizophrenia</a:t>
          </a:r>
        </a:p>
      </dgm:t>
    </dgm:pt>
    <dgm:pt modelId="{FF625473-AA77-4AAA-809D-A889E777E878}" type="parTrans" cxnId="{D058647B-BF55-4A5C-ACBB-A1E75F775EEA}">
      <dgm:prSet/>
      <dgm:spPr/>
      <dgm:t>
        <a:bodyPr/>
        <a:lstStyle/>
        <a:p>
          <a:endParaRPr lang="en-US"/>
        </a:p>
      </dgm:t>
    </dgm:pt>
    <dgm:pt modelId="{21EA9F15-0614-4A54-A80F-F15B86085331}" type="sibTrans" cxnId="{D058647B-BF55-4A5C-ACBB-A1E75F775EEA}">
      <dgm:prSet/>
      <dgm:spPr/>
      <dgm:t>
        <a:bodyPr/>
        <a:lstStyle/>
        <a:p>
          <a:endParaRPr lang="en-US"/>
        </a:p>
      </dgm:t>
    </dgm:pt>
    <dgm:pt modelId="{0E0C9CD9-C566-43A8-820F-E2ED5D986AFE}">
      <dgm:prSet/>
      <dgm:spPr/>
      <dgm:t>
        <a:bodyPr/>
        <a:lstStyle/>
        <a:p>
          <a:pPr rtl="0"/>
          <a:r>
            <a:rPr lang="en-GB"/>
            <a:t>9 – 11% personality disorder</a:t>
          </a:r>
        </a:p>
      </dgm:t>
    </dgm:pt>
    <dgm:pt modelId="{27061834-565F-4597-B5DB-AF95A2EC64DD}" type="parTrans" cxnId="{7A5E2D27-74B9-44F0-8C90-AB7B469F8C50}">
      <dgm:prSet/>
      <dgm:spPr/>
      <dgm:t>
        <a:bodyPr/>
        <a:lstStyle/>
        <a:p>
          <a:endParaRPr lang="en-US"/>
        </a:p>
      </dgm:t>
    </dgm:pt>
    <dgm:pt modelId="{D33421F3-F09E-4A8F-8DE7-972704E2B5A7}" type="sibTrans" cxnId="{7A5E2D27-74B9-44F0-8C90-AB7B469F8C50}">
      <dgm:prSet/>
      <dgm:spPr/>
      <dgm:t>
        <a:bodyPr/>
        <a:lstStyle/>
        <a:p>
          <a:endParaRPr lang="en-US"/>
        </a:p>
      </dgm:t>
    </dgm:pt>
    <dgm:pt modelId="{9A3559BC-AE71-477B-8875-81387A6BCFA1}">
      <dgm:prSet/>
      <dgm:spPr/>
      <dgm:t>
        <a:bodyPr/>
        <a:lstStyle/>
        <a:p>
          <a:pPr rtl="0"/>
          <a:r>
            <a:rPr lang="en-GB"/>
            <a:t>5 – 6% psychotic at time of offence</a:t>
          </a:r>
        </a:p>
      </dgm:t>
    </dgm:pt>
    <dgm:pt modelId="{9F737A25-D841-46EF-8863-6769C0A31BDF}" type="parTrans" cxnId="{EEDE7C7B-B9C6-4B0B-97A9-EAD8CF8760AC}">
      <dgm:prSet/>
      <dgm:spPr/>
      <dgm:t>
        <a:bodyPr/>
        <a:lstStyle/>
        <a:p>
          <a:endParaRPr lang="en-US"/>
        </a:p>
      </dgm:t>
    </dgm:pt>
    <dgm:pt modelId="{D9E68270-0AE1-42DE-8E73-7BCC1C48B76C}" type="sibTrans" cxnId="{EEDE7C7B-B9C6-4B0B-97A9-EAD8CF8760AC}">
      <dgm:prSet/>
      <dgm:spPr/>
      <dgm:t>
        <a:bodyPr/>
        <a:lstStyle/>
        <a:p>
          <a:endParaRPr lang="en-US"/>
        </a:p>
      </dgm:t>
    </dgm:pt>
    <dgm:pt modelId="{C1F31B80-86C3-4B96-8BF4-FDC2203C473E}" type="pres">
      <dgm:prSet presAssocID="{2F93AAD4-6F33-4F05-AE17-6E940AA5D6C4}" presName="Name0" presStyleCnt="0">
        <dgm:presLayoutVars>
          <dgm:dir/>
          <dgm:animLvl val="lvl"/>
          <dgm:resizeHandles val="exact"/>
        </dgm:presLayoutVars>
      </dgm:prSet>
      <dgm:spPr/>
    </dgm:pt>
    <dgm:pt modelId="{ABFA7587-A717-4BF5-99D8-C32F516ACEE6}" type="pres">
      <dgm:prSet presAssocID="{6A498EC2-AB94-4B8A-9A95-7D9FBA8CDC3D}" presName="composite" presStyleCnt="0"/>
      <dgm:spPr/>
    </dgm:pt>
    <dgm:pt modelId="{13C778F3-C1F3-4A04-8CBA-846A48747CB9}" type="pres">
      <dgm:prSet presAssocID="{6A498EC2-AB94-4B8A-9A95-7D9FBA8CDC3D}" presName="parTx" presStyleLbl="alignNode1" presStyleIdx="0" presStyleCnt="2">
        <dgm:presLayoutVars>
          <dgm:chMax val="0"/>
          <dgm:chPref val="0"/>
          <dgm:bulletEnabled val="1"/>
        </dgm:presLayoutVars>
      </dgm:prSet>
      <dgm:spPr/>
    </dgm:pt>
    <dgm:pt modelId="{73CE47F5-F008-4AA2-8F15-A2EF101C0BF1}" type="pres">
      <dgm:prSet presAssocID="{6A498EC2-AB94-4B8A-9A95-7D9FBA8CDC3D}" presName="desTx" presStyleLbl="alignAccFollowNode1" presStyleIdx="0" presStyleCnt="2">
        <dgm:presLayoutVars>
          <dgm:bulletEnabled val="1"/>
        </dgm:presLayoutVars>
      </dgm:prSet>
      <dgm:spPr/>
    </dgm:pt>
    <dgm:pt modelId="{3599362E-94EC-411F-BF34-13B8DFC868E0}" type="pres">
      <dgm:prSet presAssocID="{FAB1EB3B-3FF6-4CE7-B638-71D497FD3083}" presName="space" presStyleCnt="0"/>
      <dgm:spPr/>
    </dgm:pt>
    <dgm:pt modelId="{4B941B7F-AE01-43A4-9625-5D25FD038F95}" type="pres">
      <dgm:prSet presAssocID="{A7722566-4A5B-4E2F-AEF1-25F9DBE2EE1E}" presName="composite" presStyleCnt="0"/>
      <dgm:spPr/>
    </dgm:pt>
    <dgm:pt modelId="{C769D53E-7AF3-4A2A-8406-4A65556B393F}" type="pres">
      <dgm:prSet presAssocID="{A7722566-4A5B-4E2F-AEF1-25F9DBE2EE1E}" presName="parTx" presStyleLbl="alignNode1" presStyleIdx="1" presStyleCnt="2" custLinFactNeighborX="1" custLinFactNeighborY="-1855">
        <dgm:presLayoutVars>
          <dgm:chMax val="0"/>
          <dgm:chPref val="0"/>
          <dgm:bulletEnabled val="1"/>
        </dgm:presLayoutVars>
      </dgm:prSet>
      <dgm:spPr/>
    </dgm:pt>
    <dgm:pt modelId="{46FA22B2-06D9-41BF-8104-26F5701A37C8}" type="pres">
      <dgm:prSet presAssocID="{A7722566-4A5B-4E2F-AEF1-25F9DBE2EE1E}" presName="desTx" presStyleLbl="alignAccFollowNode1" presStyleIdx="1" presStyleCnt="2">
        <dgm:presLayoutVars>
          <dgm:bulletEnabled val="1"/>
        </dgm:presLayoutVars>
      </dgm:prSet>
      <dgm:spPr/>
    </dgm:pt>
  </dgm:ptLst>
  <dgm:cxnLst>
    <dgm:cxn modelId="{37FEC409-FBC7-46DE-B574-65BE3ED34A53}" type="presOf" srcId="{71F62DC2-D017-43E0-B37E-87FA9160849B}" destId="{73CE47F5-F008-4AA2-8F15-A2EF101C0BF1}" srcOrd="0" destOrd="1" presId="urn:microsoft.com/office/officeart/2005/8/layout/hList1"/>
    <dgm:cxn modelId="{2B161F11-82B4-42B5-ADFB-E4963C842C69}" srcId="{A7722566-4A5B-4E2F-AEF1-25F9DBE2EE1E}" destId="{B4328A74-895F-4198-8581-85E3C1F00676}" srcOrd="0" destOrd="0" parTransId="{E5E7B03C-7B4A-4E12-8201-7144E5832224}" sibTransId="{1B78A97D-85B4-4B54-947D-CAC4EBD27026}"/>
    <dgm:cxn modelId="{64B36B12-CA3E-4595-83CE-B5D4C9965DF4}" type="presOf" srcId="{2F93AAD4-6F33-4F05-AE17-6E940AA5D6C4}" destId="{C1F31B80-86C3-4B96-8BF4-FDC2203C473E}" srcOrd="0" destOrd="0" presId="urn:microsoft.com/office/officeart/2005/8/layout/hList1"/>
    <dgm:cxn modelId="{7A5E2D27-74B9-44F0-8C90-AB7B469F8C50}" srcId="{B4328A74-895F-4198-8581-85E3C1F00676}" destId="{0E0C9CD9-C566-43A8-820F-E2ED5D986AFE}" srcOrd="1" destOrd="0" parTransId="{27061834-565F-4597-B5DB-AF95A2EC64DD}" sibTransId="{D33421F3-F09E-4A8F-8DE7-972704E2B5A7}"/>
    <dgm:cxn modelId="{BAC85034-F888-4412-BEEA-DA114D281746}" type="presOf" srcId="{9DB8715B-3CC7-4C26-BD08-89B2FCA83060}" destId="{73CE47F5-F008-4AA2-8F15-A2EF101C0BF1}" srcOrd="0" destOrd="0" presId="urn:microsoft.com/office/officeart/2005/8/layout/hList1"/>
    <dgm:cxn modelId="{6093FB62-7D77-4035-BB99-263AEC895789}" type="presOf" srcId="{9A3559BC-AE71-477B-8875-81387A6BCFA1}" destId="{46FA22B2-06D9-41BF-8104-26F5701A37C8}" srcOrd="0" destOrd="3" presId="urn:microsoft.com/office/officeart/2005/8/layout/hList1"/>
    <dgm:cxn modelId="{5323B563-9057-46BC-BBA3-DD4360EFFD69}" srcId="{2F93AAD4-6F33-4F05-AE17-6E940AA5D6C4}" destId="{A7722566-4A5B-4E2F-AEF1-25F9DBE2EE1E}" srcOrd="1" destOrd="0" parTransId="{3F53869C-5B26-4391-82E2-76DD4AC49F9C}" sibTransId="{E2FF72B8-312F-492F-8EE5-C9D15BFC89CD}"/>
    <dgm:cxn modelId="{AC585844-2D72-4E2A-A231-3FF79D2811F6}" srcId="{6A498EC2-AB94-4B8A-9A95-7D9FBA8CDC3D}" destId="{7171E925-2931-49D3-8DEA-2CA5C27941CA}" srcOrd="2" destOrd="0" parTransId="{9BFA8C6C-DE9B-4C22-AC8C-7E98CCD41173}" sibTransId="{898015FC-F304-4228-82AF-31C7B0C015C4}"/>
    <dgm:cxn modelId="{38F2124E-0D13-4BCA-9BBC-D67E08B4B9B4}" type="presOf" srcId="{7171E925-2931-49D3-8DEA-2CA5C27941CA}" destId="{73CE47F5-F008-4AA2-8F15-A2EF101C0BF1}" srcOrd="0" destOrd="2" presId="urn:microsoft.com/office/officeart/2005/8/layout/hList1"/>
    <dgm:cxn modelId="{C98A986F-1AE6-4F30-A3B8-6B7C5761221F}" type="presOf" srcId="{B4328A74-895F-4198-8581-85E3C1F00676}" destId="{46FA22B2-06D9-41BF-8104-26F5701A37C8}" srcOrd="0" destOrd="0" presId="urn:microsoft.com/office/officeart/2005/8/layout/hList1"/>
    <dgm:cxn modelId="{37D08570-0B1D-46FC-B1F4-1A5D8E098A3B}" type="presOf" srcId="{0E0C9CD9-C566-43A8-820F-E2ED5D986AFE}" destId="{46FA22B2-06D9-41BF-8104-26F5701A37C8}" srcOrd="0" destOrd="2" presId="urn:microsoft.com/office/officeart/2005/8/layout/hList1"/>
    <dgm:cxn modelId="{EF0F1C58-2DFC-464E-BB44-AAEA7FCFBCB4}" type="presOf" srcId="{A7722566-4A5B-4E2F-AEF1-25F9DBE2EE1E}" destId="{C769D53E-7AF3-4A2A-8406-4A65556B393F}" srcOrd="0" destOrd="0" presId="urn:microsoft.com/office/officeart/2005/8/layout/hList1"/>
    <dgm:cxn modelId="{D058647B-BF55-4A5C-ACBB-A1E75F775EEA}" srcId="{B4328A74-895F-4198-8581-85E3C1F00676}" destId="{CD0F451A-9F13-4B30-8177-209F966C25C4}" srcOrd="0" destOrd="0" parTransId="{FF625473-AA77-4AAA-809D-A889E777E878}" sibTransId="{21EA9F15-0614-4A54-A80F-F15B86085331}"/>
    <dgm:cxn modelId="{EEDE7C7B-B9C6-4B0B-97A9-EAD8CF8760AC}" srcId="{B4328A74-895F-4198-8581-85E3C1F00676}" destId="{9A3559BC-AE71-477B-8875-81387A6BCFA1}" srcOrd="2" destOrd="0" parTransId="{9F737A25-D841-46EF-8863-6769C0A31BDF}" sibTransId="{D9E68270-0AE1-42DE-8E73-7BCC1C48B76C}"/>
    <dgm:cxn modelId="{082B11AD-2E31-4E91-88BE-48674BEA9C59}" srcId="{6A498EC2-AB94-4B8A-9A95-7D9FBA8CDC3D}" destId="{9DB8715B-3CC7-4C26-BD08-89B2FCA83060}" srcOrd="0" destOrd="0" parTransId="{AB84607B-C688-49AA-9987-86F1C3490364}" sibTransId="{C8987939-7C07-4D9D-B933-D211CE5016D2}"/>
    <dgm:cxn modelId="{6A629AC8-F8EE-4675-ACFD-D604A1E922E9}" type="presOf" srcId="{6A498EC2-AB94-4B8A-9A95-7D9FBA8CDC3D}" destId="{13C778F3-C1F3-4A04-8CBA-846A48747CB9}" srcOrd="0" destOrd="0" presId="urn:microsoft.com/office/officeart/2005/8/layout/hList1"/>
    <dgm:cxn modelId="{2CED95CC-D2FF-4FD8-A8CF-788F0225DA9C}" srcId="{2F93AAD4-6F33-4F05-AE17-6E940AA5D6C4}" destId="{6A498EC2-AB94-4B8A-9A95-7D9FBA8CDC3D}" srcOrd="0" destOrd="0" parTransId="{659A1B54-3A09-4151-BD32-ABB452E3900E}" sibTransId="{FAB1EB3B-3FF6-4CE7-B638-71D497FD3083}"/>
    <dgm:cxn modelId="{CCA1E8F3-3F72-4831-8EE0-324EF9A9E176}" type="presOf" srcId="{CD0F451A-9F13-4B30-8177-209F966C25C4}" destId="{46FA22B2-06D9-41BF-8104-26F5701A37C8}" srcOrd="0" destOrd="1" presId="urn:microsoft.com/office/officeart/2005/8/layout/hList1"/>
    <dgm:cxn modelId="{D6F2CEFF-536E-4EBC-AF44-68F0DE07D145}" srcId="{6A498EC2-AB94-4B8A-9A95-7D9FBA8CDC3D}" destId="{71F62DC2-D017-43E0-B37E-87FA9160849B}" srcOrd="1" destOrd="0" parTransId="{0F6B91D4-4DDA-407B-94EE-96455FC5F152}" sibTransId="{26A99652-0902-42B2-9693-C418FB758FA2}"/>
    <dgm:cxn modelId="{C5348A2A-2725-4BFE-A692-85881DBA5C70}" type="presParOf" srcId="{C1F31B80-86C3-4B96-8BF4-FDC2203C473E}" destId="{ABFA7587-A717-4BF5-99D8-C32F516ACEE6}" srcOrd="0" destOrd="0" presId="urn:microsoft.com/office/officeart/2005/8/layout/hList1"/>
    <dgm:cxn modelId="{9E3663A3-451D-4484-B8A7-3F52014BD0BC}" type="presParOf" srcId="{ABFA7587-A717-4BF5-99D8-C32F516ACEE6}" destId="{13C778F3-C1F3-4A04-8CBA-846A48747CB9}" srcOrd="0" destOrd="0" presId="urn:microsoft.com/office/officeart/2005/8/layout/hList1"/>
    <dgm:cxn modelId="{2EE9692B-DAAC-4FE4-A818-D2922918A019}" type="presParOf" srcId="{ABFA7587-A717-4BF5-99D8-C32F516ACEE6}" destId="{73CE47F5-F008-4AA2-8F15-A2EF101C0BF1}" srcOrd="1" destOrd="0" presId="urn:microsoft.com/office/officeart/2005/8/layout/hList1"/>
    <dgm:cxn modelId="{19C0FDB3-C957-4BBD-B504-9D4B1609E455}" type="presParOf" srcId="{C1F31B80-86C3-4B96-8BF4-FDC2203C473E}" destId="{3599362E-94EC-411F-BF34-13B8DFC868E0}" srcOrd="1" destOrd="0" presId="urn:microsoft.com/office/officeart/2005/8/layout/hList1"/>
    <dgm:cxn modelId="{79D5D8CD-A684-4FC3-8E48-BED20509AE8F}" type="presParOf" srcId="{C1F31B80-86C3-4B96-8BF4-FDC2203C473E}" destId="{4B941B7F-AE01-43A4-9625-5D25FD038F95}" srcOrd="2" destOrd="0" presId="urn:microsoft.com/office/officeart/2005/8/layout/hList1"/>
    <dgm:cxn modelId="{5C65C957-E142-427F-9238-30AB4C1C359B}" type="presParOf" srcId="{4B941B7F-AE01-43A4-9625-5D25FD038F95}" destId="{C769D53E-7AF3-4A2A-8406-4A65556B393F}" srcOrd="0" destOrd="0" presId="urn:microsoft.com/office/officeart/2005/8/layout/hList1"/>
    <dgm:cxn modelId="{8A71127B-D443-4072-A7E6-483A217175B0}" type="presParOf" srcId="{4B941B7F-AE01-43A4-9625-5D25FD038F95}" destId="{46FA22B2-06D9-41BF-8104-26F5701A37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778F3-C1F3-4A04-8CBA-846A48747CB9}">
      <dsp:nvSpPr>
        <dsp:cNvPr id="0" name=""/>
        <dsp:cNvSpPr/>
      </dsp:nvSpPr>
      <dsp:spPr>
        <a:xfrm>
          <a:off x="40" y="48573"/>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GB" sz="2600" kern="1200"/>
            <a:t>Nielssen et al (2010)</a:t>
          </a:r>
        </a:p>
      </dsp:txBody>
      <dsp:txXfrm>
        <a:off x="40" y="48573"/>
        <a:ext cx="3845569" cy="748800"/>
      </dsp:txXfrm>
    </dsp:sp>
    <dsp:sp modelId="{73CE47F5-F008-4AA2-8F15-A2EF101C0BF1}">
      <dsp:nvSpPr>
        <dsp:cNvPr id="0" name=""/>
        <dsp:cNvSpPr/>
      </dsp:nvSpPr>
      <dsp:spPr>
        <a:xfrm>
          <a:off x="40" y="797373"/>
          <a:ext cx="3845569" cy="36800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GB" sz="2600" kern="1200" dirty="0"/>
            <a:t>Annual rate homicide by </a:t>
          </a:r>
          <a:r>
            <a:rPr lang="en-GB" sz="2600" kern="1200" dirty="0" err="1"/>
            <a:t>SZ</a:t>
          </a:r>
          <a:r>
            <a:rPr lang="en-GB" sz="2600" kern="1200" dirty="0"/>
            <a:t> patients 1 in 3000</a:t>
          </a:r>
        </a:p>
        <a:p>
          <a:pPr marL="228600" lvl="1" indent="-228600" algn="l" defTabSz="1155700" rtl="0">
            <a:lnSpc>
              <a:spcPct val="90000"/>
            </a:lnSpc>
            <a:spcBef>
              <a:spcPct val="0"/>
            </a:spcBef>
            <a:spcAft>
              <a:spcPct val="15000"/>
            </a:spcAft>
            <a:buChar char="•"/>
          </a:pPr>
          <a:r>
            <a:rPr lang="en-GB" sz="2600" kern="1200"/>
            <a:t>Increased risk of homicide in FEP</a:t>
          </a:r>
        </a:p>
        <a:p>
          <a:pPr marL="228600" lvl="1" indent="-228600" algn="l" defTabSz="1155700" rtl="0">
            <a:lnSpc>
              <a:spcPct val="90000"/>
            </a:lnSpc>
            <a:spcBef>
              <a:spcPct val="0"/>
            </a:spcBef>
            <a:spcAft>
              <a:spcPct val="15000"/>
            </a:spcAft>
            <a:buChar char="•"/>
          </a:pPr>
          <a:r>
            <a:rPr lang="en-GB" sz="2600" kern="1200"/>
            <a:t>Annual rate homicide before treatment is 15 times higher than after treatment</a:t>
          </a:r>
        </a:p>
      </dsp:txBody>
      <dsp:txXfrm>
        <a:off x="40" y="797373"/>
        <a:ext cx="3845569" cy="3680015"/>
      </dsp:txXfrm>
    </dsp:sp>
    <dsp:sp modelId="{C769D53E-7AF3-4A2A-8406-4A65556B393F}">
      <dsp:nvSpPr>
        <dsp:cNvPr id="0" name=""/>
        <dsp:cNvSpPr/>
      </dsp:nvSpPr>
      <dsp:spPr>
        <a:xfrm>
          <a:off x="4384028" y="34683"/>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GB" sz="2600" kern="1200" dirty="0"/>
            <a:t>Shaw et al (2006)</a:t>
          </a:r>
        </a:p>
      </dsp:txBody>
      <dsp:txXfrm>
        <a:off x="4384028" y="34683"/>
        <a:ext cx="3845569" cy="748800"/>
      </dsp:txXfrm>
    </dsp:sp>
    <dsp:sp modelId="{46FA22B2-06D9-41BF-8104-26F5701A37C8}">
      <dsp:nvSpPr>
        <dsp:cNvPr id="0" name=""/>
        <dsp:cNvSpPr/>
      </dsp:nvSpPr>
      <dsp:spPr>
        <a:xfrm>
          <a:off x="4383989" y="797373"/>
          <a:ext cx="3845569" cy="36800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GB" sz="2600" kern="1200"/>
            <a:t>34% homicides – lifetime mental disorder</a:t>
          </a:r>
        </a:p>
        <a:p>
          <a:pPr marL="457200" lvl="2" indent="-228600" algn="l" defTabSz="1155700" rtl="0">
            <a:lnSpc>
              <a:spcPct val="90000"/>
            </a:lnSpc>
            <a:spcBef>
              <a:spcPct val="0"/>
            </a:spcBef>
            <a:spcAft>
              <a:spcPct val="15000"/>
            </a:spcAft>
            <a:buChar char="•"/>
          </a:pPr>
          <a:r>
            <a:rPr lang="en-GB" sz="2600" kern="1200"/>
            <a:t>5 – 7% schizophrenia</a:t>
          </a:r>
        </a:p>
        <a:p>
          <a:pPr marL="457200" lvl="2" indent="-228600" algn="l" defTabSz="1155700" rtl="0">
            <a:lnSpc>
              <a:spcPct val="90000"/>
            </a:lnSpc>
            <a:spcBef>
              <a:spcPct val="0"/>
            </a:spcBef>
            <a:spcAft>
              <a:spcPct val="15000"/>
            </a:spcAft>
            <a:buChar char="•"/>
          </a:pPr>
          <a:r>
            <a:rPr lang="en-GB" sz="2600" kern="1200"/>
            <a:t>9 – 11% personality disorder</a:t>
          </a:r>
        </a:p>
        <a:p>
          <a:pPr marL="457200" lvl="2" indent="-228600" algn="l" defTabSz="1155700" rtl="0">
            <a:lnSpc>
              <a:spcPct val="90000"/>
            </a:lnSpc>
            <a:spcBef>
              <a:spcPct val="0"/>
            </a:spcBef>
            <a:spcAft>
              <a:spcPct val="15000"/>
            </a:spcAft>
            <a:buChar char="•"/>
          </a:pPr>
          <a:r>
            <a:rPr lang="en-GB" sz="2600" kern="1200"/>
            <a:t>5 – 6% psychotic at time of offence</a:t>
          </a:r>
        </a:p>
      </dsp:txBody>
      <dsp:txXfrm>
        <a:off x="4383989" y="797373"/>
        <a:ext cx="3845569" cy="36800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7/2/2020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Infanticide</a:t>
            </a:r>
            <a:r>
              <a:rPr lang="en-GB" b="1" baseline="0" dirty="0"/>
              <a:t> / Filicide covered in part 1</a:t>
            </a:r>
            <a:endParaRPr lang="en-GB" b="1"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15</a:t>
            </a:fld>
            <a:endParaRPr lang="en-GB" dirty="0"/>
          </a:p>
        </p:txBody>
      </p:sp>
    </p:spTree>
    <p:extLst>
      <p:ext uri="{BB962C8B-B14F-4D97-AF65-F5344CB8AC3E}">
        <p14:creationId xmlns:p14="http://schemas.microsoft.com/office/powerpoint/2010/main" val="204071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Andreas</a:t>
            </a:r>
            <a:r>
              <a:rPr lang="en-GB" b="1" baseline="0" dirty="0"/>
              <a:t> </a:t>
            </a:r>
            <a:r>
              <a:rPr lang="en-GB" b="1" baseline="0" dirty="0" err="1"/>
              <a:t>Lubitz</a:t>
            </a:r>
            <a:endParaRPr lang="en-GB" b="1" baseline="0" dirty="0"/>
          </a:p>
          <a:p>
            <a:pPr>
              <a:buFont typeface="Arial" pitchFamily="34" charset="0"/>
              <a:buChar char="•"/>
            </a:pPr>
            <a:r>
              <a:rPr lang="en-GB" baseline="0" dirty="0"/>
              <a:t> 27 year old pilot of </a:t>
            </a:r>
            <a:r>
              <a:rPr lang="en-GB" baseline="0" dirty="0" err="1"/>
              <a:t>Germanwings</a:t>
            </a:r>
            <a:r>
              <a:rPr lang="en-GB" baseline="0" dirty="0"/>
              <a:t> 9525 that crashed in the Alps in March 2015, killing himself and all 150 passengers</a:t>
            </a:r>
          </a:p>
          <a:p>
            <a:pPr>
              <a:buFont typeface="Arial" pitchFamily="34" charset="0"/>
              <a:buChar char="•"/>
            </a:pPr>
            <a:r>
              <a:rPr lang="en-GB" baseline="0" dirty="0"/>
              <a:t> Past h/o depression – had been under the care of </a:t>
            </a:r>
            <a:r>
              <a:rPr lang="en-GB" baseline="0" dirty="0" err="1"/>
              <a:t>drs</a:t>
            </a:r>
            <a:r>
              <a:rPr lang="en-GB" baseline="0" dirty="0"/>
              <a:t> in weeks / days leading up to the crash</a:t>
            </a:r>
          </a:p>
          <a:p>
            <a:pPr>
              <a:buFont typeface="Arial" pitchFamily="34" charset="0"/>
              <a:buChar char="•"/>
            </a:pPr>
            <a:r>
              <a:rPr lang="en-GB" baseline="0" dirty="0"/>
              <a:t> It is believed that he deliberately crashed the plane – unclear motivation for this / to what extent if any his mental health contributed</a:t>
            </a:r>
          </a:p>
          <a:p>
            <a:endParaRPr lang="en-GB" baseline="0" dirty="0"/>
          </a:p>
          <a:p>
            <a:endParaRPr lang="en-GB" baseline="0" dirty="0"/>
          </a:p>
          <a:p>
            <a:r>
              <a:rPr lang="en-GB" b="1" baseline="0" dirty="0"/>
              <a:t>Tony Soprano</a:t>
            </a:r>
          </a:p>
          <a:p>
            <a:pPr>
              <a:buFont typeface="Arial" pitchFamily="34" charset="0"/>
              <a:buChar char="•"/>
            </a:pPr>
            <a:r>
              <a:rPr lang="en-GB" baseline="0" dirty="0"/>
              <a:t> Fictional head of mafia</a:t>
            </a:r>
          </a:p>
          <a:p>
            <a:pPr>
              <a:buFont typeface="Arial" pitchFamily="34" charset="0"/>
              <a:buChar char="•"/>
            </a:pPr>
            <a:r>
              <a:rPr lang="en-GB" baseline="0" dirty="0"/>
              <a:t> Suffered anxiety and panic attacks – difficulty controlling his emotions and anger </a:t>
            </a:r>
            <a:r>
              <a:rPr lang="en-GB" baseline="0" dirty="0">
                <a:sym typeface="Wingdings" pitchFamily="2" charset="2"/>
              </a:rPr>
              <a:t> violence</a:t>
            </a:r>
            <a:endParaRPr lang="en-GB" baseline="0" dirty="0"/>
          </a:p>
          <a:p>
            <a:endParaRPr lang="en-GB" dirty="0"/>
          </a:p>
        </p:txBody>
      </p:sp>
      <p:sp>
        <p:nvSpPr>
          <p:cNvPr id="4" name="Slide Number Placeholder 3"/>
          <p:cNvSpPr>
            <a:spLocks noGrp="1"/>
          </p:cNvSpPr>
          <p:nvPr>
            <p:ph type="sldNum" sz="quarter" idx="10"/>
          </p:nvPr>
        </p:nvSpPr>
        <p:spPr/>
        <p:txBody>
          <a:bodyPr/>
          <a:lstStyle/>
          <a:p>
            <a:fld id="{CBF3B92A-42ED-4694-BA08-7DF479A7F8C9}" type="slidenum">
              <a:rPr lang="en-GB" smtClean="0"/>
              <a:t>16</a:t>
            </a:fld>
            <a:endParaRPr lang="en-GB"/>
          </a:p>
        </p:txBody>
      </p:sp>
    </p:spTree>
    <p:extLst>
      <p:ext uri="{BB962C8B-B14F-4D97-AF65-F5344CB8AC3E}">
        <p14:creationId xmlns:p14="http://schemas.microsoft.com/office/powerpoint/2010/main" val="341450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heard</a:t>
            </a:r>
            <a:r>
              <a:rPr lang="en-GB" baseline="0" dirty="0"/>
              <a:t> in part 1 – higher prevalence of mood disorders in prisoners than in the general population</a:t>
            </a:r>
          </a:p>
          <a:p>
            <a:endParaRPr lang="en-GB" baseline="0" dirty="0"/>
          </a:p>
          <a:p>
            <a:r>
              <a:rPr lang="en-GB" baseline="0" dirty="0"/>
              <a:t>Dunedin birth cohort (Arsenault et al 2000) by age 21 for both depression and violence and mania and violence, the risk did not persist controlling for substance misuse. Low numbers in study though.</a:t>
            </a:r>
          </a:p>
          <a:p>
            <a:endParaRPr lang="en-GB" baseline="0" dirty="0"/>
          </a:p>
          <a:p>
            <a:r>
              <a:rPr lang="en-GB" baseline="0" dirty="0"/>
              <a:t>Graz et al (2009) 5.6% those with manic disorder and 1% with major depression committed violent crimes in 7 – 12 years post discharge</a:t>
            </a:r>
          </a:p>
          <a:p>
            <a:endParaRPr lang="en-GB" baseline="0" dirty="0"/>
          </a:p>
          <a:p>
            <a:r>
              <a:rPr lang="en-GB" b="1" baseline="0" dirty="0"/>
              <a:t>AESOP study </a:t>
            </a:r>
          </a:p>
          <a:p>
            <a:pPr marL="171450" indent="-171450">
              <a:buFont typeface="Arial" panose="020B0604020202020204" pitchFamily="34" charset="0"/>
              <a:buChar char="•"/>
            </a:pPr>
            <a:r>
              <a:rPr lang="en-GB" baseline="0" dirty="0"/>
              <a:t>Aetiology and ethnicity of schizophrenia and other psychosis – nearly 2/3 patients with mania were aggressive at first contact with services</a:t>
            </a:r>
          </a:p>
          <a:p>
            <a:pPr marL="171450" indent="-171450">
              <a:buFont typeface="Arial" panose="020B0604020202020204" pitchFamily="34" charset="0"/>
              <a:buChar char="•"/>
            </a:pPr>
            <a:r>
              <a:rPr lang="en-GB" baseline="0" dirty="0"/>
              <a:t>3 times more likely to be aggressive on admission than those with SZ</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17</a:t>
            </a:fld>
            <a:endParaRPr lang="en-GB" dirty="0"/>
          </a:p>
        </p:txBody>
      </p:sp>
    </p:spTree>
    <p:extLst>
      <p:ext uri="{BB962C8B-B14F-4D97-AF65-F5344CB8AC3E}">
        <p14:creationId xmlns:p14="http://schemas.microsoft.com/office/powerpoint/2010/main" val="297626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National</a:t>
            </a:r>
            <a:r>
              <a:rPr lang="en-GB" u="sng" baseline="0" dirty="0"/>
              <a:t> Confidential Inquiry into suicide and Homicide by people with mental illness</a:t>
            </a:r>
          </a:p>
          <a:p>
            <a:pPr marL="171450" indent="-171450">
              <a:buFont typeface="Arial" panose="020B0604020202020204" pitchFamily="34" charset="0"/>
              <a:buChar char="•"/>
            </a:pPr>
            <a:r>
              <a:rPr lang="en-GB" baseline="0" dirty="0"/>
              <a:t>7% homicide perpetrators have a lifetime diagnosis of mood disorder (5% have SZ)</a:t>
            </a:r>
          </a:p>
          <a:p>
            <a:pPr marL="171450" indent="-171450">
              <a:buFont typeface="Arial" panose="020B0604020202020204" pitchFamily="34" charset="0"/>
              <a:buChar char="•"/>
            </a:pPr>
            <a:r>
              <a:rPr lang="en-GB" baseline="0" dirty="0"/>
              <a:t>Those with depressive symptoms at time of offence unlikely to have had previous contact with MH services</a:t>
            </a:r>
          </a:p>
          <a:p>
            <a:pPr marL="171450" indent="-171450">
              <a:buFont typeface="Arial" panose="020B0604020202020204" pitchFamily="34" charset="0"/>
              <a:buChar char="•"/>
            </a:pPr>
            <a:r>
              <a:rPr lang="en-GB" baseline="0" dirty="0"/>
              <a:t>Proportion of homicide perpetrators with symptoms of MI at time of offence increased with increasing age</a:t>
            </a:r>
          </a:p>
          <a:p>
            <a:pPr marL="628650" lvl="1" indent="-171450">
              <a:buFont typeface="Arial" panose="020B0604020202020204" pitchFamily="34" charset="0"/>
              <a:buChar char="•"/>
            </a:pPr>
            <a:r>
              <a:rPr lang="en-GB" baseline="0" dirty="0"/>
              <a:t>&gt;65 years – 50% depressed at time of offence, and almost 50% have a past h/o mood disorder</a:t>
            </a:r>
          </a:p>
          <a:p>
            <a:pPr marL="628650" lvl="1" indent="-171450">
              <a:buFont typeface="Arial" panose="020B0604020202020204" pitchFamily="34" charset="0"/>
              <a:buChar char="•"/>
            </a:pPr>
            <a:r>
              <a:rPr lang="en-GB" baseline="0" dirty="0"/>
              <a:t>Older homicide offenders less likely to have previous violent convictions</a:t>
            </a:r>
          </a:p>
          <a:p>
            <a:pPr marL="171450" lvl="0" indent="-171450">
              <a:buFont typeface="Arial" panose="020B0604020202020204" pitchFamily="34" charset="0"/>
              <a:buChar char="•"/>
            </a:pPr>
            <a:r>
              <a:rPr lang="en-GB" baseline="0" dirty="0"/>
              <a:t>Conclusions</a:t>
            </a:r>
          </a:p>
          <a:p>
            <a:pPr marL="628650" lvl="1" indent="-171450">
              <a:buFont typeface="Arial" panose="020B0604020202020204" pitchFamily="34" charset="0"/>
              <a:buChar char="•"/>
            </a:pPr>
            <a:r>
              <a:rPr lang="en-GB" baseline="0" dirty="0"/>
              <a:t>Need for greater awareness of potential risk posed to others by elderly patients with mood disorders</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u="sng" baseline="0" dirty="0"/>
              <a:t>Homicide-suicide</a:t>
            </a:r>
          </a:p>
          <a:p>
            <a:pPr marL="171450" lvl="0" indent="-171450">
              <a:buFont typeface="Arial" panose="020B0604020202020204" pitchFamily="34" charset="0"/>
              <a:buChar char="•"/>
            </a:pPr>
            <a:r>
              <a:rPr lang="en-GB" baseline="0" dirty="0"/>
              <a:t>Rare</a:t>
            </a:r>
          </a:p>
          <a:p>
            <a:pPr marL="171450" lvl="0" indent="-171450">
              <a:buFont typeface="Arial" panose="020B0604020202020204" pitchFamily="34" charset="0"/>
              <a:buChar char="•"/>
            </a:pPr>
            <a:r>
              <a:rPr lang="en-GB" baseline="0" dirty="0"/>
              <a:t>Rosenbaum (1990) – case series found that 75% perpetrators were depressed at time</a:t>
            </a:r>
          </a:p>
          <a:p>
            <a:pPr marL="171450" lvl="0" indent="-171450">
              <a:buFont typeface="Arial" panose="020B0604020202020204" pitchFamily="34" charset="0"/>
              <a:buChar char="•"/>
            </a:pPr>
            <a:r>
              <a:rPr lang="en-GB" baseline="0" dirty="0"/>
              <a:t>National Confidential Inquiry (Flynn et al 2009) shows</a:t>
            </a:r>
          </a:p>
          <a:p>
            <a:pPr marL="628650" lvl="1" indent="-171450">
              <a:buFont typeface="Arial" panose="020B0604020202020204" pitchFamily="34" charset="0"/>
              <a:buChar char="•"/>
            </a:pPr>
            <a:r>
              <a:rPr lang="en-GB" baseline="0" dirty="0"/>
              <a:t>30 incidents of homicide followed by suicide in England and Wales each year</a:t>
            </a:r>
          </a:p>
          <a:p>
            <a:pPr marL="628650" lvl="1" indent="-171450">
              <a:buFont typeface="Arial" panose="020B0604020202020204" pitchFamily="34" charset="0"/>
              <a:buChar char="•"/>
            </a:pPr>
            <a:r>
              <a:rPr lang="en-GB" baseline="0" dirty="0"/>
              <a:t>Most perpetrators male</a:t>
            </a:r>
          </a:p>
          <a:p>
            <a:pPr marL="628650" lvl="1" indent="-171450">
              <a:buFont typeface="Arial" panose="020B0604020202020204" pitchFamily="34" charset="0"/>
              <a:buChar char="•"/>
            </a:pPr>
            <a:r>
              <a:rPr lang="en-GB" baseline="0" dirty="0"/>
              <a:t>Men more often killed a partner</a:t>
            </a:r>
          </a:p>
          <a:p>
            <a:pPr marL="628650" lvl="1" indent="-171450">
              <a:buFont typeface="Arial" panose="020B0604020202020204" pitchFamily="34" charset="0"/>
              <a:buChar char="•"/>
            </a:pPr>
            <a:r>
              <a:rPr lang="en-GB" baseline="0" dirty="0"/>
              <a:t>Women more often killed children</a:t>
            </a:r>
          </a:p>
          <a:p>
            <a:pPr marL="628650" lvl="1" indent="-171450">
              <a:buFont typeface="Arial" panose="020B0604020202020204" pitchFamily="34" charset="0"/>
              <a:buChar char="•"/>
            </a:pPr>
            <a:r>
              <a:rPr lang="en-GB" baseline="0" dirty="0"/>
              <a:t>10% had previous contact with MH services</a:t>
            </a:r>
          </a:p>
          <a:p>
            <a:pPr marL="628650" lvl="1" indent="-171450">
              <a:buFont typeface="Arial" panose="020B0604020202020204" pitchFamily="34" charset="0"/>
              <a:buChar char="•"/>
            </a:pPr>
            <a:r>
              <a:rPr lang="en-GB" baseline="0" dirty="0"/>
              <a:t>Most common diagnoses were mood disorder and PDs</a:t>
            </a:r>
          </a:p>
          <a:p>
            <a:pPr marL="171450" lvl="0" indent="-171450">
              <a:buFont typeface="Arial" panose="020B0604020202020204" pitchFamily="34" charset="0"/>
              <a:buChar char="•"/>
            </a:pPr>
            <a:r>
              <a:rPr lang="en-GB" baseline="0" dirty="0"/>
              <a:t>Elderly homicide perpetrators more likely than younger to kill a female partner and more likely to die by suicide after – sometimes they are mercy killings to end an ailing partner’s suffering</a:t>
            </a:r>
          </a:p>
        </p:txBody>
      </p:sp>
      <p:sp>
        <p:nvSpPr>
          <p:cNvPr id="4" name="Slide Number Placeholder 3"/>
          <p:cNvSpPr>
            <a:spLocks noGrp="1"/>
          </p:cNvSpPr>
          <p:nvPr>
            <p:ph type="sldNum" sz="quarter" idx="10"/>
          </p:nvPr>
        </p:nvSpPr>
        <p:spPr/>
        <p:txBody>
          <a:bodyPr/>
          <a:lstStyle/>
          <a:p>
            <a:fld id="{AEB8992C-380D-4BE1-B7DF-B74B621CEF19}" type="slidenum">
              <a:rPr lang="en-GB" smtClean="0"/>
              <a:pPr/>
              <a:t>18</a:t>
            </a:fld>
            <a:endParaRPr lang="en-GB" dirty="0"/>
          </a:p>
        </p:txBody>
      </p:sp>
    </p:spTree>
    <p:extLst>
      <p:ext uri="{BB962C8B-B14F-4D97-AF65-F5344CB8AC3E}">
        <p14:creationId xmlns:p14="http://schemas.microsoft.com/office/powerpoint/2010/main" val="366947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Mania – associated with sexual</a:t>
            </a:r>
            <a:r>
              <a:rPr lang="en-GB" baseline="0" dirty="0"/>
              <a:t> disinhibition, an increase in libido and enhanced sense of confidence / attractiveness.</a:t>
            </a:r>
          </a:p>
          <a:p>
            <a:endParaRPr lang="en-GB" baseline="0" dirty="0"/>
          </a:p>
          <a:p>
            <a:r>
              <a:rPr lang="en-GB" baseline="0" dirty="0"/>
              <a:t>Depression may present with sex offending in middle-aged men. Breakdown of psychological defences.</a:t>
            </a:r>
          </a:p>
          <a:p>
            <a:endParaRPr lang="en-GB" baseline="0" dirty="0"/>
          </a:p>
          <a:p>
            <a:r>
              <a:rPr lang="en-GB" baseline="0" dirty="0"/>
              <a:t>Often find indirect sex offending such as downloading child pornography – inadequate personality style</a:t>
            </a:r>
          </a:p>
          <a:p>
            <a:endParaRPr lang="en-GB" baseline="0" dirty="0"/>
          </a:p>
          <a:p>
            <a:r>
              <a:rPr lang="en-GB" baseline="0" dirty="0"/>
              <a:t>Depression and alcohol may weaken internal controls</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19</a:t>
            </a:fld>
            <a:endParaRPr lang="en-GB" dirty="0"/>
          </a:p>
        </p:txBody>
      </p:sp>
    </p:spTree>
    <p:extLst>
      <p:ext uri="{BB962C8B-B14F-4D97-AF65-F5344CB8AC3E}">
        <p14:creationId xmlns:p14="http://schemas.microsoft.com/office/powerpoint/2010/main" val="302255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1" dirty="0"/>
              <a:t>Dale </a:t>
            </a:r>
            <a:r>
              <a:rPr lang="en-GB" b="1" dirty="0" err="1"/>
              <a:t>Cregan</a:t>
            </a:r>
            <a:endParaRPr lang="en-GB" b="1" dirty="0"/>
          </a:p>
          <a:p>
            <a:pPr>
              <a:buFont typeface="Arial" pitchFamily="34" charset="0"/>
              <a:buChar char="•"/>
            </a:pPr>
            <a:r>
              <a:rPr lang="en-GB" dirty="0"/>
              <a:t> 32-year old drug-dealer and murderer who was sentenced to a whole</a:t>
            </a:r>
            <a:r>
              <a:rPr lang="en-GB" baseline="0" dirty="0"/>
              <a:t> life tariff for four counts of murder, including killing 2 police officers; and 3 counts of attempted murder</a:t>
            </a:r>
            <a:endParaRPr lang="en-GB" dirty="0"/>
          </a:p>
          <a:p>
            <a:pPr>
              <a:buFont typeface="Arial" pitchFamily="34" charset="0"/>
              <a:buChar char="•"/>
            </a:pPr>
            <a:r>
              <a:rPr lang="en-GB" dirty="0"/>
              <a:t> In May 2012 he shot dead Mark Short in a pub</a:t>
            </a:r>
            <a:r>
              <a:rPr lang="en-GB" baseline="0" dirty="0"/>
              <a:t> in </a:t>
            </a:r>
            <a:r>
              <a:rPr lang="en-GB" baseline="0" dirty="0" err="1"/>
              <a:t>Droylsden</a:t>
            </a:r>
            <a:r>
              <a:rPr lang="en-GB" baseline="0" dirty="0"/>
              <a:t> and attempted to kill 3 others in the same incident. In August 2012 he shot dead Mark Short’s father and threw a hand grenade at him. In September 2012 he made a hoax phone call to the police and when officers attended he shot the two officers (Nicola Hughes and Fiona Bone) and threw a hand grenade at them.</a:t>
            </a:r>
          </a:p>
          <a:p>
            <a:pPr>
              <a:buFont typeface="Arial" pitchFamily="34" charset="0"/>
              <a:buChar char="•"/>
            </a:pPr>
            <a:r>
              <a:rPr lang="en-GB" baseline="0" dirty="0"/>
              <a:t> Reported to have gone on hunger strike in prison and then admitted to Ashworth Hospital</a:t>
            </a:r>
          </a:p>
          <a:p>
            <a:pPr>
              <a:buFont typeface="Arial" pitchFamily="34" charset="0"/>
              <a:buChar char="•"/>
            </a:pPr>
            <a:r>
              <a:rPr lang="en-GB" baseline="0" dirty="0"/>
              <a:t> Likely to have antisocial PD / ? </a:t>
            </a:r>
            <a:r>
              <a:rPr lang="en-GB" baseline="0" dirty="0" err="1"/>
              <a:t>Psychopathy</a:t>
            </a:r>
            <a:endParaRPr lang="en-GB" dirty="0"/>
          </a:p>
          <a:p>
            <a:endParaRPr lang="en-GB" dirty="0"/>
          </a:p>
          <a:p>
            <a:r>
              <a:rPr lang="en-GB" b="1" dirty="0"/>
              <a:t>Theresa </a:t>
            </a:r>
            <a:r>
              <a:rPr lang="en-GB" b="1" dirty="0" err="1"/>
              <a:t>Riggi</a:t>
            </a:r>
            <a:endParaRPr lang="en-GB" b="1" dirty="0"/>
          </a:p>
          <a:p>
            <a:pPr>
              <a:buFont typeface="Arial" pitchFamily="34" charset="0"/>
              <a:buChar char="•"/>
            </a:pPr>
            <a:r>
              <a:rPr lang="en-GB" dirty="0"/>
              <a:t> A 50 year old American woman who killed her 3 children in Edinburgh</a:t>
            </a:r>
            <a:r>
              <a:rPr lang="en-GB" baseline="0" dirty="0"/>
              <a:t> in August 2010</a:t>
            </a:r>
          </a:p>
          <a:p>
            <a:pPr>
              <a:buFont typeface="Arial" pitchFamily="34" charset="0"/>
              <a:buChar char="•"/>
            </a:pPr>
            <a:r>
              <a:rPr lang="en-GB" baseline="0" dirty="0"/>
              <a:t> She was sentenced to 16 years in prison after she pleaded guilty to culpable homicide on the grounds of DR (Scottish Law)</a:t>
            </a:r>
          </a:p>
          <a:p>
            <a:pPr>
              <a:buFont typeface="Arial" pitchFamily="34" charset="0"/>
              <a:buChar char="•"/>
            </a:pPr>
            <a:r>
              <a:rPr lang="en-GB" baseline="0" dirty="0"/>
              <a:t> She killed her 3 children (8 year old twins and a 5 year old girl) by stabbing each of them 8 times and then tried to cover this up with a gas explosion before attempting to kill herself by jumping from a second floor flat.</a:t>
            </a:r>
          </a:p>
          <a:p>
            <a:pPr>
              <a:buFont typeface="Arial" pitchFamily="34" charset="0"/>
              <a:buChar char="•"/>
            </a:pPr>
            <a:r>
              <a:rPr lang="en-GB" baseline="0" dirty="0"/>
              <a:t> A report found that she had </a:t>
            </a:r>
            <a:r>
              <a:rPr lang="en-GB" baseline="0" dirty="0" err="1"/>
              <a:t>narcisstic</a:t>
            </a:r>
            <a:r>
              <a:rPr lang="en-GB" baseline="0" dirty="0"/>
              <a:t>, histrionic and paranoid personality disorders.</a:t>
            </a:r>
          </a:p>
          <a:p>
            <a:pPr>
              <a:buFont typeface="Arial" pitchFamily="34" charset="0"/>
              <a:buChar char="•"/>
            </a:pPr>
            <a:r>
              <a:rPr lang="en-GB" baseline="0" dirty="0"/>
              <a:t> She committed suicide at </a:t>
            </a:r>
            <a:r>
              <a:rPr lang="en-GB" baseline="0" dirty="0" err="1"/>
              <a:t>Rampton</a:t>
            </a:r>
            <a:r>
              <a:rPr lang="en-GB" baseline="0" dirty="0"/>
              <a:t> Hospital in March 2014</a:t>
            </a:r>
            <a:endParaRPr lang="en-GB" dirty="0"/>
          </a:p>
          <a:p>
            <a:endParaRPr lang="en-GB" dirty="0"/>
          </a:p>
          <a:p>
            <a:r>
              <a:rPr lang="en-GB" b="1" dirty="0"/>
              <a:t>Michael Stone</a:t>
            </a:r>
            <a:endParaRPr lang="en-GB" b="0" dirty="0"/>
          </a:p>
          <a:p>
            <a:pPr>
              <a:buFont typeface="Arial" pitchFamily="34" charset="0"/>
              <a:buChar char="•"/>
            </a:pPr>
            <a:r>
              <a:rPr lang="en-GB" b="0" dirty="0"/>
              <a:t> Convicted</a:t>
            </a:r>
            <a:r>
              <a:rPr lang="en-GB" b="0" baseline="0" dirty="0"/>
              <a:t> of the murders of Lin and Megan Russell in 1996, 9 year old Josie Russell survived attack</a:t>
            </a:r>
          </a:p>
          <a:p>
            <a:pPr>
              <a:buFont typeface="Arial" pitchFamily="34" charset="0"/>
              <a:buChar char="•"/>
            </a:pPr>
            <a:r>
              <a:rPr lang="en-GB" b="0" baseline="0" dirty="0"/>
              <a:t> Had previous convictions for violence</a:t>
            </a:r>
          </a:p>
          <a:p>
            <a:pPr>
              <a:buFont typeface="Arial" pitchFamily="34" charset="0"/>
              <a:buChar char="•"/>
            </a:pPr>
            <a:r>
              <a:rPr lang="en-GB" b="0" baseline="0" dirty="0"/>
              <a:t> Is reported to be a psychopath / ASPD, but was not admitted to hospital at the time of the offence and on subsequent re-trials because of the treatability test (previously a disorder had to be treatable, which </a:t>
            </a:r>
            <a:r>
              <a:rPr lang="en-GB" b="0" baseline="0" dirty="0" err="1"/>
              <a:t>psychopathy</a:t>
            </a:r>
            <a:r>
              <a:rPr lang="en-GB" b="0" baseline="0" dirty="0"/>
              <a:t> isn’t). Now appropriate treatment has to be available to alleviate of prevent deterioration of the disorder – there is no requirement that the person has to engage / comply</a:t>
            </a:r>
          </a:p>
        </p:txBody>
      </p:sp>
      <p:sp>
        <p:nvSpPr>
          <p:cNvPr id="4" name="Slide Number Placeholder 3"/>
          <p:cNvSpPr>
            <a:spLocks noGrp="1"/>
          </p:cNvSpPr>
          <p:nvPr>
            <p:ph type="sldNum" sz="quarter" idx="10"/>
          </p:nvPr>
        </p:nvSpPr>
        <p:spPr/>
        <p:txBody>
          <a:bodyPr/>
          <a:lstStyle/>
          <a:p>
            <a:fld id="{CBF3B92A-42ED-4694-BA08-7DF479A7F8C9}" type="slidenum">
              <a:rPr lang="en-GB" smtClean="0"/>
              <a:t>21</a:t>
            </a:fld>
            <a:endParaRPr lang="en-GB"/>
          </a:p>
        </p:txBody>
      </p:sp>
    </p:spTree>
    <p:extLst>
      <p:ext uri="{BB962C8B-B14F-4D97-AF65-F5344CB8AC3E}">
        <p14:creationId xmlns:p14="http://schemas.microsoft.com/office/powerpoint/2010/main" val="259403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ICD – 10 definition – </a:t>
            </a:r>
            <a:r>
              <a:rPr lang="en-GB" i="1" dirty="0"/>
              <a:t>“a severe disturbance</a:t>
            </a:r>
            <a:r>
              <a:rPr lang="en-GB" i="1" baseline="0" dirty="0"/>
              <a:t> in the characterological condition and behavioural tendencies of the individual, usually involving several areas of personality, and nearly always associated with considerable personal and social disruption.”</a:t>
            </a:r>
            <a:endParaRPr lang="en-GB" i="0" baseline="0" dirty="0"/>
          </a:p>
          <a:p>
            <a:endParaRPr lang="en-GB" i="0" baseline="0" dirty="0"/>
          </a:p>
          <a:p>
            <a:r>
              <a:rPr lang="en-GB" i="0" baseline="0" dirty="0"/>
              <a:t>DSM definition – </a:t>
            </a:r>
            <a:r>
              <a:rPr lang="en-GB" i="1" baseline="0" dirty="0"/>
              <a:t>“an enduring pattern of inner experience and behaviour that deviates markedly from the expectations of the individual’s culture.”</a:t>
            </a:r>
            <a:endParaRPr lang="en-GB" i="0" baseline="0" dirty="0"/>
          </a:p>
          <a:p>
            <a:endParaRPr lang="en-GB" i="0" baseline="0" dirty="0"/>
          </a:p>
          <a:p>
            <a:r>
              <a:rPr lang="en-GB" dirty="0"/>
              <a:t>New NICE guidance</a:t>
            </a:r>
            <a:r>
              <a:rPr lang="en-GB" baseline="0" dirty="0"/>
              <a:t> (QS88) states that a structured clinical assessment using a recognised clinical tool is essential for diagnosis (i.e. can’t rely on clinical diagnosis alone)</a:t>
            </a:r>
          </a:p>
          <a:p>
            <a:endParaRPr lang="en-GB" baseline="0" dirty="0"/>
          </a:p>
          <a:p>
            <a:r>
              <a:rPr lang="en-GB" b="1" baseline="0" dirty="0"/>
              <a:t>MOST LITERATURE REFERS TO DSM-IV DIAGNOSES OF PD </a:t>
            </a:r>
            <a:endParaRPr lang="en-GB" b="1"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22</a:t>
            </a:fld>
            <a:endParaRPr lang="en-GB" dirty="0"/>
          </a:p>
        </p:txBody>
      </p:sp>
    </p:spTree>
    <p:extLst>
      <p:ext uri="{BB962C8B-B14F-4D97-AF65-F5344CB8AC3E}">
        <p14:creationId xmlns:p14="http://schemas.microsoft.com/office/powerpoint/2010/main" val="194443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DSM- Antisocial</a:t>
            </a:r>
            <a:r>
              <a:rPr lang="en-GB" u="sng" baseline="0" dirty="0"/>
              <a:t> PD</a:t>
            </a:r>
          </a:p>
          <a:p>
            <a:pPr marL="171450" indent="-171450">
              <a:buFont typeface="Arial" panose="020B0604020202020204" pitchFamily="34" charset="0"/>
              <a:buChar char="•"/>
            </a:pPr>
            <a:r>
              <a:rPr lang="en-GB" baseline="0" dirty="0"/>
              <a:t>Failure to conform to social norms with respect to lawful behaviour</a:t>
            </a:r>
          </a:p>
          <a:p>
            <a:pPr marL="171450" indent="-171450">
              <a:buFont typeface="Arial" panose="020B0604020202020204" pitchFamily="34" charset="0"/>
              <a:buChar char="•"/>
            </a:pPr>
            <a:r>
              <a:rPr lang="en-GB" baseline="0" dirty="0"/>
              <a:t>Impulsivity or inability to plan ahead</a:t>
            </a:r>
          </a:p>
          <a:p>
            <a:pPr marL="171450" indent="-171450">
              <a:buFont typeface="Arial" panose="020B0604020202020204" pitchFamily="34" charset="0"/>
              <a:buChar char="•"/>
            </a:pPr>
            <a:r>
              <a:rPr lang="en-GB" baseline="0" dirty="0"/>
              <a:t>Irritability and aggressiveness</a:t>
            </a:r>
          </a:p>
          <a:p>
            <a:pPr marL="171450" indent="-171450">
              <a:buFont typeface="Arial" panose="020B0604020202020204" pitchFamily="34" charset="0"/>
              <a:buChar char="•"/>
            </a:pPr>
            <a:r>
              <a:rPr lang="en-GB" baseline="0" dirty="0"/>
              <a:t>Deceitfulness</a:t>
            </a:r>
          </a:p>
          <a:p>
            <a:pPr marL="171450" indent="-171450">
              <a:buFont typeface="Arial" panose="020B0604020202020204" pitchFamily="34" charset="0"/>
              <a:buChar char="•"/>
            </a:pPr>
            <a:r>
              <a:rPr lang="en-GB" baseline="0" dirty="0"/>
              <a:t>Reckless disregard for safety of self or others</a:t>
            </a:r>
          </a:p>
          <a:p>
            <a:pPr marL="171450" indent="-171450">
              <a:buFont typeface="Arial" panose="020B0604020202020204" pitchFamily="34" charset="0"/>
              <a:buChar char="•"/>
            </a:pPr>
            <a:r>
              <a:rPr lang="en-GB" baseline="0" dirty="0"/>
              <a:t>Consistent irresponsibility</a:t>
            </a:r>
          </a:p>
          <a:p>
            <a:pPr marL="171450" indent="-171450">
              <a:buFont typeface="Arial" panose="020B0604020202020204" pitchFamily="34" charset="0"/>
              <a:buChar char="•"/>
            </a:pPr>
            <a:r>
              <a:rPr lang="en-GB" baseline="0" dirty="0"/>
              <a:t>Lack of remorse</a:t>
            </a:r>
          </a:p>
          <a:p>
            <a:pPr marL="171450" indent="-171450">
              <a:buFont typeface="Arial" panose="020B0604020202020204" pitchFamily="34" charset="0"/>
              <a:buChar char="•"/>
            </a:pPr>
            <a:r>
              <a:rPr lang="en-GB" baseline="0" dirty="0"/>
              <a:t>Individual must have had conduct disorder with onset before age of 15</a:t>
            </a:r>
          </a:p>
          <a:p>
            <a:pPr marL="171450" indent="-171450">
              <a:buFont typeface="Arial" panose="020B0604020202020204" pitchFamily="34" charset="0"/>
              <a:buChar char="•"/>
            </a:pPr>
            <a:endParaRPr lang="en-GB" u="sng" baseline="0" dirty="0"/>
          </a:p>
          <a:p>
            <a:pPr marL="0" indent="0">
              <a:buFont typeface="Arial" panose="020B0604020202020204" pitchFamily="34" charset="0"/>
              <a:buNone/>
            </a:pPr>
            <a:r>
              <a:rPr lang="en-GB" u="sng" baseline="0" dirty="0"/>
              <a:t>ICD -10 – Dissocial PD</a:t>
            </a:r>
          </a:p>
          <a:p>
            <a:pPr marL="171450" indent="-171450">
              <a:buFont typeface="Arial" panose="020B0604020202020204" pitchFamily="34" charset="0"/>
              <a:buChar char="•"/>
            </a:pPr>
            <a:r>
              <a:rPr lang="en-GB" baseline="0" dirty="0"/>
              <a:t>Callous unconcern for the feelings of others</a:t>
            </a:r>
          </a:p>
          <a:p>
            <a:pPr marL="171450" indent="-171450">
              <a:buFont typeface="Arial" panose="020B0604020202020204" pitchFamily="34" charset="0"/>
              <a:buChar char="•"/>
            </a:pPr>
            <a:r>
              <a:rPr lang="en-GB" baseline="0" dirty="0"/>
              <a:t>Gross and persistent attitude of irresponsibility and disregard for social norms, rules and obligations</a:t>
            </a:r>
          </a:p>
          <a:p>
            <a:pPr marL="171450" indent="-171450">
              <a:buFont typeface="Arial" panose="020B0604020202020204" pitchFamily="34" charset="0"/>
              <a:buChar char="•"/>
            </a:pPr>
            <a:r>
              <a:rPr lang="en-GB" baseline="0" dirty="0"/>
              <a:t>Incapacity to maintain enduring relationships, though having no difficulty establishing them</a:t>
            </a:r>
          </a:p>
          <a:p>
            <a:pPr marL="171450" indent="-171450">
              <a:buFont typeface="Arial" panose="020B0604020202020204" pitchFamily="34" charset="0"/>
              <a:buChar char="•"/>
            </a:pPr>
            <a:r>
              <a:rPr lang="en-GB" baseline="0" dirty="0"/>
              <a:t>Very low tolerance to frustration and a low threshold for discharge of aggression, including violence</a:t>
            </a:r>
          </a:p>
          <a:p>
            <a:pPr marL="171450" indent="-171450">
              <a:buFont typeface="Arial" panose="020B0604020202020204" pitchFamily="34" charset="0"/>
              <a:buChar char="•"/>
            </a:pPr>
            <a:r>
              <a:rPr lang="en-GB" baseline="0" dirty="0"/>
              <a:t>Incapacity to experience guilt or to profit from experience, particularly punishment</a:t>
            </a:r>
          </a:p>
          <a:p>
            <a:pPr marL="171450" indent="-171450">
              <a:buFont typeface="Arial" panose="020B0604020202020204" pitchFamily="34" charset="0"/>
              <a:buChar char="•"/>
            </a:pPr>
            <a:r>
              <a:rPr lang="en-GB" baseline="0" dirty="0"/>
              <a:t>Marked proneness to blame others, or to offer plausible rationalisations for the behaviour that has brought the patient into conflict with society</a:t>
            </a:r>
          </a:p>
          <a:p>
            <a:pPr marL="171450" indent="-171450">
              <a:buFont typeface="Arial" panose="020B0604020202020204" pitchFamily="34" charset="0"/>
              <a:buChar char="•"/>
            </a:pPr>
            <a:r>
              <a:rPr lang="en-GB" baseline="0" dirty="0"/>
              <a:t>May be persistent irritability as an associated feature</a:t>
            </a:r>
          </a:p>
          <a:p>
            <a:pPr marL="171450" indent="-171450">
              <a:buFont typeface="Arial" panose="020B0604020202020204" pitchFamily="34" charset="0"/>
              <a:buChar char="•"/>
            </a:pPr>
            <a:r>
              <a:rPr lang="en-GB" baseline="0" dirty="0"/>
              <a:t>Conduct disorder may support diagnosis </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u="sng" baseline="0" dirty="0"/>
              <a:t>Conduct Disorder</a:t>
            </a:r>
          </a:p>
          <a:p>
            <a:pPr marL="171450" indent="-171450">
              <a:buFont typeface="Arial" panose="020B0604020202020204" pitchFamily="34" charset="0"/>
              <a:buChar char="•"/>
            </a:pPr>
            <a:r>
              <a:rPr lang="en-GB" baseline="0" dirty="0"/>
              <a:t>Childhood onset (before 10) or adolescent onset</a:t>
            </a:r>
          </a:p>
          <a:p>
            <a:pPr marL="171450" indent="-171450">
              <a:buFont typeface="Arial" panose="020B0604020202020204" pitchFamily="34" charset="0"/>
              <a:buChar char="•"/>
            </a:pPr>
            <a:r>
              <a:rPr lang="en-GB" baseline="0" dirty="0"/>
              <a:t>Key characteristics</a:t>
            </a:r>
          </a:p>
          <a:p>
            <a:pPr marL="628650" lvl="1" indent="-171450">
              <a:buFont typeface="Arial" panose="020B0604020202020204" pitchFamily="34" charset="0"/>
              <a:buChar char="•"/>
            </a:pPr>
            <a:r>
              <a:rPr lang="en-GB" baseline="0" dirty="0"/>
              <a:t>Aggression towards people or animals</a:t>
            </a:r>
          </a:p>
          <a:p>
            <a:pPr marL="628650" lvl="1" indent="-171450">
              <a:buFont typeface="Arial" panose="020B0604020202020204" pitchFamily="34" charset="0"/>
              <a:buChar char="•"/>
            </a:pPr>
            <a:r>
              <a:rPr lang="en-GB" baseline="0" dirty="0"/>
              <a:t>Destruction of property</a:t>
            </a:r>
          </a:p>
          <a:p>
            <a:pPr marL="628650" lvl="1" indent="-171450">
              <a:buFont typeface="Arial" panose="020B0604020202020204" pitchFamily="34" charset="0"/>
              <a:buChar char="•"/>
            </a:pPr>
            <a:r>
              <a:rPr lang="en-GB" baseline="0" dirty="0"/>
              <a:t>Deceitfulness or theft</a:t>
            </a:r>
          </a:p>
          <a:p>
            <a:pPr marL="628650" lvl="1" indent="-171450">
              <a:buFont typeface="Arial" panose="020B0604020202020204" pitchFamily="34" charset="0"/>
              <a:buChar char="•"/>
            </a:pPr>
            <a:r>
              <a:rPr lang="en-GB" baseline="0" dirty="0"/>
              <a:t>Serious violations of rules</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u="sng" baseline="0" dirty="0"/>
              <a:t>Callous-unemotional traits</a:t>
            </a:r>
            <a:endParaRPr lang="en-GB" u="none" baseline="0" dirty="0"/>
          </a:p>
          <a:p>
            <a:r>
              <a:rPr lang="en-GB" dirty="0"/>
              <a:t>Callous-unemotional traits </a:t>
            </a:r>
            <a:r>
              <a:rPr lang="en-GB" sz="1800" dirty="0"/>
              <a:t>(Frick &amp; Petitclerc 2009)</a:t>
            </a:r>
            <a:endParaRPr lang="en-GB" dirty="0"/>
          </a:p>
          <a:p>
            <a:pPr lvl="1"/>
            <a:r>
              <a:rPr lang="en-GB" dirty="0"/>
              <a:t>Associated with conduct disorder</a:t>
            </a:r>
          </a:p>
          <a:p>
            <a:pPr lvl="1"/>
            <a:r>
              <a:rPr lang="en-GB" dirty="0"/>
              <a:t>Persistent antisocial behaviour in adulthood</a:t>
            </a:r>
          </a:p>
          <a:p>
            <a:pPr marL="171450" lvl="0" indent="-171450">
              <a:buFont typeface="Arial" panose="020B0604020202020204" pitchFamily="34" charset="0"/>
              <a:buChar char="•"/>
            </a:pPr>
            <a:r>
              <a:rPr lang="en-GB" u="none" baseline="0" dirty="0"/>
              <a:t>Childhood-onset CD may be more likely to have callous-unemotional traits</a:t>
            </a:r>
          </a:p>
          <a:p>
            <a:pPr marL="171450" lvl="0" indent="-171450">
              <a:buFont typeface="Arial" panose="020B0604020202020204" pitchFamily="34" charset="0"/>
              <a:buChar char="•"/>
            </a:pPr>
            <a:r>
              <a:rPr lang="en-GB" u="none" baseline="0" dirty="0"/>
              <a:t>Children with these traits show more severe aggression which is more likely to be pre-meditated and for instrumental gain</a:t>
            </a:r>
          </a:p>
          <a:p>
            <a:pPr marL="171450" lvl="0" indent="-171450">
              <a:buFont typeface="Arial" panose="020B0604020202020204" pitchFamily="34" charset="0"/>
              <a:buChar char="•"/>
            </a:pPr>
            <a:r>
              <a:rPr lang="en-GB" u="none" baseline="0" dirty="0"/>
              <a:t>?strong genetic basis</a:t>
            </a:r>
          </a:p>
          <a:p>
            <a:pPr marL="171450" lvl="0" indent="-171450">
              <a:buFont typeface="Arial" panose="020B0604020202020204" pitchFamily="34" charset="0"/>
              <a:buChar char="•"/>
            </a:pPr>
            <a:r>
              <a:rPr lang="en-GB" u="none" baseline="0" dirty="0"/>
              <a:t>Persistent antisocial behaviour into adulthood</a:t>
            </a:r>
          </a:p>
          <a:p>
            <a:pPr marL="171450" lvl="0" indent="-171450">
              <a:buFont typeface="Arial" panose="020B0604020202020204" pitchFamily="34" charset="0"/>
              <a:buChar char="•"/>
            </a:pPr>
            <a:endParaRPr lang="en-GB" u="none" baseline="0" dirty="0"/>
          </a:p>
          <a:p>
            <a:pPr marL="171450" lvl="0" indent="-171450">
              <a:buFont typeface="Arial" panose="020B0604020202020204" pitchFamily="34" charset="0"/>
              <a:buChar char="•"/>
            </a:pPr>
            <a:r>
              <a:rPr lang="en-GB" u="none" baseline="0" dirty="0"/>
              <a:t>Conversion rate for CD into adult dissocial / antisocial PD 40 – 70%</a:t>
            </a:r>
          </a:p>
          <a:p>
            <a:pPr marL="171450" lvl="0" indent="-171450">
              <a:buFont typeface="Arial" panose="020B0604020202020204" pitchFamily="34" charset="0"/>
              <a:buChar char="•"/>
            </a:pPr>
            <a:endParaRPr lang="en-GB" u="none" baseline="0" dirty="0"/>
          </a:p>
          <a:p>
            <a:pPr marL="0" lvl="0" indent="0">
              <a:buFont typeface="Arial" panose="020B0604020202020204" pitchFamily="34" charset="0"/>
              <a:buNone/>
            </a:pPr>
            <a:r>
              <a:rPr lang="en-GB" u="sng" baseline="0" dirty="0"/>
              <a:t>Interventions for conduct disorder</a:t>
            </a:r>
            <a:endParaRPr lang="en-GB" u="none" baseline="0" dirty="0"/>
          </a:p>
          <a:p>
            <a:pPr marL="171450" lvl="0" indent="-171450">
              <a:buFont typeface="Arial" panose="020B0604020202020204" pitchFamily="34" charset="0"/>
              <a:buChar char="•"/>
            </a:pPr>
            <a:r>
              <a:rPr lang="en-GB" u="none" baseline="0" dirty="0"/>
              <a:t>Cognitive problem solving skills</a:t>
            </a:r>
          </a:p>
          <a:p>
            <a:pPr marL="171450" lvl="0" indent="-171450">
              <a:buFont typeface="Arial" panose="020B0604020202020204" pitchFamily="34" charset="0"/>
              <a:buChar char="•"/>
            </a:pPr>
            <a:r>
              <a:rPr lang="en-GB" u="none" baseline="0" dirty="0"/>
              <a:t>Anger control groups</a:t>
            </a:r>
          </a:p>
          <a:p>
            <a:pPr marL="171450" lvl="0" indent="-171450">
              <a:buFont typeface="Arial" panose="020B0604020202020204" pitchFamily="34" charset="0"/>
              <a:buChar char="•"/>
            </a:pPr>
            <a:r>
              <a:rPr lang="en-GB" u="none" baseline="0" dirty="0"/>
              <a:t>Group-based parent training / education programmes</a:t>
            </a:r>
          </a:p>
          <a:p>
            <a:pPr marL="171450" lvl="0" indent="-171450">
              <a:buFont typeface="Arial" panose="020B0604020202020204" pitchFamily="34" charset="0"/>
              <a:buChar char="•"/>
            </a:pPr>
            <a:r>
              <a:rPr lang="en-GB" u="none" baseline="0" dirty="0"/>
              <a:t>Functional family therapy</a:t>
            </a:r>
          </a:p>
          <a:p>
            <a:pPr marL="0" lvl="0" indent="0">
              <a:buFont typeface="Arial" panose="020B0604020202020204" pitchFamily="34" charset="0"/>
              <a:buNone/>
            </a:pPr>
            <a:endParaRPr lang="en-GB" u="none" baseline="0" dirty="0"/>
          </a:p>
          <a:p>
            <a:pPr marL="0" lvl="0" indent="0">
              <a:buFont typeface="Arial" panose="020B0604020202020204" pitchFamily="34" charset="0"/>
              <a:buNone/>
            </a:pPr>
            <a:r>
              <a:rPr lang="en-GB" u="sng" baseline="0" dirty="0"/>
              <a:t>Substance Misuse</a:t>
            </a:r>
            <a:endParaRPr lang="en-GB" u="none" baseline="0" dirty="0"/>
          </a:p>
          <a:p>
            <a:pPr marL="171450" lvl="0" indent="-171450">
              <a:buFont typeface="Arial" panose="020B0604020202020204" pitchFamily="34" charset="0"/>
              <a:buChar char="•"/>
            </a:pPr>
            <a:r>
              <a:rPr lang="en-GB" u="none" baseline="0" dirty="0"/>
              <a:t>90% ASPD have comorbidity – most common is substance misuse</a:t>
            </a:r>
          </a:p>
          <a:p>
            <a:pPr marL="171450" lvl="0" indent="-171450">
              <a:buFont typeface="Arial" panose="020B0604020202020204" pitchFamily="34" charset="0"/>
              <a:buChar char="•"/>
            </a:pPr>
            <a:r>
              <a:rPr lang="en-GB" u="none" baseline="0" dirty="0"/>
              <a:t>Men 3 – 5 x more likely to misuse alcohol and / or drugs</a:t>
            </a:r>
          </a:p>
          <a:p>
            <a:pPr marL="171450" lvl="0" indent="-171450">
              <a:buFont typeface="Arial" panose="020B0604020202020204" pitchFamily="34" charset="0"/>
              <a:buChar char="•"/>
            </a:pPr>
            <a:r>
              <a:rPr lang="en-GB" u="none" baseline="0" dirty="0"/>
              <a:t>Females (ASPD less common) have higher prevalence of substance use than men</a:t>
            </a:r>
          </a:p>
          <a:p>
            <a:pPr marL="171450" lvl="0" indent="-171450">
              <a:buFont typeface="Arial" panose="020B0604020202020204" pitchFamily="34" charset="0"/>
              <a:buChar char="•"/>
            </a:pPr>
            <a:r>
              <a:rPr lang="en-GB" u="none" baseline="0" dirty="0"/>
              <a:t>Alcohol use associated with violence in ASPD</a:t>
            </a:r>
            <a:endParaRPr lang="en-GB" u="sng"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23</a:t>
            </a:fld>
            <a:endParaRPr lang="en-GB" dirty="0"/>
          </a:p>
        </p:txBody>
      </p:sp>
    </p:spTree>
    <p:extLst>
      <p:ext uri="{BB962C8B-B14F-4D97-AF65-F5344CB8AC3E}">
        <p14:creationId xmlns:p14="http://schemas.microsoft.com/office/powerpoint/2010/main" val="120164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47% of those with ASPD in community have an arrest record</a:t>
            </a:r>
          </a:p>
          <a:p>
            <a:pPr marL="171450" indent="-171450">
              <a:buFont typeface="Arial" panose="020B0604020202020204" pitchFamily="34" charset="0"/>
              <a:buChar char="•"/>
            </a:pPr>
            <a:r>
              <a:rPr lang="en-GB" dirty="0"/>
              <a:t>50 – 60% male prisoners have ASPD</a:t>
            </a:r>
          </a:p>
          <a:p>
            <a:pPr marL="171450" indent="-171450">
              <a:buFont typeface="Arial" panose="020B0604020202020204" pitchFamily="34" charset="0"/>
              <a:buChar char="•"/>
            </a:pPr>
            <a:r>
              <a:rPr lang="en-GB" dirty="0"/>
              <a:t>Relatively</a:t>
            </a:r>
            <a:r>
              <a:rPr lang="en-GB" baseline="0" dirty="0"/>
              <a:t> small number of persistent offenders commit 50 – 70% all violent offences (Odgers 2009)</a:t>
            </a:r>
          </a:p>
          <a:p>
            <a:pPr marL="171450" indent="-171450">
              <a:buFont typeface="Arial" panose="020B0604020202020204" pitchFamily="34" charset="0"/>
              <a:buChar char="•"/>
            </a:pPr>
            <a:r>
              <a:rPr lang="en-GB" baseline="0" dirty="0"/>
              <a:t>Prisoners with ASPD (Roberts &amp; Coid 2010)</a:t>
            </a:r>
          </a:p>
          <a:p>
            <a:pPr marL="628650" lvl="1" indent="-171450">
              <a:buFont typeface="Arial" panose="020B0604020202020204" pitchFamily="34" charset="0"/>
              <a:buChar char="•"/>
            </a:pPr>
            <a:r>
              <a:rPr lang="en-GB" baseline="0" dirty="0"/>
              <a:t>More criminal versatility</a:t>
            </a:r>
          </a:p>
          <a:p>
            <a:pPr marL="628650" lvl="1" indent="-171450">
              <a:buFont typeface="Arial" panose="020B0604020202020204" pitchFamily="34" charset="0"/>
              <a:buChar char="•"/>
            </a:pPr>
            <a:r>
              <a:rPr lang="en-GB" baseline="0" dirty="0"/>
              <a:t>10 – 20 x more likely to commit homicide than gen population</a:t>
            </a:r>
          </a:p>
          <a:p>
            <a:pPr marL="628650" lvl="1" indent="-171450">
              <a:buFont typeface="Arial" panose="020B0604020202020204" pitchFamily="34" charset="0"/>
              <a:buChar char="•"/>
            </a:pPr>
            <a:r>
              <a:rPr lang="en-GB" baseline="0" dirty="0"/>
              <a:t>More likely to commit violent offences</a:t>
            </a:r>
          </a:p>
          <a:p>
            <a:pPr marL="628650" lvl="1" indent="-171450">
              <a:buFont typeface="Arial" panose="020B0604020202020204" pitchFamily="34" charset="0"/>
              <a:buChar char="•"/>
            </a:pPr>
            <a:r>
              <a:rPr lang="en-GB" baseline="0" dirty="0"/>
              <a:t>More likely to commit robbery, theft, burglary, blackmail, fraud and firearms offences</a:t>
            </a:r>
          </a:p>
          <a:p>
            <a:endParaRPr lang="en-GB" dirty="0"/>
          </a:p>
          <a:p>
            <a:r>
              <a:rPr lang="en-GB" u="sng" dirty="0"/>
              <a:t>Neurobiological</a:t>
            </a:r>
            <a:r>
              <a:rPr lang="en-GB" u="sng" baseline="0" dirty="0"/>
              <a:t> basis of AS behaviour</a:t>
            </a:r>
          </a:p>
          <a:p>
            <a:pPr marL="171450" indent="-171450">
              <a:buFont typeface="Arial" panose="020B0604020202020204" pitchFamily="34" charset="0"/>
              <a:buChar char="•"/>
            </a:pPr>
            <a:r>
              <a:rPr lang="en-GB" baseline="0" dirty="0"/>
              <a:t>Increased evidence for neurobiological / genetic component to AS behaviour</a:t>
            </a:r>
          </a:p>
          <a:p>
            <a:pPr marL="171450" indent="-171450">
              <a:buFont typeface="Arial" panose="020B0604020202020204" pitchFamily="34" charset="0"/>
              <a:buChar char="•"/>
            </a:pPr>
            <a:r>
              <a:rPr lang="en-GB" dirty="0"/>
              <a:t>Evidence linking following genes with violence (Ferguson &amp; beaver 2009)</a:t>
            </a:r>
          </a:p>
          <a:p>
            <a:pPr marL="628650" lvl="1" indent="-171450">
              <a:buFont typeface="Arial" panose="020B0604020202020204" pitchFamily="34" charset="0"/>
              <a:buChar char="•"/>
            </a:pPr>
            <a:r>
              <a:rPr lang="en-GB" dirty="0"/>
              <a:t>DA transporter</a:t>
            </a:r>
            <a:r>
              <a:rPr lang="en-GB" baseline="0" dirty="0"/>
              <a:t> gene</a:t>
            </a:r>
          </a:p>
          <a:p>
            <a:pPr marL="628650" lvl="1" indent="-171450">
              <a:buFont typeface="Arial" panose="020B0604020202020204" pitchFamily="34" charset="0"/>
              <a:buChar char="•"/>
            </a:pPr>
            <a:r>
              <a:rPr lang="en-GB" baseline="0" dirty="0"/>
              <a:t>Serotonin transporter gene</a:t>
            </a:r>
          </a:p>
          <a:p>
            <a:pPr marL="628650" lvl="1" indent="-171450">
              <a:buFont typeface="Arial" panose="020B0604020202020204" pitchFamily="34" charset="0"/>
              <a:buChar char="•"/>
            </a:pPr>
            <a:r>
              <a:rPr lang="en-GB" baseline="0" dirty="0"/>
              <a:t>MAO-A gene</a:t>
            </a:r>
          </a:p>
          <a:p>
            <a:pPr marL="628650" lvl="1" indent="-171450">
              <a:buFont typeface="Arial" panose="020B0604020202020204" pitchFamily="34" charset="0"/>
              <a:buChar char="•"/>
            </a:pPr>
            <a:r>
              <a:rPr lang="en-GB" baseline="0" dirty="0"/>
              <a:t>COMT gene</a:t>
            </a:r>
          </a:p>
          <a:p>
            <a:pPr marL="171450" lvl="0" indent="-171450">
              <a:buFont typeface="Arial" panose="020B0604020202020204" pitchFamily="34" charset="0"/>
              <a:buChar char="•"/>
            </a:pPr>
            <a:r>
              <a:rPr lang="en-GB" baseline="0" dirty="0"/>
              <a:t>AS individuals have</a:t>
            </a:r>
          </a:p>
          <a:p>
            <a:pPr marL="628650" lvl="1" indent="-171450">
              <a:buFont typeface="Arial" panose="020B0604020202020204" pitchFamily="34" charset="0"/>
              <a:buChar char="•"/>
            </a:pPr>
            <a:r>
              <a:rPr lang="en-GB" baseline="0" dirty="0"/>
              <a:t>Reduced prefrontal structures</a:t>
            </a:r>
          </a:p>
          <a:p>
            <a:pPr marL="628650" lvl="1" indent="-171450">
              <a:buFont typeface="Arial" panose="020B0604020202020204" pitchFamily="34" charset="0"/>
              <a:buChar char="•"/>
            </a:pPr>
            <a:r>
              <a:rPr lang="en-GB" baseline="0" dirty="0"/>
              <a:t>Larger volumes in posterior brain areas</a:t>
            </a:r>
          </a:p>
          <a:p>
            <a:pPr marL="171450" lvl="0" indent="-171450">
              <a:buFont typeface="Arial" panose="020B0604020202020204" pitchFamily="34" charset="0"/>
              <a:buChar char="•"/>
            </a:pPr>
            <a:r>
              <a:rPr lang="en-GB" baseline="0" dirty="0"/>
              <a:t>Psychopaths have</a:t>
            </a:r>
          </a:p>
          <a:p>
            <a:pPr marL="628650" lvl="1" indent="-171450">
              <a:buFont typeface="Arial" panose="020B0604020202020204" pitchFamily="34" charset="0"/>
              <a:buChar char="•"/>
            </a:pPr>
            <a:r>
              <a:rPr lang="en-GB" baseline="0" dirty="0"/>
              <a:t>White matter abnormalities</a:t>
            </a:r>
          </a:p>
          <a:p>
            <a:pPr marL="628650" lvl="1" indent="-171450">
              <a:buFont typeface="Arial" panose="020B0604020202020204" pitchFamily="34" charset="0"/>
              <a:buChar char="•"/>
            </a:pPr>
            <a:r>
              <a:rPr lang="en-GB" baseline="0" dirty="0"/>
              <a:t>Reduced volume in amygdala</a:t>
            </a:r>
            <a:endParaRPr lang="en-GB" dirty="0"/>
          </a:p>
          <a:p>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24</a:t>
            </a:fld>
            <a:endParaRPr lang="en-GB" dirty="0"/>
          </a:p>
        </p:txBody>
      </p:sp>
    </p:spTree>
    <p:extLst>
      <p:ext uri="{BB962C8B-B14F-4D97-AF65-F5344CB8AC3E}">
        <p14:creationId xmlns:p14="http://schemas.microsoft.com/office/powerpoint/2010/main" val="196367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Treatment of ASPD</a:t>
            </a:r>
            <a:endParaRPr lang="en-GB" u="none" dirty="0"/>
          </a:p>
          <a:p>
            <a:pPr marL="171450" indent="-171450">
              <a:buFont typeface="Arial" panose="020B0604020202020204" pitchFamily="34" charset="0"/>
              <a:buChar char="•"/>
            </a:pPr>
            <a:r>
              <a:rPr lang="en-GB" u="none" dirty="0"/>
              <a:t>Very little evidence-based effective treatment</a:t>
            </a:r>
          </a:p>
          <a:p>
            <a:pPr marL="171450" indent="-171450">
              <a:buFont typeface="Arial" panose="020B0604020202020204" pitchFamily="34" charset="0"/>
              <a:buChar char="•"/>
            </a:pPr>
            <a:r>
              <a:rPr lang="en-GB" u="none" dirty="0"/>
              <a:t>NICE (2010)</a:t>
            </a:r>
          </a:p>
          <a:p>
            <a:pPr marL="628650" lvl="1" indent="-171450">
              <a:buFont typeface="Arial" panose="020B0604020202020204" pitchFamily="34" charset="0"/>
              <a:buChar char="•"/>
            </a:pPr>
            <a:r>
              <a:rPr lang="en-GB" u="none" dirty="0"/>
              <a:t>h/o offending behaviour – group-based cognitive and behavioural interventions to address problems such as impulsivity, interpersonal</a:t>
            </a:r>
            <a:r>
              <a:rPr lang="en-GB" u="none" baseline="0" dirty="0"/>
              <a:t> difficulties and AS behaviour</a:t>
            </a:r>
          </a:p>
          <a:p>
            <a:pPr marL="628650" lvl="1" indent="-171450">
              <a:buFont typeface="Arial" panose="020B0604020202020204" pitchFamily="34" charset="0"/>
              <a:buChar char="•"/>
            </a:pPr>
            <a:r>
              <a:rPr lang="en-GB" u="none" baseline="0" dirty="0"/>
              <a:t>Similar groups for non-offenders with ASPD</a:t>
            </a:r>
          </a:p>
          <a:p>
            <a:pPr marL="628650" lvl="1" indent="-171450">
              <a:buFont typeface="Arial" panose="020B0604020202020204" pitchFamily="34" charset="0"/>
              <a:buChar char="•"/>
            </a:pPr>
            <a:r>
              <a:rPr lang="en-GB" u="none" baseline="0" dirty="0"/>
              <a:t>Medication not recommended for routine use</a:t>
            </a:r>
          </a:p>
          <a:p>
            <a:pPr marL="628650" lvl="1" indent="-171450">
              <a:buFont typeface="Arial" panose="020B0604020202020204" pitchFamily="34" charset="0"/>
              <a:buChar char="•"/>
            </a:pPr>
            <a:r>
              <a:rPr lang="en-GB" u="none" baseline="0" dirty="0"/>
              <a:t>Treat alcohol and substance use</a:t>
            </a:r>
            <a:endParaRPr lang="en-GB" u="sng"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25</a:t>
            </a:fld>
            <a:endParaRPr lang="en-GB" dirty="0"/>
          </a:p>
        </p:txBody>
      </p:sp>
    </p:spTree>
    <p:extLst>
      <p:ext uri="{BB962C8B-B14F-4D97-AF65-F5344CB8AC3E}">
        <p14:creationId xmlns:p14="http://schemas.microsoft.com/office/powerpoint/2010/main" val="22712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particular focus today</a:t>
            </a:r>
            <a:r>
              <a:rPr lang="en-GB" baseline="0" dirty="0"/>
              <a:t> will be looking at offending in patients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Psychosis – brief</a:t>
            </a:r>
            <a:r>
              <a:rPr lang="en-GB" b="1" baseline="0" dirty="0"/>
              <a:t> overview as most covered in 2</a:t>
            </a:r>
            <a:r>
              <a:rPr lang="en-GB" b="1" baseline="30000" dirty="0"/>
              <a:t>nd</a:t>
            </a:r>
            <a:r>
              <a:rPr lang="en-GB" b="1" baseline="0" dirty="0"/>
              <a:t> lecture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Affective disorders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Personality Disorder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Substance Misuse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dirty="0"/>
              <a:t>Epilepsy, neurodevelopmental</a:t>
            </a:r>
            <a:r>
              <a:rPr lang="en-GB" baseline="0" dirty="0"/>
              <a:t> disorders covered in the ID lectures and on </a:t>
            </a:r>
            <a:r>
              <a:rPr lang="en-GB" baseline="0"/>
              <a:t>the full day</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5</a:t>
            </a:fld>
            <a:endParaRPr lang="en-GB" dirty="0"/>
          </a:p>
        </p:txBody>
      </p:sp>
    </p:spTree>
    <p:extLst>
      <p:ext uri="{BB962C8B-B14F-4D97-AF65-F5344CB8AC3E}">
        <p14:creationId xmlns:p14="http://schemas.microsoft.com/office/powerpoint/2010/main" val="29633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Joanna </a:t>
            </a:r>
            <a:r>
              <a:rPr lang="en-GB" b="1" u="sng" dirty="0" err="1"/>
              <a:t>Dennehy</a:t>
            </a:r>
            <a:endParaRPr lang="en-GB" b="0" u="none" dirty="0"/>
          </a:p>
          <a:p>
            <a:endParaRPr lang="en-GB" b="0" u="none" dirty="0"/>
          </a:p>
          <a:p>
            <a:pPr marL="171450" indent="-171450">
              <a:buFont typeface="Arial" panose="020B0604020202020204" pitchFamily="34" charset="0"/>
              <a:buChar char="•"/>
            </a:pPr>
            <a:r>
              <a:rPr lang="en-GB" b="0" u="none" dirty="0"/>
              <a:t>Convicted</a:t>
            </a:r>
            <a:r>
              <a:rPr lang="en-GB" b="0" u="none" baseline="0" dirty="0"/>
              <a:t> of killing 3 men and seriously wounding 2 others during a 2 week spree</a:t>
            </a:r>
          </a:p>
          <a:p>
            <a:pPr marL="171450" indent="-171450">
              <a:buFont typeface="Arial" panose="020B0604020202020204" pitchFamily="34" charset="0"/>
              <a:buChar char="•"/>
            </a:pPr>
            <a:r>
              <a:rPr lang="en-GB" b="0" u="none" baseline="0" dirty="0"/>
              <a:t>Reported to have come from a loving home</a:t>
            </a:r>
          </a:p>
          <a:p>
            <a:pPr marL="171450" indent="-171450">
              <a:buFont typeface="Arial" panose="020B0604020202020204" pitchFamily="34" charset="0"/>
              <a:buChar char="•"/>
            </a:pPr>
            <a:r>
              <a:rPr lang="en-GB" b="0" u="none" baseline="0" dirty="0"/>
              <a:t>Killed first victim – 31 year old Lukasz </a:t>
            </a:r>
            <a:r>
              <a:rPr lang="en-GB" b="0" u="none" baseline="0" dirty="0" err="1"/>
              <a:t>Slabosezewski</a:t>
            </a:r>
            <a:r>
              <a:rPr lang="en-GB" b="0" u="none" baseline="0" dirty="0"/>
              <a:t> in March 2014. His body was dumped in a wheelie bin and had been stabbed through the heart. She showed the corpse to a 14 year old girl</a:t>
            </a:r>
          </a:p>
          <a:p>
            <a:pPr marL="171450" indent="-171450">
              <a:buFont typeface="Arial" panose="020B0604020202020204" pitchFamily="34" charset="0"/>
              <a:buChar char="•"/>
            </a:pPr>
            <a:r>
              <a:rPr lang="en-GB" b="0" u="none" baseline="0" dirty="0"/>
              <a:t>Ten days later she killed 56 year old John Chapman in his bedsit at the block of flats that she also lived in. She had accused him of seeing her in the bath and had taken a photograph of his body. She stabbed him 6 times and then rang a friend singing ‘oops I’ve done it again.’</a:t>
            </a:r>
          </a:p>
          <a:p>
            <a:pPr marL="171450" indent="-171450">
              <a:buFont typeface="Arial" panose="020B0604020202020204" pitchFamily="34" charset="0"/>
              <a:buChar char="•"/>
            </a:pPr>
            <a:r>
              <a:rPr lang="en-GB" b="0" u="none" baseline="0" dirty="0"/>
              <a:t>Later that day she killed 48 year old Kevin Lee who was her landlord. She dressed him in a black dress and dumped his body in a ditch, arranging it into suggestive poses</a:t>
            </a:r>
          </a:p>
          <a:p>
            <a:pPr marL="171450" indent="-171450">
              <a:buFont typeface="Arial" panose="020B0604020202020204" pitchFamily="34" charset="0"/>
              <a:buChar char="•"/>
            </a:pPr>
            <a:r>
              <a:rPr lang="en-GB" b="0" u="none" baseline="0" dirty="0"/>
              <a:t>In April there were two </a:t>
            </a:r>
            <a:r>
              <a:rPr lang="en-GB" b="0" u="none" baseline="0" dirty="0" err="1"/>
              <a:t>incidnets</a:t>
            </a:r>
            <a:r>
              <a:rPr lang="en-GB" b="0" u="none" baseline="0" dirty="0"/>
              <a:t> of attempted murder when she stabbed strangers in the street</a:t>
            </a:r>
          </a:p>
          <a:p>
            <a:pPr marL="171450" indent="-171450">
              <a:buFont typeface="Arial" panose="020B0604020202020204" pitchFamily="34" charset="0"/>
              <a:buChar char="•"/>
            </a:pPr>
            <a:r>
              <a:rPr lang="en-GB" b="0" u="none" dirty="0"/>
              <a:t>She</a:t>
            </a:r>
            <a:r>
              <a:rPr lang="en-GB" b="0" u="none" baseline="0" dirty="0"/>
              <a:t> wrote a letter to the Judge which showed that she had no remorse for her actions</a:t>
            </a:r>
          </a:p>
          <a:p>
            <a:pPr marL="171450" indent="-171450">
              <a:buFont typeface="Arial" panose="020B0604020202020204" pitchFamily="34" charset="0"/>
              <a:buChar char="•"/>
            </a:pPr>
            <a:r>
              <a:rPr lang="en-GB" b="0" u="none" baseline="0" dirty="0"/>
              <a:t>She was sentenced to a whole life sentence in February 2014</a:t>
            </a:r>
            <a:endParaRPr lang="en-GB" b="0" u="none"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26</a:t>
            </a:fld>
            <a:endParaRPr lang="en-GB" dirty="0"/>
          </a:p>
        </p:txBody>
      </p:sp>
    </p:spTree>
    <p:extLst>
      <p:ext uri="{BB962C8B-B14F-4D97-AF65-F5344CB8AC3E}">
        <p14:creationId xmlns:p14="http://schemas.microsoft.com/office/powerpoint/2010/main" val="149410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Psychopathy is not used in current diagnostic</a:t>
            </a:r>
            <a:r>
              <a:rPr lang="en-GB" baseline="0" dirty="0"/>
              <a:t> manuals</a:t>
            </a:r>
          </a:p>
          <a:p>
            <a:r>
              <a:rPr lang="en-GB" baseline="0" dirty="0"/>
              <a:t>Core characteristics of psychopathy</a:t>
            </a:r>
          </a:p>
          <a:p>
            <a:pPr marL="171450" indent="-171450">
              <a:buFont typeface="Arial" panose="020B0604020202020204" pitchFamily="34" charset="0"/>
              <a:buChar char="•"/>
            </a:pPr>
            <a:r>
              <a:rPr lang="en-GB" baseline="0" dirty="0"/>
              <a:t>Interpersonal – superficially charming, grandiose, egocentric, manipulative</a:t>
            </a:r>
          </a:p>
          <a:p>
            <a:pPr marL="171450" indent="-171450">
              <a:buFont typeface="Arial" panose="020B0604020202020204" pitchFamily="34" charset="0"/>
              <a:buChar char="•"/>
            </a:pPr>
            <a:r>
              <a:rPr lang="en-GB" baseline="0" dirty="0"/>
              <a:t>Affective – shallow labile emotions, lack of empathy, lack of guilt, little subjective distress</a:t>
            </a:r>
          </a:p>
          <a:p>
            <a:pPr marL="171450" indent="-171450">
              <a:buFont typeface="Arial" panose="020B0604020202020204" pitchFamily="34" charset="0"/>
              <a:buChar char="•"/>
            </a:pPr>
            <a:r>
              <a:rPr lang="en-GB" baseline="0" dirty="0"/>
              <a:t>Behavioural – impulsive, irresponsible, prone to boredom, lack of long-term goals, prone to breaking rules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Most psychopaths, but not all, have ASPD</a:t>
            </a:r>
          </a:p>
          <a:p>
            <a:pPr marL="0" indent="0">
              <a:buFont typeface="Arial" panose="020B0604020202020204" pitchFamily="34" charset="0"/>
              <a:buNone/>
            </a:pPr>
            <a:r>
              <a:rPr lang="en-GB" baseline="0" dirty="0"/>
              <a:t>10% patients with ASPD have psychopathy</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PCL-R is standard method for diagnosing psychopathy (Hare, 1991)</a:t>
            </a:r>
          </a:p>
          <a:p>
            <a:pPr marL="171450" indent="-171450">
              <a:buFont typeface="Arial" panose="020B0604020202020204" pitchFamily="34" charset="0"/>
              <a:buChar char="•"/>
            </a:pPr>
            <a:r>
              <a:rPr lang="en-GB" baseline="0" dirty="0"/>
              <a:t>Each item score between 0 and 2 – 0= not present, 1 = maybe, 2 = definitely present</a:t>
            </a:r>
          </a:p>
          <a:p>
            <a:pPr marL="171450" indent="-171450">
              <a:buFont typeface="Arial" panose="020B0604020202020204" pitchFamily="34" charset="0"/>
              <a:buChar char="•"/>
            </a:pPr>
            <a:r>
              <a:rPr lang="en-GB" baseline="0" dirty="0"/>
              <a:t>Score =/&gt; 30 in USA or =/&gt; 25 in UK diagnostic of psychopathy</a:t>
            </a:r>
          </a:p>
        </p:txBody>
      </p:sp>
      <p:sp>
        <p:nvSpPr>
          <p:cNvPr id="4" name="Slide Number Placeholder 3"/>
          <p:cNvSpPr>
            <a:spLocks noGrp="1"/>
          </p:cNvSpPr>
          <p:nvPr>
            <p:ph type="sldNum" sz="quarter" idx="10"/>
          </p:nvPr>
        </p:nvSpPr>
        <p:spPr/>
        <p:txBody>
          <a:bodyPr/>
          <a:lstStyle/>
          <a:p>
            <a:fld id="{AEB8992C-380D-4BE1-B7DF-B74B621CEF19}" type="slidenum">
              <a:rPr lang="en-GB" smtClean="0"/>
              <a:pPr/>
              <a:t>27</a:t>
            </a:fld>
            <a:endParaRPr lang="en-GB" dirty="0"/>
          </a:p>
        </p:txBody>
      </p:sp>
    </p:spTree>
    <p:extLst>
      <p:ext uri="{BB962C8B-B14F-4D97-AF65-F5344CB8AC3E}">
        <p14:creationId xmlns:p14="http://schemas.microsoft.com/office/powerpoint/2010/main" val="400310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Those in bold are linked to offending</a:t>
            </a:r>
          </a:p>
          <a:p>
            <a:pPr marL="628650" lvl="1" indent="-171450">
              <a:buFont typeface="Arial" panose="020B0604020202020204" pitchFamily="34" charset="0"/>
              <a:buChar char="•"/>
            </a:pPr>
            <a:r>
              <a:rPr lang="en-GB" baseline="0" dirty="0"/>
              <a:t>Lack of guilt / empathy – no inhibitor to antisocial behaviour</a:t>
            </a:r>
          </a:p>
          <a:p>
            <a:pPr marL="628650" lvl="1" indent="-171450">
              <a:buFont typeface="Arial" panose="020B0604020202020204" pitchFamily="34" charset="0"/>
              <a:buChar char="•"/>
            </a:pPr>
            <a:r>
              <a:rPr lang="en-GB" baseline="0" dirty="0"/>
              <a:t>Conning linked to fraud</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1" u="sng" baseline="0" dirty="0"/>
              <a:t>THINK ABOUT JOANNA </a:t>
            </a:r>
            <a:r>
              <a:rPr lang="en-GB" b="1" u="sng" baseline="0" dirty="0" err="1"/>
              <a:t>DENNEHY</a:t>
            </a:r>
            <a:r>
              <a:rPr lang="en-GB" b="1" u="sng" baseline="0" dirty="0"/>
              <a:t> CASE – WHICH OF THESE CHARACTERISTICS DOES SHE SCORE ON / WHAT WOULD HER SCORE BE?</a:t>
            </a:r>
            <a:endParaRPr lang="en-GB" b="0" u="none" baseline="0" dirty="0"/>
          </a:p>
          <a:p>
            <a:pPr marL="0" lvl="0" indent="0">
              <a:buFont typeface="Arial" panose="020B0604020202020204" pitchFamily="34" charset="0"/>
              <a:buNone/>
            </a:pPr>
            <a:endParaRPr lang="en-GB" b="0" u="none" baseline="0" dirty="0"/>
          </a:p>
          <a:p>
            <a:pPr marL="171450" lvl="0" indent="-171450">
              <a:buFont typeface="Arial" panose="020B0604020202020204" pitchFamily="34" charset="0"/>
              <a:buChar char="•"/>
            </a:pPr>
            <a:r>
              <a:rPr lang="en-GB" b="0" u="none" baseline="0" dirty="0"/>
              <a:t>Glibness and </a:t>
            </a:r>
            <a:r>
              <a:rPr lang="en-GB" b="0" u="none" baseline="0" dirty="0" err="1"/>
              <a:t>superficical</a:t>
            </a:r>
            <a:r>
              <a:rPr lang="en-GB" b="0" u="none" baseline="0" dirty="0"/>
              <a:t> charm (2) </a:t>
            </a:r>
            <a:r>
              <a:rPr lang="en-GB" b="0" i="1" u="none" baseline="0" dirty="0"/>
              <a:t>she appeared to be able to make relationships easily and charm men in particular</a:t>
            </a:r>
            <a:endParaRPr lang="en-GB" b="0" i="0" u="none" baseline="0" dirty="0"/>
          </a:p>
          <a:p>
            <a:pPr marL="171450" lvl="0" indent="-171450">
              <a:buFont typeface="Arial" panose="020B0604020202020204" pitchFamily="34" charset="0"/>
              <a:buChar char="•"/>
            </a:pPr>
            <a:r>
              <a:rPr lang="en-GB" b="0" i="0" u="none" baseline="0" dirty="0"/>
              <a:t>Grandiose sense of self-worth (1 / 2) </a:t>
            </a:r>
            <a:r>
              <a:rPr lang="en-GB" b="0" i="1" u="none" baseline="0" dirty="0"/>
              <a:t>she is reported to have become excited by police hunting for her</a:t>
            </a:r>
            <a:endParaRPr lang="en-GB" b="0" i="0" u="none" baseline="0" dirty="0"/>
          </a:p>
          <a:p>
            <a:pPr marL="171450" lvl="0" indent="-171450">
              <a:buFont typeface="Arial" panose="020B0604020202020204" pitchFamily="34" charset="0"/>
              <a:buChar char="•"/>
            </a:pPr>
            <a:r>
              <a:rPr lang="en-GB" b="0" i="0" u="none" baseline="0" dirty="0"/>
              <a:t>Need for stimulation / prone to boredom (2) </a:t>
            </a:r>
            <a:r>
              <a:rPr lang="en-GB" b="0" i="1" u="none" baseline="0" dirty="0"/>
              <a:t>evidence that she completed a number of risky activities / adrenaline activities / needed stimulation</a:t>
            </a:r>
            <a:endParaRPr lang="en-GB" b="0" i="0" u="none" baseline="0" dirty="0"/>
          </a:p>
          <a:p>
            <a:pPr marL="171450" lvl="0" indent="-171450">
              <a:buFont typeface="Arial" panose="020B0604020202020204" pitchFamily="34" charset="0"/>
              <a:buChar char="•"/>
            </a:pPr>
            <a:r>
              <a:rPr lang="en-GB" b="0" i="0" u="none" baseline="0" dirty="0"/>
              <a:t>Pathological lying (2) </a:t>
            </a:r>
            <a:r>
              <a:rPr lang="en-GB" b="0" i="1" u="none" baseline="0" dirty="0"/>
              <a:t>no evidence that she tried to conceal her crimes. But she reported told people that she had served time for murdering her father who had sexually abused her. Whereas he is alive and well and there is no suggestion of any truth in this</a:t>
            </a:r>
            <a:endParaRPr lang="en-GB" b="0" i="0" u="none" baseline="0" dirty="0"/>
          </a:p>
          <a:p>
            <a:pPr marL="171450" lvl="0" indent="-171450">
              <a:buFont typeface="Arial" panose="020B0604020202020204" pitchFamily="34" charset="0"/>
              <a:buChar char="•"/>
            </a:pPr>
            <a:r>
              <a:rPr lang="en-GB" b="0" i="0" u="none" baseline="0" dirty="0"/>
              <a:t>Conning and manipulative (2) </a:t>
            </a:r>
            <a:r>
              <a:rPr lang="en-GB" b="0" i="1" u="none" baseline="0" dirty="0"/>
              <a:t>able to con several men and manipulate them to her own needs</a:t>
            </a:r>
            <a:endParaRPr lang="en-GB" b="0" i="0" u="none" baseline="0" dirty="0"/>
          </a:p>
          <a:p>
            <a:pPr marL="171450" lvl="0" indent="-171450">
              <a:buFont typeface="Arial" panose="020B0604020202020204" pitchFamily="34" charset="0"/>
              <a:buChar char="•"/>
            </a:pPr>
            <a:r>
              <a:rPr lang="en-GB" b="0" i="0" u="none" baseline="0" dirty="0"/>
              <a:t>Lack of remorse or guilt (2) </a:t>
            </a:r>
            <a:r>
              <a:rPr lang="en-GB" b="0" i="1" u="none" baseline="0" dirty="0"/>
              <a:t>judge commented on her lack of remorse</a:t>
            </a:r>
            <a:endParaRPr lang="en-GB" b="0" i="0" u="none" baseline="0" dirty="0"/>
          </a:p>
          <a:p>
            <a:pPr marL="171450" lvl="0" indent="-171450">
              <a:buFont typeface="Arial" panose="020B0604020202020204" pitchFamily="34" charset="0"/>
              <a:buChar char="•"/>
            </a:pPr>
            <a:r>
              <a:rPr lang="en-GB" b="0" i="0" u="none" baseline="0" dirty="0"/>
              <a:t>Shallow affect (2) </a:t>
            </a:r>
            <a:r>
              <a:rPr lang="en-GB" b="0" i="1" u="none" baseline="0" dirty="0"/>
              <a:t>Need more information?</a:t>
            </a:r>
          </a:p>
          <a:p>
            <a:pPr marL="171450" lvl="0" indent="-171450">
              <a:buFont typeface="Arial" panose="020B0604020202020204" pitchFamily="34" charset="0"/>
              <a:buChar char="•"/>
            </a:pPr>
            <a:r>
              <a:rPr lang="en-GB" b="0" i="0" u="none" baseline="0" dirty="0"/>
              <a:t>Callous / lack of empathy (2) </a:t>
            </a:r>
            <a:r>
              <a:rPr lang="en-GB" b="0" i="1" u="none" baseline="0" dirty="0"/>
              <a:t>Lots of evidence of this</a:t>
            </a:r>
            <a:endParaRPr lang="en-GB" b="0" i="0" u="none" baseline="0" dirty="0"/>
          </a:p>
          <a:p>
            <a:pPr marL="171450" lvl="0" indent="-171450">
              <a:buFont typeface="Arial" panose="020B0604020202020204" pitchFamily="34" charset="0"/>
              <a:buChar char="•"/>
            </a:pPr>
            <a:r>
              <a:rPr lang="en-GB" b="0" i="0" u="none" baseline="0" dirty="0"/>
              <a:t>Parasitic lifestyle (2)</a:t>
            </a:r>
            <a:r>
              <a:rPr lang="en-GB" b="0" i="1" u="none" baseline="0" dirty="0"/>
              <a:t> frequently moved between partners, used men and women</a:t>
            </a:r>
            <a:endParaRPr lang="en-GB" b="0" i="0" u="none" baseline="0" dirty="0"/>
          </a:p>
          <a:p>
            <a:pPr marL="171450" lvl="0" indent="-171450">
              <a:buFont typeface="Arial" panose="020B0604020202020204" pitchFamily="34" charset="0"/>
              <a:buChar char="•"/>
            </a:pPr>
            <a:r>
              <a:rPr lang="en-GB" b="0" i="0" u="none" baseline="0" dirty="0"/>
              <a:t>Poor behavioural controls (2) </a:t>
            </a:r>
            <a:r>
              <a:rPr lang="en-GB" b="0" i="1" u="none" baseline="0" dirty="0"/>
              <a:t>impulsive, explosive anger</a:t>
            </a:r>
            <a:endParaRPr lang="en-GB" b="0" i="0" u="none" baseline="0" dirty="0"/>
          </a:p>
          <a:p>
            <a:pPr marL="171450" lvl="0" indent="-171450">
              <a:buFont typeface="Arial" panose="020B0604020202020204" pitchFamily="34" charset="0"/>
              <a:buChar char="•"/>
            </a:pPr>
            <a:r>
              <a:rPr lang="en-GB" b="0" i="0" u="none" baseline="0" dirty="0"/>
              <a:t>Promiscuous sexual behaviour (2) </a:t>
            </a:r>
            <a:r>
              <a:rPr lang="en-GB" b="0" i="1" u="none" baseline="0" dirty="0"/>
              <a:t> lots of evidence</a:t>
            </a:r>
            <a:endParaRPr lang="en-GB" b="0" i="0" u="none" baseline="0" dirty="0"/>
          </a:p>
          <a:p>
            <a:pPr marL="171450" lvl="0" indent="-171450">
              <a:buFont typeface="Arial" panose="020B0604020202020204" pitchFamily="34" charset="0"/>
              <a:buChar char="•"/>
            </a:pPr>
            <a:r>
              <a:rPr lang="en-GB" b="0" i="0" u="none" baseline="0" dirty="0"/>
              <a:t>Early behavioural problems (0) </a:t>
            </a:r>
            <a:r>
              <a:rPr lang="en-GB" b="0" i="1" u="none" baseline="0" dirty="0"/>
              <a:t>all reports are that she had a very normal, loving upbringing. Intelligent, calm and well behaved. Problems began around age 15 when she was in relationship with an older male</a:t>
            </a:r>
            <a:endParaRPr lang="en-GB" b="0" i="0" u="none" baseline="0" dirty="0"/>
          </a:p>
          <a:p>
            <a:pPr marL="171450" lvl="0" indent="-171450">
              <a:buFont typeface="Arial" panose="020B0604020202020204" pitchFamily="34" charset="0"/>
              <a:buChar char="•"/>
            </a:pPr>
            <a:r>
              <a:rPr lang="en-GB" b="0" i="0" u="none" baseline="0" dirty="0"/>
              <a:t>Lack of realistic long-term goals (0) </a:t>
            </a:r>
            <a:r>
              <a:rPr lang="en-GB" b="0" i="1" u="none" baseline="0" dirty="0"/>
              <a:t>need more information</a:t>
            </a:r>
            <a:endParaRPr lang="en-GB" b="0" i="0" u="none" baseline="0" dirty="0"/>
          </a:p>
          <a:p>
            <a:pPr marL="171450" lvl="0" indent="-171450">
              <a:buFont typeface="Arial" panose="020B0604020202020204" pitchFamily="34" charset="0"/>
              <a:buChar char="•"/>
            </a:pPr>
            <a:r>
              <a:rPr lang="en-GB" b="0" i="0" u="none" baseline="0" dirty="0"/>
              <a:t>Impulsivity (2) </a:t>
            </a:r>
            <a:r>
              <a:rPr lang="en-GB" b="0" i="1" u="none" baseline="0" dirty="0"/>
              <a:t>lots of evidence</a:t>
            </a:r>
            <a:endParaRPr lang="en-GB" b="0" i="0" u="none" baseline="0" dirty="0"/>
          </a:p>
          <a:p>
            <a:pPr marL="171450" lvl="0" indent="-171450">
              <a:buFont typeface="Arial" panose="020B0604020202020204" pitchFamily="34" charset="0"/>
              <a:buChar char="•"/>
            </a:pPr>
            <a:r>
              <a:rPr lang="en-GB" b="0" i="0" u="none" baseline="0" dirty="0"/>
              <a:t>Irresponsibility (2) </a:t>
            </a:r>
            <a:r>
              <a:rPr lang="en-GB" b="0" i="1" u="none" baseline="0" dirty="0"/>
              <a:t>lots of evidence</a:t>
            </a:r>
            <a:endParaRPr lang="en-GB" b="0" i="0" u="none" baseline="0" dirty="0"/>
          </a:p>
          <a:p>
            <a:pPr marL="171450" lvl="0" indent="-171450">
              <a:buFont typeface="Arial" panose="020B0604020202020204" pitchFamily="34" charset="0"/>
              <a:buChar char="•"/>
            </a:pPr>
            <a:r>
              <a:rPr lang="en-GB" b="0" i="0" u="none" baseline="0" dirty="0"/>
              <a:t>Failure to accept responsibility for actions (1) </a:t>
            </a:r>
            <a:r>
              <a:rPr lang="en-GB" b="0" i="1" u="none" baseline="0" dirty="0"/>
              <a:t>pleaded guilty</a:t>
            </a:r>
            <a:endParaRPr lang="en-GB" b="0" i="0" u="none" baseline="0" dirty="0"/>
          </a:p>
          <a:p>
            <a:pPr marL="171450" lvl="0" indent="-171450">
              <a:buFont typeface="Arial" panose="020B0604020202020204" pitchFamily="34" charset="0"/>
              <a:buChar char="•"/>
            </a:pPr>
            <a:r>
              <a:rPr lang="en-GB" b="0" i="0" u="none" baseline="0" dirty="0"/>
              <a:t>Many short-term relationships (2) </a:t>
            </a:r>
            <a:r>
              <a:rPr lang="en-GB" b="0" i="1" u="none" baseline="0" dirty="0"/>
              <a:t>lots of evidence</a:t>
            </a:r>
            <a:endParaRPr lang="en-GB" b="0" i="0" u="none" baseline="0" dirty="0"/>
          </a:p>
          <a:p>
            <a:pPr marL="171450" lvl="0" indent="-171450">
              <a:buFont typeface="Arial" panose="020B0604020202020204" pitchFamily="34" charset="0"/>
              <a:buChar char="•"/>
            </a:pPr>
            <a:r>
              <a:rPr lang="en-GB" b="0" i="0" u="none" baseline="0" dirty="0"/>
              <a:t>Juvenile delinquency (0) </a:t>
            </a:r>
            <a:r>
              <a:rPr lang="en-GB" b="0" i="1" u="none" baseline="0" dirty="0"/>
              <a:t> no evidence of any behavioural problems / delinquency until late teens</a:t>
            </a:r>
            <a:endParaRPr lang="en-GB" b="0" i="0" u="none" baseline="0" dirty="0"/>
          </a:p>
          <a:p>
            <a:pPr marL="171450" lvl="0" indent="-171450">
              <a:buFont typeface="Arial" panose="020B0604020202020204" pitchFamily="34" charset="0"/>
              <a:buChar char="•"/>
            </a:pPr>
            <a:r>
              <a:rPr lang="en-GB" b="0" i="0" u="none" baseline="0" dirty="0"/>
              <a:t>Revocation of conditional release (2) </a:t>
            </a:r>
            <a:r>
              <a:rPr lang="en-GB" b="0" i="1" u="none" baseline="0" dirty="0"/>
              <a:t>had previously spent time in prison for various offences</a:t>
            </a:r>
            <a:endParaRPr lang="en-GB" b="0" i="0" u="none" baseline="0" dirty="0"/>
          </a:p>
          <a:p>
            <a:pPr marL="171450" lvl="0" indent="-171450">
              <a:buFont typeface="Arial" panose="020B0604020202020204" pitchFamily="34" charset="0"/>
              <a:buChar char="•"/>
            </a:pPr>
            <a:r>
              <a:rPr lang="en-GB" b="0" i="0" u="none" baseline="0" dirty="0" err="1"/>
              <a:t>Criminial</a:t>
            </a:r>
            <a:r>
              <a:rPr lang="en-GB" b="0" i="0" u="none" baseline="0" dirty="0"/>
              <a:t> versatility (2) </a:t>
            </a:r>
            <a:r>
              <a:rPr lang="en-GB" b="0" i="1" u="none" baseline="0" dirty="0"/>
              <a:t>drugs, theft, prostitution, assault, murder, attempted murder</a:t>
            </a:r>
            <a:endParaRPr lang="en-GB" b="0" i="0" u="none" baseline="0" dirty="0"/>
          </a:p>
          <a:p>
            <a:pPr marL="171450" lvl="0" indent="-171450">
              <a:buFont typeface="Arial" panose="020B0604020202020204" pitchFamily="34" charset="0"/>
              <a:buChar char="•"/>
            </a:pPr>
            <a:endParaRPr lang="en-GB" b="0" i="0" u="none" baseline="0" dirty="0"/>
          </a:p>
          <a:p>
            <a:pPr marL="0" lvl="0" indent="0">
              <a:buFont typeface="Arial" panose="020B0604020202020204" pitchFamily="34" charset="0"/>
              <a:buNone/>
            </a:pPr>
            <a:r>
              <a:rPr lang="en-GB" b="0" i="0" u="none" baseline="0" dirty="0"/>
              <a:t>Tentative score - 32</a:t>
            </a:r>
            <a:endParaRPr lang="en-GB" b="1" u="sng" baseline="0"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28</a:t>
            </a:fld>
            <a:endParaRPr lang="en-US" altLang="en-US"/>
          </a:p>
        </p:txBody>
      </p:sp>
    </p:spTree>
    <p:extLst>
      <p:ext uri="{BB962C8B-B14F-4D97-AF65-F5344CB8AC3E}">
        <p14:creationId xmlns:p14="http://schemas.microsoft.com/office/powerpoint/2010/main" val="4054142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prisoners in England</a:t>
            </a:r>
            <a:r>
              <a:rPr lang="en-GB" baseline="0" dirty="0"/>
              <a:t> and Wales are psychopaths (compared to 1% general population)</a:t>
            </a:r>
          </a:p>
          <a:p>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29</a:t>
            </a:fld>
            <a:endParaRPr lang="en-GB" dirty="0"/>
          </a:p>
        </p:txBody>
      </p:sp>
    </p:spTree>
    <p:extLst>
      <p:ext uri="{BB962C8B-B14F-4D97-AF65-F5344CB8AC3E}">
        <p14:creationId xmlns:p14="http://schemas.microsoft.com/office/powerpoint/2010/main" val="2960521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Borderline PD</a:t>
            </a:r>
          </a:p>
          <a:p>
            <a:pPr marL="171450" indent="-171450">
              <a:buFont typeface="Arial" panose="020B0604020202020204" pitchFamily="34" charset="0"/>
              <a:buChar char="•"/>
            </a:pPr>
            <a:r>
              <a:rPr lang="en-GB" dirty="0"/>
              <a:t>Less known about prevalence and characteristics</a:t>
            </a:r>
            <a:r>
              <a:rPr lang="en-GB" baseline="0" dirty="0"/>
              <a:t> of violence in borderline PD – may be because seen as a disorder of women and violence is underestimated in women, may be diagnosed with ASPD instead</a:t>
            </a:r>
          </a:p>
          <a:p>
            <a:pPr marL="171450" indent="-171450">
              <a:buFont typeface="Arial" panose="020B0604020202020204" pitchFamily="34" charset="0"/>
              <a:buChar char="•"/>
            </a:pPr>
            <a:r>
              <a:rPr lang="en-GB" baseline="0" dirty="0"/>
              <a:t>Logan and Blackburn – women imprisoned for a major violent offence are 4 times more likely to have a diagnosis of borderline PD than women whose index offence is of less severe violence</a:t>
            </a:r>
          </a:p>
          <a:p>
            <a:pPr marL="171450" indent="-171450">
              <a:buFont typeface="Arial" panose="020B0604020202020204" pitchFamily="34" charset="0"/>
              <a:buChar char="•"/>
            </a:pPr>
            <a:r>
              <a:rPr lang="en-GB" baseline="0" dirty="0"/>
              <a:t>Newhill et al (2009) – MacArthur study data of male and female patients with borderline PD</a:t>
            </a:r>
          </a:p>
          <a:p>
            <a:pPr marL="628650" lvl="1" indent="-171450">
              <a:buFont typeface="Arial" panose="020B0604020202020204" pitchFamily="34" charset="0"/>
              <a:buChar char="•"/>
            </a:pPr>
            <a:r>
              <a:rPr lang="en-GB" baseline="0" dirty="0"/>
              <a:t>73% violent during 1 year period</a:t>
            </a:r>
          </a:p>
          <a:p>
            <a:pPr marL="628650" lvl="1" indent="-171450">
              <a:buFont typeface="Arial" panose="020B0604020202020204" pitchFamily="34" charset="0"/>
              <a:buChar char="•"/>
            </a:pPr>
            <a:r>
              <a:rPr lang="en-GB" baseline="0" dirty="0"/>
              <a:t>Those with borderline PD more likely to commit seriously violent and aggressive acts than those without (even when controlled for confounding factors such as substance use)</a:t>
            </a:r>
          </a:p>
          <a:p>
            <a:pPr marL="628650" lvl="1" indent="-171450">
              <a:buFont typeface="Arial" panose="020B0604020202020204" pitchFamily="34" charset="0"/>
              <a:buChar char="•"/>
            </a:pPr>
            <a:r>
              <a:rPr lang="en-GB" baseline="0" dirty="0"/>
              <a:t>Those with co-morbid ASPD 3.5 times more likely to be violent</a:t>
            </a:r>
            <a:endParaRPr lang="en-GB" dirty="0"/>
          </a:p>
          <a:p>
            <a:endParaRPr lang="en-GB" dirty="0"/>
          </a:p>
          <a:p>
            <a:r>
              <a:rPr lang="en-GB" u="sng" dirty="0"/>
              <a:t>Paranoid</a:t>
            </a:r>
            <a:r>
              <a:rPr lang="en-GB" u="sng" baseline="0" dirty="0"/>
              <a:t> PD</a:t>
            </a:r>
            <a:endParaRPr lang="en-GB" u="none" baseline="0" dirty="0"/>
          </a:p>
          <a:p>
            <a:pPr marL="171450" indent="-171450">
              <a:buFont typeface="Arial" panose="020B0604020202020204" pitchFamily="34" charset="0"/>
              <a:buChar char="•"/>
            </a:pPr>
            <a:r>
              <a:rPr lang="en-GB" u="none" baseline="0" dirty="0"/>
              <a:t>Jealous overvalued ideas are a diagnostic criterion of paranoid PD – linked to morbid jealousy</a:t>
            </a:r>
          </a:p>
          <a:p>
            <a:pPr marL="171450" indent="-171450">
              <a:buFont typeface="Arial" panose="020B0604020202020204" pitchFamily="34" charset="0"/>
              <a:buChar char="•"/>
            </a:pPr>
            <a:r>
              <a:rPr lang="en-GB" u="none" baseline="0" dirty="0"/>
              <a:t>Very resistant to change</a:t>
            </a:r>
          </a:p>
          <a:p>
            <a:pPr marL="171450" indent="-171450">
              <a:buFont typeface="Arial" panose="020B0604020202020204" pitchFamily="34" charset="0"/>
              <a:buChar char="•"/>
            </a:pPr>
            <a:r>
              <a:rPr lang="en-GB" u="none" baseline="0" dirty="0"/>
              <a:t>Increased risk of violence (Carroll 2009)</a:t>
            </a:r>
          </a:p>
          <a:p>
            <a:pPr marL="171450" indent="-171450">
              <a:buFont typeface="Arial" panose="020B0604020202020204" pitchFamily="34" charset="0"/>
              <a:buChar char="•"/>
            </a:pPr>
            <a:r>
              <a:rPr lang="en-GB" u="none" baseline="0" dirty="0"/>
              <a:t>Associated with stalking, making threats, complaints and litigation</a:t>
            </a:r>
            <a:endParaRPr lang="en-GB" u="sng"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30</a:t>
            </a:fld>
            <a:endParaRPr lang="en-GB" dirty="0"/>
          </a:p>
        </p:txBody>
      </p:sp>
    </p:spTree>
    <p:extLst>
      <p:ext uri="{BB962C8B-B14F-4D97-AF65-F5344CB8AC3E}">
        <p14:creationId xmlns:p14="http://schemas.microsoft.com/office/powerpoint/2010/main" val="1541924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a:t>Anders </a:t>
            </a:r>
            <a:r>
              <a:rPr lang="en-GB" b="1" dirty="0" err="1"/>
              <a:t>Breivik</a:t>
            </a:r>
            <a:endParaRPr lang="en-GB" b="1" dirty="0"/>
          </a:p>
          <a:p>
            <a:pPr>
              <a:buFont typeface="Arial" pitchFamily="34" charset="0"/>
              <a:buChar char="•"/>
            </a:pPr>
            <a:r>
              <a:rPr lang="en-GB" dirty="0"/>
              <a:t> 36</a:t>
            </a:r>
            <a:r>
              <a:rPr lang="en-GB" baseline="0" dirty="0"/>
              <a:t> year Norwegian who carried out terrorist attacks in July 2011, killing 8 people with a bomb in central Oslo and then 69 teenagers at a summer camp on the island of </a:t>
            </a:r>
            <a:r>
              <a:rPr lang="en-GB" baseline="0" dirty="0" err="1"/>
              <a:t>Utoya</a:t>
            </a:r>
            <a:r>
              <a:rPr lang="en-GB" baseline="0" dirty="0"/>
              <a:t>.</a:t>
            </a:r>
          </a:p>
          <a:p>
            <a:pPr>
              <a:buFont typeface="Arial" pitchFamily="34" charset="0"/>
              <a:buChar char="•"/>
            </a:pPr>
            <a:r>
              <a:rPr lang="en-GB" baseline="0" dirty="0"/>
              <a:t> He was found to have a </a:t>
            </a:r>
            <a:r>
              <a:rPr lang="en-GB" baseline="0" dirty="0" err="1"/>
              <a:t>narcissitic</a:t>
            </a:r>
            <a:r>
              <a:rPr lang="en-GB" baseline="0" dirty="0"/>
              <a:t> personality disorder and was found to be sane at the time of the offences</a:t>
            </a:r>
          </a:p>
          <a:p>
            <a:pPr>
              <a:buFont typeface="Arial" pitchFamily="34" charset="0"/>
              <a:buChar char="•"/>
            </a:pPr>
            <a:r>
              <a:rPr lang="en-GB" baseline="0" dirty="0"/>
              <a:t> It is reported that he was under the influence of a variety of drugs at the time of the offence</a:t>
            </a:r>
            <a:endParaRPr lang="en-GB" dirty="0"/>
          </a:p>
          <a:p>
            <a:endParaRPr lang="en-GB" dirty="0"/>
          </a:p>
          <a:p>
            <a:endParaRPr lang="en-GB" dirty="0"/>
          </a:p>
          <a:p>
            <a:r>
              <a:rPr lang="en-GB" b="1" dirty="0" err="1"/>
              <a:t>Raoul</a:t>
            </a:r>
            <a:r>
              <a:rPr lang="en-GB" b="1" baseline="0" dirty="0"/>
              <a:t> Moat</a:t>
            </a:r>
            <a:endParaRPr lang="en-GB" b="0" baseline="0" dirty="0"/>
          </a:p>
          <a:p>
            <a:pPr>
              <a:buFont typeface="Arial" pitchFamily="34" charset="0"/>
              <a:buChar char="•"/>
            </a:pPr>
            <a:r>
              <a:rPr lang="en-GB" b="0" baseline="0" dirty="0"/>
              <a:t> 37 year old man who was subject to a police manhunt in 2010 after he had shot 3 people</a:t>
            </a:r>
          </a:p>
          <a:p>
            <a:pPr>
              <a:buFont typeface="Arial" pitchFamily="34" charset="0"/>
              <a:buChar char="•"/>
            </a:pPr>
            <a:r>
              <a:rPr lang="en-GB" b="0" baseline="0" dirty="0"/>
              <a:t> One of the victims was PC David </a:t>
            </a:r>
            <a:r>
              <a:rPr lang="en-GB" b="0" baseline="0" dirty="0" err="1"/>
              <a:t>Rathband</a:t>
            </a:r>
            <a:r>
              <a:rPr lang="en-GB" b="0" baseline="0" dirty="0"/>
              <a:t> who he blinded. </a:t>
            </a:r>
            <a:r>
              <a:rPr lang="en-GB" b="0" baseline="0" dirty="0" err="1"/>
              <a:t>Rathband</a:t>
            </a:r>
            <a:r>
              <a:rPr lang="en-GB" b="0" baseline="0" dirty="0"/>
              <a:t> later committed suicide</a:t>
            </a:r>
          </a:p>
          <a:p>
            <a:pPr>
              <a:buFont typeface="Arial" pitchFamily="34" charset="0"/>
              <a:buChar char="•"/>
            </a:pPr>
            <a:r>
              <a:rPr lang="en-GB" b="0" baseline="0" dirty="0"/>
              <a:t> Believed that he was a prolific abuser of steroids </a:t>
            </a:r>
            <a:r>
              <a:rPr lang="en-GB" b="0" baseline="0" dirty="0">
                <a:sym typeface="Wingdings" pitchFamily="2" charset="2"/>
              </a:rPr>
              <a:t> ? ‘</a:t>
            </a:r>
            <a:r>
              <a:rPr lang="en-GB" b="0" baseline="0" dirty="0" err="1">
                <a:sym typeface="Wingdings" pitchFamily="2" charset="2"/>
              </a:rPr>
              <a:t>Roid</a:t>
            </a:r>
            <a:r>
              <a:rPr lang="en-GB" b="0" baseline="0" dirty="0">
                <a:sym typeface="Wingdings" pitchFamily="2" charset="2"/>
              </a:rPr>
              <a:t> rage’</a:t>
            </a:r>
          </a:p>
          <a:p>
            <a:pPr>
              <a:buFont typeface="Arial" pitchFamily="34" charset="0"/>
              <a:buChar char="•"/>
            </a:pPr>
            <a:r>
              <a:rPr lang="en-GB" b="1" dirty="0"/>
              <a:t> </a:t>
            </a:r>
            <a:r>
              <a:rPr lang="en-GB" b="0" dirty="0"/>
              <a:t>It</a:t>
            </a:r>
            <a:r>
              <a:rPr lang="en-GB" b="0" baseline="0" dirty="0"/>
              <a:t> is reported that he had asked to see a psychiatrist in the months leading up to the incidents</a:t>
            </a:r>
          </a:p>
          <a:p>
            <a:pPr>
              <a:buFont typeface="Arial" pitchFamily="34" charset="0"/>
              <a:buChar char="•"/>
            </a:pPr>
            <a:r>
              <a:rPr lang="en-GB" b="0" baseline="0" dirty="0"/>
              <a:t> </a:t>
            </a:r>
            <a:endParaRPr lang="en-GB" b="1" dirty="0"/>
          </a:p>
        </p:txBody>
      </p:sp>
      <p:sp>
        <p:nvSpPr>
          <p:cNvPr id="4" name="Slide Number Placeholder 3"/>
          <p:cNvSpPr>
            <a:spLocks noGrp="1"/>
          </p:cNvSpPr>
          <p:nvPr>
            <p:ph type="sldNum" sz="quarter" idx="10"/>
          </p:nvPr>
        </p:nvSpPr>
        <p:spPr/>
        <p:txBody>
          <a:bodyPr/>
          <a:lstStyle/>
          <a:p>
            <a:fld id="{CBF3B92A-42ED-4694-BA08-7DF479A7F8C9}" type="slidenum">
              <a:rPr lang="en-GB" smtClean="0"/>
              <a:t>32</a:t>
            </a:fld>
            <a:endParaRPr lang="en-GB"/>
          </a:p>
        </p:txBody>
      </p:sp>
    </p:spTree>
    <p:extLst>
      <p:ext uri="{BB962C8B-B14F-4D97-AF65-F5344CB8AC3E}">
        <p14:creationId xmlns:p14="http://schemas.microsoft.com/office/powerpoint/2010/main" val="137068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possible relationships between substance use and risk of</a:t>
            </a:r>
            <a:r>
              <a:rPr lang="en-GB" baseline="0" dirty="0"/>
              <a:t> violence in those with mental disorder:</a:t>
            </a:r>
          </a:p>
          <a:p>
            <a:endParaRPr lang="en-GB" baseline="0" dirty="0"/>
          </a:p>
          <a:p>
            <a:pPr marL="228600" indent="-228600">
              <a:buAutoNum type="arabicPeriod"/>
            </a:pPr>
            <a:r>
              <a:rPr lang="en-GB" b="1" baseline="0" dirty="0"/>
              <a:t>Intoxication with drugs leads directly to an increased risk of violence</a:t>
            </a:r>
          </a:p>
          <a:p>
            <a:pPr marL="628650" lvl="1" indent="-171450">
              <a:buFont typeface="Arial" panose="020B0604020202020204" pitchFamily="34" charset="0"/>
              <a:buChar char="•"/>
            </a:pPr>
            <a:r>
              <a:rPr lang="en-GB" b="0" baseline="0" dirty="0"/>
              <a:t>Stimulants are associated with increased violence risk</a:t>
            </a:r>
          </a:p>
          <a:p>
            <a:pPr marL="628650" lvl="1" indent="-171450">
              <a:buFont typeface="Arial" panose="020B0604020202020204" pitchFamily="34" charset="0"/>
              <a:buChar char="•"/>
            </a:pPr>
            <a:r>
              <a:rPr lang="en-GB" b="0" baseline="0" dirty="0"/>
              <a:t>Both mentally-disordered and non mentally-disordered offenders</a:t>
            </a:r>
          </a:p>
          <a:p>
            <a:pPr marL="457200" lvl="1" indent="0">
              <a:buFont typeface="Arial" panose="020B0604020202020204" pitchFamily="34" charset="0"/>
              <a:buNone/>
            </a:pPr>
            <a:endParaRPr lang="en-GB" b="0" baseline="0" dirty="0"/>
          </a:p>
          <a:p>
            <a:pPr marL="228600" indent="-228600">
              <a:buAutoNum type="arabicPeriod"/>
            </a:pPr>
            <a:r>
              <a:rPr lang="en-GB" b="1" baseline="0" dirty="0"/>
              <a:t>Substance use leads to more symptoms of mental illness, which leads to an increased risk of violence</a:t>
            </a:r>
          </a:p>
          <a:p>
            <a:pPr marL="628650" lvl="1" indent="-171450">
              <a:buFont typeface="Arial" panose="020B0604020202020204" pitchFamily="34" charset="0"/>
              <a:buChar char="•"/>
            </a:pPr>
            <a:r>
              <a:rPr lang="en-GB" b="0" baseline="0" dirty="0"/>
              <a:t>Cannabis &amp; stimulants lead to increased psychotic symptoms</a:t>
            </a:r>
          </a:p>
          <a:p>
            <a:pPr marL="628650" lvl="1" indent="-171450">
              <a:buFont typeface="Arial" panose="020B0604020202020204" pitchFamily="34" charset="0"/>
              <a:buChar char="•"/>
            </a:pPr>
            <a:r>
              <a:rPr lang="en-GB" b="0" baseline="0" dirty="0"/>
              <a:t>Long-term use of alcohol and opiates may exacerbate psychosis</a:t>
            </a:r>
          </a:p>
          <a:p>
            <a:pPr marL="457200" lvl="1" indent="0">
              <a:buFont typeface="Arial" panose="020B0604020202020204" pitchFamily="34" charset="0"/>
              <a:buNone/>
            </a:pPr>
            <a:endParaRPr lang="en-GB" b="0" baseline="0" dirty="0"/>
          </a:p>
          <a:p>
            <a:pPr marL="228600" indent="-228600">
              <a:buAutoNum type="arabicPeriod"/>
            </a:pPr>
            <a:r>
              <a:rPr lang="en-GB" b="1" baseline="0" dirty="0"/>
              <a:t>Drug use and violence are associated through other characteristics</a:t>
            </a:r>
          </a:p>
          <a:p>
            <a:pPr marL="457200" lvl="1" indent="0">
              <a:buFont typeface="Arial" panose="020B0604020202020204" pitchFamily="34" charset="0"/>
              <a:buNone/>
            </a:pPr>
            <a:endParaRPr lang="en-GB" b="0" baseline="0" dirty="0"/>
          </a:p>
          <a:p>
            <a:pPr marL="228600" indent="-228600">
              <a:buAutoNum type="arabicPeriod"/>
            </a:pPr>
            <a:r>
              <a:rPr lang="en-GB" b="1" baseline="0" dirty="0"/>
              <a:t>Use of drugs leads to involvement in a social environment where violence is common</a:t>
            </a:r>
            <a:endParaRPr lang="en-GB" b="1"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33</a:t>
            </a:fld>
            <a:endParaRPr lang="en-GB" dirty="0"/>
          </a:p>
        </p:txBody>
      </p:sp>
    </p:spTree>
    <p:extLst>
      <p:ext uri="{BB962C8B-B14F-4D97-AF65-F5344CB8AC3E}">
        <p14:creationId xmlns:p14="http://schemas.microsoft.com/office/powerpoint/2010/main" val="3571235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Derek Bentley</a:t>
            </a:r>
          </a:p>
          <a:p>
            <a:pPr>
              <a:buFont typeface="Arial" pitchFamily="34" charset="0"/>
              <a:buChar char="•"/>
            </a:pPr>
            <a:r>
              <a:rPr lang="en-GB" b="0" dirty="0"/>
              <a:t> Hanged in 1953</a:t>
            </a:r>
            <a:r>
              <a:rPr lang="en-GB" b="0" baseline="0" dirty="0"/>
              <a:t> for mentally aiding the murder of a policeman during the commission of an attempted burglary in November 1952</a:t>
            </a:r>
          </a:p>
          <a:p>
            <a:pPr>
              <a:buFont typeface="Arial" pitchFamily="34" charset="0"/>
              <a:buChar char="•"/>
            </a:pPr>
            <a:r>
              <a:rPr lang="en-GB" b="0" baseline="0" dirty="0"/>
              <a:t> The murder is said to have been committed by his friend, Christopher Craig who was 16 at the time</a:t>
            </a:r>
          </a:p>
          <a:p>
            <a:pPr>
              <a:buFont typeface="Arial" pitchFamily="34" charset="0"/>
              <a:buChar char="•"/>
            </a:pPr>
            <a:r>
              <a:rPr lang="en-GB" b="0" baseline="0" dirty="0"/>
              <a:t> He was found guilty on the basis of saying </a:t>
            </a:r>
            <a:r>
              <a:rPr lang="en-GB" b="0" i="1" baseline="0" dirty="0"/>
              <a:t>“let him have it  Chris“</a:t>
            </a:r>
            <a:r>
              <a:rPr lang="en-GB" b="0" i="0" baseline="0" dirty="0"/>
              <a:t> – at the time of conviction it was found that he was encouraging Christopher to shoot the police officer, but his conviction was later quashed in 1993 (by Royal Pardon) as it was agreed that he had been telling him to hand over the gun</a:t>
            </a:r>
          </a:p>
          <a:p>
            <a:pPr>
              <a:buFont typeface="Arial" pitchFamily="34" charset="0"/>
              <a:buChar char="•"/>
            </a:pPr>
            <a:r>
              <a:rPr lang="en-GB" b="0" i="0" baseline="0" dirty="0"/>
              <a:t> It was a mandatory death sentence at the time of his conviction</a:t>
            </a:r>
          </a:p>
          <a:p>
            <a:pPr>
              <a:buFont typeface="Arial" pitchFamily="34" charset="0"/>
              <a:buChar char="•"/>
            </a:pPr>
            <a:r>
              <a:rPr lang="en-GB" b="0" i="0" baseline="0" dirty="0"/>
              <a:t> An IQ test at the age of 15 / 16 gave him an IQ of 66 and a reading age of 4</a:t>
            </a:r>
          </a:p>
          <a:p>
            <a:pPr>
              <a:buFont typeface="Arial" pitchFamily="34" charset="0"/>
              <a:buChar char="•"/>
            </a:pPr>
            <a:r>
              <a:rPr lang="en-GB" b="0" i="0" baseline="0" dirty="0"/>
              <a:t> EEGs suggested that he was epileptic and he was refused national service on the grounds that he was ‘mentally substandard’</a:t>
            </a:r>
          </a:p>
          <a:p>
            <a:pPr>
              <a:buFont typeface="Arial" pitchFamily="34" charset="0"/>
              <a:buChar char="•"/>
            </a:pPr>
            <a:r>
              <a:rPr lang="en-GB" b="0" i="0" baseline="0" dirty="0"/>
              <a:t> Film – Let Him Have It</a:t>
            </a:r>
            <a:endParaRPr lang="en-GB" b="0" dirty="0"/>
          </a:p>
          <a:p>
            <a:endParaRPr lang="en-GB" b="1" dirty="0"/>
          </a:p>
          <a:p>
            <a:endParaRPr lang="en-GB" b="1" dirty="0"/>
          </a:p>
        </p:txBody>
      </p:sp>
      <p:sp>
        <p:nvSpPr>
          <p:cNvPr id="4" name="Slide Number Placeholder 3"/>
          <p:cNvSpPr>
            <a:spLocks noGrp="1"/>
          </p:cNvSpPr>
          <p:nvPr>
            <p:ph type="sldNum" sz="quarter" idx="10"/>
          </p:nvPr>
        </p:nvSpPr>
        <p:spPr/>
        <p:txBody>
          <a:bodyPr/>
          <a:lstStyle/>
          <a:p>
            <a:fld id="{CBF3B92A-42ED-4694-BA08-7DF479A7F8C9}" type="slidenum">
              <a:rPr lang="en-GB" smtClean="0"/>
              <a:t>36</a:t>
            </a:fld>
            <a:endParaRPr lang="en-GB"/>
          </a:p>
        </p:txBody>
      </p:sp>
    </p:spTree>
    <p:extLst>
      <p:ext uri="{BB962C8B-B14F-4D97-AF65-F5344CB8AC3E}">
        <p14:creationId xmlns:p14="http://schemas.microsoft.com/office/powerpoint/2010/main" val="704151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Prevalence of LD</a:t>
            </a:r>
          </a:p>
          <a:p>
            <a:pPr marL="171450" indent="-171450">
              <a:buFont typeface="Arial" panose="020B0604020202020204" pitchFamily="34" charset="0"/>
              <a:buChar char="•"/>
            </a:pPr>
            <a:r>
              <a:rPr lang="en-GB" dirty="0"/>
              <a:t>General population 1.5%</a:t>
            </a:r>
          </a:p>
          <a:p>
            <a:pPr marL="171450" indent="-171450">
              <a:buFont typeface="Arial" panose="020B0604020202020204" pitchFamily="34" charset="0"/>
              <a:buChar char="•"/>
            </a:pPr>
            <a:r>
              <a:rPr lang="en-GB" dirty="0"/>
              <a:t>Prisoners 10% (up</a:t>
            </a:r>
            <a:r>
              <a:rPr lang="en-GB" baseline="0" dirty="0"/>
              <a:t> to 60% male prisoners have learning difficulties)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LD offenders in prison have longest duration of stay and are most difficult to discharge due to lack of community provision</a:t>
            </a:r>
            <a:endParaRPr lang="en-GB" dirty="0"/>
          </a:p>
          <a:p>
            <a:endParaRPr lang="en-GB" dirty="0"/>
          </a:p>
          <a:p>
            <a:r>
              <a:rPr lang="en-GB" u="sng" dirty="0"/>
              <a:t>Holland et al (2002) </a:t>
            </a:r>
            <a:r>
              <a:rPr lang="en-GB" dirty="0"/>
              <a:t>– reviewed</a:t>
            </a:r>
            <a:r>
              <a:rPr lang="en-GB" baseline="0" dirty="0"/>
              <a:t> </a:t>
            </a:r>
            <a:r>
              <a:rPr lang="en-GB" dirty="0"/>
              <a:t>prevalence studies of offending in LD patients</a:t>
            </a:r>
          </a:p>
          <a:p>
            <a:pPr marL="171450" indent="-171450">
              <a:buFont typeface="Arial" panose="020B0604020202020204" pitchFamily="34" charset="0"/>
              <a:buChar char="•"/>
            </a:pPr>
            <a:r>
              <a:rPr lang="en-GB" dirty="0"/>
              <a:t>Up to 5% had had contact with CJS</a:t>
            </a:r>
          </a:p>
          <a:p>
            <a:pPr marL="171450" indent="-171450">
              <a:buFont typeface="Arial" panose="020B0604020202020204" pitchFamily="34" charset="0"/>
              <a:buChar char="•"/>
            </a:pPr>
            <a:r>
              <a:rPr lang="en-GB" dirty="0"/>
              <a:t>Of</a:t>
            </a:r>
            <a:r>
              <a:rPr lang="en-GB" baseline="0" dirty="0"/>
              <a:t> those LD patients awaiting interview in police stations</a:t>
            </a:r>
          </a:p>
          <a:p>
            <a:pPr marL="628650" lvl="1" indent="-171450">
              <a:buFont typeface="Arial" panose="020B0604020202020204" pitchFamily="34" charset="0"/>
              <a:buChar char="•"/>
            </a:pPr>
            <a:r>
              <a:rPr lang="en-GB" baseline="0" dirty="0"/>
              <a:t>9% had IQ </a:t>
            </a:r>
            <a:r>
              <a:rPr lang="en-GB" sz="1200" dirty="0"/>
              <a:t>≤ 70</a:t>
            </a:r>
          </a:p>
          <a:p>
            <a:pPr marL="628650" lvl="1" indent="-171450">
              <a:buFont typeface="Arial" panose="020B0604020202020204" pitchFamily="34" charset="0"/>
              <a:buChar char="•"/>
            </a:pPr>
            <a:r>
              <a:rPr lang="en-GB" sz="1200" dirty="0"/>
              <a:t>34% had IQ ≤ 75</a:t>
            </a:r>
          </a:p>
          <a:p>
            <a:pPr marL="171450" lvl="0" indent="-171450">
              <a:buFont typeface="Arial" panose="020B0604020202020204" pitchFamily="34" charset="0"/>
              <a:buChar char="•"/>
            </a:pPr>
            <a:r>
              <a:rPr lang="en-GB" sz="1200" dirty="0"/>
              <a:t>Also found</a:t>
            </a:r>
            <a:r>
              <a:rPr lang="en-GB" sz="1200" baseline="0" dirty="0"/>
              <a:t> following factors to be common among LD-offenders</a:t>
            </a:r>
          </a:p>
          <a:p>
            <a:pPr marL="628650" lvl="1" indent="-171450">
              <a:buFont typeface="Arial" panose="020B0604020202020204" pitchFamily="34" charset="0"/>
              <a:buChar char="•"/>
            </a:pPr>
            <a:r>
              <a:rPr lang="en-GB" sz="1200" baseline="0" dirty="0"/>
              <a:t>Young men</a:t>
            </a:r>
          </a:p>
          <a:p>
            <a:pPr marL="628650" lvl="1" indent="-171450">
              <a:buFont typeface="Arial" panose="020B0604020202020204" pitchFamily="34" charset="0"/>
              <a:buChar char="•"/>
            </a:pPr>
            <a:r>
              <a:rPr lang="en-GB" sz="1200" baseline="0" dirty="0"/>
              <a:t>Borderline / mild LD</a:t>
            </a:r>
          </a:p>
          <a:p>
            <a:pPr marL="628650" lvl="1" indent="-171450">
              <a:buFont typeface="Arial" panose="020B0604020202020204" pitchFamily="34" charset="0"/>
              <a:buChar char="•"/>
            </a:pPr>
            <a:r>
              <a:rPr lang="en-GB" sz="1200" baseline="0" dirty="0"/>
              <a:t>Psychosocial deprivation</a:t>
            </a:r>
          </a:p>
          <a:p>
            <a:pPr marL="628650" lvl="1" indent="-171450">
              <a:buFont typeface="Arial" panose="020B0604020202020204" pitchFamily="34" charset="0"/>
              <a:buChar char="•"/>
            </a:pPr>
            <a:r>
              <a:rPr lang="en-GB" sz="1200" baseline="0" dirty="0"/>
              <a:t>Childhood behavioural problems</a:t>
            </a:r>
          </a:p>
          <a:p>
            <a:pPr marL="628650" lvl="1" indent="-171450">
              <a:buFont typeface="Arial" panose="020B0604020202020204" pitchFamily="34" charset="0"/>
              <a:buChar char="•"/>
            </a:pPr>
            <a:r>
              <a:rPr lang="en-GB" sz="1200" baseline="0" dirty="0"/>
              <a:t>Co-morbid psychiatric disorders</a:t>
            </a:r>
          </a:p>
          <a:p>
            <a:pPr marL="628650" lvl="1" indent="-171450">
              <a:buFont typeface="Arial" panose="020B0604020202020204" pitchFamily="34" charset="0"/>
              <a:buChar char="•"/>
            </a:pPr>
            <a:r>
              <a:rPr lang="en-GB" sz="1200" baseline="0" dirty="0"/>
              <a:t>Family h/o offending</a:t>
            </a:r>
          </a:p>
          <a:p>
            <a:pPr marL="628650" lvl="1" indent="-171450">
              <a:buFont typeface="Arial" panose="020B0604020202020204" pitchFamily="34" charset="0"/>
              <a:buChar char="•"/>
            </a:pPr>
            <a:r>
              <a:rPr lang="en-GB" sz="1200" baseline="0" dirty="0"/>
              <a:t>Low socio-economic status</a:t>
            </a:r>
          </a:p>
          <a:p>
            <a:pPr marL="628650" lvl="1" indent="-171450">
              <a:buFont typeface="Arial" panose="020B0604020202020204" pitchFamily="34" charset="0"/>
              <a:buChar char="•"/>
            </a:pPr>
            <a:r>
              <a:rPr lang="en-GB" sz="1200" baseline="0" dirty="0"/>
              <a:t>h/o behavioural problems / previous offending</a:t>
            </a:r>
          </a:p>
          <a:p>
            <a:pPr marL="628650" lvl="1" indent="-171450">
              <a:buFont typeface="Arial" panose="020B0604020202020204" pitchFamily="34" charset="0"/>
              <a:buChar char="•"/>
            </a:pPr>
            <a:r>
              <a:rPr lang="en-GB" sz="1200" baseline="0" dirty="0"/>
              <a:t>Homelessness</a:t>
            </a:r>
            <a:endParaRPr lang="en-GB" sz="1200" dirty="0"/>
          </a:p>
          <a:p>
            <a:pPr marL="0" lvl="0" indent="0">
              <a:buFont typeface="Arial" panose="020B0604020202020204" pitchFamily="34" charset="0"/>
              <a:buNone/>
            </a:pPr>
            <a:endParaRPr lang="en-GB" dirty="0"/>
          </a:p>
          <a:p>
            <a:pPr marL="0" lvl="0" indent="0">
              <a:buFont typeface="Arial" panose="020B0604020202020204" pitchFamily="34" charset="0"/>
              <a:buNone/>
            </a:pPr>
            <a:r>
              <a:rPr lang="en-GB" u="sng" dirty="0"/>
              <a:t>Prison Reform Trust (Talbot</a:t>
            </a:r>
            <a:r>
              <a:rPr lang="en-GB" u="sng" baseline="0" dirty="0"/>
              <a:t> 2008)</a:t>
            </a:r>
          </a:p>
          <a:p>
            <a:pPr marL="171450" lvl="0" indent="-171450">
              <a:buFont typeface="Arial" panose="020B0604020202020204" pitchFamily="34" charset="0"/>
              <a:buChar char="•"/>
            </a:pPr>
            <a:r>
              <a:rPr lang="en-GB" baseline="0" dirty="0"/>
              <a:t>20 – 30% offenders have LD or impairments in ADLs</a:t>
            </a:r>
          </a:p>
          <a:p>
            <a:pPr marL="171450" lvl="0" indent="-171450">
              <a:buFont typeface="Arial" panose="020B0604020202020204" pitchFamily="34" charset="0"/>
              <a:buChar char="•"/>
            </a:pPr>
            <a:r>
              <a:rPr lang="en-GB" baseline="0" dirty="0"/>
              <a:t>20% prison population has a hidden disability that will affect and undermine their performance in education and work settings</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37</a:t>
            </a:fld>
            <a:endParaRPr lang="en-GB" dirty="0"/>
          </a:p>
        </p:txBody>
      </p:sp>
    </p:spTree>
    <p:extLst>
      <p:ext uri="{BB962C8B-B14F-4D97-AF65-F5344CB8AC3E}">
        <p14:creationId xmlns:p14="http://schemas.microsoft.com/office/powerpoint/2010/main" val="3903111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Wheeler et al (2009) reviewed 237 referrals to LD team due to AS / offending behaviour</a:t>
            </a:r>
          </a:p>
        </p:txBody>
      </p:sp>
      <p:sp>
        <p:nvSpPr>
          <p:cNvPr id="4" name="Slide Number Placeholder 3"/>
          <p:cNvSpPr>
            <a:spLocks noGrp="1"/>
          </p:cNvSpPr>
          <p:nvPr>
            <p:ph type="sldNum" sz="quarter" idx="10"/>
          </p:nvPr>
        </p:nvSpPr>
        <p:spPr/>
        <p:txBody>
          <a:bodyPr/>
          <a:lstStyle/>
          <a:p>
            <a:fld id="{AEB8992C-380D-4BE1-B7DF-B74B621CEF19}" type="slidenum">
              <a:rPr lang="en-GB" smtClean="0"/>
              <a:pPr/>
              <a:t>38</a:t>
            </a:fld>
            <a:endParaRPr lang="en-GB" dirty="0"/>
          </a:p>
        </p:txBody>
      </p:sp>
    </p:spTree>
    <p:extLst>
      <p:ext uri="{BB962C8B-B14F-4D97-AF65-F5344CB8AC3E}">
        <p14:creationId xmlns:p14="http://schemas.microsoft.com/office/powerpoint/2010/main" val="166868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of this is covered in first session – so mainly</a:t>
            </a:r>
            <a:r>
              <a:rPr lang="en-GB" baseline="0" dirty="0"/>
              <a:t> a recap of this.</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6</a:t>
            </a:fld>
            <a:endParaRPr lang="en-GB" dirty="0"/>
          </a:p>
        </p:txBody>
      </p:sp>
    </p:spTree>
    <p:extLst>
      <p:ext uri="{BB962C8B-B14F-4D97-AF65-F5344CB8AC3E}">
        <p14:creationId xmlns:p14="http://schemas.microsoft.com/office/powerpoint/2010/main" val="534685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Royal college psychiatrists definition of challenging behaviour (2007)</a:t>
            </a:r>
          </a:p>
          <a:p>
            <a:endParaRPr lang="en-GB" dirty="0"/>
          </a:p>
          <a:p>
            <a:r>
              <a:rPr lang="en-GB" dirty="0"/>
              <a:t>RCPsych</a:t>
            </a:r>
            <a:r>
              <a:rPr lang="en-GB" baseline="0" dirty="0"/>
              <a:t> emphasises following factors in assessing challenging behaviour:</a:t>
            </a:r>
          </a:p>
          <a:p>
            <a:endParaRPr lang="en-GB" baseline="0" dirty="0"/>
          </a:p>
          <a:p>
            <a:r>
              <a:rPr lang="en-GB" b="1" baseline="0" dirty="0"/>
              <a:t>Factors unique to the individual</a:t>
            </a:r>
            <a:endParaRPr lang="en-GB" b="0" baseline="0" dirty="0"/>
          </a:p>
          <a:p>
            <a:pPr marL="171450" indent="-171450">
              <a:buFont typeface="Arial" panose="020B0604020202020204" pitchFamily="34" charset="0"/>
              <a:buChar char="•"/>
            </a:pPr>
            <a:r>
              <a:rPr lang="en-GB" b="0" baseline="0" dirty="0"/>
              <a:t>Degree and nature of LD</a:t>
            </a:r>
          </a:p>
          <a:p>
            <a:pPr marL="171450" indent="-171450">
              <a:buFont typeface="Arial" panose="020B0604020202020204" pitchFamily="34" charset="0"/>
              <a:buChar char="•"/>
            </a:pPr>
            <a:r>
              <a:rPr lang="en-GB" b="0" baseline="0" dirty="0"/>
              <a:t>Communication difficulties</a:t>
            </a:r>
          </a:p>
          <a:p>
            <a:pPr marL="171450" indent="-171450">
              <a:buFont typeface="Arial" panose="020B0604020202020204" pitchFamily="34" charset="0"/>
              <a:buChar char="•"/>
            </a:pPr>
            <a:r>
              <a:rPr lang="en-GB" b="0" baseline="0" dirty="0"/>
              <a:t>Sensory or motor difficulties</a:t>
            </a:r>
          </a:p>
          <a:p>
            <a:pPr marL="171450" indent="-171450">
              <a:buFont typeface="Arial" panose="020B0604020202020204" pitchFamily="34" charset="0"/>
              <a:buChar char="•"/>
            </a:pPr>
            <a:r>
              <a:rPr lang="en-GB" b="0" baseline="0" dirty="0"/>
              <a:t>Co-morbid mental health problems</a:t>
            </a:r>
          </a:p>
          <a:p>
            <a:pPr marL="171450" indent="-171450">
              <a:buFont typeface="Arial" panose="020B0604020202020204" pitchFamily="34" charset="0"/>
              <a:buChar char="•"/>
            </a:pPr>
            <a:r>
              <a:rPr lang="en-GB" b="0" baseline="0" dirty="0"/>
              <a:t>Physical health problems</a:t>
            </a:r>
          </a:p>
          <a:p>
            <a:pPr marL="171450" indent="-171450">
              <a:buFont typeface="Arial" panose="020B0604020202020204" pitchFamily="34" charset="0"/>
              <a:buChar char="•"/>
            </a:pPr>
            <a:r>
              <a:rPr lang="en-GB" b="0" baseline="0" dirty="0"/>
              <a:t>Emotional needs and strength</a:t>
            </a:r>
          </a:p>
          <a:p>
            <a:pPr marL="171450" indent="-171450">
              <a:buFont typeface="Arial" panose="020B0604020202020204" pitchFamily="34" charset="0"/>
              <a:buChar char="•"/>
            </a:pPr>
            <a:r>
              <a:rPr lang="en-GB" b="0" baseline="0" dirty="0"/>
              <a:t>Social competency</a:t>
            </a:r>
          </a:p>
          <a:p>
            <a:pPr marL="171450" indent="-171450">
              <a:buFont typeface="Arial" panose="020B0604020202020204" pitchFamily="34" charset="0"/>
              <a:buChar char="•"/>
            </a:pPr>
            <a:r>
              <a:rPr lang="en-GB" b="0" baseline="0" dirty="0"/>
              <a:t>Insight</a:t>
            </a:r>
          </a:p>
          <a:p>
            <a:pPr marL="171450" indent="-171450">
              <a:buFont typeface="Arial" panose="020B0604020202020204" pitchFamily="34" charset="0"/>
              <a:buChar char="•"/>
            </a:pPr>
            <a:r>
              <a:rPr lang="en-GB" b="0" baseline="0" dirty="0"/>
              <a:t>Strengths and coping strategies</a:t>
            </a:r>
          </a:p>
          <a:p>
            <a:pPr marL="0" indent="0">
              <a:buFont typeface="Arial" panose="020B0604020202020204" pitchFamily="34" charset="0"/>
              <a:buNone/>
            </a:pPr>
            <a:endParaRPr lang="en-GB" b="1" baseline="0" dirty="0"/>
          </a:p>
          <a:p>
            <a:r>
              <a:rPr lang="en-GB" b="1" baseline="0" dirty="0"/>
              <a:t>Environmental factors</a:t>
            </a:r>
          </a:p>
          <a:p>
            <a:pPr marL="171450" indent="-171450">
              <a:buFont typeface="Arial" panose="020B0604020202020204" pitchFamily="34" charset="0"/>
              <a:buChar char="•"/>
            </a:pPr>
            <a:r>
              <a:rPr lang="en-GB" b="0" baseline="0" dirty="0"/>
              <a:t>Geographical location of placement and its perceived importance to the patient</a:t>
            </a:r>
          </a:p>
          <a:p>
            <a:pPr marL="171450" indent="-171450">
              <a:buFont typeface="Arial" panose="020B0604020202020204" pitchFamily="34" charset="0"/>
              <a:buChar char="•"/>
            </a:pPr>
            <a:r>
              <a:rPr lang="en-GB" b="0" baseline="0" dirty="0"/>
              <a:t>Physical structure of the placement (e.g. room sizes, communal spaces, time out etc)</a:t>
            </a:r>
          </a:p>
          <a:p>
            <a:pPr marL="171450" indent="-171450">
              <a:buFont typeface="Arial" panose="020B0604020202020204" pitchFamily="34" charset="0"/>
              <a:buChar char="•"/>
            </a:pPr>
            <a:r>
              <a:rPr lang="en-GB" b="0" baseline="0" dirty="0"/>
              <a:t>Environmental adaptations to the needs of the person for their sensory and physical health needs</a:t>
            </a:r>
          </a:p>
          <a:p>
            <a:pPr marL="171450" indent="-171450">
              <a:buFont typeface="Arial" panose="020B0604020202020204" pitchFamily="34" charset="0"/>
              <a:buChar char="•"/>
            </a:pPr>
            <a:r>
              <a:rPr lang="en-GB" b="0" baseline="0" dirty="0"/>
              <a:t>Other patients</a:t>
            </a:r>
          </a:p>
          <a:p>
            <a:endParaRPr lang="en-GB" b="1" baseline="0" dirty="0"/>
          </a:p>
          <a:p>
            <a:r>
              <a:rPr lang="en-GB" b="1" baseline="0" dirty="0"/>
              <a:t>Staff, support and intervention</a:t>
            </a:r>
            <a:endParaRPr lang="en-GB" b="0" baseline="0" dirty="0"/>
          </a:p>
          <a:p>
            <a:pPr marL="171450" indent="-171450">
              <a:buFont typeface="Arial" panose="020B0604020202020204" pitchFamily="34" charset="0"/>
              <a:buChar char="•"/>
            </a:pPr>
            <a:r>
              <a:rPr lang="en-GB" b="0" baseline="0" dirty="0"/>
              <a:t>Training and experience</a:t>
            </a:r>
          </a:p>
          <a:p>
            <a:pPr marL="171450" indent="-171450">
              <a:buFont typeface="Arial" panose="020B0604020202020204" pitchFamily="34" charset="0"/>
              <a:buChar char="•"/>
            </a:pPr>
            <a:r>
              <a:rPr lang="en-GB" b="0" baseline="0" dirty="0"/>
              <a:t>Constancy of staff group</a:t>
            </a:r>
          </a:p>
          <a:p>
            <a:pPr marL="171450" indent="-171450">
              <a:buFont typeface="Arial" panose="020B0604020202020204" pitchFamily="34" charset="0"/>
              <a:buChar char="•"/>
            </a:pPr>
            <a:r>
              <a:rPr lang="en-GB" b="0" baseline="0" dirty="0"/>
              <a:t>Consistent approach</a:t>
            </a:r>
          </a:p>
          <a:p>
            <a:pPr marL="171450" indent="-171450">
              <a:buFont typeface="Arial" panose="020B0604020202020204" pitchFamily="34" charset="0"/>
              <a:buChar char="•"/>
            </a:pPr>
            <a:r>
              <a:rPr lang="en-GB" b="0" baseline="0" dirty="0"/>
              <a:t>Activities and sessions</a:t>
            </a:r>
          </a:p>
          <a:p>
            <a:pPr marL="171450" indent="-171450">
              <a:buFont typeface="Arial" panose="020B0604020202020204" pitchFamily="34" charset="0"/>
              <a:buChar char="•"/>
            </a:pPr>
            <a:r>
              <a:rPr lang="en-GB" b="0" baseline="0" dirty="0"/>
              <a:t>Individualised care plans</a:t>
            </a:r>
          </a:p>
          <a:p>
            <a:pPr marL="171450" indent="-171450">
              <a:buFont typeface="Arial" panose="020B0604020202020204" pitchFamily="34" charset="0"/>
              <a:buChar char="•"/>
            </a:pPr>
            <a:r>
              <a:rPr lang="en-GB" b="0" baseline="0" dirty="0"/>
              <a:t>Functional analysis of challenging behaviour</a:t>
            </a:r>
          </a:p>
        </p:txBody>
      </p:sp>
      <p:sp>
        <p:nvSpPr>
          <p:cNvPr id="4" name="Slide Number Placeholder 3"/>
          <p:cNvSpPr>
            <a:spLocks noGrp="1"/>
          </p:cNvSpPr>
          <p:nvPr>
            <p:ph type="sldNum" sz="quarter" idx="10"/>
          </p:nvPr>
        </p:nvSpPr>
        <p:spPr/>
        <p:txBody>
          <a:bodyPr/>
          <a:lstStyle/>
          <a:p>
            <a:fld id="{AEB8992C-380D-4BE1-B7DF-B74B621CEF19}" type="slidenum">
              <a:rPr lang="en-GB" smtClean="0"/>
              <a:pPr/>
              <a:t>39</a:t>
            </a:fld>
            <a:endParaRPr lang="en-GB" dirty="0"/>
          </a:p>
        </p:txBody>
      </p:sp>
    </p:spTree>
    <p:extLst>
      <p:ext uri="{BB962C8B-B14F-4D97-AF65-F5344CB8AC3E}">
        <p14:creationId xmlns:p14="http://schemas.microsoft.com/office/powerpoint/2010/main" val="186192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limited</a:t>
            </a:r>
            <a:r>
              <a:rPr lang="en-GB" baseline="0" dirty="0"/>
              <a:t> evidence base</a:t>
            </a:r>
          </a:p>
          <a:p>
            <a:endParaRPr lang="en-GB" baseline="0" dirty="0"/>
          </a:p>
          <a:p>
            <a:pPr marL="171450" indent="-171450">
              <a:buFont typeface="Arial" panose="020B0604020202020204" pitchFamily="34" charset="0"/>
              <a:buChar char="•"/>
            </a:pPr>
            <a:r>
              <a:rPr lang="en-GB" baseline="0" dirty="0"/>
              <a:t>Focus on individual strengths and weaknesses</a:t>
            </a:r>
          </a:p>
          <a:p>
            <a:pPr marL="171450" indent="-171450">
              <a:buFont typeface="Arial" panose="020B0604020202020204" pitchFamily="34" charset="0"/>
              <a:buChar char="•"/>
            </a:pPr>
            <a:r>
              <a:rPr lang="en-GB" baseline="0" dirty="0"/>
              <a:t>CBT / behavioural modification</a:t>
            </a:r>
          </a:p>
          <a:p>
            <a:pPr marL="171450" indent="-171450">
              <a:buFont typeface="Arial" panose="020B0604020202020204" pitchFamily="34" charset="0"/>
              <a:buChar char="•"/>
            </a:pPr>
            <a:r>
              <a:rPr lang="en-GB" baseline="0" dirty="0"/>
              <a:t>Environmental modification</a:t>
            </a:r>
          </a:p>
          <a:p>
            <a:pPr marL="628650" lvl="1" indent="-171450">
              <a:buFont typeface="Arial" panose="020B0604020202020204" pitchFamily="34" charset="0"/>
              <a:buChar char="•"/>
            </a:pPr>
            <a:r>
              <a:rPr lang="en-GB" baseline="0" dirty="0"/>
              <a:t>Supportive, well-staffed</a:t>
            </a:r>
          </a:p>
          <a:p>
            <a:pPr marL="171450" indent="-171450">
              <a:buFont typeface="Arial" panose="020B0604020202020204" pitchFamily="34" charset="0"/>
              <a:buChar char="•"/>
            </a:pPr>
            <a:r>
              <a:rPr lang="en-GB" baseline="0" dirty="0"/>
              <a:t>Specialist placements</a:t>
            </a:r>
          </a:p>
          <a:p>
            <a:pPr marL="171450" indent="-171450">
              <a:buFont typeface="Arial" panose="020B0604020202020204" pitchFamily="34" charset="0"/>
              <a:buChar char="•"/>
            </a:pPr>
            <a:r>
              <a:rPr lang="en-GB" baseline="0" dirty="0"/>
              <a:t>Antipsychotics are not anti-aggressive and should only be used to treat underlying mental disorder</a:t>
            </a:r>
          </a:p>
          <a:p>
            <a:pPr marL="171450" indent="-171450">
              <a:buFont typeface="Arial" panose="020B0604020202020204" pitchFamily="34" charset="0"/>
              <a:buChar char="•"/>
            </a:pPr>
            <a:r>
              <a:rPr lang="en-GB" baseline="0" dirty="0"/>
              <a:t>Autism patients – do show improvement in irritability and aggression with risperidone</a:t>
            </a:r>
          </a:p>
          <a:p>
            <a:pPr marL="171450" indent="-171450">
              <a:buFont typeface="Arial" panose="020B0604020202020204" pitchFamily="34" charset="0"/>
              <a:buChar char="•"/>
            </a:pPr>
            <a:r>
              <a:rPr lang="en-GB" baseline="0" dirty="0"/>
              <a:t>SSRIs may reduce aggression in 50% </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40</a:t>
            </a:fld>
            <a:endParaRPr lang="en-GB" dirty="0"/>
          </a:p>
        </p:txBody>
      </p:sp>
    </p:spTree>
    <p:extLst>
      <p:ext uri="{BB962C8B-B14F-4D97-AF65-F5344CB8AC3E}">
        <p14:creationId xmlns:p14="http://schemas.microsoft.com/office/powerpoint/2010/main" val="162958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firm evidence that LD in itself</a:t>
            </a:r>
            <a:r>
              <a:rPr lang="en-GB" baseline="0" dirty="0"/>
              <a:t> is a risk factor for offending – but borderline LD individuals are over-represented in offender populations. </a:t>
            </a:r>
          </a:p>
          <a:p>
            <a:endParaRPr lang="en-GB" baseline="0" dirty="0"/>
          </a:p>
          <a:p>
            <a:r>
              <a:rPr lang="en-GB" u="sng" baseline="0" dirty="0"/>
              <a:t>Possible explanations</a:t>
            </a:r>
          </a:p>
          <a:p>
            <a:pPr marL="171450" indent="-171450">
              <a:buFont typeface="Arial" panose="020B0604020202020204" pitchFamily="34" charset="0"/>
              <a:buChar char="•"/>
            </a:pPr>
            <a:r>
              <a:rPr lang="en-GB" baseline="0" dirty="0"/>
              <a:t>Lack of abstract thinking – lack of empathy and unable to foresee consequences of their actions</a:t>
            </a:r>
          </a:p>
          <a:p>
            <a:pPr marL="171450" indent="-171450">
              <a:buFont typeface="Arial" panose="020B0604020202020204" pitchFamily="34" charset="0"/>
              <a:buChar char="•"/>
            </a:pPr>
            <a:r>
              <a:rPr lang="en-GB" baseline="0" dirty="0"/>
              <a:t>Operating at delayed developmental stage</a:t>
            </a:r>
          </a:p>
          <a:p>
            <a:pPr marL="171450" indent="-171450">
              <a:buFont typeface="Arial" panose="020B0604020202020204" pitchFamily="34" charset="0"/>
              <a:buChar char="•"/>
            </a:pPr>
            <a:r>
              <a:rPr lang="en-GB" baseline="0" dirty="0"/>
              <a:t>Reduced capacity to delay gratification / resist temptation</a:t>
            </a:r>
          </a:p>
          <a:p>
            <a:pPr marL="171450" indent="-171450">
              <a:buFont typeface="Arial" panose="020B0604020202020204" pitchFamily="34" charset="0"/>
              <a:buChar char="•"/>
            </a:pPr>
            <a:r>
              <a:rPr lang="en-GB" baseline="0" dirty="0"/>
              <a:t>Reduced capacity to modify behaviour according to experience</a:t>
            </a:r>
          </a:p>
          <a:p>
            <a:pPr marL="171450" indent="-171450">
              <a:buFont typeface="Arial" panose="020B0604020202020204" pitchFamily="34" charset="0"/>
              <a:buChar char="•"/>
            </a:pPr>
            <a:r>
              <a:rPr lang="en-GB" baseline="0" dirty="0"/>
              <a:t>Social naivety</a:t>
            </a:r>
          </a:p>
          <a:p>
            <a:pPr marL="171450" indent="-171450">
              <a:buFont typeface="Arial" panose="020B0604020202020204" pitchFamily="34" charset="0"/>
              <a:buChar char="•"/>
            </a:pPr>
            <a:r>
              <a:rPr lang="en-GB" baseline="0" dirty="0"/>
              <a:t>Greater socio-economic stressors – more likely to be rejected by peer group</a:t>
            </a:r>
          </a:p>
          <a:p>
            <a:pPr marL="171450" indent="-171450">
              <a:buFont typeface="Arial" panose="020B0604020202020204" pitchFamily="34" charset="0"/>
              <a:buChar char="•"/>
            </a:pPr>
            <a:r>
              <a:rPr lang="en-GB" baseline="0" dirty="0"/>
              <a:t>Increased likelihood of getting caught</a:t>
            </a:r>
          </a:p>
          <a:p>
            <a:pPr marL="171450" indent="-171450">
              <a:buFont typeface="Arial" panose="020B0604020202020204" pitchFamily="34" charset="0"/>
              <a:buChar char="•"/>
            </a:pPr>
            <a:r>
              <a:rPr lang="en-GB" baseline="0" dirty="0"/>
              <a:t>Skills deficits – verbal skills, memory and visual-motor integration are all related to offending, independent of socio-economic status</a:t>
            </a:r>
          </a:p>
          <a:p>
            <a:pPr marL="171450" indent="-171450">
              <a:buFont typeface="Arial" panose="020B0604020202020204" pitchFamily="34" charset="0"/>
              <a:buChar char="•"/>
            </a:pPr>
            <a:r>
              <a:rPr lang="en-GB" baseline="0" dirty="0"/>
              <a:t>Poor problem-solving skills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1" baseline="0" dirty="0"/>
              <a:t>Sexual offending and Arson discussed in part 1</a:t>
            </a:r>
          </a:p>
        </p:txBody>
      </p:sp>
      <p:sp>
        <p:nvSpPr>
          <p:cNvPr id="4" name="Slide Number Placeholder 3"/>
          <p:cNvSpPr>
            <a:spLocks noGrp="1"/>
          </p:cNvSpPr>
          <p:nvPr>
            <p:ph type="sldNum" sz="quarter" idx="10"/>
          </p:nvPr>
        </p:nvSpPr>
        <p:spPr/>
        <p:txBody>
          <a:bodyPr/>
          <a:lstStyle/>
          <a:p>
            <a:fld id="{AEB8992C-380D-4BE1-B7DF-B74B621CEF19}" type="slidenum">
              <a:rPr lang="en-GB" smtClean="0"/>
              <a:pPr/>
              <a:t>41</a:t>
            </a:fld>
            <a:endParaRPr lang="en-GB" dirty="0"/>
          </a:p>
        </p:txBody>
      </p:sp>
    </p:spTree>
    <p:extLst>
      <p:ext uri="{BB962C8B-B14F-4D97-AF65-F5344CB8AC3E}">
        <p14:creationId xmlns:p14="http://schemas.microsoft.com/office/powerpoint/2010/main" val="1306989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Following offence types might indicate presence of ASD (Berney 2004)</a:t>
            </a:r>
          </a:p>
          <a:p>
            <a:pPr marL="171450" indent="-171450">
              <a:buFont typeface="Arial" panose="020B0604020202020204" pitchFamily="34" charset="0"/>
              <a:buChar char="•"/>
            </a:pPr>
            <a:r>
              <a:rPr lang="en-GB" dirty="0"/>
              <a:t>Obsessive</a:t>
            </a:r>
            <a:r>
              <a:rPr lang="en-GB" baseline="0" dirty="0"/>
              <a:t> harassment / stalking</a:t>
            </a:r>
          </a:p>
          <a:p>
            <a:pPr marL="171450" indent="-171450">
              <a:buFont typeface="Arial" panose="020B0604020202020204" pitchFamily="34" charset="0"/>
              <a:buChar char="•"/>
            </a:pPr>
            <a:r>
              <a:rPr lang="en-GB" baseline="0" dirty="0"/>
              <a:t>Inexplicable violence</a:t>
            </a:r>
          </a:p>
          <a:p>
            <a:pPr marL="171450" indent="-171450">
              <a:buFont typeface="Arial" panose="020B0604020202020204" pitchFamily="34" charset="0"/>
              <a:buChar char="•"/>
            </a:pPr>
            <a:r>
              <a:rPr lang="en-GB" baseline="0" dirty="0"/>
              <a:t>Computer crime</a:t>
            </a:r>
          </a:p>
          <a:p>
            <a:pPr marL="171450" indent="-171450">
              <a:buFont typeface="Arial" panose="020B0604020202020204" pitchFamily="34" charset="0"/>
              <a:buChar char="•"/>
            </a:pPr>
            <a:r>
              <a:rPr lang="en-GB" baseline="0" dirty="0"/>
              <a:t>Offences arising from misjudged social relationships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u="sng" baseline="0" dirty="0"/>
              <a:t>Characteristics of ASD that may lead to offending</a:t>
            </a:r>
          </a:p>
          <a:p>
            <a:pPr marL="171450" indent="-171450">
              <a:buFont typeface="Arial" panose="020B0604020202020204" pitchFamily="34" charset="0"/>
              <a:buChar char="•"/>
            </a:pPr>
            <a:r>
              <a:rPr lang="en-GB" baseline="0" dirty="0"/>
              <a:t>Lack of concern for / awareness of likely outcomes</a:t>
            </a:r>
          </a:p>
          <a:p>
            <a:pPr marL="171450" indent="-171450">
              <a:buFont typeface="Arial" panose="020B0604020202020204" pitchFamily="34" charset="0"/>
              <a:buChar char="•"/>
            </a:pPr>
            <a:r>
              <a:rPr lang="en-GB" baseline="0" dirty="0"/>
              <a:t>Lack of empathy</a:t>
            </a:r>
          </a:p>
          <a:p>
            <a:pPr marL="171450" indent="-171450">
              <a:buFont typeface="Arial" panose="020B0604020202020204" pitchFamily="34" charset="0"/>
              <a:buChar char="•"/>
            </a:pPr>
            <a:r>
              <a:rPr lang="en-GB" baseline="0" dirty="0"/>
              <a:t>Impulsive violence arising from anxiety</a:t>
            </a:r>
          </a:p>
          <a:p>
            <a:pPr marL="171450" indent="-171450">
              <a:buFont typeface="Arial" panose="020B0604020202020204" pitchFamily="34" charset="0"/>
              <a:buChar char="•"/>
            </a:pPr>
            <a:r>
              <a:rPr lang="en-GB" baseline="0" dirty="0"/>
              <a:t>Social naivety leading to exploitation by others</a:t>
            </a:r>
          </a:p>
          <a:p>
            <a:pPr marL="171450" indent="-171450">
              <a:buFont typeface="Arial" panose="020B0604020202020204" pitchFamily="34" charset="0"/>
              <a:buChar char="•"/>
            </a:pPr>
            <a:r>
              <a:rPr lang="en-GB" baseline="0" dirty="0"/>
              <a:t>Misinterpretation of social norms may lead to sexual offending</a:t>
            </a:r>
          </a:p>
          <a:p>
            <a:pPr marL="171450" indent="-171450">
              <a:buFont typeface="Arial" panose="020B0604020202020204" pitchFamily="34" charset="0"/>
              <a:buChar char="•"/>
            </a:pPr>
            <a:r>
              <a:rPr lang="en-GB" baseline="0" dirty="0"/>
              <a:t>Obsessive interests </a:t>
            </a:r>
            <a:r>
              <a:rPr lang="en-GB" baseline="0" dirty="0">
                <a:sym typeface="Wingdings" panose="05000000000000000000" pitchFamily="2" charset="2"/>
              </a:rPr>
              <a:t> stalking / theft</a:t>
            </a:r>
          </a:p>
          <a:p>
            <a:pPr marL="171450" indent="-171450">
              <a:buFont typeface="Arial" panose="020B0604020202020204" pitchFamily="34" charset="0"/>
              <a:buChar char="•"/>
            </a:pPr>
            <a:endParaRPr lang="en-GB" baseline="0" dirty="0">
              <a:sym typeface="Wingdings" panose="05000000000000000000" pitchFamily="2" charset="2"/>
            </a:endParaRPr>
          </a:p>
          <a:p>
            <a:pPr marL="0" indent="0">
              <a:buFont typeface="Arial" panose="020B0604020202020204" pitchFamily="34" charset="0"/>
              <a:buNone/>
            </a:pPr>
            <a:r>
              <a:rPr lang="en-GB" u="sng" baseline="0" dirty="0">
                <a:sym typeface="Wingdings" panose="05000000000000000000" pitchFamily="2" charset="2"/>
              </a:rPr>
              <a:t>Management of ASD </a:t>
            </a:r>
          </a:p>
          <a:p>
            <a:pPr marL="0" indent="0">
              <a:buFont typeface="Arial" panose="020B0604020202020204" pitchFamily="34" charset="0"/>
              <a:buNone/>
            </a:pPr>
            <a:r>
              <a:rPr lang="en-GB" dirty="0"/>
              <a:t>Evidence-base</a:t>
            </a:r>
            <a:r>
              <a:rPr lang="en-GB" baseline="0" dirty="0"/>
              <a:t> is weak</a:t>
            </a:r>
          </a:p>
          <a:p>
            <a:pPr marL="171450" indent="-171450">
              <a:buFont typeface="Arial" panose="020B0604020202020204" pitchFamily="34" charset="0"/>
              <a:buChar char="•"/>
            </a:pPr>
            <a:r>
              <a:rPr lang="en-GB" baseline="0" dirty="0"/>
              <a:t>Setting – outpatient / mainstream secure unit / specialist ASD unit</a:t>
            </a:r>
          </a:p>
          <a:p>
            <a:pPr marL="171450" indent="-171450">
              <a:buFont typeface="Arial" panose="020B0604020202020204" pitchFamily="34" charset="0"/>
              <a:buChar char="•"/>
            </a:pPr>
            <a:r>
              <a:rPr lang="en-GB" baseline="0" dirty="0"/>
              <a:t>Psychological</a:t>
            </a:r>
          </a:p>
          <a:p>
            <a:pPr marL="628650" lvl="1" indent="-171450">
              <a:buFont typeface="Arial" panose="020B0604020202020204" pitchFamily="34" charset="0"/>
              <a:buChar char="•"/>
            </a:pPr>
            <a:r>
              <a:rPr lang="en-GB" baseline="0" dirty="0"/>
              <a:t>CBT </a:t>
            </a:r>
          </a:p>
          <a:p>
            <a:pPr marL="628650" lvl="1" indent="-171450">
              <a:buFont typeface="Arial" panose="020B0604020202020204" pitchFamily="34" charset="0"/>
              <a:buChar char="•"/>
            </a:pPr>
            <a:r>
              <a:rPr lang="en-GB" baseline="0" dirty="0"/>
              <a:t>Role-playing</a:t>
            </a:r>
          </a:p>
          <a:p>
            <a:pPr marL="628650" lvl="1" indent="-171450">
              <a:buFont typeface="Arial" panose="020B0604020202020204" pitchFamily="34" charset="0"/>
              <a:buChar char="•"/>
            </a:pPr>
            <a:r>
              <a:rPr lang="en-GB" baseline="0" dirty="0"/>
              <a:t>Mind reading</a:t>
            </a:r>
          </a:p>
          <a:p>
            <a:pPr marL="628650" lvl="1" indent="-171450">
              <a:buFont typeface="Arial" panose="020B0604020202020204" pitchFamily="34" charset="0"/>
              <a:buChar char="•"/>
            </a:pPr>
            <a:r>
              <a:rPr lang="en-GB" baseline="0" dirty="0"/>
              <a:t>Social skills training</a:t>
            </a:r>
          </a:p>
          <a:p>
            <a:pPr marL="628650" lvl="1" indent="-171450">
              <a:buFont typeface="Arial" panose="020B0604020202020204" pitchFamily="34" charset="0"/>
              <a:buChar char="•"/>
            </a:pPr>
            <a:r>
              <a:rPr lang="en-GB" baseline="0" dirty="0"/>
              <a:t>Specific interventions for the offending behaviour</a:t>
            </a:r>
          </a:p>
          <a:p>
            <a:pPr marL="628650" lvl="1" indent="-171450">
              <a:buFont typeface="Arial" panose="020B0604020202020204" pitchFamily="34" charset="0"/>
              <a:buChar char="•"/>
            </a:pPr>
            <a:r>
              <a:rPr lang="en-GB" baseline="0" dirty="0"/>
              <a:t>Support for carers</a:t>
            </a:r>
          </a:p>
          <a:p>
            <a:pPr marL="171450" indent="-171450">
              <a:buFont typeface="Arial" panose="020B0604020202020204" pitchFamily="34" charset="0"/>
              <a:buChar char="•"/>
            </a:pPr>
            <a:r>
              <a:rPr lang="en-GB" baseline="0" dirty="0"/>
              <a:t>Pharmacological – for co-morbid conditions only</a:t>
            </a:r>
          </a:p>
          <a:p>
            <a:pPr marL="171450" indent="-171450">
              <a:buFont typeface="Arial" panose="020B0604020202020204" pitchFamily="34" charset="0"/>
              <a:buChar char="•"/>
            </a:pPr>
            <a:r>
              <a:rPr lang="en-GB" baseline="0" dirty="0"/>
              <a:t>Environmental to avoid sensory overload, predictable and consistent regimes</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42</a:t>
            </a:fld>
            <a:endParaRPr lang="en-GB" dirty="0"/>
          </a:p>
        </p:txBody>
      </p:sp>
    </p:spTree>
    <p:extLst>
      <p:ext uri="{BB962C8B-B14F-4D97-AF65-F5344CB8AC3E}">
        <p14:creationId xmlns:p14="http://schemas.microsoft.com/office/powerpoint/2010/main" val="493704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Nigel Constable</a:t>
            </a:r>
            <a:endParaRPr lang="en-GB" b="0" dirty="0"/>
          </a:p>
          <a:p>
            <a:pPr>
              <a:buFont typeface="Arial" pitchFamily="34" charset="0"/>
              <a:buChar char="•"/>
            </a:pPr>
            <a:r>
              <a:rPr lang="en-GB" b="0" dirty="0"/>
              <a:t> Killed</a:t>
            </a:r>
            <a:r>
              <a:rPr lang="en-GB" b="0" baseline="0" dirty="0"/>
              <a:t> his mother during an epileptic automatism</a:t>
            </a:r>
          </a:p>
          <a:p>
            <a:pPr>
              <a:buFont typeface="Arial" pitchFamily="34" charset="0"/>
              <a:buChar char="•"/>
            </a:pPr>
            <a:r>
              <a:rPr lang="en-GB" b="0" baseline="0" dirty="0"/>
              <a:t> Diagnosed with TLE at age of 9</a:t>
            </a:r>
          </a:p>
          <a:p>
            <a:pPr>
              <a:buFont typeface="Arial" pitchFamily="34" charset="0"/>
              <a:buChar char="•"/>
            </a:pPr>
            <a:r>
              <a:rPr lang="en-GB" b="0" baseline="0" dirty="0"/>
              <a:t> </a:t>
            </a:r>
            <a:r>
              <a:rPr lang="en-GB" b="0" baseline="0" dirty="0" err="1"/>
              <a:t>Unwitnessed</a:t>
            </a:r>
            <a:r>
              <a:rPr lang="en-GB" b="0" baseline="0" dirty="0"/>
              <a:t> assault in which she sustained head injuries, but his behaviour afterwards suggested he was post-</a:t>
            </a:r>
            <a:r>
              <a:rPr lang="en-GB" b="0" baseline="0" dirty="0" err="1"/>
              <a:t>ictal</a:t>
            </a:r>
            <a:endParaRPr lang="en-GB" b="0" baseline="0" dirty="0"/>
          </a:p>
          <a:p>
            <a:pPr>
              <a:buFont typeface="Arial" pitchFamily="34" charset="0"/>
              <a:buChar char="•"/>
            </a:pPr>
            <a:r>
              <a:rPr lang="en-GB" b="0" baseline="0" dirty="0"/>
              <a:t> Found NGRI</a:t>
            </a:r>
          </a:p>
          <a:p>
            <a:pPr lvl="1">
              <a:buFont typeface="Arial" pitchFamily="34" charset="0"/>
              <a:buChar char="•"/>
            </a:pPr>
            <a:r>
              <a:rPr lang="en-GB" b="0" baseline="0" dirty="0"/>
              <a:t> </a:t>
            </a:r>
            <a:r>
              <a:rPr lang="en-GB" b="0" baseline="0" dirty="0" err="1"/>
              <a:t>M’Naghten</a:t>
            </a:r>
            <a:r>
              <a:rPr lang="en-GB" b="0" baseline="0" dirty="0"/>
              <a:t> rules</a:t>
            </a:r>
          </a:p>
          <a:p>
            <a:pPr lvl="1">
              <a:buFont typeface="Arial" pitchFamily="34" charset="0"/>
              <a:buChar char="•"/>
            </a:pPr>
            <a:r>
              <a:rPr lang="en-GB" b="0" baseline="0" dirty="0"/>
              <a:t> Everyone presumed to be sane</a:t>
            </a:r>
          </a:p>
          <a:p>
            <a:pPr lvl="1">
              <a:buFont typeface="Arial" pitchFamily="34" charset="0"/>
              <a:buChar char="•"/>
            </a:pPr>
            <a:r>
              <a:rPr lang="en-GB" b="0" baseline="0" dirty="0"/>
              <a:t> Must be proved that at the time of the offence, the accused was suffering from a defect of reason as a result of disease of the mind, as to not know the nature and quality of the act, or if he did know he did not know that it was wrong</a:t>
            </a:r>
          </a:p>
          <a:p>
            <a:pPr lvl="1">
              <a:buFont typeface="Arial" pitchFamily="34" charset="0"/>
              <a:buChar char="•"/>
            </a:pPr>
            <a:endParaRPr lang="en-GB" b="0" baseline="0" dirty="0"/>
          </a:p>
          <a:p>
            <a:pPr>
              <a:buFont typeface="Arial" pitchFamily="34" charset="0"/>
              <a:buChar char="•"/>
            </a:pPr>
            <a:r>
              <a:rPr lang="en-GB" b="0" baseline="0" dirty="0"/>
              <a:t> Hospital order</a:t>
            </a:r>
          </a:p>
          <a:p>
            <a:pPr>
              <a:buFont typeface="Arial" pitchFamily="34" charset="0"/>
              <a:buChar char="•"/>
            </a:pPr>
            <a:r>
              <a:rPr lang="en-GB" b="0" baseline="0" dirty="0"/>
              <a:t> Automatism = unconscious, automatic behaviour</a:t>
            </a:r>
            <a:endParaRPr lang="en-GB" b="1" dirty="0"/>
          </a:p>
          <a:p>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43</a:t>
            </a:fld>
            <a:endParaRPr lang="en-GB" dirty="0"/>
          </a:p>
        </p:txBody>
      </p:sp>
    </p:spTree>
    <p:extLst>
      <p:ext uri="{BB962C8B-B14F-4D97-AF65-F5344CB8AC3E}">
        <p14:creationId xmlns:p14="http://schemas.microsoft.com/office/powerpoint/2010/main" val="1853787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Rarely associated with violence</a:t>
            </a:r>
          </a:p>
          <a:p>
            <a:endParaRPr lang="en-GB" u="sng" dirty="0"/>
          </a:p>
          <a:p>
            <a:r>
              <a:rPr lang="en-GB" u="sng" dirty="0"/>
              <a:t>Prevalence</a:t>
            </a:r>
            <a:r>
              <a:rPr lang="en-GB" u="sng" baseline="0" dirty="0"/>
              <a:t> of epilepsy</a:t>
            </a:r>
          </a:p>
          <a:p>
            <a:pPr marL="171450" indent="-171450">
              <a:buFont typeface="Arial" panose="020B0604020202020204" pitchFamily="34" charset="0"/>
              <a:buChar char="•"/>
            </a:pPr>
            <a:r>
              <a:rPr lang="en-GB" baseline="0" dirty="0"/>
              <a:t>0.5 – 1% general population</a:t>
            </a:r>
          </a:p>
          <a:p>
            <a:pPr marL="171450" indent="-171450">
              <a:buFont typeface="Arial" panose="020B0604020202020204" pitchFamily="34" charset="0"/>
              <a:buChar char="•"/>
            </a:pPr>
            <a:r>
              <a:rPr lang="en-GB" baseline="0" dirty="0"/>
              <a:t>Prisoners 1 – 2%</a:t>
            </a:r>
          </a:p>
          <a:p>
            <a:pPr marL="171450" indent="-171450">
              <a:buFont typeface="Arial" panose="020B0604020202020204" pitchFamily="34" charset="0"/>
              <a:buChar char="•"/>
            </a:pPr>
            <a:r>
              <a:rPr lang="en-GB" baseline="0" dirty="0"/>
              <a:t>Forensic psychiatric patients 5%</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However it can be difficult to account for the high rates of epilepsy in prisoners. </a:t>
            </a:r>
            <a:r>
              <a:rPr lang="en-GB" u="sng" baseline="0" dirty="0"/>
              <a:t>Possible explanations include:</a:t>
            </a:r>
          </a:p>
          <a:p>
            <a:pPr marL="171450" indent="-171450">
              <a:buFont typeface="Arial" panose="020B0604020202020204" pitchFamily="34" charset="0"/>
              <a:buChar char="•"/>
            </a:pPr>
            <a:r>
              <a:rPr lang="en-GB" baseline="0" dirty="0"/>
              <a:t>Epileptic patients more likely to have been institutionalised</a:t>
            </a:r>
          </a:p>
          <a:p>
            <a:pPr marL="171450" indent="-171450">
              <a:buFont typeface="Arial" panose="020B0604020202020204" pitchFamily="34" charset="0"/>
              <a:buChar char="•"/>
            </a:pPr>
            <a:r>
              <a:rPr lang="en-GB" baseline="0" dirty="0"/>
              <a:t>Brain damage – cause of epilepsy and cause of offending behaviour</a:t>
            </a:r>
          </a:p>
          <a:p>
            <a:pPr marL="171450" indent="-171450">
              <a:buFont typeface="Arial" panose="020B0604020202020204" pitchFamily="34" charset="0"/>
              <a:buChar char="•"/>
            </a:pPr>
            <a:r>
              <a:rPr lang="en-GB" baseline="0" dirty="0"/>
              <a:t>Low self-esteem in people with epilepsy as a risk factor for offending</a:t>
            </a:r>
          </a:p>
          <a:p>
            <a:pPr marL="171450" indent="-171450">
              <a:buFont typeface="Arial" panose="020B0604020202020204" pitchFamily="34" charset="0"/>
              <a:buChar char="•"/>
            </a:pPr>
            <a:r>
              <a:rPr lang="en-GB" baseline="0" dirty="0"/>
              <a:t>Increased risk of mental disorder</a:t>
            </a:r>
          </a:p>
          <a:p>
            <a:pPr marL="171450" indent="-171450">
              <a:buFont typeface="Arial" panose="020B0604020202020204" pitchFamily="34" charset="0"/>
              <a:buChar char="•"/>
            </a:pPr>
            <a:r>
              <a:rPr lang="en-GB" baseline="0" dirty="0"/>
              <a:t>Poor environments cause of epilepsy and offending</a:t>
            </a:r>
          </a:p>
          <a:p>
            <a:pPr marL="171450" indent="-171450">
              <a:buFont typeface="Arial" panose="020B0604020202020204" pitchFamily="34" charset="0"/>
              <a:buChar char="•"/>
            </a:pPr>
            <a:r>
              <a:rPr lang="en-GB" baseline="0" dirty="0"/>
              <a:t>Behavioural disorders causing accidents, leading to brain injuries leading to epilepsy</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u="sng" baseline="0" dirty="0"/>
              <a:t>20 – 30% patients with epilepsy have a co-morbid psychiatric condition</a:t>
            </a:r>
          </a:p>
          <a:p>
            <a:pPr marL="171450" indent="-171450">
              <a:buFont typeface="Arial" panose="020B0604020202020204" pitchFamily="34" charset="0"/>
              <a:buChar char="•"/>
            </a:pPr>
            <a:r>
              <a:rPr lang="en-GB" baseline="0" dirty="0"/>
              <a:t>2 – 9% psychosis</a:t>
            </a:r>
          </a:p>
          <a:p>
            <a:pPr marL="171450" indent="-171450">
              <a:buFont typeface="Arial" panose="020B0604020202020204" pitchFamily="34" charset="0"/>
              <a:buChar char="•"/>
            </a:pPr>
            <a:r>
              <a:rPr lang="en-GB" baseline="0" dirty="0"/>
              <a:t>20 – 60% depression</a:t>
            </a:r>
          </a:p>
          <a:p>
            <a:pPr marL="171450" indent="-171450">
              <a:buFont typeface="Arial" panose="020B0604020202020204" pitchFamily="34" charset="0"/>
              <a:buChar char="•"/>
            </a:pPr>
            <a:r>
              <a:rPr lang="en-GB" baseline="0" dirty="0"/>
              <a:t>20 – 50% substance abuse</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No general increase in violence with epilepsy</a:t>
            </a:r>
          </a:p>
          <a:p>
            <a:pPr marL="0" indent="0">
              <a:buFont typeface="Arial" panose="020B0604020202020204" pitchFamily="34" charset="0"/>
              <a:buNone/>
            </a:pPr>
            <a:r>
              <a:rPr lang="en-GB" b="1" i="1" baseline="0" dirty="0"/>
              <a:t>BUT</a:t>
            </a:r>
          </a:p>
          <a:p>
            <a:pPr marL="0" indent="0">
              <a:buFont typeface="Arial" panose="020B0604020202020204" pitchFamily="34" charset="0"/>
              <a:buNone/>
            </a:pPr>
            <a:r>
              <a:rPr lang="en-GB" baseline="0" dirty="0"/>
              <a:t>Epilepsy can be associated with complex behaviours (outside of conscious control) which may result in violence</a:t>
            </a:r>
          </a:p>
          <a:p>
            <a:pPr marL="0" indent="0">
              <a:buFont typeface="Arial" panose="020B0604020202020204" pitchFamily="34" charset="0"/>
              <a:buNone/>
            </a:pPr>
            <a:r>
              <a:rPr lang="en-GB" baseline="0" dirty="0"/>
              <a:t>Violence in epilepsy usually due to other risk factors (e.g. substance use)</a:t>
            </a: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44</a:t>
            </a:fld>
            <a:endParaRPr lang="en-GB" dirty="0"/>
          </a:p>
        </p:txBody>
      </p:sp>
    </p:spTree>
    <p:extLst>
      <p:ext uri="{BB962C8B-B14F-4D97-AF65-F5344CB8AC3E}">
        <p14:creationId xmlns:p14="http://schemas.microsoft.com/office/powerpoint/2010/main" val="3795535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u="none" dirty="0"/>
              <a:t>LINK TO CASE OF NIGEL</a:t>
            </a:r>
            <a:r>
              <a:rPr lang="en-GB" b="1" u="none" baseline="0" dirty="0"/>
              <a:t> CONSTABLE</a:t>
            </a:r>
          </a:p>
          <a:p>
            <a:pPr marL="0" indent="0">
              <a:buFont typeface="Arial" panose="020B0604020202020204" pitchFamily="34" charset="0"/>
              <a:buNone/>
            </a:pPr>
            <a:endParaRPr lang="en-GB" b="1" u="none" dirty="0"/>
          </a:p>
          <a:p>
            <a:pPr marL="0" indent="0">
              <a:buFont typeface="Arial" panose="020B0604020202020204" pitchFamily="34" charset="0"/>
              <a:buNone/>
            </a:pPr>
            <a:r>
              <a:rPr lang="en-GB" u="sng" dirty="0"/>
              <a:t>Criteria to suspect</a:t>
            </a:r>
            <a:r>
              <a:rPr lang="en-GB" u="sng" baseline="0" dirty="0"/>
              <a:t> a criminal act may be due to a person’s epilepsy:</a:t>
            </a:r>
            <a:endParaRPr lang="en-GB" u="sng" dirty="0"/>
          </a:p>
          <a:p>
            <a:pPr marL="171450" indent="-171450">
              <a:buFont typeface="Arial" panose="020B0604020202020204" pitchFamily="34" charset="0"/>
              <a:buChar char="•"/>
            </a:pPr>
            <a:r>
              <a:rPr lang="en-GB" dirty="0"/>
              <a:t>Unequivocal</a:t>
            </a:r>
            <a:r>
              <a:rPr lang="en-GB" baseline="0" dirty="0"/>
              <a:t> evidence of epilepsy, but not necessary to have history of automatic behaviour</a:t>
            </a:r>
          </a:p>
          <a:p>
            <a:pPr marL="171450" indent="-171450">
              <a:buFont typeface="Arial" panose="020B0604020202020204" pitchFamily="34" charset="0"/>
              <a:buChar char="•"/>
            </a:pPr>
            <a:r>
              <a:rPr lang="en-GB" baseline="0" dirty="0"/>
              <a:t>Crime will have been sudden with no obvious motive and no evidence of planning or premeditation</a:t>
            </a:r>
          </a:p>
          <a:p>
            <a:pPr marL="171450" indent="-171450">
              <a:buFont typeface="Arial" panose="020B0604020202020204" pitchFamily="34" charset="0"/>
              <a:buChar char="•"/>
            </a:pPr>
            <a:r>
              <a:rPr lang="en-GB" baseline="0" dirty="0"/>
              <a:t>Crime will appear senseless and typically there will have been little or no attempt at concealment or escape</a:t>
            </a:r>
          </a:p>
          <a:p>
            <a:pPr marL="171450" indent="-171450">
              <a:buFont typeface="Arial" panose="020B0604020202020204" pitchFamily="34" charset="0"/>
              <a:buChar char="•"/>
            </a:pPr>
            <a:r>
              <a:rPr lang="en-GB" baseline="0" dirty="0"/>
              <a:t>Abnormal behaviour will have usually been of short duration, lasting minutes rather than hours and never entirely appropriate to the circumstances</a:t>
            </a:r>
          </a:p>
          <a:p>
            <a:pPr marL="171450" indent="-171450">
              <a:buFont typeface="Arial" panose="020B0604020202020204" pitchFamily="34" charset="0"/>
              <a:buChar char="•"/>
            </a:pPr>
            <a:r>
              <a:rPr lang="en-GB" baseline="0" dirty="0"/>
              <a:t>Witnesses may have noticed impairment of awareness, e.g. inappropriate actions / gestures, stereotypic movements, unresponsiveness or irrelevant replies to questions, aimless wandering or dazed or vacant expression</a:t>
            </a:r>
          </a:p>
          <a:p>
            <a:pPr marL="171450" indent="-171450">
              <a:buFont typeface="Arial" panose="020B0604020202020204" pitchFamily="34" charset="0"/>
              <a:buChar char="•"/>
            </a:pPr>
            <a:r>
              <a:rPr lang="en-GB" baseline="0" dirty="0"/>
              <a:t>Amnesia for the act is the rule, but there should be no anterograde amnesia for events following resumption of conscious awareness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No evidence that sex offending is commoner in people with epilepsy</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u="sng" baseline="0" dirty="0"/>
              <a:t>Ictal violence is rare</a:t>
            </a:r>
          </a:p>
          <a:p>
            <a:pPr marL="171450" indent="-171450">
              <a:buFont typeface="Arial" panose="020B0604020202020204" pitchFamily="34" charset="0"/>
              <a:buChar char="•"/>
            </a:pPr>
            <a:r>
              <a:rPr lang="en-GB" baseline="0" dirty="0"/>
              <a:t>Committed during a seizure</a:t>
            </a:r>
          </a:p>
          <a:p>
            <a:pPr marL="171450" indent="-171450">
              <a:buFont typeface="Arial" panose="020B0604020202020204" pitchFamily="34" charset="0"/>
              <a:buChar char="•"/>
            </a:pPr>
            <a:r>
              <a:rPr lang="en-GB" baseline="0" dirty="0"/>
              <a:t>Usually complex partial seizures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Offending more likely post- or inter-ictal period where person may be more vulnerable to external influences (suggestions from others)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Need to involve neurologist in assessing an epileptic person who has committed a violent offence</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45</a:t>
            </a:fld>
            <a:endParaRPr lang="en-GB" dirty="0"/>
          </a:p>
        </p:txBody>
      </p:sp>
    </p:spTree>
    <p:extLst>
      <p:ext uri="{BB962C8B-B14F-4D97-AF65-F5344CB8AC3E}">
        <p14:creationId xmlns:p14="http://schemas.microsoft.com/office/powerpoint/2010/main" val="319799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Brian</a:t>
            </a:r>
            <a:r>
              <a:rPr lang="en-GB" b="1" u="sng" baseline="0" dirty="0"/>
              <a:t> Thomas</a:t>
            </a:r>
            <a:endParaRPr lang="en-GB" b="0" u="none" baseline="0" dirty="0"/>
          </a:p>
          <a:p>
            <a:endParaRPr lang="en-GB" b="0" u="none" baseline="0" dirty="0"/>
          </a:p>
          <a:p>
            <a:pPr marL="171450" indent="-171450">
              <a:buFont typeface="Arial" panose="020B0604020202020204" pitchFamily="34" charset="0"/>
              <a:buChar char="•"/>
            </a:pPr>
            <a:r>
              <a:rPr lang="en-GB" b="0" u="none" baseline="0" dirty="0"/>
              <a:t>Brian Thomas had a history of sleepwalking.</a:t>
            </a:r>
          </a:p>
          <a:p>
            <a:pPr marL="171450" indent="-171450">
              <a:buFont typeface="Arial" panose="020B0604020202020204" pitchFamily="34" charset="0"/>
              <a:buChar char="•"/>
            </a:pPr>
            <a:r>
              <a:rPr lang="en-GB" b="0" u="none" baseline="0" dirty="0"/>
              <a:t>In 2008 he was caravanning with his wife, when a group of youths made them feel uncomfortable. So they moved their caravan</a:t>
            </a:r>
          </a:p>
          <a:p>
            <a:pPr marL="171450" indent="-171450">
              <a:buFont typeface="Arial" panose="020B0604020202020204" pitchFamily="34" charset="0"/>
              <a:buChar char="•"/>
            </a:pPr>
            <a:r>
              <a:rPr lang="en-GB" b="0" u="none" baseline="0" dirty="0"/>
              <a:t>While sleeping Mr Thomas believed that the youths had broken into the caravan. He thought he was fighting them off when in actual fact he was strangling his wife</a:t>
            </a:r>
          </a:p>
          <a:p>
            <a:pPr marL="171450" indent="-171450">
              <a:buFont typeface="Arial" panose="020B0604020202020204" pitchFamily="34" charset="0"/>
              <a:buChar char="•"/>
            </a:pPr>
            <a:r>
              <a:rPr lang="en-GB" b="0" u="none" baseline="0" dirty="0"/>
              <a:t>When he finally realised what he was doing, his wife was already dead</a:t>
            </a:r>
          </a:p>
          <a:p>
            <a:pPr marL="171450" indent="-171450">
              <a:buFont typeface="Arial" panose="020B0604020202020204" pitchFamily="34" charset="0"/>
              <a:buChar char="•"/>
            </a:pPr>
            <a:r>
              <a:rPr lang="en-GB" b="0" u="none" dirty="0"/>
              <a:t>Mr</a:t>
            </a:r>
            <a:r>
              <a:rPr lang="en-GB" b="0" u="none" baseline="0" dirty="0"/>
              <a:t> Thomas had sleep studies in prison which confirmed the presence of sleepwalking</a:t>
            </a:r>
          </a:p>
          <a:p>
            <a:pPr marL="171450" indent="-171450">
              <a:buFont typeface="Arial" panose="020B0604020202020204" pitchFamily="34" charset="0"/>
              <a:buChar char="•"/>
            </a:pPr>
            <a:r>
              <a:rPr lang="en-GB" b="0" u="none" baseline="0" dirty="0"/>
              <a:t>He pleaded automatism and was acquitted in November 2009</a:t>
            </a:r>
          </a:p>
          <a:p>
            <a:pPr marL="171450" indent="-171450">
              <a:buFont typeface="Arial" panose="020B0604020202020204" pitchFamily="34" charset="0"/>
              <a:buChar char="•"/>
            </a:pPr>
            <a:endParaRPr lang="en-GB" b="0" u="none"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46</a:t>
            </a:fld>
            <a:endParaRPr lang="en-GB" dirty="0"/>
          </a:p>
        </p:txBody>
      </p:sp>
    </p:spTree>
    <p:extLst>
      <p:ext uri="{BB962C8B-B14F-4D97-AF65-F5344CB8AC3E}">
        <p14:creationId xmlns:p14="http://schemas.microsoft.com/office/powerpoint/2010/main" val="1233237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Where violence does occur in sleep disorders</a:t>
            </a:r>
          </a:p>
          <a:p>
            <a:pPr marL="171450" indent="-171450">
              <a:buFont typeface="Arial" panose="020B0604020202020204" pitchFamily="34" charset="0"/>
              <a:buChar char="•"/>
            </a:pPr>
            <a:r>
              <a:rPr lang="en-GB" dirty="0"/>
              <a:t>More common in males</a:t>
            </a:r>
          </a:p>
          <a:p>
            <a:pPr marL="171450" indent="-171450">
              <a:buFont typeface="Arial" panose="020B0604020202020204" pitchFamily="34" charset="0"/>
              <a:buChar char="•"/>
            </a:pPr>
            <a:r>
              <a:rPr lang="en-GB" dirty="0"/>
              <a:t>Childhood h/o parasomnias (incl nocturnal</a:t>
            </a:r>
            <a:r>
              <a:rPr lang="en-GB" baseline="0" dirty="0"/>
              <a:t> enuresis)</a:t>
            </a:r>
          </a:p>
          <a:p>
            <a:pPr marL="171450" indent="-171450">
              <a:buFont typeface="Arial" panose="020B0604020202020204" pitchFamily="34" charset="0"/>
              <a:buChar char="•"/>
            </a:pPr>
            <a:r>
              <a:rPr lang="en-GB" baseline="0" dirty="0"/>
              <a:t>Victims usually known to perpetrator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Sleep deprivation, alcohol, cannabis and caffeine may all provoke sleep walking</a:t>
            </a:r>
          </a:p>
          <a:p>
            <a:pPr marL="0" indent="0">
              <a:buFont typeface="Arial" panose="020B0604020202020204" pitchFamily="34" charset="0"/>
              <a:buNone/>
            </a:pPr>
            <a:endParaRPr lang="en-GB" u="sng" baseline="0" dirty="0"/>
          </a:p>
          <a:p>
            <a:pPr marL="0" indent="0">
              <a:buFont typeface="Arial" panose="020B0604020202020204" pitchFamily="34" charset="0"/>
              <a:buNone/>
            </a:pPr>
            <a:r>
              <a:rPr lang="en-GB" u="sng" baseline="0" dirty="0"/>
              <a:t>Disorders of arousal from sleep</a:t>
            </a:r>
          </a:p>
          <a:p>
            <a:pPr marL="228600" indent="-228600">
              <a:buFont typeface="Arial" panose="020B0604020202020204" pitchFamily="34" charset="0"/>
              <a:buAutoNum type="arabicPeriod"/>
            </a:pPr>
            <a:r>
              <a:rPr lang="en-GB" b="1" baseline="0" dirty="0"/>
              <a:t>Violence associated with confusion on sudden awakening (Sleep drunkenness)</a:t>
            </a:r>
          </a:p>
          <a:p>
            <a:pPr marL="628650" lvl="1" indent="-171450">
              <a:buFont typeface="Arial" panose="020B0604020202020204" pitchFamily="34" charset="0"/>
              <a:buChar char="•"/>
            </a:pPr>
            <a:r>
              <a:rPr lang="en-GB" baseline="0" dirty="0"/>
              <a:t>Confusion, disorientation and misinterpretation of reality on sudden arousal from deep (stage 3 or 4) slow wave sleep</a:t>
            </a:r>
          </a:p>
          <a:p>
            <a:pPr marL="628650" lvl="1" indent="-171450">
              <a:buFont typeface="Arial" panose="020B0604020202020204" pitchFamily="34" charset="0"/>
              <a:buChar char="•"/>
            </a:pPr>
            <a:r>
              <a:rPr lang="en-GB" baseline="0" dirty="0"/>
              <a:t>Sufferer may perform complex actions, generally without leaving the bed and may apparently defend themselves against attack</a:t>
            </a:r>
          </a:p>
          <a:p>
            <a:pPr marL="628650" lvl="1" indent="-171450">
              <a:buFont typeface="Arial" panose="020B0604020202020204" pitchFamily="34" charset="0"/>
              <a:buChar char="•"/>
            </a:pPr>
            <a:r>
              <a:rPr lang="en-GB" baseline="0" dirty="0"/>
              <a:t>No recall </a:t>
            </a:r>
          </a:p>
          <a:p>
            <a:pPr marL="628650" lvl="1" indent="-171450">
              <a:buFont typeface="Arial" panose="020B0604020202020204" pitchFamily="34" charset="0"/>
              <a:buChar char="•"/>
            </a:pPr>
            <a:r>
              <a:rPr lang="en-GB" baseline="0" dirty="0"/>
              <a:t>Case reports suggest violence triggered by external cause – touch or noise with victim being close by</a:t>
            </a:r>
          </a:p>
          <a:p>
            <a:pPr marL="228600" indent="-228600">
              <a:buFont typeface="Arial" panose="020B0604020202020204" pitchFamily="34" charset="0"/>
              <a:buAutoNum type="arabicPeriod"/>
            </a:pPr>
            <a:r>
              <a:rPr lang="en-GB" b="1" baseline="0" dirty="0"/>
              <a:t>Violence associated with sleep walking</a:t>
            </a:r>
          </a:p>
          <a:p>
            <a:pPr marL="628650" lvl="1" indent="-171450">
              <a:buFont typeface="Arial" panose="020B0604020202020204" pitchFamily="34" charset="0"/>
              <a:buChar char="•"/>
            </a:pPr>
            <a:r>
              <a:rPr lang="en-GB" baseline="0" dirty="0"/>
              <a:t>Complex coordinated actions – destruction of surrounding objects, self-injury or injury to others may occur</a:t>
            </a:r>
          </a:p>
          <a:p>
            <a:pPr marL="628650" lvl="1" indent="-171450">
              <a:buFont typeface="Arial" panose="020B0604020202020204" pitchFamily="34" charset="0"/>
              <a:buChar char="•"/>
            </a:pPr>
            <a:r>
              <a:rPr lang="en-GB" baseline="0" dirty="0"/>
              <a:t>Victim commonly a spouse</a:t>
            </a:r>
          </a:p>
          <a:p>
            <a:pPr marL="628650" lvl="1" indent="-171450">
              <a:buFont typeface="Arial" panose="020B0604020202020204" pitchFamily="34" charset="0"/>
              <a:buChar char="•"/>
            </a:pPr>
            <a:r>
              <a:rPr lang="en-GB" baseline="0" dirty="0"/>
              <a:t>Very little evidence of ‘provocation’</a:t>
            </a:r>
          </a:p>
          <a:p>
            <a:pPr marL="228600" indent="-228600">
              <a:buFont typeface="Arial" panose="020B0604020202020204" pitchFamily="34" charset="0"/>
              <a:buAutoNum type="arabicPeriod"/>
            </a:pPr>
            <a:r>
              <a:rPr lang="en-GB" b="1" baseline="0" dirty="0"/>
              <a:t>Violence associated with night terrors</a:t>
            </a:r>
          </a:p>
          <a:p>
            <a:pPr marL="628650" lvl="1" indent="-171450">
              <a:buFont typeface="Arial" panose="020B0604020202020204" pitchFamily="34" charset="0"/>
              <a:buChar char="•"/>
            </a:pPr>
            <a:r>
              <a:rPr lang="en-GB" baseline="0" dirty="0"/>
              <a:t>Night terrors differ from nightmares in terms of physiological arousal and presentation</a:t>
            </a:r>
          </a:p>
          <a:p>
            <a:pPr marL="628650" lvl="1" indent="-171450">
              <a:buFont typeface="Arial" panose="020B0604020202020204" pitchFamily="34" charset="0"/>
              <a:buChar char="•"/>
            </a:pPr>
            <a:r>
              <a:rPr lang="en-GB" baseline="0" dirty="0"/>
              <a:t>Walking from slow wave sleep (nightmares occur in REM sleep)</a:t>
            </a:r>
          </a:p>
          <a:p>
            <a:pPr marL="628650" lvl="1" indent="-171450">
              <a:buFont typeface="Arial" panose="020B0604020202020204" pitchFamily="34" charset="0"/>
              <a:buChar char="•"/>
            </a:pPr>
            <a:r>
              <a:rPr lang="en-GB" baseline="0" dirty="0"/>
              <a:t>Highly arousing image (when observed the individual is terrified)</a:t>
            </a:r>
          </a:p>
          <a:p>
            <a:pPr marL="228600" indent="-228600">
              <a:buFont typeface="Arial" panose="020B0604020202020204" pitchFamily="34" charset="0"/>
              <a:buAutoNum type="arabicPeriod"/>
            </a:pPr>
            <a:r>
              <a:rPr lang="en-GB" b="1" baseline="0" dirty="0"/>
              <a:t>REM sleep behaviour disorder</a:t>
            </a:r>
          </a:p>
          <a:p>
            <a:pPr marL="628650" lvl="1" indent="-171450">
              <a:buFont typeface="Arial" panose="020B0604020202020204" pitchFamily="34" charset="0"/>
              <a:buChar char="•"/>
            </a:pPr>
            <a:r>
              <a:rPr lang="en-GB" baseline="0" dirty="0"/>
              <a:t>Normal REM sleep – paralysis of all skeletal muscles. There is an absence of this in REM sleep behaviour disorder</a:t>
            </a:r>
          </a:p>
          <a:p>
            <a:pPr marL="628650" lvl="1" indent="-171450">
              <a:buFont typeface="Arial" panose="020B0604020202020204" pitchFamily="34" charset="0"/>
              <a:buChar char="•"/>
            </a:pPr>
            <a:r>
              <a:rPr lang="en-GB" baseline="0" dirty="0"/>
              <a:t>Often other neuro abnormalities</a:t>
            </a:r>
          </a:p>
          <a:p>
            <a:pPr marL="628650" lvl="1" indent="-171450">
              <a:buFont typeface="Arial" panose="020B0604020202020204" pitchFamily="34" charset="0"/>
              <a:buChar char="•"/>
            </a:pPr>
            <a:r>
              <a:rPr lang="en-GB" baseline="0" dirty="0"/>
              <a:t>Older men</a:t>
            </a:r>
          </a:p>
          <a:p>
            <a:pPr marL="628650" lvl="1" indent="-171450">
              <a:buFont typeface="Arial" panose="020B0604020202020204" pitchFamily="34" charset="0"/>
              <a:buChar char="•"/>
            </a:pPr>
            <a:r>
              <a:rPr lang="en-GB" baseline="0" dirty="0"/>
              <a:t>No evidence of violence when awake</a:t>
            </a:r>
          </a:p>
          <a:p>
            <a:pPr marL="628650" lvl="1" indent="-171450">
              <a:buFont typeface="Arial" panose="020B0604020202020204" pitchFamily="34" charset="0"/>
              <a:buChar char="•"/>
            </a:pPr>
            <a:r>
              <a:rPr lang="en-GB" baseline="0" dirty="0"/>
              <a:t>Other elaborate behaviours can occur when asleep including atypical sexual behaviour</a:t>
            </a:r>
          </a:p>
          <a:p>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47</a:t>
            </a:fld>
            <a:endParaRPr lang="en-GB" dirty="0"/>
          </a:p>
        </p:txBody>
      </p:sp>
    </p:spTree>
    <p:extLst>
      <p:ext uri="{BB962C8B-B14F-4D97-AF65-F5344CB8AC3E}">
        <p14:creationId xmlns:p14="http://schemas.microsoft.com/office/powerpoint/2010/main" val="1883730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History to include</a:t>
            </a:r>
            <a:r>
              <a:rPr lang="en-GB" u="sng" baseline="0" dirty="0"/>
              <a:t> details on</a:t>
            </a:r>
          </a:p>
          <a:p>
            <a:pPr marL="171450" indent="-171450">
              <a:buFont typeface="Arial" panose="020B0604020202020204" pitchFamily="34" charset="0"/>
              <a:buChar char="•"/>
            </a:pPr>
            <a:r>
              <a:rPr lang="en-GB" b="1" baseline="0" dirty="0"/>
              <a:t>Onset</a:t>
            </a:r>
            <a:r>
              <a:rPr lang="en-GB" baseline="0" dirty="0"/>
              <a:t> (generally at least an hour after falling asleep, often with attempts to waken, may be brought on by sleep deprivation or alcohol ingestion)</a:t>
            </a:r>
          </a:p>
          <a:p>
            <a:pPr marL="171450" indent="-171450">
              <a:buFont typeface="Arial" panose="020B0604020202020204" pitchFamily="34" charset="0"/>
              <a:buChar char="•"/>
            </a:pPr>
            <a:r>
              <a:rPr lang="en-GB" b="1" baseline="0" dirty="0"/>
              <a:t>Action </a:t>
            </a:r>
            <a:r>
              <a:rPr lang="en-GB" baseline="0" dirty="0"/>
              <a:t>(duration generally brief, onset abrupt and apparently senseless)</a:t>
            </a:r>
          </a:p>
          <a:p>
            <a:pPr marL="171450" indent="-171450">
              <a:buFont typeface="Arial" panose="020B0604020202020204" pitchFamily="34" charset="0"/>
              <a:buChar char="•"/>
            </a:pPr>
            <a:r>
              <a:rPr lang="en-GB" b="1" baseline="0" dirty="0"/>
              <a:t>Victim </a:t>
            </a:r>
            <a:r>
              <a:rPr lang="en-GB" baseline="0" dirty="0"/>
              <a:t>(known / unknown, may have precipitated arousal)</a:t>
            </a:r>
          </a:p>
          <a:p>
            <a:pPr marL="171450" indent="-171450">
              <a:buFont typeface="Arial" panose="020B0604020202020204" pitchFamily="34" charset="0"/>
              <a:buChar char="•"/>
            </a:pPr>
            <a:r>
              <a:rPr lang="en-GB" b="1" baseline="0" dirty="0"/>
              <a:t>Level of consciousness </a:t>
            </a:r>
            <a:r>
              <a:rPr lang="en-GB" baseline="0" dirty="0"/>
              <a:t>(impaired during action)</a:t>
            </a:r>
          </a:p>
          <a:p>
            <a:pPr marL="171450" indent="-171450">
              <a:buFont typeface="Arial" panose="020B0604020202020204" pitchFamily="34" charset="0"/>
              <a:buChar char="•"/>
            </a:pPr>
            <a:r>
              <a:rPr lang="en-GB" b="1" baseline="0" dirty="0"/>
              <a:t>After the action </a:t>
            </a:r>
            <a:r>
              <a:rPr lang="en-GB" baseline="0" dirty="0"/>
              <a:t>(perplexity, horror where there has been violence, partial / full amnesia)</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48</a:t>
            </a:fld>
            <a:endParaRPr lang="en-GB" dirty="0"/>
          </a:p>
        </p:txBody>
      </p:sp>
    </p:spTree>
    <p:extLst>
      <p:ext uri="{BB962C8B-B14F-4D97-AF65-F5344CB8AC3E}">
        <p14:creationId xmlns:p14="http://schemas.microsoft.com/office/powerpoint/2010/main" val="36963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a:t>Peter Bryan</a:t>
            </a:r>
          </a:p>
          <a:p>
            <a:pPr>
              <a:buFont typeface="Arial" pitchFamily="34" charset="0"/>
              <a:buChar char="•"/>
            </a:pPr>
            <a:r>
              <a:rPr lang="en-GB" b="0" dirty="0"/>
              <a:t> Paranoid</a:t>
            </a:r>
            <a:r>
              <a:rPr lang="en-GB" b="0" baseline="0" dirty="0"/>
              <a:t> Schizophrenia</a:t>
            </a:r>
          </a:p>
          <a:p>
            <a:pPr>
              <a:buFont typeface="Arial" pitchFamily="34" charset="0"/>
              <a:buChar char="•"/>
            </a:pPr>
            <a:r>
              <a:rPr lang="en-GB" b="0" baseline="0" dirty="0"/>
              <a:t> H/o carrying weapons for protection, paranoia – believed police were following him and cameras were watching him, practiced voodoo (? Cultural), reported that the warheads were turning and he knew this because of a feeling in his veins and was related to pains, delusions of reference (reported that watching cooking programmes on TV –</a:t>
            </a:r>
            <a:r>
              <a:rPr lang="en-GB" b="0" i="1" baseline="0" dirty="0"/>
              <a:t>”men had died to try and eat that food…the way he cooked it, it has substance in it…it has punch in it, it has substance in it,” </a:t>
            </a:r>
            <a:r>
              <a:rPr lang="en-GB" b="0" i="0" baseline="0" dirty="0"/>
              <a:t>believed that dead souls were listening to him, thought insertion</a:t>
            </a:r>
          </a:p>
          <a:p>
            <a:pPr>
              <a:buFont typeface="Arial" pitchFamily="34" charset="0"/>
              <a:buChar char="•"/>
            </a:pPr>
            <a:r>
              <a:rPr lang="en-GB" b="0" baseline="0" dirty="0"/>
              <a:t> First detained in </a:t>
            </a:r>
            <a:r>
              <a:rPr lang="en-GB" b="0" baseline="0" dirty="0" err="1"/>
              <a:t>Rampton</a:t>
            </a:r>
            <a:r>
              <a:rPr lang="en-GB" b="0" baseline="0" dirty="0"/>
              <a:t> in 1994 after he killed a shop assistant (in 1993) by beating her about the head with a hammer. Reported to have heard a voice of the victim saying </a:t>
            </a:r>
            <a:r>
              <a:rPr lang="en-GB" b="0" i="1" baseline="0" dirty="0"/>
              <a:t>“rape me, rape me”, </a:t>
            </a:r>
            <a:r>
              <a:rPr lang="en-GB" b="0" i="0" baseline="0" dirty="0"/>
              <a:t>possible </a:t>
            </a:r>
            <a:r>
              <a:rPr lang="en-GB" b="0" i="0" baseline="0" dirty="0" err="1"/>
              <a:t>erotomanic</a:t>
            </a:r>
            <a:r>
              <a:rPr lang="en-GB" b="0" i="0" baseline="0" dirty="0"/>
              <a:t> delusions- believed that victim was in love with him,</a:t>
            </a:r>
            <a:endParaRPr lang="en-GB" b="0" baseline="0" dirty="0"/>
          </a:p>
          <a:p>
            <a:pPr>
              <a:buFont typeface="Arial" pitchFamily="34" charset="0"/>
              <a:buChar char="•"/>
            </a:pPr>
            <a:r>
              <a:rPr lang="en-GB" b="0" baseline="0" dirty="0"/>
              <a:t> Released on trial leave in 2001 </a:t>
            </a:r>
          </a:p>
          <a:p>
            <a:pPr>
              <a:buFont typeface="Arial" pitchFamily="34" charset="0"/>
              <a:buChar char="•"/>
            </a:pPr>
            <a:r>
              <a:rPr lang="en-GB" b="0" baseline="0" dirty="0"/>
              <a:t> In February 2004 he killed his friend Brian Cherry by hitting him over the head with a claw hammer. Police were alerted by neighbours who reported hearing screams and when they found him he had dismembered the body and was cooking some of his friend’s brain in a frying pan. He was remanded to </a:t>
            </a:r>
            <a:r>
              <a:rPr lang="en-GB" b="0" baseline="0" dirty="0" err="1"/>
              <a:t>Broadmoor</a:t>
            </a:r>
            <a:r>
              <a:rPr lang="en-GB" b="0" baseline="0" dirty="0"/>
              <a:t>.</a:t>
            </a:r>
          </a:p>
          <a:p>
            <a:pPr>
              <a:buFont typeface="Arial" pitchFamily="34" charset="0"/>
              <a:buChar char="•"/>
            </a:pPr>
            <a:r>
              <a:rPr lang="en-GB" b="0" baseline="0" dirty="0"/>
              <a:t> Two months after his admission he killed a fellow patient, Richard </a:t>
            </a:r>
            <a:r>
              <a:rPr lang="en-GB" b="0" baseline="0" dirty="0" err="1"/>
              <a:t>Loudwell</a:t>
            </a:r>
            <a:r>
              <a:rPr lang="en-GB" b="0" baseline="0" dirty="0"/>
              <a:t>, by beating him to the head and tying a ligature around his neck.</a:t>
            </a:r>
          </a:p>
          <a:p>
            <a:pPr>
              <a:buFont typeface="Arial" pitchFamily="34" charset="0"/>
              <a:buChar char="•"/>
            </a:pPr>
            <a:r>
              <a:rPr lang="en-GB" b="0" i="1" baseline="0" dirty="0"/>
              <a:t>Independent Inquiry into the care and treatment of Peter Bryan and Richard </a:t>
            </a:r>
            <a:r>
              <a:rPr lang="en-GB" b="0" i="1" baseline="0" dirty="0" err="1"/>
              <a:t>Loudwell</a:t>
            </a:r>
            <a:endParaRPr lang="en-GB" b="0" i="0" baseline="0" dirty="0"/>
          </a:p>
          <a:p>
            <a:pPr>
              <a:buFont typeface="Arial" pitchFamily="34" charset="0"/>
              <a:buChar char="•"/>
            </a:pPr>
            <a:endParaRPr lang="en-GB" b="0" dirty="0"/>
          </a:p>
          <a:p>
            <a:r>
              <a:rPr lang="en-GB" b="1" dirty="0"/>
              <a:t>Ian Brady</a:t>
            </a:r>
          </a:p>
          <a:p>
            <a:pPr>
              <a:buFont typeface="Arial" pitchFamily="34" charset="0"/>
              <a:buChar char="•"/>
            </a:pPr>
            <a:r>
              <a:rPr lang="en-GB" dirty="0"/>
              <a:t> Moors murderer with Myra </a:t>
            </a:r>
            <a:r>
              <a:rPr lang="en-GB" dirty="0" err="1"/>
              <a:t>Hindley</a:t>
            </a:r>
            <a:endParaRPr lang="en-GB" dirty="0"/>
          </a:p>
          <a:p>
            <a:pPr>
              <a:buFont typeface="Arial" pitchFamily="34" charset="0"/>
              <a:buChar char="•"/>
            </a:pPr>
            <a:r>
              <a:rPr lang="en-GB" dirty="0"/>
              <a:t> Convicted of 3</a:t>
            </a:r>
            <a:r>
              <a:rPr lang="en-GB" baseline="0" dirty="0"/>
              <a:t> counts of murder in May 1996 and sentenced to life imprisonment</a:t>
            </a:r>
          </a:p>
          <a:p>
            <a:pPr>
              <a:buFont typeface="Arial" pitchFamily="34" charset="0"/>
              <a:buChar char="•"/>
            </a:pPr>
            <a:r>
              <a:rPr lang="en-GB" baseline="0" dirty="0"/>
              <a:t> Diagnoses include paranoid schizophrenia and antisocial and narcissistic personality disorders</a:t>
            </a:r>
          </a:p>
          <a:p>
            <a:pPr>
              <a:buFont typeface="Arial" pitchFamily="34" charset="0"/>
              <a:buChar char="•"/>
            </a:pPr>
            <a:r>
              <a:rPr lang="en-GB" baseline="0" dirty="0"/>
              <a:t> Reported to have head noises in prison, which persisted on moving cells; appeared paranoid in prison about staff and other prisoners; some suggestions of passivity (believing he was not controlling his own body); excessive use of salt on food (? Due to concerns about the food); swearing at himself and having lengthy conversations with himself in his room in hospital, believed patients smearing honey on chairs</a:t>
            </a:r>
          </a:p>
          <a:p>
            <a:pPr>
              <a:buFont typeface="Arial" pitchFamily="34" charset="0"/>
              <a:buChar char="•"/>
            </a:pPr>
            <a:r>
              <a:rPr lang="en-GB" baseline="0" dirty="0"/>
              <a:t> Food refusal</a:t>
            </a:r>
          </a:p>
          <a:p>
            <a:pPr>
              <a:buFont typeface="Arial" pitchFamily="34" charset="0"/>
              <a:buChar char="•"/>
            </a:pPr>
            <a:r>
              <a:rPr lang="en-GB" baseline="0" dirty="0"/>
              <a:t> He reports feigning mental illness</a:t>
            </a:r>
          </a:p>
          <a:p>
            <a:pPr>
              <a:buFont typeface="Arial" pitchFamily="34" charset="0"/>
              <a:buChar char="•"/>
            </a:pPr>
            <a:r>
              <a:rPr lang="en-GB" baseline="0" dirty="0"/>
              <a:t> Some debate about diagnosis – read tribunal decision January 2014 which upheld diagnosis of chronic psychotic disorder</a:t>
            </a:r>
          </a:p>
          <a:p>
            <a:pPr>
              <a:buFont typeface="Arial" pitchFamily="34" charset="0"/>
              <a:buChar char="•"/>
            </a:pPr>
            <a:endParaRPr lang="en-GB" dirty="0"/>
          </a:p>
          <a:p>
            <a:endParaRPr lang="en-GB" dirty="0"/>
          </a:p>
          <a:p>
            <a:endParaRPr lang="en-GB" dirty="0"/>
          </a:p>
          <a:p>
            <a:r>
              <a:rPr lang="en-GB" b="1" dirty="0"/>
              <a:t>Peter Sutcliffe</a:t>
            </a:r>
          </a:p>
          <a:p>
            <a:pPr>
              <a:buFont typeface="Arial" pitchFamily="34" charset="0"/>
              <a:buChar char="•"/>
            </a:pPr>
            <a:r>
              <a:rPr lang="en-GB" dirty="0"/>
              <a:t> The Yorkshire Ripper</a:t>
            </a:r>
          </a:p>
          <a:p>
            <a:pPr>
              <a:buFont typeface="Arial" pitchFamily="34" charset="0"/>
              <a:buChar char="•"/>
            </a:pPr>
            <a:r>
              <a:rPr lang="en-GB" dirty="0"/>
              <a:t> Convicted of murdering</a:t>
            </a:r>
            <a:r>
              <a:rPr lang="en-GB" baseline="0" dirty="0"/>
              <a:t> 13 women and attempting to murder 7 others</a:t>
            </a:r>
          </a:p>
          <a:p>
            <a:pPr>
              <a:buFont typeface="Arial" pitchFamily="34" charset="0"/>
              <a:buChar char="•"/>
            </a:pPr>
            <a:r>
              <a:rPr lang="en-GB" baseline="0" dirty="0"/>
              <a:t> He reported that the voice of God sent him on a mission to kill prostitutes</a:t>
            </a:r>
          </a:p>
          <a:p>
            <a:pPr>
              <a:buFont typeface="Arial" pitchFamily="34" charset="0"/>
              <a:buChar char="•"/>
            </a:pPr>
            <a:r>
              <a:rPr lang="en-GB" baseline="0" dirty="0"/>
              <a:t> Defence of manslaughter on grounds of DR was rejected – he was convicted of murder and is serving 20 concurrent life sentences</a:t>
            </a:r>
          </a:p>
          <a:p>
            <a:pPr>
              <a:buFont typeface="Arial" pitchFamily="34" charset="0"/>
              <a:buChar char="•"/>
            </a:pPr>
            <a:r>
              <a:rPr lang="en-GB" baseline="0" dirty="0"/>
              <a:t> Diagnosis of paranoid schizophrenia</a:t>
            </a:r>
            <a:endParaRPr lang="en-GB" dirty="0"/>
          </a:p>
          <a:p>
            <a:endParaRPr lang="en-GB" dirty="0"/>
          </a:p>
        </p:txBody>
      </p:sp>
      <p:sp>
        <p:nvSpPr>
          <p:cNvPr id="4" name="Slide Number Placeholder 3"/>
          <p:cNvSpPr>
            <a:spLocks noGrp="1"/>
          </p:cNvSpPr>
          <p:nvPr>
            <p:ph type="sldNum" sz="quarter" idx="10"/>
          </p:nvPr>
        </p:nvSpPr>
        <p:spPr/>
        <p:txBody>
          <a:bodyPr/>
          <a:lstStyle/>
          <a:p>
            <a:fld id="{CBF3B92A-42ED-4694-BA08-7DF479A7F8C9}" type="slidenum">
              <a:rPr lang="en-GB" smtClean="0"/>
              <a:t>8</a:t>
            </a:fld>
            <a:endParaRPr lang="en-GB"/>
          </a:p>
        </p:txBody>
      </p:sp>
    </p:spTree>
    <p:extLst>
      <p:ext uri="{BB962C8B-B14F-4D97-AF65-F5344CB8AC3E}">
        <p14:creationId xmlns:p14="http://schemas.microsoft.com/office/powerpoint/2010/main" val="24903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Phineas Gage</a:t>
            </a:r>
            <a:endParaRPr lang="en-GB" b="0" u="none" dirty="0"/>
          </a:p>
          <a:p>
            <a:endParaRPr lang="en-GB" b="0" u="none" dirty="0"/>
          </a:p>
          <a:p>
            <a:pPr marL="171450" indent="-171450">
              <a:buFont typeface="Arial" panose="020B0604020202020204" pitchFamily="34" charset="0"/>
              <a:buChar char="•"/>
            </a:pPr>
            <a:r>
              <a:rPr lang="en-GB" b="0" u="none" dirty="0"/>
              <a:t>Railroad construction</a:t>
            </a:r>
            <a:r>
              <a:rPr lang="en-GB" b="0" u="none" baseline="0" dirty="0"/>
              <a:t> foreman known for his survival of an accident in 1848 during which a large iron rod was driven through his head destroying most of his left frontal lobe</a:t>
            </a:r>
          </a:p>
          <a:p>
            <a:pPr marL="171450" indent="-171450">
              <a:buFont typeface="Arial" panose="020B0604020202020204" pitchFamily="34" charset="0"/>
              <a:buChar char="•"/>
            </a:pPr>
            <a:r>
              <a:rPr lang="en-GB" b="0" u="none" baseline="0" dirty="0"/>
              <a:t>Gage displayed significant changes to his personality and behaviour</a:t>
            </a:r>
          </a:p>
          <a:p>
            <a:pPr marL="628650" lvl="1" indent="-171450">
              <a:buFont typeface="Arial" panose="020B0604020202020204" pitchFamily="34" charset="0"/>
              <a:buChar char="•"/>
            </a:pPr>
            <a:r>
              <a:rPr lang="en-GB" b="0" u="none" baseline="0" dirty="0"/>
              <a:t>Became unreliable</a:t>
            </a:r>
          </a:p>
          <a:p>
            <a:pPr marL="628650" lvl="1" indent="-171450">
              <a:buFont typeface="Arial" panose="020B0604020202020204" pitchFamily="34" charset="0"/>
              <a:buChar char="•"/>
            </a:pPr>
            <a:r>
              <a:rPr lang="en-GB" b="0" u="none" baseline="0" dirty="0"/>
              <a:t>Prone to swearing and inappropriate remarks</a:t>
            </a:r>
          </a:p>
          <a:p>
            <a:pPr marL="628650" lvl="1" indent="-171450">
              <a:buFont typeface="Arial" panose="020B0604020202020204" pitchFamily="34" charset="0"/>
              <a:buChar char="•"/>
            </a:pPr>
            <a:endParaRPr lang="en-GB" b="0" u="none" baseline="0"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49</a:t>
            </a:fld>
            <a:endParaRPr lang="en-GB" dirty="0"/>
          </a:p>
        </p:txBody>
      </p:sp>
    </p:spTree>
    <p:extLst>
      <p:ext uri="{BB962C8B-B14F-4D97-AF65-F5344CB8AC3E}">
        <p14:creationId xmlns:p14="http://schemas.microsoft.com/office/powerpoint/2010/main" val="353100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 studies show</a:t>
            </a:r>
            <a:r>
              <a:rPr lang="en-GB" baseline="0" dirty="0"/>
              <a:t> link between ABI and offending – may not be causal – people likely to offend may also be more likely to suffer head injury</a:t>
            </a:r>
          </a:p>
          <a:p>
            <a:endParaRPr lang="en-GB" baseline="0" dirty="0"/>
          </a:p>
          <a:p>
            <a:r>
              <a:rPr lang="en-GB" u="sng" baseline="0" dirty="0"/>
              <a:t>Prevalence of ABI</a:t>
            </a:r>
          </a:p>
          <a:p>
            <a:pPr marL="171450" indent="-171450">
              <a:buFont typeface="Arial" panose="020B0604020202020204" pitchFamily="34" charset="0"/>
              <a:buChar char="•"/>
            </a:pPr>
            <a:r>
              <a:rPr lang="en-GB" baseline="0" dirty="0"/>
              <a:t>General population 5 – 15%</a:t>
            </a:r>
          </a:p>
          <a:p>
            <a:pPr marL="171450" indent="-171450">
              <a:buFont typeface="Arial" panose="020B0604020202020204" pitchFamily="34" charset="0"/>
              <a:buChar char="•"/>
            </a:pPr>
            <a:r>
              <a:rPr lang="en-GB" baseline="0" dirty="0"/>
              <a:t>General psychiatric patients 17 – 43%</a:t>
            </a:r>
          </a:p>
          <a:p>
            <a:pPr marL="171450" indent="-171450">
              <a:buFont typeface="Arial" panose="020B0604020202020204" pitchFamily="34" charset="0"/>
              <a:buChar char="•"/>
            </a:pPr>
            <a:r>
              <a:rPr lang="en-GB" baseline="0" dirty="0"/>
              <a:t>Prisoners 50% non-violent offender</a:t>
            </a:r>
          </a:p>
          <a:p>
            <a:pPr marL="628650" lvl="1" indent="-171450">
              <a:buFont typeface="Arial" panose="020B0604020202020204" pitchFamily="34" charset="0"/>
              <a:buChar char="•"/>
            </a:pPr>
            <a:r>
              <a:rPr lang="en-GB" baseline="0" dirty="0"/>
              <a:t>100% those on death row</a:t>
            </a:r>
          </a:p>
          <a:p>
            <a:pPr marL="171450" lvl="0" indent="-171450">
              <a:buFont typeface="Arial" panose="020B0604020202020204" pitchFamily="34" charset="0"/>
              <a:buChar char="•"/>
            </a:pPr>
            <a:r>
              <a:rPr lang="en-GB" baseline="0" dirty="0"/>
              <a:t>Forensic psychiatric patients 22% in high security, 23 – 50% other services</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u="sng" baseline="0" dirty="0"/>
              <a:t>Features of ABI that predispose to violence</a:t>
            </a:r>
          </a:p>
          <a:p>
            <a:pPr marL="171450" lvl="0" indent="-171450">
              <a:buFont typeface="Arial" panose="020B0604020202020204" pitchFamily="34" charset="0"/>
              <a:buChar char="•"/>
            </a:pPr>
            <a:r>
              <a:rPr lang="en-GB" baseline="0" dirty="0"/>
              <a:t>Prefrontal cortex (Frontal lobe) lesions </a:t>
            </a:r>
            <a:r>
              <a:rPr lang="en-GB" baseline="0" dirty="0">
                <a:sym typeface="Wingdings" panose="05000000000000000000" pitchFamily="2" charset="2"/>
              </a:rPr>
              <a:t> personality changes, impaired executive function, defective social and moral reasoning  disinhibition</a:t>
            </a:r>
          </a:p>
          <a:p>
            <a:pPr marL="171450" lvl="0" indent="-171450">
              <a:buFont typeface="Arial" panose="020B0604020202020204" pitchFamily="34" charset="0"/>
              <a:buChar char="•"/>
            </a:pPr>
            <a:r>
              <a:rPr lang="en-GB" baseline="0" dirty="0">
                <a:sym typeface="Wingdings" panose="05000000000000000000" pitchFamily="2" charset="2"/>
              </a:rPr>
              <a:t>Temporal lobe lesions (amygdala and hippocampus) may lead to aggression</a:t>
            </a:r>
          </a:p>
          <a:p>
            <a:pPr marL="171450" lvl="0" indent="-171450">
              <a:buFont typeface="Arial" panose="020B0604020202020204" pitchFamily="34" charset="0"/>
              <a:buChar char="•"/>
            </a:pPr>
            <a:r>
              <a:rPr lang="en-GB" baseline="0" dirty="0">
                <a:sym typeface="Wingdings" panose="05000000000000000000" pitchFamily="2" charset="2"/>
              </a:rPr>
              <a:t>Other factors – poor premorbid social function, alcohol and / or substance use increase risk of head injury AND violence independently</a:t>
            </a:r>
          </a:p>
          <a:p>
            <a:pPr marL="171450" lvl="0" indent="-171450">
              <a:buFont typeface="Arial" panose="020B0604020202020204" pitchFamily="34" charset="0"/>
              <a:buChar char="•"/>
            </a:pPr>
            <a:r>
              <a:rPr lang="en-GB" baseline="0" dirty="0">
                <a:sym typeface="Wingdings" panose="05000000000000000000" pitchFamily="2" charset="2"/>
              </a:rPr>
              <a:t>AS behaviour increases risk of head injury  increased risk of violence</a:t>
            </a:r>
          </a:p>
          <a:p>
            <a:pPr marL="171450" lvl="0" indent="-171450">
              <a:buFont typeface="Arial" panose="020B0604020202020204" pitchFamily="34" charset="0"/>
              <a:buChar char="•"/>
            </a:pPr>
            <a:r>
              <a:rPr lang="en-GB" baseline="0" dirty="0">
                <a:sym typeface="Wingdings" panose="05000000000000000000" pitchFamily="2" charset="2"/>
              </a:rPr>
              <a:t>Self-directed violence including suicide </a:t>
            </a:r>
          </a:p>
          <a:p>
            <a:pPr marL="171450" lvl="0" indent="-171450">
              <a:buFont typeface="Arial" panose="020B0604020202020204" pitchFamily="34" charset="0"/>
              <a:buChar char="•"/>
            </a:pPr>
            <a:endParaRPr lang="en-GB" baseline="0" dirty="0">
              <a:sym typeface="Wingdings" panose="05000000000000000000" pitchFamily="2" charset="2"/>
            </a:endParaRPr>
          </a:p>
          <a:p>
            <a:pPr marL="0" lvl="0" indent="0">
              <a:buFont typeface="Arial" panose="020B0604020202020204" pitchFamily="34" charset="0"/>
              <a:buNone/>
            </a:pPr>
            <a:r>
              <a:rPr lang="en-GB" u="sng" baseline="0" dirty="0">
                <a:sym typeface="Wingdings" panose="05000000000000000000" pitchFamily="2" charset="2"/>
              </a:rPr>
              <a:t>Post-concussion syndrome</a:t>
            </a:r>
          </a:p>
          <a:p>
            <a:pPr marL="171450" lvl="0" indent="-171450">
              <a:buFont typeface="Arial" panose="020B0604020202020204" pitchFamily="34" charset="0"/>
              <a:buChar char="•"/>
            </a:pPr>
            <a:r>
              <a:rPr lang="en-GB" baseline="0" dirty="0">
                <a:sym typeface="Wingdings" panose="05000000000000000000" pitchFamily="2" charset="2"/>
              </a:rPr>
              <a:t>Transient symptoms that occur in 30 – 80% concussions (mild head injury) and many cases of moderate – severe TBI</a:t>
            </a:r>
          </a:p>
          <a:p>
            <a:pPr marL="171450" lvl="0" indent="-171450">
              <a:buFont typeface="Arial" panose="020B0604020202020204" pitchFamily="34" charset="0"/>
              <a:buChar char="•"/>
            </a:pPr>
            <a:r>
              <a:rPr lang="en-GB" baseline="0" dirty="0">
                <a:sym typeface="Wingdings" panose="05000000000000000000" pitchFamily="2" charset="2"/>
              </a:rPr>
              <a:t>Abates within 6 months</a:t>
            </a:r>
          </a:p>
          <a:p>
            <a:pPr marL="171450" lvl="0" indent="-171450">
              <a:buFont typeface="Arial" panose="020B0604020202020204" pitchFamily="34" charset="0"/>
              <a:buChar char="•"/>
            </a:pPr>
            <a:r>
              <a:rPr lang="en-GB" baseline="0" dirty="0">
                <a:sym typeface="Wingdings" panose="05000000000000000000" pitchFamily="2" charset="2"/>
              </a:rPr>
              <a:t>Can predispose to violence (independent of permanent brain injury)</a:t>
            </a:r>
          </a:p>
          <a:p>
            <a:pPr marL="171450" lvl="0" indent="-171450">
              <a:buFont typeface="Arial" panose="020B0604020202020204" pitchFamily="34" charset="0"/>
              <a:buChar char="•"/>
            </a:pPr>
            <a:r>
              <a:rPr lang="en-GB" baseline="0" dirty="0">
                <a:sym typeface="Wingdings" panose="05000000000000000000" pitchFamily="2" charset="2"/>
              </a:rPr>
              <a:t>Comprises</a:t>
            </a:r>
          </a:p>
          <a:p>
            <a:pPr marL="628650" lvl="1" indent="-171450">
              <a:buFont typeface="Arial" panose="020B0604020202020204" pitchFamily="34" charset="0"/>
              <a:buChar char="•"/>
            </a:pPr>
            <a:r>
              <a:rPr lang="en-GB" baseline="0" dirty="0">
                <a:sym typeface="Wingdings" panose="05000000000000000000" pitchFamily="2" charset="2"/>
              </a:rPr>
              <a:t>Physical symptoms – headache, dizziness, photosensitivity, tinnitus, double vision, insomnia</a:t>
            </a:r>
          </a:p>
          <a:p>
            <a:pPr marL="628650" lvl="1" indent="-171450">
              <a:buFont typeface="Arial" panose="020B0604020202020204" pitchFamily="34" charset="0"/>
              <a:buChar char="•"/>
            </a:pPr>
            <a:r>
              <a:rPr lang="en-GB" baseline="0" dirty="0">
                <a:sym typeface="Wingdings" panose="05000000000000000000" pitchFamily="2" charset="2"/>
              </a:rPr>
              <a:t>Psychological symptoms – irritability, anxiety, depression, restlessness, aggression, mood lability, impulsivity and loss of tolerance to alcohol / drugs</a:t>
            </a:r>
          </a:p>
          <a:p>
            <a:pPr marL="628650" lvl="1" indent="-171450">
              <a:buFont typeface="Arial" panose="020B0604020202020204" pitchFamily="34" charset="0"/>
              <a:buChar char="•"/>
            </a:pPr>
            <a:r>
              <a:rPr lang="en-GB" baseline="0" dirty="0">
                <a:sym typeface="Wingdings" panose="05000000000000000000" pitchFamily="2" charset="2"/>
              </a:rPr>
              <a:t>Cognitive symptoms – poor concentration, confusion, impaired judgement, amnesia and poor memory</a:t>
            </a:r>
          </a:p>
        </p:txBody>
      </p:sp>
      <p:sp>
        <p:nvSpPr>
          <p:cNvPr id="4" name="Slide Number Placeholder 3"/>
          <p:cNvSpPr>
            <a:spLocks noGrp="1"/>
          </p:cNvSpPr>
          <p:nvPr>
            <p:ph type="sldNum" sz="quarter" idx="10"/>
          </p:nvPr>
        </p:nvSpPr>
        <p:spPr/>
        <p:txBody>
          <a:bodyPr/>
          <a:lstStyle/>
          <a:p>
            <a:fld id="{AEB8992C-380D-4BE1-B7DF-B74B621CEF19}" type="slidenum">
              <a:rPr lang="en-GB" smtClean="0"/>
              <a:pPr/>
              <a:t>50</a:t>
            </a:fld>
            <a:endParaRPr lang="en-GB" dirty="0"/>
          </a:p>
        </p:txBody>
      </p:sp>
    </p:spTree>
    <p:extLst>
      <p:ext uri="{BB962C8B-B14F-4D97-AF65-F5344CB8AC3E}">
        <p14:creationId xmlns:p14="http://schemas.microsoft.com/office/powerpoint/2010/main" val="1396218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baseline="0" dirty="0">
                <a:sym typeface="Wingdings" panose="05000000000000000000" pitchFamily="2" charset="2"/>
              </a:rPr>
              <a:t>ABI and offending</a:t>
            </a:r>
          </a:p>
          <a:p>
            <a:pPr marL="171450" lvl="0" indent="-171450">
              <a:buFont typeface="Arial" panose="020B0604020202020204" pitchFamily="34" charset="0"/>
              <a:buChar char="•"/>
            </a:pPr>
            <a:r>
              <a:rPr lang="en-GB" baseline="0" dirty="0">
                <a:sym typeface="Wingdings" panose="05000000000000000000" pitchFamily="2" charset="2"/>
              </a:rPr>
              <a:t>Cognitive impairment affecting recognition of legal boundaries</a:t>
            </a:r>
          </a:p>
          <a:p>
            <a:pPr marL="171450" lvl="0" indent="-171450">
              <a:buFont typeface="Arial" panose="020B0604020202020204" pitchFamily="34" charset="0"/>
              <a:buChar char="•"/>
            </a:pPr>
            <a:r>
              <a:rPr lang="en-GB" baseline="0" dirty="0">
                <a:sym typeface="Wingdings" panose="05000000000000000000" pitchFamily="2" charset="2"/>
              </a:rPr>
              <a:t>Impulse control deficits</a:t>
            </a:r>
          </a:p>
          <a:p>
            <a:pPr marL="171450" lvl="0" indent="-171450">
              <a:buFont typeface="Arial" panose="020B0604020202020204" pitchFamily="34" charset="0"/>
              <a:buChar char="•"/>
            </a:pPr>
            <a:r>
              <a:rPr lang="en-GB" baseline="0" dirty="0">
                <a:sym typeface="Wingdings" panose="05000000000000000000" pitchFamily="2" charset="2"/>
              </a:rPr>
              <a:t>Increased aggression, irritability and personality change</a:t>
            </a:r>
          </a:p>
          <a:p>
            <a:pPr marL="171450" lvl="0" indent="-171450">
              <a:buFont typeface="Arial" panose="020B0604020202020204" pitchFamily="34" charset="0"/>
              <a:buChar char="•"/>
            </a:pPr>
            <a:r>
              <a:rPr lang="en-GB" baseline="0" dirty="0">
                <a:sym typeface="Wingdings" panose="05000000000000000000" pitchFamily="2" charset="2"/>
              </a:rPr>
              <a:t>Poor social judgement</a:t>
            </a:r>
          </a:p>
          <a:p>
            <a:pPr marL="171450" lvl="0" indent="-171450">
              <a:buFont typeface="Arial" panose="020B0604020202020204" pitchFamily="34" charset="0"/>
              <a:buChar char="•"/>
            </a:pPr>
            <a:r>
              <a:rPr lang="en-GB" baseline="0" dirty="0">
                <a:sym typeface="Wingdings" panose="05000000000000000000" pitchFamily="2" charset="2"/>
              </a:rPr>
              <a:t>Increased vulnerability to involvement in criminal activity</a:t>
            </a:r>
          </a:p>
          <a:p>
            <a:pPr marL="171450" lvl="0" indent="-171450">
              <a:buFont typeface="Arial" panose="020B0604020202020204" pitchFamily="34" charset="0"/>
              <a:buChar char="•"/>
            </a:pPr>
            <a:r>
              <a:rPr lang="en-GB" baseline="0" dirty="0">
                <a:sym typeface="Wingdings" panose="05000000000000000000" pitchFamily="2" charset="2"/>
              </a:rPr>
              <a:t>Comorbid ASPD </a:t>
            </a:r>
          </a:p>
          <a:p>
            <a:pPr marL="171450" lvl="0" indent="-171450">
              <a:buFont typeface="Arial" panose="020B0604020202020204" pitchFamily="34" charset="0"/>
              <a:buChar char="•"/>
            </a:pPr>
            <a:r>
              <a:rPr lang="en-GB" baseline="0" dirty="0">
                <a:sym typeface="Wingdings" panose="05000000000000000000" pitchFamily="2" charset="2"/>
              </a:rPr>
              <a:t>disinhibition</a:t>
            </a:r>
          </a:p>
          <a:p>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51</a:t>
            </a:fld>
            <a:endParaRPr lang="en-GB" dirty="0"/>
          </a:p>
        </p:txBody>
      </p:sp>
    </p:spTree>
    <p:extLst>
      <p:ext uri="{BB962C8B-B14F-4D97-AF65-F5344CB8AC3E}">
        <p14:creationId xmlns:p14="http://schemas.microsoft.com/office/powerpoint/2010/main" val="2231112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56</a:t>
            </a:fld>
            <a:endParaRPr lang="en-US" altLang="en-US"/>
          </a:p>
        </p:txBody>
      </p:sp>
    </p:spTree>
    <p:extLst>
      <p:ext uri="{BB962C8B-B14F-4D97-AF65-F5344CB8AC3E}">
        <p14:creationId xmlns:p14="http://schemas.microsoft.com/office/powerpoint/2010/main" val="258943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prevalence</a:t>
            </a:r>
            <a:r>
              <a:rPr lang="en-US" baseline="0" dirty="0"/>
              <a:t> of depression is 12% in female prisoners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58</a:t>
            </a:fld>
            <a:endParaRPr lang="en-US" altLang="en-US"/>
          </a:p>
        </p:txBody>
      </p:sp>
    </p:spTree>
    <p:extLst>
      <p:ext uri="{BB962C8B-B14F-4D97-AF65-F5344CB8AC3E}">
        <p14:creationId xmlns:p14="http://schemas.microsoft.com/office/powerpoint/2010/main" val="1028476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MMD and no substance use – rate of violence 17.9%</a:t>
            </a:r>
          </a:p>
          <a:p>
            <a:r>
              <a:rPr lang="en-US" dirty="0"/>
              <a:t>MMD and substance use – rate</a:t>
            </a:r>
            <a:r>
              <a:rPr lang="en-US" baseline="0" dirty="0"/>
              <a:t> of violence 31.1%</a:t>
            </a:r>
          </a:p>
          <a:p>
            <a:r>
              <a:rPr lang="en-US" baseline="0" dirty="0"/>
              <a:t>Highest rate of violence in those with ‘other mental disorders’ (</a:t>
            </a:r>
            <a:r>
              <a:rPr lang="en-US" baseline="0" dirty="0" err="1"/>
              <a:t>PD</a:t>
            </a:r>
            <a:r>
              <a:rPr lang="en-US" baseline="0" dirty="0"/>
              <a:t>, adjustment disorder and suicidality) and substance use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60</a:t>
            </a:fld>
            <a:endParaRPr lang="en-US" altLang="en-US"/>
          </a:p>
        </p:txBody>
      </p:sp>
    </p:spTree>
    <p:extLst>
      <p:ext uri="{BB962C8B-B14F-4D97-AF65-F5344CB8AC3E}">
        <p14:creationId xmlns:p14="http://schemas.microsoft.com/office/powerpoint/2010/main" val="955654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Violence in epilepsy is usually due to other factors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62</a:t>
            </a:fld>
            <a:endParaRPr lang="en-US" altLang="en-US"/>
          </a:p>
        </p:txBody>
      </p:sp>
    </p:spTree>
    <p:extLst>
      <p:ext uri="{BB962C8B-B14F-4D97-AF65-F5344CB8AC3E}">
        <p14:creationId xmlns:p14="http://schemas.microsoft.com/office/powerpoint/2010/main" val="24518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a:t>
            </a:r>
            <a:r>
              <a:rPr lang="en-GB" baseline="0" dirty="0"/>
              <a:t> belief that people with SZ are convicted of more criminal offences than those without but there is very little evidence to support this. Studies have been inconsistent. Generally it is likely that the greater burden of socioeconomic burden in those with SZ more likely to account for any increase in offending.</a:t>
            </a:r>
          </a:p>
          <a:p>
            <a:endParaRPr lang="en-GB" baseline="0" dirty="0"/>
          </a:p>
          <a:p>
            <a:r>
              <a:rPr lang="en-GB" baseline="0" dirty="0"/>
              <a:t>Offending may be direct or indirect – so direct would be acting as a result of paranoid persecutory beliefs, or indirect may be for economic reasons etc</a:t>
            </a:r>
          </a:p>
          <a:p>
            <a:endParaRPr lang="en-GB" baseline="0" dirty="0"/>
          </a:p>
          <a:p>
            <a:r>
              <a:rPr lang="en-GB" b="0" u="sng" baseline="0" dirty="0"/>
              <a:t>Are SZ patients more violent?</a:t>
            </a:r>
            <a:endParaRPr lang="en-GB" b="0" u="none" baseline="0" dirty="0"/>
          </a:p>
          <a:p>
            <a:endParaRPr lang="en-GB" b="0" u="none" baseline="0" dirty="0"/>
          </a:p>
          <a:p>
            <a:r>
              <a:rPr lang="en-GB" b="0" u="none" baseline="0" dirty="0"/>
              <a:t>Swanson et al reanalysed the data form the Epidemiological Catchment Area Survey (this was a study commenced in 1977 in order to look at the prevalence and incidence of mental disorders and the use of / need for mental health services. This was conducted over 5 sites in America.)</a:t>
            </a:r>
          </a:p>
          <a:p>
            <a:pPr marL="171450" lvl="0" indent="-171450">
              <a:buFont typeface="Arial" panose="020B0604020202020204" pitchFamily="34" charset="0"/>
              <a:buChar char="•"/>
            </a:pPr>
            <a:r>
              <a:rPr lang="en-GB" dirty="0"/>
              <a:t>SZ in 19.6% non-violent offenders</a:t>
            </a:r>
          </a:p>
          <a:p>
            <a:pPr marL="171450" lvl="0" indent="-171450">
              <a:buFont typeface="Arial" panose="020B0604020202020204" pitchFamily="34" charset="0"/>
              <a:buChar char="•"/>
            </a:pPr>
            <a:r>
              <a:rPr lang="en-GB" dirty="0"/>
              <a:t>SZ in 55.5% violent offenders</a:t>
            </a:r>
          </a:p>
          <a:p>
            <a:pPr marL="171450" lvl="0" indent="-171450">
              <a:buFont typeface="Arial" panose="020B0604020202020204" pitchFamily="34" charset="0"/>
              <a:buChar char="•"/>
            </a:pPr>
            <a:endParaRPr lang="en-GB" dirty="0"/>
          </a:p>
          <a:p>
            <a:pPr marL="0" lvl="0" indent="0">
              <a:buFont typeface="Arial" panose="020B0604020202020204" pitchFamily="34" charset="0"/>
              <a:buNone/>
            </a:pPr>
            <a:r>
              <a:rPr lang="en-GB" dirty="0"/>
              <a:t>Elbogen &amp; Johnson (2009)</a:t>
            </a:r>
          </a:p>
          <a:p>
            <a:r>
              <a:rPr lang="en-GB" b="0" u="none" baseline="0" dirty="0"/>
              <a:t>US national survey about alcohol use, nearly 35000 subjects interviewed twice 2 – 3 years apart, relating data from SMI to </a:t>
            </a:r>
            <a:r>
              <a:rPr lang="en-GB" b="1" i="1" u="none" baseline="0" dirty="0"/>
              <a:t>self-reported</a:t>
            </a:r>
            <a:r>
              <a:rPr lang="en-GB" b="0" u="none" baseline="0" dirty="0"/>
              <a:t>  violence</a:t>
            </a:r>
          </a:p>
          <a:p>
            <a:pPr marL="171450" indent="-171450">
              <a:buFont typeface="Arial" panose="020B0604020202020204" pitchFamily="34" charset="0"/>
              <a:buChar char="•"/>
            </a:pPr>
            <a:r>
              <a:rPr lang="en-GB" b="0" u="none" baseline="0" dirty="0"/>
              <a:t>SMI alone didn’t predict violence</a:t>
            </a:r>
          </a:p>
          <a:p>
            <a:pPr marL="171450" indent="-171450">
              <a:buFont typeface="Arial" panose="020B0604020202020204" pitchFamily="34" charset="0"/>
              <a:buChar char="•"/>
            </a:pPr>
            <a:r>
              <a:rPr lang="en-GB" b="0" u="none" baseline="0" dirty="0"/>
              <a:t>Other factors – historical, clinical, dispositional and contextual factors were associated with violence and were reported more frequently in those with SMI</a:t>
            </a:r>
          </a:p>
          <a:p>
            <a:pPr marL="171450" indent="-171450">
              <a:buFont typeface="Arial" panose="020B0604020202020204" pitchFamily="34" charset="0"/>
              <a:buChar char="•"/>
            </a:pPr>
            <a:endParaRPr lang="en-GB" b="0" u="none"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Fazel</a:t>
            </a:r>
            <a:r>
              <a:rPr lang="en-GB" baseline="0" dirty="0"/>
              <a:t> et al (2009b) consisted of a meta-analysis of 20 studies that compared the risk of violence in those with SZ and psychosis with the general population.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Pooled OR 4.7 for men and 8.2 for women (adjusted for socio-economic factors)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Co-morbid substance use massively increased risk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Risk for SZ + Subst use was not different from those with Subst Use alone</a:t>
            </a:r>
            <a:endParaRPr lang="en-GB" dirty="0"/>
          </a:p>
          <a:p>
            <a:pPr marL="0" indent="0">
              <a:buFont typeface="Arial" panose="020B0604020202020204" pitchFamily="34" charset="0"/>
              <a:buNone/>
            </a:pPr>
            <a:endParaRPr lang="en-GB" b="0" u="none" baseline="0"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9</a:t>
            </a:fld>
            <a:endParaRPr lang="en-GB" dirty="0"/>
          </a:p>
        </p:txBody>
      </p:sp>
    </p:spTree>
    <p:extLst>
      <p:ext uri="{BB962C8B-B14F-4D97-AF65-F5344CB8AC3E}">
        <p14:creationId xmlns:p14="http://schemas.microsoft.com/office/powerpoint/2010/main" val="283070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Discharge follow-up studies</a:t>
            </a:r>
          </a:p>
          <a:p>
            <a:endParaRPr lang="en-GB" dirty="0"/>
          </a:p>
          <a:p>
            <a:r>
              <a:rPr lang="en-GB" dirty="0"/>
              <a:t>Steadman et al used data from MacArthur Study – followed up 1136 people</a:t>
            </a:r>
            <a:r>
              <a:rPr lang="en-GB" baseline="0" dirty="0"/>
              <a:t> discharged from MH hospitals in USA for 1 year</a:t>
            </a:r>
          </a:p>
          <a:p>
            <a:r>
              <a:rPr lang="en-GB" baseline="0" dirty="0"/>
              <a:t>Compared rate of violence (self-report, collateral info and police records) with 519 controls matched for neighbourhood of residence</a:t>
            </a:r>
          </a:p>
          <a:p>
            <a:pPr marL="171450" indent="-171450">
              <a:buFont typeface="Arial" panose="020B0604020202020204" pitchFamily="34" charset="0"/>
              <a:buChar char="•"/>
            </a:pPr>
            <a:r>
              <a:rPr lang="en-GB" baseline="0" dirty="0"/>
              <a:t>Used board group of ‘major mental disorder’ including psychosis, depression, dysthymia, mania and cyclothymia</a:t>
            </a:r>
          </a:p>
          <a:p>
            <a:pPr marL="171450" indent="-171450">
              <a:buFont typeface="Arial" panose="020B0604020202020204" pitchFamily="34" charset="0"/>
              <a:buChar char="•"/>
            </a:pPr>
            <a:r>
              <a:rPr lang="en-GB" baseline="0" dirty="0"/>
              <a:t>No significant difference between prevalence of violence among patients without substance use and community controls</a:t>
            </a:r>
          </a:p>
          <a:p>
            <a:pPr marL="171450" indent="-171450">
              <a:buFont typeface="Arial" panose="020B0604020202020204" pitchFamily="34" charset="0"/>
              <a:buChar char="•"/>
            </a:pPr>
            <a:r>
              <a:rPr lang="en-GB" baseline="0" dirty="0"/>
              <a:t>Substance use increased rate of violence in all groups</a:t>
            </a:r>
          </a:p>
          <a:p>
            <a:pPr marL="171450" indent="-171450">
              <a:buFont typeface="Arial" panose="020B0604020202020204" pitchFamily="34" charset="0"/>
              <a:buChar char="•"/>
            </a:pPr>
            <a:r>
              <a:rPr lang="en-GB" baseline="0" dirty="0"/>
              <a:t>Among all patients – overall rate of violence 27.5%</a:t>
            </a:r>
          </a:p>
          <a:p>
            <a:pPr marL="171450" indent="-171450">
              <a:buFont typeface="Arial" panose="020B0604020202020204" pitchFamily="34" charset="0"/>
              <a:buChar char="•"/>
            </a:pPr>
            <a:r>
              <a:rPr lang="en-GB" baseline="0" dirty="0"/>
              <a:t>Other mental disorders = PD, adjustment disorder and suicidality</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10</a:t>
            </a:fld>
            <a:endParaRPr lang="en-GB" dirty="0"/>
          </a:p>
        </p:txBody>
      </p:sp>
    </p:spTree>
    <p:extLst>
      <p:ext uri="{BB962C8B-B14F-4D97-AF65-F5344CB8AC3E}">
        <p14:creationId xmlns:p14="http://schemas.microsoft.com/office/powerpoint/2010/main" val="421251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Nielssen</a:t>
            </a:r>
            <a:r>
              <a:rPr lang="en-GB" u="sng" baseline="0" dirty="0"/>
              <a:t> et al (2010)</a:t>
            </a:r>
          </a:p>
          <a:p>
            <a:pPr marL="171450" indent="-171450">
              <a:buFont typeface="Arial" panose="020B0604020202020204" pitchFamily="34" charset="0"/>
              <a:buChar char="•"/>
            </a:pPr>
            <a:r>
              <a:rPr lang="en-GB" baseline="0" dirty="0"/>
              <a:t>Increased risk of homicide in first episode psychosis</a:t>
            </a:r>
          </a:p>
          <a:p>
            <a:pPr marL="171450" lvl="0" indent="-171450">
              <a:buFont typeface="Arial" panose="020B0604020202020204" pitchFamily="34" charset="0"/>
              <a:buChar char="•"/>
            </a:pPr>
            <a:r>
              <a:rPr lang="en-GB" dirty="0"/>
              <a:t>Annual rate homicide by SZ patients 1 in 3000</a:t>
            </a:r>
          </a:p>
          <a:p>
            <a:pPr marL="171450" lvl="0" indent="-171450">
              <a:buFont typeface="Arial" panose="020B0604020202020204" pitchFamily="34" charset="0"/>
              <a:buChar char="•"/>
            </a:pPr>
            <a:r>
              <a:rPr lang="en-GB" dirty="0"/>
              <a:t>4 in 10 homicides by SMI patients BEFORE treatment</a:t>
            </a:r>
          </a:p>
          <a:p>
            <a:pPr marL="171450" lvl="0" indent="-171450">
              <a:buFont typeface="Arial" panose="020B0604020202020204" pitchFamily="34" charset="0"/>
              <a:buChar char="•"/>
            </a:pPr>
            <a:r>
              <a:rPr lang="en-GB" dirty="0"/>
              <a:t>1 in 700 people with psychosis commit homicide before treatment each year</a:t>
            </a:r>
          </a:p>
          <a:p>
            <a:pPr marL="171450" lvl="0" indent="-171450">
              <a:buFont typeface="Arial" panose="020B0604020202020204" pitchFamily="34" charset="0"/>
              <a:buChar char="•"/>
            </a:pPr>
            <a:r>
              <a:rPr lang="en-GB" dirty="0"/>
              <a:t>1 in 10000 people with psychosis who have received treatment commit homicide each year</a:t>
            </a:r>
          </a:p>
          <a:p>
            <a:pPr marL="171450" lvl="0" indent="-171450">
              <a:buFont typeface="Arial" panose="020B0604020202020204" pitchFamily="34" charset="0"/>
              <a:buChar char="•"/>
            </a:pPr>
            <a:r>
              <a:rPr lang="en-GB" dirty="0"/>
              <a:t>Annual rate of homicide before treatment is 15 times higher than after treatment</a:t>
            </a:r>
            <a:endParaRPr lang="en-GB" baseline="0" dirty="0"/>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i="1" baseline="0" dirty="0"/>
              <a:t>Possible explanations</a:t>
            </a:r>
            <a:endParaRPr lang="en-GB" i="0" baseline="0" dirty="0"/>
          </a:p>
          <a:p>
            <a:pPr marL="171450" indent="-171450">
              <a:buFont typeface="Arial" panose="020B0604020202020204" pitchFamily="34" charset="0"/>
              <a:buChar char="•"/>
            </a:pPr>
            <a:r>
              <a:rPr lang="en-GB" i="0" baseline="0" dirty="0"/>
              <a:t>? Higher rates of FEP than previously thought</a:t>
            </a:r>
          </a:p>
          <a:p>
            <a:pPr marL="171450" indent="-171450">
              <a:buFont typeface="Arial" panose="020B0604020202020204" pitchFamily="34" charset="0"/>
              <a:buChar char="•"/>
            </a:pPr>
            <a:r>
              <a:rPr lang="en-GB" i="0" baseline="0" dirty="0"/>
              <a:t>Dangerous patients in FEP who don’t actually commit murder may have intensive treatment so don’t go on to murder</a:t>
            </a:r>
          </a:p>
          <a:p>
            <a:pPr marL="171450" indent="-171450">
              <a:buFont typeface="Arial" panose="020B0604020202020204" pitchFamily="34" charset="0"/>
              <a:buChar char="•"/>
            </a:pPr>
            <a:r>
              <a:rPr lang="en-GB" i="0" baseline="0" dirty="0"/>
              <a:t>Do antipsychotics reduce violence</a:t>
            </a:r>
          </a:p>
          <a:p>
            <a:pPr marL="171450" indent="-171450">
              <a:buFont typeface="Arial" panose="020B0604020202020204" pitchFamily="34" charset="0"/>
              <a:buChar char="•"/>
            </a:pPr>
            <a:endParaRPr lang="en-GB" i="0" baseline="0" dirty="0"/>
          </a:p>
          <a:p>
            <a:r>
              <a:rPr lang="en-GB" u="sng" dirty="0"/>
              <a:t>Shaw et al (2006) </a:t>
            </a:r>
            <a:endParaRPr lang="en-GB" u="none" dirty="0"/>
          </a:p>
          <a:p>
            <a:pPr marL="171450" indent="-171450">
              <a:buFont typeface="Arial" panose="020B0604020202020204" pitchFamily="34" charset="0"/>
              <a:buChar char="•"/>
            </a:pPr>
            <a:r>
              <a:rPr lang="en-GB" dirty="0"/>
              <a:t>UK survey</a:t>
            </a:r>
            <a:r>
              <a:rPr lang="en-GB" baseline="0" dirty="0"/>
              <a:t> of 1594 homicides over 3 years</a:t>
            </a:r>
            <a:endParaRPr lang="en-GB" dirty="0"/>
          </a:p>
          <a:p>
            <a:pPr marL="171450" indent="-171450">
              <a:buFont typeface="Arial" panose="020B0604020202020204" pitchFamily="34" charset="0"/>
              <a:buChar char="•"/>
            </a:pPr>
            <a:r>
              <a:rPr lang="en-GB" dirty="0"/>
              <a:t>34%</a:t>
            </a:r>
            <a:r>
              <a:rPr lang="en-GB" baseline="0" dirty="0"/>
              <a:t> lifetime mental disorder (based on diagnoses in psych court reports or by current psychiatrist)</a:t>
            </a:r>
          </a:p>
          <a:p>
            <a:pPr marL="628650" lvl="1" indent="-171450">
              <a:buFont typeface="Arial" panose="020B0604020202020204" pitchFamily="34" charset="0"/>
              <a:buChar char="•"/>
            </a:pPr>
            <a:r>
              <a:rPr lang="en-GB" baseline="0" dirty="0"/>
              <a:t>5 – 7% </a:t>
            </a:r>
            <a:r>
              <a:rPr lang="en-GB" baseline="0" dirty="0" err="1"/>
              <a:t>SZ</a:t>
            </a:r>
            <a:endParaRPr lang="en-GB" baseline="0" dirty="0"/>
          </a:p>
          <a:p>
            <a:pPr marL="628650" lvl="1" indent="-171450">
              <a:buFont typeface="Arial" panose="020B0604020202020204" pitchFamily="34" charset="0"/>
              <a:buChar char="•"/>
            </a:pPr>
            <a:r>
              <a:rPr lang="en-GB" baseline="0" dirty="0"/>
              <a:t>7 – 10% affective disorder</a:t>
            </a:r>
          </a:p>
          <a:p>
            <a:pPr marL="628650" lvl="1" indent="-171450">
              <a:buFont typeface="Arial" panose="020B0604020202020204" pitchFamily="34" charset="0"/>
              <a:buChar char="•"/>
            </a:pPr>
            <a:r>
              <a:rPr lang="en-GB" baseline="0" dirty="0"/>
              <a:t>9 – 11% </a:t>
            </a:r>
            <a:r>
              <a:rPr lang="en-GB" baseline="0" dirty="0" err="1"/>
              <a:t>PD</a:t>
            </a:r>
            <a:endParaRPr lang="en-GB" baseline="0" dirty="0"/>
          </a:p>
          <a:p>
            <a:pPr marL="628650" lvl="1" indent="-171450">
              <a:buFont typeface="Arial" panose="020B0604020202020204" pitchFamily="34" charset="0"/>
              <a:buChar char="•"/>
            </a:pPr>
            <a:r>
              <a:rPr lang="en-GB" baseline="0" dirty="0"/>
              <a:t>7 – 10% alcohol dependence</a:t>
            </a:r>
          </a:p>
          <a:p>
            <a:pPr marL="628650" lvl="1" indent="-171450">
              <a:buFont typeface="Arial" panose="020B0604020202020204" pitchFamily="34" charset="0"/>
              <a:buChar char="•"/>
            </a:pPr>
            <a:r>
              <a:rPr lang="en-GB" baseline="0" dirty="0"/>
              <a:t>6 – 8% drug dependence</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u="sng" baseline="0" dirty="0" err="1"/>
              <a:t>DoH</a:t>
            </a:r>
            <a:r>
              <a:rPr lang="en-GB" u="sng" baseline="0" dirty="0"/>
              <a:t> (2001)</a:t>
            </a:r>
          </a:p>
          <a:p>
            <a:pPr marL="171450" lvl="0" indent="-171450">
              <a:buFont typeface="Arial" panose="020B0604020202020204" pitchFamily="34" charset="0"/>
              <a:buChar char="•"/>
            </a:pPr>
            <a:r>
              <a:rPr lang="en-GB" baseline="0" dirty="0"/>
              <a:t>Of people with </a:t>
            </a:r>
            <a:r>
              <a:rPr lang="en-GB" baseline="0" dirty="0" err="1"/>
              <a:t>SZ</a:t>
            </a:r>
            <a:r>
              <a:rPr lang="en-GB" baseline="0" dirty="0"/>
              <a:t> who committed homicide</a:t>
            </a:r>
          </a:p>
          <a:p>
            <a:pPr marL="628650" lvl="1" indent="-171450">
              <a:buFont typeface="Arial" panose="020B0604020202020204" pitchFamily="34" charset="0"/>
              <a:buChar char="•"/>
            </a:pPr>
            <a:r>
              <a:rPr lang="en-GB" baseline="0" dirty="0"/>
              <a:t>72% known to services</a:t>
            </a:r>
          </a:p>
          <a:p>
            <a:pPr marL="628650" lvl="1" indent="-171450">
              <a:buFont typeface="Arial" panose="020B0604020202020204" pitchFamily="34" charset="0"/>
              <a:buChar char="•"/>
            </a:pPr>
            <a:r>
              <a:rPr lang="en-GB" baseline="0" dirty="0"/>
              <a:t>51% in contact with services within past year</a:t>
            </a:r>
          </a:p>
          <a:p>
            <a:pPr marL="628650" lvl="1" indent="-171450">
              <a:buFont typeface="Arial" panose="020B0604020202020204" pitchFamily="34" charset="0"/>
              <a:buChar char="•"/>
            </a:pPr>
            <a:r>
              <a:rPr lang="en-GB" baseline="0" dirty="0"/>
              <a:t>Mean age 31</a:t>
            </a:r>
          </a:p>
          <a:p>
            <a:pPr marL="628650" lvl="1" indent="-171450">
              <a:buFont typeface="Arial" panose="020B0604020202020204" pitchFamily="34" charset="0"/>
              <a:buChar char="•"/>
            </a:pPr>
            <a:r>
              <a:rPr lang="en-GB" baseline="0" dirty="0"/>
              <a:t>78% not currently married</a:t>
            </a:r>
          </a:p>
          <a:p>
            <a:pPr marL="628650" lvl="1" indent="-171450">
              <a:buFont typeface="Arial" panose="020B0604020202020204" pitchFamily="34" charset="0"/>
              <a:buChar char="•"/>
            </a:pPr>
            <a:r>
              <a:rPr lang="en-GB" baseline="0" dirty="0"/>
              <a:t>68% unemployed / long-term sick</a:t>
            </a:r>
          </a:p>
          <a:p>
            <a:pPr marL="628650" lvl="1" indent="-171450">
              <a:buFont typeface="Arial" panose="020B0604020202020204" pitchFamily="34" charset="0"/>
              <a:buChar char="•"/>
            </a:pPr>
            <a:r>
              <a:rPr lang="en-GB" baseline="0" dirty="0"/>
              <a:t>25% living alone</a:t>
            </a:r>
          </a:p>
          <a:p>
            <a:pPr marL="628650" lvl="1" indent="-171450">
              <a:buFont typeface="Arial" panose="020B0604020202020204" pitchFamily="34" charset="0"/>
              <a:buChar char="•"/>
            </a:pPr>
            <a:r>
              <a:rPr lang="en-GB" baseline="0" dirty="0"/>
              <a:t>37% h/o alcohol use</a:t>
            </a:r>
          </a:p>
          <a:p>
            <a:pPr marL="628650" lvl="1" indent="-171450">
              <a:buFont typeface="Arial" panose="020B0604020202020204" pitchFamily="34" charset="0"/>
              <a:buChar char="•"/>
            </a:pPr>
            <a:r>
              <a:rPr lang="en-GB" baseline="0" dirty="0"/>
              <a:t>51% h/o drug use</a:t>
            </a:r>
          </a:p>
          <a:p>
            <a:pPr marL="628650" lvl="1" indent="-171450">
              <a:buFont typeface="Arial" panose="020B0604020202020204" pitchFamily="34" charset="0"/>
              <a:buChar char="•"/>
            </a:pPr>
            <a:r>
              <a:rPr lang="en-GB" baseline="0" dirty="0"/>
              <a:t>32% h/o violent convictions</a:t>
            </a:r>
          </a:p>
          <a:p>
            <a:pPr marL="457200" lvl="1" indent="0">
              <a:buFont typeface="Arial" panose="020B0604020202020204" pitchFamily="34" charset="0"/>
              <a:buNone/>
            </a:pPr>
            <a:endParaRPr lang="en-GB" baseline="0" dirty="0"/>
          </a:p>
          <a:p>
            <a:pPr marL="171450" indent="-171450">
              <a:buFont typeface="Arial" panose="020B0604020202020204" pitchFamily="34" charset="0"/>
              <a:buChar char="•"/>
            </a:pPr>
            <a:endParaRPr lang="en-GB" i="1"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12</a:t>
            </a:fld>
            <a:endParaRPr lang="en-GB" dirty="0"/>
          </a:p>
        </p:txBody>
      </p:sp>
    </p:spTree>
    <p:extLst>
      <p:ext uri="{BB962C8B-B14F-4D97-AF65-F5344CB8AC3E}">
        <p14:creationId xmlns:p14="http://schemas.microsoft.com/office/powerpoint/2010/main" val="384669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Psychotic offenders are more likely to make</a:t>
            </a:r>
            <a:r>
              <a:rPr lang="en-GB" baseline="0" dirty="0"/>
              <a:t> external attributions for negative events than those without psychosis, regardless of the delusion type (Carlin et al 2005)</a:t>
            </a:r>
            <a:endParaRPr lang="en-GB" dirty="0"/>
          </a:p>
          <a:p>
            <a:endParaRPr lang="en-GB" dirty="0"/>
          </a:p>
          <a:p>
            <a:r>
              <a:rPr lang="en-GB" u="sng" dirty="0"/>
              <a:t>Delusions</a:t>
            </a:r>
          </a:p>
          <a:p>
            <a:pPr marL="171450" indent="-171450">
              <a:buFont typeface="Arial" panose="020B0604020202020204" pitchFamily="34" charset="0"/>
              <a:buChar char="•"/>
            </a:pPr>
            <a:r>
              <a:rPr lang="en-GB" dirty="0"/>
              <a:t>Common</a:t>
            </a:r>
            <a:r>
              <a:rPr lang="en-GB" baseline="0" dirty="0"/>
              <a:t> for patients to report that they acted violently as a result of a delusional belief</a:t>
            </a:r>
          </a:p>
          <a:p>
            <a:pPr marL="171450" indent="-171450">
              <a:buFont typeface="Arial" panose="020B0604020202020204" pitchFamily="34" charset="0"/>
              <a:buChar char="•"/>
            </a:pPr>
            <a:r>
              <a:rPr lang="en-GB" baseline="0" dirty="0"/>
              <a:t>Approx 50% psychotic violent offenders attributed the offence to delusions (Taylor 1985)</a:t>
            </a:r>
          </a:p>
          <a:p>
            <a:pPr marL="171450" indent="-171450">
              <a:buFont typeface="Arial" panose="020B0604020202020204" pitchFamily="34" charset="0"/>
              <a:buChar char="•"/>
            </a:pPr>
            <a:r>
              <a:rPr lang="en-GB" baseline="0" dirty="0"/>
              <a:t>MacArthur Study (Appelbaum et al 2000) did not find an association between delusions and risk of violence</a:t>
            </a:r>
          </a:p>
          <a:p>
            <a:pPr marL="628650" lvl="1" indent="-171450">
              <a:buFont typeface="Arial" panose="020B0604020202020204" pitchFamily="34" charset="0"/>
              <a:buChar char="•"/>
            </a:pPr>
            <a:r>
              <a:rPr lang="en-GB" baseline="0" dirty="0"/>
              <a:t>Persecutory delusions more likely to be acted on</a:t>
            </a:r>
            <a:endParaRPr lang="en-GB" dirty="0"/>
          </a:p>
          <a:p>
            <a:endParaRPr lang="en-GB" dirty="0"/>
          </a:p>
          <a:p>
            <a:r>
              <a:rPr lang="en-GB" u="sng" dirty="0"/>
              <a:t>Hallucinations</a:t>
            </a:r>
          </a:p>
          <a:p>
            <a:pPr marL="171450" indent="-171450">
              <a:buFont typeface="Arial" panose="020B0604020202020204" pitchFamily="34" charset="0"/>
              <a:buChar char="•"/>
            </a:pPr>
            <a:r>
              <a:rPr lang="en-GB" dirty="0"/>
              <a:t>Little evidence that auditory hallucinations are associated with an</a:t>
            </a:r>
            <a:r>
              <a:rPr lang="en-GB" baseline="0" dirty="0"/>
              <a:t> increased risk of violence</a:t>
            </a:r>
          </a:p>
          <a:p>
            <a:pPr marL="171450" indent="-171450">
              <a:buFont typeface="Arial" panose="020B0604020202020204" pitchFamily="34" charset="0"/>
              <a:buChar char="•"/>
            </a:pPr>
            <a:r>
              <a:rPr lang="en-GB" baseline="0" dirty="0"/>
              <a:t>Rudnick (1999) – no association between command hallucinations and dangerous behaviour</a:t>
            </a:r>
          </a:p>
          <a:p>
            <a:pPr marL="0" indent="0">
              <a:buFont typeface="Arial" panose="020B0604020202020204" pitchFamily="34" charset="0"/>
              <a:buNone/>
            </a:pPr>
            <a:endParaRPr lang="en-GB" dirty="0"/>
          </a:p>
          <a:p>
            <a:r>
              <a:rPr lang="en-GB" u="sng" dirty="0"/>
              <a:t>Threat</a:t>
            </a:r>
            <a:r>
              <a:rPr lang="en-GB" u="sng" baseline="0" dirty="0"/>
              <a:t> / control over-ride symptoms</a:t>
            </a:r>
          </a:p>
          <a:p>
            <a:pPr marL="171450" indent="-171450">
              <a:buFont typeface="Arial" panose="020B0604020202020204" pitchFamily="34" charset="0"/>
              <a:buChar char="•"/>
            </a:pPr>
            <a:r>
              <a:rPr lang="en-GB" baseline="0" dirty="0"/>
              <a:t>TCO symptoms</a:t>
            </a:r>
          </a:p>
          <a:p>
            <a:pPr marL="628650" lvl="1" indent="-171450">
              <a:buFont typeface="Arial" panose="020B0604020202020204" pitchFamily="34" charset="0"/>
              <a:buChar char="•"/>
            </a:pPr>
            <a:r>
              <a:rPr lang="en-GB" baseline="0" dirty="0"/>
              <a:t>Feeling that one’s mind is dominated by forces beyond one’s own control</a:t>
            </a:r>
          </a:p>
          <a:p>
            <a:pPr marL="628650" lvl="1" indent="-171450">
              <a:buFont typeface="Arial" panose="020B0604020202020204" pitchFamily="34" charset="0"/>
              <a:buChar char="•"/>
            </a:pPr>
            <a:r>
              <a:rPr lang="en-GB" baseline="0" dirty="0"/>
              <a:t>Feeling that thoughts are being put into one’s mind that are not one’s own</a:t>
            </a:r>
          </a:p>
          <a:p>
            <a:pPr marL="628650" lvl="1" indent="-171450">
              <a:buFont typeface="Arial" panose="020B0604020202020204" pitchFamily="34" charset="0"/>
              <a:buChar char="•"/>
            </a:pPr>
            <a:r>
              <a:rPr lang="en-GB" baseline="0" dirty="0"/>
              <a:t>Feeling that there are people who wish to do one harm</a:t>
            </a:r>
          </a:p>
          <a:p>
            <a:pPr marL="171450" indent="-171450">
              <a:buFont typeface="Arial" panose="020B0604020202020204" pitchFamily="34" charset="0"/>
              <a:buChar char="•"/>
            </a:pPr>
            <a:r>
              <a:rPr lang="en-GB" baseline="0" dirty="0"/>
              <a:t>Hypothesis is that psychotic symptoms lead to violence if the individual believes that others pose a threat or if they intrude and override internal violence-inhibiting controls</a:t>
            </a:r>
          </a:p>
          <a:p>
            <a:pPr marL="171450" indent="-171450">
              <a:buFont typeface="Arial" panose="020B0604020202020204" pitchFamily="34" charset="0"/>
              <a:buChar char="•"/>
            </a:pPr>
            <a:r>
              <a:rPr lang="en-GB" baseline="0" dirty="0"/>
              <a:t>MacArthur study found no association between violence and TCO symptoms</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13</a:t>
            </a:fld>
            <a:endParaRPr lang="en-GB" dirty="0"/>
          </a:p>
        </p:txBody>
      </p:sp>
    </p:spTree>
    <p:extLst>
      <p:ext uri="{BB962C8B-B14F-4D97-AF65-F5344CB8AC3E}">
        <p14:creationId xmlns:p14="http://schemas.microsoft.com/office/powerpoint/2010/main" val="22713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solidFill>
                  <a:schemeClr val="accent6"/>
                </a:solidFill>
              </a:rPr>
              <a:t>INTERACATION – what kind of delusional content may be related to violence?</a:t>
            </a:r>
          </a:p>
          <a:p>
            <a:endParaRPr lang="en-GB" u="sng" dirty="0"/>
          </a:p>
          <a:p>
            <a:r>
              <a:rPr lang="en-GB" u="sng" dirty="0"/>
              <a:t>Delusional jealousy</a:t>
            </a:r>
          </a:p>
          <a:p>
            <a:pPr marL="171450" indent="-171450">
              <a:buFont typeface="Arial" panose="020B0604020202020204" pitchFamily="34" charset="0"/>
              <a:buChar char="•"/>
            </a:pPr>
            <a:r>
              <a:rPr lang="en-GB" dirty="0"/>
              <a:t>Risk of violence</a:t>
            </a:r>
            <a:r>
              <a:rPr lang="en-GB" baseline="0" dirty="0"/>
              <a:t> to spouse (generally)</a:t>
            </a:r>
          </a:p>
          <a:p>
            <a:pPr marL="171450" indent="-171450">
              <a:buFont typeface="Arial" panose="020B0604020202020204" pitchFamily="34" charset="0"/>
              <a:buChar char="•"/>
            </a:pPr>
            <a:r>
              <a:rPr lang="en-GB" baseline="0" dirty="0"/>
              <a:t>OTHELLO SYNDROME</a:t>
            </a:r>
          </a:p>
          <a:p>
            <a:pPr marL="628650" lvl="1" indent="-171450">
              <a:buFont typeface="Arial" panose="020B0604020202020204" pitchFamily="34" charset="0"/>
              <a:buChar char="•"/>
            </a:pPr>
            <a:r>
              <a:rPr lang="en-GB" baseline="0" dirty="0"/>
              <a:t>Delusions / overvalued ideas about spouse’s fidelity</a:t>
            </a:r>
          </a:p>
          <a:p>
            <a:pPr marL="628650" lvl="1" indent="-171450">
              <a:buFont typeface="Arial" panose="020B0604020202020204" pitchFamily="34" charset="0"/>
              <a:buChar char="•"/>
            </a:pPr>
            <a:r>
              <a:rPr lang="en-GB" baseline="0" dirty="0"/>
              <a:t>Often accompanied by intensive seeking of evidence to support the belief</a:t>
            </a:r>
          </a:p>
          <a:p>
            <a:pPr marL="628650" lvl="1" indent="-171450">
              <a:buFont typeface="Arial" panose="020B0604020202020204" pitchFamily="34" charset="0"/>
              <a:buChar char="•"/>
            </a:pPr>
            <a:r>
              <a:rPr lang="en-GB" baseline="0" dirty="0"/>
              <a:t>In general treatment depends on underlying cause (many psychiatric causes)</a:t>
            </a:r>
          </a:p>
          <a:p>
            <a:pPr marL="628650" lvl="1" indent="-171450">
              <a:buFont typeface="Arial" panose="020B0604020202020204" pitchFamily="34" charset="0"/>
              <a:buChar char="•"/>
            </a:pPr>
            <a:r>
              <a:rPr lang="en-GB" baseline="0" dirty="0"/>
              <a:t>Important to consider confidentiality and sharing of info</a:t>
            </a:r>
            <a:endParaRPr lang="en-GB" dirty="0"/>
          </a:p>
          <a:p>
            <a:endParaRPr lang="en-GB" dirty="0"/>
          </a:p>
          <a:p>
            <a:r>
              <a:rPr lang="en-GB" u="sng" dirty="0"/>
              <a:t>Erotomania</a:t>
            </a:r>
          </a:p>
          <a:p>
            <a:pPr marL="171450" indent="-171450">
              <a:buFont typeface="Arial" panose="020B0604020202020204" pitchFamily="34" charset="0"/>
              <a:buChar char="•"/>
            </a:pPr>
            <a:r>
              <a:rPr lang="en-GB" dirty="0"/>
              <a:t>De Clerambault’s syndrome</a:t>
            </a:r>
          </a:p>
          <a:p>
            <a:pPr marL="171450" indent="-171450">
              <a:buFont typeface="Arial" panose="020B0604020202020204" pitchFamily="34" charset="0"/>
              <a:buChar char="•"/>
            </a:pPr>
            <a:r>
              <a:rPr lang="en-GB" dirty="0"/>
              <a:t>Usually females</a:t>
            </a:r>
          </a:p>
          <a:p>
            <a:pPr marL="171450" indent="-171450">
              <a:buFont typeface="Arial" panose="020B0604020202020204" pitchFamily="34" charset="0"/>
              <a:buChar char="•"/>
            </a:pPr>
            <a:r>
              <a:rPr lang="en-GB" dirty="0"/>
              <a:t>Belief that someone of importance</a:t>
            </a:r>
            <a:r>
              <a:rPr lang="en-GB" baseline="0" dirty="0"/>
              <a:t> is in love with her</a:t>
            </a:r>
            <a:endParaRPr lang="en-GB" dirty="0"/>
          </a:p>
          <a:p>
            <a:pPr marL="171450" indent="-171450">
              <a:buFont typeface="Arial" panose="020B0604020202020204" pitchFamily="34" charset="0"/>
              <a:buChar char="•"/>
            </a:pPr>
            <a:r>
              <a:rPr lang="en-GB" dirty="0"/>
              <a:t>Nuisance behaviour</a:t>
            </a:r>
            <a:r>
              <a:rPr lang="en-GB" baseline="0" dirty="0"/>
              <a:t> / stalking</a:t>
            </a:r>
          </a:p>
          <a:p>
            <a:pPr marL="171450" indent="-171450">
              <a:buFont typeface="Arial" panose="020B0604020202020204" pitchFamily="34" charset="0"/>
              <a:buChar char="•"/>
            </a:pPr>
            <a:r>
              <a:rPr lang="en-GB" baseline="0" dirty="0"/>
              <a:t>Series of 29 cases – violence predicted by previous antisocial behaviour (Menzies et al 1995)</a:t>
            </a:r>
            <a:endParaRPr lang="en-GB" dirty="0"/>
          </a:p>
          <a:p>
            <a:endParaRPr lang="en-GB" dirty="0"/>
          </a:p>
          <a:p>
            <a:r>
              <a:rPr lang="en-GB" u="sng" dirty="0"/>
              <a:t>Delusional</a:t>
            </a:r>
            <a:r>
              <a:rPr lang="en-GB" u="sng" baseline="0" dirty="0"/>
              <a:t> misidentification</a:t>
            </a:r>
          </a:p>
          <a:p>
            <a:pPr marL="171450" indent="-171450">
              <a:buFont typeface="Arial" panose="020B0604020202020204" pitchFamily="34" charset="0"/>
              <a:buChar char="•"/>
            </a:pPr>
            <a:r>
              <a:rPr lang="en-GB" baseline="0" dirty="0"/>
              <a:t>Capgras most commonly associated with violence</a:t>
            </a:r>
          </a:p>
          <a:p>
            <a:pPr marL="171450" indent="-171450">
              <a:buFont typeface="Arial" panose="020B0604020202020204" pitchFamily="34" charset="0"/>
              <a:buChar char="•"/>
            </a:pPr>
            <a:r>
              <a:rPr lang="en-GB" baseline="0" dirty="0"/>
              <a:t>Victim usually close family member (Silva et al 1996)</a:t>
            </a:r>
          </a:p>
          <a:p>
            <a:endParaRPr lang="en-GB" baseline="0" dirty="0"/>
          </a:p>
          <a:p>
            <a:r>
              <a:rPr lang="en-GB" u="sng" baseline="0" dirty="0"/>
              <a:t>Delusions of passivity</a:t>
            </a:r>
          </a:p>
          <a:p>
            <a:pPr marL="171450" indent="-171450">
              <a:buFont typeface="Arial" panose="020B0604020202020204" pitchFamily="34" charset="0"/>
              <a:buChar char="•"/>
            </a:pPr>
            <a:r>
              <a:rPr lang="en-GB" baseline="0" dirty="0"/>
              <a:t>Common for patients to report they weren’t themselves or not in control</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u="sng" baseline="0" dirty="0"/>
              <a:t>Querulous delusions</a:t>
            </a:r>
          </a:p>
          <a:p>
            <a:pPr marL="171450" indent="-171450">
              <a:buFont typeface="Arial" panose="020B0604020202020204" pitchFamily="34" charset="0"/>
              <a:buChar char="•"/>
            </a:pPr>
            <a:r>
              <a:rPr lang="en-GB" baseline="0" dirty="0"/>
              <a:t>Beliefs that give ground for complaint against the victim</a:t>
            </a:r>
            <a:endParaRPr lang="en-GB" dirty="0"/>
          </a:p>
        </p:txBody>
      </p:sp>
      <p:sp>
        <p:nvSpPr>
          <p:cNvPr id="4" name="Slide Number Placeholder 3"/>
          <p:cNvSpPr>
            <a:spLocks noGrp="1"/>
          </p:cNvSpPr>
          <p:nvPr>
            <p:ph type="sldNum" sz="quarter" idx="10"/>
          </p:nvPr>
        </p:nvSpPr>
        <p:spPr/>
        <p:txBody>
          <a:bodyPr/>
          <a:lstStyle/>
          <a:p>
            <a:fld id="{AEB8992C-380D-4BE1-B7DF-B74B621CEF19}" type="slidenum">
              <a:rPr lang="en-GB" smtClean="0"/>
              <a:pPr/>
              <a:t>14</a:t>
            </a:fld>
            <a:endParaRPr lang="en-GB" dirty="0"/>
          </a:p>
        </p:txBody>
      </p:sp>
    </p:spTree>
    <p:extLst>
      <p:ext uri="{BB962C8B-B14F-4D97-AF65-F5344CB8AC3E}">
        <p14:creationId xmlns:p14="http://schemas.microsoft.com/office/powerpoint/2010/main" val="103419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1B805F-5D76-48B3-AF19-120FE85BC73B}" type="datetimeFigureOut">
              <a:rPr lang="en-GB" smtClean="0"/>
              <a:pPr/>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BEB14F-F9F9-440D-A391-BF825B17B799}" type="slidenum">
              <a:rPr lang="en-GB" smtClean="0"/>
              <a:pPr/>
              <a:t>‹#›</a:t>
            </a:fld>
            <a:endParaRPr lang="en-GB" dirty="0"/>
          </a:p>
        </p:txBody>
      </p:sp>
    </p:spTree>
    <p:extLst>
      <p:ext uri="{BB962C8B-B14F-4D97-AF65-F5344CB8AC3E}">
        <p14:creationId xmlns:p14="http://schemas.microsoft.com/office/powerpoint/2010/main" val="256282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B805F-5D76-48B3-AF19-120FE85BC73B}" type="datetimeFigureOut">
              <a:rPr lang="en-GB" smtClean="0"/>
              <a:pPr/>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BEB14F-F9F9-440D-A391-BF825B17B799}" type="slidenum">
              <a:rPr lang="en-GB" smtClean="0"/>
              <a:pPr/>
              <a:t>‹#›</a:t>
            </a:fld>
            <a:endParaRPr lang="en-GB" dirty="0"/>
          </a:p>
        </p:txBody>
      </p:sp>
    </p:spTree>
    <p:extLst>
      <p:ext uri="{BB962C8B-B14F-4D97-AF65-F5344CB8AC3E}">
        <p14:creationId xmlns:p14="http://schemas.microsoft.com/office/powerpoint/2010/main" val="422183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B805F-5D76-48B3-AF19-120FE85BC73B}" type="datetimeFigureOut">
              <a:rPr lang="en-GB" smtClean="0"/>
              <a:pPr/>
              <a:t>02/07/2020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BEB14F-F9F9-440D-A391-BF825B17B799}" type="slidenum">
              <a:rPr lang="en-GB" smtClean="0"/>
              <a:pPr/>
              <a:t>‹#›</a:t>
            </a:fld>
            <a:endParaRPr lang="en-GB" dirty="0"/>
          </a:p>
        </p:txBody>
      </p:sp>
    </p:spTree>
    <p:extLst>
      <p:ext uri="{BB962C8B-B14F-4D97-AF65-F5344CB8AC3E}">
        <p14:creationId xmlns:p14="http://schemas.microsoft.com/office/powerpoint/2010/main" val="146360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JKG2KfV-cgCFQRdFAodUWkEMQ&amp;url=http://www.wsj.com/articles/andreas-lubitz-searched-internet-for-suicide-methods-prosecutor-says-1427986155&amp;psig=AFQjCNGcjZ-WOvty9CF4WRobH6j18Hy80Q&amp;ust=1446826072947495"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uk/url?sa=i&amp;rct=j&amp;q=&amp;esrc=s&amp;frm=1&amp;source=images&amp;cd=&amp;cad=rja&amp;uact=8&amp;ved=0CAcQjRxqFQoTCPrjs42x78YCFXAH2wod81QPhQ&amp;url=https://www.wessexscene.co.uk/features/2015/04/01/the-germanwings-co-pilot-and-the-stigma-of-mental-illness/&amp;ei=A-OvVbrWAfCO7Abzqb2oCA&amp;bvm=bv.98197061,d.d24&amp;psig=AFQjCNETd9Vxe0hb0g9zhrS0OxdTmGWaXQ&amp;ust=1437676587767629"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uk/url?sa=i&amp;rct=j&amp;q=&amp;esrc=s&amp;frm=1&amp;source=images&amp;cd=&amp;cad=rja&amp;uact=8&amp;ved=0CAcQjRxqFQoTCJGGgvuv78YCFYSO2wodt-cHfw&amp;url=http://blogs.channel4.com/factcheck/factcheck-sun-killer-mental-patients/15984&amp;ei=0OGvVZHeAYSd7ga3z5_4Bw&amp;bvm=bv.98197061,d.d24&amp;psig=AFQjCNH4MczVdHBrVC5HZELys6UzB5rcmA&amp;ust=1437676362387238" TargetMode="External"/><Relationship Id="rId1" Type="http://schemas.openxmlformats.org/officeDocument/2006/relationships/slideLayout" Target="../slideLayouts/slideLayout8.xml"/><Relationship Id="rId6" Type="http://schemas.openxmlformats.org/officeDocument/2006/relationships/hyperlink" Target="https://www.google.co.uk/url?sa=i&amp;rct=j&amp;q=&amp;esrc=s&amp;frm=1&amp;source=images&amp;cd=&amp;cad=rja&amp;uact=8&amp;ved=0CAcQjRxqFQoTCPmE3I-w78YCFXFK2wod_FIGIw&amp;url=https://www.indiegogo.com/projects/stop-the-stigma&amp;ei=--GvVbmbG_GU7Qb8pZmYAg&amp;bvm=bv.98197061,d.d24&amp;psig=AFQjCNGdGeveEH0IXQk0LCqDJmtGhcMJQA&amp;ust=1437676403219049" TargetMode="External"/><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hyperlink" Target="http://openworldnews.com/project/sunday-mirror-three-people-killed-mentally-ill-every-fortnight/" TargetMode="External"/><Relationship Id="rId9"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google.co.uk/url?sa=i&amp;rct=j&amp;q=&amp;esrc=s&amp;frm=1&amp;source=images&amp;cd=&amp;ved=0CAcQjRxqFQoTCMfssK7T-cgCFY6GGgodaG4AsQ&amp;url=https://en.wikipedia.org/wiki/Peter_Bryan&amp;psig=AFQjCNH2oKoC1lD99iwynRFSjRjkv5Xapw&amp;ust=1446825538064254" TargetMode="External"/><Relationship Id="rId7" Type="http://schemas.openxmlformats.org/officeDocument/2006/relationships/hyperlink" Target="http://www.google.co.uk/url?sa=i&amp;rct=j&amp;q=&amp;esrc=s&amp;frm=1&amp;source=images&amp;cd=&amp;cad=rja&amp;uact=8&amp;ved=0CAcQjRxqFQoTCIuE2_rU-cgCFUXDFAodwqAOQg&amp;url=http://www.thesun.co.uk/sol/homepage/news/4629105/peter-sutcliffe-claims-jimmy-savile-is-innocent.html&amp;psig=AFQjCNGU-20zXwQ3P-pqmx80smRUuzLccQ&amp;ust=1446825984881365"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hyperlink" Target="http://www.google.co.uk/url?sa=i&amp;rct=j&amp;q=&amp;esrc=s&amp;frm=1&amp;source=images&amp;cd=&amp;cad=rja&amp;uact=8&amp;ved=0CAcQjRxqFQoTCMi3z-XT-cgCFca2GgodLnsEWw&amp;url=http://www.ibtimes.co.uk/ian-brady-moors-murderer-keith-bennett-remains-374684&amp;psig=AFQjCNGR27q0juO_FDG248oIlS3bZ3XUlw&amp;ust=1446825655518904"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3600" b="1" dirty="0">
                <a:solidFill>
                  <a:srgbClr val="A00054"/>
                </a:solidFill>
              </a:rPr>
              <a:t>Forensic Psychiatry 3</a:t>
            </a:r>
            <a:endParaRPr lang="en-GB" altLang="en-US" sz="3600" b="1" dirty="0">
              <a:solidFill>
                <a:srgbClr val="A00054"/>
              </a:solidFill>
            </a:endParaRPr>
          </a:p>
        </p:txBody>
      </p:sp>
      <p:sp>
        <p:nvSpPr>
          <p:cNvPr id="2" name="TextBox 1"/>
          <p:cNvSpPr txBox="1"/>
          <p:nvPr/>
        </p:nvSpPr>
        <p:spPr>
          <a:xfrm>
            <a:off x="725714" y="3120571"/>
            <a:ext cx="7613424" cy="923330"/>
          </a:xfrm>
          <a:prstGeom prst="rect">
            <a:avLst/>
          </a:prstGeom>
          <a:noFill/>
        </p:spPr>
        <p:txBody>
          <a:bodyPr wrap="square" rtlCol="0">
            <a:spAutoFit/>
          </a:bodyPr>
          <a:lstStyle/>
          <a:p>
            <a:pPr algn="ctr"/>
            <a:r>
              <a:rPr lang="en-US" b="1" dirty="0">
                <a:solidFill>
                  <a:srgbClr val="A00054"/>
                </a:solidFill>
              </a:rPr>
              <a:t>Mental Disorders and Offending</a:t>
            </a:r>
          </a:p>
          <a:p>
            <a:pPr algn="ctr"/>
            <a:endParaRPr lang="en-US" b="1" dirty="0">
              <a:solidFill>
                <a:srgbClr val="A00054"/>
              </a:solidFill>
            </a:endParaRP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a:t>Are schizophrenic patients more violent?</a:t>
            </a:r>
          </a:p>
        </p:txBody>
      </p:sp>
      <p:sp>
        <p:nvSpPr>
          <p:cNvPr id="4" name="Content Placeholder 3"/>
          <p:cNvSpPr>
            <a:spLocks noGrp="1"/>
          </p:cNvSpPr>
          <p:nvPr>
            <p:ph type="body" sz="quarter" idx="13"/>
          </p:nvPr>
        </p:nvSpPr>
        <p:spPr/>
        <p:txBody>
          <a:bodyPr/>
          <a:lstStyle/>
          <a:p>
            <a:r>
              <a:rPr lang="en-GB" dirty="0"/>
              <a:t>Steadman et al (1998)</a:t>
            </a:r>
          </a:p>
          <a:p>
            <a:pPr lvl="1"/>
            <a:r>
              <a:rPr lang="en-GB" dirty="0"/>
              <a:t>Data from MacArthur Study</a:t>
            </a:r>
          </a:p>
          <a:p>
            <a:pPr lvl="1"/>
            <a:r>
              <a:rPr lang="en-GB" dirty="0"/>
              <a:t>‘Major mental disorder’ (MMD) not specific for SZ / psychosis</a:t>
            </a:r>
          </a:p>
          <a:p>
            <a:pPr lvl="1"/>
            <a:r>
              <a:rPr lang="en-GB" dirty="0"/>
              <a:t>Overall rate of violence 27.5%</a:t>
            </a:r>
          </a:p>
          <a:p>
            <a:pPr marL="57150" indent="0">
              <a:buNone/>
            </a:pPr>
            <a:endParaRPr lang="en-GB" dirty="0"/>
          </a:p>
        </p:txBody>
      </p:sp>
    </p:spTree>
    <p:extLst>
      <p:ext uri="{BB962C8B-B14F-4D97-AF65-F5344CB8AC3E}">
        <p14:creationId xmlns:p14="http://schemas.microsoft.com/office/powerpoint/2010/main" val="9505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08350255"/>
              </p:ext>
            </p:extLst>
          </p:nvPr>
        </p:nvGraphicFramePr>
        <p:xfrm>
          <a:off x="467544" y="1882588"/>
          <a:ext cx="8136904" cy="2560320"/>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740989">
                <a:tc>
                  <a:txBody>
                    <a:bodyPr/>
                    <a:lstStyle/>
                    <a:p>
                      <a:endParaRPr lang="en-GB" sz="2400" dirty="0"/>
                    </a:p>
                  </a:txBody>
                  <a:tcPr/>
                </a:tc>
                <a:tc>
                  <a:txBody>
                    <a:bodyPr/>
                    <a:lstStyle/>
                    <a:p>
                      <a:r>
                        <a:rPr lang="en-GB" sz="2400" dirty="0"/>
                        <a:t>Rate of violence (%)</a:t>
                      </a:r>
                    </a:p>
                  </a:txBody>
                  <a:tcPr/>
                </a:tc>
                <a:extLst>
                  <a:ext uri="{0D108BD9-81ED-4DB2-BD59-A6C34878D82A}">
                    <a16:rowId xmlns:a16="http://schemas.microsoft.com/office/drawing/2014/main" val="10000"/>
                  </a:ext>
                </a:extLst>
              </a:tr>
              <a:tr h="370840">
                <a:tc>
                  <a:txBody>
                    <a:bodyPr/>
                    <a:lstStyle/>
                    <a:p>
                      <a:r>
                        <a:rPr lang="en-GB" sz="2400" dirty="0"/>
                        <a:t>MMD and no substance use</a:t>
                      </a:r>
                    </a:p>
                  </a:txBody>
                  <a:tcPr/>
                </a:tc>
                <a:tc>
                  <a:txBody>
                    <a:bodyPr/>
                    <a:lstStyle/>
                    <a:p>
                      <a:r>
                        <a:rPr lang="en-GB" sz="2400" dirty="0"/>
                        <a:t>17.9 %</a:t>
                      </a:r>
                    </a:p>
                  </a:txBody>
                  <a:tcPr/>
                </a:tc>
                <a:extLst>
                  <a:ext uri="{0D108BD9-81ED-4DB2-BD59-A6C34878D82A}">
                    <a16:rowId xmlns:a16="http://schemas.microsoft.com/office/drawing/2014/main" val="10001"/>
                  </a:ext>
                </a:extLst>
              </a:tr>
              <a:tr h="370840">
                <a:tc>
                  <a:txBody>
                    <a:bodyPr/>
                    <a:lstStyle/>
                    <a:p>
                      <a:r>
                        <a:rPr lang="en-GB" sz="2400" dirty="0"/>
                        <a:t>MMD and substance use</a:t>
                      </a:r>
                    </a:p>
                  </a:txBody>
                  <a:tcPr/>
                </a:tc>
                <a:tc>
                  <a:txBody>
                    <a:bodyPr/>
                    <a:lstStyle/>
                    <a:p>
                      <a:r>
                        <a:rPr lang="en-GB" sz="2400" dirty="0"/>
                        <a:t>31.1 %</a:t>
                      </a:r>
                    </a:p>
                  </a:txBody>
                  <a:tcPr/>
                </a:tc>
                <a:extLst>
                  <a:ext uri="{0D108BD9-81ED-4DB2-BD59-A6C34878D82A}">
                    <a16:rowId xmlns:a16="http://schemas.microsoft.com/office/drawing/2014/main" val="10002"/>
                  </a:ext>
                </a:extLst>
              </a:tr>
              <a:tr h="370840">
                <a:tc>
                  <a:txBody>
                    <a:bodyPr/>
                    <a:lstStyle/>
                    <a:p>
                      <a:r>
                        <a:rPr lang="en-GB" sz="2400" dirty="0"/>
                        <a:t>Other mental disorder and substance use</a:t>
                      </a:r>
                    </a:p>
                  </a:txBody>
                  <a:tcPr/>
                </a:tc>
                <a:tc>
                  <a:txBody>
                    <a:bodyPr/>
                    <a:lstStyle/>
                    <a:p>
                      <a:r>
                        <a:rPr lang="en-GB" sz="2400" dirty="0"/>
                        <a:t>43 %</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3239344" y="6093296"/>
            <a:ext cx="5904656" cy="276999"/>
          </a:xfrm>
          <a:prstGeom prst="rect">
            <a:avLst/>
          </a:prstGeom>
          <a:noFill/>
        </p:spPr>
        <p:txBody>
          <a:bodyPr wrap="square" rtlCol="0">
            <a:spAutoFit/>
          </a:bodyPr>
          <a:lstStyle/>
          <a:p>
            <a:r>
              <a:rPr lang="en-GB" sz="1200" dirty="0"/>
              <a:t>Table from ‘Practical Forensic Psychiatry,’ by Clark T &amp; Rooprai DS chapter 7</a:t>
            </a:r>
            <a:endParaRPr lang="en-GB" dirty="0"/>
          </a:p>
        </p:txBody>
      </p:sp>
    </p:spTree>
    <p:extLst>
      <p:ext uri="{BB962C8B-B14F-4D97-AF65-F5344CB8AC3E}">
        <p14:creationId xmlns:p14="http://schemas.microsoft.com/office/powerpoint/2010/main" val="165459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Homicide and psychosis</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846234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75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Psychotic symptoms and violence</a:t>
            </a:r>
          </a:p>
        </p:txBody>
      </p:sp>
      <p:sp>
        <p:nvSpPr>
          <p:cNvPr id="3" name="Content Placeholder 2"/>
          <p:cNvSpPr>
            <a:spLocks noGrp="1"/>
          </p:cNvSpPr>
          <p:nvPr>
            <p:ph type="body" sz="quarter" idx="13"/>
          </p:nvPr>
        </p:nvSpPr>
        <p:spPr/>
        <p:txBody>
          <a:bodyPr>
            <a:normAutofit fontScale="85000" lnSpcReduction="20000"/>
          </a:bodyPr>
          <a:lstStyle/>
          <a:p>
            <a:r>
              <a:rPr lang="en-GB" dirty="0"/>
              <a:t>Delusions</a:t>
            </a:r>
          </a:p>
          <a:p>
            <a:pPr lvl="1"/>
            <a:r>
              <a:rPr lang="en-GB" dirty="0"/>
              <a:t>50% psychotic violent offenders attributed it to delusions</a:t>
            </a:r>
          </a:p>
          <a:p>
            <a:pPr lvl="1"/>
            <a:r>
              <a:rPr lang="en-GB" dirty="0"/>
              <a:t>MacArthur study found no such association</a:t>
            </a:r>
          </a:p>
          <a:p>
            <a:endParaRPr lang="en-GB" dirty="0"/>
          </a:p>
          <a:p>
            <a:r>
              <a:rPr lang="en-GB" dirty="0"/>
              <a:t>Hallucinations</a:t>
            </a:r>
          </a:p>
          <a:p>
            <a:pPr lvl="1"/>
            <a:r>
              <a:rPr lang="en-GB" dirty="0"/>
              <a:t>Rudrick (1999)- no association between command hallucinations and violence</a:t>
            </a:r>
          </a:p>
          <a:p>
            <a:pPr lvl="1"/>
            <a:r>
              <a:rPr lang="en-GB" dirty="0"/>
              <a:t>But may add to risk with congruent delusions</a:t>
            </a:r>
          </a:p>
          <a:p>
            <a:endParaRPr lang="en-GB" dirty="0"/>
          </a:p>
          <a:p>
            <a:r>
              <a:rPr lang="en-GB" dirty="0"/>
              <a:t>Threat / control over-ride symptoms</a:t>
            </a:r>
          </a:p>
          <a:p>
            <a:pPr lvl="1"/>
            <a:r>
              <a:rPr lang="en-GB" dirty="0"/>
              <a:t>MacArthur study found no association </a:t>
            </a:r>
            <a:r>
              <a:rPr lang="en-GB" sz="2200" dirty="0"/>
              <a:t>(Appelbaum 2000)</a:t>
            </a:r>
          </a:p>
          <a:p>
            <a:pPr lvl="1"/>
            <a:r>
              <a:rPr lang="en-GB" dirty="0"/>
              <a:t>Various studies show this is a critical factor</a:t>
            </a:r>
          </a:p>
        </p:txBody>
      </p:sp>
    </p:spTree>
    <p:extLst>
      <p:ext uri="{BB962C8B-B14F-4D97-AF65-F5344CB8AC3E}">
        <p14:creationId xmlns:p14="http://schemas.microsoft.com/office/powerpoint/2010/main" val="427466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Delusional content and violence</a:t>
            </a:r>
          </a:p>
        </p:txBody>
      </p:sp>
      <p:sp>
        <p:nvSpPr>
          <p:cNvPr id="3" name="Content Placeholder 2"/>
          <p:cNvSpPr>
            <a:spLocks noGrp="1"/>
          </p:cNvSpPr>
          <p:nvPr>
            <p:ph type="body" sz="quarter" idx="13"/>
          </p:nvPr>
        </p:nvSpPr>
        <p:spPr/>
        <p:txBody>
          <a:bodyPr>
            <a:normAutofit lnSpcReduction="10000"/>
          </a:bodyPr>
          <a:lstStyle/>
          <a:p>
            <a:r>
              <a:rPr lang="en-GB" dirty="0"/>
              <a:t>Delusional jealousy</a:t>
            </a:r>
          </a:p>
          <a:p>
            <a:endParaRPr lang="en-GB" dirty="0"/>
          </a:p>
          <a:p>
            <a:r>
              <a:rPr lang="en-GB" dirty="0"/>
              <a:t>Erotomania</a:t>
            </a:r>
          </a:p>
          <a:p>
            <a:endParaRPr lang="en-GB" dirty="0"/>
          </a:p>
          <a:p>
            <a:r>
              <a:rPr lang="en-GB" dirty="0"/>
              <a:t>Delusional misidentification</a:t>
            </a:r>
          </a:p>
          <a:p>
            <a:endParaRPr lang="en-GB" dirty="0"/>
          </a:p>
          <a:p>
            <a:r>
              <a:rPr lang="en-GB" dirty="0"/>
              <a:t>Delusions of passivity</a:t>
            </a:r>
          </a:p>
          <a:p>
            <a:pPr marL="0" indent="0">
              <a:buNone/>
            </a:pPr>
            <a:endParaRPr lang="en-GB" dirty="0"/>
          </a:p>
          <a:p>
            <a:r>
              <a:rPr lang="en-GB" dirty="0"/>
              <a:t>Querulous delusions</a:t>
            </a:r>
          </a:p>
        </p:txBody>
      </p:sp>
    </p:spTree>
    <p:extLst>
      <p:ext uri="{BB962C8B-B14F-4D97-AF65-F5344CB8AC3E}">
        <p14:creationId xmlns:p14="http://schemas.microsoft.com/office/powerpoint/2010/main" val="9442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Offending in affective disorders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8462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wsj.net/public/resources/images/WO-AV971_AIRPRO_J_20150331191318.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6" y="908720"/>
            <a:ext cx="421246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atic.giantbomb.com/uploads/original/2/23298/1058360-tonysoprano1.jpg"/>
          <p:cNvPicPr>
            <a:picLocks noChangeAspect="1" noChangeArrowheads="1"/>
          </p:cNvPicPr>
          <p:nvPr/>
        </p:nvPicPr>
        <p:blipFill>
          <a:blip r:embed="rId5" cstate="print"/>
          <a:srcRect/>
          <a:stretch>
            <a:fillRect/>
          </a:stretch>
        </p:blipFill>
        <p:spPr bwMode="auto">
          <a:xfrm>
            <a:off x="4860032" y="908720"/>
            <a:ext cx="3238500" cy="4048125"/>
          </a:xfrm>
          <a:prstGeom prst="rect">
            <a:avLst/>
          </a:prstGeom>
          <a:noFill/>
        </p:spPr>
      </p:pic>
      <p:sp>
        <p:nvSpPr>
          <p:cNvPr id="4" name="TextBox 3"/>
          <p:cNvSpPr txBox="1"/>
          <p:nvPr/>
        </p:nvSpPr>
        <p:spPr>
          <a:xfrm>
            <a:off x="179512" y="5661248"/>
            <a:ext cx="8064896" cy="523220"/>
          </a:xfrm>
          <a:prstGeom prst="rect">
            <a:avLst/>
          </a:prstGeom>
          <a:noFill/>
        </p:spPr>
        <p:txBody>
          <a:bodyPr wrap="square" rtlCol="0">
            <a:spAutoFit/>
          </a:bodyPr>
          <a:lstStyle/>
          <a:p>
            <a:r>
              <a:rPr lang="en-GB" sz="2800" b="1" dirty="0"/>
              <a:t>Andreas </a:t>
            </a:r>
            <a:r>
              <a:rPr lang="en-GB" sz="2800" b="1" dirty="0" err="1"/>
              <a:t>Lubitz</a:t>
            </a:r>
            <a:r>
              <a:rPr lang="en-GB" sz="2800" b="1" dirty="0"/>
              <a:t>			    ‘Tony Soprano’</a:t>
            </a:r>
          </a:p>
        </p:txBody>
      </p:sp>
    </p:spTree>
    <p:extLst>
      <p:ext uri="{BB962C8B-B14F-4D97-AF65-F5344CB8AC3E}">
        <p14:creationId xmlns:p14="http://schemas.microsoft.com/office/powerpoint/2010/main" val="26598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Mood disorders &amp; violence</a:t>
            </a:r>
          </a:p>
        </p:txBody>
      </p:sp>
      <p:sp>
        <p:nvSpPr>
          <p:cNvPr id="3" name="Content Placeholder 2"/>
          <p:cNvSpPr>
            <a:spLocks noGrp="1"/>
          </p:cNvSpPr>
          <p:nvPr>
            <p:ph type="body" sz="quarter" idx="13"/>
          </p:nvPr>
        </p:nvSpPr>
        <p:spPr/>
        <p:txBody>
          <a:bodyPr>
            <a:normAutofit fontScale="92500"/>
          </a:bodyPr>
          <a:lstStyle/>
          <a:p>
            <a:r>
              <a:rPr lang="en-GB" dirty="0"/>
              <a:t>MacArthur Study (Monahan et al 2001)</a:t>
            </a:r>
          </a:p>
          <a:p>
            <a:pPr lvl="1"/>
            <a:r>
              <a:rPr lang="en-GB" dirty="0"/>
              <a:t>Rate of violence 1 year post-discharge</a:t>
            </a:r>
          </a:p>
          <a:p>
            <a:pPr lvl="2"/>
            <a:r>
              <a:rPr lang="en-GB" dirty="0"/>
              <a:t>Depression 28.5%</a:t>
            </a:r>
          </a:p>
          <a:p>
            <a:pPr lvl="2"/>
            <a:r>
              <a:rPr lang="en-GB" dirty="0"/>
              <a:t>BPD 22%</a:t>
            </a:r>
          </a:p>
          <a:p>
            <a:pPr lvl="2"/>
            <a:r>
              <a:rPr lang="en-GB" dirty="0"/>
              <a:t>SZ 14.8%</a:t>
            </a:r>
          </a:p>
          <a:p>
            <a:endParaRPr lang="en-GB" dirty="0"/>
          </a:p>
          <a:p>
            <a:r>
              <a:rPr lang="en-GB" dirty="0"/>
              <a:t>Manic patients more likely to show violence on admission</a:t>
            </a:r>
          </a:p>
          <a:p>
            <a:pPr lvl="1"/>
            <a:r>
              <a:rPr lang="en-GB" dirty="0"/>
              <a:t>AESOP study (Dean et al 2007)</a:t>
            </a:r>
          </a:p>
          <a:p>
            <a:pPr lvl="1"/>
            <a:r>
              <a:rPr lang="en-GB" dirty="0"/>
              <a:t>3 x more likely to be aggressive than SZ</a:t>
            </a:r>
          </a:p>
        </p:txBody>
      </p:sp>
    </p:spTree>
    <p:extLst>
      <p:ext uri="{BB962C8B-B14F-4D97-AF65-F5344CB8AC3E}">
        <p14:creationId xmlns:p14="http://schemas.microsoft.com/office/powerpoint/2010/main" val="70803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Mood disorder &amp; homicide</a:t>
            </a:r>
          </a:p>
        </p:txBody>
      </p:sp>
      <p:sp>
        <p:nvSpPr>
          <p:cNvPr id="5" name="Content Placeholder 4"/>
          <p:cNvSpPr>
            <a:spLocks noGrp="1"/>
          </p:cNvSpPr>
          <p:nvPr>
            <p:ph type="body" sz="quarter" idx="13"/>
          </p:nvPr>
        </p:nvSpPr>
        <p:spPr/>
        <p:txBody>
          <a:bodyPr>
            <a:normAutofit fontScale="92500" lnSpcReduction="10000"/>
          </a:bodyPr>
          <a:lstStyle/>
          <a:p>
            <a:r>
              <a:rPr lang="en-GB" dirty="0"/>
              <a:t>National Confidential Inquiry </a:t>
            </a:r>
            <a:r>
              <a:rPr lang="en-GB" sz="1400" dirty="0"/>
              <a:t>(Hunt et al (2010) Shaw et al (2006))</a:t>
            </a:r>
          </a:p>
          <a:p>
            <a:pPr lvl="1"/>
            <a:r>
              <a:rPr lang="en-GB" dirty="0"/>
              <a:t>7% homicide offenders have lifetime mood disorder</a:t>
            </a:r>
          </a:p>
          <a:p>
            <a:pPr lvl="2"/>
            <a:r>
              <a:rPr lang="en-GB" dirty="0"/>
              <a:t>Less likely to have had contact with MH services</a:t>
            </a:r>
          </a:p>
          <a:p>
            <a:endParaRPr lang="en-GB" dirty="0"/>
          </a:p>
          <a:p>
            <a:r>
              <a:rPr lang="en-GB" dirty="0"/>
              <a:t>Homicide-Suicide</a:t>
            </a:r>
          </a:p>
          <a:p>
            <a:pPr lvl="1"/>
            <a:r>
              <a:rPr lang="en-GB" dirty="0"/>
              <a:t>Rare – 30 / year</a:t>
            </a:r>
          </a:p>
          <a:p>
            <a:pPr lvl="1"/>
            <a:r>
              <a:rPr lang="en-GB" dirty="0"/>
              <a:t>Offenders usually male</a:t>
            </a:r>
          </a:p>
          <a:p>
            <a:pPr lvl="1"/>
            <a:r>
              <a:rPr lang="en-GB" dirty="0"/>
              <a:t>Men kill partners, women kill children</a:t>
            </a:r>
          </a:p>
          <a:p>
            <a:pPr lvl="1"/>
            <a:r>
              <a:rPr lang="en-GB" dirty="0"/>
              <a:t>Mood disorder and PD</a:t>
            </a:r>
          </a:p>
          <a:p>
            <a:pPr marL="457200" lvl="1" indent="0">
              <a:buNone/>
            </a:pPr>
            <a:r>
              <a:rPr lang="en-GB" sz="1400" dirty="0"/>
              <a:t>Flynn et al (2009)</a:t>
            </a:r>
            <a:endParaRPr lang="en-GB" dirty="0"/>
          </a:p>
        </p:txBody>
      </p:sp>
    </p:spTree>
    <p:extLst>
      <p:ext uri="{BB962C8B-B14F-4D97-AF65-F5344CB8AC3E}">
        <p14:creationId xmlns:p14="http://schemas.microsoft.com/office/powerpoint/2010/main" val="2665290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Mood disorders &amp; sex offending</a:t>
            </a:r>
          </a:p>
        </p:txBody>
      </p:sp>
      <p:sp>
        <p:nvSpPr>
          <p:cNvPr id="3" name="Content Placeholder 2"/>
          <p:cNvSpPr>
            <a:spLocks noGrp="1"/>
          </p:cNvSpPr>
          <p:nvPr>
            <p:ph type="body" sz="quarter" idx="13"/>
          </p:nvPr>
        </p:nvSpPr>
        <p:spPr/>
        <p:txBody>
          <a:bodyPr/>
          <a:lstStyle/>
          <a:p>
            <a:r>
              <a:rPr lang="en-GB" dirty="0"/>
              <a:t>No clear evidence / studies</a:t>
            </a:r>
          </a:p>
          <a:p>
            <a:endParaRPr lang="en-GB" dirty="0"/>
          </a:p>
          <a:p>
            <a:r>
              <a:rPr lang="en-GB" dirty="0"/>
              <a:t>Mania </a:t>
            </a:r>
          </a:p>
          <a:p>
            <a:pPr lvl="1"/>
            <a:r>
              <a:rPr lang="en-GB" dirty="0"/>
              <a:t>Sexual disinhibition</a:t>
            </a:r>
          </a:p>
          <a:p>
            <a:pPr lvl="1"/>
            <a:r>
              <a:rPr lang="en-GB" dirty="0"/>
              <a:t>Increased libido</a:t>
            </a:r>
          </a:p>
          <a:p>
            <a:endParaRPr lang="en-GB" dirty="0"/>
          </a:p>
          <a:p>
            <a:r>
              <a:rPr lang="en-GB" dirty="0"/>
              <a:t>Depression</a:t>
            </a:r>
          </a:p>
          <a:p>
            <a:pPr lvl="1"/>
            <a:r>
              <a:rPr lang="en-GB" dirty="0"/>
              <a:t>Weaken internal controls</a:t>
            </a:r>
          </a:p>
        </p:txBody>
      </p:sp>
    </p:spTree>
    <p:extLst>
      <p:ext uri="{BB962C8B-B14F-4D97-AF65-F5344CB8AC3E}">
        <p14:creationId xmlns:p14="http://schemas.microsoft.com/office/powerpoint/2010/main" val="397511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400" dirty="0"/>
              <a:t>Mental Disorders and Offending</a:t>
            </a:r>
            <a:endParaRPr lang="en-US" dirty="0"/>
          </a:p>
        </p:txBody>
      </p:sp>
      <p:sp>
        <p:nvSpPr>
          <p:cNvPr id="5" name="Subtitle 4"/>
          <p:cNvSpPr>
            <a:spLocks noGrp="1"/>
          </p:cNvSpPr>
          <p:nvPr>
            <p:ph type="subTitle" idx="1"/>
          </p:nvPr>
        </p:nvSpPr>
        <p:spPr>
          <a:xfrm>
            <a:off x="457199" y="1757362"/>
            <a:ext cx="8069943" cy="581025"/>
          </a:xfrm>
        </p:spPr>
        <p:txBody>
          <a:bodyPr/>
          <a:lstStyle/>
          <a:p>
            <a:r>
              <a:rPr lang="en-US" dirty="0"/>
              <a:t>Aims and Objectives (from handbook)</a:t>
            </a:r>
          </a:p>
        </p:txBody>
      </p:sp>
      <p:sp>
        <p:nvSpPr>
          <p:cNvPr id="6" name="Text Placeholder 5"/>
          <p:cNvSpPr>
            <a:spLocks noGrp="1"/>
          </p:cNvSpPr>
          <p:nvPr>
            <p:ph type="body" sz="quarter" idx="13"/>
          </p:nvPr>
        </p:nvSpPr>
        <p:spPr/>
        <p:txBody>
          <a:bodyPr/>
          <a:lstStyle/>
          <a:p>
            <a:r>
              <a:rPr lang="en-US" dirty="0"/>
              <a:t>To develop an understanding of</a:t>
            </a:r>
          </a:p>
          <a:p>
            <a:pPr lvl="1"/>
            <a:r>
              <a:rPr lang="en-GB" dirty="0"/>
              <a:t>The role of mental disorder in offending</a:t>
            </a:r>
          </a:p>
          <a:p>
            <a:pPr lvl="1"/>
            <a:r>
              <a:rPr lang="en-GB" dirty="0"/>
              <a:t>The frequency of and types of offences committed by those with serious mental illness (</a:t>
            </a:r>
            <a:r>
              <a:rPr lang="en-GB" dirty="0" err="1"/>
              <a:t>SMI</a:t>
            </a:r>
            <a:r>
              <a:rPr lang="en-GB" dirty="0"/>
              <a:t>)</a:t>
            </a:r>
          </a:p>
          <a:p>
            <a:pPr lvl="1"/>
            <a:r>
              <a:rPr lang="en-GB" dirty="0"/>
              <a:t>The role of special syndromes in offences</a:t>
            </a:r>
          </a:p>
          <a:p>
            <a:pPr lvl="1"/>
            <a:r>
              <a:rPr lang="en-GB" dirty="0"/>
              <a:t>Vulnerability and suggestibility in mentally-disordered offenders</a:t>
            </a: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Offending in personality disorders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9137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studunnsdl.files.wordpress.com/2012/09/dale-cregan.jpg"/>
          <p:cNvPicPr>
            <a:picLocks noChangeAspect="1" noChangeArrowheads="1"/>
          </p:cNvPicPr>
          <p:nvPr/>
        </p:nvPicPr>
        <p:blipFill>
          <a:blip r:embed="rId3" cstate="print"/>
          <a:srcRect/>
          <a:stretch>
            <a:fillRect/>
          </a:stretch>
        </p:blipFill>
        <p:spPr bwMode="auto">
          <a:xfrm>
            <a:off x="539552" y="476672"/>
            <a:ext cx="3320407" cy="4432152"/>
          </a:xfrm>
          <a:prstGeom prst="rect">
            <a:avLst/>
          </a:prstGeom>
          <a:noFill/>
        </p:spPr>
      </p:pic>
      <p:pic>
        <p:nvPicPr>
          <p:cNvPr id="20484" name="Picture 4" descr="http://i.telegraph.co.uk/multimedia/archive/01842/Theresa-Riggi_1842099b.jpg"/>
          <p:cNvPicPr>
            <a:picLocks noChangeAspect="1" noChangeArrowheads="1"/>
          </p:cNvPicPr>
          <p:nvPr/>
        </p:nvPicPr>
        <p:blipFill>
          <a:blip r:embed="rId4" cstate="print"/>
          <a:srcRect/>
          <a:stretch>
            <a:fillRect/>
          </a:stretch>
        </p:blipFill>
        <p:spPr bwMode="auto">
          <a:xfrm>
            <a:off x="4196235" y="332656"/>
            <a:ext cx="4947765" cy="3096344"/>
          </a:xfrm>
          <a:prstGeom prst="rect">
            <a:avLst/>
          </a:prstGeom>
          <a:noFill/>
        </p:spPr>
      </p:pic>
      <p:pic>
        <p:nvPicPr>
          <p:cNvPr id="20488" name="Picture 8" descr="http://www.crimeandinvestigation.co.uk/sites/default/files/crime_files/Russell-Murders-%28200x200%29.jpg"/>
          <p:cNvPicPr>
            <a:picLocks noChangeAspect="1" noChangeArrowheads="1"/>
          </p:cNvPicPr>
          <p:nvPr/>
        </p:nvPicPr>
        <p:blipFill>
          <a:blip r:embed="rId5" cstate="print"/>
          <a:srcRect/>
          <a:stretch>
            <a:fillRect/>
          </a:stretch>
        </p:blipFill>
        <p:spPr bwMode="auto">
          <a:xfrm>
            <a:off x="4932040" y="3429000"/>
            <a:ext cx="2841104" cy="2841104"/>
          </a:xfrm>
          <a:prstGeom prst="rect">
            <a:avLst/>
          </a:prstGeom>
          <a:noFill/>
        </p:spPr>
      </p:pic>
      <p:sp>
        <p:nvSpPr>
          <p:cNvPr id="5" name="TextBox 4"/>
          <p:cNvSpPr txBox="1"/>
          <p:nvPr/>
        </p:nvSpPr>
        <p:spPr>
          <a:xfrm>
            <a:off x="539552" y="5157192"/>
            <a:ext cx="3744416" cy="1200329"/>
          </a:xfrm>
          <a:prstGeom prst="rect">
            <a:avLst/>
          </a:prstGeom>
          <a:noFill/>
          <a:ln>
            <a:noFill/>
          </a:ln>
        </p:spPr>
        <p:txBody>
          <a:bodyPr wrap="square" rtlCol="0">
            <a:spAutoFit/>
          </a:bodyPr>
          <a:lstStyle/>
          <a:p>
            <a:pPr marL="457200" indent="-457200">
              <a:buAutoNum type="alphaUcPeriod"/>
            </a:pPr>
            <a:r>
              <a:rPr lang="en-GB" sz="2400" b="1" dirty="0"/>
              <a:t>Dale </a:t>
            </a:r>
            <a:r>
              <a:rPr lang="en-GB" sz="2400" b="1" dirty="0" err="1"/>
              <a:t>Cregan</a:t>
            </a:r>
            <a:endParaRPr lang="en-GB" sz="2400" b="1" dirty="0"/>
          </a:p>
          <a:p>
            <a:pPr marL="457200" indent="-457200">
              <a:buAutoNum type="alphaUcPeriod"/>
            </a:pPr>
            <a:r>
              <a:rPr lang="en-GB" sz="2400" b="1" dirty="0"/>
              <a:t>Theresa </a:t>
            </a:r>
            <a:r>
              <a:rPr lang="en-GB" sz="2400" b="1" dirty="0" err="1"/>
              <a:t>Riggi</a:t>
            </a:r>
            <a:endParaRPr lang="en-GB" sz="2400" b="1" dirty="0"/>
          </a:p>
          <a:p>
            <a:pPr marL="457200" indent="-457200">
              <a:buAutoNum type="alphaUcPeriod"/>
            </a:pPr>
            <a:r>
              <a:rPr lang="en-GB" sz="2400" b="1" dirty="0"/>
              <a:t>Michael Stone</a:t>
            </a:r>
          </a:p>
        </p:txBody>
      </p:sp>
      <p:sp>
        <p:nvSpPr>
          <p:cNvPr id="7" name="TextBox 6"/>
          <p:cNvSpPr txBox="1"/>
          <p:nvPr/>
        </p:nvSpPr>
        <p:spPr>
          <a:xfrm>
            <a:off x="3275856" y="4437112"/>
            <a:ext cx="720080" cy="461665"/>
          </a:xfrm>
          <a:prstGeom prst="rect">
            <a:avLst/>
          </a:prstGeom>
          <a:noFill/>
        </p:spPr>
        <p:txBody>
          <a:bodyPr wrap="square" rtlCol="0">
            <a:spAutoFit/>
          </a:bodyPr>
          <a:lstStyle/>
          <a:p>
            <a:r>
              <a:rPr lang="en-GB" sz="2400" b="1" dirty="0">
                <a:solidFill>
                  <a:schemeClr val="bg1"/>
                </a:solidFill>
              </a:rPr>
              <a:t>A</a:t>
            </a:r>
          </a:p>
        </p:txBody>
      </p:sp>
      <p:sp>
        <p:nvSpPr>
          <p:cNvPr id="8" name="TextBox 7"/>
          <p:cNvSpPr txBox="1"/>
          <p:nvPr/>
        </p:nvSpPr>
        <p:spPr>
          <a:xfrm>
            <a:off x="4211960" y="2852936"/>
            <a:ext cx="648072" cy="461665"/>
          </a:xfrm>
          <a:prstGeom prst="rect">
            <a:avLst/>
          </a:prstGeom>
          <a:noFill/>
          <a:ln>
            <a:noFill/>
          </a:ln>
        </p:spPr>
        <p:txBody>
          <a:bodyPr wrap="square" rtlCol="0">
            <a:spAutoFit/>
          </a:bodyPr>
          <a:lstStyle/>
          <a:p>
            <a:r>
              <a:rPr lang="en-GB" sz="2400" b="1" dirty="0">
                <a:solidFill>
                  <a:schemeClr val="bg1"/>
                </a:solidFill>
              </a:rPr>
              <a:t>B</a:t>
            </a:r>
          </a:p>
        </p:txBody>
      </p:sp>
      <p:sp>
        <p:nvSpPr>
          <p:cNvPr id="9" name="TextBox 8"/>
          <p:cNvSpPr txBox="1"/>
          <p:nvPr/>
        </p:nvSpPr>
        <p:spPr>
          <a:xfrm>
            <a:off x="4932040" y="5661248"/>
            <a:ext cx="576064" cy="523220"/>
          </a:xfrm>
          <a:prstGeom prst="rect">
            <a:avLst/>
          </a:prstGeom>
          <a:noFill/>
        </p:spPr>
        <p:txBody>
          <a:bodyPr wrap="square" rtlCol="0">
            <a:spAutoFit/>
          </a:bodyPr>
          <a:lstStyle/>
          <a:p>
            <a:r>
              <a:rPr lang="en-GB" sz="2800" b="1" dirty="0">
                <a:solidFill>
                  <a:schemeClr val="bg1"/>
                </a:solidFill>
              </a:rPr>
              <a:t>C</a:t>
            </a:r>
          </a:p>
        </p:txBody>
      </p:sp>
    </p:spTree>
    <p:extLst>
      <p:ext uri="{BB962C8B-B14F-4D97-AF65-F5344CB8AC3E}">
        <p14:creationId xmlns:p14="http://schemas.microsoft.com/office/powerpoint/2010/main" val="169290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Personality Disorder</a:t>
            </a:r>
          </a:p>
        </p:txBody>
      </p:sp>
      <p:sp>
        <p:nvSpPr>
          <p:cNvPr id="5" name="Content Placeholder 4"/>
          <p:cNvSpPr>
            <a:spLocks noGrp="1"/>
          </p:cNvSpPr>
          <p:nvPr>
            <p:ph type="body" sz="quarter" idx="13"/>
          </p:nvPr>
        </p:nvSpPr>
        <p:spPr/>
        <p:txBody>
          <a:bodyPr/>
          <a:lstStyle/>
          <a:p>
            <a:r>
              <a:rPr lang="en-GB" dirty="0"/>
              <a:t>No gold standard test for diagnosing PD</a:t>
            </a:r>
          </a:p>
          <a:p>
            <a:pPr lvl="1"/>
            <a:r>
              <a:rPr lang="en-GB" dirty="0"/>
              <a:t>NICE (QS88) – structured clinical assessment</a:t>
            </a:r>
          </a:p>
          <a:p>
            <a:endParaRPr lang="en-GB" dirty="0"/>
          </a:p>
          <a:p>
            <a:r>
              <a:rPr lang="en-GB" dirty="0"/>
              <a:t>Prevalence of any PD ranges from 4 – 6%</a:t>
            </a:r>
          </a:p>
          <a:p>
            <a:pPr lvl="1"/>
            <a:r>
              <a:rPr lang="en-GB" dirty="0"/>
              <a:t>54% have one PD only</a:t>
            </a:r>
          </a:p>
          <a:p>
            <a:endParaRPr lang="en-GB" dirty="0"/>
          </a:p>
          <a:p>
            <a:r>
              <a:rPr lang="en-GB" dirty="0"/>
              <a:t>All PDs (except schizotypal) more common in men</a:t>
            </a:r>
          </a:p>
        </p:txBody>
      </p:sp>
    </p:spTree>
    <p:extLst>
      <p:ext uri="{BB962C8B-B14F-4D97-AF65-F5344CB8AC3E}">
        <p14:creationId xmlns:p14="http://schemas.microsoft.com/office/powerpoint/2010/main" val="178046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Antisocial PD &amp; Offending</a:t>
            </a:r>
          </a:p>
        </p:txBody>
      </p:sp>
      <p:sp>
        <p:nvSpPr>
          <p:cNvPr id="3" name="Content Placeholder 2"/>
          <p:cNvSpPr>
            <a:spLocks noGrp="1"/>
          </p:cNvSpPr>
          <p:nvPr>
            <p:ph type="body" sz="quarter" idx="13"/>
          </p:nvPr>
        </p:nvSpPr>
        <p:spPr/>
        <p:txBody>
          <a:bodyPr>
            <a:normAutofit/>
          </a:bodyPr>
          <a:lstStyle/>
          <a:p>
            <a:r>
              <a:rPr lang="en-GB" dirty="0"/>
              <a:t>40 – 70% conduct disorders convert into ASPD</a:t>
            </a:r>
          </a:p>
          <a:p>
            <a:endParaRPr lang="en-GB" dirty="0"/>
          </a:p>
          <a:p>
            <a:r>
              <a:rPr lang="en-GB" dirty="0"/>
              <a:t>Substance Use</a:t>
            </a:r>
          </a:p>
          <a:p>
            <a:pPr lvl="1"/>
            <a:r>
              <a:rPr lang="en-GB" dirty="0"/>
              <a:t>Most common comorbidity</a:t>
            </a:r>
          </a:p>
          <a:p>
            <a:pPr lvl="1"/>
            <a:r>
              <a:rPr lang="en-GB" dirty="0"/>
              <a:t>Men 3-5 times more likely to have substance use</a:t>
            </a:r>
          </a:p>
          <a:p>
            <a:pPr lvl="1"/>
            <a:r>
              <a:rPr lang="en-GB" dirty="0"/>
              <a:t>Increases risk of violence</a:t>
            </a:r>
          </a:p>
        </p:txBody>
      </p:sp>
    </p:spTree>
    <p:extLst>
      <p:ext uri="{BB962C8B-B14F-4D97-AF65-F5344CB8AC3E}">
        <p14:creationId xmlns:p14="http://schemas.microsoft.com/office/powerpoint/2010/main" val="1141612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ASPD &amp; Offending</a:t>
            </a:r>
          </a:p>
        </p:txBody>
      </p:sp>
      <p:sp>
        <p:nvSpPr>
          <p:cNvPr id="3" name="Content Placeholder 2"/>
          <p:cNvSpPr>
            <a:spLocks noGrp="1"/>
          </p:cNvSpPr>
          <p:nvPr>
            <p:ph type="body" sz="quarter" idx="13"/>
          </p:nvPr>
        </p:nvSpPr>
        <p:spPr/>
        <p:txBody>
          <a:bodyPr>
            <a:normAutofit lnSpcReduction="10000"/>
          </a:bodyPr>
          <a:lstStyle/>
          <a:p>
            <a:r>
              <a:rPr lang="en-GB" dirty="0"/>
              <a:t>Come into contact with CJS commonly</a:t>
            </a:r>
          </a:p>
          <a:p>
            <a:endParaRPr lang="en-GB" dirty="0"/>
          </a:p>
          <a:p>
            <a:r>
              <a:rPr lang="en-GB" dirty="0"/>
              <a:t>50 – 60% male prisoners have ASPD</a:t>
            </a:r>
          </a:p>
          <a:p>
            <a:pPr lvl="1"/>
            <a:r>
              <a:rPr lang="en-GB" dirty="0"/>
              <a:t>More criminal versatility</a:t>
            </a:r>
          </a:p>
          <a:p>
            <a:pPr lvl="1"/>
            <a:r>
              <a:rPr lang="en-GB" dirty="0"/>
              <a:t>10 – 20 times more likely to commit homicide</a:t>
            </a:r>
          </a:p>
          <a:p>
            <a:pPr lvl="1"/>
            <a:r>
              <a:rPr lang="en-GB" dirty="0"/>
              <a:t>Violent offences more likely</a:t>
            </a:r>
          </a:p>
          <a:p>
            <a:pPr marL="457200" lvl="1" indent="0">
              <a:buNone/>
            </a:pPr>
            <a:r>
              <a:rPr lang="en-GB" sz="1800" dirty="0"/>
              <a:t>(Roberts &amp; Coid 2010)</a:t>
            </a:r>
          </a:p>
          <a:p>
            <a:endParaRPr lang="en-GB" dirty="0"/>
          </a:p>
          <a:p>
            <a:r>
              <a:rPr lang="en-GB" dirty="0"/>
              <a:t>Brain changes - ? Genetic component</a:t>
            </a:r>
          </a:p>
          <a:p>
            <a:pPr marL="457200" lvl="1" indent="0">
              <a:buNone/>
            </a:pPr>
            <a:endParaRPr lang="en-GB" sz="1800" dirty="0"/>
          </a:p>
        </p:txBody>
      </p:sp>
    </p:spTree>
    <p:extLst>
      <p:ext uri="{BB962C8B-B14F-4D97-AF65-F5344CB8AC3E}">
        <p14:creationId xmlns:p14="http://schemas.microsoft.com/office/powerpoint/2010/main" val="290174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ASPD &amp; Offending</a:t>
            </a:r>
          </a:p>
        </p:txBody>
      </p:sp>
      <p:sp>
        <p:nvSpPr>
          <p:cNvPr id="3" name="Content Placeholder 2"/>
          <p:cNvSpPr>
            <a:spLocks noGrp="1"/>
          </p:cNvSpPr>
          <p:nvPr>
            <p:ph type="body" sz="quarter" idx="13"/>
          </p:nvPr>
        </p:nvSpPr>
        <p:spPr/>
        <p:txBody>
          <a:bodyPr/>
          <a:lstStyle/>
          <a:p>
            <a:r>
              <a:rPr lang="en-GB" dirty="0"/>
              <a:t>Very little evidence-based effective treatment</a:t>
            </a:r>
          </a:p>
          <a:p>
            <a:endParaRPr lang="en-GB" dirty="0"/>
          </a:p>
          <a:p>
            <a:r>
              <a:rPr lang="en-GB" dirty="0"/>
              <a:t>NICE</a:t>
            </a:r>
          </a:p>
          <a:p>
            <a:pPr lvl="1"/>
            <a:r>
              <a:rPr lang="en-GB" dirty="0"/>
              <a:t>Cognitive / behavioural interventions</a:t>
            </a:r>
          </a:p>
          <a:p>
            <a:pPr lvl="1"/>
            <a:r>
              <a:rPr lang="en-GB" dirty="0"/>
              <a:t>Medication not used routinely</a:t>
            </a:r>
          </a:p>
          <a:p>
            <a:pPr lvl="1"/>
            <a:r>
              <a:rPr lang="en-GB" dirty="0"/>
              <a:t>Treat alcohol and substance use</a:t>
            </a:r>
          </a:p>
        </p:txBody>
      </p:sp>
    </p:spTree>
    <p:extLst>
      <p:ext uri="{BB962C8B-B14F-4D97-AF65-F5344CB8AC3E}">
        <p14:creationId xmlns:p14="http://schemas.microsoft.com/office/powerpoint/2010/main" val="12242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450" y="1528354"/>
            <a:ext cx="4957395" cy="3718046"/>
          </a:xfrm>
          <a:prstGeom prst="rect">
            <a:avLst/>
          </a:prstGeom>
        </p:spPr>
      </p:pic>
      <p:sp>
        <p:nvSpPr>
          <p:cNvPr id="5" name="TextBox 4"/>
          <p:cNvSpPr txBox="1"/>
          <p:nvPr/>
        </p:nvSpPr>
        <p:spPr>
          <a:xfrm>
            <a:off x="1835696" y="5541735"/>
            <a:ext cx="5256584" cy="461665"/>
          </a:xfrm>
          <a:prstGeom prst="rect">
            <a:avLst/>
          </a:prstGeom>
          <a:noFill/>
        </p:spPr>
        <p:txBody>
          <a:bodyPr wrap="square" rtlCol="0">
            <a:spAutoFit/>
          </a:bodyPr>
          <a:lstStyle/>
          <a:p>
            <a:pPr algn="ctr"/>
            <a:r>
              <a:rPr lang="en-GB" sz="2400" b="1" dirty="0"/>
              <a:t>Joanna </a:t>
            </a:r>
            <a:r>
              <a:rPr lang="en-GB" sz="2400" b="1" dirty="0" err="1"/>
              <a:t>Dennehy</a:t>
            </a:r>
            <a:endParaRPr lang="en-GB" b="1" dirty="0"/>
          </a:p>
        </p:txBody>
      </p:sp>
    </p:spTree>
    <p:extLst>
      <p:ext uri="{BB962C8B-B14F-4D97-AF65-F5344CB8AC3E}">
        <p14:creationId xmlns:p14="http://schemas.microsoft.com/office/powerpoint/2010/main" val="9248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Psychopathy</a:t>
            </a:r>
          </a:p>
        </p:txBody>
      </p:sp>
      <p:sp>
        <p:nvSpPr>
          <p:cNvPr id="3" name="Content Placeholder 2"/>
          <p:cNvSpPr>
            <a:spLocks noGrp="1"/>
          </p:cNvSpPr>
          <p:nvPr>
            <p:ph type="body" sz="quarter" idx="13"/>
          </p:nvPr>
        </p:nvSpPr>
        <p:spPr/>
        <p:txBody>
          <a:bodyPr/>
          <a:lstStyle/>
          <a:p>
            <a:r>
              <a:rPr lang="en-GB" dirty="0"/>
              <a:t>PCL-R – 20 items   </a:t>
            </a:r>
            <a:r>
              <a:rPr lang="en-GB" sz="2000" dirty="0"/>
              <a:t>(Hare 1991)</a:t>
            </a:r>
            <a:endParaRPr lang="en-GB" dirty="0"/>
          </a:p>
          <a:p>
            <a:endParaRPr lang="en-GB" dirty="0"/>
          </a:p>
          <a:p>
            <a:r>
              <a:rPr lang="en-GB" dirty="0"/>
              <a:t>≥ 30 (USA) or ≥ 25 (UK) </a:t>
            </a:r>
            <a:r>
              <a:rPr lang="en-GB" dirty="0">
                <a:sym typeface="Wingdings" panose="05000000000000000000" pitchFamily="2" charset="2"/>
              </a:rPr>
              <a:t> psychopathy</a:t>
            </a:r>
            <a:endParaRPr lang="en-GB" dirty="0"/>
          </a:p>
          <a:p>
            <a:endParaRPr lang="en-GB" dirty="0"/>
          </a:p>
        </p:txBody>
      </p:sp>
    </p:spTree>
    <p:extLst>
      <p:ext uri="{BB962C8B-B14F-4D97-AF65-F5344CB8AC3E}">
        <p14:creationId xmlns:p14="http://schemas.microsoft.com/office/powerpoint/2010/main" val="19042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Psychopathy</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259526623"/>
              </p:ext>
            </p:extLst>
          </p:nvPr>
        </p:nvGraphicFramePr>
        <p:xfrm>
          <a:off x="251520" y="1704975"/>
          <a:ext cx="8712968" cy="4246880"/>
        </p:xfrm>
        <a:graphic>
          <a:graphicData uri="http://schemas.openxmlformats.org/drawingml/2006/table">
            <a:tbl>
              <a:tblPr firstRow="1" bandRow="1">
                <a:tableStyleId>{69CF1AB2-1976-4502-BF36-3FF5EA218861}</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370840">
                <a:tc>
                  <a:txBody>
                    <a:bodyPr/>
                    <a:lstStyle/>
                    <a:p>
                      <a:r>
                        <a:rPr lang="en-GB" b="0" dirty="0"/>
                        <a:t>Glibness &amp; superficial charm</a:t>
                      </a:r>
                    </a:p>
                  </a:txBody>
                  <a:tcPr/>
                </a:tc>
                <a:tc>
                  <a:txBody>
                    <a:bodyPr/>
                    <a:lstStyle/>
                    <a:p>
                      <a:r>
                        <a:rPr lang="en-GB" b="0" dirty="0"/>
                        <a:t>Promiscuous sexual behaviour</a:t>
                      </a:r>
                    </a:p>
                  </a:txBody>
                  <a:tcPr/>
                </a:tc>
                <a:extLst>
                  <a:ext uri="{0D108BD9-81ED-4DB2-BD59-A6C34878D82A}">
                    <a16:rowId xmlns:a16="http://schemas.microsoft.com/office/drawing/2014/main" val="10000"/>
                  </a:ext>
                </a:extLst>
              </a:tr>
              <a:tr h="370840">
                <a:tc>
                  <a:txBody>
                    <a:bodyPr/>
                    <a:lstStyle/>
                    <a:p>
                      <a:r>
                        <a:rPr lang="en-GB" b="0" dirty="0"/>
                        <a:t>Grandiose</a:t>
                      </a:r>
                      <a:r>
                        <a:rPr lang="en-GB" b="0" baseline="0" dirty="0"/>
                        <a:t> sense of self-worth</a:t>
                      </a:r>
                      <a:endParaRPr lang="en-GB" b="0" dirty="0"/>
                    </a:p>
                  </a:txBody>
                  <a:tcPr/>
                </a:tc>
                <a:tc>
                  <a:txBody>
                    <a:bodyPr/>
                    <a:lstStyle/>
                    <a:p>
                      <a:r>
                        <a:rPr lang="en-GB" b="0" dirty="0"/>
                        <a:t>Early behavioural</a:t>
                      </a:r>
                      <a:r>
                        <a:rPr lang="en-GB" b="0" baseline="0" dirty="0"/>
                        <a:t> problems</a:t>
                      </a:r>
                      <a:endParaRPr lang="en-GB" b="0" dirty="0"/>
                    </a:p>
                  </a:txBody>
                  <a:tcPr/>
                </a:tc>
                <a:extLst>
                  <a:ext uri="{0D108BD9-81ED-4DB2-BD59-A6C34878D82A}">
                    <a16:rowId xmlns:a16="http://schemas.microsoft.com/office/drawing/2014/main" val="10001"/>
                  </a:ext>
                </a:extLst>
              </a:tr>
              <a:tr h="370840">
                <a:tc>
                  <a:txBody>
                    <a:bodyPr/>
                    <a:lstStyle/>
                    <a:p>
                      <a:r>
                        <a:rPr lang="en-GB" b="1" dirty="0"/>
                        <a:t>Need for </a:t>
                      </a:r>
                      <a:r>
                        <a:rPr lang="en-GB" b="1" baseline="0" dirty="0"/>
                        <a:t>stimulation / prone to boredom</a:t>
                      </a:r>
                      <a:endParaRPr lang="en-GB" b="1" dirty="0"/>
                    </a:p>
                  </a:txBody>
                  <a:tcPr/>
                </a:tc>
                <a:tc>
                  <a:txBody>
                    <a:bodyPr/>
                    <a:lstStyle/>
                    <a:p>
                      <a:r>
                        <a:rPr lang="en-GB" b="1" dirty="0"/>
                        <a:t>Lack of realistic long-term goals</a:t>
                      </a:r>
                    </a:p>
                  </a:txBody>
                  <a:tcPr/>
                </a:tc>
                <a:extLst>
                  <a:ext uri="{0D108BD9-81ED-4DB2-BD59-A6C34878D82A}">
                    <a16:rowId xmlns:a16="http://schemas.microsoft.com/office/drawing/2014/main" val="10002"/>
                  </a:ext>
                </a:extLst>
              </a:tr>
              <a:tr h="370840">
                <a:tc>
                  <a:txBody>
                    <a:bodyPr/>
                    <a:lstStyle/>
                    <a:p>
                      <a:r>
                        <a:rPr lang="en-GB" b="0" dirty="0"/>
                        <a:t>Pathological lying</a:t>
                      </a:r>
                    </a:p>
                  </a:txBody>
                  <a:tcPr/>
                </a:tc>
                <a:tc>
                  <a:txBody>
                    <a:bodyPr/>
                    <a:lstStyle/>
                    <a:p>
                      <a:r>
                        <a:rPr lang="en-GB" b="1" dirty="0"/>
                        <a:t>Impulsivity</a:t>
                      </a:r>
                    </a:p>
                  </a:txBody>
                  <a:tcPr/>
                </a:tc>
                <a:extLst>
                  <a:ext uri="{0D108BD9-81ED-4DB2-BD59-A6C34878D82A}">
                    <a16:rowId xmlns:a16="http://schemas.microsoft.com/office/drawing/2014/main" val="10003"/>
                  </a:ext>
                </a:extLst>
              </a:tr>
              <a:tr h="370840">
                <a:tc>
                  <a:txBody>
                    <a:bodyPr/>
                    <a:lstStyle/>
                    <a:p>
                      <a:r>
                        <a:rPr lang="en-GB" b="1" dirty="0"/>
                        <a:t>Conning</a:t>
                      </a:r>
                      <a:r>
                        <a:rPr lang="en-GB" b="1" baseline="0" dirty="0"/>
                        <a:t> and manipulative</a:t>
                      </a:r>
                      <a:endParaRPr lang="en-GB" b="1" dirty="0"/>
                    </a:p>
                  </a:txBody>
                  <a:tcPr/>
                </a:tc>
                <a:tc>
                  <a:txBody>
                    <a:bodyPr/>
                    <a:lstStyle/>
                    <a:p>
                      <a:r>
                        <a:rPr lang="en-GB" b="0" dirty="0"/>
                        <a:t>Irresponsibility</a:t>
                      </a:r>
                    </a:p>
                  </a:txBody>
                  <a:tcPr/>
                </a:tc>
                <a:extLst>
                  <a:ext uri="{0D108BD9-81ED-4DB2-BD59-A6C34878D82A}">
                    <a16:rowId xmlns:a16="http://schemas.microsoft.com/office/drawing/2014/main" val="10004"/>
                  </a:ext>
                </a:extLst>
              </a:tr>
              <a:tr h="370840">
                <a:tc>
                  <a:txBody>
                    <a:bodyPr/>
                    <a:lstStyle/>
                    <a:p>
                      <a:r>
                        <a:rPr lang="en-GB" b="1" dirty="0"/>
                        <a:t>Lack of remorse or guilt</a:t>
                      </a:r>
                    </a:p>
                  </a:txBody>
                  <a:tcPr/>
                </a:tc>
                <a:tc>
                  <a:txBody>
                    <a:bodyPr/>
                    <a:lstStyle/>
                    <a:p>
                      <a:r>
                        <a:rPr lang="en-GB" b="1" dirty="0"/>
                        <a:t>Failure</a:t>
                      </a:r>
                      <a:r>
                        <a:rPr lang="en-GB" b="1" baseline="0" dirty="0"/>
                        <a:t> to accept responsibility for actions</a:t>
                      </a:r>
                      <a:endParaRPr lang="en-GB" b="1" dirty="0"/>
                    </a:p>
                  </a:txBody>
                  <a:tcPr/>
                </a:tc>
                <a:extLst>
                  <a:ext uri="{0D108BD9-81ED-4DB2-BD59-A6C34878D82A}">
                    <a16:rowId xmlns:a16="http://schemas.microsoft.com/office/drawing/2014/main" val="10005"/>
                  </a:ext>
                </a:extLst>
              </a:tr>
              <a:tr h="370840">
                <a:tc>
                  <a:txBody>
                    <a:bodyPr/>
                    <a:lstStyle/>
                    <a:p>
                      <a:r>
                        <a:rPr lang="en-GB" b="0" dirty="0"/>
                        <a:t>Shallow</a:t>
                      </a:r>
                      <a:r>
                        <a:rPr lang="en-GB" b="0" baseline="0" dirty="0"/>
                        <a:t> affect</a:t>
                      </a:r>
                      <a:endParaRPr lang="en-GB" b="0" dirty="0"/>
                    </a:p>
                  </a:txBody>
                  <a:tcPr/>
                </a:tc>
                <a:tc>
                  <a:txBody>
                    <a:bodyPr/>
                    <a:lstStyle/>
                    <a:p>
                      <a:r>
                        <a:rPr lang="en-GB" b="0" dirty="0"/>
                        <a:t>Many</a:t>
                      </a:r>
                      <a:r>
                        <a:rPr lang="en-GB" b="0" baseline="0" dirty="0"/>
                        <a:t> s</a:t>
                      </a:r>
                      <a:r>
                        <a:rPr lang="en-GB" b="0" dirty="0"/>
                        <a:t>hort-term relationships</a:t>
                      </a:r>
                    </a:p>
                  </a:txBody>
                  <a:tcPr/>
                </a:tc>
                <a:extLst>
                  <a:ext uri="{0D108BD9-81ED-4DB2-BD59-A6C34878D82A}">
                    <a16:rowId xmlns:a16="http://schemas.microsoft.com/office/drawing/2014/main" val="10006"/>
                  </a:ext>
                </a:extLst>
              </a:tr>
              <a:tr h="370840">
                <a:tc>
                  <a:txBody>
                    <a:bodyPr/>
                    <a:lstStyle/>
                    <a:p>
                      <a:r>
                        <a:rPr lang="en-GB" b="1" dirty="0"/>
                        <a:t>Callous / lack of empathy</a:t>
                      </a:r>
                    </a:p>
                  </a:txBody>
                  <a:tcPr/>
                </a:tc>
                <a:tc>
                  <a:txBody>
                    <a:bodyPr/>
                    <a:lstStyle/>
                    <a:p>
                      <a:r>
                        <a:rPr lang="en-GB" b="0" dirty="0"/>
                        <a:t>Juvenile delinquency</a:t>
                      </a:r>
                    </a:p>
                  </a:txBody>
                  <a:tcPr/>
                </a:tc>
                <a:extLst>
                  <a:ext uri="{0D108BD9-81ED-4DB2-BD59-A6C34878D82A}">
                    <a16:rowId xmlns:a16="http://schemas.microsoft.com/office/drawing/2014/main" val="10007"/>
                  </a:ext>
                </a:extLst>
              </a:tr>
              <a:tr h="370840">
                <a:tc>
                  <a:txBody>
                    <a:bodyPr/>
                    <a:lstStyle/>
                    <a:p>
                      <a:r>
                        <a:rPr lang="en-GB" b="0" dirty="0"/>
                        <a:t>Parasitic</a:t>
                      </a:r>
                      <a:r>
                        <a:rPr lang="en-GB" b="0" baseline="0" dirty="0"/>
                        <a:t> lifestyle</a:t>
                      </a:r>
                      <a:endParaRPr lang="en-GB" b="0" dirty="0"/>
                    </a:p>
                  </a:txBody>
                  <a:tcPr/>
                </a:tc>
                <a:tc>
                  <a:txBody>
                    <a:bodyPr/>
                    <a:lstStyle/>
                    <a:p>
                      <a:r>
                        <a:rPr lang="en-GB" b="0" dirty="0"/>
                        <a:t>Revocation of conditional release</a:t>
                      </a:r>
                    </a:p>
                  </a:txBody>
                  <a:tcPr/>
                </a:tc>
                <a:extLst>
                  <a:ext uri="{0D108BD9-81ED-4DB2-BD59-A6C34878D82A}">
                    <a16:rowId xmlns:a16="http://schemas.microsoft.com/office/drawing/2014/main" val="10008"/>
                  </a:ext>
                </a:extLst>
              </a:tr>
              <a:tr h="370840">
                <a:tc>
                  <a:txBody>
                    <a:bodyPr/>
                    <a:lstStyle/>
                    <a:p>
                      <a:r>
                        <a:rPr lang="en-GB" b="1" dirty="0"/>
                        <a:t>Poor behavioural controls</a:t>
                      </a:r>
                    </a:p>
                  </a:txBody>
                  <a:tcPr/>
                </a:tc>
                <a:tc>
                  <a:txBody>
                    <a:bodyPr/>
                    <a:lstStyle/>
                    <a:p>
                      <a:r>
                        <a:rPr lang="en-GB" b="0" dirty="0"/>
                        <a:t>Criminal</a:t>
                      </a:r>
                      <a:r>
                        <a:rPr lang="en-GB" b="0" baseline="0" dirty="0"/>
                        <a:t> versatility</a:t>
                      </a:r>
                      <a:endParaRPr lang="en-GB" b="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9561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Psychopathy &amp; offending</a:t>
            </a:r>
          </a:p>
        </p:txBody>
      </p:sp>
      <p:sp>
        <p:nvSpPr>
          <p:cNvPr id="3" name="Content Placeholder 2"/>
          <p:cNvSpPr>
            <a:spLocks noGrp="1"/>
          </p:cNvSpPr>
          <p:nvPr>
            <p:ph type="body" sz="quarter" idx="13"/>
          </p:nvPr>
        </p:nvSpPr>
        <p:spPr/>
        <p:txBody>
          <a:bodyPr/>
          <a:lstStyle/>
          <a:p>
            <a:r>
              <a:rPr lang="en-GB" dirty="0"/>
              <a:t>Loss of inhibition to antisocial behaviour</a:t>
            </a:r>
          </a:p>
          <a:p>
            <a:r>
              <a:rPr lang="en-GB" dirty="0"/>
              <a:t>May be a desire to control, demean and humiliate</a:t>
            </a:r>
          </a:p>
          <a:p>
            <a:r>
              <a:rPr lang="en-GB" dirty="0"/>
              <a:t>Impulsive and risky behaviour</a:t>
            </a:r>
          </a:p>
          <a:p>
            <a:endParaRPr lang="en-GB" dirty="0"/>
          </a:p>
          <a:p>
            <a:r>
              <a:rPr lang="en-GB" dirty="0"/>
              <a:t>Argued that many may function well in corporate life</a:t>
            </a:r>
          </a:p>
        </p:txBody>
      </p:sp>
    </p:spTree>
    <p:extLst>
      <p:ext uri="{BB962C8B-B14F-4D97-AF65-F5344CB8AC3E}">
        <p14:creationId xmlns:p14="http://schemas.microsoft.com/office/powerpoint/2010/main" val="197556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Mental Disorders and Offending</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Other PDs and offending</a:t>
            </a:r>
          </a:p>
        </p:txBody>
      </p:sp>
      <p:sp>
        <p:nvSpPr>
          <p:cNvPr id="3" name="Content Placeholder 2"/>
          <p:cNvSpPr>
            <a:spLocks noGrp="1"/>
          </p:cNvSpPr>
          <p:nvPr>
            <p:ph type="body" sz="quarter" idx="13"/>
          </p:nvPr>
        </p:nvSpPr>
        <p:spPr/>
        <p:txBody>
          <a:bodyPr>
            <a:normAutofit lnSpcReduction="10000"/>
          </a:bodyPr>
          <a:lstStyle/>
          <a:p>
            <a:r>
              <a:rPr lang="en-GB" dirty="0"/>
              <a:t>Borderline PD</a:t>
            </a:r>
          </a:p>
          <a:p>
            <a:pPr lvl="1"/>
            <a:r>
              <a:rPr lang="en-GB" dirty="0"/>
              <a:t>Female violent prisoners 4 x more likely to have borderline PD </a:t>
            </a:r>
            <a:r>
              <a:rPr lang="en-GB" sz="1800" dirty="0"/>
              <a:t>(Logan &amp; Blackburn 2009)</a:t>
            </a:r>
            <a:endParaRPr lang="en-GB" dirty="0"/>
          </a:p>
          <a:p>
            <a:pPr lvl="1"/>
            <a:r>
              <a:rPr lang="en-GB" dirty="0"/>
              <a:t>MacArthur study data </a:t>
            </a:r>
            <a:r>
              <a:rPr lang="en-GB" sz="1800" dirty="0"/>
              <a:t>(Newhill et al 2009)</a:t>
            </a:r>
            <a:endParaRPr lang="en-GB" dirty="0"/>
          </a:p>
          <a:p>
            <a:pPr lvl="2"/>
            <a:r>
              <a:rPr lang="en-GB" dirty="0"/>
              <a:t>Borderline PD more likely to commit violent acts</a:t>
            </a:r>
          </a:p>
          <a:p>
            <a:endParaRPr lang="en-GB" dirty="0"/>
          </a:p>
          <a:p>
            <a:r>
              <a:rPr lang="en-GB" dirty="0"/>
              <a:t>Paranoid PD</a:t>
            </a:r>
          </a:p>
          <a:p>
            <a:pPr lvl="1"/>
            <a:r>
              <a:rPr lang="en-GB" dirty="0"/>
              <a:t>Linked to morbid jealousy</a:t>
            </a:r>
          </a:p>
          <a:p>
            <a:pPr lvl="1"/>
            <a:r>
              <a:rPr lang="en-GB" dirty="0"/>
              <a:t>Increased risk of violence </a:t>
            </a:r>
            <a:r>
              <a:rPr lang="en-GB" sz="1800" dirty="0"/>
              <a:t>(Carroll 2009)</a:t>
            </a:r>
            <a:endParaRPr lang="en-GB" dirty="0"/>
          </a:p>
        </p:txBody>
      </p:sp>
    </p:spTree>
    <p:extLst>
      <p:ext uri="{BB962C8B-B14F-4D97-AF65-F5344CB8AC3E}">
        <p14:creationId xmlns:p14="http://schemas.microsoft.com/office/powerpoint/2010/main" val="227832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Offending in substance misuse </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869053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dailymail.co.uk/i/pix/2011/07/24/article-2018206-0D1F345300000578-879_306x423.jpg"/>
          <p:cNvPicPr>
            <a:picLocks noChangeAspect="1" noChangeArrowheads="1"/>
          </p:cNvPicPr>
          <p:nvPr/>
        </p:nvPicPr>
        <p:blipFill>
          <a:blip r:embed="rId3" cstate="print"/>
          <a:srcRect/>
          <a:stretch>
            <a:fillRect/>
          </a:stretch>
        </p:blipFill>
        <p:spPr bwMode="auto">
          <a:xfrm>
            <a:off x="899592" y="980728"/>
            <a:ext cx="2914650" cy="4029075"/>
          </a:xfrm>
          <a:prstGeom prst="rect">
            <a:avLst/>
          </a:prstGeom>
          <a:noFill/>
        </p:spPr>
      </p:pic>
      <p:pic>
        <p:nvPicPr>
          <p:cNvPr id="1030" name="Picture 6" descr="http://i.dailymail.co.uk/i/pix/2010/07/10/article-1293736-0A636F77000005DC-550_233x332.jpg"/>
          <p:cNvPicPr>
            <a:picLocks noChangeAspect="1" noChangeArrowheads="1"/>
          </p:cNvPicPr>
          <p:nvPr/>
        </p:nvPicPr>
        <p:blipFill>
          <a:blip r:embed="rId4" cstate="print"/>
          <a:srcRect/>
          <a:stretch>
            <a:fillRect/>
          </a:stretch>
        </p:blipFill>
        <p:spPr bwMode="auto">
          <a:xfrm>
            <a:off x="5292080" y="1052736"/>
            <a:ext cx="2726936" cy="3885593"/>
          </a:xfrm>
          <a:prstGeom prst="rect">
            <a:avLst/>
          </a:prstGeom>
          <a:noFill/>
        </p:spPr>
      </p:pic>
      <p:sp>
        <p:nvSpPr>
          <p:cNvPr id="4" name="TextBox 3"/>
          <p:cNvSpPr txBox="1"/>
          <p:nvPr/>
        </p:nvSpPr>
        <p:spPr>
          <a:xfrm>
            <a:off x="971600" y="5661248"/>
            <a:ext cx="7056784" cy="461665"/>
          </a:xfrm>
          <a:prstGeom prst="rect">
            <a:avLst/>
          </a:prstGeom>
          <a:noFill/>
          <a:ln>
            <a:noFill/>
          </a:ln>
        </p:spPr>
        <p:txBody>
          <a:bodyPr wrap="square" rtlCol="0">
            <a:spAutoFit/>
          </a:bodyPr>
          <a:lstStyle/>
          <a:p>
            <a:r>
              <a:rPr lang="en-GB" sz="2400" b="1" dirty="0"/>
              <a:t>Anders </a:t>
            </a:r>
            <a:r>
              <a:rPr lang="en-GB" sz="2400" b="1" dirty="0" err="1"/>
              <a:t>Breivik</a:t>
            </a:r>
            <a:r>
              <a:rPr lang="en-GB" sz="2400" b="1" dirty="0"/>
              <a:t>					Raoul Moat</a:t>
            </a:r>
          </a:p>
        </p:txBody>
      </p:sp>
    </p:spTree>
    <p:extLst>
      <p:ext uri="{BB962C8B-B14F-4D97-AF65-F5344CB8AC3E}">
        <p14:creationId xmlns:p14="http://schemas.microsoft.com/office/powerpoint/2010/main" val="251461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Association with violence</a:t>
            </a:r>
          </a:p>
        </p:txBody>
      </p:sp>
      <p:sp>
        <p:nvSpPr>
          <p:cNvPr id="5" name="Content Placeholder 4"/>
          <p:cNvSpPr>
            <a:spLocks noGrp="1"/>
          </p:cNvSpPr>
          <p:nvPr>
            <p:ph type="body" sz="quarter" idx="13"/>
          </p:nvPr>
        </p:nvSpPr>
        <p:spPr/>
        <p:txBody>
          <a:bodyPr/>
          <a:lstStyle/>
          <a:p>
            <a:pPr marL="514350" indent="-514350">
              <a:buFont typeface="+mj-lt"/>
              <a:buAutoNum type="arabicPeriod"/>
            </a:pPr>
            <a:r>
              <a:rPr lang="en-GB" dirty="0"/>
              <a:t>Intoxication directly increases risk of violence</a:t>
            </a:r>
          </a:p>
          <a:p>
            <a:pPr marL="514350" indent="-514350">
              <a:buFont typeface="+mj-lt"/>
              <a:buAutoNum type="arabicPeriod"/>
            </a:pPr>
            <a:endParaRPr lang="en-GB" dirty="0"/>
          </a:p>
          <a:p>
            <a:pPr marL="514350" indent="-514350">
              <a:buFont typeface="+mj-lt"/>
              <a:buAutoNum type="arabicPeriod"/>
            </a:pPr>
            <a:r>
              <a:rPr lang="en-GB" dirty="0"/>
              <a:t>Exacerbation of mental illness</a:t>
            </a:r>
          </a:p>
          <a:p>
            <a:pPr marL="514350" indent="-514350">
              <a:buFont typeface="+mj-lt"/>
              <a:buAutoNum type="arabicPeriod"/>
            </a:pPr>
            <a:endParaRPr lang="en-GB" dirty="0"/>
          </a:p>
          <a:p>
            <a:pPr marL="514350" indent="-514350">
              <a:buFont typeface="+mj-lt"/>
              <a:buAutoNum type="arabicPeriod"/>
            </a:pPr>
            <a:r>
              <a:rPr lang="en-GB" dirty="0"/>
              <a:t>Other characteristics</a:t>
            </a:r>
          </a:p>
          <a:p>
            <a:pPr marL="514350" indent="-514350">
              <a:buFont typeface="+mj-lt"/>
              <a:buAutoNum type="arabicPeriod"/>
            </a:pPr>
            <a:endParaRPr lang="en-GB" dirty="0"/>
          </a:p>
          <a:p>
            <a:pPr marL="514350" indent="-514350">
              <a:buFont typeface="+mj-lt"/>
              <a:buAutoNum type="arabicPeriod"/>
            </a:pPr>
            <a:r>
              <a:rPr lang="en-GB" dirty="0"/>
              <a:t>Socio-economic</a:t>
            </a:r>
          </a:p>
        </p:txBody>
      </p:sp>
    </p:spTree>
    <p:extLst>
      <p:ext uri="{BB962C8B-B14F-4D97-AF65-F5344CB8AC3E}">
        <p14:creationId xmlns:p14="http://schemas.microsoft.com/office/powerpoint/2010/main" val="2252824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Offending &amp; Substance misuse</a:t>
            </a:r>
          </a:p>
        </p:txBody>
      </p:sp>
      <p:sp>
        <p:nvSpPr>
          <p:cNvPr id="3" name="Content Placeholder 2"/>
          <p:cNvSpPr>
            <a:spLocks noGrp="1"/>
          </p:cNvSpPr>
          <p:nvPr>
            <p:ph type="body" sz="quarter" idx="13"/>
          </p:nvPr>
        </p:nvSpPr>
        <p:spPr/>
        <p:txBody>
          <a:bodyPr/>
          <a:lstStyle/>
          <a:p>
            <a:r>
              <a:rPr lang="en-GB" dirty="0"/>
              <a:t>Remember Fazel et al (2009) looking at psychosis and violence</a:t>
            </a:r>
          </a:p>
          <a:p>
            <a:pPr lvl="1"/>
            <a:r>
              <a:rPr lang="en-GB" b="1" dirty="0"/>
              <a:t>Substance use is biggest contributory factor</a:t>
            </a:r>
          </a:p>
          <a:p>
            <a:endParaRPr lang="en-GB" dirty="0"/>
          </a:p>
          <a:p>
            <a:r>
              <a:rPr lang="en-GB" dirty="0"/>
              <a:t>Steadman et al (1998) looked at MacArthur study for violence and SMI</a:t>
            </a:r>
          </a:p>
          <a:p>
            <a:pPr lvl="1"/>
            <a:r>
              <a:rPr lang="en-GB" dirty="0"/>
              <a:t>Substance use increased rate of violence in all groups</a:t>
            </a:r>
          </a:p>
          <a:p>
            <a:pPr lvl="1"/>
            <a:endParaRPr lang="en-GB" b="1" dirty="0"/>
          </a:p>
          <a:p>
            <a:endParaRPr lang="en-GB" dirty="0"/>
          </a:p>
        </p:txBody>
      </p:sp>
    </p:spTree>
    <p:extLst>
      <p:ext uri="{BB962C8B-B14F-4D97-AF65-F5344CB8AC3E}">
        <p14:creationId xmlns:p14="http://schemas.microsoft.com/office/powerpoint/2010/main" val="3184665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Offending in epilepsy &amp; neurodevelopmental disorders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06964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en/5/55/Derek_Bentley.jpg"/>
          <p:cNvPicPr>
            <a:picLocks noChangeAspect="1" noChangeArrowheads="1"/>
          </p:cNvPicPr>
          <p:nvPr/>
        </p:nvPicPr>
        <p:blipFill>
          <a:blip r:embed="rId3" cstate="print"/>
          <a:srcRect/>
          <a:stretch>
            <a:fillRect/>
          </a:stretch>
        </p:blipFill>
        <p:spPr bwMode="auto">
          <a:xfrm>
            <a:off x="2970256" y="1149530"/>
            <a:ext cx="3066337" cy="4110371"/>
          </a:xfrm>
          <a:prstGeom prst="rect">
            <a:avLst/>
          </a:prstGeom>
          <a:noFill/>
        </p:spPr>
      </p:pic>
      <p:sp>
        <p:nvSpPr>
          <p:cNvPr id="4" name="TextBox 3"/>
          <p:cNvSpPr txBox="1"/>
          <p:nvPr/>
        </p:nvSpPr>
        <p:spPr>
          <a:xfrm>
            <a:off x="323528" y="5446522"/>
            <a:ext cx="7992888" cy="461665"/>
          </a:xfrm>
          <a:prstGeom prst="rect">
            <a:avLst/>
          </a:prstGeom>
          <a:noFill/>
          <a:ln>
            <a:noFill/>
          </a:ln>
        </p:spPr>
        <p:txBody>
          <a:bodyPr wrap="square" rtlCol="0">
            <a:spAutoFit/>
          </a:bodyPr>
          <a:lstStyle/>
          <a:p>
            <a:pPr algn="ctr"/>
            <a:r>
              <a:rPr lang="en-GB" sz="2400" b="1" dirty="0"/>
              <a:t>			Derek Bentley				</a:t>
            </a:r>
          </a:p>
        </p:txBody>
      </p:sp>
    </p:spTree>
    <p:extLst>
      <p:ext uri="{BB962C8B-B14F-4D97-AF65-F5344CB8AC3E}">
        <p14:creationId xmlns:p14="http://schemas.microsoft.com/office/powerpoint/2010/main" val="10836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Learning-disabled offenders</a:t>
            </a:r>
          </a:p>
        </p:txBody>
      </p:sp>
      <p:sp>
        <p:nvSpPr>
          <p:cNvPr id="5" name="Content Placeholder 4"/>
          <p:cNvSpPr>
            <a:spLocks noGrp="1"/>
          </p:cNvSpPr>
          <p:nvPr>
            <p:ph type="body" sz="quarter" idx="13"/>
          </p:nvPr>
        </p:nvSpPr>
        <p:spPr/>
        <p:txBody>
          <a:bodyPr/>
          <a:lstStyle/>
          <a:p>
            <a:r>
              <a:rPr lang="en-GB" dirty="0"/>
              <a:t>0.8% all adult LD have contact with CJS</a:t>
            </a:r>
          </a:p>
          <a:p>
            <a:endParaRPr lang="en-GB" dirty="0"/>
          </a:p>
          <a:p>
            <a:r>
              <a:rPr lang="en-GB" dirty="0"/>
              <a:t>Characteristics include:</a:t>
            </a:r>
          </a:p>
          <a:p>
            <a:pPr lvl="1"/>
            <a:r>
              <a:rPr lang="en-GB" dirty="0"/>
              <a:t>Young men</a:t>
            </a:r>
          </a:p>
          <a:p>
            <a:pPr lvl="1"/>
            <a:r>
              <a:rPr lang="en-GB" dirty="0"/>
              <a:t>Borderline / mild LD (as opposed to severe) [62%]</a:t>
            </a:r>
          </a:p>
          <a:p>
            <a:pPr lvl="1"/>
            <a:r>
              <a:rPr lang="en-GB" dirty="0"/>
              <a:t>Psychosocial deprivation</a:t>
            </a:r>
          </a:p>
          <a:p>
            <a:pPr lvl="1"/>
            <a:r>
              <a:rPr lang="en-GB" dirty="0"/>
              <a:t>Co-morbid psychiatric disorders [44%]</a:t>
            </a:r>
          </a:p>
          <a:p>
            <a:pPr lvl="1"/>
            <a:r>
              <a:rPr lang="en-GB" dirty="0"/>
              <a:t>Family h/o offending</a:t>
            </a:r>
          </a:p>
          <a:p>
            <a:pPr marL="0" indent="0">
              <a:buNone/>
            </a:pPr>
            <a:endParaRPr lang="en-GB" dirty="0"/>
          </a:p>
        </p:txBody>
      </p:sp>
    </p:spTree>
    <p:extLst>
      <p:ext uri="{BB962C8B-B14F-4D97-AF65-F5344CB8AC3E}">
        <p14:creationId xmlns:p14="http://schemas.microsoft.com/office/powerpoint/2010/main" val="1907935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Learning-disabled offenders</a:t>
            </a:r>
          </a:p>
        </p:txBody>
      </p:sp>
      <p:sp>
        <p:nvSpPr>
          <p:cNvPr id="3" name="Content Placeholder 2"/>
          <p:cNvSpPr>
            <a:spLocks noGrp="1"/>
          </p:cNvSpPr>
          <p:nvPr>
            <p:ph type="body" sz="quarter" idx="13"/>
          </p:nvPr>
        </p:nvSpPr>
        <p:spPr/>
        <p:txBody>
          <a:bodyPr/>
          <a:lstStyle/>
          <a:p>
            <a:r>
              <a:rPr lang="en-GB" dirty="0"/>
              <a:t>Range of behaviours</a:t>
            </a:r>
          </a:p>
          <a:p>
            <a:pPr lvl="1"/>
            <a:r>
              <a:rPr lang="en-GB" dirty="0"/>
              <a:t>Physical aggression (52%)</a:t>
            </a:r>
          </a:p>
          <a:p>
            <a:pPr lvl="1"/>
            <a:r>
              <a:rPr lang="en-GB" dirty="0"/>
              <a:t>Verbal aggression (40%)</a:t>
            </a:r>
          </a:p>
          <a:p>
            <a:pPr lvl="1"/>
            <a:r>
              <a:rPr lang="en-GB" dirty="0"/>
              <a:t>Damage to property (24%)</a:t>
            </a:r>
          </a:p>
          <a:p>
            <a:pPr lvl="1"/>
            <a:r>
              <a:rPr lang="en-GB" dirty="0"/>
              <a:t>Inappropriate sexual behaviour (18%)</a:t>
            </a:r>
          </a:p>
          <a:p>
            <a:pPr lvl="1"/>
            <a:r>
              <a:rPr lang="en-GB" dirty="0"/>
              <a:t>Cruelty and neglect to children (11%)</a:t>
            </a:r>
          </a:p>
          <a:p>
            <a:pPr lvl="1"/>
            <a:r>
              <a:rPr lang="en-GB" dirty="0"/>
              <a:t>Fire-setting (1%)</a:t>
            </a:r>
          </a:p>
        </p:txBody>
      </p:sp>
    </p:spTree>
    <p:extLst>
      <p:ext uri="{BB962C8B-B14F-4D97-AF65-F5344CB8AC3E}">
        <p14:creationId xmlns:p14="http://schemas.microsoft.com/office/powerpoint/2010/main" val="2690137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Challenging behaviour</a:t>
            </a:r>
          </a:p>
        </p:txBody>
      </p:sp>
      <p:sp>
        <p:nvSpPr>
          <p:cNvPr id="3" name="Content Placeholder 2"/>
          <p:cNvSpPr>
            <a:spLocks noGrp="1"/>
          </p:cNvSpPr>
          <p:nvPr>
            <p:ph type="body" sz="quarter" idx="13"/>
          </p:nvPr>
        </p:nvSpPr>
        <p:spPr/>
        <p:txBody>
          <a:bodyPr/>
          <a:lstStyle/>
          <a:p>
            <a:endParaRPr lang="en-GB" dirty="0"/>
          </a:p>
          <a:p>
            <a:endParaRPr lang="en-GB" dirty="0"/>
          </a:p>
          <a:p>
            <a:endParaRPr lang="en-GB" dirty="0"/>
          </a:p>
          <a:p>
            <a:r>
              <a:rPr lang="en-GB" dirty="0"/>
              <a:t>Challenging behaviour in LD populations</a:t>
            </a:r>
          </a:p>
          <a:p>
            <a:pPr lvl="1"/>
            <a:r>
              <a:rPr lang="en-GB" dirty="0"/>
              <a:t>10 – 60%</a:t>
            </a:r>
          </a:p>
          <a:p>
            <a:pPr lvl="1"/>
            <a:r>
              <a:rPr lang="en-GB" dirty="0"/>
              <a:t>9.8% point prevalence for aggression</a:t>
            </a:r>
          </a:p>
          <a:p>
            <a:pPr lvl="1"/>
            <a:r>
              <a:rPr lang="en-GB" dirty="0"/>
              <a:t>4.9% point prevalence for self-injurious behaviour</a:t>
            </a:r>
          </a:p>
          <a:p>
            <a:pPr marL="457200" lvl="1" indent="0">
              <a:buNone/>
            </a:pPr>
            <a:r>
              <a:rPr lang="en-GB" sz="2000" dirty="0"/>
              <a:t>Tsiouris (2010)</a:t>
            </a:r>
            <a:endParaRPr lang="en-GB" dirty="0"/>
          </a:p>
        </p:txBody>
      </p:sp>
      <p:sp>
        <p:nvSpPr>
          <p:cNvPr id="4" name="TextBox 3"/>
          <p:cNvSpPr txBox="1"/>
          <p:nvPr/>
        </p:nvSpPr>
        <p:spPr>
          <a:xfrm>
            <a:off x="330222" y="1722358"/>
            <a:ext cx="8424936"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GB" b="1" i="1" dirty="0"/>
              <a:t>Behaviour can be described as challenging when it is of such an intensity, frequency or duration as to threaten the quality of life and / or the physical safety of the individual or others and is likely to lead to responses that are restrictive, aversive or result in exclusion</a:t>
            </a:r>
            <a:r>
              <a:rPr lang="en-GB" sz="2000" b="1" i="1" dirty="0"/>
              <a:t>.</a:t>
            </a:r>
            <a:endParaRPr lang="en-GB" b="1" i="1" dirty="0"/>
          </a:p>
        </p:txBody>
      </p:sp>
    </p:spTree>
    <p:extLst>
      <p:ext uri="{BB962C8B-B14F-4D97-AF65-F5344CB8AC3E}">
        <p14:creationId xmlns:p14="http://schemas.microsoft.com/office/powerpoint/2010/main" val="226074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r>
              <a:rPr lang="en-US" i="1" dirty="0"/>
              <a:t>Mental disorder and offending</a:t>
            </a:r>
          </a:p>
          <a:p>
            <a:pPr marL="0" indent="0" algn="ctr">
              <a:buNone/>
            </a:pPr>
            <a:r>
              <a:rPr lang="en-US" dirty="0"/>
              <a:t>Author: </a:t>
            </a:r>
            <a:r>
              <a:rPr lang="en-US" dirty="0" err="1"/>
              <a:t>Dr</a:t>
            </a:r>
            <a:r>
              <a:rPr lang="en-US" dirty="0"/>
              <a:t> Victoria Sullivan</a:t>
            </a:r>
          </a:p>
        </p:txBody>
      </p:sp>
    </p:spTree>
    <p:extLst>
      <p:ext uri="{BB962C8B-B14F-4D97-AF65-F5344CB8AC3E}">
        <p14:creationId xmlns:p14="http://schemas.microsoft.com/office/powerpoint/2010/main" val="38719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Management of challenging behaviour</a:t>
            </a:r>
          </a:p>
        </p:txBody>
      </p:sp>
      <p:sp>
        <p:nvSpPr>
          <p:cNvPr id="3" name="Content Placeholder 2"/>
          <p:cNvSpPr>
            <a:spLocks noGrp="1"/>
          </p:cNvSpPr>
          <p:nvPr>
            <p:ph type="body" sz="quarter" idx="13"/>
          </p:nvPr>
        </p:nvSpPr>
        <p:spPr/>
        <p:txBody>
          <a:bodyPr>
            <a:normAutofit fontScale="92500" lnSpcReduction="10000"/>
          </a:bodyPr>
          <a:lstStyle/>
          <a:p>
            <a:r>
              <a:rPr lang="en-GB" dirty="0"/>
              <a:t>CBT / behavioural modification</a:t>
            </a:r>
          </a:p>
          <a:p>
            <a:endParaRPr lang="en-GB" dirty="0"/>
          </a:p>
          <a:p>
            <a:r>
              <a:rPr lang="en-GB" dirty="0"/>
              <a:t>Environmental modification</a:t>
            </a:r>
          </a:p>
          <a:p>
            <a:endParaRPr lang="en-GB" dirty="0"/>
          </a:p>
          <a:p>
            <a:r>
              <a:rPr lang="en-GB" dirty="0"/>
              <a:t>Specialist placements</a:t>
            </a:r>
          </a:p>
          <a:p>
            <a:endParaRPr lang="en-GB" dirty="0"/>
          </a:p>
          <a:p>
            <a:r>
              <a:rPr lang="en-GB" dirty="0"/>
              <a:t>Medication</a:t>
            </a:r>
          </a:p>
          <a:p>
            <a:pPr lvl="1"/>
            <a:r>
              <a:rPr lang="en-GB" dirty="0"/>
              <a:t>Antipsychotics ONLY for underlying mental disorder</a:t>
            </a:r>
          </a:p>
          <a:p>
            <a:pPr lvl="1"/>
            <a:r>
              <a:rPr lang="en-GB" dirty="0"/>
              <a:t>? Risperidone for autism</a:t>
            </a:r>
          </a:p>
          <a:p>
            <a:pPr lvl="1"/>
            <a:r>
              <a:rPr lang="en-GB" dirty="0"/>
              <a:t>SSRIs</a:t>
            </a:r>
          </a:p>
        </p:txBody>
      </p:sp>
    </p:spTree>
    <p:extLst>
      <p:ext uri="{BB962C8B-B14F-4D97-AF65-F5344CB8AC3E}">
        <p14:creationId xmlns:p14="http://schemas.microsoft.com/office/powerpoint/2010/main" val="1274429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Offending &amp; LD</a:t>
            </a:r>
          </a:p>
        </p:txBody>
      </p:sp>
      <p:sp>
        <p:nvSpPr>
          <p:cNvPr id="3" name="Content Placeholder 2"/>
          <p:cNvSpPr>
            <a:spLocks noGrp="1"/>
          </p:cNvSpPr>
          <p:nvPr>
            <p:ph type="body" sz="quarter" idx="13"/>
          </p:nvPr>
        </p:nvSpPr>
        <p:spPr/>
        <p:txBody>
          <a:bodyPr>
            <a:normAutofit lnSpcReduction="10000"/>
          </a:bodyPr>
          <a:lstStyle/>
          <a:p>
            <a:r>
              <a:rPr lang="en-GB" dirty="0"/>
              <a:t>Borderline LD over-represented in offender populations</a:t>
            </a:r>
          </a:p>
          <a:p>
            <a:pPr lvl="1"/>
            <a:r>
              <a:rPr lang="en-GB" dirty="0"/>
              <a:t>Lack of abstract thinking</a:t>
            </a:r>
          </a:p>
          <a:p>
            <a:pPr lvl="1"/>
            <a:r>
              <a:rPr lang="en-GB" dirty="0"/>
              <a:t>Reduced capacity to delay gratification</a:t>
            </a:r>
          </a:p>
          <a:p>
            <a:pPr lvl="1"/>
            <a:r>
              <a:rPr lang="en-GB" dirty="0"/>
              <a:t>Reduced capacity to modify behaviour</a:t>
            </a:r>
          </a:p>
          <a:p>
            <a:pPr lvl="1"/>
            <a:r>
              <a:rPr lang="en-GB" dirty="0"/>
              <a:t>Socio-economic stressors</a:t>
            </a:r>
          </a:p>
          <a:p>
            <a:pPr lvl="1"/>
            <a:r>
              <a:rPr lang="en-GB" dirty="0"/>
              <a:t>? More likely to get caught</a:t>
            </a:r>
          </a:p>
          <a:p>
            <a:pPr lvl="1"/>
            <a:r>
              <a:rPr lang="en-GB" dirty="0"/>
              <a:t>Skills deficits</a:t>
            </a:r>
          </a:p>
          <a:p>
            <a:pPr lvl="1"/>
            <a:r>
              <a:rPr lang="en-GB" dirty="0"/>
              <a:t>Social naivety / vulnerability</a:t>
            </a:r>
          </a:p>
          <a:p>
            <a:pPr lvl="1"/>
            <a:endParaRPr lang="en-GB" dirty="0"/>
          </a:p>
        </p:txBody>
      </p:sp>
    </p:spTree>
    <p:extLst>
      <p:ext uri="{BB962C8B-B14F-4D97-AF65-F5344CB8AC3E}">
        <p14:creationId xmlns:p14="http://schemas.microsoft.com/office/powerpoint/2010/main" val="3369286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ASD &amp; Offending</a:t>
            </a:r>
          </a:p>
        </p:txBody>
      </p:sp>
      <p:sp>
        <p:nvSpPr>
          <p:cNvPr id="3" name="Content Placeholder 2"/>
          <p:cNvSpPr>
            <a:spLocks noGrp="1"/>
          </p:cNvSpPr>
          <p:nvPr>
            <p:ph type="body" sz="quarter" idx="13"/>
          </p:nvPr>
        </p:nvSpPr>
        <p:spPr/>
        <p:txBody>
          <a:bodyPr>
            <a:normAutofit fontScale="92500" lnSpcReduction="20000"/>
          </a:bodyPr>
          <a:lstStyle/>
          <a:p>
            <a:r>
              <a:rPr lang="en-GB" dirty="0"/>
              <a:t>Offences that may suggest ASD</a:t>
            </a:r>
          </a:p>
          <a:p>
            <a:pPr lvl="1"/>
            <a:r>
              <a:rPr lang="en-GB" dirty="0"/>
              <a:t>Stalking / obsessive harassment</a:t>
            </a:r>
          </a:p>
          <a:p>
            <a:pPr lvl="1"/>
            <a:r>
              <a:rPr lang="en-GB" dirty="0"/>
              <a:t>Inexplicable violence</a:t>
            </a:r>
          </a:p>
          <a:p>
            <a:pPr lvl="1"/>
            <a:r>
              <a:rPr lang="en-GB" dirty="0"/>
              <a:t>Computer crime</a:t>
            </a:r>
          </a:p>
          <a:p>
            <a:pPr lvl="1"/>
            <a:r>
              <a:rPr lang="en-GB" dirty="0"/>
              <a:t>Offences due to misjudged social relationships</a:t>
            </a:r>
          </a:p>
          <a:p>
            <a:endParaRPr lang="en-GB" dirty="0"/>
          </a:p>
          <a:p>
            <a:r>
              <a:rPr lang="en-GB" dirty="0"/>
              <a:t>Management</a:t>
            </a:r>
          </a:p>
          <a:p>
            <a:pPr lvl="1"/>
            <a:r>
              <a:rPr lang="en-GB" dirty="0"/>
              <a:t>Setting</a:t>
            </a:r>
          </a:p>
          <a:p>
            <a:pPr lvl="1"/>
            <a:r>
              <a:rPr lang="en-GB" dirty="0"/>
              <a:t>Psychological</a:t>
            </a:r>
          </a:p>
          <a:p>
            <a:pPr lvl="1"/>
            <a:r>
              <a:rPr lang="en-GB" dirty="0"/>
              <a:t>Pharmacological</a:t>
            </a:r>
          </a:p>
          <a:p>
            <a:pPr lvl="1"/>
            <a:r>
              <a:rPr lang="en-GB" dirty="0"/>
              <a:t>Environmental</a:t>
            </a:r>
          </a:p>
        </p:txBody>
      </p:sp>
    </p:spTree>
    <p:extLst>
      <p:ext uri="{BB962C8B-B14F-4D97-AF65-F5344CB8AC3E}">
        <p14:creationId xmlns:p14="http://schemas.microsoft.com/office/powerpoint/2010/main" val="2648968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chef.bbci.co.uk/news/304/media/images/74750000/jpg/_74750463_74750462.jpg"/>
          <p:cNvPicPr>
            <a:picLocks noChangeAspect="1" noChangeArrowheads="1"/>
          </p:cNvPicPr>
          <p:nvPr/>
        </p:nvPicPr>
        <p:blipFill>
          <a:blip r:embed="rId3" cstate="print"/>
          <a:srcRect/>
          <a:stretch>
            <a:fillRect/>
          </a:stretch>
        </p:blipFill>
        <p:spPr bwMode="auto">
          <a:xfrm>
            <a:off x="2699792" y="1412776"/>
            <a:ext cx="3903712" cy="3903713"/>
          </a:xfrm>
          <a:prstGeom prst="rect">
            <a:avLst/>
          </a:prstGeom>
          <a:noFill/>
        </p:spPr>
      </p:pic>
      <p:sp>
        <p:nvSpPr>
          <p:cNvPr id="5" name="TextBox 4"/>
          <p:cNvSpPr txBox="1"/>
          <p:nvPr/>
        </p:nvSpPr>
        <p:spPr>
          <a:xfrm>
            <a:off x="1475656" y="5445224"/>
            <a:ext cx="6192688" cy="461665"/>
          </a:xfrm>
          <a:prstGeom prst="rect">
            <a:avLst/>
          </a:prstGeom>
          <a:noFill/>
        </p:spPr>
        <p:txBody>
          <a:bodyPr wrap="square" rtlCol="0">
            <a:spAutoFit/>
          </a:bodyPr>
          <a:lstStyle/>
          <a:p>
            <a:pPr algn="ctr"/>
            <a:r>
              <a:rPr lang="en-GB" sz="2400" b="1" dirty="0"/>
              <a:t>Nigel Constable</a:t>
            </a:r>
          </a:p>
        </p:txBody>
      </p:sp>
    </p:spTree>
    <p:extLst>
      <p:ext uri="{BB962C8B-B14F-4D97-AF65-F5344CB8AC3E}">
        <p14:creationId xmlns:p14="http://schemas.microsoft.com/office/powerpoint/2010/main" val="282039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Epilepsy &amp; offending</a:t>
            </a:r>
          </a:p>
        </p:txBody>
      </p:sp>
      <p:sp>
        <p:nvSpPr>
          <p:cNvPr id="3" name="Content Placeholder 2"/>
          <p:cNvSpPr>
            <a:spLocks noGrp="1"/>
          </p:cNvSpPr>
          <p:nvPr>
            <p:ph type="body" sz="quarter" idx="13"/>
          </p:nvPr>
        </p:nvSpPr>
        <p:spPr/>
        <p:txBody>
          <a:bodyPr>
            <a:normAutofit fontScale="70000" lnSpcReduction="20000"/>
          </a:bodyPr>
          <a:lstStyle/>
          <a:p>
            <a:r>
              <a:rPr lang="en-GB" dirty="0"/>
              <a:t>Rarely associated with violence but may be raised in defences (Part 4)</a:t>
            </a:r>
          </a:p>
          <a:p>
            <a:endParaRPr lang="en-GB" dirty="0"/>
          </a:p>
          <a:p>
            <a:r>
              <a:rPr lang="en-GB" dirty="0"/>
              <a:t>Prevalence: gen pop &lt; prisoners &lt; forensic pts</a:t>
            </a:r>
          </a:p>
          <a:p>
            <a:endParaRPr lang="en-GB" dirty="0"/>
          </a:p>
          <a:p>
            <a:r>
              <a:rPr lang="en-GB" dirty="0"/>
              <a:t>Co-morbid psychiatric conditions 20 – 30%</a:t>
            </a:r>
          </a:p>
          <a:p>
            <a:endParaRPr lang="en-GB" dirty="0"/>
          </a:p>
          <a:p>
            <a:r>
              <a:rPr lang="en-GB" dirty="0"/>
              <a:t>5 possible causes of violence in epilepsy</a:t>
            </a:r>
          </a:p>
          <a:p>
            <a:pPr lvl="1"/>
            <a:r>
              <a:rPr lang="en-GB" dirty="0"/>
              <a:t>Violent automatism</a:t>
            </a:r>
          </a:p>
          <a:p>
            <a:pPr lvl="1"/>
            <a:r>
              <a:rPr lang="en-GB" dirty="0"/>
              <a:t>Prodromal irritability</a:t>
            </a:r>
          </a:p>
          <a:p>
            <a:pPr lvl="1"/>
            <a:r>
              <a:rPr lang="en-GB" dirty="0"/>
              <a:t>Post-ictal confusion</a:t>
            </a:r>
          </a:p>
          <a:p>
            <a:pPr lvl="1"/>
            <a:r>
              <a:rPr lang="en-GB" dirty="0"/>
              <a:t>Lower socioeconomic status</a:t>
            </a:r>
          </a:p>
          <a:p>
            <a:pPr lvl="1"/>
            <a:r>
              <a:rPr lang="en-GB" dirty="0"/>
              <a:t>Brain damage</a:t>
            </a:r>
          </a:p>
        </p:txBody>
      </p:sp>
    </p:spTree>
    <p:extLst>
      <p:ext uri="{BB962C8B-B14F-4D97-AF65-F5344CB8AC3E}">
        <p14:creationId xmlns:p14="http://schemas.microsoft.com/office/powerpoint/2010/main" val="3443784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Epileptic offending / post-ictal</a:t>
            </a:r>
          </a:p>
        </p:txBody>
      </p:sp>
      <p:sp>
        <p:nvSpPr>
          <p:cNvPr id="3" name="Content Placeholder 2"/>
          <p:cNvSpPr>
            <a:spLocks noGrp="1"/>
          </p:cNvSpPr>
          <p:nvPr>
            <p:ph type="body" sz="quarter" idx="13"/>
          </p:nvPr>
        </p:nvSpPr>
        <p:spPr/>
        <p:txBody>
          <a:bodyPr>
            <a:normAutofit lnSpcReduction="10000"/>
          </a:bodyPr>
          <a:lstStyle/>
          <a:p>
            <a:r>
              <a:rPr lang="en-GB" dirty="0"/>
              <a:t>Criteria to suspect criminal act due to epilepsy</a:t>
            </a:r>
          </a:p>
          <a:p>
            <a:pPr lvl="1"/>
            <a:r>
              <a:rPr lang="en-GB" dirty="0"/>
              <a:t>Evidence of epilepsy</a:t>
            </a:r>
          </a:p>
          <a:p>
            <a:pPr lvl="1"/>
            <a:r>
              <a:rPr lang="en-GB" dirty="0"/>
              <a:t>Crime sudden with no obvious motive / no planning</a:t>
            </a:r>
          </a:p>
          <a:p>
            <a:pPr lvl="1"/>
            <a:r>
              <a:rPr lang="en-GB" dirty="0"/>
              <a:t>Crime senseless &amp; no attempt at concealment / escape</a:t>
            </a:r>
          </a:p>
          <a:p>
            <a:pPr lvl="1"/>
            <a:r>
              <a:rPr lang="en-GB" dirty="0"/>
              <a:t>Short duration</a:t>
            </a:r>
          </a:p>
          <a:p>
            <a:pPr lvl="1"/>
            <a:r>
              <a:rPr lang="en-GB" dirty="0"/>
              <a:t>Witness descriptions</a:t>
            </a:r>
          </a:p>
          <a:p>
            <a:pPr lvl="1"/>
            <a:r>
              <a:rPr lang="en-GB" dirty="0"/>
              <a:t>Amnesia</a:t>
            </a:r>
          </a:p>
          <a:p>
            <a:pPr marL="457200" lvl="1" indent="0">
              <a:buNone/>
            </a:pPr>
            <a:r>
              <a:rPr lang="en-GB" sz="2000" dirty="0"/>
              <a:t>Lishman (1998)</a:t>
            </a:r>
            <a:endParaRPr lang="en-GB" dirty="0"/>
          </a:p>
        </p:txBody>
      </p:sp>
    </p:spTree>
    <p:extLst>
      <p:ext uri="{BB962C8B-B14F-4D97-AF65-F5344CB8AC3E}">
        <p14:creationId xmlns:p14="http://schemas.microsoft.com/office/powerpoint/2010/main" val="1536953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94" y="1124744"/>
            <a:ext cx="5295553" cy="3983381"/>
          </a:xfrm>
          <a:prstGeom prst="rect">
            <a:avLst/>
          </a:prstGeom>
        </p:spPr>
      </p:pic>
      <p:sp>
        <p:nvSpPr>
          <p:cNvPr id="5" name="TextBox 4"/>
          <p:cNvSpPr txBox="1"/>
          <p:nvPr/>
        </p:nvSpPr>
        <p:spPr>
          <a:xfrm>
            <a:off x="1835696" y="5108125"/>
            <a:ext cx="4536504" cy="523220"/>
          </a:xfrm>
          <a:prstGeom prst="rect">
            <a:avLst/>
          </a:prstGeom>
          <a:noFill/>
        </p:spPr>
        <p:txBody>
          <a:bodyPr wrap="square" rtlCol="0">
            <a:spAutoFit/>
          </a:bodyPr>
          <a:lstStyle/>
          <a:p>
            <a:pPr algn="ctr"/>
            <a:r>
              <a:rPr lang="en-GB" sz="2800" b="1" dirty="0"/>
              <a:t>Brian Thomas</a:t>
            </a:r>
            <a:endParaRPr lang="en-GB" sz="2000" b="1" dirty="0"/>
          </a:p>
        </p:txBody>
      </p:sp>
    </p:spTree>
    <p:extLst>
      <p:ext uri="{BB962C8B-B14F-4D97-AF65-F5344CB8AC3E}">
        <p14:creationId xmlns:p14="http://schemas.microsoft.com/office/powerpoint/2010/main" val="30212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Parasomnias &amp; violence</a:t>
            </a:r>
          </a:p>
        </p:txBody>
      </p:sp>
      <p:sp>
        <p:nvSpPr>
          <p:cNvPr id="3" name="Content Placeholder 2"/>
          <p:cNvSpPr>
            <a:spLocks noGrp="1"/>
          </p:cNvSpPr>
          <p:nvPr>
            <p:ph type="body" sz="quarter" idx="13"/>
          </p:nvPr>
        </p:nvSpPr>
        <p:spPr/>
        <p:txBody>
          <a:bodyPr/>
          <a:lstStyle/>
          <a:p>
            <a:r>
              <a:rPr lang="en-GB" dirty="0"/>
              <a:t>Rarely associated with violence</a:t>
            </a:r>
          </a:p>
          <a:p>
            <a:endParaRPr lang="en-GB" dirty="0"/>
          </a:p>
          <a:p>
            <a:r>
              <a:rPr lang="en-GB" dirty="0"/>
              <a:t>Disorders of arousal from sleep:</a:t>
            </a:r>
          </a:p>
          <a:p>
            <a:pPr marL="914400" lvl="1" indent="-514350">
              <a:buAutoNum type="arabicPeriod"/>
            </a:pPr>
            <a:r>
              <a:rPr lang="en-GB" dirty="0"/>
              <a:t>Sleep drunkenness</a:t>
            </a:r>
          </a:p>
          <a:p>
            <a:pPr marL="914400" lvl="1" indent="-514350">
              <a:buAutoNum type="arabicPeriod"/>
            </a:pPr>
            <a:r>
              <a:rPr lang="en-GB" dirty="0"/>
              <a:t>Violence associated with sleepwalking</a:t>
            </a:r>
          </a:p>
          <a:p>
            <a:pPr marL="914400" lvl="1" indent="-514350">
              <a:buAutoNum type="arabicPeriod"/>
            </a:pPr>
            <a:r>
              <a:rPr lang="en-GB" dirty="0"/>
              <a:t>Violence associated with night terrors</a:t>
            </a:r>
          </a:p>
          <a:p>
            <a:pPr marL="914400" lvl="1" indent="-514350">
              <a:buAutoNum type="arabicPeriod"/>
            </a:pPr>
            <a:r>
              <a:rPr lang="en-GB" dirty="0"/>
              <a:t>REM sleep behaviour disorder</a:t>
            </a:r>
          </a:p>
        </p:txBody>
      </p:sp>
    </p:spTree>
    <p:extLst>
      <p:ext uri="{BB962C8B-B14F-4D97-AF65-F5344CB8AC3E}">
        <p14:creationId xmlns:p14="http://schemas.microsoft.com/office/powerpoint/2010/main" val="2217718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Parasomnias &amp; violence</a:t>
            </a:r>
          </a:p>
        </p:txBody>
      </p:sp>
      <p:sp>
        <p:nvSpPr>
          <p:cNvPr id="3" name="Content Placeholder 2"/>
          <p:cNvSpPr>
            <a:spLocks noGrp="1"/>
          </p:cNvSpPr>
          <p:nvPr>
            <p:ph type="body" sz="quarter" idx="13"/>
          </p:nvPr>
        </p:nvSpPr>
        <p:spPr/>
        <p:txBody>
          <a:bodyPr>
            <a:normAutofit fontScale="92500" lnSpcReduction="10000"/>
          </a:bodyPr>
          <a:lstStyle/>
          <a:p>
            <a:r>
              <a:rPr lang="en-GB" dirty="0"/>
              <a:t>History is vital – patient &amp; bed partner</a:t>
            </a:r>
          </a:p>
          <a:p>
            <a:pPr lvl="1"/>
            <a:r>
              <a:rPr lang="en-GB" dirty="0"/>
              <a:t>Onset</a:t>
            </a:r>
          </a:p>
          <a:p>
            <a:pPr lvl="1"/>
            <a:r>
              <a:rPr lang="en-GB" dirty="0"/>
              <a:t>Action</a:t>
            </a:r>
          </a:p>
          <a:p>
            <a:pPr lvl="1"/>
            <a:r>
              <a:rPr lang="en-GB" dirty="0"/>
              <a:t>Victim</a:t>
            </a:r>
          </a:p>
          <a:p>
            <a:pPr lvl="1"/>
            <a:r>
              <a:rPr lang="en-GB" dirty="0"/>
              <a:t>Level of consciousness</a:t>
            </a:r>
          </a:p>
          <a:p>
            <a:pPr lvl="1"/>
            <a:r>
              <a:rPr lang="en-GB" dirty="0"/>
              <a:t>After the action</a:t>
            </a:r>
          </a:p>
          <a:p>
            <a:pPr marL="457200" lvl="1" indent="0">
              <a:buNone/>
            </a:pPr>
            <a:r>
              <a:rPr lang="en-GB" sz="2000" dirty="0"/>
              <a:t>(Bournemann et al 2006)</a:t>
            </a:r>
          </a:p>
          <a:p>
            <a:endParaRPr lang="en-GB" dirty="0"/>
          </a:p>
          <a:p>
            <a:r>
              <a:rPr lang="en-GB" dirty="0"/>
              <a:t>Physiological measures of sleep and muscular activity – Sleep lab</a:t>
            </a:r>
          </a:p>
        </p:txBody>
      </p:sp>
    </p:spTree>
    <p:extLst>
      <p:ext uri="{BB962C8B-B14F-4D97-AF65-F5344CB8AC3E}">
        <p14:creationId xmlns:p14="http://schemas.microsoft.com/office/powerpoint/2010/main" val="52797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894" y="1162594"/>
            <a:ext cx="3544276" cy="4205875"/>
          </a:xfrm>
          <a:prstGeom prst="rect">
            <a:avLst/>
          </a:prstGeom>
        </p:spPr>
      </p:pic>
      <p:sp>
        <p:nvSpPr>
          <p:cNvPr id="5" name="TextBox 4"/>
          <p:cNvSpPr txBox="1"/>
          <p:nvPr/>
        </p:nvSpPr>
        <p:spPr>
          <a:xfrm>
            <a:off x="1410716" y="5551350"/>
            <a:ext cx="5688632" cy="461665"/>
          </a:xfrm>
          <a:prstGeom prst="rect">
            <a:avLst/>
          </a:prstGeom>
          <a:noFill/>
        </p:spPr>
        <p:txBody>
          <a:bodyPr wrap="square" rtlCol="0">
            <a:spAutoFit/>
          </a:bodyPr>
          <a:lstStyle/>
          <a:p>
            <a:pPr algn="ctr"/>
            <a:r>
              <a:rPr lang="en-GB" sz="2400" b="1" dirty="0"/>
              <a:t>Phineas Gage</a:t>
            </a:r>
          </a:p>
        </p:txBody>
      </p:sp>
    </p:spTree>
    <p:extLst>
      <p:ext uri="{BB962C8B-B14F-4D97-AF65-F5344CB8AC3E}">
        <p14:creationId xmlns:p14="http://schemas.microsoft.com/office/powerpoint/2010/main" val="18646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Offending in patients with SMI</a:t>
            </a:r>
          </a:p>
        </p:txBody>
      </p:sp>
      <p:sp>
        <p:nvSpPr>
          <p:cNvPr id="3" name="Content Placeholder 2"/>
          <p:cNvSpPr>
            <a:spLocks noGrp="1"/>
          </p:cNvSpPr>
          <p:nvPr>
            <p:ph type="body" sz="quarter" idx="13"/>
          </p:nvPr>
        </p:nvSpPr>
        <p:spPr/>
        <p:txBody>
          <a:bodyPr/>
          <a:lstStyle/>
          <a:p>
            <a:r>
              <a:rPr lang="en-GB" dirty="0"/>
              <a:t>Psychosis – brief overview</a:t>
            </a:r>
          </a:p>
          <a:p>
            <a:r>
              <a:rPr lang="en-GB" dirty="0"/>
              <a:t>Affective Disorders</a:t>
            </a:r>
          </a:p>
          <a:p>
            <a:r>
              <a:rPr lang="en-GB" dirty="0"/>
              <a:t>Personality disorder</a:t>
            </a:r>
          </a:p>
          <a:p>
            <a:r>
              <a:rPr lang="en-GB" dirty="0"/>
              <a:t>Substance Misuse</a:t>
            </a:r>
          </a:p>
        </p:txBody>
      </p:sp>
    </p:spTree>
    <p:extLst>
      <p:ext uri="{BB962C8B-B14F-4D97-AF65-F5344CB8AC3E}">
        <p14:creationId xmlns:p14="http://schemas.microsoft.com/office/powerpoint/2010/main" val="3765456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Acquired Brain Injury</a:t>
            </a:r>
          </a:p>
        </p:txBody>
      </p:sp>
      <p:sp>
        <p:nvSpPr>
          <p:cNvPr id="3" name="Content Placeholder 2"/>
          <p:cNvSpPr>
            <a:spLocks noGrp="1"/>
          </p:cNvSpPr>
          <p:nvPr>
            <p:ph type="body" sz="quarter" idx="13"/>
          </p:nvPr>
        </p:nvSpPr>
        <p:spPr/>
        <p:txBody>
          <a:bodyPr>
            <a:normAutofit fontScale="92500"/>
          </a:bodyPr>
          <a:lstStyle/>
          <a:p>
            <a:r>
              <a:rPr lang="en-GB" dirty="0"/>
              <a:t>Link between ABI and offending</a:t>
            </a:r>
          </a:p>
          <a:p>
            <a:endParaRPr lang="en-GB" dirty="0"/>
          </a:p>
          <a:p>
            <a:r>
              <a:rPr lang="en-GB" dirty="0"/>
              <a:t>Increased prevalence ABI in prisoners / forensic patients</a:t>
            </a:r>
          </a:p>
          <a:p>
            <a:endParaRPr lang="en-GB" dirty="0"/>
          </a:p>
          <a:p>
            <a:r>
              <a:rPr lang="en-GB" dirty="0"/>
              <a:t>ABI predisposition to violence</a:t>
            </a:r>
          </a:p>
          <a:p>
            <a:pPr lvl="1"/>
            <a:r>
              <a:rPr lang="en-GB" dirty="0"/>
              <a:t>PFC lesions </a:t>
            </a:r>
            <a:r>
              <a:rPr lang="en-GB" dirty="0">
                <a:sym typeface="Wingdings" panose="05000000000000000000" pitchFamily="2" charset="2"/>
              </a:rPr>
              <a:t> disinhibition</a:t>
            </a:r>
          </a:p>
          <a:p>
            <a:pPr lvl="1"/>
            <a:r>
              <a:rPr lang="en-GB" dirty="0">
                <a:sym typeface="Wingdings" panose="05000000000000000000" pitchFamily="2" charset="2"/>
              </a:rPr>
              <a:t>Temporal lobe lesions  aggression</a:t>
            </a:r>
          </a:p>
          <a:p>
            <a:pPr lvl="1"/>
            <a:r>
              <a:rPr lang="en-GB" dirty="0">
                <a:sym typeface="Wingdings" panose="05000000000000000000" pitchFamily="2" charset="2"/>
              </a:rPr>
              <a:t>Substance use</a:t>
            </a:r>
          </a:p>
          <a:p>
            <a:pPr lvl="1"/>
            <a:r>
              <a:rPr lang="en-GB" dirty="0">
                <a:sym typeface="Wingdings" panose="05000000000000000000" pitchFamily="2" charset="2"/>
              </a:rPr>
              <a:t>Self-directed violence</a:t>
            </a:r>
          </a:p>
          <a:p>
            <a:endParaRPr lang="en-GB" dirty="0"/>
          </a:p>
        </p:txBody>
      </p:sp>
    </p:spTree>
    <p:extLst>
      <p:ext uri="{BB962C8B-B14F-4D97-AF65-F5344CB8AC3E}">
        <p14:creationId xmlns:p14="http://schemas.microsoft.com/office/powerpoint/2010/main" val="1319850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ABI &amp; offending</a:t>
            </a:r>
          </a:p>
        </p:txBody>
      </p:sp>
      <p:sp>
        <p:nvSpPr>
          <p:cNvPr id="3" name="Content Placeholder 2"/>
          <p:cNvSpPr>
            <a:spLocks noGrp="1"/>
          </p:cNvSpPr>
          <p:nvPr>
            <p:ph type="body" sz="quarter" idx="13"/>
          </p:nvPr>
        </p:nvSpPr>
        <p:spPr/>
        <p:txBody>
          <a:bodyPr/>
          <a:lstStyle/>
          <a:p>
            <a:r>
              <a:rPr lang="en-GB" dirty="0"/>
              <a:t>Cognitive impairment</a:t>
            </a:r>
          </a:p>
          <a:p>
            <a:r>
              <a:rPr lang="en-GB" dirty="0"/>
              <a:t>Impulse control deficit</a:t>
            </a:r>
          </a:p>
          <a:p>
            <a:r>
              <a:rPr lang="en-GB" dirty="0"/>
              <a:t>Personality change / irritability / aggression</a:t>
            </a:r>
          </a:p>
          <a:p>
            <a:r>
              <a:rPr lang="en-GB" dirty="0"/>
              <a:t>Poor social judgement</a:t>
            </a:r>
          </a:p>
          <a:p>
            <a:r>
              <a:rPr lang="en-GB" dirty="0"/>
              <a:t>Vulnerability</a:t>
            </a:r>
          </a:p>
          <a:p>
            <a:r>
              <a:rPr lang="en-GB" dirty="0"/>
              <a:t>Comorbidity</a:t>
            </a:r>
          </a:p>
          <a:p>
            <a:r>
              <a:rPr lang="en-GB" dirty="0"/>
              <a:t>Disinhibition</a:t>
            </a:r>
          </a:p>
        </p:txBody>
      </p:sp>
    </p:spTree>
    <p:extLst>
      <p:ext uri="{BB962C8B-B14F-4D97-AF65-F5344CB8AC3E}">
        <p14:creationId xmlns:p14="http://schemas.microsoft.com/office/powerpoint/2010/main" val="3668713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MCQs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54282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1. Which is the biggest risk factor for violence in psychosis?</a:t>
            </a:r>
          </a:p>
          <a:p>
            <a:pPr marL="800100" lvl="2" indent="0">
              <a:buNone/>
            </a:pPr>
            <a:r>
              <a:rPr lang="en-GB" dirty="0"/>
              <a:t>A. Non-compliance with medication</a:t>
            </a:r>
          </a:p>
          <a:p>
            <a:pPr marL="800100" lvl="2" indent="0">
              <a:buNone/>
            </a:pPr>
            <a:r>
              <a:rPr lang="en-GB" dirty="0"/>
              <a:t>B. Co-morbid personality disorder</a:t>
            </a:r>
          </a:p>
          <a:p>
            <a:pPr marL="800100" lvl="2" indent="0">
              <a:buNone/>
            </a:pPr>
            <a:r>
              <a:rPr lang="en-GB" dirty="0"/>
              <a:t>C. Homelessness</a:t>
            </a:r>
          </a:p>
          <a:p>
            <a:pPr marL="800100" lvl="2" indent="0">
              <a:buNone/>
            </a:pPr>
            <a:r>
              <a:rPr lang="en-GB" dirty="0"/>
              <a:t>D. Unemployment</a:t>
            </a:r>
          </a:p>
          <a:p>
            <a:pPr marL="800100" lvl="2" indent="0">
              <a:buNone/>
            </a:pPr>
            <a:r>
              <a:rPr lang="en-GB" dirty="0"/>
              <a:t>E. Co-morbid substance misuse </a:t>
            </a:r>
          </a:p>
          <a:p>
            <a:pPr marL="457200" lvl="1" indent="0">
              <a:buNone/>
            </a:pPr>
            <a:r>
              <a:rPr lang="en-GB" dirty="0"/>
              <a:t>	</a:t>
            </a:r>
          </a:p>
          <a:p>
            <a:endParaRPr lang="en-US" dirty="0"/>
          </a:p>
        </p:txBody>
      </p:sp>
    </p:spTree>
    <p:extLst>
      <p:ext uri="{BB962C8B-B14F-4D97-AF65-F5344CB8AC3E}">
        <p14:creationId xmlns:p14="http://schemas.microsoft.com/office/powerpoint/2010/main" val="3911585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1. Which is the biggest risk factor for violence in psychosis?</a:t>
            </a:r>
          </a:p>
          <a:p>
            <a:pPr marL="800100" lvl="2" indent="0">
              <a:buNone/>
            </a:pPr>
            <a:r>
              <a:rPr lang="en-GB" dirty="0"/>
              <a:t>A. Non-compliance with medication</a:t>
            </a:r>
          </a:p>
          <a:p>
            <a:pPr marL="800100" lvl="2" indent="0">
              <a:buNone/>
            </a:pPr>
            <a:r>
              <a:rPr lang="en-GB" dirty="0"/>
              <a:t>B. Co-morbid personality disorder</a:t>
            </a:r>
          </a:p>
          <a:p>
            <a:pPr marL="800100" lvl="2" indent="0">
              <a:buNone/>
            </a:pPr>
            <a:r>
              <a:rPr lang="en-GB" dirty="0"/>
              <a:t>C. Homelessness</a:t>
            </a:r>
          </a:p>
          <a:p>
            <a:pPr marL="800100" lvl="2" indent="0">
              <a:buNone/>
            </a:pPr>
            <a:r>
              <a:rPr lang="en-GB" dirty="0"/>
              <a:t>D. Unemployment</a:t>
            </a:r>
          </a:p>
          <a:p>
            <a:pPr marL="800100" lvl="2" indent="0">
              <a:buNone/>
            </a:pPr>
            <a:r>
              <a:rPr lang="en-GB" b="1" dirty="0"/>
              <a:t>E. Co-morbid substance misuse </a:t>
            </a:r>
          </a:p>
          <a:p>
            <a:pPr marL="457200" lvl="1" indent="0">
              <a:buNone/>
            </a:pPr>
            <a:r>
              <a:rPr lang="en-GB" dirty="0"/>
              <a:t>	</a:t>
            </a:r>
          </a:p>
          <a:p>
            <a:endParaRPr lang="en-US" dirty="0"/>
          </a:p>
        </p:txBody>
      </p:sp>
    </p:spTree>
    <p:extLst>
      <p:ext uri="{BB962C8B-B14F-4D97-AF65-F5344CB8AC3E}">
        <p14:creationId xmlns:p14="http://schemas.microsoft.com/office/powerpoint/2010/main" val="4108984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2. With respect to Munchausen’s by Proxy, which of the following is incorrect?</a:t>
            </a:r>
          </a:p>
          <a:p>
            <a:pPr marL="400050" lvl="1" indent="0">
              <a:buNone/>
            </a:pPr>
            <a:r>
              <a:rPr lang="en-GB" dirty="0"/>
              <a:t>A. More common in mothers</a:t>
            </a:r>
          </a:p>
          <a:p>
            <a:pPr marL="400050" lvl="1" indent="0">
              <a:buNone/>
            </a:pPr>
            <a:r>
              <a:rPr lang="en-GB" dirty="0"/>
              <a:t>B. The annual incidence of fabricated or induced illness in children under 16 is 0.5 per 100,000</a:t>
            </a:r>
          </a:p>
          <a:p>
            <a:pPr marL="400050" lvl="1" indent="0">
              <a:buNone/>
            </a:pPr>
            <a:r>
              <a:rPr lang="en-GB" dirty="0"/>
              <a:t>C. There is no clear relationship with any specific mental disorder</a:t>
            </a:r>
          </a:p>
          <a:p>
            <a:pPr marL="400050" lvl="1" indent="0">
              <a:buNone/>
            </a:pPr>
            <a:r>
              <a:rPr lang="en-GB" dirty="0"/>
              <a:t>D. 50% perpetrators had a personality disorder</a:t>
            </a:r>
          </a:p>
          <a:p>
            <a:pPr marL="400050" lvl="1" indent="0">
              <a:buNone/>
            </a:pPr>
            <a:r>
              <a:rPr lang="en-GB" dirty="0"/>
              <a:t>E. 21% have a history of alcohol and / or drug misuse</a:t>
            </a:r>
          </a:p>
          <a:p>
            <a:pPr marL="0" indent="0">
              <a:buNone/>
            </a:pPr>
            <a:endParaRPr lang="en-US" dirty="0"/>
          </a:p>
        </p:txBody>
      </p:sp>
    </p:spTree>
    <p:extLst>
      <p:ext uri="{BB962C8B-B14F-4D97-AF65-F5344CB8AC3E}">
        <p14:creationId xmlns:p14="http://schemas.microsoft.com/office/powerpoint/2010/main" val="1495467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2. With respect to Munchausen’s by Proxy, which of the following is incorrect?</a:t>
            </a:r>
          </a:p>
          <a:p>
            <a:pPr marL="400050" lvl="1" indent="0">
              <a:buNone/>
            </a:pPr>
            <a:r>
              <a:rPr lang="en-GB" dirty="0"/>
              <a:t>A. More common in mothers</a:t>
            </a:r>
          </a:p>
          <a:p>
            <a:pPr marL="400050" lvl="1" indent="0">
              <a:buNone/>
            </a:pPr>
            <a:r>
              <a:rPr lang="en-GB" dirty="0"/>
              <a:t>B. The annual incidence of fabricated or induced illness in children under 16 is 0.5 per 100,000</a:t>
            </a:r>
          </a:p>
          <a:p>
            <a:pPr marL="400050" lvl="1" indent="0">
              <a:buNone/>
            </a:pPr>
            <a:r>
              <a:rPr lang="en-GB" dirty="0"/>
              <a:t>C. There is no clear relationship with any specific mental disorder</a:t>
            </a:r>
          </a:p>
          <a:p>
            <a:pPr marL="400050" lvl="1" indent="0">
              <a:buNone/>
            </a:pPr>
            <a:r>
              <a:rPr lang="en-GB" b="1" dirty="0"/>
              <a:t>D. 50% perpetrators had a personality disorder</a:t>
            </a:r>
          </a:p>
          <a:p>
            <a:pPr marL="400050" lvl="1" indent="0">
              <a:buNone/>
            </a:pPr>
            <a:r>
              <a:rPr lang="en-GB" dirty="0"/>
              <a:t>E. 21% have a history of alcohol and / or drug misuse</a:t>
            </a:r>
          </a:p>
          <a:p>
            <a:pPr marL="0" indent="0">
              <a:buNone/>
            </a:pPr>
            <a:endParaRPr lang="en-US" dirty="0"/>
          </a:p>
        </p:txBody>
      </p:sp>
    </p:spTree>
    <p:extLst>
      <p:ext uri="{BB962C8B-B14F-4D97-AF65-F5344CB8AC3E}">
        <p14:creationId xmlns:p14="http://schemas.microsoft.com/office/powerpoint/2010/main" val="3276598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sz="2000" dirty="0"/>
              <a:t>3. Which of the following regarding mood disorder and violence is incorrect?</a:t>
            </a:r>
          </a:p>
          <a:p>
            <a:pPr marL="800100" lvl="2" indent="0">
              <a:buNone/>
            </a:pPr>
            <a:r>
              <a:rPr lang="en-GB" sz="2000" dirty="0"/>
              <a:t>A. The prevalence of depression in male prisoners is 10%</a:t>
            </a:r>
          </a:p>
          <a:p>
            <a:pPr marL="800100" lvl="2" indent="0">
              <a:buNone/>
            </a:pPr>
            <a:r>
              <a:rPr lang="en-GB" sz="2000" dirty="0"/>
              <a:t>B. The prevalence of depression in female prisoners is 25%</a:t>
            </a:r>
          </a:p>
          <a:p>
            <a:pPr marL="800100" lvl="2" indent="0">
              <a:buNone/>
            </a:pPr>
            <a:r>
              <a:rPr lang="en-GB" sz="2000" dirty="0"/>
              <a:t>C. Manic patients are likely to show aggression and violence associated with admission to hospital</a:t>
            </a:r>
          </a:p>
          <a:p>
            <a:pPr marL="800100" lvl="2" indent="0">
              <a:buNone/>
            </a:pPr>
            <a:r>
              <a:rPr lang="en-GB" sz="2000" dirty="0"/>
              <a:t>D. 7% homicide perpetrators have a lifetime diagnosis of mood disorder</a:t>
            </a:r>
          </a:p>
          <a:p>
            <a:pPr marL="800100" lvl="2" indent="0">
              <a:buNone/>
            </a:pPr>
            <a:r>
              <a:rPr lang="en-GB" sz="2000" dirty="0"/>
              <a:t>E. Most perpetrators of homicide-suicide are male</a:t>
            </a:r>
          </a:p>
        </p:txBody>
      </p:sp>
    </p:spTree>
    <p:extLst>
      <p:ext uri="{BB962C8B-B14F-4D97-AF65-F5344CB8AC3E}">
        <p14:creationId xmlns:p14="http://schemas.microsoft.com/office/powerpoint/2010/main" val="3114234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sz="2000" dirty="0"/>
              <a:t>3. Which of the following regarding mood disorder and violence is incorrect?</a:t>
            </a:r>
          </a:p>
          <a:p>
            <a:pPr marL="800100" lvl="2" indent="0">
              <a:buNone/>
            </a:pPr>
            <a:r>
              <a:rPr lang="en-GB" sz="2000" dirty="0"/>
              <a:t>A. The prevalence of depression in male prisoners is 10%</a:t>
            </a:r>
          </a:p>
          <a:p>
            <a:pPr marL="800100" lvl="2" indent="0">
              <a:buNone/>
            </a:pPr>
            <a:r>
              <a:rPr lang="en-GB" sz="2000" b="1" dirty="0"/>
              <a:t>B. The prevalence of depression in female prisoners is 25%</a:t>
            </a:r>
          </a:p>
          <a:p>
            <a:pPr marL="800100" lvl="2" indent="0">
              <a:buNone/>
            </a:pPr>
            <a:r>
              <a:rPr lang="en-GB" sz="2000" dirty="0"/>
              <a:t>C. Manic patients are likely to show aggression and violence associated with admission to hospital</a:t>
            </a:r>
          </a:p>
          <a:p>
            <a:pPr marL="800100" lvl="2" indent="0">
              <a:buNone/>
            </a:pPr>
            <a:r>
              <a:rPr lang="en-GB" sz="2000" dirty="0"/>
              <a:t>D. 7% homicide perpetrators have a lifetime diagnosis of mood disorder</a:t>
            </a:r>
          </a:p>
          <a:p>
            <a:pPr marL="800100" lvl="2" indent="0">
              <a:buNone/>
            </a:pPr>
            <a:r>
              <a:rPr lang="en-GB" sz="2000" dirty="0"/>
              <a:t>E. Most perpetrators of homicide-suicide are male</a:t>
            </a:r>
            <a:br>
              <a:rPr lang="en-GB" sz="2000" dirty="0"/>
            </a:br>
            <a:endParaRPr lang="en-GB" sz="2000" dirty="0"/>
          </a:p>
        </p:txBody>
      </p:sp>
    </p:spTree>
    <p:extLst>
      <p:ext uri="{BB962C8B-B14F-4D97-AF65-F5344CB8AC3E}">
        <p14:creationId xmlns:p14="http://schemas.microsoft.com/office/powerpoint/2010/main" val="852310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sz="2000" dirty="0"/>
              <a:t>4. Which is the correct statement relating to substance use and the MacArthur Violence Study?</a:t>
            </a:r>
          </a:p>
          <a:p>
            <a:pPr marL="800100" lvl="2" indent="0">
              <a:buNone/>
            </a:pPr>
            <a:r>
              <a:rPr lang="en-GB" sz="2000" dirty="0"/>
              <a:t>A. Substance use increases the rate of violence among both those with and without mental illness</a:t>
            </a:r>
          </a:p>
          <a:p>
            <a:pPr marL="800100" lvl="2" indent="0">
              <a:buNone/>
            </a:pPr>
            <a:r>
              <a:rPr lang="en-GB" sz="2000" dirty="0"/>
              <a:t>B. The rate of violence for those with a mental disorder and no substance use is 25%</a:t>
            </a:r>
          </a:p>
          <a:p>
            <a:pPr marL="800100" lvl="2" indent="0">
              <a:buNone/>
            </a:pPr>
            <a:r>
              <a:rPr lang="en-GB" sz="2000" dirty="0"/>
              <a:t>C. The rate of violence for those with a mental disorder and substance use is 50%</a:t>
            </a:r>
          </a:p>
          <a:p>
            <a:pPr marL="800100" lvl="2" indent="0">
              <a:buNone/>
            </a:pPr>
            <a:r>
              <a:rPr lang="en-GB" sz="2000" dirty="0"/>
              <a:t>D. Substance use is a protective factor for violence</a:t>
            </a:r>
          </a:p>
          <a:p>
            <a:pPr marL="800100" lvl="2" indent="0">
              <a:buNone/>
            </a:pPr>
            <a:r>
              <a:rPr lang="en-GB" sz="2000" dirty="0"/>
              <a:t>E. The highest rate of violence was for those with mood disorder and substance use</a:t>
            </a:r>
          </a:p>
          <a:p>
            <a:endParaRPr lang="en-GB" dirty="0"/>
          </a:p>
        </p:txBody>
      </p:sp>
    </p:spTree>
    <p:extLst>
      <p:ext uri="{BB962C8B-B14F-4D97-AF65-F5344CB8AC3E}">
        <p14:creationId xmlns:p14="http://schemas.microsoft.com/office/powerpoint/2010/main" val="80300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Psychosis and offending</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84043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sz="2000" dirty="0"/>
              <a:t>4. Which is the correct statement relating to substance use and the MacArthur Violence Study?</a:t>
            </a:r>
          </a:p>
          <a:p>
            <a:pPr marL="800100" lvl="2" indent="0">
              <a:buNone/>
            </a:pPr>
            <a:r>
              <a:rPr lang="en-GB" sz="2000" b="1" dirty="0"/>
              <a:t>A. Substance use increases the rate of violence among both those with and without mental illness</a:t>
            </a:r>
          </a:p>
          <a:p>
            <a:pPr marL="800100" lvl="2" indent="0">
              <a:buNone/>
            </a:pPr>
            <a:r>
              <a:rPr lang="en-GB" sz="2000" dirty="0"/>
              <a:t>B. The rate of violence for those with a mental disorder and no substance use is 25%</a:t>
            </a:r>
          </a:p>
          <a:p>
            <a:pPr marL="800100" lvl="2" indent="0">
              <a:buNone/>
            </a:pPr>
            <a:r>
              <a:rPr lang="en-GB" sz="2000" dirty="0"/>
              <a:t>C. The rate of violence for those with a mental disorder and substance use is 50%</a:t>
            </a:r>
          </a:p>
          <a:p>
            <a:pPr marL="800100" lvl="2" indent="0">
              <a:buNone/>
            </a:pPr>
            <a:r>
              <a:rPr lang="en-GB" sz="2000" dirty="0"/>
              <a:t>D. Substance use is a protective factor for violence</a:t>
            </a:r>
          </a:p>
          <a:p>
            <a:pPr marL="800100" lvl="2" indent="0">
              <a:buNone/>
            </a:pPr>
            <a:r>
              <a:rPr lang="en-GB" sz="2000" dirty="0"/>
              <a:t>E. The highest rate of violence was for those with mood disorder and substance use</a:t>
            </a:r>
          </a:p>
          <a:p>
            <a:endParaRPr lang="en-GB" dirty="0"/>
          </a:p>
        </p:txBody>
      </p:sp>
    </p:spTree>
    <p:extLst>
      <p:ext uri="{BB962C8B-B14F-4D97-AF65-F5344CB8AC3E}">
        <p14:creationId xmlns:p14="http://schemas.microsoft.com/office/powerpoint/2010/main" val="4053228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5. </a:t>
            </a:r>
            <a:r>
              <a:rPr lang="en-GB" sz="2000" dirty="0"/>
              <a:t>Which is the incorrect statement about epilepsy and offending?</a:t>
            </a:r>
          </a:p>
          <a:p>
            <a:pPr marL="400050" lvl="1" indent="0">
              <a:buNone/>
            </a:pPr>
            <a:r>
              <a:rPr lang="en-GB" sz="2000" dirty="0"/>
              <a:t>A. Ictal violence is more likely in complex partial seizures</a:t>
            </a:r>
          </a:p>
          <a:p>
            <a:pPr marL="400050" lvl="1" indent="0">
              <a:buNone/>
            </a:pPr>
            <a:r>
              <a:rPr lang="en-GB" sz="2000" dirty="0"/>
              <a:t>B. Most offending occurs in post-ictal or inter-ictal period</a:t>
            </a:r>
          </a:p>
          <a:p>
            <a:pPr marL="400050" lvl="1" indent="0">
              <a:buNone/>
            </a:pPr>
            <a:r>
              <a:rPr lang="en-GB" sz="2000" dirty="0"/>
              <a:t>C. Violence in epilepsy is usually a feature of the disease</a:t>
            </a:r>
          </a:p>
          <a:p>
            <a:pPr marL="400050" lvl="1" indent="0">
              <a:buNone/>
            </a:pPr>
            <a:r>
              <a:rPr lang="en-GB" sz="2000" dirty="0"/>
              <a:t>D. The prevalence of epilepsy in prisoners is 1 – 2%</a:t>
            </a:r>
          </a:p>
          <a:p>
            <a:pPr marL="400050" lvl="1" indent="0">
              <a:buNone/>
            </a:pPr>
            <a:r>
              <a:rPr lang="en-GB" sz="2000" dirty="0"/>
              <a:t>E. The prevalence of epilepsy in the general population is 0.5 – 1%</a:t>
            </a:r>
          </a:p>
        </p:txBody>
      </p:sp>
    </p:spTree>
    <p:extLst>
      <p:ext uri="{BB962C8B-B14F-4D97-AF65-F5344CB8AC3E}">
        <p14:creationId xmlns:p14="http://schemas.microsoft.com/office/powerpoint/2010/main" val="3139688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5. </a:t>
            </a:r>
            <a:r>
              <a:rPr lang="en-GB" sz="2000" dirty="0"/>
              <a:t>Which is the incorrect statement about epilepsy and offending?</a:t>
            </a:r>
          </a:p>
          <a:p>
            <a:pPr marL="400050" lvl="1" indent="0">
              <a:buNone/>
            </a:pPr>
            <a:r>
              <a:rPr lang="en-GB" sz="2000" dirty="0"/>
              <a:t>A. Ictal violence is more likely in complex partial seizures</a:t>
            </a:r>
          </a:p>
          <a:p>
            <a:pPr marL="400050" lvl="1" indent="0">
              <a:buNone/>
            </a:pPr>
            <a:r>
              <a:rPr lang="en-GB" sz="2000" dirty="0"/>
              <a:t>B. Most offending occurs in post-ictal or inter-ictal period</a:t>
            </a:r>
          </a:p>
          <a:p>
            <a:pPr marL="400050" lvl="1" indent="0">
              <a:buNone/>
            </a:pPr>
            <a:r>
              <a:rPr lang="en-GB" sz="2000" b="1" dirty="0"/>
              <a:t>C. Violence in epilepsy is usually a feature of the disease</a:t>
            </a:r>
          </a:p>
          <a:p>
            <a:pPr marL="400050" lvl="1" indent="0">
              <a:buNone/>
            </a:pPr>
            <a:r>
              <a:rPr lang="en-GB" sz="2000" dirty="0"/>
              <a:t>D. The prevalence of epilepsy in prisoners is 1 – 2%</a:t>
            </a:r>
          </a:p>
          <a:p>
            <a:pPr marL="400050" lvl="1" indent="0">
              <a:buNone/>
            </a:pPr>
            <a:r>
              <a:rPr lang="en-GB" sz="2000" dirty="0"/>
              <a:t>E. The prevalence of epilepsy in the general population is 0.5 – 1%</a:t>
            </a:r>
          </a:p>
        </p:txBody>
      </p:sp>
    </p:spTree>
    <p:extLst>
      <p:ext uri="{BB962C8B-B14F-4D97-AF65-F5344CB8AC3E}">
        <p14:creationId xmlns:p14="http://schemas.microsoft.com/office/powerpoint/2010/main" val="1320852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1.1 – Fire Setting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a:xfrm>
            <a:off x="457201" y="2486024"/>
            <a:ext cx="4761186" cy="3346449"/>
          </a:xfrm>
        </p:spPr>
        <p:txBody>
          <a:bodyPr/>
          <a:lstStyle/>
          <a:p>
            <a:r>
              <a:rPr lang="en-GB" dirty="0"/>
              <a:t>Wayne is a 14 year old who whilst truanting from school with a gang of boys sets fire to an abandoned warehouse. He waits around for the fire service to arrive and watches from a safe distance as they put the fire out.</a:t>
            </a:r>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dirty="0"/>
              <a:t>B. Financial compensation</a:t>
            </a:r>
          </a:p>
          <a:p>
            <a:r>
              <a:rPr lang="en-GB" dirty="0"/>
              <a:t>C. Suicidal</a:t>
            </a:r>
          </a:p>
          <a:p>
            <a:r>
              <a:rPr lang="en-GB" dirty="0"/>
              <a:t>D. Extremism</a:t>
            </a:r>
          </a:p>
          <a:p>
            <a:r>
              <a:rPr lang="en-GB" dirty="0"/>
              <a:t>E. Vandalism</a:t>
            </a:r>
          </a:p>
          <a:p>
            <a:r>
              <a:rPr lang="en-GB" dirty="0"/>
              <a:t>F. Psychosis</a:t>
            </a:r>
          </a:p>
          <a:p>
            <a:r>
              <a:rPr lang="en-GB" dirty="0"/>
              <a:t>H. Pyromania</a:t>
            </a:r>
          </a:p>
          <a:p>
            <a:endParaRPr lang="en-GB" dirty="0"/>
          </a:p>
        </p:txBody>
      </p:sp>
    </p:spTree>
    <p:extLst>
      <p:ext uri="{BB962C8B-B14F-4D97-AF65-F5344CB8AC3E}">
        <p14:creationId xmlns:p14="http://schemas.microsoft.com/office/powerpoint/2010/main" val="808850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1.1 – Fire Setting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a:xfrm>
            <a:off x="457201" y="2486024"/>
            <a:ext cx="4761186" cy="3346449"/>
          </a:xfrm>
        </p:spPr>
        <p:txBody>
          <a:bodyPr/>
          <a:lstStyle/>
          <a:p>
            <a:r>
              <a:rPr lang="en-GB" dirty="0"/>
              <a:t>Wayne is a 14 year old who whilst truanting from school with a gang of boys sets fire to an abandoned warehouse. He waits around for the fire service to arrive and watches from a safe distance as they put the fire out.</a:t>
            </a:r>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dirty="0"/>
              <a:t>B. Financial compensation</a:t>
            </a:r>
          </a:p>
          <a:p>
            <a:r>
              <a:rPr lang="en-GB" dirty="0"/>
              <a:t>C. Suicidal</a:t>
            </a:r>
          </a:p>
          <a:p>
            <a:r>
              <a:rPr lang="en-GB" dirty="0"/>
              <a:t>D. Extremism</a:t>
            </a:r>
          </a:p>
          <a:p>
            <a:r>
              <a:rPr lang="en-GB" b="1" dirty="0"/>
              <a:t>E. Vandalism</a:t>
            </a:r>
          </a:p>
          <a:p>
            <a:r>
              <a:rPr lang="en-GB" dirty="0"/>
              <a:t>F. Psychosis</a:t>
            </a:r>
          </a:p>
          <a:p>
            <a:r>
              <a:rPr lang="en-GB" dirty="0"/>
              <a:t>H. Pyromania</a:t>
            </a:r>
          </a:p>
          <a:p>
            <a:endParaRPr lang="en-GB" dirty="0"/>
          </a:p>
        </p:txBody>
      </p:sp>
    </p:spTree>
    <p:extLst>
      <p:ext uri="{BB962C8B-B14F-4D97-AF65-F5344CB8AC3E}">
        <p14:creationId xmlns:p14="http://schemas.microsoft.com/office/powerpoint/2010/main" val="2071234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1.2 –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p:txBody>
          <a:bodyPr/>
          <a:lstStyle/>
          <a:p>
            <a:r>
              <a:rPr lang="en-GB" sz="2000" dirty="0"/>
              <a:t>Vincent is a 48 year old man with Asperger’s Disorder. He has a history of setting fires when he is angry. He enjoys looking at how things burn. He is upset by another resident shouting at him and so set a fire. He feels an inner tension that is relieved when he has set the fire. He calls the fire brigade and becomes excited when they arrive.</a:t>
            </a:r>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dirty="0"/>
              <a:t>B. Financial compensation</a:t>
            </a:r>
          </a:p>
          <a:p>
            <a:r>
              <a:rPr lang="en-GB" dirty="0"/>
              <a:t>C. Suicidal</a:t>
            </a:r>
          </a:p>
          <a:p>
            <a:r>
              <a:rPr lang="en-GB" dirty="0"/>
              <a:t>D. Extremism</a:t>
            </a:r>
          </a:p>
          <a:p>
            <a:r>
              <a:rPr lang="en-GB" dirty="0"/>
              <a:t>E. Vandalism</a:t>
            </a:r>
          </a:p>
          <a:p>
            <a:r>
              <a:rPr lang="en-GB" dirty="0"/>
              <a:t>F. Psychosis</a:t>
            </a:r>
          </a:p>
          <a:p>
            <a:r>
              <a:rPr lang="en-GB" dirty="0"/>
              <a:t>H. Pyromania</a:t>
            </a:r>
          </a:p>
          <a:p>
            <a:endParaRPr lang="en-GB" dirty="0"/>
          </a:p>
        </p:txBody>
      </p:sp>
    </p:spTree>
    <p:extLst>
      <p:ext uri="{BB962C8B-B14F-4D97-AF65-F5344CB8AC3E}">
        <p14:creationId xmlns:p14="http://schemas.microsoft.com/office/powerpoint/2010/main" val="2109639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1.2 –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p:txBody>
          <a:bodyPr/>
          <a:lstStyle/>
          <a:p>
            <a:r>
              <a:rPr lang="en-GB" sz="2000" dirty="0"/>
              <a:t>Vincent is a 48 year old man with Asperger’s Disorder. He has a history of setting fires when he is angry. He enjoys looking at how things burn. He is upset by another resident shouting at him and so set a fire. He feels an inner tension that is relieved when he has set the fire. He calls the fire brigade and becomes excited when they arrive.</a:t>
            </a:r>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dirty="0"/>
              <a:t>B. Financial compensation</a:t>
            </a:r>
          </a:p>
          <a:p>
            <a:r>
              <a:rPr lang="en-GB" dirty="0"/>
              <a:t>C. Suicidal</a:t>
            </a:r>
          </a:p>
          <a:p>
            <a:r>
              <a:rPr lang="en-GB" dirty="0"/>
              <a:t>D. Extremism</a:t>
            </a:r>
          </a:p>
          <a:p>
            <a:r>
              <a:rPr lang="en-GB" dirty="0"/>
              <a:t>E. Vandalism</a:t>
            </a:r>
          </a:p>
          <a:p>
            <a:r>
              <a:rPr lang="en-GB" dirty="0"/>
              <a:t>F. Psychosis</a:t>
            </a:r>
          </a:p>
          <a:p>
            <a:r>
              <a:rPr lang="en-GB" dirty="0"/>
              <a:t>H. </a:t>
            </a:r>
            <a:r>
              <a:rPr lang="en-GB" b="1" dirty="0"/>
              <a:t>Pyromania</a:t>
            </a:r>
          </a:p>
          <a:p>
            <a:endParaRPr lang="en-GB" dirty="0"/>
          </a:p>
        </p:txBody>
      </p:sp>
    </p:spTree>
    <p:extLst>
      <p:ext uri="{BB962C8B-B14F-4D97-AF65-F5344CB8AC3E}">
        <p14:creationId xmlns:p14="http://schemas.microsoft.com/office/powerpoint/2010/main" val="3383044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1.3 –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p:txBody>
          <a:bodyPr/>
          <a:lstStyle/>
          <a:p>
            <a:r>
              <a:rPr lang="en-GB" sz="2000" dirty="0"/>
              <a:t>Stephanie sets fire to a university research laboratory, where she believes the researchers are carrying out experiments on elephants. Two weeks ago she suddenly realised that the University were dissecting elephant trunks in order to test the effects of snorting cocaine so that the Government could develop a synthetic drug to distribute in the community. </a:t>
            </a:r>
            <a:endParaRPr lang="en-GB" sz="1800" dirty="0"/>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dirty="0"/>
              <a:t>B. Financial compensation</a:t>
            </a:r>
          </a:p>
          <a:p>
            <a:r>
              <a:rPr lang="en-GB" dirty="0"/>
              <a:t>C. Suicidal</a:t>
            </a:r>
          </a:p>
          <a:p>
            <a:r>
              <a:rPr lang="en-GB" dirty="0"/>
              <a:t>D. Extremism</a:t>
            </a:r>
          </a:p>
          <a:p>
            <a:r>
              <a:rPr lang="en-GB" dirty="0"/>
              <a:t>E. Vandalism</a:t>
            </a:r>
          </a:p>
          <a:p>
            <a:r>
              <a:rPr lang="en-GB" dirty="0"/>
              <a:t>F. Psychosis</a:t>
            </a:r>
          </a:p>
          <a:p>
            <a:r>
              <a:rPr lang="en-GB" dirty="0"/>
              <a:t>H. Pyromania</a:t>
            </a:r>
          </a:p>
          <a:p>
            <a:endParaRPr lang="en-GB" dirty="0"/>
          </a:p>
        </p:txBody>
      </p:sp>
    </p:spTree>
    <p:extLst>
      <p:ext uri="{BB962C8B-B14F-4D97-AF65-F5344CB8AC3E}">
        <p14:creationId xmlns:p14="http://schemas.microsoft.com/office/powerpoint/2010/main" val="1666607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1.3 –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p:txBody>
          <a:bodyPr/>
          <a:lstStyle/>
          <a:p>
            <a:r>
              <a:rPr lang="en-GB" sz="2000" dirty="0"/>
              <a:t>Stephanie sets fire to a university research laboratory, where she believes the researchers are carrying out experiments on elephants. Two weeks ago she suddenly realised that the University were dissecting elephant trunks in order to test the effects of snorting cocaine so that the Government could develop a synthetic drug to distribute in the community. </a:t>
            </a:r>
            <a:endParaRPr lang="en-GB" sz="1800" dirty="0"/>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dirty="0"/>
              <a:t>B. Financial compensation</a:t>
            </a:r>
          </a:p>
          <a:p>
            <a:r>
              <a:rPr lang="en-GB" dirty="0"/>
              <a:t>C. Suicidal</a:t>
            </a:r>
          </a:p>
          <a:p>
            <a:r>
              <a:rPr lang="en-GB" dirty="0"/>
              <a:t>D. Extremism</a:t>
            </a:r>
          </a:p>
          <a:p>
            <a:r>
              <a:rPr lang="en-GB" dirty="0"/>
              <a:t>E. Vandalism</a:t>
            </a:r>
          </a:p>
          <a:p>
            <a:r>
              <a:rPr lang="en-GB" b="1" dirty="0"/>
              <a:t>F. Psychosis</a:t>
            </a:r>
          </a:p>
          <a:p>
            <a:r>
              <a:rPr lang="en-GB" dirty="0"/>
              <a:t>H. Pyromania</a:t>
            </a:r>
          </a:p>
          <a:p>
            <a:endParaRPr lang="en-GB" dirty="0"/>
          </a:p>
        </p:txBody>
      </p:sp>
    </p:spTree>
    <p:extLst>
      <p:ext uri="{BB962C8B-B14F-4D97-AF65-F5344CB8AC3E}">
        <p14:creationId xmlns:p14="http://schemas.microsoft.com/office/powerpoint/2010/main" val="2993242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1.4 –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p:txBody>
          <a:bodyPr/>
          <a:lstStyle/>
          <a:p>
            <a:r>
              <a:rPr lang="en-GB" sz="1600" dirty="0"/>
              <a:t>Alison is a 50 year old woman who has recently separated from her husband after he left her for another woman. Divorce proceedings have begun and she is concerned that she may have to leave the family home because she can’t afford to pay the mortgage. She is depressed with low mood, poor sleep, anhedonia and poor concentration. She feels that if she loses her home she won’t have anything to live for. She sets fire to her house using petrol in 3 seats in the living room, hallway and upstairs bedroom. She calls the fire brigade from her mobile phone in the garden.</a:t>
            </a:r>
            <a:endParaRPr lang="en-GB" sz="1400" dirty="0"/>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dirty="0"/>
              <a:t>B. Financial compensation</a:t>
            </a:r>
          </a:p>
          <a:p>
            <a:r>
              <a:rPr lang="en-GB" dirty="0"/>
              <a:t>C. Suicidal</a:t>
            </a:r>
          </a:p>
          <a:p>
            <a:r>
              <a:rPr lang="en-GB" dirty="0"/>
              <a:t>D. Extremism</a:t>
            </a:r>
          </a:p>
          <a:p>
            <a:r>
              <a:rPr lang="en-GB" dirty="0"/>
              <a:t>E. Vandalism</a:t>
            </a:r>
          </a:p>
          <a:p>
            <a:r>
              <a:rPr lang="en-GB" dirty="0"/>
              <a:t>F. Psychosis</a:t>
            </a:r>
          </a:p>
          <a:p>
            <a:r>
              <a:rPr lang="en-GB" dirty="0"/>
              <a:t>H. Pyromania</a:t>
            </a:r>
          </a:p>
          <a:p>
            <a:endParaRPr lang="en-GB" dirty="0"/>
          </a:p>
        </p:txBody>
      </p:sp>
    </p:spTree>
    <p:extLst>
      <p:ext uri="{BB962C8B-B14F-4D97-AF65-F5344CB8AC3E}">
        <p14:creationId xmlns:p14="http://schemas.microsoft.com/office/powerpoint/2010/main" val="398426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s.channel4.com/factcheck/wp-content/uploads/sites/9/2013/10/07_sun_f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48680"/>
            <a:ext cx="31623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openworldnews.com/wp-content/uploads/2012/09/Three-people-are-killed-by-mentally-ill-every-fortnight-80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892" y="3212976"/>
            <a:ext cx="3144029" cy="3950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indiegogo.com/file_attachments/357538/files/20140208121428-News1.JPG?1391890468">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192" y="5229200"/>
            <a:ext cx="58674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wessexscene.co.uk/wp-content/uploads/2015/03/pastedImage-2-Copy-625x357.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2120" y="3195760"/>
            <a:ext cx="3737705" cy="21349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sych_cabbie"/>
          <p:cNvPicPr>
            <a:picLocks noChangeAspect="1" noChangeArrowheads="1"/>
          </p:cNvPicPr>
          <p:nvPr/>
        </p:nvPicPr>
        <p:blipFill>
          <a:blip r:embed="rId10" cstate="print"/>
          <a:srcRect/>
          <a:stretch>
            <a:fillRect/>
          </a:stretch>
        </p:blipFill>
        <p:spPr bwMode="auto">
          <a:xfrm>
            <a:off x="3915217" y="260648"/>
            <a:ext cx="4476750" cy="2781300"/>
          </a:xfrm>
          <a:prstGeom prst="rect">
            <a:avLst/>
          </a:prstGeom>
          <a:noFill/>
          <a:ln w="9525">
            <a:noFill/>
            <a:miter lim="800000"/>
            <a:headEnd/>
            <a:tailEnd/>
          </a:ln>
        </p:spPr>
      </p:pic>
    </p:spTree>
    <p:extLst>
      <p:ext uri="{BB962C8B-B14F-4D97-AF65-F5344CB8AC3E}">
        <p14:creationId xmlns:p14="http://schemas.microsoft.com/office/powerpoint/2010/main" val="2878549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1.4 –  </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p:txBody>
          <a:bodyPr/>
          <a:lstStyle/>
          <a:p>
            <a:r>
              <a:rPr lang="en-GB" sz="1600" dirty="0"/>
              <a:t>Alison is a 50 year old woman who has recently separated from her husband after he left her for another woman. Divorce proceedings have begun and she is concerned that she may have to leave the family home because she can’t afford to pay the mortgage. She is depressed with low mood, poor sleep, anhedonia and poor concentration. She feels that if she loses her home she won’t have anything to live for. She sets fire to her house using petrol in 3 seats in the living room, hallway and upstairs bedroom. She calls the fire brigade from her mobile phone in the garden.</a:t>
            </a:r>
            <a:endParaRPr lang="en-GB" sz="1400" dirty="0"/>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308324"/>
          </a:xfrm>
          <a:prstGeom prst="rect">
            <a:avLst/>
          </a:prstGeom>
          <a:noFill/>
        </p:spPr>
        <p:txBody>
          <a:bodyPr wrap="square" rtlCol="0">
            <a:spAutoFit/>
          </a:bodyPr>
          <a:lstStyle/>
          <a:p>
            <a:r>
              <a:rPr lang="en-GB" dirty="0"/>
              <a:t>A. Crime concealment</a:t>
            </a:r>
          </a:p>
          <a:p>
            <a:r>
              <a:rPr lang="en-GB" b="1" dirty="0"/>
              <a:t>B. Financial compensation</a:t>
            </a:r>
          </a:p>
          <a:p>
            <a:r>
              <a:rPr lang="en-GB" dirty="0"/>
              <a:t>C. Suicidal</a:t>
            </a:r>
          </a:p>
          <a:p>
            <a:r>
              <a:rPr lang="en-GB" dirty="0"/>
              <a:t>D. Extremism</a:t>
            </a:r>
          </a:p>
          <a:p>
            <a:r>
              <a:rPr lang="en-GB" dirty="0"/>
              <a:t>E. Vandalism</a:t>
            </a:r>
          </a:p>
          <a:p>
            <a:r>
              <a:rPr lang="en-GB" dirty="0"/>
              <a:t>F. Psychosis</a:t>
            </a:r>
          </a:p>
          <a:p>
            <a:r>
              <a:rPr lang="en-GB" dirty="0"/>
              <a:t>H. Pyromania</a:t>
            </a:r>
          </a:p>
          <a:p>
            <a:endParaRPr lang="en-GB" dirty="0"/>
          </a:p>
        </p:txBody>
      </p:sp>
    </p:spTree>
    <p:extLst>
      <p:ext uri="{BB962C8B-B14F-4D97-AF65-F5344CB8AC3E}">
        <p14:creationId xmlns:p14="http://schemas.microsoft.com/office/powerpoint/2010/main" val="3908414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2 –  Human Rights</a:t>
            </a:r>
          </a:p>
        </p:txBody>
      </p:sp>
      <p:sp>
        <p:nvSpPr>
          <p:cNvPr id="5" name="Text Placeholder 4">
            <a:extLst>
              <a:ext uri="{FF2B5EF4-FFF2-40B4-BE49-F238E27FC236}">
                <a16:creationId xmlns:a16="http://schemas.microsoft.com/office/drawing/2014/main" id="{F85D7C9F-C549-41DD-AAB4-3BEE8560618D}"/>
              </a:ext>
            </a:extLst>
          </p:cNvPr>
          <p:cNvSpPr>
            <a:spLocks noGrp="1"/>
          </p:cNvSpPr>
          <p:nvPr>
            <p:ph type="body" sz="quarter" idx="13"/>
          </p:nvPr>
        </p:nvSpPr>
        <p:spPr/>
        <p:txBody>
          <a:bodyPr/>
          <a:lstStyle/>
          <a:p>
            <a:pPr lvl="0"/>
            <a:r>
              <a:rPr lang="en-GB" sz="2000" dirty="0"/>
              <a:t>Right to respect for private and family life</a:t>
            </a:r>
            <a:endParaRPr lang="en-GB" sz="1200" dirty="0"/>
          </a:p>
          <a:p>
            <a:pPr lvl="0"/>
            <a:r>
              <a:rPr lang="en-GB" sz="2000" dirty="0"/>
              <a:t>Prohibition of torture</a:t>
            </a:r>
            <a:endParaRPr lang="en-GB" sz="1200" dirty="0"/>
          </a:p>
          <a:p>
            <a:pPr lvl="0"/>
            <a:r>
              <a:rPr lang="en-GB" sz="2000" dirty="0"/>
              <a:t>Right to marry</a:t>
            </a:r>
            <a:endParaRPr lang="en-GB" sz="1200" dirty="0"/>
          </a:p>
          <a:p>
            <a:pPr lvl="0"/>
            <a:r>
              <a:rPr lang="en-GB" sz="2000" dirty="0"/>
              <a:t>Right to life</a:t>
            </a:r>
            <a:endParaRPr lang="en-GB" sz="1200" dirty="0"/>
          </a:p>
          <a:p>
            <a:pPr lvl="0"/>
            <a:r>
              <a:rPr lang="en-GB" sz="2000" dirty="0"/>
              <a:t>Right to liberty and security</a:t>
            </a:r>
            <a:endParaRPr lang="en-GB" sz="1200" dirty="0"/>
          </a:p>
          <a:p>
            <a:pPr lvl="0"/>
            <a:r>
              <a:rPr lang="en-GB" sz="2000" dirty="0"/>
              <a:t>Freedom of thought, conscience and religion</a:t>
            </a:r>
            <a:endParaRPr lang="en-GB" sz="1200" dirty="0"/>
          </a:p>
          <a:p>
            <a:pPr lvl="0"/>
            <a:r>
              <a:rPr lang="en-GB" sz="2000" dirty="0"/>
              <a:t>Right to a fair trial</a:t>
            </a:r>
            <a:endParaRPr lang="en-GB" sz="1200" dirty="0"/>
          </a:p>
          <a:p>
            <a:endParaRPr lang="en-GB" sz="1400" dirty="0"/>
          </a:p>
        </p:txBody>
      </p:sp>
      <p:sp>
        <p:nvSpPr>
          <p:cNvPr id="7" name="TextBox 6">
            <a:extLst>
              <a:ext uri="{FF2B5EF4-FFF2-40B4-BE49-F238E27FC236}">
                <a16:creationId xmlns:a16="http://schemas.microsoft.com/office/drawing/2014/main" id="{329597DD-93C9-4196-8568-1F1CC091BD68}"/>
              </a:ext>
            </a:extLst>
          </p:cNvPr>
          <p:cNvSpPr txBox="1"/>
          <p:nvPr/>
        </p:nvSpPr>
        <p:spPr>
          <a:xfrm>
            <a:off x="5360988" y="2486025"/>
            <a:ext cx="3451225" cy="2031325"/>
          </a:xfrm>
          <a:prstGeom prst="rect">
            <a:avLst/>
          </a:prstGeom>
          <a:noFill/>
        </p:spPr>
        <p:txBody>
          <a:bodyPr wrap="square" rtlCol="0">
            <a:spAutoFit/>
          </a:bodyPr>
          <a:lstStyle/>
          <a:p>
            <a:pPr lvl="0"/>
            <a:r>
              <a:rPr lang="en-GB" dirty="0"/>
              <a:t>A. Article 2</a:t>
            </a:r>
          </a:p>
          <a:p>
            <a:pPr lvl="0"/>
            <a:r>
              <a:rPr lang="en-GB" dirty="0"/>
              <a:t>B. Article 3</a:t>
            </a:r>
          </a:p>
          <a:p>
            <a:pPr lvl="0"/>
            <a:r>
              <a:rPr lang="en-GB" dirty="0"/>
              <a:t>C. Article 5</a:t>
            </a:r>
          </a:p>
          <a:p>
            <a:pPr lvl="0"/>
            <a:r>
              <a:rPr lang="en-GB" dirty="0"/>
              <a:t>D. Article 6</a:t>
            </a:r>
          </a:p>
          <a:p>
            <a:pPr lvl="0"/>
            <a:r>
              <a:rPr lang="en-GB" dirty="0"/>
              <a:t>F. Article 8</a:t>
            </a:r>
          </a:p>
          <a:p>
            <a:pPr lvl="0"/>
            <a:r>
              <a:rPr lang="en-GB" dirty="0"/>
              <a:t>G. Article 9</a:t>
            </a:r>
          </a:p>
          <a:p>
            <a:pPr lvl="0"/>
            <a:r>
              <a:rPr lang="en-GB" dirty="0"/>
              <a:t>H. Article 12</a:t>
            </a:r>
            <a:endParaRPr lang="en-GB" dirty="0">
              <a:effectLst/>
            </a:endParaRPr>
          </a:p>
        </p:txBody>
      </p:sp>
    </p:spTree>
    <p:extLst>
      <p:ext uri="{BB962C8B-B14F-4D97-AF65-F5344CB8AC3E}">
        <p14:creationId xmlns:p14="http://schemas.microsoft.com/office/powerpoint/2010/main" val="2250905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CB31-C984-43BE-BCCB-1B7B65AB383B}"/>
              </a:ext>
            </a:extLst>
          </p:cNvPr>
          <p:cNvSpPr>
            <a:spLocks noGrp="1"/>
          </p:cNvSpPr>
          <p:nvPr>
            <p:ph type="ctrTitle"/>
          </p:nvPr>
        </p:nvSpPr>
        <p:spPr/>
        <p:txBody>
          <a:bodyPr/>
          <a:lstStyle/>
          <a:p>
            <a:r>
              <a:rPr lang="en-US" dirty="0"/>
              <a:t>Mental Disorders and Offending</a:t>
            </a:r>
            <a:endParaRPr lang="en-GB" dirty="0"/>
          </a:p>
        </p:txBody>
      </p:sp>
      <p:sp>
        <p:nvSpPr>
          <p:cNvPr id="3" name="Subtitle 2">
            <a:extLst>
              <a:ext uri="{FF2B5EF4-FFF2-40B4-BE49-F238E27FC236}">
                <a16:creationId xmlns:a16="http://schemas.microsoft.com/office/drawing/2014/main" id="{A3A8592B-23DD-4DE0-8FEF-9F98C42BCCC3}"/>
              </a:ext>
            </a:extLst>
          </p:cNvPr>
          <p:cNvSpPr>
            <a:spLocks noGrp="1"/>
          </p:cNvSpPr>
          <p:nvPr>
            <p:ph type="subTitle" idx="1"/>
          </p:nvPr>
        </p:nvSpPr>
        <p:spPr/>
        <p:txBody>
          <a:bodyPr/>
          <a:lstStyle/>
          <a:p>
            <a:r>
              <a:rPr lang="en-GB" dirty="0"/>
              <a:t>EMI 2 –  Human Rights</a:t>
            </a:r>
          </a:p>
        </p:txBody>
      </p:sp>
      <p:graphicFrame>
        <p:nvGraphicFramePr>
          <p:cNvPr id="4" name="Table 3">
            <a:extLst>
              <a:ext uri="{FF2B5EF4-FFF2-40B4-BE49-F238E27FC236}">
                <a16:creationId xmlns:a16="http://schemas.microsoft.com/office/drawing/2014/main" id="{135E27D8-A458-49DF-9E19-5D2232CD4123}"/>
              </a:ext>
            </a:extLst>
          </p:cNvPr>
          <p:cNvGraphicFramePr>
            <a:graphicFrameLocks noGrp="1"/>
          </p:cNvGraphicFramePr>
          <p:nvPr>
            <p:extLst>
              <p:ext uri="{D42A27DB-BD31-4B8C-83A1-F6EECF244321}">
                <p14:modId xmlns:p14="http://schemas.microsoft.com/office/powerpoint/2010/main" val="3069139211"/>
              </p:ext>
            </p:extLst>
          </p:nvPr>
        </p:nvGraphicFramePr>
        <p:xfrm>
          <a:off x="457200" y="2390774"/>
          <a:ext cx="8132618" cy="3098396"/>
        </p:xfrm>
        <a:graphic>
          <a:graphicData uri="http://schemas.openxmlformats.org/drawingml/2006/table">
            <a:tbl>
              <a:tblPr firstRow="1" bandRow="1">
                <a:tableStyleId>{69CF1AB2-1976-4502-BF36-3FF5EA218861}</a:tableStyleId>
              </a:tblPr>
              <a:tblGrid>
                <a:gridCol w="5860473">
                  <a:extLst>
                    <a:ext uri="{9D8B030D-6E8A-4147-A177-3AD203B41FA5}">
                      <a16:colId xmlns:a16="http://schemas.microsoft.com/office/drawing/2014/main" val="4270916321"/>
                    </a:ext>
                  </a:extLst>
                </a:gridCol>
                <a:gridCol w="2272145">
                  <a:extLst>
                    <a:ext uri="{9D8B030D-6E8A-4147-A177-3AD203B41FA5}">
                      <a16:colId xmlns:a16="http://schemas.microsoft.com/office/drawing/2014/main" val="3264159261"/>
                    </a:ext>
                  </a:extLst>
                </a:gridCol>
              </a:tblGrid>
              <a:tr h="442628">
                <a:tc>
                  <a:txBody>
                    <a:bodyPr/>
                    <a:lstStyle/>
                    <a:p>
                      <a:r>
                        <a:rPr lang="en-GB" b="0" dirty="0"/>
                        <a:t>Right to respect for private and family life</a:t>
                      </a:r>
                    </a:p>
                  </a:txBody>
                  <a:tcPr/>
                </a:tc>
                <a:tc>
                  <a:txBody>
                    <a:bodyPr/>
                    <a:lstStyle/>
                    <a:p>
                      <a:r>
                        <a:rPr lang="en-GB" b="0" dirty="0"/>
                        <a:t>F. Article 8</a:t>
                      </a:r>
                    </a:p>
                  </a:txBody>
                  <a:tcPr/>
                </a:tc>
                <a:extLst>
                  <a:ext uri="{0D108BD9-81ED-4DB2-BD59-A6C34878D82A}">
                    <a16:rowId xmlns:a16="http://schemas.microsoft.com/office/drawing/2014/main" val="1750225585"/>
                  </a:ext>
                </a:extLst>
              </a:tr>
              <a:tr h="442628">
                <a:tc>
                  <a:txBody>
                    <a:bodyPr/>
                    <a:lstStyle/>
                    <a:p>
                      <a:r>
                        <a:rPr lang="en-GB" dirty="0"/>
                        <a:t>Prohibition of torture</a:t>
                      </a:r>
                    </a:p>
                  </a:txBody>
                  <a:tcPr/>
                </a:tc>
                <a:tc>
                  <a:txBody>
                    <a:bodyPr/>
                    <a:lstStyle/>
                    <a:p>
                      <a:r>
                        <a:rPr lang="en-GB" dirty="0"/>
                        <a:t>B. Article 3</a:t>
                      </a:r>
                    </a:p>
                  </a:txBody>
                  <a:tcPr/>
                </a:tc>
                <a:extLst>
                  <a:ext uri="{0D108BD9-81ED-4DB2-BD59-A6C34878D82A}">
                    <a16:rowId xmlns:a16="http://schemas.microsoft.com/office/drawing/2014/main" val="3797864661"/>
                  </a:ext>
                </a:extLst>
              </a:tr>
              <a:tr h="442628">
                <a:tc>
                  <a:txBody>
                    <a:bodyPr/>
                    <a:lstStyle/>
                    <a:p>
                      <a:r>
                        <a:rPr lang="en-GB" dirty="0"/>
                        <a:t>Right to marry</a:t>
                      </a:r>
                    </a:p>
                  </a:txBody>
                  <a:tcPr/>
                </a:tc>
                <a:tc>
                  <a:txBody>
                    <a:bodyPr/>
                    <a:lstStyle/>
                    <a:p>
                      <a:r>
                        <a:rPr lang="en-GB" dirty="0"/>
                        <a:t>H. Article 12</a:t>
                      </a:r>
                    </a:p>
                  </a:txBody>
                  <a:tcPr/>
                </a:tc>
                <a:extLst>
                  <a:ext uri="{0D108BD9-81ED-4DB2-BD59-A6C34878D82A}">
                    <a16:rowId xmlns:a16="http://schemas.microsoft.com/office/drawing/2014/main" val="3835962575"/>
                  </a:ext>
                </a:extLst>
              </a:tr>
              <a:tr h="442628">
                <a:tc>
                  <a:txBody>
                    <a:bodyPr/>
                    <a:lstStyle/>
                    <a:p>
                      <a:r>
                        <a:rPr lang="en-GB" dirty="0"/>
                        <a:t>Right to life</a:t>
                      </a:r>
                    </a:p>
                  </a:txBody>
                  <a:tcPr/>
                </a:tc>
                <a:tc>
                  <a:txBody>
                    <a:bodyPr/>
                    <a:lstStyle/>
                    <a:p>
                      <a:r>
                        <a:rPr lang="en-GB" dirty="0"/>
                        <a:t>A. Article 2</a:t>
                      </a:r>
                    </a:p>
                  </a:txBody>
                  <a:tcPr/>
                </a:tc>
                <a:extLst>
                  <a:ext uri="{0D108BD9-81ED-4DB2-BD59-A6C34878D82A}">
                    <a16:rowId xmlns:a16="http://schemas.microsoft.com/office/drawing/2014/main" val="2655276812"/>
                  </a:ext>
                </a:extLst>
              </a:tr>
              <a:tr h="442628">
                <a:tc>
                  <a:txBody>
                    <a:bodyPr/>
                    <a:lstStyle/>
                    <a:p>
                      <a:r>
                        <a:rPr lang="en-GB" dirty="0"/>
                        <a:t>Right to liberty and security</a:t>
                      </a:r>
                    </a:p>
                  </a:txBody>
                  <a:tcPr/>
                </a:tc>
                <a:tc>
                  <a:txBody>
                    <a:bodyPr/>
                    <a:lstStyle/>
                    <a:p>
                      <a:r>
                        <a:rPr lang="en-GB" dirty="0"/>
                        <a:t>C. Article 5</a:t>
                      </a:r>
                    </a:p>
                  </a:txBody>
                  <a:tcPr/>
                </a:tc>
                <a:extLst>
                  <a:ext uri="{0D108BD9-81ED-4DB2-BD59-A6C34878D82A}">
                    <a16:rowId xmlns:a16="http://schemas.microsoft.com/office/drawing/2014/main" val="2680067072"/>
                  </a:ext>
                </a:extLst>
              </a:tr>
              <a:tr h="442628">
                <a:tc>
                  <a:txBody>
                    <a:bodyPr/>
                    <a:lstStyle/>
                    <a:p>
                      <a:r>
                        <a:rPr lang="en-GB" dirty="0"/>
                        <a:t>Freedom of thought, conscience and religion</a:t>
                      </a:r>
                    </a:p>
                  </a:txBody>
                  <a:tcPr/>
                </a:tc>
                <a:tc>
                  <a:txBody>
                    <a:bodyPr/>
                    <a:lstStyle/>
                    <a:p>
                      <a:r>
                        <a:rPr lang="en-GB" dirty="0"/>
                        <a:t>G. Article 9</a:t>
                      </a:r>
                    </a:p>
                  </a:txBody>
                  <a:tcPr/>
                </a:tc>
                <a:extLst>
                  <a:ext uri="{0D108BD9-81ED-4DB2-BD59-A6C34878D82A}">
                    <a16:rowId xmlns:a16="http://schemas.microsoft.com/office/drawing/2014/main" val="2378085337"/>
                  </a:ext>
                </a:extLst>
              </a:tr>
              <a:tr h="442628">
                <a:tc>
                  <a:txBody>
                    <a:bodyPr/>
                    <a:lstStyle/>
                    <a:p>
                      <a:r>
                        <a:rPr lang="en-GB" dirty="0"/>
                        <a:t>Right to a fair trial</a:t>
                      </a:r>
                    </a:p>
                  </a:txBody>
                  <a:tcPr/>
                </a:tc>
                <a:tc>
                  <a:txBody>
                    <a:bodyPr/>
                    <a:lstStyle/>
                    <a:p>
                      <a:r>
                        <a:rPr lang="en-GB" dirty="0"/>
                        <a:t>D. </a:t>
                      </a:r>
                      <a:r>
                        <a:rPr lang="en-GB"/>
                        <a:t>Article 6</a:t>
                      </a:r>
                      <a:endParaRPr lang="en-GB" dirty="0"/>
                    </a:p>
                  </a:txBody>
                  <a:tcPr/>
                </a:tc>
                <a:extLst>
                  <a:ext uri="{0D108BD9-81ED-4DB2-BD59-A6C34878D82A}">
                    <a16:rowId xmlns:a16="http://schemas.microsoft.com/office/drawing/2014/main" val="769366640"/>
                  </a:ext>
                </a:extLst>
              </a:tr>
            </a:tbl>
          </a:graphicData>
        </a:graphic>
      </p:graphicFrame>
    </p:spTree>
    <p:extLst>
      <p:ext uri="{BB962C8B-B14F-4D97-AF65-F5344CB8AC3E}">
        <p14:creationId xmlns:p14="http://schemas.microsoft.com/office/powerpoint/2010/main" val="2658118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Disorders and Offending</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thumb/4/44/PeterBryanMugShot.jpg/220px-PeterBryanMugShot.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84" y="1916832"/>
            <a:ext cx="209550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ibtimes.co.uk/en/full/297297/brady.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1412776"/>
            <a:ext cx="20193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thesun.co.uk/aidemitlum/archive/01614/PETER_SUTCLIFFE_1614684a.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1385639"/>
            <a:ext cx="2914650" cy="3790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5877272"/>
            <a:ext cx="8280920" cy="461665"/>
          </a:xfrm>
          <a:prstGeom prst="rect">
            <a:avLst/>
          </a:prstGeom>
          <a:noFill/>
          <a:ln>
            <a:noFill/>
          </a:ln>
        </p:spPr>
        <p:txBody>
          <a:bodyPr wrap="square" rtlCol="0">
            <a:spAutoFit/>
          </a:bodyPr>
          <a:lstStyle/>
          <a:p>
            <a:r>
              <a:rPr lang="en-GB" sz="2400" b="1" dirty="0"/>
              <a:t>Peter Bryan		      Ian Brady		Peter Sutcliffe</a:t>
            </a:r>
            <a:endParaRPr lang="en-GB" b="1" dirty="0"/>
          </a:p>
        </p:txBody>
      </p:sp>
    </p:spTree>
    <p:extLst>
      <p:ext uri="{BB962C8B-B14F-4D97-AF65-F5344CB8AC3E}">
        <p14:creationId xmlns:p14="http://schemas.microsoft.com/office/powerpoint/2010/main" val="2334102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Are schizophrenic patients more violent?</a:t>
            </a:r>
          </a:p>
        </p:txBody>
      </p:sp>
      <p:sp>
        <p:nvSpPr>
          <p:cNvPr id="5" name="Content Placeholder 4"/>
          <p:cNvSpPr>
            <a:spLocks noGrp="1"/>
          </p:cNvSpPr>
          <p:nvPr>
            <p:ph type="body" sz="quarter" idx="13"/>
          </p:nvPr>
        </p:nvSpPr>
        <p:spPr/>
        <p:txBody>
          <a:bodyPr>
            <a:normAutofit fontScale="92500" lnSpcReduction="10000"/>
          </a:bodyPr>
          <a:lstStyle/>
          <a:p>
            <a:r>
              <a:rPr lang="en-GB" dirty="0"/>
              <a:t>ECA survey re-examined (Swanson et al 1990)</a:t>
            </a:r>
          </a:p>
          <a:p>
            <a:pPr lvl="1"/>
            <a:r>
              <a:rPr lang="en-GB" dirty="0"/>
              <a:t>Increased violent offences in SZ</a:t>
            </a:r>
          </a:p>
          <a:p>
            <a:endParaRPr lang="en-GB" dirty="0"/>
          </a:p>
          <a:p>
            <a:r>
              <a:rPr lang="en-GB" dirty="0"/>
              <a:t>Elbogen &amp; Johnson (2009)</a:t>
            </a:r>
          </a:p>
          <a:p>
            <a:pPr lvl="1"/>
            <a:r>
              <a:rPr lang="en-GB" dirty="0"/>
              <a:t>SMI alone does not predict violence</a:t>
            </a:r>
          </a:p>
          <a:p>
            <a:pPr lvl="1"/>
            <a:r>
              <a:rPr lang="en-GB" dirty="0"/>
              <a:t>Other factors for violence reported more frequently in SMI</a:t>
            </a:r>
          </a:p>
          <a:p>
            <a:endParaRPr lang="en-GB" dirty="0"/>
          </a:p>
          <a:p>
            <a:r>
              <a:rPr lang="en-GB" dirty="0"/>
              <a:t>Fazel et al (2009) </a:t>
            </a:r>
          </a:p>
          <a:p>
            <a:pPr lvl="1"/>
            <a:r>
              <a:rPr lang="en-GB" b="1" dirty="0"/>
              <a:t>Substance use is biggest contributory factor</a:t>
            </a:r>
          </a:p>
          <a:p>
            <a:pPr lvl="1"/>
            <a:endParaRPr lang="en-GB" dirty="0"/>
          </a:p>
        </p:txBody>
      </p:sp>
    </p:spTree>
    <p:extLst>
      <p:ext uri="{BB962C8B-B14F-4D97-AF65-F5344CB8AC3E}">
        <p14:creationId xmlns:p14="http://schemas.microsoft.com/office/powerpoint/2010/main" val="37966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433</TotalTime>
  <Words>9397</Words>
  <Application>Microsoft Office PowerPoint</Application>
  <PresentationFormat>On-screen Show (4:3)</PresentationFormat>
  <Paragraphs>1211</Paragraphs>
  <Slides>73</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Wingdings</vt:lpstr>
      <vt:lpstr>Psychiatry Recruitment PP</vt:lpstr>
      <vt:lpstr>PowerPoint Presentation</vt:lpstr>
      <vt:lpstr>Mental Disorders and Offending</vt:lpstr>
      <vt:lpstr>Mental Disorders and Offending</vt:lpstr>
      <vt:lpstr>Mental Disorders and Offending</vt:lpstr>
      <vt:lpstr>Offending in patients with SMI</vt:lpstr>
      <vt:lpstr>Psychosis and offending</vt:lpstr>
      <vt:lpstr>PowerPoint Presentation</vt:lpstr>
      <vt:lpstr>PowerPoint Presentation</vt:lpstr>
      <vt:lpstr>Are schizophrenic patients more violent?</vt:lpstr>
      <vt:lpstr>Are schizophrenic patients more violent?</vt:lpstr>
      <vt:lpstr>PowerPoint Presentation</vt:lpstr>
      <vt:lpstr>Homicide and psychosis</vt:lpstr>
      <vt:lpstr>Psychotic symptoms and violence</vt:lpstr>
      <vt:lpstr>Delusional content and violence</vt:lpstr>
      <vt:lpstr>Offending in affective disorders</vt:lpstr>
      <vt:lpstr>PowerPoint Presentation</vt:lpstr>
      <vt:lpstr>Mood disorders &amp; violence</vt:lpstr>
      <vt:lpstr>Mood disorder &amp; homicide</vt:lpstr>
      <vt:lpstr>Mood disorders &amp; sex offending</vt:lpstr>
      <vt:lpstr>Offending in personality disorders</vt:lpstr>
      <vt:lpstr>PowerPoint Presentation</vt:lpstr>
      <vt:lpstr>Personality Disorder</vt:lpstr>
      <vt:lpstr>Antisocial PD &amp; Offending</vt:lpstr>
      <vt:lpstr>ASPD &amp; Offending</vt:lpstr>
      <vt:lpstr>ASPD &amp; Offending</vt:lpstr>
      <vt:lpstr>PowerPoint Presentation</vt:lpstr>
      <vt:lpstr>Psychopathy</vt:lpstr>
      <vt:lpstr>Psychopathy</vt:lpstr>
      <vt:lpstr>Psychopathy &amp; offending</vt:lpstr>
      <vt:lpstr>Other PDs and offending</vt:lpstr>
      <vt:lpstr>Offending in substance misuse </vt:lpstr>
      <vt:lpstr>PowerPoint Presentation</vt:lpstr>
      <vt:lpstr>Association with violence</vt:lpstr>
      <vt:lpstr>Offending &amp; Substance misuse</vt:lpstr>
      <vt:lpstr>Offending in epilepsy &amp; neurodevelopmental disorders</vt:lpstr>
      <vt:lpstr>PowerPoint Presentation</vt:lpstr>
      <vt:lpstr>Learning-disabled offenders</vt:lpstr>
      <vt:lpstr>Learning-disabled offenders</vt:lpstr>
      <vt:lpstr>Challenging behaviour</vt:lpstr>
      <vt:lpstr>Management of challenging behaviour</vt:lpstr>
      <vt:lpstr>Offending &amp; LD</vt:lpstr>
      <vt:lpstr>ASD &amp; Offending</vt:lpstr>
      <vt:lpstr>PowerPoint Presentation</vt:lpstr>
      <vt:lpstr>Epilepsy &amp; offending</vt:lpstr>
      <vt:lpstr>Epileptic offending / post-ictal</vt:lpstr>
      <vt:lpstr>PowerPoint Presentation</vt:lpstr>
      <vt:lpstr>Parasomnias &amp; violence</vt:lpstr>
      <vt:lpstr>Parasomnias &amp; violence</vt:lpstr>
      <vt:lpstr>PowerPoint Presentation</vt:lpstr>
      <vt:lpstr>Acquired Brain Injury</vt:lpstr>
      <vt:lpstr>ABI &amp; offending</vt:lpstr>
      <vt:lpstr>MCQs</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lpstr>Mental Disorders and Offending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52</cp:revision>
  <dcterms:created xsi:type="dcterms:W3CDTF">2016-02-23T11:02:26Z</dcterms:created>
  <dcterms:modified xsi:type="dcterms:W3CDTF">2020-07-02T12:05:34Z</dcterms:modified>
</cp:coreProperties>
</file>