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3"/>
  </p:notesMasterIdLst>
  <p:sldIdLst>
    <p:sldId id="333" r:id="rId2"/>
    <p:sldId id="334" r:id="rId3"/>
    <p:sldId id="336" r:id="rId4"/>
    <p:sldId id="286" r:id="rId5"/>
    <p:sldId id="267" r:id="rId6"/>
    <p:sldId id="332" r:id="rId7"/>
    <p:sldId id="310" r:id="rId8"/>
    <p:sldId id="314" r:id="rId9"/>
    <p:sldId id="315" r:id="rId10"/>
    <p:sldId id="321" r:id="rId11"/>
    <p:sldId id="316" r:id="rId12"/>
    <p:sldId id="278" r:id="rId13"/>
    <p:sldId id="325" r:id="rId14"/>
    <p:sldId id="312" r:id="rId15"/>
    <p:sldId id="313" r:id="rId16"/>
    <p:sldId id="317" r:id="rId17"/>
    <p:sldId id="322" r:id="rId18"/>
    <p:sldId id="331" r:id="rId19"/>
    <p:sldId id="323" r:id="rId20"/>
    <p:sldId id="330" r:id="rId21"/>
    <p:sldId id="324" r:id="rId22"/>
    <p:sldId id="326" r:id="rId23"/>
    <p:sldId id="328" r:id="rId24"/>
    <p:sldId id="329" r:id="rId25"/>
    <p:sldId id="327" r:id="rId26"/>
    <p:sldId id="309" r:id="rId27"/>
    <p:sldId id="265" r:id="rId28"/>
    <p:sldId id="276" r:id="rId29"/>
    <p:sldId id="319" r:id="rId30"/>
    <p:sldId id="266" r:id="rId31"/>
    <p:sldId id="338" r:id="rId32"/>
    <p:sldId id="337" r:id="rId33"/>
    <p:sldId id="340" r:id="rId34"/>
    <p:sldId id="339" r:id="rId35"/>
    <p:sldId id="342" r:id="rId36"/>
    <p:sldId id="341" r:id="rId37"/>
    <p:sldId id="344" r:id="rId38"/>
    <p:sldId id="343" r:id="rId39"/>
    <p:sldId id="346" r:id="rId40"/>
    <p:sldId id="345" r:id="rId41"/>
    <p:sldId id="34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1769" autoAdjust="0"/>
  </p:normalViewPr>
  <p:slideViewPr>
    <p:cSldViewPr>
      <p:cViewPr varScale="1">
        <p:scale>
          <a:sx n="100" d="100"/>
          <a:sy n="100" d="100"/>
        </p:scale>
        <p:origin x="19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13B5C-78E7-4115-8B19-B92C24A3FEA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31BABE8-48EF-4665-8687-517FF7B2B802}">
      <dgm:prSet phldrT="[Text]" custT="1"/>
      <dgm:spPr/>
      <dgm:t>
        <a:bodyPr/>
        <a:lstStyle/>
        <a:p>
          <a:endParaRPr lang="en-GB" sz="900" b="1" dirty="0">
            <a:solidFill>
              <a:srgbClr val="C00000"/>
            </a:solidFill>
          </a:endParaRPr>
        </a:p>
        <a:p>
          <a:r>
            <a:rPr lang="en-GB" sz="1050" b="1" dirty="0">
              <a:solidFill>
                <a:srgbClr val="C00000"/>
              </a:solidFill>
            </a:rPr>
            <a:t>Step4</a:t>
          </a:r>
          <a:r>
            <a:rPr lang="en-GB" sz="1050" dirty="0"/>
            <a:t> </a:t>
          </a:r>
        </a:p>
        <a:p>
          <a:r>
            <a:rPr lang="en-GB" sz="1050" dirty="0"/>
            <a:t>inpatient/</a:t>
          </a:r>
        </a:p>
        <a:p>
          <a:r>
            <a:rPr lang="en-GB" sz="1050" dirty="0"/>
            <a:t> CRHTT</a:t>
          </a:r>
        </a:p>
        <a:p>
          <a:r>
            <a:rPr lang="en-GB" sz="1050" dirty="0"/>
            <a:t>CBT +drug</a:t>
          </a:r>
        </a:p>
        <a:p>
          <a:r>
            <a:rPr lang="en-GB" sz="1050" dirty="0">
              <a:solidFill>
                <a:srgbClr val="C00000"/>
              </a:solidFill>
            </a:rPr>
            <a:t>Treatment-refractory</a:t>
          </a:r>
        </a:p>
      </dgm:t>
    </dgm:pt>
    <dgm:pt modelId="{3424A518-348C-4CE4-9E7E-D3A18FC91162}" type="parTrans" cxnId="{02FF6399-725E-49F7-AF98-F6A80BC3F360}">
      <dgm:prSet/>
      <dgm:spPr/>
      <dgm:t>
        <a:bodyPr/>
        <a:lstStyle/>
        <a:p>
          <a:endParaRPr lang="en-GB"/>
        </a:p>
      </dgm:t>
    </dgm:pt>
    <dgm:pt modelId="{3C0501DC-A533-4680-87C9-6D11C44DB9A7}" type="sibTrans" cxnId="{02FF6399-725E-49F7-AF98-F6A80BC3F360}">
      <dgm:prSet/>
      <dgm:spPr/>
      <dgm:t>
        <a:bodyPr/>
        <a:lstStyle/>
        <a:p>
          <a:endParaRPr lang="en-GB"/>
        </a:p>
      </dgm:t>
    </dgm:pt>
    <dgm:pt modelId="{16380CB8-8FC3-4F0C-8257-ED6950813BDA}">
      <dgm:prSet phldrT="[Text]" custT="1"/>
      <dgm:spPr/>
      <dgm:t>
        <a:bodyPr/>
        <a:lstStyle/>
        <a:p>
          <a:r>
            <a:rPr lang="en-GB" sz="1600" dirty="0">
              <a:solidFill>
                <a:srgbClr val="C00000"/>
              </a:solidFill>
            </a:rPr>
            <a:t>Step 3: </a:t>
          </a:r>
        </a:p>
        <a:p>
          <a:r>
            <a:rPr lang="en-GB" sz="1200" dirty="0"/>
            <a:t>High intensity CBT  or drug</a:t>
          </a:r>
        </a:p>
        <a:p>
          <a:r>
            <a:rPr lang="en-GB" sz="1200" dirty="0">
              <a:solidFill>
                <a:srgbClr val="C00000"/>
              </a:solidFill>
            </a:rPr>
            <a:t>Inadequate response to step </a:t>
          </a:r>
          <a:r>
            <a:rPr lang="en-GB" sz="900" dirty="0">
              <a:solidFill>
                <a:srgbClr val="C00000"/>
              </a:solidFill>
            </a:rPr>
            <a:t>2</a:t>
          </a:r>
        </a:p>
      </dgm:t>
    </dgm:pt>
    <dgm:pt modelId="{77636267-A4DA-48F1-9E8E-924ABDE90C4C}" type="parTrans" cxnId="{A1A4785B-E3B8-41FE-AFFF-C3F6387E84B4}">
      <dgm:prSet/>
      <dgm:spPr/>
      <dgm:t>
        <a:bodyPr/>
        <a:lstStyle/>
        <a:p>
          <a:endParaRPr lang="en-GB"/>
        </a:p>
      </dgm:t>
    </dgm:pt>
    <dgm:pt modelId="{4F8D8347-2B5F-4B3B-A66D-71815879D1B1}" type="sibTrans" cxnId="{A1A4785B-E3B8-41FE-AFFF-C3F6387E84B4}">
      <dgm:prSet/>
      <dgm:spPr/>
      <dgm:t>
        <a:bodyPr/>
        <a:lstStyle/>
        <a:p>
          <a:endParaRPr lang="en-GB"/>
        </a:p>
      </dgm:t>
    </dgm:pt>
    <dgm:pt modelId="{13D9FC7D-FB48-4594-86FA-60B378F5CA4F}">
      <dgm:prSet custT="1"/>
      <dgm:spPr/>
      <dgm:t>
        <a:bodyPr/>
        <a:lstStyle/>
        <a:p>
          <a:r>
            <a:rPr lang="en-GB" sz="1600" dirty="0">
              <a:solidFill>
                <a:srgbClr val="C00000"/>
              </a:solidFill>
            </a:rPr>
            <a:t>Step 2:</a:t>
          </a:r>
        </a:p>
        <a:p>
          <a:r>
            <a:rPr lang="en-GB" sz="900" dirty="0"/>
            <a:t> </a:t>
          </a:r>
          <a:r>
            <a:rPr lang="en-GB" sz="1200" dirty="0"/>
            <a:t>Low intensity CBT, self-help and psychoeducational group</a:t>
          </a:r>
        </a:p>
        <a:p>
          <a:r>
            <a:rPr lang="en-GB" sz="1200" dirty="0">
              <a:solidFill>
                <a:srgbClr val="C00000"/>
              </a:solidFill>
            </a:rPr>
            <a:t>If no improvement after education</a:t>
          </a:r>
        </a:p>
      </dgm:t>
    </dgm:pt>
    <dgm:pt modelId="{ADC69A3F-3DA0-48D8-BF2C-14B31F89C78A}" type="parTrans" cxnId="{229B3B37-8DF7-42C3-AEC0-A28C63646C90}">
      <dgm:prSet/>
      <dgm:spPr/>
      <dgm:t>
        <a:bodyPr/>
        <a:lstStyle/>
        <a:p>
          <a:endParaRPr lang="en-GB"/>
        </a:p>
      </dgm:t>
    </dgm:pt>
    <dgm:pt modelId="{04EC9EEE-31BC-48BB-9FCD-08E244A7707B}" type="sibTrans" cxnId="{229B3B37-8DF7-42C3-AEC0-A28C63646C90}">
      <dgm:prSet/>
      <dgm:spPr/>
      <dgm:t>
        <a:bodyPr/>
        <a:lstStyle/>
        <a:p>
          <a:endParaRPr lang="en-GB"/>
        </a:p>
      </dgm:t>
    </dgm:pt>
    <dgm:pt modelId="{060B1D8B-2667-4146-8FE4-628A819D0CD5}">
      <dgm:prSet custT="1"/>
      <dgm:spPr/>
      <dgm:t>
        <a:bodyPr/>
        <a:lstStyle/>
        <a:p>
          <a:r>
            <a:rPr lang="en-GB" sz="1600" dirty="0">
              <a:solidFill>
                <a:srgbClr val="C00000"/>
              </a:solidFill>
            </a:rPr>
            <a:t>Step</a:t>
          </a:r>
          <a:r>
            <a:rPr lang="en-GB" sz="1600" baseline="0" dirty="0">
              <a:solidFill>
                <a:srgbClr val="C00000"/>
              </a:solidFill>
            </a:rPr>
            <a:t> 1</a:t>
          </a:r>
          <a:r>
            <a:rPr lang="en-GB" sz="900" baseline="0" dirty="0">
              <a:solidFill>
                <a:srgbClr val="C00000"/>
              </a:solidFill>
            </a:rPr>
            <a:t>: </a:t>
          </a:r>
        </a:p>
        <a:p>
          <a:r>
            <a:rPr lang="en-GB" sz="1200" baseline="0" dirty="0"/>
            <a:t>Identification and diagnosis </a:t>
          </a:r>
        </a:p>
        <a:p>
          <a:r>
            <a:rPr lang="en-GB" sz="1200" baseline="0" dirty="0">
              <a:solidFill>
                <a:srgbClr val="C00000"/>
              </a:solidFill>
            </a:rPr>
            <a:t>Education about treatment option</a:t>
          </a:r>
          <a:endParaRPr lang="en-GB" sz="1200" dirty="0">
            <a:solidFill>
              <a:srgbClr val="C00000"/>
            </a:solidFill>
          </a:endParaRPr>
        </a:p>
      </dgm:t>
    </dgm:pt>
    <dgm:pt modelId="{8CFE940B-7561-4EA6-BDB9-122A6398C676}" type="parTrans" cxnId="{BD0D5BD4-300B-4828-BA92-5CE22F64F854}">
      <dgm:prSet/>
      <dgm:spPr/>
      <dgm:t>
        <a:bodyPr/>
        <a:lstStyle/>
        <a:p>
          <a:endParaRPr lang="en-GB"/>
        </a:p>
      </dgm:t>
    </dgm:pt>
    <dgm:pt modelId="{EB851BDA-4C94-4F4E-BD21-426A48CD848F}" type="sibTrans" cxnId="{BD0D5BD4-300B-4828-BA92-5CE22F64F854}">
      <dgm:prSet/>
      <dgm:spPr/>
      <dgm:t>
        <a:bodyPr/>
        <a:lstStyle/>
        <a:p>
          <a:endParaRPr lang="en-GB"/>
        </a:p>
      </dgm:t>
    </dgm:pt>
    <dgm:pt modelId="{717DBBF8-EA5F-4E77-908B-302BABF8EA1A}" type="pres">
      <dgm:prSet presAssocID="{E5213B5C-78E7-4115-8B19-B92C24A3FEA2}" presName="Name0" presStyleCnt="0">
        <dgm:presLayoutVars>
          <dgm:dir/>
          <dgm:animLvl val="lvl"/>
          <dgm:resizeHandles val="exact"/>
        </dgm:presLayoutVars>
      </dgm:prSet>
      <dgm:spPr/>
    </dgm:pt>
    <dgm:pt modelId="{502E3900-FAF9-4842-9066-EE08179228EB}" type="pres">
      <dgm:prSet presAssocID="{931BABE8-48EF-4665-8687-517FF7B2B802}" presName="Name8" presStyleCnt="0"/>
      <dgm:spPr/>
    </dgm:pt>
    <dgm:pt modelId="{A8E20345-009D-4EC4-B3F2-067C3DABCB43}" type="pres">
      <dgm:prSet presAssocID="{931BABE8-48EF-4665-8687-517FF7B2B802}" presName="level" presStyleLbl="node1" presStyleIdx="0" presStyleCnt="4" custLinFactNeighborX="-1029" custLinFactNeighborY="2490">
        <dgm:presLayoutVars>
          <dgm:chMax val="1"/>
          <dgm:bulletEnabled val="1"/>
        </dgm:presLayoutVars>
      </dgm:prSet>
      <dgm:spPr/>
    </dgm:pt>
    <dgm:pt modelId="{78CDE5C1-E9D6-4F38-9EEA-E47A81AF39B7}" type="pres">
      <dgm:prSet presAssocID="{931BABE8-48EF-4665-8687-517FF7B2B8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E454C3-C280-4E3A-B55A-79FEF8608F19}" type="pres">
      <dgm:prSet presAssocID="{16380CB8-8FC3-4F0C-8257-ED6950813BDA}" presName="Name8" presStyleCnt="0"/>
      <dgm:spPr/>
    </dgm:pt>
    <dgm:pt modelId="{287A8ABA-D40E-4135-A019-823E0062976B}" type="pres">
      <dgm:prSet presAssocID="{16380CB8-8FC3-4F0C-8257-ED6950813BDA}" presName="level" presStyleLbl="node1" presStyleIdx="1" presStyleCnt="4" custLinFactNeighborX="786" custLinFactNeighborY="-1393">
        <dgm:presLayoutVars>
          <dgm:chMax val="1"/>
          <dgm:bulletEnabled val="1"/>
        </dgm:presLayoutVars>
      </dgm:prSet>
      <dgm:spPr/>
    </dgm:pt>
    <dgm:pt modelId="{BA624F79-77A2-4B26-88F4-F6BA2FF0B893}" type="pres">
      <dgm:prSet presAssocID="{16380CB8-8FC3-4F0C-8257-ED6950813B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1ACC526-5657-41A5-9614-27D7EBA36D21}" type="pres">
      <dgm:prSet presAssocID="{13D9FC7D-FB48-4594-86FA-60B378F5CA4F}" presName="Name8" presStyleCnt="0"/>
      <dgm:spPr/>
    </dgm:pt>
    <dgm:pt modelId="{EE6F6877-7050-44FA-A143-6FA929798ED3}" type="pres">
      <dgm:prSet presAssocID="{13D9FC7D-FB48-4594-86FA-60B378F5CA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D0743E8E-DA0E-4C1D-A6E4-986560ED38DC}" type="pres">
      <dgm:prSet presAssocID="{13D9FC7D-FB48-4594-86FA-60B378F5CA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0D1A85-A4A4-4E67-8A07-7FFF01AE2DBB}" type="pres">
      <dgm:prSet presAssocID="{060B1D8B-2667-4146-8FE4-628A819D0CD5}" presName="Name8" presStyleCnt="0"/>
      <dgm:spPr/>
    </dgm:pt>
    <dgm:pt modelId="{78AA3EF2-F21C-4811-AC67-39DA68151B3D}" type="pres">
      <dgm:prSet presAssocID="{060B1D8B-2667-4146-8FE4-628A819D0CD5}" presName="level" presStyleLbl="node1" presStyleIdx="3" presStyleCnt="4">
        <dgm:presLayoutVars>
          <dgm:chMax val="1"/>
          <dgm:bulletEnabled val="1"/>
        </dgm:presLayoutVars>
      </dgm:prSet>
      <dgm:spPr/>
    </dgm:pt>
    <dgm:pt modelId="{553E2835-467F-4EDF-B24D-9566F906FFF3}" type="pres">
      <dgm:prSet presAssocID="{060B1D8B-2667-4146-8FE4-628A819D0C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29B3B37-8DF7-42C3-AEC0-A28C63646C90}" srcId="{E5213B5C-78E7-4115-8B19-B92C24A3FEA2}" destId="{13D9FC7D-FB48-4594-86FA-60B378F5CA4F}" srcOrd="2" destOrd="0" parTransId="{ADC69A3F-3DA0-48D8-BF2C-14B31F89C78A}" sibTransId="{04EC9EEE-31BC-48BB-9FCD-08E244A7707B}"/>
    <dgm:cxn modelId="{A1A4785B-E3B8-41FE-AFFF-C3F6387E84B4}" srcId="{E5213B5C-78E7-4115-8B19-B92C24A3FEA2}" destId="{16380CB8-8FC3-4F0C-8257-ED6950813BDA}" srcOrd="1" destOrd="0" parTransId="{77636267-A4DA-48F1-9E8E-924ABDE90C4C}" sibTransId="{4F8D8347-2B5F-4B3B-A66D-71815879D1B1}"/>
    <dgm:cxn modelId="{7522656A-86D3-40C8-B0BC-B2C5852E405C}" type="presOf" srcId="{931BABE8-48EF-4665-8687-517FF7B2B802}" destId="{A8E20345-009D-4EC4-B3F2-067C3DABCB43}" srcOrd="0" destOrd="0" presId="urn:microsoft.com/office/officeart/2005/8/layout/pyramid1"/>
    <dgm:cxn modelId="{4A886E51-3BFC-4181-B05B-502712AB38D9}" type="presOf" srcId="{060B1D8B-2667-4146-8FE4-628A819D0CD5}" destId="{78AA3EF2-F21C-4811-AC67-39DA68151B3D}" srcOrd="0" destOrd="0" presId="urn:microsoft.com/office/officeart/2005/8/layout/pyramid1"/>
    <dgm:cxn modelId="{1DF03380-D172-434B-851E-90015037238F}" type="presOf" srcId="{E5213B5C-78E7-4115-8B19-B92C24A3FEA2}" destId="{717DBBF8-EA5F-4E77-908B-302BABF8EA1A}" srcOrd="0" destOrd="0" presId="urn:microsoft.com/office/officeart/2005/8/layout/pyramid1"/>
    <dgm:cxn modelId="{E713A787-0DBE-4E25-AF7B-57270B567E83}" type="presOf" srcId="{13D9FC7D-FB48-4594-86FA-60B378F5CA4F}" destId="{EE6F6877-7050-44FA-A143-6FA929798ED3}" srcOrd="0" destOrd="0" presId="urn:microsoft.com/office/officeart/2005/8/layout/pyramid1"/>
    <dgm:cxn modelId="{02FF6399-725E-49F7-AF98-F6A80BC3F360}" srcId="{E5213B5C-78E7-4115-8B19-B92C24A3FEA2}" destId="{931BABE8-48EF-4665-8687-517FF7B2B802}" srcOrd="0" destOrd="0" parTransId="{3424A518-348C-4CE4-9E7E-D3A18FC91162}" sibTransId="{3C0501DC-A533-4680-87C9-6D11C44DB9A7}"/>
    <dgm:cxn modelId="{EAA68FC2-F457-4E1C-A8F6-6F0C7BE80B3A}" type="presOf" srcId="{060B1D8B-2667-4146-8FE4-628A819D0CD5}" destId="{553E2835-467F-4EDF-B24D-9566F906FFF3}" srcOrd="1" destOrd="0" presId="urn:microsoft.com/office/officeart/2005/8/layout/pyramid1"/>
    <dgm:cxn modelId="{BD0D5BD4-300B-4828-BA92-5CE22F64F854}" srcId="{E5213B5C-78E7-4115-8B19-B92C24A3FEA2}" destId="{060B1D8B-2667-4146-8FE4-628A819D0CD5}" srcOrd="3" destOrd="0" parTransId="{8CFE940B-7561-4EA6-BDB9-122A6398C676}" sibTransId="{EB851BDA-4C94-4F4E-BD21-426A48CD848F}"/>
    <dgm:cxn modelId="{5EA88FD7-F899-4AAA-8552-37FF5866F7DC}" type="presOf" srcId="{16380CB8-8FC3-4F0C-8257-ED6950813BDA}" destId="{BA624F79-77A2-4B26-88F4-F6BA2FF0B893}" srcOrd="1" destOrd="0" presId="urn:microsoft.com/office/officeart/2005/8/layout/pyramid1"/>
    <dgm:cxn modelId="{4347C0E3-B467-46C2-A445-1FF2717D9460}" type="presOf" srcId="{931BABE8-48EF-4665-8687-517FF7B2B802}" destId="{78CDE5C1-E9D6-4F38-9EEA-E47A81AF39B7}" srcOrd="1" destOrd="0" presId="urn:microsoft.com/office/officeart/2005/8/layout/pyramid1"/>
    <dgm:cxn modelId="{C75899EF-2CF1-4D3C-8B53-890BDAC2EC70}" type="presOf" srcId="{16380CB8-8FC3-4F0C-8257-ED6950813BDA}" destId="{287A8ABA-D40E-4135-A019-823E0062976B}" srcOrd="0" destOrd="0" presId="urn:microsoft.com/office/officeart/2005/8/layout/pyramid1"/>
    <dgm:cxn modelId="{63E006F6-CAD1-4484-BB88-7B2EEAC38671}" type="presOf" srcId="{13D9FC7D-FB48-4594-86FA-60B378F5CA4F}" destId="{D0743E8E-DA0E-4C1D-A6E4-986560ED38DC}" srcOrd="1" destOrd="0" presId="urn:microsoft.com/office/officeart/2005/8/layout/pyramid1"/>
    <dgm:cxn modelId="{813C4A76-1E7F-4B91-B046-9FB5D3A31296}" type="presParOf" srcId="{717DBBF8-EA5F-4E77-908B-302BABF8EA1A}" destId="{502E3900-FAF9-4842-9066-EE08179228EB}" srcOrd="0" destOrd="0" presId="urn:microsoft.com/office/officeart/2005/8/layout/pyramid1"/>
    <dgm:cxn modelId="{D469DE54-A3C1-44DD-8E76-89BC67BB5E41}" type="presParOf" srcId="{502E3900-FAF9-4842-9066-EE08179228EB}" destId="{A8E20345-009D-4EC4-B3F2-067C3DABCB43}" srcOrd="0" destOrd="0" presId="urn:microsoft.com/office/officeart/2005/8/layout/pyramid1"/>
    <dgm:cxn modelId="{A6F3269A-E0F8-4B08-93CE-4FB7342A728E}" type="presParOf" srcId="{502E3900-FAF9-4842-9066-EE08179228EB}" destId="{78CDE5C1-E9D6-4F38-9EEA-E47A81AF39B7}" srcOrd="1" destOrd="0" presId="urn:microsoft.com/office/officeart/2005/8/layout/pyramid1"/>
    <dgm:cxn modelId="{9CD3CCA4-D2D9-4DAB-AFFB-A143F07976B0}" type="presParOf" srcId="{717DBBF8-EA5F-4E77-908B-302BABF8EA1A}" destId="{DEE454C3-C280-4E3A-B55A-79FEF8608F19}" srcOrd="1" destOrd="0" presId="urn:microsoft.com/office/officeart/2005/8/layout/pyramid1"/>
    <dgm:cxn modelId="{54475EE4-9CA1-4460-8005-F45012541A9E}" type="presParOf" srcId="{DEE454C3-C280-4E3A-B55A-79FEF8608F19}" destId="{287A8ABA-D40E-4135-A019-823E0062976B}" srcOrd="0" destOrd="0" presId="urn:microsoft.com/office/officeart/2005/8/layout/pyramid1"/>
    <dgm:cxn modelId="{3ABEAB43-DB3C-4EBB-8E0A-49AAE16A49A7}" type="presParOf" srcId="{DEE454C3-C280-4E3A-B55A-79FEF8608F19}" destId="{BA624F79-77A2-4B26-88F4-F6BA2FF0B893}" srcOrd="1" destOrd="0" presId="urn:microsoft.com/office/officeart/2005/8/layout/pyramid1"/>
    <dgm:cxn modelId="{89D1D56F-549F-42C5-94D2-9A65BC1BA55D}" type="presParOf" srcId="{717DBBF8-EA5F-4E77-908B-302BABF8EA1A}" destId="{51ACC526-5657-41A5-9614-27D7EBA36D21}" srcOrd="2" destOrd="0" presId="urn:microsoft.com/office/officeart/2005/8/layout/pyramid1"/>
    <dgm:cxn modelId="{850270B4-E4B3-4419-A494-1D18823A7C2B}" type="presParOf" srcId="{51ACC526-5657-41A5-9614-27D7EBA36D21}" destId="{EE6F6877-7050-44FA-A143-6FA929798ED3}" srcOrd="0" destOrd="0" presId="urn:microsoft.com/office/officeart/2005/8/layout/pyramid1"/>
    <dgm:cxn modelId="{3A5920FF-C1DF-47FC-A0EA-5AE1A0355296}" type="presParOf" srcId="{51ACC526-5657-41A5-9614-27D7EBA36D21}" destId="{D0743E8E-DA0E-4C1D-A6E4-986560ED38DC}" srcOrd="1" destOrd="0" presId="urn:microsoft.com/office/officeart/2005/8/layout/pyramid1"/>
    <dgm:cxn modelId="{3AD356C1-E7E3-4F9B-8A55-0B9400B0AB1C}" type="presParOf" srcId="{717DBBF8-EA5F-4E77-908B-302BABF8EA1A}" destId="{430D1A85-A4A4-4E67-8A07-7FFF01AE2DBB}" srcOrd="3" destOrd="0" presId="urn:microsoft.com/office/officeart/2005/8/layout/pyramid1"/>
    <dgm:cxn modelId="{223C9359-64C8-4009-8C76-721FBDDF39F9}" type="presParOf" srcId="{430D1A85-A4A4-4E67-8A07-7FFF01AE2DBB}" destId="{78AA3EF2-F21C-4811-AC67-39DA68151B3D}" srcOrd="0" destOrd="0" presId="urn:microsoft.com/office/officeart/2005/8/layout/pyramid1"/>
    <dgm:cxn modelId="{A196DABE-07D2-4479-9C1C-80077E222CC1}" type="presParOf" srcId="{430D1A85-A4A4-4E67-8A07-7FFF01AE2DBB}" destId="{553E2835-467F-4EDF-B24D-9566F906FFF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B8ABC-9DE3-4F59-B341-1BECDC81821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4D7EF9-4D9E-4859-8FE5-F21B86F03D43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Thoughts-Images</a:t>
          </a:r>
        </a:p>
        <a:p>
          <a:r>
            <a:rPr lang="en-GB" dirty="0"/>
            <a:t>I am having heart attack</a:t>
          </a:r>
        </a:p>
      </dgm:t>
    </dgm:pt>
    <dgm:pt modelId="{5F13BEC6-798F-4A55-99B3-5D3D3E5C2272}" type="parTrans" cxnId="{2793718C-38FC-4777-A5FB-2F9485360FF0}">
      <dgm:prSet/>
      <dgm:spPr/>
      <dgm:t>
        <a:bodyPr/>
        <a:lstStyle/>
        <a:p>
          <a:endParaRPr lang="en-GB"/>
        </a:p>
      </dgm:t>
    </dgm:pt>
    <dgm:pt modelId="{18B34DE6-2A0F-4043-9E3D-1B4765788D0D}" type="sibTrans" cxnId="{2793718C-38FC-4777-A5FB-2F9485360FF0}">
      <dgm:prSet/>
      <dgm:spPr/>
      <dgm:t>
        <a:bodyPr/>
        <a:lstStyle/>
        <a:p>
          <a:endParaRPr lang="en-GB"/>
        </a:p>
      </dgm:t>
    </dgm:pt>
    <dgm:pt modelId="{3042E17D-56C5-4CE1-B73C-A9974AD0D4F1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Feelings</a:t>
          </a:r>
        </a:p>
        <a:p>
          <a:r>
            <a:rPr lang="en-GB" dirty="0"/>
            <a:t>Anxiety terror ..</a:t>
          </a:r>
          <a:r>
            <a:rPr lang="en-GB" dirty="0" err="1"/>
            <a:t>etc</a:t>
          </a:r>
          <a:r>
            <a:rPr lang="en-GB" dirty="0"/>
            <a:t> </a:t>
          </a:r>
        </a:p>
      </dgm:t>
    </dgm:pt>
    <dgm:pt modelId="{4F18436B-9DAD-40DB-AD22-A0448A55EB12}" type="parTrans" cxnId="{4516CDAE-0913-47E0-A3E2-09F98EC7163E}">
      <dgm:prSet/>
      <dgm:spPr/>
      <dgm:t>
        <a:bodyPr/>
        <a:lstStyle/>
        <a:p>
          <a:endParaRPr lang="en-GB"/>
        </a:p>
      </dgm:t>
    </dgm:pt>
    <dgm:pt modelId="{1357A6FB-1A7F-49D3-9E09-B743070A96CF}" type="sibTrans" cxnId="{4516CDAE-0913-47E0-A3E2-09F98EC7163E}">
      <dgm:prSet/>
      <dgm:spPr/>
      <dgm:t>
        <a:bodyPr/>
        <a:lstStyle/>
        <a:p>
          <a:endParaRPr lang="en-GB"/>
        </a:p>
      </dgm:t>
    </dgm:pt>
    <dgm:pt modelId="{8C0C7A49-35DB-4F2F-8035-4B7F81702B53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Thoughts-Images</a:t>
          </a:r>
        </a:p>
        <a:p>
          <a:r>
            <a:rPr lang="en-GB" dirty="0"/>
            <a:t>That is confirm it- I really am dying”</a:t>
          </a:r>
        </a:p>
      </dgm:t>
    </dgm:pt>
    <dgm:pt modelId="{FB5EE7E1-2750-4168-AC9F-7DBD16374A9F}" type="parTrans" cxnId="{D9846ED9-ABF4-4111-8584-1327E47CF64C}">
      <dgm:prSet/>
      <dgm:spPr/>
      <dgm:t>
        <a:bodyPr/>
        <a:lstStyle/>
        <a:p>
          <a:endParaRPr lang="en-GB"/>
        </a:p>
      </dgm:t>
    </dgm:pt>
    <dgm:pt modelId="{62CF5BF2-CDEB-42AD-B5B4-2B30259460B3}" type="sibTrans" cxnId="{D9846ED9-ABF4-4111-8584-1327E47CF64C}">
      <dgm:prSet/>
      <dgm:spPr/>
      <dgm:t>
        <a:bodyPr/>
        <a:lstStyle/>
        <a:p>
          <a:endParaRPr lang="en-GB"/>
        </a:p>
      </dgm:t>
    </dgm:pt>
    <dgm:pt modelId="{CF733C8C-EAAC-4FE4-A728-4DFE8DF6C97C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Behaviour </a:t>
          </a:r>
        </a:p>
        <a:p>
          <a:r>
            <a:rPr lang="en-GB" dirty="0"/>
            <a:t>Escape the situation</a:t>
          </a:r>
        </a:p>
        <a:p>
          <a:r>
            <a:rPr lang="en-GB" dirty="0"/>
            <a:t>Avoid future trigger </a:t>
          </a:r>
        </a:p>
      </dgm:t>
    </dgm:pt>
    <dgm:pt modelId="{06BB83D4-6453-429A-AA3D-B7054B53CD38}" type="parTrans" cxnId="{9E311AF5-0A24-43EB-A73E-299D7C48A5E5}">
      <dgm:prSet/>
      <dgm:spPr/>
      <dgm:t>
        <a:bodyPr/>
        <a:lstStyle/>
        <a:p>
          <a:endParaRPr lang="en-GB"/>
        </a:p>
      </dgm:t>
    </dgm:pt>
    <dgm:pt modelId="{8911A957-210F-4D65-A863-F91EFFB9B4BD}" type="sibTrans" cxnId="{9E311AF5-0A24-43EB-A73E-299D7C48A5E5}">
      <dgm:prSet/>
      <dgm:spPr/>
      <dgm:t>
        <a:bodyPr/>
        <a:lstStyle/>
        <a:p>
          <a:endParaRPr lang="en-GB"/>
        </a:p>
      </dgm:t>
    </dgm:pt>
    <dgm:pt modelId="{7DA61E89-B283-41A6-AC50-79EB8B26A401}" type="pres">
      <dgm:prSet presAssocID="{024B8ABC-9DE3-4F59-B341-1BECDC81821D}" presName="cycle" presStyleCnt="0">
        <dgm:presLayoutVars>
          <dgm:dir/>
          <dgm:resizeHandles val="exact"/>
        </dgm:presLayoutVars>
      </dgm:prSet>
      <dgm:spPr/>
    </dgm:pt>
    <dgm:pt modelId="{F5336A13-4C59-4AD7-846B-017243735D56}" type="pres">
      <dgm:prSet presAssocID="{F24D7EF9-4D9E-4859-8FE5-F21B86F03D43}" presName="node" presStyleLbl="node1" presStyleIdx="0" presStyleCnt="4">
        <dgm:presLayoutVars>
          <dgm:bulletEnabled val="1"/>
        </dgm:presLayoutVars>
      </dgm:prSet>
      <dgm:spPr/>
    </dgm:pt>
    <dgm:pt modelId="{28E853F9-FDEF-4361-AD28-DBDF26E468AF}" type="pres">
      <dgm:prSet presAssocID="{F24D7EF9-4D9E-4859-8FE5-F21B86F03D43}" presName="spNode" presStyleCnt="0"/>
      <dgm:spPr/>
    </dgm:pt>
    <dgm:pt modelId="{5AE9580E-3B81-4F2E-8716-33A5E24CB8BC}" type="pres">
      <dgm:prSet presAssocID="{18B34DE6-2A0F-4043-9E3D-1B4765788D0D}" presName="sibTrans" presStyleLbl="sibTrans1D1" presStyleIdx="0" presStyleCnt="4"/>
      <dgm:spPr/>
    </dgm:pt>
    <dgm:pt modelId="{A09D44B7-0DDA-4ADD-86AF-5FCD38FD62D8}" type="pres">
      <dgm:prSet presAssocID="{3042E17D-56C5-4CE1-B73C-A9974AD0D4F1}" presName="node" presStyleLbl="node1" presStyleIdx="1" presStyleCnt="4">
        <dgm:presLayoutVars>
          <dgm:bulletEnabled val="1"/>
        </dgm:presLayoutVars>
      </dgm:prSet>
      <dgm:spPr/>
    </dgm:pt>
    <dgm:pt modelId="{24B2D0AE-5AB9-4FD0-83BC-56EB89619172}" type="pres">
      <dgm:prSet presAssocID="{3042E17D-56C5-4CE1-B73C-A9974AD0D4F1}" presName="spNode" presStyleCnt="0"/>
      <dgm:spPr/>
    </dgm:pt>
    <dgm:pt modelId="{0E364266-B501-4347-A585-3A7F37F42F23}" type="pres">
      <dgm:prSet presAssocID="{1357A6FB-1A7F-49D3-9E09-B743070A96CF}" presName="sibTrans" presStyleLbl="sibTrans1D1" presStyleIdx="1" presStyleCnt="4"/>
      <dgm:spPr/>
    </dgm:pt>
    <dgm:pt modelId="{BB3E7910-5E3A-4D29-BFDB-53CE00837D00}" type="pres">
      <dgm:prSet presAssocID="{8C0C7A49-35DB-4F2F-8035-4B7F81702B53}" presName="node" presStyleLbl="node1" presStyleIdx="2" presStyleCnt="4">
        <dgm:presLayoutVars>
          <dgm:bulletEnabled val="1"/>
        </dgm:presLayoutVars>
      </dgm:prSet>
      <dgm:spPr/>
    </dgm:pt>
    <dgm:pt modelId="{DC6F72FF-0AD0-4CF0-9147-902AC6D3F909}" type="pres">
      <dgm:prSet presAssocID="{8C0C7A49-35DB-4F2F-8035-4B7F81702B53}" presName="spNode" presStyleCnt="0"/>
      <dgm:spPr/>
    </dgm:pt>
    <dgm:pt modelId="{FE20B0CB-855E-4E21-AC0E-A169FDD6E4AE}" type="pres">
      <dgm:prSet presAssocID="{62CF5BF2-CDEB-42AD-B5B4-2B30259460B3}" presName="sibTrans" presStyleLbl="sibTrans1D1" presStyleIdx="2" presStyleCnt="4"/>
      <dgm:spPr/>
    </dgm:pt>
    <dgm:pt modelId="{77437FD8-DEFE-408A-8101-45DBDEC71E1D}" type="pres">
      <dgm:prSet presAssocID="{CF733C8C-EAAC-4FE4-A728-4DFE8DF6C97C}" presName="node" presStyleLbl="node1" presStyleIdx="3" presStyleCnt="4">
        <dgm:presLayoutVars>
          <dgm:bulletEnabled val="1"/>
        </dgm:presLayoutVars>
      </dgm:prSet>
      <dgm:spPr/>
    </dgm:pt>
    <dgm:pt modelId="{64599FC0-2F1A-451D-8211-72447C2BECB0}" type="pres">
      <dgm:prSet presAssocID="{CF733C8C-EAAC-4FE4-A728-4DFE8DF6C97C}" presName="spNode" presStyleCnt="0"/>
      <dgm:spPr/>
    </dgm:pt>
    <dgm:pt modelId="{B2513853-E562-4B54-B8FF-88F79FFDEE46}" type="pres">
      <dgm:prSet presAssocID="{8911A957-210F-4D65-A863-F91EFFB9B4BD}" presName="sibTrans" presStyleLbl="sibTrans1D1" presStyleIdx="3" presStyleCnt="4"/>
      <dgm:spPr/>
    </dgm:pt>
  </dgm:ptLst>
  <dgm:cxnLst>
    <dgm:cxn modelId="{BB897B18-7E9D-44C6-8CE1-888D4FE0EDE8}" type="presOf" srcId="{F24D7EF9-4D9E-4859-8FE5-F21B86F03D43}" destId="{F5336A13-4C59-4AD7-846B-017243735D56}" srcOrd="0" destOrd="0" presId="urn:microsoft.com/office/officeart/2005/8/layout/cycle6"/>
    <dgm:cxn modelId="{FEBEBD1E-0B54-4146-B567-9B7DD192571D}" type="presOf" srcId="{8911A957-210F-4D65-A863-F91EFFB9B4BD}" destId="{B2513853-E562-4B54-B8FF-88F79FFDEE46}" srcOrd="0" destOrd="0" presId="urn:microsoft.com/office/officeart/2005/8/layout/cycle6"/>
    <dgm:cxn modelId="{077F2664-166C-4CB9-93B4-A3D5D30B58C6}" type="presOf" srcId="{024B8ABC-9DE3-4F59-B341-1BECDC81821D}" destId="{7DA61E89-B283-41A6-AC50-79EB8B26A401}" srcOrd="0" destOrd="0" presId="urn:microsoft.com/office/officeart/2005/8/layout/cycle6"/>
    <dgm:cxn modelId="{07118B74-688F-47D8-9205-F0B602C26B2E}" type="presOf" srcId="{18B34DE6-2A0F-4043-9E3D-1B4765788D0D}" destId="{5AE9580E-3B81-4F2E-8716-33A5E24CB8BC}" srcOrd="0" destOrd="0" presId="urn:microsoft.com/office/officeart/2005/8/layout/cycle6"/>
    <dgm:cxn modelId="{0885A074-EBA1-491F-AD0E-6E7F662534FD}" type="presOf" srcId="{8C0C7A49-35DB-4F2F-8035-4B7F81702B53}" destId="{BB3E7910-5E3A-4D29-BFDB-53CE00837D00}" srcOrd="0" destOrd="0" presId="urn:microsoft.com/office/officeart/2005/8/layout/cycle6"/>
    <dgm:cxn modelId="{9F436D84-8403-493E-86CD-2E84688EB4E7}" type="presOf" srcId="{CF733C8C-EAAC-4FE4-A728-4DFE8DF6C97C}" destId="{77437FD8-DEFE-408A-8101-45DBDEC71E1D}" srcOrd="0" destOrd="0" presId="urn:microsoft.com/office/officeart/2005/8/layout/cycle6"/>
    <dgm:cxn modelId="{2793718C-38FC-4777-A5FB-2F9485360FF0}" srcId="{024B8ABC-9DE3-4F59-B341-1BECDC81821D}" destId="{F24D7EF9-4D9E-4859-8FE5-F21B86F03D43}" srcOrd="0" destOrd="0" parTransId="{5F13BEC6-798F-4A55-99B3-5D3D3E5C2272}" sibTransId="{18B34DE6-2A0F-4043-9E3D-1B4765788D0D}"/>
    <dgm:cxn modelId="{4516CDAE-0913-47E0-A3E2-09F98EC7163E}" srcId="{024B8ABC-9DE3-4F59-B341-1BECDC81821D}" destId="{3042E17D-56C5-4CE1-B73C-A9974AD0D4F1}" srcOrd="1" destOrd="0" parTransId="{4F18436B-9DAD-40DB-AD22-A0448A55EB12}" sibTransId="{1357A6FB-1A7F-49D3-9E09-B743070A96CF}"/>
    <dgm:cxn modelId="{58A365B2-AB2E-44D3-8BB1-AF10A7FF2FB1}" type="presOf" srcId="{3042E17D-56C5-4CE1-B73C-A9974AD0D4F1}" destId="{A09D44B7-0DDA-4ADD-86AF-5FCD38FD62D8}" srcOrd="0" destOrd="0" presId="urn:microsoft.com/office/officeart/2005/8/layout/cycle6"/>
    <dgm:cxn modelId="{9FADB1D3-91F7-4059-A710-D1684E369E5F}" type="presOf" srcId="{62CF5BF2-CDEB-42AD-B5B4-2B30259460B3}" destId="{FE20B0CB-855E-4E21-AC0E-A169FDD6E4AE}" srcOrd="0" destOrd="0" presId="urn:microsoft.com/office/officeart/2005/8/layout/cycle6"/>
    <dgm:cxn modelId="{D9846ED9-ABF4-4111-8584-1327E47CF64C}" srcId="{024B8ABC-9DE3-4F59-B341-1BECDC81821D}" destId="{8C0C7A49-35DB-4F2F-8035-4B7F81702B53}" srcOrd="2" destOrd="0" parTransId="{FB5EE7E1-2750-4168-AC9F-7DBD16374A9F}" sibTransId="{62CF5BF2-CDEB-42AD-B5B4-2B30259460B3}"/>
    <dgm:cxn modelId="{6A7102E2-044B-413D-8FDE-1F2E526A0E04}" type="presOf" srcId="{1357A6FB-1A7F-49D3-9E09-B743070A96CF}" destId="{0E364266-B501-4347-A585-3A7F37F42F23}" srcOrd="0" destOrd="0" presId="urn:microsoft.com/office/officeart/2005/8/layout/cycle6"/>
    <dgm:cxn modelId="{9E311AF5-0A24-43EB-A73E-299D7C48A5E5}" srcId="{024B8ABC-9DE3-4F59-B341-1BECDC81821D}" destId="{CF733C8C-EAAC-4FE4-A728-4DFE8DF6C97C}" srcOrd="3" destOrd="0" parTransId="{06BB83D4-6453-429A-AA3D-B7054B53CD38}" sibTransId="{8911A957-210F-4D65-A863-F91EFFB9B4BD}"/>
    <dgm:cxn modelId="{0E82DDAE-ED29-4967-968C-BFFA09AECB57}" type="presParOf" srcId="{7DA61E89-B283-41A6-AC50-79EB8B26A401}" destId="{F5336A13-4C59-4AD7-846B-017243735D56}" srcOrd="0" destOrd="0" presId="urn:microsoft.com/office/officeart/2005/8/layout/cycle6"/>
    <dgm:cxn modelId="{A39E8D36-D95C-4C57-923B-860B88DCDA43}" type="presParOf" srcId="{7DA61E89-B283-41A6-AC50-79EB8B26A401}" destId="{28E853F9-FDEF-4361-AD28-DBDF26E468AF}" srcOrd="1" destOrd="0" presId="urn:microsoft.com/office/officeart/2005/8/layout/cycle6"/>
    <dgm:cxn modelId="{04239706-2CE6-4E88-8AF0-B5EAF1492E26}" type="presParOf" srcId="{7DA61E89-B283-41A6-AC50-79EB8B26A401}" destId="{5AE9580E-3B81-4F2E-8716-33A5E24CB8BC}" srcOrd="2" destOrd="0" presId="urn:microsoft.com/office/officeart/2005/8/layout/cycle6"/>
    <dgm:cxn modelId="{64D183FE-93DD-49CA-9B32-E86D7DB5D36D}" type="presParOf" srcId="{7DA61E89-B283-41A6-AC50-79EB8B26A401}" destId="{A09D44B7-0DDA-4ADD-86AF-5FCD38FD62D8}" srcOrd="3" destOrd="0" presId="urn:microsoft.com/office/officeart/2005/8/layout/cycle6"/>
    <dgm:cxn modelId="{364568DB-978D-446E-B685-EF9A9DA06B6D}" type="presParOf" srcId="{7DA61E89-B283-41A6-AC50-79EB8B26A401}" destId="{24B2D0AE-5AB9-4FD0-83BC-56EB89619172}" srcOrd="4" destOrd="0" presId="urn:microsoft.com/office/officeart/2005/8/layout/cycle6"/>
    <dgm:cxn modelId="{88D424D3-F31B-47A1-A3F7-B3661B87716F}" type="presParOf" srcId="{7DA61E89-B283-41A6-AC50-79EB8B26A401}" destId="{0E364266-B501-4347-A585-3A7F37F42F23}" srcOrd="5" destOrd="0" presId="urn:microsoft.com/office/officeart/2005/8/layout/cycle6"/>
    <dgm:cxn modelId="{4137BDDD-C9F7-462D-B87D-29ACFAC62791}" type="presParOf" srcId="{7DA61E89-B283-41A6-AC50-79EB8B26A401}" destId="{BB3E7910-5E3A-4D29-BFDB-53CE00837D00}" srcOrd="6" destOrd="0" presId="urn:microsoft.com/office/officeart/2005/8/layout/cycle6"/>
    <dgm:cxn modelId="{89870355-FF5B-4E29-9BF8-94B749E069F2}" type="presParOf" srcId="{7DA61E89-B283-41A6-AC50-79EB8B26A401}" destId="{DC6F72FF-0AD0-4CF0-9147-902AC6D3F909}" srcOrd="7" destOrd="0" presId="urn:microsoft.com/office/officeart/2005/8/layout/cycle6"/>
    <dgm:cxn modelId="{52AF6F83-C811-41B9-A9C1-F15C6FA0236E}" type="presParOf" srcId="{7DA61E89-B283-41A6-AC50-79EB8B26A401}" destId="{FE20B0CB-855E-4E21-AC0E-A169FDD6E4AE}" srcOrd="8" destOrd="0" presId="urn:microsoft.com/office/officeart/2005/8/layout/cycle6"/>
    <dgm:cxn modelId="{B20E42F9-519E-4089-AA95-B53223F77D95}" type="presParOf" srcId="{7DA61E89-B283-41A6-AC50-79EB8B26A401}" destId="{77437FD8-DEFE-408A-8101-45DBDEC71E1D}" srcOrd="9" destOrd="0" presId="urn:microsoft.com/office/officeart/2005/8/layout/cycle6"/>
    <dgm:cxn modelId="{F9372239-B13E-4FBE-BF53-363CD06E4DE2}" type="presParOf" srcId="{7DA61E89-B283-41A6-AC50-79EB8B26A401}" destId="{64599FC0-2F1A-451D-8211-72447C2BECB0}" srcOrd="10" destOrd="0" presId="urn:microsoft.com/office/officeart/2005/8/layout/cycle6"/>
    <dgm:cxn modelId="{F69A494B-4A54-4794-A5B8-37C14630B5F9}" type="presParOf" srcId="{7DA61E89-B283-41A6-AC50-79EB8B26A401}" destId="{B2513853-E562-4B54-B8FF-88F79FFDEE4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C2908-0103-4C6B-A567-D74F2B298A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D7989B-8EA3-4DFB-8EEB-631E91E2C9BF}">
      <dgm:prSet phldrT="[Text]"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Step 1</a:t>
          </a:r>
        </a:p>
      </dgm:t>
    </dgm:pt>
    <dgm:pt modelId="{97C5220E-B561-41A0-8516-36CC6086520B}" type="parTrans" cxnId="{61087139-A232-4F5E-9ADE-830814B81524}">
      <dgm:prSet/>
      <dgm:spPr/>
      <dgm:t>
        <a:bodyPr/>
        <a:lstStyle/>
        <a:p>
          <a:endParaRPr lang="en-GB"/>
        </a:p>
      </dgm:t>
    </dgm:pt>
    <dgm:pt modelId="{551C1993-6CBD-44A2-8F9C-343F247E0E45}" type="sibTrans" cxnId="{61087139-A232-4F5E-9ADE-830814B81524}">
      <dgm:prSet/>
      <dgm:spPr/>
      <dgm:t>
        <a:bodyPr/>
        <a:lstStyle/>
        <a:p>
          <a:endParaRPr lang="en-GB"/>
        </a:p>
      </dgm:t>
    </dgm:pt>
    <dgm:pt modelId="{C207A329-9EB1-4683-AA0C-2D1650A6AE0B}">
      <dgm:prSet phldrT="[Text]"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Step 5</a:t>
          </a:r>
        </a:p>
      </dgm:t>
    </dgm:pt>
    <dgm:pt modelId="{D1E8EA38-5FBA-44C2-B13A-E567E8524B69}" type="parTrans" cxnId="{8363A2DB-9F10-447B-BF33-F6715C019852}">
      <dgm:prSet/>
      <dgm:spPr/>
      <dgm:t>
        <a:bodyPr/>
        <a:lstStyle/>
        <a:p>
          <a:endParaRPr lang="en-GB"/>
        </a:p>
      </dgm:t>
    </dgm:pt>
    <dgm:pt modelId="{CBF48244-31A6-4912-AFD9-74249B2A295C}" type="sibTrans" cxnId="{8363A2DB-9F10-447B-BF33-F6715C019852}">
      <dgm:prSet/>
      <dgm:spPr/>
      <dgm:t>
        <a:bodyPr/>
        <a:lstStyle/>
        <a:p>
          <a:endParaRPr lang="en-GB"/>
        </a:p>
      </dgm:t>
    </dgm:pt>
    <dgm:pt modelId="{AD06E23B-AB50-48C9-A5A3-4919D721A0D2}">
      <dgm:prSet phldrT="[Text]" custT="1"/>
      <dgm:spPr/>
      <dgm:t>
        <a:bodyPr/>
        <a:lstStyle/>
        <a:p>
          <a:r>
            <a:rPr lang="en-GB" sz="1000" dirty="0">
              <a:latin typeface="Arial" pitchFamily="34" charset="0"/>
              <a:cs typeface="Arial" pitchFamily="34" charset="0"/>
            </a:rPr>
            <a:t>Care in specialist mental health services: review of medication, CBT by experienced therapist , support to carer. Referral to tertiary centre</a:t>
          </a:r>
          <a:endParaRPr lang="en-GB" sz="900" dirty="0"/>
        </a:p>
      </dgm:t>
    </dgm:pt>
    <dgm:pt modelId="{713CE7E9-330A-411F-A4DB-179FA529269C}" type="parTrans" cxnId="{4700CC64-7FAE-49CE-BFC7-599484D93485}">
      <dgm:prSet/>
      <dgm:spPr/>
      <dgm:t>
        <a:bodyPr/>
        <a:lstStyle/>
        <a:p>
          <a:endParaRPr lang="en-GB"/>
        </a:p>
      </dgm:t>
    </dgm:pt>
    <dgm:pt modelId="{52546704-60FE-44B6-B9A0-116FD424D712}" type="sibTrans" cxnId="{4700CC64-7FAE-49CE-BFC7-599484D93485}">
      <dgm:prSet/>
      <dgm:spPr/>
      <dgm:t>
        <a:bodyPr/>
        <a:lstStyle/>
        <a:p>
          <a:endParaRPr lang="en-GB"/>
        </a:p>
      </dgm:t>
    </dgm:pt>
    <dgm:pt modelId="{48BFAF31-0CE2-47F3-8CA2-6CB299F65224}">
      <dgm:prSet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Step 2</a:t>
          </a:r>
        </a:p>
      </dgm:t>
    </dgm:pt>
    <dgm:pt modelId="{CE1B30C5-C68A-4491-9E5C-4C3AFBACA468}" type="parTrans" cxnId="{C0185692-505F-4180-8F44-F88E5047FF67}">
      <dgm:prSet/>
      <dgm:spPr/>
      <dgm:t>
        <a:bodyPr/>
        <a:lstStyle/>
        <a:p>
          <a:endParaRPr lang="en-GB"/>
        </a:p>
      </dgm:t>
    </dgm:pt>
    <dgm:pt modelId="{06142590-D8F5-4F58-8743-FC2A5C475F4D}" type="sibTrans" cxnId="{C0185692-505F-4180-8F44-F88E5047FF67}">
      <dgm:prSet/>
      <dgm:spPr/>
      <dgm:t>
        <a:bodyPr/>
        <a:lstStyle/>
        <a:p>
          <a:endParaRPr lang="en-GB"/>
        </a:p>
      </dgm:t>
    </dgm:pt>
    <dgm:pt modelId="{0EC3EDD8-EABA-4E62-A5BD-DC0073C71D58}">
      <dgm:prSet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Step 3</a:t>
          </a:r>
        </a:p>
      </dgm:t>
    </dgm:pt>
    <dgm:pt modelId="{12E353A4-4AF3-40D2-A23C-2E03C20C7414}" type="parTrans" cxnId="{D3F72DA1-6D72-4395-9E12-12C876B303F4}">
      <dgm:prSet/>
      <dgm:spPr/>
      <dgm:t>
        <a:bodyPr/>
        <a:lstStyle/>
        <a:p>
          <a:endParaRPr lang="en-GB"/>
        </a:p>
      </dgm:t>
    </dgm:pt>
    <dgm:pt modelId="{FE4DFB34-EC6C-4EA5-8C9E-C9F1BAD62EEA}" type="sibTrans" cxnId="{D3F72DA1-6D72-4395-9E12-12C876B303F4}">
      <dgm:prSet/>
      <dgm:spPr/>
      <dgm:t>
        <a:bodyPr/>
        <a:lstStyle/>
        <a:p>
          <a:endParaRPr lang="en-GB"/>
        </a:p>
      </dgm:t>
    </dgm:pt>
    <dgm:pt modelId="{959A99CC-5E7B-4E35-9A2E-67C6248758F6}">
      <dgm:prSet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Step 4</a:t>
          </a:r>
        </a:p>
      </dgm:t>
    </dgm:pt>
    <dgm:pt modelId="{88641B4D-9784-4924-A03D-F76E2903B192}" type="parTrans" cxnId="{8427F44B-498E-485D-8E65-AFCA3BABF8E1}">
      <dgm:prSet/>
      <dgm:spPr/>
      <dgm:t>
        <a:bodyPr/>
        <a:lstStyle/>
        <a:p>
          <a:endParaRPr lang="en-GB"/>
        </a:p>
      </dgm:t>
    </dgm:pt>
    <dgm:pt modelId="{448F7170-F667-4E7A-BBD2-1C2D74BA98F4}" type="sibTrans" cxnId="{8427F44B-498E-485D-8E65-AFCA3BABF8E1}">
      <dgm:prSet/>
      <dgm:spPr/>
      <dgm:t>
        <a:bodyPr/>
        <a:lstStyle/>
        <a:p>
          <a:endParaRPr lang="en-GB"/>
        </a:p>
      </dgm:t>
    </dgm:pt>
    <dgm:pt modelId="{555ED6BA-C330-4F13-89F1-AB9822DBD892}">
      <dgm:prSet phldrT="[Text]" custT="1"/>
      <dgm:spPr/>
      <dgm:t>
        <a:bodyPr/>
        <a:lstStyle/>
        <a:p>
          <a:r>
            <a:rPr lang="en-GB" sz="1000" dirty="0">
              <a:latin typeface="Arial" pitchFamily="34" charset="0"/>
              <a:cs typeface="Arial" pitchFamily="34" charset="0"/>
            </a:rPr>
            <a:t>Recognition and diagnosis: differentiate from panic attack</a:t>
          </a:r>
        </a:p>
      </dgm:t>
    </dgm:pt>
    <dgm:pt modelId="{4D7AC8BF-5C04-4D5F-8DC6-618FF3D390A0}" type="parTrans" cxnId="{81B97DDD-1AE3-4D63-93E5-3DF3591F8106}">
      <dgm:prSet/>
      <dgm:spPr/>
      <dgm:t>
        <a:bodyPr/>
        <a:lstStyle/>
        <a:p>
          <a:endParaRPr lang="en-GB"/>
        </a:p>
      </dgm:t>
    </dgm:pt>
    <dgm:pt modelId="{54B7799C-CA0A-405B-97A2-2B68D1DD13C6}" type="sibTrans" cxnId="{81B97DDD-1AE3-4D63-93E5-3DF3591F8106}">
      <dgm:prSet/>
      <dgm:spPr/>
      <dgm:t>
        <a:bodyPr/>
        <a:lstStyle/>
        <a:p>
          <a:endParaRPr lang="en-GB"/>
        </a:p>
      </dgm:t>
    </dgm:pt>
    <dgm:pt modelId="{C2586C0B-5E83-4783-B588-9E2CDBC98B69}">
      <dgm:prSet custT="1"/>
      <dgm:spPr/>
      <dgm:t>
        <a:bodyPr/>
        <a:lstStyle/>
        <a:p>
          <a:r>
            <a:rPr lang="en-GB" sz="1000" dirty="0">
              <a:latin typeface="Arial" pitchFamily="34" charset="0"/>
              <a:cs typeface="Arial" pitchFamily="34" charset="0"/>
            </a:rPr>
            <a:t>Treatment in primary care: CBT/SSRI OR TCAs / Self help. </a:t>
          </a:r>
          <a:r>
            <a:rPr lang="en-GB" sz="1000" dirty="0" err="1">
              <a:latin typeface="Arial" pitchFamily="34" charset="0"/>
              <a:cs typeface="Arial" pitchFamily="34" charset="0"/>
            </a:rPr>
            <a:t>Bibilotherapy</a:t>
          </a:r>
          <a:r>
            <a:rPr lang="en-GB" sz="1000" dirty="0">
              <a:latin typeface="Arial" pitchFamily="34" charset="0"/>
              <a:cs typeface="Arial" pitchFamily="34" charset="0"/>
            </a:rPr>
            <a:t> based-CBT</a:t>
          </a:r>
        </a:p>
      </dgm:t>
    </dgm:pt>
    <dgm:pt modelId="{51796BF9-3F4B-4A5D-B366-59E8989D9C2D}" type="parTrans" cxnId="{0A65AFD1-3096-4BFF-9FB9-88F82933AAA0}">
      <dgm:prSet/>
      <dgm:spPr/>
      <dgm:t>
        <a:bodyPr/>
        <a:lstStyle/>
        <a:p>
          <a:endParaRPr lang="en-GB"/>
        </a:p>
      </dgm:t>
    </dgm:pt>
    <dgm:pt modelId="{9787A3A6-482E-490A-AAAA-CC1B1D49D08A}" type="sibTrans" cxnId="{0A65AFD1-3096-4BFF-9FB9-88F82933AAA0}">
      <dgm:prSet/>
      <dgm:spPr/>
      <dgm:t>
        <a:bodyPr/>
        <a:lstStyle/>
        <a:p>
          <a:endParaRPr lang="en-GB"/>
        </a:p>
      </dgm:t>
    </dgm:pt>
    <dgm:pt modelId="{CDAFDE3F-012E-4709-A2FD-2323382A7C0B}">
      <dgm:prSet custT="1"/>
      <dgm:spPr/>
      <dgm:t>
        <a:bodyPr/>
        <a:lstStyle/>
        <a:p>
          <a:r>
            <a:rPr lang="en-GB" sz="1000" dirty="0"/>
            <a:t>Review and consideration of alternative treatments</a:t>
          </a:r>
        </a:p>
      </dgm:t>
    </dgm:pt>
    <dgm:pt modelId="{72BFB380-E9A0-4AE2-AF57-2C53302BE273}" type="parTrans" cxnId="{FFA4AD09-0EA9-4A8B-BAF0-0F06FD573FDB}">
      <dgm:prSet/>
      <dgm:spPr/>
      <dgm:t>
        <a:bodyPr/>
        <a:lstStyle/>
        <a:p>
          <a:endParaRPr lang="en-GB"/>
        </a:p>
      </dgm:t>
    </dgm:pt>
    <dgm:pt modelId="{41FEE873-35E1-47DC-B20C-8B55C1679687}" type="sibTrans" cxnId="{FFA4AD09-0EA9-4A8B-BAF0-0F06FD573FDB}">
      <dgm:prSet/>
      <dgm:spPr/>
      <dgm:t>
        <a:bodyPr/>
        <a:lstStyle/>
        <a:p>
          <a:endParaRPr lang="en-GB"/>
        </a:p>
      </dgm:t>
    </dgm:pt>
    <dgm:pt modelId="{9827C10B-8B2E-40F7-BF82-8A83DFEFFA75}">
      <dgm:prSet custT="1"/>
      <dgm:spPr/>
      <dgm:t>
        <a:bodyPr/>
        <a:lstStyle/>
        <a:p>
          <a:r>
            <a:rPr lang="en-GB" sz="1000" dirty="0">
              <a:latin typeface="Arial" pitchFamily="34" charset="0"/>
              <a:cs typeface="Arial" pitchFamily="34" charset="0"/>
            </a:rPr>
            <a:t>Review and referral to specialist mental health services: combination of  CBT and medication</a:t>
          </a:r>
        </a:p>
      </dgm:t>
    </dgm:pt>
    <dgm:pt modelId="{96F36810-E148-4B62-B030-E449E60B7B31}" type="parTrans" cxnId="{5F4A006B-697B-4ABC-8732-5DC7886800D0}">
      <dgm:prSet/>
      <dgm:spPr/>
      <dgm:t>
        <a:bodyPr/>
        <a:lstStyle/>
        <a:p>
          <a:endParaRPr lang="en-GB"/>
        </a:p>
      </dgm:t>
    </dgm:pt>
    <dgm:pt modelId="{49219BF7-C106-4B35-BB83-9D9E97BF4789}" type="sibTrans" cxnId="{5F4A006B-697B-4ABC-8732-5DC7886800D0}">
      <dgm:prSet/>
      <dgm:spPr/>
      <dgm:t>
        <a:bodyPr/>
        <a:lstStyle/>
        <a:p>
          <a:endParaRPr lang="en-GB"/>
        </a:p>
      </dgm:t>
    </dgm:pt>
    <dgm:pt modelId="{A97170D4-EEA6-444D-AF8B-99714972640E}" type="pres">
      <dgm:prSet presAssocID="{0C3C2908-0103-4C6B-A567-D74F2B298A91}" presName="linearFlow" presStyleCnt="0">
        <dgm:presLayoutVars>
          <dgm:dir/>
          <dgm:animLvl val="lvl"/>
          <dgm:resizeHandles val="exact"/>
        </dgm:presLayoutVars>
      </dgm:prSet>
      <dgm:spPr/>
    </dgm:pt>
    <dgm:pt modelId="{863DDBDC-75AD-44D3-BD9A-D16D0BCB858A}" type="pres">
      <dgm:prSet presAssocID="{F7D7989B-8EA3-4DFB-8EEB-631E91E2C9BF}" presName="composite" presStyleCnt="0"/>
      <dgm:spPr/>
    </dgm:pt>
    <dgm:pt modelId="{9664DA43-F186-4D26-8DFD-6EA9526103E0}" type="pres">
      <dgm:prSet presAssocID="{F7D7989B-8EA3-4DFB-8EEB-631E91E2C9B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105016E-2ED3-4292-9085-6ABBFED43698}" type="pres">
      <dgm:prSet presAssocID="{F7D7989B-8EA3-4DFB-8EEB-631E91E2C9BF}" presName="descendantText" presStyleLbl="alignAcc1" presStyleIdx="0" presStyleCnt="5">
        <dgm:presLayoutVars>
          <dgm:bulletEnabled val="1"/>
        </dgm:presLayoutVars>
      </dgm:prSet>
      <dgm:spPr/>
    </dgm:pt>
    <dgm:pt modelId="{4B6001D6-B33D-4455-8798-505AF7EECC1B}" type="pres">
      <dgm:prSet presAssocID="{551C1993-6CBD-44A2-8F9C-343F247E0E45}" presName="sp" presStyleCnt="0"/>
      <dgm:spPr/>
    </dgm:pt>
    <dgm:pt modelId="{F4AA3BAD-458C-43EB-987C-D0E4D60A2FB1}" type="pres">
      <dgm:prSet presAssocID="{48BFAF31-0CE2-47F3-8CA2-6CB299F65224}" presName="composite" presStyleCnt="0"/>
      <dgm:spPr/>
    </dgm:pt>
    <dgm:pt modelId="{DD0886B8-F975-44B1-A032-998FA85FA32B}" type="pres">
      <dgm:prSet presAssocID="{48BFAF31-0CE2-47F3-8CA2-6CB299F6522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B1F06CA-4EE4-4CEF-8F2B-E02AA7DE332A}" type="pres">
      <dgm:prSet presAssocID="{48BFAF31-0CE2-47F3-8CA2-6CB299F65224}" presName="descendantText" presStyleLbl="alignAcc1" presStyleIdx="1" presStyleCnt="5">
        <dgm:presLayoutVars>
          <dgm:bulletEnabled val="1"/>
        </dgm:presLayoutVars>
      </dgm:prSet>
      <dgm:spPr/>
    </dgm:pt>
    <dgm:pt modelId="{561B7AAA-10C7-4AA0-AF55-E75F6EDA3934}" type="pres">
      <dgm:prSet presAssocID="{06142590-D8F5-4F58-8743-FC2A5C475F4D}" presName="sp" presStyleCnt="0"/>
      <dgm:spPr/>
    </dgm:pt>
    <dgm:pt modelId="{C9AA3AC7-AC62-4B79-A408-4261AE019A3D}" type="pres">
      <dgm:prSet presAssocID="{0EC3EDD8-EABA-4E62-A5BD-DC0073C71D58}" presName="composite" presStyleCnt="0"/>
      <dgm:spPr/>
    </dgm:pt>
    <dgm:pt modelId="{AEB7802D-F9D8-4CF3-9390-2F762D5E17E2}" type="pres">
      <dgm:prSet presAssocID="{0EC3EDD8-EABA-4E62-A5BD-DC0073C71D5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3B5FE5E-7CAF-42C6-AEF0-DFF30E3F3068}" type="pres">
      <dgm:prSet presAssocID="{0EC3EDD8-EABA-4E62-A5BD-DC0073C71D58}" presName="descendantText" presStyleLbl="alignAcc1" presStyleIdx="2" presStyleCnt="5">
        <dgm:presLayoutVars>
          <dgm:bulletEnabled val="1"/>
        </dgm:presLayoutVars>
      </dgm:prSet>
      <dgm:spPr/>
    </dgm:pt>
    <dgm:pt modelId="{C8B195E3-7B5F-4C15-B068-5CEFA9743799}" type="pres">
      <dgm:prSet presAssocID="{FE4DFB34-EC6C-4EA5-8C9E-C9F1BAD62EEA}" presName="sp" presStyleCnt="0"/>
      <dgm:spPr/>
    </dgm:pt>
    <dgm:pt modelId="{532DD3CF-8E5F-4AB3-8F71-B1AB5AA50D1E}" type="pres">
      <dgm:prSet presAssocID="{959A99CC-5E7B-4E35-9A2E-67C6248758F6}" presName="composite" presStyleCnt="0"/>
      <dgm:spPr/>
    </dgm:pt>
    <dgm:pt modelId="{5C6383EB-1C02-48FE-B096-5CFC47AB79CB}" type="pres">
      <dgm:prSet presAssocID="{959A99CC-5E7B-4E35-9A2E-67C6248758F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4750390-BB69-4E80-9015-53E846E17CB0}" type="pres">
      <dgm:prSet presAssocID="{959A99CC-5E7B-4E35-9A2E-67C6248758F6}" presName="descendantText" presStyleLbl="alignAcc1" presStyleIdx="3" presStyleCnt="5">
        <dgm:presLayoutVars>
          <dgm:bulletEnabled val="1"/>
        </dgm:presLayoutVars>
      </dgm:prSet>
      <dgm:spPr/>
    </dgm:pt>
    <dgm:pt modelId="{51FFE47A-23FB-49B9-A95F-08BF8F798EBA}" type="pres">
      <dgm:prSet presAssocID="{448F7170-F667-4E7A-BBD2-1C2D74BA98F4}" presName="sp" presStyleCnt="0"/>
      <dgm:spPr/>
    </dgm:pt>
    <dgm:pt modelId="{2D925495-4C0F-4322-A0E7-9D8FD6EF4547}" type="pres">
      <dgm:prSet presAssocID="{C207A329-9EB1-4683-AA0C-2D1650A6AE0B}" presName="composite" presStyleCnt="0"/>
      <dgm:spPr/>
    </dgm:pt>
    <dgm:pt modelId="{D84A2572-883A-47BD-8EEB-C0B8A9D90585}" type="pres">
      <dgm:prSet presAssocID="{C207A329-9EB1-4683-AA0C-2D1650A6AE0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DF2090E-C293-4FD2-8044-CFC053028B26}" type="pres">
      <dgm:prSet presAssocID="{C207A329-9EB1-4683-AA0C-2D1650A6AE0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868DE04-2B1B-4D24-AE57-F5BF0F32498E}" type="presOf" srcId="{C207A329-9EB1-4683-AA0C-2D1650A6AE0B}" destId="{D84A2572-883A-47BD-8EEB-C0B8A9D90585}" srcOrd="0" destOrd="0" presId="urn:microsoft.com/office/officeart/2005/8/layout/chevron2"/>
    <dgm:cxn modelId="{FFA4AD09-0EA9-4A8B-BAF0-0F06FD573FDB}" srcId="{0EC3EDD8-EABA-4E62-A5BD-DC0073C71D58}" destId="{CDAFDE3F-012E-4709-A2FD-2323382A7C0B}" srcOrd="0" destOrd="0" parTransId="{72BFB380-E9A0-4AE2-AF57-2C53302BE273}" sibTransId="{41FEE873-35E1-47DC-B20C-8B55C1679687}"/>
    <dgm:cxn modelId="{61087139-A232-4F5E-9ADE-830814B81524}" srcId="{0C3C2908-0103-4C6B-A567-D74F2B298A91}" destId="{F7D7989B-8EA3-4DFB-8EEB-631E91E2C9BF}" srcOrd="0" destOrd="0" parTransId="{97C5220E-B561-41A0-8516-36CC6086520B}" sibTransId="{551C1993-6CBD-44A2-8F9C-343F247E0E45}"/>
    <dgm:cxn modelId="{4700CC64-7FAE-49CE-BFC7-599484D93485}" srcId="{C207A329-9EB1-4683-AA0C-2D1650A6AE0B}" destId="{AD06E23B-AB50-48C9-A5A3-4919D721A0D2}" srcOrd="0" destOrd="0" parTransId="{713CE7E9-330A-411F-A4DB-179FA529269C}" sibTransId="{52546704-60FE-44B6-B9A0-116FD424D712}"/>
    <dgm:cxn modelId="{5F4A006B-697B-4ABC-8732-5DC7886800D0}" srcId="{959A99CC-5E7B-4E35-9A2E-67C6248758F6}" destId="{9827C10B-8B2E-40F7-BF82-8A83DFEFFA75}" srcOrd="0" destOrd="0" parTransId="{96F36810-E148-4B62-B030-E449E60B7B31}" sibTransId="{49219BF7-C106-4B35-BB83-9D9E97BF4789}"/>
    <dgm:cxn modelId="{8427F44B-498E-485D-8E65-AFCA3BABF8E1}" srcId="{0C3C2908-0103-4C6B-A567-D74F2B298A91}" destId="{959A99CC-5E7B-4E35-9A2E-67C6248758F6}" srcOrd="3" destOrd="0" parTransId="{88641B4D-9784-4924-A03D-F76E2903B192}" sibTransId="{448F7170-F667-4E7A-BBD2-1C2D74BA98F4}"/>
    <dgm:cxn modelId="{2F017E71-0426-4A8E-8C82-099EB053CB27}" type="presOf" srcId="{AD06E23B-AB50-48C9-A5A3-4919D721A0D2}" destId="{4DF2090E-C293-4FD2-8044-CFC053028B26}" srcOrd="0" destOrd="0" presId="urn:microsoft.com/office/officeart/2005/8/layout/chevron2"/>
    <dgm:cxn modelId="{69B66256-1C7B-4A32-A3EE-8300B2B534F4}" type="presOf" srcId="{0EC3EDD8-EABA-4E62-A5BD-DC0073C71D58}" destId="{AEB7802D-F9D8-4CF3-9390-2F762D5E17E2}" srcOrd="0" destOrd="0" presId="urn:microsoft.com/office/officeart/2005/8/layout/chevron2"/>
    <dgm:cxn modelId="{46E25C7D-B301-4D48-AF60-CC243A53FB57}" type="presOf" srcId="{F7D7989B-8EA3-4DFB-8EEB-631E91E2C9BF}" destId="{9664DA43-F186-4D26-8DFD-6EA9526103E0}" srcOrd="0" destOrd="0" presId="urn:microsoft.com/office/officeart/2005/8/layout/chevron2"/>
    <dgm:cxn modelId="{C708CA8A-7440-4839-97C4-49D97E293D8C}" type="presOf" srcId="{0C3C2908-0103-4C6B-A567-D74F2B298A91}" destId="{A97170D4-EEA6-444D-AF8B-99714972640E}" srcOrd="0" destOrd="0" presId="urn:microsoft.com/office/officeart/2005/8/layout/chevron2"/>
    <dgm:cxn modelId="{C0185692-505F-4180-8F44-F88E5047FF67}" srcId="{0C3C2908-0103-4C6B-A567-D74F2B298A91}" destId="{48BFAF31-0CE2-47F3-8CA2-6CB299F65224}" srcOrd="1" destOrd="0" parTransId="{CE1B30C5-C68A-4491-9E5C-4C3AFBACA468}" sibTransId="{06142590-D8F5-4F58-8743-FC2A5C475F4D}"/>
    <dgm:cxn modelId="{D3F72DA1-6D72-4395-9E12-12C876B303F4}" srcId="{0C3C2908-0103-4C6B-A567-D74F2B298A91}" destId="{0EC3EDD8-EABA-4E62-A5BD-DC0073C71D58}" srcOrd="2" destOrd="0" parTransId="{12E353A4-4AF3-40D2-A23C-2E03C20C7414}" sibTransId="{FE4DFB34-EC6C-4EA5-8C9E-C9F1BAD62EEA}"/>
    <dgm:cxn modelId="{1814F4AA-01A4-4691-9978-AE0B369837F0}" type="presOf" srcId="{9827C10B-8B2E-40F7-BF82-8A83DFEFFA75}" destId="{14750390-BB69-4E80-9015-53E846E17CB0}" srcOrd="0" destOrd="0" presId="urn:microsoft.com/office/officeart/2005/8/layout/chevron2"/>
    <dgm:cxn modelId="{0A65AFD1-3096-4BFF-9FB9-88F82933AAA0}" srcId="{48BFAF31-0CE2-47F3-8CA2-6CB299F65224}" destId="{C2586C0B-5E83-4783-B588-9E2CDBC98B69}" srcOrd="0" destOrd="0" parTransId="{51796BF9-3F4B-4A5D-B366-59E8989D9C2D}" sibTransId="{9787A3A6-482E-490A-AAAA-CC1B1D49D08A}"/>
    <dgm:cxn modelId="{815272D8-78D5-4ECD-B6C7-5D9704D51097}" type="presOf" srcId="{555ED6BA-C330-4F13-89F1-AB9822DBD892}" destId="{B105016E-2ED3-4292-9085-6ABBFED43698}" srcOrd="0" destOrd="0" presId="urn:microsoft.com/office/officeart/2005/8/layout/chevron2"/>
    <dgm:cxn modelId="{B7CA65DA-CC83-4C69-942F-28546B312A32}" type="presOf" srcId="{48BFAF31-0CE2-47F3-8CA2-6CB299F65224}" destId="{DD0886B8-F975-44B1-A032-998FA85FA32B}" srcOrd="0" destOrd="0" presId="urn:microsoft.com/office/officeart/2005/8/layout/chevron2"/>
    <dgm:cxn modelId="{8363A2DB-9F10-447B-BF33-F6715C019852}" srcId="{0C3C2908-0103-4C6B-A567-D74F2B298A91}" destId="{C207A329-9EB1-4683-AA0C-2D1650A6AE0B}" srcOrd="4" destOrd="0" parTransId="{D1E8EA38-5FBA-44C2-B13A-E567E8524B69}" sibTransId="{CBF48244-31A6-4912-AFD9-74249B2A295C}"/>
    <dgm:cxn modelId="{81B97DDD-1AE3-4D63-93E5-3DF3591F8106}" srcId="{F7D7989B-8EA3-4DFB-8EEB-631E91E2C9BF}" destId="{555ED6BA-C330-4F13-89F1-AB9822DBD892}" srcOrd="0" destOrd="0" parTransId="{4D7AC8BF-5C04-4D5F-8DC6-618FF3D390A0}" sibTransId="{54B7799C-CA0A-405B-97A2-2B68D1DD13C6}"/>
    <dgm:cxn modelId="{5B3F26E0-602C-4704-B1FF-2079D223FC66}" type="presOf" srcId="{CDAFDE3F-012E-4709-A2FD-2323382A7C0B}" destId="{93B5FE5E-7CAF-42C6-AEF0-DFF30E3F3068}" srcOrd="0" destOrd="0" presId="urn:microsoft.com/office/officeart/2005/8/layout/chevron2"/>
    <dgm:cxn modelId="{106BCEED-D5E5-4D7C-BF96-BE8BB1C08E84}" type="presOf" srcId="{C2586C0B-5E83-4783-B588-9E2CDBC98B69}" destId="{BB1F06CA-4EE4-4CEF-8F2B-E02AA7DE332A}" srcOrd="0" destOrd="0" presId="urn:microsoft.com/office/officeart/2005/8/layout/chevron2"/>
    <dgm:cxn modelId="{E9AA59F9-451A-47C2-B548-617E6C652D0E}" type="presOf" srcId="{959A99CC-5E7B-4E35-9A2E-67C6248758F6}" destId="{5C6383EB-1C02-48FE-B096-5CFC47AB79CB}" srcOrd="0" destOrd="0" presId="urn:microsoft.com/office/officeart/2005/8/layout/chevron2"/>
    <dgm:cxn modelId="{D7035705-03A0-4FF4-8479-76CCCF83F80B}" type="presParOf" srcId="{A97170D4-EEA6-444D-AF8B-99714972640E}" destId="{863DDBDC-75AD-44D3-BD9A-D16D0BCB858A}" srcOrd="0" destOrd="0" presId="urn:microsoft.com/office/officeart/2005/8/layout/chevron2"/>
    <dgm:cxn modelId="{140FA156-4439-48A2-AC29-B5611CB30362}" type="presParOf" srcId="{863DDBDC-75AD-44D3-BD9A-D16D0BCB858A}" destId="{9664DA43-F186-4D26-8DFD-6EA9526103E0}" srcOrd="0" destOrd="0" presId="urn:microsoft.com/office/officeart/2005/8/layout/chevron2"/>
    <dgm:cxn modelId="{A7993228-E02D-4A75-A9EA-392A4D7DE907}" type="presParOf" srcId="{863DDBDC-75AD-44D3-BD9A-D16D0BCB858A}" destId="{B105016E-2ED3-4292-9085-6ABBFED43698}" srcOrd="1" destOrd="0" presId="urn:microsoft.com/office/officeart/2005/8/layout/chevron2"/>
    <dgm:cxn modelId="{C92971B2-F32B-4316-B15F-3114DEAF12B8}" type="presParOf" srcId="{A97170D4-EEA6-444D-AF8B-99714972640E}" destId="{4B6001D6-B33D-4455-8798-505AF7EECC1B}" srcOrd="1" destOrd="0" presId="urn:microsoft.com/office/officeart/2005/8/layout/chevron2"/>
    <dgm:cxn modelId="{1C79351F-F908-4E4E-A95A-0379462313C0}" type="presParOf" srcId="{A97170D4-EEA6-444D-AF8B-99714972640E}" destId="{F4AA3BAD-458C-43EB-987C-D0E4D60A2FB1}" srcOrd="2" destOrd="0" presId="urn:microsoft.com/office/officeart/2005/8/layout/chevron2"/>
    <dgm:cxn modelId="{D2EA96E5-A825-4766-AD6C-028786FFB6F2}" type="presParOf" srcId="{F4AA3BAD-458C-43EB-987C-D0E4D60A2FB1}" destId="{DD0886B8-F975-44B1-A032-998FA85FA32B}" srcOrd="0" destOrd="0" presId="urn:microsoft.com/office/officeart/2005/8/layout/chevron2"/>
    <dgm:cxn modelId="{C8EA8E68-D68B-40C6-9423-3D2103966252}" type="presParOf" srcId="{F4AA3BAD-458C-43EB-987C-D0E4D60A2FB1}" destId="{BB1F06CA-4EE4-4CEF-8F2B-E02AA7DE332A}" srcOrd="1" destOrd="0" presId="urn:microsoft.com/office/officeart/2005/8/layout/chevron2"/>
    <dgm:cxn modelId="{148A9B31-1EE5-4E4E-BB88-25475D0C9520}" type="presParOf" srcId="{A97170D4-EEA6-444D-AF8B-99714972640E}" destId="{561B7AAA-10C7-4AA0-AF55-E75F6EDA3934}" srcOrd="3" destOrd="0" presId="urn:microsoft.com/office/officeart/2005/8/layout/chevron2"/>
    <dgm:cxn modelId="{C31DD398-3B4E-4176-94BC-0A48123F5A22}" type="presParOf" srcId="{A97170D4-EEA6-444D-AF8B-99714972640E}" destId="{C9AA3AC7-AC62-4B79-A408-4261AE019A3D}" srcOrd="4" destOrd="0" presId="urn:microsoft.com/office/officeart/2005/8/layout/chevron2"/>
    <dgm:cxn modelId="{18ADB005-D39E-4822-A1F9-510645AE23C9}" type="presParOf" srcId="{C9AA3AC7-AC62-4B79-A408-4261AE019A3D}" destId="{AEB7802D-F9D8-4CF3-9390-2F762D5E17E2}" srcOrd="0" destOrd="0" presId="urn:microsoft.com/office/officeart/2005/8/layout/chevron2"/>
    <dgm:cxn modelId="{475739B0-B09A-4CE9-957F-283FBBD99210}" type="presParOf" srcId="{C9AA3AC7-AC62-4B79-A408-4261AE019A3D}" destId="{93B5FE5E-7CAF-42C6-AEF0-DFF30E3F3068}" srcOrd="1" destOrd="0" presId="urn:microsoft.com/office/officeart/2005/8/layout/chevron2"/>
    <dgm:cxn modelId="{381F53B5-EA59-4953-8951-D4B92B0556E1}" type="presParOf" srcId="{A97170D4-EEA6-444D-AF8B-99714972640E}" destId="{C8B195E3-7B5F-4C15-B068-5CEFA9743799}" srcOrd="5" destOrd="0" presId="urn:microsoft.com/office/officeart/2005/8/layout/chevron2"/>
    <dgm:cxn modelId="{79881A9F-1DF1-4672-B29F-68185C35F3F8}" type="presParOf" srcId="{A97170D4-EEA6-444D-AF8B-99714972640E}" destId="{532DD3CF-8E5F-4AB3-8F71-B1AB5AA50D1E}" srcOrd="6" destOrd="0" presId="urn:microsoft.com/office/officeart/2005/8/layout/chevron2"/>
    <dgm:cxn modelId="{22961371-98D4-44D0-8665-172ADE65C343}" type="presParOf" srcId="{532DD3CF-8E5F-4AB3-8F71-B1AB5AA50D1E}" destId="{5C6383EB-1C02-48FE-B096-5CFC47AB79CB}" srcOrd="0" destOrd="0" presId="urn:microsoft.com/office/officeart/2005/8/layout/chevron2"/>
    <dgm:cxn modelId="{EDA93317-6965-4617-9EE8-9E28848427F8}" type="presParOf" srcId="{532DD3CF-8E5F-4AB3-8F71-B1AB5AA50D1E}" destId="{14750390-BB69-4E80-9015-53E846E17CB0}" srcOrd="1" destOrd="0" presId="urn:microsoft.com/office/officeart/2005/8/layout/chevron2"/>
    <dgm:cxn modelId="{B9534701-DC0B-439A-BCC3-C1079D03EAF3}" type="presParOf" srcId="{A97170D4-EEA6-444D-AF8B-99714972640E}" destId="{51FFE47A-23FB-49B9-A95F-08BF8F798EBA}" srcOrd="7" destOrd="0" presId="urn:microsoft.com/office/officeart/2005/8/layout/chevron2"/>
    <dgm:cxn modelId="{22E590E9-A98A-439D-B1DF-9D920BC661CD}" type="presParOf" srcId="{A97170D4-EEA6-444D-AF8B-99714972640E}" destId="{2D925495-4C0F-4322-A0E7-9D8FD6EF4547}" srcOrd="8" destOrd="0" presId="urn:microsoft.com/office/officeart/2005/8/layout/chevron2"/>
    <dgm:cxn modelId="{963FBA20-0E8E-4AC5-B1DB-517666ED3781}" type="presParOf" srcId="{2D925495-4C0F-4322-A0E7-9D8FD6EF4547}" destId="{D84A2572-883A-47BD-8EEB-C0B8A9D90585}" srcOrd="0" destOrd="0" presId="urn:microsoft.com/office/officeart/2005/8/layout/chevron2"/>
    <dgm:cxn modelId="{4DDE5D55-20D6-4AE6-9257-B871900A89AF}" type="presParOf" srcId="{2D925495-4C0F-4322-A0E7-9D8FD6EF4547}" destId="{4DF2090E-C293-4FD2-8044-CFC053028B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20345-009D-4EC4-B3F2-067C3DABCB43}">
      <dsp:nvSpPr>
        <dsp:cNvPr id="0" name=""/>
        <dsp:cNvSpPr/>
      </dsp:nvSpPr>
      <dsp:spPr>
        <a:xfrm>
          <a:off x="3168348" y="32729"/>
          <a:ext cx="2126822" cy="1314450"/>
        </a:xfrm>
        <a:prstGeom prst="trapezoid">
          <a:avLst>
            <a:gd name="adj" fmla="val 809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b="1" kern="1200" dirty="0">
            <a:solidFill>
              <a:srgbClr val="C00000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rgbClr val="C00000"/>
              </a:solidFill>
            </a:rPr>
            <a:t>Step4</a:t>
          </a:r>
          <a:r>
            <a:rPr lang="en-GB" sz="1050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inpatient/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 CRHTT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CBT +drug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solidFill>
                <a:srgbClr val="C00000"/>
              </a:solidFill>
            </a:rPr>
            <a:t>Treatment-refractory</a:t>
          </a:r>
        </a:p>
      </dsp:txBody>
      <dsp:txXfrm>
        <a:off x="3168348" y="32729"/>
        <a:ext cx="2126822" cy="1314450"/>
      </dsp:txXfrm>
    </dsp:sp>
    <dsp:sp modelId="{287A8ABA-D40E-4135-A019-823E0062976B}">
      <dsp:nvSpPr>
        <dsp:cNvPr id="0" name=""/>
        <dsp:cNvSpPr/>
      </dsp:nvSpPr>
      <dsp:spPr>
        <a:xfrm>
          <a:off x="2160255" y="1296139"/>
          <a:ext cx="4253644" cy="1314450"/>
        </a:xfrm>
        <a:prstGeom prst="trapezoid">
          <a:avLst>
            <a:gd name="adj" fmla="val 809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C00000"/>
              </a:solidFill>
            </a:rPr>
            <a:t>Step 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High intensity CBT  or drug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C00000"/>
              </a:solidFill>
            </a:rPr>
            <a:t>Inadequate response to step </a:t>
          </a:r>
          <a:r>
            <a:rPr lang="en-GB" sz="900" kern="1200" dirty="0">
              <a:solidFill>
                <a:srgbClr val="C00000"/>
              </a:solidFill>
            </a:rPr>
            <a:t>2</a:t>
          </a:r>
        </a:p>
      </dsp:txBody>
      <dsp:txXfrm>
        <a:off x="2904643" y="1296139"/>
        <a:ext cx="2764868" cy="1314450"/>
      </dsp:txXfrm>
    </dsp:sp>
    <dsp:sp modelId="{EE6F6877-7050-44FA-A143-6FA929798ED3}">
      <dsp:nvSpPr>
        <dsp:cNvPr id="0" name=""/>
        <dsp:cNvSpPr/>
      </dsp:nvSpPr>
      <dsp:spPr>
        <a:xfrm>
          <a:off x="1063411" y="2628900"/>
          <a:ext cx="6380466" cy="1314450"/>
        </a:xfrm>
        <a:prstGeom prst="trapezoid">
          <a:avLst>
            <a:gd name="adj" fmla="val 809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C00000"/>
              </a:solidFill>
            </a:rPr>
            <a:t>Step 2: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 </a:t>
          </a:r>
          <a:r>
            <a:rPr lang="en-GB" sz="1200" kern="1200" dirty="0"/>
            <a:t>Low intensity CBT, self-help and psychoeducational group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C00000"/>
              </a:solidFill>
            </a:rPr>
            <a:t>If no improvement after education</a:t>
          </a:r>
        </a:p>
      </dsp:txBody>
      <dsp:txXfrm>
        <a:off x="2179992" y="2628900"/>
        <a:ext cx="4147302" cy="1314450"/>
      </dsp:txXfrm>
    </dsp:sp>
    <dsp:sp modelId="{78AA3EF2-F21C-4811-AC67-39DA68151B3D}">
      <dsp:nvSpPr>
        <dsp:cNvPr id="0" name=""/>
        <dsp:cNvSpPr/>
      </dsp:nvSpPr>
      <dsp:spPr>
        <a:xfrm>
          <a:off x="0" y="3943350"/>
          <a:ext cx="8507288" cy="1314450"/>
        </a:xfrm>
        <a:prstGeom prst="trapezoid">
          <a:avLst>
            <a:gd name="adj" fmla="val 809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C00000"/>
              </a:solidFill>
            </a:rPr>
            <a:t>Step</a:t>
          </a:r>
          <a:r>
            <a:rPr lang="en-GB" sz="1600" kern="1200" baseline="0" dirty="0">
              <a:solidFill>
                <a:srgbClr val="C00000"/>
              </a:solidFill>
            </a:rPr>
            <a:t> 1</a:t>
          </a:r>
          <a:r>
            <a:rPr lang="en-GB" sz="900" kern="1200" baseline="0" dirty="0">
              <a:solidFill>
                <a:srgbClr val="C00000"/>
              </a:solidFill>
            </a:rPr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baseline="0" dirty="0"/>
            <a:t>Identification and diagnosis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baseline="0" dirty="0">
              <a:solidFill>
                <a:srgbClr val="C00000"/>
              </a:solidFill>
            </a:rPr>
            <a:t>Education about treatment option</a:t>
          </a:r>
          <a:endParaRPr lang="en-GB" sz="1200" kern="1200" dirty="0">
            <a:solidFill>
              <a:srgbClr val="C00000"/>
            </a:solidFill>
          </a:endParaRPr>
        </a:p>
      </dsp:txBody>
      <dsp:txXfrm>
        <a:off x="1488775" y="3943350"/>
        <a:ext cx="5529737" cy="131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36A13-4C59-4AD7-846B-017243735D56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FF0000"/>
              </a:solidFill>
            </a:rPr>
            <a:t>Thoughts-Images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 am having heart attack</a:t>
          </a:r>
        </a:p>
      </dsp:txBody>
      <dsp:txXfrm>
        <a:off x="3357425" y="52944"/>
        <a:ext cx="1514749" cy="948663"/>
      </dsp:txXfrm>
    </dsp:sp>
    <dsp:sp modelId="{5AE9580E-3B81-4F2E-8716-33A5E24CB8BC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56032" y="206085"/>
              </a:moveTo>
              <a:arcTo wR="1735705" hR="1735705" stAng="178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D44B7-0DDA-4ADD-86AF-5FCD38FD62D8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FF0000"/>
              </a:solidFill>
            </a:rPr>
            <a:t>Feelings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Anxiety terror ..</a:t>
          </a:r>
          <a:r>
            <a:rPr lang="en-GB" sz="1300" kern="1200" dirty="0" err="1"/>
            <a:t>etc</a:t>
          </a:r>
          <a:r>
            <a:rPr lang="en-GB" sz="1300" kern="1200" dirty="0"/>
            <a:t> </a:t>
          </a:r>
        </a:p>
      </dsp:txBody>
      <dsp:txXfrm>
        <a:off x="5093130" y="1788649"/>
        <a:ext cx="1514749" cy="948663"/>
      </dsp:txXfrm>
    </dsp:sp>
    <dsp:sp modelId="{0E364266-B501-4347-A585-3A7F37F42F23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85863" y="2273895"/>
              </a:moveTo>
              <a:arcTo wR="1735705" hR="1735705" stAng="10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E7910-5E3A-4D29-BFDB-53CE00837D00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FF0000"/>
              </a:solidFill>
            </a:rPr>
            <a:t>Thoughts-Images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That is confirm it- I really am dying”</a:t>
          </a:r>
        </a:p>
      </dsp:txBody>
      <dsp:txXfrm>
        <a:off x="3357425" y="3524355"/>
        <a:ext cx="1514749" cy="948663"/>
      </dsp:txXfrm>
    </dsp:sp>
    <dsp:sp modelId="{FE20B0CB-855E-4E21-AC0E-A169FDD6E4AE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915378" y="3265324"/>
              </a:moveTo>
              <a:arcTo wR="1735705" hR="1735705" stAng="70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37FD8-DEFE-408A-8101-45DBDEC71E1D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FF0000"/>
              </a:solidFill>
            </a:rPr>
            <a:t>Behaviour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Escape the situation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Avoid future trigger </a:t>
          </a:r>
        </a:p>
      </dsp:txBody>
      <dsp:txXfrm>
        <a:off x="1621719" y="1788649"/>
        <a:ext cx="1514749" cy="948663"/>
      </dsp:txXfrm>
    </dsp:sp>
    <dsp:sp modelId="{B2513853-E562-4B54-B8FF-88F79FFDEE46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5546" y="1197514"/>
              </a:moveTo>
              <a:arcTo wR="1735705" hR="1735705" stAng="118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4DA43-F186-4D26-8DFD-6EA9526103E0}">
      <dsp:nvSpPr>
        <dsp:cNvPr id="0" name=""/>
        <dsp:cNvSpPr/>
      </dsp:nvSpPr>
      <dsp:spPr>
        <a:xfrm rot="5400000">
          <a:off x="-160847" y="162954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FF0000"/>
              </a:solidFill>
            </a:rPr>
            <a:t>Step 1</a:t>
          </a:r>
        </a:p>
      </dsp:txBody>
      <dsp:txXfrm rot="-5400000">
        <a:off x="0" y="377417"/>
        <a:ext cx="750620" cy="321694"/>
      </dsp:txXfrm>
    </dsp:sp>
    <dsp:sp modelId="{B105016E-2ED3-4292-9085-6ABBFED43698}">
      <dsp:nvSpPr>
        <dsp:cNvPr id="0" name=""/>
        <dsp:cNvSpPr/>
      </dsp:nvSpPr>
      <dsp:spPr>
        <a:xfrm rot="5400000">
          <a:off x="4598807" y="-3846080"/>
          <a:ext cx="697004" cy="839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" pitchFamily="34" charset="0"/>
              <a:cs typeface="Arial" pitchFamily="34" charset="0"/>
            </a:rPr>
            <a:t>Recognition and diagnosis: differentiate from panic attack</a:t>
          </a:r>
        </a:p>
      </dsp:txBody>
      <dsp:txXfrm rot="-5400000">
        <a:off x="750620" y="36132"/>
        <a:ext cx="8359354" cy="628954"/>
      </dsp:txXfrm>
    </dsp:sp>
    <dsp:sp modelId="{DD0886B8-F975-44B1-A032-998FA85FA32B}">
      <dsp:nvSpPr>
        <dsp:cNvPr id="0" name=""/>
        <dsp:cNvSpPr/>
      </dsp:nvSpPr>
      <dsp:spPr>
        <a:xfrm rot="5400000">
          <a:off x="-160847" y="1117958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FF0000"/>
              </a:solidFill>
            </a:rPr>
            <a:t>Step 2</a:t>
          </a:r>
        </a:p>
      </dsp:txBody>
      <dsp:txXfrm rot="-5400000">
        <a:off x="0" y="1332421"/>
        <a:ext cx="750620" cy="321694"/>
      </dsp:txXfrm>
    </dsp:sp>
    <dsp:sp modelId="{BB1F06CA-4EE4-4CEF-8F2B-E02AA7DE332A}">
      <dsp:nvSpPr>
        <dsp:cNvPr id="0" name=""/>
        <dsp:cNvSpPr/>
      </dsp:nvSpPr>
      <dsp:spPr>
        <a:xfrm rot="5400000">
          <a:off x="4598807" y="-2891076"/>
          <a:ext cx="697004" cy="839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" pitchFamily="34" charset="0"/>
              <a:cs typeface="Arial" pitchFamily="34" charset="0"/>
            </a:rPr>
            <a:t>Treatment in primary care: CBT/SSRI OR TCAs / Self help. </a:t>
          </a:r>
          <a:r>
            <a:rPr lang="en-GB" sz="1000" kern="1200" dirty="0" err="1">
              <a:latin typeface="Arial" pitchFamily="34" charset="0"/>
              <a:cs typeface="Arial" pitchFamily="34" charset="0"/>
            </a:rPr>
            <a:t>Bibilotherapy</a:t>
          </a:r>
          <a:r>
            <a:rPr lang="en-GB" sz="1000" kern="1200" dirty="0">
              <a:latin typeface="Arial" pitchFamily="34" charset="0"/>
              <a:cs typeface="Arial" pitchFamily="34" charset="0"/>
            </a:rPr>
            <a:t> based-CBT</a:t>
          </a:r>
        </a:p>
      </dsp:txBody>
      <dsp:txXfrm rot="-5400000">
        <a:off x="750620" y="991136"/>
        <a:ext cx="8359354" cy="628954"/>
      </dsp:txXfrm>
    </dsp:sp>
    <dsp:sp modelId="{AEB7802D-F9D8-4CF3-9390-2F762D5E17E2}">
      <dsp:nvSpPr>
        <dsp:cNvPr id="0" name=""/>
        <dsp:cNvSpPr/>
      </dsp:nvSpPr>
      <dsp:spPr>
        <a:xfrm rot="5400000">
          <a:off x="-160847" y="2072961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FF0000"/>
              </a:solidFill>
            </a:rPr>
            <a:t>Step 3</a:t>
          </a:r>
        </a:p>
      </dsp:txBody>
      <dsp:txXfrm rot="-5400000">
        <a:off x="0" y="2287424"/>
        <a:ext cx="750620" cy="321694"/>
      </dsp:txXfrm>
    </dsp:sp>
    <dsp:sp modelId="{93B5FE5E-7CAF-42C6-AEF0-DFF30E3F3068}">
      <dsp:nvSpPr>
        <dsp:cNvPr id="0" name=""/>
        <dsp:cNvSpPr/>
      </dsp:nvSpPr>
      <dsp:spPr>
        <a:xfrm rot="5400000">
          <a:off x="4598807" y="-1936072"/>
          <a:ext cx="697004" cy="839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Review and consideration of alternative treatments</a:t>
          </a:r>
        </a:p>
      </dsp:txBody>
      <dsp:txXfrm rot="-5400000">
        <a:off x="750620" y="1946140"/>
        <a:ext cx="8359354" cy="628954"/>
      </dsp:txXfrm>
    </dsp:sp>
    <dsp:sp modelId="{5C6383EB-1C02-48FE-B096-5CFC47AB79CB}">
      <dsp:nvSpPr>
        <dsp:cNvPr id="0" name=""/>
        <dsp:cNvSpPr/>
      </dsp:nvSpPr>
      <dsp:spPr>
        <a:xfrm rot="5400000">
          <a:off x="-160847" y="3027965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FF0000"/>
              </a:solidFill>
            </a:rPr>
            <a:t>Step 4</a:t>
          </a:r>
        </a:p>
      </dsp:txBody>
      <dsp:txXfrm rot="-5400000">
        <a:off x="0" y="3242428"/>
        <a:ext cx="750620" cy="321694"/>
      </dsp:txXfrm>
    </dsp:sp>
    <dsp:sp modelId="{14750390-BB69-4E80-9015-53E846E17CB0}">
      <dsp:nvSpPr>
        <dsp:cNvPr id="0" name=""/>
        <dsp:cNvSpPr/>
      </dsp:nvSpPr>
      <dsp:spPr>
        <a:xfrm rot="5400000">
          <a:off x="4598807" y="-981069"/>
          <a:ext cx="697004" cy="839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" pitchFamily="34" charset="0"/>
              <a:cs typeface="Arial" pitchFamily="34" charset="0"/>
            </a:rPr>
            <a:t>Review and referral to specialist mental health services: combination of  CBT and medication</a:t>
          </a:r>
        </a:p>
      </dsp:txBody>
      <dsp:txXfrm rot="-5400000">
        <a:off x="750620" y="2901143"/>
        <a:ext cx="8359354" cy="628954"/>
      </dsp:txXfrm>
    </dsp:sp>
    <dsp:sp modelId="{D84A2572-883A-47BD-8EEB-C0B8A9D90585}">
      <dsp:nvSpPr>
        <dsp:cNvPr id="0" name=""/>
        <dsp:cNvSpPr/>
      </dsp:nvSpPr>
      <dsp:spPr>
        <a:xfrm rot="5400000">
          <a:off x="-160847" y="3982969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FF0000"/>
              </a:solidFill>
            </a:rPr>
            <a:t>Step 5</a:t>
          </a:r>
        </a:p>
      </dsp:txBody>
      <dsp:txXfrm rot="-5400000">
        <a:off x="0" y="4197432"/>
        <a:ext cx="750620" cy="321694"/>
      </dsp:txXfrm>
    </dsp:sp>
    <dsp:sp modelId="{4DF2090E-C293-4FD2-8044-CFC053028B26}">
      <dsp:nvSpPr>
        <dsp:cNvPr id="0" name=""/>
        <dsp:cNvSpPr/>
      </dsp:nvSpPr>
      <dsp:spPr>
        <a:xfrm rot="5400000">
          <a:off x="4598807" y="-26065"/>
          <a:ext cx="697004" cy="839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latin typeface="Arial" pitchFamily="34" charset="0"/>
              <a:cs typeface="Arial" pitchFamily="34" charset="0"/>
            </a:rPr>
            <a:t>Care in specialist mental health services: review of medication, CBT by experienced therapist , support to carer. Referral to tertiary centre</a:t>
          </a:r>
          <a:endParaRPr lang="en-GB" sz="900" kern="1200" dirty="0"/>
        </a:p>
      </dsp:txBody>
      <dsp:txXfrm rot="-5400000">
        <a:off x="750620" y="3856147"/>
        <a:ext cx="8359354" cy="62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63161-50E9-465A-9BE6-B1818E343BFF}" type="datetimeFigureOut">
              <a:rPr lang="en-US" smtClean="0"/>
              <a:pPr/>
              <a:t>6/29/2020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3B6A-340A-4B04-8380-D546C1DB0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0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33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7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GAD</a:t>
            </a:r>
            <a:r>
              <a:rPr lang="en-GB" baseline="0" dirty="0"/>
              <a:t> continue treatment for </a:t>
            </a:r>
            <a:r>
              <a:rPr lang="en-GB" dirty="0"/>
              <a:t>6-12 months after response to acute treatment.</a:t>
            </a:r>
          </a:p>
          <a:p>
            <a:r>
              <a:rPr lang="en-GB" dirty="0"/>
              <a:t>Continue treatment for at least 6 months</a:t>
            </a:r>
            <a:r>
              <a:rPr lang="en-GB" baseline="0" dirty="0"/>
              <a:t> beyond response in Social phobia.</a:t>
            </a:r>
          </a:p>
          <a:p>
            <a:r>
              <a:rPr lang="en-GB" dirty="0"/>
              <a:t>In</a:t>
            </a:r>
            <a:r>
              <a:rPr lang="en-GB" baseline="0" dirty="0"/>
              <a:t> OCD treatment should be continued for at least 12 months but l</a:t>
            </a:r>
            <a:r>
              <a:rPr lang="en-GB" dirty="0"/>
              <a:t>onger term treatment might be required to protect against relapse in most cases and treatment should not be routinely discontinued.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F3B6A-340A-4B04-8380-D546C1DB0C2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2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5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27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80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4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16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30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73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9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40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028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3603B8-506C-41E9-9061-E102944F5B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9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rgbClr val="A00054"/>
                </a:solidFill>
              </a:rPr>
              <a:t>MRCPsych General Adult Module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14" y="3551833"/>
            <a:ext cx="761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A00054"/>
                </a:solidFill>
                <a:ea typeface="Arial" charset="0"/>
                <a:cs typeface="Arial" charset="0"/>
              </a:rPr>
              <a:t>Biopsychosocial management of GAD, phobic anxiety disorders and panic disorder</a:t>
            </a:r>
            <a:endParaRPr lang="en-US" sz="3600" b="1" dirty="0">
              <a:solidFill>
                <a:srgbClr val="A00054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5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Step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Individual high-intensity psychological  intervention (HIPI): should be used as first line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Drug treatment – (discussed later)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 fontScale="90000"/>
          </a:bodyPr>
          <a:lstStyle/>
          <a:p>
            <a:pPr algn="l"/>
            <a:br>
              <a:rPr lang="en-GB" i="1" dirty="0"/>
            </a:br>
            <a:r>
              <a:rPr lang="en-GB" sz="4000" b="1" dirty="0">
                <a:solidFill>
                  <a:srgbClr val="A00054"/>
                </a:solidFill>
              </a:rPr>
              <a:t>Individual high-intensity psychological  intervention (HIPI)</a:t>
            </a:r>
            <a:br>
              <a:rPr lang="en-GB" sz="4000" b="1" dirty="0">
                <a:solidFill>
                  <a:srgbClr val="A00054"/>
                </a:solidFill>
              </a:rPr>
            </a:br>
            <a:endParaRPr lang="en-GB" sz="4000" b="1" dirty="0">
              <a:solidFill>
                <a:srgbClr val="A00054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54" y="2343052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000" b="1" i="1" dirty="0"/>
              <a:t>Offer either CBT or applied relaxation </a:t>
            </a:r>
          </a:p>
          <a:p>
            <a:pPr marL="109728" indent="0">
              <a:buNone/>
            </a:pPr>
            <a:r>
              <a:rPr lang="en-GB" sz="2000" b="1" i="1" dirty="0"/>
              <a:t>CBT:</a:t>
            </a:r>
          </a:p>
          <a:p>
            <a:r>
              <a:rPr lang="en-US" sz="2000" dirty="0"/>
              <a:t>based on the treatment manuals used in the clinical trials for CBT or applied relaxation for GAD</a:t>
            </a:r>
          </a:p>
          <a:p>
            <a:endParaRPr lang="en-US" sz="2000" dirty="0"/>
          </a:p>
          <a:p>
            <a:r>
              <a:rPr lang="en-US" sz="2000" dirty="0"/>
              <a:t>delivered by trained and competent practitioners</a:t>
            </a:r>
          </a:p>
          <a:p>
            <a:endParaRPr lang="en-US" sz="2000" dirty="0"/>
          </a:p>
          <a:p>
            <a:r>
              <a:rPr lang="en-US" sz="2000" dirty="0"/>
              <a:t>consist of 12–15 weekly sessions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4251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30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>
                <a:solidFill>
                  <a:srgbClr val="A00054"/>
                </a:solidFill>
              </a:rPr>
              <a:t>General principles of prescribing in Anxiety disorders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30" y="2852936"/>
            <a:ext cx="8229600" cy="3268960"/>
          </a:xfrm>
        </p:spPr>
        <p:txBody>
          <a:bodyPr/>
          <a:lstStyle/>
          <a:p>
            <a:r>
              <a:rPr lang="en-GB" sz="2000" dirty="0"/>
              <a:t>Severity of symptoms</a:t>
            </a:r>
          </a:p>
          <a:p>
            <a:r>
              <a:rPr lang="en-GB" sz="2000" dirty="0"/>
              <a:t>Co-morbidities</a:t>
            </a:r>
          </a:p>
          <a:p>
            <a:r>
              <a:rPr lang="en-GB" sz="2000" dirty="0" err="1"/>
              <a:t>SSRI</a:t>
            </a:r>
            <a:r>
              <a:rPr lang="en-GB" sz="2000" dirty="0"/>
              <a:t> - 1</a:t>
            </a:r>
            <a:r>
              <a:rPr lang="en-GB" sz="2000" baseline="30000" dirty="0"/>
              <a:t>st</a:t>
            </a:r>
            <a:r>
              <a:rPr lang="en-GB" sz="2000" dirty="0"/>
              <a:t> line</a:t>
            </a:r>
          </a:p>
          <a:p>
            <a:r>
              <a:rPr lang="en-GB" sz="2000" dirty="0"/>
              <a:t>12 weeks</a:t>
            </a:r>
          </a:p>
          <a:p>
            <a:r>
              <a:rPr lang="en-GB" sz="2000" dirty="0"/>
              <a:t>Additional medications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3813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Drug treatment for GAD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562" y="1600200"/>
            <a:ext cx="8489926" cy="4525963"/>
          </a:xfrm>
        </p:spPr>
        <p:txBody>
          <a:bodyPr>
            <a:normAutofit/>
          </a:bodyPr>
          <a:lstStyle/>
          <a:p>
            <a:r>
              <a:rPr lang="en-GB" sz="2000" dirty="0"/>
              <a:t>Antidepressants: SSRIs, SNRIs </a:t>
            </a:r>
          </a:p>
          <a:p>
            <a:r>
              <a:rPr lang="en-GB" sz="2000" dirty="0"/>
              <a:t>Pregabalin </a:t>
            </a:r>
            <a:endParaRPr lang="en-GB" sz="2000" b="1" dirty="0"/>
          </a:p>
          <a:p>
            <a:r>
              <a:rPr lang="en-GB" sz="2000" b="1" dirty="0"/>
              <a:t>Other treatments: not licensed, weak evidence </a:t>
            </a:r>
            <a:endParaRPr lang="en-GB" sz="2000" dirty="0"/>
          </a:p>
          <a:p>
            <a:r>
              <a:rPr lang="en-GB" sz="2000" dirty="0"/>
              <a:t>Antipsychotics (like Quetiapine): monotherapy/augmentation</a:t>
            </a:r>
          </a:p>
          <a:p>
            <a:r>
              <a:rPr lang="en-GB" sz="2000" dirty="0"/>
              <a:t>Beta blockers</a:t>
            </a:r>
          </a:p>
          <a:p>
            <a:r>
              <a:rPr lang="en-GB" sz="2000" dirty="0"/>
              <a:t>Imipramine and Trazadone</a:t>
            </a:r>
          </a:p>
          <a:p>
            <a:r>
              <a:rPr lang="en-GB" sz="2000" dirty="0" err="1"/>
              <a:t>Buspirone</a:t>
            </a:r>
            <a:endParaRPr lang="en-GB" sz="2000" dirty="0"/>
          </a:p>
          <a:p>
            <a:r>
              <a:rPr lang="en-GB" sz="2000" dirty="0"/>
              <a:t>Agomelatine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972"/>
            <a:ext cx="8229600" cy="1412776"/>
          </a:xfrm>
        </p:spPr>
        <p:txBody>
          <a:bodyPr>
            <a:normAutofit fontScale="90000"/>
          </a:bodyPr>
          <a:lstStyle/>
          <a:p>
            <a:pPr algn="l"/>
            <a:br>
              <a:rPr lang="en-GB" i="1" dirty="0"/>
            </a:br>
            <a:r>
              <a:rPr lang="en-GB" sz="4000" b="1" dirty="0">
                <a:solidFill>
                  <a:srgbClr val="A00054"/>
                </a:solidFill>
              </a:rPr>
              <a:t>Drug treatment</a:t>
            </a:r>
            <a:br>
              <a:rPr lang="en-GB" sz="4000" b="1" dirty="0">
                <a:solidFill>
                  <a:srgbClr val="A00054"/>
                </a:solidFill>
              </a:rPr>
            </a:br>
            <a:endParaRPr lang="en-GB" sz="4000" b="1" dirty="0">
              <a:solidFill>
                <a:srgbClr val="A00054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sz="2000" dirty="0"/>
              <a:t>Offer </a:t>
            </a:r>
            <a:r>
              <a:rPr lang="en-US" sz="2000" dirty="0" err="1"/>
              <a:t>Sertraline</a:t>
            </a:r>
            <a:r>
              <a:rPr lang="en-US" sz="2000" dirty="0"/>
              <a:t> first: </a:t>
            </a:r>
            <a:r>
              <a:rPr lang="en-GB" sz="2000" dirty="0"/>
              <a:t>cost-effective 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If sertraline is ineffective, offer an alternative SSRI or </a:t>
            </a:r>
          </a:p>
          <a:p>
            <a:endParaRPr lang="en-US" sz="2000" dirty="0"/>
          </a:p>
          <a:p>
            <a:r>
              <a:rPr lang="en-GB" sz="2000" dirty="0"/>
              <a:t>SNRI</a:t>
            </a:r>
          </a:p>
        </p:txBody>
      </p:sp>
    </p:spTree>
    <p:extLst>
      <p:ext uri="{BB962C8B-B14F-4D97-AF65-F5344CB8AC3E}">
        <p14:creationId xmlns:p14="http://schemas.microsoft.com/office/powerpoint/2010/main" val="416345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558" y="620688"/>
            <a:ext cx="4186808" cy="70609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Drug treatment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Cannot tolerate SSRIs or SNRIs, consider offering </a:t>
            </a:r>
            <a:r>
              <a:rPr lang="en-US" sz="2000" dirty="0" err="1"/>
              <a:t>Pregabalin</a:t>
            </a:r>
            <a:r>
              <a:rPr lang="en-US" sz="2000" dirty="0"/>
              <a:t> (Caution: Street value around addiction)</a:t>
            </a:r>
          </a:p>
          <a:p>
            <a:pPr marL="109728" indent="0">
              <a:buNone/>
            </a:pPr>
            <a:endParaRPr lang="en-US" sz="2000" dirty="0"/>
          </a:p>
          <a:p>
            <a:r>
              <a:rPr lang="en-US" sz="2000" dirty="0"/>
              <a:t>Benzodiazepine: during crises</a:t>
            </a:r>
          </a:p>
          <a:p>
            <a:endParaRPr lang="en-US" sz="2000" dirty="0"/>
          </a:p>
          <a:p>
            <a:r>
              <a:rPr lang="en-US" sz="2000" dirty="0"/>
              <a:t>Not to offer antipsychotic in primary care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24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Secondary Care 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Marked functional impairment in conjunction with:</a:t>
            </a:r>
          </a:p>
          <a:p>
            <a:r>
              <a:rPr lang="en-US" sz="2000" dirty="0"/>
              <a:t>risk of self-harm or suicide </a:t>
            </a:r>
            <a:r>
              <a:rPr lang="en-US" sz="2000" b="1" dirty="0"/>
              <a:t>or</a:t>
            </a:r>
          </a:p>
          <a:p>
            <a:endParaRPr lang="en-US" sz="2000" b="1" dirty="0"/>
          </a:p>
          <a:p>
            <a:r>
              <a:rPr lang="en-US" sz="2000" dirty="0"/>
              <a:t>significant </a:t>
            </a:r>
            <a:r>
              <a:rPr lang="en-US" sz="2000" dirty="0" err="1"/>
              <a:t>comorbidity</a:t>
            </a:r>
            <a:r>
              <a:rPr lang="en-US" sz="2000" dirty="0"/>
              <a:t> or</a:t>
            </a:r>
          </a:p>
          <a:p>
            <a:endParaRPr lang="en-US" sz="2000" dirty="0"/>
          </a:p>
          <a:p>
            <a:r>
              <a:rPr lang="en-GB" sz="2000" dirty="0"/>
              <a:t>physical health problems </a:t>
            </a:r>
            <a:r>
              <a:rPr lang="en-GB" sz="2000" b="1" dirty="0"/>
              <a:t>or</a:t>
            </a:r>
          </a:p>
          <a:p>
            <a:endParaRPr lang="en-GB" sz="2000" b="1" dirty="0"/>
          </a:p>
          <a:p>
            <a:r>
              <a:rPr lang="en-GB" sz="2000" dirty="0"/>
              <a:t>self-neglect </a:t>
            </a:r>
            <a:r>
              <a:rPr lang="en-GB" sz="2000" b="1" dirty="0"/>
              <a:t>or</a:t>
            </a:r>
          </a:p>
          <a:p>
            <a:endParaRPr lang="en-GB" sz="2000" b="1" dirty="0"/>
          </a:p>
          <a:p>
            <a:r>
              <a:rPr lang="en-US" sz="2000" dirty="0"/>
              <a:t>an inadequate response to step 3 interventions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4876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Step 4</a:t>
            </a:r>
            <a:endParaRPr lang="en-GB" sz="36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Specialist assessment of needs and risks</a:t>
            </a:r>
          </a:p>
          <a:p>
            <a:endParaRPr lang="en-GB" sz="2000" dirty="0"/>
          </a:p>
          <a:p>
            <a:pPr>
              <a:buNone/>
            </a:pPr>
            <a:r>
              <a:rPr lang="en-GB" sz="2000" b="1" i="1" dirty="0"/>
              <a:t>Treatments:</a:t>
            </a:r>
          </a:p>
          <a:p>
            <a:r>
              <a:rPr lang="en-GB" sz="2000" dirty="0"/>
              <a:t>Combinations of psychological and drug treatments </a:t>
            </a:r>
          </a:p>
          <a:p>
            <a:endParaRPr lang="en-GB" sz="2000" dirty="0"/>
          </a:p>
          <a:p>
            <a:r>
              <a:rPr lang="en-GB" sz="2000" dirty="0"/>
              <a:t>Combinations of antidepressants </a:t>
            </a:r>
          </a:p>
          <a:p>
            <a:endParaRPr lang="en-GB" sz="2000" dirty="0"/>
          </a:p>
          <a:p>
            <a:r>
              <a:rPr lang="en-GB" sz="2000" dirty="0"/>
              <a:t>Augmentation of antidepressants with </a:t>
            </a:r>
            <a:r>
              <a:rPr lang="en-GB" sz="2000" dirty="0">
                <a:solidFill>
                  <a:srgbClr val="FF0000"/>
                </a:solidFill>
              </a:rPr>
              <a:t>other drugs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Cautions: side effects, interaction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Panic Disorder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9539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979712" y="1772816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80964" y="1628800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FF0000"/>
                </a:solidFill>
              </a:rPr>
              <a:t>Trigger</a:t>
            </a:r>
          </a:p>
          <a:p>
            <a:pPr algn="ctr"/>
            <a:r>
              <a:rPr lang="en-GB" sz="900" dirty="0"/>
              <a:t>Physical sensation of anxiety  </a:t>
            </a:r>
          </a:p>
        </p:txBody>
      </p:sp>
    </p:spTree>
    <p:extLst>
      <p:ext uri="{BB962C8B-B14F-4D97-AF65-F5344CB8AC3E}">
        <p14:creationId xmlns:p14="http://schemas.microsoft.com/office/powerpoint/2010/main" val="44339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Panic Disorder</a:t>
            </a:r>
            <a:endParaRPr lang="en-GB" sz="36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33330"/>
              </p:ext>
            </p:extLst>
          </p:nvPr>
        </p:nvGraphicFramePr>
        <p:xfrm>
          <a:off x="0" y="126876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507288" cy="360422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2000" dirty="0"/>
              <a:t>The overall aim is for the trainee to gain an overview of the biopsychosocial management of anxiety 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2000" b="1" dirty="0"/>
              <a:t>By the end of the session trainees should: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Develop an understanding of anxiety disorders and their management (pharmacological, psychological, social).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endParaRPr lang="en-GB" sz="2000" dirty="0">
              <a:solidFill>
                <a:srgbClr val="FF0000"/>
              </a:solidFill>
            </a:endParaRPr>
          </a:p>
          <a:p>
            <a:pPr lvl="1"/>
            <a:endParaRPr lang="en-GB" sz="200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1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0" y="836712"/>
            <a:ext cx="6432413" cy="1143000"/>
          </a:xfrm>
        </p:spPr>
        <p:txBody>
          <a:bodyPr/>
          <a:lstStyle/>
          <a:p>
            <a:pPr algn="l"/>
            <a:r>
              <a:rPr lang="en-GB" b="0" i="1" dirty="0"/>
              <a:t> </a:t>
            </a:r>
            <a:r>
              <a:rPr lang="en-GB" sz="3600" b="1" dirty="0">
                <a:solidFill>
                  <a:srgbClr val="A00054"/>
                </a:solidFill>
              </a:rPr>
              <a:t>Psychological Interventions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109728" indent="0">
              <a:buNone/>
            </a:pPr>
            <a:r>
              <a:rPr lang="en-GB" sz="2000" dirty="0"/>
              <a:t>CBT should be used</a:t>
            </a:r>
          </a:p>
          <a:p>
            <a:pPr marL="109728" indent="0">
              <a:buNone/>
            </a:pPr>
            <a:endParaRPr lang="en-GB" sz="2000" dirty="0"/>
          </a:p>
          <a:p>
            <a:pPr marL="109728" indent="0">
              <a:buNone/>
            </a:pPr>
            <a:r>
              <a:rPr lang="en-GB" sz="2000" dirty="0"/>
              <a:t>Briefer CBT: </a:t>
            </a:r>
            <a:r>
              <a:rPr lang="en-US" sz="2000" dirty="0"/>
              <a:t>around 7 hours in total with structured self-help materials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93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42617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Drug treatment for Panic Disorder</a:t>
            </a:r>
            <a:endParaRPr lang="en-GB" sz="36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sz="2000" dirty="0"/>
              <a:t>SSRIs: first line. </a:t>
            </a:r>
          </a:p>
          <a:p>
            <a:endParaRPr lang="en-GB" sz="2000" dirty="0"/>
          </a:p>
          <a:p>
            <a:r>
              <a:rPr lang="en-GB" sz="2000" dirty="0"/>
              <a:t>Venlafaxine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TCAs: imipramine or clomipramine</a:t>
            </a:r>
          </a:p>
          <a:p>
            <a:pPr marL="109728" indent="0">
              <a:buNone/>
            </a:pPr>
            <a:endParaRPr lang="en-GB" sz="2000" dirty="0"/>
          </a:p>
          <a:p>
            <a:r>
              <a:rPr lang="en-GB" sz="2000" dirty="0"/>
              <a:t>Valproate (off license)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Avoid </a:t>
            </a:r>
            <a:r>
              <a:rPr lang="en-GB" sz="2000" dirty="0" err="1"/>
              <a:t>Benzos</a:t>
            </a:r>
            <a:r>
              <a:rPr lang="en-GB" sz="2000" dirty="0"/>
              <a:t>, </a:t>
            </a:r>
            <a:r>
              <a:rPr lang="en-GB" sz="2000" dirty="0" err="1"/>
              <a:t>propranalol</a:t>
            </a:r>
            <a:r>
              <a:rPr lang="en-GB" sz="2000" dirty="0"/>
              <a:t> and </a:t>
            </a:r>
            <a:r>
              <a:rPr lang="en-GB" sz="2000" dirty="0" err="1"/>
              <a:t>buspirone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Phobic Disorder</a:t>
            </a:r>
            <a:r>
              <a:rPr lang="en-GB" sz="3600" i="1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1600" b="1" dirty="0"/>
              <a:t>Psychological interventions:</a:t>
            </a:r>
          </a:p>
          <a:p>
            <a:r>
              <a:rPr lang="en-GB" sz="1600" dirty="0"/>
              <a:t>Individual CBT </a:t>
            </a:r>
          </a:p>
          <a:p>
            <a:pPr>
              <a:buNone/>
            </a:pPr>
            <a:endParaRPr lang="en-GB" sz="1600" dirty="0"/>
          </a:p>
          <a:p>
            <a:r>
              <a:rPr lang="en-GB" sz="1600" dirty="0"/>
              <a:t>CBT-based supported self-help</a:t>
            </a:r>
          </a:p>
          <a:p>
            <a:endParaRPr lang="en-GB" sz="1600" dirty="0"/>
          </a:p>
          <a:p>
            <a:pPr>
              <a:buNone/>
            </a:pPr>
            <a:r>
              <a:rPr lang="en-GB" sz="1600" b="1" dirty="0"/>
              <a:t>Medication:</a:t>
            </a:r>
          </a:p>
          <a:p>
            <a:r>
              <a:rPr lang="en-GB" sz="1600" dirty="0" err="1"/>
              <a:t>escitalopram</a:t>
            </a:r>
            <a:r>
              <a:rPr lang="en-GB" sz="1600" dirty="0"/>
              <a:t> or sertraline</a:t>
            </a:r>
          </a:p>
          <a:p>
            <a:r>
              <a:rPr lang="en-GB" sz="1600" dirty="0" err="1"/>
              <a:t>deluxetine</a:t>
            </a:r>
            <a:endParaRPr lang="en-GB" sz="1600" dirty="0"/>
          </a:p>
          <a:p>
            <a:r>
              <a:rPr lang="en-GB" sz="1600" dirty="0" err="1"/>
              <a:t>phenelzine</a:t>
            </a:r>
            <a:r>
              <a:rPr lang="en-GB" sz="1600" dirty="0"/>
              <a:t> is of proven efficacy</a:t>
            </a:r>
          </a:p>
          <a:p>
            <a:endParaRPr lang="en-GB" sz="1600" dirty="0"/>
          </a:p>
          <a:p>
            <a:pPr marL="109728" indent="0">
              <a:buNone/>
            </a:pPr>
            <a:r>
              <a:rPr lang="en-GB" sz="1600" b="1" u="sng" dirty="0"/>
              <a:t>(Social phobia : </a:t>
            </a:r>
            <a:r>
              <a:rPr lang="en-GB" sz="1600" dirty="0"/>
              <a:t>Most SSRI and Venlafaxine, </a:t>
            </a:r>
            <a:r>
              <a:rPr lang="en-GB" sz="1600" dirty="0" err="1"/>
              <a:t>moclobemide</a:t>
            </a:r>
            <a:r>
              <a:rPr lang="en-GB" sz="1600" dirty="0"/>
              <a:t>, </a:t>
            </a:r>
            <a:r>
              <a:rPr lang="en-GB" sz="1600" dirty="0" err="1"/>
              <a:t>pregabaline</a:t>
            </a:r>
            <a:r>
              <a:rPr lang="en-GB" sz="1600" dirty="0"/>
              <a:t> and gabapentin and olanzapine)</a:t>
            </a:r>
          </a:p>
          <a:p>
            <a:endParaRPr lang="en-GB" sz="1600" dirty="0"/>
          </a:p>
          <a:p>
            <a:endParaRPr lang="en-GB" sz="1600" b="1" dirty="0"/>
          </a:p>
          <a:p>
            <a:pPr>
              <a:buNone/>
            </a:pPr>
            <a:r>
              <a:rPr lang="en-GB" sz="1600" b="1" dirty="0"/>
              <a:t>Short-term psychodynamic psychotherapy: </a:t>
            </a:r>
            <a:r>
              <a:rPr lang="en-GB" sz="1600" dirty="0"/>
              <a:t>if decline CBT and medications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>
                <a:solidFill>
                  <a:srgbClr val="A00054"/>
                </a:solidFill>
              </a:rPr>
              <a:t>Social Phobia : The </a:t>
            </a:r>
            <a:r>
              <a:rPr lang="en-GB" sz="4000" b="1" dirty="0" err="1">
                <a:solidFill>
                  <a:srgbClr val="A00054"/>
                </a:solidFill>
              </a:rPr>
              <a:t>Heimberg</a:t>
            </a:r>
            <a:r>
              <a:rPr lang="en-GB" sz="4000" b="1" dirty="0">
                <a:solidFill>
                  <a:srgbClr val="A00054"/>
                </a:solidFill>
              </a:rPr>
              <a:t> Model</a:t>
            </a:r>
            <a:endParaRPr lang="en-GB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Individual CBT </a:t>
            </a:r>
          </a:p>
          <a:p>
            <a:endParaRPr lang="en-GB" sz="2000" dirty="0"/>
          </a:p>
          <a:p>
            <a:r>
              <a:rPr lang="en-GB" sz="2000" dirty="0"/>
              <a:t>education about social anxiety</a:t>
            </a:r>
          </a:p>
          <a:p>
            <a:endParaRPr lang="en-GB" sz="2000" dirty="0"/>
          </a:p>
          <a:p>
            <a:r>
              <a:rPr lang="en-GB" sz="2000" dirty="0"/>
              <a:t>cognitive restructuring</a:t>
            </a:r>
          </a:p>
          <a:p>
            <a:endParaRPr lang="en-GB" sz="2000" dirty="0"/>
          </a:p>
          <a:p>
            <a:r>
              <a:rPr lang="en-GB" sz="2000" dirty="0"/>
              <a:t>graduated exposure</a:t>
            </a:r>
          </a:p>
          <a:p>
            <a:endParaRPr lang="en-GB" sz="2000" dirty="0"/>
          </a:p>
          <a:p>
            <a:r>
              <a:rPr lang="en-GB" sz="2000" dirty="0"/>
              <a:t>examination and modification of core beliefs</a:t>
            </a:r>
          </a:p>
          <a:p>
            <a:endParaRPr lang="en-GB" sz="2000" dirty="0"/>
          </a:p>
          <a:p>
            <a:r>
              <a:rPr lang="en-GB" sz="2000" dirty="0"/>
              <a:t>relapse prevention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714202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Social Phobia : Short-Term Psychodynamic Psychotherapy</a:t>
            </a:r>
            <a:endParaRPr lang="en-GB" sz="36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modify insecure attachments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focus on a core conflictual relationship theme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focus on shame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encouraging exposure to feared social situations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self-affirming inner dialogue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improve social skills.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9492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Social Phobia : Treatment Resistance</a:t>
            </a:r>
            <a:endParaRPr lang="en-GB" sz="36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000" dirty="0"/>
              <a:t>Individual CBT in combination with antidepressant</a:t>
            </a:r>
          </a:p>
          <a:p>
            <a:endParaRPr lang="en-GB" sz="2000" dirty="0"/>
          </a:p>
          <a:p>
            <a:r>
              <a:rPr lang="en-GB" sz="2000" dirty="0"/>
              <a:t>Escitalopram or sertraline</a:t>
            </a:r>
          </a:p>
          <a:p>
            <a:pPr marL="109728" indent="0">
              <a:buNone/>
            </a:pPr>
            <a:endParaRPr lang="en-GB" sz="2000" dirty="0"/>
          </a:p>
          <a:p>
            <a:r>
              <a:rPr lang="en-GB" sz="2000" dirty="0"/>
              <a:t>There is emerging evidence for the efficacy of venlafaxine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 err="1"/>
              <a:t>phenelzine</a:t>
            </a:r>
            <a:endParaRPr lang="en-GB" sz="2000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642194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Evidence Base for </a:t>
            </a:r>
            <a:r>
              <a:rPr lang="en-GB" sz="3600" b="1" dirty="0" err="1">
                <a:solidFill>
                  <a:srgbClr val="A00054"/>
                </a:solidFill>
              </a:rPr>
              <a:t>SSRIs</a:t>
            </a:r>
            <a:r>
              <a:rPr lang="en-GB" sz="3600" b="1" dirty="0">
                <a:solidFill>
                  <a:srgbClr val="A00054"/>
                </a:solidFill>
              </a:rPr>
              <a:t> in Anxiety Disorders</a:t>
            </a:r>
            <a:endParaRPr lang="en-GB" sz="3600" i="1" dirty="0"/>
          </a:p>
        </p:txBody>
      </p:sp>
      <p:pic>
        <p:nvPicPr>
          <p:cNvPr id="4" name="Content Placeholder 3" descr="AD effect on various conditio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6422"/>
            <a:ext cx="6203032" cy="375295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Other Medications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Benzodiazepines: Acute treatment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 err="1"/>
              <a:t>Pregabaline</a:t>
            </a:r>
            <a:r>
              <a:rPr lang="en-GB" sz="2000" dirty="0"/>
              <a:t>: Acute treatment and relapse prevention of GAD and social anxiety.</a:t>
            </a:r>
          </a:p>
          <a:p>
            <a:pPr>
              <a:buNone/>
            </a:pPr>
            <a:r>
              <a:rPr lang="en-GB" sz="2000" dirty="0"/>
              <a:t>   Role of Augmentation of SSRI/SNRI in GAD 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 err="1"/>
              <a:t>Agomelatine</a:t>
            </a:r>
            <a:r>
              <a:rPr lang="en-GB" sz="2000" dirty="0"/>
              <a:t>: Depression and GAD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 err="1"/>
              <a:t>Buspirone</a:t>
            </a:r>
            <a:r>
              <a:rPr lang="en-GB" sz="2000" dirty="0"/>
              <a:t>: Acute treat of GAD and more effective in patients not exposed to BDZs, safe.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064896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Continuation of Medication for Relapse Prevention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GB" sz="2000" dirty="0"/>
              <a:t>GAD: 6-12 months</a:t>
            </a:r>
          </a:p>
          <a:p>
            <a:r>
              <a:rPr lang="en-GB" sz="2000" dirty="0"/>
              <a:t>Social phobia: At least 6 months</a:t>
            </a:r>
          </a:p>
          <a:p>
            <a:r>
              <a:rPr lang="en-GB" sz="2000" dirty="0" err="1"/>
              <a:t>PTSD</a:t>
            </a:r>
            <a:r>
              <a:rPr lang="en-GB" sz="2000" dirty="0"/>
              <a:t>: Up to 12 months</a:t>
            </a:r>
          </a:p>
          <a:p>
            <a:r>
              <a:rPr lang="en-GB" sz="2000" dirty="0" err="1"/>
              <a:t>OCD</a:t>
            </a:r>
            <a:r>
              <a:rPr lang="en-GB" sz="2000" dirty="0"/>
              <a:t>: At least 12 months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256584" cy="1228998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Factors Predicting a Good Outcome</a:t>
            </a:r>
            <a:endParaRPr lang="en-GB" sz="3600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Having a stable, supportive family life</a:t>
            </a:r>
          </a:p>
          <a:p>
            <a:endParaRPr lang="en-US" sz="2000" dirty="0"/>
          </a:p>
          <a:p>
            <a:r>
              <a:rPr lang="en-US" sz="2000" dirty="0"/>
              <a:t>Being young male</a:t>
            </a:r>
          </a:p>
          <a:p>
            <a:endParaRPr lang="en-US" sz="2000" dirty="0"/>
          </a:p>
          <a:p>
            <a:r>
              <a:rPr lang="en-US" sz="2000" dirty="0"/>
              <a:t>Having no co-morbid physical illness</a:t>
            </a:r>
          </a:p>
          <a:p>
            <a:endParaRPr lang="en-US" sz="2000" dirty="0"/>
          </a:p>
          <a:p>
            <a:r>
              <a:rPr lang="en-US" sz="2000" dirty="0"/>
              <a:t>Not receiving any psychotropic medication earlier in the course of illness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12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Anxiety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53526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sz="4000" b="1" dirty="0">
                <a:solidFill>
                  <a:srgbClr val="A00054"/>
                </a:solidFill>
                <a:ea typeface="Arial" charset="0"/>
                <a:cs typeface="Arial" charset="0"/>
              </a:rPr>
              <a:t>Biopsychosocial management of GAD, phobic anxiety disorders and panic disorder</a:t>
            </a:r>
            <a:endParaRPr lang="en-US" sz="4000" b="1" dirty="0">
              <a:solidFill>
                <a:srgbClr val="A00054"/>
              </a:solidFill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dirty="0"/>
              <a:t>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39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Baldwin DS, Anderson IM, Nutt DJ,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Allgulander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C et al, Evidence-based pharmacological treatment of anxiety disorders, post-traumatic stress disorder and obsessive-compulsive disorder: A revision of the 2005 guidelines from the British Association for Psychopharmacology 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Journal of Psychopharmacology 2014;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1–37. </a:t>
            </a:r>
          </a:p>
          <a:p>
            <a:r>
              <a:rPr lang="en-GB" sz="1600" i="1" dirty="0">
                <a:latin typeface="Arial" pitchFamily="34" charset="0"/>
                <a:cs typeface="Arial" pitchFamily="34" charset="0"/>
              </a:rPr>
              <a:t>British Association for Psychopharmacology - treatment of Anxiety disorders guidelineshttp://www.bap.org.uk/pdfs/Anxiety_Disorder_Guidelines.pdf5. 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Bruce SE, Yonkers KA, Otto MW et al.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Influence of Psychiatric 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Comorbidity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 on Recovery and Recurrence in Generalized Anxiety Disorder, Social Phobia, and Panic Disorder: A 12-Year Prospective Study Am J Psychiatry 2005;162:1179-1187</a:t>
            </a:r>
          </a:p>
          <a:p>
            <a:r>
              <a:rPr lang="en-GB" sz="1600" i="1" dirty="0">
                <a:latin typeface="Arial" pitchFamily="34" charset="0"/>
                <a:cs typeface="Arial" pitchFamily="34" charset="0"/>
              </a:rPr>
              <a:t>Christmas D, Davies S, Nutt D. Psychopharmacology of anxiety disorder, Ebrainjnc.cpm 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Naomi A.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Fineberg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, Brigitte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Tonnoir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, Ole Lemming , Dan J. Stein.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Escitalopram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prevents relapse of obsessive-compulsive disorder. European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Neuropsychopharmacology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(2007)</a:t>
            </a:r>
          </a:p>
          <a:p>
            <a:r>
              <a:rPr lang="en-GB" sz="1600" i="1" dirty="0">
                <a:latin typeface="Arial" pitchFamily="34" charset="0"/>
                <a:cs typeface="Arial" pitchFamily="34" charset="0"/>
              </a:rPr>
              <a:t>NICE Guidelines- GAD and panic disorder (Quick reference) http://www.nice.org.uk/nicemedia/live/13314/52601/52601.pdf3. </a:t>
            </a:r>
          </a:p>
          <a:p>
            <a:r>
              <a:rPr lang="en-GB" sz="1600" i="1" dirty="0">
                <a:latin typeface="Arial" pitchFamily="34" charset="0"/>
                <a:cs typeface="Arial" pitchFamily="34" charset="0"/>
              </a:rPr>
              <a:t>Taylor, Paton, 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Kapur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 (2009). The 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Maudsley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 Prescribing guidelines, 10th Edition, 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Informa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 Healthcare.</a:t>
            </a:r>
          </a:p>
          <a:p>
            <a:pPr>
              <a:buNone/>
            </a:pPr>
            <a:endParaRPr lang="en-GB" sz="1900" dirty="0">
              <a:latin typeface="Arial" pitchFamily="34" charset="0"/>
              <a:cs typeface="Arial" pitchFamily="34" charset="0"/>
            </a:endParaRPr>
          </a:p>
          <a:p>
            <a:endParaRPr lang="en-GB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693058"/>
            <a:ext cx="7839075" cy="2827847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1. Venlafaxine is not licenced for which of the following indications?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lvl="0" indent="0">
              <a:buNone/>
            </a:pPr>
            <a:r>
              <a:rPr lang="en-GB" sz="2000" dirty="0"/>
              <a:t>A 	Social anxiety</a:t>
            </a:r>
          </a:p>
          <a:p>
            <a:pPr marL="0" lvl="0" indent="0">
              <a:buNone/>
            </a:pPr>
            <a:r>
              <a:rPr lang="en-GB" sz="2000" dirty="0"/>
              <a:t>B 	PTSD</a:t>
            </a:r>
          </a:p>
          <a:p>
            <a:pPr marL="0" lvl="0" indent="0">
              <a:buNone/>
            </a:pPr>
            <a:r>
              <a:rPr lang="en-GB" sz="2000" dirty="0"/>
              <a:t>C	Panic disorder</a:t>
            </a:r>
          </a:p>
          <a:p>
            <a:pPr marL="0" lvl="0" indent="0">
              <a:buNone/>
            </a:pPr>
            <a:r>
              <a:rPr lang="en-GB" sz="2000" dirty="0"/>
              <a:t>D	Depression +/- Anxiety</a:t>
            </a:r>
          </a:p>
          <a:p>
            <a:pPr marL="0" lvl="0" indent="0">
              <a:buNone/>
            </a:pPr>
            <a:r>
              <a:rPr lang="en-GB" sz="2000" dirty="0"/>
              <a:t>E	GAD</a:t>
            </a:r>
          </a:p>
        </p:txBody>
      </p:sp>
    </p:spTree>
    <p:extLst>
      <p:ext uri="{BB962C8B-B14F-4D97-AF65-F5344CB8AC3E}">
        <p14:creationId xmlns:p14="http://schemas.microsoft.com/office/powerpoint/2010/main" val="2505641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693058"/>
            <a:ext cx="7839075" cy="2827847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1. Venlafaxine is not licenced for which of the following indications?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lvl="0" indent="0">
              <a:buNone/>
            </a:pPr>
            <a:r>
              <a:rPr lang="en-GB" sz="2000" dirty="0"/>
              <a:t>A 	Social anxiety</a:t>
            </a:r>
          </a:p>
          <a:p>
            <a:pPr marL="0" lvl="0" indent="0">
              <a:buNone/>
            </a:pPr>
            <a:r>
              <a:rPr lang="en-GB" sz="2000" b="1" dirty="0"/>
              <a:t>B 	PTSD</a:t>
            </a: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C	Panic disorder</a:t>
            </a:r>
          </a:p>
          <a:p>
            <a:pPr marL="0" lvl="0" indent="0">
              <a:buNone/>
            </a:pPr>
            <a:r>
              <a:rPr lang="en-GB" sz="2000" dirty="0"/>
              <a:t>D	Depression +/- Anxiety</a:t>
            </a:r>
          </a:p>
          <a:p>
            <a:pPr marL="0" lvl="0" indent="0">
              <a:buNone/>
            </a:pPr>
            <a:r>
              <a:rPr lang="en-GB" sz="2000" dirty="0"/>
              <a:t>E	GAD</a:t>
            </a:r>
          </a:p>
        </p:txBody>
      </p:sp>
    </p:spTree>
    <p:extLst>
      <p:ext uri="{BB962C8B-B14F-4D97-AF65-F5344CB8AC3E}">
        <p14:creationId xmlns:p14="http://schemas.microsoft.com/office/powerpoint/2010/main" val="3739544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693058"/>
            <a:ext cx="7839075" cy="2827847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2. The following are TRUE of the pharmacokinetics of benzodiazepines:</a:t>
            </a:r>
          </a:p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When long-acting they have long elimination half-life.</a:t>
            </a:r>
          </a:p>
          <a:p>
            <a:pPr marL="0" lvl="0" indent="0">
              <a:buNone/>
            </a:pPr>
            <a:r>
              <a:rPr lang="en-GB" sz="2000" dirty="0"/>
              <a:t>B	When short-acting they have a small distribution volume. </a:t>
            </a:r>
          </a:p>
          <a:p>
            <a:pPr marL="0" lvl="0" indent="0">
              <a:buNone/>
            </a:pPr>
            <a:r>
              <a:rPr lang="en-GB" sz="2000" dirty="0"/>
              <a:t>C	When long-acting they have no active metabolites </a:t>
            </a:r>
          </a:p>
          <a:p>
            <a:pPr marL="0" lvl="0" indent="0">
              <a:buNone/>
            </a:pPr>
            <a:r>
              <a:rPr lang="en-GB" sz="2000" dirty="0"/>
              <a:t>D	When short-acting they have high accumulation </a:t>
            </a:r>
          </a:p>
          <a:p>
            <a:pPr marL="0" lvl="0" indent="0">
              <a:buNone/>
            </a:pPr>
            <a:r>
              <a:rPr lang="en-GB" sz="2000" dirty="0"/>
              <a:t>E	Benzodiazepines with a half-life of 12 hours tend to be used as anxiolytics. </a:t>
            </a:r>
          </a:p>
        </p:txBody>
      </p:sp>
    </p:spTree>
    <p:extLst>
      <p:ext uri="{BB962C8B-B14F-4D97-AF65-F5344CB8AC3E}">
        <p14:creationId xmlns:p14="http://schemas.microsoft.com/office/powerpoint/2010/main" val="175550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693058"/>
            <a:ext cx="7839075" cy="2827847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2. The following are TRUE of the pharmacokinetics of benzodiazepines:</a:t>
            </a:r>
          </a:p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b="1" dirty="0"/>
              <a:t>A	When long-acting they have long elimination half-life.</a:t>
            </a: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B	When short-acting they have a small distribution volume. </a:t>
            </a:r>
          </a:p>
          <a:p>
            <a:pPr marL="0" lvl="0" indent="0">
              <a:buNone/>
            </a:pPr>
            <a:r>
              <a:rPr lang="en-GB" sz="2000" dirty="0"/>
              <a:t>C	When long-acting they have no active metabolites </a:t>
            </a:r>
          </a:p>
          <a:p>
            <a:pPr marL="0" lvl="0" indent="0">
              <a:buNone/>
            </a:pPr>
            <a:r>
              <a:rPr lang="en-GB" sz="2000" dirty="0"/>
              <a:t>D	When short-acting they have high accumulation </a:t>
            </a:r>
          </a:p>
          <a:p>
            <a:pPr marL="0" lvl="0" indent="0">
              <a:buNone/>
            </a:pPr>
            <a:r>
              <a:rPr lang="en-GB" sz="2000" dirty="0"/>
              <a:t>E	Benzodiazepines with a half-life of 12 hours tend to be used as anxiolytics. </a:t>
            </a:r>
          </a:p>
        </p:txBody>
      </p:sp>
    </p:spTree>
    <p:extLst>
      <p:ext uri="{BB962C8B-B14F-4D97-AF65-F5344CB8AC3E}">
        <p14:creationId xmlns:p14="http://schemas.microsoft.com/office/powerpoint/2010/main" val="2633224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2204864"/>
            <a:ext cx="8784976" cy="331604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Which of the following statements is FALSE about the effects of hypnotics on sleep?</a:t>
            </a:r>
            <a:br>
              <a:rPr lang="en-GB" sz="2000" dirty="0"/>
            </a:b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Benzodiazepines supress stage IV sleep. </a:t>
            </a:r>
          </a:p>
          <a:p>
            <a:pPr marL="0" lvl="0" indent="0">
              <a:buNone/>
            </a:pPr>
            <a:r>
              <a:rPr lang="en-GB" sz="2000" dirty="0"/>
              <a:t>B	With chronic Benzodiazepines use suppression of REM sleep in 	the 	early part of the night occurs</a:t>
            </a:r>
          </a:p>
          <a:p>
            <a:pPr marL="0" lvl="0" indent="0">
              <a:buNone/>
            </a:pPr>
            <a:r>
              <a:rPr lang="en-GB" sz="2000" dirty="0"/>
              <a:t>C	On withdrawal of Benzodiazepines a rebound increase above the 	‘normal’ amount of REM sleep occurs.</a:t>
            </a:r>
          </a:p>
          <a:p>
            <a:pPr marL="0" lvl="0" indent="0">
              <a:buNone/>
            </a:pPr>
            <a:r>
              <a:rPr lang="en-GB" sz="2000" dirty="0"/>
              <a:t>D	It may take up to 6 weeks to see a return to a normal sleep pattern on 	Benzodiazepine withdrawal.</a:t>
            </a:r>
          </a:p>
          <a:p>
            <a:pPr marL="0" lvl="0" indent="0">
              <a:buNone/>
            </a:pPr>
            <a:r>
              <a:rPr lang="en-GB" sz="2000" dirty="0"/>
              <a:t>E	Barbiturates are more likely to suppress REM sleep than are 	Benzodiazepines.</a:t>
            </a:r>
          </a:p>
        </p:txBody>
      </p:sp>
    </p:spTree>
    <p:extLst>
      <p:ext uri="{BB962C8B-B14F-4D97-AF65-F5344CB8AC3E}">
        <p14:creationId xmlns:p14="http://schemas.microsoft.com/office/powerpoint/2010/main" val="1245315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2204864"/>
            <a:ext cx="8784976" cy="331604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Which of the following statements is FALSE about the effects of hypnotics on sleep?</a:t>
            </a:r>
            <a:br>
              <a:rPr lang="en-GB" sz="2000" dirty="0"/>
            </a:b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Benzodiazepines supress stage IV sleep. </a:t>
            </a:r>
          </a:p>
          <a:p>
            <a:pPr marL="0" lvl="0" indent="0">
              <a:buNone/>
            </a:pPr>
            <a:r>
              <a:rPr lang="en-GB" sz="2000" b="1" dirty="0"/>
              <a:t>B	With chronic Benzodiazepines use suppression of REM sleep in 	the early part of the night occurs</a:t>
            </a: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C	On withdrawal of Benzodiazepines a rebound increase above the 	‘normal’ amount of REM sleep occurs.</a:t>
            </a:r>
          </a:p>
          <a:p>
            <a:pPr marL="0" lvl="0" indent="0">
              <a:buNone/>
            </a:pPr>
            <a:r>
              <a:rPr lang="en-GB" sz="2000" dirty="0"/>
              <a:t>D	It may take up to 6 weeks to see a return to a normal sleep pattern on 	Benzodiazepine withdrawal.</a:t>
            </a:r>
          </a:p>
          <a:p>
            <a:pPr marL="0" lvl="0" indent="0">
              <a:buNone/>
            </a:pPr>
            <a:r>
              <a:rPr lang="en-GB" sz="2000" dirty="0"/>
              <a:t>E	Barbiturates are more likely to suppress REM sleep than are 	Benzodiazepines.</a:t>
            </a:r>
          </a:p>
        </p:txBody>
      </p:sp>
    </p:spTree>
    <p:extLst>
      <p:ext uri="{BB962C8B-B14F-4D97-AF65-F5344CB8AC3E}">
        <p14:creationId xmlns:p14="http://schemas.microsoft.com/office/powerpoint/2010/main" val="3357801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2390774"/>
            <a:ext cx="8784976" cy="313013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With regards to the NICE guidelines for GAD, which of the following is FALSE?</a:t>
            </a:r>
            <a:br>
              <a:rPr lang="en-GB" sz="2000" dirty="0"/>
            </a:b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SSRIs (particularly Sertraline) are the first line medications. </a:t>
            </a:r>
          </a:p>
          <a:p>
            <a:pPr marL="0" lvl="0" indent="0">
              <a:buNone/>
            </a:pPr>
            <a:r>
              <a:rPr lang="en-GB" sz="2000" dirty="0"/>
              <a:t>B	SNRIs are second line. </a:t>
            </a:r>
          </a:p>
          <a:p>
            <a:pPr marL="0" lvl="0" indent="0">
              <a:buNone/>
            </a:pPr>
            <a:r>
              <a:rPr lang="en-GB" sz="2000" dirty="0"/>
              <a:t>C	If the patient cannot tolerate SSRI or SNRI, offer </a:t>
            </a:r>
            <a:r>
              <a:rPr lang="en-GB" sz="2000" dirty="0" err="1"/>
              <a:t>Pregabalin</a:t>
            </a:r>
            <a:r>
              <a:rPr lang="en-GB" sz="2000" dirty="0"/>
              <a:t>. </a:t>
            </a:r>
          </a:p>
          <a:p>
            <a:pPr marL="0" lvl="0" indent="0">
              <a:buNone/>
            </a:pPr>
            <a:r>
              <a:rPr lang="en-GB" sz="2000" dirty="0"/>
              <a:t>D	Antipsychotic should be offered for the treatment of GAD in 	primary care.</a:t>
            </a:r>
          </a:p>
          <a:p>
            <a:pPr marL="0" lvl="0" indent="0">
              <a:buNone/>
            </a:pPr>
            <a:r>
              <a:rPr lang="en-GB" sz="2000" dirty="0"/>
              <a:t>E	Do not offer a benzodiazepine for the treatment of GAD in primary or 	secondary care except as a short-term measure during crises</a:t>
            </a:r>
          </a:p>
        </p:txBody>
      </p:sp>
    </p:spTree>
    <p:extLst>
      <p:ext uri="{BB962C8B-B14F-4D97-AF65-F5344CB8AC3E}">
        <p14:creationId xmlns:p14="http://schemas.microsoft.com/office/powerpoint/2010/main" val="3515142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2390774"/>
            <a:ext cx="8784976" cy="313013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With regards to the NICE guidelines for GAD, which of the following is FALSE?</a:t>
            </a:r>
            <a:br>
              <a:rPr lang="en-GB" sz="2000" dirty="0"/>
            </a:b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SSRIs (particularly Sertraline) are the first line medications. </a:t>
            </a:r>
          </a:p>
          <a:p>
            <a:pPr marL="0" lvl="0" indent="0">
              <a:buNone/>
            </a:pPr>
            <a:r>
              <a:rPr lang="en-GB" sz="2000" dirty="0"/>
              <a:t>B	SNRIs are second line. </a:t>
            </a:r>
          </a:p>
          <a:p>
            <a:pPr marL="0" lvl="0" indent="0">
              <a:buNone/>
            </a:pPr>
            <a:r>
              <a:rPr lang="en-GB" sz="2000" dirty="0"/>
              <a:t>C	If the patient cannot tolerate SSRI or SNRI, offer </a:t>
            </a:r>
            <a:r>
              <a:rPr lang="en-GB" sz="2000" dirty="0" err="1"/>
              <a:t>Pregabalin</a:t>
            </a:r>
            <a:r>
              <a:rPr lang="en-GB" sz="2000" dirty="0"/>
              <a:t>. </a:t>
            </a:r>
          </a:p>
          <a:p>
            <a:pPr marL="0" lvl="0" indent="0">
              <a:buNone/>
            </a:pPr>
            <a:r>
              <a:rPr lang="en-GB" sz="2000" b="1" dirty="0"/>
              <a:t>D	Antipsychotics should be offered for the treatment of GAD in 	primary care.</a:t>
            </a: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E	Do not offer a benzodiazepine for the treatment of GAD in primary or 	secondary care except as a short-term measure during crises</a:t>
            </a:r>
          </a:p>
        </p:txBody>
      </p:sp>
    </p:spTree>
    <p:extLst>
      <p:ext uri="{BB962C8B-B14F-4D97-AF65-F5344CB8AC3E}">
        <p14:creationId xmlns:p14="http://schemas.microsoft.com/office/powerpoint/2010/main" val="1683890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1268760"/>
            <a:ext cx="8784976" cy="425214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With respect to the NICE guidelines for psychological intervention for GAD, which of the following is FALSE?</a:t>
            </a:r>
          </a:p>
          <a:p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CBT for people with GAD should be based on the treatment manuals 	used in the clinical trials of CBT for GAD.</a:t>
            </a:r>
          </a:p>
          <a:p>
            <a:pPr marL="0" lvl="0" indent="0">
              <a:buNone/>
            </a:pPr>
            <a:r>
              <a:rPr lang="en-GB" sz="2000" dirty="0"/>
              <a:t>B	CBT for GAD usually consist of 12–15 weekly sessions (fewer if the 	person recovers sooner; more if clinically required), each lasting 1 hour.</a:t>
            </a:r>
          </a:p>
          <a:p>
            <a:pPr marL="0" lvl="0" indent="0">
              <a:buNone/>
            </a:pPr>
            <a:r>
              <a:rPr lang="en-GB" sz="2000" dirty="0"/>
              <a:t>C	Practitioners providing high-intensity psychological interventions 	for 	GAD need not have regular supervision to monitor fidelity to 	the 	treatment model.</a:t>
            </a:r>
          </a:p>
          <a:p>
            <a:pPr marL="0" lvl="0" indent="0">
              <a:buNone/>
            </a:pPr>
            <a:r>
              <a:rPr lang="en-GB" sz="2000" dirty="0"/>
              <a:t>D	If a person with GAD chooses a high-intensity psychological 	intervention, offer either CBT or applied relaxation.</a:t>
            </a:r>
          </a:p>
          <a:p>
            <a:pPr marL="0" lvl="0" indent="0">
              <a:buNone/>
            </a:pPr>
            <a:r>
              <a:rPr lang="en-GB" sz="2000" dirty="0"/>
              <a:t>E	Consider providing all interventions in the preferred language of the 	person with GAD if possible. </a:t>
            </a:r>
          </a:p>
        </p:txBody>
      </p:sp>
    </p:spTree>
    <p:extLst>
      <p:ext uri="{BB962C8B-B14F-4D97-AF65-F5344CB8AC3E}">
        <p14:creationId xmlns:p14="http://schemas.microsoft.com/office/powerpoint/2010/main" val="58873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505"/>
            <a:ext cx="4257676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  <a:p>
            <a:r>
              <a:rPr lang="en-GB" dirty="0"/>
              <a:t>Stepped care model</a:t>
            </a:r>
          </a:p>
          <a:p>
            <a:r>
              <a:rPr lang="en-GB" dirty="0"/>
              <a:t>Psychological treatments</a:t>
            </a:r>
          </a:p>
          <a:p>
            <a:r>
              <a:rPr lang="en-GB" dirty="0"/>
              <a:t>Drug treatments</a:t>
            </a:r>
          </a:p>
          <a:p>
            <a:r>
              <a:rPr lang="en-GB" dirty="0"/>
              <a:t>Course </a:t>
            </a:r>
          </a:p>
          <a:p>
            <a:r>
              <a:rPr lang="en-GB" dirty="0"/>
              <a:t>Relapse prevention</a:t>
            </a:r>
          </a:p>
          <a:p>
            <a:endParaRPr lang="en-GB" dirty="0"/>
          </a:p>
        </p:txBody>
      </p:sp>
      <p:pic>
        <p:nvPicPr>
          <p:cNvPr id="6" name="Picture 5" descr="Serotonin and NA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974" y="3123546"/>
            <a:ext cx="3476580" cy="300261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04" y="1268760"/>
            <a:ext cx="8784976" cy="425214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With respect to the NICE guidelines for psychological intervention for GAD, which of the following is FALSE?</a:t>
            </a:r>
          </a:p>
          <a:p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A	CBT for people with GAD should be based on the treatment manuals 	used in the clinical trials of CBT for GAD.</a:t>
            </a:r>
          </a:p>
          <a:p>
            <a:pPr marL="0" lvl="0" indent="0">
              <a:buNone/>
            </a:pPr>
            <a:r>
              <a:rPr lang="en-GB" sz="2000" dirty="0"/>
              <a:t>B	CBT for GAD usually consist of 12–15 weekly sessions (fewer if the 	person recovers sooner; more if clinically required), each lasting 1 hour.</a:t>
            </a:r>
          </a:p>
          <a:p>
            <a:pPr marL="0" lvl="0" indent="0">
              <a:buNone/>
            </a:pPr>
            <a:r>
              <a:rPr lang="en-GB" sz="2000" b="1" dirty="0"/>
              <a:t>C	Practitioners providing high-intensity psychological interventions 	for GAD need not have regular supervision to monitor fidelity to 	the treatment model.</a:t>
            </a: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D	If a person with GAD chooses a high-intensity psychological 	intervention, offer either CBT or applied relaxation.</a:t>
            </a:r>
          </a:p>
          <a:p>
            <a:pPr marL="0" lvl="0" indent="0">
              <a:buNone/>
            </a:pPr>
            <a:r>
              <a:rPr lang="en-GB" sz="2000" dirty="0"/>
              <a:t>E	Consider providing all interventions in the preferred language of the 	person with GAD if possible. </a:t>
            </a:r>
          </a:p>
        </p:txBody>
      </p:sp>
    </p:spTree>
    <p:extLst>
      <p:ext uri="{BB962C8B-B14F-4D97-AF65-F5344CB8AC3E}">
        <p14:creationId xmlns:p14="http://schemas.microsoft.com/office/powerpoint/2010/main" val="1123513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Anxiety Disorders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69104"/>
            <a:ext cx="7839075" cy="245745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Any Questions?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40222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45624" cy="77809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A00054"/>
                </a:solidFill>
              </a:rPr>
              <a:t>Assessment</a:t>
            </a:r>
            <a:r>
              <a:rPr lang="en-GB" dirty="0"/>
              <a:t> </a:t>
            </a:r>
            <a:r>
              <a:rPr lang="en-GB" sz="4000" b="1" dirty="0">
                <a:solidFill>
                  <a:srgbClr val="A00054"/>
                </a:solidFill>
              </a:rPr>
              <a:t>of</a:t>
            </a:r>
            <a:r>
              <a:rPr lang="en-GB" dirty="0"/>
              <a:t> </a:t>
            </a:r>
            <a:r>
              <a:rPr lang="en-GB" sz="4000" b="1" dirty="0">
                <a:solidFill>
                  <a:srgbClr val="A00054"/>
                </a:solidFill>
              </a:rPr>
              <a:t>anxiety symptoms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0291"/>
          <a:stretch/>
        </p:blipFill>
        <p:spPr bwMode="auto">
          <a:xfrm>
            <a:off x="0" y="1916832"/>
            <a:ext cx="7988315" cy="38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387" y="994718"/>
            <a:ext cx="8229600" cy="850106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Management principles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>
                <a:ea typeface="ＭＳ Ｐゴシック" pitchFamily="-84" charset="-128"/>
              </a:rPr>
              <a:t>Correct diagnosis</a:t>
            </a:r>
          </a:p>
          <a:p>
            <a:r>
              <a:rPr lang="en-US" sz="2800" dirty="0">
                <a:ea typeface="ＭＳ Ｐゴシック" pitchFamily="-84" charset="-128"/>
              </a:rPr>
              <a:t>Co-morbidities</a:t>
            </a:r>
          </a:p>
          <a:p>
            <a:r>
              <a:rPr lang="en-US" sz="2800" dirty="0">
                <a:ea typeface="ＭＳ Ｐゴシック" pitchFamily="-84" charset="-128"/>
              </a:rPr>
              <a:t>Rule out organic e.g. thyroid etc.</a:t>
            </a:r>
          </a:p>
          <a:p>
            <a:r>
              <a:rPr lang="en-US" sz="2800" dirty="0">
                <a:ea typeface="ＭＳ Ｐゴシック" pitchFamily="-84" charset="-128"/>
              </a:rPr>
              <a:t>Effect of alcohol, substances and caffeine</a:t>
            </a:r>
          </a:p>
          <a:p>
            <a:r>
              <a:rPr lang="en-US" sz="2800" dirty="0">
                <a:ea typeface="ＭＳ Ｐゴシック" pitchFamily="-84" charset="-128"/>
              </a:rPr>
              <a:t>Over the counter and prescribed medications</a:t>
            </a:r>
          </a:p>
          <a:p>
            <a:r>
              <a:rPr lang="en-US" sz="2800" dirty="0">
                <a:ea typeface="ＭＳ Ｐゴシック" pitchFamily="-84" charset="-128"/>
              </a:rPr>
              <a:t>Psychoeducation, self-help</a:t>
            </a:r>
          </a:p>
          <a:p>
            <a:r>
              <a:rPr lang="en-US" sz="2800" dirty="0">
                <a:ea typeface="ＭＳ Ｐゴシック" pitchFamily="-84" charset="-128"/>
              </a:rPr>
              <a:t>Psychological interventions</a:t>
            </a:r>
          </a:p>
          <a:p>
            <a:r>
              <a:rPr lang="en-US" sz="2800" dirty="0">
                <a:ea typeface="ＭＳ Ｐゴシック" pitchFamily="-84" charset="-128"/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389237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640"/>
            <a:ext cx="5412722" cy="1152128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Stepped care approach </a:t>
            </a:r>
            <a:br>
              <a:rPr lang="en-US" sz="3600" b="1" dirty="0">
                <a:solidFill>
                  <a:srgbClr val="A00054"/>
                </a:solidFill>
              </a:rPr>
            </a:br>
            <a:r>
              <a:rPr lang="en-US" sz="3600" b="1" dirty="0">
                <a:solidFill>
                  <a:srgbClr val="A00054"/>
                </a:solidFill>
              </a:rPr>
              <a:t>(GAD) NICE 2015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036560"/>
              </p:ext>
            </p:extLst>
          </p:nvPr>
        </p:nvGraphicFramePr>
        <p:xfrm>
          <a:off x="395536" y="1340768"/>
          <a:ext cx="85072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52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Step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i="1" dirty="0"/>
              <a:t>Identification and Assessment :</a:t>
            </a:r>
            <a:r>
              <a:rPr lang="en-US" sz="2000" dirty="0"/>
              <a:t>number, severity and duration of symptoms, the degree of distress and functional impairment</a:t>
            </a:r>
            <a:endParaRPr lang="en-GB" sz="2000" i="1" dirty="0"/>
          </a:p>
          <a:p>
            <a:endParaRPr lang="en-GB" sz="2000" i="1" dirty="0"/>
          </a:p>
          <a:p>
            <a:r>
              <a:rPr lang="en-GB" sz="2000" b="1" i="1" dirty="0"/>
              <a:t>Education: </a:t>
            </a:r>
            <a:r>
              <a:rPr lang="en-GB" sz="2000" dirty="0"/>
              <a:t>over-the-counter medications, preparations and their potential problems. </a:t>
            </a:r>
            <a:endParaRPr lang="en-GB" sz="2000" b="1" i="1" dirty="0"/>
          </a:p>
          <a:p>
            <a:endParaRPr lang="en-GB" sz="2000" i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17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A00054"/>
                </a:solidFill>
              </a:rPr>
              <a:t>Step 2</a:t>
            </a:r>
            <a:r>
              <a:rPr lang="en-GB" i="1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000" b="1" i="1" dirty="0"/>
              <a:t>Low-intensity psychological interventions:</a:t>
            </a:r>
          </a:p>
          <a:p>
            <a:pPr marL="109728" indent="0">
              <a:buNone/>
            </a:pPr>
            <a:endParaRPr lang="en-US" sz="2000" b="1" i="1" dirty="0"/>
          </a:p>
          <a:p>
            <a:r>
              <a:rPr lang="en-GB" sz="2000" dirty="0"/>
              <a:t>individual non-facilitated self-help </a:t>
            </a:r>
          </a:p>
          <a:p>
            <a:endParaRPr lang="en-GB" sz="2000" dirty="0"/>
          </a:p>
          <a:p>
            <a:r>
              <a:rPr lang="en-GB" sz="2000" dirty="0"/>
              <a:t>individual guided self-help</a:t>
            </a:r>
          </a:p>
          <a:p>
            <a:endParaRPr lang="en-GB" sz="2000" dirty="0"/>
          </a:p>
          <a:p>
            <a:r>
              <a:rPr lang="en-GB" sz="2000" dirty="0"/>
              <a:t>psychoeducational groups</a:t>
            </a:r>
          </a:p>
        </p:txBody>
      </p:sp>
    </p:spTree>
    <p:extLst>
      <p:ext uri="{BB962C8B-B14F-4D97-AF65-F5344CB8AC3E}">
        <p14:creationId xmlns:p14="http://schemas.microsoft.com/office/powerpoint/2010/main" val="773472118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3- GA- Suicide and Self-harm-2" id="{338AAD11-ED57-4CCA-933E-5C368458F083}" vid="{2AD7B48D-0FA1-42F5-81BA-68DFF743B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6588</TotalTime>
  <Words>2165</Words>
  <Application>Microsoft Office PowerPoint</Application>
  <PresentationFormat>On-screen Show (4:3)</PresentationFormat>
  <Paragraphs>352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ＭＳ Ｐゴシック</vt:lpstr>
      <vt:lpstr>Arial</vt:lpstr>
      <vt:lpstr>Calibri</vt:lpstr>
      <vt:lpstr>Psychiatry Recruitment PP</vt:lpstr>
      <vt:lpstr>PowerPoint Presentation</vt:lpstr>
      <vt:lpstr>GA Module: Anxiety Disorders</vt:lpstr>
      <vt:lpstr>GA Module: Anxiety Disorders</vt:lpstr>
      <vt:lpstr>Outline</vt:lpstr>
      <vt:lpstr>Assessment of anxiety symptoms</vt:lpstr>
      <vt:lpstr>Management principles</vt:lpstr>
      <vt:lpstr>Stepped care approach  (GAD) NICE 2015</vt:lpstr>
      <vt:lpstr>Step 1</vt:lpstr>
      <vt:lpstr>Step 2 </vt:lpstr>
      <vt:lpstr>Step 3</vt:lpstr>
      <vt:lpstr> Individual high-intensity psychological  intervention (HIPI) </vt:lpstr>
      <vt:lpstr>General principles of prescribing in Anxiety disorders </vt:lpstr>
      <vt:lpstr>Drug treatment for GAD</vt:lpstr>
      <vt:lpstr> Drug treatment </vt:lpstr>
      <vt:lpstr>Drug treatment</vt:lpstr>
      <vt:lpstr>Secondary Care </vt:lpstr>
      <vt:lpstr>Step 4</vt:lpstr>
      <vt:lpstr>Panic Disorder</vt:lpstr>
      <vt:lpstr>Panic Disorder</vt:lpstr>
      <vt:lpstr> Psychological Interventions</vt:lpstr>
      <vt:lpstr>Drug treatment for Panic Disorder</vt:lpstr>
      <vt:lpstr>Phobic Disorder </vt:lpstr>
      <vt:lpstr>Social Phobia : The Heimberg Model</vt:lpstr>
      <vt:lpstr>Social Phobia : Short-Term Psychodynamic Psychotherapy</vt:lpstr>
      <vt:lpstr>Social Phobia : Treatment Resistance</vt:lpstr>
      <vt:lpstr>Evidence Base for SSRIs in Anxiety Disorders</vt:lpstr>
      <vt:lpstr>Other Medications</vt:lpstr>
      <vt:lpstr>Continuation of Medication for Relapse Prevention</vt:lpstr>
      <vt:lpstr>Factors Predicting a Good Outcome</vt:lpstr>
      <vt:lpstr>References</vt:lpstr>
      <vt:lpstr>GA Module: Anxiety Disorders</vt:lpstr>
      <vt:lpstr>GA Module: Anxiety Disorders</vt:lpstr>
      <vt:lpstr>GA Module: Anxiety Disorders</vt:lpstr>
      <vt:lpstr>GA Module: Anxiety Disorders</vt:lpstr>
      <vt:lpstr>GA Module: Anxiety Disorders</vt:lpstr>
      <vt:lpstr>GA Module: Anxiety Disorders</vt:lpstr>
      <vt:lpstr>GA Module: Anxiety Disorders</vt:lpstr>
      <vt:lpstr>GA Module: Anxiety Disorders</vt:lpstr>
      <vt:lpstr>PowerPoint Presentation</vt:lpstr>
      <vt:lpstr>PowerPoint Presentation</vt:lpstr>
      <vt:lpstr>GA Module: Anxiety Disorders</vt:lpstr>
    </vt:vector>
  </TitlesOfParts>
  <Company>Whipps Cross University NHS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</dc:title>
  <dc:creator>yousaf</dc:creator>
  <cp:lastModifiedBy>Helen McEnerney</cp:lastModifiedBy>
  <cp:revision>428</cp:revision>
  <dcterms:created xsi:type="dcterms:W3CDTF">2007-01-31T11:33:45Z</dcterms:created>
  <dcterms:modified xsi:type="dcterms:W3CDTF">2020-06-29T15:03:20Z</dcterms:modified>
</cp:coreProperties>
</file>