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40"/>
  </p:notesMasterIdLst>
  <p:sldIdLst>
    <p:sldId id="298" r:id="rId2"/>
    <p:sldId id="299" r:id="rId3"/>
    <p:sldId id="300" r:id="rId4"/>
    <p:sldId id="301" r:id="rId5"/>
    <p:sldId id="273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57" r:id="rId15"/>
    <p:sldId id="263" r:id="rId16"/>
    <p:sldId id="275" r:id="rId17"/>
    <p:sldId id="274" r:id="rId18"/>
    <p:sldId id="276" r:id="rId19"/>
    <p:sldId id="294" r:id="rId20"/>
    <p:sldId id="277" r:id="rId21"/>
    <p:sldId id="279" r:id="rId22"/>
    <p:sldId id="296" r:id="rId23"/>
    <p:sldId id="295" r:id="rId24"/>
    <p:sldId id="280" r:id="rId25"/>
    <p:sldId id="287" r:id="rId26"/>
    <p:sldId id="281" r:id="rId27"/>
    <p:sldId id="288" r:id="rId28"/>
    <p:sldId id="282" r:id="rId29"/>
    <p:sldId id="289" r:id="rId30"/>
    <p:sldId id="283" r:id="rId31"/>
    <p:sldId id="290" r:id="rId32"/>
    <p:sldId id="284" r:id="rId33"/>
    <p:sldId id="291" r:id="rId34"/>
    <p:sldId id="285" r:id="rId35"/>
    <p:sldId id="292" r:id="rId36"/>
    <p:sldId id="286" r:id="rId37"/>
    <p:sldId id="293" r:id="rId38"/>
    <p:sldId id="264" r:id="rId3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D1DAD7F-E4C0-42F9-A318-CDBB798E8B70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B2CD71BF-DC76-4D8B-BE9E-E5DB54EE9808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3917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A80D581-884E-4686-84CD-5BB5C9D00668}" type="slidenum">
              <a:rPr lang="en-US" altLang="en-US" smtClean="0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325494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b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DB46934-C255-4FFB-B3D8-E45FDDB1E057}" type="slidenum">
              <a:rPr lang="en-GB" altLang="en-US" smtClean="0">
                <a:latin typeface="Calibri" panose="020F0502020204030204" pitchFamily="34" charset="0"/>
              </a:rPr>
              <a:pPr/>
              <a:t>32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12597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b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FB8E37C-285D-4C9D-880D-7AC9F1E804DA}" type="slidenum">
              <a:rPr lang="en-GB" altLang="en-US" smtClean="0">
                <a:latin typeface="Calibri" panose="020F0502020204030204" pitchFamily="34" charset="0"/>
              </a:rPr>
              <a:pPr/>
              <a:t>33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090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All low except gabapentin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A2BFD86-6C3B-4B3D-990C-3987290B89B3}" type="slidenum">
              <a:rPr lang="en-GB" altLang="en-US" smtClean="0">
                <a:latin typeface="Calibri" panose="020F0502020204030204" pitchFamily="34" charset="0"/>
              </a:rPr>
              <a:pPr/>
              <a:t>34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3520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All low except gabapentin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CF1505D-40DD-44FA-A9BE-026B3DB2E6A9}" type="slidenum">
              <a:rPr lang="en-GB" altLang="en-US" smtClean="0">
                <a:latin typeface="Calibri" panose="020F0502020204030204" pitchFamily="34" charset="0"/>
              </a:rPr>
              <a:pPr/>
              <a:t>35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7780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1D, 2A, 3C, 4B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D63DC90-DE9B-4688-9DDE-EF874B832D92}" type="slidenum">
              <a:rPr lang="en-GB" altLang="en-US" smtClean="0">
                <a:latin typeface="Calibri" panose="020F0502020204030204" pitchFamily="34" charset="0"/>
              </a:rPr>
              <a:pPr/>
              <a:t>36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40399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1D, 2A, 3C, 4B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7AE5547-8FD4-4B5E-BFE0-B2C26C94FCE3}" type="slidenum">
              <a:rPr lang="en-GB" altLang="en-US" smtClean="0">
                <a:latin typeface="Calibri" panose="020F0502020204030204" pitchFamily="34" charset="0"/>
              </a:rPr>
              <a:pPr/>
              <a:t>37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1304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D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F2C3B55-1A28-4AFA-B279-717F3BA76E25}" type="slidenum">
              <a:rPr lang="en-GB" altLang="en-US" smtClean="0">
                <a:latin typeface="Calibri" panose="020F0502020204030204" pitchFamily="34" charset="0"/>
              </a:rPr>
              <a:pPr/>
              <a:t>24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3118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D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5A8C8E41-E50E-4DCD-A57F-7D25E90FF831}" type="slidenum">
              <a:rPr lang="en-GB" altLang="en-US" smtClean="0">
                <a:latin typeface="Calibri" panose="020F0502020204030204" pitchFamily="34" charset="0"/>
              </a:rPr>
              <a:pPr/>
              <a:t>25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8597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066FDB-F9D2-4A9F-BCE8-2CFA5D738671}" type="slidenum">
              <a:rPr lang="en-GB" altLang="en-US" smtClean="0">
                <a:latin typeface="Calibri" panose="020F0502020204030204" pitchFamily="34" charset="0"/>
              </a:rPr>
              <a:pPr/>
              <a:t>26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43952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A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B7D7049-45AE-4E2E-8554-18273E93051C}" type="slidenum">
              <a:rPr lang="en-GB" altLang="en-US" smtClean="0">
                <a:latin typeface="Calibri" panose="020F0502020204030204" pitchFamily="34" charset="0"/>
              </a:rPr>
              <a:pPr/>
              <a:t>27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70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1c, 2A, 3B, 4D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EB132CB-24F7-4DAD-8BFC-078FE8ADF00C}" type="slidenum">
              <a:rPr lang="en-GB" altLang="en-US" smtClean="0">
                <a:latin typeface="Calibri" panose="020F0502020204030204" pitchFamily="34" charset="0"/>
              </a:rPr>
              <a:pPr/>
              <a:t>28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8744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1c, 2A, 3B, 4D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8808E84-5EC4-4BA9-BC5D-98998D0EA4D7}" type="slidenum">
              <a:rPr lang="en-GB" altLang="en-US" smtClean="0">
                <a:latin typeface="Calibri" panose="020F0502020204030204" pitchFamily="34" charset="0"/>
              </a:rPr>
              <a:pPr/>
              <a:t>29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1338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D but note recent controversy raised in Knight’s meta analysis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313E6289-83B0-462B-A2FB-7A85119901B4}" type="slidenum">
              <a:rPr lang="en-GB" altLang="en-US" smtClean="0">
                <a:latin typeface="Calibri" panose="020F0502020204030204" pitchFamily="34" charset="0"/>
              </a:rPr>
              <a:pPr/>
              <a:t>30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1801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/>
              <a:t>D but note recent controversy raised in Knight’s meta analysis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8AD86A9-56E0-4F89-973F-C0191C9C2488}" type="slidenum">
              <a:rPr lang="en-GB" altLang="en-US" smtClean="0">
                <a:latin typeface="Calibri" panose="020F0502020204030204" pitchFamily="34" charset="0"/>
              </a:rPr>
              <a:pPr/>
              <a:t>31</a:t>
            </a:fld>
            <a:endParaRPr lang="en-GB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6443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7839075" cy="3720662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80289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954924"/>
            <a:ext cx="4619297" cy="3720662"/>
          </a:xfrm>
          <a:prstGeom prst="rect">
            <a:avLst/>
          </a:prstGeo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5218113" y="1954213"/>
            <a:ext cx="3673475" cy="37211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1913814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sub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 baseline="0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 baseline="0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2486025"/>
            <a:ext cx="7839075" cy="2457450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11697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, subtitle, text and photo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457200" y="1025526"/>
            <a:ext cx="7772400" cy="679449"/>
          </a:xfrm>
          <a:prstGeom prst="rect">
            <a:avLst/>
          </a:prstGeom>
        </p:spPr>
        <p:txBody>
          <a:bodyPr/>
          <a:lstStyle>
            <a:lvl1pPr algn="l">
              <a:defRPr sz="3600" b="1">
                <a:solidFill>
                  <a:srgbClr val="A0005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457200" y="1757362"/>
            <a:ext cx="6400800" cy="58102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800" b="1">
                <a:solidFill>
                  <a:srgbClr val="00389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1" y="2486025"/>
            <a:ext cx="4761186" cy="2457450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360988" y="2486025"/>
            <a:ext cx="3451225" cy="2457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aseline="0"/>
            </a:lvl1pPr>
          </a:lstStyle>
          <a:p>
            <a:pPr lvl="0"/>
            <a:r>
              <a:rPr lang="en-US" noProof="0"/>
              <a:t>Click icon to add picture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72123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slide for graphs and large illustr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68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0CB96C-D005-4FDF-A36B-C39376C101FB}" type="datetimeFigureOut">
              <a:rPr lang="en-GB"/>
              <a:pPr>
                <a:defRPr/>
              </a:pPr>
              <a:t>29/06/2020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96BFCC-725D-42E6-AA5B-2E5DB756F2AA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8743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650" y="360363"/>
            <a:ext cx="3100388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0" y="6227763"/>
            <a:ext cx="9144000" cy="63023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1028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89663"/>
            <a:ext cx="9144000" cy="25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2039938"/>
            <a:ext cx="8335963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13" descr="bottom_brandin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" y="5367338"/>
            <a:ext cx="1797050" cy="1243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/>
          <p:cNvSpPr txBox="1">
            <a:spLocks noChangeArrowheads="1"/>
          </p:cNvSpPr>
          <p:nvPr/>
        </p:nvSpPr>
        <p:spPr bwMode="auto">
          <a:xfrm>
            <a:off x="384175" y="1393825"/>
            <a:ext cx="814228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GB" altLang="en-US" sz="3600" b="1">
                <a:solidFill>
                  <a:srgbClr val="A00054"/>
                </a:solidFill>
              </a:rPr>
              <a:t>MRCPsych General Adult Module</a:t>
            </a:r>
          </a:p>
        </p:txBody>
      </p:sp>
      <p:sp>
        <p:nvSpPr>
          <p:cNvPr id="4101" name="TextBox 1"/>
          <p:cNvSpPr txBox="1">
            <a:spLocks noChangeArrowheads="1"/>
          </p:cNvSpPr>
          <p:nvPr/>
        </p:nvSpPr>
        <p:spPr bwMode="auto">
          <a:xfrm>
            <a:off x="725488" y="3551238"/>
            <a:ext cx="76136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n-GB" altLang="en-US" sz="3600" b="1">
                <a:solidFill>
                  <a:srgbClr val="A00054"/>
                </a:solidFill>
              </a:rPr>
              <a:t>Bipolar Disorder- 3</a:t>
            </a:r>
            <a:endParaRPr lang="en-US" altLang="en-US" b="1">
              <a:solidFill>
                <a:srgbClr val="A00054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 bwMode="auto">
          <a:xfrm>
            <a:off x="463550" y="836613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Treatment of bipolar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773238"/>
            <a:ext cx="8153400" cy="4392612"/>
          </a:xfrm>
        </p:spPr>
        <p:txBody>
          <a:bodyPr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On Lithium: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Optimise levels (0.8-0.1mmol/L)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Add </a:t>
            </a:r>
            <a:r>
              <a:rPr lang="en-GB" dirty="0" err="1"/>
              <a:t>Olanzapine-Fluoxetine</a:t>
            </a:r>
            <a:r>
              <a:rPr lang="en-GB" dirty="0"/>
              <a:t> combination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Or </a:t>
            </a:r>
            <a:r>
              <a:rPr lang="en-GB" dirty="0" err="1"/>
              <a:t>Olanzapine</a:t>
            </a:r>
            <a:r>
              <a:rPr lang="en-GB" dirty="0"/>
              <a:t> OR </a:t>
            </a:r>
            <a:r>
              <a:rPr lang="en-GB" dirty="0" err="1"/>
              <a:t>lamotrigine</a:t>
            </a: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On Valproate: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Optimise levels (50-100mg/L)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Add </a:t>
            </a:r>
            <a:r>
              <a:rPr lang="en-GB" dirty="0" err="1"/>
              <a:t>Olanzapine-Fluoxetine</a:t>
            </a:r>
            <a:r>
              <a:rPr lang="en-GB" dirty="0"/>
              <a:t> combination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Or </a:t>
            </a:r>
            <a:r>
              <a:rPr lang="en-GB" dirty="0" err="1"/>
              <a:t>Olanzapine</a:t>
            </a:r>
            <a:r>
              <a:rPr lang="en-GB" dirty="0"/>
              <a:t> OR </a:t>
            </a:r>
            <a:r>
              <a:rPr lang="en-GB" dirty="0" err="1"/>
              <a:t>lamotrigine</a:t>
            </a:r>
            <a:r>
              <a:rPr lang="en-GB" dirty="0"/>
              <a:t> (CAUTION as valproate can double </a:t>
            </a:r>
            <a:r>
              <a:rPr lang="en-GB" dirty="0" err="1"/>
              <a:t>lamotrigine</a:t>
            </a:r>
            <a:r>
              <a:rPr lang="en-GB" dirty="0"/>
              <a:t> levels)</a:t>
            </a:r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 bwMode="auto">
          <a:xfrm>
            <a:off x="1547813" y="549275"/>
            <a:ext cx="3240087" cy="7826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Prophylaxis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700213"/>
            <a:ext cx="8370887" cy="47815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1" eaLnBrk="1" hangingPunct="1"/>
            <a:r>
              <a:rPr lang="en-GB" altLang="en-US" sz="2400"/>
              <a:t>Offer evidence based, manualised psychological intervention tailored for bipolar affective disorder </a:t>
            </a:r>
          </a:p>
          <a:p>
            <a:pPr lvl="1" eaLnBrk="1" hangingPunct="1"/>
            <a:endParaRPr lang="en-GB" altLang="en-US" sz="2400"/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GB" altLang="en-US" sz="2400"/>
              <a:t>OR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en-US" sz="2400"/>
          </a:p>
          <a:p>
            <a:pPr lvl="1" eaLnBrk="1" hangingPunct="1"/>
            <a:r>
              <a:rPr lang="en-GB" altLang="en-US" sz="2400"/>
              <a:t>High intensity Psychological intervention (CBT, IPT etc) as advised in NICE clinical guideline for depression</a:t>
            </a:r>
          </a:p>
          <a:p>
            <a:pPr lvl="1" eaLnBrk="1" hangingPunct="1"/>
            <a:endParaRPr lang="en-GB" altLang="en-US" sz="2400"/>
          </a:p>
          <a:p>
            <a:pPr lvl="1" eaLnBrk="1" hangingPunct="1">
              <a:buFont typeface="Wingdings 2" panose="05020102010507070707" pitchFamily="18" charset="2"/>
              <a:buNone/>
            </a:pPr>
            <a:r>
              <a:rPr lang="en-GB" altLang="en-US" sz="2400"/>
              <a:t>PLUS…</a:t>
            </a:r>
          </a:p>
          <a:p>
            <a:pPr eaLnBrk="1" hangingPunct="1"/>
            <a:endParaRPr lang="en-GB" altLang="en-US" sz="2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402138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Prophylaxis</a:t>
            </a:r>
          </a:p>
        </p:txBody>
      </p:sp>
      <p:sp>
        <p:nvSpPr>
          <p:cNvPr id="16387" name="Content Placeholder 2"/>
          <p:cNvSpPr>
            <a:spLocks noGrp="1"/>
          </p:cNvSpPr>
          <p:nvPr>
            <p:ph idx="1"/>
          </p:nvPr>
        </p:nvSpPr>
        <p:spPr bwMode="auto">
          <a:xfrm>
            <a:off x="395288" y="1700213"/>
            <a:ext cx="8370887" cy="43211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/>
              <a:t>Lithium as first line prophylaxis (0.6-0.8mmol/L)</a:t>
            </a:r>
          </a:p>
          <a:p>
            <a:pPr eaLnBrk="1" hangingPunct="1"/>
            <a:r>
              <a:rPr lang="en-GB" altLang="en-US" sz="2400"/>
              <a:t>Consider higher maintenance levels (0.8-1.0mmol/L) if a patient has relapsed on lithium previously or is currently symptomatic and functionally impaired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If lithium is ineffective: add valproate</a:t>
            </a:r>
          </a:p>
          <a:p>
            <a:pPr eaLnBrk="1" hangingPunct="1"/>
            <a:r>
              <a:rPr lang="en-GB" altLang="en-US" sz="2400"/>
              <a:t>If lithium is not tolerated: Switch to valproate or olanzapine</a:t>
            </a:r>
          </a:p>
          <a:p>
            <a:pPr eaLnBrk="1" hangingPunct="1"/>
            <a:r>
              <a:rPr lang="en-GB" altLang="en-US" sz="2400"/>
              <a:t>Consider switch to quetiapine if it has been effective in the past</a:t>
            </a:r>
          </a:p>
          <a:p>
            <a:pPr marL="639763" lvl="1" indent="-273050" eaLnBrk="1" hangingPunct="1">
              <a:buFont typeface="Wingdings 2" panose="05020102010507070707" pitchFamily="18" charset="2"/>
              <a:buChar char=""/>
            </a:pPr>
            <a:endParaRPr lang="en-GB" altLang="en-US" sz="20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3322638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Tapering</a:t>
            </a: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Mood stabilisers should be tapered over at least 4 weeks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  <a:p>
            <a:pPr eaLnBrk="1" hangingPunct="1"/>
            <a:r>
              <a:rPr lang="en-GB" altLang="en-US"/>
              <a:t>Lithium should be tapered over 4-12 weeks to prevent rebound mania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  <a:p>
            <a:pPr eaLnBrk="1" hangingPunct="1"/>
            <a:r>
              <a:rPr lang="en-GB" altLang="en-US"/>
              <a:t>Patients should be monitored for 2 years after stopping mood stabilising medication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7625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Advice for GPs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675" y="1268413"/>
            <a:ext cx="8153400" cy="4824412"/>
          </a:xfrm>
        </p:spPr>
        <p:txBody>
          <a:bodyPr>
            <a:normAutofit fontScale="85000"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Primary care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Offer evidence based, </a:t>
            </a:r>
            <a:r>
              <a:rPr lang="en-GB" dirty="0" err="1"/>
              <a:t>manualised</a:t>
            </a:r>
            <a:r>
              <a:rPr lang="en-GB" dirty="0"/>
              <a:t> psychological intervention tailored for bipolar affective disorder OR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High intensity Psychological intervention (CBT, IPT etc) as advised in NICE clinical guideline for depression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Guidelines advise against: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commencing lithium in naïve patients unless shared care arrangements with a specialist are in place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Commencing valproate in primary care  for treatment of BPAD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 bwMode="auto">
          <a:xfrm>
            <a:off x="684213" y="1052513"/>
            <a:ext cx="64897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Referring to secondary care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2060575"/>
            <a:ext cx="8153400" cy="39608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/>
              <a:t>Poor or partial treatment response</a:t>
            </a:r>
          </a:p>
          <a:p>
            <a:pPr eaLnBrk="1" hangingPunct="1"/>
            <a:r>
              <a:rPr lang="en-GB" altLang="en-US" sz="2400"/>
              <a:t>Poor compliance with treatment</a:t>
            </a:r>
          </a:p>
          <a:p>
            <a:pPr eaLnBrk="1" hangingPunct="1"/>
            <a:r>
              <a:rPr lang="en-GB" altLang="en-US" sz="2400"/>
              <a:t>Significant side effects leading to intolerance</a:t>
            </a:r>
          </a:p>
          <a:p>
            <a:pPr eaLnBrk="1" hangingPunct="1"/>
            <a:r>
              <a:rPr lang="en-GB" altLang="en-US" sz="2400"/>
              <a:t>Significant decline in function</a:t>
            </a:r>
          </a:p>
          <a:p>
            <a:pPr eaLnBrk="1" hangingPunct="1"/>
            <a:r>
              <a:rPr lang="en-GB" altLang="en-US" sz="2400"/>
              <a:t>Comorbid ETOH or substance misuse</a:t>
            </a:r>
          </a:p>
          <a:p>
            <a:pPr eaLnBrk="1" hangingPunct="1"/>
            <a:r>
              <a:rPr lang="en-GB" altLang="en-US" sz="2400"/>
              <a:t>Patient wishes to taper mood stabilising medication after remaining well for a period of time</a:t>
            </a:r>
          </a:p>
          <a:p>
            <a:pPr eaLnBrk="1" hangingPunct="1"/>
            <a:r>
              <a:rPr lang="en-GB" altLang="en-US" sz="2400"/>
              <a:t>Women with bipolar affective disorder who are planning pregnancy or who are already pregnant</a:t>
            </a:r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  <a:p>
            <a:pPr eaLnBrk="1" hangingPunct="1"/>
            <a:endParaRPr lang="en-GB" altLang="en-US" sz="2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 bwMode="auto">
          <a:xfrm>
            <a:off x="179388" y="836613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Exam notes on valproate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 bwMode="auto">
          <a:xfrm>
            <a:off x="468313" y="1773238"/>
            <a:ext cx="8153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/>
              <a:t>GABA agonist (in reality complex, multiple mechanisms)</a:t>
            </a:r>
          </a:p>
          <a:p>
            <a:pPr eaLnBrk="1" hangingPunct="1"/>
            <a:r>
              <a:rPr lang="en-GB" altLang="en-US" sz="2400"/>
              <a:t>Third line treatment in Bipolar affective disorder</a:t>
            </a:r>
          </a:p>
          <a:p>
            <a:pPr eaLnBrk="1" hangingPunct="1"/>
            <a:r>
              <a:rPr lang="en-GB" altLang="en-US" sz="2400"/>
              <a:t>First line treatment of generalised seizures</a:t>
            </a:r>
          </a:p>
          <a:p>
            <a:pPr eaLnBrk="1" hangingPunct="1"/>
            <a:r>
              <a:rPr lang="en-GB" altLang="en-US" sz="2400"/>
              <a:t>Hepatically metabolised (CYP 3A4 inhibitor)</a:t>
            </a:r>
          </a:p>
          <a:p>
            <a:pPr eaLnBrk="1" hangingPunct="1"/>
            <a:r>
              <a:rPr lang="en-GB" altLang="en-US" sz="2400"/>
              <a:t>Half life 9-16h</a:t>
            </a:r>
          </a:p>
          <a:p>
            <a:pPr eaLnBrk="1" hangingPunct="1"/>
            <a:r>
              <a:rPr lang="en-GB" altLang="en-US" sz="2400"/>
              <a:t>Trough level required (50-100mg/L)</a:t>
            </a:r>
          </a:p>
          <a:p>
            <a:pPr eaLnBrk="1" hangingPunct="1"/>
            <a:r>
              <a:rPr lang="en-GB" altLang="en-US" sz="2400"/>
              <a:t>Serious SE’s - hepatic failure, pancreatitis, hyperammonaemic encephalopathy</a:t>
            </a:r>
          </a:p>
          <a:p>
            <a:pPr eaLnBrk="1" hangingPunct="1"/>
            <a:r>
              <a:rPr lang="en-GB" altLang="en-US" sz="2400"/>
              <a:t>Major teratogen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 bwMode="auto">
          <a:xfrm>
            <a:off x="250825" y="1125538"/>
            <a:ext cx="8229600" cy="8493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Clinical notes on valproate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2276475"/>
            <a:ext cx="8153400" cy="367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000" dirty="0"/>
              <a:t>Avoid in women of childbearing age:</a:t>
            </a:r>
          </a:p>
          <a:p>
            <a:pPr eaLnBrk="1" hangingPunct="1"/>
            <a:r>
              <a:rPr lang="en-GB" altLang="en-US" sz="2000" dirty="0"/>
              <a:t>Associated with development of PCOS </a:t>
            </a:r>
          </a:p>
          <a:p>
            <a:pPr eaLnBrk="1" hangingPunct="1"/>
            <a:r>
              <a:rPr lang="en-GB" altLang="en-US" sz="2000" dirty="0"/>
              <a:t>Significant risk of NTD’s (reported rates vary between 2-10%) </a:t>
            </a:r>
          </a:p>
          <a:p>
            <a:pPr eaLnBrk="1" hangingPunct="1"/>
            <a:r>
              <a:rPr lang="en-GB" altLang="en-US" sz="2000" dirty="0"/>
              <a:t>30-40 percent of children show evidence of developmental disorders (delayed milestones, cognitive impairment)</a:t>
            </a:r>
          </a:p>
          <a:p>
            <a:pPr eaLnBrk="1" hangingPunct="1"/>
            <a:endParaRPr lang="en-GB" altLang="en-US" sz="2000" dirty="0"/>
          </a:p>
          <a:p>
            <a:pPr eaLnBrk="1" hangingPunct="1"/>
            <a:r>
              <a:rPr lang="en-GB" altLang="en-US" sz="2000" dirty="0" err="1"/>
              <a:t>Risk:benefit</a:t>
            </a:r>
            <a:r>
              <a:rPr lang="en-GB" altLang="en-US" sz="2000" dirty="0"/>
              <a:t> counselling should take place, with emphasis on outlining risks, the need to use effective contraception and to consult asap if planning pregnancy/pregnancy occurs. </a:t>
            </a:r>
          </a:p>
          <a:p>
            <a:pPr eaLnBrk="1" hangingPunct="1"/>
            <a:r>
              <a:rPr lang="en-GB" altLang="en-US" sz="2000" dirty="0"/>
              <a:t>DOCUMENT ALL THIS THOROUGHLY. 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 bwMode="auto">
          <a:xfrm>
            <a:off x="455613" y="908050"/>
            <a:ext cx="8229600" cy="850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Clinical notes on lithium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 bwMode="auto">
          <a:xfrm>
            <a:off x="455613" y="1844675"/>
            <a:ext cx="8229600" cy="4205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800"/>
              <a:t>Most effective long term therapy for BPAD</a:t>
            </a:r>
          </a:p>
          <a:p>
            <a:pPr lvl="1" eaLnBrk="1" hangingPunct="1"/>
            <a:r>
              <a:rPr lang="en-GB" altLang="en-US" sz="2400"/>
              <a:t>Antimanic, antidepressant, anti-suicide</a:t>
            </a:r>
          </a:p>
          <a:p>
            <a:pPr lvl="1" eaLnBrk="1" hangingPunct="1">
              <a:buFont typeface="Wingdings 2" panose="05020102010507070707" pitchFamily="18" charset="2"/>
              <a:buNone/>
            </a:pPr>
            <a:endParaRPr lang="en-GB" altLang="en-US" sz="2400"/>
          </a:p>
          <a:p>
            <a:pPr eaLnBrk="1" hangingPunct="1"/>
            <a:r>
              <a:rPr lang="en-GB" altLang="en-US" sz="2800"/>
              <a:t>Drawbacks classically described as:</a:t>
            </a:r>
          </a:p>
          <a:p>
            <a:pPr lvl="1" eaLnBrk="1" hangingPunct="1"/>
            <a:r>
              <a:rPr lang="en-GB" altLang="en-US" sz="2400"/>
              <a:t>Need for recurrent monitoring, including blood tests</a:t>
            </a:r>
          </a:p>
          <a:p>
            <a:pPr lvl="1" eaLnBrk="1" hangingPunct="1"/>
            <a:r>
              <a:rPr lang="en-GB" altLang="en-US" sz="2400"/>
              <a:t>Narrow therapeutic index and associated risk of serious toxicity</a:t>
            </a:r>
          </a:p>
          <a:p>
            <a:pPr lvl="1" eaLnBrk="1" hangingPunct="1"/>
            <a:r>
              <a:rPr lang="en-GB" altLang="en-US" sz="2400"/>
              <a:t>Side effect profile</a:t>
            </a:r>
          </a:p>
          <a:p>
            <a:pPr lvl="1" eaLnBrk="1" hangingPunct="1"/>
            <a:r>
              <a:rPr lang="en-GB" altLang="en-US" sz="2400"/>
              <a:t>Teratogenicity</a:t>
            </a:r>
          </a:p>
          <a:p>
            <a:pPr eaLnBrk="1" hangingPunct="1"/>
            <a:endParaRPr lang="en-GB" altLang="en-US" sz="28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 bwMode="auto">
          <a:xfrm>
            <a:off x="528638" y="836613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Exam notes on lithium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 bwMode="auto">
          <a:xfrm>
            <a:off x="611188" y="1700213"/>
            <a:ext cx="8153400" cy="4495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2400" dirty="0"/>
              <a:t>Complex, multiple mechanisms of action</a:t>
            </a:r>
          </a:p>
          <a:p>
            <a:pPr eaLnBrk="1" hangingPunct="1">
              <a:defRPr/>
            </a:pPr>
            <a:r>
              <a:rPr lang="en-GB" altLang="en-US" sz="2400" dirty="0"/>
              <a:t>First line prophylaxis in Bipolar affective disorder</a:t>
            </a:r>
          </a:p>
          <a:p>
            <a:pPr eaLnBrk="1" hangingPunct="1">
              <a:defRPr/>
            </a:pPr>
            <a:r>
              <a:rPr lang="en-GB" altLang="en-US" sz="2400" dirty="0" err="1"/>
              <a:t>Renally</a:t>
            </a:r>
            <a:r>
              <a:rPr lang="en-GB" altLang="en-US" sz="2400" dirty="0"/>
              <a:t> excreted (unchanged)</a:t>
            </a:r>
          </a:p>
          <a:p>
            <a:pPr eaLnBrk="1" hangingPunct="1">
              <a:defRPr/>
            </a:pPr>
            <a:r>
              <a:rPr lang="en-GB" altLang="en-US" sz="2400" dirty="0"/>
              <a:t>Half life 18-36h (peak 1-2h SR, 4-5h MR forms)</a:t>
            </a:r>
          </a:p>
          <a:p>
            <a:pPr eaLnBrk="1" hangingPunct="1">
              <a:defRPr/>
            </a:pPr>
            <a:r>
              <a:rPr lang="en-GB" altLang="en-US" sz="2400" dirty="0"/>
              <a:t>12h post dose levels required</a:t>
            </a:r>
          </a:p>
          <a:p>
            <a:pPr eaLnBrk="1" hangingPunct="1">
              <a:defRPr/>
            </a:pPr>
            <a:r>
              <a:rPr lang="en-GB" altLang="en-US" sz="2400" dirty="0"/>
              <a:t>Narrow therapeutic window - toxicity risk</a:t>
            </a:r>
          </a:p>
          <a:p>
            <a:pPr eaLnBrk="1" hangingPunct="1">
              <a:defRPr/>
            </a:pPr>
            <a:r>
              <a:rPr lang="en-GB" altLang="en-US" sz="2400" dirty="0"/>
              <a:t>Serious SE’s - hyperparathyroidism, hypothyroidism, nephrogenic diabetes insipidus</a:t>
            </a:r>
          </a:p>
          <a:p>
            <a:pPr eaLnBrk="1" hangingPunct="1">
              <a:defRPr/>
            </a:pPr>
            <a:r>
              <a:rPr lang="en-GB" altLang="en-US" sz="2400" dirty="0"/>
              <a:t>Teratogenic – </a:t>
            </a:r>
            <a:r>
              <a:rPr lang="en-GB" altLang="en-US" sz="2400" dirty="0" err="1"/>
              <a:t>Ebsteins</a:t>
            </a:r>
            <a:r>
              <a:rPr lang="en-GB" altLang="en-US" sz="2400" dirty="0"/>
              <a:t> anomaly (tricuspid valve defect)</a:t>
            </a:r>
          </a:p>
          <a:p>
            <a:pPr marL="319088" indent="-319088" eaLnBrk="1" hangingPunct="1">
              <a:buFont typeface="Wingdings" panose="05000000000000000000" pitchFamily="2" charset="2"/>
              <a:buChar char=""/>
              <a:defRPr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3"/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67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GA Module: Bipolar Disorder-3</a:t>
            </a:r>
          </a:p>
        </p:txBody>
      </p:sp>
      <p:sp>
        <p:nvSpPr>
          <p:cNvPr id="6147" name="Subtitle 4"/>
          <p:cNvSpPr>
            <a:spLocks noGrp="1"/>
          </p:cNvSpPr>
          <p:nvPr>
            <p:ph type="subTitle" idx="1"/>
          </p:nvPr>
        </p:nvSpPr>
        <p:spPr bwMode="auto">
          <a:xfrm>
            <a:off x="457200" y="1757363"/>
            <a:ext cx="8069263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/>
              <a:t>Aims and Objectives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889000" y="2486025"/>
            <a:ext cx="7839075" cy="3603625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GB" sz="2000" dirty="0"/>
              <a:t>The overall aim is for the trainee to gain an overview of treatment guidelines for BPAD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GB" sz="2000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GB" sz="2000" dirty="0"/>
              <a:t>By the end of the sessions, trainee should have: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z="2000" dirty="0"/>
              <a:t>Developed an understanding of NICE guidelines for management of BPAD. 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GB" sz="2000" dirty="0"/>
              <a:t>Developed an understanding of role of psychological therapies for BPAD</a:t>
            </a:r>
          </a:p>
          <a:p>
            <a:pPr marL="457200" lvl="1" indent="0" eaLnBrk="1" hangingPunct="1">
              <a:buNone/>
              <a:defRPr/>
            </a:pPr>
            <a:endParaRPr lang="en-GB" sz="2000" dirty="0"/>
          </a:p>
          <a:p>
            <a:pPr lvl="1" eaLnBrk="1" hangingPunct="1">
              <a:buFont typeface="Arial" charset="0"/>
              <a:buChar char="–"/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GB" sz="2000" dirty="0">
              <a:solidFill>
                <a:srgbClr val="FF0000"/>
              </a:solidFill>
            </a:endParaRPr>
          </a:p>
          <a:p>
            <a:pPr lvl="1" eaLnBrk="1" hangingPunct="1">
              <a:buFont typeface="Arial" charset="0"/>
              <a:buChar char="–"/>
              <a:defRPr/>
            </a:pP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 bwMode="auto">
          <a:xfrm>
            <a:off x="488950" y="1138238"/>
            <a:ext cx="8229600" cy="7064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Clinical notes on lithium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 bwMode="auto">
          <a:xfrm>
            <a:off x="565150" y="1844675"/>
            <a:ext cx="8153400" cy="420528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2400" dirty="0"/>
              <a:t>Recent meta analysis in the Lancet (Knight et al 2012) highlights: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Weight gain (less than </a:t>
            </a:r>
            <a:r>
              <a:rPr lang="en-GB" altLang="en-US" sz="2000" dirty="0" err="1"/>
              <a:t>Olz</a:t>
            </a:r>
            <a:r>
              <a:rPr lang="en-GB" altLang="en-US" sz="2000" dirty="0"/>
              <a:t>)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Hyperparathyroidism and associated rise in Ca (10%)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Hypothyroidism (OR = 6.05)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Reduced urinary concentrating ability (15% lower)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endParaRPr lang="en-GB" altLang="en-US" sz="2000" dirty="0"/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Evidence questionable for skin disorders, alopecia, clinically significant drop in GFR over short term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000" dirty="0"/>
              <a:t>Teratogenicity also called into question but studies possibly underpowered</a:t>
            </a:r>
          </a:p>
          <a:p>
            <a:pPr marL="639763" lvl="1" indent="-273050" eaLnBrk="1" hangingPunct="1">
              <a:buFont typeface="Wingdings 2" panose="05020102010507070707" pitchFamily="18" charset="2"/>
              <a:buChar char=""/>
              <a:defRPr/>
            </a:pPr>
            <a:endParaRPr lang="en-GB" altLang="en-US" sz="2000" dirty="0"/>
          </a:p>
          <a:p>
            <a:pPr marL="639763" lvl="1" indent="-273050" eaLnBrk="1" hangingPunct="1">
              <a:buFont typeface="Wingdings 2" panose="05020102010507070707" pitchFamily="18" charset="2"/>
              <a:buChar char=""/>
              <a:defRPr/>
            </a:pPr>
            <a:endParaRPr lang="en-GB" altLang="en-US" sz="2000" dirty="0"/>
          </a:p>
          <a:p>
            <a:pPr marL="639763" lvl="1" indent="-273050" eaLnBrk="1" hangingPunct="1">
              <a:buFont typeface="Wingdings 2" panose="05020102010507070707" pitchFamily="18" charset="2"/>
              <a:buChar char=""/>
              <a:defRPr/>
            </a:pPr>
            <a:endParaRPr lang="en-GB" alt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 bwMode="auto">
          <a:xfrm>
            <a:off x="395288" y="1016000"/>
            <a:ext cx="8229600" cy="6492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Psychological therapy in BPAD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 bwMode="auto">
          <a:xfrm>
            <a:off x="323850" y="1700213"/>
            <a:ext cx="8370888" cy="44211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en-GB" altLang="en-US" sz="2800" dirty="0"/>
              <a:t>Growing RCT evidence base for psychotherapy as  an adjunct to medication in BPAD:</a:t>
            </a:r>
          </a:p>
          <a:p>
            <a:pPr eaLnBrk="1" hangingPunct="1">
              <a:defRPr/>
            </a:pPr>
            <a:endParaRPr lang="en-GB" altLang="en-US" sz="2800" dirty="0"/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CBT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Interpersonal Therapy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Social Rhythm Therapy (stabilizing patients’ social and sleep routines and at improving the quality of their interpersonal relationships and their performance of key social roles.)</a:t>
            </a:r>
          </a:p>
          <a:p>
            <a:pPr marL="709613" lvl="1" indent="-342900" eaLnBrk="1" hangingPunct="1">
              <a:buFont typeface="Arial" panose="020B0604020202020204" pitchFamily="34" charset="0"/>
              <a:buChar char="•"/>
              <a:defRPr/>
            </a:pPr>
            <a:r>
              <a:rPr lang="en-GB" altLang="en-US" sz="2400" dirty="0"/>
              <a:t>Psychoeducation	</a:t>
            </a:r>
          </a:p>
          <a:p>
            <a:pPr marL="639763" lvl="1" indent="-273050" eaLnBrk="1" hangingPunct="1">
              <a:buFont typeface="Wingdings 2" panose="05020102010507070707" pitchFamily="18" charset="2"/>
              <a:buNone/>
              <a:defRPr/>
            </a:pPr>
            <a:endParaRPr lang="en-GB" altLang="en-US" sz="24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 bwMode="auto">
          <a:xfrm>
            <a:off x="14288" y="1138238"/>
            <a:ext cx="8229600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Psychotherapy in BPAD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16113"/>
            <a:ext cx="8229600" cy="42100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/>
              <a:t>The course of bipolar disorder </a:t>
            </a:r>
            <a:r>
              <a:rPr lang="en-GB" altLang="en-US" sz="2400" i="1"/>
              <a:t>can</a:t>
            </a:r>
            <a:r>
              <a:rPr lang="en-GB" altLang="en-US" sz="2400"/>
              <a:t> be modified by interventions targeted at the social and environmental context.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Foci include: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Stressful events</a:t>
            </a:r>
          </a:p>
          <a:p>
            <a:pPr eaLnBrk="1" hangingPunct="1"/>
            <a:r>
              <a:rPr lang="en-GB" altLang="en-US" sz="2400"/>
              <a:t>Interpersonal conflict</a:t>
            </a:r>
          </a:p>
          <a:p>
            <a:pPr eaLnBrk="1" hangingPunct="1"/>
            <a:r>
              <a:rPr lang="en-GB" altLang="en-US" sz="2400"/>
              <a:t>Social and circadian rhythm disruption</a:t>
            </a:r>
          </a:p>
          <a:p>
            <a:pPr eaLnBrk="1" hangingPunct="1"/>
            <a:r>
              <a:rPr lang="en-GB" altLang="en-US" sz="2400"/>
              <a:t>Medication non adherence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 bwMode="auto">
          <a:xfrm>
            <a:off x="427038" y="620713"/>
            <a:ext cx="5051425" cy="7778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Further reading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288" y="1600200"/>
            <a:ext cx="8370887" cy="3916363"/>
          </a:xfrm>
        </p:spPr>
        <p:txBody>
          <a:bodyPr>
            <a:normAutofit fontScale="55000" lnSpcReduction="20000"/>
          </a:bodyPr>
          <a:lstStyle/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err="1"/>
              <a:t>Cuijpers</a:t>
            </a:r>
            <a:r>
              <a:rPr lang="en-GB" dirty="0"/>
              <a:t> P, </a:t>
            </a:r>
            <a:r>
              <a:rPr lang="en-GB" dirty="0" err="1"/>
              <a:t>Geraedts</a:t>
            </a:r>
            <a:r>
              <a:rPr lang="en-GB" dirty="0"/>
              <a:t> AS, van Oppen P , et al. Interpersonal psychotherapy for depression a meta-analysis. Am J Psychiatry. 2011;168:581–92. 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err="1"/>
              <a:t>Cuijpers</a:t>
            </a:r>
            <a:r>
              <a:rPr lang="en-GB" dirty="0"/>
              <a:t> P, </a:t>
            </a:r>
            <a:r>
              <a:rPr lang="en-GB" dirty="0" err="1"/>
              <a:t>Andersson</a:t>
            </a:r>
            <a:r>
              <a:rPr lang="en-GB" dirty="0"/>
              <a:t> G, </a:t>
            </a:r>
            <a:r>
              <a:rPr lang="en-GB" dirty="0" err="1"/>
              <a:t>Donker</a:t>
            </a:r>
            <a:r>
              <a:rPr lang="en-GB" dirty="0"/>
              <a:t> T, van </a:t>
            </a:r>
            <a:r>
              <a:rPr lang="en-GB" dirty="0" err="1"/>
              <a:t>Straten</a:t>
            </a:r>
            <a:r>
              <a:rPr lang="en-GB" dirty="0"/>
              <a:t> A. Psychological treatment of depression results of a series of meta-analyses. Nord J Psychiatry. 2011;65:354–64. 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err="1"/>
              <a:t>Driessen</a:t>
            </a:r>
            <a:r>
              <a:rPr lang="en-GB" dirty="0"/>
              <a:t> E, </a:t>
            </a:r>
            <a:r>
              <a:rPr lang="en-GB" dirty="0" err="1"/>
              <a:t>Cuijpers</a:t>
            </a:r>
            <a:r>
              <a:rPr lang="en-GB" dirty="0"/>
              <a:t> P, de Maat SC , et al. The efficacy of short-term psychodynamic psychotherapy for depression a meta-analysis. 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Psychol</a:t>
            </a:r>
            <a:r>
              <a:rPr lang="en-GB" dirty="0"/>
              <a:t> Rev. 2010;30:25–36. 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err="1"/>
              <a:t>Cuijpers</a:t>
            </a:r>
            <a:r>
              <a:rPr lang="en-GB" dirty="0"/>
              <a:t> P, Smit F, </a:t>
            </a:r>
            <a:r>
              <a:rPr lang="en-GB" dirty="0" err="1"/>
              <a:t>Bohlmeijer</a:t>
            </a:r>
            <a:r>
              <a:rPr lang="en-GB" dirty="0"/>
              <a:t> E , et al. Efficacy of cognitive-behavioural therapy and other psychological treatments for adult depression meta-analytic study of publication bias. Br J Psychiatry. 2010;196:173–8. 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err="1"/>
              <a:t>Cuijpers</a:t>
            </a:r>
            <a:r>
              <a:rPr lang="en-GB" dirty="0"/>
              <a:t> P, van </a:t>
            </a:r>
            <a:r>
              <a:rPr lang="en-GB" dirty="0" err="1"/>
              <a:t>Straten</a:t>
            </a:r>
            <a:r>
              <a:rPr lang="en-GB" dirty="0"/>
              <a:t> A, </a:t>
            </a:r>
            <a:r>
              <a:rPr lang="en-GB" dirty="0" err="1"/>
              <a:t>Bohlmeijer</a:t>
            </a:r>
            <a:r>
              <a:rPr lang="en-GB" dirty="0"/>
              <a:t> E , et al. The effects of psychotherapy for adult depression are overestimated a meta-analysis of study quality and effect size. </a:t>
            </a:r>
            <a:r>
              <a:rPr lang="en-GB" dirty="0" err="1"/>
              <a:t>Psychol</a:t>
            </a:r>
            <a:r>
              <a:rPr lang="en-GB" dirty="0"/>
              <a:t> Med.2010;40:211–23. </a:t>
            </a:r>
          </a:p>
          <a:p>
            <a:pPr eaLnBrk="1" fontAlgn="auto" hangingPunct="1">
              <a:spcAft>
                <a:spcPts val="0"/>
              </a:spcAft>
              <a:buFont typeface="Courier New" panose="02070309020205020404" pitchFamily="49" charset="0"/>
              <a:buChar char="o"/>
              <a:defRPr/>
            </a:pPr>
            <a:r>
              <a:rPr lang="en-GB" dirty="0" err="1"/>
              <a:t>Picardi</a:t>
            </a:r>
            <a:r>
              <a:rPr lang="en-GB" dirty="0"/>
              <a:t> A, Gaetano P. Psychotherapy of mood disorders. </a:t>
            </a:r>
            <a:r>
              <a:rPr lang="en-GB" dirty="0" err="1"/>
              <a:t>Clin</a:t>
            </a:r>
            <a:r>
              <a:rPr lang="en-GB" dirty="0"/>
              <a:t> </a:t>
            </a:r>
            <a:r>
              <a:rPr lang="en-GB" dirty="0" err="1"/>
              <a:t>Pract</a:t>
            </a:r>
            <a:r>
              <a:rPr lang="en-GB" dirty="0"/>
              <a:t> </a:t>
            </a:r>
            <a:r>
              <a:rPr lang="en-GB" dirty="0" err="1"/>
              <a:t>Epidemiol</a:t>
            </a:r>
            <a:r>
              <a:rPr lang="en-GB" dirty="0"/>
              <a:t> </a:t>
            </a:r>
            <a:r>
              <a:rPr lang="en-GB" dirty="0" err="1"/>
              <a:t>Ment</a:t>
            </a:r>
            <a:r>
              <a:rPr lang="en-GB" dirty="0"/>
              <a:t> Health. 2014; 10: 140–158.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None/>
              <a:defRPr/>
            </a:pPr>
            <a:endParaRPr lang="en-GB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9069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/>
              <a:t>MCQs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1. Sodium valproate: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A - is mostly renally metabolised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B - commonly causes hypertrichosis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C - reduces lamotrigine levels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D - is licensed for prophylaxis of BPAD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E - is a first line choice in acute mania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25538"/>
            <a:ext cx="8229600" cy="5000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1. Sodium valproate: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A - is mostly HEPATICALLY metabolised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B - commonly causes ALOPECIA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C - can DOUBLE lamotrigine levels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D - </a:t>
            </a:r>
            <a:r>
              <a:rPr lang="en-GB" altLang="en-US">
                <a:solidFill>
                  <a:srgbClr val="FF0000"/>
                </a:solidFill>
              </a:rPr>
              <a:t>is licensed for prophylaxis of BPAD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E - is NOT a first line choice in acute mania (atypical antipsychotics or haloperidol)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2. Which of the following commonly causes hypercalcaemia: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A - Lithium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B - Valproate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C - Risperidone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D - Quetiapine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E - Clozapine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</p:txBody>
      </p:sp>
      <p:sp>
        <p:nvSpPr>
          <p:cNvPr id="34819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268413"/>
            <a:ext cx="8229600" cy="485775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2. Which of the following commonly causes hypercalcaemia:</a:t>
            </a:r>
          </a:p>
          <a:p>
            <a:pPr eaLnBrk="1" hangingPunct="1">
              <a:defRPr/>
            </a:pPr>
            <a:endParaRPr lang="en-GB" altLang="en-US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A - </a:t>
            </a:r>
            <a:r>
              <a:rPr lang="en-GB" altLang="en-US" dirty="0">
                <a:solidFill>
                  <a:srgbClr val="FF0000"/>
                </a:solidFill>
              </a:rPr>
              <a:t>Lithium - up to 10%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B - Valproate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C - Risperidone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D - Quetiapine 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dirty="0"/>
              <a:t>E - Clozapine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Content Placeholder 2"/>
          <p:cNvSpPr>
            <a:spLocks noGrp="1"/>
          </p:cNvSpPr>
          <p:nvPr>
            <p:ph idx="1"/>
          </p:nvPr>
        </p:nvSpPr>
        <p:spPr bwMode="auto">
          <a:xfrm>
            <a:off x="612775" y="1052513"/>
            <a:ext cx="8153400" cy="5472112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3. Match the following to a drug from the list below: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endParaRPr lang="en-GB" altLang="en-US" sz="105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1. Spina Bifida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2. Tricuspid valve defect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3. Cleft palate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4. Microcephaly</a:t>
            </a:r>
          </a:p>
          <a:p>
            <a:pPr eaLnBrk="1" hangingPunct="1">
              <a:defRPr/>
            </a:pPr>
            <a:endParaRPr lang="en-GB" altLang="en-US" sz="2600" dirty="0"/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A - Lithium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B - Benzodiazepines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C - Valproate</a:t>
            </a:r>
          </a:p>
          <a:p>
            <a:pPr marL="0" indent="0" eaLnBrk="1" hangingPunct="1">
              <a:buFont typeface="Arial" panose="020B0604020202020204" pitchFamily="34" charset="0"/>
              <a:buNone/>
              <a:defRPr/>
            </a:pPr>
            <a:r>
              <a:rPr lang="en-GB" altLang="en-US" sz="2600" dirty="0"/>
              <a:t>D - None of the above</a:t>
            </a:r>
          </a:p>
          <a:p>
            <a:pPr eaLnBrk="1" hangingPunct="1">
              <a:defRPr/>
            </a:pPr>
            <a:endParaRPr lang="en-GB" altLang="en-US" dirty="0"/>
          </a:p>
          <a:p>
            <a:pPr eaLnBrk="1" hangingPunct="1">
              <a:defRPr/>
            </a:pPr>
            <a:endParaRPr lang="en-GB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81075"/>
            <a:ext cx="8308975" cy="5543550"/>
          </a:xfrm>
        </p:spPr>
        <p:txBody>
          <a:bodyPr>
            <a:normAutofit lnSpcReduction="1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3. Match the following to a drug from the list below: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4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1. Spina Bifida </a:t>
            </a:r>
            <a:r>
              <a:rPr lang="en-GB" sz="2600" dirty="0">
                <a:solidFill>
                  <a:srgbClr val="FF0000"/>
                </a:solidFill>
              </a:rPr>
              <a:t>(C Valproate and CBZ)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2. Tricuspid valve defect </a:t>
            </a:r>
            <a:r>
              <a:rPr lang="en-GB" sz="2600" dirty="0">
                <a:solidFill>
                  <a:srgbClr val="FF0000"/>
                </a:solidFill>
              </a:rPr>
              <a:t>(A </a:t>
            </a:r>
            <a:r>
              <a:rPr lang="en-GB" sz="2600" dirty="0" err="1">
                <a:solidFill>
                  <a:srgbClr val="FF0000"/>
                </a:solidFill>
              </a:rPr>
              <a:t>Ebsteins</a:t>
            </a:r>
            <a:r>
              <a:rPr lang="en-GB" sz="2600" dirty="0">
                <a:solidFill>
                  <a:srgbClr val="FF0000"/>
                </a:solidFill>
              </a:rPr>
              <a:t> – Lithium)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3. Cleft palate </a:t>
            </a:r>
            <a:r>
              <a:rPr lang="en-GB" sz="2600" dirty="0">
                <a:solidFill>
                  <a:srgbClr val="FF0000"/>
                </a:solidFill>
              </a:rPr>
              <a:t>(B Benzodiazepines)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4. Microcephaly </a:t>
            </a:r>
            <a:r>
              <a:rPr lang="en-GB" sz="2600" dirty="0">
                <a:solidFill>
                  <a:srgbClr val="FF0000"/>
                </a:solidFill>
              </a:rPr>
              <a:t>(D none of these – ETOH as part of foetal alcohol syndrome or cocaine)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sz="2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A - Lithium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B - Benzodiazepines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C - </a:t>
            </a:r>
            <a:r>
              <a:rPr lang="en-GB" sz="2600" dirty="0" err="1"/>
              <a:t>Valproate</a:t>
            </a:r>
            <a:endParaRPr lang="en-GB" sz="26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600" dirty="0"/>
              <a:t>D - None of the above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  <p:sp>
        <p:nvSpPr>
          <p:cNvPr id="3891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67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GA Module: Bipolar Disorder-3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 bwMode="auto">
          <a:xfrm>
            <a:off x="457200" y="1757363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To achieve this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Case Presentation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Journal Club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555 Presentation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Expert-Led Session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MCQs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  <a:p>
            <a:pPr eaLnBrk="1" hangingPunct="1">
              <a:buFont typeface="Arial" charset="0"/>
              <a:buChar char="•"/>
              <a:defRPr/>
            </a:pPr>
            <a:r>
              <a:rPr lang="en-US" dirty="0"/>
              <a:t>Please sign the register and complete the feedback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196975"/>
            <a:ext cx="8229600" cy="49291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4. The risk of Ebstein’s anomaly in babies born to woman taking lithium is: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A – 1:50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B – 1:100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C – 1:500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D – 1:1000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/>
              <a:t>E – 1:5000</a:t>
            </a:r>
          </a:p>
        </p:txBody>
      </p:sp>
      <p:sp>
        <p:nvSpPr>
          <p:cNvPr id="4096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052513"/>
            <a:ext cx="8229600" cy="50736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4. The risk of </a:t>
            </a:r>
            <a:r>
              <a:rPr lang="en-GB" altLang="en-US" dirty="0" err="1"/>
              <a:t>Ebstein’s</a:t>
            </a:r>
            <a:r>
              <a:rPr lang="en-GB" altLang="en-US" dirty="0"/>
              <a:t> anomaly in babies born to woman taking lithium is: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16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A – 1:50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B – 1:100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C – 1:500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D – </a:t>
            </a:r>
            <a:r>
              <a:rPr lang="en-GB" altLang="en-US" dirty="0">
                <a:solidFill>
                  <a:srgbClr val="FF0000"/>
                </a:solidFill>
              </a:rPr>
              <a:t>1:1000 but consider new data from Knight’s meta analysis in clinical practice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dirty="0"/>
              <a:t>E – 1:5000</a:t>
            </a:r>
          </a:p>
        </p:txBody>
      </p:sp>
      <p:sp>
        <p:nvSpPr>
          <p:cNvPr id="4301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417637"/>
            <a:ext cx="8229600" cy="4708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5. Lithium levels in once daily nocte dosing should be taken: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14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A - 4 hours post dose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B - 12 hours post dose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C - 6 hours post dose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D - immediately before the next dose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E - 8 hours post dose</a:t>
            </a:r>
          </a:p>
        </p:txBody>
      </p:sp>
      <p:sp>
        <p:nvSpPr>
          <p:cNvPr id="4505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628799"/>
            <a:ext cx="8578850" cy="44973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5. Lithium levels in once daily nocte dosing should be taken: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endParaRPr lang="en-GB" altLang="en-US" sz="900" dirty="0"/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A - 4 hours post dose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B - 12 hours post dose (0.6-0.8mmol/L prophylaxis, 		0.8-1.0mmol/L in acute episodes)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C - 6 hours post dose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D - immediately before the next dose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/>
              <a:t>E - 8 hours post dose</a:t>
            </a:r>
          </a:p>
        </p:txBody>
      </p:sp>
      <p:sp>
        <p:nvSpPr>
          <p:cNvPr id="47107" name="Title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6. Which of the following drugs has a high therapeutic index:</a:t>
            </a:r>
            <a:br>
              <a:rPr lang="en-GB" altLang="en-US" sz="2800" dirty="0">
                <a:solidFill>
                  <a:srgbClr val="FF0000"/>
                </a:solidFill>
              </a:rPr>
            </a:br>
            <a:endParaRPr lang="en-GB" altLang="en-US" sz="2800" dirty="0">
              <a:solidFill>
                <a:srgbClr val="FF0000"/>
              </a:solidFill>
            </a:endParaRP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A - Lithium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B - Carbamazepine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C - Phenytoin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D - Warfarin </a:t>
            </a:r>
          </a:p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en-GB" altLang="en-US" sz="2800" dirty="0">
                <a:solidFill>
                  <a:srgbClr val="FF0000"/>
                </a:solidFill>
              </a:rPr>
              <a:t>E - Gabapentin</a:t>
            </a:r>
          </a:p>
        </p:txBody>
      </p:sp>
      <p:sp>
        <p:nvSpPr>
          <p:cNvPr id="49155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6. Which of the following drugs has a high therapeutic index: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A - Lithium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B - </a:t>
            </a:r>
            <a:r>
              <a:rPr lang="en-GB" sz="2800" dirty="0" err="1"/>
              <a:t>Carbamazepine</a:t>
            </a: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C - </a:t>
            </a:r>
            <a:r>
              <a:rPr lang="en-GB" sz="2800" dirty="0" err="1"/>
              <a:t>Phenytoin</a:t>
            </a:r>
            <a:endParaRPr lang="en-GB" sz="2800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dirty="0"/>
              <a:t>D - </a:t>
            </a:r>
            <a:r>
              <a:rPr lang="en-GB" sz="2800" dirty="0" err="1"/>
              <a:t>Warfarin</a:t>
            </a:r>
            <a:r>
              <a:rPr lang="en-GB" sz="2800" dirty="0"/>
              <a:t>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2800" b="1" dirty="0">
                <a:solidFill>
                  <a:srgbClr val="FF0000"/>
                </a:solidFill>
              </a:rPr>
              <a:t>E – </a:t>
            </a:r>
            <a:r>
              <a:rPr lang="en-GB" sz="2800" b="1" dirty="0" err="1">
                <a:solidFill>
                  <a:srgbClr val="FF0000"/>
                </a:solidFill>
              </a:rPr>
              <a:t>Gabapentin</a:t>
            </a:r>
            <a:endParaRPr lang="en-GB" sz="2800" b="1" dirty="0">
              <a:solidFill>
                <a:srgbClr val="FF0000"/>
              </a:solidFill>
            </a:endParaRP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  <p:sp>
        <p:nvSpPr>
          <p:cNvPr id="51203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7. Match the following mood stabilisers to their chemical structure: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1. Haloperidol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2. </a:t>
            </a:r>
            <a:r>
              <a:rPr lang="en-GB" dirty="0" err="1"/>
              <a:t>Risperidone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3. </a:t>
            </a:r>
            <a:r>
              <a:rPr lang="en-GB" dirty="0" err="1"/>
              <a:t>Olanzapine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4. </a:t>
            </a:r>
            <a:r>
              <a:rPr lang="en-GB" dirty="0" err="1"/>
              <a:t>Quetiapine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A. </a:t>
            </a:r>
            <a:r>
              <a:rPr lang="en-GB" dirty="0" err="1"/>
              <a:t>Benzizoxazole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B. </a:t>
            </a:r>
            <a:r>
              <a:rPr lang="en-GB" dirty="0" err="1"/>
              <a:t>Dibenzothiazepine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C. </a:t>
            </a:r>
            <a:r>
              <a:rPr lang="en-GB" dirty="0" err="1"/>
              <a:t>Thienobenzodiazepine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D. </a:t>
            </a:r>
            <a:r>
              <a:rPr lang="en-GB" dirty="0" err="1"/>
              <a:t>Butyrophenone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  <p:sp>
        <p:nvSpPr>
          <p:cNvPr id="53251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7. Match the following mood stabilisers to their chemical structure: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1. Haloperidol  	</a:t>
            </a:r>
            <a:r>
              <a:rPr lang="en-GB" dirty="0">
                <a:solidFill>
                  <a:srgbClr val="FF0000"/>
                </a:solidFill>
              </a:rPr>
              <a:t>D</a:t>
            </a:r>
            <a:r>
              <a:rPr lang="en-GB" dirty="0"/>
              <a:t>    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2. Risperidone  	</a:t>
            </a:r>
            <a:r>
              <a:rPr lang="en-GB" dirty="0">
                <a:solidFill>
                  <a:srgbClr val="FF0000"/>
                </a:solidFill>
              </a:rPr>
              <a:t>A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3. Olanzapine </a:t>
            </a:r>
            <a:r>
              <a:rPr lang="en-GB" dirty="0">
                <a:solidFill>
                  <a:srgbClr val="FF0000"/>
                </a:solidFill>
              </a:rPr>
              <a:t> 	C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4. Quetiapine   	</a:t>
            </a:r>
            <a:r>
              <a:rPr lang="en-GB" dirty="0">
                <a:solidFill>
                  <a:srgbClr val="FF0000"/>
                </a:solidFill>
              </a:rPr>
              <a:t>B</a:t>
            </a:r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A. </a:t>
            </a:r>
            <a:r>
              <a:rPr lang="en-GB" dirty="0" err="1"/>
              <a:t>Benzizoxazole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B. </a:t>
            </a:r>
            <a:r>
              <a:rPr lang="en-GB" dirty="0" err="1"/>
              <a:t>Dibenzothiazepine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C. </a:t>
            </a:r>
            <a:r>
              <a:rPr lang="en-GB" dirty="0" err="1"/>
              <a:t>Thienobenzodiazepine</a:t>
            </a:r>
            <a:endParaRPr lang="en-GB" dirty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/>
              <a:t>D. </a:t>
            </a:r>
            <a:r>
              <a:rPr lang="en-GB" dirty="0" err="1"/>
              <a:t>Butyrophenone</a:t>
            </a: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  <p:sp>
        <p:nvSpPr>
          <p:cNvPr id="55299" name="Title 1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altLang="en-US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 bwMode="auto">
          <a:xfrm>
            <a:off x="179512" y="158938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Acknowledgements</a:t>
            </a:r>
          </a:p>
        </p:txBody>
      </p:sp>
      <p:sp>
        <p:nvSpPr>
          <p:cNvPr id="57347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 dirty="0"/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 dirty="0"/>
              <a:t>Dr Rachel Thomasson</a:t>
            </a:r>
          </a:p>
          <a:p>
            <a:pPr eaLnBrk="1" hangingPunct="1"/>
            <a:r>
              <a:rPr lang="en-GB" altLang="en-US" dirty="0"/>
              <a:t>Dr Peter Talbot, Centre for Affective disorders, Manchester, UK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 bwMode="auto">
          <a:xfrm>
            <a:off x="457200" y="1025525"/>
            <a:ext cx="7772400" cy="679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GA Module: Bipolar Disorder-3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 bwMode="auto">
          <a:xfrm>
            <a:off x="457200" y="1757363"/>
            <a:ext cx="64008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/>
              <a:t>Expert Led Session</a:t>
            </a:r>
          </a:p>
        </p:txBody>
      </p:sp>
      <p:sp>
        <p:nvSpPr>
          <p:cNvPr id="8196" name="Text Placeholder 3"/>
          <p:cNvSpPr>
            <a:spLocks noGrp="1"/>
          </p:cNvSpPr>
          <p:nvPr>
            <p:ph type="body" sz="quarter" idx="13"/>
          </p:nvPr>
        </p:nvSpPr>
        <p:spPr bwMode="auto">
          <a:xfrm>
            <a:off x="457200" y="2486025"/>
            <a:ext cx="7839075" cy="31384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A00054"/>
                </a:solidFill>
              </a:rPr>
              <a:t>Bipolar Disorder 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r>
              <a:rPr lang="en-GB" altLang="en-US" b="1" dirty="0">
                <a:solidFill>
                  <a:srgbClr val="A00054"/>
                </a:solidFill>
              </a:rPr>
              <a:t>Biopsychosocial management</a:t>
            </a: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GB" altLang="en-US" b="1" dirty="0">
              <a:solidFill>
                <a:srgbClr val="A00054"/>
              </a:solidFill>
            </a:endParaRPr>
          </a:p>
          <a:p>
            <a:pPr marL="0" indent="0" algn="ctr" eaLnBrk="1" hangingPunct="1">
              <a:buFont typeface="Arial" panose="020B0604020202020204" pitchFamily="34" charset="0"/>
              <a:buNone/>
            </a:pPr>
            <a:endParaRPr lang="en-US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 bwMode="auto">
          <a:xfrm>
            <a:off x="539750" y="620713"/>
            <a:ext cx="5194300" cy="9223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en-GB" altLang="en-US" sz="3600" b="1">
                <a:solidFill>
                  <a:srgbClr val="A00054"/>
                </a:solidFill>
              </a:rPr>
              <a:t>Overview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 bwMode="auto">
          <a:xfrm>
            <a:off x="539750" y="1700213"/>
            <a:ext cx="8153400" cy="44958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dirty="0"/>
              <a:t>NICE guideline CG 185 highlights (2014)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Notes on Lithium and valproate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dirty="0"/>
          </a:p>
          <a:p>
            <a:pPr eaLnBrk="1" hangingPunct="1"/>
            <a:r>
              <a:rPr lang="en-GB" altLang="en-US" dirty="0"/>
              <a:t>Psychological therapy in BPAD</a:t>
            </a:r>
          </a:p>
          <a:p>
            <a:pPr eaLnBrk="1" hangingPunct="1"/>
            <a:endParaRPr lang="en-GB" altLang="en-US" dirty="0"/>
          </a:p>
          <a:p>
            <a:pPr eaLnBrk="1" hangingPunct="1"/>
            <a:r>
              <a:rPr lang="en-GB" altLang="en-US"/>
              <a:t>7 MCQ’S</a:t>
            </a:r>
          </a:p>
          <a:p>
            <a:pPr eaLnBrk="1" hangingPunct="1"/>
            <a:endParaRPr lang="en-GB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4906963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Treatment of Mania/hypomania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/>
              <a:t>Consider stopping antidepressant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In patients not already taking a mood stabiliser: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/>
          </a:p>
          <a:p>
            <a:pPr eaLnBrk="1" hangingPunct="1"/>
            <a:r>
              <a:rPr lang="en-GB" altLang="en-US" sz="2400"/>
              <a:t>First line options include Risperidone, Olanzapine, Quetiapine and Haloperidol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/>
          </a:p>
          <a:p>
            <a:pPr eaLnBrk="1" hangingPunct="1"/>
            <a:r>
              <a:rPr lang="en-GB" altLang="en-US" sz="2400"/>
              <a:t>Switch in first instance if ineffective or not tolerated</a:t>
            </a:r>
          </a:p>
          <a:p>
            <a:pPr eaLnBrk="1" hangingPunct="1"/>
            <a:endParaRPr lang="en-GB" altLang="en-US"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 bwMode="auto">
          <a:xfrm>
            <a:off x="457200" y="908050"/>
            <a:ext cx="8229600" cy="7794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Treatment of Mania/hypomania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 bwMode="auto">
          <a:xfrm>
            <a:off x="457200" y="1916113"/>
            <a:ext cx="8229600" cy="38893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2400"/>
              <a:t>If switch is ineffective or partially effective add lithium, aiming for levels of 0.6-0.8mmol/L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 sz="2400"/>
          </a:p>
          <a:p>
            <a:pPr eaLnBrk="1" hangingPunct="1"/>
            <a:r>
              <a:rPr lang="en-GB" altLang="en-US" sz="2400"/>
              <a:t>Augment with Valproate if lithium is unsuitable or ineffective (avoid valproate in women of child bearing age)</a:t>
            </a:r>
          </a:p>
          <a:p>
            <a:pPr eaLnBrk="1" hangingPunct="1"/>
            <a:endParaRPr lang="en-GB" altLang="en-US" sz="2400"/>
          </a:p>
          <a:p>
            <a:pPr eaLnBrk="1" hangingPunct="1"/>
            <a:r>
              <a:rPr lang="en-GB" altLang="en-US" sz="2400"/>
              <a:t>If already on Lithium, optimise levels and consider adding an antipsychotic from previous list</a:t>
            </a:r>
          </a:p>
          <a:p>
            <a:pPr eaLnBrk="1" hangingPunct="1"/>
            <a:endParaRPr lang="en-GB" altLang="en-US" sz="2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 bwMode="auto">
          <a:xfrm>
            <a:off x="457200" y="11969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Treatment of Mania/hypomania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altLang="en-US"/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Do not offer Lamotrigine – no convincing evidence for use in acute manic episodes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 bwMode="auto">
          <a:xfrm>
            <a:off x="457200" y="836613"/>
            <a:ext cx="8229600" cy="581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altLang="en-US" sz="3600" b="1">
                <a:solidFill>
                  <a:srgbClr val="A00054"/>
                </a:solidFill>
              </a:rPr>
              <a:t>Treatment of bipolar depression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750" y="1628775"/>
            <a:ext cx="8153400" cy="4464050"/>
          </a:xfrm>
        </p:spPr>
        <p:txBody>
          <a:bodyPr>
            <a:normAutofit fontScale="77500" lnSpcReduction="20000"/>
          </a:bodyPr>
          <a:lstStyle/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In the first instance/patient preference: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Offer evidence based, </a:t>
            </a:r>
            <a:r>
              <a:rPr lang="en-GB" dirty="0" err="1"/>
              <a:t>manualised</a:t>
            </a:r>
            <a:r>
              <a:rPr lang="en-GB" dirty="0"/>
              <a:t> psychological intervention tailored for bipolar affective disorder OR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/>
              <a:t>High intensity Psychological intervention (CBT, IPT etc) as advised in NICE clinical guideline for depression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GB" dirty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sz="2800" dirty="0" err="1"/>
              <a:t>Unmedicated</a:t>
            </a:r>
            <a:r>
              <a:rPr lang="en-GB" sz="2800" dirty="0"/>
              <a:t> patients: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err="1"/>
              <a:t>Olanzapine-Fluoxetine</a:t>
            </a:r>
            <a:r>
              <a:rPr lang="en-GB" dirty="0"/>
              <a:t> combination</a:t>
            </a:r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err="1"/>
              <a:t>Quetiapine</a:t>
            </a:r>
            <a:endParaRPr lang="en-GB" dirty="0"/>
          </a:p>
          <a:p>
            <a:pPr marL="822960" lvl="1" indent="-457200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GB" dirty="0" err="1"/>
              <a:t>Olanzapine</a:t>
            </a:r>
            <a:r>
              <a:rPr lang="en-GB" dirty="0"/>
              <a:t> OR </a:t>
            </a:r>
            <a:r>
              <a:rPr lang="en-GB" dirty="0" err="1"/>
              <a:t>lamotrigine</a:t>
            </a:r>
            <a:endParaRPr lang="en-GB" dirty="0"/>
          </a:p>
          <a:p>
            <a:pPr marL="640080" lvl="1" indent="-274320" eaLnBrk="1" fontAlgn="auto" hangingPunct="1">
              <a:spcAft>
                <a:spcPts val="0"/>
              </a:spcAft>
              <a:buFont typeface="Wingdings 2"/>
              <a:buChar char=""/>
              <a:defRPr/>
            </a:pP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  <a:p>
            <a:pPr marL="320040" indent="-320040" eaLnBrk="1" fontAlgn="auto" hangingPunct="1">
              <a:spcAft>
                <a:spcPts val="0"/>
              </a:spcAft>
              <a:buFont typeface="Wingdings"/>
              <a:buChar char=""/>
              <a:defRPr/>
            </a:pPr>
            <a:endParaRPr lang="en-GB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Psychiatry Recruitment PP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S3- GA- Suicide and Self-harm-2" id="{338AAD11-ED57-4CCA-933E-5C368458F083}" vid="{2AD7B48D-0FA1-42F5-81BA-68DFF743B3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</TotalTime>
  <Words>1852</Words>
  <Application>Microsoft Office PowerPoint</Application>
  <PresentationFormat>On-screen Show (4:3)</PresentationFormat>
  <Paragraphs>328</Paragraphs>
  <Slides>38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4" baseType="lpstr">
      <vt:lpstr>Arial</vt:lpstr>
      <vt:lpstr>Calibri</vt:lpstr>
      <vt:lpstr>Courier New</vt:lpstr>
      <vt:lpstr>Wingdings</vt:lpstr>
      <vt:lpstr>Wingdings 2</vt:lpstr>
      <vt:lpstr>Psychiatry Recruitment PP</vt:lpstr>
      <vt:lpstr>PowerPoint Presentation</vt:lpstr>
      <vt:lpstr>GA Module: Bipolar Disorder-3</vt:lpstr>
      <vt:lpstr>GA Module: Bipolar Disorder-3</vt:lpstr>
      <vt:lpstr>GA Module: Bipolar Disorder-3</vt:lpstr>
      <vt:lpstr>Overview</vt:lpstr>
      <vt:lpstr>Treatment of Mania/hypomania</vt:lpstr>
      <vt:lpstr>Treatment of Mania/hypomania</vt:lpstr>
      <vt:lpstr>Treatment of Mania/hypomania</vt:lpstr>
      <vt:lpstr>Treatment of bipolar depression</vt:lpstr>
      <vt:lpstr>Treatment of bipolar depression</vt:lpstr>
      <vt:lpstr>Prophylaxis</vt:lpstr>
      <vt:lpstr>Prophylaxis</vt:lpstr>
      <vt:lpstr>Tapering</vt:lpstr>
      <vt:lpstr>Advice for GPs</vt:lpstr>
      <vt:lpstr>Referring to secondary care</vt:lpstr>
      <vt:lpstr>Exam notes on valproate</vt:lpstr>
      <vt:lpstr>Clinical notes on valproate</vt:lpstr>
      <vt:lpstr>Clinical notes on lithium</vt:lpstr>
      <vt:lpstr>Exam notes on lithium</vt:lpstr>
      <vt:lpstr>Clinical notes on lithium</vt:lpstr>
      <vt:lpstr>Psychological therapy in BPAD</vt:lpstr>
      <vt:lpstr>Psychotherapy in BPAD</vt:lpstr>
      <vt:lpstr>Further reading</vt:lpstr>
      <vt:lpstr>MCQs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Acknowledgements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Treatment of bipolar affective disorder</dc:title>
  <dc:creator>Rachel</dc:creator>
  <cp:lastModifiedBy>Helen McEnerney</cp:lastModifiedBy>
  <cp:revision>46</cp:revision>
  <dcterms:created xsi:type="dcterms:W3CDTF">2015-06-22T19:40:21Z</dcterms:created>
  <dcterms:modified xsi:type="dcterms:W3CDTF">2020-06-29T15:22:45Z</dcterms:modified>
</cp:coreProperties>
</file>