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2"/>
  </p:notesMasterIdLst>
  <p:handoutMasterIdLst>
    <p:handoutMasterId r:id="rId53"/>
  </p:handoutMasterIdLst>
  <p:sldIdLst>
    <p:sldId id="256" r:id="rId2"/>
    <p:sldId id="282" r:id="rId3"/>
    <p:sldId id="284" r:id="rId4"/>
    <p:sldId id="323" r:id="rId5"/>
    <p:sldId id="290" r:id="rId6"/>
    <p:sldId id="291" r:id="rId7"/>
    <p:sldId id="292" r:id="rId8"/>
    <p:sldId id="296" r:id="rId9"/>
    <p:sldId id="294" r:id="rId10"/>
    <p:sldId id="324" r:id="rId11"/>
    <p:sldId id="295" r:id="rId12"/>
    <p:sldId id="297" r:id="rId13"/>
    <p:sldId id="325" r:id="rId14"/>
    <p:sldId id="298" r:id="rId15"/>
    <p:sldId id="299" r:id="rId16"/>
    <p:sldId id="301" r:id="rId17"/>
    <p:sldId id="373" r:id="rId18"/>
    <p:sldId id="302" r:id="rId19"/>
    <p:sldId id="326" r:id="rId20"/>
    <p:sldId id="327" r:id="rId21"/>
    <p:sldId id="305" r:id="rId22"/>
    <p:sldId id="303" r:id="rId23"/>
    <p:sldId id="333" r:id="rId24"/>
    <p:sldId id="334" r:id="rId25"/>
    <p:sldId id="335" r:id="rId26"/>
    <p:sldId id="336" r:id="rId27"/>
    <p:sldId id="338" r:id="rId28"/>
    <p:sldId id="339" r:id="rId29"/>
    <p:sldId id="340" r:id="rId30"/>
    <p:sldId id="341" r:id="rId31"/>
    <p:sldId id="342" r:id="rId32"/>
    <p:sldId id="343" r:id="rId33"/>
    <p:sldId id="344" r:id="rId34"/>
    <p:sldId id="345" r:id="rId35"/>
    <p:sldId id="355" r:id="rId36"/>
    <p:sldId id="356" r:id="rId37"/>
    <p:sldId id="357" r:id="rId38"/>
    <p:sldId id="358" r:id="rId39"/>
    <p:sldId id="359" r:id="rId40"/>
    <p:sldId id="360" r:id="rId41"/>
    <p:sldId id="368" r:id="rId42"/>
    <p:sldId id="361" r:id="rId43"/>
    <p:sldId id="369" r:id="rId44"/>
    <p:sldId id="362" r:id="rId45"/>
    <p:sldId id="370" r:id="rId46"/>
    <p:sldId id="363" r:id="rId47"/>
    <p:sldId id="371" r:id="rId48"/>
    <p:sldId id="364" r:id="rId49"/>
    <p:sldId id="372" r:id="rId50"/>
    <p:sldId id="367" r:id="rId5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893"/>
    <a:srgbClr val="A00054"/>
    <a:srgbClr val="E28C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2517" autoAdjust="0"/>
  </p:normalViewPr>
  <p:slideViewPr>
    <p:cSldViewPr snapToGrid="0" snapToObjects="1">
      <p:cViewPr varScale="1">
        <p:scale>
          <a:sx n="101" d="100"/>
          <a:sy n="101" d="100"/>
        </p:scale>
        <p:origin x="19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B3F6472-0DC5-8443-AC45-780EE1EFB45A}" type="datetimeFigureOut">
              <a:rPr lang="en-US"/>
              <a:pPr>
                <a:defRPr/>
              </a:pPr>
              <a:t>6/29/2020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8C5B9B9D-1956-F846-A822-275B380807AB}" type="slidenum">
              <a:rPr lang="en-US" altLang="en-US"/>
              <a:pPr/>
              <a:t>‹#›</a:t>
            </a:fld>
            <a:endParaRPr lang="en-US" altLang="en-US"/>
          </a:p>
        </p:txBody>
      </p:sp>
    </p:spTree>
    <p:extLst>
      <p:ext uri="{BB962C8B-B14F-4D97-AF65-F5344CB8AC3E}">
        <p14:creationId xmlns:p14="http://schemas.microsoft.com/office/powerpoint/2010/main" val="1599766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34BB43A-0BA0-FB44-BBBE-6013E1B4FC09}"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C0588C8-2298-4448-8C7C-7D3DB3F59590}" type="slidenum">
              <a:rPr lang="en-US" altLang="en-US"/>
              <a:pPr/>
              <a:t>‹#›</a:t>
            </a:fld>
            <a:endParaRPr lang="en-US" altLang="en-US"/>
          </a:p>
        </p:txBody>
      </p:sp>
    </p:spTree>
    <p:extLst>
      <p:ext uri="{BB962C8B-B14F-4D97-AF65-F5344CB8AC3E}">
        <p14:creationId xmlns:p14="http://schemas.microsoft.com/office/powerpoint/2010/main" val="153758972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AF48386-C2F5-6143-AF5F-219DD3489E86}" type="slidenum">
              <a:rPr lang="en-US" altLang="en-US">
                <a:latin typeface="Calibri" charset="0"/>
              </a:rPr>
              <a:pPr eaLnBrk="1" hangingPunct="1"/>
              <a:t>1</a:t>
            </a:fld>
            <a:endParaRPr lang="en-US" altLang="en-US">
              <a:latin typeface="Calibri" charset="0"/>
            </a:endParaRPr>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w="9525"/>
        </p:spPr>
        <p:txBody>
          <a:bodyPr/>
          <a:lstStyle/>
          <a:p>
            <a:endParaRPr lang="en-GB"/>
          </a:p>
        </p:txBody>
      </p:sp>
    </p:spTree>
    <p:extLst>
      <p:ext uri="{BB962C8B-B14F-4D97-AF65-F5344CB8AC3E}">
        <p14:creationId xmlns:p14="http://schemas.microsoft.com/office/powerpoint/2010/main" val="984439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2136968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p:spPr>
        <p:txBody>
          <a:bodyPr/>
          <a:lstStyle/>
          <a:p>
            <a:pPr eaLnBrk="1" hangingPunct="1"/>
            <a:endParaRPr lang="en-GB"/>
          </a:p>
        </p:txBody>
      </p:sp>
    </p:spTree>
    <p:extLst>
      <p:ext uri="{BB962C8B-B14F-4D97-AF65-F5344CB8AC3E}">
        <p14:creationId xmlns:p14="http://schemas.microsoft.com/office/powerpoint/2010/main" val="1276994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w="9525"/>
        </p:spPr>
        <p:txBody>
          <a:bodyPr/>
          <a:lstStyle/>
          <a:p>
            <a:endParaRPr lang="en-GB"/>
          </a:p>
        </p:txBody>
      </p:sp>
    </p:spTree>
    <p:extLst>
      <p:ext uri="{BB962C8B-B14F-4D97-AF65-F5344CB8AC3E}">
        <p14:creationId xmlns:p14="http://schemas.microsoft.com/office/powerpoint/2010/main" val="3755539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20022349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2975127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1774363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1271030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42497852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2159973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7649215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42022969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3465632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2273929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w="9525"/>
        </p:spPr>
        <p:txBody>
          <a:bodyPr/>
          <a:lstStyle/>
          <a:p>
            <a:endParaRPr lang="en-GB"/>
          </a:p>
        </p:txBody>
      </p:sp>
    </p:spTree>
    <p:extLst>
      <p:ext uri="{BB962C8B-B14F-4D97-AF65-F5344CB8AC3E}">
        <p14:creationId xmlns:p14="http://schemas.microsoft.com/office/powerpoint/2010/main" val="6274961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w="9525"/>
        </p:spPr>
        <p:txBody>
          <a:bodyPr/>
          <a:lstStyle/>
          <a:p>
            <a:pPr eaLnBrk="1" hangingPunct="1"/>
            <a:endParaRPr lang="en-GB"/>
          </a:p>
        </p:txBody>
      </p:sp>
    </p:spTree>
    <p:extLst>
      <p:ext uri="{BB962C8B-B14F-4D97-AF65-F5344CB8AC3E}">
        <p14:creationId xmlns:p14="http://schemas.microsoft.com/office/powerpoint/2010/main" val="230841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40</a:t>
            </a:fld>
            <a:endParaRPr lang="en-US" altLang="en-US"/>
          </a:p>
        </p:txBody>
      </p:sp>
    </p:spTree>
    <p:extLst>
      <p:ext uri="{BB962C8B-B14F-4D97-AF65-F5344CB8AC3E}">
        <p14:creationId xmlns:p14="http://schemas.microsoft.com/office/powerpoint/2010/main" val="3636432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Plasma</a:t>
            </a:r>
            <a:r>
              <a:rPr lang="en-GB" baseline="0" dirty="0"/>
              <a:t> </a:t>
            </a:r>
            <a:r>
              <a:rPr lang="en-GB" baseline="0" dirty="0" err="1"/>
              <a:t>vol</a:t>
            </a:r>
            <a:r>
              <a:rPr lang="en-GB" baseline="0" dirty="0"/>
              <a:t> increases by 10-15% at 6-12 weeks then expands rapidly until 30-34 weeks. Renal blood flow increases by 30-50% and results in increased </a:t>
            </a:r>
            <a:r>
              <a:rPr lang="en-GB" baseline="0" dirty="0" err="1"/>
              <a:t>eGFR</a:t>
            </a:r>
            <a:r>
              <a:rPr lang="en-GB" baseline="0" dirty="0"/>
              <a:t> causing a decrease in plasma levels of urea and </a:t>
            </a:r>
            <a:r>
              <a:rPr lang="en-GB" baseline="0" dirty="0" err="1"/>
              <a:t>creatinine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41</a:t>
            </a:fld>
            <a:endParaRPr lang="en-US" altLang="en-US"/>
          </a:p>
        </p:txBody>
      </p:sp>
    </p:spTree>
    <p:extLst>
      <p:ext uri="{BB962C8B-B14F-4D97-AF65-F5344CB8AC3E}">
        <p14:creationId xmlns:p14="http://schemas.microsoft.com/office/powerpoint/2010/main" val="34465933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42</a:t>
            </a:fld>
            <a:endParaRPr lang="en-US" altLang="en-US"/>
          </a:p>
        </p:txBody>
      </p:sp>
    </p:spTree>
    <p:extLst>
      <p:ext uri="{BB962C8B-B14F-4D97-AF65-F5344CB8AC3E}">
        <p14:creationId xmlns:p14="http://schemas.microsoft.com/office/powerpoint/2010/main" val="1479116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43</a:t>
            </a:fld>
            <a:endParaRPr lang="en-US" altLang="en-US"/>
          </a:p>
        </p:txBody>
      </p:sp>
    </p:spTree>
    <p:extLst>
      <p:ext uri="{BB962C8B-B14F-4D97-AF65-F5344CB8AC3E}">
        <p14:creationId xmlns:p14="http://schemas.microsoft.com/office/powerpoint/2010/main" val="1628011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latin typeface="+mn-lt"/>
                <a:ea typeface="+mn-ea"/>
                <a:cs typeface="+mn-cs"/>
              </a:rPr>
              <a:t>Benzodiazepines for short term only / Physiological changes</a:t>
            </a:r>
            <a:r>
              <a:rPr lang="en-GB" sz="1200" kern="1200" baseline="0" dirty="0">
                <a:solidFill>
                  <a:schemeClr val="tx1"/>
                </a:solidFill>
                <a:latin typeface="+mn-lt"/>
                <a:ea typeface="+mn-ea"/>
                <a:cs typeface="+mn-cs"/>
              </a:rPr>
              <a:t> may mean medication changes in pregnancy / Previous response should be a central indicator of choice of medication / </a:t>
            </a:r>
            <a:r>
              <a:rPr lang="en-GB" sz="1200" kern="1200" baseline="0" dirty="0" err="1">
                <a:solidFill>
                  <a:schemeClr val="tx1"/>
                </a:solidFill>
                <a:latin typeface="+mn-lt"/>
                <a:ea typeface="+mn-ea"/>
                <a:cs typeface="+mn-cs"/>
              </a:rPr>
              <a:t>Prolactin</a:t>
            </a:r>
            <a:r>
              <a:rPr lang="en-GB" sz="1200" kern="1200" baseline="0" dirty="0">
                <a:solidFill>
                  <a:schemeClr val="tx1"/>
                </a:solidFill>
                <a:latin typeface="+mn-lt"/>
                <a:ea typeface="+mn-ea"/>
                <a:cs typeface="+mn-cs"/>
              </a:rPr>
              <a:t> decreases the chances of conception</a:t>
            </a: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44</a:t>
            </a:fld>
            <a:endParaRPr lang="en-US" altLang="en-US"/>
          </a:p>
        </p:txBody>
      </p:sp>
    </p:spTree>
    <p:extLst>
      <p:ext uri="{BB962C8B-B14F-4D97-AF65-F5344CB8AC3E}">
        <p14:creationId xmlns:p14="http://schemas.microsoft.com/office/powerpoint/2010/main" val="22062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45</a:t>
            </a:fld>
            <a:endParaRPr lang="en-US" altLang="en-US"/>
          </a:p>
        </p:txBody>
      </p:sp>
    </p:spTree>
    <p:extLst>
      <p:ext uri="{BB962C8B-B14F-4D97-AF65-F5344CB8AC3E}">
        <p14:creationId xmlns:p14="http://schemas.microsoft.com/office/powerpoint/2010/main" val="3758149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a:t>
            </a:r>
            <a:r>
              <a:rPr lang="en-GB" sz="1200" kern="1200" dirty="0">
                <a:solidFill>
                  <a:schemeClr val="tx1"/>
                </a:solidFill>
                <a:latin typeface="+mn-lt"/>
                <a:ea typeface="+mn-ea"/>
                <a:cs typeface="+mn-cs"/>
              </a:rPr>
              <a:t>D- </a:t>
            </a:r>
            <a:r>
              <a:rPr lang="en-GB" sz="1200" kern="1200" dirty="0" err="1">
                <a:solidFill>
                  <a:schemeClr val="tx1"/>
                </a:solidFill>
                <a:latin typeface="+mn-lt"/>
                <a:ea typeface="+mn-ea"/>
                <a:cs typeface="+mn-cs"/>
              </a:rPr>
              <a:t>Amisulpride</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46</a:t>
            </a:fld>
            <a:endParaRPr lang="en-US" altLang="en-US"/>
          </a:p>
        </p:txBody>
      </p:sp>
    </p:spTree>
    <p:extLst>
      <p:ext uri="{BB962C8B-B14F-4D97-AF65-F5344CB8AC3E}">
        <p14:creationId xmlns:p14="http://schemas.microsoft.com/office/powerpoint/2010/main" val="1522181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47</a:t>
            </a:fld>
            <a:endParaRPr lang="en-US" altLang="en-US"/>
          </a:p>
        </p:txBody>
      </p:sp>
    </p:spTree>
    <p:extLst>
      <p:ext uri="{BB962C8B-B14F-4D97-AF65-F5344CB8AC3E}">
        <p14:creationId xmlns:p14="http://schemas.microsoft.com/office/powerpoint/2010/main" val="8968823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48</a:t>
            </a:fld>
            <a:endParaRPr lang="en-US" altLang="en-US"/>
          </a:p>
        </p:txBody>
      </p:sp>
    </p:spTree>
    <p:extLst>
      <p:ext uri="{BB962C8B-B14F-4D97-AF65-F5344CB8AC3E}">
        <p14:creationId xmlns:p14="http://schemas.microsoft.com/office/powerpoint/2010/main" val="18366399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49</a:t>
            </a:fld>
            <a:endParaRPr lang="en-US" altLang="en-US"/>
          </a:p>
        </p:txBody>
      </p:sp>
    </p:spTree>
    <p:extLst>
      <p:ext uri="{BB962C8B-B14F-4D97-AF65-F5344CB8AC3E}">
        <p14:creationId xmlns:p14="http://schemas.microsoft.com/office/powerpoint/2010/main" val="272128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50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229600" cy="4525963"/>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727032" y="6407944"/>
            <a:ext cx="1920240" cy="365760"/>
          </a:xfrm>
          <a:prstGeom prst="rect">
            <a:avLst/>
          </a:prstGeom>
        </p:spPr>
        <p:txBody>
          <a:bodyPr/>
          <a:lstStyle/>
          <a:p>
            <a:pPr>
              <a:defRPr/>
            </a:pPr>
            <a:endParaRPr lang="en-GB"/>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pPr>
              <a:defRPr/>
            </a:pPr>
            <a:endParaRPr lang="en-GB"/>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p>
            <a:pPr>
              <a:defRPr/>
            </a:pPr>
            <a:fld id="{093603B8-506C-41E9-9061-E102944F5B48}" type="slidenum">
              <a:rPr lang="en-GB" smtClean="0"/>
              <a:pPr>
                <a:defRPr/>
              </a:pPr>
              <a:t>‹#›</a:t>
            </a:fld>
            <a:endParaRPr lang="en-GB"/>
          </a:p>
        </p:txBody>
      </p:sp>
      <p:sp>
        <p:nvSpPr>
          <p:cNvPr id="7" name="Title 6"/>
          <p:cNvSpPr>
            <a:spLocks noGrp="1"/>
          </p:cNvSpPr>
          <p:nvPr>
            <p:ph type="title"/>
          </p:nvPr>
        </p:nvSpPr>
        <p:spPr>
          <a:xfrm>
            <a:off x="457200" y="274638"/>
            <a:ext cx="8229600" cy="1143000"/>
          </a:xfrm>
          <a:prstGeom prst="rect">
            <a:avLst/>
          </a:prstGeom>
        </p:spPr>
        <p:txBody>
          <a:bodyPr rtlCol="0"/>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032" y="6407944"/>
            <a:ext cx="1920240" cy="365760"/>
          </a:xfrm>
          <a:prstGeom prst="rect">
            <a:avLst/>
          </a:prstGeom>
        </p:spPr>
        <p:txBody>
          <a:bodyPr/>
          <a:lstStyle/>
          <a:p>
            <a:pPr>
              <a:defRPr/>
            </a:pPr>
            <a:endParaRPr lang="en-GB"/>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pPr>
              <a:defRPr/>
            </a:pPr>
            <a:endParaRPr lang="en-GB"/>
          </a:p>
        </p:txBody>
      </p:sp>
      <p:sp>
        <p:nvSpPr>
          <p:cNvPr id="4" name="Slide Number Placeholder 3"/>
          <p:cNvSpPr>
            <a:spLocks noGrp="1"/>
          </p:cNvSpPr>
          <p:nvPr>
            <p:ph type="sldNum" sz="quarter" idx="12"/>
          </p:nvPr>
        </p:nvSpPr>
        <p:spPr>
          <a:xfrm>
            <a:off x="8647272" y="6407944"/>
            <a:ext cx="365760" cy="365125"/>
          </a:xfrm>
          <a:prstGeom prst="rect">
            <a:avLst/>
          </a:prstGeom>
        </p:spPr>
        <p:txBody>
          <a:bodyPr/>
          <a:lstStyle/>
          <a:p>
            <a:pPr>
              <a:defRPr/>
            </a:pPr>
            <a:fld id="{04507C57-6122-4426-9D74-7E1B494C00CA}"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who.int/child_adolescent_health/documents/9241562218/en/index.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dx.doi.org/10.1016/j.nbd.2014.05.011"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Yousaf.iqbal@lancashirecare.nhs.u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460942" y="1393606"/>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en-US" sz="3600" b="1" dirty="0">
                <a:solidFill>
                  <a:srgbClr val="A00054"/>
                </a:solidFill>
              </a:rPr>
              <a:t>Perinatal Psychiatry</a:t>
            </a:r>
          </a:p>
        </p:txBody>
      </p:sp>
      <p:sp>
        <p:nvSpPr>
          <p:cNvPr id="2" name="TextBox 1"/>
          <p:cNvSpPr txBox="1"/>
          <p:nvPr/>
        </p:nvSpPr>
        <p:spPr>
          <a:xfrm>
            <a:off x="725714" y="3120571"/>
            <a:ext cx="7613424" cy="1477328"/>
          </a:xfrm>
          <a:prstGeom prst="rect">
            <a:avLst/>
          </a:prstGeom>
          <a:noFill/>
        </p:spPr>
        <p:txBody>
          <a:bodyPr wrap="square" rtlCol="0">
            <a:spAutoFit/>
          </a:bodyPr>
          <a:lstStyle/>
          <a:p>
            <a:pPr algn="ctr" eaLnBrk="1" hangingPunct="1"/>
            <a:r>
              <a:rPr lang="en-GB" sz="2400" b="1" dirty="0">
                <a:latin typeface="Calibri" panose="020F0502020204030204" pitchFamily="34" charset="0"/>
              </a:rPr>
              <a:t>Evidence-based recommendations for psychotropic medications</a:t>
            </a:r>
          </a:p>
          <a:p>
            <a:pPr algn="ctr" eaLnBrk="1" hangingPunct="1"/>
            <a:r>
              <a:rPr lang="en-GB" sz="2400" b="1" dirty="0">
                <a:latin typeface="Calibri" panose="020F0502020204030204" pitchFamily="34" charset="0"/>
              </a:rPr>
              <a:t>in pregnancy and breastfeeding</a:t>
            </a:r>
          </a:p>
          <a:p>
            <a:pPr algn="ctr"/>
            <a:endParaRPr lang="en-US" b="1" dirty="0">
              <a:solidFill>
                <a:srgbClr val="A00054"/>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WHO Lactation Strategy</a:t>
            </a:r>
          </a:p>
        </p:txBody>
      </p:sp>
      <p:sp>
        <p:nvSpPr>
          <p:cNvPr id="3" name="Text Placeholder 2"/>
          <p:cNvSpPr>
            <a:spLocks noGrp="1"/>
          </p:cNvSpPr>
          <p:nvPr>
            <p:ph type="body" sz="quarter" idx="13"/>
          </p:nvPr>
        </p:nvSpPr>
        <p:spPr>
          <a:xfrm>
            <a:off x="457200" y="1704975"/>
            <a:ext cx="4619297" cy="4317002"/>
          </a:xfrm>
        </p:spPr>
        <p:txBody>
          <a:bodyPr/>
          <a:lstStyle/>
          <a:p>
            <a:pPr marL="0" indent="0">
              <a:lnSpc>
                <a:spcPct val="170000"/>
              </a:lnSpc>
              <a:buNone/>
            </a:pPr>
            <a:r>
              <a:rPr lang="en-GB" sz="1600" b="1" dirty="0"/>
              <a:t>WHO, 2003</a:t>
            </a:r>
            <a:r>
              <a:rPr lang="en-GB" sz="1600" b="1" baseline="30000" dirty="0"/>
              <a:t>1</a:t>
            </a:r>
            <a:r>
              <a:rPr lang="en-GB" sz="1600" b="1" dirty="0"/>
              <a:t>: </a:t>
            </a:r>
          </a:p>
          <a:p>
            <a:pPr marL="0" indent="0">
              <a:lnSpc>
                <a:spcPct val="170000"/>
              </a:lnSpc>
            </a:pPr>
            <a:r>
              <a:rPr lang="en-GB" sz="1600" dirty="0">
                <a:solidFill>
                  <a:schemeClr val="tx1">
                    <a:lumMod val="75000"/>
                    <a:lumOff val="25000"/>
                  </a:schemeClr>
                </a:solidFill>
              </a:rPr>
              <a:t>‘Infants should be exclusively breastfed for the first six months of life. Thereafter, to meet their evolving nutritional requirements, infants should receive nutritionally adequate and safe complementary foods while breastfeeding continues for up to two years of age or beyond.’</a:t>
            </a:r>
          </a:p>
          <a:p>
            <a:pPr marL="0" indent="0">
              <a:lnSpc>
                <a:spcPct val="170000"/>
              </a:lnSpc>
            </a:pPr>
            <a:r>
              <a:rPr lang="en-GB" sz="1600" dirty="0">
                <a:solidFill>
                  <a:schemeClr val="tx1">
                    <a:lumMod val="75000"/>
                    <a:lumOff val="25000"/>
                  </a:schemeClr>
                </a:solidFill>
              </a:rPr>
              <a:t> </a:t>
            </a:r>
            <a:r>
              <a:rPr lang="en-GB" sz="1600" b="1" dirty="0">
                <a:solidFill>
                  <a:schemeClr val="tx1">
                    <a:lumMod val="75000"/>
                    <a:lumOff val="25000"/>
                  </a:schemeClr>
                </a:solidFill>
              </a:rPr>
              <a:t>RCM (2018) </a:t>
            </a:r>
            <a:r>
              <a:rPr lang="en-GB" sz="1600" dirty="0">
                <a:solidFill>
                  <a:schemeClr val="tx1">
                    <a:lumMod val="75000"/>
                    <a:lumOff val="25000"/>
                  </a:schemeClr>
                </a:solidFill>
              </a:rPr>
              <a:t>have advised new mothers who formula feed to receive as much support as breastfeeding mothers</a:t>
            </a:r>
          </a:p>
          <a:p>
            <a:pPr marL="0" indent="0">
              <a:lnSpc>
                <a:spcPct val="170000"/>
              </a:lnSpc>
              <a:buNone/>
            </a:pPr>
            <a:endParaRPr lang="en-GB" sz="1600" dirty="0">
              <a:solidFill>
                <a:schemeClr val="tx1">
                  <a:lumMod val="75000"/>
                  <a:lumOff val="25000"/>
                </a:schemeClr>
              </a:solidFill>
            </a:endParaRPr>
          </a:p>
          <a:p>
            <a:pPr marL="0" indent="0">
              <a:buNone/>
            </a:pPr>
            <a:endParaRPr lang="en-GB" sz="1600" dirty="0"/>
          </a:p>
        </p:txBody>
      </p:sp>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400" y="1704975"/>
            <a:ext cx="3135302" cy="40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6262" y="6296298"/>
            <a:ext cx="8323440" cy="415498"/>
          </a:xfrm>
          <a:prstGeom prst="rect">
            <a:avLst/>
          </a:prstGeom>
          <a:noFill/>
        </p:spPr>
        <p:txBody>
          <a:bodyPr wrap="square" rtlCol="0">
            <a:spAutoFit/>
          </a:bodyPr>
          <a:lstStyle/>
          <a:p>
            <a:pPr marL="228600" indent="-228600">
              <a:buAutoNum type="arabicPeriod"/>
            </a:pPr>
            <a:r>
              <a:rPr lang="en-GB" sz="1050" dirty="0">
                <a:solidFill>
                  <a:prstClr val="black">
                    <a:lumMod val="95000"/>
                    <a:lumOff val="5000"/>
                  </a:prstClr>
                </a:solidFill>
              </a:rPr>
              <a:t>World Health Organization. Global strategy for infant and young child feeding.  Geneva, 2003,  World Health Organization. </a:t>
            </a:r>
          </a:p>
          <a:p>
            <a:r>
              <a:rPr lang="en-GB" sz="1050" dirty="0">
                <a:solidFill>
                  <a:prstClr val="black">
                    <a:lumMod val="95000"/>
                    <a:lumOff val="5000"/>
                  </a:prstClr>
                </a:solidFill>
              </a:rPr>
              <a:t>Available at: </a:t>
            </a:r>
            <a:r>
              <a:rPr lang="en-GB" sz="1050" dirty="0">
                <a:solidFill>
                  <a:prstClr val="black">
                    <a:lumMod val="95000"/>
                    <a:lumOff val="5000"/>
                  </a:prstClr>
                </a:solidFill>
                <a:hlinkClick r:id="rId4"/>
              </a:rPr>
              <a:t>http://www.who.int/child_adolescent_health/documents/9241562218/en/index.html</a:t>
            </a:r>
            <a:r>
              <a:rPr lang="en-GB" sz="1050" dirty="0">
                <a:solidFill>
                  <a:prstClr val="black">
                    <a:lumMod val="95000"/>
                    <a:lumOff val="5000"/>
                  </a:prstClr>
                </a:solidFill>
              </a:rPr>
              <a:t>. </a:t>
            </a:r>
            <a:endParaRPr lang="en-GB" sz="1050" dirty="0"/>
          </a:p>
        </p:txBody>
      </p:sp>
    </p:spTree>
    <p:extLst>
      <p:ext uri="{BB962C8B-B14F-4D97-AF65-F5344CB8AC3E}">
        <p14:creationId xmlns:p14="http://schemas.microsoft.com/office/powerpoint/2010/main" val="3804045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Aft>
                <a:spcPct val="10000"/>
              </a:spcAft>
              <a:buClrTx/>
            </a:pPr>
            <a:r>
              <a:rPr lang="en-GB" sz="1800" dirty="0">
                <a:solidFill>
                  <a:schemeClr val="tx1">
                    <a:lumMod val="75000"/>
                    <a:lumOff val="25000"/>
                  </a:schemeClr>
                </a:solidFill>
              </a:rPr>
              <a:t>All psychotropic drugs are transferred into breast milk</a:t>
            </a:r>
          </a:p>
          <a:p>
            <a:pPr>
              <a:spcAft>
                <a:spcPct val="10000"/>
              </a:spcAft>
              <a:buClrTx/>
            </a:pPr>
            <a:endParaRPr lang="en-GB" sz="1800" dirty="0">
              <a:solidFill>
                <a:schemeClr val="tx1">
                  <a:lumMod val="75000"/>
                  <a:lumOff val="25000"/>
                </a:schemeClr>
              </a:solidFill>
            </a:endParaRPr>
          </a:p>
          <a:p>
            <a:pPr>
              <a:spcAft>
                <a:spcPct val="10000"/>
              </a:spcAft>
              <a:buClrTx/>
            </a:pPr>
            <a:r>
              <a:rPr lang="en-GB" sz="1800" dirty="0">
                <a:solidFill>
                  <a:schemeClr val="tx1">
                    <a:lumMod val="75000"/>
                    <a:lumOff val="25000"/>
                  </a:schemeClr>
                </a:solidFill>
              </a:rPr>
              <a:t>Exposure during breastfeeding is usually much less than during pregnancy </a:t>
            </a:r>
          </a:p>
          <a:p>
            <a:pPr>
              <a:spcAft>
                <a:spcPct val="10000"/>
              </a:spcAft>
              <a:buClrTx/>
            </a:pPr>
            <a:endParaRPr lang="en-GB" sz="1800" dirty="0">
              <a:solidFill>
                <a:schemeClr val="tx1">
                  <a:lumMod val="75000"/>
                  <a:lumOff val="25000"/>
                </a:schemeClr>
              </a:solidFill>
            </a:endParaRPr>
          </a:p>
          <a:p>
            <a:pPr>
              <a:spcAft>
                <a:spcPct val="10000"/>
              </a:spcAft>
              <a:buClrTx/>
            </a:pPr>
            <a:r>
              <a:rPr lang="en-GB" sz="1800" dirty="0">
                <a:solidFill>
                  <a:schemeClr val="tx1">
                    <a:lumMod val="75000"/>
                    <a:lumOff val="25000"/>
                  </a:schemeClr>
                </a:solidFill>
              </a:rPr>
              <a:t>Few data for most </a:t>
            </a:r>
            <a:r>
              <a:rPr lang="en-GB" sz="1800" dirty="0" err="1">
                <a:solidFill>
                  <a:schemeClr val="tx1">
                    <a:lumMod val="75000"/>
                    <a:lumOff val="25000"/>
                  </a:schemeClr>
                </a:solidFill>
              </a:rPr>
              <a:t>psychotropics</a:t>
            </a:r>
            <a:r>
              <a:rPr lang="en-GB" sz="1800" dirty="0">
                <a:solidFill>
                  <a:schemeClr val="tx1">
                    <a:lumMod val="75000"/>
                    <a:lumOff val="25000"/>
                  </a:schemeClr>
                </a:solidFill>
              </a:rPr>
              <a:t>.</a:t>
            </a:r>
          </a:p>
          <a:p>
            <a:pPr marL="0" indent="0">
              <a:spcAft>
                <a:spcPct val="10000"/>
              </a:spcAft>
              <a:buClrTx/>
              <a:buNone/>
            </a:pPr>
            <a:endParaRPr lang="en-GB" sz="1800" dirty="0">
              <a:solidFill>
                <a:schemeClr val="tx1">
                  <a:lumMod val="75000"/>
                  <a:lumOff val="25000"/>
                </a:schemeClr>
              </a:solidFill>
            </a:endParaRPr>
          </a:p>
          <a:p>
            <a:pPr>
              <a:spcAft>
                <a:spcPct val="10000"/>
              </a:spcAft>
              <a:buClrTx/>
            </a:pPr>
            <a:r>
              <a:rPr lang="en-GB" sz="1800" dirty="0">
                <a:solidFill>
                  <a:schemeClr val="tx1">
                    <a:lumMod val="75000"/>
                    <a:lumOff val="25000"/>
                  </a:schemeClr>
                </a:solidFill>
              </a:rPr>
              <a:t>Measure of exposure : </a:t>
            </a:r>
            <a:r>
              <a:rPr lang="en-GB" sz="1800" b="1" dirty="0">
                <a:solidFill>
                  <a:schemeClr val="tx1">
                    <a:lumMod val="75000"/>
                    <a:lumOff val="25000"/>
                  </a:schemeClr>
                </a:solidFill>
              </a:rPr>
              <a:t>relative infant dose (RID): </a:t>
            </a:r>
          </a:p>
          <a:p>
            <a:pPr marL="0" indent="0">
              <a:spcAft>
                <a:spcPct val="10000"/>
              </a:spcAft>
              <a:buClrTx/>
              <a:buNone/>
            </a:pPr>
            <a:r>
              <a:rPr lang="en-GB" sz="1800" dirty="0">
                <a:solidFill>
                  <a:schemeClr val="tx1">
                    <a:lumMod val="75000"/>
                    <a:lumOff val="25000"/>
                  </a:schemeClr>
                </a:solidFill>
              </a:rPr>
              <a:t>     infant dose/kg </a:t>
            </a:r>
            <a:r>
              <a:rPr lang="en-GB" sz="1800" dirty="0" err="1">
                <a:solidFill>
                  <a:schemeClr val="tx1">
                    <a:lumMod val="75000"/>
                    <a:lumOff val="25000"/>
                  </a:schemeClr>
                </a:solidFill>
              </a:rPr>
              <a:t>bw</a:t>
            </a:r>
            <a:r>
              <a:rPr lang="en-GB" sz="1800" dirty="0">
                <a:solidFill>
                  <a:schemeClr val="tx1">
                    <a:lumMod val="75000"/>
                    <a:lumOff val="25000"/>
                  </a:schemeClr>
                </a:solidFill>
              </a:rPr>
              <a:t>  : maternal dose/ kg </a:t>
            </a:r>
            <a:r>
              <a:rPr lang="en-GB" sz="1800" dirty="0" err="1">
                <a:solidFill>
                  <a:schemeClr val="tx1">
                    <a:lumMod val="75000"/>
                    <a:lumOff val="25000"/>
                  </a:schemeClr>
                </a:solidFill>
              </a:rPr>
              <a:t>bw</a:t>
            </a:r>
            <a:r>
              <a:rPr lang="en-GB" sz="1800" dirty="0">
                <a:solidFill>
                  <a:schemeClr val="tx1">
                    <a:lumMod val="75000"/>
                    <a:lumOff val="25000"/>
                  </a:schemeClr>
                </a:solidFill>
              </a:rPr>
              <a:t> </a:t>
            </a:r>
          </a:p>
          <a:p>
            <a:pPr marL="0" indent="0">
              <a:spcAft>
                <a:spcPct val="10000"/>
              </a:spcAft>
              <a:buClrTx/>
              <a:buNone/>
            </a:pPr>
            <a:r>
              <a:rPr lang="en-GB" sz="1800" dirty="0">
                <a:solidFill>
                  <a:schemeClr val="tx1">
                    <a:lumMod val="75000"/>
                    <a:lumOff val="25000"/>
                  </a:schemeClr>
                </a:solidFill>
              </a:rPr>
              <a:t>	</a:t>
            </a:r>
          </a:p>
          <a:p>
            <a:pPr>
              <a:spcAft>
                <a:spcPct val="10000"/>
              </a:spcAft>
              <a:buClrTx/>
            </a:pPr>
            <a:r>
              <a:rPr lang="en-GB" sz="1800" dirty="0">
                <a:solidFill>
                  <a:schemeClr val="tx1">
                    <a:lumMod val="75000"/>
                    <a:lumOff val="25000"/>
                  </a:schemeClr>
                </a:solidFill>
              </a:rPr>
              <a:t>RID &lt; 10% regarded as ‘relatively safe’ – Hale (2014) </a:t>
            </a:r>
            <a:r>
              <a:rPr lang="en-GB" sz="1800" baseline="30000" dirty="0">
                <a:solidFill>
                  <a:schemeClr val="tx1">
                    <a:lumMod val="75000"/>
                    <a:lumOff val="25000"/>
                  </a:schemeClr>
                </a:solidFill>
              </a:rPr>
              <a:t>1</a:t>
            </a:r>
          </a:p>
          <a:p>
            <a:pPr>
              <a:spcAft>
                <a:spcPct val="10000"/>
              </a:spcAft>
              <a:buClrTx/>
            </a:pPr>
            <a:endParaRPr lang="en-GB" sz="1800" baseline="30000" dirty="0">
              <a:solidFill>
                <a:schemeClr val="tx1">
                  <a:lumMod val="75000"/>
                  <a:lumOff val="25000"/>
                </a:schemeClr>
              </a:solidFill>
            </a:endParaRPr>
          </a:p>
          <a:p>
            <a:pPr>
              <a:spcAft>
                <a:spcPct val="10000"/>
              </a:spcAft>
              <a:buClrTx/>
            </a:pPr>
            <a:r>
              <a:rPr lang="en-GB" sz="1800" dirty="0">
                <a:solidFill>
                  <a:schemeClr val="tx1">
                    <a:lumMod val="75000"/>
                    <a:lumOff val="25000"/>
                  </a:schemeClr>
                </a:solidFill>
              </a:rPr>
              <a:t>Most </a:t>
            </a:r>
            <a:r>
              <a:rPr lang="en-GB" sz="1800" dirty="0" err="1">
                <a:solidFill>
                  <a:schemeClr val="tx1">
                    <a:lumMod val="75000"/>
                    <a:lumOff val="25000"/>
                  </a:schemeClr>
                </a:solidFill>
              </a:rPr>
              <a:t>psychotropics</a:t>
            </a:r>
            <a:r>
              <a:rPr lang="en-GB" sz="1800" dirty="0">
                <a:solidFill>
                  <a:schemeClr val="tx1">
                    <a:lumMod val="75000"/>
                    <a:lumOff val="25000"/>
                  </a:schemeClr>
                </a:solidFill>
              </a:rPr>
              <a:t> are well below 10 %, but some exceptions </a:t>
            </a:r>
          </a:p>
          <a:p>
            <a:pPr>
              <a:spcAft>
                <a:spcPct val="10000"/>
              </a:spcAft>
              <a:buClrTx/>
              <a:buNone/>
            </a:pPr>
            <a:r>
              <a:rPr lang="en-GB" sz="1800" dirty="0">
                <a:solidFill>
                  <a:schemeClr val="tx1">
                    <a:lumMod val="75000"/>
                    <a:lumOff val="25000"/>
                  </a:schemeClr>
                </a:solidFill>
              </a:rPr>
              <a:t>	(Lithium levels range from 10 – 60% of maternal serum concentrations)</a:t>
            </a:r>
          </a:p>
          <a:p>
            <a:pPr marL="609600" indent="-609600">
              <a:buFontTx/>
              <a:buNone/>
            </a:pPr>
            <a:endParaRPr lang="en-GB" sz="1800" dirty="0"/>
          </a:p>
        </p:txBody>
      </p:sp>
      <p:sp>
        <p:nvSpPr>
          <p:cNvPr id="3" name="Title 2"/>
          <p:cNvSpPr>
            <a:spLocks noGrp="1"/>
          </p:cNvSpPr>
          <p:nvPr>
            <p:ph type="title"/>
          </p:nvPr>
        </p:nvSpPr>
        <p:spPr>
          <a:xfrm>
            <a:off x="457200" y="493002"/>
            <a:ext cx="4879075" cy="844478"/>
          </a:xfrm>
        </p:spPr>
        <p:txBody>
          <a:bodyPr/>
          <a:lstStyle/>
          <a:p>
            <a:r>
              <a:rPr lang="en-GB" dirty="0">
                <a:solidFill>
                  <a:prstClr val="black"/>
                </a:solidFill>
              </a:rPr>
              <a:t>Lactation</a:t>
            </a:r>
            <a:endParaRPr lang="en-GB" i="1" dirty="0"/>
          </a:p>
        </p:txBody>
      </p:sp>
      <p:sp>
        <p:nvSpPr>
          <p:cNvPr id="4" name="TextBox 3"/>
          <p:cNvSpPr txBox="1"/>
          <p:nvPr/>
        </p:nvSpPr>
        <p:spPr>
          <a:xfrm>
            <a:off x="655093" y="6387601"/>
            <a:ext cx="6711004" cy="353943"/>
          </a:xfrm>
          <a:prstGeom prst="rect">
            <a:avLst/>
          </a:prstGeom>
          <a:noFill/>
        </p:spPr>
        <p:txBody>
          <a:bodyPr wrap="none" rtlCol="0">
            <a:spAutoFit/>
          </a:bodyPr>
          <a:lstStyle/>
          <a:p>
            <a:r>
              <a:rPr lang="da-DK" sz="1400" baseline="30000" dirty="0">
                <a:solidFill>
                  <a:prstClr val="black"/>
                </a:solidFill>
              </a:rPr>
              <a:t>1</a:t>
            </a:r>
            <a:r>
              <a:rPr lang="en-GB" sz="1400" dirty="0">
                <a:solidFill>
                  <a:prstClr val="black"/>
                </a:solidFill>
              </a:rPr>
              <a:t>1Hale T  Medications &amp; Mother’s Milk. Hale Publishing. http://www.medsmilk.com/</a:t>
            </a:r>
            <a:endParaRPr lang="da-DK" sz="1400" dirty="0">
              <a:solidFill>
                <a:prstClr val="black"/>
              </a:solidFill>
            </a:endParaRPr>
          </a:p>
          <a:p>
            <a:endParaRPr lang="en-GB" sz="300" dirty="0"/>
          </a:p>
        </p:txBody>
      </p:sp>
    </p:spTree>
    <p:extLst>
      <p:ext uri="{BB962C8B-B14F-4D97-AF65-F5344CB8AC3E}">
        <p14:creationId xmlns:p14="http://schemas.microsoft.com/office/powerpoint/2010/main" val="773472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45920"/>
            <a:ext cx="8386354" cy="4361371"/>
          </a:xfrm>
        </p:spPr>
        <p:txBody>
          <a:bodyPr>
            <a:normAutofit fontScale="62500" lnSpcReduction="20000"/>
          </a:bodyPr>
          <a:lstStyle/>
          <a:p>
            <a:pPr>
              <a:spcAft>
                <a:spcPct val="10000"/>
              </a:spcAft>
              <a:buClrTx/>
            </a:pPr>
            <a:r>
              <a:rPr lang="en-GB" dirty="0">
                <a:solidFill>
                  <a:schemeClr val="tx1">
                    <a:lumMod val="75000"/>
                    <a:lumOff val="25000"/>
                  </a:schemeClr>
                </a:solidFill>
              </a:rPr>
              <a:t>There are no risk free options !</a:t>
            </a:r>
          </a:p>
          <a:p>
            <a:pPr>
              <a:spcAft>
                <a:spcPct val="10000"/>
              </a:spcAft>
              <a:buClrTx/>
            </a:pPr>
            <a:r>
              <a:rPr lang="en-GB" dirty="0">
                <a:solidFill>
                  <a:schemeClr val="tx1">
                    <a:lumMod val="75000"/>
                    <a:lumOff val="25000"/>
                  </a:schemeClr>
                </a:solidFill>
              </a:rPr>
              <a:t>Optimize non-pharmacological treatments</a:t>
            </a:r>
          </a:p>
          <a:p>
            <a:pPr>
              <a:spcAft>
                <a:spcPct val="10000"/>
              </a:spcAft>
              <a:buClrTx/>
            </a:pPr>
            <a:r>
              <a:rPr lang="en-GB" dirty="0">
                <a:solidFill>
                  <a:schemeClr val="tx1">
                    <a:lumMod val="75000"/>
                    <a:lumOff val="25000"/>
                  </a:schemeClr>
                </a:solidFill>
              </a:rPr>
              <a:t>Addressing substance misuse, unhealthy lifestyle and physical illness as important as minimising medication effects for infant outcome </a:t>
            </a:r>
          </a:p>
          <a:p>
            <a:pPr>
              <a:spcAft>
                <a:spcPct val="10000"/>
              </a:spcAft>
              <a:buClrTx/>
            </a:pPr>
            <a:r>
              <a:rPr lang="en-GB" dirty="0">
                <a:solidFill>
                  <a:schemeClr val="tx1">
                    <a:lumMod val="75000"/>
                    <a:lumOff val="25000"/>
                  </a:schemeClr>
                </a:solidFill>
              </a:rPr>
              <a:t>Treatment decisions are highly individual – there is no right answer for everyone!</a:t>
            </a:r>
          </a:p>
          <a:p>
            <a:pPr marL="0" indent="0">
              <a:spcAft>
                <a:spcPct val="10000"/>
              </a:spcAft>
              <a:buClrTx/>
              <a:buNone/>
            </a:pPr>
            <a:endParaRPr lang="en-GB" dirty="0">
              <a:solidFill>
                <a:schemeClr val="tx1">
                  <a:lumMod val="75000"/>
                  <a:lumOff val="25000"/>
                </a:schemeClr>
              </a:solidFill>
            </a:endParaRPr>
          </a:p>
          <a:p>
            <a:pPr>
              <a:spcAft>
                <a:spcPct val="10000"/>
              </a:spcAft>
              <a:buClrTx/>
            </a:pPr>
            <a:r>
              <a:rPr lang="en-GB" b="1" dirty="0">
                <a:solidFill>
                  <a:schemeClr val="tx1">
                    <a:lumMod val="75000"/>
                    <a:lumOff val="25000"/>
                  </a:schemeClr>
                </a:solidFill>
              </a:rPr>
              <a:t>When choosing medication with the patient take into account: 	</a:t>
            </a:r>
          </a:p>
          <a:p>
            <a:pPr marL="0" indent="0">
              <a:spcAft>
                <a:spcPct val="10000"/>
              </a:spcAft>
              <a:buClrTx/>
              <a:buNone/>
            </a:pPr>
            <a:r>
              <a:rPr lang="en-GB" b="1" dirty="0">
                <a:solidFill>
                  <a:schemeClr val="tx1">
                    <a:lumMod val="75000"/>
                    <a:lumOff val="25000"/>
                  </a:schemeClr>
                </a:solidFill>
              </a:rPr>
              <a:t>			Past response to treatment </a:t>
            </a:r>
          </a:p>
          <a:p>
            <a:pPr marL="0" indent="0">
              <a:spcAft>
                <a:spcPct val="10000"/>
              </a:spcAft>
              <a:buClrTx/>
              <a:buNone/>
            </a:pPr>
            <a:r>
              <a:rPr lang="en-GB" b="1" dirty="0">
                <a:solidFill>
                  <a:schemeClr val="tx1">
                    <a:lumMod val="75000"/>
                    <a:lumOff val="25000"/>
                  </a:schemeClr>
                </a:solidFill>
              </a:rPr>
              <a:t>			Side effect profile</a:t>
            </a:r>
          </a:p>
          <a:p>
            <a:pPr marL="0" indent="0">
              <a:spcAft>
                <a:spcPct val="10000"/>
              </a:spcAft>
              <a:buClrTx/>
              <a:buNone/>
            </a:pPr>
            <a:r>
              <a:rPr lang="en-GB" b="1" dirty="0">
                <a:solidFill>
                  <a:schemeClr val="tx1">
                    <a:lumMod val="75000"/>
                    <a:lumOff val="25000"/>
                  </a:schemeClr>
                </a:solidFill>
              </a:rPr>
              <a:t>			Individual preferences</a:t>
            </a:r>
          </a:p>
          <a:p>
            <a:pPr marL="0" indent="0">
              <a:spcAft>
                <a:spcPct val="10000"/>
              </a:spcAft>
              <a:buClrTx/>
              <a:buNone/>
            </a:pPr>
            <a:r>
              <a:rPr lang="en-GB" sz="2800" dirty="0">
                <a:solidFill>
                  <a:schemeClr val="tx1">
                    <a:lumMod val="75000"/>
                    <a:lumOff val="25000"/>
                  </a:schemeClr>
                </a:solidFill>
              </a:rPr>
              <a:t>				</a:t>
            </a:r>
          </a:p>
        </p:txBody>
      </p:sp>
      <p:sp>
        <p:nvSpPr>
          <p:cNvPr id="3" name="Title 2"/>
          <p:cNvSpPr>
            <a:spLocks noGrp="1"/>
          </p:cNvSpPr>
          <p:nvPr>
            <p:ph type="title"/>
          </p:nvPr>
        </p:nvSpPr>
        <p:spPr>
          <a:xfrm>
            <a:off x="225188" y="689758"/>
            <a:ext cx="5479576" cy="777922"/>
          </a:xfrm>
        </p:spPr>
        <p:txBody>
          <a:bodyPr>
            <a:normAutofit/>
          </a:bodyPr>
          <a:lstStyle/>
          <a:p>
            <a:r>
              <a:rPr lang="en-GB" sz="3600" dirty="0">
                <a:solidFill>
                  <a:prstClr val="black"/>
                </a:solidFill>
              </a:rPr>
              <a:t>Principles of treatment</a:t>
            </a:r>
            <a:endParaRPr lang="en-GB" sz="3600" dirty="0"/>
          </a:p>
        </p:txBody>
      </p:sp>
    </p:spTree>
    <p:extLst>
      <p:ext uri="{BB962C8B-B14F-4D97-AF65-F5344CB8AC3E}">
        <p14:creationId xmlns:p14="http://schemas.microsoft.com/office/powerpoint/2010/main" val="1342511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77615"/>
            <a:ext cx="8229600" cy="2258159"/>
          </a:xfrm>
        </p:spPr>
        <p:txBody>
          <a:bodyPr>
            <a:normAutofit/>
          </a:bodyPr>
          <a:lstStyle/>
          <a:p>
            <a:pPr>
              <a:spcAft>
                <a:spcPct val="10000"/>
              </a:spcAft>
            </a:pPr>
            <a:r>
              <a:rPr lang="en-GB" sz="2400" dirty="0">
                <a:solidFill>
                  <a:schemeClr val="tx1">
                    <a:lumMod val="75000"/>
                    <a:lumOff val="25000"/>
                  </a:schemeClr>
                </a:solidFill>
              </a:rPr>
              <a:t>Include partner / significant other in discussion</a:t>
            </a:r>
          </a:p>
          <a:p>
            <a:pPr marL="0" indent="0">
              <a:spcAft>
                <a:spcPct val="10000"/>
              </a:spcAft>
              <a:buNone/>
            </a:pPr>
            <a:r>
              <a:rPr lang="en-GB" sz="2400" dirty="0">
                <a:solidFill>
                  <a:schemeClr val="tx1">
                    <a:lumMod val="75000"/>
                    <a:lumOff val="25000"/>
                  </a:schemeClr>
                </a:solidFill>
              </a:rPr>
              <a:t> </a:t>
            </a:r>
          </a:p>
          <a:p>
            <a:pPr>
              <a:spcAft>
                <a:spcPct val="10000"/>
              </a:spcAft>
            </a:pPr>
            <a:r>
              <a:rPr lang="en-GB" sz="2400" dirty="0">
                <a:solidFill>
                  <a:schemeClr val="tx1">
                    <a:lumMod val="75000"/>
                    <a:lumOff val="25000"/>
                  </a:schemeClr>
                </a:solidFill>
              </a:rPr>
              <a:t>Always record discussion in patient data file !</a:t>
            </a:r>
            <a:r>
              <a:rPr lang="en-GB" sz="2000" dirty="0">
                <a:solidFill>
                  <a:schemeClr val="tx1">
                    <a:lumMod val="75000"/>
                    <a:lumOff val="25000"/>
                  </a:schemeClr>
                </a:solidFill>
              </a:rPr>
              <a:t>				</a:t>
            </a:r>
          </a:p>
        </p:txBody>
      </p:sp>
      <p:sp>
        <p:nvSpPr>
          <p:cNvPr id="3" name="Title 2"/>
          <p:cNvSpPr>
            <a:spLocks noGrp="1"/>
          </p:cNvSpPr>
          <p:nvPr>
            <p:ph type="title"/>
          </p:nvPr>
        </p:nvSpPr>
        <p:spPr>
          <a:xfrm>
            <a:off x="225188" y="1249316"/>
            <a:ext cx="5479576" cy="777922"/>
          </a:xfrm>
        </p:spPr>
        <p:txBody>
          <a:bodyPr>
            <a:normAutofit/>
          </a:bodyPr>
          <a:lstStyle/>
          <a:p>
            <a:r>
              <a:rPr lang="en-GB" sz="3600" dirty="0">
                <a:solidFill>
                  <a:prstClr val="black"/>
                </a:solidFill>
              </a:rPr>
              <a:t>Principles of treatment</a:t>
            </a:r>
            <a:endParaRPr lang="en-GB" sz="3600" dirty="0"/>
          </a:p>
        </p:txBody>
      </p:sp>
    </p:spTree>
    <p:extLst>
      <p:ext uri="{BB962C8B-B14F-4D97-AF65-F5344CB8AC3E}">
        <p14:creationId xmlns:p14="http://schemas.microsoft.com/office/powerpoint/2010/main" val="2310560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01504"/>
            <a:ext cx="8229600" cy="4205787"/>
          </a:xfrm>
        </p:spPr>
        <p:txBody>
          <a:bodyPr/>
          <a:lstStyle/>
          <a:p>
            <a:pPr>
              <a:buNone/>
            </a:pPr>
            <a:endParaRPr lang="en-GB" sz="1800" dirty="0"/>
          </a:p>
          <a:p>
            <a:pPr>
              <a:buNone/>
            </a:pPr>
            <a:endParaRPr lang="en-GB" sz="1800" dirty="0"/>
          </a:p>
          <a:p>
            <a:pPr marL="0" indent="0">
              <a:buClr>
                <a:srgbClr val="000066"/>
              </a:buClr>
              <a:buFontTx/>
              <a:buNone/>
            </a:pPr>
            <a:r>
              <a:rPr lang="en-GB" sz="1800" i="1" dirty="0">
                <a:solidFill>
                  <a:srgbClr val="000000"/>
                </a:solidFill>
              </a:rPr>
              <a:t>Discuss with patient once a year –  </a:t>
            </a:r>
          </a:p>
          <a:p>
            <a:pPr marL="0" indent="0">
              <a:spcAft>
                <a:spcPct val="10000"/>
              </a:spcAft>
              <a:buFontTx/>
              <a:buNone/>
            </a:pPr>
            <a:endParaRPr lang="en-GB" sz="1800" dirty="0">
              <a:solidFill>
                <a:srgbClr val="000000"/>
              </a:solidFill>
            </a:endParaRPr>
          </a:p>
          <a:p>
            <a:pPr marL="0" indent="0">
              <a:spcAft>
                <a:spcPct val="10000"/>
              </a:spcAft>
            </a:pPr>
            <a:r>
              <a:rPr lang="en-GB" sz="1800" dirty="0">
                <a:solidFill>
                  <a:srgbClr val="000000"/>
                </a:solidFill>
              </a:rPr>
              <a:t>  How safe are the prescribed drugs in pregnancy ? </a:t>
            </a:r>
            <a:endParaRPr lang="en-GB" sz="1800" dirty="0">
              <a:solidFill>
                <a:srgbClr val="000066"/>
              </a:solidFill>
            </a:endParaRPr>
          </a:p>
          <a:p>
            <a:pPr marL="0" indent="0">
              <a:spcAft>
                <a:spcPct val="10000"/>
              </a:spcAft>
            </a:pPr>
            <a:r>
              <a:rPr lang="en-GB" sz="1800" dirty="0">
                <a:solidFill>
                  <a:srgbClr val="000000"/>
                </a:solidFill>
              </a:rPr>
              <a:t>  What are your plans for childbearing ?</a:t>
            </a:r>
          </a:p>
          <a:p>
            <a:pPr marL="0" indent="0">
              <a:spcAft>
                <a:spcPct val="10000"/>
              </a:spcAft>
            </a:pPr>
            <a:r>
              <a:rPr lang="en-GB" sz="1800" dirty="0">
                <a:solidFill>
                  <a:srgbClr val="000000"/>
                </a:solidFill>
              </a:rPr>
              <a:t>  Are you using contraception ?</a:t>
            </a:r>
          </a:p>
          <a:p>
            <a:pPr marL="0" indent="0">
              <a:spcAft>
                <a:spcPct val="10000"/>
              </a:spcAft>
            </a:pPr>
            <a:r>
              <a:rPr lang="en-GB" sz="1800" dirty="0">
                <a:solidFill>
                  <a:srgbClr val="000000"/>
                </a:solidFill>
              </a:rPr>
              <a:t>  Do you require family planning advice ?</a:t>
            </a:r>
          </a:p>
          <a:p>
            <a:pPr marL="0" indent="0">
              <a:spcAft>
                <a:spcPct val="10000"/>
              </a:spcAft>
              <a:buNone/>
            </a:pPr>
            <a:endParaRPr lang="en-GB" sz="1800" dirty="0">
              <a:solidFill>
                <a:srgbClr val="000000"/>
              </a:solidFill>
            </a:endParaRPr>
          </a:p>
          <a:p>
            <a:pPr marL="0" indent="0">
              <a:spcAft>
                <a:spcPct val="10000"/>
              </a:spcAft>
              <a:buNone/>
            </a:pPr>
            <a:r>
              <a:rPr lang="en-GB" sz="1800" i="1" dirty="0">
                <a:solidFill>
                  <a:srgbClr val="000000"/>
                </a:solidFill>
              </a:rPr>
              <a:t>Consider the patient’s ability to parent </a:t>
            </a:r>
          </a:p>
          <a:p>
            <a:pPr marL="0" indent="0">
              <a:spcAft>
                <a:spcPct val="10000"/>
              </a:spcAft>
              <a:buNone/>
            </a:pPr>
            <a:endParaRPr lang="en-GB" b="1" dirty="0">
              <a:solidFill>
                <a:srgbClr val="FF0000"/>
              </a:solidFill>
            </a:endParaRPr>
          </a:p>
          <a:p>
            <a:pPr marL="109728" indent="0">
              <a:buNone/>
            </a:pPr>
            <a:endParaRPr lang="en-GB" sz="1800" dirty="0"/>
          </a:p>
        </p:txBody>
      </p:sp>
      <p:sp>
        <p:nvSpPr>
          <p:cNvPr id="2" name="Title 1"/>
          <p:cNvSpPr>
            <a:spLocks noGrp="1"/>
          </p:cNvSpPr>
          <p:nvPr>
            <p:ph type="title"/>
          </p:nvPr>
        </p:nvSpPr>
        <p:spPr>
          <a:xfrm>
            <a:off x="457200" y="1071154"/>
            <a:ext cx="8229600" cy="1301850"/>
          </a:xfrm>
        </p:spPr>
        <p:txBody>
          <a:bodyPr/>
          <a:lstStyle/>
          <a:p>
            <a:r>
              <a:rPr lang="en-GB" dirty="0">
                <a:solidFill>
                  <a:prstClr val="black"/>
                </a:solidFill>
              </a:rPr>
              <a:t> </a:t>
            </a:r>
            <a:r>
              <a:rPr lang="en-GB" sz="3200" b="1" dirty="0">
                <a:solidFill>
                  <a:prstClr val="black"/>
                </a:solidFill>
              </a:rPr>
              <a:t>Women with childbearing potential  </a:t>
            </a:r>
            <a:endParaRPr lang="en-GB"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33516"/>
            <a:ext cx="8229600" cy="4525963"/>
          </a:xfrm>
        </p:spPr>
        <p:txBody>
          <a:bodyPr/>
          <a:lstStyle/>
          <a:p>
            <a:pPr>
              <a:spcAft>
                <a:spcPct val="10000"/>
              </a:spcAft>
            </a:pPr>
            <a:r>
              <a:rPr lang="en-GB" sz="2400" dirty="0">
                <a:solidFill>
                  <a:srgbClr val="000000"/>
                </a:solidFill>
              </a:rPr>
              <a:t>2007: Less than a quarter of psychiatrists prescribing antiepileptic drugs or lithium ask women of childbearing potential whether they are pregnant or use adequate contraception</a:t>
            </a:r>
            <a:r>
              <a:rPr lang="en-GB" sz="2400" baseline="30000" dirty="0">
                <a:solidFill>
                  <a:srgbClr val="000000"/>
                </a:solidFill>
              </a:rPr>
              <a:t>1,2</a:t>
            </a:r>
          </a:p>
          <a:p>
            <a:pPr marL="0" indent="0">
              <a:spcAft>
                <a:spcPct val="10000"/>
              </a:spcAft>
              <a:buNone/>
            </a:pPr>
            <a:endParaRPr lang="en-GB" sz="2400" baseline="30000" dirty="0">
              <a:solidFill>
                <a:srgbClr val="000000"/>
              </a:solidFill>
            </a:endParaRPr>
          </a:p>
          <a:p>
            <a:pPr>
              <a:spcAft>
                <a:spcPct val="10000"/>
              </a:spcAft>
            </a:pPr>
            <a:r>
              <a:rPr lang="en-GB" sz="2400" dirty="0"/>
              <a:t>2015: Audits from Manchester and London shows only a small improvement</a:t>
            </a:r>
            <a:r>
              <a:rPr lang="en-GB" sz="2400" baseline="30000" dirty="0"/>
              <a:t>3</a:t>
            </a:r>
            <a:r>
              <a:rPr lang="en-GB" sz="2400" dirty="0"/>
              <a:t>.</a:t>
            </a:r>
          </a:p>
          <a:p>
            <a:pPr marL="0" indent="0">
              <a:spcAft>
                <a:spcPct val="10000"/>
              </a:spcAft>
              <a:buNone/>
            </a:pPr>
            <a:r>
              <a:rPr lang="en-GB" sz="2400" dirty="0"/>
              <a:t> </a:t>
            </a:r>
          </a:p>
          <a:p>
            <a:pPr marL="0" indent="0">
              <a:spcBef>
                <a:spcPct val="0"/>
              </a:spcBef>
              <a:buNone/>
            </a:pPr>
            <a:r>
              <a:rPr lang="en-GB" sz="1400" baseline="30000" dirty="0">
                <a:solidFill>
                  <a:prstClr val="black"/>
                </a:solidFill>
                <a:latin typeface="Arial" charset="0"/>
                <a:cs typeface="Arial" charset="0"/>
              </a:rPr>
              <a:t>1</a:t>
            </a:r>
            <a:r>
              <a:rPr lang="en-GB" sz="1400" dirty="0">
                <a:solidFill>
                  <a:prstClr val="black"/>
                </a:solidFill>
                <a:latin typeface="Arial" charset="0"/>
                <a:cs typeface="Arial" charset="0"/>
              </a:rPr>
              <a:t> </a:t>
            </a:r>
            <a:r>
              <a:rPr lang="en-GB" sz="1400" dirty="0" err="1">
                <a:solidFill>
                  <a:prstClr val="black"/>
                </a:solidFill>
                <a:latin typeface="Arial" charset="0"/>
                <a:cs typeface="Arial" charset="0"/>
              </a:rPr>
              <a:t>Wieck</a:t>
            </a:r>
            <a:r>
              <a:rPr lang="en-GB" sz="1400" dirty="0">
                <a:solidFill>
                  <a:prstClr val="black"/>
                </a:solidFill>
                <a:latin typeface="Arial" charset="0"/>
                <a:cs typeface="Arial" charset="0"/>
              </a:rPr>
              <a:t> </a:t>
            </a:r>
            <a:r>
              <a:rPr lang="en-GB" sz="1400" i="1" dirty="0">
                <a:solidFill>
                  <a:prstClr val="black"/>
                </a:solidFill>
                <a:latin typeface="Arial" charset="0"/>
                <a:cs typeface="Arial" charset="0"/>
              </a:rPr>
              <a:t>et al </a:t>
            </a:r>
            <a:r>
              <a:rPr lang="en-GB" sz="1400" dirty="0">
                <a:solidFill>
                  <a:prstClr val="black"/>
                </a:solidFill>
                <a:latin typeface="Arial" charset="0"/>
                <a:cs typeface="Arial" charset="0"/>
              </a:rPr>
              <a:t>Arch </a:t>
            </a:r>
            <a:r>
              <a:rPr lang="en-GB" sz="1400" dirty="0" err="1">
                <a:solidFill>
                  <a:prstClr val="black"/>
                </a:solidFill>
                <a:latin typeface="Arial" charset="0"/>
                <a:cs typeface="Arial" charset="0"/>
              </a:rPr>
              <a:t>Womens</a:t>
            </a:r>
            <a:r>
              <a:rPr lang="en-GB" sz="1400" dirty="0">
                <a:solidFill>
                  <a:prstClr val="black"/>
                </a:solidFill>
                <a:latin typeface="Arial" charset="0"/>
                <a:cs typeface="Arial" charset="0"/>
              </a:rPr>
              <a:t> </a:t>
            </a:r>
            <a:r>
              <a:rPr lang="en-GB" sz="1400" dirty="0" err="1">
                <a:solidFill>
                  <a:prstClr val="black"/>
                </a:solidFill>
                <a:latin typeface="Arial" charset="0"/>
                <a:cs typeface="Arial" charset="0"/>
              </a:rPr>
              <a:t>Ment</a:t>
            </a:r>
            <a:r>
              <a:rPr lang="en-GB" sz="1400" dirty="0">
                <a:solidFill>
                  <a:prstClr val="black"/>
                </a:solidFill>
                <a:latin typeface="Arial" charset="0"/>
                <a:cs typeface="Arial" charset="0"/>
              </a:rPr>
              <a:t> Health 2007; 10: 83-5</a:t>
            </a:r>
            <a:endParaRPr lang="en-GB" sz="1400" baseline="30000" dirty="0">
              <a:solidFill>
                <a:prstClr val="black"/>
              </a:solidFill>
              <a:latin typeface="Arial" charset="0"/>
              <a:cs typeface="Arial" charset="0"/>
            </a:endParaRPr>
          </a:p>
          <a:p>
            <a:pPr marL="0" indent="0">
              <a:spcBef>
                <a:spcPct val="0"/>
              </a:spcBef>
              <a:buNone/>
            </a:pPr>
            <a:r>
              <a:rPr lang="en-GB" sz="1400" baseline="30000" dirty="0">
                <a:solidFill>
                  <a:prstClr val="black"/>
                </a:solidFill>
                <a:latin typeface="Arial" charset="0"/>
                <a:cs typeface="Arial" charset="0"/>
              </a:rPr>
              <a:t>2  </a:t>
            </a:r>
            <a:r>
              <a:rPr lang="en-GB" sz="1400" dirty="0">
                <a:solidFill>
                  <a:prstClr val="black"/>
                </a:solidFill>
                <a:latin typeface="Arial" charset="0"/>
                <a:cs typeface="Arial" charset="0"/>
              </a:rPr>
              <a:t>James </a:t>
            </a:r>
            <a:r>
              <a:rPr lang="en-GB" sz="1400" i="1" dirty="0">
                <a:solidFill>
                  <a:prstClr val="black"/>
                </a:solidFill>
                <a:latin typeface="Arial" charset="0"/>
                <a:cs typeface="Arial" charset="0"/>
              </a:rPr>
              <a:t>et a</a:t>
            </a:r>
            <a:r>
              <a:rPr lang="en-GB" sz="1400" dirty="0">
                <a:solidFill>
                  <a:prstClr val="black"/>
                </a:solidFill>
                <a:latin typeface="Arial" charset="0"/>
                <a:cs typeface="Arial" charset="0"/>
              </a:rPr>
              <a:t>l J </a:t>
            </a:r>
            <a:r>
              <a:rPr lang="en-GB" sz="1400" dirty="0" err="1">
                <a:solidFill>
                  <a:prstClr val="black"/>
                </a:solidFill>
                <a:latin typeface="Arial" charset="0"/>
                <a:cs typeface="Arial" charset="0"/>
              </a:rPr>
              <a:t>Psychopharmacol</a:t>
            </a:r>
            <a:r>
              <a:rPr lang="en-GB" sz="1400" dirty="0">
                <a:solidFill>
                  <a:prstClr val="black"/>
                </a:solidFill>
                <a:latin typeface="Arial" charset="0"/>
                <a:cs typeface="Arial" charset="0"/>
              </a:rPr>
              <a:t> 2007;  21: 815-9</a:t>
            </a:r>
          </a:p>
          <a:p>
            <a:pPr marL="0" indent="0">
              <a:spcBef>
                <a:spcPct val="0"/>
              </a:spcBef>
              <a:buNone/>
            </a:pPr>
            <a:r>
              <a:rPr lang="en-GB" sz="1400" baseline="30000" dirty="0">
                <a:solidFill>
                  <a:prstClr val="black"/>
                </a:solidFill>
                <a:latin typeface="Arial" charset="0"/>
                <a:cs typeface="Arial" charset="0"/>
              </a:rPr>
              <a:t>3</a:t>
            </a:r>
            <a:r>
              <a:rPr lang="en-GB" sz="1400" dirty="0">
                <a:solidFill>
                  <a:prstClr val="black"/>
                </a:solidFill>
                <a:latin typeface="Arial" charset="0"/>
                <a:cs typeface="Arial" charset="0"/>
              </a:rPr>
              <a:t> Harper et al, Annual Scientific Meeting (Poster),  Perinatal Faculty, London, November 2015</a:t>
            </a:r>
            <a:endParaRPr lang="en-GB" sz="1400" baseline="30000" dirty="0">
              <a:solidFill>
                <a:prstClr val="black"/>
              </a:solidFill>
              <a:latin typeface="Arial" charset="0"/>
              <a:cs typeface="Arial" charset="0"/>
            </a:endParaRPr>
          </a:p>
          <a:p>
            <a:pPr>
              <a:spcAft>
                <a:spcPct val="10000"/>
              </a:spcAft>
            </a:pPr>
            <a:endParaRPr lang="en-GB" sz="2400" dirty="0"/>
          </a:p>
        </p:txBody>
      </p:sp>
      <p:sp>
        <p:nvSpPr>
          <p:cNvPr id="2" name="Title 1"/>
          <p:cNvSpPr>
            <a:spLocks noGrp="1"/>
          </p:cNvSpPr>
          <p:nvPr>
            <p:ph type="title"/>
          </p:nvPr>
        </p:nvSpPr>
        <p:spPr>
          <a:xfrm>
            <a:off x="204716" y="1160060"/>
            <a:ext cx="8229600" cy="1143000"/>
          </a:xfrm>
        </p:spPr>
        <p:txBody>
          <a:bodyPr>
            <a:normAutofit/>
          </a:bodyPr>
          <a:lstStyle/>
          <a:p>
            <a:r>
              <a:rPr lang="en-GB" sz="4800" dirty="0">
                <a:solidFill>
                  <a:prstClr val="black"/>
                </a:solidFill>
              </a:rPr>
              <a:t> </a:t>
            </a:r>
            <a:r>
              <a:rPr lang="en-GB" sz="3600" b="1" dirty="0">
                <a:solidFill>
                  <a:prstClr val="black"/>
                </a:solidFill>
              </a:rPr>
              <a:t>Women with childbearing potential  </a:t>
            </a:r>
            <a:endParaRPr lang="en-GB"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017" y="2312127"/>
            <a:ext cx="8573913" cy="4389120"/>
          </a:xfrm>
        </p:spPr>
        <p:txBody>
          <a:bodyPr/>
          <a:lstStyle/>
          <a:p>
            <a:pPr>
              <a:buClr>
                <a:srgbClr val="000066"/>
              </a:buClr>
            </a:pPr>
            <a:r>
              <a:rPr lang="en-GB" sz="2000" dirty="0">
                <a:solidFill>
                  <a:schemeClr val="tx1">
                    <a:lumMod val="85000"/>
                    <a:lumOff val="15000"/>
                  </a:schemeClr>
                </a:solidFill>
              </a:rPr>
              <a:t>Avoid drugs with higher </a:t>
            </a:r>
            <a:r>
              <a:rPr lang="en-GB" sz="2000" dirty="0" err="1">
                <a:solidFill>
                  <a:schemeClr val="tx1">
                    <a:lumMod val="85000"/>
                    <a:lumOff val="15000"/>
                  </a:schemeClr>
                </a:solidFill>
              </a:rPr>
              <a:t>teratogenic</a:t>
            </a:r>
            <a:r>
              <a:rPr lang="en-GB" sz="2000" dirty="0">
                <a:solidFill>
                  <a:schemeClr val="tx1">
                    <a:lumMod val="85000"/>
                    <a:lumOff val="15000"/>
                  </a:schemeClr>
                </a:solidFill>
              </a:rPr>
              <a:t> risk </a:t>
            </a:r>
          </a:p>
          <a:p>
            <a:pPr>
              <a:buClr>
                <a:srgbClr val="000066"/>
              </a:buClr>
            </a:pPr>
            <a:r>
              <a:rPr lang="en-GB" sz="2000" dirty="0">
                <a:solidFill>
                  <a:schemeClr val="tx1">
                    <a:lumMod val="85000"/>
                    <a:lumOff val="15000"/>
                  </a:schemeClr>
                </a:solidFill>
              </a:rPr>
              <a:t>Avoid drugs with the least safety data</a:t>
            </a:r>
          </a:p>
          <a:p>
            <a:pPr>
              <a:buClr>
                <a:srgbClr val="000066"/>
              </a:buClr>
            </a:pPr>
            <a:r>
              <a:rPr lang="en-GB" sz="2000" dirty="0">
                <a:solidFill>
                  <a:schemeClr val="tx1">
                    <a:lumMod val="85000"/>
                    <a:lumOff val="15000"/>
                  </a:schemeClr>
                </a:solidFill>
              </a:rPr>
              <a:t>Avoid abrupt discontinuation on confirmation of pregnancy (unless it is </a:t>
            </a:r>
            <a:r>
              <a:rPr lang="en-GB" sz="2000" b="1" dirty="0">
                <a:solidFill>
                  <a:schemeClr val="tx1">
                    <a:lumMod val="85000"/>
                    <a:lumOff val="15000"/>
                  </a:schemeClr>
                </a:solidFill>
              </a:rPr>
              <a:t>valproate</a:t>
            </a:r>
            <a:r>
              <a:rPr lang="en-GB" sz="2000" dirty="0">
                <a:solidFill>
                  <a:schemeClr val="tx1">
                    <a:lumMod val="85000"/>
                    <a:lumOff val="15000"/>
                  </a:schemeClr>
                </a:solidFill>
              </a:rPr>
              <a:t>)</a:t>
            </a:r>
          </a:p>
          <a:p>
            <a:pPr>
              <a:buClr>
                <a:srgbClr val="000066"/>
              </a:buClr>
            </a:pPr>
            <a:r>
              <a:rPr lang="en-GB" sz="2000" dirty="0">
                <a:solidFill>
                  <a:schemeClr val="tx1">
                    <a:lumMod val="85000"/>
                    <a:lumOff val="15000"/>
                  </a:schemeClr>
                </a:solidFill>
              </a:rPr>
              <a:t>Avoid </a:t>
            </a:r>
            <a:r>
              <a:rPr lang="en-GB" sz="2000" dirty="0" err="1">
                <a:solidFill>
                  <a:schemeClr val="tx1">
                    <a:lumMod val="85000"/>
                    <a:lumOff val="15000"/>
                  </a:schemeClr>
                </a:solidFill>
              </a:rPr>
              <a:t>polypharmacy</a:t>
            </a:r>
            <a:r>
              <a:rPr lang="en-GB" sz="2000" dirty="0">
                <a:solidFill>
                  <a:schemeClr val="tx1">
                    <a:lumMod val="85000"/>
                    <a:lumOff val="15000"/>
                  </a:schemeClr>
                </a:solidFill>
              </a:rPr>
              <a:t>, if possible </a:t>
            </a:r>
          </a:p>
          <a:p>
            <a:pPr>
              <a:buClr>
                <a:srgbClr val="000066"/>
              </a:buClr>
            </a:pPr>
            <a:r>
              <a:rPr lang="en-GB" sz="2000" dirty="0">
                <a:solidFill>
                  <a:schemeClr val="tx1">
                    <a:lumMod val="85000"/>
                    <a:lumOff val="15000"/>
                  </a:schemeClr>
                </a:solidFill>
              </a:rPr>
              <a:t>Use lowest but still effective dose</a:t>
            </a:r>
          </a:p>
          <a:p>
            <a:pPr>
              <a:buClr>
                <a:srgbClr val="000066"/>
              </a:buClr>
            </a:pPr>
            <a:r>
              <a:rPr lang="en-GB" sz="2000" dirty="0">
                <a:solidFill>
                  <a:schemeClr val="tx1">
                    <a:lumMod val="85000"/>
                    <a:lumOff val="15000"/>
                  </a:schemeClr>
                </a:solidFill>
              </a:rPr>
              <a:t>Women who are obese or have poor diet should take folic acid (</a:t>
            </a:r>
            <a:r>
              <a:rPr lang="en-GB" sz="2000" dirty="0" err="1">
                <a:solidFill>
                  <a:schemeClr val="tx1">
                    <a:lumMod val="85000"/>
                    <a:lumOff val="15000"/>
                  </a:schemeClr>
                </a:solidFill>
              </a:rPr>
              <a:t>folate</a:t>
            </a:r>
            <a:r>
              <a:rPr lang="en-GB" sz="2000" dirty="0">
                <a:solidFill>
                  <a:schemeClr val="tx1">
                    <a:lumMod val="85000"/>
                    <a:lumOff val="15000"/>
                  </a:schemeClr>
                </a:solidFill>
              </a:rPr>
              <a:t>) at a high dose (5 mg)</a:t>
            </a:r>
          </a:p>
          <a:p>
            <a:pPr>
              <a:buClr>
                <a:srgbClr val="000066"/>
              </a:buClr>
              <a:buNone/>
            </a:pPr>
            <a:r>
              <a:rPr lang="en-GB" sz="2000" dirty="0">
                <a:solidFill>
                  <a:schemeClr val="tx1">
                    <a:lumMod val="85000"/>
                    <a:lumOff val="15000"/>
                  </a:schemeClr>
                </a:solidFill>
              </a:rPr>
              <a:t>	Folic acid, </a:t>
            </a:r>
            <a:r>
              <a:rPr lang="en-GB" sz="2000" b="1" i="1" dirty="0">
                <a:solidFill>
                  <a:schemeClr val="tx1">
                    <a:lumMod val="85000"/>
                    <a:lumOff val="15000"/>
                  </a:schemeClr>
                </a:solidFill>
              </a:rPr>
              <a:t>at best</a:t>
            </a:r>
            <a:r>
              <a:rPr lang="en-GB" sz="2000" dirty="0">
                <a:solidFill>
                  <a:schemeClr val="tx1">
                    <a:lumMod val="85000"/>
                    <a:lumOff val="15000"/>
                  </a:schemeClr>
                </a:solidFill>
              </a:rPr>
              <a:t>, provides only </a:t>
            </a:r>
            <a:r>
              <a:rPr lang="en-GB" sz="2000" b="1" dirty="0">
                <a:solidFill>
                  <a:schemeClr val="tx1">
                    <a:lumMod val="85000"/>
                    <a:lumOff val="15000"/>
                  </a:schemeClr>
                </a:solidFill>
              </a:rPr>
              <a:t>partial</a:t>
            </a:r>
            <a:r>
              <a:rPr lang="en-GB" sz="2000" dirty="0">
                <a:solidFill>
                  <a:schemeClr val="tx1">
                    <a:lumMod val="85000"/>
                    <a:lumOff val="15000"/>
                  </a:schemeClr>
                </a:solidFill>
              </a:rPr>
              <a:t> protection re </a:t>
            </a:r>
            <a:r>
              <a:rPr lang="en-GB" sz="2000" dirty="0" err="1">
                <a:solidFill>
                  <a:schemeClr val="tx1">
                    <a:lumMod val="85000"/>
                    <a:lumOff val="15000"/>
                  </a:schemeClr>
                </a:solidFill>
              </a:rPr>
              <a:t>Valproate</a:t>
            </a:r>
            <a:r>
              <a:rPr lang="en-GB" sz="2000" dirty="0">
                <a:solidFill>
                  <a:schemeClr val="tx1">
                    <a:lumMod val="85000"/>
                    <a:lumOff val="15000"/>
                  </a:schemeClr>
                </a:solidFill>
              </a:rPr>
              <a:t> effects¹</a:t>
            </a:r>
          </a:p>
          <a:p>
            <a:pPr>
              <a:buClr>
                <a:srgbClr val="000066"/>
              </a:buClr>
              <a:buNone/>
            </a:pPr>
            <a:endParaRPr lang="en-GB" sz="2000" dirty="0">
              <a:solidFill>
                <a:schemeClr val="tx1">
                  <a:lumMod val="85000"/>
                  <a:lumOff val="15000"/>
                </a:schemeClr>
              </a:solidFill>
            </a:endParaRPr>
          </a:p>
          <a:p>
            <a:pPr>
              <a:buClr>
                <a:srgbClr val="000066"/>
              </a:buClr>
              <a:buNone/>
            </a:pPr>
            <a:endParaRPr lang="en-GB" sz="1200" dirty="0">
              <a:solidFill>
                <a:schemeClr val="tx1">
                  <a:lumMod val="85000"/>
                  <a:lumOff val="15000"/>
                </a:schemeClr>
              </a:solidFill>
            </a:endParaRPr>
          </a:p>
          <a:p>
            <a:pPr>
              <a:buClr>
                <a:srgbClr val="000066"/>
              </a:buClr>
              <a:buNone/>
            </a:pPr>
            <a:endParaRPr lang="en-GB" sz="500" dirty="0">
              <a:solidFill>
                <a:schemeClr val="tx1">
                  <a:lumMod val="85000"/>
                  <a:lumOff val="15000"/>
                </a:schemeClr>
              </a:solidFill>
            </a:endParaRPr>
          </a:p>
          <a:p>
            <a:pPr>
              <a:buClr>
                <a:srgbClr val="000066"/>
              </a:buClr>
              <a:buNone/>
            </a:pPr>
            <a:endParaRPr lang="en-GB" sz="500" dirty="0">
              <a:solidFill>
                <a:schemeClr val="tx1">
                  <a:lumMod val="85000"/>
                  <a:lumOff val="15000"/>
                </a:schemeClr>
              </a:solidFill>
            </a:endParaRPr>
          </a:p>
          <a:p>
            <a:pPr>
              <a:buClr>
                <a:srgbClr val="000066"/>
              </a:buClr>
              <a:buNone/>
            </a:pPr>
            <a:endParaRPr lang="en-GB" sz="500" dirty="0">
              <a:solidFill>
                <a:schemeClr val="tx1">
                  <a:lumMod val="85000"/>
                  <a:lumOff val="15000"/>
                </a:schemeClr>
              </a:solidFill>
            </a:endParaRPr>
          </a:p>
          <a:p>
            <a:pPr>
              <a:buClr>
                <a:srgbClr val="000066"/>
              </a:buClr>
            </a:pPr>
            <a:r>
              <a:rPr lang="en-GB" sz="1400" dirty="0"/>
              <a:t>¹Wieck, A. and Jones, S. (2018). Dangers of </a:t>
            </a:r>
            <a:r>
              <a:rPr lang="en-GB" sz="1400" dirty="0" err="1"/>
              <a:t>valproate</a:t>
            </a:r>
            <a:r>
              <a:rPr lang="en-GB" sz="1400" dirty="0"/>
              <a:t> in pregnancy. </a:t>
            </a:r>
            <a:r>
              <a:rPr lang="en-GB" sz="1400" i="1" dirty="0"/>
              <a:t>BMJ</a:t>
            </a:r>
            <a:r>
              <a:rPr lang="en-GB" sz="1400" dirty="0"/>
              <a:t>, p.k1609.</a:t>
            </a:r>
            <a:endParaRPr lang="en-GB" sz="1400" dirty="0">
              <a:solidFill>
                <a:schemeClr val="tx1">
                  <a:lumMod val="85000"/>
                  <a:lumOff val="15000"/>
                </a:schemeClr>
              </a:solidFill>
            </a:endParaRPr>
          </a:p>
          <a:p>
            <a:pPr marL="0" indent="0">
              <a:buClr>
                <a:srgbClr val="000066"/>
              </a:buClr>
              <a:buNone/>
            </a:pPr>
            <a:endParaRPr lang="en-GB" sz="2000" dirty="0">
              <a:solidFill>
                <a:schemeClr val="tx1">
                  <a:lumMod val="85000"/>
                  <a:lumOff val="15000"/>
                </a:schemeClr>
              </a:solidFill>
            </a:endParaRPr>
          </a:p>
          <a:p>
            <a:pPr marL="174625" indent="-174625">
              <a:buClr>
                <a:srgbClr val="000066"/>
              </a:buClr>
              <a:buFontTx/>
              <a:buNone/>
            </a:pPr>
            <a:endParaRPr lang="en-GB" sz="1800" dirty="0"/>
          </a:p>
        </p:txBody>
      </p:sp>
      <p:sp>
        <p:nvSpPr>
          <p:cNvPr id="3" name="Title 2"/>
          <p:cNvSpPr>
            <a:spLocks noGrp="1"/>
          </p:cNvSpPr>
          <p:nvPr>
            <p:ph type="title"/>
          </p:nvPr>
        </p:nvSpPr>
        <p:spPr>
          <a:xfrm>
            <a:off x="402609" y="1201002"/>
            <a:ext cx="8229600" cy="1303908"/>
          </a:xfrm>
        </p:spPr>
        <p:txBody>
          <a:bodyPr>
            <a:noAutofit/>
          </a:bodyPr>
          <a:lstStyle/>
          <a:p>
            <a:pPr eaLnBrk="1" hangingPunct="1"/>
            <a:r>
              <a:rPr lang="en-GB" sz="2400" b="1" dirty="0">
                <a:solidFill>
                  <a:prstClr val="black"/>
                </a:solidFill>
              </a:rPr>
              <a:t>Principles of prescribing  </a:t>
            </a:r>
            <a:br>
              <a:rPr lang="en-GB" sz="2400" b="1" dirty="0">
                <a:solidFill>
                  <a:prstClr val="black"/>
                </a:solidFill>
              </a:rPr>
            </a:br>
            <a:r>
              <a:rPr lang="en-GB" sz="2400" b="1" dirty="0">
                <a:solidFill>
                  <a:prstClr val="black"/>
                </a:solidFill>
              </a:rPr>
              <a:t>(Preconception and in Pregnancy)   </a:t>
            </a:r>
            <a:endParaRPr lang="en-GB" sz="2400" b="1" i="1" dirty="0">
              <a:solidFill>
                <a:prstClr val="black"/>
              </a:solidFill>
            </a:endParaRPr>
          </a:p>
        </p:txBody>
      </p:sp>
    </p:spTree>
    <p:extLst>
      <p:ext uri="{BB962C8B-B14F-4D97-AF65-F5344CB8AC3E}">
        <p14:creationId xmlns:p14="http://schemas.microsoft.com/office/powerpoint/2010/main" val="416345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8017" y="2504911"/>
            <a:ext cx="8573913" cy="3373375"/>
          </a:xfrm>
        </p:spPr>
        <p:txBody>
          <a:bodyPr/>
          <a:lstStyle/>
          <a:p>
            <a:pPr>
              <a:buClr>
                <a:srgbClr val="000066"/>
              </a:buClr>
              <a:buNone/>
            </a:pPr>
            <a:r>
              <a:rPr lang="en-GB" sz="2200" dirty="0">
                <a:solidFill>
                  <a:schemeClr val="tx1">
                    <a:lumMod val="85000"/>
                    <a:lumOff val="15000"/>
                  </a:schemeClr>
                </a:solidFill>
              </a:rPr>
              <a:t>	</a:t>
            </a:r>
            <a:r>
              <a:rPr lang="en-GB" sz="2200" dirty="0" err="1">
                <a:solidFill>
                  <a:schemeClr val="tx1">
                    <a:lumMod val="85000"/>
                    <a:lumOff val="15000"/>
                  </a:schemeClr>
                </a:solidFill>
              </a:rPr>
              <a:t>Teratogenic</a:t>
            </a:r>
            <a:r>
              <a:rPr lang="en-GB" sz="2200" dirty="0">
                <a:solidFill>
                  <a:schemeClr val="tx1">
                    <a:lumMod val="85000"/>
                    <a:lumOff val="15000"/>
                  </a:schemeClr>
                </a:solidFill>
              </a:rPr>
              <a:t> Risk</a:t>
            </a:r>
          </a:p>
          <a:p>
            <a:pPr>
              <a:buClr>
                <a:srgbClr val="000066"/>
              </a:buClr>
            </a:pPr>
            <a:endParaRPr lang="en-GB" sz="2000" dirty="0">
              <a:solidFill>
                <a:schemeClr val="tx1">
                  <a:lumMod val="85000"/>
                  <a:lumOff val="15000"/>
                </a:schemeClr>
              </a:solidFill>
            </a:endParaRPr>
          </a:p>
          <a:p>
            <a:pPr>
              <a:buClr>
                <a:srgbClr val="000066"/>
              </a:buClr>
            </a:pPr>
            <a:r>
              <a:rPr lang="en-GB" sz="2000" dirty="0">
                <a:solidFill>
                  <a:schemeClr val="tx1">
                    <a:lumMod val="85000"/>
                    <a:lumOff val="15000"/>
                  </a:schemeClr>
                </a:solidFill>
              </a:rPr>
              <a:t>Estimated risk of major congenital malformations (greatest to least </a:t>
            </a:r>
            <a:r>
              <a:rPr lang="en-GB" sz="2000" dirty="0" err="1">
                <a:solidFill>
                  <a:schemeClr val="tx1">
                    <a:lumMod val="85000"/>
                    <a:lumOff val="15000"/>
                  </a:schemeClr>
                </a:solidFill>
              </a:rPr>
              <a:t>teratogenic</a:t>
            </a:r>
            <a:r>
              <a:rPr lang="en-GB" sz="2000" dirty="0">
                <a:solidFill>
                  <a:schemeClr val="tx1">
                    <a:lumMod val="85000"/>
                    <a:lumOff val="15000"/>
                  </a:schemeClr>
                </a:solidFill>
              </a:rPr>
              <a:t>)</a:t>
            </a:r>
          </a:p>
          <a:p>
            <a:pPr lvl="1">
              <a:buClr>
                <a:srgbClr val="000066"/>
              </a:buClr>
            </a:pPr>
            <a:r>
              <a:rPr lang="en-GB" sz="1800" dirty="0" err="1">
                <a:solidFill>
                  <a:schemeClr val="tx1">
                    <a:lumMod val="85000"/>
                    <a:lumOff val="15000"/>
                  </a:schemeClr>
                </a:solidFill>
              </a:rPr>
              <a:t>Valproate</a:t>
            </a:r>
            <a:endParaRPr lang="en-GB" sz="1800" dirty="0">
              <a:solidFill>
                <a:schemeClr val="tx1">
                  <a:lumMod val="85000"/>
                  <a:lumOff val="15000"/>
                </a:schemeClr>
              </a:solidFill>
            </a:endParaRPr>
          </a:p>
          <a:p>
            <a:pPr lvl="1">
              <a:buClr>
                <a:srgbClr val="000066"/>
              </a:buClr>
            </a:pPr>
            <a:r>
              <a:rPr lang="en-GB" sz="1800" dirty="0" err="1">
                <a:solidFill>
                  <a:schemeClr val="tx1">
                    <a:lumMod val="85000"/>
                    <a:lumOff val="15000"/>
                  </a:schemeClr>
                </a:solidFill>
              </a:rPr>
              <a:t>Carbamazepine</a:t>
            </a:r>
            <a:endParaRPr lang="en-GB" sz="1800" dirty="0">
              <a:solidFill>
                <a:schemeClr val="tx1">
                  <a:lumMod val="85000"/>
                  <a:lumOff val="15000"/>
                </a:schemeClr>
              </a:solidFill>
            </a:endParaRPr>
          </a:p>
          <a:p>
            <a:pPr lvl="1">
              <a:buClr>
                <a:srgbClr val="000066"/>
              </a:buClr>
            </a:pPr>
            <a:r>
              <a:rPr lang="en-GB" sz="1800" dirty="0">
                <a:solidFill>
                  <a:schemeClr val="tx1">
                    <a:lumMod val="85000"/>
                    <a:lumOff val="15000"/>
                  </a:schemeClr>
                </a:solidFill>
              </a:rPr>
              <a:t>Lithium</a:t>
            </a:r>
          </a:p>
          <a:p>
            <a:pPr lvl="1">
              <a:buClr>
                <a:srgbClr val="000066"/>
              </a:buClr>
            </a:pPr>
            <a:r>
              <a:rPr lang="en-GB" sz="1800" dirty="0">
                <a:solidFill>
                  <a:schemeClr val="tx1">
                    <a:lumMod val="85000"/>
                    <a:lumOff val="15000"/>
                  </a:schemeClr>
                </a:solidFill>
              </a:rPr>
              <a:t>Lamotrigine</a:t>
            </a:r>
          </a:p>
          <a:p>
            <a:pPr lvl="1">
              <a:buClr>
                <a:srgbClr val="000066"/>
              </a:buClr>
            </a:pPr>
            <a:r>
              <a:rPr lang="en-GB" sz="1800" dirty="0">
                <a:solidFill>
                  <a:schemeClr val="tx1">
                    <a:lumMod val="85000"/>
                    <a:lumOff val="15000"/>
                  </a:schemeClr>
                </a:solidFill>
              </a:rPr>
              <a:t>Antipsychotics</a:t>
            </a:r>
          </a:p>
          <a:p>
            <a:pPr lvl="1">
              <a:buClr>
                <a:srgbClr val="000066"/>
              </a:buClr>
            </a:pPr>
            <a:r>
              <a:rPr lang="en-GB" sz="1800" dirty="0">
                <a:solidFill>
                  <a:schemeClr val="tx1">
                    <a:lumMod val="85000"/>
                    <a:lumOff val="15000"/>
                  </a:schemeClr>
                </a:solidFill>
              </a:rPr>
              <a:t>Antidepressants</a:t>
            </a:r>
          </a:p>
          <a:p>
            <a:pPr marL="174625" indent="-174625">
              <a:buClr>
                <a:srgbClr val="000066"/>
              </a:buClr>
              <a:buFontTx/>
              <a:buNone/>
            </a:pPr>
            <a:endParaRPr lang="en-GB" sz="1800" dirty="0"/>
          </a:p>
        </p:txBody>
      </p:sp>
      <p:sp>
        <p:nvSpPr>
          <p:cNvPr id="3" name="Title 2"/>
          <p:cNvSpPr>
            <a:spLocks noGrp="1"/>
          </p:cNvSpPr>
          <p:nvPr>
            <p:ph type="title"/>
          </p:nvPr>
        </p:nvSpPr>
        <p:spPr>
          <a:xfrm>
            <a:off x="402609" y="1201002"/>
            <a:ext cx="8229600" cy="1303908"/>
          </a:xfrm>
        </p:spPr>
        <p:txBody>
          <a:bodyPr>
            <a:noAutofit/>
          </a:bodyPr>
          <a:lstStyle/>
          <a:p>
            <a:pPr eaLnBrk="1" hangingPunct="1"/>
            <a:r>
              <a:rPr lang="en-GB" sz="2400" b="1" dirty="0">
                <a:solidFill>
                  <a:prstClr val="black"/>
                </a:solidFill>
              </a:rPr>
              <a:t>Principles of prescribing  </a:t>
            </a:r>
            <a:br>
              <a:rPr lang="en-GB" sz="2400" b="1" dirty="0">
                <a:solidFill>
                  <a:prstClr val="black"/>
                </a:solidFill>
              </a:rPr>
            </a:br>
            <a:r>
              <a:rPr lang="en-GB" sz="2400" b="1" dirty="0">
                <a:solidFill>
                  <a:prstClr val="black"/>
                </a:solidFill>
              </a:rPr>
              <a:t>(Preconception and in Pregnancy)   </a:t>
            </a:r>
            <a:endParaRPr lang="en-GB" sz="2400" b="1" i="1" dirty="0">
              <a:solidFill>
                <a:prstClr val="black"/>
              </a:solidFill>
            </a:endParaRPr>
          </a:p>
        </p:txBody>
      </p:sp>
    </p:spTree>
    <p:extLst>
      <p:ext uri="{BB962C8B-B14F-4D97-AF65-F5344CB8AC3E}">
        <p14:creationId xmlns:p14="http://schemas.microsoft.com/office/powerpoint/2010/main" val="4163455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88358"/>
            <a:ext cx="8229600" cy="3618933"/>
          </a:xfrm>
        </p:spPr>
        <p:txBody>
          <a:bodyPr/>
          <a:lstStyle/>
          <a:p>
            <a:pPr>
              <a:buClr>
                <a:srgbClr val="000066"/>
              </a:buClr>
            </a:pPr>
            <a:endParaRPr lang="en-GB" sz="2000" dirty="0">
              <a:solidFill>
                <a:schemeClr val="tx1">
                  <a:lumMod val="85000"/>
                  <a:lumOff val="15000"/>
                </a:schemeClr>
              </a:solidFill>
            </a:endParaRPr>
          </a:p>
          <a:p>
            <a:pPr>
              <a:buClr>
                <a:srgbClr val="000066"/>
              </a:buClr>
            </a:pPr>
            <a:r>
              <a:rPr lang="en-GB" sz="2000" dirty="0">
                <a:solidFill>
                  <a:schemeClr val="tx1">
                    <a:lumMod val="85000"/>
                    <a:lumOff val="15000"/>
                  </a:schemeClr>
                </a:solidFill>
              </a:rPr>
              <a:t>Start perinatal care planning as early in pregnancy as possible</a:t>
            </a:r>
          </a:p>
          <a:p>
            <a:pPr>
              <a:buClr>
                <a:srgbClr val="000066"/>
              </a:buClr>
            </a:pPr>
            <a:r>
              <a:rPr lang="en-GB" sz="2000" dirty="0">
                <a:solidFill>
                  <a:schemeClr val="tx1">
                    <a:lumMod val="85000"/>
                    <a:lumOff val="15000"/>
                  </a:schemeClr>
                </a:solidFill>
              </a:rPr>
              <a:t>Refer to perinatal psychiatry specialist if available</a:t>
            </a:r>
          </a:p>
          <a:p>
            <a:pPr marL="0" indent="0">
              <a:buClr>
                <a:srgbClr val="000066"/>
              </a:buClr>
              <a:buNone/>
            </a:pPr>
            <a:r>
              <a:rPr lang="en-GB" sz="2000" dirty="0">
                <a:solidFill>
                  <a:schemeClr val="tx1">
                    <a:lumMod val="85000"/>
                    <a:lumOff val="15000"/>
                  </a:schemeClr>
                </a:solidFill>
              </a:rPr>
              <a:t> </a:t>
            </a:r>
          </a:p>
          <a:p>
            <a:pPr>
              <a:buClr>
                <a:srgbClr val="000066"/>
              </a:buClr>
            </a:pPr>
            <a:r>
              <a:rPr lang="en-GB" sz="2000" b="1" i="1" dirty="0"/>
              <a:t>Safety data change all the time </a:t>
            </a:r>
            <a:r>
              <a:rPr lang="en-GB" sz="2000" dirty="0">
                <a:solidFill>
                  <a:schemeClr val="tx1">
                    <a:lumMod val="85000"/>
                    <a:lumOff val="15000"/>
                  </a:schemeClr>
                </a:solidFill>
              </a:rPr>
              <a:t>– perinatal specialist </a:t>
            </a:r>
          </a:p>
          <a:p>
            <a:pPr marL="0" indent="0">
              <a:buClr>
                <a:srgbClr val="000066"/>
              </a:buClr>
              <a:buNone/>
            </a:pPr>
            <a:r>
              <a:rPr lang="en-GB" sz="2000" dirty="0">
                <a:solidFill>
                  <a:schemeClr val="tx1">
                    <a:lumMod val="85000"/>
                    <a:lumOff val="15000"/>
                  </a:schemeClr>
                </a:solidFill>
              </a:rPr>
              <a:t>	is up to date and can integrate new data with </a:t>
            </a:r>
          </a:p>
          <a:p>
            <a:pPr marL="0" indent="0">
              <a:buClr>
                <a:srgbClr val="000066"/>
              </a:buClr>
              <a:buNone/>
            </a:pPr>
            <a:r>
              <a:rPr lang="en-GB" sz="2000" dirty="0">
                <a:solidFill>
                  <a:schemeClr val="tx1">
                    <a:lumMod val="85000"/>
                    <a:lumOff val="15000"/>
                  </a:schemeClr>
                </a:solidFill>
              </a:rPr>
              <a:t>	specific clinical situation</a:t>
            </a:r>
          </a:p>
        </p:txBody>
      </p:sp>
      <p:sp>
        <p:nvSpPr>
          <p:cNvPr id="3" name="Title 2"/>
          <p:cNvSpPr>
            <a:spLocks noGrp="1"/>
          </p:cNvSpPr>
          <p:nvPr>
            <p:ph type="title"/>
          </p:nvPr>
        </p:nvSpPr>
        <p:spPr>
          <a:xfrm>
            <a:off x="457200" y="1245358"/>
            <a:ext cx="8229600" cy="1143000"/>
          </a:xfrm>
        </p:spPr>
        <p:txBody>
          <a:bodyPr>
            <a:noAutofit/>
          </a:bodyPr>
          <a:lstStyle/>
          <a:p>
            <a:pPr eaLnBrk="1" hangingPunct="1"/>
            <a:r>
              <a:rPr lang="en-GB" sz="4000" dirty="0">
                <a:solidFill>
                  <a:prstClr val="black"/>
                </a:solidFill>
              </a:rPr>
              <a:t> </a:t>
            </a:r>
            <a:r>
              <a:rPr lang="en-GB" sz="2800" b="1" dirty="0">
                <a:solidFill>
                  <a:prstClr val="black"/>
                </a:solidFill>
              </a:rPr>
              <a:t>Pregnant women with a previous </a:t>
            </a:r>
            <a:br>
              <a:rPr lang="en-GB" sz="2800" b="1" dirty="0">
                <a:solidFill>
                  <a:prstClr val="black"/>
                </a:solidFill>
              </a:rPr>
            </a:br>
            <a:r>
              <a:rPr lang="en-GB" sz="2800" b="1" dirty="0">
                <a:solidFill>
                  <a:prstClr val="black"/>
                </a:solidFill>
              </a:rPr>
              <a:t>mental illness     </a:t>
            </a:r>
            <a:endParaRPr lang="en-GB" sz="2800" b="1" i="1" dirty="0">
              <a:solidFill>
                <a:prstClr val="black"/>
              </a:solidFill>
            </a:endParaRPr>
          </a:p>
        </p:txBody>
      </p:sp>
    </p:spTree>
    <p:extLst>
      <p:ext uri="{BB962C8B-B14F-4D97-AF65-F5344CB8AC3E}">
        <p14:creationId xmlns:p14="http://schemas.microsoft.com/office/powerpoint/2010/main" val="233249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60320"/>
            <a:ext cx="8229600" cy="3446971"/>
          </a:xfrm>
        </p:spPr>
        <p:txBody>
          <a:bodyPr/>
          <a:lstStyle/>
          <a:p>
            <a:pPr>
              <a:buClr>
                <a:srgbClr val="000066"/>
              </a:buClr>
            </a:pPr>
            <a:r>
              <a:rPr lang="en-GB" sz="2000" dirty="0">
                <a:solidFill>
                  <a:schemeClr val="tx1">
                    <a:lumMod val="85000"/>
                    <a:lumOff val="15000"/>
                  </a:schemeClr>
                </a:solidFill>
              </a:rPr>
              <a:t>Identify risk factors for postnatal recurrence</a:t>
            </a:r>
          </a:p>
          <a:p>
            <a:pPr>
              <a:buClr>
                <a:srgbClr val="000066"/>
              </a:buClr>
            </a:pPr>
            <a:r>
              <a:rPr lang="en-GB" sz="2000" dirty="0">
                <a:solidFill>
                  <a:schemeClr val="tx1">
                    <a:lumMod val="85000"/>
                    <a:lumOff val="15000"/>
                  </a:schemeClr>
                </a:solidFill>
              </a:rPr>
              <a:t>Discuss stress reduction, sleep optimisation </a:t>
            </a:r>
          </a:p>
          <a:p>
            <a:pPr>
              <a:buClr>
                <a:srgbClr val="000066"/>
              </a:buClr>
            </a:pPr>
            <a:r>
              <a:rPr lang="en-GB" sz="2000" dirty="0">
                <a:solidFill>
                  <a:schemeClr val="tx1">
                    <a:lumMod val="85000"/>
                    <a:lumOff val="15000"/>
                  </a:schemeClr>
                </a:solidFill>
              </a:rPr>
              <a:t>Maximise postnatal support</a:t>
            </a:r>
          </a:p>
          <a:p>
            <a:pPr>
              <a:buClr>
                <a:srgbClr val="000066"/>
              </a:buClr>
            </a:pPr>
            <a:r>
              <a:rPr lang="en-GB" sz="2000" dirty="0">
                <a:solidFill>
                  <a:schemeClr val="tx1">
                    <a:lumMod val="85000"/>
                    <a:lumOff val="15000"/>
                  </a:schemeClr>
                </a:solidFill>
              </a:rPr>
              <a:t>Formulate detailed perinatal plan and distribute among all involved professionals</a:t>
            </a:r>
          </a:p>
          <a:p>
            <a:pPr>
              <a:buClr>
                <a:srgbClr val="000066"/>
              </a:buClr>
            </a:pPr>
            <a:r>
              <a:rPr lang="en-GB" sz="2000" dirty="0">
                <a:solidFill>
                  <a:schemeClr val="tx1">
                    <a:lumMod val="85000"/>
                    <a:lumOff val="15000"/>
                  </a:schemeClr>
                </a:solidFill>
              </a:rPr>
              <a:t>Pregnant women should be seen by psychiatrist </a:t>
            </a:r>
          </a:p>
          <a:p>
            <a:pPr marL="0" indent="0">
              <a:buClr>
                <a:srgbClr val="000066"/>
              </a:buClr>
              <a:buNone/>
            </a:pPr>
            <a:r>
              <a:rPr lang="en-GB" sz="2000" dirty="0">
                <a:solidFill>
                  <a:schemeClr val="tx1">
                    <a:lumMod val="85000"/>
                    <a:lumOff val="15000"/>
                  </a:schemeClr>
                </a:solidFill>
              </a:rPr>
              <a:t>	within two weeks of referral (NICE, antenatal </a:t>
            </a:r>
          </a:p>
          <a:p>
            <a:pPr marL="0" indent="0">
              <a:buClr>
                <a:srgbClr val="000066"/>
              </a:buClr>
              <a:buNone/>
            </a:pPr>
            <a:r>
              <a:rPr lang="en-GB" sz="2000" dirty="0">
                <a:solidFill>
                  <a:schemeClr val="tx1">
                    <a:lumMod val="85000"/>
                    <a:lumOff val="15000"/>
                  </a:schemeClr>
                </a:solidFill>
              </a:rPr>
              <a:t>	postnatal mental health guidelines, 2014)</a:t>
            </a:r>
            <a:endParaRPr lang="en-GB" sz="2000" dirty="0"/>
          </a:p>
        </p:txBody>
      </p:sp>
      <p:sp>
        <p:nvSpPr>
          <p:cNvPr id="3" name="Title 2"/>
          <p:cNvSpPr>
            <a:spLocks noGrp="1"/>
          </p:cNvSpPr>
          <p:nvPr>
            <p:ph type="title"/>
          </p:nvPr>
        </p:nvSpPr>
        <p:spPr>
          <a:xfrm>
            <a:off x="457200" y="1245358"/>
            <a:ext cx="8229600" cy="1143000"/>
          </a:xfrm>
        </p:spPr>
        <p:txBody>
          <a:bodyPr>
            <a:noAutofit/>
          </a:bodyPr>
          <a:lstStyle/>
          <a:p>
            <a:pPr eaLnBrk="1" hangingPunct="1"/>
            <a:r>
              <a:rPr lang="en-GB" sz="4000" dirty="0">
                <a:solidFill>
                  <a:prstClr val="black"/>
                </a:solidFill>
              </a:rPr>
              <a:t> </a:t>
            </a:r>
            <a:r>
              <a:rPr lang="en-GB" sz="2800" b="1" dirty="0">
                <a:solidFill>
                  <a:prstClr val="black"/>
                </a:solidFill>
              </a:rPr>
              <a:t>Pregnant women with a previous </a:t>
            </a:r>
            <a:br>
              <a:rPr lang="en-GB" sz="2800" b="1" dirty="0">
                <a:solidFill>
                  <a:prstClr val="black"/>
                </a:solidFill>
              </a:rPr>
            </a:br>
            <a:r>
              <a:rPr lang="en-GB" sz="2800" b="1" dirty="0">
                <a:solidFill>
                  <a:prstClr val="black"/>
                </a:solidFill>
              </a:rPr>
              <a:t>mental illness     </a:t>
            </a:r>
            <a:endParaRPr lang="en-GB" sz="2800" b="1" i="1" dirty="0">
              <a:solidFill>
                <a:prstClr val="black"/>
              </a:solidFill>
            </a:endParaRPr>
          </a:p>
        </p:txBody>
      </p:sp>
    </p:spTree>
    <p:extLst>
      <p:ext uri="{BB962C8B-B14F-4D97-AF65-F5344CB8AC3E}">
        <p14:creationId xmlns:p14="http://schemas.microsoft.com/office/powerpoint/2010/main" val="235698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2400" dirty="0">
                <a:solidFill>
                  <a:schemeClr val="accent4"/>
                </a:solidFill>
              </a:rPr>
              <a:t>Perinatal Psychiatry</a:t>
            </a:r>
            <a:endParaRPr lang="en-US" sz="2400" dirty="0"/>
          </a:p>
        </p:txBody>
      </p:sp>
      <p:sp>
        <p:nvSpPr>
          <p:cNvPr id="5" name="Subtitle 4"/>
          <p:cNvSpPr>
            <a:spLocks noGrp="1"/>
          </p:cNvSpPr>
          <p:nvPr>
            <p:ph type="subTitle" idx="1"/>
          </p:nvPr>
        </p:nvSpPr>
        <p:spPr>
          <a:xfrm>
            <a:off x="457199" y="1757362"/>
            <a:ext cx="8069943" cy="581025"/>
          </a:xfrm>
        </p:spPr>
        <p:txBody>
          <a:bodyPr/>
          <a:lstStyle/>
          <a:p>
            <a:r>
              <a:rPr lang="en-US" dirty="0"/>
              <a:t>Aims and Objectives </a:t>
            </a:r>
          </a:p>
        </p:txBody>
      </p:sp>
      <p:sp>
        <p:nvSpPr>
          <p:cNvPr id="6" name="Text Placeholder 5"/>
          <p:cNvSpPr>
            <a:spLocks noGrp="1"/>
          </p:cNvSpPr>
          <p:nvPr>
            <p:ph type="body" sz="quarter" idx="13"/>
          </p:nvPr>
        </p:nvSpPr>
        <p:spPr/>
        <p:txBody>
          <a:bodyPr/>
          <a:lstStyle/>
          <a:p>
            <a:pPr marL="0" indent="0" eaLnBrk="1" hangingPunct="1">
              <a:buNone/>
            </a:pPr>
            <a:r>
              <a:rPr lang="en-GB" dirty="0"/>
              <a:t>To develop an understanding of Evidence-based recommendations for psychotropic medication in pregnancy and lactation</a:t>
            </a:r>
          </a:p>
          <a:p>
            <a:pPr>
              <a:buNone/>
            </a:pPr>
            <a:endParaRPr lang="en-GB" dirty="0"/>
          </a:p>
          <a:p>
            <a:pPr>
              <a:buNone/>
            </a:pPr>
            <a:r>
              <a:rPr lang="en-GB" dirty="0"/>
              <a:t> </a:t>
            </a:r>
          </a:p>
        </p:txBody>
      </p:sp>
    </p:spTree>
    <p:extLst>
      <p:ext uri="{BB962C8B-B14F-4D97-AF65-F5344CB8AC3E}">
        <p14:creationId xmlns:p14="http://schemas.microsoft.com/office/powerpoint/2010/main" val="155747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388358"/>
            <a:ext cx="8229600" cy="3618933"/>
          </a:xfrm>
        </p:spPr>
        <p:txBody>
          <a:bodyPr/>
          <a:lstStyle/>
          <a:p>
            <a:pPr>
              <a:buClr>
                <a:srgbClr val="000066"/>
              </a:buClr>
            </a:pPr>
            <a:endParaRPr lang="en-GB" sz="2000" dirty="0">
              <a:solidFill>
                <a:schemeClr val="tx1">
                  <a:lumMod val="85000"/>
                  <a:lumOff val="15000"/>
                </a:schemeClr>
              </a:solidFill>
            </a:endParaRPr>
          </a:p>
          <a:p>
            <a:pPr>
              <a:buClr>
                <a:srgbClr val="000066"/>
              </a:buClr>
            </a:pPr>
            <a:r>
              <a:rPr lang="en-GB" sz="2000" dirty="0">
                <a:solidFill>
                  <a:schemeClr val="tx1">
                    <a:lumMod val="85000"/>
                    <a:lumOff val="15000"/>
                  </a:schemeClr>
                </a:solidFill>
              </a:rPr>
              <a:t>Inform obstetric team of psychotropic medication</a:t>
            </a:r>
          </a:p>
          <a:p>
            <a:pPr>
              <a:buClr>
                <a:srgbClr val="000066"/>
              </a:buClr>
            </a:pPr>
            <a:r>
              <a:rPr lang="en-GB" sz="2000" dirty="0">
                <a:solidFill>
                  <a:schemeClr val="tx1">
                    <a:lumMod val="85000"/>
                    <a:lumOff val="15000"/>
                  </a:schemeClr>
                </a:solidFill>
              </a:rPr>
              <a:t>Inform community midwife and health visitor of maternal medication – neonatal withdrawal may commence after discharge</a:t>
            </a:r>
          </a:p>
          <a:p>
            <a:pPr marL="174625" indent="-174625">
              <a:buClr>
                <a:srgbClr val="000066"/>
              </a:buClr>
              <a:buFontTx/>
              <a:buNone/>
            </a:pPr>
            <a:endParaRPr lang="en-GB" sz="1800" dirty="0"/>
          </a:p>
        </p:txBody>
      </p:sp>
      <p:sp>
        <p:nvSpPr>
          <p:cNvPr id="3" name="Title 2"/>
          <p:cNvSpPr>
            <a:spLocks noGrp="1"/>
          </p:cNvSpPr>
          <p:nvPr>
            <p:ph type="title"/>
          </p:nvPr>
        </p:nvSpPr>
        <p:spPr>
          <a:xfrm>
            <a:off x="457200" y="1245358"/>
            <a:ext cx="8229600" cy="1143000"/>
          </a:xfrm>
        </p:spPr>
        <p:txBody>
          <a:bodyPr>
            <a:noAutofit/>
          </a:bodyPr>
          <a:lstStyle/>
          <a:p>
            <a:pPr eaLnBrk="1" hangingPunct="1"/>
            <a:r>
              <a:rPr lang="en-GB" sz="4000" dirty="0">
                <a:solidFill>
                  <a:prstClr val="black"/>
                </a:solidFill>
              </a:rPr>
              <a:t> </a:t>
            </a:r>
            <a:r>
              <a:rPr lang="en-GB" sz="2800" b="1" dirty="0">
                <a:solidFill>
                  <a:prstClr val="black"/>
                </a:solidFill>
              </a:rPr>
              <a:t>Pregnant women with a previous </a:t>
            </a:r>
            <a:br>
              <a:rPr lang="en-GB" sz="2800" b="1" dirty="0">
                <a:solidFill>
                  <a:prstClr val="black"/>
                </a:solidFill>
              </a:rPr>
            </a:br>
            <a:r>
              <a:rPr lang="en-GB" sz="2800" b="1" dirty="0">
                <a:solidFill>
                  <a:prstClr val="black"/>
                </a:solidFill>
              </a:rPr>
              <a:t>mental illness     </a:t>
            </a:r>
            <a:endParaRPr lang="en-GB" sz="2800" b="1" i="1" dirty="0">
              <a:solidFill>
                <a:prstClr val="black"/>
              </a:solidFill>
            </a:endParaRPr>
          </a:p>
        </p:txBody>
      </p:sp>
    </p:spTree>
    <p:extLst>
      <p:ext uri="{BB962C8B-B14F-4D97-AF65-F5344CB8AC3E}">
        <p14:creationId xmlns:p14="http://schemas.microsoft.com/office/powerpoint/2010/main" val="3642854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01316"/>
            <a:ext cx="8229600" cy="1143000"/>
          </a:xfrm>
        </p:spPr>
        <p:txBody>
          <a:bodyPr/>
          <a:lstStyle/>
          <a:p>
            <a:r>
              <a:rPr lang="en-GB" sz="3600" b="1" dirty="0">
                <a:solidFill>
                  <a:prstClr val="black"/>
                </a:solidFill>
                <a:latin typeface="Arial" charset="0"/>
                <a:cs typeface="Arial" charset="0"/>
              </a:rPr>
              <a:t> </a:t>
            </a:r>
            <a:r>
              <a:rPr lang="en-GB" sz="2400" b="1" dirty="0">
                <a:solidFill>
                  <a:prstClr val="black"/>
                </a:solidFill>
                <a:cs typeface="Arial" charset="0"/>
              </a:rPr>
              <a:t>Childbearing status at first presentation in Manchester Perinatal Psychiatry Clinic   </a:t>
            </a:r>
            <a:endParaRPr lang="en-GB" sz="2400" i="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331" y="2344316"/>
            <a:ext cx="6119527" cy="3555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399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3678" y="2690949"/>
            <a:ext cx="8229600" cy="3422468"/>
          </a:xfrm>
        </p:spPr>
        <p:txBody>
          <a:bodyPr>
            <a:normAutofit/>
          </a:bodyPr>
          <a:lstStyle/>
          <a:p>
            <a:r>
              <a:rPr lang="en-GB" sz="2400" dirty="0"/>
              <a:t>Evidence changes evolve continually </a:t>
            </a:r>
          </a:p>
          <a:p>
            <a:r>
              <a:rPr lang="en-GB" sz="2400" dirty="0"/>
              <a:t>Therefore prescribing practice must evolve in tandem to avoid evidence that can become quickly outdated</a:t>
            </a:r>
          </a:p>
          <a:p>
            <a:r>
              <a:rPr lang="en-GB" sz="2400" dirty="0"/>
              <a:t>In UK 3 main bodies produce sets of guidelines</a:t>
            </a:r>
          </a:p>
          <a:p>
            <a:pPr lvl="1"/>
            <a:r>
              <a:rPr lang="en-GB" sz="2000" dirty="0"/>
              <a:t>National Institute for Health and Care Excellence (NICE)</a:t>
            </a:r>
          </a:p>
          <a:p>
            <a:pPr lvl="1"/>
            <a:r>
              <a:rPr lang="en-GB" sz="2000" dirty="0"/>
              <a:t>Scottish Intercollegiate Guidelines Network (SIGN)</a:t>
            </a:r>
          </a:p>
          <a:p>
            <a:pPr lvl="1"/>
            <a:r>
              <a:rPr lang="en-GB" sz="2000" dirty="0"/>
              <a:t>British Association for Psychopharmacology (BAP)</a:t>
            </a:r>
          </a:p>
          <a:p>
            <a:r>
              <a:rPr lang="en-GB" sz="2400" dirty="0"/>
              <a:t>However Google Scholar may provide the latest papers</a:t>
            </a:r>
          </a:p>
          <a:p>
            <a:endParaRPr lang="en-GB" sz="2400" dirty="0"/>
          </a:p>
        </p:txBody>
      </p:sp>
      <p:sp>
        <p:nvSpPr>
          <p:cNvPr id="3" name="Title 2"/>
          <p:cNvSpPr>
            <a:spLocks noGrp="1"/>
          </p:cNvSpPr>
          <p:nvPr>
            <p:ph type="title"/>
          </p:nvPr>
        </p:nvSpPr>
        <p:spPr>
          <a:xfrm>
            <a:off x="388960" y="1583117"/>
            <a:ext cx="8598286" cy="750650"/>
          </a:xfrm>
        </p:spPr>
        <p:txBody>
          <a:bodyPr/>
          <a:lstStyle/>
          <a:p>
            <a:r>
              <a:rPr lang="en-GB" sz="2400" b="1" dirty="0"/>
              <a:t>Evidence for reproductive safety of psychotropic drugs</a:t>
            </a:r>
            <a:endParaRPr lang="en-GB" sz="2400" i="1" dirty="0"/>
          </a:p>
        </p:txBody>
      </p:sp>
    </p:spTree>
    <p:extLst>
      <p:ext uri="{BB962C8B-B14F-4D97-AF65-F5344CB8AC3E}">
        <p14:creationId xmlns:p14="http://schemas.microsoft.com/office/powerpoint/2010/main" val="134876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0" y="465970"/>
            <a:ext cx="5486400" cy="769258"/>
          </a:xfrm>
          <a:prstGeom prst="rect">
            <a:avLst/>
          </a:prstGeom>
          <a:solidFill>
            <a:srgbClr val="FFCCFF"/>
          </a:solidFill>
        </p:spPr>
        <p:txBody>
          <a:bodyPr/>
          <a:lstStyle/>
          <a:p>
            <a:pPr>
              <a:lnSpc>
                <a:spcPct val="100000"/>
              </a:lnSpc>
            </a:pPr>
            <a:r>
              <a:rPr lang="en-GB" dirty="0"/>
              <a:t> </a:t>
            </a:r>
            <a:r>
              <a:rPr lang="en-GB" sz="3200" b="1" dirty="0">
                <a:solidFill>
                  <a:schemeClr val="tx2">
                    <a:lumMod val="75000"/>
                  </a:schemeClr>
                </a:solidFill>
                <a:latin typeface="+mj-lt"/>
              </a:rPr>
              <a:t>Neurodevelopment </a:t>
            </a:r>
          </a:p>
        </p:txBody>
      </p:sp>
      <p:sp>
        <p:nvSpPr>
          <p:cNvPr id="5" name="Subtitle 2"/>
          <p:cNvSpPr txBox="1">
            <a:spLocks/>
          </p:cNvSpPr>
          <p:nvPr/>
        </p:nvSpPr>
        <p:spPr bwMode="auto">
          <a:xfrm>
            <a:off x="817861" y="1394885"/>
            <a:ext cx="8057631" cy="48148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7C8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7C85"/>
              </a:buClr>
              <a:buChar char="•"/>
              <a:defRPr sz="2800">
                <a:solidFill>
                  <a:schemeClr val="tx1"/>
                </a:solidFill>
                <a:latin typeface="+mn-lt"/>
              </a:defRPr>
            </a:lvl2pPr>
            <a:lvl3pPr marL="1143000" indent="-228600" algn="l" rtl="0" eaLnBrk="0" fontAlgn="base" hangingPunct="0">
              <a:spcBef>
                <a:spcPct val="20000"/>
              </a:spcBef>
              <a:spcAft>
                <a:spcPct val="0"/>
              </a:spcAft>
              <a:buClr>
                <a:srgbClr val="007C85"/>
              </a:buClr>
              <a:buChar char="•"/>
              <a:defRPr sz="2400">
                <a:solidFill>
                  <a:schemeClr val="tx1"/>
                </a:solidFill>
                <a:latin typeface="+mn-lt"/>
              </a:defRPr>
            </a:lvl3pPr>
            <a:lvl4pPr marL="1600200" indent="-228600" algn="l" rtl="0" eaLnBrk="0" fontAlgn="base" hangingPunct="0">
              <a:spcBef>
                <a:spcPct val="20000"/>
              </a:spcBef>
              <a:spcAft>
                <a:spcPct val="0"/>
              </a:spcAft>
              <a:buClr>
                <a:srgbClr val="007C85"/>
              </a:buClr>
              <a:buChar char="•"/>
              <a:defRPr sz="2000">
                <a:solidFill>
                  <a:schemeClr val="tx1"/>
                </a:solidFill>
                <a:latin typeface="+mn-lt"/>
              </a:defRPr>
            </a:lvl4pPr>
            <a:lvl5pPr marL="2057400" indent="-228600" algn="l" rtl="0" eaLnBrk="0" fontAlgn="base" hangingPunct="0">
              <a:spcBef>
                <a:spcPct val="20000"/>
              </a:spcBef>
              <a:spcAft>
                <a:spcPct val="0"/>
              </a:spcAft>
              <a:buClr>
                <a:srgbClr val="007C85"/>
              </a:buClr>
              <a:buChar char="•"/>
              <a:defRPr sz="2000">
                <a:solidFill>
                  <a:schemeClr val="tx1"/>
                </a:solidFill>
                <a:latin typeface="+mn-lt"/>
              </a:defRPr>
            </a:lvl5pPr>
            <a:lvl6pPr marL="2514600" indent="-228600" algn="l" rtl="0" eaLnBrk="0" fontAlgn="base" hangingPunct="0">
              <a:spcBef>
                <a:spcPct val="20000"/>
              </a:spcBef>
              <a:spcAft>
                <a:spcPct val="0"/>
              </a:spcAft>
              <a:buClr>
                <a:srgbClr val="007C85"/>
              </a:buClr>
              <a:buChar char="•"/>
              <a:defRPr sz="2000">
                <a:solidFill>
                  <a:schemeClr val="tx1"/>
                </a:solidFill>
                <a:latin typeface="+mn-lt"/>
              </a:defRPr>
            </a:lvl6pPr>
            <a:lvl7pPr marL="2971800" indent="-228600" algn="l" rtl="0" eaLnBrk="0" fontAlgn="base" hangingPunct="0">
              <a:spcBef>
                <a:spcPct val="20000"/>
              </a:spcBef>
              <a:spcAft>
                <a:spcPct val="0"/>
              </a:spcAft>
              <a:buClr>
                <a:srgbClr val="007C85"/>
              </a:buClr>
              <a:buChar char="•"/>
              <a:defRPr sz="2000">
                <a:solidFill>
                  <a:schemeClr val="tx1"/>
                </a:solidFill>
                <a:latin typeface="+mn-lt"/>
              </a:defRPr>
            </a:lvl7pPr>
            <a:lvl8pPr marL="3429000" indent="-228600" algn="l" rtl="0" eaLnBrk="0" fontAlgn="base" hangingPunct="0">
              <a:spcBef>
                <a:spcPct val="20000"/>
              </a:spcBef>
              <a:spcAft>
                <a:spcPct val="0"/>
              </a:spcAft>
              <a:buClr>
                <a:srgbClr val="007C85"/>
              </a:buClr>
              <a:buChar char="•"/>
              <a:defRPr sz="2000">
                <a:solidFill>
                  <a:schemeClr val="tx1"/>
                </a:solidFill>
                <a:latin typeface="+mn-lt"/>
              </a:defRPr>
            </a:lvl8pPr>
            <a:lvl9pPr marL="3886200" indent="-228600" algn="l" rtl="0" eaLnBrk="0" fontAlgn="base" hangingPunct="0">
              <a:spcBef>
                <a:spcPct val="20000"/>
              </a:spcBef>
              <a:spcAft>
                <a:spcPct val="0"/>
              </a:spcAft>
              <a:buClr>
                <a:srgbClr val="007C85"/>
              </a:buClr>
              <a:buChar char="•"/>
              <a:defRPr sz="2000">
                <a:solidFill>
                  <a:schemeClr val="tx1"/>
                </a:solidFill>
                <a:latin typeface="+mn-lt"/>
              </a:defRPr>
            </a:lvl9pPr>
          </a:lstStyle>
          <a:p>
            <a:pPr marL="0" indent="0" eaLnBrk="1" hangingPunct="1">
              <a:lnSpc>
                <a:spcPct val="80000"/>
              </a:lnSpc>
              <a:spcAft>
                <a:spcPct val="10000"/>
              </a:spcAft>
              <a:buFontTx/>
              <a:buNone/>
              <a:defRPr/>
            </a:pPr>
            <a:r>
              <a:rPr lang="en-GB" sz="2000" kern="0" dirty="0">
                <a:solidFill>
                  <a:srgbClr val="000000"/>
                </a:solidFill>
              </a:rPr>
              <a:t>		</a:t>
            </a:r>
          </a:p>
          <a:p>
            <a:pPr marL="0" indent="0" eaLnBrk="1" hangingPunct="1">
              <a:lnSpc>
                <a:spcPct val="80000"/>
              </a:lnSpc>
              <a:spcAft>
                <a:spcPct val="10000"/>
              </a:spcAft>
              <a:buFontTx/>
              <a:buNone/>
              <a:defRPr/>
            </a:pPr>
            <a:r>
              <a:rPr lang="en-GB" sz="2000" b="1" kern="0" dirty="0" err="1">
                <a:solidFill>
                  <a:srgbClr val="000000"/>
                </a:solidFill>
              </a:rPr>
              <a:t>Peng</a:t>
            </a:r>
            <a:r>
              <a:rPr lang="en-GB" sz="2000" b="1" kern="0" dirty="0">
                <a:solidFill>
                  <a:srgbClr val="000000"/>
                </a:solidFill>
              </a:rPr>
              <a:t> et al, 2013</a:t>
            </a:r>
            <a:r>
              <a:rPr lang="en-GB" sz="2000" b="1" kern="0" baseline="30000" dirty="0">
                <a:solidFill>
                  <a:srgbClr val="000000"/>
                </a:solidFill>
              </a:rPr>
              <a:t>1</a:t>
            </a:r>
            <a:endParaRPr lang="en-GB" sz="2000" b="1" kern="0" dirty="0">
              <a:solidFill>
                <a:srgbClr val="000000"/>
              </a:solidFill>
            </a:endParaRPr>
          </a:p>
          <a:p>
            <a:pPr marL="0" indent="0" eaLnBrk="1" hangingPunct="1">
              <a:lnSpc>
                <a:spcPct val="80000"/>
              </a:lnSpc>
              <a:spcAft>
                <a:spcPct val="10000"/>
              </a:spcAft>
              <a:buFontTx/>
              <a:buNone/>
              <a:defRPr/>
            </a:pPr>
            <a:endParaRPr lang="en-GB" sz="2000" b="1" kern="0" dirty="0">
              <a:solidFill>
                <a:srgbClr val="000000"/>
              </a:solidFill>
            </a:endParaRPr>
          </a:p>
          <a:p>
            <a:pPr eaLnBrk="1" hangingPunct="1">
              <a:lnSpc>
                <a:spcPct val="80000"/>
              </a:lnSpc>
              <a:spcAft>
                <a:spcPct val="10000"/>
              </a:spcAft>
              <a:defRPr/>
            </a:pPr>
            <a:r>
              <a:rPr lang="en-GB" sz="2000" kern="0" dirty="0">
                <a:solidFill>
                  <a:srgbClr val="000000"/>
                </a:solidFill>
              </a:rPr>
              <a:t>Well-designed prospective study of 76 infants exposed to FGAs or SGAs in pregnancy, matched to 76 control children</a:t>
            </a:r>
          </a:p>
          <a:p>
            <a:pPr eaLnBrk="1" hangingPunct="1">
              <a:lnSpc>
                <a:spcPct val="80000"/>
              </a:lnSpc>
              <a:spcAft>
                <a:spcPct val="10000"/>
              </a:spcAft>
              <a:defRPr/>
            </a:pPr>
            <a:r>
              <a:rPr lang="en-GB" sz="2000" kern="0" dirty="0">
                <a:solidFill>
                  <a:srgbClr val="000000"/>
                </a:solidFill>
              </a:rPr>
              <a:t>Scores indicate delay in several cognitive domains (</a:t>
            </a:r>
            <a:r>
              <a:rPr lang="en-GB" sz="2000" kern="0" dirty="0" err="1">
                <a:solidFill>
                  <a:srgbClr val="000000"/>
                </a:solidFill>
              </a:rPr>
              <a:t>Bayley</a:t>
            </a:r>
            <a:r>
              <a:rPr lang="en-GB" sz="2000" kern="0" dirty="0">
                <a:solidFill>
                  <a:srgbClr val="000000"/>
                </a:solidFill>
              </a:rPr>
              <a:t> Scale of infant and toddler development) in early postnatal months </a:t>
            </a:r>
          </a:p>
          <a:p>
            <a:pPr eaLnBrk="1" hangingPunct="1">
              <a:lnSpc>
                <a:spcPct val="80000"/>
              </a:lnSpc>
              <a:spcAft>
                <a:spcPct val="10000"/>
              </a:spcAft>
              <a:defRPr/>
            </a:pPr>
            <a:r>
              <a:rPr lang="en-GB" sz="2000" kern="0" dirty="0">
                <a:solidFill>
                  <a:srgbClr val="000000"/>
                </a:solidFill>
              </a:rPr>
              <a:t>Scores normalized by 12 months postnatal  </a:t>
            </a:r>
          </a:p>
          <a:p>
            <a:pPr marL="0" indent="0" eaLnBrk="1" hangingPunct="1">
              <a:lnSpc>
                <a:spcPct val="80000"/>
              </a:lnSpc>
              <a:spcAft>
                <a:spcPct val="10000"/>
              </a:spcAft>
              <a:buFontTx/>
              <a:buNone/>
              <a:defRPr/>
            </a:pPr>
            <a:endParaRPr lang="en-GB" sz="2000" kern="0" dirty="0">
              <a:solidFill>
                <a:srgbClr val="000000"/>
              </a:solidFill>
            </a:endParaRPr>
          </a:p>
          <a:p>
            <a:pPr marL="0" indent="0" eaLnBrk="1" hangingPunct="1">
              <a:lnSpc>
                <a:spcPct val="80000"/>
              </a:lnSpc>
              <a:spcAft>
                <a:spcPct val="10000"/>
              </a:spcAft>
              <a:buFontTx/>
              <a:buNone/>
              <a:defRPr/>
            </a:pPr>
            <a:r>
              <a:rPr lang="en-GB" sz="2000" b="1" kern="0" dirty="0">
                <a:solidFill>
                  <a:srgbClr val="000000"/>
                </a:solidFill>
              </a:rPr>
              <a:t>No difference at 12 months is consistent with findings in earlier studies</a:t>
            </a:r>
            <a:r>
              <a:rPr lang="en-GB" sz="2000" b="1" kern="0" baseline="30000" dirty="0">
                <a:solidFill>
                  <a:srgbClr val="000000"/>
                </a:solidFill>
              </a:rPr>
              <a:t>2,3,4</a:t>
            </a:r>
            <a:endParaRPr lang="en-GB" sz="2000" b="1" kern="0" dirty="0">
              <a:solidFill>
                <a:srgbClr val="000000"/>
              </a:solidFill>
            </a:endParaRPr>
          </a:p>
        </p:txBody>
      </p:sp>
      <p:sp>
        <p:nvSpPr>
          <p:cNvPr id="6" name="Text Box 4"/>
          <p:cNvSpPr txBox="1">
            <a:spLocks noChangeArrowheads="1"/>
          </p:cNvSpPr>
          <p:nvPr/>
        </p:nvSpPr>
        <p:spPr bwMode="auto">
          <a:xfrm>
            <a:off x="489104" y="5450451"/>
            <a:ext cx="8386388" cy="692497"/>
          </a:xfrm>
          <a:prstGeom prst="rect">
            <a:avLst/>
          </a:prstGeom>
          <a:noFill/>
          <a:ln w="9525">
            <a:noFill/>
            <a:miter lim="800000"/>
            <a:headEnd/>
            <a:tailEnd/>
          </a:ln>
        </p:spPr>
        <p:txBody>
          <a:bodyPr wrap="square">
            <a:spAutoFit/>
          </a:bodyPr>
          <a:lstStyle/>
          <a:p>
            <a:pPr fontAlgn="base">
              <a:spcBef>
                <a:spcPct val="0"/>
              </a:spcBef>
              <a:spcAft>
                <a:spcPct val="0"/>
              </a:spcAft>
            </a:pPr>
            <a:r>
              <a:rPr lang="en-GB" sz="1250" baseline="30000" dirty="0">
                <a:solidFill>
                  <a:srgbClr val="000000"/>
                </a:solidFill>
                <a:cs typeface="Arial" charset="0"/>
              </a:rPr>
              <a:t>1</a:t>
            </a:r>
            <a:r>
              <a:rPr lang="en-GB" sz="1250" dirty="0">
                <a:solidFill>
                  <a:srgbClr val="000000"/>
                </a:solidFill>
                <a:cs typeface="Arial" charset="0"/>
              </a:rPr>
              <a:t>Peng et al.  Psychopharmacology (</a:t>
            </a:r>
            <a:r>
              <a:rPr lang="en-GB" sz="1250" dirty="0" err="1">
                <a:solidFill>
                  <a:srgbClr val="000000"/>
                </a:solidFill>
                <a:cs typeface="Arial" charset="0"/>
              </a:rPr>
              <a:t>Berl</a:t>
            </a:r>
            <a:r>
              <a:rPr lang="en-GB" sz="1250" dirty="0">
                <a:solidFill>
                  <a:srgbClr val="000000"/>
                </a:solidFill>
                <a:cs typeface="Arial" charset="0"/>
              </a:rPr>
              <a:t>). 2013 Apr 5. [</a:t>
            </a:r>
            <a:r>
              <a:rPr lang="en-GB" sz="1250" dirty="0" err="1">
                <a:solidFill>
                  <a:srgbClr val="000000"/>
                </a:solidFill>
                <a:cs typeface="Arial" charset="0"/>
              </a:rPr>
              <a:t>Epub</a:t>
            </a:r>
            <a:r>
              <a:rPr lang="en-GB" sz="1250" dirty="0">
                <a:solidFill>
                  <a:srgbClr val="000000"/>
                </a:solidFill>
                <a:cs typeface="Arial" charset="0"/>
              </a:rPr>
              <a:t> ahead of print); </a:t>
            </a:r>
            <a:r>
              <a:rPr lang="en-GB" sz="1250" baseline="30000" dirty="0">
                <a:solidFill>
                  <a:srgbClr val="000000"/>
                </a:solidFill>
                <a:cs typeface="Arial" charset="0"/>
              </a:rPr>
              <a:t>2</a:t>
            </a:r>
            <a:r>
              <a:rPr lang="en-GB" sz="1250" dirty="0">
                <a:solidFill>
                  <a:srgbClr val="000000"/>
                </a:solidFill>
                <a:cs typeface="Arial" charset="0"/>
              </a:rPr>
              <a:t>Gentile</a:t>
            </a:r>
            <a:r>
              <a:rPr lang="en-GB" sz="1250" dirty="0">
                <a:solidFill>
                  <a:prstClr val="black"/>
                </a:solidFill>
                <a:cs typeface="Times New Roman"/>
              </a:rPr>
              <a:t> S, </a:t>
            </a:r>
            <a:r>
              <a:rPr lang="en-GB" sz="1250" dirty="0">
                <a:solidFill>
                  <a:prstClr val="black"/>
                </a:solidFill>
                <a:ea typeface="Calibri"/>
                <a:cs typeface="Times New Roman"/>
              </a:rPr>
              <a:t> </a:t>
            </a:r>
            <a:r>
              <a:rPr lang="en-GB" sz="1250" dirty="0" err="1">
                <a:solidFill>
                  <a:prstClr val="black"/>
                </a:solidFill>
                <a:ea typeface="Calibri"/>
                <a:cs typeface="Times New Roman"/>
              </a:rPr>
              <a:t>Schizophr</a:t>
            </a:r>
            <a:r>
              <a:rPr lang="en-GB" sz="1250" dirty="0">
                <a:solidFill>
                  <a:prstClr val="black"/>
                </a:solidFill>
                <a:ea typeface="Calibri"/>
                <a:cs typeface="Times New Roman"/>
              </a:rPr>
              <a:t> Bull 2010; 36: 518-44; </a:t>
            </a:r>
            <a:r>
              <a:rPr lang="en-GB" sz="1250" baseline="30000" dirty="0">
                <a:solidFill>
                  <a:srgbClr val="000000"/>
                </a:solidFill>
                <a:cs typeface="Arial" charset="0"/>
              </a:rPr>
              <a:t>3</a:t>
            </a:r>
            <a:r>
              <a:rPr lang="en-GB" sz="1250" dirty="0">
                <a:solidFill>
                  <a:srgbClr val="000000"/>
                </a:solidFill>
                <a:cs typeface="Arial" charset="0"/>
              </a:rPr>
              <a:t>Kris 1965, </a:t>
            </a:r>
            <a:r>
              <a:rPr lang="en-GB" sz="1250" dirty="0" err="1">
                <a:solidFill>
                  <a:srgbClr val="000000"/>
                </a:solidFill>
                <a:cs typeface="Arial" charset="0"/>
              </a:rPr>
              <a:t>Curr</a:t>
            </a:r>
            <a:r>
              <a:rPr lang="en-GB" sz="1250" dirty="0">
                <a:solidFill>
                  <a:srgbClr val="000000"/>
                </a:solidFill>
                <a:cs typeface="Arial" charset="0"/>
              </a:rPr>
              <a:t> </a:t>
            </a:r>
            <a:r>
              <a:rPr lang="en-GB" sz="1250" dirty="0" err="1">
                <a:solidFill>
                  <a:srgbClr val="000000"/>
                </a:solidFill>
                <a:cs typeface="Arial" charset="0"/>
              </a:rPr>
              <a:t>Ther</a:t>
            </a:r>
            <a:r>
              <a:rPr lang="en-GB" sz="1250" dirty="0">
                <a:solidFill>
                  <a:srgbClr val="000000"/>
                </a:solidFill>
                <a:cs typeface="Arial" charset="0"/>
              </a:rPr>
              <a:t> Res  </a:t>
            </a:r>
            <a:r>
              <a:rPr lang="en-GB" sz="1250" dirty="0" err="1">
                <a:solidFill>
                  <a:srgbClr val="000000"/>
                </a:solidFill>
                <a:cs typeface="Arial" charset="0"/>
              </a:rPr>
              <a:t>Clin</a:t>
            </a:r>
            <a:r>
              <a:rPr lang="en-GB" sz="1250" dirty="0">
                <a:solidFill>
                  <a:srgbClr val="000000"/>
                </a:solidFill>
                <a:cs typeface="Arial" charset="0"/>
              </a:rPr>
              <a:t> </a:t>
            </a:r>
            <a:r>
              <a:rPr lang="en-GB" sz="1250" dirty="0" err="1">
                <a:solidFill>
                  <a:srgbClr val="000000"/>
                </a:solidFill>
                <a:cs typeface="Arial" charset="0"/>
              </a:rPr>
              <a:t>Exp</a:t>
            </a:r>
            <a:r>
              <a:rPr lang="en-GB" sz="1250" dirty="0">
                <a:solidFill>
                  <a:srgbClr val="000000"/>
                </a:solidFill>
                <a:cs typeface="Arial" charset="0"/>
              </a:rPr>
              <a:t>; 7: 785-9; </a:t>
            </a:r>
            <a:r>
              <a:rPr lang="en-GB" sz="1250" baseline="30000" dirty="0">
                <a:solidFill>
                  <a:srgbClr val="000000"/>
                </a:solidFill>
                <a:cs typeface="Arial" charset="0"/>
              </a:rPr>
              <a:t>4</a:t>
            </a:r>
            <a:r>
              <a:rPr lang="en-GB" sz="1250" dirty="0">
                <a:solidFill>
                  <a:srgbClr val="000000"/>
                </a:solidFill>
                <a:cs typeface="Arial" charset="0"/>
              </a:rPr>
              <a:t>Slone </a:t>
            </a:r>
            <a:r>
              <a:rPr lang="en-GB" sz="1250" i="1" dirty="0">
                <a:solidFill>
                  <a:srgbClr val="000000"/>
                </a:solidFill>
                <a:cs typeface="Arial" charset="0"/>
              </a:rPr>
              <a:t>et al </a:t>
            </a:r>
            <a:r>
              <a:rPr lang="en-GB" sz="1250" dirty="0">
                <a:solidFill>
                  <a:srgbClr val="000000"/>
                </a:solidFill>
                <a:cs typeface="Arial" charset="0"/>
              </a:rPr>
              <a:t>1977, Am J </a:t>
            </a:r>
            <a:r>
              <a:rPr lang="en-GB" sz="1250" dirty="0" err="1">
                <a:solidFill>
                  <a:srgbClr val="000000"/>
                </a:solidFill>
                <a:cs typeface="Arial" charset="0"/>
              </a:rPr>
              <a:t>Obstet</a:t>
            </a:r>
            <a:r>
              <a:rPr lang="en-GB" sz="1250" dirty="0">
                <a:solidFill>
                  <a:srgbClr val="000000"/>
                </a:solidFill>
                <a:cs typeface="Arial" charset="0"/>
              </a:rPr>
              <a:t> </a:t>
            </a:r>
            <a:r>
              <a:rPr lang="en-GB" sz="1250" dirty="0" err="1">
                <a:solidFill>
                  <a:srgbClr val="000000"/>
                </a:solidFill>
                <a:cs typeface="Arial" charset="0"/>
              </a:rPr>
              <a:t>Gynecol</a:t>
            </a:r>
            <a:r>
              <a:rPr lang="en-GB" sz="1250" dirty="0">
                <a:solidFill>
                  <a:srgbClr val="000000"/>
                </a:solidFill>
                <a:cs typeface="Arial" charset="0"/>
              </a:rPr>
              <a:t>; 128: 486-8</a:t>
            </a:r>
          </a:p>
          <a:p>
            <a:pPr fontAlgn="base">
              <a:spcBef>
                <a:spcPct val="0"/>
              </a:spcBef>
              <a:spcAft>
                <a:spcPct val="0"/>
              </a:spcAft>
            </a:pPr>
            <a:endParaRPr lang="en-GB" sz="1400" dirty="0">
              <a:solidFill>
                <a:srgbClr val="000000"/>
              </a:solidFill>
              <a:cs typeface="Arial" charset="0"/>
            </a:endParaRPr>
          </a:p>
        </p:txBody>
      </p:sp>
    </p:spTree>
    <p:extLst>
      <p:ext uri="{BB962C8B-B14F-4D97-AF65-F5344CB8AC3E}">
        <p14:creationId xmlns:p14="http://schemas.microsoft.com/office/powerpoint/2010/main" val="2174052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725488"/>
            <a:ext cx="8466138" cy="841375"/>
          </a:xfrm>
          <a:prstGeom prst="rect">
            <a:avLst/>
          </a:prstGeom>
        </p:spPr>
        <p:txBody>
          <a:bodyPr/>
          <a:lstStyle/>
          <a:p>
            <a:pPr eaLnBrk="1" hangingPunct="1">
              <a:lnSpc>
                <a:spcPct val="100000"/>
              </a:lnSpc>
            </a:pPr>
            <a:r>
              <a:rPr lang="en-GB" sz="3600" dirty="0"/>
              <a:t>   </a:t>
            </a:r>
            <a:endParaRPr lang="en-GB" sz="3200" i="1" dirty="0"/>
          </a:p>
        </p:txBody>
      </p:sp>
      <p:sp>
        <p:nvSpPr>
          <p:cNvPr id="84995" name="Rectangle 3"/>
          <p:cNvSpPr>
            <a:spLocks noGrp="1" noChangeArrowheads="1"/>
          </p:cNvSpPr>
          <p:nvPr>
            <p:ph idx="4294967295"/>
          </p:nvPr>
        </p:nvSpPr>
        <p:spPr>
          <a:xfrm>
            <a:off x="341451" y="302057"/>
            <a:ext cx="6902937" cy="6042025"/>
          </a:xfrm>
          <a:prstGeom prst="rect">
            <a:avLst/>
          </a:prstGeom>
        </p:spPr>
        <p:txBody>
          <a:bodyPr>
            <a:normAutofit lnSpcReduction="10000"/>
          </a:bodyPr>
          <a:lstStyle/>
          <a:p>
            <a:pPr marL="0" indent="0" eaLnBrk="1" hangingPunct="1">
              <a:buNone/>
            </a:pPr>
            <a:r>
              <a:rPr lang="en-GB" sz="2800" b="1" dirty="0">
                <a:solidFill>
                  <a:srgbClr val="000000"/>
                </a:solidFill>
              </a:rPr>
              <a:t>Summary </a:t>
            </a:r>
          </a:p>
          <a:p>
            <a:r>
              <a:rPr lang="en-GB" sz="2100" dirty="0">
                <a:solidFill>
                  <a:srgbClr val="000000"/>
                </a:solidFill>
              </a:rPr>
              <a:t>Current evidence does not suggest that antipsychotics are major teratogens. </a:t>
            </a:r>
          </a:p>
          <a:p>
            <a:r>
              <a:rPr lang="en-GB" sz="2100" dirty="0">
                <a:solidFill>
                  <a:srgbClr val="000000"/>
                </a:solidFill>
              </a:rPr>
              <a:t>Small increase in major congenital anomalies (mostly cardiovascular, esp. septal defects) may be due to confounding factors. Larger samples and control for confounders is needed </a:t>
            </a:r>
          </a:p>
          <a:p>
            <a:r>
              <a:rPr lang="en-GB" sz="2100" dirty="0">
                <a:solidFill>
                  <a:srgbClr val="000000"/>
                </a:solidFill>
              </a:rPr>
              <a:t>Association with a small increase in babies small for gestational age and pre-term birth may also be associated with confounding factors</a:t>
            </a:r>
          </a:p>
          <a:p>
            <a:r>
              <a:rPr lang="en-GB" sz="2100" dirty="0">
                <a:solidFill>
                  <a:srgbClr val="000000"/>
                </a:solidFill>
              </a:rPr>
              <a:t>Possible association with 2X fold increase of gestational diabetes, possibly related to early pregnancy BMI. Further research needed.   </a:t>
            </a:r>
          </a:p>
          <a:p>
            <a:r>
              <a:rPr lang="en-GB" sz="2100" dirty="0">
                <a:solidFill>
                  <a:srgbClr val="000000"/>
                </a:solidFill>
              </a:rPr>
              <a:t>NICE (2014)</a:t>
            </a:r>
            <a:r>
              <a:rPr lang="en-GB" sz="2100" baseline="30000" dirty="0">
                <a:solidFill>
                  <a:srgbClr val="000000"/>
                </a:solidFill>
              </a:rPr>
              <a:t>1</a:t>
            </a:r>
            <a:r>
              <a:rPr lang="en-GB" sz="2100" dirty="0">
                <a:solidFill>
                  <a:srgbClr val="000000"/>
                </a:solidFill>
              </a:rPr>
              <a:t> recommends screening for gestational diabetes in all women taking antipsychotics in pregnancy</a:t>
            </a:r>
          </a:p>
          <a:p>
            <a:r>
              <a:rPr lang="en-GB" sz="2100" dirty="0">
                <a:solidFill>
                  <a:srgbClr val="000000"/>
                </a:solidFill>
              </a:rPr>
              <a:t>Possible association with 2X fold increase in stillbirth Requires further research </a:t>
            </a:r>
          </a:p>
          <a:p>
            <a:endParaRPr lang="en-GB" sz="2100" dirty="0">
              <a:solidFill>
                <a:srgbClr val="000000"/>
              </a:solidFill>
            </a:endParaRPr>
          </a:p>
          <a:p>
            <a:pPr marL="0" indent="0">
              <a:buNone/>
            </a:pPr>
            <a:endParaRPr lang="en-GB" sz="2100" dirty="0">
              <a:solidFill>
                <a:srgbClr val="000000"/>
              </a:solidFill>
            </a:endParaRPr>
          </a:p>
          <a:p>
            <a:pPr marL="261938" indent="-261938" eaLnBrk="1" hangingPunct="1">
              <a:buFontTx/>
              <a:buNone/>
            </a:pPr>
            <a:endParaRPr lang="en-GB" sz="2800" dirty="0">
              <a:solidFill>
                <a:srgbClr val="3366FF"/>
              </a:solidFill>
            </a:endParaRPr>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5" name="TextBox 4"/>
          <p:cNvSpPr txBox="1"/>
          <p:nvPr/>
        </p:nvSpPr>
        <p:spPr>
          <a:xfrm>
            <a:off x="2051720" y="6502793"/>
            <a:ext cx="7902526" cy="523220"/>
          </a:xfrm>
          <a:prstGeom prst="rect">
            <a:avLst/>
          </a:prstGeom>
          <a:noFill/>
        </p:spPr>
        <p:txBody>
          <a:bodyPr wrap="square" rtlCol="0">
            <a:spAutoFit/>
          </a:bodyPr>
          <a:lstStyle/>
          <a:p>
            <a:pPr fontAlgn="base">
              <a:spcBef>
                <a:spcPct val="0"/>
              </a:spcBef>
              <a:spcAft>
                <a:spcPct val="0"/>
              </a:spcAft>
            </a:pPr>
            <a:r>
              <a:rPr lang="en-GB" sz="1400" baseline="30000" dirty="0">
                <a:solidFill>
                  <a:prstClr val="black">
                    <a:lumMod val="85000"/>
                    <a:lumOff val="15000"/>
                  </a:prstClr>
                </a:solidFill>
                <a:cs typeface="Arial" charset="0"/>
              </a:rPr>
              <a:t>1</a:t>
            </a:r>
            <a:r>
              <a:rPr lang="en-GB" sz="1400" dirty="0">
                <a:solidFill>
                  <a:prstClr val="black">
                    <a:lumMod val="85000"/>
                    <a:lumOff val="15000"/>
                  </a:prstClr>
                </a:solidFill>
                <a:cs typeface="Arial" charset="0"/>
              </a:rPr>
              <a:t>National Institute of Health and Care Excellence (2014) Clinical Practice Guideline 192</a:t>
            </a:r>
          </a:p>
          <a:p>
            <a:pPr fontAlgn="base">
              <a:spcBef>
                <a:spcPct val="0"/>
              </a:spcBef>
              <a:spcAft>
                <a:spcPct val="0"/>
              </a:spcAft>
            </a:pPr>
            <a:endParaRPr lang="en-GB" sz="1400" dirty="0">
              <a:solidFill>
                <a:prstClr val="black">
                  <a:lumMod val="85000"/>
                  <a:lumOff val="15000"/>
                </a:prstClr>
              </a:solidFill>
              <a:cs typeface="Arial" charset="0"/>
            </a:endParaRPr>
          </a:p>
        </p:txBody>
      </p:sp>
      <p:sp>
        <p:nvSpPr>
          <p:cNvPr id="7" name="TextBox 6"/>
          <p:cNvSpPr txBox="1"/>
          <p:nvPr/>
        </p:nvSpPr>
        <p:spPr>
          <a:xfrm>
            <a:off x="1156969" y="6555397"/>
            <a:ext cx="7387772" cy="523220"/>
          </a:xfrm>
          <a:prstGeom prst="rect">
            <a:avLst/>
          </a:prstGeom>
          <a:noFill/>
        </p:spPr>
        <p:txBody>
          <a:bodyPr wrap="square" rtlCol="0">
            <a:spAutoFit/>
          </a:bodyPr>
          <a:lstStyle/>
          <a:p>
            <a:pPr fontAlgn="base">
              <a:spcBef>
                <a:spcPct val="0"/>
              </a:spcBef>
              <a:spcAft>
                <a:spcPct val="0"/>
              </a:spcAft>
            </a:pPr>
            <a:endParaRPr lang="en-GB" sz="1400" dirty="0">
              <a:solidFill>
                <a:prstClr val="black"/>
              </a:solidFill>
              <a:cs typeface="Arial" charset="0"/>
            </a:endParaRPr>
          </a:p>
          <a:p>
            <a:pPr fontAlgn="base">
              <a:spcBef>
                <a:spcPct val="0"/>
              </a:spcBef>
              <a:spcAft>
                <a:spcPct val="0"/>
              </a:spcAft>
            </a:pPr>
            <a:r>
              <a:rPr lang="en-GB" sz="1400" dirty="0">
                <a:solidFill>
                  <a:prstClr val="black"/>
                </a:solidFill>
                <a:cs typeface="Arial" charset="0"/>
              </a:rPr>
              <a:t>  </a:t>
            </a:r>
          </a:p>
        </p:txBody>
      </p:sp>
    </p:spTree>
    <p:extLst>
      <p:ext uri="{BB962C8B-B14F-4D97-AF65-F5344CB8AC3E}">
        <p14:creationId xmlns:p14="http://schemas.microsoft.com/office/powerpoint/2010/main" val="252555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7223919" y="2130425"/>
            <a:ext cx="500062" cy="390525"/>
          </a:xfrm>
          <a:prstGeom prst="rect">
            <a:avLst/>
          </a:prstGeom>
          <a:noFill/>
          <a:ln w="9525">
            <a:noFill/>
            <a:miter lim="800000"/>
            <a:headEnd/>
            <a:tailEnd/>
          </a:ln>
        </p:spPr>
        <p:txBody>
          <a:bodyPr>
            <a:spAutoFit/>
          </a:bodyPr>
          <a:lstStyle/>
          <a:p>
            <a:pPr eaLnBrk="0" fontAlgn="base" hangingPunct="0">
              <a:lnSpc>
                <a:spcPct val="70000"/>
              </a:lnSpc>
              <a:spcBef>
                <a:spcPct val="20000"/>
              </a:spcBef>
              <a:spcAft>
                <a:spcPct val="0"/>
              </a:spcAft>
              <a:buSzPct val="100000"/>
            </a:pPr>
            <a:r>
              <a:rPr lang="en-GB" sz="2800" b="1" dirty="0">
                <a:solidFill>
                  <a:srgbClr val="000000"/>
                </a:solidFill>
                <a:latin typeface="Times New Roman" pitchFamily="18" charset="0"/>
                <a:cs typeface="Arial" charset="0"/>
              </a:rPr>
              <a:t> *</a:t>
            </a:r>
          </a:p>
        </p:txBody>
      </p:sp>
      <p:sp>
        <p:nvSpPr>
          <p:cNvPr id="44035" name="TextBox 5"/>
          <p:cNvSpPr txBox="1">
            <a:spLocks noChangeArrowheads="1"/>
          </p:cNvSpPr>
          <p:nvPr/>
        </p:nvSpPr>
        <p:spPr bwMode="auto">
          <a:xfrm>
            <a:off x="2814638" y="3257550"/>
            <a:ext cx="571500" cy="402674"/>
          </a:xfrm>
          <a:prstGeom prst="rect">
            <a:avLst/>
          </a:prstGeom>
          <a:noFill/>
          <a:ln w="9525">
            <a:noFill/>
            <a:miter lim="800000"/>
            <a:headEnd/>
            <a:tailEnd/>
          </a:ln>
        </p:spPr>
        <p:txBody>
          <a:bodyPr>
            <a:spAutoFit/>
          </a:bodyPr>
          <a:lstStyle/>
          <a:p>
            <a:pPr eaLnBrk="0" fontAlgn="base" hangingPunct="0">
              <a:lnSpc>
                <a:spcPct val="70000"/>
              </a:lnSpc>
              <a:spcBef>
                <a:spcPct val="20000"/>
              </a:spcBef>
              <a:spcAft>
                <a:spcPct val="0"/>
              </a:spcAft>
              <a:buSzPct val="100000"/>
            </a:pPr>
            <a:r>
              <a:rPr lang="en-GB" sz="2800" b="1" dirty="0">
                <a:solidFill>
                  <a:srgbClr val="000000"/>
                </a:solidFill>
                <a:latin typeface="Times New Roman" pitchFamily="18" charset="0"/>
                <a:cs typeface="Arial" charset="0"/>
              </a:rPr>
              <a:t> *</a:t>
            </a:r>
          </a:p>
        </p:txBody>
      </p:sp>
      <p:sp>
        <p:nvSpPr>
          <p:cNvPr id="44036" name="Text Box 7"/>
          <p:cNvSpPr txBox="1">
            <a:spLocks noChangeArrowheads="1"/>
          </p:cNvSpPr>
          <p:nvPr/>
        </p:nvSpPr>
        <p:spPr bwMode="auto">
          <a:xfrm>
            <a:off x="418306" y="6421499"/>
            <a:ext cx="5054525" cy="286232"/>
          </a:xfrm>
          <a:prstGeom prst="rect">
            <a:avLst/>
          </a:prstGeom>
          <a:noFill/>
          <a:ln w="9525">
            <a:noFill/>
            <a:miter lim="800000"/>
            <a:headEnd/>
            <a:tailEnd/>
          </a:ln>
        </p:spPr>
        <p:txBody>
          <a:bodyPr wrap="none">
            <a:spAutoFit/>
          </a:bodyPr>
          <a:lstStyle/>
          <a:p>
            <a:pPr eaLnBrk="0" fontAlgn="base" hangingPunct="0">
              <a:lnSpc>
                <a:spcPct val="70000"/>
              </a:lnSpc>
              <a:spcBef>
                <a:spcPct val="20000"/>
              </a:spcBef>
              <a:spcAft>
                <a:spcPct val="0"/>
              </a:spcAft>
              <a:buSzPct val="100000"/>
            </a:pPr>
            <a:r>
              <a:rPr lang="en-GB" b="1" dirty="0">
                <a:solidFill>
                  <a:srgbClr val="000000"/>
                </a:solidFill>
                <a:cs typeface="Arial" charset="0"/>
              </a:rPr>
              <a:t>(* = significant difference to non-epileptic controls)</a:t>
            </a:r>
          </a:p>
        </p:txBody>
      </p:sp>
      <p:sp>
        <p:nvSpPr>
          <p:cNvPr id="44037" name="Rectangle 10"/>
          <p:cNvSpPr>
            <a:spLocks noChangeArrowheads="1"/>
          </p:cNvSpPr>
          <p:nvPr/>
        </p:nvSpPr>
        <p:spPr bwMode="auto">
          <a:xfrm>
            <a:off x="1782763" y="4194175"/>
            <a:ext cx="447675" cy="295275"/>
          </a:xfrm>
          <a:prstGeom prst="rect">
            <a:avLst/>
          </a:prstGeom>
          <a:solidFill>
            <a:schemeClr val="bg1">
              <a:lumMod val="65000"/>
            </a:schemeClr>
          </a:solidFill>
          <a:ln w="9525">
            <a:noFill/>
            <a:miter lim="800000"/>
            <a:headEnd/>
            <a:tailEnd/>
          </a:ln>
        </p:spPr>
        <p:txBody>
          <a:bodyPr/>
          <a:lstStyle/>
          <a:p>
            <a:pPr fontAlgn="base">
              <a:spcBef>
                <a:spcPct val="0"/>
              </a:spcBef>
              <a:spcAft>
                <a:spcPct val="0"/>
              </a:spcAft>
            </a:pPr>
            <a:endParaRPr lang="en-GB">
              <a:solidFill>
                <a:prstClr val="white">
                  <a:lumMod val="65000"/>
                </a:prstClr>
              </a:solidFill>
              <a:latin typeface="Arial" charset="0"/>
              <a:cs typeface="Arial" charset="0"/>
            </a:endParaRPr>
          </a:p>
        </p:txBody>
      </p:sp>
      <p:sp>
        <p:nvSpPr>
          <p:cNvPr id="44038" name="Rectangle 11"/>
          <p:cNvSpPr>
            <a:spLocks noChangeArrowheads="1"/>
          </p:cNvSpPr>
          <p:nvPr/>
        </p:nvSpPr>
        <p:spPr bwMode="auto">
          <a:xfrm>
            <a:off x="1782763" y="4194175"/>
            <a:ext cx="447675" cy="295275"/>
          </a:xfrm>
          <a:prstGeom prst="rect">
            <a:avLst/>
          </a:prstGeom>
          <a:no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39" name="Rectangle 12"/>
          <p:cNvSpPr>
            <a:spLocks noChangeArrowheads="1"/>
          </p:cNvSpPr>
          <p:nvPr/>
        </p:nvSpPr>
        <p:spPr bwMode="auto">
          <a:xfrm>
            <a:off x="2878138" y="3573463"/>
            <a:ext cx="447675" cy="915987"/>
          </a:xfrm>
          <a:prstGeom prst="rect">
            <a:avLst/>
          </a:prstGeom>
          <a:solidFill>
            <a:srgbClr val="376092"/>
          </a:solid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0" name="Rectangle 13"/>
          <p:cNvSpPr>
            <a:spLocks noChangeArrowheads="1"/>
          </p:cNvSpPr>
          <p:nvPr/>
        </p:nvSpPr>
        <p:spPr bwMode="auto">
          <a:xfrm>
            <a:off x="2878138" y="3573463"/>
            <a:ext cx="447675" cy="915987"/>
          </a:xfrm>
          <a:prstGeom prst="rect">
            <a:avLst/>
          </a:prstGeom>
          <a:no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1" name="Rectangle 14"/>
          <p:cNvSpPr>
            <a:spLocks noChangeArrowheads="1"/>
          </p:cNvSpPr>
          <p:nvPr/>
        </p:nvSpPr>
        <p:spPr bwMode="auto">
          <a:xfrm>
            <a:off x="3973513" y="3106738"/>
            <a:ext cx="447675" cy="1382712"/>
          </a:xfrm>
          <a:prstGeom prst="rect">
            <a:avLst/>
          </a:prstGeom>
          <a:solidFill>
            <a:srgbClr val="FF5050"/>
          </a:solid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2" name="Rectangle 15"/>
          <p:cNvSpPr>
            <a:spLocks noChangeArrowheads="1"/>
          </p:cNvSpPr>
          <p:nvPr/>
        </p:nvSpPr>
        <p:spPr bwMode="auto">
          <a:xfrm>
            <a:off x="3973513" y="3106738"/>
            <a:ext cx="447675" cy="1382712"/>
          </a:xfrm>
          <a:prstGeom prst="rect">
            <a:avLst/>
          </a:prstGeom>
          <a:no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3" name="Rectangle 16"/>
          <p:cNvSpPr>
            <a:spLocks noChangeArrowheads="1"/>
          </p:cNvSpPr>
          <p:nvPr/>
        </p:nvSpPr>
        <p:spPr bwMode="auto">
          <a:xfrm>
            <a:off x="5068888" y="3887788"/>
            <a:ext cx="438150" cy="601662"/>
          </a:xfrm>
          <a:prstGeom prst="rect">
            <a:avLst/>
          </a:prstGeom>
          <a:solidFill>
            <a:srgbClr val="376092"/>
          </a:solid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4" name="Rectangle 17"/>
          <p:cNvSpPr>
            <a:spLocks noChangeArrowheads="1"/>
          </p:cNvSpPr>
          <p:nvPr/>
        </p:nvSpPr>
        <p:spPr bwMode="auto">
          <a:xfrm>
            <a:off x="5068888" y="3887788"/>
            <a:ext cx="438150" cy="601662"/>
          </a:xfrm>
          <a:prstGeom prst="rect">
            <a:avLst/>
          </a:prstGeom>
          <a:no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5" name="Rectangle 18"/>
          <p:cNvSpPr>
            <a:spLocks noChangeArrowheads="1"/>
          </p:cNvSpPr>
          <p:nvPr/>
        </p:nvSpPr>
        <p:spPr bwMode="auto">
          <a:xfrm>
            <a:off x="6154738" y="4117975"/>
            <a:ext cx="447675" cy="371475"/>
          </a:xfrm>
          <a:prstGeom prst="rect">
            <a:avLst/>
          </a:prstGeom>
          <a:solidFill>
            <a:srgbClr val="376092"/>
          </a:solid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6" name="Rectangle 19"/>
          <p:cNvSpPr>
            <a:spLocks noChangeArrowheads="1"/>
          </p:cNvSpPr>
          <p:nvPr/>
        </p:nvSpPr>
        <p:spPr bwMode="auto">
          <a:xfrm>
            <a:off x="6154738" y="4117975"/>
            <a:ext cx="447675" cy="371475"/>
          </a:xfrm>
          <a:prstGeom prst="rect">
            <a:avLst/>
          </a:prstGeom>
          <a:no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7" name="Rectangle 20"/>
          <p:cNvSpPr>
            <a:spLocks noChangeArrowheads="1"/>
          </p:cNvSpPr>
          <p:nvPr/>
        </p:nvSpPr>
        <p:spPr bwMode="auto">
          <a:xfrm>
            <a:off x="7250113" y="2325688"/>
            <a:ext cx="447675" cy="2163762"/>
          </a:xfrm>
          <a:prstGeom prst="rect">
            <a:avLst/>
          </a:prstGeom>
          <a:solidFill>
            <a:srgbClr val="FF5050"/>
          </a:solid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8" name="Rectangle 21"/>
          <p:cNvSpPr>
            <a:spLocks noChangeArrowheads="1"/>
          </p:cNvSpPr>
          <p:nvPr/>
        </p:nvSpPr>
        <p:spPr bwMode="auto">
          <a:xfrm>
            <a:off x="7250113" y="2325688"/>
            <a:ext cx="447675" cy="2163762"/>
          </a:xfrm>
          <a:prstGeom prst="rect">
            <a:avLst/>
          </a:prstGeom>
          <a:noFill/>
          <a:ln w="9525">
            <a:noFill/>
            <a:miter lim="800000"/>
            <a:headEnd/>
            <a:tailEnd/>
          </a:ln>
        </p:spPr>
        <p:txBody>
          <a:bodyPr/>
          <a:lstStyle/>
          <a:p>
            <a:pPr fontAlgn="base">
              <a:spcBef>
                <a:spcPct val="0"/>
              </a:spcBef>
              <a:spcAft>
                <a:spcPct val="0"/>
              </a:spcAft>
            </a:pPr>
            <a:endParaRPr lang="en-GB">
              <a:solidFill>
                <a:srgbClr val="000000"/>
              </a:solidFill>
              <a:latin typeface="Arial" charset="0"/>
              <a:cs typeface="Arial" charset="0"/>
            </a:endParaRPr>
          </a:p>
        </p:txBody>
      </p:sp>
      <p:sp>
        <p:nvSpPr>
          <p:cNvPr id="44049" name="Line 22"/>
          <p:cNvSpPr>
            <a:spLocks noChangeShapeType="1"/>
          </p:cNvSpPr>
          <p:nvPr/>
        </p:nvSpPr>
        <p:spPr bwMode="auto">
          <a:xfrm>
            <a:off x="1458913" y="1906588"/>
            <a:ext cx="0" cy="2582862"/>
          </a:xfrm>
          <a:prstGeom prst="line">
            <a:avLst/>
          </a:prstGeom>
          <a:noFill/>
          <a:ln w="28575">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0" name="Line 23"/>
          <p:cNvSpPr>
            <a:spLocks noChangeShapeType="1"/>
          </p:cNvSpPr>
          <p:nvPr/>
        </p:nvSpPr>
        <p:spPr bwMode="auto">
          <a:xfrm>
            <a:off x="1382713" y="4489450"/>
            <a:ext cx="76200" cy="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1" name="Line 24"/>
          <p:cNvSpPr>
            <a:spLocks noChangeShapeType="1"/>
          </p:cNvSpPr>
          <p:nvPr/>
        </p:nvSpPr>
        <p:spPr bwMode="auto">
          <a:xfrm>
            <a:off x="1382713" y="3201988"/>
            <a:ext cx="76200" cy="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2" name="Line 25"/>
          <p:cNvSpPr>
            <a:spLocks noChangeShapeType="1"/>
          </p:cNvSpPr>
          <p:nvPr/>
        </p:nvSpPr>
        <p:spPr bwMode="auto">
          <a:xfrm>
            <a:off x="1382713" y="1906588"/>
            <a:ext cx="76200" cy="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3" name="Line 26"/>
          <p:cNvSpPr>
            <a:spLocks noChangeShapeType="1"/>
          </p:cNvSpPr>
          <p:nvPr/>
        </p:nvSpPr>
        <p:spPr bwMode="auto">
          <a:xfrm>
            <a:off x="1458913" y="4489450"/>
            <a:ext cx="6562725" cy="0"/>
          </a:xfrm>
          <a:prstGeom prst="line">
            <a:avLst/>
          </a:prstGeom>
          <a:noFill/>
          <a:ln w="28575">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4" name="Line 27"/>
          <p:cNvSpPr>
            <a:spLocks noChangeShapeType="1"/>
          </p:cNvSpPr>
          <p:nvPr/>
        </p:nvSpPr>
        <p:spPr bwMode="auto">
          <a:xfrm flipV="1">
            <a:off x="1458913" y="4489450"/>
            <a:ext cx="0" cy="7620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5" name="Line 28"/>
          <p:cNvSpPr>
            <a:spLocks noChangeShapeType="1"/>
          </p:cNvSpPr>
          <p:nvPr/>
        </p:nvSpPr>
        <p:spPr bwMode="auto">
          <a:xfrm flipV="1">
            <a:off x="2554288" y="4489450"/>
            <a:ext cx="0" cy="7620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6" name="Line 29"/>
          <p:cNvSpPr>
            <a:spLocks noChangeShapeType="1"/>
          </p:cNvSpPr>
          <p:nvPr/>
        </p:nvSpPr>
        <p:spPr bwMode="auto">
          <a:xfrm flipV="1">
            <a:off x="3649663" y="4489450"/>
            <a:ext cx="0" cy="7620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7" name="Line 30"/>
          <p:cNvSpPr>
            <a:spLocks noChangeShapeType="1"/>
          </p:cNvSpPr>
          <p:nvPr/>
        </p:nvSpPr>
        <p:spPr bwMode="auto">
          <a:xfrm flipV="1">
            <a:off x="4745038" y="4489450"/>
            <a:ext cx="0" cy="7620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8" name="Line 31"/>
          <p:cNvSpPr>
            <a:spLocks noChangeShapeType="1"/>
          </p:cNvSpPr>
          <p:nvPr/>
        </p:nvSpPr>
        <p:spPr bwMode="auto">
          <a:xfrm flipV="1">
            <a:off x="5830888" y="4489450"/>
            <a:ext cx="0" cy="7620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59" name="Line 32"/>
          <p:cNvSpPr>
            <a:spLocks noChangeShapeType="1"/>
          </p:cNvSpPr>
          <p:nvPr/>
        </p:nvSpPr>
        <p:spPr bwMode="auto">
          <a:xfrm flipV="1">
            <a:off x="6926263" y="4489450"/>
            <a:ext cx="0" cy="7620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60" name="Line 33"/>
          <p:cNvSpPr>
            <a:spLocks noChangeShapeType="1"/>
          </p:cNvSpPr>
          <p:nvPr/>
        </p:nvSpPr>
        <p:spPr bwMode="auto">
          <a:xfrm flipV="1">
            <a:off x="8021638" y="4489450"/>
            <a:ext cx="0" cy="76200"/>
          </a:xfrm>
          <a:prstGeom prst="line">
            <a:avLst/>
          </a:prstGeom>
          <a:noFill/>
          <a:ln w="0">
            <a:solidFill>
              <a:srgbClr val="000000"/>
            </a:solidFill>
            <a:round/>
            <a:headEnd/>
            <a:tailEnd/>
          </a:ln>
        </p:spPr>
        <p:txBody>
          <a:bodyPr/>
          <a:lstStyle/>
          <a:p>
            <a:pPr fontAlgn="base">
              <a:spcBef>
                <a:spcPct val="0"/>
              </a:spcBef>
              <a:spcAft>
                <a:spcPct val="0"/>
              </a:spcAft>
            </a:pPr>
            <a:endParaRPr lang="en-US">
              <a:solidFill>
                <a:srgbClr val="000000"/>
              </a:solidFill>
              <a:latin typeface="Arial" charset="0"/>
              <a:cs typeface="Arial" charset="0"/>
            </a:endParaRPr>
          </a:p>
        </p:txBody>
      </p:sp>
      <p:sp>
        <p:nvSpPr>
          <p:cNvPr id="44061" name="Rectangle 34"/>
          <p:cNvSpPr>
            <a:spLocks noChangeArrowheads="1"/>
          </p:cNvSpPr>
          <p:nvPr/>
        </p:nvSpPr>
        <p:spPr bwMode="auto">
          <a:xfrm>
            <a:off x="1135063" y="4346575"/>
            <a:ext cx="115887"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0</a:t>
            </a:r>
          </a:p>
        </p:txBody>
      </p:sp>
      <p:sp>
        <p:nvSpPr>
          <p:cNvPr id="44062" name="Rectangle 35"/>
          <p:cNvSpPr>
            <a:spLocks noChangeArrowheads="1"/>
          </p:cNvSpPr>
          <p:nvPr/>
        </p:nvSpPr>
        <p:spPr bwMode="auto">
          <a:xfrm>
            <a:off x="1001713" y="3059113"/>
            <a:ext cx="231775"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10</a:t>
            </a:r>
          </a:p>
        </p:txBody>
      </p:sp>
      <p:sp>
        <p:nvSpPr>
          <p:cNvPr id="44063" name="Rectangle 36"/>
          <p:cNvSpPr>
            <a:spLocks noChangeArrowheads="1"/>
          </p:cNvSpPr>
          <p:nvPr/>
        </p:nvSpPr>
        <p:spPr bwMode="auto">
          <a:xfrm>
            <a:off x="1001713" y="1763713"/>
            <a:ext cx="231775"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20</a:t>
            </a:r>
          </a:p>
        </p:txBody>
      </p:sp>
      <p:sp>
        <p:nvSpPr>
          <p:cNvPr id="44064" name="Rectangle 37"/>
          <p:cNvSpPr>
            <a:spLocks noChangeArrowheads="1"/>
          </p:cNvSpPr>
          <p:nvPr/>
        </p:nvSpPr>
        <p:spPr bwMode="auto">
          <a:xfrm rot="-2700000">
            <a:off x="468313" y="5140325"/>
            <a:ext cx="1852612"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Unexposed controls</a:t>
            </a:r>
          </a:p>
        </p:txBody>
      </p:sp>
      <p:sp>
        <p:nvSpPr>
          <p:cNvPr id="44065" name="Rectangle 38"/>
          <p:cNvSpPr>
            <a:spLocks noChangeArrowheads="1"/>
          </p:cNvSpPr>
          <p:nvPr/>
        </p:nvSpPr>
        <p:spPr bwMode="auto">
          <a:xfrm rot="-2700000">
            <a:off x="1782763" y="5076825"/>
            <a:ext cx="1658937"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Any Anti-epileptic</a:t>
            </a:r>
          </a:p>
        </p:txBody>
      </p:sp>
      <p:sp>
        <p:nvSpPr>
          <p:cNvPr id="44066" name="Rectangle 39"/>
          <p:cNvSpPr>
            <a:spLocks noChangeArrowheads="1"/>
          </p:cNvSpPr>
          <p:nvPr/>
        </p:nvSpPr>
        <p:spPr bwMode="auto">
          <a:xfrm rot="-2700000">
            <a:off x="3548063" y="4778375"/>
            <a:ext cx="912812"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Valproate</a:t>
            </a:r>
          </a:p>
        </p:txBody>
      </p:sp>
      <p:sp>
        <p:nvSpPr>
          <p:cNvPr id="44067" name="Rectangle 40"/>
          <p:cNvSpPr>
            <a:spLocks noChangeArrowheads="1"/>
          </p:cNvSpPr>
          <p:nvPr/>
        </p:nvSpPr>
        <p:spPr bwMode="auto">
          <a:xfrm rot="-2700000">
            <a:off x="4021930" y="5036744"/>
            <a:ext cx="1446213"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dirty="0" err="1">
                <a:solidFill>
                  <a:srgbClr val="000000"/>
                </a:solidFill>
                <a:cs typeface="Arial" charset="0"/>
              </a:rPr>
              <a:t>Carbamazepine</a:t>
            </a:r>
            <a:endParaRPr lang="en-GB" dirty="0">
              <a:solidFill>
                <a:srgbClr val="000000"/>
              </a:solidFill>
              <a:cs typeface="Arial" charset="0"/>
            </a:endParaRPr>
          </a:p>
        </p:txBody>
      </p:sp>
      <p:sp>
        <p:nvSpPr>
          <p:cNvPr id="44068" name="Rectangle 41"/>
          <p:cNvSpPr>
            <a:spLocks noChangeArrowheads="1"/>
          </p:cNvSpPr>
          <p:nvPr/>
        </p:nvSpPr>
        <p:spPr bwMode="auto">
          <a:xfrm rot="-2700000">
            <a:off x="5557838" y="4859338"/>
            <a:ext cx="1112837" cy="2746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Lamotrigine</a:t>
            </a:r>
          </a:p>
        </p:txBody>
      </p:sp>
      <p:sp>
        <p:nvSpPr>
          <p:cNvPr id="44069" name="Rectangle 42"/>
          <p:cNvSpPr>
            <a:spLocks noChangeArrowheads="1"/>
          </p:cNvSpPr>
          <p:nvPr/>
        </p:nvSpPr>
        <p:spPr bwMode="auto">
          <a:xfrm rot="-2700000">
            <a:off x="6634163" y="4876800"/>
            <a:ext cx="1117600" cy="274638"/>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a:solidFill>
                  <a:srgbClr val="000000"/>
                </a:solidFill>
                <a:cs typeface="Arial" charset="0"/>
              </a:rPr>
              <a:t>Polytherapy</a:t>
            </a:r>
          </a:p>
        </p:txBody>
      </p:sp>
      <p:sp>
        <p:nvSpPr>
          <p:cNvPr id="44070" name="Rectangle 43"/>
          <p:cNvSpPr>
            <a:spLocks noChangeArrowheads="1"/>
          </p:cNvSpPr>
          <p:nvPr/>
        </p:nvSpPr>
        <p:spPr bwMode="auto">
          <a:xfrm>
            <a:off x="4068763" y="2782888"/>
            <a:ext cx="177800" cy="427037"/>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GB" sz="2800" b="1" dirty="0">
                <a:solidFill>
                  <a:srgbClr val="000000"/>
                </a:solidFill>
                <a:latin typeface="Times New Roman" pitchFamily="18" charset="0"/>
                <a:cs typeface="Arial" charset="0"/>
              </a:rPr>
              <a:t>*</a:t>
            </a:r>
            <a:endParaRPr lang="en-GB" dirty="0">
              <a:solidFill>
                <a:srgbClr val="000000"/>
              </a:solidFill>
              <a:latin typeface="Arial" charset="0"/>
              <a:cs typeface="Arial" charset="0"/>
            </a:endParaRPr>
          </a:p>
        </p:txBody>
      </p:sp>
      <p:sp>
        <p:nvSpPr>
          <p:cNvPr id="56361" name="TextBox 9"/>
          <p:cNvSpPr>
            <a:spLocks noChangeArrowheads="1"/>
          </p:cNvSpPr>
          <p:nvPr/>
        </p:nvSpPr>
        <p:spPr bwMode="auto">
          <a:xfrm>
            <a:off x="5220833" y="1122769"/>
            <a:ext cx="3790950" cy="592503"/>
          </a:xfrm>
          <a:prstGeom prst="roundRect">
            <a:avLst>
              <a:gd name="adj" fmla="val 16667"/>
            </a:avLst>
          </a:prstGeom>
          <a:solidFill>
            <a:schemeClr val="bg1"/>
          </a:solidFill>
          <a:ln w="22225">
            <a:solidFill>
              <a:srgbClr val="007C86"/>
            </a:solidFill>
            <a:round/>
            <a:headEnd/>
            <a:tailEnd/>
          </a:ln>
        </p:spPr>
        <p:txBody>
          <a:bodyPr wrap="square">
            <a:spAutoFit/>
          </a:bodyPr>
          <a:lstStyle/>
          <a:p>
            <a:pPr algn="ctr" eaLnBrk="0" fontAlgn="base" hangingPunct="0">
              <a:lnSpc>
                <a:spcPct val="80000"/>
              </a:lnSpc>
              <a:spcBef>
                <a:spcPct val="20000"/>
              </a:spcBef>
              <a:spcAft>
                <a:spcPct val="0"/>
              </a:spcAft>
              <a:buSzPct val="100000"/>
            </a:pPr>
            <a:r>
              <a:rPr lang="en-GB" sz="1600" dirty="0">
                <a:solidFill>
                  <a:srgbClr val="000000"/>
                </a:solidFill>
                <a:cs typeface="Arial" charset="0"/>
              </a:rPr>
              <a:t>The </a:t>
            </a:r>
            <a:r>
              <a:rPr lang="en-GB" sz="1600" dirty="0" err="1">
                <a:solidFill>
                  <a:srgbClr val="000000"/>
                </a:solidFill>
                <a:cs typeface="Arial" charset="0"/>
              </a:rPr>
              <a:t>teratogenic</a:t>
            </a:r>
            <a:r>
              <a:rPr lang="en-GB" sz="1600" dirty="0">
                <a:solidFill>
                  <a:srgbClr val="000000"/>
                </a:solidFill>
                <a:cs typeface="Arial" charset="0"/>
              </a:rPr>
              <a:t> effect is independent</a:t>
            </a:r>
          </a:p>
          <a:p>
            <a:pPr algn="ctr" eaLnBrk="0" fontAlgn="base" hangingPunct="0">
              <a:lnSpc>
                <a:spcPct val="80000"/>
              </a:lnSpc>
              <a:spcBef>
                <a:spcPct val="20000"/>
              </a:spcBef>
              <a:spcAft>
                <a:spcPct val="0"/>
              </a:spcAft>
              <a:buSzPct val="100000"/>
            </a:pPr>
            <a:r>
              <a:rPr lang="en-GB" sz="1600" dirty="0">
                <a:solidFill>
                  <a:srgbClr val="000000"/>
                </a:solidFill>
                <a:cs typeface="Arial" charset="0"/>
              </a:rPr>
              <a:t> of seizure activity in pregnancy</a:t>
            </a:r>
            <a:r>
              <a:rPr lang="en-GB" sz="1600" baseline="30000" dirty="0">
                <a:solidFill>
                  <a:srgbClr val="000000"/>
                </a:solidFill>
                <a:cs typeface="Arial" charset="0"/>
              </a:rPr>
              <a:t>2</a:t>
            </a:r>
          </a:p>
        </p:txBody>
      </p:sp>
      <p:sp>
        <p:nvSpPr>
          <p:cNvPr id="56362" name="Text Box 43"/>
          <p:cNvSpPr txBox="1">
            <a:spLocks noChangeArrowheads="1"/>
          </p:cNvSpPr>
          <p:nvPr/>
        </p:nvSpPr>
        <p:spPr bwMode="auto">
          <a:xfrm>
            <a:off x="4581941" y="5659233"/>
            <a:ext cx="4388983" cy="666849"/>
          </a:xfrm>
          <a:prstGeom prst="rect">
            <a:avLst/>
          </a:prstGeom>
          <a:noFill/>
          <a:ln w="9525">
            <a:noFill/>
            <a:miter lim="800000"/>
            <a:headEnd/>
            <a:tailEnd/>
          </a:ln>
        </p:spPr>
        <p:txBody>
          <a:bodyPr wrap="square">
            <a:spAutoFit/>
          </a:bodyPr>
          <a:lstStyle/>
          <a:p>
            <a:pPr fontAlgn="base">
              <a:spcBef>
                <a:spcPct val="0"/>
              </a:spcBef>
              <a:spcAft>
                <a:spcPct val="0"/>
              </a:spcAft>
            </a:pPr>
            <a:r>
              <a:rPr lang="en-GB" sz="1400" baseline="30000" dirty="0">
                <a:solidFill>
                  <a:srgbClr val="000000"/>
                </a:solidFill>
                <a:cs typeface="Arial" charset="0"/>
              </a:rPr>
              <a:t>1</a:t>
            </a:r>
            <a:r>
              <a:rPr lang="fr-FR" sz="1400" dirty="0" err="1">
                <a:solidFill>
                  <a:srgbClr val="000000"/>
                </a:solidFill>
                <a:cs typeface="Arial" charset="0"/>
              </a:rPr>
              <a:t>Meador</a:t>
            </a:r>
            <a:r>
              <a:rPr lang="fr-FR" sz="1400" dirty="0">
                <a:solidFill>
                  <a:srgbClr val="000000"/>
                </a:solidFill>
                <a:cs typeface="Arial" charset="0"/>
              </a:rPr>
              <a:t> et  al, </a:t>
            </a:r>
            <a:r>
              <a:rPr lang="fr-FR" sz="1400" dirty="0" err="1">
                <a:solidFill>
                  <a:srgbClr val="000000"/>
                </a:solidFill>
                <a:cs typeface="Arial" charset="0"/>
              </a:rPr>
              <a:t>Neurology</a:t>
            </a:r>
            <a:r>
              <a:rPr lang="fr-FR" sz="1400" dirty="0">
                <a:solidFill>
                  <a:srgbClr val="000000"/>
                </a:solidFill>
                <a:cs typeface="Arial" charset="0"/>
              </a:rPr>
              <a:t> 2008; 71(14):1109-17 </a:t>
            </a:r>
            <a:endParaRPr lang="en-GB" sz="1400" dirty="0">
              <a:solidFill>
                <a:srgbClr val="000000"/>
              </a:solidFill>
              <a:cs typeface="Arial" charset="0"/>
            </a:endParaRPr>
          </a:p>
          <a:p>
            <a:pPr fontAlgn="base">
              <a:spcBef>
                <a:spcPct val="0"/>
              </a:spcBef>
              <a:spcAft>
                <a:spcPct val="0"/>
              </a:spcAft>
            </a:pPr>
            <a:r>
              <a:rPr lang="en-GB" sz="1400" dirty="0">
                <a:solidFill>
                  <a:srgbClr val="000000"/>
                </a:solidFill>
                <a:cs typeface="Arial" charset="0"/>
              </a:rPr>
              <a:t> </a:t>
            </a:r>
            <a:r>
              <a:rPr lang="en-GB" sz="1400" baseline="30000" dirty="0">
                <a:solidFill>
                  <a:srgbClr val="000000"/>
                </a:solidFill>
                <a:cs typeface="Arial" charset="0"/>
              </a:rPr>
              <a:t>2</a:t>
            </a:r>
            <a:r>
              <a:rPr lang="en-GB" sz="1400" dirty="0">
                <a:solidFill>
                  <a:srgbClr val="000000"/>
                </a:solidFill>
                <a:cs typeface="Arial" charset="0"/>
              </a:rPr>
              <a:t>Fried </a:t>
            </a:r>
            <a:r>
              <a:rPr lang="en-GB" sz="1400" i="1" dirty="0">
                <a:solidFill>
                  <a:srgbClr val="000000"/>
                </a:solidFill>
                <a:cs typeface="Arial" charset="0"/>
              </a:rPr>
              <a:t>et al</a:t>
            </a:r>
            <a:r>
              <a:rPr lang="en-GB" sz="1400" dirty="0">
                <a:solidFill>
                  <a:srgbClr val="000000"/>
                </a:solidFill>
                <a:cs typeface="Arial" charset="0"/>
              </a:rPr>
              <a:t>, Drug </a:t>
            </a:r>
            <a:r>
              <a:rPr lang="en-GB" sz="1400" dirty="0" err="1">
                <a:solidFill>
                  <a:srgbClr val="000000"/>
                </a:solidFill>
                <a:cs typeface="Arial" charset="0"/>
              </a:rPr>
              <a:t>Saf</a:t>
            </a:r>
            <a:r>
              <a:rPr lang="en-GB" sz="1400" dirty="0">
                <a:solidFill>
                  <a:srgbClr val="000000"/>
                </a:solidFill>
                <a:cs typeface="Arial" charset="0"/>
              </a:rPr>
              <a:t>  2004; 27(3):197-202</a:t>
            </a:r>
          </a:p>
          <a:p>
            <a:pPr fontAlgn="base">
              <a:spcBef>
                <a:spcPct val="0"/>
              </a:spcBef>
              <a:spcAft>
                <a:spcPct val="0"/>
              </a:spcAft>
            </a:pPr>
            <a:endParaRPr lang="en-GB" sz="1400" baseline="30000" dirty="0">
              <a:solidFill>
                <a:srgbClr val="000000"/>
              </a:solidFill>
              <a:cs typeface="Arial" charset="0"/>
            </a:endParaRPr>
          </a:p>
        </p:txBody>
      </p:sp>
      <p:sp>
        <p:nvSpPr>
          <p:cNvPr id="44077" name="Rectangle 46"/>
          <p:cNvSpPr>
            <a:spLocks noGrp="1"/>
          </p:cNvSpPr>
          <p:nvPr>
            <p:ph type="title" idx="4294967295"/>
          </p:nvPr>
        </p:nvSpPr>
        <p:spPr>
          <a:xfrm>
            <a:off x="971550" y="265113"/>
            <a:ext cx="8172450" cy="836612"/>
          </a:xfrm>
          <a:prstGeom prst="rect">
            <a:avLst/>
          </a:prstGeom>
        </p:spPr>
        <p:txBody>
          <a:bodyPr/>
          <a:lstStyle/>
          <a:p>
            <a:r>
              <a:rPr lang="en-GB" sz="3200" dirty="0">
                <a:solidFill>
                  <a:srgbClr val="000000"/>
                </a:solidFill>
              </a:rPr>
              <a:t>        </a:t>
            </a:r>
            <a:endParaRPr lang="en-GB" sz="3200" b="1" dirty="0">
              <a:solidFill>
                <a:srgbClr val="000000"/>
              </a:solidFill>
            </a:endParaRPr>
          </a:p>
        </p:txBody>
      </p:sp>
      <p:sp>
        <p:nvSpPr>
          <p:cNvPr id="3" name="TextBox 2"/>
          <p:cNvSpPr txBox="1"/>
          <p:nvPr/>
        </p:nvSpPr>
        <p:spPr>
          <a:xfrm>
            <a:off x="435429" y="232229"/>
            <a:ext cx="6490834" cy="400110"/>
          </a:xfrm>
          <a:prstGeom prst="rect">
            <a:avLst/>
          </a:prstGeom>
          <a:noFill/>
        </p:spPr>
        <p:txBody>
          <a:bodyPr wrap="square" rtlCol="0">
            <a:spAutoFit/>
          </a:bodyPr>
          <a:lstStyle/>
          <a:p>
            <a:pPr fontAlgn="base">
              <a:spcBef>
                <a:spcPct val="0"/>
              </a:spcBef>
              <a:spcAft>
                <a:spcPct val="0"/>
              </a:spcAft>
            </a:pPr>
            <a:r>
              <a:rPr lang="en-GB" sz="2000" b="1" dirty="0">
                <a:solidFill>
                  <a:prstClr val="black"/>
                </a:solidFill>
                <a:cs typeface="Arial" charset="0"/>
              </a:rPr>
              <a:t>        Antiepileptic drugs and congenital anomalies</a:t>
            </a:r>
            <a:r>
              <a:rPr lang="en-GB" sz="2000" b="1" baseline="30000" dirty="0">
                <a:solidFill>
                  <a:prstClr val="black"/>
                </a:solidFill>
                <a:cs typeface="Arial" charset="0"/>
              </a:rPr>
              <a:t>1</a:t>
            </a:r>
            <a:endParaRPr lang="en-GB" sz="2000" b="1" dirty="0">
              <a:solidFill>
                <a:prstClr val="black"/>
              </a:solidFill>
              <a:cs typeface="Arial" charset="0"/>
            </a:endParaRPr>
          </a:p>
        </p:txBody>
      </p:sp>
      <p:sp>
        <p:nvSpPr>
          <p:cNvPr id="4" name="TextBox 3"/>
          <p:cNvSpPr txBox="1"/>
          <p:nvPr/>
        </p:nvSpPr>
        <p:spPr>
          <a:xfrm>
            <a:off x="947511" y="1335315"/>
            <a:ext cx="303213" cy="369332"/>
          </a:xfrm>
          <a:prstGeom prst="rect">
            <a:avLst/>
          </a:prstGeom>
          <a:noFill/>
        </p:spPr>
        <p:txBody>
          <a:bodyPr wrap="square" rtlCol="0">
            <a:spAutoFit/>
          </a:bodyPr>
          <a:lstStyle/>
          <a:p>
            <a:pPr fontAlgn="base">
              <a:spcBef>
                <a:spcPct val="0"/>
              </a:spcBef>
              <a:spcAft>
                <a:spcPct val="0"/>
              </a:spcAft>
            </a:pPr>
            <a:r>
              <a:rPr lang="en-GB" dirty="0">
                <a:solidFill>
                  <a:prstClr val="black"/>
                </a:solidFill>
                <a:latin typeface="Arial" charset="0"/>
                <a:cs typeface="Arial" charset="0"/>
              </a:rPr>
              <a:t>%</a:t>
            </a:r>
          </a:p>
        </p:txBody>
      </p:sp>
      <p:sp>
        <p:nvSpPr>
          <p:cNvPr id="45" name="TextBox 6"/>
          <p:cNvSpPr>
            <a:spLocks noChangeArrowheads="1"/>
          </p:cNvSpPr>
          <p:nvPr/>
        </p:nvSpPr>
        <p:spPr bwMode="auto">
          <a:xfrm>
            <a:off x="1838325" y="1101725"/>
            <a:ext cx="2914650" cy="1048798"/>
          </a:xfrm>
          <a:prstGeom prst="wedgeRoundRectCallout">
            <a:avLst>
              <a:gd name="adj1" fmla="val 27449"/>
              <a:gd name="adj2" fmla="val 114375"/>
              <a:gd name="adj3" fmla="val 16667"/>
            </a:avLst>
          </a:prstGeom>
          <a:solidFill>
            <a:schemeClr val="bg1"/>
          </a:solidFill>
          <a:ln w="31750">
            <a:solidFill>
              <a:srgbClr val="007C86"/>
            </a:solidFill>
            <a:miter lim="800000"/>
            <a:headEnd/>
            <a:tailEnd/>
          </a:ln>
        </p:spPr>
        <p:txBody>
          <a:bodyPr>
            <a:spAutoFit/>
          </a:bodyPr>
          <a:lstStyle/>
          <a:p>
            <a:pPr algn="ctr" eaLnBrk="0" fontAlgn="base" hangingPunct="0">
              <a:lnSpc>
                <a:spcPct val="70000"/>
              </a:lnSpc>
              <a:spcBef>
                <a:spcPct val="20000"/>
              </a:spcBef>
              <a:spcAft>
                <a:spcPct val="0"/>
              </a:spcAft>
              <a:buSzPct val="100000"/>
            </a:pPr>
            <a:endParaRPr lang="en-GB" sz="1000" dirty="0">
              <a:solidFill>
                <a:srgbClr val="000000"/>
              </a:solidFill>
              <a:cs typeface="Arial" charset="0"/>
            </a:endParaRPr>
          </a:p>
          <a:p>
            <a:pPr algn="ctr" eaLnBrk="0" fontAlgn="base" hangingPunct="0">
              <a:lnSpc>
                <a:spcPct val="70000"/>
              </a:lnSpc>
              <a:spcBef>
                <a:spcPct val="20000"/>
              </a:spcBef>
              <a:spcAft>
                <a:spcPct val="0"/>
              </a:spcAft>
              <a:buSzPct val="100000"/>
            </a:pPr>
            <a:r>
              <a:rPr lang="en-GB" dirty="0">
                <a:solidFill>
                  <a:srgbClr val="000000"/>
                </a:solidFill>
                <a:cs typeface="Arial" charset="0"/>
              </a:rPr>
              <a:t>Anomalies are more common at higher doses. Threshold uncertain</a:t>
            </a:r>
          </a:p>
          <a:p>
            <a:pPr algn="ctr" eaLnBrk="0" fontAlgn="base" hangingPunct="0">
              <a:lnSpc>
                <a:spcPct val="70000"/>
              </a:lnSpc>
              <a:spcBef>
                <a:spcPct val="20000"/>
              </a:spcBef>
              <a:spcAft>
                <a:spcPct val="0"/>
              </a:spcAft>
              <a:buSzPct val="100000"/>
            </a:pPr>
            <a:endParaRPr lang="en-GB" sz="800" dirty="0">
              <a:solidFill>
                <a:srgbClr val="000000"/>
              </a:solidFill>
              <a:latin typeface="Arial Narrow" pitchFamily="34" charset="0"/>
              <a:cs typeface="Arial" charset="0"/>
            </a:endParaRPr>
          </a:p>
        </p:txBody>
      </p:sp>
    </p:spTree>
    <p:extLst>
      <p:ext uri="{BB962C8B-B14F-4D97-AF65-F5344CB8AC3E}">
        <p14:creationId xmlns:p14="http://schemas.microsoft.com/office/powerpoint/2010/main" val="295481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61" grpId="0" animBg="1"/>
      <p:bldP spid="4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4298" y="1782305"/>
            <a:ext cx="184731" cy="369332"/>
          </a:xfrm>
          <a:prstGeom prst="rect">
            <a:avLst/>
          </a:prstGeom>
          <a:noFill/>
        </p:spPr>
        <p:txBody>
          <a:bodyPr wrap="none" rtlCol="0">
            <a:spAutoFit/>
          </a:bodyPr>
          <a:lstStyle/>
          <a:p>
            <a:pPr fontAlgn="base">
              <a:spcBef>
                <a:spcPct val="0"/>
              </a:spcBef>
              <a:spcAft>
                <a:spcPct val="0"/>
              </a:spcAft>
            </a:pPr>
            <a:endParaRPr lang="en-GB" dirty="0">
              <a:solidFill>
                <a:prstClr val="black"/>
              </a:solidFill>
              <a:latin typeface="Arial" charset="0"/>
              <a:cs typeface="Arial" charset="0"/>
            </a:endParaRPr>
          </a:p>
        </p:txBody>
      </p:sp>
      <p:graphicFrame>
        <p:nvGraphicFramePr>
          <p:cNvPr id="4" name="Table 3"/>
          <p:cNvGraphicFramePr>
            <a:graphicFrameLocks noGrp="1"/>
          </p:cNvGraphicFramePr>
          <p:nvPr/>
        </p:nvGraphicFramePr>
        <p:xfrm>
          <a:off x="249293" y="125151"/>
          <a:ext cx="8636000" cy="6053292"/>
        </p:xfrm>
        <a:graphic>
          <a:graphicData uri="http://schemas.openxmlformats.org/drawingml/2006/table">
            <a:tbl>
              <a:tblPr firstRow="1" bandRow="1">
                <a:tableStyleId>{5C22544A-7EE6-4342-B048-85BDC9FD1C3A}</a:tableStyleId>
              </a:tblPr>
              <a:tblGrid>
                <a:gridCol w="2301980">
                  <a:extLst>
                    <a:ext uri="{9D8B030D-6E8A-4147-A177-3AD203B41FA5}">
                      <a16:colId xmlns:a16="http://schemas.microsoft.com/office/drawing/2014/main" val="20000"/>
                    </a:ext>
                  </a:extLst>
                </a:gridCol>
                <a:gridCol w="3831942">
                  <a:extLst>
                    <a:ext uri="{9D8B030D-6E8A-4147-A177-3AD203B41FA5}">
                      <a16:colId xmlns:a16="http://schemas.microsoft.com/office/drawing/2014/main" val="20001"/>
                    </a:ext>
                  </a:extLst>
                </a:gridCol>
                <a:gridCol w="2502078">
                  <a:extLst>
                    <a:ext uri="{9D8B030D-6E8A-4147-A177-3AD203B41FA5}">
                      <a16:colId xmlns:a16="http://schemas.microsoft.com/office/drawing/2014/main" val="20002"/>
                    </a:ext>
                  </a:extLst>
                </a:gridCol>
              </a:tblGrid>
              <a:tr h="595087">
                <a:tc>
                  <a:txBody>
                    <a:bodyPr/>
                    <a:lstStyle/>
                    <a:p>
                      <a:pPr algn="ctr"/>
                      <a:endParaRPr lang="en-GB" sz="800" baseline="0" dirty="0">
                        <a:solidFill>
                          <a:schemeClr val="bg1"/>
                        </a:solidFill>
                        <a:latin typeface="+mj-lt"/>
                      </a:endParaRPr>
                    </a:p>
                  </a:txBody>
                  <a:tcPr>
                    <a:solidFill>
                      <a:schemeClr val="accent1">
                        <a:lumMod val="75000"/>
                      </a:schemeClr>
                    </a:solidFill>
                  </a:tcPr>
                </a:tc>
                <a:tc>
                  <a:txBody>
                    <a:bodyPr/>
                    <a:lstStyle/>
                    <a:p>
                      <a:pPr algn="ctr"/>
                      <a:endParaRPr lang="en-GB" sz="800" baseline="0" dirty="0">
                        <a:solidFill>
                          <a:schemeClr val="bg1"/>
                        </a:solidFill>
                        <a:latin typeface="+mj-lt"/>
                      </a:endParaRPr>
                    </a:p>
                    <a:p>
                      <a:pPr algn="ctr"/>
                      <a:r>
                        <a:rPr lang="en-GB" sz="2030" baseline="0" dirty="0">
                          <a:solidFill>
                            <a:schemeClr val="bg1"/>
                          </a:solidFill>
                          <a:latin typeface="+mj-lt"/>
                        </a:rPr>
                        <a:t>Significant associations with </a:t>
                      </a:r>
                    </a:p>
                  </a:txBody>
                  <a:tcPr>
                    <a:solidFill>
                      <a:schemeClr val="accent1">
                        <a:lumMod val="75000"/>
                      </a:schemeClr>
                    </a:solidFill>
                  </a:tcPr>
                </a:tc>
                <a:tc>
                  <a:txBody>
                    <a:bodyPr/>
                    <a:lstStyle/>
                    <a:p>
                      <a:pPr algn="ctr"/>
                      <a:endParaRPr lang="en-GB" sz="800" baseline="0" dirty="0">
                        <a:solidFill>
                          <a:schemeClr val="bg1"/>
                        </a:solidFill>
                        <a:latin typeface="+mj-lt"/>
                      </a:endParaRPr>
                    </a:p>
                    <a:p>
                      <a:pPr algn="ctr"/>
                      <a:r>
                        <a:rPr lang="en-GB" sz="2030" baseline="0" dirty="0">
                          <a:solidFill>
                            <a:schemeClr val="bg1"/>
                          </a:solidFill>
                          <a:latin typeface="+mj-lt"/>
                        </a:rPr>
                        <a:t>Risk of </a:t>
                      </a:r>
                      <a:r>
                        <a:rPr lang="en-GB" sz="2030" baseline="0" dirty="0" err="1">
                          <a:solidFill>
                            <a:schemeClr val="bg1"/>
                          </a:solidFill>
                          <a:latin typeface="+mj-lt"/>
                        </a:rPr>
                        <a:t>spina</a:t>
                      </a:r>
                      <a:r>
                        <a:rPr lang="en-GB" sz="2030" baseline="0" dirty="0">
                          <a:solidFill>
                            <a:schemeClr val="bg1"/>
                          </a:solidFill>
                          <a:latin typeface="+mj-lt"/>
                        </a:rPr>
                        <a:t> bifida</a:t>
                      </a:r>
                    </a:p>
                  </a:txBody>
                  <a:tcPr>
                    <a:solidFill>
                      <a:schemeClr val="accent1">
                        <a:lumMod val="75000"/>
                      </a:schemeClr>
                    </a:solidFill>
                  </a:tcPr>
                </a:tc>
                <a:extLst>
                  <a:ext uri="{0D108BD9-81ED-4DB2-BD59-A6C34878D82A}">
                    <a16:rowId xmlns:a16="http://schemas.microsoft.com/office/drawing/2014/main" val="10000"/>
                  </a:ext>
                </a:extLst>
              </a:tr>
              <a:tr h="2032000">
                <a:tc>
                  <a:txBody>
                    <a:bodyPr/>
                    <a:lstStyle/>
                    <a:p>
                      <a:r>
                        <a:rPr lang="en-GB" sz="2000" b="1" dirty="0">
                          <a:solidFill>
                            <a:schemeClr val="bg1"/>
                          </a:solidFill>
                          <a:latin typeface="+mj-lt"/>
                        </a:rPr>
                        <a:t> </a:t>
                      </a:r>
                    </a:p>
                    <a:p>
                      <a:r>
                        <a:rPr lang="en-GB" sz="2000" b="1" dirty="0">
                          <a:solidFill>
                            <a:schemeClr val="bg1"/>
                          </a:solidFill>
                          <a:latin typeface="+mj-lt"/>
                        </a:rPr>
                        <a:t>    Valproate</a:t>
                      </a:r>
                      <a:r>
                        <a:rPr lang="en-GB" sz="2000" b="1" baseline="30000" dirty="0">
                          <a:solidFill>
                            <a:schemeClr val="bg1"/>
                          </a:solidFill>
                          <a:latin typeface="+mj-lt"/>
                        </a:rPr>
                        <a:t>1</a:t>
                      </a:r>
                      <a:endParaRPr lang="en-GB" sz="2000" b="1" baseline="0" dirty="0">
                        <a:solidFill>
                          <a:schemeClr val="bg1"/>
                        </a:solidFill>
                        <a:latin typeface="+mj-lt"/>
                      </a:endParaRPr>
                    </a:p>
                  </a:txBody>
                  <a:tcPr>
                    <a:solidFill>
                      <a:schemeClr val="accent1">
                        <a:lumMod val="75000"/>
                      </a:schemeClr>
                    </a:solidFill>
                  </a:tcPr>
                </a:tc>
                <a:tc>
                  <a:txBody>
                    <a:bodyPr/>
                    <a:lstStyle/>
                    <a:p>
                      <a:pPr marL="363538" indent="-363538" algn="ctr">
                        <a:spcAft>
                          <a:spcPct val="10000"/>
                        </a:spcAft>
                        <a:buNone/>
                      </a:pPr>
                      <a:endParaRPr lang="en-GB" sz="1800" b="1" i="0" baseline="0" dirty="0">
                        <a:solidFill>
                          <a:schemeClr val="bg1"/>
                        </a:solidFill>
                        <a:latin typeface="+mj-lt"/>
                      </a:endParaRPr>
                    </a:p>
                    <a:p>
                      <a:pPr marL="363538" indent="-363538" algn="ctr">
                        <a:spcAft>
                          <a:spcPct val="10000"/>
                        </a:spcAft>
                        <a:buNone/>
                      </a:pPr>
                      <a:r>
                        <a:rPr lang="en-GB" sz="1800" b="1" i="0" baseline="0" dirty="0" err="1">
                          <a:solidFill>
                            <a:schemeClr val="bg1"/>
                          </a:solidFill>
                          <a:latin typeface="+mj-lt"/>
                        </a:rPr>
                        <a:t>Spina</a:t>
                      </a:r>
                      <a:r>
                        <a:rPr lang="en-GB" sz="1800" b="1" i="0" baseline="0" dirty="0">
                          <a:solidFill>
                            <a:schemeClr val="bg1"/>
                          </a:solidFill>
                          <a:latin typeface="+mj-lt"/>
                        </a:rPr>
                        <a:t> bifida </a:t>
                      </a:r>
                    </a:p>
                    <a:p>
                      <a:pPr marL="363538" indent="-363538" algn="ctr">
                        <a:spcAft>
                          <a:spcPct val="10000"/>
                        </a:spcAft>
                        <a:buNone/>
                      </a:pPr>
                      <a:r>
                        <a:rPr lang="en-GB" sz="1800" b="0" i="0" baseline="0" dirty="0">
                          <a:solidFill>
                            <a:schemeClr val="bg1"/>
                          </a:solidFill>
                          <a:latin typeface="+mj-lt"/>
                        </a:rPr>
                        <a:t>Hypospadias</a:t>
                      </a:r>
                    </a:p>
                    <a:p>
                      <a:pPr marL="363538" indent="-363538" algn="ctr">
                        <a:spcAft>
                          <a:spcPct val="10000"/>
                        </a:spcAft>
                        <a:buNone/>
                      </a:pPr>
                      <a:r>
                        <a:rPr lang="en-GB" sz="1800" b="0" i="0" baseline="0" dirty="0">
                          <a:solidFill>
                            <a:schemeClr val="bg1"/>
                          </a:solidFill>
                          <a:latin typeface="+mj-lt"/>
                        </a:rPr>
                        <a:t>Cleft palate</a:t>
                      </a:r>
                    </a:p>
                    <a:p>
                      <a:pPr marL="363538" indent="-363538" algn="ctr">
                        <a:spcAft>
                          <a:spcPct val="10000"/>
                        </a:spcAft>
                        <a:buNone/>
                      </a:pPr>
                      <a:r>
                        <a:rPr lang="en-GB" sz="1800" b="0" i="0" baseline="0" dirty="0">
                          <a:solidFill>
                            <a:schemeClr val="bg1"/>
                          </a:solidFill>
                          <a:latin typeface="+mj-lt"/>
                        </a:rPr>
                        <a:t>Atrial </a:t>
                      </a:r>
                      <a:r>
                        <a:rPr lang="en-GB" sz="1800" b="0" i="0" baseline="0" dirty="0" err="1">
                          <a:solidFill>
                            <a:schemeClr val="bg1"/>
                          </a:solidFill>
                          <a:latin typeface="+mj-lt"/>
                        </a:rPr>
                        <a:t>septal</a:t>
                      </a:r>
                      <a:r>
                        <a:rPr lang="en-GB" sz="1800" b="0" i="0" baseline="0" dirty="0">
                          <a:solidFill>
                            <a:schemeClr val="bg1"/>
                          </a:solidFill>
                          <a:latin typeface="+mj-lt"/>
                        </a:rPr>
                        <a:t> defects</a:t>
                      </a:r>
                    </a:p>
                    <a:p>
                      <a:pPr marL="363538" indent="-363538" algn="ctr">
                        <a:spcAft>
                          <a:spcPct val="10000"/>
                        </a:spcAft>
                        <a:buNone/>
                      </a:pPr>
                      <a:r>
                        <a:rPr lang="en-GB" sz="1800" b="0" i="0" baseline="0" dirty="0" err="1">
                          <a:solidFill>
                            <a:schemeClr val="bg1"/>
                          </a:solidFill>
                          <a:latin typeface="+mj-lt"/>
                        </a:rPr>
                        <a:t>Polydactyly</a:t>
                      </a:r>
                      <a:endParaRPr lang="en-GB" sz="1800" b="0" i="0" baseline="0" dirty="0">
                        <a:solidFill>
                          <a:schemeClr val="bg1"/>
                        </a:solidFill>
                        <a:latin typeface="+mj-lt"/>
                      </a:endParaRPr>
                    </a:p>
                    <a:p>
                      <a:pPr marL="363538" indent="-363538" algn="ctr">
                        <a:spcAft>
                          <a:spcPct val="10000"/>
                        </a:spcAft>
                        <a:buNone/>
                      </a:pPr>
                      <a:r>
                        <a:rPr lang="en-GB" sz="1800" b="0" i="0" baseline="0" dirty="0" err="1">
                          <a:solidFill>
                            <a:schemeClr val="bg1"/>
                          </a:solidFill>
                          <a:latin typeface="+mj-lt"/>
                        </a:rPr>
                        <a:t>Craniosynostosis</a:t>
                      </a:r>
                      <a:endParaRPr lang="en-GB" b="0" i="0" baseline="0" dirty="0">
                        <a:solidFill>
                          <a:schemeClr val="bg1"/>
                        </a:solidFill>
                        <a:latin typeface="+mj-lt"/>
                      </a:endParaRPr>
                    </a:p>
                  </a:txBody>
                  <a:tcPr>
                    <a:solidFill>
                      <a:schemeClr val="accent1">
                        <a:lumMod val="75000"/>
                      </a:schemeClr>
                    </a:solidFill>
                  </a:tcPr>
                </a:tc>
                <a:tc>
                  <a:txBody>
                    <a:bodyPr/>
                    <a:lstStyle/>
                    <a:p>
                      <a:pPr algn="ctr"/>
                      <a:endParaRPr lang="en-GB" b="1" i="0" baseline="0" dirty="0">
                        <a:solidFill>
                          <a:schemeClr val="bg1"/>
                        </a:solidFill>
                        <a:latin typeface="+mj-lt"/>
                      </a:endParaRPr>
                    </a:p>
                    <a:p>
                      <a:pPr algn="ctr"/>
                      <a:r>
                        <a:rPr lang="en-GB" b="1" i="0" baseline="0" dirty="0">
                          <a:solidFill>
                            <a:schemeClr val="bg1"/>
                          </a:solidFill>
                          <a:latin typeface="+mj-lt"/>
                        </a:rPr>
                        <a:t>OR: 12.7 </a:t>
                      </a:r>
                    </a:p>
                    <a:p>
                      <a:pPr algn="ctr"/>
                      <a:r>
                        <a:rPr lang="en-GB" b="0" i="0" baseline="0" dirty="0">
                          <a:solidFill>
                            <a:schemeClr val="bg1"/>
                          </a:solidFill>
                          <a:latin typeface="+mj-lt"/>
                        </a:rPr>
                        <a:t>(CI : </a:t>
                      </a:r>
                      <a:r>
                        <a:rPr lang="en-GB" sz="1800" b="0" i="0" u="none" strike="noStrike" kern="1200" baseline="0" dirty="0">
                          <a:solidFill>
                            <a:schemeClr val="bg1"/>
                          </a:solidFill>
                          <a:latin typeface="+mj-lt"/>
                        </a:rPr>
                        <a:t>7.7 to 20.7)</a:t>
                      </a:r>
                    </a:p>
                    <a:p>
                      <a:pPr algn="ctr"/>
                      <a:endParaRPr lang="en-GB" sz="1800" b="0" i="0" u="none" strike="noStrike" kern="1200" baseline="0" dirty="0">
                        <a:solidFill>
                          <a:schemeClr val="bg1"/>
                        </a:solidFill>
                        <a:latin typeface="+mj-lt"/>
                      </a:endParaRPr>
                    </a:p>
                    <a:p>
                      <a:pPr algn="ctr"/>
                      <a:endParaRPr lang="en-GB" b="0" i="0" baseline="0" dirty="0">
                        <a:solidFill>
                          <a:schemeClr val="bg1"/>
                        </a:solidFill>
                        <a:latin typeface="+mj-lt"/>
                      </a:endParaRPr>
                    </a:p>
                  </a:txBody>
                  <a:tcPr>
                    <a:solidFill>
                      <a:schemeClr val="accent1">
                        <a:lumMod val="75000"/>
                      </a:schemeClr>
                    </a:solidFill>
                  </a:tcPr>
                </a:tc>
                <a:extLst>
                  <a:ext uri="{0D108BD9-81ED-4DB2-BD59-A6C34878D82A}">
                    <a16:rowId xmlns:a16="http://schemas.microsoft.com/office/drawing/2014/main" val="10001"/>
                  </a:ext>
                </a:extLst>
              </a:tr>
              <a:tr h="1033236">
                <a:tc>
                  <a:txBody>
                    <a:bodyPr/>
                    <a:lstStyle/>
                    <a:p>
                      <a:endParaRPr lang="en-GB" sz="2000" b="1" dirty="0">
                        <a:solidFill>
                          <a:schemeClr val="bg1"/>
                        </a:solidFill>
                        <a:latin typeface="+mj-lt"/>
                      </a:endParaRPr>
                    </a:p>
                    <a:p>
                      <a:r>
                        <a:rPr lang="en-GB" sz="2000" b="1" dirty="0">
                          <a:solidFill>
                            <a:schemeClr val="bg1"/>
                          </a:solidFill>
                          <a:latin typeface="+mj-lt"/>
                        </a:rPr>
                        <a:t>    Carbamazepine</a:t>
                      </a:r>
                      <a:r>
                        <a:rPr lang="en-GB" sz="2000" b="1" baseline="30000" dirty="0">
                          <a:solidFill>
                            <a:schemeClr val="bg1"/>
                          </a:solidFill>
                          <a:latin typeface="+mj-lt"/>
                        </a:rPr>
                        <a:t>2</a:t>
                      </a:r>
                      <a:endParaRPr lang="en-GB" sz="2000" b="1" baseline="0" dirty="0">
                        <a:solidFill>
                          <a:schemeClr val="bg1"/>
                        </a:solidFill>
                        <a:latin typeface="+mj-lt"/>
                      </a:endParaRPr>
                    </a:p>
                  </a:txBody>
                  <a:tcPr>
                    <a:solidFill>
                      <a:schemeClr val="accent1">
                        <a:lumMod val="75000"/>
                      </a:schemeClr>
                    </a:solidFill>
                  </a:tcPr>
                </a:tc>
                <a:tc>
                  <a:txBody>
                    <a:bodyPr/>
                    <a:lstStyle/>
                    <a:p>
                      <a:pPr marL="363538" indent="-363538" algn="ctr">
                        <a:spcAft>
                          <a:spcPct val="10000"/>
                        </a:spcAft>
                        <a:buNone/>
                      </a:pPr>
                      <a:endParaRPr lang="en-GB" sz="1800" b="0" i="0" baseline="0" dirty="0">
                        <a:solidFill>
                          <a:schemeClr val="bg1"/>
                        </a:solidFill>
                        <a:latin typeface="+mj-lt"/>
                      </a:endParaRPr>
                    </a:p>
                    <a:p>
                      <a:pPr marL="363538" indent="-363538" algn="ctr">
                        <a:spcAft>
                          <a:spcPct val="10000"/>
                        </a:spcAft>
                        <a:buNone/>
                      </a:pPr>
                      <a:r>
                        <a:rPr lang="en-GB" sz="1800" b="1" i="0" baseline="0" dirty="0" err="1">
                          <a:solidFill>
                            <a:schemeClr val="bg1"/>
                          </a:solidFill>
                          <a:latin typeface="+mj-lt"/>
                        </a:rPr>
                        <a:t>Spina</a:t>
                      </a:r>
                      <a:r>
                        <a:rPr lang="en-GB" sz="1800" b="1" i="0" baseline="0" dirty="0">
                          <a:solidFill>
                            <a:schemeClr val="bg1"/>
                          </a:solidFill>
                          <a:latin typeface="+mj-lt"/>
                        </a:rPr>
                        <a:t> bifida</a:t>
                      </a:r>
                    </a:p>
                    <a:p>
                      <a:pPr marL="363538" indent="-363538" algn="ctr">
                        <a:spcAft>
                          <a:spcPct val="10000"/>
                        </a:spcAft>
                        <a:buNone/>
                      </a:pPr>
                      <a:r>
                        <a:rPr lang="en-GB" sz="1800" b="0" i="0" baseline="0" dirty="0">
                          <a:solidFill>
                            <a:schemeClr val="bg1"/>
                          </a:solidFill>
                          <a:latin typeface="+mj-lt"/>
                        </a:rPr>
                        <a:t>Cardiovascular anomalies ?</a:t>
                      </a:r>
                      <a:endParaRPr lang="en-GB" b="0" i="0" baseline="0" dirty="0">
                        <a:solidFill>
                          <a:schemeClr val="bg1"/>
                        </a:solidFill>
                        <a:latin typeface="+mj-lt"/>
                      </a:endParaRPr>
                    </a:p>
                  </a:txBody>
                  <a:tcPr>
                    <a:solidFill>
                      <a:schemeClr val="accent1">
                        <a:lumMod val="75000"/>
                      </a:schemeClr>
                    </a:solidFill>
                  </a:tcPr>
                </a:tc>
                <a:tc>
                  <a:txBody>
                    <a:bodyPr/>
                    <a:lstStyle/>
                    <a:p>
                      <a:pPr algn="ctr"/>
                      <a:endParaRPr lang="en-GB" sz="1800" b="1" i="0" dirty="0">
                        <a:solidFill>
                          <a:schemeClr val="bg1"/>
                        </a:solidFill>
                        <a:latin typeface="+mj-lt"/>
                      </a:endParaRPr>
                    </a:p>
                    <a:p>
                      <a:pPr algn="ctr"/>
                      <a:r>
                        <a:rPr lang="en-GB" sz="1800" b="1" i="0" dirty="0">
                          <a:solidFill>
                            <a:schemeClr val="bg1"/>
                          </a:solidFill>
                          <a:latin typeface="+mj-lt"/>
                        </a:rPr>
                        <a:t>OR: </a:t>
                      </a:r>
                      <a:r>
                        <a:rPr lang="en-GB" sz="1800" b="1" i="0" baseline="0" dirty="0">
                          <a:solidFill>
                            <a:schemeClr val="bg1"/>
                          </a:solidFill>
                          <a:latin typeface="+mj-lt"/>
                        </a:rPr>
                        <a:t> 2.6 </a:t>
                      </a:r>
                    </a:p>
                    <a:p>
                      <a:pPr algn="ctr"/>
                      <a:r>
                        <a:rPr lang="en-GB" sz="1800" b="0" i="0" baseline="0" dirty="0">
                          <a:solidFill>
                            <a:schemeClr val="bg1"/>
                          </a:solidFill>
                          <a:latin typeface="+mj-lt"/>
                        </a:rPr>
                        <a:t>(</a:t>
                      </a:r>
                      <a:r>
                        <a:rPr lang="en-GB" sz="1800" b="0" i="0" dirty="0">
                          <a:solidFill>
                            <a:schemeClr val="bg1"/>
                          </a:solidFill>
                          <a:latin typeface="+mj-lt"/>
                        </a:rPr>
                        <a:t>CI : 1.2 to 5.3)</a:t>
                      </a:r>
                      <a:endParaRPr lang="en-GB" b="0" i="0" baseline="0" dirty="0">
                        <a:solidFill>
                          <a:schemeClr val="bg1"/>
                        </a:solidFill>
                        <a:latin typeface="+mj-lt"/>
                      </a:endParaRPr>
                    </a:p>
                  </a:txBody>
                  <a:tcPr>
                    <a:solidFill>
                      <a:schemeClr val="accent1">
                        <a:lumMod val="75000"/>
                      </a:schemeClr>
                    </a:solidFill>
                  </a:tcPr>
                </a:tc>
                <a:extLst>
                  <a:ext uri="{0D108BD9-81ED-4DB2-BD59-A6C34878D82A}">
                    <a16:rowId xmlns:a16="http://schemas.microsoft.com/office/drawing/2014/main" val="10002"/>
                  </a:ext>
                </a:extLst>
              </a:tr>
              <a:tr h="1033236">
                <a:tc>
                  <a:txBody>
                    <a:bodyPr/>
                    <a:lstStyle/>
                    <a:p>
                      <a:endParaRPr lang="en-GB" sz="2000" b="1" dirty="0">
                        <a:solidFill>
                          <a:schemeClr val="bg1"/>
                        </a:solidFill>
                        <a:latin typeface="+mj-lt"/>
                      </a:endParaRPr>
                    </a:p>
                    <a:p>
                      <a:r>
                        <a:rPr lang="en-GB" sz="2000" b="1" dirty="0">
                          <a:solidFill>
                            <a:schemeClr val="bg1"/>
                          </a:solidFill>
                          <a:latin typeface="+mj-lt"/>
                        </a:rPr>
                        <a:t>    Lamotrigine</a:t>
                      </a:r>
                      <a:r>
                        <a:rPr lang="en-GB" sz="2000" b="1" baseline="30000" dirty="0">
                          <a:solidFill>
                            <a:schemeClr val="bg1"/>
                          </a:solidFill>
                          <a:latin typeface="+mj-lt"/>
                        </a:rPr>
                        <a:t>3-7</a:t>
                      </a:r>
                      <a:endParaRPr lang="en-GB" sz="2000" b="1" baseline="0" dirty="0">
                        <a:solidFill>
                          <a:schemeClr val="bg1"/>
                        </a:solidFill>
                        <a:latin typeface="+mj-lt"/>
                      </a:endParaRPr>
                    </a:p>
                  </a:txBody>
                  <a:tcPr>
                    <a:solidFill>
                      <a:schemeClr val="accent1">
                        <a:lumMod val="75000"/>
                      </a:schemeClr>
                    </a:solidFill>
                  </a:tcPr>
                </a:tc>
                <a:tc>
                  <a:txBody>
                    <a:bodyPr/>
                    <a:lstStyle/>
                    <a:p>
                      <a:pPr algn="ctr"/>
                      <a:endParaRPr lang="en-GB" b="0" i="0" baseline="0" dirty="0">
                        <a:solidFill>
                          <a:schemeClr val="bg1"/>
                        </a:solidFill>
                        <a:latin typeface="+mj-lt"/>
                      </a:endParaRPr>
                    </a:p>
                    <a:p>
                      <a:pPr algn="ctr"/>
                      <a:r>
                        <a:rPr lang="en-GB" b="0" i="0" baseline="0" dirty="0">
                          <a:solidFill>
                            <a:schemeClr val="bg1"/>
                          </a:solidFill>
                          <a:latin typeface="+mj-lt"/>
                        </a:rPr>
                        <a:t>1 study found increase in oral clefts from  7 : 10,000 to  7 : 1,000, subsequent studies did not confirm. Low teratogenicity compared with valproate but few comparisons  with untreated infants yet  </a:t>
                      </a:r>
                    </a:p>
                  </a:txBody>
                  <a:tcPr>
                    <a:solidFill>
                      <a:schemeClr val="accent1">
                        <a:lumMod val="75000"/>
                      </a:schemeClr>
                    </a:solidFill>
                  </a:tcPr>
                </a:tc>
                <a:tc>
                  <a:txBody>
                    <a:bodyPr/>
                    <a:lstStyle/>
                    <a:p>
                      <a:pPr algn="ctr"/>
                      <a:endParaRPr lang="en-GB" b="0" i="0" baseline="0" dirty="0">
                        <a:solidFill>
                          <a:schemeClr val="bg1"/>
                        </a:solidFill>
                        <a:latin typeface="+mj-lt"/>
                      </a:endParaRPr>
                    </a:p>
                  </a:txBody>
                  <a:tcPr>
                    <a:solidFill>
                      <a:schemeClr val="accent1">
                        <a:lumMod val="75000"/>
                      </a:schemeClr>
                    </a:solidFill>
                  </a:tcPr>
                </a:tc>
                <a:extLst>
                  <a:ext uri="{0D108BD9-81ED-4DB2-BD59-A6C34878D82A}">
                    <a16:rowId xmlns:a16="http://schemas.microsoft.com/office/drawing/2014/main" val="10003"/>
                  </a:ext>
                </a:extLst>
              </a:tr>
            </a:tbl>
          </a:graphicData>
        </a:graphic>
      </p:graphicFrame>
      <p:sp>
        <p:nvSpPr>
          <p:cNvPr id="6" name="Text Box 4"/>
          <p:cNvSpPr txBox="1">
            <a:spLocks noChangeArrowheads="1"/>
          </p:cNvSpPr>
          <p:nvPr/>
        </p:nvSpPr>
        <p:spPr bwMode="auto">
          <a:xfrm>
            <a:off x="249293" y="6290693"/>
            <a:ext cx="9252847" cy="794064"/>
          </a:xfrm>
          <a:prstGeom prst="rect">
            <a:avLst/>
          </a:prstGeom>
          <a:noFill/>
          <a:ln w="9525">
            <a:noFill/>
            <a:miter lim="800000"/>
            <a:headEnd/>
            <a:tailEnd/>
          </a:ln>
        </p:spPr>
        <p:txBody>
          <a:bodyPr wrap="square">
            <a:spAutoFit/>
          </a:bodyPr>
          <a:lstStyle/>
          <a:p>
            <a:pPr fontAlgn="base">
              <a:lnSpc>
                <a:spcPct val="80000"/>
              </a:lnSpc>
              <a:spcBef>
                <a:spcPct val="20000"/>
              </a:spcBef>
              <a:spcAft>
                <a:spcPct val="0"/>
              </a:spcAft>
              <a:buClr>
                <a:srgbClr val="007C85"/>
              </a:buClr>
            </a:pPr>
            <a:r>
              <a:rPr lang="en-GB" sz="1200" dirty="0">
                <a:solidFill>
                  <a:srgbClr val="000000"/>
                </a:solidFill>
                <a:cs typeface="Arial" charset="0"/>
              </a:rPr>
              <a:t>1. </a:t>
            </a:r>
            <a:r>
              <a:rPr lang="en-GB" sz="1200" dirty="0" err="1">
                <a:solidFill>
                  <a:srgbClr val="000000"/>
                </a:solidFill>
                <a:cs typeface="Arial" charset="0"/>
              </a:rPr>
              <a:t>Jentink</a:t>
            </a:r>
            <a:r>
              <a:rPr lang="en-GB" sz="1200" dirty="0">
                <a:solidFill>
                  <a:srgbClr val="000000"/>
                </a:solidFill>
                <a:cs typeface="Arial" charset="0"/>
              </a:rPr>
              <a:t> et al, N </a:t>
            </a:r>
            <a:r>
              <a:rPr lang="en-GB" sz="1200" dirty="0" err="1">
                <a:solidFill>
                  <a:srgbClr val="000000"/>
                </a:solidFill>
                <a:cs typeface="Arial" charset="0"/>
              </a:rPr>
              <a:t>Engl</a:t>
            </a:r>
            <a:r>
              <a:rPr lang="en-GB" sz="1200" dirty="0">
                <a:solidFill>
                  <a:srgbClr val="000000"/>
                </a:solidFill>
                <a:cs typeface="Arial" charset="0"/>
              </a:rPr>
              <a:t> J Med 2010 ; 362;23   2. </a:t>
            </a:r>
            <a:r>
              <a:rPr lang="en-GB" sz="1200" dirty="0" err="1">
                <a:solidFill>
                  <a:srgbClr val="000000"/>
                </a:solidFill>
                <a:cs typeface="Arial" charset="0"/>
              </a:rPr>
              <a:t>Jentink</a:t>
            </a:r>
            <a:r>
              <a:rPr lang="en-GB" sz="1200" dirty="0">
                <a:solidFill>
                  <a:srgbClr val="000000"/>
                </a:solidFill>
                <a:cs typeface="Arial" charset="0"/>
              </a:rPr>
              <a:t> et al, BMJ 2010;341:c6581; doi:10.1136/bmj.c6581 3</a:t>
            </a:r>
            <a:r>
              <a:rPr lang="fr-FR" sz="1200" dirty="0">
                <a:solidFill>
                  <a:srgbClr val="000000"/>
                </a:solidFill>
                <a:cs typeface="Arial" charset="0"/>
              </a:rPr>
              <a:t>. Holmes </a:t>
            </a:r>
          </a:p>
          <a:p>
            <a:pPr fontAlgn="base">
              <a:lnSpc>
                <a:spcPct val="80000"/>
              </a:lnSpc>
              <a:spcBef>
                <a:spcPct val="20000"/>
              </a:spcBef>
              <a:spcAft>
                <a:spcPct val="0"/>
              </a:spcAft>
              <a:buClr>
                <a:srgbClr val="007C85"/>
              </a:buClr>
            </a:pPr>
            <a:r>
              <a:rPr lang="fr-FR" sz="1200" dirty="0">
                <a:solidFill>
                  <a:srgbClr val="000000"/>
                </a:solidFill>
                <a:cs typeface="Arial" charset="0"/>
              </a:rPr>
              <a:t>et al , </a:t>
            </a:r>
            <a:r>
              <a:rPr lang="fr-FR" sz="1200" dirty="0" err="1">
                <a:solidFill>
                  <a:srgbClr val="000000"/>
                </a:solidFill>
                <a:cs typeface="Arial" charset="0"/>
              </a:rPr>
              <a:t>Neurology</a:t>
            </a:r>
            <a:r>
              <a:rPr lang="fr-FR" sz="1200" dirty="0">
                <a:solidFill>
                  <a:srgbClr val="000000"/>
                </a:solidFill>
                <a:cs typeface="Arial" charset="0"/>
              </a:rPr>
              <a:t> 2008; 70(22 Pt 2):2152-8. 4. Hunt et al, </a:t>
            </a:r>
            <a:r>
              <a:rPr lang="fr-FR" sz="1200" dirty="0" err="1">
                <a:solidFill>
                  <a:srgbClr val="000000"/>
                </a:solidFill>
                <a:cs typeface="Arial" charset="0"/>
              </a:rPr>
              <a:t>Neurology</a:t>
            </a:r>
            <a:r>
              <a:rPr lang="fr-FR" sz="1200" dirty="0">
                <a:solidFill>
                  <a:srgbClr val="000000"/>
                </a:solidFill>
                <a:cs typeface="Arial" charset="0"/>
              </a:rPr>
              <a:t> 2009; 72(12):1108. 5. </a:t>
            </a:r>
            <a:r>
              <a:rPr lang="fr-FR" sz="1200" dirty="0" err="1">
                <a:solidFill>
                  <a:srgbClr val="000000"/>
                </a:solidFill>
                <a:cs typeface="Arial" charset="0"/>
              </a:rPr>
              <a:t>Dolk</a:t>
            </a:r>
            <a:r>
              <a:rPr lang="fr-FR" sz="1200" dirty="0">
                <a:solidFill>
                  <a:srgbClr val="000000"/>
                </a:solidFill>
                <a:cs typeface="Arial" charset="0"/>
              </a:rPr>
              <a:t> et al,  </a:t>
            </a:r>
            <a:r>
              <a:rPr lang="fr-FR" sz="1200" dirty="0" err="1">
                <a:solidFill>
                  <a:srgbClr val="000000"/>
                </a:solidFill>
                <a:cs typeface="Arial" charset="0"/>
              </a:rPr>
              <a:t>Neurology</a:t>
            </a:r>
            <a:r>
              <a:rPr lang="fr-FR" sz="1200" dirty="0">
                <a:solidFill>
                  <a:srgbClr val="000000"/>
                </a:solidFill>
                <a:cs typeface="Arial" charset="0"/>
              </a:rPr>
              <a:t> 2008;</a:t>
            </a:r>
          </a:p>
          <a:p>
            <a:pPr fontAlgn="base">
              <a:lnSpc>
                <a:spcPct val="80000"/>
              </a:lnSpc>
              <a:spcBef>
                <a:spcPct val="20000"/>
              </a:spcBef>
              <a:spcAft>
                <a:spcPct val="0"/>
              </a:spcAft>
              <a:buClr>
                <a:srgbClr val="007C85"/>
              </a:buClr>
            </a:pPr>
            <a:r>
              <a:rPr lang="fr-FR" sz="1200" dirty="0">
                <a:solidFill>
                  <a:srgbClr val="000000"/>
                </a:solidFill>
                <a:cs typeface="Arial" charset="0"/>
              </a:rPr>
              <a:t>71(10):714-22  6. </a:t>
            </a:r>
            <a:r>
              <a:rPr lang="fr-FR" sz="1200" dirty="0" err="1">
                <a:solidFill>
                  <a:srgbClr val="000000"/>
                </a:solidFill>
                <a:cs typeface="Arial" charset="0"/>
              </a:rPr>
              <a:t>Cunnington</a:t>
            </a:r>
            <a:r>
              <a:rPr lang="fr-FR" sz="1200" dirty="0">
                <a:solidFill>
                  <a:srgbClr val="000000"/>
                </a:solidFill>
                <a:cs typeface="Arial" charset="0"/>
              </a:rPr>
              <a:t> et al, </a:t>
            </a:r>
            <a:r>
              <a:rPr lang="fr-FR" sz="1200" dirty="0" err="1">
                <a:solidFill>
                  <a:srgbClr val="000000"/>
                </a:solidFill>
                <a:cs typeface="Arial" charset="0"/>
              </a:rPr>
              <a:t>Neurology</a:t>
            </a:r>
            <a:r>
              <a:rPr lang="fr-FR" sz="1200" dirty="0">
                <a:solidFill>
                  <a:srgbClr val="000000"/>
                </a:solidFill>
                <a:cs typeface="Arial" charset="0"/>
              </a:rPr>
              <a:t> 2011;76;1817-1823; 7. </a:t>
            </a:r>
            <a:r>
              <a:rPr lang="fr-FR" sz="1200" dirty="0" err="1">
                <a:solidFill>
                  <a:srgbClr val="000000"/>
                </a:solidFill>
                <a:cs typeface="Arial" charset="0"/>
              </a:rPr>
              <a:t>Tomson</a:t>
            </a:r>
            <a:r>
              <a:rPr lang="fr-FR" sz="1200" dirty="0">
                <a:solidFill>
                  <a:srgbClr val="000000"/>
                </a:solidFill>
                <a:cs typeface="Arial" charset="0"/>
              </a:rPr>
              <a:t> et al, Lancet  </a:t>
            </a:r>
            <a:r>
              <a:rPr lang="fr-FR" sz="1200" dirty="0" err="1">
                <a:solidFill>
                  <a:srgbClr val="000000"/>
                </a:solidFill>
                <a:cs typeface="Arial" charset="0"/>
              </a:rPr>
              <a:t>Neurol</a:t>
            </a:r>
            <a:r>
              <a:rPr lang="fr-FR" sz="1200" dirty="0">
                <a:solidFill>
                  <a:srgbClr val="000000"/>
                </a:solidFill>
                <a:cs typeface="Arial" charset="0"/>
              </a:rPr>
              <a:t> 2011; 10: 609–17</a:t>
            </a:r>
          </a:p>
          <a:p>
            <a:pPr marL="342900" indent="-342900" fontAlgn="base">
              <a:lnSpc>
                <a:spcPct val="80000"/>
              </a:lnSpc>
              <a:spcBef>
                <a:spcPct val="20000"/>
              </a:spcBef>
              <a:spcAft>
                <a:spcPct val="0"/>
              </a:spcAft>
              <a:buClr>
                <a:srgbClr val="007C85"/>
              </a:buClr>
            </a:pPr>
            <a:endParaRPr lang="en-GB" sz="1200" dirty="0">
              <a:solidFill>
                <a:srgbClr val="000000"/>
              </a:solidFill>
              <a:cs typeface="Arial" charset="0"/>
            </a:endParaRPr>
          </a:p>
        </p:txBody>
      </p:sp>
    </p:spTree>
    <p:extLst>
      <p:ext uri="{BB962C8B-B14F-4D97-AF65-F5344CB8AC3E}">
        <p14:creationId xmlns:p14="http://schemas.microsoft.com/office/powerpoint/2010/main" val="4057976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61465" y="1531304"/>
            <a:ext cx="8610392" cy="474637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363538" indent="-363538">
              <a:spcAft>
                <a:spcPct val="10000"/>
              </a:spcAft>
              <a:buFontTx/>
              <a:buNone/>
            </a:pPr>
            <a:r>
              <a:rPr lang="en-GB" sz="1000" dirty="0">
                <a:solidFill>
                  <a:srgbClr val="000000"/>
                </a:solidFill>
              </a:rPr>
              <a:t>	</a:t>
            </a:r>
          </a:p>
          <a:p>
            <a:pPr marL="0" indent="0">
              <a:spcAft>
                <a:spcPct val="10000"/>
              </a:spcAft>
              <a:buFont typeface="Arial" pitchFamily="34" charset="0"/>
              <a:buNone/>
            </a:pPr>
            <a:endParaRPr lang="en-GB" sz="3200" dirty="0">
              <a:solidFill>
                <a:srgbClr val="000000"/>
              </a:solidFill>
            </a:endParaRPr>
          </a:p>
          <a:p>
            <a:pPr marL="0" indent="0">
              <a:spcAft>
                <a:spcPct val="10000"/>
              </a:spcAft>
              <a:buFont typeface="Arial" pitchFamily="34" charset="0"/>
              <a:buNone/>
            </a:pPr>
            <a:r>
              <a:rPr lang="en-GB" sz="8000" b="1" dirty="0">
                <a:solidFill>
                  <a:srgbClr val="000000"/>
                </a:solidFill>
              </a:rPr>
              <a:t>Several earlier studies suggest association</a:t>
            </a:r>
            <a:r>
              <a:rPr lang="en-GB" sz="8000" b="1" baseline="30000" dirty="0">
                <a:solidFill>
                  <a:srgbClr val="000000"/>
                </a:solidFill>
              </a:rPr>
              <a:t>1</a:t>
            </a:r>
            <a:r>
              <a:rPr lang="en-GB" sz="8000" b="1" dirty="0">
                <a:solidFill>
                  <a:srgbClr val="000000"/>
                </a:solidFill>
              </a:rPr>
              <a:t> </a:t>
            </a:r>
          </a:p>
          <a:p>
            <a:pPr marL="0" indent="0">
              <a:spcAft>
                <a:spcPct val="10000"/>
              </a:spcAft>
              <a:buFont typeface="Arial" pitchFamily="34" charset="0"/>
              <a:buNone/>
            </a:pPr>
            <a:r>
              <a:rPr lang="en-GB" sz="8000" dirty="0">
                <a:solidFill>
                  <a:srgbClr val="000000"/>
                </a:solidFill>
              </a:rPr>
              <a:t> </a:t>
            </a:r>
          </a:p>
          <a:p>
            <a:pPr marL="0" indent="0">
              <a:spcAft>
                <a:spcPct val="10000"/>
              </a:spcAft>
              <a:buFont typeface="Arial" pitchFamily="34" charset="0"/>
              <a:buNone/>
            </a:pPr>
            <a:r>
              <a:rPr lang="en-GB" sz="8000" b="1" dirty="0">
                <a:solidFill>
                  <a:srgbClr val="000000"/>
                </a:solidFill>
              </a:rPr>
              <a:t>Christensen et al (2013)</a:t>
            </a:r>
            <a:r>
              <a:rPr lang="en-GB" sz="8000" b="1" baseline="30000" dirty="0">
                <a:solidFill>
                  <a:srgbClr val="000000"/>
                </a:solidFill>
              </a:rPr>
              <a:t>2</a:t>
            </a:r>
            <a:r>
              <a:rPr lang="en-GB" sz="8000" dirty="0">
                <a:solidFill>
                  <a:srgbClr val="000000"/>
                </a:solidFill>
              </a:rPr>
              <a:t>  - Population study from Denmark</a:t>
            </a:r>
          </a:p>
          <a:p>
            <a:pPr marL="0" indent="0">
              <a:spcAft>
                <a:spcPct val="10000"/>
              </a:spcAft>
              <a:buFont typeface="Arial" pitchFamily="34" charset="0"/>
              <a:buNone/>
            </a:pPr>
            <a:endParaRPr lang="en-GB" sz="8000" dirty="0">
              <a:solidFill>
                <a:srgbClr val="000000"/>
              </a:solidFill>
            </a:endParaRPr>
          </a:p>
          <a:p>
            <a:pPr>
              <a:spcAft>
                <a:spcPct val="10000"/>
              </a:spcAft>
            </a:pPr>
            <a:r>
              <a:rPr lang="en-GB" sz="8000" dirty="0">
                <a:solidFill>
                  <a:srgbClr val="000000"/>
                </a:solidFill>
              </a:rPr>
              <a:t>14 year follow up  </a:t>
            </a:r>
          </a:p>
          <a:p>
            <a:pPr>
              <a:spcAft>
                <a:spcPct val="10000"/>
              </a:spcAft>
            </a:pPr>
            <a:r>
              <a:rPr lang="en-GB" sz="8000" dirty="0">
                <a:solidFill>
                  <a:srgbClr val="000000"/>
                </a:solidFill>
              </a:rPr>
              <a:t>Childhood autism : 		</a:t>
            </a:r>
            <a:r>
              <a:rPr lang="en-GB" sz="7200" dirty="0">
                <a:solidFill>
                  <a:srgbClr val="000000"/>
                </a:solidFill>
              </a:rPr>
              <a:t>2.50 %  (adjusted hazard ratio:  5.2;  2.7-10.0)</a:t>
            </a:r>
          </a:p>
          <a:p>
            <a:pPr>
              <a:spcAft>
                <a:spcPct val="10000"/>
              </a:spcAft>
            </a:pPr>
            <a:r>
              <a:rPr lang="en-GB" sz="8000" dirty="0">
                <a:solidFill>
                  <a:srgbClr val="000000"/>
                </a:solidFill>
              </a:rPr>
              <a:t>Autism spectrum disorder: 	</a:t>
            </a:r>
            <a:r>
              <a:rPr lang="en-GB" sz="7200" dirty="0">
                <a:solidFill>
                  <a:srgbClr val="000000"/>
                </a:solidFill>
              </a:rPr>
              <a:t>4.42 %  (adjusted hazard ratio: 2.9; 1.7-4.9)</a:t>
            </a:r>
          </a:p>
          <a:p>
            <a:pPr>
              <a:spcAft>
                <a:spcPct val="10000"/>
              </a:spcAft>
            </a:pPr>
            <a:endParaRPr lang="en-GB" sz="8000" dirty="0">
              <a:solidFill>
                <a:srgbClr val="000000"/>
              </a:solidFill>
            </a:endParaRPr>
          </a:p>
          <a:p>
            <a:pPr marL="0" indent="0">
              <a:spcAft>
                <a:spcPct val="10000"/>
              </a:spcAft>
              <a:buFont typeface="Arial" pitchFamily="34" charset="0"/>
              <a:buNone/>
            </a:pPr>
            <a:r>
              <a:rPr lang="en-GB" sz="8000" b="1" dirty="0">
                <a:solidFill>
                  <a:srgbClr val="000000"/>
                </a:solidFill>
              </a:rPr>
              <a:t>Cohen et al (2013)</a:t>
            </a:r>
            <a:r>
              <a:rPr lang="en-GB" sz="8000" b="1" baseline="30000" dirty="0">
                <a:solidFill>
                  <a:srgbClr val="000000"/>
                </a:solidFill>
              </a:rPr>
              <a:t>3</a:t>
            </a:r>
            <a:r>
              <a:rPr lang="en-GB" sz="8000" b="1" dirty="0">
                <a:solidFill>
                  <a:srgbClr val="000000"/>
                </a:solidFill>
              </a:rPr>
              <a:t> </a:t>
            </a:r>
          </a:p>
          <a:p>
            <a:pPr>
              <a:spcAft>
                <a:spcPct val="10000"/>
              </a:spcAft>
            </a:pPr>
            <a:r>
              <a:rPr lang="en-GB" sz="8000" dirty="0">
                <a:solidFill>
                  <a:srgbClr val="000000"/>
                </a:solidFill>
              </a:rPr>
              <a:t>At increased risk of ADHD diagnosis at age 6</a:t>
            </a:r>
          </a:p>
          <a:p>
            <a:pPr marL="0" indent="0">
              <a:spcAft>
                <a:spcPct val="10000"/>
              </a:spcAft>
              <a:buFont typeface="Arial" pitchFamily="34" charset="0"/>
              <a:buNone/>
            </a:pPr>
            <a:r>
              <a:rPr lang="en-GB" sz="8000" b="1" dirty="0">
                <a:solidFill>
                  <a:srgbClr val="000000"/>
                </a:solidFill>
              </a:rPr>
              <a:t>Dose-relationships not yet sufficiently clarified</a:t>
            </a:r>
            <a:r>
              <a:rPr lang="en-GB" sz="8000" b="1" baseline="30000" dirty="0">
                <a:solidFill>
                  <a:srgbClr val="000000"/>
                </a:solidFill>
              </a:rPr>
              <a:t>4,5   </a:t>
            </a:r>
            <a:endParaRPr lang="en-GB" sz="8000" b="1" dirty="0">
              <a:solidFill>
                <a:srgbClr val="000000"/>
              </a:solidFill>
            </a:endParaRPr>
          </a:p>
          <a:p>
            <a:pPr marL="0" indent="0">
              <a:spcAft>
                <a:spcPct val="10000"/>
              </a:spcAft>
              <a:buFont typeface="Arial" pitchFamily="34" charset="0"/>
              <a:buNone/>
            </a:pPr>
            <a:endParaRPr lang="en-GB" sz="4200" dirty="0">
              <a:solidFill>
                <a:srgbClr val="000000"/>
              </a:solidFill>
            </a:endParaRPr>
          </a:p>
          <a:p>
            <a:pPr marL="0" indent="0">
              <a:spcAft>
                <a:spcPct val="10000"/>
              </a:spcAft>
              <a:buFont typeface="Arial" pitchFamily="34" charset="0"/>
              <a:buNone/>
            </a:pPr>
            <a:r>
              <a:rPr lang="en-GB" sz="4200" i="1" baseline="30000" dirty="0">
                <a:solidFill>
                  <a:srgbClr val="000000"/>
                </a:solidFill>
              </a:rPr>
              <a:t>	</a:t>
            </a:r>
          </a:p>
          <a:p>
            <a:pPr marL="0" indent="0">
              <a:spcAft>
                <a:spcPct val="10000"/>
              </a:spcAft>
              <a:buFont typeface="Arial" pitchFamily="34" charset="0"/>
              <a:buNone/>
            </a:pPr>
            <a:endParaRPr lang="en-GB" sz="4200" dirty="0">
              <a:solidFill>
                <a:prstClr val="black"/>
              </a:solidFill>
            </a:endParaRPr>
          </a:p>
          <a:p>
            <a:pPr marL="0" indent="0">
              <a:spcAft>
                <a:spcPct val="10000"/>
              </a:spcAft>
              <a:buFont typeface="Arial" pitchFamily="34" charset="0"/>
              <a:buNone/>
            </a:pPr>
            <a:endParaRPr lang="en-GB" sz="4200" b="1" i="1" dirty="0">
              <a:solidFill>
                <a:srgbClr val="000000"/>
              </a:solidFill>
            </a:endParaRPr>
          </a:p>
          <a:p>
            <a:pPr marL="0" indent="0">
              <a:spcAft>
                <a:spcPct val="10000"/>
              </a:spcAft>
              <a:buFont typeface="Arial" pitchFamily="34" charset="0"/>
              <a:buNone/>
            </a:pPr>
            <a:endParaRPr lang="en-GB" baseline="30000" dirty="0">
              <a:solidFill>
                <a:srgbClr val="000000"/>
              </a:solidFill>
            </a:endParaRPr>
          </a:p>
          <a:p>
            <a:pPr marL="0" indent="0">
              <a:spcAft>
                <a:spcPct val="10000"/>
              </a:spcAft>
              <a:buFont typeface="Arial" pitchFamily="34" charset="0"/>
              <a:buNone/>
            </a:pPr>
            <a:endParaRPr lang="en-GB" sz="2800" baseline="30000" dirty="0">
              <a:solidFill>
                <a:srgbClr val="000000"/>
              </a:solidFill>
            </a:endParaRPr>
          </a:p>
          <a:p>
            <a:pPr marL="363538" indent="-363538">
              <a:spcAft>
                <a:spcPct val="10000"/>
              </a:spcAft>
              <a:buFontTx/>
              <a:buAutoNum type="arabicPeriod" startAt="2"/>
            </a:pPr>
            <a:endParaRPr lang="en-GB" sz="2800" baseline="30000" dirty="0">
              <a:solidFill>
                <a:srgbClr val="000000"/>
              </a:solidFill>
            </a:endParaRPr>
          </a:p>
          <a:p>
            <a:pPr marL="363538" indent="-363538">
              <a:spcAft>
                <a:spcPct val="10000"/>
              </a:spcAft>
              <a:buFontTx/>
              <a:buAutoNum type="arabicPeriod" startAt="2"/>
            </a:pPr>
            <a:endParaRPr lang="en-GB" sz="2800" baseline="30000" dirty="0">
              <a:solidFill>
                <a:srgbClr val="000000"/>
              </a:solidFill>
            </a:endParaRPr>
          </a:p>
        </p:txBody>
      </p:sp>
      <p:sp>
        <p:nvSpPr>
          <p:cNvPr id="3" name="TextBox 2"/>
          <p:cNvSpPr txBox="1"/>
          <p:nvPr/>
        </p:nvSpPr>
        <p:spPr>
          <a:xfrm>
            <a:off x="0" y="367909"/>
            <a:ext cx="5486400" cy="1126462"/>
          </a:xfrm>
          <a:prstGeom prst="rect">
            <a:avLst/>
          </a:prstGeom>
          <a:solidFill>
            <a:srgbClr val="D5FFFF"/>
          </a:solidFill>
        </p:spPr>
        <p:txBody>
          <a:bodyPr wrap="square" rtlCol="0">
            <a:spAutoFit/>
          </a:bodyPr>
          <a:lstStyle/>
          <a:p>
            <a:pPr algn="ctr">
              <a:spcBef>
                <a:spcPct val="0"/>
              </a:spcBef>
              <a:spcAft>
                <a:spcPct val="10000"/>
              </a:spcAft>
            </a:pPr>
            <a:endParaRPr lang="en-GB" sz="800" dirty="0">
              <a:solidFill>
                <a:prstClr val="black"/>
              </a:solidFill>
              <a:latin typeface="Arial" charset="0"/>
              <a:cs typeface="Arial" charset="0"/>
            </a:endParaRPr>
          </a:p>
          <a:p>
            <a:pPr algn="ctr">
              <a:spcBef>
                <a:spcPct val="0"/>
              </a:spcBef>
              <a:spcAft>
                <a:spcPct val="10000"/>
              </a:spcAft>
            </a:pPr>
            <a:r>
              <a:rPr lang="en-GB" sz="2400" dirty="0">
                <a:solidFill>
                  <a:prstClr val="black"/>
                </a:solidFill>
                <a:latin typeface="Arial" charset="0"/>
                <a:cs typeface="Arial" charset="0"/>
              </a:rPr>
              <a:t>Valproate: other neurodevelopmental disorders </a:t>
            </a:r>
          </a:p>
          <a:p>
            <a:pPr algn="ctr">
              <a:spcBef>
                <a:spcPct val="0"/>
              </a:spcBef>
              <a:spcAft>
                <a:spcPct val="10000"/>
              </a:spcAft>
            </a:pPr>
            <a:r>
              <a:rPr lang="en-GB" sz="800" dirty="0">
                <a:solidFill>
                  <a:prstClr val="black"/>
                </a:solidFill>
                <a:latin typeface="Arial" charset="0"/>
                <a:cs typeface="Arial" charset="0"/>
              </a:rPr>
              <a:t> </a:t>
            </a:r>
          </a:p>
        </p:txBody>
      </p:sp>
      <p:sp>
        <p:nvSpPr>
          <p:cNvPr id="7" name="Text Box 4"/>
          <p:cNvSpPr txBox="1">
            <a:spLocks noChangeArrowheads="1"/>
          </p:cNvSpPr>
          <p:nvPr/>
        </p:nvSpPr>
        <p:spPr bwMode="auto">
          <a:xfrm>
            <a:off x="509522" y="6285193"/>
            <a:ext cx="8362335" cy="613694"/>
          </a:xfrm>
          <a:prstGeom prst="rect">
            <a:avLst/>
          </a:prstGeom>
          <a:noFill/>
          <a:ln w="9525">
            <a:noFill/>
            <a:miter lim="800000"/>
            <a:headEnd/>
            <a:tailEnd/>
          </a:ln>
        </p:spPr>
        <p:txBody>
          <a:bodyPr wrap="square">
            <a:spAutoFit/>
          </a:bodyPr>
          <a:lstStyle/>
          <a:p>
            <a:pPr fontAlgn="base">
              <a:lnSpc>
                <a:spcPct val="80000"/>
              </a:lnSpc>
              <a:spcBef>
                <a:spcPct val="20000"/>
              </a:spcBef>
              <a:spcAft>
                <a:spcPct val="0"/>
              </a:spcAft>
              <a:buClr>
                <a:srgbClr val="007C85"/>
              </a:buClr>
            </a:pPr>
            <a:r>
              <a:rPr lang="en-GB" sz="1400" dirty="0">
                <a:solidFill>
                  <a:srgbClr val="000000"/>
                </a:solidFill>
                <a:cs typeface="Arial" charset="0"/>
              </a:rPr>
              <a:t>1.Bromley et al, </a:t>
            </a:r>
            <a:r>
              <a:rPr lang="en-GB" altLang="ja-JP" sz="1400" dirty="0">
                <a:solidFill>
                  <a:srgbClr val="000000"/>
                </a:solidFill>
                <a:cs typeface="ＭＳ Ｐゴシック"/>
              </a:rPr>
              <a:t>J </a:t>
            </a:r>
            <a:r>
              <a:rPr lang="en-GB" altLang="ja-JP" sz="1400" dirty="0" err="1">
                <a:solidFill>
                  <a:srgbClr val="000000"/>
                </a:solidFill>
                <a:cs typeface="ＭＳ Ｐゴシック"/>
              </a:rPr>
              <a:t>Neurol</a:t>
            </a:r>
            <a:r>
              <a:rPr lang="en-GB" altLang="ja-JP" sz="1400" dirty="0">
                <a:solidFill>
                  <a:srgbClr val="000000"/>
                </a:solidFill>
                <a:cs typeface="ＭＳ Ｐゴシック"/>
              </a:rPr>
              <a:t> </a:t>
            </a:r>
            <a:r>
              <a:rPr lang="en-GB" altLang="ja-JP" sz="1400" dirty="0" err="1">
                <a:solidFill>
                  <a:srgbClr val="000000"/>
                </a:solidFill>
                <a:cs typeface="ＭＳ Ｐゴシック"/>
              </a:rPr>
              <a:t>Neurosurg</a:t>
            </a:r>
            <a:r>
              <a:rPr lang="en-GB" altLang="ja-JP" sz="1400" dirty="0">
                <a:solidFill>
                  <a:srgbClr val="000000"/>
                </a:solidFill>
                <a:cs typeface="ＭＳ Ｐゴシック"/>
              </a:rPr>
              <a:t> Psychiatry, 2013: 1-7. </a:t>
            </a:r>
            <a:r>
              <a:rPr lang="en-GB" sz="1400" dirty="0">
                <a:solidFill>
                  <a:srgbClr val="000000"/>
                </a:solidFill>
                <a:cs typeface="Arial" charset="0"/>
              </a:rPr>
              <a:t>2. Christensen et al, JAMA, 2013: 309(16): 1696-1704. 3. Cohen et al,  </a:t>
            </a:r>
            <a:r>
              <a:rPr lang="nb-NO" sz="1400" dirty="0">
                <a:solidFill>
                  <a:srgbClr val="000000"/>
                </a:solidFill>
                <a:cs typeface="Arial" charset="0"/>
              </a:rPr>
              <a:t>Epilepsy Behav. , 2013 ;  29(2): 308–315 4. Perucca et al, </a:t>
            </a:r>
            <a:r>
              <a:rPr lang="fr-FR" sz="1400" dirty="0" err="1">
                <a:solidFill>
                  <a:srgbClr val="000000"/>
                </a:solidFill>
                <a:cs typeface="Arial" charset="0"/>
              </a:rPr>
              <a:t>Neurobiol</a:t>
            </a:r>
            <a:r>
              <a:rPr lang="fr-FR" sz="1400" dirty="0">
                <a:solidFill>
                  <a:srgbClr val="000000"/>
                </a:solidFill>
                <a:cs typeface="Arial" charset="0"/>
              </a:rPr>
              <a:t>. Dis. ,2014, </a:t>
            </a:r>
            <a:r>
              <a:rPr lang="fr-FR" sz="1400" dirty="0">
                <a:solidFill>
                  <a:srgbClr val="000000"/>
                </a:solidFill>
                <a:cs typeface="Arial" charset="0"/>
                <a:hlinkClick r:id="rId3"/>
              </a:rPr>
              <a:t>http://dx.doi.org/10.1016/j.nbd.2014.05.011</a:t>
            </a:r>
            <a:r>
              <a:rPr lang="fr-FR" sz="1400" dirty="0">
                <a:solidFill>
                  <a:srgbClr val="000000"/>
                </a:solidFill>
                <a:cs typeface="Arial" charset="0"/>
              </a:rPr>
              <a:t>, 5. Wood et al , </a:t>
            </a:r>
            <a:r>
              <a:rPr lang="fr-FR" sz="1400" dirty="0" err="1">
                <a:solidFill>
                  <a:srgbClr val="000000"/>
                </a:solidFill>
                <a:cs typeface="Arial" charset="0"/>
              </a:rPr>
              <a:t>Epilepsia</a:t>
            </a:r>
            <a:r>
              <a:rPr lang="fr-FR" sz="1400" dirty="0">
                <a:solidFill>
                  <a:srgbClr val="000000"/>
                </a:solidFill>
                <a:cs typeface="Arial" charset="0"/>
              </a:rPr>
              <a:t>, 2015: 58 (7): 1047-55</a:t>
            </a:r>
            <a:endParaRPr lang="en-GB" sz="1400" dirty="0">
              <a:solidFill>
                <a:srgbClr val="000000"/>
              </a:solidFill>
              <a:cs typeface="Arial" charset="0"/>
            </a:endParaRPr>
          </a:p>
        </p:txBody>
      </p:sp>
    </p:spTree>
    <p:extLst>
      <p:ext uri="{BB962C8B-B14F-4D97-AF65-F5344CB8AC3E}">
        <p14:creationId xmlns:p14="http://schemas.microsoft.com/office/powerpoint/2010/main" val="2382868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 y="0"/>
            <a:ext cx="5688281" cy="1171576"/>
          </a:xfrm>
          <a:prstGeom prst="rect">
            <a:avLst/>
          </a:prstGeom>
        </p:spPr>
        <p:txBody>
          <a:bodyPr/>
          <a:lstStyle/>
          <a:p>
            <a:pPr eaLnBrk="1" hangingPunct="1"/>
            <a:r>
              <a:rPr lang="en-GB" sz="2400" dirty="0">
                <a:cs typeface="Arial" charset="0"/>
              </a:rPr>
              <a:t>       </a:t>
            </a:r>
            <a:r>
              <a:rPr lang="en-GB" sz="2400" b="1" dirty="0">
                <a:cs typeface="Arial" charset="0"/>
              </a:rPr>
              <a:t>Dietary </a:t>
            </a:r>
            <a:r>
              <a:rPr lang="en-GB" sz="2400" b="1" dirty="0" err="1">
                <a:cs typeface="Arial" charset="0"/>
              </a:rPr>
              <a:t>folate</a:t>
            </a:r>
            <a:r>
              <a:rPr lang="en-GB" sz="2400" b="1" dirty="0">
                <a:cs typeface="Arial" charset="0"/>
              </a:rPr>
              <a:t> supplementation– </a:t>
            </a:r>
            <a:br>
              <a:rPr lang="en-GB" sz="2400" b="1" dirty="0">
                <a:cs typeface="Arial" charset="0"/>
              </a:rPr>
            </a:br>
            <a:r>
              <a:rPr lang="en-GB" sz="2400" b="1" dirty="0">
                <a:cs typeface="Arial" charset="0"/>
              </a:rPr>
              <a:t>                  is it preventative ?</a:t>
            </a:r>
            <a:r>
              <a:rPr lang="en-GB" sz="2400" b="1" dirty="0">
                <a:solidFill>
                  <a:schemeClr val="bg1"/>
                </a:solidFill>
                <a:latin typeface="Arial" charset="0"/>
                <a:cs typeface="Arial" charset="0"/>
              </a:rPr>
              <a:t> </a:t>
            </a:r>
            <a:endParaRPr lang="en-GB" sz="2400" b="1" i="1" dirty="0">
              <a:solidFill>
                <a:schemeClr val="bg1"/>
              </a:solidFill>
              <a:latin typeface="Arial" charset="0"/>
              <a:cs typeface="Arial" charset="0"/>
            </a:endParaRPr>
          </a:p>
        </p:txBody>
      </p:sp>
      <p:sp>
        <p:nvSpPr>
          <p:cNvPr id="40963" name="Rectangle 3"/>
          <p:cNvSpPr>
            <a:spLocks noGrp="1" noChangeArrowheads="1"/>
          </p:cNvSpPr>
          <p:nvPr>
            <p:ph type="body" idx="4294967295"/>
          </p:nvPr>
        </p:nvSpPr>
        <p:spPr>
          <a:xfrm>
            <a:off x="475021" y="1189663"/>
            <a:ext cx="7848597" cy="3860800"/>
          </a:xfrm>
          <a:prstGeom prst="rect">
            <a:avLst/>
          </a:prstGeom>
        </p:spPr>
        <p:txBody>
          <a:bodyPr/>
          <a:lstStyle/>
          <a:p>
            <a:pPr marL="261938" indent="-261938" eaLnBrk="1" hangingPunct="1">
              <a:spcAft>
                <a:spcPct val="10000"/>
              </a:spcAft>
            </a:pPr>
            <a:r>
              <a:rPr lang="en-GB" sz="2000" dirty="0"/>
              <a:t> 400 microgram daily recommended at general population level </a:t>
            </a:r>
          </a:p>
          <a:p>
            <a:pPr marL="0" indent="0" eaLnBrk="1" hangingPunct="1">
              <a:spcAft>
                <a:spcPct val="10000"/>
              </a:spcAft>
              <a:buNone/>
            </a:pPr>
            <a:r>
              <a:rPr lang="en-GB" sz="2000" dirty="0"/>
              <a:t>      for 3 months before and after conception to prevent congenital </a:t>
            </a:r>
          </a:p>
          <a:p>
            <a:pPr marL="0" indent="0" eaLnBrk="1" hangingPunct="1">
              <a:spcAft>
                <a:spcPct val="10000"/>
              </a:spcAft>
              <a:buNone/>
            </a:pPr>
            <a:r>
              <a:rPr lang="en-GB" sz="2000" dirty="0"/>
              <a:t>	anomalies, particularly neural tube defects</a:t>
            </a:r>
          </a:p>
          <a:p>
            <a:pPr eaLnBrk="1" hangingPunct="1">
              <a:spcAft>
                <a:spcPct val="10000"/>
              </a:spcAft>
            </a:pPr>
            <a:r>
              <a:rPr lang="en-GB" sz="2000" b="1" dirty="0"/>
              <a:t>High doses </a:t>
            </a:r>
            <a:r>
              <a:rPr lang="en-GB" sz="2000" dirty="0"/>
              <a:t>(5mg daily) recommended for </a:t>
            </a:r>
            <a:r>
              <a:rPr lang="en-GB" sz="2000" b="1" dirty="0"/>
              <a:t>high risk families</a:t>
            </a:r>
          </a:p>
          <a:p>
            <a:pPr marL="261938" indent="-261938" eaLnBrk="1" hangingPunct="1">
              <a:spcAft>
                <a:spcPct val="10000"/>
              </a:spcAft>
            </a:pPr>
            <a:r>
              <a:rPr lang="en-GB" sz="2000" dirty="0"/>
              <a:t> NICE (2004, 2007) recommends 5mg folic acid in </a:t>
            </a:r>
            <a:r>
              <a:rPr lang="en-GB" sz="2000" dirty="0" err="1"/>
              <a:t>periconceptual</a:t>
            </a:r>
            <a:r>
              <a:rPr lang="en-GB" sz="2000" dirty="0"/>
              <a:t> period for women taking antiepileptic drugs. </a:t>
            </a:r>
          </a:p>
          <a:p>
            <a:pPr marL="261938" indent="-261938" eaLnBrk="1" hangingPunct="1">
              <a:spcAft>
                <a:spcPct val="10000"/>
              </a:spcAft>
            </a:pPr>
            <a:r>
              <a:rPr lang="en-GB" sz="2000" dirty="0"/>
              <a:t> Data from pregnancy registers and reviews:</a:t>
            </a:r>
            <a:r>
              <a:rPr lang="en-GB" sz="2000" baseline="30000" dirty="0"/>
              <a:t>1,2,3,4</a:t>
            </a:r>
          </a:p>
        </p:txBody>
      </p:sp>
      <p:sp>
        <p:nvSpPr>
          <p:cNvPr id="40965" name="Text Box 5"/>
          <p:cNvSpPr txBox="1">
            <a:spLocks noChangeArrowheads="1"/>
          </p:cNvSpPr>
          <p:nvPr/>
        </p:nvSpPr>
        <p:spPr bwMode="auto">
          <a:xfrm>
            <a:off x="475021" y="6244346"/>
            <a:ext cx="8528222" cy="646331"/>
          </a:xfrm>
          <a:prstGeom prst="rect">
            <a:avLst/>
          </a:prstGeom>
          <a:noFill/>
          <a:ln w="9525">
            <a:noFill/>
            <a:miter lim="800000"/>
            <a:headEnd/>
            <a:tailEnd/>
          </a:ln>
        </p:spPr>
        <p:txBody>
          <a:bodyPr wrap="square">
            <a:spAutoFit/>
          </a:bodyPr>
          <a:lstStyle/>
          <a:p>
            <a:pPr marL="342900" indent="-342900" fontAlgn="base">
              <a:spcBef>
                <a:spcPct val="0"/>
              </a:spcBef>
              <a:spcAft>
                <a:spcPct val="0"/>
              </a:spcAft>
              <a:buClr>
                <a:srgbClr val="007C85"/>
              </a:buClr>
            </a:pPr>
            <a:r>
              <a:rPr lang="en-GB" sz="1200" dirty="0">
                <a:solidFill>
                  <a:srgbClr val="000000"/>
                </a:solidFill>
                <a:cs typeface="Arial" charset="0"/>
              </a:rPr>
              <a:t>1. Wyszynski </a:t>
            </a:r>
            <a:r>
              <a:rPr lang="en-GB" sz="1200" i="1" dirty="0">
                <a:solidFill>
                  <a:srgbClr val="000000"/>
                </a:solidFill>
                <a:cs typeface="Arial" charset="0"/>
              </a:rPr>
              <a:t>et al</a:t>
            </a:r>
            <a:r>
              <a:rPr lang="en-GB" sz="1200" dirty="0">
                <a:solidFill>
                  <a:srgbClr val="000000"/>
                </a:solidFill>
                <a:cs typeface="Arial" charset="0"/>
              </a:rPr>
              <a:t>, Neurology 2005; 64(6):961-5 2. Morrow </a:t>
            </a:r>
            <a:r>
              <a:rPr lang="en-GB" sz="1200" i="1" dirty="0">
                <a:solidFill>
                  <a:srgbClr val="000000"/>
                </a:solidFill>
                <a:cs typeface="Arial" charset="0"/>
              </a:rPr>
              <a:t>et al</a:t>
            </a:r>
            <a:r>
              <a:rPr lang="en-GB" sz="1200" dirty="0">
                <a:solidFill>
                  <a:srgbClr val="000000"/>
                </a:solidFill>
                <a:cs typeface="Arial" charset="0"/>
              </a:rPr>
              <a:t>, J </a:t>
            </a:r>
            <a:r>
              <a:rPr lang="en-GB" sz="1200" dirty="0" err="1">
                <a:solidFill>
                  <a:srgbClr val="000000"/>
                </a:solidFill>
                <a:cs typeface="Arial" charset="0"/>
              </a:rPr>
              <a:t>Neurol</a:t>
            </a:r>
            <a:r>
              <a:rPr lang="en-GB" sz="1200" dirty="0">
                <a:solidFill>
                  <a:srgbClr val="000000"/>
                </a:solidFill>
                <a:cs typeface="Arial" charset="0"/>
              </a:rPr>
              <a:t> </a:t>
            </a:r>
            <a:r>
              <a:rPr lang="en-GB" sz="1200" dirty="0" err="1">
                <a:solidFill>
                  <a:srgbClr val="000000"/>
                </a:solidFill>
                <a:cs typeface="Arial" charset="0"/>
              </a:rPr>
              <a:t>Neurosurg</a:t>
            </a:r>
            <a:r>
              <a:rPr lang="en-GB" sz="1200" dirty="0">
                <a:solidFill>
                  <a:srgbClr val="000000"/>
                </a:solidFill>
                <a:cs typeface="Arial" charset="0"/>
              </a:rPr>
              <a:t> Psychiatry 2009; 80:506-511</a:t>
            </a:r>
          </a:p>
          <a:p>
            <a:pPr marL="342900" indent="-342900" fontAlgn="base">
              <a:spcBef>
                <a:spcPct val="0"/>
              </a:spcBef>
              <a:spcAft>
                <a:spcPct val="0"/>
              </a:spcAft>
              <a:buClr>
                <a:srgbClr val="007C85"/>
              </a:buClr>
            </a:pPr>
            <a:r>
              <a:rPr lang="en-GB" sz="1200" dirty="0">
                <a:solidFill>
                  <a:srgbClr val="000000"/>
                </a:solidFill>
                <a:cs typeface="Arial" charset="0"/>
              </a:rPr>
              <a:t>3.  </a:t>
            </a:r>
            <a:r>
              <a:rPr lang="en-GB" sz="1200" dirty="0" err="1">
                <a:solidFill>
                  <a:srgbClr val="000000"/>
                </a:solidFill>
                <a:cs typeface="Arial" charset="0"/>
              </a:rPr>
              <a:t>Jentink</a:t>
            </a:r>
            <a:r>
              <a:rPr lang="en-GB" sz="1200" dirty="0">
                <a:solidFill>
                  <a:srgbClr val="000000"/>
                </a:solidFill>
                <a:cs typeface="Arial" charset="0"/>
              </a:rPr>
              <a:t> </a:t>
            </a:r>
            <a:r>
              <a:rPr lang="en-GB" sz="1200" i="1" dirty="0">
                <a:solidFill>
                  <a:srgbClr val="000000"/>
                </a:solidFill>
                <a:cs typeface="Arial" charset="0"/>
              </a:rPr>
              <a:t>et al</a:t>
            </a:r>
            <a:r>
              <a:rPr lang="en-GB" sz="1200" dirty="0">
                <a:solidFill>
                  <a:srgbClr val="000000"/>
                </a:solidFill>
                <a:cs typeface="Arial" charset="0"/>
              </a:rPr>
              <a:t>, </a:t>
            </a:r>
            <a:r>
              <a:rPr lang="en-GB" sz="1200" dirty="0" err="1">
                <a:solidFill>
                  <a:srgbClr val="000000"/>
                </a:solidFill>
                <a:cs typeface="Arial" charset="0"/>
              </a:rPr>
              <a:t>Pharmacoepidemiol</a:t>
            </a:r>
            <a:r>
              <a:rPr lang="en-GB" sz="1200" dirty="0">
                <a:solidFill>
                  <a:srgbClr val="000000"/>
                </a:solidFill>
                <a:cs typeface="Arial" charset="0"/>
              </a:rPr>
              <a:t> Drug </a:t>
            </a:r>
            <a:r>
              <a:rPr lang="en-GB" sz="1200" dirty="0" err="1">
                <a:solidFill>
                  <a:srgbClr val="000000"/>
                </a:solidFill>
                <a:cs typeface="Arial" charset="0"/>
              </a:rPr>
              <a:t>Saf</a:t>
            </a:r>
            <a:r>
              <a:rPr lang="en-GB" sz="1200" dirty="0">
                <a:solidFill>
                  <a:srgbClr val="000000"/>
                </a:solidFill>
                <a:cs typeface="Arial" charset="0"/>
              </a:rPr>
              <a:t> 2010; 19: 803–807, 4. </a:t>
            </a:r>
            <a:r>
              <a:rPr lang="en-GB" sz="1200" dirty="0" err="1">
                <a:solidFill>
                  <a:srgbClr val="000000"/>
                </a:solidFill>
                <a:cs typeface="Arial" charset="0"/>
              </a:rPr>
              <a:t>Bogdan</a:t>
            </a:r>
            <a:r>
              <a:rPr lang="en-GB" sz="1200" dirty="0">
                <a:solidFill>
                  <a:srgbClr val="000000"/>
                </a:solidFill>
                <a:cs typeface="Arial" charset="0"/>
              </a:rPr>
              <a:t> </a:t>
            </a:r>
            <a:r>
              <a:rPr lang="en-GB" sz="1200" i="1" dirty="0">
                <a:solidFill>
                  <a:srgbClr val="000000"/>
                </a:solidFill>
                <a:cs typeface="Arial" charset="0"/>
              </a:rPr>
              <a:t>et al</a:t>
            </a:r>
            <a:r>
              <a:rPr lang="en-GB" sz="1200" dirty="0">
                <a:solidFill>
                  <a:srgbClr val="000000"/>
                </a:solidFill>
                <a:cs typeface="Arial" charset="0"/>
              </a:rPr>
              <a:t>, American Journal of Medical Genetics 2012, Part A, 2071-2090</a:t>
            </a:r>
          </a:p>
        </p:txBody>
      </p:sp>
      <p:sp>
        <p:nvSpPr>
          <p:cNvPr id="6" name="AutoShape 4"/>
          <p:cNvSpPr>
            <a:spLocks noChangeArrowheads="1"/>
          </p:cNvSpPr>
          <p:nvPr/>
        </p:nvSpPr>
        <p:spPr bwMode="auto">
          <a:xfrm>
            <a:off x="475021" y="4387512"/>
            <a:ext cx="7848600" cy="1253109"/>
          </a:xfrm>
          <a:prstGeom prst="roundRect">
            <a:avLst>
              <a:gd name="adj" fmla="val 16667"/>
            </a:avLst>
          </a:prstGeom>
          <a:solidFill>
            <a:schemeClr val="accent6">
              <a:lumMod val="40000"/>
              <a:lumOff val="60000"/>
            </a:schemeClr>
          </a:solidFill>
          <a:ln w="38100">
            <a:solidFill>
              <a:srgbClr val="007C86"/>
            </a:solidFill>
            <a:round/>
            <a:headEnd/>
            <a:tailEnd/>
          </a:ln>
        </p:spPr>
        <p:txBody>
          <a:bodyPr wrap="square">
            <a:spAutoFit/>
          </a:bodyPr>
          <a:lstStyle/>
          <a:p>
            <a:pPr algn="ctr" fontAlgn="base">
              <a:lnSpc>
                <a:spcPct val="80000"/>
              </a:lnSpc>
              <a:spcBef>
                <a:spcPct val="20000"/>
              </a:spcBef>
              <a:spcAft>
                <a:spcPct val="0"/>
              </a:spcAft>
              <a:buClr>
                <a:srgbClr val="007C85"/>
              </a:buClr>
            </a:pPr>
            <a:endParaRPr lang="en-GB" sz="900" dirty="0">
              <a:solidFill>
                <a:srgbClr val="000000"/>
              </a:solidFill>
              <a:cs typeface="Arial" charset="0"/>
            </a:endParaRPr>
          </a:p>
          <a:p>
            <a:pPr algn="ctr" fontAlgn="base">
              <a:lnSpc>
                <a:spcPct val="80000"/>
              </a:lnSpc>
              <a:spcBef>
                <a:spcPct val="20000"/>
              </a:spcBef>
              <a:spcAft>
                <a:spcPct val="0"/>
              </a:spcAft>
              <a:buClr>
                <a:srgbClr val="007C85"/>
              </a:buClr>
            </a:pPr>
            <a:r>
              <a:rPr lang="en-GB" b="1" dirty="0">
                <a:solidFill>
                  <a:srgbClr val="000000"/>
                </a:solidFill>
                <a:cs typeface="Arial" charset="0"/>
              </a:rPr>
              <a:t>Folate’s preventative effect of anomalies in women taking AEDs  is at best uncertain.  No protection seen in some studies.  </a:t>
            </a:r>
          </a:p>
          <a:p>
            <a:pPr algn="ctr" fontAlgn="base">
              <a:lnSpc>
                <a:spcPct val="80000"/>
              </a:lnSpc>
              <a:spcBef>
                <a:spcPct val="20000"/>
              </a:spcBef>
              <a:spcAft>
                <a:spcPct val="0"/>
              </a:spcAft>
              <a:buClr>
                <a:srgbClr val="007C85"/>
              </a:buClr>
            </a:pPr>
            <a:r>
              <a:rPr lang="en-GB" b="1" dirty="0">
                <a:solidFill>
                  <a:srgbClr val="000000"/>
                </a:solidFill>
                <a:cs typeface="Arial" charset="0"/>
              </a:rPr>
              <a:t>Preventative effect of neurodevelopmental impairments unknown. </a:t>
            </a:r>
          </a:p>
          <a:p>
            <a:pPr algn="ctr" fontAlgn="base">
              <a:lnSpc>
                <a:spcPct val="80000"/>
              </a:lnSpc>
              <a:spcBef>
                <a:spcPct val="20000"/>
              </a:spcBef>
              <a:spcAft>
                <a:spcPct val="0"/>
              </a:spcAft>
              <a:buClr>
                <a:srgbClr val="007C85"/>
              </a:buClr>
            </a:pPr>
            <a:r>
              <a:rPr lang="en-GB" sz="900" dirty="0">
                <a:solidFill>
                  <a:srgbClr val="000000"/>
                </a:solidFill>
                <a:cs typeface="Arial" charset="0"/>
              </a:rPr>
              <a:t> </a:t>
            </a:r>
          </a:p>
        </p:txBody>
      </p:sp>
    </p:spTree>
    <p:extLst>
      <p:ext uri="{BB962C8B-B14F-4D97-AF65-F5344CB8AC3E}">
        <p14:creationId xmlns:p14="http://schemas.microsoft.com/office/powerpoint/2010/main" val="62690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50825"/>
            <a:ext cx="7772400" cy="860425"/>
          </a:xfrm>
          <a:prstGeom prst="rect">
            <a:avLst/>
          </a:prstGeom>
        </p:spPr>
        <p:txBody>
          <a:bodyPr/>
          <a:lstStyle/>
          <a:p>
            <a:pPr eaLnBrk="1" hangingPunct="1"/>
            <a:r>
              <a:rPr lang="en-GB" sz="3200" b="1" dirty="0">
                <a:solidFill>
                  <a:srgbClr val="003300"/>
                </a:solidFill>
              </a:rPr>
              <a:t> </a:t>
            </a:r>
          </a:p>
        </p:txBody>
      </p:sp>
      <p:sp>
        <p:nvSpPr>
          <p:cNvPr id="54276" name="Text Box 4"/>
          <p:cNvSpPr txBox="1">
            <a:spLocks noChangeArrowheads="1"/>
          </p:cNvSpPr>
          <p:nvPr/>
        </p:nvSpPr>
        <p:spPr bwMode="auto">
          <a:xfrm>
            <a:off x="5249863" y="5624513"/>
            <a:ext cx="2420937" cy="304800"/>
          </a:xfrm>
          <a:prstGeom prst="rect">
            <a:avLst/>
          </a:prstGeom>
          <a:noFill/>
          <a:ln w="9525">
            <a:noFill/>
            <a:miter lim="800000"/>
            <a:headEnd/>
            <a:tailEnd/>
          </a:ln>
        </p:spPr>
        <p:txBody>
          <a:bodyPr>
            <a:spAutoFit/>
          </a:bodyPr>
          <a:lstStyle/>
          <a:p>
            <a:pPr marL="261938" indent="-261938" fontAlgn="base">
              <a:spcBef>
                <a:spcPct val="0"/>
              </a:spcBef>
              <a:spcAft>
                <a:spcPct val="0"/>
              </a:spcAft>
            </a:pPr>
            <a:r>
              <a:rPr lang="en-GB" sz="1400">
                <a:solidFill>
                  <a:srgbClr val="262626"/>
                </a:solidFill>
                <a:cs typeface="Arial" charset="0"/>
              </a:rPr>
              <a:t>	  </a:t>
            </a:r>
          </a:p>
        </p:txBody>
      </p:sp>
      <p:sp>
        <p:nvSpPr>
          <p:cNvPr id="6" name="Rectangle 2"/>
          <p:cNvSpPr txBox="1">
            <a:spLocks noChangeArrowheads="1"/>
          </p:cNvSpPr>
          <p:nvPr/>
        </p:nvSpPr>
        <p:spPr>
          <a:xfrm>
            <a:off x="101600" y="391886"/>
            <a:ext cx="5467927" cy="860425"/>
          </a:xfrm>
          <a:prstGeom prst="rect">
            <a:avLst/>
          </a:prstGeom>
          <a:solidFill>
            <a:srgbClr val="FFFF99">
              <a:alpha val="6902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4BACC6">
                    <a:lumMod val="75000"/>
                  </a:srgbClr>
                </a:solidFill>
              </a:rPr>
              <a:t>Lithium</a:t>
            </a:r>
            <a:r>
              <a:rPr lang="en-GB" sz="3200" b="1" dirty="0">
                <a:solidFill>
                  <a:srgbClr val="4BACC6">
                    <a:lumMod val="75000"/>
                  </a:srgbClr>
                </a:solidFill>
                <a:latin typeface="Copperplate Gothic Light" pitchFamily="34" charset="0"/>
              </a:rPr>
              <a:t> </a:t>
            </a:r>
          </a:p>
        </p:txBody>
      </p:sp>
      <p:sp>
        <p:nvSpPr>
          <p:cNvPr id="7" name="Rectangle 3"/>
          <p:cNvSpPr txBox="1">
            <a:spLocks noChangeArrowheads="1"/>
          </p:cNvSpPr>
          <p:nvPr/>
        </p:nvSpPr>
        <p:spPr>
          <a:xfrm>
            <a:off x="406400" y="1526123"/>
            <a:ext cx="7689850" cy="38100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61938" indent="-261938">
              <a:spcAft>
                <a:spcPct val="10000"/>
              </a:spcAft>
            </a:pPr>
            <a:r>
              <a:rPr lang="en-GB" sz="2400" b="1" dirty="0">
                <a:solidFill>
                  <a:prstClr val="black">
                    <a:lumMod val="75000"/>
                    <a:lumOff val="25000"/>
                  </a:prstClr>
                </a:solidFill>
              </a:rPr>
              <a:t>‘Lithium baby register’ (N=225) </a:t>
            </a:r>
            <a:r>
              <a:rPr lang="en-GB" sz="2400" b="1" baseline="30000" dirty="0">
                <a:solidFill>
                  <a:prstClr val="black">
                    <a:lumMod val="75000"/>
                    <a:lumOff val="25000"/>
                  </a:prstClr>
                </a:solidFill>
              </a:rPr>
              <a:t>1</a:t>
            </a:r>
          </a:p>
          <a:p>
            <a:pPr marL="1905000" lvl="3">
              <a:spcAft>
                <a:spcPct val="10000"/>
              </a:spcAft>
            </a:pPr>
            <a:r>
              <a:rPr lang="en-GB" dirty="0">
                <a:solidFill>
                  <a:prstClr val="black">
                    <a:lumMod val="75000"/>
                    <a:lumOff val="25000"/>
                  </a:prstClr>
                </a:solidFill>
              </a:rPr>
              <a:t>18 (8%) babies had cardiovascular defects compared to</a:t>
            </a:r>
          </a:p>
          <a:p>
            <a:pPr marL="1676400" lvl="3" indent="0">
              <a:spcAft>
                <a:spcPct val="10000"/>
              </a:spcAft>
              <a:buFont typeface="Arial" panose="020B0604020202020204" pitchFamily="34" charset="0"/>
              <a:buNone/>
            </a:pPr>
            <a:r>
              <a:rPr lang="en-GB" dirty="0">
                <a:solidFill>
                  <a:prstClr val="black">
                    <a:lumMod val="75000"/>
                    <a:lumOff val="25000"/>
                  </a:prstClr>
                </a:solidFill>
              </a:rPr>
              <a:t>	 1 % in general population</a:t>
            </a:r>
          </a:p>
          <a:p>
            <a:pPr marL="1905000" lvl="3">
              <a:spcAft>
                <a:spcPct val="10000"/>
              </a:spcAft>
            </a:pPr>
            <a:r>
              <a:rPr lang="en-GB" dirty="0">
                <a:solidFill>
                  <a:prstClr val="black">
                    <a:lumMod val="75000"/>
                    <a:lumOff val="25000"/>
                  </a:prstClr>
                </a:solidFill>
              </a:rPr>
              <a:t>6 (2.7 %) had </a:t>
            </a:r>
            <a:r>
              <a:rPr lang="en-GB" dirty="0" err="1">
                <a:solidFill>
                  <a:prstClr val="black">
                    <a:lumMod val="75000"/>
                    <a:lumOff val="25000"/>
                  </a:prstClr>
                </a:solidFill>
              </a:rPr>
              <a:t>Ebstein</a:t>
            </a:r>
            <a:r>
              <a:rPr lang="en-GB" dirty="0">
                <a:solidFill>
                  <a:prstClr val="black">
                    <a:lumMod val="75000"/>
                    <a:lumOff val="25000"/>
                  </a:prstClr>
                </a:solidFill>
              </a:rPr>
              <a:t> anomaly compared to 1 : 20,000 in </a:t>
            </a:r>
          </a:p>
          <a:p>
            <a:pPr marL="1676400" lvl="3" indent="0">
              <a:spcAft>
                <a:spcPct val="10000"/>
              </a:spcAft>
              <a:buFont typeface="Arial" panose="020B0604020202020204" pitchFamily="34" charset="0"/>
              <a:buNone/>
            </a:pPr>
            <a:r>
              <a:rPr lang="en-GB" dirty="0">
                <a:solidFill>
                  <a:prstClr val="black">
                    <a:lumMod val="75000"/>
                    <a:lumOff val="25000"/>
                  </a:prstClr>
                </a:solidFill>
              </a:rPr>
              <a:t>	  general population</a:t>
            </a:r>
          </a:p>
          <a:p>
            <a:pPr marL="1905000" lvl="3">
              <a:spcAft>
                <a:spcPct val="10000"/>
              </a:spcAft>
            </a:pPr>
            <a:r>
              <a:rPr lang="en-GB" dirty="0">
                <a:solidFill>
                  <a:prstClr val="black">
                    <a:lumMod val="75000"/>
                    <a:lumOff val="25000"/>
                  </a:prstClr>
                </a:solidFill>
              </a:rPr>
              <a:t>Poor design</a:t>
            </a:r>
          </a:p>
          <a:p>
            <a:pPr marL="1905000" lvl="3">
              <a:spcAft>
                <a:spcPct val="10000"/>
              </a:spcAft>
            </a:pPr>
            <a:endParaRPr lang="en-GB" dirty="0">
              <a:solidFill>
                <a:prstClr val="black">
                  <a:lumMod val="75000"/>
                  <a:lumOff val="25000"/>
                </a:prstClr>
              </a:solidFill>
            </a:endParaRPr>
          </a:p>
          <a:p>
            <a:pPr marL="261938" indent="-261938">
              <a:spcAft>
                <a:spcPct val="10000"/>
              </a:spcAft>
            </a:pPr>
            <a:r>
              <a:rPr lang="en-GB" sz="2400" b="1" dirty="0">
                <a:solidFill>
                  <a:prstClr val="black">
                    <a:lumMod val="75000"/>
                    <a:lumOff val="25000"/>
                  </a:prstClr>
                </a:solidFill>
              </a:rPr>
              <a:t>Recent reviews </a:t>
            </a:r>
            <a:r>
              <a:rPr lang="en-GB" sz="2400" b="1" baseline="30000" dirty="0">
                <a:solidFill>
                  <a:prstClr val="black">
                    <a:lumMod val="75000"/>
                    <a:lumOff val="25000"/>
                  </a:prstClr>
                </a:solidFill>
              </a:rPr>
              <a:t>2,3</a:t>
            </a:r>
            <a:r>
              <a:rPr lang="en-GB" sz="2400" b="1" dirty="0">
                <a:solidFill>
                  <a:prstClr val="black">
                    <a:lumMod val="75000"/>
                    <a:lumOff val="25000"/>
                  </a:prstClr>
                </a:solidFill>
              </a:rPr>
              <a:t>   : </a:t>
            </a:r>
          </a:p>
          <a:p>
            <a:pPr marL="1905000" lvl="3">
              <a:spcAft>
                <a:spcPct val="10000"/>
              </a:spcAft>
            </a:pPr>
            <a:r>
              <a:rPr lang="en-GB" dirty="0">
                <a:solidFill>
                  <a:prstClr val="black">
                    <a:lumMod val="75000"/>
                    <a:lumOff val="25000"/>
                  </a:prstClr>
                </a:solidFill>
              </a:rPr>
              <a:t> Still small body of subsequent data </a:t>
            </a:r>
          </a:p>
          <a:p>
            <a:pPr marL="1905000" lvl="3">
              <a:spcAft>
                <a:spcPct val="10000"/>
              </a:spcAft>
            </a:pPr>
            <a:r>
              <a:rPr lang="en-GB" dirty="0">
                <a:solidFill>
                  <a:prstClr val="black">
                    <a:lumMod val="75000"/>
                    <a:lumOff val="25000"/>
                  </a:prstClr>
                </a:solidFill>
              </a:rPr>
              <a:t> Original observations were most likely a significant   </a:t>
            </a:r>
          </a:p>
          <a:p>
            <a:pPr marL="1676400" lvl="3" indent="0">
              <a:spcAft>
                <a:spcPct val="10000"/>
              </a:spcAft>
              <a:buFont typeface="Arial" panose="020B0604020202020204" pitchFamily="34" charset="0"/>
              <a:buNone/>
            </a:pPr>
            <a:r>
              <a:rPr lang="en-GB" dirty="0">
                <a:solidFill>
                  <a:prstClr val="black">
                    <a:lumMod val="75000"/>
                    <a:lumOff val="25000"/>
                  </a:prstClr>
                </a:solidFill>
              </a:rPr>
              <a:t>      overestimation </a:t>
            </a:r>
          </a:p>
          <a:p>
            <a:pPr marL="1905000" lvl="3">
              <a:spcAft>
                <a:spcPct val="10000"/>
              </a:spcAft>
            </a:pPr>
            <a:r>
              <a:rPr lang="en-GB" dirty="0">
                <a:solidFill>
                  <a:prstClr val="black">
                    <a:lumMod val="75000"/>
                    <a:lumOff val="25000"/>
                  </a:prstClr>
                </a:solidFill>
              </a:rPr>
              <a:t> But actual risk remains uncertain</a:t>
            </a:r>
          </a:p>
          <a:p>
            <a:pPr marL="1905000" lvl="3">
              <a:spcAft>
                <a:spcPct val="10000"/>
              </a:spcAft>
            </a:pPr>
            <a:r>
              <a:rPr lang="en-GB" dirty="0">
                <a:solidFill>
                  <a:prstClr val="black">
                    <a:lumMod val="75000"/>
                    <a:lumOff val="25000"/>
                  </a:prstClr>
                </a:solidFill>
              </a:rPr>
              <a:t> Evidence lithium causes the anomaly is uncertain</a:t>
            </a:r>
            <a:r>
              <a:rPr lang="en-GB" b="1" baseline="30000" dirty="0">
                <a:solidFill>
                  <a:prstClr val="black">
                    <a:lumMod val="75000"/>
                    <a:lumOff val="25000"/>
                  </a:prstClr>
                </a:solidFill>
              </a:rPr>
              <a:t>4</a:t>
            </a:r>
            <a:endParaRPr lang="en-GB" dirty="0">
              <a:solidFill>
                <a:prstClr val="black">
                  <a:lumMod val="75000"/>
                  <a:lumOff val="25000"/>
                </a:prstClr>
              </a:solidFill>
            </a:endParaRPr>
          </a:p>
        </p:txBody>
      </p:sp>
      <p:sp>
        <p:nvSpPr>
          <p:cNvPr id="8" name="Text Box 4"/>
          <p:cNvSpPr txBox="1">
            <a:spLocks noChangeArrowheads="1"/>
          </p:cNvSpPr>
          <p:nvPr/>
        </p:nvSpPr>
        <p:spPr bwMode="auto">
          <a:xfrm>
            <a:off x="101600" y="5838065"/>
            <a:ext cx="9122875" cy="1015663"/>
          </a:xfrm>
          <a:prstGeom prst="rect">
            <a:avLst/>
          </a:prstGeom>
          <a:noFill/>
          <a:ln w="9525">
            <a:noFill/>
            <a:miter lim="800000"/>
            <a:headEnd/>
            <a:tailEnd/>
          </a:ln>
        </p:spPr>
        <p:txBody>
          <a:bodyPr wrap="square">
            <a:spAutoFit/>
          </a:bodyPr>
          <a:lstStyle/>
          <a:p>
            <a:pPr marL="261938" indent="-261938" fontAlgn="base">
              <a:spcBef>
                <a:spcPct val="0"/>
              </a:spcBef>
              <a:spcAft>
                <a:spcPct val="0"/>
              </a:spcAft>
            </a:pPr>
            <a:r>
              <a:rPr lang="en-GB" sz="1200" dirty="0">
                <a:solidFill>
                  <a:prstClr val="black">
                    <a:lumMod val="75000"/>
                    <a:lumOff val="25000"/>
                  </a:prstClr>
                </a:solidFill>
                <a:cs typeface="Arial" charset="0"/>
              </a:rPr>
              <a:t>1 Weinstein ,1980, Handbook of lithium therapy,  pp. 421-9. MTP Press, Lancaster.</a:t>
            </a:r>
          </a:p>
          <a:p>
            <a:pPr marL="261938" indent="-261938" fontAlgn="base">
              <a:spcBef>
                <a:spcPct val="0"/>
              </a:spcBef>
              <a:spcAft>
                <a:spcPct val="0"/>
              </a:spcAft>
            </a:pPr>
            <a:r>
              <a:rPr lang="en-GB" sz="1200" dirty="0">
                <a:solidFill>
                  <a:prstClr val="black">
                    <a:lumMod val="75000"/>
                    <a:lumOff val="25000"/>
                  </a:prstClr>
                </a:solidFill>
                <a:cs typeface="Arial" charset="0"/>
              </a:rPr>
              <a:t>2 </a:t>
            </a:r>
            <a:r>
              <a:rPr lang="en-GB" sz="1200" dirty="0" err="1">
                <a:solidFill>
                  <a:prstClr val="black">
                    <a:lumMod val="75000"/>
                    <a:lumOff val="25000"/>
                  </a:prstClr>
                </a:solidFill>
                <a:cs typeface="Arial" charset="0"/>
              </a:rPr>
              <a:t>Yacobi</a:t>
            </a:r>
            <a:r>
              <a:rPr lang="en-GB" sz="1200" dirty="0">
                <a:solidFill>
                  <a:prstClr val="black">
                    <a:lumMod val="75000"/>
                    <a:lumOff val="25000"/>
                  </a:prstClr>
                </a:solidFill>
                <a:cs typeface="Arial" charset="0"/>
              </a:rPr>
              <a:t> and </a:t>
            </a:r>
            <a:r>
              <a:rPr lang="en-GB" sz="1200" dirty="0" err="1">
                <a:solidFill>
                  <a:prstClr val="black">
                    <a:lumMod val="75000"/>
                    <a:lumOff val="25000"/>
                  </a:prstClr>
                </a:solidFill>
                <a:cs typeface="Arial" charset="0"/>
              </a:rPr>
              <a:t>Ornoy</a:t>
            </a:r>
            <a:r>
              <a:rPr lang="en-GB" sz="1200" dirty="0">
                <a:solidFill>
                  <a:prstClr val="black">
                    <a:lumMod val="75000"/>
                    <a:lumOff val="25000"/>
                  </a:prstClr>
                </a:solidFill>
                <a:cs typeface="Arial" charset="0"/>
              </a:rPr>
              <a:t>. </a:t>
            </a:r>
            <a:r>
              <a:rPr lang="pl-PL" sz="1200" dirty="0">
                <a:solidFill>
                  <a:prstClr val="black">
                    <a:lumMod val="75000"/>
                    <a:lumOff val="25000"/>
                  </a:prstClr>
                </a:solidFill>
                <a:cs typeface="Arial" charset="0"/>
              </a:rPr>
              <a:t>Isr J Psychiatry Relat Sci </a:t>
            </a:r>
            <a:r>
              <a:rPr lang="en-GB" sz="1200" dirty="0">
                <a:solidFill>
                  <a:prstClr val="black">
                    <a:lumMod val="75000"/>
                    <a:lumOff val="25000"/>
                  </a:prstClr>
                </a:solidFill>
                <a:cs typeface="Arial" charset="0"/>
              </a:rPr>
              <a:t> 2008; </a:t>
            </a:r>
            <a:r>
              <a:rPr lang="pl-PL" sz="1200" dirty="0">
                <a:solidFill>
                  <a:prstClr val="black">
                    <a:lumMod val="75000"/>
                    <a:lumOff val="25000"/>
                  </a:prstClr>
                </a:solidFill>
                <a:cs typeface="Arial" charset="0"/>
              </a:rPr>
              <a:t>45</a:t>
            </a:r>
            <a:r>
              <a:rPr lang="en-GB" sz="1200" dirty="0">
                <a:solidFill>
                  <a:prstClr val="black">
                    <a:lumMod val="75000"/>
                    <a:lumOff val="25000"/>
                  </a:prstClr>
                </a:solidFill>
                <a:cs typeface="Arial" charset="0"/>
              </a:rPr>
              <a:t>:</a:t>
            </a:r>
            <a:r>
              <a:rPr lang="pl-PL" sz="1200" dirty="0">
                <a:solidFill>
                  <a:prstClr val="black">
                    <a:lumMod val="75000"/>
                    <a:lumOff val="25000"/>
                  </a:prstClr>
                </a:solidFill>
                <a:cs typeface="Arial" charset="0"/>
              </a:rPr>
              <a:t>  95–106</a:t>
            </a:r>
            <a:r>
              <a:rPr lang="en-GB" sz="1200" dirty="0">
                <a:solidFill>
                  <a:prstClr val="black">
                    <a:lumMod val="75000"/>
                    <a:lumOff val="25000"/>
                  </a:prstClr>
                </a:solidFill>
                <a:cs typeface="Arial" charset="0"/>
              </a:rPr>
              <a:t>, </a:t>
            </a:r>
          </a:p>
          <a:p>
            <a:pPr marL="261938" indent="-261938" fontAlgn="base">
              <a:spcBef>
                <a:spcPct val="0"/>
              </a:spcBef>
              <a:spcAft>
                <a:spcPct val="0"/>
              </a:spcAft>
            </a:pPr>
            <a:r>
              <a:rPr lang="en-GB" sz="1200" baseline="30000" dirty="0">
                <a:solidFill>
                  <a:prstClr val="black">
                    <a:lumMod val="75000"/>
                    <a:lumOff val="25000"/>
                  </a:prstClr>
                </a:solidFill>
                <a:cs typeface="Arial" charset="0"/>
              </a:rPr>
              <a:t>3</a:t>
            </a:r>
            <a:r>
              <a:rPr lang="en-GB" sz="1200" dirty="0">
                <a:solidFill>
                  <a:prstClr val="black">
                    <a:lumMod val="75000"/>
                    <a:lumOff val="25000"/>
                  </a:prstClr>
                </a:solidFill>
                <a:cs typeface="Arial" charset="0"/>
              </a:rPr>
              <a:t>McKnight et al, Lancet. 2012 Feb 25;379(9817):721-8 </a:t>
            </a:r>
          </a:p>
          <a:p>
            <a:pPr marL="261938" indent="-261938"/>
            <a:r>
              <a:rPr lang="en-GB" sz="1200" b="1" baseline="30000" dirty="0">
                <a:solidFill>
                  <a:prstClr val="black">
                    <a:lumMod val="75000"/>
                    <a:lumOff val="25000"/>
                  </a:prstClr>
                </a:solidFill>
              </a:rPr>
              <a:t>4</a:t>
            </a:r>
            <a:r>
              <a:rPr lang="en-GB" sz="1200" b="1" dirty="0">
                <a:solidFill>
                  <a:prstClr val="black">
                    <a:lumMod val="75000"/>
                    <a:lumOff val="25000"/>
                  </a:prstClr>
                </a:solidFill>
              </a:rPr>
              <a:t> </a:t>
            </a:r>
            <a:r>
              <a:rPr lang="en-GB" sz="1200" dirty="0"/>
              <a:t>Jones, I., Chandra, P., </a:t>
            </a:r>
            <a:r>
              <a:rPr lang="en-GB" sz="1200" dirty="0" err="1"/>
              <a:t>Dazzan</a:t>
            </a:r>
            <a:r>
              <a:rPr lang="en-GB" sz="1200" dirty="0"/>
              <a:t>, P. and Howard, L. (2014). Bipolar disorder, affective psychosis, and schizophrenia in pregnancy and the post-partum period. </a:t>
            </a:r>
            <a:r>
              <a:rPr lang="en-GB" sz="1200" i="1" dirty="0"/>
              <a:t>The Lancet</a:t>
            </a:r>
            <a:r>
              <a:rPr lang="en-GB" sz="1200" dirty="0"/>
              <a:t>, 384(9956), pp.1789-1799.</a:t>
            </a:r>
            <a:endParaRPr lang="en-GB" sz="1200" dirty="0">
              <a:solidFill>
                <a:prstClr val="black">
                  <a:lumMod val="75000"/>
                  <a:lumOff val="25000"/>
                </a:prstClr>
              </a:solidFill>
              <a:cs typeface="Arial" charset="0"/>
            </a:endParaRPr>
          </a:p>
        </p:txBody>
      </p:sp>
    </p:spTree>
    <p:extLst>
      <p:ext uri="{BB962C8B-B14F-4D97-AF65-F5344CB8AC3E}">
        <p14:creationId xmlns:p14="http://schemas.microsoft.com/office/powerpoint/2010/main" val="364673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400" dirty="0">
                <a:solidFill>
                  <a:schemeClr val="accent4"/>
                </a:solidFill>
              </a:rPr>
              <a:t>Perinatal Psychiatry</a:t>
            </a:r>
            <a:endParaRPr lang="en-US" sz="2400" dirty="0"/>
          </a:p>
        </p:txBody>
      </p:sp>
      <p:sp>
        <p:nvSpPr>
          <p:cNvPr id="3" name="Subtitle 2"/>
          <p:cNvSpPr>
            <a:spLocks noGrp="1"/>
          </p:cNvSpPr>
          <p:nvPr>
            <p:ph type="subTitle" idx="1"/>
          </p:nvPr>
        </p:nvSpPr>
        <p:spPr>
          <a:xfrm>
            <a:off x="975815" y="2153147"/>
            <a:ext cx="6400800" cy="1654578"/>
          </a:xfrm>
        </p:spPr>
        <p:txBody>
          <a:bodyPr/>
          <a:lstStyle/>
          <a:p>
            <a:pPr algn="ctr" eaLnBrk="1" hangingPunct="1"/>
            <a:r>
              <a:rPr lang="en-GB" dirty="0">
                <a:solidFill>
                  <a:schemeClr val="accent4"/>
                </a:solidFill>
              </a:rPr>
              <a:t>Evidence-based recommendations for psychotropic medications</a:t>
            </a:r>
          </a:p>
          <a:p>
            <a:pPr algn="ctr" eaLnBrk="1" hangingPunct="1"/>
            <a:r>
              <a:rPr lang="en-GB" dirty="0">
                <a:solidFill>
                  <a:schemeClr val="accent4"/>
                </a:solidFill>
              </a:rPr>
              <a:t>in pregnancy and lactation</a:t>
            </a:r>
          </a:p>
          <a:p>
            <a:endParaRPr lang="en-US" dirty="0">
              <a:solidFill>
                <a:schemeClr val="accent4"/>
              </a:solidFill>
            </a:endParaRPr>
          </a:p>
        </p:txBody>
      </p:sp>
      <p:sp>
        <p:nvSpPr>
          <p:cNvPr id="4" name="Text Placeholder 3"/>
          <p:cNvSpPr>
            <a:spLocks noGrp="1"/>
          </p:cNvSpPr>
          <p:nvPr>
            <p:ph type="body" sz="quarter" idx="13"/>
          </p:nvPr>
        </p:nvSpPr>
        <p:spPr>
          <a:xfrm>
            <a:off x="390525" y="4353636"/>
            <a:ext cx="7839075" cy="846161"/>
          </a:xfrm>
        </p:spPr>
        <p:txBody>
          <a:bodyPr/>
          <a:lstStyle/>
          <a:p>
            <a:pPr marL="0" indent="0" algn="ctr" eaLnBrk="1" hangingPunct="1">
              <a:lnSpc>
                <a:spcPct val="80000"/>
              </a:lnSpc>
              <a:buNone/>
            </a:pPr>
            <a:r>
              <a:rPr lang="en-US" sz="2200" b="1" i="1" dirty="0">
                <a:latin typeface="Calibri" panose="020F0502020204030204" pitchFamily="34" charset="0"/>
                <a:ea typeface="ＭＳ Ｐゴシック" pitchFamily="-112" charset="-128"/>
                <a:cs typeface="Arial" charset="0"/>
              </a:rPr>
              <a:t>With thanks to </a:t>
            </a:r>
            <a:r>
              <a:rPr lang="en-US" sz="2200" b="1" i="1" dirty="0" err="1">
                <a:latin typeface="Calibri" panose="020F0502020204030204" pitchFamily="34" charset="0"/>
                <a:ea typeface="ＭＳ Ｐゴシック" pitchFamily="-112" charset="-128"/>
                <a:cs typeface="Arial" charset="0"/>
              </a:rPr>
              <a:t>Dr</a:t>
            </a:r>
            <a:r>
              <a:rPr lang="en-US" sz="2200" b="1" i="1" dirty="0">
                <a:latin typeface="Calibri" panose="020F0502020204030204" pitchFamily="34" charset="0"/>
                <a:ea typeface="ＭＳ Ｐゴシック" pitchFamily="-112" charset="-128"/>
                <a:cs typeface="Arial" charset="0"/>
              </a:rPr>
              <a:t> Angelika Wieck and </a:t>
            </a:r>
            <a:r>
              <a:rPr lang="en-US" sz="2200" b="1" i="1" dirty="0" err="1">
                <a:latin typeface="Calibri" panose="020F0502020204030204" pitchFamily="34" charset="0"/>
                <a:ea typeface="ＭＳ Ｐゴシック" pitchFamily="-112" charset="-128"/>
                <a:cs typeface="Arial" charset="0"/>
              </a:rPr>
              <a:t>Dr</a:t>
            </a:r>
            <a:r>
              <a:rPr lang="en-US" sz="2200" b="1" i="1" dirty="0">
                <a:latin typeface="Calibri" panose="020F0502020204030204" pitchFamily="34" charset="0"/>
                <a:ea typeface="ＭＳ Ｐゴシック" pitchFamily="-112" charset="-128"/>
                <a:cs typeface="Arial" charset="0"/>
              </a:rPr>
              <a:t> Aaron </a:t>
            </a:r>
            <a:r>
              <a:rPr lang="en-US" sz="2200" b="1" i="1" dirty="0" err="1">
                <a:latin typeface="Calibri" panose="020F0502020204030204" pitchFamily="34" charset="0"/>
                <a:ea typeface="ＭＳ Ｐゴシック" pitchFamily="-112" charset="-128"/>
                <a:cs typeface="Arial" charset="0"/>
              </a:rPr>
              <a:t>McMeekin</a:t>
            </a:r>
            <a:endParaRPr lang="en-US" sz="2200" b="1" i="1" dirty="0">
              <a:latin typeface="Calibri" panose="020F0502020204030204" pitchFamily="34" charset="0"/>
              <a:ea typeface="ＭＳ Ｐゴシック" pitchFamily="-112" charset="-128"/>
              <a:cs typeface="Arial" charset="0"/>
            </a:endParaRPr>
          </a:p>
          <a:p>
            <a:pPr marL="0" indent="0" algn="ctr">
              <a:buNone/>
            </a:pPr>
            <a:endParaRPr lang="en-US" dirty="0"/>
          </a:p>
          <a:p>
            <a:pPr>
              <a:buNone/>
            </a:pPr>
            <a:r>
              <a:rPr lang="en-GB" dirty="0"/>
              <a:t>						</a:t>
            </a:r>
          </a:p>
          <a:p>
            <a:pPr>
              <a:buNone/>
            </a:pPr>
            <a:r>
              <a:rPr lang="en-GB" dirty="0"/>
              <a:t>						</a:t>
            </a:r>
            <a:endParaRPr lang="en-GB" u="sng" dirty="0">
              <a:hlinkClick r:id="rId3"/>
            </a:endParaRPr>
          </a:p>
        </p:txBody>
      </p:sp>
    </p:spTree>
    <p:extLst>
      <p:ext uri="{BB962C8B-B14F-4D97-AF65-F5344CB8AC3E}">
        <p14:creationId xmlns:p14="http://schemas.microsoft.com/office/powerpoint/2010/main" val="387191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395288"/>
            <a:ext cx="7772400" cy="860425"/>
          </a:xfrm>
          <a:prstGeom prst="rect">
            <a:avLst/>
          </a:prstGeom>
        </p:spPr>
        <p:txBody>
          <a:bodyPr/>
          <a:lstStyle/>
          <a:p>
            <a:pPr eaLnBrk="1" hangingPunct="1"/>
            <a:r>
              <a:rPr lang="en-GB" sz="3200" b="1" dirty="0">
                <a:solidFill>
                  <a:srgbClr val="003300"/>
                </a:solidFill>
              </a:rPr>
              <a:t> </a:t>
            </a:r>
          </a:p>
        </p:txBody>
      </p:sp>
      <p:sp>
        <p:nvSpPr>
          <p:cNvPr id="66563" name="Rectangle 3"/>
          <p:cNvSpPr>
            <a:spLocks noGrp="1" noChangeArrowheads="1"/>
          </p:cNvSpPr>
          <p:nvPr>
            <p:ph idx="4294967295"/>
          </p:nvPr>
        </p:nvSpPr>
        <p:spPr>
          <a:xfrm>
            <a:off x="798286" y="1658031"/>
            <a:ext cx="7689850" cy="3806825"/>
          </a:xfrm>
          <a:prstGeom prst="rect">
            <a:avLst/>
          </a:prstGeom>
        </p:spPr>
        <p:txBody>
          <a:bodyPr>
            <a:normAutofit lnSpcReduction="10000"/>
          </a:bodyPr>
          <a:lstStyle/>
          <a:p>
            <a:pPr marL="261938" indent="-261938" eaLnBrk="1" hangingPunct="1">
              <a:spcAft>
                <a:spcPct val="10000"/>
              </a:spcAft>
            </a:pPr>
            <a:r>
              <a:rPr lang="en-GB" sz="2400" b="1" dirty="0" err="1">
                <a:solidFill>
                  <a:srgbClr val="262626"/>
                </a:solidFill>
              </a:rPr>
              <a:t>Fetal</a:t>
            </a:r>
            <a:r>
              <a:rPr lang="en-GB" sz="2400" b="1" dirty="0">
                <a:solidFill>
                  <a:srgbClr val="262626"/>
                </a:solidFill>
              </a:rPr>
              <a:t> or neonatal effects – case reports of </a:t>
            </a:r>
            <a:r>
              <a:rPr lang="en-GB" sz="2400" b="1" baseline="30000" dirty="0">
                <a:solidFill>
                  <a:srgbClr val="262626"/>
                </a:solidFill>
              </a:rPr>
              <a:t>1</a:t>
            </a:r>
          </a:p>
          <a:p>
            <a:pPr marL="1905000" lvl="3" eaLnBrk="1" hangingPunct="1">
              <a:spcAft>
                <a:spcPct val="10000"/>
              </a:spcAft>
            </a:pPr>
            <a:r>
              <a:rPr lang="en-GB" dirty="0">
                <a:solidFill>
                  <a:srgbClr val="262626"/>
                </a:solidFill>
              </a:rPr>
              <a:t>Cardiac arrhythmias, hypoglycaemia, diabetes insipidus, </a:t>
            </a:r>
            <a:r>
              <a:rPr lang="en-GB" dirty="0" err="1">
                <a:solidFill>
                  <a:srgbClr val="262626"/>
                </a:solidFill>
              </a:rPr>
              <a:t>polyhydramnios</a:t>
            </a:r>
            <a:r>
              <a:rPr lang="en-GB" dirty="0">
                <a:solidFill>
                  <a:srgbClr val="262626"/>
                </a:solidFill>
              </a:rPr>
              <a:t>, thyroid dysfunction, goitre, floppiness, lethargy, hepatic anomalies and respiratory difficulties</a:t>
            </a:r>
          </a:p>
          <a:p>
            <a:pPr marL="1905000" lvl="3" eaLnBrk="1" hangingPunct="1">
              <a:spcAft>
                <a:spcPct val="10000"/>
              </a:spcAft>
            </a:pPr>
            <a:r>
              <a:rPr lang="en-GB" dirty="0">
                <a:solidFill>
                  <a:srgbClr val="262626"/>
                </a:solidFill>
              </a:rPr>
              <a:t>Cases reported of maternal and neonatal toxicity</a:t>
            </a:r>
          </a:p>
          <a:p>
            <a:pPr marL="1676400" lvl="3" indent="0" eaLnBrk="1" hangingPunct="1">
              <a:spcAft>
                <a:spcPct val="10000"/>
              </a:spcAft>
              <a:buNone/>
            </a:pPr>
            <a:endParaRPr lang="en-GB" dirty="0">
              <a:solidFill>
                <a:srgbClr val="262626"/>
              </a:solidFill>
            </a:endParaRPr>
          </a:p>
          <a:p>
            <a:pPr marL="261938" indent="-261938" eaLnBrk="1" hangingPunct="1">
              <a:spcAft>
                <a:spcPct val="10000"/>
              </a:spcAft>
            </a:pPr>
            <a:r>
              <a:rPr lang="en-GB" sz="2400" b="1" dirty="0" err="1">
                <a:solidFill>
                  <a:srgbClr val="262626"/>
                </a:solidFill>
              </a:rPr>
              <a:t>Neurobehavioural</a:t>
            </a:r>
            <a:r>
              <a:rPr lang="en-GB" sz="2400" b="1" dirty="0">
                <a:solidFill>
                  <a:srgbClr val="262626"/>
                </a:solidFill>
              </a:rPr>
              <a:t> outcome</a:t>
            </a:r>
            <a:r>
              <a:rPr lang="en-GB" sz="2400" b="1" baseline="30000" dirty="0">
                <a:solidFill>
                  <a:srgbClr val="262626"/>
                </a:solidFill>
              </a:rPr>
              <a:t>2</a:t>
            </a:r>
            <a:r>
              <a:rPr lang="en-GB" sz="2400" b="1" dirty="0">
                <a:solidFill>
                  <a:srgbClr val="262626"/>
                </a:solidFill>
              </a:rPr>
              <a:t>   : </a:t>
            </a:r>
          </a:p>
          <a:p>
            <a:pPr marL="1905000" lvl="3" eaLnBrk="1" hangingPunct="1">
              <a:spcAft>
                <a:spcPct val="10000"/>
              </a:spcAft>
            </a:pPr>
            <a:r>
              <a:rPr lang="en-GB" dirty="0">
                <a:solidFill>
                  <a:srgbClr val="262626"/>
                </a:solidFill>
              </a:rPr>
              <a:t>5 year prospective study of 60 children showed no adverse effects when compared with their unexposed siblings</a:t>
            </a:r>
            <a:endParaRPr lang="en-GB" sz="2400" b="1" dirty="0">
              <a:solidFill>
                <a:srgbClr val="262626"/>
              </a:solidFill>
            </a:endParaRPr>
          </a:p>
          <a:p>
            <a:pPr marL="261938" indent="-261938" eaLnBrk="1" hangingPunct="1">
              <a:lnSpc>
                <a:spcPct val="90000"/>
              </a:lnSpc>
              <a:buFontTx/>
              <a:buNone/>
            </a:pPr>
            <a:endParaRPr lang="en-GB" sz="2800" dirty="0"/>
          </a:p>
        </p:txBody>
      </p:sp>
      <p:sp>
        <p:nvSpPr>
          <p:cNvPr id="54276" name="Text Box 4"/>
          <p:cNvSpPr txBox="1">
            <a:spLocks noChangeArrowheads="1"/>
          </p:cNvSpPr>
          <p:nvPr/>
        </p:nvSpPr>
        <p:spPr bwMode="auto">
          <a:xfrm>
            <a:off x="5249863" y="5624513"/>
            <a:ext cx="2420937" cy="304800"/>
          </a:xfrm>
          <a:prstGeom prst="rect">
            <a:avLst/>
          </a:prstGeom>
          <a:noFill/>
          <a:ln w="9525">
            <a:noFill/>
            <a:miter lim="800000"/>
            <a:headEnd/>
            <a:tailEnd/>
          </a:ln>
        </p:spPr>
        <p:txBody>
          <a:bodyPr>
            <a:spAutoFit/>
          </a:bodyPr>
          <a:lstStyle/>
          <a:p>
            <a:pPr marL="261938" indent="-261938" fontAlgn="base">
              <a:spcBef>
                <a:spcPct val="0"/>
              </a:spcBef>
              <a:spcAft>
                <a:spcPct val="0"/>
              </a:spcAft>
            </a:pPr>
            <a:r>
              <a:rPr lang="en-GB" sz="1400">
                <a:solidFill>
                  <a:srgbClr val="262626"/>
                </a:solidFill>
                <a:cs typeface="Arial" charset="0"/>
              </a:rPr>
              <a:t>	  </a:t>
            </a:r>
          </a:p>
        </p:txBody>
      </p:sp>
      <p:sp>
        <p:nvSpPr>
          <p:cNvPr id="66566" name="Text Box 4"/>
          <p:cNvSpPr txBox="1">
            <a:spLocks noChangeArrowheads="1"/>
          </p:cNvSpPr>
          <p:nvPr/>
        </p:nvSpPr>
        <p:spPr bwMode="auto">
          <a:xfrm>
            <a:off x="600891" y="5464856"/>
            <a:ext cx="8479485" cy="523220"/>
          </a:xfrm>
          <a:prstGeom prst="rect">
            <a:avLst/>
          </a:prstGeom>
          <a:noFill/>
          <a:ln w="9525">
            <a:noFill/>
            <a:miter lim="800000"/>
            <a:headEnd/>
            <a:tailEnd/>
          </a:ln>
        </p:spPr>
        <p:txBody>
          <a:bodyPr wrap="square">
            <a:spAutoFit/>
          </a:bodyPr>
          <a:lstStyle/>
          <a:p>
            <a:pPr marL="261938" indent="-261938" fontAlgn="base">
              <a:spcBef>
                <a:spcPct val="0"/>
              </a:spcBef>
              <a:spcAft>
                <a:spcPct val="0"/>
              </a:spcAft>
            </a:pPr>
            <a:r>
              <a:rPr lang="en-GB" sz="1400" dirty="0">
                <a:solidFill>
                  <a:srgbClr val="262626"/>
                </a:solidFill>
                <a:cs typeface="Arial" charset="0"/>
              </a:rPr>
              <a:t>1 American College of Obstetricians and </a:t>
            </a:r>
            <a:r>
              <a:rPr lang="en-GB" sz="1400" dirty="0" err="1">
                <a:solidFill>
                  <a:srgbClr val="262626"/>
                </a:solidFill>
                <a:cs typeface="Arial" charset="0"/>
              </a:rPr>
              <a:t>Gynecologists</a:t>
            </a:r>
            <a:r>
              <a:rPr lang="en-GB" sz="1400" dirty="0">
                <a:solidFill>
                  <a:srgbClr val="262626"/>
                </a:solidFill>
                <a:cs typeface="Arial" charset="0"/>
              </a:rPr>
              <a:t> 2007, Practice </a:t>
            </a:r>
            <a:r>
              <a:rPr lang="en-GB" sz="1400" dirty="0" err="1">
                <a:solidFill>
                  <a:srgbClr val="262626"/>
                </a:solidFill>
                <a:cs typeface="Arial" charset="0"/>
              </a:rPr>
              <a:t>Bullletin</a:t>
            </a:r>
            <a:r>
              <a:rPr lang="en-GB" sz="1400" dirty="0">
                <a:solidFill>
                  <a:srgbClr val="262626"/>
                </a:solidFill>
                <a:cs typeface="Arial" charset="0"/>
              </a:rPr>
              <a:t> Number 87</a:t>
            </a:r>
          </a:p>
          <a:p>
            <a:pPr marL="261938" indent="-261938" fontAlgn="base">
              <a:spcBef>
                <a:spcPct val="0"/>
              </a:spcBef>
              <a:spcAft>
                <a:spcPct val="0"/>
              </a:spcAft>
            </a:pPr>
            <a:r>
              <a:rPr lang="en-GB" sz="1400" dirty="0">
                <a:solidFill>
                  <a:srgbClr val="262626"/>
                </a:solidFill>
                <a:cs typeface="Arial" charset="0"/>
              </a:rPr>
              <a:t>2 </a:t>
            </a:r>
            <a:r>
              <a:rPr lang="en-GB" sz="1400" dirty="0" err="1">
                <a:solidFill>
                  <a:srgbClr val="262626"/>
                </a:solidFill>
                <a:cs typeface="Arial" charset="0"/>
              </a:rPr>
              <a:t>Schou</a:t>
            </a:r>
            <a:r>
              <a:rPr lang="en-GB" sz="1400" dirty="0">
                <a:solidFill>
                  <a:srgbClr val="262626"/>
                </a:solidFill>
                <a:cs typeface="Arial" charset="0"/>
              </a:rPr>
              <a:t>, </a:t>
            </a:r>
            <a:r>
              <a:rPr lang="en-GB" sz="1400" dirty="0" err="1">
                <a:solidFill>
                  <a:srgbClr val="262626"/>
                </a:solidFill>
                <a:cs typeface="Arial" charset="0"/>
              </a:rPr>
              <a:t>Acta</a:t>
            </a:r>
            <a:r>
              <a:rPr lang="en-GB" sz="1400" dirty="0">
                <a:solidFill>
                  <a:srgbClr val="262626"/>
                </a:solidFill>
                <a:cs typeface="Arial" charset="0"/>
              </a:rPr>
              <a:t> </a:t>
            </a:r>
            <a:r>
              <a:rPr lang="en-GB" sz="1400" dirty="0" err="1">
                <a:solidFill>
                  <a:srgbClr val="262626"/>
                </a:solidFill>
                <a:cs typeface="Arial" charset="0"/>
              </a:rPr>
              <a:t>Psychyiatr</a:t>
            </a:r>
            <a:r>
              <a:rPr lang="en-GB" sz="1400" dirty="0">
                <a:solidFill>
                  <a:srgbClr val="262626"/>
                </a:solidFill>
                <a:cs typeface="Arial" charset="0"/>
              </a:rPr>
              <a:t> Scan 1976; 54: 193-7</a:t>
            </a:r>
          </a:p>
        </p:txBody>
      </p:sp>
      <p:sp>
        <p:nvSpPr>
          <p:cNvPr id="6" name="Rectangle 2"/>
          <p:cNvSpPr txBox="1">
            <a:spLocks noChangeArrowheads="1"/>
          </p:cNvSpPr>
          <p:nvPr/>
        </p:nvSpPr>
        <p:spPr>
          <a:xfrm>
            <a:off x="101600" y="391886"/>
            <a:ext cx="5432301" cy="860425"/>
          </a:xfrm>
          <a:prstGeom prst="rect">
            <a:avLst/>
          </a:prstGeom>
          <a:solidFill>
            <a:srgbClr val="FFFF99">
              <a:alpha val="69020"/>
            </a:srgb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solidFill>
                  <a:srgbClr val="4BACC6">
                    <a:lumMod val="75000"/>
                  </a:srgbClr>
                </a:solidFill>
              </a:rPr>
              <a:t>Lithium</a:t>
            </a:r>
            <a:r>
              <a:rPr lang="en-GB" sz="3200" b="1" dirty="0">
                <a:solidFill>
                  <a:srgbClr val="4BACC6">
                    <a:lumMod val="75000"/>
                  </a:srgbClr>
                </a:solidFill>
                <a:latin typeface="Copperplate Gothic Light" pitchFamily="34" charset="0"/>
              </a:rPr>
              <a:t> </a:t>
            </a:r>
          </a:p>
        </p:txBody>
      </p:sp>
    </p:spTree>
    <p:extLst>
      <p:ext uri="{BB962C8B-B14F-4D97-AF65-F5344CB8AC3E}">
        <p14:creationId xmlns:p14="http://schemas.microsoft.com/office/powerpoint/2010/main" val="2495479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355771" cy="1016454"/>
          </a:xfrm>
          <a:prstGeom prst="rect">
            <a:avLst/>
          </a:prstGeom>
          <a:solidFill>
            <a:schemeClr val="accent4">
              <a:lumMod val="20000"/>
              <a:lumOff val="80000"/>
            </a:schemeClr>
          </a:solidFill>
        </p:spPr>
        <p:txBody>
          <a:bodyPr>
            <a:normAutofit fontScale="90000"/>
          </a:bodyPr>
          <a:lstStyle/>
          <a:p>
            <a:pPr eaLnBrk="1" hangingPunct="1">
              <a:lnSpc>
                <a:spcPct val="100000"/>
              </a:lnSpc>
            </a:pPr>
            <a:r>
              <a:rPr lang="en-GB" sz="3600" dirty="0"/>
              <a:t>   </a:t>
            </a:r>
            <a:r>
              <a:rPr lang="en-GB" sz="2800" b="1" dirty="0">
                <a:latin typeface="+mj-lt"/>
              </a:rPr>
              <a:t>Summary for </a:t>
            </a:r>
            <a:r>
              <a:rPr lang="en-GB" sz="2800" b="1" dirty="0"/>
              <a:t>mood – stabilizers and recommendations</a:t>
            </a:r>
            <a:endParaRPr lang="en-GB" sz="2800" b="1" i="1" dirty="0">
              <a:latin typeface="+mj-lt"/>
            </a:endParaRPr>
          </a:p>
        </p:txBody>
      </p:sp>
      <p:sp>
        <p:nvSpPr>
          <p:cNvPr id="84995" name="Rectangle 3"/>
          <p:cNvSpPr>
            <a:spLocks noGrp="1" noChangeArrowheads="1"/>
          </p:cNvSpPr>
          <p:nvPr>
            <p:ph idx="4294967295"/>
          </p:nvPr>
        </p:nvSpPr>
        <p:spPr>
          <a:xfrm>
            <a:off x="633046" y="1303029"/>
            <a:ext cx="8236634" cy="5554971"/>
          </a:xfrm>
          <a:prstGeom prst="rect">
            <a:avLst/>
          </a:prstGeom>
        </p:spPr>
        <p:txBody>
          <a:bodyPr>
            <a:normAutofit fontScale="70000" lnSpcReduction="20000"/>
          </a:bodyPr>
          <a:lstStyle/>
          <a:p>
            <a:pPr marL="0" indent="0" eaLnBrk="1" hangingPunct="1">
              <a:buNone/>
            </a:pPr>
            <a:r>
              <a:rPr lang="en-GB" b="1" dirty="0">
                <a:solidFill>
                  <a:srgbClr val="000000"/>
                </a:solidFill>
              </a:rPr>
              <a:t>Valproate: </a:t>
            </a:r>
          </a:p>
          <a:p>
            <a:r>
              <a:rPr lang="en-GB" dirty="0">
                <a:solidFill>
                  <a:srgbClr val="000000"/>
                </a:solidFill>
              </a:rPr>
              <a:t>The concerns about the use of valproate in pregnancy have increased. 	</a:t>
            </a:r>
          </a:p>
          <a:p>
            <a:r>
              <a:rPr lang="en-GB" dirty="0">
                <a:solidFill>
                  <a:srgbClr val="000000"/>
                </a:solidFill>
              </a:rPr>
              <a:t>The administration of folate can only partially prevent 	harm to children  </a:t>
            </a:r>
          </a:p>
          <a:p>
            <a:r>
              <a:rPr lang="en-GB" dirty="0">
                <a:solidFill>
                  <a:srgbClr val="000000"/>
                </a:solidFill>
              </a:rPr>
              <a:t>Valproate should not be used during the whole of pregnancy </a:t>
            </a:r>
          </a:p>
          <a:p>
            <a:endParaRPr lang="en-GB" sz="1700" dirty="0">
              <a:solidFill>
                <a:srgbClr val="000000"/>
              </a:solidFill>
            </a:endParaRPr>
          </a:p>
          <a:p>
            <a:pPr marL="0" indent="0">
              <a:buNone/>
            </a:pPr>
            <a:r>
              <a:rPr lang="en-GB" b="1" dirty="0">
                <a:solidFill>
                  <a:srgbClr val="000000"/>
                </a:solidFill>
              </a:rPr>
              <a:t>European Medicines Agency (2018)</a:t>
            </a:r>
            <a:r>
              <a:rPr lang="en-GB" b="1" baseline="30000" dirty="0">
                <a:solidFill>
                  <a:srgbClr val="000000"/>
                </a:solidFill>
              </a:rPr>
              <a:t>1</a:t>
            </a:r>
            <a:r>
              <a:rPr lang="en-GB" b="1" dirty="0">
                <a:solidFill>
                  <a:srgbClr val="000000"/>
                </a:solidFill>
              </a:rPr>
              <a:t> recommends that:</a:t>
            </a:r>
          </a:p>
          <a:p>
            <a:pPr marL="0" indent="0"/>
            <a:r>
              <a:rPr lang="en-GB" sz="2700" dirty="0" err="1">
                <a:solidFill>
                  <a:srgbClr val="000000"/>
                </a:solidFill>
              </a:rPr>
              <a:t>Valproate</a:t>
            </a:r>
            <a:r>
              <a:rPr lang="en-GB" sz="2700" dirty="0">
                <a:solidFill>
                  <a:srgbClr val="000000"/>
                </a:solidFill>
              </a:rPr>
              <a:t> should not be used in pregnancy unless the women has a form of epilepsy that is unresponsive to other epileptic drugs</a:t>
            </a:r>
          </a:p>
          <a:p>
            <a:pPr marL="0" indent="0"/>
            <a:r>
              <a:rPr lang="en-GB" sz="2700" dirty="0" err="1">
                <a:solidFill>
                  <a:srgbClr val="000000"/>
                </a:solidFill>
              </a:rPr>
              <a:t>Valproate</a:t>
            </a:r>
            <a:r>
              <a:rPr lang="en-GB" sz="2700" dirty="0">
                <a:solidFill>
                  <a:srgbClr val="000000"/>
                </a:solidFill>
              </a:rPr>
              <a:t> should not be prescribed to women of childbearing potential unless they follow a comprehensive pregnancy prevention programme (assessment of potential to become pregnant, pregnancy tests before and during treatment and counselling on risks and contraception</a:t>
            </a:r>
          </a:p>
          <a:p>
            <a:pPr marL="0" indent="0"/>
            <a:r>
              <a:rPr lang="en-GB" sz="2700" dirty="0">
                <a:solidFill>
                  <a:srgbClr val="000000"/>
                </a:solidFill>
              </a:rPr>
              <a:t>Patients may be required to have specialist reviews and complete a risk acknowledgement form every year </a:t>
            </a:r>
          </a:p>
          <a:p>
            <a:pPr marL="0" indent="0"/>
            <a:r>
              <a:rPr lang="en-GB" sz="2700" dirty="0" err="1">
                <a:solidFill>
                  <a:srgbClr val="000000"/>
                </a:solidFill>
              </a:rPr>
              <a:t>Valproate</a:t>
            </a:r>
            <a:r>
              <a:rPr lang="en-GB" sz="2700" dirty="0">
                <a:solidFill>
                  <a:srgbClr val="000000"/>
                </a:solidFill>
              </a:rPr>
              <a:t> packing may carry a visual warning of the pregnancy risks and women will receive a warning card with each prescription</a:t>
            </a:r>
          </a:p>
          <a:p>
            <a:pPr marL="0" indent="0"/>
            <a:endParaRPr lang="en-GB" sz="2700" dirty="0">
              <a:solidFill>
                <a:srgbClr val="000000"/>
              </a:solidFill>
            </a:endParaRPr>
          </a:p>
          <a:p>
            <a:pPr marL="0" indent="0">
              <a:buNone/>
            </a:pPr>
            <a:r>
              <a:rPr lang="en-GB" sz="2000" dirty="0">
                <a:solidFill>
                  <a:srgbClr val="000000"/>
                </a:solidFill>
              </a:rPr>
              <a:t>¹</a:t>
            </a:r>
            <a:r>
              <a:rPr lang="en-GB" sz="2000" dirty="0"/>
              <a:t>Wieck, A. and Jones, S. (2018). Dangers of </a:t>
            </a:r>
            <a:r>
              <a:rPr lang="en-GB" sz="2000" dirty="0" err="1"/>
              <a:t>valproate</a:t>
            </a:r>
            <a:r>
              <a:rPr lang="en-GB" sz="2000" dirty="0"/>
              <a:t> in pregnancy. </a:t>
            </a:r>
            <a:r>
              <a:rPr lang="en-GB" sz="2000" i="1" dirty="0"/>
              <a:t>BMJ</a:t>
            </a:r>
            <a:r>
              <a:rPr lang="en-GB" sz="2000" dirty="0"/>
              <a:t>, p.k1609.</a:t>
            </a:r>
            <a:endParaRPr lang="en-GB" sz="2000" dirty="0">
              <a:solidFill>
                <a:srgbClr val="000000"/>
              </a:solidFill>
            </a:endParaRPr>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841876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320145" cy="1016454"/>
          </a:xfrm>
          <a:prstGeom prst="rect">
            <a:avLst/>
          </a:prstGeom>
          <a:solidFill>
            <a:schemeClr val="accent4">
              <a:lumMod val="20000"/>
              <a:lumOff val="80000"/>
            </a:schemeClr>
          </a:solidFill>
        </p:spPr>
        <p:txBody>
          <a:bodyPr>
            <a:normAutofit fontScale="90000"/>
          </a:bodyPr>
          <a:lstStyle/>
          <a:p>
            <a:pPr eaLnBrk="1" hangingPunct="1">
              <a:lnSpc>
                <a:spcPct val="100000"/>
              </a:lnSpc>
            </a:pPr>
            <a:r>
              <a:rPr lang="en-GB" sz="3600" dirty="0"/>
              <a:t>   </a:t>
            </a:r>
            <a:r>
              <a:rPr lang="en-GB" sz="2800" b="1" dirty="0">
                <a:latin typeface="+mj-lt"/>
              </a:rPr>
              <a:t>Summary for mood stabilizers and recommendations </a:t>
            </a:r>
            <a:endParaRPr lang="en-GB" sz="2800" b="1" i="1" dirty="0">
              <a:latin typeface="+mj-lt"/>
            </a:endParaRPr>
          </a:p>
        </p:txBody>
      </p:sp>
      <p:sp>
        <p:nvSpPr>
          <p:cNvPr id="84995" name="Rectangle 3"/>
          <p:cNvSpPr>
            <a:spLocks noGrp="1" noChangeArrowheads="1"/>
          </p:cNvSpPr>
          <p:nvPr>
            <p:ph idx="4294967295"/>
          </p:nvPr>
        </p:nvSpPr>
        <p:spPr>
          <a:xfrm>
            <a:off x="291964" y="1219200"/>
            <a:ext cx="7856538" cy="5840413"/>
          </a:xfrm>
          <a:prstGeom prst="rect">
            <a:avLst/>
          </a:prstGeom>
        </p:spPr>
        <p:txBody>
          <a:bodyPr>
            <a:normAutofit fontScale="40000" lnSpcReduction="20000"/>
          </a:bodyPr>
          <a:lstStyle/>
          <a:p>
            <a:pPr marL="0" indent="0">
              <a:buNone/>
            </a:pPr>
            <a:r>
              <a:rPr lang="en-GB" sz="5000" b="1" dirty="0">
                <a:solidFill>
                  <a:srgbClr val="000000"/>
                </a:solidFill>
              </a:rPr>
              <a:t>NICE</a:t>
            </a:r>
            <a:r>
              <a:rPr lang="en-GB" sz="5400" baseline="30000" dirty="0">
                <a:solidFill>
                  <a:srgbClr val="000000"/>
                </a:solidFill>
              </a:rPr>
              <a:t> 1 </a:t>
            </a:r>
            <a:r>
              <a:rPr lang="en-GB" sz="5000" b="1" dirty="0">
                <a:solidFill>
                  <a:srgbClr val="000000"/>
                </a:solidFill>
              </a:rPr>
              <a:t>:  </a:t>
            </a:r>
          </a:p>
          <a:p>
            <a:r>
              <a:rPr lang="en-GB" sz="4400" b="1" dirty="0">
                <a:solidFill>
                  <a:srgbClr val="0E0E0E"/>
                </a:solidFill>
                <a:latin typeface="Lato"/>
              </a:rPr>
              <a:t>Valproate</a:t>
            </a:r>
            <a:r>
              <a:rPr lang="en-GB" sz="4400" dirty="0">
                <a:solidFill>
                  <a:srgbClr val="0E0E0E"/>
                </a:solidFill>
                <a:latin typeface="Lato"/>
              </a:rPr>
              <a:t> must not be used in women and girls of childbearing potential (including young girls who are likely to need treatment into their childbearing years), unless other options are unsuitable and the pregnancy prevention programme is in place</a:t>
            </a:r>
            <a:endParaRPr lang="en-GB" sz="4200" dirty="0">
              <a:solidFill>
                <a:srgbClr val="000000"/>
              </a:solidFill>
            </a:endParaRPr>
          </a:p>
          <a:p>
            <a:pPr marL="0" indent="0">
              <a:buNone/>
            </a:pPr>
            <a:r>
              <a:rPr lang="en-GB" sz="4200" dirty="0">
                <a:solidFill>
                  <a:srgbClr val="000000"/>
                </a:solidFill>
              </a:rPr>
              <a:t>	</a:t>
            </a:r>
            <a:endParaRPr lang="en-GB" sz="4500" dirty="0">
              <a:solidFill>
                <a:srgbClr val="000000"/>
              </a:solidFill>
            </a:endParaRPr>
          </a:p>
          <a:p>
            <a:r>
              <a:rPr lang="en-GB" sz="4200" b="1" dirty="0">
                <a:solidFill>
                  <a:srgbClr val="000000"/>
                </a:solidFill>
              </a:rPr>
              <a:t>Valproate and Carbamazepine</a:t>
            </a:r>
            <a:r>
              <a:rPr lang="en-GB" sz="4200" dirty="0">
                <a:solidFill>
                  <a:srgbClr val="000000"/>
                </a:solidFill>
              </a:rPr>
              <a:t> should not be offered in pregnancy</a:t>
            </a:r>
            <a:r>
              <a:rPr lang="en-GB" sz="4200" baseline="30000" dirty="0">
                <a:solidFill>
                  <a:srgbClr val="000000"/>
                </a:solidFill>
              </a:rPr>
              <a:t>1</a:t>
            </a:r>
            <a:r>
              <a:rPr lang="en-GB" sz="4200" dirty="0">
                <a:solidFill>
                  <a:srgbClr val="000000"/>
                </a:solidFill>
              </a:rPr>
              <a:t>. </a:t>
            </a:r>
          </a:p>
          <a:p>
            <a:r>
              <a:rPr lang="en-GB" sz="4200" b="1" dirty="0">
                <a:solidFill>
                  <a:srgbClr val="000000"/>
                </a:solidFill>
              </a:rPr>
              <a:t>Lamotrigine</a:t>
            </a:r>
            <a:r>
              <a:rPr lang="en-GB" sz="4200" dirty="0">
                <a:solidFill>
                  <a:srgbClr val="000000"/>
                </a:solidFill>
              </a:rPr>
              <a:t>: no recommendations regarding its use. If used, monitor serum levels frequently in pregnancy (tend to fall) and into the postpartum period </a:t>
            </a:r>
            <a:br>
              <a:rPr lang="en-GB" sz="4200" dirty="0">
                <a:solidFill>
                  <a:srgbClr val="000000"/>
                </a:solidFill>
              </a:rPr>
            </a:br>
            <a:r>
              <a:rPr lang="en-GB" sz="4200" dirty="0">
                <a:solidFill>
                  <a:srgbClr val="000000"/>
                </a:solidFill>
              </a:rPr>
              <a:t>(increase again)</a:t>
            </a:r>
          </a:p>
          <a:p>
            <a:pPr>
              <a:buNone/>
            </a:pPr>
            <a:endParaRPr lang="en-GB" sz="4200" dirty="0">
              <a:solidFill>
                <a:srgbClr val="000000"/>
              </a:solidFill>
            </a:endParaRPr>
          </a:p>
          <a:p>
            <a:pPr marL="0" indent="0">
              <a:buNone/>
            </a:pPr>
            <a:r>
              <a:rPr lang="en-GB" sz="5000" b="1" dirty="0">
                <a:solidFill>
                  <a:srgbClr val="000000"/>
                </a:solidFill>
              </a:rPr>
              <a:t>Lithium: </a:t>
            </a:r>
          </a:p>
          <a:p>
            <a:r>
              <a:rPr lang="en-GB" sz="4500" dirty="0">
                <a:solidFill>
                  <a:srgbClr val="000000"/>
                </a:solidFill>
              </a:rPr>
              <a:t>	Only continue lithium in first trimester if switch to a safer drug </a:t>
            </a:r>
          </a:p>
          <a:p>
            <a:pPr marL="0" indent="0">
              <a:buNone/>
            </a:pPr>
            <a:r>
              <a:rPr lang="en-GB" sz="4500" dirty="0">
                <a:solidFill>
                  <a:srgbClr val="000000"/>
                </a:solidFill>
              </a:rPr>
              <a:t>	results in high risk of relapse</a:t>
            </a:r>
          </a:p>
          <a:p>
            <a:r>
              <a:rPr lang="en-GB" sz="4500" dirty="0">
                <a:solidFill>
                  <a:srgbClr val="000000"/>
                </a:solidFill>
              </a:rPr>
              <a:t>	Otherwise replace lithium with an antipsychotic agent until </a:t>
            </a:r>
          </a:p>
          <a:p>
            <a:pPr marL="0" indent="0">
              <a:buNone/>
            </a:pPr>
            <a:r>
              <a:rPr lang="en-GB" sz="4500" dirty="0">
                <a:solidFill>
                  <a:srgbClr val="000000"/>
                </a:solidFill>
              </a:rPr>
              <a:t>	after delivery or until the 2</a:t>
            </a:r>
            <a:r>
              <a:rPr lang="en-GB" sz="4500" baseline="30000" dirty="0">
                <a:solidFill>
                  <a:srgbClr val="000000"/>
                </a:solidFill>
              </a:rPr>
              <a:t>nd</a:t>
            </a:r>
            <a:r>
              <a:rPr lang="en-GB" sz="4500" dirty="0">
                <a:solidFill>
                  <a:srgbClr val="000000"/>
                </a:solidFill>
              </a:rPr>
              <a:t> trimester</a:t>
            </a:r>
          </a:p>
          <a:p>
            <a:r>
              <a:rPr lang="en-GB" sz="4500" dirty="0">
                <a:solidFill>
                  <a:srgbClr val="000000"/>
                </a:solidFill>
              </a:rPr>
              <a:t>  Measure serum levels frequently, particularly in month before expected 	delivery date (for details see NICE guidance</a:t>
            </a:r>
            <a:r>
              <a:rPr lang="en-GB" sz="4500" baseline="30000" dirty="0">
                <a:solidFill>
                  <a:srgbClr val="000000"/>
                </a:solidFill>
              </a:rPr>
              <a:t>1</a:t>
            </a:r>
            <a:r>
              <a:rPr lang="en-GB" sz="4500" dirty="0">
                <a:solidFill>
                  <a:srgbClr val="000000"/>
                </a:solidFill>
              </a:rPr>
              <a:t>)</a:t>
            </a:r>
            <a:endParaRPr lang="en-GB" sz="4100" dirty="0">
              <a:solidFill>
                <a:srgbClr val="000000"/>
              </a:solidFill>
            </a:endParaRPr>
          </a:p>
          <a:p>
            <a:endParaRPr lang="en-GB" sz="3300" dirty="0">
              <a:solidFill>
                <a:srgbClr val="000000"/>
              </a:solidFill>
            </a:endParaRPr>
          </a:p>
          <a:p>
            <a:pPr marL="0" indent="0">
              <a:buNone/>
            </a:pPr>
            <a:endParaRPr lang="en-GB" sz="3300" dirty="0">
              <a:solidFill>
                <a:srgbClr val="000000"/>
              </a:solidFill>
            </a:endParaRPr>
          </a:p>
          <a:p>
            <a:pPr marL="0" indent="0" eaLnBrk="1" hangingPunct="1">
              <a:buNone/>
            </a:pPr>
            <a:r>
              <a:rPr lang="en-GB" sz="3300" dirty="0">
                <a:solidFill>
                  <a:srgbClr val="000000"/>
                </a:solidFill>
              </a:rPr>
              <a:t>	</a:t>
            </a:r>
            <a:endParaRPr lang="en-GB" dirty="0">
              <a:solidFill>
                <a:srgbClr val="000000"/>
              </a:solidFill>
            </a:endParaRPr>
          </a:p>
          <a:p>
            <a:pPr marL="261938" indent="-261938" eaLnBrk="1" hangingPunct="1">
              <a:buFontTx/>
              <a:buNone/>
            </a:pPr>
            <a:endParaRPr lang="en-GB" sz="2800" dirty="0">
              <a:solidFill>
                <a:srgbClr val="3366FF"/>
              </a:solidFill>
            </a:endParaRPr>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6" name="TextBox 5"/>
          <p:cNvSpPr txBox="1"/>
          <p:nvPr/>
        </p:nvSpPr>
        <p:spPr>
          <a:xfrm>
            <a:off x="910995" y="6440342"/>
            <a:ext cx="7902526" cy="307777"/>
          </a:xfrm>
          <a:prstGeom prst="rect">
            <a:avLst/>
          </a:prstGeom>
          <a:noFill/>
        </p:spPr>
        <p:txBody>
          <a:bodyPr wrap="square" rtlCol="0">
            <a:spAutoFit/>
          </a:bodyPr>
          <a:lstStyle/>
          <a:p>
            <a:pPr fontAlgn="base">
              <a:spcBef>
                <a:spcPct val="0"/>
              </a:spcBef>
              <a:spcAft>
                <a:spcPct val="0"/>
              </a:spcAft>
            </a:pPr>
            <a:r>
              <a:rPr lang="en-GB" sz="1400" baseline="30000" dirty="0">
                <a:solidFill>
                  <a:prstClr val="black">
                    <a:lumMod val="85000"/>
                    <a:lumOff val="15000"/>
                  </a:prstClr>
                </a:solidFill>
                <a:cs typeface="Arial" charset="0"/>
              </a:rPr>
              <a:t>1</a:t>
            </a:r>
            <a:r>
              <a:rPr lang="en-GB" sz="1400" dirty="0">
                <a:solidFill>
                  <a:prstClr val="black">
                    <a:lumMod val="85000"/>
                    <a:lumOff val="15000"/>
                  </a:prstClr>
                </a:solidFill>
                <a:cs typeface="Arial" charset="0"/>
              </a:rPr>
              <a:t>National Institute of Health and Care Excellence (2014) Clinical Practice Guideline 192</a:t>
            </a:r>
          </a:p>
        </p:txBody>
      </p:sp>
    </p:spTree>
    <p:extLst>
      <p:ext uri="{BB962C8B-B14F-4D97-AF65-F5344CB8AC3E}">
        <p14:creationId xmlns:p14="http://schemas.microsoft.com/office/powerpoint/2010/main" val="4157929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545777" cy="1016454"/>
          </a:xfrm>
          <a:prstGeom prst="rect">
            <a:avLst/>
          </a:prstGeom>
          <a:solidFill>
            <a:schemeClr val="accent6">
              <a:lumMod val="40000"/>
              <a:lumOff val="60000"/>
            </a:schemeClr>
          </a:solidFill>
          <a:ln>
            <a:solidFill>
              <a:schemeClr val="accent3">
                <a:lumMod val="60000"/>
                <a:lumOff val="40000"/>
              </a:schemeClr>
            </a:solidFill>
          </a:ln>
        </p:spPr>
        <p:txBody>
          <a:bodyPr>
            <a:normAutofit fontScale="90000"/>
          </a:bodyPr>
          <a:lstStyle/>
          <a:p>
            <a:pPr eaLnBrk="1" hangingPunct="1">
              <a:lnSpc>
                <a:spcPct val="100000"/>
              </a:lnSpc>
            </a:pPr>
            <a:r>
              <a:rPr lang="en-GB" sz="3600" dirty="0"/>
              <a:t>   </a:t>
            </a:r>
            <a:r>
              <a:rPr lang="en-GB" sz="3200" b="1" dirty="0"/>
              <a:t>Antidepressants – neonatal issues</a:t>
            </a:r>
            <a:endParaRPr lang="en-GB" sz="3200" b="1" i="1" dirty="0"/>
          </a:p>
        </p:txBody>
      </p:sp>
      <p:sp>
        <p:nvSpPr>
          <p:cNvPr id="84995" name="Rectangle 3"/>
          <p:cNvSpPr>
            <a:spLocks noGrp="1" noChangeArrowheads="1"/>
          </p:cNvSpPr>
          <p:nvPr>
            <p:ph idx="4294967295"/>
          </p:nvPr>
        </p:nvSpPr>
        <p:spPr>
          <a:xfrm>
            <a:off x="626858" y="1772816"/>
            <a:ext cx="7856538" cy="5840413"/>
          </a:xfrm>
          <a:prstGeom prst="rect">
            <a:avLst/>
          </a:prstGeom>
        </p:spPr>
        <p:txBody>
          <a:bodyPr>
            <a:normAutofit/>
          </a:bodyPr>
          <a:lstStyle/>
          <a:p>
            <a:pPr marL="261938" indent="-261938" eaLnBrk="1" hangingPunct="1">
              <a:buFontTx/>
              <a:buNone/>
            </a:pPr>
            <a:r>
              <a:rPr lang="en-GB" sz="2400" b="1" dirty="0"/>
              <a:t>Persistent pulmonary hypertension of the </a:t>
            </a:r>
            <a:r>
              <a:rPr lang="en-GB" sz="2400" b="1" dirty="0" err="1"/>
              <a:t>newborn</a:t>
            </a:r>
            <a:endParaRPr lang="en-GB" sz="2400" b="1" dirty="0"/>
          </a:p>
          <a:p>
            <a:pPr marL="261938" indent="-261938" eaLnBrk="1" hangingPunct="1">
              <a:buFontTx/>
              <a:buNone/>
            </a:pPr>
            <a:endParaRPr lang="en-GB" sz="2400" b="1" dirty="0"/>
          </a:p>
          <a:p>
            <a:r>
              <a:rPr lang="en-GB" sz="2400" dirty="0"/>
              <a:t>SSRI exposure: odds ratio 2.50 (1.32 to 4.73) – meta-analysis by </a:t>
            </a:r>
            <a:r>
              <a:rPr lang="en-GB" sz="2400" dirty="0" err="1"/>
              <a:t>Grigoriadis</a:t>
            </a:r>
            <a:r>
              <a:rPr lang="en-GB" sz="2400" dirty="0"/>
              <a:t> et al, 2013</a:t>
            </a:r>
            <a:r>
              <a:rPr lang="en-GB" sz="2400" baseline="30000" dirty="0"/>
              <a:t>1</a:t>
            </a:r>
          </a:p>
          <a:p>
            <a:r>
              <a:rPr lang="en-GB" sz="2400" dirty="0"/>
              <a:t>Effect seen after late pregnancy exposure only </a:t>
            </a:r>
          </a:p>
          <a:p>
            <a:r>
              <a:rPr lang="en-GB" sz="2400" dirty="0"/>
              <a:t>Rare condition: number needed to harm : 286-351 for 1 additional case</a:t>
            </a:r>
          </a:p>
          <a:p>
            <a:pPr marL="0" indent="0">
              <a:buNone/>
            </a:pPr>
            <a:endParaRPr lang="en-GB" sz="2400" dirty="0"/>
          </a:p>
          <a:p>
            <a:endParaRPr lang="en-GB" sz="2400" dirty="0"/>
          </a:p>
          <a:p>
            <a:pPr marL="0" indent="0">
              <a:buNone/>
            </a:pPr>
            <a:endParaRPr lang="en-GB" sz="2400" dirty="0"/>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6" name="TextBox 5"/>
          <p:cNvSpPr txBox="1"/>
          <p:nvPr/>
        </p:nvSpPr>
        <p:spPr>
          <a:xfrm>
            <a:off x="755576" y="5806347"/>
            <a:ext cx="7902526" cy="307777"/>
          </a:xfrm>
          <a:prstGeom prst="rect">
            <a:avLst/>
          </a:prstGeom>
          <a:noFill/>
        </p:spPr>
        <p:txBody>
          <a:bodyPr wrap="square" rtlCol="0">
            <a:spAutoFit/>
          </a:bodyPr>
          <a:lstStyle/>
          <a:p>
            <a:pPr fontAlgn="base">
              <a:spcBef>
                <a:spcPct val="0"/>
              </a:spcBef>
              <a:spcAft>
                <a:spcPct val="0"/>
              </a:spcAft>
            </a:pPr>
            <a:r>
              <a:rPr lang="en-GB" sz="1400" baseline="30000" dirty="0">
                <a:solidFill>
                  <a:prstClr val="black">
                    <a:lumMod val="85000"/>
                    <a:lumOff val="15000"/>
                  </a:prstClr>
                </a:solidFill>
                <a:cs typeface="Arial" charset="0"/>
              </a:rPr>
              <a:t>1</a:t>
            </a:r>
            <a:r>
              <a:rPr lang="en-US" sz="1400" baseline="30000" dirty="0"/>
              <a:t> </a:t>
            </a:r>
            <a:r>
              <a:rPr lang="en-US" sz="1400" dirty="0" err="1"/>
              <a:t>Grigoriadis</a:t>
            </a:r>
            <a:r>
              <a:rPr lang="en-US" sz="1400" dirty="0"/>
              <a:t> et al (2013), BMJ, </a:t>
            </a:r>
            <a:r>
              <a:rPr lang="en-US" sz="1400" dirty="0" err="1"/>
              <a:t>doi</a:t>
            </a:r>
            <a:r>
              <a:rPr lang="en-US" sz="1400" dirty="0"/>
              <a:t>: 10.1136/bmj.f6932  </a:t>
            </a:r>
            <a:endParaRPr lang="en-GB" sz="1400" dirty="0">
              <a:solidFill>
                <a:prstClr val="black">
                  <a:lumMod val="85000"/>
                  <a:lumOff val="15000"/>
                </a:prstClr>
              </a:solidFill>
              <a:cs typeface="Arial" charset="0"/>
            </a:endParaRPr>
          </a:p>
        </p:txBody>
      </p:sp>
    </p:spTree>
    <p:extLst>
      <p:ext uri="{BB962C8B-B14F-4D97-AF65-F5344CB8AC3E}">
        <p14:creationId xmlns:p14="http://schemas.microsoft.com/office/powerpoint/2010/main" val="1304704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533901" cy="1016454"/>
          </a:xfrm>
          <a:prstGeom prst="rect">
            <a:avLst/>
          </a:prstGeom>
          <a:solidFill>
            <a:schemeClr val="accent6">
              <a:lumMod val="40000"/>
              <a:lumOff val="60000"/>
            </a:schemeClr>
          </a:solidFill>
          <a:ln>
            <a:solidFill>
              <a:schemeClr val="accent3">
                <a:lumMod val="60000"/>
                <a:lumOff val="40000"/>
              </a:schemeClr>
            </a:solidFill>
          </a:ln>
        </p:spPr>
        <p:txBody>
          <a:bodyPr>
            <a:normAutofit/>
          </a:bodyPr>
          <a:lstStyle/>
          <a:p>
            <a:pPr eaLnBrk="1" hangingPunct="1">
              <a:lnSpc>
                <a:spcPct val="100000"/>
              </a:lnSpc>
            </a:pPr>
            <a:r>
              <a:rPr lang="en-GB" sz="3600" dirty="0"/>
              <a:t>  </a:t>
            </a:r>
            <a:r>
              <a:rPr lang="en-GB" sz="2400" b="1" dirty="0"/>
              <a:t>Antidepressants – First trimester exposure</a:t>
            </a:r>
            <a:endParaRPr lang="en-GB" sz="2400" b="1" i="1" dirty="0"/>
          </a:p>
        </p:txBody>
      </p:sp>
      <p:sp>
        <p:nvSpPr>
          <p:cNvPr id="84995" name="Rectangle 3"/>
          <p:cNvSpPr>
            <a:spLocks noGrp="1" noChangeArrowheads="1"/>
          </p:cNvSpPr>
          <p:nvPr>
            <p:ph idx="4294967295"/>
          </p:nvPr>
        </p:nvSpPr>
        <p:spPr>
          <a:xfrm>
            <a:off x="626858" y="1772816"/>
            <a:ext cx="7856538" cy="5840413"/>
          </a:xfrm>
          <a:prstGeom prst="rect">
            <a:avLst/>
          </a:prstGeom>
        </p:spPr>
        <p:txBody>
          <a:bodyPr>
            <a:normAutofit/>
          </a:bodyPr>
          <a:lstStyle/>
          <a:p>
            <a:pPr marL="0" indent="0">
              <a:buNone/>
            </a:pPr>
            <a:endParaRPr lang="en-GB" sz="2400" dirty="0"/>
          </a:p>
          <a:p>
            <a:endParaRPr lang="en-GB" sz="2400" dirty="0"/>
          </a:p>
          <a:p>
            <a:pPr marL="0" indent="0">
              <a:buNone/>
            </a:pPr>
            <a:endParaRPr lang="en-GB" sz="2400" dirty="0"/>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3" name="TextBox 2"/>
          <p:cNvSpPr txBox="1"/>
          <p:nvPr/>
        </p:nvSpPr>
        <p:spPr>
          <a:xfrm>
            <a:off x="304095" y="1772816"/>
            <a:ext cx="8800716" cy="3877985"/>
          </a:xfrm>
          <a:prstGeom prst="rect">
            <a:avLst/>
          </a:prstGeom>
          <a:noFill/>
        </p:spPr>
        <p:txBody>
          <a:bodyPr wrap="square" rtlCol="0">
            <a:spAutoFit/>
          </a:bodyPr>
          <a:lstStyle/>
          <a:p>
            <a:pPr marL="285750" indent="-285750">
              <a:buFont typeface="Arial" panose="020B0604020202020204" pitchFamily="34" charset="0"/>
              <a:buChar char="•"/>
            </a:pPr>
            <a:r>
              <a:rPr lang="en-GB" dirty="0"/>
              <a:t>Little known about tricyclics, clomipramine has been associated with </a:t>
            </a:r>
          </a:p>
          <a:p>
            <a:r>
              <a:rPr lang="en-GB" dirty="0"/>
              <a:t>	a small increase in cardiovascular malformations</a:t>
            </a:r>
          </a:p>
          <a:p>
            <a:endParaRPr lang="en-GB" dirty="0"/>
          </a:p>
          <a:p>
            <a:pPr marL="285750" indent="-285750">
              <a:buFont typeface="Arial" panose="020B0604020202020204" pitchFamily="34" charset="0"/>
              <a:buChar char="•"/>
            </a:pPr>
            <a:r>
              <a:rPr lang="en-GB" dirty="0"/>
              <a:t>SSRIs – much more data, mostly from epidemiological studies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SSSRIs associated with small increase of cardiovascular anomalies </a:t>
            </a:r>
          </a:p>
          <a:p>
            <a:r>
              <a:rPr lang="en-GB" dirty="0"/>
              <a:t>     (relative risk for cardiovascular malformations 1.36, septal heart defects 1.40)</a:t>
            </a:r>
            <a:r>
              <a:rPr lang="en-GB" baseline="30000" dirty="0"/>
              <a:t>1</a:t>
            </a:r>
          </a:p>
          <a:p>
            <a:endParaRPr lang="en-GB" baseline="30000" dirty="0"/>
          </a:p>
          <a:p>
            <a:pPr marL="285750" indent="-285750">
              <a:buFont typeface="Arial" panose="020B0604020202020204" pitchFamily="34" charset="0"/>
              <a:buChar char="•"/>
            </a:pPr>
            <a:r>
              <a:rPr lang="en-GB" dirty="0"/>
              <a:t>Data concerning small risks of other malformations is less consistent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Differences between SSRIs – inconsistent evidence except for paroxetine being probable the SSRI with the highest risks (may be associated with small absolute increase in congenital heart defects but results across other studies inconsistent with some finding no association)</a:t>
            </a:r>
          </a:p>
        </p:txBody>
      </p:sp>
      <p:sp>
        <p:nvSpPr>
          <p:cNvPr id="5" name="TextBox 4"/>
          <p:cNvSpPr txBox="1"/>
          <p:nvPr/>
        </p:nvSpPr>
        <p:spPr>
          <a:xfrm>
            <a:off x="3540718" y="5758141"/>
            <a:ext cx="5377651" cy="338554"/>
          </a:xfrm>
          <a:prstGeom prst="rect">
            <a:avLst/>
          </a:prstGeom>
          <a:noFill/>
        </p:spPr>
        <p:txBody>
          <a:bodyPr wrap="square" rtlCol="0">
            <a:spAutoFit/>
          </a:bodyPr>
          <a:lstStyle/>
          <a:p>
            <a:r>
              <a:rPr lang="en-GB" sz="1600" baseline="30000" dirty="0"/>
              <a:t>1</a:t>
            </a:r>
            <a:r>
              <a:rPr lang="en-GB" sz="1600" dirty="0"/>
              <a:t>Grigoriadis et al (2013) J </a:t>
            </a:r>
            <a:r>
              <a:rPr lang="en-GB" sz="1600" dirty="0" err="1"/>
              <a:t>Clin</a:t>
            </a:r>
            <a:r>
              <a:rPr lang="en-GB" sz="1600" dirty="0"/>
              <a:t> Psychiatry 74: e293-308</a:t>
            </a:r>
          </a:p>
        </p:txBody>
      </p:sp>
    </p:spTree>
    <p:extLst>
      <p:ext uri="{BB962C8B-B14F-4D97-AF65-F5344CB8AC3E}">
        <p14:creationId xmlns:p14="http://schemas.microsoft.com/office/powerpoint/2010/main" val="457328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438899" cy="1016454"/>
          </a:xfrm>
          <a:prstGeom prst="rect">
            <a:avLst/>
          </a:prstGeom>
          <a:solidFill>
            <a:schemeClr val="accent6">
              <a:lumMod val="40000"/>
              <a:lumOff val="60000"/>
            </a:schemeClr>
          </a:solidFill>
          <a:ln>
            <a:solidFill>
              <a:schemeClr val="accent3">
                <a:lumMod val="60000"/>
                <a:lumOff val="40000"/>
              </a:schemeClr>
            </a:solidFill>
          </a:ln>
        </p:spPr>
        <p:txBody>
          <a:bodyPr>
            <a:normAutofit/>
          </a:bodyPr>
          <a:lstStyle/>
          <a:p>
            <a:pPr eaLnBrk="1" hangingPunct="1">
              <a:lnSpc>
                <a:spcPct val="100000"/>
              </a:lnSpc>
            </a:pPr>
            <a:r>
              <a:rPr lang="en-GB" sz="3600" dirty="0"/>
              <a:t>  </a:t>
            </a:r>
            <a:r>
              <a:rPr lang="en-GB" sz="2400" b="1" dirty="0"/>
              <a:t>Antidepressants – pregnancy outcomes</a:t>
            </a:r>
            <a:endParaRPr lang="en-GB" sz="2400" b="1" i="1" dirty="0"/>
          </a:p>
        </p:txBody>
      </p:sp>
      <p:sp>
        <p:nvSpPr>
          <p:cNvPr id="84995" name="Rectangle 3"/>
          <p:cNvSpPr>
            <a:spLocks noGrp="1" noChangeArrowheads="1"/>
          </p:cNvSpPr>
          <p:nvPr>
            <p:ph idx="4294967295"/>
          </p:nvPr>
        </p:nvSpPr>
        <p:spPr>
          <a:xfrm>
            <a:off x="626858" y="1772816"/>
            <a:ext cx="7856538" cy="5840413"/>
          </a:xfrm>
          <a:prstGeom prst="rect">
            <a:avLst/>
          </a:prstGeom>
        </p:spPr>
        <p:txBody>
          <a:bodyPr>
            <a:normAutofit/>
          </a:bodyPr>
          <a:lstStyle/>
          <a:p>
            <a:pPr marL="0" indent="0">
              <a:buNone/>
            </a:pPr>
            <a:endParaRPr lang="en-GB" sz="2400" dirty="0"/>
          </a:p>
          <a:p>
            <a:endParaRPr lang="en-GB" sz="2400" dirty="0"/>
          </a:p>
          <a:p>
            <a:pPr marL="0" indent="0">
              <a:buNone/>
            </a:pPr>
            <a:endParaRPr lang="en-GB" sz="2400" dirty="0"/>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3" name="TextBox 2"/>
          <p:cNvSpPr txBox="1"/>
          <p:nvPr/>
        </p:nvSpPr>
        <p:spPr>
          <a:xfrm>
            <a:off x="395536" y="1671697"/>
            <a:ext cx="8087860" cy="2308324"/>
          </a:xfrm>
          <a:prstGeom prst="rect">
            <a:avLst/>
          </a:prstGeom>
          <a:noFill/>
        </p:spPr>
        <p:txBody>
          <a:bodyPr wrap="square" rtlCol="0">
            <a:spAutoFit/>
          </a:bodyPr>
          <a:lstStyle/>
          <a:p>
            <a:r>
              <a:rPr lang="en-GB" b="1" dirty="0"/>
              <a:t>Premature delivery </a:t>
            </a:r>
          </a:p>
          <a:p>
            <a:endParaRPr lang="en-GB" b="1" dirty="0"/>
          </a:p>
          <a:p>
            <a:pPr marL="285750" indent="-285750">
              <a:buFont typeface="Arial" panose="020B0604020202020204" pitchFamily="34" charset="0"/>
              <a:buChar char="•"/>
            </a:pPr>
            <a:r>
              <a:rPr lang="en-GB" dirty="0"/>
              <a:t>Inconsistent findings about association between antidepressants and pre-term delivery </a:t>
            </a:r>
          </a:p>
          <a:p>
            <a:pPr marL="285750" indent="-285750">
              <a:buFont typeface="Arial" panose="020B0604020202020204" pitchFamily="34" charset="0"/>
              <a:buChar char="•"/>
            </a:pPr>
            <a:r>
              <a:rPr lang="en-GB" dirty="0"/>
              <a:t>Preterm delivery may be associated with timing of exposure (&gt;3</a:t>
            </a:r>
            <a:r>
              <a:rPr lang="en-GB" baseline="30000" dirty="0"/>
              <a:t>rd</a:t>
            </a:r>
            <a:r>
              <a:rPr lang="en-GB" dirty="0"/>
              <a:t> trimester)</a:t>
            </a:r>
          </a:p>
          <a:p>
            <a:pPr marL="285750" indent="-285750">
              <a:buFont typeface="Arial" panose="020B0604020202020204" pitchFamily="34" charset="0"/>
              <a:buChar char="•"/>
            </a:pPr>
            <a:r>
              <a:rPr lang="en-GB" dirty="0"/>
              <a:t>Depression is also associated with preterm delivery</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974539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165766" cy="1016454"/>
          </a:xfrm>
          <a:prstGeom prst="rect">
            <a:avLst/>
          </a:prstGeom>
          <a:solidFill>
            <a:schemeClr val="accent6">
              <a:lumMod val="40000"/>
              <a:lumOff val="60000"/>
            </a:schemeClr>
          </a:solidFill>
          <a:ln>
            <a:solidFill>
              <a:schemeClr val="accent3">
                <a:lumMod val="60000"/>
                <a:lumOff val="40000"/>
              </a:schemeClr>
            </a:solidFill>
          </a:ln>
        </p:spPr>
        <p:txBody>
          <a:bodyPr>
            <a:normAutofit fontScale="90000"/>
          </a:bodyPr>
          <a:lstStyle/>
          <a:p>
            <a:pPr eaLnBrk="1" hangingPunct="1">
              <a:lnSpc>
                <a:spcPct val="100000"/>
              </a:lnSpc>
            </a:pPr>
            <a:r>
              <a:rPr lang="en-GB" sz="3600" dirty="0"/>
              <a:t>   </a:t>
            </a:r>
            <a:r>
              <a:rPr lang="en-GB" sz="2800" b="1" dirty="0"/>
              <a:t>Antidepressants – poor neonatal adaptation</a:t>
            </a:r>
            <a:endParaRPr lang="en-GB" sz="2800" b="1" i="1" dirty="0">
              <a:latin typeface="+mj-lt"/>
            </a:endParaRPr>
          </a:p>
        </p:txBody>
      </p:sp>
      <p:sp>
        <p:nvSpPr>
          <p:cNvPr id="84995" name="Rectangle 3"/>
          <p:cNvSpPr>
            <a:spLocks noGrp="1" noChangeArrowheads="1"/>
          </p:cNvSpPr>
          <p:nvPr>
            <p:ph idx="4294967295"/>
          </p:nvPr>
        </p:nvSpPr>
        <p:spPr>
          <a:xfrm>
            <a:off x="626857" y="1772816"/>
            <a:ext cx="8334263" cy="5840413"/>
          </a:xfrm>
          <a:prstGeom prst="rect">
            <a:avLst/>
          </a:prstGeom>
        </p:spPr>
        <p:txBody>
          <a:bodyPr>
            <a:normAutofit/>
          </a:bodyPr>
          <a:lstStyle/>
          <a:p>
            <a:pPr marL="285750" indent="-285750"/>
            <a:r>
              <a:rPr lang="en-GB" sz="2400" dirty="0">
                <a:solidFill>
                  <a:schemeClr val="tx1">
                    <a:lumMod val="85000"/>
                    <a:lumOff val="15000"/>
                  </a:schemeClr>
                </a:solidFill>
              </a:rPr>
              <a:t>All antidepressants – (</a:t>
            </a:r>
            <a:r>
              <a:rPr lang="en-GB" sz="2100" dirty="0">
                <a:solidFill>
                  <a:schemeClr val="tx1">
                    <a:lumMod val="85000"/>
                    <a:lumOff val="15000"/>
                  </a:schemeClr>
                </a:solidFill>
              </a:rPr>
              <a:t>meta-analysis by </a:t>
            </a:r>
            <a:r>
              <a:rPr lang="en-GB" sz="2100" dirty="0" err="1">
                <a:solidFill>
                  <a:schemeClr val="tx1">
                    <a:lumMod val="85000"/>
                    <a:lumOff val="15000"/>
                  </a:schemeClr>
                </a:solidFill>
              </a:rPr>
              <a:t>Grigoriadis</a:t>
            </a:r>
            <a:r>
              <a:rPr lang="en-GB" sz="2100" dirty="0">
                <a:solidFill>
                  <a:schemeClr val="tx1">
                    <a:lumMod val="85000"/>
                    <a:lumOff val="15000"/>
                  </a:schemeClr>
                </a:solidFill>
              </a:rPr>
              <a:t> et al, 2013</a:t>
            </a:r>
            <a:r>
              <a:rPr lang="en-GB" sz="2400" dirty="0">
                <a:solidFill>
                  <a:schemeClr val="tx1">
                    <a:lumMod val="85000"/>
                    <a:lumOff val="15000"/>
                  </a:schemeClr>
                </a:solidFill>
              </a:rPr>
              <a:t>)</a:t>
            </a:r>
          </a:p>
          <a:p>
            <a:pPr marL="285750" indent="-285750">
              <a:buNone/>
            </a:pPr>
            <a:endParaRPr lang="en-GB" sz="1500" dirty="0">
              <a:solidFill>
                <a:schemeClr val="tx1">
                  <a:lumMod val="85000"/>
                  <a:lumOff val="15000"/>
                </a:schemeClr>
              </a:solidFill>
            </a:endParaRPr>
          </a:p>
          <a:p>
            <a:r>
              <a:rPr lang="en-GB" sz="2400" dirty="0">
                <a:solidFill>
                  <a:schemeClr val="tx1">
                    <a:lumMod val="85000"/>
                    <a:lumOff val="15000"/>
                  </a:schemeClr>
                </a:solidFill>
              </a:rPr>
              <a:t>Poor neonatal adaptation symptoms (OR 5.07)</a:t>
            </a:r>
          </a:p>
          <a:p>
            <a:pPr>
              <a:buNone/>
            </a:pPr>
            <a:endParaRPr lang="en-GB" sz="1500" dirty="0">
              <a:solidFill>
                <a:schemeClr val="tx1">
                  <a:lumMod val="85000"/>
                  <a:lumOff val="15000"/>
                </a:schemeClr>
              </a:solidFill>
            </a:endParaRPr>
          </a:p>
          <a:p>
            <a:r>
              <a:rPr lang="en-GB" sz="2400" dirty="0">
                <a:solidFill>
                  <a:schemeClr val="tx1">
                    <a:lumMod val="85000"/>
                    <a:lumOff val="15000"/>
                  </a:schemeClr>
                </a:solidFill>
              </a:rPr>
              <a:t>Neonatal respiratory distress  (OR 2.20)</a:t>
            </a:r>
          </a:p>
          <a:p>
            <a:pPr>
              <a:buNone/>
            </a:pPr>
            <a:endParaRPr lang="en-GB" sz="1500" dirty="0">
              <a:solidFill>
                <a:schemeClr val="tx1">
                  <a:lumMod val="85000"/>
                  <a:lumOff val="15000"/>
                </a:schemeClr>
              </a:solidFill>
            </a:endParaRPr>
          </a:p>
          <a:p>
            <a:r>
              <a:rPr lang="en-GB" sz="2400" dirty="0">
                <a:solidFill>
                  <a:schemeClr val="tx1">
                    <a:lumMod val="85000"/>
                    <a:lumOff val="15000"/>
                  </a:schemeClr>
                </a:solidFill>
              </a:rPr>
              <a:t>Neonatal  tremors (OR 7.89)</a:t>
            </a:r>
          </a:p>
          <a:p>
            <a:pPr>
              <a:buNone/>
            </a:pPr>
            <a:endParaRPr lang="en-GB" sz="1500" dirty="0">
              <a:solidFill>
                <a:schemeClr val="tx1">
                  <a:lumMod val="85000"/>
                  <a:lumOff val="15000"/>
                </a:schemeClr>
              </a:solidFill>
            </a:endParaRPr>
          </a:p>
          <a:p>
            <a:r>
              <a:rPr lang="en-GB" sz="2400" dirty="0">
                <a:solidFill>
                  <a:schemeClr val="tx1">
                    <a:lumMod val="85000"/>
                    <a:lumOff val="15000"/>
                  </a:schemeClr>
                </a:solidFill>
              </a:rPr>
              <a:t>Affects 1:3 babies, but mild and transient, rarely needs more than monitoring</a:t>
            </a:r>
          </a:p>
          <a:p>
            <a:endParaRPr lang="en-GB" sz="2400" dirty="0"/>
          </a:p>
          <a:p>
            <a:pPr marL="0" indent="0">
              <a:buNone/>
            </a:pPr>
            <a:endParaRPr lang="en-GB" sz="2400" dirty="0"/>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6" name="TextBox 5"/>
          <p:cNvSpPr txBox="1"/>
          <p:nvPr/>
        </p:nvSpPr>
        <p:spPr>
          <a:xfrm>
            <a:off x="755576" y="6381119"/>
            <a:ext cx="7902526" cy="307777"/>
          </a:xfrm>
          <a:prstGeom prst="rect">
            <a:avLst/>
          </a:prstGeom>
          <a:noFill/>
        </p:spPr>
        <p:txBody>
          <a:bodyPr wrap="square" rtlCol="0">
            <a:spAutoFit/>
          </a:bodyPr>
          <a:lstStyle/>
          <a:p>
            <a:pPr fontAlgn="base">
              <a:spcBef>
                <a:spcPct val="0"/>
              </a:spcBef>
              <a:spcAft>
                <a:spcPct val="0"/>
              </a:spcAft>
            </a:pPr>
            <a:r>
              <a:rPr lang="en-GB" sz="1400" baseline="30000" dirty="0">
                <a:solidFill>
                  <a:prstClr val="black">
                    <a:lumMod val="85000"/>
                    <a:lumOff val="15000"/>
                  </a:prstClr>
                </a:solidFill>
                <a:cs typeface="Arial" charset="0"/>
              </a:rPr>
              <a:t>1</a:t>
            </a:r>
            <a:r>
              <a:rPr lang="en-US" sz="1400" baseline="30000" dirty="0"/>
              <a:t> </a:t>
            </a:r>
            <a:r>
              <a:rPr lang="en-US" sz="1400" dirty="0" err="1"/>
              <a:t>Grigoriadis</a:t>
            </a:r>
            <a:r>
              <a:rPr lang="en-US" sz="1400" dirty="0"/>
              <a:t> et al (2013) J </a:t>
            </a:r>
            <a:r>
              <a:rPr lang="en-US" sz="1400" dirty="0" err="1"/>
              <a:t>Clin</a:t>
            </a:r>
            <a:r>
              <a:rPr lang="en-US" sz="1400" dirty="0"/>
              <a:t> Psychiatry, 74(4): e309-e320  </a:t>
            </a:r>
            <a:endParaRPr lang="en-GB" sz="1400" dirty="0">
              <a:solidFill>
                <a:prstClr val="black">
                  <a:lumMod val="85000"/>
                  <a:lumOff val="15000"/>
                </a:prstClr>
              </a:solidFill>
              <a:cs typeface="Arial" charset="0"/>
            </a:endParaRPr>
          </a:p>
        </p:txBody>
      </p:sp>
    </p:spTree>
    <p:extLst>
      <p:ext uri="{BB962C8B-B14F-4D97-AF65-F5344CB8AC3E}">
        <p14:creationId xmlns:p14="http://schemas.microsoft.com/office/powerpoint/2010/main" val="3893598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427023" cy="1016454"/>
          </a:xfrm>
          <a:prstGeom prst="rect">
            <a:avLst/>
          </a:prstGeom>
          <a:solidFill>
            <a:schemeClr val="accent6">
              <a:lumMod val="40000"/>
              <a:lumOff val="60000"/>
            </a:schemeClr>
          </a:solidFill>
          <a:ln>
            <a:solidFill>
              <a:schemeClr val="accent3">
                <a:lumMod val="60000"/>
                <a:lumOff val="40000"/>
              </a:schemeClr>
            </a:solidFill>
          </a:ln>
        </p:spPr>
        <p:txBody>
          <a:bodyPr>
            <a:normAutofit fontScale="90000"/>
          </a:bodyPr>
          <a:lstStyle/>
          <a:p>
            <a:pPr eaLnBrk="1" hangingPunct="1">
              <a:lnSpc>
                <a:spcPct val="100000"/>
              </a:lnSpc>
            </a:pPr>
            <a:r>
              <a:rPr lang="en-GB" sz="3600" dirty="0"/>
              <a:t>   </a:t>
            </a:r>
            <a:r>
              <a:rPr lang="en-GB" sz="2800" b="1" dirty="0"/>
              <a:t>SSRIs – autism spectrum disorder</a:t>
            </a:r>
            <a:endParaRPr lang="en-GB" sz="2800" b="1" i="1" dirty="0">
              <a:latin typeface="+mj-lt"/>
            </a:endParaRPr>
          </a:p>
        </p:txBody>
      </p:sp>
      <p:sp>
        <p:nvSpPr>
          <p:cNvPr id="84995" name="Rectangle 3"/>
          <p:cNvSpPr>
            <a:spLocks noGrp="1" noChangeArrowheads="1"/>
          </p:cNvSpPr>
          <p:nvPr>
            <p:ph idx="4294967295"/>
          </p:nvPr>
        </p:nvSpPr>
        <p:spPr>
          <a:xfrm>
            <a:off x="626858" y="1772816"/>
            <a:ext cx="7856538" cy="5840413"/>
          </a:xfrm>
          <a:prstGeom prst="rect">
            <a:avLst/>
          </a:prstGeom>
        </p:spPr>
        <p:txBody>
          <a:bodyPr>
            <a:normAutofit/>
          </a:bodyPr>
          <a:lstStyle/>
          <a:p>
            <a:pPr marL="0" indent="0">
              <a:buNone/>
            </a:pPr>
            <a:r>
              <a:rPr lang="en-GB" sz="2300" dirty="0">
                <a:solidFill>
                  <a:schemeClr val="tx1">
                    <a:lumMod val="85000"/>
                    <a:lumOff val="15000"/>
                  </a:schemeClr>
                </a:solidFill>
              </a:rPr>
              <a:t>Meta-analysis by Man et al (2014)</a:t>
            </a:r>
          </a:p>
          <a:p>
            <a:r>
              <a:rPr lang="en-GB" sz="2300" dirty="0">
                <a:solidFill>
                  <a:schemeClr val="tx1">
                    <a:lumMod val="85000"/>
                    <a:lumOff val="15000"/>
                  </a:schemeClr>
                </a:solidFill>
              </a:rPr>
              <a:t>Small increase (Odds ratio 1.81, CI 1.47-2.24)</a:t>
            </a:r>
          </a:p>
          <a:p>
            <a:r>
              <a:rPr lang="en-GB" sz="2300" dirty="0">
                <a:solidFill>
                  <a:schemeClr val="tx1">
                    <a:lumMod val="85000"/>
                    <a:lumOff val="15000"/>
                  </a:schemeClr>
                </a:solidFill>
              </a:rPr>
              <a:t>Role of confounding factors unknown, 1 study found higher rate in untreated siblings</a:t>
            </a:r>
            <a:r>
              <a:rPr lang="en-GB" sz="2300" baseline="30000" dirty="0">
                <a:solidFill>
                  <a:schemeClr val="tx1">
                    <a:lumMod val="85000"/>
                    <a:lumOff val="15000"/>
                  </a:schemeClr>
                </a:solidFill>
              </a:rPr>
              <a:t>2</a:t>
            </a:r>
          </a:p>
          <a:p>
            <a:pPr>
              <a:buNone/>
            </a:pPr>
            <a:endParaRPr lang="en-GB" sz="2300" dirty="0"/>
          </a:p>
          <a:p>
            <a:pPr>
              <a:buNone/>
            </a:pPr>
            <a:r>
              <a:rPr lang="en-GB" sz="2300" dirty="0"/>
              <a:t>Observational studies suggest risk of ASD secondary to SSRIs and SNRIs is small to </a:t>
            </a:r>
            <a:r>
              <a:rPr lang="en-GB" sz="2300" dirty="0" err="1"/>
              <a:t>negligble</a:t>
            </a:r>
            <a:endParaRPr lang="en-GB" sz="2300" dirty="0"/>
          </a:p>
          <a:p>
            <a:pPr>
              <a:buNone/>
            </a:pPr>
            <a:r>
              <a:rPr lang="en-GB" sz="2300" dirty="0"/>
              <a:t>Confounding factor may be that women with SMI have higher risk of children with ASD (</a:t>
            </a:r>
            <a:r>
              <a:rPr lang="en-GB" sz="2300" dirty="0" err="1"/>
              <a:t>Unipolar</a:t>
            </a:r>
            <a:r>
              <a:rPr lang="en-GB" sz="2300" dirty="0"/>
              <a:t> major depression may confer genetic risk for ASD)</a:t>
            </a:r>
          </a:p>
          <a:p>
            <a:pPr>
              <a:buNone/>
            </a:pPr>
            <a:endParaRPr lang="en-GB" sz="2300" dirty="0"/>
          </a:p>
          <a:p>
            <a:pPr marL="0" indent="0">
              <a:buNone/>
            </a:pPr>
            <a:endParaRPr lang="en-GB" sz="2400" dirty="0"/>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6" name="TextBox 5"/>
          <p:cNvSpPr txBox="1"/>
          <p:nvPr/>
        </p:nvSpPr>
        <p:spPr>
          <a:xfrm>
            <a:off x="771012" y="6419958"/>
            <a:ext cx="7902526" cy="276999"/>
          </a:xfrm>
          <a:prstGeom prst="rect">
            <a:avLst/>
          </a:prstGeom>
          <a:noFill/>
        </p:spPr>
        <p:txBody>
          <a:bodyPr wrap="square" rtlCol="0">
            <a:spAutoFit/>
          </a:bodyPr>
          <a:lstStyle/>
          <a:p>
            <a:pPr fontAlgn="base">
              <a:spcBef>
                <a:spcPct val="0"/>
              </a:spcBef>
              <a:spcAft>
                <a:spcPct val="0"/>
              </a:spcAft>
            </a:pPr>
            <a:r>
              <a:rPr lang="en-GB" sz="1200" baseline="30000" dirty="0">
                <a:solidFill>
                  <a:prstClr val="black">
                    <a:lumMod val="85000"/>
                    <a:lumOff val="15000"/>
                  </a:prstClr>
                </a:solidFill>
                <a:cs typeface="Arial" charset="0"/>
              </a:rPr>
              <a:t>1</a:t>
            </a:r>
            <a:r>
              <a:rPr lang="en-US" sz="1200" baseline="30000" dirty="0"/>
              <a:t> </a:t>
            </a:r>
            <a:r>
              <a:rPr lang="en-US" sz="1200" dirty="0"/>
              <a:t>Man et al  (2014) </a:t>
            </a:r>
            <a:r>
              <a:rPr lang="en-US" sz="1200" dirty="0" err="1"/>
              <a:t>Neurosic</a:t>
            </a:r>
            <a:r>
              <a:rPr lang="en-US" sz="1200" dirty="0"/>
              <a:t> </a:t>
            </a:r>
            <a:r>
              <a:rPr lang="en-US" sz="1200" dirty="0" err="1"/>
              <a:t>Biobehav</a:t>
            </a:r>
            <a:r>
              <a:rPr lang="en-US" sz="1200" dirty="0"/>
              <a:t> Rev  75: 1088-95, </a:t>
            </a:r>
            <a:r>
              <a:rPr lang="en-US" sz="1200" baseline="30000" dirty="0"/>
              <a:t>2</a:t>
            </a:r>
            <a:r>
              <a:rPr lang="en-US" sz="1200" dirty="0"/>
              <a:t>Sorensen et al (2013) Clinical Epidemiology, 5: 449-459 </a:t>
            </a:r>
            <a:endParaRPr lang="en-GB" sz="1200" dirty="0">
              <a:cs typeface="Arial" charset="0"/>
            </a:endParaRPr>
          </a:p>
        </p:txBody>
      </p:sp>
    </p:spTree>
    <p:extLst>
      <p:ext uri="{BB962C8B-B14F-4D97-AF65-F5344CB8AC3E}">
        <p14:creationId xmlns:p14="http://schemas.microsoft.com/office/powerpoint/2010/main" val="529549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0" y="202746"/>
            <a:ext cx="5605153" cy="1016454"/>
          </a:xfrm>
          <a:prstGeom prst="rect">
            <a:avLst/>
          </a:prstGeom>
          <a:solidFill>
            <a:schemeClr val="accent6">
              <a:lumMod val="40000"/>
              <a:lumOff val="60000"/>
            </a:schemeClr>
          </a:solidFill>
          <a:ln>
            <a:solidFill>
              <a:schemeClr val="accent3">
                <a:lumMod val="60000"/>
                <a:lumOff val="40000"/>
              </a:schemeClr>
            </a:solidFill>
          </a:ln>
        </p:spPr>
        <p:txBody>
          <a:bodyPr>
            <a:noAutofit/>
          </a:bodyPr>
          <a:lstStyle/>
          <a:p>
            <a:pPr eaLnBrk="1" hangingPunct="1">
              <a:lnSpc>
                <a:spcPct val="100000"/>
              </a:lnSpc>
            </a:pPr>
            <a:r>
              <a:rPr lang="en-GB" sz="2400" dirty="0"/>
              <a:t>   </a:t>
            </a:r>
            <a:r>
              <a:rPr lang="en-GB" sz="2000" b="1" dirty="0"/>
              <a:t>Antidepressants – other </a:t>
            </a:r>
            <a:r>
              <a:rPr lang="en-GB" sz="2000" b="1" dirty="0" err="1"/>
              <a:t>neurobehavioural</a:t>
            </a:r>
            <a:r>
              <a:rPr lang="en-GB" sz="2000" b="1" dirty="0"/>
              <a:t> development after intra-uterine exposure</a:t>
            </a:r>
            <a:endParaRPr lang="en-GB" sz="2000" b="1" i="1" dirty="0"/>
          </a:p>
        </p:txBody>
      </p:sp>
      <p:sp>
        <p:nvSpPr>
          <p:cNvPr id="84995" name="Rectangle 3"/>
          <p:cNvSpPr>
            <a:spLocks noGrp="1" noChangeArrowheads="1"/>
          </p:cNvSpPr>
          <p:nvPr>
            <p:ph idx="4294967295"/>
          </p:nvPr>
        </p:nvSpPr>
        <p:spPr>
          <a:xfrm>
            <a:off x="805986" y="2060848"/>
            <a:ext cx="7856538" cy="5840413"/>
          </a:xfrm>
          <a:prstGeom prst="rect">
            <a:avLst/>
          </a:prstGeom>
        </p:spPr>
        <p:txBody>
          <a:bodyPr>
            <a:normAutofit/>
          </a:bodyPr>
          <a:lstStyle/>
          <a:p>
            <a:r>
              <a:rPr lang="en-GB" sz="2400" dirty="0">
                <a:solidFill>
                  <a:srgbClr val="000000"/>
                </a:solidFill>
              </a:rPr>
              <a:t>No effects seen with tricyclic antidepressants, SSRIs and venlafaxine in early childhood</a:t>
            </a:r>
            <a:r>
              <a:rPr lang="en-GB" sz="2400" baseline="30000" dirty="0">
                <a:solidFill>
                  <a:srgbClr val="000000"/>
                </a:solidFill>
              </a:rPr>
              <a:t>1,2</a:t>
            </a:r>
            <a:r>
              <a:rPr lang="en-GB" sz="2400" dirty="0">
                <a:solidFill>
                  <a:srgbClr val="000000"/>
                </a:solidFill>
              </a:rPr>
              <a:t> </a:t>
            </a:r>
          </a:p>
          <a:p>
            <a:r>
              <a:rPr lang="en-GB" sz="2400" dirty="0">
                <a:solidFill>
                  <a:srgbClr val="000000"/>
                </a:solidFill>
              </a:rPr>
              <a:t>1 study: weak association of SSRI exposure with delayed motor development at age 3 but not clinically significant</a:t>
            </a:r>
            <a:r>
              <a:rPr lang="en-GB" sz="2400" baseline="30000" dirty="0">
                <a:solidFill>
                  <a:srgbClr val="000000"/>
                </a:solidFill>
              </a:rPr>
              <a:t>3</a:t>
            </a:r>
            <a:endParaRPr lang="en-GB" sz="2400" dirty="0">
              <a:solidFill>
                <a:srgbClr val="000000"/>
              </a:solidFill>
            </a:endParaRPr>
          </a:p>
          <a:p>
            <a:pPr marL="261938" indent="-261938" eaLnBrk="1" hangingPunct="1">
              <a:buFontTx/>
              <a:buNone/>
            </a:pPr>
            <a:endParaRPr lang="en-GB" sz="2800" dirty="0">
              <a:solidFill>
                <a:srgbClr val="3366FF"/>
              </a:solidFill>
            </a:endParaRPr>
          </a:p>
        </p:txBody>
      </p:sp>
      <p:sp>
        <p:nvSpPr>
          <p:cNvPr id="2" name="TextBox 1"/>
          <p:cNvSpPr txBox="1"/>
          <p:nvPr/>
        </p:nvSpPr>
        <p:spPr>
          <a:xfrm>
            <a:off x="633046" y="6594231"/>
            <a:ext cx="45719" cy="369332"/>
          </a:xfrm>
          <a:prstGeom prst="rect">
            <a:avLst/>
          </a:prstGeom>
          <a:noFill/>
        </p:spPr>
        <p:txBody>
          <a:bodyPr wrap="square" rtlCol="0">
            <a:spAutoFit/>
          </a:bodyPr>
          <a:lstStyle/>
          <a:p>
            <a:pPr fontAlgn="base">
              <a:spcBef>
                <a:spcPct val="0"/>
              </a:spcBef>
              <a:spcAft>
                <a:spcPct val="0"/>
              </a:spcAft>
            </a:pPr>
            <a:endParaRPr lang="en-GB" dirty="0">
              <a:solidFill>
                <a:prstClr val="black"/>
              </a:solidFill>
              <a:latin typeface="Arial" charset="0"/>
              <a:cs typeface="Arial" charset="0"/>
            </a:endParaRPr>
          </a:p>
        </p:txBody>
      </p:sp>
      <p:sp>
        <p:nvSpPr>
          <p:cNvPr id="6" name="TextBox 5"/>
          <p:cNvSpPr txBox="1"/>
          <p:nvPr/>
        </p:nvSpPr>
        <p:spPr>
          <a:xfrm>
            <a:off x="1907704" y="5013176"/>
            <a:ext cx="7902526" cy="738664"/>
          </a:xfrm>
          <a:prstGeom prst="rect">
            <a:avLst/>
          </a:prstGeom>
          <a:noFill/>
        </p:spPr>
        <p:txBody>
          <a:bodyPr wrap="square" rtlCol="0">
            <a:spAutoFit/>
          </a:bodyPr>
          <a:lstStyle/>
          <a:p>
            <a:pPr fontAlgn="base">
              <a:spcBef>
                <a:spcPct val="0"/>
              </a:spcBef>
              <a:spcAft>
                <a:spcPct val="0"/>
              </a:spcAft>
            </a:pPr>
            <a:r>
              <a:rPr lang="en-GB" sz="1400" baseline="30000" dirty="0">
                <a:cs typeface="Arial" charset="0"/>
              </a:rPr>
              <a:t>1</a:t>
            </a:r>
            <a:r>
              <a:rPr lang="en-US" sz="1400" baseline="30000" dirty="0"/>
              <a:t> </a:t>
            </a:r>
            <a:r>
              <a:rPr lang="en-US" sz="1400" dirty="0" err="1"/>
              <a:t>Nulman</a:t>
            </a:r>
            <a:r>
              <a:rPr lang="en-US" sz="1400" dirty="0"/>
              <a:t>  et al (2012) Am J Psychiatry, 169: 1165-74</a:t>
            </a:r>
          </a:p>
          <a:p>
            <a:pPr fontAlgn="base">
              <a:spcBef>
                <a:spcPct val="0"/>
              </a:spcBef>
              <a:spcAft>
                <a:spcPct val="0"/>
              </a:spcAft>
            </a:pPr>
            <a:r>
              <a:rPr lang="en-GB" sz="1400" baseline="30000" dirty="0">
                <a:cs typeface="Arial" charset="0"/>
              </a:rPr>
              <a:t>,2</a:t>
            </a:r>
            <a:r>
              <a:rPr lang="en-GB" sz="1400" dirty="0">
                <a:cs typeface="Arial" charset="0"/>
              </a:rPr>
              <a:t>Santucci et al (2014)</a:t>
            </a:r>
            <a:r>
              <a:rPr lang="pl-PL" sz="1400" dirty="0">
                <a:cs typeface="Arial" charset="0"/>
              </a:rPr>
              <a:t> J Clin Psychiatry</a:t>
            </a:r>
            <a:r>
              <a:rPr lang="en-GB" sz="1400" dirty="0">
                <a:cs typeface="Arial" charset="0"/>
              </a:rPr>
              <a:t> </a:t>
            </a:r>
            <a:r>
              <a:rPr lang="pl-PL" sz="1400" dirty="0">
                <a:cs typeface="Arial" charset="0"/>
              </a:rPr>
              <a:t>75(10):1088-95</a:t>
            </a:r>
            <a:endParaRPr lang="en-GB" sz="1400" dirty="0">
              <a:cs typeface="Arial" charset="0"/>
            </a:endParaRPr>
          </a:p>
          <a:p>
            <a:pPr fontAlgn="base">
              <a:spcBef>
                <a:spcPct val="0"/>
              </a:spcBef>
              <a:spcAft>
                <a:spcPct val="0"/>
              </a:spcAft>
            </a:pPr>
            <a:r>
              <a:rPr lang="en-GB" sz="1400" baseline="30000" dirty="0">
                <a:solidFill>
                  <a:prstClr val="black">
                    <a:lumMod val="85000"/>
                    <a:lumOff val="15000"/>
                  </a:prstClr>
                </a:solidFill>
                <a:cs typeface="Arial" charset="0"/>
              </a:rPr>
              <a:t>3</a:t>
            </a:r>
            <a:r>
              <a:rPr lang="en-GB" sz="1400" dirty="0">
                <a:solidFill>
                  <a:prstClr val="black">
                    <a:lumMod val="85000"/>
                    <a:lumOff val="15000"/>
                  </a:prstClr>
                </a:solidFill>
                <a:cs typeface="Arial" charset="0"/>
              </a:rPr>
              <a:t>Handal et al (2015) BJOG, </a:t>
            </a:r>
            <a:r>
              <a:rPr lang="en-GB" sz="1400" dirty="0" err="1">
                <a:solidFill>
                  <a:prstClr val="black">
                    <a:lumMod val="85000"/>
                    <a:lumOff val="15000"/>
                  </a:prstClr>
                </a:solidFill>
                <a:cs typeface="Arial" charset="0"/>
              </a:rPr>
              <a:t>doi</a:t>
            </a:r>
            <a:r>
              <a:rPr lang="en-GB" sz="1400" dirty="0">
                <a:solidFill>
                  <a:prstClr val="black">
                    <a:lumMod val="85000"/>
                    <a:lumOff val="15000"/>
                  </a:prstClr>
                </a:solidFill>
                <a:cs typeface="Arial" charset="0"/>
              </a:rPr>
              <a:t>: 10.1111/1471-0528.13582</a:t>
            </a:r>
          </a:p>
        </p:txBody>
      </p:sp>
    </p:spTree>
    <p:extLst>
      <p:ext uri="{BB962C8B-B14F-4D97-AF65-F5344CB8AC3E}">
        <p14:creationId xmlns:p14="http://schemas.microsoft.com/office/powerpoint/2010/main" val="7788930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248433" y="543008"/>
            <a:ext cx="5226092" cy="561397"/>
          </a:xfrm>
          <a:prstGeom prst="rect">
            <a:avLst/>
          </a:prstGeom>
        </p:spPr>
        <p:txBody>
          <a:bodyPr/>
          <a:lstStyle/>
          <a:p>
            <a:pPr eaLnBrk="1" hangingPunct="1"/>
            <a:r>
              <a:rPr lang="en-GB" sz="2400" dirty="0">
                <a:latin typeface="+mj-lt"/>
                <a:cs typeface="Arial" charset="0"/>
              </a:rPr>
              <a:t>Prescribing to breastfeeding mothers </a:t>
            </a:r>
            <a:endParaRPr lang="en-GB" sz="2400" i="1" dirty="0">
              <a:latin typeface="+mj-lt"/>
            </a:endParaRPr>
          </a:p>
        </p:txBody>
      </p:sp>
      <p:sp>
        <p:nvSpPr>
          <p:cNvPr id="91139" name="Rectangle 3"/>
          <p:cNvSpPr>
            <a:spLocks noGrp="1" noChangeArrowheads="1"/>
          </p:cNvSpPr>
          <p:nvPr>
            <p:ph type="body" idx="4294967295"/>
          </p:nvPr>
        </p:nvSpPr>
        <p:spPr>
          <a:xfrm>
            <a:off x="840890" y="1342957"/>
            <a:ext cx="7866898" cy="4538031"/>
          </a:xfrm>
          <a:prstGeom prst="rect">
            <a:avLst/>
          </a:prstGeom>
        </p:spPr>
        <p:txBody>
          <a:bodyPr>
            <a:normAutofit fontScale="92500" lnSpcReduction="20000"/>
          </a:bodyPr>
          <a:lstStyle/>
          <a:p>
            <a:pPr marL="261938" indent="-261938" eaLnBrk="1" hangingPunct="1">
              <a:lnSpc>
                <a:spcPct val="90000"/>
              </a:lnSpc>
              <a:spcAft>
                <a:spcPct val="10000"/>
              </a:spcAft>
              <a:buClr>
                <a:srgbClr val="007C86"/>
              </a:buClr>
            </a:pPr>
            <a:r>
              <a:rPr lang="en-GB" sz="2000" b="1" dirty="0">
                <a:solidFill>
                  <a:srgbClr val="000000"/>
                </a:solidFill>
              </a:rPr>
              <a:t>Antipsychotics:</a:t>
            </a:r>
          </a:p>
          <a:p>
            <a:pPr marL="1146175" lvl="1" indent="-342900" eaLnBrk="1" hangingPunct="1">
              <a:lnSpc>
                <a:spcPct val="90000"/>
              </a:lnSpc>
              <a:spcAft>
                <a:spcPct val="10000"/>
              </a:spcAft>
              <a:buClr>
                <a:srgbClr val="007C86"/>
              </a:buClr>
              <a:buFont typeface="Courier New" pitchFamily="49" charset="0"/>
              <a:buChar char="o"/>
            </a:pPr>
            <a:r>
              <a:rPr lang="en-GB" sz="2000" dirty="0">
                <a:solidFill>
                  <a:srgbClr val="000000"/>
                </a:solidFill>
              </a:rPr>
              <a:t>Avoid clozapine  (</a:t>
            </a:r>
            <a:r>
              <a:rPr lang="en-GB" sz="2000" dirty="0" err="1">
                <a:solidFill>
                  <a:srgbClr val="000000"/>
                </a:solidFill>
              </a:rPr>
              <a:t>agranulocytosis</a:t>
            </a:r>
            <a:r>
              <a:rPr lang="en-GB" sz="2000" dirty="0">
                <a:solidFill>
                  <a:srgbClr val="000000"/>
                </a:solidFill>
              </a:rPr>
              <a:t>)</a:t>
            </a:r>
          </a:p>
          <a:p>
            <a:pPr marL="803275" lvl="1" indent="0" eaLnBrk="1" hangingPunct="1">
              <a:lnSpc>
                <a:spcPct val="90000"/>
              </a:lnSpc>
              <a:spcAft>
                <a:spcPct val="10000"/>
              </a:spcAft>
              <a:buClr>
                <a:srgbClr val="007C86"/>
              </a:buClr>
              <a:buNone/>
            </a:pPr>
            <a:endParaRPr lang="en-GB" sz="2000" dirty="0">
              <a:solidFill>
                <a:srgbClr val="000000"/>
              </a:solidFill>
            </a:endParaRPr>
          </a:p>
          <a:p>
            <a:pPr marL="261938" indent="-261938" eaLnBrk="1" hangingPunct="1">
              <a:lnSpc>
                <a:spcPct val="90000"/>
              </a:lnSpc>
              <a:spcAft>
                <a:spcPct val="10000"/>
              </a:spcAft>
              <a:buClr>
                <a:srgbClr val="007C86"/>
              </a:buClr>
            </a:pPr>
            <a:r>
              <a:rPr lang="en-GB" sz="2000" b="1" dirty="0">
                <a:solidFill>
                  <a:srgbClr val="000000"/>
                </a:solidFill>
              </a:rPr>
              <a:t>Mood stabilizers:</a:t>
            </a:r>
          </a:p>
          <a:p>
            <a:pPr marL="1146175" lvl="1" indent="-342900" eaLnBrk="1" hangingPunct="1">
              <a:lnSpc>
                <a:spcPct val="90000"/>
              </a:lnSpc>
              <a:spcAft>
                <a:spcPct val="10000"/>
              </a:spcAft>
              <a:buClr>
                <a:srgbClr val="007C86"/>
              </a:buClr>
              <a:buFont typeface="Courier New" pitchFamily="49" charset="0"/>
              <a:buChar char="o"/>
            </a:pPr>
            <a:r>
              <a:rPr lang="en-GB" sz="2000" dirty="0">
                <a:solidFill>
                  <a:srgbClr val="000000"/>
                </a:solidFill>
              </a:rPr>
              <a:t>Don’t use lithium </a:t>
            </a:r>
          </a:p>
          <a:p>
            <a:pPr marL="1146175" lvl="1" indent="-342900" eaLnBrk="1" hangingPunct="1">
              <a:lnSpc>
                <a:spcPct val="90000"/>
              </a:lnSpc>
              <a:spcAft>
                <a:spcPct val="10000"/>
              </a:spcAft>
              <a:buClr>
                <a:srgbClr val="007C86"/>
              </a:buClr>
              <a:buFont typeface="Courier New" pitchFamily="49" charset="0"/>
              <a:buChar char="o"/>
            </a:pPr>
            <a:r>
              <a:rPr lang="en-GB" sz="2000" dirty="0">
                <a:solidFill>
                  <a:srgbClr val="000000"/>
                </a:solidFill>
              </a:rPr>
              <a:t>Don’t use valproate or carbamazepine </a:t>
            </a:r>
            <a:r>
              <a:rPr lang="en-GB" sz="1400" dirty="0">
                <a:solidFill>
                  <a:srgbClr val="000000"/>
                </a:solidFill>
              </a:rPr>
              <a:t> </a:t>
            </a:r>
          </a:p>
          <a:p>
            <a:pPr marL="803275" lvl="1" indent="0" eaLnBrk="1" hangingPunct="1">
              <a:lnSpc>
                <a:spcPct val="90000"/>
              </a:lnSpc>
              <a:spcAft>
                <a:spcPct val="10000"/>
              </a:spcAft>
              <a:buClr>
                <a:srgbClr val="007C86"/>
              </a:buClr>
              <a:buNone/>
            </a:pPr>
            <a:r>
              <a:rPr lang="en-GB" sz="2000" dirty="0">
                <a:solidFill>
                  <a:srgbClr val="000000"/>
                </a:solidFill>
              </a:rPr>
              <a:t>	</a:t>
            </a:r>
            <a:endParaRPr lang="en-GB" sz="2000" b="1" dirty="0">
              <a:solidFill>
                <a:srgbClr val="000000"/>
              </a:solidFill>
            </a:endParaRPr>
          </a:p>
          <a:p>
            <a:pPr marL="261938" indent="-261938" eaLnBrk="1" hangingPunct="1">
              <a:lnSpc>
                <a:spcPct val="90000"/>
              </a:lnSpc>
              <a:spcAft>
                <a:spcPct val="10000"/>
              </a:spcAft>
              <a:buClr>
                <a:srgbClr val="007C86"/>
              </a:buClr>
            </a:pPr>
            <a:r>
              <a:rPr lang="en-GB" sz="2000" b="1" dirty="0">
                <a:solidFill>
                  <a:srgbClr val="000000"/>
                </a:solidFill>
              </a:rPr>
              <a:t>Antidepressants </a:t>
            </a:r>
          </a:p>
          <a:p>
            <a:pPr marL="1146175" lvl="1" indent="-342900" eaLnBrk="1" hangingPunct="1">
              <a:lnSpc>
                <a:spcPct val="90000"/>
              </a:lnSpc>
              <a:spcAft>
                <a:spcPct val="10000"/>
              </a:spcAft>
              <a:buClr>
                <a:srgbClr val="007C86"/>
              </a:buClr>
              <a:buFont typeface="Courier New" pitchFamily="49" charset="0"/>
              <a:buChar char="o"/>
            </a:pPr>
            <a:r>
              <a:rPr lang="en-GB" sz="2000" dirty="0">
                <a:solidFill>
                  <a:srgbClr val="000000"/>
                </a:solidFill>
              </a:rPr>
              <a:t>NICE (2014) no longer recommends sertraline and paroxetine </a:t>
            </a:r>
          </a:p>
          <a:p>
            <a:pPr marL="1146175" lvl="1" indent="-342900" eaLnBrk="1" hangingPunct="1">
              <a:lnSpc>
                <a:spcPct val="90000"/>
              </a:lnSpc>
              <a:spcAft>
                <a:spcPct val="10000"/>
              </a:spcAft>
              <a:buClr>
                <a:srgbClr val="007C86"/>
              </a:buClr>
              <a:buFont typeface="Courier New" pitchFamily="49" charset="0"/>
              <a:buChar char="o"/>
            </a:pPr>
            <a:r>
              <a:rPr lang="en-GB" sz="2000" dirty="0">
                <a:solidFill>
                  <a:srgbClr val="000000"/>
                </a:solidFill>
              </a:rPr>
              <a:t>Differences between drugs appear to be small</a:t>
            </a:r>
          </a:p>
          <a:p>
            <a:pPr marL="0" indent="0" eaLnBrk="1" hangingPunct="1">
              <a:lnSpc>
                <a:spcPct val="90000"/>
              </a:lnSpc>
              <a:spcAft>
                <a:spcPct val="10000"/>
              </a:spcAft>
              <a:buClr>
                <a:srgbClr val="007C86"/>
              </a:buClr>
              <a:buNone/>
            </a:pPr>
            <a:endParaRPr lang="en-GB" sz="2000" b="1" dirty="0">
              <a:solidFill>
                <a:srgbClr val="000000"/>
              </a:solidFill>
            </a:endParaRPr>
          </a:p>
          <a:p>
            <a:pPr marL="261938" indent="-261938" eaLnBrk="1" hangingPunct="1">
              <a:lnSpc>
                <a:spcPct val="90000"/>
              </a:lnSpc>
              <a:spcAft>
                <a:spcPct val="10000"/>
              </a:spcAft>
              <a:buClr>
                <a:srgbClr val="007C86"/>
              </a:buClr>
            </a:pPr>
            <a:r>
              <a:rPr lang="en-GB" sz="2000" dirty="0">
                <a:solidFill>
                  <a:srgbClr val="000000"/>
                </a:solidFill>
              </a:rPr>
              <a:t>Advise mother to monitor baby for side effects (sedation, muscle tone, other side-effects) – discuss with community midwife/health visitor/ GP if in doubt</a:t>
            </a:r>
          </a:p>
          <a:p>
            <a:pPr marL="261938" indent="-261938" eaLnBrk="1" hangingPunct="1">
              <a:lnSpc>
                <a:spcPct val="90000"/>
              </a:lnSpc>
              <a:spcAft>
                <a:spcPct val="10000"/>
              </a:spcAft>
              <a:buClr>
                <a:srgbClr val="007C86"/>
              </a:buClr>
            </a:pPr>
            <a:endParaRPr lang="en-GB" sz="2000" b="1" dirty="0">
              <a:solidFill>
                <a:srgbClr val="000000"/>
              </a:solidFill>
            </a:endParaRPr>
          </a:p>
          <a:p>
            <a:pPr marL="800100" lvl="2" indent="0" eaLnBrk="1" hangingPunct="1">
              <a:lnSpc>
                <a:spcPct val="90000"/>
              </a:lnSpc>
              <a:spcAft>
                <a:spcPct val="10000"/>
              </a:spcAft>
              <a:buClr>
                <a:srgbClr val="007C86"/>
              </a:buClr>
              <a:buNone/>
            </a:pPr>
            <a:endParaRPr lang="en-GB" sz="1200" b="1" dirty="0">
              <a:solidFill>
                <a:srgbClr val="000000"/>
              </a:solidFill>
            </a:endParaRPr>
          </a:p>
          <a:p>
            <a:pPr marL="1146175" lvl="1" indent="-342900" eaLnBrk="1" hangingPunct="1">
              <a:lnSpc>
                <a:spcPct val="90000"/>
              </a:lnSpc>
              <a:spcAft>
                <a:spcPct val="10000"/>
              </a:spcAft>
              <a:buClr>
                <a:srgbClr val="007C86"/>
              </a:buClr>
              <a:buFont typeface="Courier New" pitchFamily="49" charset="0"/>
              <a:buChar char="o"/>
            </a:pPr>
            <a:endParaRPr lang="en-GB" sz="2000" dirty="0">
              <a:solidFill>
                <a:srgbClr val="000000"/>
              </a:solidFill>
            </a:endParaRPr>
          </a:p>
          <a:p>
            <a:pPr marL="803275" lvl="1" indent="0" eaLnBrk="1" hangingPunct="1">
              <a:lnSpc>
                <a:spcPct val="90000"/>
              </a:lnSpc>
              <a:spcAft>
                <a:spcPct val="10000"/>
              </a:spcAft>
              <a:buClr>
                <a:srgbClr val="007C86"/>
              </a:buClr>
              <a:buNone/>
            </a:pPr>
            <a:endParaRPr lang="en-GB" sz="2000" dirty="0">
              <a:solidFill>
                <a:srgbClr val="000000"/>
              </a:solidFill>
            </a:endParaRPr>
          </a:p>
          <a:p>
            <a:pPr marL="746125" eaLnBrk="1" hangingPunct="1">
              <a:lnSpc>
                <a:spcPct val="90000"/>
              </a:lnSpc>
              <a:spcAft>
                <a:spcPct val="10000"/>
              </a:spcAft>
              <a:buClr>
                <a:srgbClr val="007C86"/>
              </a:buClr>
            </a:pPr>
            <a:endParaRPr lang="en-GB" sz="2400" b="1" dirty="0">
              <a:solidFill>
                <a:srgbClr val="000000"/>
              </a:solidFill>
            </a:endParaRPr>
          </a:p>
          <a:p>
            <a:pPr marL="803275" lvl="1" indent="0" eaLnBrk="1" hangingPunct="1">
              <a:lnSpc>
                <a:spcPct val="90000"/>
              </a:lnSpc>
              <a:spcAft>
                <a:spcPct val="10000"/>
              </a:spcAft>
              <a:buClr>
                <a:srgbClr val="007C86"/>
              </a:buClr>
              <a:buNone/>
            </a:pPr>
            <a:endParaRPr lang="en-GB" sz="2000" dirty="0">
              <a:solidFill>
                <a:srgbClr val="000000"/>
              </a:solidFill>
            </a:endParaRPr>
          </a:p>
          <a:p>
            <a:pPr marL="0" indent="0" eaLnBrk="1" hangingPunct="1">
              <a:lnSpc>
                <a:spcPct val="90000"/>
              </a:lnSpc>
              <a:spcAft>
                <a:spcPct val="10000"/>
              </a:spcAft>
              <a:buClr>
                <a:srgbClr val="007C86"/>
              </a:buClr>
              <a:buNone/>
            </a:pPr>
            <a:endParaRPr lang="en-GB" sz="2000" b="1" dirty="0">
              <a:solidFill>
                <a:srgbClr val="000000"/>
              </a:solidFill>
            </a:endParaRPr>
          </a:p>
        </p:txBody>
      </p:sp>
    </p:spTree>
    <p:extLst>
      <p:ext uri="{BB962C8B-B14F-4D97-AF65-F5344CB8AC3E}">
        <p14:creationId xmlns:p14="http://schemas.microsoft.com/office/powerpoint/2010/main" val="388084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3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113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1139">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1139">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11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16154"/>
            <a:ext cx="8229600" cy="3685091"/>
          </a:xfrm>
        </p:spPr>
        <p:txBody>
          <a:bodyPr/>
          <a:lstStyle/>
          <a:p>
            <a:pPr marL="261938" indent="-261938">
              <a:spcAft>
                <a:spcPct val="10000"/>
              </a:spcAft>
            </a:pPr>
            <a:r>
              <a:rPr lang="en-GB" sz="2400" dirty="0">
                <a:solidFill>
                  <a:srgbClr val="000000"/>
                </a:solidFill>
                <a:cs typeface="Arial" charset="0"/>
              </a:rPr>
              <a:t>All psychotropic drugs pass through placenta and are present in the amniotic fluid</a:t>
            </a:r>
          </a:p>
          <a:p>
            <a:pPr marL="261938" indent="-261938">
              <a:spcAft>
                <a:spcPct val="10000"/>
              </a:spcAft>
            </a:pPr>
            <a:r>
              <a:rPr lang="en-GB" sz="2400" dirty="0">
                <a:solidFill>
                  <a:srgbClr val="000000"/>
                </a:solidFill>
                <a:cs typeface="Arial" charset="0"/>
              </a:rPr>
              <a:t>The degree varies between drugs but little as yet known</a:t>
            </a:r>
          </a:p>
          <a:p>
            <a:pPr marL="261938" indent="-261938">
              <a:spcAft>
                <a:spcPct val="10000"/>
              </a:spcAft>
            </a:pPr>
            <a:r>
              <a:rPr lang="en-GB" sz="2400" dirty="0">
                <a:solidFill>
                  <a:srgbClr val="000000"/>
                </a:solidFill>
                <a:cs typeface="Arial" charset="0"/>
              </a:rPr>
              <a:t>Surveys estimate psychotropic medications taken in      21 – 33 percent of established pregnancies¹</a:t>
            </a:r>
          </a:p>
          <a:p>
            <a:pPr marL="261938" indent="-261938">
              <a:spcAft>
                <a:spcPct val="10000"/>
              </a:spcAft>
            </a:pPr>
            <a:endParaRPr lang="en-GB" sz="2400" dirty="0">
              <a:solidFill>
                <a:srgbClr val="000000"/>
              </a:solidFill>
              <a:cs typeface="Arial" charset="0"/>
            </a:endParaRPr>
          </a:p>
          <a:p>
            <a:pPr marL="261938" indent="-261938">
              <a:spcAft>
                <a:spcPct val="10000"/>
              </a:spcAft>
            </a:pPr>
            <a:endParaRPr lang="en-GB" sz="2400" dirty="0">
              <a:solidFill>
                <a:srgbClr val="000000"/>
              </a:solidFill>
              <a:cs typeface="Arial" charset="0"/>
            </a:endParaRPr>
          </a:p>
          <a:p>
            <a:pPr marL="261938" indent="-261938">
              <a:spcAft>
                <a:spcPct val="10000"/>
              </a:spcAft>
            </a:pPr>
            <a:endParaRPr lang="en-GB" sz="1100" dirty="0">
              <a:solidFill>
                <a:srgbClr val="000000"/>
              </a:solidFill>
              <a:cs typeface="Arial" charset="0"/>
            </a:endParaRPr>
          </a:p>
          <a:p>
            <a:pPr marL="261938" indent="-261938">
              <a:spcAft>
                <a:spcPct val="10000"/>
              </a:spcAft>
            </a:pPr>
            <a:r>
              <a:rPr lang="en-GB" sz="1100" dirty="0"/>
              <a:t>¹ACOG Practice Bulletin: Clinical management guidelines for obstetrician-</a:t>
            </a:r>
            <a:r>
              <a:rPr lang="en-GB" sz="1100" dirty="0" err="1"/>
              <a:t>gynecologists</a:t>
            </a:r>
            <a:r>
              <a:rPr lang="en-GB" sz="1100" dirty="0"/>
              <a:t> number 92, April 2008 (replaces practice bulletin number 87, November 2007). Use of psychiatric medications during pregnancy and lactation.</a:t>
            </a:r>
            <a:endParaRPr lang="en-GB" sz="1100" dirty="0">
              <a:solidFill>
                <a:srgbClr val="000000"/>
              </a:solidFill>
              <a:cs typeface="Arial" charset="0"/>
            </a:endParaRPr>
          </a:p>
          <a:p>
            <a:pPr marL="261938" indent="-261938">
              <a:spcAft>
                <a:spcPct val="10000"/>
              </a:spcAft>
              <a:buFontTx/>
              <a:buNone/>
            </a:pPr>
            <a:endParaRPr lang="en-GB" dirty="0">
              <a:solidFill>
                <a:srgbClr val="000000"/>
              </a:solidFill>
              <a:cs typeface="Arial" charset="0"/>
            </a:endParaRPr>
          </a:p>
          <a:p>
            <a:endParaRPr lang="en-GB" dirty="0"/>
          </a:p>
        </p:txBody>
      </p:sp>
      <p:sp>
        <p:nvSpPr>
          <p:cNvPr id="2" name="Title 1"/>
          <p:cNvSpPr>
            <a:spLocks noGrp="1"/>
          </p:cNvSpPr>
          <p:nvPr>
            <p:ph type="title"/>
          </p:nvPr>
        </p:nvSpPr>
        <p:spPr>
          <a:xfrm>
            <a:off x="580029" y="1417638"/>
            <a:ext cx="8106771" cy="1143000"/>
          </a:xfrm>
        </p:spPr>
        <p:txBody>
          <a:bodyPr/>
          <a:lstStyle/>
          <a:p>
            <a:pPr eaLnBrk="1" hangingPunct="1"/>
            <a:r>
              <a:rPr lang="en-GB" sz="3200" dirty="0">
                <a:solidFill>
                  <a:prstClr val="black"/>
                </a:solidFill>
              </a:rPr>
              <a:t> Transfer of psychotropic medication </a:t>
            </a:r>
            <a:br>
              <a:rPr lang="en-GB" sz="3200" dirty="0">
                <a:solidFill>
                  <a:prstClr val="black"/>
                </a:solidFill>
              </a:rPr>
            </a:br>
            <a:r>
              <a:rPr lang="en-GB" sz="3200" dirty="0">
                <a:solidFill>
                  <a:prstClr val="black"/>
                </a:solidFill>
              </a:rPr>
              <a:t>to the </a:t>
            </a:r>
            <a:r>
              <a:rPr lang="en-GB" sz="3200" dirty="0" err="1">
                <a:solidFill>
                  <a:prstClr val="black"/>
                </a:solidFill>
              </a:rPr>
              <a:t>fetus</a:t>
            </a:r>
            <a:r>
              <a:rPr lang="en-GB" sz="3200" dirty="0">
                <a:solidFill>
                  <a:prstClr val="black"/>
                </a:solidFill>
              </a:rPr>
              <a:t> </a:t>
            </a:r>
            <a:endParaRPr lang="en-GB" sz="3200" b="1" i="1" dirty="0">
              <a:solidFill>
                <a:prstClr val="black"/>
              </a:solidFill>
            </a:endParaRPr>
          </a:p>
        </p:txBody>
      </p:sp>
    </p:spTree>
    <p:extLst>
      <p:ext uri="{BB962C8B-B14F-4D97-AF65-F5344CB8AC3E}">
        <p14:creationId xmlns:p14="http://schemas.microsoft.com/office/powerpoint/2010/main" val="24181158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590799"/>
            <a:ext cx="7839075" cy="3430439"/>
          </a:xfrm>
        </p:spPr>
        <p:txBody>
          <a:bodyPr/>
          <a:lstStyle/>
          <a:p>
            <a:pPr marL="0" lvl="0" indent="0">
              <a:buNone/>
            </a:pPr>
            <a:r>
              <a:rPr lang="en-GB" sz="2000" b="1" dirty="0"/>
              <a:t>1. During pregnancy the following physiological changes occur</a:t>
            </a:r>
            <a:endParaRPr lang="en-GB" sz="2000" dirty="0"/>
          </a:p>
          <a:p>
            <a:pPr marL="457200" lvl="0" indent="-457200">
              <a:buFont typeface="+mj-lt"/>
              <a:buAutoNum type="alphaUcPeriod"/>
            </a:pPr>
            <a:r>
              <a:rPr lang="en-GB" sz="2000" dirty="0"/>
              <a:t>Plasma volume markedly increases and </a:t>
            </a:r>
            <a:r>
              <a:rPr lang="en-GB" sz="2000" dirty="0" err="1"/>
              <a:t>eGFR</a:t>
            </a:r>
            <a:r>
              <a:rPr lang="en-GB" sz="2000" dirty="0"/>
              <a:t> increases</a:t>
            </a:r>
          </a:p>
          <a:p>
            <a:pPr marL="457200" lvl="0" indent="-457200">
              <a:buFont typeface="+mj-lt"/>
              <a:buAutoNum type="alphaUcPeriod"/>
            </a:pPr>
            <a:r>
              <a:rPr lang="en-GB" sz="2000" dirty="0"/>
              <a:t>Plasma volume markedly decreases and </a:t>
            </a:r>
            <a:r>
              <a:rPr lang="en-GB" sz="2000" dirty="0" err="1"/>
              <a:t>eGFR</a:t>
            </a:r>
            <a:r>
              <a:rPr lang="en-GB" sz="2000" dirty="0"/>
              <a:t> increases</a:t>
            </a:r>
          </a:p>
          <a:p>
            <a:pPr marL="457200" lvl="0" indent="-457200">
              <a:buFont typeface="+mj-lt"/>
              <a:buAutoNum type="alphaUcPeriod"/>
            </a:pPr>
            <a:r>
              <a:rPr lang="en-GB" sz="2000" dirty="0"/>
              <a:t>Plasma volume markedly increases and </a:t>
            </a:r>
            <a:r>
              <a:rPr lang="en-GB" sz="2000" dirty="0" err="1"/>
              <a:t>eGFR</a:t>
            </a:r>
            <a:r>
              <a:rPr lang="en-GB" sz="2000" dirty="0"/>
              <a:t> decreases</a:t>
            </a:r>
          </a:p>
          <a:p>
            <a:pPr marL="457200" lvl="0" indent="-457200">
              <a:buFont typeface="+mj-lt"/>
              <a:buAutoNum type="alphaUcPeriod"/>
            </a:pPr>
            <a:r>
              <a:rPr lang="en-GB" sz="2000" dirty="0"/>
              <a:t>Plasma volume markedly decreases and </a:t>
            </a:r>
            <a:r>
              <a:rPr lang="en-GB" sz="2000" dirty="0" err="1"/>
              <a:t>eGFR</a:t>
            </a:r>
            <a:r>
              <a:rPr lang="en-GB" sz="2000" dirty="0"/>
              <a:t> decreases</a:t>
            </a:r>
          </a:p>
          <a:p>
            <a:pPr marL="457200" lvl="0" indent="-457200">
              <a:buFont typeface="+mj-lt"/>
              <a:buAutoNum type="alphaUcPeriod"/>
            </a:pPr>
            <a:r>
              <a:rPr lang="en-GB" sz="2000" dirty="0"/>
              <a:t>There is no change in either plasma volume or </a:t>
            </a:r>
            <a:r>
              <a:rPr lang="en-GB" sz="2000" dirty="0" err="1"/>
              <a:t>eGFR</a:t>
            </a:r>
            <a:endParaRPr lang="en-GB" sz="2000" dirty="0"/>
          </a:p>
        </p:txBody>
      </p:sp>
    </p:spTree>
    <p:extLst>
      <p:ext uri="{BB962C8B-B14F-4D97-AF65-F5344CB8AC3E}">
        <p14:creationId xmlns:p14="http://schemas.microsoft.com/office/powerpoint/2010/main" val="1690202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6" name="Text Placeholder 3"/>
          <p:cNvSpPr>
            <a:spLocks noGrp="1"/>
          </p:cNvSpPr>
          <p:nvPr>
            <p:ph type="body" sz="quarter" idx="13"/>
          </p:nvPr>
        </p:nvSpPr>
        <p:spPr>
          <a:xfrm>
            <a:off x="457200" y="2590799"/>
            <a:ext cx="7839075" cy="3430439"/>
          </a:xfrm>
        </p:spPr>
        <p:txBody>
          <a:bodyPr/>
          <a:lstStyle/>
          <a:p>
            <a:pPr marL="0" lvl="0" indent="0">
              <a:buNone/>
            </a:pPr>
            <a:r>
              <a:rPr lang="en-GB" sz="2000" b="1" dirty="0"/>
              <a:t>1. During pregnancy the following physiological changes occur</a:t>
            </a:r>
            <a:endParaRPr lang="en-GB" sz="2000" dirty="0"/>
          </a:p>
          <a:p>
            <a:pPr marL="457200" lvl="0" indent="-457200">
              <a:buFont typeface="+mj-lt"/>
              <a:buAutoNum type="alphaUcPeriod"/>
            </a:pPr>
            <a:r>
              <a:rPr lang="en-GB" sz="2000" dirty="0">
                <a:solidFill>
                  <a:srgbClr val="FF0000"/>
                </a:solidFill>
              </a:rPr>
              <a:t>Plasma volume markedly increases and </a:t>
            </a:r>
            <a:r>
              <a:rPr lang="en-GB" sz="2000" dirty="0" err="1">
                <a:solidFill>
                  <a:srgbClr val="FF0000"/>
                </a:solidFill>
              </a:rPr>
              <a:t>eGFR</a:t>
            </a:r>
            <a:r>
              <a:rPr lang="en-GB" sz="2000" dirty="0">
                <a:solidFill>
                  <a:srgbClr val="FF0000"/>
                </a:solidFill>
              </a:rPr>
              <a:t> increases</a:t>
            </a:r>
          </a:p>
          <a:p>
            <a:pPr marL="457200" lvl="0" indent="-457200">
              <a:buFont typeface="+mj-lt"/>
              <a:buAutoNum type="alphaUcPeriod"/>
            </a:pPr>
            <a:r>
              <a:rPr lang="en-GB" sz="2000" dirty="0"/>
              <a:t>Plasma volume markedly decreases and </a:t>
            </a:r>
            <a:r>
              <a:rPr lang="en-GB" sz="2000" dirty="0" err="1"/>
              <a:t>eGFR</a:t>
            </a:r>
            <a:r>
              <a:rPr lang="en-GB" sz="2000" dirty="0"/>
              <a:t> increases</a:t>
            </a:r>
          </a:p>
          <a:p>
            <a:pPr marL="457200" lvl="0" indent="-457200">
              <a:buFont typeface="+mj-lt"/>
              <a:buAutoNum type="alphaUcPeriod"/>
            </a:pPr>
            <a:r>
              <a:rPr lang="en-GB" sz="2000" dirty="0"/>
              <a:t>Plasma volume markedly increases and </a:t>
            </a:r>
            <a:r>
              <a:rPr lang="en-GB" sz="2000" dirty="0" err="1"/>
              <a:t>eGFR</a:t>
            </a:r>
            <a:r>
              <a:rPr lang="en-GB" sz="2000" dirty="0"/>
              <a:t> decreases</a:t>
            </a:r>
          </a:p>
          <a:p>
            <a:pPr marL="457200" lvl="0" indent="-457200">
              <a:buFont typeface="+mj-lt"/>
              <a:buAutoNum type="alphaUcPeriod"/>
            </a:pPr>
            <a:r>
              <a:rPr lang="en-GB" sz="2000" dirty="0"/>
              <a:t>Plasma volume markedly decreases and </a:t>
            </a:r>
            <a:r>
              <a:rPr lang="en-GB" sz="2000" dirty="0" err="1"/>
              <a:t>eGFR</a:t>
            </a:r>
            <a:r>
              <a:rPr lang="en-GB" sz="2000" dirty="0"/>
              <a:t> decreases</a:t>
            </a:r>
          </a:p>
          <a:p>
            <a:pPr marL="457200" lvl="0" indent="-457200">
              <a:buFont typeface="+mj-lt"/>
              <a:buAutoNum type="alphaUcPeriod"/>
            </a:pPr>
            <a:r>
              <a:rPr lang="en-GB" sz="2000" dirty="0"/>
              <a:t>There is no change in either plasma volume or </a:t>
            </a:r>
            <a:r>
              <a:rPr lang="en-GB" sz="2000" dirty="0" err="1"/>
              <a:t>eGFR</a:t>
            </a:r>
            <a:endParaRPr lang="en-GB" sz="2000" dirty="0"/>
          </a:p>
        </p:txBody>
      </p:sp>
    </p:spTree>
    <p:extLst>
      <p:ext uri="{BB962C8B-B14F-4D97-AF65-F5344CB8AC3E}">
        <p14:creationId xmlns:p14="http://schemas.microsoft.com/office/powerpoint/2010/main" val="14349731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6" name="Text Placeholder 3"/>
          <p:cNvSpPr>
            <a:spLocks noGrp="1"/>
          </p:cNvSpPr>
          <p:nvPr>
            <p:ph type="body" sz="quarter" idx="13"/>
          </p:nvPr>
        </p:nvSpPr>
        <p:spPr>
          <a:xfrm>
            <a:off x="457200" y="2390773"/>
            <a:ext cx="7839075" cy="3285408"/>
          </a:xfrm>
        </p:spPr>
        <p:txBody>
          <a:bodyPr/>
          <a:lstStyle/>
          <a:p>
            <a:pPr marL="0" indent="0">
              <a:buNone/>
            </a:pPr>
            <a:r>
              <a:rPr lang="en-GB" b="1" dirty="0"/>
              <a:t>2. Which of the following is NOT associated with exposure to SSRIs in the Perinatal period?</a:t>
            </a:r>
            <a:endParaRPr lang="en-GB" dirty="0"/>
          </a:p>
          <a:p>
            <a:pPr marL="457200" indent="-457200">
              <a:buFont typeface="+mj-lt"/>
              <a:buAutoNum type="alphaUcPeriod"/>
            </a:pPr>
            <a:r>
              <a:rPr lang="en-GB" dirty="0"/>
              <a:t>Perinatal Death</a:t>
            </a:r>
          </a:p>
          <a:p>
            <a:pPr marL="457200" indent="-457200">
              <a:buFont typeface="+mj-lt"/>
              <a:buAutoNum type="alphaUcPeriod"/>
            </a:pPr>
            <a:r>
              <a:rPr lang="en-GB" dirty="0"/>
              <a:t>Persistent Pulmonary Hypertension of the Newborn</a:t>
            </a:r>
          </a:p>
          <a:p>
            <a:pPr marL="457200" lvl="0" indent="-457200">
              <a:buFont typeface="+mj-lt"/>
              <a:buAutoNum type="alphaUcPeriod"/>
            </a:pPr>
            <a:r>
              <a:rPr lang="en-GB" dirty="0"/>
              <a:t>Postpartum haemorrhage</a:t>
            </a:r>
          </a:p>
          <a:p>
            <a:pPr marL="457200" indent="-457200">
              <a:buFont typeface="+mj-lt"/>
              <a:buAutoNum type="alphaUcPeriod"/>
            </a:pPr>
            <a:r>
              <a:rPr lang="en-GB" dirty="0"/>
              <a:t>Poor neonatal adaptation syndrome</a:t>
            </a:r>
          </a:p>
          <a:p>
            <a:pPr marL="457200" lvl="0" indent="-457200">
              <a:buFont typeface="+mj-lt"/>
              <a:buAutoNum type="alphaUcPeriod"/>
            </a:pPr>
            <a:r>
              <a:rPr lang="en-GB" dirty="0"/>
              <a:t>Preterm birth</a:t>
            </a:r>
            <a:endParaRPr lang="en-US" dirty="0"/>
          </a:p>
          <a:p>
            <a:pPr marL="457200" lvl="0" indent="-457200">
              <a:buFont typeface="+mj-lt"/>
              <a:buAutoNum type="alphaUcPeriod"/>
            </a:pPr>
            <a:endParaRPr lang="en-GB" dirty="0"/>
          </a:p>
        </p:txBody>
      </p:sp>
    </p:spTree>
    <p:extLst>
      <p:ext uri="{BB962C8B-B14F-4D97-AF65-F5344CB8AC3E}">
        <p14:creationId xmlns:p14="http://schemas.microsoft.com/office/powerpoint/2010/main" val="3758276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390773"/>
            <a:ext cx="7839075" cy="3285408"/>
          </a:xfrm>
        </p:spPr>
        <p:txBody>
          <a:bodyPr/>
          <a:lstStyle/>
          <a:p>
            <a:pPr marL="0" indent="0">
              <a:buNone/>
            </a:pPr>
            <a:r>
              <a:rPr lang="en-GB" b="1" dirty="0"/>
              <a:t>2. Which of the following is NOT associated with exposure to SSRIs in the Perinatal period?</a:t>
            </a:r>
            <a:endParaRPr lang="en-GB" dirty="0"/>
          </a:p>
          <a:p>
            <a:pPr marL="457200" indent="-457200">
              <a:buFont typeface="+mj-lt"/>
              <a:buAutoNum type="alphaUcPeriod"/>
            </a:pPr>
            <a:r>
              <a:rPr lang="en-GB" dirty="0">
                <a:solidFill>
                  <a:srgbClr val="FF0000"/>
                </a:solidFill>
              </a:rPr>
              <a:t>Perinatal Death</a:t>
            </a:r>
          </a:p>
          <a:p>
            <a:pPr marL="457200" indent="-457200">
              <a:buFont typeface="+mj-lt"/>
              <a:buAutoNum type="alphaUcPeriod"/>
            </a:pPr>
            <a:r>
              <a:rPr lang="en-GB" dirty="0"/>
              <a:t>Persistent Pulmonary Hypertension of the Newborn</a:t>
            </a:r>
          </a:p>
          <a:p>
            <a:pPr marL="457200" lvl="0" indent="-457200">
              <a:buFont typeface="+mj-lt"/>
              <a:buAutoNum type="alphaUcPeriod"/>
            </a:pPr>
            <a:r>
              <a:rPr lang="en-GB" dirty="0"/>
              <a:t>Postpartum haemorrhage</a:t>
            </a:r>
          </a:p>
          <a:p>
            <a:pPr marL="457200" indent="-457200">
              <a:buFont typeface="+mj-lt"/>
              <a:buAutoNum type="alphaUcPeriod"/>
            </a:pPr>
            <a:r>
              <a:rPr lang="en-GB" dirty="0"/>
              <a:t>Poor neonatal adaptation syndrome</a:t>
            </a:r>
          </a:p>
          <a:p>
            <a:pPr marL="457200" lvl="0" indent="-457200">
              <a:buFont typeface="+mj-lt"/>
              <a:buAutoNum type="alphaUcPeriod"/>
            </a:pPr>
            <a:r>
              <a:rPr lang="en-GB" dirty="0"/>
              <a:t>Preterm birth</a:t>
            </a:r>
            <a:endParaRPr lang="en-US" dirty="0"/>
          </a:p>
          <a:p>
            <a:pPr marL="457200" lvl="0" indent="-457200">
              <a:buFont typeface="+mj-lt"/>
              <a:buAutoNum type="alphaUcPeriod"/>
            </a:pPr>
            <a:endParaRPr lang="en-GB" dirty="0"/>
          </a:p>
        </p:txBody>
      </p:sp>
    </p:spTree>
    <p:extLst>
      <p:ext uri="{BB962C8B-B14F-4D97-AF65-F5344CB8AC3E}">
        <p14:creationId xmlns:p14="http://schemas.microsoft.com/office/powerpoint/2010/main" val="4044722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222068" y="2486025"/>
            <a:ext cx="8882743" cy="3569718"/>
          </a:xfrm>
        </p:spPr>
        <p:txBody>
          <a:bodyPr/>
          <a:lstStyle/>
          <a:p>
            <a:pPr marL="0" indent="0">
              <a:buNone/>
            </a:pPr>
            <a:r>
              <a:rPr lang="en-GB" sz="1800" b="1" dirty="0"/>
              <a:t>3. Which of the following statements is TRUE regarding NICE guidelines?</a:t>
            </a:r>
            <a:endParaRPr lang="en-GB" sz="1800" dirty="0"/>
          </a:p>
          <a:p>
            <a:pPr>
              <a:buFont typeface="+mj-lt"/>
              <a:buAutoNum type="alphaUcPeriod"/>
            </a:pPr>
            <a:r>
              <a:rPr lang="en-GB" sz="1800" dirty="0"/>
              <a:t>Benzodiazepines can be offered in pregnancy for medium term treatment of anxiety</a:t>
            </a:r>
          </a:p>
          <a:p>
            <a:pPr lvl="0">
              <a:buFont typeface="+mj-lt"/>
              <a:buAutoNum type="alphaUcPeriod"/>
            </a:pPr>
            <a:r>
              <a:rPr lang="en-GB" sz="1800" dirty="0"/>
              <a:t>Consideration of medication dose changes do not have to be made during pregnancy</a:t>
            </a:r>
          </a:p>
          <a:p>
            <a:pPr lvl="0">
              <a:buFont typeface="+mj-lt"/>
              <a:buAutoNum type="alphaUcPeriod"/>
            </a:pPr>
            <a:r>
              <a:rPr lang="en-GB" sz="1800" dirty="0"/>
              <a:t>If this is a first pregnancy a women’s previous response to medication should not influence the choice of antidepressant (being pregnant dictates the choice)</a:t>
            </a:r>
          </a:p>
          <a:p>
            <a:pPr>
              <a:buFont typeface="+mj-lt"/>
              <a:buAutoNum type="alphaUcPeriod"/>
            </a:pPr>
            <a:r>
              <a:rPr lang="en-GB" sz="1800" dirty="0"/>
              <a:t>Lithium can be continued if the women is at high risk of relapse and an antipsychotic is unlikely to be effective</a:t>
            </a:r>
          </a:p>
          <a:p>
            <a:pPr lvl="0">
              <a:buFont typeface="+mj-lt"/>
              <a:buAutoNum type="alphaUcPeriod"/>
            </a:pPr>
            <a:r>
              <a:rPr lang="en-GB" sz="1800" dirty="0"/>
              <a:t>Measure </a:t>
            </a:r>
            <a:r>
              <a:rPr lang="en-GB" sz="1800" dirty="0" err="1"/>
              <a:t>prolactin</a:t>
            </a:r>
            <a:r>
              <a:rPr lang="en-GB" sz="1800" dirty="0"/>
              <a:t> levels in women planning pregnancy who are taking a </a:t>
            </a:r>
            <a:r>
              <a:rPr lang="en-GB" sz="1800" dirty="0" err="1"/>
              <a:t>prolactin</a:t>
            </a:r>
            <a:r>
              <a:rPr lang="en-GB" sz="1800" dirty="0"/>
              <a:t> raising antipsychotic as raised </a:t>
            </a:r>
            <a:r>
              <a:rPr lang="en-GB" sz="1800" dirty="0" err="1"/>
              <a:t>prolactin</a:t>
            </a:r>
            <a:r>
              <a:rPr lang="en-GB" sz="1800" dirty="0"/>
              <a:t> increases the chances of conception</a:t>
            </a:r>
          </a:p>
        </p:txBody>
      </p:sp>
    </p:spTree>
    <p:extLst>
      <p:ext uri="{BB962C8B-B14F-4D97-AF65-F5344CB8AC3E}">
        <p14:creationId xmlns:p14="http://schemas.microsoft.com/office/powerpoint/2010/main" val="284368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6" name="Text Placeholder 3"/>
          <p:cNvSpPr>
            <a:spLocks noGrp="1"/>
          </p:cNvSpPr>
          <p:nvPr>
            <p:ph type="body" sz="quarter" idx="13"/>
          </p:nvPr>
        </p:nvSpPr>
        <p:spPr>
          <a:xfrm>
            <a:off x="222068" y="2486025"/>
            <a:ext cx="8882743" cy="3569718"/>
          </a:xfrm>
        </p:spPr>
        <p:txBody>
          <a:bodyPr/>
          <a:lstStyle/>
          <a:p>
            <a:pPr marL="0" indent="0">
              <a:buNone/>
            </a:pPr>
            <a:r>
              <a:rPr lang="en-GB" sz="1800" b="1" dirty="0"/>
              <a:t>3. Which of the following statements is TRUE regarding NICE guidelines?</a:t>
            </a:r>
            <a:endParaRPr lang="en-GB" sz="1800" dirty="0"/>
          </a:p>
          <a:p>
            <a:pPr>
              <a:buFont typeface="+mj-lt"/>
              <a:buAutoNum type="alphaUcPeriod"/>
            </a:pPr>
            <a:r>
              <a:rPr lang="en-GB" sz="1800" dirty="0"/>
              <a:t>Benzodiazepines can be offered in pregnancy for medium term treatment of anxiety</a:t>
            </a:r>
          </a:p>
          <a:p>
            <a:pPr lvl="0">
              <a:buFont typeface="+mj-lt"/>
              <a:buAutoNum type="alphaUcPeriod"/>
            </a:pPr>
            <a:r>
              <a:rPr lang="en-GB" sz="1800" dirty="0"/>
              <a:t>Consideration of medication dose changes do not have to be made during pregnancy</a:t>
            </a:r>
          </a:p>
          <a:p>
            <a:pPr lvl="0">
              <a:buFont typeface="+mj-lt"/>
              <a:buAutoNum type="alphaUcPeriod"/>
            </a:pPr>
            <a:r>
              <a:rPr lang="en-GB" sz="1800" dirty="0"/>
              <a:t>If this is a first pregnancy a women’s previous response to medication should not influence the choice of antidepressant (being pregnant dictates the choice)</a:t>
            </a:r>
          </a:p>
          <a:p>
            <a:pPr>
              <a:buFont typeface="+mj-lt"/>
              <a:buAutoNum type="alphaUcPeriod"/>
            </a:pPr>
            <a:r>
              <a:rPr lang="en-GB" sz="1800" dirty="0">
                <a:solidFill>
                  <a:srgbClr val="FF0000"/>
                </a:solidFill>
              </a:rPr>
              <a:t>Lithium can be continued if the women is at high risk of relapse and an antipsychotic is unlikely to be effective</a:t>
            </a:r>
          </a:p>
          <a:p>
            <a:pPr lvl="0">
              <a:buFont typeface="+mj-lt"/>
              <a:buAutoNum type="alphaUcPeriod"/>
            </a:pPr>
            <a:r>
              <a:rPr lang="en-GB" sz="1800" dirty="0"/>
              <a:t>Measure </a:t>
            </a:r>
            <a:r>
              <a:rPr lang="en-GB" sz="1800" dirty="0" err="1"/>
              <a:t>prolactin</a:t>
            </a:r>
            <a:r>
              <a:rPr lang="en-GB" sz="1800" dirty="0"/>
              <a:t> levels in women planning pregnancy who are taking a </a:t>
            </a:r>
            <a:r>
              <a:rPr lang="en-GB" sz="1800" dirty="0" err="1"/>
              <a:t>prolactin</a:t>
            </a:r>
            <a:r>
              <a:rPr lang="en-GB" sz="1800" dirty="0"/>
              <a:t> raising antipsychotic as raised </a:t>
            </a:r>
            <a:r>
              <a:rPr lang="en-GB" sz="1800" dirty="0" err="1"/>
              <a:t>prolactin</a:t>
            </a:r>
            <a:r>
              <a:rPr lang="en-GB" sz="1800" dirty="0"/>
              <a:t> increases the chances of conception</a:t>
            </a:r>
          </a:p>
        </p:txBody>
      </p:sp>
    </p:spTree>
    <p:extLst>
      <p:ext uri="{BB962C8B-B14F-4D97-AF65-F5344CB8AC3E}">
        <p14:creationId xmlns:p14="http://schemas.microsoft.com/office/powerpoint/2010/main" val="1034895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7" name="Text Placeholder 3"/>
          <p:cNvSpPr>
            <a:spLocks noGrp="1"/>
          </p:cNvSpPr>
          <p:nvPr>
            <p:ph type="body" sz="quarter" idx="13"/>
          </p:nvPr>
        </p:nvSpPr>
        <p:spPr>
          <a:xfrm>
            <a:off x="457200" y="2486024"/>
            <a:ext cx="8503920" cy="3538257"/>
          </a:xfrm>
        </p:spPr>
        <p:txBody>
          <a:bodyPr/>
          <a:lstStyle/>
          <a:p>
            <a:pPr marL="0" indent="0">
              <a:buNone/>
            </a:pPr>
            <a:r>
              <a:rPr lang="en-GB" sz="2000" dirty="0"/>
              <a:t>4. </a:t>
            </a:r>
            <a:r>
              <a:rPr lang="en-GB" sz="2000" b="1" dirty="0"/>
              <a:t>Which of the following statements is TRUE?</a:t>
            </a:r>
          </a:p>
          <a:p>
            <a:pPr marL="0" indent="0">
              <a:buNone/>
            </a:pPr>
            <a:endParaRPr lang="en-GB" sz="2000" dirty="0"/>
          </a:p>
          <a:p>
            <a:pPr marL="457200" lvl="0" indent="-457200">
              <a:buFont typeface="+mj-lt"/>
              <a:buAutoNum type="alphaUcPeriod"/>
            </a:pPr>
            <a:r>
              <a:rPr lang="en-GB" sz="2000" dirty="0" err="1"/>
              <a:t>Valproate</a:t>
            </a:r>
            <a:r>
              <a:rPr lang="en-GB" sz="2000" dirty="0"/>
              <a:t> is associated with reduced fertility in women and men</a:t>
            </a:r>
          </a:p>
          <a:p>
            <a:pPr marL="457200" lvl="0" indent="-457200">
              <a:buFont typeface="+mj-lt"/>
              <a:buAutoNum type="alphaUcPeriod"/>
            </a:pPr>
            <a:r>
              <a:rPr lang="en-GB" sz="2000" dirty="0"/>
              <a:t>Taking Folic acid 5mg with </a:t>
            </a:r>
            <a:r>
              <a:rPr lang="en-GB" sz="2000" dirty="0" err="1"/>
              <a:t>Valproate</a:t>
            </a:r>
            <a:r>
              <a:rPr lang="en-GB" sz="2000" dirty="0"/>
              <a:t> will reduce </a:t>
            </a:r>
            <a:r>
              <a:rPr lang="en-GB" sz="2000" dirty="0" err="1"/>
              <a:t>teratogenicity</a:t>
            </a:r>
            <a:endParaRPr lang="en-GB" sz="2000" dirty="0"/>
          </a:p>
          <a:p>
            <a:pPr marL="457200" lvl="0" indent="-457200">
              <a:buFont typeface="+mj-lt"/>
              <a:buAutoNum type="alphaUcPeriod"/>
            </a:pPr>
            <a:r>
              <a:rPr lang="en-GB" sz="2000" dirty="0"/>
              <a:t>Valproate monotherapy is not associated with an increased risk of Attention Deficit Hyperactivity Disorder</a:t>
            </a:r>
          </a:p>
          <a:p>
            <a:pPr marL="457200" lvl="0" indent="-457200">
              <a:buFont typeface="+mj-lt"/>
              <a:buAutoNum type="alphaUcPeriod"/>
            </a:pPr>
            <a:r>
              <a:rPr lang="en-GB" sz="2000" dirty="0" err="1"/>
              <a:t>Valproate</a:t>
            </a:r>
            <a:r>
              <a:rPr lang="en-GB" sz="2000" dirty="0"/>
              <a:t> </a:t>
            </a:r>
            <a:r>
              <a:rPr lang="en-GB" sz="2000" dirty="0" err="1"/>
              <a:t>monotherapy</a:t>
            </a:r>
            <a:r>
              <a:rPr lang="en-GB" sz="2000" dirty="0"/>
              <a:t> only affects the child in the 1</a:t>
            </a:r>
            <a:r>
              <a:rPr lang="en-GB" sz="2000" baseline="30000" dirty="0"/>
              <a:t>st</a:t>
            </a:r>
            <a:r>
              <a:rPr lang="en-GB" sz="2000" dirty="0"/>
              <a:t> and 3</a:t>
            </a:r>
            <a:r>
              <a:rPr lang="en-GB" sz="2000" baseline="30000" dirty="0"/>
              <a:t>rd</a:t>
            </a:r>
            <a:r>
              <a:rPr lang="en-GB" sz="2000" dirty="0"/>
              <a:t> trimester</a:t>
            </a:r>
          </a:p>
          <a:p>
            <a:pPr marL="457200" lvl="0" indent="-457200">
              <a:buFont typeface="+mj-lt"/>
              <a:buAutoNum type="alphaUcPeriod"/>
            </a:pPr>
            <a:r>
              <a:rPr lang="en-GB" sz="2000" dirty="0" err="1"/>
              <a:t>Valproate</a:t>
            </a:r>
            <a:r>
              <a:rPr lang="en-GB" sz="2000" dirty="0"/>
              <a:t> passes in higher concentrations than Lamotrigine in </a:t>
            </a:r>
            <a:r>
              <a:rPr lang="en-GB" sz="2000" dirty="0" err="1"/>
              <a:t>breastmilk</a:t>
            </a:r>
            <a:endParaRPr lang="en-GB" sz="2000" dirty="0"/>
          </a:p>
        </p:txBody>
      </p:sp>
    </p:spTree>
    <p:extLst>
      <p:ext uri="{BB962C8B-B14F-4D97-AF65-F5344CB8AC3E}">
        <p14:creationId xmlns:p14="http://schemas.microsoft.com/office/powerpoint/2010/main" val="3730481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457200" y="2486024"/>
            <a:ext cx="8503920" cy="3538257"/>
          </a:xfrm>
        </p:spPr>
        <p:txBody>
          <a:bodyPr/>
          <a:lstStyle/>
          <a:p>
            <a:pPr marL="0" indent="0">
              <a:buNone/>
            </a:pPr>
            <a:r>
              <a:rPr lang="en-GB" sz="2000" dirty="0"/>
              <a:t>4. </a:t>
            </a:r>
            <a:r>
              <a:rPr lang="en-GB" sz="2000" b="1" dirty="0"/>
              <a:t>Which of the following statements is TRUE?</a:t>
            </a:r>
          </a:p>
          <a:p>
            <a:pPr marL="0" indent="0">
              <a:buNone/>
            </a:pPr>
            <a:endParaRPr lang="en-GB" sz="2000" dirty="0"/>
          </a:p>
          <a:p>
            <a:pPr marL="457200" lvl="0" indent="-457200">
              <a:buFont typeface="+mj-lt"/>
              <a:buAutoNum type="alphaUcPeriod"/>
            </a:pPr>
            <a:r>
              <a:rPr lang="en-GB" sz="2000" dirty="0" err="1">
                <a:solidFill>
                  <a:srgbClr val="FF0000"/>
                </a:solidFill>
              </a:rPr>
              <a:t>Valproate</a:t>
            </a:r>
            <a:r>
              <a:rPr lang="en-GB" sz="2000" dirty="0">
                <a:solidFill>
                  <a:srgbClr val="FF0000"/>
                </a:solidFill>
              </a:rPr>
              <a:t> is associated with reduced fertility in women and men</a:t>
            </a:r>
          </a:p>
          <a:p>
            <a:pPr marL="457200" lvl="0" indent="-457200">
              <a:buFont typeface="+mj-lt"/>
              <a:buAutoNum type="alphaUcPeriod"/>
            </a:pPr>
            <a:r>
              <a:rPr lang="en-GB" sz="2000" dirty="0"/>
              <a:t>Taking Folic acid 5mg with </a:t>
            </a:r>
            <a:r>
              <a:rPr lang="en-GB" sz="2000" dirty="0" err="1"/>
              <a:t>Valproate</a:t>
            </a:r>
            <a:r>
              <a:rPr lang="en-GB" sz="2000" dirty="0"/>
              <a:t> will reduce </a:t>
            </a:r>
            <a:r>
              <a:rPr lang="en-GB" sz="2000" dirty="0" err="1"/>
              <a:t>teratogenicity</a:t>
            </a:r>
            <a:endParaRPr lang="en-GB" sz="2000" dirty="0"/>
          </a:p>
          <a:p>
            <a:pPr marL="457200" lvl="0" indent="-457200">
              <a:buFont typeface="+mj-lt"/>
              <a:buAutoNum type="alphaUcPeriod"/>
            </a:pPr>
            <a:r>
              <a:rPr lang="en-GB" sz="2000" dirty="0"/>
              <a:t>Valproate monotherapy is not associated with an increased risk of Attention Deficit Hyperactivity Disorder</a:t>
            </a:r>
          </a:p>
          <a:p>
            <a:pPr marL="457200" lvl="0" indent="-457200">
              <a:buFont typeface="+mj-lt"/>
              <a:buAutoNum type="alphaUcPeriod"/>
            </a:pPr>
            <a:r>
              <a:rPr lang="en-GB" sz="2000" dirty="0" err="1"/>
              <a:t>Valproate</a:t>
            </a:r>
            <a:r>
              <a:rPr lang="en-GB" sz="2000" dirty="0"/>
              <a:t> </a:t>
            </a:r>
            <a:r>
              <a:rPr lang="en-GB" sz="2000" dirty="0" err="1"/>
              <a:t>monotherapy</a:t>
            </a:r>
            <a:r>
              <a:rPr lang="en-GB" sz="2000" dirty="0"/>
              <a:t> only affects the child in the 1</a:t>
            </a:r>
            <a:r>
              <a:rPr lang="en-GB" sz="2000" baseline="30000" dirty="0"/>
              <a:t>st</a:t>
            </a:r>
            <a:r>
              <a:rPr lang="en-GB" sz="2000" dirty="0"/>
              <a:t> and 3</a:t>
            </a:r>
            <a:r>
              <a:rPr lang="en-GB" sz="2000" baseline="30000" dirty="0"/>
              <a:t>rd</a:t>
            </a:r>
            <a:r>
              <a:rPr lang="en-GB" sz="2000" dirty="0"/>
              <a:t> trimester</a:t>
            </a:r>
          </a:p>
          <a:p>
            <a:pPr marL="457200" lvl="0" indent="-457200">
              <a:buFont typeface="+mj-lt"/>
              <a:buAutoNum type="alphaUcPeriod"/>
            </a:pPr>
            <a:r>
              <a:rPr lang="en-GB" sz="2000" dirty="0" err="1"/>
              <a:t>Valproate</a:t>
            </a:r>
            <a:r>
              <a:rPr lang="en-GB" sz="2000" dirty="0"/>
              <a:t> passes in higher concentrations than Lamotrigine in </a:t>
            </a:r>
            <a:r>
              <a:rPr lang="en-GB" sz="2000" dirty="0" err="1"/>
              <a:t>breastmilk</a:t>
            </a:r>
            <a:endParaRPr lang="en-GB" sz="2000" dirty="0"/>
          </a:p>
        </p:txBody>
      </p:sp>
    </p:spTree>
    <p:extLst>
      <p:ext uri="{BB962C8B-B14F-4D97-AF65-F5344CB8AC3E}">
        <p14:creationId xmlns:p14="http://schemas.microsoft.com/office/powerpoint/2010/main" val="39205551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 </a:t>
            </a:r>
          </a:p>
        </p:txBody>
      </p:sp>
      <p:sp>
        <p:nvSpPr>
          <p:cNvPr id="3" name="Subtitle 2"/>
          <p:cNvSpPr>
            <a:spLocks noGrp="1"/>
          </p:cNvSpPr>
          <p:nvPr>
            <p:ph type="subTitle" idx="1"/>
          </p:nvPr>
        </p:nvSpPr>
        <p:spPr/>
        <p:txBody>
          <a:bodyPr/>
          <a:lstStyle/>
          <a:p>
            <a:r>
              <a:rPr lang="en-US" dirty="0"/>
              <a:t>MCQ</a:t>
            </a:r>
          </a:p>
        </p:txBody>
      </p:sp>
      <p:sp>
        <p:nvSpPr>
          <p:cNvPr id="4" name="Text Placeholder 3"/>
          <p:cNvSpPr>
            <a:spLocks noGrp="1"/>
          </p:cNvSpPr>
          <p:nvPr>
            <p:ph type="body" sz="quarter" idx="13"/>
          </p:nvPr>
        </p:nvSpPr>
        <p:spPr>
          <a:xfrm>
            <a:off x="300446" y="2693058"/>
            <a:ext cx="8647611" cy="3498736"/>
          </a:xfrm>
        </p:spPr>
        <p:txBody>
          <a:bodyPr/>
          <a:lstStyle/>
          <a:p>
            <a:pPr marL="0" indent="0">
              <a:buNone/>
            </a:pPr>
            <a:r>
              <a:rPr lang="en-GB" sz="2000" b="1" dirty="0"/>
              <a:t>5. Which of the following is TRUE regarding breastfeeding?</a:t>
            </a:r>
            <a:endParaRPr lang="en-GB" sz="2000" dirty="0"/>
          </a:p>
          <a:p>
            <a:pPr marL="457200" lvl="0" indent="-457200">
              <a:buFont typeface="+mj-lt"/>
              <a:buAutoNum type="alphaUcPeriod"/>
            </a:pPr>
            <a:r>
              <a:rPr lang="en-GB" sz="2000" dirty="0"/>
              <a:t>Patients with postpartum mental health disorders who require pharmacotherapy should generally be discouraged from breastfeeding</a:t>
            </a:r>
          </a:p>
          <a:p>
            <a:pPr marL="457200" lvl="0" indent="-457200">
              <a:buFont typeface="+mj-lt"/>
              <a:buAutoNum type="alphaUcPeriod"/>
            </a:pPr>
            <a:r>
              <a:rPr lang="en-GB" sz="2000" dirty="0"/>
              <a:t>All psychotropic medications are transferred to breast milk in varying amounts</a:t>
            </a:r>
          </a:p>
          <a:p>
            <a:pPr marL="457200" lvl="0" indent="-457200">
              <a:buFont typeface="+mj-lt"/>
              <a:buAutoNum type="alphaUcPeriod"/>
            </a:pPr>
            <a:r>
              <a:rPr lang="en-GB" sz="2000" dirty="0" err="1"/>
              <a:t>Psychotropics</a:t>
            </a:r>
            <a:r>
              <a:rPr lang="en-GB" sz="2000" dirty="0"/>
              <a:t> should be chosen with regard to longer half life and less protein binding</a:t>
            </a:r>
          </a:p>
          <a:p>
            <a:pPr marL="457200" lvl="0" indent="-457200">
              <a:buFont typeface="+mj-lt"/>
              <a:buAutoNum type="alphaUcPeriod"/>
            </a:pPr>
            <a:r>
              <a:rPr lang="en-GB" sz="2000" dirty="0"/>
              <a:t>Mothers should change their pregnancy medication for breastfeeding</a:t>
            </a:r>
          </a:p>
          <a:p>
            <a:pPr marL="457200" lvl="0" indent="-457200">
              <a:buFont typeface="+mj-lt"/>
              <a:buAutoNum type="alphaUcPeriod"/>
            </a:pPr>
            <a:r>
              <a:rPr lang="en-GB" sz="2000" dirty="0"/>
              <a:t>Methadone and Nicotine Replacement Therapy are incompatible with breastfeeding</a:t>
            </a:r>
          </a:p>
        </p:txBody>
      </p:sp>
    </p:spTree>
    <p:extLst>
      <p:ext uri="{BB962C8B-B14F-4D97-AF65-F5344CB8AC3E}">
        <p14:creationId xmlns:p14="http://schemas.microsoft.com/office/powerpoint/2010/main" val="3511978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Perinatal </a:t>
            </a:r>
          </a:p>
        </p:txBody>
      </p:sp>
      <p:sp>
        <p:nvSpPr>
          <p:cNvPr id="3" name="Subtitle 2"/>
          <p:cNvSpPr>
            <a:spLocks noGrp="1"/>
          </p:cNvSpPr>
          <p:nvPr>
            <p:ph type="subTitle" idx="1"/>
          </p:nvPr>
        </p:nvSpPr>
        <p:spPr/>
        <p:txBody>
          <a:bodyPr/>
          <a:lstStyle/>
          <a:p>
            <a:r>
              <a:rPr lang="en-US" dirty="0"/>
              <a:t>MCQ</a:t>
            </a:r>
          </a:p>
        </p:txBody>
      </p:sp>
      <p:sp>
        <p:nvSpPr>
          <p:cNvPr id="5" name="Text Placeholder 3"/>
          <p:cNvSpPr txBox="1">
            <a:spLocks/>
          </p:cNvSpPr>
          <p:nvPr/>
        </p:nvSpPr>
        <p:spPr>
          <a:xfrm>
            <a:off x="300446" y="2693058"/>
            <a:ext cx="8647611" cy="3341982"/>
          </a:xfrm>
          <a:prstGeom prst="rect">
            <a:avLst/>
          </a:prstGeom>
        </p:spPr>
        <p: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GB" sz="2000" b="1" i="0" u="none" strike="noStrike" kern="1200" cap="none" spc="0" normalizeH="0" baseline="0" noProof="0" dirty="0">
                <a:ln>
                  <a:noFill/>
                </a:ln>
                <a:solidFill>
                  <a:schemeClr val="tx1"/>
                </a:solidFill>
                <a:effectLst/>
                <a:uLnTx/>
                <a:uFillTx/>
                <a:latin typeface="+mn-lt"/>
                <a:ea typeface="+mn-ea"/>
                <a:cs typeface="+mn-cs"/>
              </a:rPr>
              <a:t>5. Which of the following is TRUE</a:t>
            </a:r>
            <a:r>
              <a:rPr kumimoji="0" lang="en-GB" sz="2000" b="1" i="0" u="none" strike="noStrike" kern="1200" cap="none" spc="0" normalizeH="0" noProof="0" dirty="0">
                <a:ln>
                  <a:noFill/>
                </a:ln>
                <a:solidFill>
                  <a:schemeClr val="tx1"/>
                </a:solidFill>
                <a:effectLst/>
                <a:uLnTx/>
                <a:uFillTx/>
                <a:latin typeface="+mn-lt"/>
                <a:ea typeface="+mn-ea"/>
                <a:cs typeface="+mn-cs"/>
              </a:rPr>
              <a:t> regarding</a:t>
            </a:r>
            <a:r>
              <a:rPr kumimoji="0" lang="en-GB" sz="2000" b="1" i="0" u="none" strike="noStrike" kern="1200" cap="none" spc="0" normalizeH="0" baseline="0" noProof="0" dirty="0">
                <a:ln>
                  <a:noFill/>
                </a:ln>
                <a:solidFill>
                  <a:schemeClr val="tx1"/>
                </a:solidFill>
                <a:effectLst/>
                <a:uLnTx/>
                <a:uFillTx/>
                <a:latin typeface="+mn-lt"/>
                <a:ea typeface="+mn-ea"/>
                <a:cs typeface="+mn-cs"/>
              </a:rPr>
              <a:t> breastfeeding?</a:t>
            </a:r>
            <a:endParaRPr kumimoji="0" lang="en-GB" sz="2000" b="0" i="0" u="none" strike="noStrike" kern="1200" cap="none" spc="0" normalizeH="0" baseline="0" noProof="0" dirty="0">
              <a:ln>
                <a:noFill/>
              </a:ln>
              <a:solidFill>
                <a:schemeClr val="tx1"/>
              </a:solidFill>
              <a:effectLst/>
              <a:uLnTx/>
              <a:uFillTx/>
              <a:latin typeface="+mn-lt"/>
              <a:ea typeface="+mn-ea"/>
              <a:cs typeface="+mn-cs"/>
            </a:endParaRPr>
          </a:p>
          <a:p>
            <a:pPr marL="457200" marR="0" lvl="0" indent="-457200" algn="l" defTabSz="457200" rtl="0" eaLnBrk="0" fontAlgn="base" latinLnBrk="0" hangingPunct="0">
              <a:lnSpc>
                <a:spcPct val="100000"/>
              </a:lnSpc>
              <a:spcBef>
                <a:spcPct val="20000"/>
              </a:spcBef>
              <a:spcAft>
                <a:spcPct val="0"/>
              </a:spcAft>
              <a:buClrTx/>
              <a:buSzTx/>
              <a:buFont typeface="+mj-lt"/>
              <a:buAutoNum type="alphaUcPeriod"/>
              <a:tabLst/>
              <a:defRPr/>
            </a:pPr>
            <a:r>
              <a:rPr kumimoji="0" lang="en-GB" sz="2000" b="0" i="0" u="none" strike="noStrike" kern="1200" cap="none" spc="0" normalizeH="0" baseline="0" noProof="0" dirty="0">
                <a:ln>
                  <a:noFill/>
                </a:ln>
                <a:solidFill>
                  <a:schemeClr val="tx1"/>
                </a:solidFill>
                <a:effectLst/>
                <a:uLnTx/>
                <a:uFillTx/>
                <a:latin typeface="+mn-lt"/>
                <a:ea typeface="+mn-ea"/>
                <a:cs typeface="+mn-cs"/>
              </a:rPr>
              <a:t>Patients with postpartum mental health disorders who require pharmacotherapy should generally be discouraged from breastfeeding</a:t>
            </a:r>
          </a:p>
          <a:p>
            <a:pPr marL="457200" marR="0" lvl="0" indent="-457200" algn="l" defTabSz="457200" rtl="0" eaLnBrk="0" fontAlgn="base" latinLnBrk="0" hangingPunct="0">
              <a:lnSpc>
                <a:spcPct val="100000"/>
              </a:lnSpc>
              <a:spcBef>
                <a:spcPct val="20000"/>
              </a:spcBef>
              <a:spcAft>
                <a:spcPct val="0"/>
              </a:spcAft>
              <a:buClrTx/>
              <a:buSzTx/>
              <a:buFont typeface="+mj-lt"/>
              <a:buAutoNum type="alphaUcPeriod"/>
              <a:tabLst/>
              <a:defRPr/>
            </a:pPr>
            <a:r>
              <a:rPr kumimoji="0" lang="en-GB" sz="2000" b="0" i="0" u="none" strike="noStrike" kern="1200" cap="none" spc="0" normalizeH="0" baseline="0" noProof="0" dirty="0">
                <a:ln>
                  <a:noFill/>
                </a:ln>
                <a:solidFill>
                  <a:srgbClr val="FF0000"/>
                </a:solidFill>
                <a:effectLst/>
                <a:uLnTx/>
                <a:uFillTx/>
                <a:latin typeface="+mn-lt"/>
                <a:ea typeface="+mn-ea"/>
                <a:cs typeface="+mn-cs"/>
              </a:rPr>
              <a:t>All psychotropic medications are transferred to breast milk in varying amounts</a:t>
            </a:r>
          </a:p>
          <a:p>
            <a:pPr marL="457200" marR="0" lvl="0" indent="-457200" algn="l" defTabSz="457200" rtl="0" eaLnBrk="0" fontAlgn="base" latinLnBrk="0" hangingPunct="0">
              <a:lnSpc>
                <a:spcPct val="100000"/>
              </a:lnSpc>
              <a:spcBef>
                <a:spcPct val="20000"/>
              </a:spcBef>
              <a:spcAft>
                <a:spcPct val="0"/>
              </a:spcAft>
              <a:buClrTx/>
              <a:buSzTx/>
              <a:buFont typeface="+mj-lt"/>
              <a:buAutoNum type="alphaUcPeriod"/>
              <a:tabLst/>
              <a:defRPr/>
            </a:pPr>
            <a:r>
              <a:rPr kumimoji="0" lang="en-GB" sz="2000" b="0" i="0" u="none" strike="noStrike" kern="1200" cap="none" spc="0" normalizeH="0" baseline="0" noProof="0" dirty="0" err="1">
                <a:ln>
                  <a:noFill/>
                </a:ln>
                <a:solidFill>
                  <a:schemeClr val="tx1"/>
                </a:solidFill>
                <a:effectLst/>
                <a:uLnTx/>
                <a:uFillTx/>
                <a:latin typeface="+mn-lt"/>
                <a:ea typeface="+mn-ea"/>
                <a:cs typeface="+mn-cs"/>
              </a:rPr>
              <a:t>Psychotropics</a:t>
            </a:r>
            <a:r>
              <a:rPr kumimoji="0" lang="en-GB" sz="2000" b="0" i="0" u="none" strike="noStrike" kern="1200" cap="none" spc="0" normalizeH="0" baseline="0" noProof="0" dirty="0">
                <a:ln>
                  <a:noFill/>
                </a:ln>
                <a:solidFill>
                  <a:schemeClr val="tx1"/>
                </a:solidFill>
                <a:effectLst/>
                <a:uLnTx/>
                <a:uFillTx/>
                <a:latin typeface="+mn-lt"/>
                <a:ea typeface="+mn-ea"/>
                <a:cs typeface="+mn-cs"/>
              </a:rPr>
              <a:t> should be chosen with regard to longer half life and less protein binding</a:t>
            </a:r>
          </a:p>
          <a:p>
            <a:pPr marL="457200" lvl="0" indent="-457200">
              <a:buFont typeface="+mj-lt"/>
              <a:buAutoNum type="alphaUcPeriod"/>
            </a:pPr>
            <a:r>
              <a:rPr lang="en-GB" sz="2000" dirty="0"/>
              <a:t>Mothers should change their pregnancy medication for breastfeeding</a:t>
            </a:r>
          </a:p>
          <a:p>
            <a:pPr marL="457200" lvl="0" indent="-457200">
              <a:buFont typeface="+mj-lt"/>
              <a:buAutoNum type="alphaUcPeriod"/>
            </a:pPr>
            <a:r>
              <a:rPr lang="en-GB" sz="2000" dirty="0"/>
              <a:t>Methadone and Nicotine Replacement therapy are incompatible with breastfeeding</a:t>
            </a:r>
          </a:p>
        </p:txBody>
      </p:sp>
    </p:spTree>
    <p:extLst>
      <p:ext uri="{BB962C8B-B14F-4D97-AF65-F5344CB8AC3E}">
        <p14:creationId xmlns:p14="http://schemas.microsoft.com/office/powerpoint/2010/main" val="737762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176" y="832513"/>
            <a:ext cx="8229600" cy="912672"/>
          </a:xfrm>
        </p:spPr>
        <p:txBody>
          <a:bodyPr>
            <a:noAutofit/>
          </a:bodyPr>
          <a:lstStyle/>
          <a:p>
            <a:r>
              <a:rPr lang="en-GB" sz="2800" dirty="0">
                <a:solidFill>
                  <a:prstClr val="black"/>
                </a:solidFill>
              </a:rPr>
              <a:t>Timing of exposure &amp; </a:t>
            </a:r>
            <a:br>
              <a:rPr lang="en-GB" sz="2800" dirty="0">
                <a:solidFill>
                  <a:prstClr val="black"/>
                </a:solidFill>
              </a:rPr>
            </a:br>
            <a:r>
              <a:rPr lang="en-GB" sz="2800" dirty="0">
                <a:solidFill>
                  <a:prstClr val="black"/>
                </a:solidFill>
              </a:rPr>
              <a:t>potential adverse outcomes</a:t>
            </a:r>
            <a:endParaRPr lang="en-GB" sz="2800" dirty="0"/>
          </a:p>
        </p:txBody>
      </p:sp>
      <p:sp>
        <p:nvSpPr>
          <p:cNvPr id="2" name="Content Placeholder 1"/>
          <p:cNvSpPr>
            <a:spLocks noGrp="1"/>
          </p:cNvSpPr>
          <p:nvPr>
            <p:ph idx="1"/>
          </p:nvPr>
        </p:nvSpPr>
        <p:spPr>
          <a:xfrm>
            <a:off x="457199" y="1992573"/>
            <a:ext cx="8503921" cy="4014718"/>
          </a:xfrm>
        </p:spPr>
        <p:txBody>
          <a:bodyPr/>
          <a:lstStyle/>
          <a:p>
            <a:pPr marL="0" indent="0">
              <a:spcBef>
                <a:spcPct val="0"/>
              </a:spcBef>
              <a:buNone/>
            </a:pPr>
            <a:r>
              <a:rPr lang="en-GB" sz="2000" dirty="0">
                <a:solidFill>
                  <a:prstClr val="black"/>
                </a:solidFill>
                <a:cs typeface="Arial" charset="0"/>
              </a:rPr>
              <a:t>Early pregnancy 		Major structural defects</a:t>
            </a:r>
          </a:p>
          <a:p>
            <a:pPr marL="0" indent="0">
              <a:spcBef>
                <a:spcPct val="0"/>
              </a:spcBef>
              <a:buNone/>
            </a:pPr>
            <a:r>
              <a:rPr lang="en-GB" sz="2000" dirty="0">
                <a:solidFill>
                  <a:prstClr val="black"/>
                </a:solidFill>
                <a:cs typeface="Arial" charset="0"/>
              </a:rPr>
              <a:t>						</a:t>
            </a:r>
          </a:p>
          <a:p>
            <a:pPr marL="0" indent="0">
              <a:spcBef>
                <a:spcPct val="0"/>
              </a:spcBef>
              <a:buNone/>
            </a:pPr>
            <a:r>
              <a:rPr lang="en-GB" sz="2000" dirty="0">
                <a:solidFill>
                  <a:prstClr val="black"/>
                </a:solidFill>
                <a:cs typeface="Arial" charset="0"/>
              </a:rPr>
              <a:t>Later  pregnancy		Minor structural defects</a:t>
            </a:r>
          </a:p>
          <a:p>
            <a:pPr marL="0" indent="0">
              <a:spcBef>
                <a:spcPct val="0"/>
              </a:spcBef>
              <a:buNone/>
            </a:pPr>
            <a:r>
              <a:rPr lang="en-GB" sz="2000" dirty="0">
                <a:solidFill>
                  <a:prstClr val="black"/>
                </a:solidFill>
                <a:cs typeface="Arial" charset="0"/>
              </a:rPr>
              <a:t>				             Functional defects (e.g. </a:t>
            </a:r>
            <a:r>
              <a:rPr lang="en-GB" sz="2000" dirty="0" err="1">
                <a:solidFill>
                  <a:prstClr val="black"/>
                </a:solidFill>
                <a:cs typeface="Arial" charset="0"/>
              </a:rPr>
              <a:t>Valproate</a:t>
            </a:r>
            <a:r>
              <a:rPr lang="en-GB" sz="2000" dirty="0">
                <a:solidFill>
                  <a:prstClr val="black"/>
                </a:solidFill>
                <a:cs typeface="Arial" charset="0"/>
              </a:rPr>
              <a:t> linked to								developmental delay / Autism Spectrum Disorder)</a:t>
            </a:r>
          </a:p>
          <a:p>
            <a:pPr marL="0" indent="0">
              <a:spcBef>
                <a:spcPct val="0"/>
              </a:spcBef>
              <a:buNone/>
            </a:pPr>
            <a:r>
              <a:rPr lang="en-GB" sz="2000" dirty="0">
                <a:solidFill>
                  <a:prstClr val="black"/>
                </a:solidFill>
                <a:cs typeface="Arial" charset="0"/>
              </a:rPr>
              <a:t>				             Preterm delivery </a:t>
            </a:r>
          </a:p>
          <a:p>
            <a:pPr marL="0" indent="0">
              <a:spcBef>
                <a:spcPct val="0"/>
              </a:spcBef>
              <a:buNone/>
            </a:pPr>
            <a:r>
              <a:rPr lang="en-GB" sz="2000" dirty="0">
                <a:solidFill>
                  <a:prstClr val="black"/>
                </a:solidFill>
                <a:cs typeface="Arial" charset="0"/>
              </a:rPr>
              <a:t>				             Abnormal </a:t>
            </a:r>
            <a:r>
              <a:rPr lang="en-GB" sz="2000" dirty="0" err="1">
                <a:solidFill>
                  <a:prstClr val="black"/>
                </a:solidFill>
                <a:cs typeface="Arial" charset="0"/>
              </a:rPr>
              <a:t>fetal</a:t>
            </a:r>
            <a:r>
              <a:rPr lang="en-GB" sz="2000" dirty="0">
                <a:solidFill>
                  <a:prstClr val="black"/>
                </a:solidFill>
                <a:cs typeface="Arial" charset="0"/>
              </a:rPr>
              <a:t> growth</a:t>
            </a:r>
          </a:p>
          <a:p>
            <a:pPr marL="0" indent="0">
              <a:spcBef>
                <a:spcPct val="0"/>
              </a:spcBef>
              <a:buNone/>
            </a:pPr>
            <a:r>
              <a:rPr lang="en-GB" sz="2000" dirty="0">
                <a:solidFill>
                  <a:prstClr val="black"/>
                </a:solidFill>
                <a:cs typeface="Arial" charset="0"/>
              </a:rPr>
              <a:t>	</a:t>
            </a:r>
          </a:p>
          <a:p>
            <a:pPr marL="0" indent="0">
              <a:spcBef>
                <a:spcPct val="0"/>
              </a:spcBef>
              <a:buNone/>
            </a:pPr>
            <a:r>
              <a:rPr lang="en-GB" sz="2000" dirty="0">
                <a:solidFill>
                  <a:prstClr val="black"/>
                </a:solidFill>
                <a:cs typeface="Arial" charset="0"/>
              </a:rPr>
              <a:t>At delivery		       	Neonatal toxicity</a:t>
            </a:r>
          </a:p>
          <a:p>
            <a:pPr marL="0" indent="0">
              <a:spcBef>
                <a:spcPct val="0"/>
              </a:spcBef>
              <a:buNone/>
            </a:pPr>
            <a:r>
              <a:rPr lang="en-GB" sz="2000" dirty="0">
                <a:solidFill>
                  <a:prstClr val="black"/>
                </a:solidFill>
                <a:cs typeface="Arial" charset="0"/>
              </a:rPr>
              <a:t>				             Neonatal withdrawal</a:t>
            </a:r>
          </a:p>
          <a:p>
            <a:pPr marL="0" indent="0">
              <a:spcBef>
                <a:spcPct val="0"/>
              </a:spcBef>
              <a:buNone/>
            </a:pPr>
            <a:endParaRPr lang="en-GB" sz="2000" dirty="0">
              <a:solidFill>
                <a:prstClr val="black"/>
              </a:solidFill>
              <a:cs typeface="Arial" charset="0"/>
            </a:endParaRPr>
          </a:p>
          <a:p>
            <a:pPr marL="0" indent="0">
              <a:spcBef>
                <a:spcPct val="0"/>
              </a:spcBef>
              <a:buNone/>
            </a:pPr>
            <a:r>
              <a:rPr lang="en-GB" sz="2000" dirty="0">
                <a:solidFill>
                  <a:prstClr val="black"/>
                </a:solidFill>
                <a:cs typeface="Arial" charset="0"/>
              </a:rPr>
              <a:t>Postnatal				Cognitive and Behavioural effects</a:t>
            </a:r>
          </a:p>
          <a:p>
            <a:pPr marL="0" indent="0">
              <a:spcBef>
                <a:spcPct val="0"/>
              </a:spcBef>
              <a:buNone/>
            </a:pPr>
            <a:r>
              <a:rPr lang="en-GB" sz="2000" dirty="0">
                <a:solidFill>
                  <a:prstClr val="black"/>
                </a:solidFill>
                <a:cs typeface="Arial" charset="0"/>
              </a:rPr>
              <a:t>				</a:t>
            </a:r>
          </a:p>
          <a:p>
            <a:pPr marL="0" indent="0">
              <a:spcBef>
                <a:spcPct val="0"/>
              </a:spcBef>
              <a:buNone/>
            </a:pPr>
            <a:r>
              <a:rPr lang="en-GB" sz="2000" dirty="0">
                <a:solidFill>
                  <a:prstClr val="black"/>
                </a:solidFill>
                <a:cs typeface="Arial" charset="0"/>
              </a:rPr>
              <a:t>								</a:t>
            </a:r>
          </a:p>
          <a:p>
            <a:pPr marL="0" indent="0">
              <a:spcBef>
                <a:spcPct val="0"/>
              </a:spcBef>
              <a:buNone/>
            </a:pPr>
            <a:endParaRPr lang="en-GB" sz="2000" dirty="0">
              <a:solidFill>
                <a:prstClr val="black"/>
              </a:solidFill>
              <a:latin typeface="Arial" charset="0"/>
              <a:cs typeface="Arial" charset="0"/>
            </a:endParaRPr>
          </a:p>
          <a:p>
            <a:pPr marL="0" indent="0">
              <a:buNone/>
            </a:pPr>
            <a:endParaRPr lang="en-GB" sz="20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pPr algn="ctr"/>
            <a:endParaRPr lang="en-GB" dirty="0"/>
          </a:p>
          <a:p>
            <a:pPr algn="ctr"/>
            <a:endParaRPr lang="en-GB" dirty="0"/>
          </a:p>
          <a:p>
            <a:pPr algn="ctr"/>
            <a:r>
              <a:rPr lang="en-GB" dirty="0"/>
              <a:t>Thank you </a:t>
            </a:r>
          </a:p>
        </p:txBody>
      </p:sp>
      <p:sp>
        <p:nvSpPr>
          <p:cNvPr id="4" name="Text Placeholder 3"/>
          <p:cNvSpPr>
            <a:spLocks noGrp="1"/>
          </p:cNvSpPr>
          <p:nvPr>
            <p:ph type="body" sz="quarter" idx="13"/>
          </p:nvPr>
        </p:nvSpPr>
        <p:spPr/>
        <p:txBody>
          <a:bodyPr/>
          <a:lstStyle/>
          <a:p>
            <a:endParaRPr lang="en-GB" dirty="0"/>
          </a:p>
        </p:txBody>
      </p:sp>
    </p:spTree>
    <p:extLst>
      <p:ext uri="{BB962C8B-B14F-4D97-AF65-F5344CB8AC3E}">
        <p14:creationId xmlns:p14="http://schemas.microsoft.com/office/powerpoint/2010/main" val="136519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50" y="993865"/>
            <a:ext cx="7683690" cy="5208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399" y="6391533"/>
            <a:ext cx="6015365" cy="646331"/>
          </a:xfrm>
          <a:prstGeom prst="rect">
            <a:avLst/>
          </a:prstGeom>
          <a:noFill/>
        </p:spPr>
        <p:txBody>
          <a:bodyPr wrap="none" rtlCol="0">
            <a:spAutoFit/>
          </a:bodyPr>
          <a:lstStyle/>
          <a:p>
            <a:r>
              <a:rPr lang="en-GB" dirty="0">
                <a:solidFill>
                  <a:prstClr val="black"/>
                </a:solidFill>
              </a:rPr>
              <a:t>From http://www.cerebral-palsy.net/update2001/fetal.html</a:t>
            </a:r>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131" y="2903561"/>
            <a:ext cx="8229600" cy="3784622"/>
          </a:xfrm>
        </p:spPr>
        <p:txBody>
          <a:bodyPr/>
          <a:lstStyle/>
          <a:p>
            <a:pPr marL="363538" indent="-363538" eaLnBrk="1" hangingPunct="1">
              <a:spcAft>
                <a:spcPct val="10000"/>
              </a:spcAft>
            </a:pPr>
            <a:r>
              <a:rPr lang="en-GB" sz="2400" dirty="0">
                <a:solidFill>
                  <a:schemeClr val="tx1">
                    <a:lumMod val="85000"/>
                    <a:lumOff val="15000"/>
                  </a:schemeClr>
                </a:solidFill>
              </a:rPr>
              <a:t>Randomised, double-blind controlled trials not ethical </a:t>
            </a:r>
          </a:p>
          <a:p>
            <a:pPr marL="363538" indent="-363538" eaLnBrk="1" hangingPunct="1">
              <a:spcAft>
                <a:spcPct val="10000"/>
              </a:spcAft>
            </a:pPr>
            <a:r>
              <a:rPr lang="en-GB" sz="2400" dirty="0">
                <a:solidFill>
                  <a:schemeClr val="tx1">
                    <a:lumMod val="85000"/>
                    <a:lumOff val="15000"/>
                  </a:schemeClr>
                </a:solidFill>
              </a:rPr>
              <a:t>Next best levels of evidence:</a:t>
            </a:r>
          </a:p>
          <a:p>
            <a:pPr marL="363538" indent="-363538" eaLnBrk="1" hangingPunct="1">
              <a:spcAft>
                <a:spcPct val="10000"/>
              </a:spcAft>
              <a:buFontTx/>
              <a:buNone/>
            </a:pPr>
            <a:r>
              <a:rPr lang="en-GB" sz="2400" dirty="0">
                <a:solidFill>
                  <a:schemeClr val="tx1">
                    <a:lumMod val="85000"/>
                    <a:lumOff val="15000"/>
                  </a:schemeClr>
                </a:solidFill>
              </a:rPr>
              <a:t>	pregnancy registers, population studies, cohort studies,</a:t>
            </a:r>
          </a:p>
          <a:p>
            <a:pPr marL="363538" indent="-363538" eaLnBrk="1" hangingPunct="1">
              <a:spcAft>
                <a:spcPct val="10000"/>
              </a:spcAft>
              <a:buFontTx/>
              <a:buNone/>
            </a:pPr>
            <a:r>
              <a:rPr lang="en-GB" sz="2400" dirty="0">
                <a:solidFill>
                  <a:schemeClr val="tx1">
                    <a:lumMod val="85000"/>
                    <a:lumOff val="15000"/>
                  </a:schemeClr>
                </a:solidFill>
              </a:rPr>
              <a:t>	case series and control studies</a:t>
            </a:r>
          </a:p>
          <a:p>
            <a:pPr marL="363538" indent="-363538" eaLnBrk="1" hangingPunct="1">
              <a:spcAft>
                <a:spcPct val="10000"/>
              </a:spcAft>
            </a:pPr>
            <a:r>
              <a:rPr lang="en-GB" sz="2400" dirty="0">
                <a:solidFill>
                  <a:schemeClr val="tx1">
                    <a:lumMod val="85000"/>
                    <a:lumOff val="15000"/>
                  </a:schemeClr>
                </a:solidFill>
              </a:rPr>
              <a:t>There are a lack of well designed prospective comparative studies for psychotropic use in pregnancy¹</a:t>
            </a:r>
          </a:p>
          <a:p>
            <a:pPr marL="363538" indent="-363538" eaLnBrk="1" hangingPunct="1">
              <a:spcAft>
                <a:spcPct val="10000"/>
              </a:spcAft>
            </a:pPr>
            <a:endParaRPr lang="en-GB" sz="2400" dirty="0">
              <a:solidFill>
                <a:schemeClr val="tx1">
                  <a:lumMod val="85000"/>
                  <a:lumOff val="15000"/>
                </a:schemeClr>
              </a:solidFill>
            </a:endParaRPr>
          </a:p>
          <a:p>
            <a:pPr marL="363538" indent="-363538" eaLnBrk="1" hangingPunct="1">
              <a:spcAft>
                <a:spcPct val="10000"/>
              </a:spcAft>
            </a:pPr>
            <a:endParaRPr lang="en-GB" sz="1400" dirty="0">
              <a:solidFill>
                <a:schemeClr val="tx1">
                  <a:lumMod val="85000"/>
                  <a:lumOff val="15000"/>
                </a:schemeClr>
              </a:solidFill>
            </a:endParaRPr>
          </a:p>
          <a:p>
            <a:pPr marL="363538" indent="-363538" eaLnBrk="1" hangingPunct="1">
              <a:spcAft>
                <a:spcPct val="10000"/>
              </a:spcAft>
            </a:pPr>
            <a:r>
              <a:rPr lang="en-GB" sz="1100" dirty="0"/>
              <a:t>¹Einarson A1, </a:t>
            </a:r>
            <a:r>
              <a:rPr lang="en-GB" sz="1100" dirty="0" err="1"/>
              <a:t>Boskovic</a:t>
            </a:r>
            <a:r>
              <a:rPr lang="en-GB" sz="1100" dirty="0"/>
              <a:t> R. (2009). </a:t>
            </a:r>
            <a:r>
              <a:rPr lang="en-GB" sz="1100" i="1" dirty="0"/>
              <a:t>Use and safety of antipsychotic drugs during pregnancy. </a:t>
            </a:r>
            <a:r>
              <a:rPr lang="en-GB" sz="1100" dirty="0"/>
              <a:t>J </a:t>
            </a:r>
            <a:r>
              <a:rPr lang="en-GB" sz="1100" dirty="0" err="1"/>
              <a:t>Psychiatr</a:t>
            </a:r>
            <a:r>
              <a:rPr lang="en-GB" sz="1100" dirty="0"/>
              <a:t> </a:t>
            </a:r>
            <a:r>
              <a:rPr lang="en-GB" sz="1100" dirty="0" err="1"/>
              <a:t>Pract</a:t>
            </a:r>
            <a:r>
              <a:rPr lang="en-GB" sz="1100" dirty="0"/>
              <a:t>. 15(3):183-92.</a:t>
            </a:r>
            <a:endParaRPr lang="en-GB" sz="1100" i="1" dirty="0"/>
          </a:p>
          <a:p>
            <a:pPr marL="363538" indent="-363538" eaLnBrk="1" hangingPunct="1">
              <a:spcAft>
                <a:spcPct val="10000"/>
              </a:spcAft>
            </a:pPr>
            <a:endParaRPr lang="en-GB" sz="1400" dirty="0">
              <a:solidFill>
                <a:schemeClr val="tx1">
                  <a:lumMod val="85000"/>
                  <a:lumOff val="15000"/>
                </a:schemeClr>
              </a:solidFill>
            </a:endParaRPr>
          </a:p>
        </p:txBody>
      </p:sp>
      <p:sp>
        <p:nvSpPr>
          <p:cNvPr id="3" name="Title 2"/>
          <p:cNvSpPr>
            <a:spLocks noGrp="1"/>
          </p:cNvSpPr>
          <p:nvPr>
            <p:ph type="title"/>
          </p:nvPr>
        </p:nvSpPr>
        <p:spPr>
          <a:xfrm>
            <a:off x="0" y="1392072"/>
            <a:ext cx="8229600" cy="1143000"/>
          </a:xfrm>
        </p:spPr>
        <p:txBody>
          <a:bodyPr/>
          <a:lstStyle/>
          <a:p>
            <a:pPr eaLnBrk="1" hangingPunct="1"/>
            <a:r>
              <a:rPr lang="en-GB" sz="3200" b="1" dirty="0">
                <a:solidFill>
                  <a:prstClr val="black"/>
                </a:solidFill>
              </a:rPr>
              <a:t>Investigating whether a drug is harmful </a:t>
            </a:r>
            <a:br>
              <a:rPr lang="en-GB" sz="3200" b="1" dirty="0">
                <a:solidFill>
                  <a:prstClr val="black"/>
                </a:solidFill>
              </a:rPr>
            </a:br>
            <a:r>
              <a:rPr lang="en-GB" sz="3200" b="1" dirty="0">
                <a:solidFill>
                  <a:prstClr val="black"/>
                </a:solidFill>
              </a:rPr>
              <a:t>to the developing child </a:t>
            </a:r>
            <a:endParaRPr lang="en-GB" sz="3200" b="1" i="1" dirty="0">
              <a:solidFill>
                <a:prstClr val="black"/>
              </a:solidFill>
            </a:endParaRPr>
          </a:p>
        </p:txBody>
      </p:sp>
    </p:spTree>
    <p:extLst>
      <p:ext uri="{BB962C8B-B14F-4D97-AF65-F5344CB8AC3E}">
        <p14:creationId xmlns:p14="http://schemas.microsoft.com/office/powerpoint/2010/main" val="3892374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81328"/>
            <a:ext cx="8425543" cy="4710629"/>
          </a:xfrm>
        </p:spPr>
        <p:txBody>
          <a:bodyPr/>
          <a:lstStyle/>
          <a:p>
            <a:pPr eaLnBrk="1" hangingPunct="1">
              <a:spcAft>
                <a:spcPct val="10000"/>
              </a:spcAft>
            </a:pPr>
            <a:r>
              <a:rPr lang="en-GB" sz="1600" dirty="0">
                <a:solidFill>
                  <a:schemeClr val="tx1">
                    <a:lumMod val="85000"/>
                    <a:lumOff val="15000"/>
                  </a:schemeClr>
                </a:solidFill>
              </a:rPr>
              <a:t>Depends on outcome in question and what risk increases are assumed</a:t>
            </a:r>
          </a:p>
          <a:p>
            <a:pPr eaLnBrk="1" hangingPunct="1">
              <a:spcAft>
                <a:spcPct val="10000"/>
              </a:spcAft>
            </a:pPr>
            <a:r>
              <a:rPr lang="en-GB" sz="1600" dirty="0">
                <a:solidFill>
                  <a:schemeClr val="tx1">
                    <a:lumMod val="85000"/>
                    <a:lumOff val="15000"/>
                  </a:schemeClr>
                </a:solidFill>
              </a:rPr>
              <a:t>Major congenital malformation rate is 3 % in general population: </a:t>
            </a:r>
          </a:p>
          <a:p>
            <a:pPr marL="0" indent="0" eaLnBrk="1" hangingPunct="1">
              <a:spcAft>
                <a:spcPct val="10000"/>
              </a:spcAft>
              <a:buNone/>
            </a:pPr>
            <a:r>
              <a:rPr lang="en-GB" sz="1600" dirty="0">
                <a:solidFill>
                  <a:schemeClr val="tx1">
                    <a:lumMod val="85000"/>
                    <a:lumOff val="15000"/>
                  </a:schemeClr>
                </a:solidFill>
              </a:rPr>
              <a:t>	 1,000 exposed cases needed to test for doubling of risk</a:t>
            </a:r>
            <a:r>
              <a:rPr lang="en-GB" sz="1600" baseline="30000" dirty="0">
                <a:solidFill>
                  <a:schemeClr val="tx1">
                    <a:lumMod val="85000"/>
                    <a:lumOff val="15000"/>
                  </a:schemeClr>
                </a:solidFill>
              </a:rPr>
              <a:t>1</a:t>
            </a:r>
            <a:endParaRPr lang="en-GB" sz="1600" dirty="0">
              <a:solidFill>
                <a:schemeClr val="tx1">
                  <a:lumMod val="85000"/>
                  <a:lumOff val="15000"/>
                </a:schemeClr>
              </a:solidFill>
            </a:endParaRPr>
          </a:p>
          <a:p>
            <a:pPr eaLnBrk="1" hangingPunct="1">
              <a:spcAft>
                <a:spcPct val="10000"/>
              </a:spcAft>
            </a:pPr>
            <a:r>
              <a:rPr lang="en-GB" sz="1600" dirty="0">
                <a:solidFill>
                  <a:schemeClr val="tx1">
                    <a:lumMod val="85000"/>
                    <a:lumOff val="15000"/>
                  </a:schemeClr>
                </a:solidFill>
              </a:rPr>
              <a:t>Specific malformation with a 0.1 % occurrence in general population (e.g. cleft  palate): </a:t>
            </a:r>
          </a:p>
          <a:p>
            <a:pPr marL="0" indent="0" eaLnBrk="1" hangingPunct="1">
              <a:spcAft>
                <a:spcPct val="10000"/>
              </a:spcAft>
              <a:buNone/>
            </a:pPr>
            <a:r>
              <a:rPr lang="en-GB" sz="1600" dirty="0">
                <a:solidFill>
                  <a:schemeClr val="tx1">
                    <a:lumMod val="85000"/>
                    <a:lumOff val="15000"/>
                  </a:schemeClr>
                </a:solidFill>
              </a:rPr>
              <a:t>	even when including 4 controls for each exposure, almost 11,000 exposed 	cases 	are needed to test for a doubling of the effect</a:t>
            </a:r>
            <a:r>
              <a:rPr lang="en-GB" sz="1600" baseline="30000" dirty="0">
                <a:solidFill>
                  <a:schemeClr val="tx1">
                    <a:lumMod val="85000"/>
                    <a:lumOff val="15000"/>
                  </a:schemeClr>
                </a:solidFill>
              </a:rPr>
              <a:t>2</a:t>
            </a:r>
            <a:r>
              <a:rPr lang="en-GB" sz="1600" dirty="0">
                <a:solidFill>
                  <a:schemeClr val="tx1">
                    <a:lumMod val="85000"/>
                    <a:lumOff val="15000"/>
                  </a:schemeClr>
                </a:solidFill>
              </a:rPr>
              <a:t>. </a:t>
            </a:r>
          </a:p>
          <a:p>
            <a:pPr eaLnBrk="1" hangingPunct="1">
              <a:spcAft>
                <a:spcPct val="10000"/>
              </a:spcAft>
            </a:pPr>
            <a:r>
              <a:rPr lang="en-GB" sz="1600" dirty="0">
                <a:solidFill>
                  <a:schemeClr val="tx1">
                    <a:lumMod val="85000"/>
                    <a:lumOff val="15000"/>
                  </a:schemeClr>
                </a:solidFill>
              </a:rPr>
              <a:t>Sample sizes in studies of first trimester exposure to </a:t>
            </a:r>
            <a:r>
              <a:rPr lang="en-GB" sz="1600" b="1" i="1" dirty="0">
                <a:solidFill>
                  <a:schemeClr val="tx1">
                    <a:lumMod val="85000"/>
                    <a:lumOff val="15000"/>
                  </a:schemeClr>
                </a:solidFill>
              </a:rPr>
              <a:t>individual </a:t>
            </a:r>
            <a:r>
              <a:rPr lang="en-GB" sz="1600" dirty="0">
                <a:solidFill>
                  <a:schemeClr val="tx1">
                    <a:lumMod val="85000"/>
                    <a:lumOff val="15000"/>
                  </a:schemeClr>
                </a:solidFill>
              </a:rPr>
              <a:t>psychotropic agents:</a:t>
            </a:r>
          </a:p>
          <a:p>
            <a:pPr eaLnBrk="1" hangingPunct="1">
              <a:spcAft>
                <a:spcPct val="10000"/>
              </a:spcAft>
            </a:pPr>
            <a:endParaRPr lang="en-GB" sz="1600" dirty="0">
              <a:solidFill>
                <a:schemeClr val="tx1">
                  <a:lumMod val="85000"/>
                  <a:lumOff val="15000"/>
                </a:schemeClr>
              </a:solidFill>
            </a:endParaRPr>
          </a:p>
          <a:p>
            <a:pPr eaLnBrk="1" hangingPunct="1">
              <a:spcAft>
                <a:spcPct val="10000"/>
              </a:spcAft>
            </a:pPr>
            <a:endParaRPr lang="en-GB" sz="1600" dirty="0">
              <a:solidFill>
                <a:schemeClr val="tx1">
                  <a:lumMod val="85000"/>
                  <a:lumOff val="15000"/>
                </a:schemeClr>
              </a:solidFill>
            </a:endParaRPr>
          </a:p>
          <a:p>
            <a:pPr eaLnBrk="1" hangingPunct="1">
              <a:spcAft>
                <a:spcPct val="10000"/>
              </a:spcAft>
            </a:pPr>
            <a:endParaRPr lang="en-GB" sz="1600" dirty="0">
              <a:solidFill>
                <a:schemeClr val="tx1">
                  <a:lumMod val="85000"/>
                  <a:lumOff val="15000"/>
                </a:schemeClr>
              </a:solidFill>
            </a:endParaRPr>
          </a:p>
          <a:p>
            <a:pPr eaLnBrk="1" hangingPunct="1">
              <a:spcAft>
                <a:spcPct val="10000"/>
              </a:spcAft>
            </a:pPr>
            <a:endParaRPr lang="en-GB" sz="1600" dirty="0">
              <a:solidFill>
                <a:schemeClr val="tx1">
                  <a:lumMod val="85000"/>
                  <a:lumOff val="15000"/>
                </a:schemeClr>
              </a:solidFill>
            </a:endParaRPr>
          </a:p>
          <a:p>
            <a:pPr eaLnBrk="1" hangingPunct="1">
              <a:spcAft>
                <a:spcPct val="10000"/>
              </a:spcAft>
            </a:pPr>
            <a:endParaRPr lang="en-GB" sz="1600" dirty="0">
              <a:solidFill>
                <a:schemeClr val="tx1">
                  <a:lumMod val="85000"/>
                  <a:lumOff val="15000"/>
                </a:schemeClr>
              </a:solidFill>
            </a:endParaRPr>
          </a:p>
          <a:p>
            <a:pPr eaLnBrk="1" hangingPunct="1">
              <a:spcAft>
                <a:spcPct val="10000"/>
              </a:spcAft>
            </a:pPr>
            <a:r>
              <a:rPr lang="en-GB" sz="1600" dirty="0"/>
              <a:t>Sample sizes for studies of later pregnancy exposure are also often inadequate</a:t>
            </a:r>
          </a:p>
          <a:p>
            <a:pPr>
              <a:spcBef>
                <a:spcPct val="0"/>
              </a:spcBef>
            </a:pPr>
            <a:endParaRPr lang="en-US" altLang="en-US" sz="1100" baseline="30000" dirty="0">
              <a:solidFill>
                <a:srgbClr val="000000"/>
              </a:solidFill>
              <a:latin typeface="Arial" charset="0"/>
            </a:endParaRPr>
          </a:p>
          <a:p>
            <a:pPr>
              <a:spcBef>
                <a:spcPct val="0"/>
              </a:spcBef>
            </a:pPr>
            <a:r>
              <a:rPr lang="en-US" altLang="en-US" sz="1100" baseline="30000" dirty="0">
                <a:solidFill>
                  <a:srgbClr val="000000"/>
                </a:solidFill>
                <a:latin typeface="Arial" charset="0"/>
              </a:rPr>
              <a:t>1</a:t>
            </a:r>
            <a:r>
              <a:rPr lang="en-US" altLang="en-US" sz="1100" dirty="0">
                <a:solidFill>
                  <a:srgbClr val="000000"/>
                </a:solidFill>
                <a:latin typeface="Arial" charset="0"/>
              </a:rPr>
              <a:t>European Medicines Agency (2008) http://www.ema.europa.eu/docs/en_GB/document_library/Scientific_guideline/2009/09/WC500003307.pdf</a:t>
            </a:r>
            <a:endParaRPr lang="en-US" altLang="en-US" sz="1100" baseline="30000" dirty="0">
              <a:solidFill>
                <a:srgbClr val="000000"/>
              </a:solidFill>
              <a:latin typeface="Arial" charset="0"/>
            </a:endParaRPr>
          </a:p>
          <a:p>
            <a:pPr>
              <a:spcBef>
                <a:spcPct val="0"/>
              </a:spcBef>
            </a:pPr>
            <a:r>
              <a:rPr lang="en-US" altLang="en-US" sz="1100" baseline="30000" dirty="0">
                <a:solidFill>
                  <a:srgbClr val="000000"/>
                </a:solidFill>
                <a:latin typeface="Arial" charset="0"/>
              </a:rPr>
              <a:t>2</a:t>
            </a:r>
            <a:r>
              <a:rPr lang="en-US" altLang="en-US" sz="1100" dirty="0">
                <a:solidFill>
                  <a:srgbClr val="000000"/>
                </a:solidFill>
                <a:latin typeface="Arial" charset="0"/>
              </a:rPr>
              <a:t>Dellicour S, </a:t>
            </a:r>
            <a:r>
              <a:rPr lang="en-US" altLang="en-US" sz="1100" dirty="0" err="1">
                <a:solidFill>
                  <a:srgbClr val="000000"/>
                </a:solidFill>
                <a:latin typeface="Arial" charset="0"/>
              </a:rPr>
              <a:t>ter</a:t>
            </a:r>
            <a:r>
              <a:rPr lang="en-US" altLang="en-US" sz="1100" dirty="0">
                <a:solidFill>
                  <a:srgbClr val="000000"/>
                </a:solidFill>
                <a:latin typeface="Arial" charset="0"/>
              </a:rPr>
              <a:t> </a:t>
            </a:r>
            <a:r>
              <a:rPr lang="en-US" altLang="en-US" sz="1100" dirty="0" err="1">
                <a:solidFill>
                  <a:srgbClr val="000000"/>
                </a:solidFill>
                <a:latin typeface="Arial" charset="0"/>
              </a:rPr>
              <a:t>Kuile</a:t>
            </a:r>
            <a:r>
              <a:rPr lang="en-US" altLang="en-US" sz="1100" dirty="0">
                <a:solidFill>
                  <a:srgbClr val="000000"/>
                </a:solidFill>
                <a:latin typeface="Arial" charset="0"/>
              </a:rPr>
              <a:t> FO, </a:t>
            </a:r>
            <a:r>
              <a:rPr lang="en-US" altLang="en-US" sz="1100" dirty="0" err="1">
                <a:solidFill>
                  <a:srgbClr val="000000"/>
                </a:solidFill>
                <a:latin typeface="Arial" charset="0"/>
              </a:rPr>
              <a:t>Stergachis</a:t>
            </a:r>
            <a:r>
              <a:rPr lang="en-US" altLang="en-US" sz="1100" dirty="0">
                <a:solidFill>
                  <a:srgbClr val="000000"/>
                </a:solidFill>
                <a:latin typeface="Arial" charset="0"/>
              </a:rPr>
              <a:t> A (2008). </a:t>
            </a:r>
            <a:r>
              <a:rPr lang="en-US" altLang="en-US" sz="1100" dirty="0" err="1">
                <a:solidFill>
                  <a:srgbClr val="000000"/>
                </a:solidFill>
                <a:latin typeface="Arial" charset="0"/>
              </a:rPr>
              <a:t>PLoS</a:t>
            </a:r>
            <a:r>
              <a:rPr lang="en-US" altLang="en-US" sz="1100" dirty="0">
                <a:solidFill>
                  <a:srgbClr val="000000"/>
                </a:solidFill>
                <a:latin typeface="Arial" charset="0"/>
              </a:rPr>
              <a:t> Med 5(9): e187. doi:10.1371/journal.pmed.0050187</a:t>
            </a:r>
          </a:p>
          <a:p>
            <a:pPr>
              <a:spcBef>
                <a:spcPct val="0"/>
              </a:spcBef>
            </a:pPr>
            <a:endParaRPr lang="en-US" altLang="en-US" sz="1600" dirty="0">
              <a:solidFill>
                <a:srgbClr val="000000"/>
              </a:solidFill>
              <a:latin typeface="Arial" charset="0"/>
            </a:endParaRPr>
          </a:p>
          <a:p>
            <a:pPr marL="363538" indent="-363538" eaLnBrk="1" hangingPunct="1">
              <a:spcAft>
                <a:spcPct val="10000"/>
              </a:spcAft>
              <a:buFontTx/>
              <a:buNone/>
            </a:pPr>
            <a:endParaRPr lang="en-GB" sz="1600" dirty="0"/>
          </a:p>
          <a:p>
            <a:pPr>
              <a:buNone/>
            </a:pPr>
            <a:endParaRPr lang="en-GB" sz="1600" dirty="0"/>
          </a:p>
          <a:p>
            <a:pPr>
              <a:buNone/>
            </a:pPr>
            <a:endParaRPr lang="en-GB" sz="1600" dirty="0"/>
          </a:p>
        </p:txBody>
      </p:sp>
      <p:sp>
        <p:nvSpPr>
          <p:cNvPr id="3" name="Title 2"/>
          <p:cNvSpPr>
            <a:spLocks noGrp="1"/>
          </p:cNvSpPr>
          <p:nvPr>
            <p:ph type="title"/>
          </p:nvPr>
        </p:nvSpPr>
        <p:spPr>
          <a:xfrm>
            <a:off x="1217825" y="326363"/>
            <a:ext cx="4214281" cy="1143000"/>
          </a:xfrm>
        </p:spPr>
        <p:txBody>
          <a:bodyPr/>
          <a:lstStyle/>
          <a:p>
            <a:pPr eaLnBrk="1" hangingPunct="1"/>
            <a:r>
              <a:rPr lang="en-GB" sz="1800" b="1" i="1" dirty="0">
                <a:solidFill>
                  <a:prstClr val="black"/>
                </a:solidFill>
              </a:rPr>
              <a:t>Sample Sizes Needed to </a:t>
            </a:r>
            <a:br>
              <a:rPr lang="en-GB" sz="1800" b="1" i="1" dirty="0">
                <a:solidFill>
                  <a:prstClr val="black"/>
                </a:solidFill>
              </a:rPr>
            </a:br>
            <a:r>
              <a:rPr lang="en-GB" sz="1800" b="1" i="1" dirty="0">
                <a:solidFill>
                  <a:prstClr val="black"/>
                </a:solidFill>
              </a:rPr>
              <a:t>test for congenital anomalies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323" y="3795997"/>
            <a:ext cx="2084411" cy="1069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6750" y="3795997"/>
            <a:ext cx="18907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86750" y="6007291"/>
            <a:ext cx="184731" cy="369332"/>
          </a:xfrm>
          <a:prstGeom prst="rect">
            <a:avLst/>
          </a:prstGeom>
          <a:noFill/>
        </p:spPr>
        <p:txBody>
          <a:bodyPr wrap="none" rtlCol="0">
            <a:spAutoFit/>
          </a:bodyPr>
          <a:lstStyle/>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386354" cy="5376672"/>
          </a:xfrm>
        </p:spPr>
        <p:txBody>
          <a:bodyPr/>
          <a:lstStyle/>
          <a:p>
            <a:pPr marL="363538" indent="-363538" eaLnBrk="1" hangingPunct="1">
              <a:spcAft>
                <a:spcPct val="10000"/>
              </a:spcAft>
            </a:pPr>
            <a:r>
              <a:rPr lang="en-GB" sz="2000" dirty="0">
                <a:solidFill>
                  <a:schemeClr val="tx1">
                    <a:lumMod val="85000"/>
                    <a:lumOff val="15000"/>
                  </a:schemeClr>
                </a:solidFill>
              </a:rPr>
              <a:t>Many other factors confound pregnancy and infant outcomes</a:t>
            </a:r>
          </a:p>
          <a:p>
            <a:pPr marL="363538" indent="-363538" eaLnBrk="1" hangingPunct="1">
              <a:spcAft>
                <a:spcPct val="10000"/>
              </a:spcAft>
            </a:pPr>
            <a:r>
              <a:rPr lang="en-GB" sz="2000" dirty="0">
                <a:solidFill>
                  <a:schemeClr val="tx1">
                    <a:lumMod val="85000"/>
                    <a:lumOff val="15000"/>
                  </a:schemeClr>
                </a:solidFill>
              </a:rPr>
              <a:t>Little as yet known about untreated maternal mental illness, but preliminary insights point to an adverse effect (stress, life style, physical health, sleep, illness itself) </a:t>
            </a:r>
          </a:p>
          <a:p>
            <a:pPr marL="363538" indent="-363538" eaLnBrk="1" hangingPunct="1">
              <a:spcAft>
                <a:spcPct val="10000"/>
              </a:spcAft>
            </a:pPr>
            <a:r>
              <a:rPr lang="en-GB" sz="2000" dirty="0">
                <a:solidFill>
                  <a:schemeClr val="tx1">
                    <a:lumMod val="85000"/>
                    <a:lumOff val="15000"/>
                  </a:schemeClr>
                </a:solidFill>
              </a:rPr>
              <a:t>Conversely women with SMI (serious mental illness) are more likely to smoke, drink alcohol or use illicit substances in pregnancy¹</a:t>
            </a:r>
          </a:p>
          <a:p>
            <a:pPr marL="363538" indent="-363538" eaLnBrk="1" hangingPunct="1">
              <a:spcAft>
                <a:spcPct val="10000"/>
              </a:spcAft>
            </a:pPr>
            <a:r>
              <a:rPr lang="en-GB" sz="2000" dirty="0">
                <a:solidFill>
                  <a:schemeClr val="tx1">
                    <a:lumMod val="85000"/>
                    <a:lumOff val="15000"/>
                  </a:schemeClr>
                </a:solidFill>
              </a:rPr>
              <a:t>Studies control for different confounding factors – hampers comparison between studies</a:t>
            </a:r>
          </a:p>
          <a:p>
            <a:pPr marL="363538" indent="-363538" eaLnBrk="1" hangingPunct="1">
              <a:spcAft>
                <a:spcPct val="10000"/>
              </a:spcAft>
            </a:pPr>
            <a:r>
              <a:rPr lang="en-GB" sz="2000" dirty="0">
                <a:solidFill>
                  <a:schemeClr val="tx1">
                    <a:lumMod val="85000"/>
                    <a:lumOff val="15000"/>
                  </a:schemeClr>
                </a:solidFill>
              </a:rPr>
              <a:t>Epidemiological studies have the advantage of large numbers but lack accuracy of infant diagnoses and diagnostic bias </a:t>
            </a:r>
          </a:p>
          <a:p>
            <a:pPr marL="363538" indent="-363538" eaLnBrk="1" hangingPunct="1">
              <a:spcAft>
                <a:spcPct val="10000"/>
              </a:spcAft>
            </a:pPr>
            <a:r>
              <a:rPr lang="en-GB" sz="2000" dirty="0">
                <a:solidFill>
                  <a:schemeClr val="tx1">
                    <a:lumMod val="85000"/>
                    <a:lumOff val="15000"/>
                  </a:schemeClr>
                </a:solidFill>
              </a:rPr>
              <a:t>Research difficult to do !</a:t>
            </a:r>
          </a:p>
          <a:p>
            <a:pPr marL="363538" indent="-363538" eaLnBrk="1" hangingPunct="1">
              <a:spcAft>
                <a:spcPct val="10000"/>
              </a:spcAft>
            </a:pPr>
            <a:endParaRPr lang="en-GB" sz="2000" dirty="0">
              <a:solidFill>
                <a:schemeClr val="tx1">
                  <a:lumMod val="85000"/>
                  <a:lumOff val="15000"/>
                </a:schemeClr>
              </a:solidFill>
            </a:endParaRPr>
          </a:p>
          <a:p>
            <a:pPr marL="363538" indent="-363538" eaLnBrk="1" hangingPunct="1">
              <a:spcAft>
                <a:spcPct val="10000"/>
              </a:spcAft>
              <a:buNone/>
            </a:pPr>
            <a:endParaRPr lang="en-GB" sz="2000" dirty="0">
              <a:solidFill>
                <a:schemeClr val="tx1">
                  <a:lumMod val="85000"/>
                  <a:lumOff val="15000"/>
                </a:schemeClr>
              </a:solidFill>
            </a:endParaRPr>
          </a:p>
          <a:p>
            <a:pPr marL="363538" indent="-363538" eaLnBrk="1" hangingPunct="1">
              <a:spcAft>
                <a:spcPct val="10000"/>
              </a:spcAft>
              <a:buNone/>
            </a:pPr>
            <a:endParaRPr lang="en-GB" sz="1100" dirty="0">
              <a:solidFill>
                <a:schemeClr val="tx1">
                  <a:lumMod val="85000"/>
                  <a:lumOff val="15000"/>
                </a:schemeClr>
              </a:solidFill>
            </a:endParaRPr>
          </a:p>
          <a:p>
            <a:pPr marL="363538" indent="-363538" eaLnBrk="1" hangingPunct="1">
              <a:spcAft>
                <a:spcPct val="10000"/>
              </a:spcAft>
            </a:pPr>
            <a:r>
              <a:rPr lang="en-GB" sz="1100" dirty="0">
                <a:solidFill>
                  <a:schemeClr val="tx1">
                    <a:lumMod val="85000"/>
                    <a:lumOff val="15000"/>
                  </a:schemeClr>
                </a:solidFill>
              </a:rPr>
              <a:t>¹</a:t>
            </a:r>
            <a:r>
              <a:rPr lang="en-GB" sz="1100" dirty="0"/>
              <a:t>McAllister-Williams et al (2017). British Association for Psychopharmacology consensus guidance on the use of psychotropic medication preconception, in pregnancy and postpartum 2017. </a:t>
            </a:r>
            <a:r>
              <a:rPr lang="en-GB" sz="1100" i="1" dirty="0"/>
              <a:t>Journal of Psychopharmacology</a:t>
            </a:r>
            <a:r>
              <a:rPr lang="en-GB" sz="1100" dirty="0"/>
              <a:t>, 31(5), pp.519-552.</a:t>
            </a:r>
            <a:endParaRPr lang="en-GB" sz="1100" dirty="0">
              <a:solidFill>
                <a:schemeClr val="tx1">
                  <a:lumMod val="85000"/>
                  <a:lumOff val="15000"/>
                </a:schemeClr>
              </a:solidFill>
            </a:endParaRPr>
          </a:p>
          <a:p>
            <a:pPr marL="363538" indent="-363538" eaLnBrk="1" hangingPunct="1">
              <a:spcAft>
                <a:spcPct val="10000"/>
              </a:spcAft>
            </a:pPr>
            <a:endParaRPr lang="en-GB" sz="2000" dirty="0">
              <a:solidFill>
                <a:schemeClr val="tx1">
                  <a:lumMod val="85000"/>
                  <a:lumOff val="15000"/>
                </a:schemeClr>
              </a:solidFill>
            </a:endParaRPr>
          </a:p>
          <a:p>
            <a:pPr marL="363538" indent="-363538" eaLnBrk="1" hangingPunct="1">
              <a:spcAft>
                <a:spcPct val="10000"/>
              </a:spcAft>
              <a:buFontTx/>
              <a:buNone/>
            </a:pPr>
            <a:endParaRPr lang="en-GB" sz="2000" dirty="0">
              <a:solidFill>
                <a:schemeClr val="tx1">
                  <a:lumMod val="85000"/>
                  <a:lumOff val="15000"/>
                </a:schemeClr>
              </a:solidFill>
            </a:endParaRPr>
          </a:p>
          <a:p>
            <a:pPr marL="363538" indent="-363538" eaLnBrk="1" hangingPunct="1">
              <a:spcAft>
                <a:spcPct val="10000"/>
              </a:spcAft>
              <a:buFontTx/>
              <a:buNone/>
            </a:pPr>
            <a:endParaRPr lang="en-GB" sz="2000" dirty="0"/>
          </a:p>
          <a:p>
            <a:pPr marL="363538" indent="-363538" eaLnBrk="1" hangingPunct="1">
              <a:spcAft>
                <a:spcPct val="10000"/>
              </a:spcAft>
              <a:buFontTx/>
              <a:buNone/>
            </a:pPr>
            <a:endParaRPr lang="en-GB" sz="2000" dirty="0"/>
          </a:p>
          <a:p>
            <a:pPr marL="363538" indent="-363538" eaLnBrk="1" hangingPunct="1">
              <a:spcAft>
                <a:spcPct val="10000"/>
              </a:spcAft>
              <a:buFontTx/>
              <a:buNone/>
            </a:pPr>
            <a:endParaRPr lang="en-GB" sz="2000" dirty="0"/>
          </a:p>
          <a:p>
            <a:pPr marL="363538" indent="-363538" eaLnBrk="1" hangingPunct="1">
              <a:spcAft>
                <a:spcPct val="10000"/>
              </a:spcAft>
              <a:buFontTx/>
              <a:buNone/>
            </a:pPr>
            <a:endParaRPr lang="en-GB" sz="2000" dirty="0"/>
          </a:p>
        </p:txBody>
      </p:sp>
      <p:sp>
        <p:nvSpPr>
          <p:cNvPr id="3" name="Title 2"/>
          <p:cNvSpPr>
            <a:spLocks noGrp="1"/>
          </p:cNvSpPr>
          <p:nvPr>
            <p:ph type="title"/>
          </p:nvPr>
        </p:nvSpPr>
        <p:spPr>
          <a:xfrm>
            <a:off x="457200" y="479355"/>
            <a:ext cx="5261212" cy="789887"/>
          </a:xfrm>
        </p:spPr>
        <p:txBody>
          <a:bodyPr/>
          <a:lstStyle/>
          <a:p>
            <a:r>
              <a:rPr lang="en-GB" sz="3200" b="1" dirty="0">
                <a:solidFill>
                  <a:prstClr val="black"/>
                </a:solidFill>
              </a:rPr>
              <a:t>Quality of evidence </a:t>
            </a:r>
            <a:br>
              <a:rPr lang="en-GB" sz="3200" b="1" i="1" dirty="0">
                <a:solidFill>
                  <a:prstClr val="black"/>
                </a:solidFill>
              </a:rPr>
            </a:br>
            <a:endParaRPr lang="en-GB" sz="3200" i="1" dirty="0"/>
          </a:p>
        </p:txBody>
      </p:sp>
    </p:spTree>
    <p:extLst>
      <p:ext uri="{BB962C8B-B14F-4D97-AF65-F5344CB8AC3E}">
        <p14:creationId xmlns:p14="http://schemas.microsoft.com/office/powerpoint/2010/main" val="283178121"/>
      </p:ext>
    </p:extLst>
  </p:cSld>
  <p:clrMapOvr>
    <a:masterClrMapping/>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Psychiatry Recruitment PP</Template>
  <TotalTime>8669</TotalTime>
  <Words>4270</Words>
  <Application>Microsoft Office PowerPoint</Application>
  <PresentationFormat>On-screen Show (4:3)</PresentationFormat>
  <Paragraphs>554</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ＭＳ Ｐゴシック</vt:lpstr>
      <vt:lpstr>Arial</vt:lpstr>
      <vt:lpstr>Arial Narrow</vt:lpstr>
      <vt:lpstr>Calibri</vt:lpstr>
      <vt:lpstr>Copperplate Gothic Light</vt:lpstr>
      <vt:lpstr>Courier New</vt:lpstr>
      <vt:lpstr>Lato</vt:lpstr>
      <vt:lpstr>Times New Roman</vt:lpstr>
      <vt:lpstr>Psychiatry Recruitment PP</vt:lpstr>
      <vt:lpstr>PowerPoint Presentation</vt:lpstr>
      <vt:lpstr>Perinatal Psychiatry</vt:lpstr>
      <vt:lpstr>Perinatal Psychiatry</vt:lpstr>
      <vt:lpstr> Transfer of psychotropic medication  to the fetus </vt:lpstr>
      <vt:lpstr>Timing of exposure &amp;  potential adverse outcomes</vt:lpstr>
      <vt:lpstr>PowerPoint Presentation</vt:lpstr>
      <vt:lpstr>Investigating whether a drug is harmful  to the developing child </vt:lpstr>
      <vt:lpstr>Sample Sizes Needed to  test for congenital anomalies</vt:lpstr>
      <vt:lpstr>Quality of evidence  </vt:lpstr>
      <vt:lpstr>WHO Lactation Strategy</vt:lpstr>
      <vt:lpstr>Lactation</vt:lpstr>
      <vt:lpstr>Principles of treatment</vt:lpstr>
      <vt:lpstr>Principles of treatment</vt:lpstr>
      <vt:lpstr> Women with childbearing potential  </vt:lpstr>
      <vt:lpstr> Women with childbearing potential  </vt:lpstr>
      <vt:lpstr>Principles of prescribing   (Preconception and in Pregnancy)   </vt:lpstr>
      <vt:lpstr>Principles of prescribing   (Preconception and in Pregnancy)   </vt:lpstr>
      <vt:lpstr> Pregnant women with a previous  mental illness     </vt:lpstr>
      <vt:lpstr> Pregnant women with a previous  mental illness     </vt:lpstr>
      <vt:lpstr> Pregnant women with a previous  mental illness     </vt:lpstr>
      <vt:lpstr> Childbearing status at first presentation in Manchester Perinatal Psychiatry Clinic   </vt:lpstr>
      <vt:lpstr>Evidence for reproductive safety of psychotropic drugs</vt:lpstr>
      <vt:lpstr> Neurodevelopment </vt:lpstr>
      <vt:lpstr>   </vt:lpstr>
      <vt:lpstr>        </vt:lpstr>
      <vt:lpstr>PowerPoint Presentation</vt:lpstr>
      <vt:lpstr>PowerPoint Presentation</vt:lpstr>
      <vt:lpstr>       Dietary folate supplementation–                    is it preventative ? </vt:lpstr>
      <vt:lpstr> </vt:lpstr>
      <vt:lpstr> </vt:lpstr>
      <vt:lpstr>   Summary for mood – stabilizers and recommendations</vt:lpstr>
      <vt:lpstr>   Summary for mood stabilizers and recommendations </vt:lpstr>
      <vt:lpstr>   Antidepressants – neonatal issues</vt:lpstr>
      <vt:lpstr>  Antidepressants – First trimester exposure</vt:lpstr>
      <vt:lpstr>  Antidepressants – pregnancy outcomes</vt:lpstr>
      <vt:lpstr>   Antidepressants – poor neonatal adaptation</vt:lpstr>
      <vt:lpstr>   SSRIs – autism spectrum disorder</vt:lpstr>
      <vt:lpstr>   Antidepressants – other neurobehavioural development after intra-uterine exposure</vt:lpstr>
      <vt:lpstr>Prescribing to breastfeeding mothers </vt:lpstr>
      <vt:lpstr>GA Module: Perinatal</vt:lpstr>
      <vt:lpstr>GA Module: Perinatal</vt:lpstr>
      <vt:lpstr>GA Module: Perinatal</vt:lpstr>
      <vt:lpstr>GA Module: Perinatal</vt:lpstr>
      <vt:lpstr>GA Module: Perinatal</vt:lpstr>
      <vt:lpstr>GA Module: Perinatal</vt:lpstr>
      <vt:lpstr>GA Module: Perinatal</vt:lpstr>
      <vt:lpstr>GA Module: Perinatal</vt:lpstr>
      <vt:lpstr>GA Module: Perinatal </vt:lpstr>
      <vt:lpstr>GA Module: Perinatal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Kent</dc:creator>
  <cp:lastModifiedBy>Helen McEnerney</cp:lastModifiedBy>
  <cp:revision>106</cp:revision>
  <dcterms:created xsi:type="dcterms:W3CDTF">2016-02-23T11:02:26Z</dcterms:created>
  <dcterms:modified xsi:type="dcterms:W3CDTF">2020-06-29T14:52:18Z</dcterms:modified>
</cp:coreProperties>
</file>