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2"/>
  </p:notesMasterIdLst>
  <p:sldIdLst>
    <p:sldId id="346" r:id="rId2"/>
    <p:sldId id="347" r:id="rId3"/>
    <p:sldId id="348" r:id="rId4"/>
    <p:sldId id="349" r:id="rId5"/>
    <p:sldId id="324" r:id="rId6"/>
    <p:sldId id="322" r:id="rId7"/>
    <p:sldId id="267" r:id="rId8"/>
    <p:sldId id="261" r:id="rId9"/>
    <p:sldId id="282" r:id="rId10"/>
    <p:sldId id="325" r:id="rId11"/>
    <p:sldId id="357" r:id="rId12"/>
    <p:sldId id="326" r:id="rId13"/>
    <p:sldId id="286" r:id="rId14"/>
    <p:sldId id="287" r:id="rId15"/>
    <p:sldId id="327" r:id="rId16"/>
    <p:sldId id="328" r:id="rId17"/>
    <p:sldId id="332" r:id="rId18"/>
    <p:sldId id="289" r:id="rId19"/>
    <p:sldId id="295" r:id="rId20"/>
    <p:sldId id="299" r:id="rId21"/>
    <p:sldId id="302" r:id="rId22"/>
    <p:sldId id="330" r:id="rId23"/>
    <p:sldId id="369" r:id="rId24"/>
    <p:sldId id="301" r:id="rId25"/>
    <p:sldId id="370" r:id="rId26"/>
    <p:sldId id="331" r:id="rId27"/>
    <p:sldId id="303" r:id="rId28"/>
    <p:sldId id="306" r:id="rId29"/>
    <p:sldId id="371" r:id="rId30"/>
    <p:sldId id="308" r:id="rId31"/>
    <p:sldId id="372" r:id="rId32"/>
    <p:sldId id="309" r:id="rId33"/>
    <p:sldId id="310" r:id="rId34"/>
    <p:sldId id="272" r:id="rId35"/>
    <p:sldId id="323" r:id="rId36"/>
    <p:sldId id="271" r:id="rId37"/>
    <p:sldId id="333" r:id="rId38"/>
    <p:sldId id="343" r:id="rId39"/>
    <p:sldId id="373" r:id="rId40"/>
    <p:sldId id="351" r:id="rId41"/>
    <p:sldId id="358" r:id="rId42"/>
    <p:sldId id="359" r:id="rId43"/>
    <p:sldId id="365" r:id="rId44"/>
    <p:sldId id="360" r:id="rId45"/>
    <p:sldId id="366" r:id="rId46"/>
    <p:sldId id="361" r:id="rId47"/>
    <p:sldId id="367" r:id="rId48"/>
    <p:sldId id="364" r:id="rId49"/>
    <p:sldId id="368" r:id="rId50"/>
    <p:sldId id="345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86" d="100"/>
          <a:sy n="86" d="100"/>
        </p:scale>
        <p:origin x="939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72F21-6C43-4FA0-B8BC-BC78F36EBAE8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FD7ED-9D5D-4C7C-941F-9F1A054E0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275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"/>
          <p:cNvSpPr txBox="1">
            <a:spLocks noChangeArrowheads="1"/>
          </p:cNvSpPr>
          <p:nvPr/>
        </p:nvSpPr>
        <p:spPr bwMode="auto">
          <a:xfrm>
            <a:off x="1400175" y="914400"/>
            <a:ext cx="4056063" cy="3135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60419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163" y="4352925"/>
            <a:ext cx="4770437" cy="3478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76200" indent="-76200">
              <a:lnSpc>
                <a:spcPct val="93000"/>
              </a:lnSpc>
              <a:spcBef>
                <a:spcPct val="0"/>
              </a:spcBef>
              <a:buSzPct val="45000"/>
              <a:tabLst>
                <a:tab pos="649288" algn="l"/>
                <a:tab pos="1298575" algn="l"/>
                <a:tab pos="1947863" algn="l"/>
                <a:tab pos="2597150" algn="l"/>
                <a:tab pos="3248025" algn="l"/>
                <a:tab pos="3897313" algn="l"/>
                <a:tab pos="4546600" algn="l"/>
              </a:tabLst>
            </a:pPr>
            <a:r>
              <a:rPr lang="en-GB" altLang="en-US" b="1">
                <a:latin typeface="Arial" pitchFamily="34" charset="0"/>
              </a:rPr>
              <a:t>Forest plot of overall odds ratios (and their 95% confidence intervals as the extremes of the diamonds) comparing early-life and late-life occurrence of every item of the 17-item Hamilton Rating Scale for Depression (HAM-D-17)</a:t>
            </a:r>
          </a:p>
          <a:p>
            <a:pPr marL="76200" indent="-76200">
              <a:lnSpc>
                <a:spcPct val="93000"/>
              </a:lnSpc>
              <a:spcBef>
                <a:spcPct val="0"/>
              </a:spcBef>
              <a:buSzPct val="45000"/>
              <a:tabLst>
                <a:tab pos="649288" algn="l"/>
                <a:tab pos="1298575" algn="l"/>
                <a:tab pos="1947863" algn="l"/>
                <a:tab pos="2597150" algn="l"/>
                <a:tab pos="3248025" algn="l"/>
                <a:tab pos="3897313" algn="l"/>
                <a:tab pos="4546600" algn="l"/>
              </a:tabLst>
            </a:pPr>
            <a:endParaRPr lang="en-GB" altLang="en-US">
              <a:latin typeface="Arial" pitchFamily="34" charset="0"/>
              <a:ea typeface="msgothic"/>
              <a:cs typeface="msgothic"/>
            </a:endParaRPr>
          </a:p>
          <a:p>
            <a:pPr marL="76200" indent="-76200">
              <a:lnSpc>
                <a:spcPct val="93000"/>
              </a:lnSpc>
              <a:spcBef>
                <a:spcPct val="0"/>
              </a:spcBef>
              <a:buSzPct val="45000"/>
              <a:tabLst>
                <a:tab pos="649288" algn="l"/>
                <a:tab pos="1298575" algn="l"/>
                <a:tab pos="1947863" algn="l"/>
                <a:tab pos="2597150" algn="l"/>
                <a:tab pos="3248025" algn="l"/>
                <a:tab pos="3897313" algn="l"/>
                <a:tab pos="4546600" algn="l"/>
              </a:tabLst>
            </a:pPr>
            <a:endParaRPr lang="en-GB" altLang="en-US">
              <a:latin typeface="Arial" pitchFamily="34" charset="0"/>
              <a:ea typeface="msgothic"/>
              <a:cs typeface="msgothic"/>
            </a:endParaRPr>
          </a:p>
          <a:p>
            <a:pPr marL="76200" indent="-76200">
              <a:lnSpc>
                <a:spcPct val="93000"/>
              </a:lnSpc>
              <a:spcBef>
                <a:spcPct val="0"/>
              </a:spcBef>
              <a:buSzPct val="45000"/>
              <a:tabLst>
                <a:tab pos="649288" algn="l"/>
                <a:tab pos="1298575" algn="l"/>
                <a:tab pos="1947863" algn="l"/>
                <a:tab pos="2597150" algn="l"/>
                <a:tab pos="3248025" algn="l"/>
                <a:tab pos="3897313" algn="l"/>
                <a:tab pos="4546600" algn="l"/>
              </a:tabLst>
            </a:pPr>
            <a:r>
              <a:rPr lang="en-GB" altLang="en-US">
                <a:latin typeface="Arial" pitchFamily="34" charset="0"/>
                <a:ea typeface="msgothic"/>
                <a:cs typeface="msgothic"/>
              </a:rPr>
              <a:t>Forest plot of overall odds ratios (and their 95% confidence intervals as the extremes of the diamonds) comparing early-life and late-life occurrence of every item of the 17-item Hamilton Rating Scale for Depression (HAM-D-17). Darker blue diamonds indicate the items are more prevalent and/or severe in younger patients, and the lighter blue diamonds that the items are more prevalent and/or severe in older patients.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90563"/>
            <a:ext cx="4560888" cy="3419475"/>
          </a:xfrm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800" b="1"/>
              <a:t>Summary</a:t>
            </a:r>
          </a:p>
          <a:p>
            <a:pPr>
              <a:lnSpc>
                <a:spcPct val="80000"/>
              </a:lnSpc>
            </a:pPr>
            <a:r>
              <a:rPr lang="en-US" sz="800" b="1"/>
              <a:t>Background Conventional meta-analyses have shown inconsistent results for effi cacy of second-generation</a:t>
            </a:r>
          </a:p>
          <a:p>
            <a:pPr>
              <a:lnSpc>
                <a:spcPct val="80000"/>
              </a:lnSpc>
            </a:pPr>
            <a:r>
              <a:rPr lang="en-US" sz="800" b="1"/>
              <a:t>antidepressants. We therefore did a multiple-treatments meta-analysis, which accounts for both direct and indirect</a:t>
            </a:r>
          </a:p>
          <a:p>
            <a:pPr>
              <a:lnSpc>
                <a:spcPct val="80000"/>
              </a:lnSpc>
            </a:pPr>
            <a:r>
              <a:rPr lang="en-US" sz="800" b="1"/>
              <a:t>comparisons, to assess the eff ects of 12 new-generation antidepressants on major depression.</a:t>
            </a:r>
          </a:p>
          <a:p>
            <a:pPr>
              <a:lnSpc>
                <a:spcPct val="80000"/>
              </a:lnSpc>
            </a:pPr>
            <a:r>
              <a:rPr lang="en-US" sz="800" b="1"/>
              <a:t>Methods We systematically reviewed 117 randomised controlled trials (25 928 participants) from 1991 up to</a:t>
            </a:r>
          </a:p>
          <a:p>
            <a:pPr>
              <a:lnSpc>
                <a:spcPct val="80000"/>
              </a:lnSpc>
            </a:pPr>
            <a:r>
              <a:rPr lang="en-US" sz="800" b="1"/>
              <a:t>Nov 30, 2007, which compared any of the following antidepressants at therapeutic dose range for the acute treatment</a:t>
            </a:r>
          </a:p>
          <a:p>
            <a:pPr>
              <a:lnSpc>
                <a:spcPct val="80000"/>
              </a:lnSpc>
            </a:pPr>
            <a:r>
              <a:rPr lang="en-US" sz="800" b="1"/>
              <a:t>of unipolar major depression in adults: bupropion, citalopram, duloxetine, escitalopram, fl uoxetine, fl uvoxamine,</a:t>
            </a:r>
          </a:p>
          <a:p>
            <a:pPr>
              <a:lnSpc>
                <a:spcPct val="80000"/>
              </a:lnSpc>
            </a:pPr>
            <a:r>
              <a:rPr lang="en-US" sz="800" b="1"/>
              <a:t>milnacipran, mirtazapine, paroxetine, reboxetine, sertraline, and venlafaxine. The main outcomes were the proportion</a:t>
            </a:r>
          </a:p>
          <a:p>
            <a:pPr>
              <a:lnSpc>
                <a:spcPct val="80000"/>
              </a:lnSpc>
            </a:pPr>
            <a:r>
              <a:rPr lang="en-US" sz="800" b="1"/>
              <a:t>of patients who responded to or dropped out of the allocated treatment. Analysis was done on an intention-to-treat</a:t>
            </a:r>
          </a:p>
          <a:p>
            <a:pPr>
              <a:lnSpc>
                <a:spcPct val="80000"/>
              </a:lnSpc>
            </a:pPr>
            <a:r>
              <a:rPr lang="en-US" sz="800" b="1"/>
              <a:t>basis.</a:t>
            </a:r>
          </a:p>
          <a:p>
            <a:pPr>
              <a:lnSpc>
                <a:spcPct val="80000"/>
              </a:lnSpc>
            </a:pPr>
            <a:r>
              <a:rPr lang="en-US" sz="800" b="1"/>
              <a:t>Findings Mirtazapine, escitalopram, venlafaxine, and sertraline were signifi cantly more effi cacious than duloxetine</a:t>
            </a:r>
          </a:p>
          <a:p>
            <a:pPr>
              <a:lnSpc>
                <a:spcPct val="80000"/>
              </a:lnSpc>
            </a:pPr>
            <a:r>
              <a:rPr lang="en-US" sz="800" b="1"/>
              <a:t>(odds ratios [OR] 1·39, 1·33, 1·30 and 1·27, respectively), fl uoxetine (1·37, 1·32, 1·28, and 1·25, respectively),</a:t>
            </a:r>
          </a:p>
          <a:p>
            <a:pPr>
              <a:lnSpc>
                <a:spcPct val="80000"/>
              </a:lnSpc>
            </a:pPr>
            <a:r>
              <a:rPr lang="en-US" sz="800" b="1"/>
              <a:t>fl uvoxamine (1·41, 1·35, 1·30, and 1·27, respectively), paroxetine (1·35, 1·30, 1·27, and 1·22, respectively), and</a:t>
            </a:r>
          </a:p>
          <a:p>
            <a:pPr>
              <a:lnSpc>
                <a:spcPct val="80000"/>
              </a:lnSpc>
            </a:pPr>
            <a:r>
              <a:rPr lang="en-US" sz="800" b="1"/>
              <a:t>reboxetine (2·03, 1·95, 1·89, and 1·85, respectively). Reboxetine was signifi cantly less effi cacious than all the other</a:t>
            </a:r>
          </a:p>
          <a:p>
            <a:pPr>
              <a:lnSpc>
                <a:spcPct val="80000"/>
              </a:lnSpc>
            </a:pPr>
            <a:r>
              <a:rPr lang="en-US" sz="800" b="1"/>
              <a:t>antidepressants tested. Escitalopram and sertraline showed the best profi le of acceptability, leading to signifi cantly</a:t>
            </a:r>
          </a:p>
          <a:p>
            <a:pPr>
              <a:lnSpc>
                <a:spcPct val="80000"/>
              </a:lnSpc>
            </a:pPr>
            <a:r>
              <a:rPr lang="en-US" sz="800" b="1"/>
              <a:t>fewer discontinuations than did duloxetine, fl uvoxamine, paroxetine, reboxetine, and venlafaxine.</a:t>
            </a:r>
          </a:p>
          <a:p>
            <a:pPr>
              <a:lnSpc>
                <a:spcPct val="80000"/>
              </a:lnSpc>
            </a:pPr>
            <a:r>
              <a:rPr lang="en-US" sz="800" b="1"/>
              <a:t>Interpretation Clinically important diff erences exist between commonly prescribed antidepressants for both effi cacy</a:t>
            </a:r>
          </a:p>
          <a:p>
            <a:pPr>
              <a:lnSpc>
                <a:spcPct val="80000"/>
              </a:lnSpc>
            </a:pPr>
            <a:r>
              <a:rPr lang="en-US" sz="800" b="1"/>
              <a:t>and acceptability in favour of escitalopram and sertraline. Sertraline might be the best choice when starting treatment</a:t>
            </a:r>
          </a:p>
          <a:p>
            <a:pPr>
              <a:lnSpc>
                <a:spcPct val="80000"/>
              </a:lnSpc>
            </a:pPr>
            <a:r>
              <a:rPr lang="en-US" sz="800" b="1"/>
              <a:t>for moderate to severe major depression in adults because it has the most favourable balance between benefi ts,</a:t>
            </a:r>
          </a:p>
          <a:p>
            <a:pPr>
              <a:lnSpc>
                <a:spcPct val="80000"/>
              </a:lnSpc>
            </a:pPr>
            <a:r>
              <a:rPr lang="en-US" sz="800" b="1"/>
              <a:t>acceptability, and acquisition cost.</a:t>
            </a:r>
          </a:p>
        </p:txBody>
      </p:sp>
    </p:spTree>
    <p:extLst>
      <p:ext uri="{BB962C8B-B14F-4D97-AF65-F5344CB8AC3E}">
        <p14:creationId xmlns:p14="http://schemas.microsoft.com/office/powerpoint/2010/main" val="3760010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2039938"/>
            <a:ext cx="83359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"/>
          <p:cNvSpPr txBox="1">
            <a:spLocks noChangeArrowheads="1"/>
          </p:cNvSpPr>
          <p:nvPr userDrawn="1"/>
        </p:nvSpPr>
        <p:spPr bwMode="auto">
          <a:xfrm>
            <a:off x="384175" y="1393607"/>
            <a:ext cx="81429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 b="1">
                <a:solidFill>
                  <a:srgbClr val="A00054"/>
                </a:solidFill>
              </a:rPr>
              <a:t>Old Age Module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725714" y="3120571"/>
            <a:ext cx="7613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A00054"/>
                </a:solidFill>
                <a:ea typeface="Arial" charset="0"/>
                <a:cs typeface="Arial" charset="0"/>
              </a:rPr>
              <a:t>Mood Disorders in Older Adults</a:t>
            </a:r>
          </a:p>
        </p:txBody>
      </p:sp>
      <p:pic>
        <p:nvPicPr>
          <p:cNvPr id="6" name="Picture 13" descr="bottom_brandin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5367338"/>
            <a:ext cx="179705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790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P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199" y="1025526"/>
            <a:ext cx="7839075" cy="67944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800" b="1" baseline="0">
                <a:solidFill>
                  <a:srgbClr val="A00054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baseline="0" dirty="0">
                <a:solidFill>
                  <a:srgbClr val="A00054"/>
                </a:solidFill>
                <a:ea typeface="Arial" charset="0"/>
                <a:cs typeface="Arial" charset="0"/>
              </a:rPr>
              <a:t>Medico Legal Issues in Old Age Psychiatry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1757362"/>
            <a:ext cx="7839075" cy="5810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rgbClr val="00389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2486025"/>
            <a:ext cx="7839075" cy="2457450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1957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ntent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025526"/>
            <a:ext cx="7839075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704974"/>
            <a:ext cx="7839075" cy="4499055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587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025526"/>
            <a:ext cx="7839076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 dirty="0"/>
              <a:t>Old Age Module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199" y="1757362"/>
            <a:ext cx="7839076" cy="5810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rgbClr val="00389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MCQs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2486025"/>
            <a:ext cx="7839075" cy="2457450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6457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dul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025526"/>
            <a:ext cx="7839076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 dirty="0"/>
              <a:t>Old Age Module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2486025"/>
            <a:ext cx="7839075" cy="2457450"/>
          </a:xfrm>
          <a:prstGeom prst="rect">
            <a:avLst/>
          </a:prstGeom>
        </p:spPr>
        <p:txBody>
          <a:bodyPr/>
          <a:lstStyle>
            <a:lvl1pPr algn="ctr">
              <a:defRPr sz="2400" baseline="0"/>
            </a:lvl1pPr>
            <a:lvl2pPr algn="ctr">
              <a:defRPr sz="2400"/>
            </a:lvl2pPr>
            <a:lvl3pPr algn="ctr">
              <a:defRPr sz="2400"/>
            </a:lvl3pPr>
            <a:lvl4pPr algn="ctr">
              <a:defRPr sz="2400"/>
            </a:lvl4pPr>
            <a:lvl5pPr algn="ctr"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7846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EF015A18-F78F-4401-BA5D-E24BD47197F6}" type="datetimeFigureOut">
              <a:rPr lang="en-GB"/>
              <a:pPr>
                <a:defRPr/>
              </a:pPr>
              <a:t>06/07/2020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BF3D1523-7470-4C09-A94E-C5901BC74B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917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0" y="360363"/>
            <a:ext cx="31003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227763"/>
            <a:ext cx="9144000" cy="6302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28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9663"/>
            <a:ext cx="9144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13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mailto:Anthony.Peter@lancashirecare.nhs.uk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3589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Key differences in presentations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pPr lvl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b="1" dirty="0"/>
              <a:t>Core symptoms </a:t>
            </a:r>
            <a:r>
              <a:rPr lang="en-GB" dirty="0"/>
              <a:t>of major depression (low mood, anhedonia and loss of energy) are </a:t>
            </a:r>
            <a:r>
              <a:rPr lang="en-GB" b="1" dirty="0"/>
              <a:t>similar across the lifespan. </a:t>
            </a:r>
          </a:p>
          <a:p>
            <a:pPr lvl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b="1" dirty="0"/>
              <a:t>Somatic concerns </a:t>
            </a:r>
            <a:r>
              <a:rPr lang="en-GB" dirty="0"/>
              <a:t>(hypochondriasis) may predominate, which can be challenging in older patients at risk of serious illness and/or with co-morbid physical problems.  </a:t>
            </a:r>
            <a:r>
              <a:rPr lang="en-GB" b="1" dirty="0"/>
              <a:t>Hypochondriacal delusions </a:t>
            </a:r>
            <a:r>
              <a:rPr lang="en-GB" dirty="0"/>
              <a:t>are often prominent and easily overlooked. </a:t>
            </a:r>
          </a:p>
          <a:p>
            <a:pPr lvl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b="1" dirty="0"/>
              <a:t>Psychotic symptoms </a:t>
            </a:r>
            <a:r>
              <a:rPr lang="en-GB" dirty="0"/>
              <a:t>in late-life depression are </a:t>
            </a:r>
            <a:r>
              <a:rPr lang="en-GB" b="1" dirty="0"/>
              <a:t>more common </a:t>
            </a:r>
            <a:r>
              <a:rPr lang="en-GB" dirty="0"/>
              <a:t>than at younger ages.  </a:t>
            </a:r>
          </a:p>
          <a:p>
            <a:pPr lvl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Biological symptoms may be also be explained by co-morbid diseases </a:t>
            </a:r>
            <a:r>
              <a:rPr lang="en-GB" dirty="0" err="1"/>
              <a:t>eg</a:t>
            </a:r>
            <a:r>
              <a:rPr lang="en-GB" dirty="0"/>
              <a:t> chronic pain, making diagnosis more challenging</a:t>
            </a:r>
          </a:p>
        </p:txBody>
      </p:sp>
    </p:spTree>
    <p:extLst>
      <p:ext uri="{BB962C8B-B14F-4D97-AF65-F5344CB8AC3E}">
        <p14:creationId xmlns:p14="http://schemas.microsoft.com/office/powerpoint/2010/main" val="2592602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325438" y="103188"/>
            <a:ext cx="5205412" cy="89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en-GB" altLang="en-US" sz="1500" b="1">
              <a:solidFill>
                <a:srgbClr val="000000"/>
              </a:solidFill>
              <a:ea typeface="msgothic"/>
              <a:cs typeface="msgothic"/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998970"/>
            <a:ext cx="8988425" cy="480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07538" y="5570970"/>
            <a:ext cx="39179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000" dirty="0" err="1"/>
              <a:t>Hegeman</a:t>
            </a:r>
            <a:r>
              <a:rPr lang="en-GB" sz="1000" dirty="0"/>
              <a:t>, J.M., </a:t>
            </a:r>
            <a:r>
              <a:rPr lang="en-GB" sz="1000" dirty="0" err="1"/>
              <a:t>Kok</a:t>
            </a:r>
            <a:r>
              <a:rPr lang="en-GB" sz="1000" dirty="0"/>
              <a:t>, R.M., Van der Mast, R.C. and </a:t>
            </a:r>
            <a:r>
              <a:rPr lang="en-GB" sz="1000" dirty="0" err="1"/>
              <a:t>Giltay</a:t>
            </a:r>
            <a:r>
              <a:rPr lang="en-GB" sz="1000" dirty="0"/>
              <a:t>, E.J., 2012. Phenomenology of depression in older compared with younger adults: meta-analysis. </a:t>
            </a:r>
            <a:r>
              <a:rPr lang="en-GB" sz="1000" i="1" dirty="0"/>
              <a:t>The British Journal of Psychiatry</a:t>
            </a:r>
            <a:r>
              <a:rPr lang="en-GB" sz="1000" dirty="0"/>
              <a:t>, </a:t>
            </a:r>
            <a:r>
              <a:rPr lang="en-GB" sz="1000" i="1" dirty="0"/>
              <a:t>200</a:t>
            </a:r>
            <a:r>
              <a:rPr lang="en-GB" sz="1000" dirty="0"/>
              <a:t>(4), pp.275-281.</a:t>
            </a:r>
          </a:p>
          <a:p>
            <a:pPr eaLnBrk="1" hangingPunct="1"/>
            <a:endParaRPr lang="en-GB" altLang="en-US" sz="1000" b="1" dirty="0">
              <a:solidFill>
                <a:srgbClr val="000000"/>
              </a:solidFill>
              <a:ea typeface="msgothic"/>
              <a:cs typeface="msgothic"/>
            </a:endParaRPr>
          </a:p>
        </p:txBody>
      </p:sp>
      <p:pic>
        <p:nvPicPr>
          <p:cNvPr id="317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13" y="6080125"/>
            <a:ext cx="2284412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59354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Memory and mood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GB" dirty="0"/>
              <a:t>Subjective memory complaints are: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common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sometimes </a:t>
            </a:r>
            <a:r>
              <a:rPr lang="en-GB" dirty="0" err="1"/>
              <a:t>hypochondriacal</a:t>
            </a: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often labelled ‘</a:t>
            </a:r>
            <a:r>
              <a:rPr lang="en-GB" dirty="0" err="1"/>
              <a:t>pseudodementia</a:t>
            </a:r>
            <a:r>
              <a:rPr lang="en-GB" dirty="0"/>
              <a:t>’. 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The current preferred term for </a:t>
            </a:r>
            <a:r>
              <a:rPr lang="en-GB" dirty="0" err="1"/>
              <a:t>pseudodementia</a:t>
            </a:r>
            <a:r>
              <a:rPr lang="en-GB" dirty="0"/>
              <a:t> is ‘</a:t>
            </a:r>
            <a:r>
              <a:rPr lang="en-GB" b="1" dirty="0"/>
              <a:t>depression-executive dysfunction syndrome</a:t>
            </a:r>
            <a:r>
              <a:rPr lang="en-GB" dirty="0"/>
              <a:t>’ </a:t>
            </a:r>
            <a:r>
              <a:rPr lang="en-GB" sz="1600" dirty="0"/>
              <a:t>(</a:t>
            </a:r>
            <a:r>
              <a:rPr lang="en-GB" sz="1600" dirty="0" err="1"/>
              <a:t>Alexopoulos</a:t>
            </a:r>
            <a:r>
              <a:rPr lang="en-GB" sz="1600" dirty="0"/>
              <a:t> et al 2012)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Depressive cognitive biases, e.g. minimisation or selective abstraction can also cause clinical problems.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153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200" dirty="0"/>
              <a:t>Late Life Depression- Pathophysiology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704974"/>
            <a:ext cx="8291264" cy="449905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GB" sz="1800" b="1" dirty="0"/>
              <a:t>Biogenic amines </a:t>
            </a:r>
            <a:r>
              <a:rPr lang="en-GB" sz="1800" dirty="0"/>
              <a:t>hypothesis</a:t>
            </a:r>
          </a:p>
          <a:p>
            <a:pPr>
              <a:spcBef>
                <a:spcPts val="600"/>
              </a:spcBef>
            </a:pPr>
            <a:r>
              <a:rPr lang="en-GB" sz="1800" b="1" dirty="0"/>
              <a:t>Dopamine</a:t>
            </a:r>
            <a:r>
              <a:rPr lang="en-GB" sz="1800" dirty="0"/>
              <a:t> pathways</a:t>
            </a:r>
          </a:p>
          <a:p>
            <a:pPr>
              <a:spcBef>
                <a:spcPts val="600"/>
              </a:spcBef>
            </a:pPr>
            <a:r>
              <a:rPr lang="en-GB" sz="1800" b="1" dirty="0"/>
              <a:t>CRF,TRH, GHRH, HPA  axis </a:t>
            </a:r>
            <a:r>
              <a:rPr lang="en-GB" sz="1800" dirty="0"/>
              <a:t>abnormalities</a:t>
            </a:r>
          </a:p>
          <a:p>
            <a:pPr>
              <a:spcBef>
                <a:spcPts val="600"/>
              </a:spcBef>
            </a:pPr>
            <a:r>
              <a:rPr lang="en-GB" sz="1800" b="1" dirty="0"/>
              <a:t>Immune and inflammatory </a:t>
            </a:r>
            <a:r>
              <a:rPr lang="en-GB" sz="1800" dirty="0"/>
              <a:t>responses-prolonged exposure to glucocorticoids.</a:t>
            </a:r>
          </a:p>
          <a:p>
            <a:pPr>
              <a:spcBef>
                <a:spcPts val="600"/>
              </a:spcBef>
            </a:pPr>
            <a:r>
              <a:rPr lang="en-GB" sz="1800" b="1" dirty="0"/>
              <a:t>Structural brain changes</a:t>
            </a:r>
            <a:r>
              <a:rPr lang="en-GB" sz="1800" dirty="0"/>
              <a:t>: cortical atrophy, frontal lobe atrophy.</a:t>
            </a:r>
          </a:p>
          <a:p>
            <a:pPr>
              <a:spcBef>
                <a:spcPts val="600"/>
              </a:spcBef>
            </a:pPr>
            <a:r>
              <a:rPr lang="en-GB" sz="1800" b="1" dirty="0"/>
              <a:t>White matter changes </a:t>
            </a:r>
            <a:r>
              <a:rPr lang="en-GB" sz="1800" dirty="0"/>
              <a:t>and small vessel disease (vascular depression)</a:t>
            </a:r>
          </a:p>
          <a:p>
            <a:pPr>
              <a:spcBef>
                <a:spcPts val="600"/>
              </a:spcBef>
            </a:pPr>
            <a:r>
              <a:rPr lang="en-GB" sz="1800" dirty="0"/>
              <a:t>Other structural brain diseases can cause depressive symptoms (</a:t>
            </a:r>
            <a:r>
              <a:rPr lang="en-GB" sz="1800" dirty="0" err="1"/>
              <a:t>eg</a:t>
            </a:r>
            <a:r>
              <a:rPr lang="en-GB" sz="1800" dirty="0"/>
              <a:t> Parkinson’s disease, stroke disease, PSP </a:t>
            </a:r>
            <a:r>
              <a:rPr lang="en-GB" sz="1800" dirty="0" err="1"/>
              <a:t>etc</a:t>
            </a:r>
            <a:r>
              <a:rPr lang="en-GB" sz="1800" dirty="0"/>
              <a:t>). </a:t>
            </a:r>
            <a:r>
              <a:rPr lang="en-GB" sz="1800" i="1" dirty="0"/>
              <a:t>Cerebral autosomal dominant </a:t>
            </a:r>
            <a:r>
              <a:rPr lang="en-GB" sz="1800" i="1" dirty="0" err="1"/>
              <a:t>arteriopathy</a:t>
            </a:r>
            <a:r>
              <a:rPr lang="en-GB" sz="1800" i="1" dirty="0"/>
              <a:t> with subcortical infarcts and leukoencephalopathy</a:t>
            </a:r>
            <a:r>
              <a:rPr lang="en-GB" sz="1800" dirty="0"/>
              <a:t> (CADASIL) initially presents with depression, as can most other dementias</a:t>
            </a:r>
          </a:p>
          <a:p>
            <a:pPr>
              <a:spcBef>
                <a:spcPts val="600"/>
              </a:spcBef>
            </a:pPr>
            <a:r>
              <a:rPr lang="en-GB" sz="1800" dirty="0"/>
              <a:t>Myocardial infarctions linked to depression but unclear mechanism (SADHART study)</a:t>
            </a:r>
          </a:p>
        </p:txBody>
      </p:sp>
    </p:spTree>
    <p:extLst>
      <p:ext uri="{BB962C8B-B14F-4D97-AF65-F5344CB8AC3E}">
        <p14:creationId xmlns:p14="http://schemas.microsoft.com/office/powerpoint/2010/main" val="136432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Vascular Depression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en-GB" dirty="0"/>
              <a:t>Vascular depression hypothesis states that depression may be caused by ischaemic lesions especially in limbic/ prefrontal region</a:t>
            </a:r>
          </a:p>
          <a:p>
            <a:pPr marL="114300" indent="0" algn="r">
              <a:buNone/>
            </a:pPr>
            <a:r>
              <a:rPr lang="en-GB" dirty="0"/>
              <a:t>(</a:t>
            </a:r>
            <a:r>
              <a:rPr lang="en-GB" dirty="0" err="1"/>
              <a:t>Alexopoulos</a:t>
            </a:r>
            <a:r>
              <a:rPr lang="en-GB" dirty="0"/>
              <a:t> 1997)</a:t>
            </a:r>
            <a:r>
              <a:rPr lang="en-GB" dirty="0">
                <a:solidFill>
                  <a:srgbClr val="0070C0"/>
                </a:solidFill>
              </a:rPr>
              <a:t> </a:t>
            </a:r>
          </a:p>
          <a:p>
            <a:pPr marL="114300" indent="0">
              <a:buNone/>
            </a:pPr>
            <a:r>
              <a:rPr lang="en-GB" dirty="0"/>
              <a:t>Presentation</a:t>
            </a:r>
          </a:p>
          <a:p>
            <a:pPr lvl="0"/>
            <a:r>
              <a:rPr lang="en-GB" b="1" dirty="0"/>
              <a:t>Psychomotor retardation</a:t>
            </a:r>
          </a:p>
          <a:p>
            <a:pPr lvl="0"/>
            <a:r>
              <a:rPr lang="en-GB" dirty="0"/>
              <a:t>Less guilt </a:t>
            </a:r>
          </a:p>
          <a:p>
            <a:pPr lvl="0"/>
            <a:r>
              <a:rPr lang="en-GB" b="1" dirty="0"/>
              <a:t>Poorer insight</a:t>
            </a:r>
          </a:p>
          <a:p>
            <a:pPr lvl="0"/>
            <a:r>
              <a:rPr lang="en-GB" dirty="0"/>
              <a:t>Limited depressive symptoms </a:t>
            </a:r>
          </a:p>
          <a:p>
            <a:pPr lvl="0"/>
            <a:r>
              <a:rPr lang="en-GB" b="1" dirty="0"/>
              <a:t>More  cognitive impairment </a:t>
            </a:r>
            <a:r>
              <a:rPr lang="en-GB" dirty="0"/>
              <a:t>and disability</a:t>
            </a:r>
          </a:p>
          <a:p>
            <a:pPr lvl="0"/>
            <a:r>
              <a:rPr lang="en-GB" dirty="0"/>
              <a:t>Fluency and naming impaired</a:t>
            </a:r>
          </a:p>
          <a:p>
            <a:r>
              <a:rPr lang="en-GB" b="1" i="1" dirty="0"/>
              <a:t>Homocysteine depression hypothesis</a:t>
            </a:r>
            <a:r>
              <a:rPr lang="en-GB" dirty="0"/>
              <a:t>. </a:t>
            </a:r>
          </a:p>
          <a:p>
            <a:pPr lvl="0"/>
            <a:r>
              <a:rPr lang="en-GB" dirty="0"/>
              <a:t>Elevated levels of homocysteine lead to cerebral vascular disease and neurotransmitter deficiency, which then cause depressed mood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1926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Management -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2200" b="1" dirty="0"/>
              <a:t>Full</a:t>
            </a:r>
            <a:r>
              <a:rPr lang="en-GB" sz="2200" dirty="0"/>
              <a:t> </a:t>
            </a:r>
            <a:r>
              <a:rPr lang="en-GB" sz="2200" b="1" dirty="0"/>
              <a:t>history</a:t>
            </a:r>
            <a:r>
              <a:rPr lang="en-GB" sz="2200" dirty="0"/>
              <a:t>, mental state, social history, drug and substance history</a:t>
            </a:r>
          </a:p>
          <a:p>
            <a:r>
              <a:rPr lang="en-GB" sz="2200" dirty="0"/>
              <a:t>“The hidden addict” (RCPsych report) reports that many older patients labelled as depressed actually have a primary </a:t>
            </a:r>
            <a:r>
              <a:rPr lang="en-GB" sz="2200" b="1" dirty="0"/>
              <a:t>substance misuse problem</a:t>
            </a:r>
            <a:r>
              <a:rPr lang="en-GB" sz="2200" dirty="0"/>
              <a:t>, usually alcohol but also prescribed medications plus street drugs.</a:t>
            </a:r>
          </a:p>
          <a:p>
            <a:r>
              <a:rPr lang="en-GB" sz="2200" dirty="0"/>
              <a:t>Prescribed </a:t>
            </a:r>
            <a:r>
              <a:rPr lang="en-GB" sz="2200" b="1" dirty="0"/>
              <a:t>medication</a:t>
            </a:r>
            <a:r>
              <a:rPr lang="en-GB" sz="2200" dirty="0"/>
              <a:t> (</a:t>
            </a:r>
            <a:r>
              <a:rPr lang="en-GB" sz="2200" dirty="0" err="1"/>
              <a:t>eg</a:t>
            </a:r>
            <a:r>
              <a:rPr lang="en-GB" sz="2200" dirty="0"/>
              <a:t> beta-blockers, steroids, tamoxifen) can cause depression </a:t>
            </a:r>
          </a:p>
          <a:p>
            <a:r>
              <a:rPr lang="en-GB" sz="2200" dirty="0"/>
              <a:t>Full medical history and focussed examination.</a:t>
            </a:r>
          </a:p>
          <a:p>
            <a:r>
              <a:rPr lang="en-GB" sz="2200" b="1" dirty="0"/>
              <a:t>Cognitive screening </a:t>
            </a:r>
            <a:r>
              <a:rPr lang="en-GB" sz="2200" dirty="0"/>
              <a:t>tool such as mini-ACE, MMSE, </a:t>
            </a:r>
            <a:r>
              <a:rPr lang="en-GB" sz="2200" dirty="0" err="1"/>
              <a:t>MoCA</a:t>
            </a:r>
            <a:r>
              <a:rPr lang="en-GB" sz="2200" dirty="0"/>
              <a:t>, ACE-III etc</a:t>
            </a:r>
          </a:p>
          <a:p>
            <a:r>
              <a:rPr lang="en-GB" sz="2200" dirty="0"/>
              <a:t>Consider frontal lobe tests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7487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Management - investigations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114300" indent="0">
              <a:buNone/>
            </a:pPr>
            <a:r>
              <a:rPr lang="en-GB" sz="1800" b="1" dirty="0"/>
              <a:t>Suggested ‘routine’ tests (in addition to a physical examination) for depression include: </a:t>
            </a:r>
            <a:r>
              <a:rPr lang="en-GB" sz="1800" dirty="0"/>
              <a:t> </a:t>
            </a:r>
          </a:p>
          <a:p>
            <a:pPr lvl="0">
              <a:spcBef>
                <a:spcPts val="0"/>
              </a:spcBef>
            </a:pPr>
            <a:r>
              <a:rPr lang="en-GB" sz="1800" dirty="0"/>
              <a:t>FBC  </a:t>
            </a:r>
          </a:p>
          <a:p>
            <a:pPr lvl="0">
              <a:spcBef>
                <a:spcPts val="0"/>
              </a:spcBef>
            </a:pPr>
            <a:r>
              <a:rPr lang="en-GB" sz="1800" dirty="0"/>
              <a:t>U&amp;Es; bone profile  </a:t>
            </a:r>
          </a:p>
          <a:p>
            <a:pPr lvl="0">
              <a:spcBef>
                <a:spcPts val="0"/>
              </a:spcBef>
            </a:pPr>
            <a:r>
              <a:rPr lang="en-GB" sz="1800" dirty="0"/>
              <a:t>TFTs  </a:t>
            </a:r>
          </a:p>
          <a:p>
            <a:pPr lvl="0">
              <a:spcBef>
                <a:spcPts val="0"/>
              </a:spcBef>
            </a:pPr>
            <a:r>
              <a:rPr lang="en-GB" sz="1800" dirty="0"/>
              <a:t>erythrocyte sedimentation rate (ESR) and/or C-reactive protein (CRP) (ESR can be raised in vasculitis with a minimally raised or normal CRP).  </a:t>
            </a:r>
          </a:p>
          <a:p>
            <a:pPr marL="114300" indent="0">
              <a:buNone/>
            </a:pPr>
            <a:r>
              <a:rPr lang="en-GB" sz="1800" b="1" dirty="0"/>
              <a:t>If indicated: </a:t>
            </a:r>
          </a:p>
          <a:p>
            <a:pPr lvl="0">
              <a:spcBef>
                <a:spcPts val="0"/>
              </a:spcBef>
            </a:pPr>
            <a:r>
              <a:rPr lang="en-GB" sz="1800" dirty="0"/>
              <a:t>Gamma-GT  </a:t>
            </a:r>
          </a:p>
          <a:p>
            <a:pPr lvl="0">
              <a:spcBef>
                <a:spcPts val="0"/>
              </a:spcBef>
            </a:pPr>
            <a:r>
              <a:rPr lang="en-GB" sz="1800" dirty="0"/>
              <a:t>B12 &amp; folate  </a:t>
            </a:r>
          </a:p>
          <a:p>
            <a:pPr lvl="0">
              <a:spcBef>
                <a:spcPts val="0"/>
              </a:spcBef>
            </a:pPr>
            <a:r>
              <a:rPr lang="en-GB" sz="1800" dirty="0"/>
              <a:t>LFTs  </a:t>
            </a:r>
          </a:p>
          <a:p>
            <a:pPr lvl="0">
              <a:spcBef>
                <a:spcPts val="0"/>
              </a:spcBef>
            </a:pPr>
            <a:r>
              <a:rPr lang="en-GB" sz="1800" dirty="0"/>
              <a:t>autoantibody screen</a:t>
            </a:r>
          </a:p>
          <a:p>
            <a:pPr lvl="0">
              <a:spcBef>
                <a:spcPts val="0"/>
              </a:spcBef>
            </a:pPr>
            <a:r>
              <a:rPr lang="en-GB" sz="1800" dirty="0"/>
              <a:t>HIV antibodies</a:t>
            </a:r>
          </a:p>
          <a:p>
            <a:pPr lvl="0">
              <a:spcBef>
                <a:spcPts val="0"/>
              </a:spcBef>
            </a:pPr>
            <a:r>
              <a:rPr lang="en-GB" sz="1800" dirty="0"/>
              <a:t>Neuroimaging  </a:t>
            </a:r>
          </a:p>
          <a:p>
            <a:pPr lvl="0">
              <a:spcBef>
                <a:spcPts val="0"/>
              </a:spcBef>
            </a:pPr>
            <a:r>
              <a:rPr lang="en-GB" sz="1800" dirty="0"/>
              <a:t>EEG.  </a:t>
            </a:r>
          </a:p>
        </p:txBody>
      </p:sp>
    </p:spTree>
    <p:extLst>
      <p:ext uri="{BB962C8B-B14F-4D97-AF65-F5344CB8AC3E}">
        <p14:creationId xmlns:p14="http://schemas.microsoft.com/office/powerpoint/2010/main" val="3469052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Rating scales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b="1" dirty="0"/>
              <a:t>NICE recommends - objective and allow for progress over time </a:t>
            </a:r>
            <a:r>
              <a:rPr lang="en-GB" dirty="0"/>
              <a:t>(NICE, 2009)</a:t>
            </a: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en-GB" dirty="0"/>
              <a:t>The </a:t>
            </a:r>
            <a:r>
              <a:rPr lang="en-GB" b="1" dirty="0"/>
              <a:t>Geriatric Depression Scale (GDS)</a:t>
            </a:r>
            <a:r>
              <a:rPr lang="en-GB" dirty="0"/>
              <a:t> has many formats and translations </a:t>
            </a: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en-GB" dirty="0"/>
              <a:t>The </a:t>
            </a:r>
            <a:r>
              <a:rPr lang="en-GB" b="1" dirty="0"/>
              <a:t>Montgomery </a:t>
            </a:r>
            <a:r>
              <a:rPr lang="en-GB" b="1" dirty="0" err="1"/>
              <a:t>Äsberg</a:t>
            </a:r>
            <a:r>
              <a:rPr lang="en-GB" b="1" dirty="0"/>
              <a:t> Depression Rating Scale</a:t>
            </a:r>
            <a:r>
              <a:rPr lang="en-GB" dirty="0"/>
              <a:t> (MADRS) can guide treatment by helping to indicate severity. It is observer rated.</a:t>
            </a: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en-GB" dirty="0"/>
              <a:t>The </a:t>
            </a:r>
            <a:r>
              <a:rPr lang="en-GB" b="1" dirty="0"/>
              <a:t>Cornell Scale</a:t>
            </a:r>
            <a:r>
              <a:rPr lang="en-GB" dirty="0"/>
              <a:t> for detecting depression in dementia uses observational data and is administered to a caregiver 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Alexopoulos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Abrams, Young</a:t>
            </a:r>
            <a:r>
              <a:rPr lang="en-GB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et al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1988)</a:t>
            </a:r>
            <a:r>
              <a:rPr lang="en-GB" dirty="0"/>
              <a:t>. It takes a little longer (15–20 minutes) than the GDS, but is more specific. 	 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dirty="0"/>
              <a:t>Mottram, Wilson, Ashworth et al (2002) showed that a score of 16 and above on the </a:t>
            </a:r>
            <a:r>
              <a:rPr lang="en-GB" b="1" dirty="0"/>
              <a:t>Hamilton Rating scale</a:t>
            </a:r>
            <a:r>
              <a:rPr lang="en-GB" dirty="0"/>
              <a:t> </a:t>
            </a:r>
            <a:r>
              <a:rPr lang="en-GB" b="1" dirty="0"/>
              <a:t>for Depression</a:t>
            </a:r>
            <a:r>
              <a:rPr lang="en-GB" dirty="0"/>
              <a:t> (HDRS) or 21 on the </a:t>
            </a:r>
            <a:r>
              <a:rPr lang="en-GB" b="1" dirty="0"/>
              <a:t>MADRS</a:t>
            </a:r>
            <a:r>
              <a:rPr lang="en-GB" dirty="0"/>
              <a:t> were associated with a depressive disorder likely to benefit from medication.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dirty="0"/>
              <a:t>Other scales are available and a popular in MCQ questions!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4058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/>
              <a:t>Depression-Neuroimaging</a:t>
            </a:r>
            <a:br>
              <a:rPr lang="en-GB" sz="3600"/>
            </a:br>
            <a:endParaRPr lang="en-GB" sz="360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Areas of the brain implicated in late-life depression. </a:t>
            </a:r>
          </a:p>
          <a:p>
            <a:pPr lvl="1"/>
            <a:r>
              <a:rPr lang="en-GB" b="1" dirty="0"/>
              <a:t>Anterior cingulate cortex (ACC) </a:t>
            </a:r>
            <a:r>
              <a:rPr lang="en-GB" dirty="0"/>
              <a:t>– small volume</a:t>
            </a:r>
          </a:p>
          <a:p>
            <a:pPr lvl="1"/>
            <a:endParaRPr lang="en-GB" dirty="0"/>
          </a:p>
          <a:p>
            <a:pPr lvl="1"/>
            <a:r>
              <a:rPr lang="en-GB" b="1" dirty="0"/>
              <a:t>Orbitofrontal cortex (OFC) </a:t>
            </a:r>
            <a:r>
              <a:rPr lang="en-GB" dirty="0"/>
              <a:t>– smaller volumes related to late life depression (includes limbic and basal ganglia areas)</a:t>
            </a:r>
          </a:p>
          <a:p>
            <a:pPr lvl="1"/>
            <a:endParaRPr lang="en-GB" dirty="0"/>
          </a:p>
          <a:p>
            <a:pPr lvl="1"/>
            <a:r>
              <a:rPr lang="en-GB" b="1" dirty="0"/>
              <a:t>Hippocampus</a:t>
            </a:r>
            <a:r>
              <a:rPr lang="en-GB" dirty="0"/>
              <a:t> – reduction in volume found in depressed elderly</a:t>
            </a:r>
          </a:p>
          <a:p>
            <a:pPr lvl="1"/>
            <a:endParaRPr lang="en-GB" dirty="0"/>
          </a:p>
          <a:p>
            <a:r>
              <a:rPr lang="en-GB" b="1" dirty="0"/>
              <a:t>Severity of WM hyperintensities</a:t>
            </a:r>
            <a:r>
              <a:rPr lang="en-GB" dirty="0"/>
              <a:t> – more in LOD compared to early onset depression suggesting varying aetiologies – controversial?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95045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025526"/>
            <a:ext cx="8291265" cy="679449"/>
          </a:xfrm>
        </p:spPr>
        <p:txBody>
          <a:bodyPr/>
          <a:lstStyle/>
          <a:p>
            <a:r>
              <a:rPr lang="en-GB" sz="3200" dirty="0"/>
              <a:t>Depression: functional neuroimaging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en-GB" sz="2000" b="1" dirty="0"/>
              <a:t>Dorsal cingulate gyrus, middle and dorsolateral prefrontal cortex (DLPFC), insula, and superior temporal gyrus </a:t>
            </a:r>
          </a:p>
          <a:p>
            <a:pPr lvl="1"/>
            <a:r>
              <a:rPr lang="en-GB" sz="2000" dirty="0"/>
              <a:t>Hypoactive at rest during negative mood states</a:t>
            </a:r>
          </a:p>
          <a:p>
            <a:pPr lvl="1"/>
            <a:r>
              <a:rPr lang="en-GB" sz="2000" b="1" dirty="0"/>
              <a:t>Activity increases with SSRI treatment</a:t>
            </a:r>
            <a:r>
              <a:rPr lang="en-GB" sz="2000" dirty="0"/>
              <a:t>.</a:t>
            </a:r>
          </a:p>
          <a:p>
            <a:pPr lvl="0"/>
            <a:endParaRPr lang="en-GB" sz="2000" dirty="0"/>
          </a:p>
          <a:p>
            <a:pPr lvl="0"/>
            <a:r>
              <a:rPr lang="en-GB" sz="2000" b="1" dirty="0"/>
              <a:t>Cortical-limbic network-the medial and inferior frontal cortex and basal ganglia </a:t>
            </a:r>
          </a:p>
          <a:p>
            <a:pPr lvl="1"/>
            <a:r>
              <a:rPr lang="en-GB" sz="2000" dirty="0"/>
              <a:t>Overactive at rest and during induction of negative mood states.          </a:t>
            </a:r>
          </a:p>
          <a:p>
            <a:pPr lvl="1"/>
            <a:r>
              <a:rPr lang="en-GB" sz="2000" b="1" dirty="0"/>
              <a:t>Activity reduces with antidepressant treatment</a:t>
            </a:r>
            <a:r>
              <a:rPr lang="en-GB" sz="2000" dirty="0"/>
              <a:t>.</a:t>
            </a:r>
            <a:endParaRPr lang="en-GB" sz="2000" u="sng" baseline="30000" dirty="0"/>
          </a:p>
          <a:p>
            <a:pPr lvl="0"/>
            <a:endParaRPr lang="en-GB" sz="2000" dirty="0"/>
          </a:p>
          <a:p>
            <a:pPr marL="114300" lvl="0" indent="0">
              <a:buNone/>
            </a:pPr>
            <a:endParaRPr lang="en-GB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229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>
                <a:cs typeface="Arial" charset="0"/>
              </a:rPr>
              <a:t>Mood Disorders in Older Adults</a:t>
            </a:r>
            <a:endParaRPr lang="en-GB" sz="2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Aims and Objectives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Understand the epidemiology, </a:t>
            </a:r>
            <a:r>
              <a:rPr lang="en-US" dirty="0" err="1"/>
              <a:t>aetiology</a:t>
            </a:r>
            <a:r>
              <a:rPr lang="en-US" dirty="0"/>
              <a:t> and the classification of mood disorders in the elderly.</a:t>
            </a:r>
          </a:p>
          <a:p>
            <a:r>
              <a:rPr lang="en-US" dirty="0"/>
              <a:t>Understand how mood disorders present in the elderly (including psychotic features), the assessment process including neuroimaging and the use of rating scales and the principles of treatment/management including treatment resistance.</a:t>
            </a:r>
          </a:p>
          <a:p>
            <a:r>
              <a:rPr lang="en-US" dirty="0"/>
              <a:t>Understand more about the risk of suicide in the elderly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5789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/>
              <a:t>Treatment of late life depression</a:t>
            </a:r>
            <a:br>
              <a:rPr lang="en-GB" sz="3600"/>
            </a:br>
            <a:endParaRPr lang="en-GB" sz="360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MDT and patient centred approach</a:t>
            </a:r>
          </a:p>
          <a:p>
            <a:r>
              <a:rPr lang="en-GB" dirty="0"/>
              <a:t>Well informed patient - wishes and choices about treatment considered at all stages. </a:t>
            </a:r>
          </a:p>
          <a:p>
            <a:r>
              <a:rPr lang="en-GB" dirty="0"/>
              <a:t>Reviewing medication and physical illnesses contributing to presentation.</a:t>
            </a:r>
          </a:p>
          <a:p>
            <a:r>
              <a:rPr lang="en-GB" dirty="0"/>
              <a:t>Explaining treatment modalities in detail.</a:t>
            </a:r>
          </a:p>
          <a:p>
            <a:r>
              <a:rPr lang="en-GB" dirty="0"/>
              <a:t>Comprehensive Care plan provided to patients &amp; carers</a:t>
            </a:r>
          </a:p>
          <a:p>
            <a:r>
              <a:rPr lang="en-GB" b="1" dirty="0"/>
              <a:t>Avoid excluding a cause (e.g. HIV, alcohol) or a treatment (e.g. psychotherapy) based on age alone.</a:t>
            </a:r>
          </a:p>
        </p:txBody>
      </p:sp>
    </p:spTree>
    <p:extLst>
      <p:ext uri="{BB962C8B-B14F-4D97-AF65-F5344CB8AC3E}">
        <p14:creationId xmlns:p14="http://schemas.microsoft.com/office/powerpoint/2010/main" val="1947157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Aim of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endParaRPr lang="en-GB" dirty="0"/>
          </a:p>
          <a:p>
            <a:pPr>
              <a:spcBef>
                <a:spcPts val="1200"/>
              </a:spcBef>
            </a:pPr>
            <a:r>
              <a:rPr lang="en-GB" dirty="0"/>
              <a:t>No different to younger adults</a:t>
            </a:r>
          </a:p>
          <a:p>
            <a:pPr>
              <a:spcBef>
                <a:spcPts val="1200"/>
              </a:spcBef>
            </a:pPr>
            <a:r>
              <a:rPr lang="en-GB" dirty="0"/>
              <a:t>Minimise risks</a:t>
            </a:r>
          </a:p>
          <a:p>
            <a:pPr>
              <a:spcBef>
                <a:spcPts val="1200"/>
              </a:spcBef>
            </a:pPr>
            <a:r>
              <a:rPr lang="en-GB" dirty="0"/>
              <a:t>Achieve remission in acute phase</a:t>
            </a:r>
          </a:p>
          <a:p>
            <a:pPr>
              <a:spcBef>
                <a:spcPts val="1200"/>
              </a:spcBef>
            </a:pPr>
            <a:r>
              <a:rPr lang="en-GB" dirty="0"/>
              <a:t>Assist in functioning to pre-morbid level</a:t>
            </a:r>
          </a:p>
          <a:p>
            <a:pPr>
              <a:spcBef>
                <a:spcPts val="1200"/>
              </a:spcBef>
            </a:pPr>
            <a:r>
              <a:rPr lang="en-GB" b="1" dirty="0"/>
              <a:t>Treatment of co-morbid physical health issues</a:t>
            </a:r>
          </a:p>
          <a:p>
            <a:pPr>
              <a:spcBef>
                <a:spcPts val="1200"/>
              </a:spcBef>
            </a:pPr>
            <a:r>
              <a:rPr lang="en-GB" dirty="0"/>
              <a:t>Maintain remission and prevent future relapses</a:t>
            </a:r>
          </a:p>
        </p:txBody>
      </p:sp>
    </p:spTree>
    <p:extLst>
      <p:ext uri="{BB962C8B-B14F-4D97-AF65-F5344CB8AC3E}">
        <p14:creationId xmlns:p14="http://schemas.microsoft.com/office/powerpoint/2010/main" val="3097860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Psychosocial interventions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dirty="0"/>
              <a:t>No evidence that psychotherapy less effective in cognitively intact later life patients</a:t>
            </a:r>
          </a:p>
          <a:p>
            <a:endParaRPr lang="en-GB" dirty="0"/>
          </a:p>
          <a:p>
            <a:r>
              <a:rPr lang="en-GB" dirty="0"/>
              <a:t>Remains first line in mild-moderate depression as per NICE</a:t>
            </a:r>
          </a:p>
          <a:p>
            <a:endParaRPr lang="en-GB" dirty="0"/>
          </a:p>
          <a:p>
            <a:r>
              <a:rPr lang="en-GB" dirty="0"/>
              <a:t>Less side effects than medication</a:t>
            </a:r>
          </a:p>
          <a:p>
            <a:r>
              <a:rPr lang="en-GB" dirty="0"/>
              <a:t>Less rigorous and/or behavioural approaches should be tried together with medication </a:t>
            </a:r>
            <a:r>
              <a:rPr lang="en-GB" dirty="0" err="1"/>
              <a:t>eg</a:t>
            </a:r>
            <a:r>
              <a:rPr lang="en-GB" dirty="0"/>
              <a:t> befriending schemes, reducing loneliness, day centres etc.</a:t>
            </a:r>
          </a:p>
        </p:txBody>
      </p:sp>
    </p:spTree>
    <p:extLst>
      <p:ext uri="{BB962C8B-B14F-4D97-AF65-F5344CB8AC3E}">
        <p14:creationId xmlns:p14="http://schemas.microsoft.com/office/powerpoint/2010/main" val="4038496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3265D-FB49-4E55-8659-69F9D86D68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Psychosocial interventions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B1E514-7AFE-4FDA-BC15-962E1F8E0E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Physical activity with antidepressants </a:t>
            </a:r>
            <a:r>
              <a:rPr lang="en-US" dirty="0"/>
              <a:t>-more efficacious for MD compared to medication alone.</a:t>
            </a:r>
          </a:p>
          <a:p>
            <a:pPr marL="457200" lvl="1" indent="0">
              <a:buNone/>
            </a:pPr>
            <a:r>
              <a:rPr lang="en-GB" sz="1400" dirty="0"/>
              <a:t>(Mura G.2013),</a:t>
            </a:r>
            <a:r>
              <a:rPr lang="en-GB" sz="1400" i="1" dirty="0"/>
              <a:t>(Pereira D.S. 2013),</a:t>
            </a:r>
            <a:r>
              <a:rPr lang="en-US" sz="1400" i="1" dirty="0"/>
              <a:t>(Tony G. 2013)</a:t>
            </a:r>
          </a:p>
          <a:p>
            <a:pPr marL="457200" lvl="1" indent="0">
              <a:buNone/>
            </a:pPr>
            <a:endParaRPr lang="en-US" sz="1400" i="1" dirty="0"/>
          </a:p>
          <a:p>
            <a:r>
              <a:rPr lang="en-US" b="1" i="1" dirty="0"/>
              <a:t>Exercise</a:t>
            </a:r>
            <a:r>
              <a:rPr lang="en-US" i="1" dirty="0"/>
              <a:t> shown to help with depression in long term care</a:t>
            </a:r>
            <a:r>
              <a:rPr lang="en-US" i="1" dirty="0">
                <a:solidFill>
                  <a:srgbClr val="0070C0"/>
                </a:solidFill>
              </a:rPr>
              <a:t>. </a:t>
            </a:r>
            <a:r>
              <a:rPr lang="en-US" sz="1400" i="1" dirty="0"/>
              <a:t>(OPERA TRIAL</a:t>
            </a:r>
            <a:r>
              <a:rPr lang="en-GB" sz="1400" dirty="0"/>
              <a:t>-Underwood M 2011)</a:t>
            </a:r>
          </a:p>
          <a:p>
            <a:endParaRPr lang="en-US" sz="1400" i="1" dirty="0"/>
          </a:p>
          <a:p>
            <a:r>
              <a:rPr lang="en-GB" b="1" dirty="0"/>
              <a:t>Listening to </a:t>
            </a:r>
            <a:r>
              <a:rPr lang="en-US" b="1" dirty="0"/>
              <a:t>music </a:t>
            </a:r>
            <a:r>
              <a:rPr lang="en-US" dirty="0"/>
              <a:t>can help older people to reduce their depression level.</a:t>
            </a:r>
            <a:r>
              <a:rPr lang="en-GB" sz="1400" i="1" dirty="0"/>
              <a:t>(Chan M.F. 2012)</a:t>
            </a:r>
            <a:endParaRPr lang="en-GB" sz="1400" dirty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5644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200" dirty="0"/>
              <a:t>Pharmacological Intervention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dirty="0"/>
              <a:t>Consideration to be given to current physical health issues which can affect </a:t>
            </a:r>
            <a:r>
              <a:rPr lang="en-GB" b="1" dirty="0" err="1"/>
              <a:t>pharmaco</a:t>
            </a:r>
            <a:r>
              <a:rPr lang="en-GB" b="1" dirty="0"/>
              <a:t>-kinetic response </a:t>
            </a:r>
          </a:p>
          <a:p>
            <a:r>
              <a:rPr lang="en-GB" dirty="0"/>
              <a:t>Ensuring safe prescribing-noting </a:t>
            </a:r>
            <a:r>
              <a:rPr lang="en-GB" b="1" dirty="0"/>
              <a:t>drug interactions</a:t>
            </a:r>
            <a:r>
              <a:rPr lang="en-GB" dirty="0"/>
              <a:t>.</a:t>
            </a:r>
          </a:p>
          <a:p>
            <a:r>
              <a:rPr lang="en-GB" b="1" dirty="0"/>
              <a:t>Minimising polypharmacy</a:t>
            </a:r>
            <a:r>
              <a:rPr lang="en-GB" dirty="0"/>
              <a:t>.</a:t>
            </a:r>
          </a:p>
          <a:p>
            <a:r>
              <a:rPr lang="en-GB" dirty="0"/>
              <a:t>Monitor risk of </a:t>
            </a:r>
            <a:r>
              <a:rPr lang="en-GB" b="1" dirty="0"/>
              <a:t>delirium</a:t>
            </a:r>
            <a:r>
              <a:rPr lang="en-GB" dirty="0"/>
              <a:t> with medication (</a:t>
            </a:r>
            <a:r>
              <a:rPr lang="en-GB" dirty="0" err="1"/>
              <a:t>esp</a:t>
            </a:r>
            <a:r>
              <a:rPr lang="en-GB" dirty="0"/>
              <a:t> tricyclics) and </a:t>
            </a:r>
            <a:r>
              <a:rPr lang="en-GB" b="1" dirty="0"/>
              <a:t>hyponatraemia</a:t>
            </a:r>
            <a:r>
              <a:rPr lang="en-GB" dirty="0"/>
              <a:t> (SSRI’s most likely to cause; mirtazapine, duloxetine &amp; </a:t>
            </a:r>
            <a:r>
              <a:rPr lang="en-GB" dirty="0" err="1"/>
              <a:t>moclobemide</a:t>
            </a:r>
            <a:r>
              <a:rPr lang="en-GB" dirty="0"/>
              <a:t> least likely to cause)</a:t>
            </a:r>
          </a:p>
          <a:p>
            <a:r>
              <a:rPr lang="en-GB" dirty="0"/>
              <a:t>SSRIs – upper </a:t>
            </a:r>
            <a:r>
              <a:rPr lang="en-GB" b="1" dirty="0"/>
              <a:t>GI bleed and spinal fractures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78773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FE558-7712-4718-B405-093C0A8CE4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Pharmacological Intervention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ABE050-9B80-4EF2-BC4C-CA8B541D48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Sertraline does not effect QTc (SADHART) but reduce dose of citalopram in elderly (max 20mg; max dose of </a:t>
            </a:r>
            <a:r>
              <a:rPr lang="en-GB" dirty="0" err="1"/>
              <a:t>escitalopram</a:t>
            </a:r>
            <a:r>
              <a:rPr lang="en-GB" dirty="0"/>
              <a:t> 10mg)</a:t>
            </a:r>
          </a:p>
          <a:p>
            <a:endParaRPr lang="en-GB" dirty="0"/>
          </a:p>
          <a:p>
            <a:r>
              <a:rPr lang="en-GB" dirty="0"/>
              <a:t>Sedatives increase risk of falls.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Consider stopping co-prescribed medication that may cause depression (</a:t>
            </a:r>
            <a:r>
              <a:rPr lang="en-GB" dirty="0" err="1"/>
              <a:t>eg</a:t>
            </a:r>
            <a:r>
              <a:rPr lang="en-GB" dirty="0"/>
              <a:t> beta-blockers, opiates, etc )if safe to do so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17134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200"/>
              <a:t>Ranking of efficacy and dropouts – network meta-analysis</a:t>
            </a:r>
            <a:endParaRPr lang="en-US" sz="320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611560" y="631136"/>
            <a:ext cx="21923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GB" sz="2000" b="1"/>
              <a:t>Cipriani et al 2009</a:t>
            </a:r>
            <a:endParaRPr lang="en-US" sz="2000" b="1"/>
          </a:p>
        </p:txBody>
      </p:sp>
      <p:pic>
        <p:nvPicPr>
          <p:cNvPr id="75781" name="Picture 5" descr="Cipriani 2009 effic tol trade-off 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81075"/>
            <a:ext cx="8135937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2" name="Text Box 10"/>
          <p:cNvSpPr txBox="1">
            <a:spLocks noChangeArrowheads="1"/>
          </p:cNvSpPr>
          <p:nvPr/>
        </p:nvSpPr>
        <p:spPr bwMode="auto">
          <a:xfrm>
            <a:off x="3030538" y="1220788"/>
            <a:ext cx="16642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000" b="1" dirty="0">
                <a:solidFill>
                  <a:srgbClr val="FF3300"/>
                </a:solidFill>
                <a:latin typeface="Arial" charset="0"/>
              </a:rPr>
              <a:t>4: Sertraline</a:t>
            </a:r>
          </a:p>
        </p:txBody>
      </p:sp>
      <p:sp>
        <p:nvSpPr>
          <p:cNvPr id="75783" name="Text Box 11"/>
          <p:cNvSpPr txBox="1">
            <a:spLocks noChangeArrowheads="1"/>
          </p:cNvSpPr>
          <p:nvPr/>
        </p:nvSpPr>
        <p:spPr bwMode="auto">
          <a:xfrm>
            <a:off x="6647656" y="1283960"/>
            <a:ext cx="19030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800" b="1" dirty="0">
                <a:solidFill>
                  <a:srgbClr val="FF3300"/>
                </a:solidFill>
                <a:latin typeface="Arial" charset="0"/>
              </a:rPr>
              <a:t>2: Escitalopram</a:t>
            </a:r>
          </a:p>
        </p:txBody>
      </p:sp>
      <p:sp>
        <p:nvSpPr>
          <p:cNvPr id="75784" name="Text Box 12"/>
          <p:cNvSpPr txBox="1">
            <a:spLocks noChangeArrowheads="1"/>
          </p:cNvSpPr>
          <p:nvPr/>
        </p:nvSpPr>
        <p:spPr bwMode="auto">
          <a:xfrm>
            <a:off x="4829610" y="4445875"/>
            <a:ext cx="18918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2000" b="1" dirty="0">
                <a:solidFill>
                  <a:srgbClr val="FF3300"/>
                </a:solidFill>
                <a:latin typeface="Arial" charset="0"/>
              </a:rPr>
              <a:t>1: Mirtazapine</a:t>
            </a:r>
          </a:p>
        </p:txBody>
      </p:sp>
      <p:sp>
        <p:nvSpPr>
          <p:cNvPr id="75785" name="Text Box 13"/>
          <p:cNvSpPr txBox="1">
            <a:spLocks noChangeArrowheads="1"/>
          </p:cNvSpPr>
          <p:nvPr/>
        </p:nvSpPr>
        <p:spPr bwMode="auto">
          <a:xfrm>
            <a:off x="6721475" y="2876550"/>
            <a:ext cx="1723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800" b="1" dirty="0">
                <a:solidFill>
                  <a:srgbClr val="FF3300"/>
                </a:solidFill>
                <a:latin typeface="Arial" charset="0"/>
              </a:rPr>
              <a:t>3: Venlafaxine</a:t>
            </a:r>
          </a:p>
        </p:txBody>
      </p:sp>
    </p:spTree>
    <p:extLst>
      <p:ext uri="{BB962C8B-B14F-4D97-AF65-F5344CB8AC3E}">
        <p14:creationId xmlns:p14="http://schemas.microsoft.com/office/powerpoint/2010/main" val="20792342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/>
              <a:t>Treatment phases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2000" dirty="0"/>
              <a:t>Acute phase-initial phase with signs of improvement and remission –usually  </a:t>
            </a:r>
            <a:r>
              <a:rPr lang="en-GB" sz="2000" b="1" dirty="0"/>
              <a:t>weeks</a:t>
            </a:r>
            <a:r>
              <a:rPr lang="en-GB" sz="2000" dirty="0"/>
              <a:t> and tends to be longer in elderly</a:t>
            </a:r>
          </a:p>
          <a:p>
            <a:r>
              <a:rPr lang="en-GB" sz="2000" dirty="0"/>
              <a:t>Continuation phase-second phase to prevent relapse-usually </a:t>
            </a:r>
            <a:r>
              <a:rPr lang="en-GB" sz="2000" b="1" dirty="0"/>
              <a:t>months</a:t>
            </a:r>
            <a:r>
              <a:rPr lang="en-GB" sz="2000" dirty="0"/>
              <a:t>. At least </a:t>
            </a:r>
            <a:r>
              <a:rPr lang="en-GB" sz="2000" b="1" dirty="0"/>
              <a:t>6 months </a:t>
            </a:r>
            <a:r>
              <a:rPr lang="en-GB" sz="2000" dirty="0"/>
              <a:t>after remission (NICE)</a:t>
            </a:r>
          </a:p>
          <a:p>
            <a:r>
              <a:rPr lang="en-GB" sz="2000" dirty="0"/>
              <a:t>Maintenance Treatment-prevention of future episodes –usually </a:t>
            </a:r>
            <a:r>
              <a:rPr lang="en-GB" sz="2000" b="1" dirty="0"/>
              <a:t>years</a:t>
            </a:r>
            <a:r>
              <a:rPr lang="en-GB" sz="2000" dirty="0"/>
              <a:t>. At least </a:t>
            </a:r>
            <a:r>
              <a:rPr lang="en-GB" sz="2000" b="1" dirty="0"/>
              <a:t>2 years </a:t>
            </a:r>
            <a:r>
              <a:rPr lang="en-GB" sz="2000" dirty="0"/>
              <a:t>after remission in recurrent </a:t>
            </a:r>
            <a:r>
              <a:rPr lang="en-GB" sz="2000" dirty="0" err="1"/>
              <a:t>depresion</a:t>
            </a:r>
            <a:r>
              <a:rPr lang="en-GB" sz="2000" dirty="0"/>
              <a:t> (NICE)</a:t>
            </a:r>
          </a:p>
          <a:p>
            <a:r>
              <a:rPr lang="en-GB" sz="2000" dirty="0"/>
              <a:t>Beware of </a:t>
            </a:r>
            <a:r>
              <a:rPr lang="en-GB" sz="2000" b="1" dirty="0"/>
              <a:t>under-treating</a:t>
            </a:r>
            <a:r>
              <a:rPr lang="en-GB" sz="2000" dirty="0"/>
              <a:t> patients e.g. patients ‘stuck’ in partial remission, poor compliance, suboptimal dosing </a:t>
            </a:r>
            <a:r>
              <a:rPr lang="en-GB" sz="2000" dirty="0" err="1"/>
              <a:t>etc</a:t>
            </a:r>
            <a:endParaRPr lang="en-GB" sz="2000" dirty="0"/>
          </a:p>
          <a:p>
            <a:r>
              <a:rPr lang="en-GB" sz="2000" dirty="0"/>
              <a:t>Have a step wise plan (see STAR*D study) and approach your treatment in a logical, holistic and evidence based way</a:t>
            </a:r>
          </a:p>
        </p:txBody>
      </p:sp>
    </p:spTree>
    <p:extLst>
      <p:ext uri="{BB962C8B-B14F-4D97-AF65-F5344CB8AC3E}">
        <p14:creationId xmlns:p14="http://schemas.microsoft.com/office/powerpoint/2010/main" val="11774918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Augmentation options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SSRI with Lithium</a:t>
            </a:r>
          </a:p>
          <a:p>
            <a:endParaRPr lang="en-GB" dirty="0"/>
          </a:p>
          <a:p>
            <a:r>
              <a:rPr lang="en-GB" dirty="0"/>
              <a:t>SSRI with Mirtazapine</a:t>
            </a:r>
          </a:p>
          <a:p>
            <a:endParaRPr lang="en-GB" dirty="0"/>
          </a:p>
          <a:p>
            <a:r>
              <a:rPr lang="en-GB" dirty="0"/>
              <a:t>SSRI with Venlafaxine </a:t>
            </a:r>
          </a:p>
          <a:p>
            <a:endParaRPr lang="en-GB" dirty="0"/>
          </a:p>
          <a:p>
            <a:r>
              <a:rPr lang="en-GB" dirty="0"/>
              <a:t>SSRI with TCA</a:t>
            </a:r>
          </a:p>
          <a:p>
            <a:endParaRPr lang="en-GB" dirty="0"/>
          </a:p>
          <a:p>
            <a:r>
              <a:rPr lang="en-GB" dirty="0"/>
              <a:t>Mirtazapine with Venlafaxine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42335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4C361-6D75-4166-80CC-60918616E5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Augmentation strategies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5AD006-6A32-4457-99EA-9165412FDB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Antidepressants + antipsychotics - evidence limited in elderly. Reserve for psychotic depression, anxious or agitated depression. </a:t>
            </a:r>
          </a:p>
          <a:p>
            <a:endParaRPr lang="en-GB" dirty="0"/>
          </a:p>
          <a:p>
            <a:r>
              <a:rPr lang="en-GB" dirty="0"/>
              <a:t>Acetylcholinesterase inhibitors- not shown to be efficacious in combination with anti-depressants. </a:t>
            </a:r>
            <a:r>
              <a:rPr lang="en-GB" sz="1600" dirty="0"/>
              <a:t>(McDermott C.L.2012)</a:t>
            </a:r>
          </a:p>
          <a:p>
            <a:endParaRPr lang="en-GB" sz="1600" dirty="0"/>
          </a:p>
          <a:p>
            <a:r>
              <a:rPr lang="en-GB" dirty="0"/>
              <a:t>Lithium augmentation shown to be the most useful in systematic review in refractory depression</a:t>
            </a:r>
            <a:r>
              <a:rPr lang="en-GB" sz="1600" dirty="0"/>
              <a:t>.(Cooper et al  2011)</a:t>
            </a:r>
          </a:p>
          <a:p>
            <a:r>
              <a:rPr lang="en-GB" dirty="0"/>
              <a:t>Caution with lithium in elderly as lower end of treatment range is safer (0.4-0.6).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9545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>
                <a:ea typeface="Arial" charset="0"/>
                <a:cs typeface="Arial" charset="0"/>
              </a:rPr>
              <a:t>Mood Disorders in Older Adults</a:t>
            </a:r>
            <a:endParaRPr lang="en-GB" sz="2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To achieve this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Case Presentation</a:t>
            </a:r>
          </a:p>
          <a:p>
            <a:r>
              <a:rPr lang="en-US" dirty="0"/>
              <a:t>Journal Club</a:t>
            </a:r>
          </a:p>
          <a:p>
            <a:r>
              <a:rPr lang="en-US" dirty="0"/>
              <a:t>555 Presentation</a:t>
            </a:r>
          </a:p>
          <a:p>
            <a:r>
              <a:rPr lang="en-US" dirty="0"/>
              <a:t>Expert-Led Session</a:t>
            </a:r>
          </a:p>
          <a:p>
            <a:r>
              <a:rPr lang="en-US" dirty="0"/>
              <a:t>MCQs</a:t>
            </a:r>
          </a:p>
          <a:p>
            <a:r>
              <a:rPr lang="en-US" dirty="0"/>
              <a:t>Regional academic day for bipolar affective disorder in later life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Please sign the register and complete the feedback</a:t>
            </a:r>
          </a:p>
        </p:txBody>
      </p:sp>
    </p:spTree>
    <p:extLst>
      <p:ext uri="{BB962C8B-B14F-4D97-AF65-F5344CB8AC3E}">
        <p14:creationId xmlns:p14="http://schemas.microsoft.com/office/powerpoint/2010/main" val="11559611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457200"/>
            <a:r>
              <a:rPr lang="en-GB" dirty="0"/>
              <a:t>Highly effective, safe and well tolerated </a:t>
            </a:r>
            <a:r>
              <a:rPr lang="en-GB" sz="1600" dirty="0"/>
              <a:t>(</a:t>
            </a:r>
            <a:r>
              <a:rPr lang="en-GB" sz="1600" dirty="0" err="1"/>
              <a:t>Geduldig</a:t>
            </a:r>
            <a:r>
              <a:rPr lang="en-GB" sz="1600" dirty="0"/>
              <a:t>, E.T., </a:t>
            </a:r>
            <a:r>
              <a:rPr lang="en-GB" sz="1600" dirty="0" err="1"/>
              <a:t>Kellner</a:t>
            </a:r>
            <a:r>
              <a:rPr lang="en-GB" sz="1600" dirty="0"/>
              <a:t>, C.H.2016)</a:t>
            </a:r>
          </a:p>
          <a:p>
            <a:pPr marL="457200"/>
            <a:r>
              <a:rPr lang="en-GB" dirty="0"/>
              <a:t>Effective in acute phase with high risk</a:t>
            </a:r>
          </a:p>
          <a:p>
            <a:pPr marL="457200"/>
            <a:r>
              <a:rPr lang="en-GB" dirty="0"/>
              <a:t>Rapidly acting to achieve remission  </a:t>
            </a:r>
            <a:r>
              <a:rPr lang="en-GB" sz="1600" dirty="0"/>
              <a:t>(</a:t>
            </a:r>
            <a:r>
              <a:rPr lang="da-DK" sz="1600" dirty="0"/>
              <a:t>H. P. Spaans et al. (2015)</a:t>
            </a:r>
          </a:p>
          <a:p>
            <a:pPr marL="457200"/>
            <a:r>
              <a:rPr lang="en-GB" dirty="0"/>
              <a:t>Bilateral  ECT more effective than unilateral treatment </a:t>
            </a:r>
            <a:r>
              <a:rPr lang="en-GB" sz="1600" dirty="0"/>
              <a:t>(</a:t>
            </a:r>
            <a:r>
              <a:rPr lang="en-GB" sz="1600" dirty="0" err="1"/>
              <a:t>Bjolseth</a:t>
            </a:r>
            <a:r>
              <a:rPr lang="en-GB" sz="1600" dirty="0"/>
              <a:t> T.M. 2015)</a:t>
            </a:r>
          </a:p>
          <a:p>
            <a:pPr marL="457200"/>
            <a:r>
              <a:rPr lang="en-GB" dirty="0"/>
              <a:t>Continuation/maintenance ECT an option for some</a:t>
            </a:r>
          </a:p>
        </p:txBody>
      </p:sp>
    </p:spTree>
    <p:extLst>
      <p:ext uri="{BB962C8B-B14F-4D97-AF65-F5344CB8AC3E}">
        <p14:creationId xmlns:p14="http://schemas.microsoft.com/office/powerpoint/2010/main" val="37241058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807DC-6138-4BF4-B03F-0BB31DE50C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2F0A7A-29CC-4F1E-87D9-31689CB609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More cognitive impairment  evident with bilateral.</a:t>
            </a:r>
          </a:p>
          <a:p>
            <a:r>
              <a:rPr lang="en-GB" dirty="0"/>
              <a:t>Right unilateral ultra brief (RUL-UB) ECT with venlafaxine is relatively cognitively safe </a:t>
            </a:r>
            <a:r>
              <a:rPr lang="en-GB" sz="1600" dirty="0"/>
              <a:t>(</a:t>
            </a:r>
            <a:r>
              <a:rPr lang="en-GB" sz="1600" dirty="0" err="1"/>
              <a:t>Lisanby</a:t>
            </a:r>
            <a:r>
              <a:rPr lang="en-GB" sz="1600" dirty="0"/>
              <a:t> et al 2020)</a:t>
            </a:r>
          </a:p>
          <a:p>
            <a:endParaRPr lang="en-GB" dirty="0"/>
          </a:p>
          <a:p>
            <a:r>
              <a:rPr lang="en-GB" dirty="0"/>
              <a:t>Prone to high relapse rate after initial remission.</a:t>
            </a:r>
          </a:p>
          <a:p>
            <a:endParaRPr lang="en-GB" dirty="0"/>
          </a:p>
          <a:p>
            <a:r>
              <a:rPr lang="en-GB" dirty="0"/>
              <a:t>Continued use of antidepressant recommended to achieve long term remission.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ECT remains a standard and vital treatment for their most seriously ill in the geriatric age group </a:t>
            </a:r>
            <a:r>
              <a:rPr lang="en-US" sz="1600" dirty="0"/>
              <a:t>(</a:t>
            </a:r>
            <a:r>
              <a:rPr lang="en-US" sz="1600" dirty="0" err="1"/>
              <a:t>Kellner</a:t>
            </a:r>
            <a:r>
              <a:rPr lang="en-US" sz="1600" dirty="0"/>
              <a:t> </a:t>
            </a:r>
            <a:r>
              <a:rPr lang="en-US" sz="1600" dirty="0" err="1"/>
              <a:t>etal</a:t>
            </a:r>
            <a:r>
              <a:rPr lang="en-US" sz="1600" dirty="0"/>
              <a:t> 2015)</a:t>
            </a:r>
            <a:endParaRPr lang="en-GB" sz="1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66835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Social interventions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Psychosocial interventions have a </a:t>
            </a:r>
            <a:r>
              <a:rPr lang="en-US" dirty="0"/>
              <a:t>small but statistically significant effect in reducing depressive symptoms among older adults </a:t>
            </a:r>
            <a:r>
              <a:rPr lang="en-US" sz="1600" dirty="0"/>
              <a:t>(</a:t>
            </a:r>
            <a:r>
              <a:rPr lang="en-US" sz="1600" dirty="0" err="1"/>
              <a:t>Forsman</a:t>
            </a:r>
            <a:r>
              <a:rPr lang="en-US" sz="1600" dirty="0"/>
              <a:t> AK 2011)</a:t>
            </a:r>
          </a:p>
          <a:p>
            <a:endParaRPr lang="en-GB" dirty="0"/>
          </a:p>
          <a:p>
            <a:r>
              <a:rPr lang="en-GB" dirty="0"/>
              <a:t>A three-month outdoor activity </a:t>
            </a:r>
            <a:r>
              <a:rPr lang="en-US" dirty="0"/>
              <a:t>intervention shown to improve mood among older people with severe mobility limitations</a:t>
            </a:r>
            <a:r>
              <a:rPr lang="en-GB" dirty="0"/>
              <a:t>. </a:t>
            </a:r>
            <a:r>
              <a:rPr lang="en-GB" sz="1600" dirty="0"/>
              <a:t>(</a:t>
            </a:r>
            <a:r>
              <a:rPr lang="en-GB" sz="1600" dirty="0" err="1"/>
              <a:t>Rantakokko</a:t>
            </a:r>
            <a:r>
              <a:rPr lang="en-GB" sz="1600" dirty="0"/>
              <a:t> </a:t>
            </a:r>
            <a:r>
              <a:rPr lang="en-GB" sz="1600" dirty="0" err="1"/>
              <a:t>etal</a:t>
            </a:r>
            <a:r>
              <a:rPr lang="en-GB" sz="1600" dirty="0"/>
              <a:t> 2015)</a:t>
            </a:r>
          </a:p>
        </p:txBody>
      </p:sp>
    </p:spTree>
    <p:extLst>
      <p:ext uri="{BB962C8B-B14F-4D97-AF65-F5344CB8AC3E}">
        <p14:creationId xmlns:p14="http://schemas.microsoft.com/office/powerpoint/2010/main" val="29148635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Prognosis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b="1" dirty="0"/>
              <a:t>Greater risk of relapse </a:t>
            </a:r>
            <a:r>
              <a:rPr lang="en-GB" dirty="0"/>
              <a:t>compared to young population.</a:t>
            </a:r>
          </a:p>
          <a:p>
            <a:pPr marL="114300" indent="0">
              <a:buNone/>
            </a:pPr>
            <a:endParaRPr lang="en-GB" dirty="0"/>
          </a:p>
          <a:p>
            <a:pPr marL="114300" indent="0">
              <a:buNone/>
            </a:pPr>
            <a:r>
              <a:rPr lang="en-GB" b="1" dirty="0"/>
              <a:t>Poor prognosis </a:t>
            </a:r>
            <a:r>
              <a:rPr lang="en-GB" dirty="0"/>
              <a:t>indicated by </a:t>
            </a:r>
          </a:p>
          <a:p>
            <a:pPr lvl="1"/>
            <a:r>
              <a:rPr lang="en-GB" b="1" dirty="0"/>
              <a:t>Slow initial recovery</a:t>
            </a:r>
          </a:p>
          <a:p>
            <a:pPr lvl="1"/>
            <a:r>
              <a:rPr lang="en-GB" b="1" dirty="0"/>
              <a:t>Chronic</a:t>
            </a:r>
            <a:r>
              <a:rPr lang="en-GB" dirty="0"/>
              <a:t> depression</a:t>
            </a:r>
          </a:p>
          <a:p>
            <a:pPr lvl="1"/>
            <a:r>
              <a:rPr lang="en-GB" dirty="0"/>
              <a:t>Medical </a:t>
            </a:r>
            <a:r>
              <a:rPr lang="en-GB" b="1" dirty="0"/>
              <a:t>comorbidity</a:t>
            </a:r>
          </a:p>
          <a:p>
            <a:pPr lvl="1"/>
            <a:r>
              <a:rPr lang="en-GB" b="1" dirty="0"/>
              <a:t>Cerebrovascular</a:t>
            </a:r>
            <a:r>
              <a:rPr lang="en-GB" dirty="0"/>
              <a:t> disease</a:t>
            </a:r>
          </a:p>
          <a:p>
            <a:pPr lvl="1"/>
            <a:r>
              <a:rPr lang="en-GB" b="1" dirty="0"/>
              <a:t>Dementia </a:t>
            </a:r>
          </a:p>
          <a:p>
            <a:pPr lvl="1"/>
            <a:r>
              <a:rPr lang="en-GB" b="1" dirty="0"/>
              <a:t>Poor social support</a:t>
            </a:r>
          </a:p>
        </p:txBody>
      </p:sp>
    </p:spTree>
    <p:extLst>
      <p:ext uri="{BB962C8B-B14F-4D97-AF65-F5344CB8AC3E}">
        <p14:creationId xmlns:p14="http://schemas.microsoft.com/office/powerpoint/2010/main" val="9527401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/>
              <a:t>Suicide Risk - Late Life Depression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Among those who attempt suicide, </a:t>
            </a:r>
            <a:r>
              <a:rPr lang="en-GB" b="1" dirty="0"/>
              <a:t>elderly are the most likely to die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In adolescence, risk of  attempted to completed suicides 200:1</a:t>
            </a:r>
          </a:p>
          <a:p>
            <a:pPr lvl="0"/>
            <a:r>
              <a:rPr lang="en-GB" dirty="0"/>
              <a:t>Risk for the general population -from 8:1 to 33:1.</a:t>
            </a:r>
          </a:p>
          <a:p>
            <a:pPr lvl="0"/>
            <a:r>
              <a:rPr lang="en-GB" b="1" dirty="0"/>
              <a:t>Risk for elderly 4:1</a:t>
            </a:r>
          </a:p>
          <a:p>
            <a:r>
              <a:rPr lang="en-GB" b="1" dirty="0"/>
              <a:t>4 times increased risk of self harm </a:t>
            </a:r>
            <a:r>
              <a:rPr lang="en-GB" dirty="0"/>
              <a:t>controlling for age, sex, and physical health than controls</a:t>
            </a:r>
          </a:p>
          <a:p>
            <a:r>
              <a:rPr lang="en-GB" dirty="0"/>
              <a:t>Higher score on </a:t>
            </a:r>
            <a:r>
              <a:rPr lang="en-GB" b="1" dirty="0"/>
              <a:t>Geriatric Depression Scale </a:t>
            </a:r>
            <a:r>
              <a:rPr lang="en-GB" dirty="0"/>
              <a:t>associated with </a:t>
            </a:r>
            <a:r>
              <a:rPr lang="en-GB" b="1" dirty="0"/>
              <a:t>early death by suicide</a:t>
            </a:r>
          </a:p>
        </p:txBody>
      </p:sp>
    </p:spTree>
    <p:extLst>
      <p:ext uri="{BB962C8B-B14F-4D97-AF65-F5344CB8AC3E}">
        <p14:creationId xmlns:p14="http://schemas.microsoft.com/office/powerpoint/2010/main" val="7437469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000" dirty="0"/>
              <a:t>Suicide across the ages (Office for National Statistics, 2018)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23"/>
          <a:stretch/>
        </p:blipFill>
        <p:spPr>
          <a:xfrm>
            <a:off x="251520" y="1399530"/>
            <a:ext cx="6984776" cy="448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678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Suicide and late life depression</a:t>
            </a:r>
            <a:br>
              <a:rPr lang="en-GB"/>
            </a:b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3"/>
          </p:nvPr>
        </p:nvSpPr>
        <p:spPr>
          <a:xfrm>
            <a:off x="457200" y="1704974"/>
            <a:ext cx="8147248" cy="4499055"/>
          </a:xfrm>
        </p:spPr>
        <p:txBody>
          <a:bodyPr/>
          <a:lstStyle/>
          <a:p>
            <a:r>
              <a:rPr lang="en-GB" sz="2200" dirty="0"/>
              <a:t>Increased suicide risk and non-suicide mortality. </a:t>
            </a:r>
          </a:p>
          <a:p>
            <a:r>
              <a:rPr lang="en-GB" sz="2200" dirty="0"/>
              <a:t>Elderly  with suicidal thoughts -</a:t>
            </a:r>
            <a:r>
              <a:rPr lang="en-GB" sz="2200" b="1" dirty="0"/>
              <a:t>more likely to act on them and successfully commit suicide </a:t>
            </a:r>
            <a:r>
              <a:rPr lang="en-GB" sz="2200" dirty="0"/>
              <a:t>than their younger counterparts.</a:t>
            </a:r>
          </a:p>
          <a:p>
            <a:r>
              <a:rPr lang="en-GB" sz="2200" dirty="0"/>
              <a:t>Older age is significantly associated with </a:t>
            </a:r>
            <a:r>
              <a:rPr lang="en-GB" sz="2200" b="1" dirty="0"/>
              <a:t>more determined and planned self-destructive acts and with fewer warnings </a:t>
            </a:r>
            <a:r>
              <a:rPr lang="en-GB" sz="2200" dirty="0"/>
              <a:t>of suicidal intent.</a:t>
            </a:r>
          </a:p>
          <a:p>
            <a:r>
              <a:rPr lang="en-GB" sz="2200" dirty="0"/>
              <a:t>Most common methods</a:t>
            </a:r>
          </a:p>
          <a:p>
            <a:pPr lvl="1"/>
            <a:r>
              <a:rPr lang="en-GB" sz="2200" b="1" dirty="0"/>
              <a:t>firearms</a:t>
            </a:r>
          </a:p>
          <a:p>
            <a:pPr lvl="1"/>
            <a:r>
              <a:rPr lang="en-GB" sz="2200" b="1" dirty="0"/>
              <a:t>hanging</a:t>
            </a:r>
          </a:p>
          <a:p>
            <a:pPr lvl="1"/>
            <a:r>
              <a:rPr lang="en-GB" sz="2200" b="1" dirty="0"/>
              <a:t>self-poisoning </a:t>
            </a:r>
          </a:p>
          <a:p>
            <a:pPr lvl="1"/>
            <a:r>
              <a:rPr lang="en-GB" sz="2200" b="1" dirty="0"/>
              <a:t>falls from height</a:t>
            </a:r>
          </a:p>
        </p:txBody>
      </p:sp>
    </p:spTree>
    <p:extLst>
      <p:ext uri="{BB962C8B-B14F-4D97-AF65-F5344CB8AC3E}">
        <p14:creationId xmlns:p14="http://schemas.microsoft.com/office/powerpoint/2010/main" val="8914516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Take home messages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Physical comorbidity and psychosocial stressors are key factors in later life depression, making diagnosis more challenging.</a:t>
            </a:r>
          </a:p>
          <a:p>
            <a:endParaRPr lang="en-GB" dirty="0"/>
          </a:p>
          <a:p>
            <a:r>
              <a:rPr lang="en-GB" dirty="0"/>
              <a:t>Cognitive impairments, dementia and ‘pseudo-dementia’ are important considerations.</a:t>
            </a:r>
          </a:p>
          <a:p>
            <a:endParaRPr lang="en-GB" dirty="0"/>
          </a:p>
          <a:p>
            <a:r>
              <a:rPr lang="en-GB" dirty="0"/>
              <a:t>Treatment should be logical, holistic and stepwise.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Suicide is declining in the elderly but is still a major preventable cause of death.</a:t>
            </a:r>
          </a:p>
        </p:txBody>
      </p:sp>
    </p:spTree>
    <p:extLst>
      <p:ext uri="{BB962C8B-B14F-4D97-AF65-F5344CB8AC3E}">
        <p14:creationId xmlns:p14="http://schemas.microsoft.com/office/powerpoint/2010/main" val="38187841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Old Age Module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MCQs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200" dirty="0"/>
              <a:t>The features suggestive of depression-executive dysfunction syndrome would include all except: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GB" sz="2200" dirty="0"/>
              <a:t>There is a long history of memory impairment and difficulty with ADLs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GB" sz="2200" dirty="0"/>
              <a:t>The patient complains of poor memory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GB" sz="2200" dirty="0"/>
              <a:t>Assessment of cognitive function often results in 'don't know answers'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GB" sz="2200" dirty="0"/>
              <a:t>The onset is fast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GB" sz="2200" dirty="0"/>
              <a:t>There is often a history of depression or an identifiable precipitant</a:t>
            </a:r>
          </a:p>
        </p:txBody>
      </p:sp>
    </p:spTree>
    <p:extLst>
      <p:ext uri="{BB962C8B-B14F-4D97-AF65-F5344CB8AC3E}">
        <p14:creationId xmlns:p14="http://schemas.microsoft.com/office/powerpoint/2010/main" val="30833387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Old Age Module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MCQs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200" dirty="0"/>
              <a:t>The features suggestive of depression-executive dysfunction syndrome would include all except: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GB" sz="2200" b="1" dirty="0"/>
              <a:t>There is a long history of memory impairment and difficulty with ADLs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GB" sz="2200" dirty="0"/>
              <a:t>The patient complains of poor memory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GB" sz="2200" dirty="0"/>
              <a:t>Assessment of cognitive function often results in 'don't know answers'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GB" sz="2200" dirty="0"/>
              <a:t>The onset is fast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GB" sz="2200" dirty="0"/>
              <a:t>There is often a history of depression or an identifiable precipitant</a:t>
            </a:r>
          </a:p>
        </p:txBody>
      </p:sp>
    </p:spTree>
    <p:extLst>
      <p:ext uri="{BB962C8B-B14F-4D97-AF65-F5344CB8AC3E}">
        <p14:creationId xmlns:p14="http://schemas.microsoft.com/office/powerpoint/2010/main" val="3241695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Old Age Module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Expert Led Session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>
                <a:solidFill>
                  <a:srgbClr val="A00054"/>
                </a:solidFill>
              </a:rPr>
              <a:t>Depression in Older Adults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dirty="0" err="1"/>
              <a:t>Dr</a:t>
            </a:r>
            <a:r>
              <a:rPr lang="en-US" dirty="0"/>
              <a:t> Cathy Symonds</a:t>
            </a:r>
          </a:p>
          <a:p>
            <a:pPr marL="0" indent="0" algn="ctr">
              <a:buNone/>
            </a:pPr>
            <a:r>
              <a:rPr lang="en-US" dirty="0"/>
              <a:t>Consultant Older Adult Psychiatrist </a:t>
            </a:r>
          </a:p>
          <a:p>
            <a:pPr marL="0" indent="0" algn="ctr">
              <a:buNone/>
            </a:pPr>
            <a:r>
              <a:rPr lang="en-US" dirty="0"/>
              <a:t>Greater Manchester West MH Foundation Trust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1025526"/>
            <a:ext cx="7839076" cy="67944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800" b="1" kern="1200" baseline="0">
                <a:solidFill>
                  <a:srgbClr val="A00054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2260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Old Age Module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MCQs</a:t>
            </a: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2486025"/>
            <a:ext cx="8003232" cy="2457450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GB" sz="2200" dirty="0"/>
              <a:t>An 84 year old lady presents with severe depression.  She had a myocardial infarction 3 months ago and her </a:t>
            </a:r>
            <a:r>
              <a:rPr lang="en-GB" sz="2200" dirty="0" err="1"/>
              <a:t>QTc</a:t>
            </a:r>
            <a:r>
              <a:rPr lang="en-GB" sz="2200" dirty="0"/>
              <a:t> is 490ms. Which antidepressant would be the safest option?</a:t>
            </a:r>
          </a:p>
          <a:p>
            <a:pPr marL="457200" indent="-457200">
              <a:buFont typeface="+mj-lt"/>
              <a:buAutoNum type="arabicPeriod" startAt="2"/>
            </a:pPr>
            <a:endParaRPr lang="en-GB" sz="2000" dirty="0"/>
          </a:p>
          <a:p>
            <a:pPr marL="857250" lvl="1" indent="-457200">
              <a:buFont typeface="+mj-lt"/>
              <a:buAutoNum type="alphaUcPeriod"/>
            </a:pPr>
            <a:r>
              <a:rPr lang="en-GB" dirty="0"/>
              <a:t>Sertraline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GB" dirty="0"/>
              <a:t>Mirtazapine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GB" dirty="0"/>
              <a:t>Paroxetine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GB" dirty="0"/>
              <a:t>Citalopram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GB" dirty="0"/>
              <a:t>Duloxetine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97564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Old Age Module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MCQs</a:t>
            </a: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2486025"/>
            <a:ext cx="8003232" cy="2457450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GB" sz="2200" dirty="0"/>
              <a:t>An 84 year old lady presents with severe depression.  She had a myocardial infarction 3 months ago and her </a:t>
            </a:r>
            <a:r>
              <a:rPr lang="en-GB" sz="2200" dirty="0" err="1"/>
              <a:t>QTc</a:t>
            </a:r>
            <a:r>
              <a:rPr lang="en-GB" sz="2200" dirty="0"/>
              <a:t> is 490ms. Which antidepressant would be the safest option?</a:t>
            </a:r>
          </a:p>
          <a:p>
            <a:pPr marL="457200" indent="-457200">
              <a:buFont typeface="+mj-lt"/>
              <a:buAutoNum type="arabicPeriod" startAt="2"/>
            </a:pPr>
            <a:endParaRPr lang="en-GB" sz="2000" dirty="0"/>
          </a:p>
          <a:p>
            <a:pPr marL="857250" lvl="1" indent="-457200">
              <a:buFont typeface="+mj-lt"/>
              <a:buAutoNum type="alphaUcPeriod"/>
            </a:pPr>
            <a:r>
              <a:rPr lang="en-GB" b="1" dirty="0"/>
              <a:t>Sertraline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GB" dirty="0"/>
              <a:t>Mirtazapine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GB" dirty="0"/>
              <a:t>Paroxetine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GB" dirty="0"/>
              <a:t>Citalopram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GB" dirty="0"/>
              <a:t>Duloxetine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49721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Old Age Module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MCQs</a:t>
            </a: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2486025"/>
            <a:ext cx="8003232" cy="2457450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GB" dirty="0"/>
              <a:t>An 87 year old man has lost his wife recently. Which of the following clinical features would most suggest that this was an abnormal grief reaction?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GB" dirty="0"/>
              <a:t>Loss of sleep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GB" dirty="0"/>
              <a:t>Loss of appetite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GB" dirty="0"/>
              <a:t>Laying the dining table for the deceased at meal times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GB" dirty="0"/>
              <a:t>Anxiety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GB" dirty="0"/>
              <a:t>Suicidal ideation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83586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Old Age Module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MCQs</a:t>
            </a: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2486025"/>
            <a:ext cx="8003232" cy="2457450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GB" dirty="0"/>
              <a:t>An 87 year old man has lost his wife recently. Which of the following clinical features would most suggest that this was an abnormal grief reaction?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GB" dirty="0"/>
              <a:t>Loss of sleep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GB" dirty="0"/>
              <a:t>Loss of appetite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GB" dirty="0"/>
              <a:t>Laying the dining table for the deceased at meal times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GB" dirty="0"/>
              <a:t>Anxiety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GB" b="1" dirty="0"/>
              <a:t>Suicidal ideation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24805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Old Age Module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MCQs</a:t>
            </a: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2486025"/>
            <a:ext cx="8003232" cy="2457450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GB" dirty="0"/>
              <a:t>Which is the not a feature of serotonin syndrome?</a:t>
            </a:r>
          </a:p>
          <a:p>
            <a:pPr marL="457200" indent="-457200">
              <a:buFont typeface="+mj-lt"/>
              <a:buAutoNum type="arabicPeriod" startAt="4"/>
            </a:pPr>
            <a:endParaRPr lang="en-GB" dirty="0"/>
          </a:p>
          <a:p>
            <a:pPr marL="857250" lvl="1" indent="-457200">
              <a:buFont typeface="+mj-lt"/>
              <a:buAutoNum type="alphaUcPeriod"/>
            </a:pPr>
            <a:r>
              <a:rPr lang="en-GB" dirty="0"/>
              <a:t>Blurred vision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GB" dirty="0"/>
              <a:t>Confusion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GB" dirty="0"/>
              <a:t>Akathisia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GB" dirty="0"/>
              <a:t>Elevated white cells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GB" dirty="0" err="1"/>
              <a:t>Hypomimia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92238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Old Age Module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MCQs</a:t>
            </a: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2486025"/>
            <a:ext cx="8003232" cy="2457450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GB" dirty="0"/>
              <a:t>Which is not a feature of serotonin syndrome?</a:t>
            </a:r>
          </a:p>
          <a:p>
            <a:pPr marL="457200" indent="-457200">
              <a:buFont typeface="+mj-lt"/>
              <a:buAutoNum type="arabicPeriod" startAt="4"/>
            </a:pPr>
            <a:endParaRPr lang="en-GB" dirty="0"/>
          </a:p>
          <a:p>
            <a:pPr marL="857250" lvl="1" indent="-457200">
              <a:buFont typeface="+mj-lt"/>
              <a:buAutoNum type="alphaUcPeriod"/>
            </a:pPr>
            <a:r>
              <a:rPr lang="en-GB" dirty="0"/>
              <a:t>Blurred vision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GB" dirty="0"/>
              <a:t>Confusion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GB" dirty="0"/>
              <a:t>Akathisia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GB" dirty="0"/>
              <a:t>Elevated white cells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GB" b="1" dirty="0" err="1"/>
              <a:t>Hypomimia</a:t>
            </a:r>
            <a:r>
              <a:rPr lang="en-GB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63979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Old Age Module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MCQs</a:t>
            </a: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2486025"/>
            <a:ext cx="8003232" cy="2457450"/>
          </a:xfrm>
        </p:spPr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n-GB" dirty="0"/>
              <a:t>Which rating scale is most helpful in detecting depression in people with moderate dementia?</a:t>
            </a:r>
          </a:p>
          <a:p>
            <a:pPr marL="857250" lvl="1" indent="-457200">
              <a:buFont typeface="+mj-lt"/>
              <a:buAutoNum type="alphaUcPeriod"/>
            </a:pPr>
            <a:endParaRPr lang="en-GB" dirty="0"/>
          </a:p>
          <a:p>
            <a:pPr marL="857250" lvl="1" indent="-457200">
              <a:buFont typeface="+mj-lt"/>
              <a:buAutoNum type="alphaUcPeriod"/>
            </a:pPr>
            <a:r>
              <a:rPr lang="en-GB" dirty="0"/>
              <a:t>Cornell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GB" dirty="0"/>
              <a:t>MMSE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GB" dirty="0"/>
              <a:t>GDS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GB" dirty="0"/>
              <a:t>AMTS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GB" dirty="0"/>
              <a:t>Hamilton Rating Scale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92238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Old Age Module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MCQs</a:t>
            </a: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2486025"/>
            <a:ext cx="8003232" cy="2457450"/>
          </a:xfrm>
        </p:spPr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n-GB" dirty="0"/>
              <a:t>Which rating scale is most helpful in detecting depression in people with moderate dementia?</a:t>
            </a:r>
          </a:p>
          <a:p>
            <a:pPr marL="857250" lvl="1" indent="-457200">
              <a:buFont typeface="+mj-lt"/>
              <a:buAutoNum type="alphaUcPeriod"/>
            </a:pPr>
            <a:endParaRPr lang="en-GB" b="1" dirty="0"/>
          </a:p>
          <a:p>
            <a:pPr marL="857250" lvl="1" indent="-457200">
              <a:buFont typeface="+mj-lt"/>
              <a:buAutoNum type="alphaUcPeriod"/>
            </a:pPr>
            <a:r>
              <a:rPr lang="en-GB" b="1" dirty="0"/>
              <a:t>Cornell</a:t>
            </a:r>
            <a:endParaRPr lang="en-GB" dirty="0"/>
          </a:p>
          <a:p>
            <a:pPr marL="857250" lvl="1" indent="-457200">
              <a:buFont typeface="+mj-lt"/>
              <a:buAutoNum type="alphaUcPeriod"/>
            </a:pPr>
            <a:r>
              <a:rPr lang="en-GB" dirty="0"/>
              <a:t>MMSE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GB" dirty="0"/>
              <a:t>GDS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GB" dirty="0"/>
              <a:t>AMTS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GB" dirty="0"/>
              <a:t>Hamilton Rating Scale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88878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Old Age Module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MCQs</a:t>
            </a: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2486025"/>
            <a:ext cx="8003232" cy="2457450"/>
          </a:xfrm>
        </p:spPr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en-GB" dirty="0"/>
              <a:t>You have a patient on lithium with a consistently elevated blood pressure.  What is your most appropriate action?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GB" dirty="0"/>
              <a:t>Start </a:t>
            </a:r>
            <a:r>
              <a:rPr lang="en-GB" dirty="0" err="1"/>
              <a:t>amiloride</a:t>
            </a:r>
            <a:endParaRPr lang="en-GB" dirty="0"/>
          </a:p>
          <a:p>
            <a:pPr marL="857250" lvl="1" indent="-457200">
              <a:buFont typeface="+mj-lt"/>
              <a:buAutoNum type="alphaUcPeriod"/>
            </a:pPr>
            <a:r>
              <a:rPr lang="en-GB" dirty="0"/>
              <a:t>Lithium must be stopped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GB" dirty="0"/>
              <a:t>Start furosemide 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GB" dirty="0"/>
              <a:t>Start </a:t>
            </a:r>
            <a:r>
              <a:rPr lang="en-GB" dirty="0" err="1"/>
              <a:t>lisonopril</a:t>
            </a:r>
            <a:endParaRPr lang="en-GB" dirty="0"/>
          </a:p>
          <a:p>
            <a:pPr marL="857250" lvl="1" indent="-457200">
              <a:buFont typeface="+mj-lt"/>
              <a:buAutoNum type="alphaUcPeriod"/>
            </a:pPr>
            <a:r>
              <a:rPr lang="en-GB" dirty="0"/>
              <a:t>Start candesartan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92238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Old Age Module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MCQs</a:t>
            </a: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2486025"/>
            <a:ext cx="8003232" cy="2457450"/>
          </a:xfrm>
        </p:spPr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en-GB" dirty="0"/>
              <a:t>You have a patient on lithium with a consistently elevated blood pressure.  What is your most appropriate action?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GB" b="1" dirty="0"/>
              <a:t>Start </a:t>
            </a:r>
            <a:r>
              <a:rPr lang="en-GB" b="1" dirty="0" err="1"/>
              <a:t>amiloride</a:t>
            </a:r>
            <a:endParaRPr lang="en-GB" b="1" dirty="0"/>
          </a:p>
          <a:p>
            <a:pPr marL="857250" lvl="1" indent="-457200">
              <a:buFont typeface="+mj-lt"/>
              <a:buAutoNum type="alphaUcPeriod"/>
            </a:pPr>
            <a:r>
              <a:rPr lang="en-GB" dirty="0"/>
              <a:t>Lithium must be stopped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GB" dirty="0"/>
              <a:t>Start furosemide 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GB" dirty="0"/>
              <a:t>Start </a:t>
            </a:r>
            <a:r>
              <a:rPr lang="en-GB" dirty="0" err="1"/>
              <a:t>lisonopril</a:t>
            </a:r>
            <a:endParaRPr lang="en-GB" dirty="0"/>
          </a:p>
          <a:p>
            <a:pPr marL="857250" lvl="1" indent="-457200">
              <a:buFont typeface="+mj-lt"/>
              <a:buAutoNum type="alphaUcPeriod"/>
            </a:pPr>
            <a:r>
              <a:rPr lang="en-GB" dirty="0"/>
              <a:t>Start candesartan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4905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025526"/>
            <a:ext cx="8147249" cy="679449"/>
          </a:xfrm>
        </p:spPr>
        <p:txBody>
          <a:bodyPr/>
          <a:lstStyle/>
          <a:p>
            <a:r>
              <a:rPr lang="en-GB" dirty="0"/>
              <a:t>Topics covered in this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Epidemiology of affective disorders and suicide</a:t>
            </a:r>
          </a:p>
          <a:p>
            <a:r>
              <a:rPr lang="en-GB" dirty="0"/>
              <a:t>Classifications/ presentations mood disorders in later life</a:t>
            </a:r>
          </a:p>
          <a:p>
            <a:r>
              <a:rPr lang="en-GB" dirty="0"/>
              <a:t>Neuroimaging</a:t>
            </a:r>
          </a:p>
          <a:p>
            <a:r>
              <a:rPr lang="en-GB" dirty="0"/>
              <a:t>Use of rating scales</a:t>
            </a:r>
          </a:p>
          <a:p>
            <a:r>
              <a:rPr lang="en-GB" dirty="0"/>
              <a:t>Treatment including in treatment resistant depression</a:t>
            </a:r>
          </a:p>
          <a:p>
            <a:r>
              <a:rPr lang="en-GB" dirty="0"/>
              <a:t>Suicide in elderly</a:t>
            </a:r>
          </a:p>
        </p:txBody>
      </p:sp>
    </p:spTree>
    <p:extLst>
      <p:ext uri="{BB962C8B-B14F-4D97-AF65-F5344CB8AC3E}">
        <p14:creationId xmlns:p14="http://schemas.microsoft.com/office/powerpoint/2010/main" val="31967754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Any Questions?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Thank you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5085184"/>
            <a:ext cx="8094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If you have any feedback on the content of this presentation please email Dr Anthony Peter, Older Adult Module Lead</a:t>
            </a:r>
          </a:p>
          <a:p>
            <a:r>
              <a:rPr lang="en-GB" sz="1200" dirty="0">
                <a:hlinkClick r:id="rId2"/>
              </a:rPr>
              <a:t>Anthony.Peter@lancashirecare.nhs.uk</a:t>
            </a:r>
            <a:r>
              <a:rPr lang="en-GB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4161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Epidemiology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457199" y="2060848"/>
            <a:ext cx="850728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</a:pPr>
            <a:r>
              <a:rPr lang="en-GB" altLang="en-US" sz="2000" dirty="0">
                <a:ea typeface="MS Mincho"/>
                <a:cs typeface="Arial" panose="020B0604020202020204" pitchFamily="34" charset="0"/>
              </a:rPr>
              <a:t>Older adults - </a:t>
            </a:r>
            <a:r>
              <a:rPr lang="en-GB" altLang="en-US" sz="2000" b="1" dirty="0">
                <a:ea typeface="MS Mincho"/>
                <a:cs typeface="Arial" panose="020B0604020202020204" pitchFamily="34" charset="0"/>
              </a:rPr>
              <a:t>likely to report symptoms and co-morbid conditions </a:t>
            </a:r>
            <a:r>
              <a:rPr lang="en-GB" altLang="en-US" sz="2000" dirty="0">
                <a:ea typeface="MS Mincho"/>
                <a:cs typeface="Arial" panose="020B0604020202020204" pitchFamily="34" charset="0"/>
              </a:rPr>
              <a:t>make diagnosis difficult </a:t>
            </a:r>
          </a:p>
          <a:p>
            <a:pPr>
              <a:spcBef>
                <a:spcPts val="600"/>
              </a:spcBef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effectLst/>
                <a:ea typeface="MS Mincho"/>
                <a:cs typeface="Arial" panose="020B0604020202020204" pitchFamily="34" charset="0"/>
              </a:rPr>
              <a:t>In 2011,</a:t>
            </a:r>
            <a:r>
              <a:rPr kumimoji="0" lang="en-GB" altLang="en-US" sz="2000" b="0" i="0" u="none" strike="noStrike" cap="none" normalizeH="0" dirty="0">
                <a:ln>
                  <a:noFill/>
                </a:ln>
                <a:effectLst/>
                <a:ea typeface="MS Mincho"/>
                <a:cs typeface="Arial" panose="020B0604020202020204" pitchFamily="34" charset="0"/>
              </a:rPr>
              <a:t> p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effectLst/>
                <a:ea typeface="MS Mincho"/>
                <a:cs typeface="Times New Roman" panose="02020603050405020304" pitchFamily="18" charset="0"/>
              </a:rPr>
              <a:t>oint prevalence of DSM-IV major depression in those &gt;75 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effectLst/>
                <a:ea typeface="MS Mincho"/>
                <a:cs typeface="Arial" panose="020B0604020202020204" pitchFamily="34" charset="0"/>
              </a:rPr>
              <a:t>in the UK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effectLst/>
                <a:ea typeface="MS Mincho"/>
                <a:cs typeface="Times New Roman" panose="02020603050405020304" pitchFamily="18" charset="0"/>
              </a:rPr>
              <a:t> was between </a:t>
            </a:r>
            <a:r>
              <a:rPr kumimoji="0" lang="en-GB" altLang="en-US" sz="2000" b="1" i="0" u="none" strike="noStrike" cap="none" normalizeH="0" baseline="0" dirty="0">
                <a:ln>
                  <a:noFill/>
                </a:ln>
                <a:effectLst/>
                <a:ea typeface="MS Mincho"/>
                <a:cs typeface="Times New Roman" panose="02020603050405020304" pitchFamily="18" charset="0"/>
              </a:rPr>
              <a:t>4.6% and 9.3% </a:t>
            </a:r>
            <a:r>
              <a:rPr kumimoji="0" lang="en-GB" altLang="en-US" sz="1600" b="0" i="0" u="none" strike="noStrike" cap="none" normalizeH="0" baseline="0" dirty="0">
                <a:ln>
                  <a:noFill/>
                </a:ln>
                <a:effectLst/>
                <a:ea typeface="MS Mincho"/>
                <a:cs typeface="Times New Roman" panose="02020603050405020304" pitchFamily="18" charset="0"/>
              </a:rPr>
              <a:t>(</a:t>
            </a:r>
            <a:r>
              <a:rPr kumimoji="0" lang="en-GB" altLang="en-US" sz="1600" b="0" i="0" u="none" strike="noStrike" cap="none" normalizeH="0" baseline="0" dirty="0" err="1">
                <a:ln>
                  <a:noFill/>
                </a:ln>
                <a:effectLst/>
                <a:ea typeface="MS Mincho"/>
                <a:cs typeface="Times New Roman" panose="02020603050405020304" pitchFamily="18" charset="0"/>
              </a:rPr>
              <a:t>Luppa</a:t>
            </a:r>
            <a:r>
              <a:rPr kumimoji="0" lang="en-GB" altLang="en-US" sz="1600" b="0" i="0" u="none" strike="noStrike" cap="none" normalizeH="0" baseline="0" dirty="0">
                <a:ln>
                  <a:noFill/>
                </a:ln>
                <a:effectLst/>
                <a:ea typeface="MS Mincho"/>
                <a:cs typeface="Times New Roman" panose="02020603050405020304" pitchFamily="18" charset="0"/>
              </a:rPr>
              <a:t>, Sikorski, Luck</a:t>
            </a:r>
            <a:r>
              <a:rPr kumimoji="0" lang="en-GB" altLang="en-US" sz="1600" b="0" i="1" u="none" strike="noStrike" cap="none" normalizeH="0" baseline="0" dirty="0">
                <a:ln>
                  <a:noFill/>
                </a:ln>
                <a:effectLst/>
                <a:ea typeface="MS Mincho"/>
                <a:cs typeface="Times New Roman" panose="02020603050405020304" pitchFamily="18" charset="0"/>
              </a:rPr>
              <a:t>, et al</a:t>
            </a:r>
            <a:r>
              <a:rPr kumimoji="0" lang="en-GB" altLang="en-US" sz="1600" b="0" i="0" u="none" strike="noStrike" cap="none" normalizeH="0" baseline="0" dirty="0">
                <a:ln>
                  <a:noFill/>
                </a:ln>
                <a:effectLst/>
                <a:ea typeface="MS Mincho"/>
                <a:cs typeface="Times New Roman" panose="02020603050405020304" pitchFamily="18" charset="0"/>
              </a:rPr>
              <a:t>. 2012).</a:t>
            </a:r>
          </a:p>
          <a:p>
            <a:pPr>
              <a:spcBef>
                <a:spcPts val="600"/>
              </a:spcBef>
            </a:pPr>
            <a:r>
              <a:rPr lang="en-GB" altLang="en-US" sz="2000" dirty="0">
                <a:ea typeface="MS Mincho"/>
                <a:cs typeface="Times New Roman" panose="02020603050405020304" pitchFamily="18" charset="0"/>
              </a:rPr>
              <a:t>R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effectLst/>
                <a:ea typeface="MS Mincho"/>
                <a:cs typeface="Times New Roman" panose="02020603050405020304" pitchFamily="18" charset="0"/>
              </a:rPr>
              <a:t>ates for sub-threshold depressive symptoms </a:t>
            </a:r>
            <a:r>
              <a:rPr kumimoji="0" lang="en-GB" altLang="en-US" sz="2000" b="1" i="0" u="none" strike="noStrike" cap="none" normalizeH="0" baseline="0" dirty="0">
                <a:ln>
                  <a:noFill/>
                </a:ln>
                <a:effectLst/>
                <a:ea typeface="MS Mincho"/>
                <a:cs typeface="Times New Roman" panose="02020603050405020304" pitchFamily="18" charset="0"/>
              </a:rPr>
              <a:t>4.5% to 37.4%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effectLst/>
                <a:ea typeface="MS Mincho"/>
                <a:cs typeface="Times New Roman" panose="02020603050405020304" pitchFamily="18" charset="0"/>
              </a:rPr>
              <a:t> </a:t>
            </a:r>
            <a:r>
              <a:rPr kumimoji="0" lang="en-GB" altLang="en-US" sz="1600" b="0" i="0" u="none" strike="noStrike" cap="none" normalizeH="0" baseline="0" dirty="0">
                <a:ln>
                  <a:noFill/>
                </a:ln>
                <a:effectLst/>
                <a:ea typeface="MS Mincho"/>
                <a:cs typeface="Times New Roman" panose="02020603050405020304" pitchFamily="18" charset="0"/>
              </a:rPr>
              <a:t>(Meeks, </a:t>
            </a:r>
            <a:r>
              <a:rPr kumimoji="0" lang="en-GB" altLang="en-US" sz="1600" b="0" i="0" u="none" strike="noStrike" cap="none" normalizeH="0" baseline="0" dirty="0" err="1">
                <a:ln>
                  <a:noFill/>
                </a:ln>
                <a:effectLst/>
                <a:ea typeface="MS Mincho"/>
                <a:cs typeface="Times New Roman" panose="02020603050405020304" pitchFamily="18" charset="0"/>
              </a:rPr>
              <a:t>Vahia</a:t>
            </a:r>
            <a:r>
              <a:rPr kumimoji="0" lang="en-GB" altLang="en-US" sz="1600" b="0" i="0" u="none" strike="noStrike" cap="none" normalizeH="0" baseline="0" dirty="0">
                <a:ln>
                  <a:noFill/>
                </a:ln>
                <a:effectLst/>
                <a:ea typeface="MS Mincho"/>
                <a:cs typeface="Times New Roman" panose="02020603050405020304" pitchFamily="18" charset="0"/>
              </a:rPr>
              <a:t>, </a:t>
            </a:r>
            <a:r>
              <a:rPr kumimoji="0" lang="en-GB" altLang="en-US" sz="1600" b="0" i="0" u="none" strike="noStrike" cap="none" normalizeH="0" baseline="0" dirty="0" err="1">
                <a:ln>
                  <a:noFill/>
                </a:ln>
                <a:effectLst/>
                <a:ea typeface="MS Mincho"/>
                <a:cs typeface="Times New Roman" panose="02020603050405020304" pitchFamily="18" charset="0"/>
              </a:rPr>
              <a:t>Lavretsky</a:t>
            </a:r>
            <a:r>
              <a:rPr kumimoji="0" lang="en-GB" altLang="en-US" sz="1600" b="0" i="1" u="none" strike="noStrike" cap="none" normalizeH="0" baseline="0" dirty="0">
                <a:ln>
                  <a:noFill/>
                </a:ln>
                <a:effectLst/>
                <a:ea typeface="MS Mincho"/>
                <a:cs typeface="Times New Roman" panose="02020603050405020304" pitchFamily="18" charset="0"/>
              </a:rPr>
              <a:t>, et al</a:t>
            </a:r>
            <a:r>
              <a:rPr kumimoji="0" lang="en-GB" altLang="en-US" sz="1600" b="0" i="0" u="none" strike="noStrike" cap="none" normalizeH="0" baseline="0" dirty="0">
                <a:ln>
                  <a:noFill/>
                </a:ln>
                <a:effectLst/>
                <a:ea typeface="MS Mincho"/>
                <a:cs typeface="Times New Roman" panose="02020603050405020304" pitchFamily="18" charset="0"/>
              </a:rPr>
              <a:t>.</a:t>
            </a:r>
            <a:r>
              <a:rPr kumimoji="0" lang="en-GB" altLang="en-US" sz="1600" b="0" i="1" u="none" strike="noStrike" cap="none" normalizeH="0" baseline="0" dirty="0">
                <a:ln>
                  <a:noFill/>
                </a:ln>
                <a:effectLst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GB" altLang="en-US" sz="1600" b="0" i="0" u="none" strike="noStrike" cap="none" normalizeH="0" baseline="0" dirty="0">
                <a:ln>
                  <a:noFill/>
                </a:ln>
                <a:effectLst/>
                <a:ea typeface="MS Mincho"/>
                <a:cs typeface="Times New Roman" panose="02020603050405020304" pitchFamily="18" charset="0"/>
              </a:rPr>
              <a:t>2011).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Female incidence typically higher than male. </a:t>
            </a:r>
          </a:p>
          <a:p>
            <a:pPr>
              <a:spcBef>
                <a:spcPts val="600"/>
              </a:spcBef>
            </a:pPr>
            <a:r>
              <a:rPr lang="en-GB" altLang="en-US" sz="2000" dirty="0">
                <a:ea typeface="MS Mincho"/>
                <a:cs typeface="Times New Roman" panose="02020603050405020304" pitchFamily="18" charset="0"/>
              </a:rPr>
              <a:t>Combined suicide rate for over 60s is </a:t>
            </a:r>
            <a:r>
              <a:rPr lang="en-GB" altLang="en-US" sz="2000" b="1" dirty="0">
                <a:ea typeface="MS Mincho"/>
                <a:cs typeface="Times New Roman" panose="02020603050405020304" pitchFamily="18" charset="0"/>
              </a:rPr>
              <a:t>15 per 100,000 </a:t>
            </a:r>
            <a:r>
              <a:rPr lang="en-GB" altLang="en-US" sz="1600" dirty="0">
                <a:ea typeface="MS Mincho"/>
                <a:cs typeface="Times New Roman" panose="02020603050405020304" pitchFamily="18" charset="0"/>
              </a:rPr>
              <a:t>(Office for National Statistics, 2016)</a:t>
            </a:r>
          </a:p>
        </p:txBody>
      </p:sp>
    </p:spTree>
    <p:extLst>
      <p:ext uri="{BB962C8B-B14F-4D97-AF65-F5344CB8AC3E}">
        <p14:creationId xmlns:p14="http://schemas.microsoft.com/office/powerpoint/2010/main" val="4097754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/>
              <a:t>Risk factors -Late life depression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800" dirty="0"/>
              <a:t>Divorced or widowed </a:t>
            </a:r>
            <a:r>
              <a:rPr lang="en-US" sz="4800" b="1" dirty="0"/>
              <a:t>marital status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800" dirty="0"/>
              <a:t>Low </a:t>
            </a:r>
            <a:r>
              <a:rPr lang="en-US" sz="4800" b="1" dirty="0"/>
              <a:t>educational level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800" dirty="0"/>
              <a:t>Poor self-rated </a:t>
            </a:r>
            <a:r>
              <a:rPr lang="en-US" sz="4800" b="1" dirty="0"/>
              <a:t>health status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800" b="1" dirty="0"/>
              <a:t>Functional</a:t>
            </a:r>
            <a:r>
              <a:rPr lang="en-US" sz="4800" dirty="0"/>
              <a:t> impairment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800" dirty="0"/>
              <a:t>Multi-domain </a:t>
            </a:r>
            <a:r>
              <a:rPr lang="en-US" sz="4800" b="1" dirty="0"/>
              <a:t>Mild Cognitive Impairment </a:t>
            </a:r>
            <a:r>
              <a:rPr lang="en-US" sz="4800" dirty="0"/>
              <a:t>(but beware of mistaking apathy with depression)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800" b="1" dirty="0"/>
              <a:t>Stressful life events </a:t>
            </a:r>
            <a:r>
              <a:rPr lang="en-US" sz="4800" dirty="0"/>
              <a:t>and poor </a:t>
            </a:r>
            <a:r>
              <a:rPr lang="en-US" sz="4800" b="1" dirty="0"/>
              <a:t>social network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800" b="1" dirty="0" err="1"/>
              <a:t>Carer</a:t>
            </a:r>
            <a:r>
              <a:rPr lang="en-US" sz="4800" dirty="0"/>
              <a:t> role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800" b="1" dirty="0"/>
              <a:t>Bereavement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800" dirty="0"/>
              <a:t>Social </a:t>
            </a:r>
            <a:r>
              <a:rPr lang="en-US" sz="4800" b="1" dirty="0"/>
              <a:t>isolation / loneliness</a:t>
            </a:r>
          </a:p>
          <a:p>
            <a:pPr marL="114300" indent="0" algn="r">
              <a:buNone/>
            </a:pPr>
            <a:r>
              <a:rPr lang="en-US" sz="3400" i="1" dirty="0"/>
              <a:t>(</a:t>
            </a:r>
            <a:r>
              <a:rPr lang="en-US" sz="3400" i="1" dirty="0" err="1"/>
              <a:t>Luppa</a:t>
            </a:r>
            <a:r>
              <a:rPr lang="en-US" sz="3400" i="1" dirty="0"/>
              <a:t> M et al 2012)</a:t>
            </a:r>
          </a:p>
        </p:txBody>
      </p:sp>
    </p:spTree>
    <p:extLst>
      <p:ext uri="{BB962C8B-B14F-4D97-AF65-F5344CB8AC3E}">
        <p14:creationId xmlns:p14="http://schemas.microsoft.com/office/powerpoint/2010/main" val="3585454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025526"/>
            <a:ext cx="8147249" cy="679449"/>
          </a:xfrm>
        </p:spPr>
        <p:txBody>
          <a:bodyPr/>
          <a:lstStyle/>
          <a:p>
            <a:r>
              <a:rPr lang="en-GB" sz="2800" dirty="0"/>
              <a:t>Personality attributes in late life depression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b="1" dirty="0"/>
              <a:t>O</a:t>
            </a:r>
            <a:r>
              <a:rPr lang="en-GB" sz="2400" b="1" dirty="0"/>
              <a:t>bsessional traits </a:t>
            </a:r>
            <a:r>
              <a:rPr lang="en-GB" sz="2400" dirty="0"/>
              <a:t>related to late life depression </a:t>
            </a:r>
            <a:r>
              <a:rPr lang="en-GB" sz="1600" dirty="0"/>
              <a:t>(Post 1972)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b="1" dirty="0"/>
              <a:t>Avoidant and dependent </a:t>
            </a:r>
            <a:r>
              <a:rPr lang="en-GB" sz="2400" dirty="0"/>
              <a:t>personalities more prone to late life depression </a:t>
            </a:r>
            <a:r>
              <a:rPr lang="en-GB" sz="1600" i="1" dirty="0"/>
              <a:t>(Abrams et al 1987)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Cluster C personalities (</a:t>
            </a:r>
            <a:r>
              <a:rPr lang="en-GB" sz="2400" b="1" dirty="0"/>
              <a:t>Avoidant / Dependent / Obsessional Personalities</a:t>
            </a:r>
            <a:r>
              <a:rPr lang="en-GB" sz="2400" dirty="0"/>
              <a:t>) – experience more dysfunction and likely to respond to treatment  in late life depression 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915816" y="4581128"/>
            <a:ext cx="25683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600" i="1" dirty="0"/>
              <a:t>(Morse and Robins -2005)</a:t>
            </a:r>
          </a:p>
        </p:txBody>
      </p:sp>
    </p:spTree>
    <p:extLst>
      <p:ext uri="{BB962C8B-B14F-4D97-AF65-F5344CB8AC3E}">
        <p14:creationId xmlns:p14="http://schemas.microsoft.com/office/powerpoint/2010/main" val="606316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025526"/>
            <a:ext cx="8291265" cy="679449"/>
          </a:xfrm>
        </p:spPr>
        <p:txBody>
          <a:bodyPr/>
          <a:lstStyle/>
          <a:p>
            <a:r>
              <a:rPr lang="en-GB" sz="3200" dirty="0"/>
              <a:t>Classification </a:t>
            </a:r>
            <a:r>
              <a:rPr lang="en-GB" sz="2800" dirty="0"/>
              <a:t>Diagnostic Criteria (</a:t>
            </a:r>
            <a:r>
              <a:rPr lang="en-GB" sz="1800" dirty="0"/>
              <a:t>ICD-10/ DSM-V)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dirty="0"/>
              <a:t>ICD-10 at least 4 out of 10 </a:t>
            </a:r>
            <a:r>
              <a:rPr lang="en-GB" dirty="0"/>
              <a:t>and DSM-V </a:t>
            </a:r>
            <a:r>
              <a:rPr lang="en-GB" b="1" dirty="0"/>
              <a:t>5 out of 9 symptoms </a:t>
            </a:r>
          </a:p>
          <a:p>
            <a:r>
              <a:rPr lang="en-GB" dirty="0"/>
              <a:t>ICD-10 at least 2 and DSM-V at least 1 of </a:t>
            </a:r>
            <a:r>
              <a:rPr lang="en-GB" b="1" dirty="0"/>
              <a:t>low mood, loss of interest/pleasure, loss of energy </a:t>
            </a:r>
          </a:p>
          <a:p>
            <a:r>
              <a:rPr lang="en-GB" b="1" dirty="0"/>
              <a:t>Two week </a:t>
            </a:r>
            <a:r>
              <a:rPr lang="en-GB" dirty="0"/>
              <a:t>history of consistent symptoms, sufficient severity, most of everyday.</a:t>
            </a:r>
          </a:p>
          <a:p>
            <a:r>
              <a:rPr lang="en-GB" dirty="0"/>
              <a:t>NICE guidelines use DSM-V</a:t>
            </a:r>
          </a:p>
          <a:p>
            <a:endParaRPr lang="en-GB" b="1" dirty="0"/>
          </a:p>
          <a:p>
            <a:r>
              <a:rPr lang="en-GB" b="1" dirty="0"/>
              <a:t>‘Dysthymic disorder’ removed </a:t>
            </a:r>
            <a:r>
              <a:rPr lang="en-GB" dirty="0"/>
              <a:t>- now included under ‘persistent mood disorder with chronic depression’.</a:t>
            </a:r>
          </a:p>
          <a:p>
            <a:r>
              <a:rPr lang="en-GB" b="1" dirty="0"/>
              <a:t>Bereavement exclusion removed </a:t>
            </a:r>
            <a:r>
              <a:rPr lang="en-GB" dirty="0"/>
              <a:t>from major depressive disorder DSM-V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11430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0590708"/>
      </p:ext>
    </p:extLst>
  </p:cSld>
  <p:clrMapOvr>
    <a:masterClrMapping/>
  </p:clrMapOvr>
</p:sld>
</file>

<file path=ppt/theme/theme1.xml><?xml version="1.0" encoding="utf-8"?>
<a:theme xmlns:a="http://schemas.openxmlformats.org/drawingml/2006/main" name="1_Psychiatry Recruitment P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1366</TotalTime>
  <Words>3240</Words>
  <Application>Microsoft Office PowerPoint</Application>
  <PresentationFormat>On-screen Show (4:3)</PresentationFormat>
  <Paragraphs>398</Paragraphs>
  <Slides>50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MS Mincho</vt:lpstr>
      <vt:lpstr>Arial</vt:lpstr>
      <vt:lpstr>Calibri</vt:lpstr>
      <vt:lpstr>msgothic</vt:lpstr>
      <vt:lpstr>Times New Roman</vt:lpstr>
      <vt:lpstr>1_Psychiatry Recruitment PP</vt:lpstr>
      <vt:lpstr>PowerPoint Presentation</vt:lpstr>
      <vt:lpstr>Mood Disorders in Older Adults</vt:lpstr>
      <vt:lpstr>Mood Disorders in Older Adults</vt:lpstr>
      <vt:lpstr>Old Age Module</vt:lpstr>
      <vt:lpstr>Topics covered in this presentation</vt:lpstr>
      <vt:lpstr>Epidemiology</vt:lpstr>
      <vt:lpstr>Risk factors -Late life depression </vt:lpstr>
      <vt:lpstr>Personality attributes in late life depression</vt:lpstr>
      <vt:lpstr>Classification Diagnostic Criteria (ICD-10/ DSM-V)</vt:lpstr>
      <vt:lpstr>Key differences in presentations</vt:lpstr>
      <vt:lpstr>PowerPoint Presentation</vt:lpstr>
      <vt:lpstr>Memory and mood</vt:lpstr>
      <vt:lpstr>Late Life Depression- Pathophysiology </vt:lpstr>
      <vt:lpstr>Vascular Depression</vt:lpstr>
      <vt:lpstr>Management - history</vt:lpstr>
      <vt:lpstr>Management - investigations</vt:lpstr>
      <vt:lpstr>Rating scales</vt:lpstr>
      <vt:lpstr>Depression-Neuroimaging </vt:lpstr>
      <vt:lpstr>Depression: functional neuroimaging </vt:lpstr>
      <vt:lpstr>Treatment of late life depression </vt:lpstr>
      <vt:lpstr>Aim of treatment</vt:lpstr>
      <vt:lpstr>Psychosocial interventions</vt:lpstr>
      <vt:lpstr>Psychosocial interventions</vt:lpstr>
      <vt:lpstr>Pharmacological Intervention</vt:lpstr>
      <vt:lpstr>Pharmacological Intervention</vt:lpstr>
      <vt:lpstr>Ranking of efficacy and dropouts – network meta-analysis</vt:lpstr>
      <vt:lpstr>Treatment phases</vt:lpstr>
      <vt:lpstr>Augmentation options </vt:lpstr>
      <vt:lpstr>Augmentation strategies </vt:lpstr>
      <vt:lpstr>ECT</vt:lpstr>
      <vt:lpstr>ECT</vt:lpstr>
      <vt:lpstr>Social interventions </vt:lpstr>
      <vt:lpstr>Prognosis</vt:lpstr>
      <vt:lpstr>Suicide Risk - Late Life Depression </vt:lpstr>
      <vt:lpstr>Suicide across the ages (Office for National Statistics, 2018)</vt:lpstr>
      <vt:lpstr>Suicide and late life depression </vt:lpstr>
      <vt:lpstr>Take home messages </vt:lpstr>
      <vt:lpstr>Old Age Module</vt:lpstr>
      <vt:lpstr>Old Age Module</vt:lpstr>
      <vt:lpstr>Old Age Module</vt:lpstr>
      <vt:lpstr>Old Age Module</vt:lpstr>
      <vt:lpstr>Old Age Module</vt:lpstr>
      <vt:lpstr>Old Age Module</vt:lpstr>
      <vt:lpstr>Old Age Module</vt:lpstr>
      <vt:lpstr>Old Age Module</vt:lpstr>
      <vt:lpstr>Old Age Module</vt:lpstr>
      <vt:lpstr>Old Age Module</vt:lpstr>
      <vt:lpstr>Old Age Module</vt:lpstr>
      <vt:lpstr>Old Age Module</vt:lpstr>
      <vt:lpstr>PowerPoint Presentation</vt:lpstr>
    </vt:vector>
  </TitlesOfParts>
  <Company>Lancashire Care NHS Foundation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Saluja Baljeet (LCFT)</dc:creator>
  <cp:lastModifiedBy>Helen McEnerney</cp:lastModifiedBy>
  <cp:revision>150</cp:revision>
  <dcterms:created xsi:type="dcterms:W3CDTF">2015-08-03T14:09:37Z</dcterms:created>
  <dcterms:modified xsi:type="dcterms:W3CDTF">2020-07-06T09:12:13Z</dcterms:modified>
</cp:coreProperties>
</file>