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40"/>
  </p:notesMasterIdLst>
  <p:handoutMasterIdLst>
    <p:handoutMasterId r:id="rId41"/>
  </p:handoutMasterIdLst>
  <p:sldIdLst>
    <p:sldId id="296" r:id="rId2"/>
    <p:sldId id="297" r:id="rId3"/>
    <p:sldId id="298" r:id="rId4"/>
    <p:sldId id="299" r:id="rId5"/>
    <p:sldId id="300" r:id="rId6"/>
    <p:sldId id="301" r:id="rId7"/>
    <p:sldId id="302" r:id="rId8"/>
    <p:sldId id="283" r:id="rId9"/>
    <p:sldId id="303" r:id="rId10"/>
    <p:sldId id="304" r:id="rId11"/>
    <p:sldId id="305" r:id="rId12"/>
    <p:sldId id="306" r:id="rId13"/>
    <p:sldId id="307" r:id="rId14"/>
    <p:sldId id="324" r:id="rId15"/>
    <p:sldId id="308" r:id="rId16"/>
    <p:sldId id="309" r:id="rId17"/>
    <p:sldId id="310" r:id="rId18"/>
    <p:sldId id="311" r:id="rId19"/>
    <p:sldId id="325" r:id="rId20"/>
    <p:sldId id="313" r:id="rId21"/>
    <p:sldId id="314" r:id="rId22"/>
    <p:sldId id="315" r:id="rId23"/>
    <p:sldId id="316" r:id="rId24"/>
    <p:sldId id="317" r:id="rId25"/>
    <p:sldId id="319" r:id="rId26"/>
    <p:sldId id="322" r:id="rId27"/>
    <p:sldId id="323" r:id="rId28"/>
    <p:sldId id="326" r:id="rId29"/>
    <p:sldId id="327" r:id="rId30"/>
    <p:sldId id="334" r:id="rId31"/>
    <p:sldId id="335" r:id="rId32"/>
    <p:sldId id="337" r:id="rId33"/>
    <p:sldId id="336" r:id="rId34"/>
    <p:sldId id="338" r:id="rId35"/>
    <p:sldId id="339" r:id="rId36"/>
    <p:sldId id="340" r:id="rId37"/>
    <p:sldId id="341" r:id="rId38"/>
    <p:sldId id="342" r:id="rId39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66"/>
    <a:srgbClr val="CC00CC"/>
    <a:srgbClr val="3333CC"/>
    <a:srgbClr val="3425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627" autoAdjust="0"/>
    <p:restoredTop sz="94643" autoAdjust="0"/>
  </p:normalViewPr>
  <p:slideViewPr>
    <p:cSldViewPr>
      <p:cViewPr varScale="1">
        <p:scale>
          <a:sx n="86" d="100"/>
          <a:sy n="86" d="100"/>
        </p:scale>
        <p:origin x="726" y="3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26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GB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7FDFBE4E-CF97-40A7-9538-A6767FCCB6F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41622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09F97-BF8E-48A8-989C-A89D3D4FA366}" type="datetimeFigureOut">
              <a:rPr lang="en-GB" smtClean="0"/>
              <a:t>06/07/2020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F86BA-D00C-4A5D-B96B-7E6572C4C2F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2969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A320D8-28FA-E640-998A-8508E29BA384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417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"/>
          <p:cNvSpPr txBox="1">
            <a:spLocks noChangeArrowheads="1"/>
          </p:cNvSpPr>
          <p:nvPr userDrawn="1"/>
        </p:nvSpPr>
        <p:spPr bwMode="auto">
          <a:xfrm>
            <a:off x="384175" y="1393607"/>
            <a:ext cx="814296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defTabSz="4572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3600" b="1" dirty="0">
                <a:solidFill>
                  <a:srgbClr val="A00054"/>
                </a:solidFill>
              </a:rPr>
              <a:t>Old Age Module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725714" y="3120571"/>
            <a:ext cx="7613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0" dirty="0">
                <a:solidFill>
                  <a:srgbClr val="A00054"/>
                </a:solidFill>
                <a:ea typeface="Arial" charset="0"/>
                <a:cs typeface="Arial" charset="0"/>
              </a:rPr>
              <a:t>Older People with Psychosis</a:t>
            </a:r>
            <a:endParaRPr lang="en-US" b="1" dirty="0">
              <a:solidFill>
                <a:srgbClr val="A00054"/>
              </a:solidFill>
              <a:ea typeface="Arial" charset="0"/>
              <a:cs typeface="Arial" charset="0"/>
            </a:endParaRPr>
          </a:p>
        </p:txBody>
      </p:sp>
      <p:pic>
        <p:nvPicPr>
          <p:cNvPr id="6" name="Picture 13" descr="bottom_branding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175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P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baseline="0">
                <a:solidFill>
                  <a:srgbClr val="A00054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baseline="0" dirty="0">
                <a:solidFill>
                  <a:srgbClr val="A00054"/>
                </a:solidFill>
                <a:ea typeface="Arial" charset="0"/>
                <a:cs typeface="Arial" charset="0"/>
              </a:rPr>
              <a:t>Medico Legal Issues in Old Age Psychiatry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7839075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083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content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199" y="1025526"/>
            <a:ext cx="7839075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704974"/>
            <a:ext cx="7839075" cy="4499055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417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57199" y="1757362"/>
            <a:ext cx="7839076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MCQs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8942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Old Age Module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 algn="ctr">
              <a:defRPr sz="2400" baseline="0"/>
            </a:lvl1pPr>
            <a:lvl2pPr algn="ctr">
              <a:defRPr sz="2400"/>
            </a:lvl2pPr>
            <a:lvl3pPr algn="ctr">
              <a:defRPr sz="2400"/>
            </a:lvl3pPr>
            <a:lvl4pPr algn="ctr">
              <a:defRPr sz="2400"/>
            </a:lvl4pPr>
            <a:lvl5pPr algn="ctr"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669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F5EBF-7490-4327-958D-6CEB49A55F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CQ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 dirty="0"/>
              <a:t>Old Age Module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1757362"/>
            <a:ext cx="7839076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>
                <a:latin typeface="+mj-lt"/>
              </a:defRPr>
            </a:lvl1pPr>
            <a:lvl2pPr>
              <a:defRPr sz="24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400">
                <a:latin typeface="+mj-lt"/>
              </a:defRPr>
            </a:lvl4pPr>
            <a:lvl5pPr>
              <a:defRPr sz="2400"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4485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165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2" r:id="rId6"/>
    <p:sldLayoutId id="2147483683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mailto:Anthony.Peter@lancashirecare.nhs.u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1887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Early &amp; Late-Onset Schizophrenia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Similarities:</a:t>
            </a:r>
          </a:p>
          <a:p>
            <a:r>
              <a:rPr lang="en-GB" sz="2000" b="1" dirty="0"/>
              <a:t>Genetic</a:t>
            </a:r>
            <a:r>
              <a:rPr lang="en-GB" sz="2000" dirty="0"/>
              <a:t> risk</a:t>
            </a:r>
          </a:p>
          <a:p>
            <a:r>
              <a:rPr lang="en-GB" sz="2000" dirty="0"/>
              <a:t>Presence and severity of </a:t>
            </a:r>
            <a:r>
              <a:rPr lang="en-GB" sz="2000" b="1" dirty="0"/>
              <a:t>positive symptoms</a:t>
            </a:r>
          </a:p>
          <a:p>
            <a:r>
              <a:rPr lang="en-GB" sz="2000" dirty="0"/>
              <a:t>Early psycho-social maladjustments</a:t>
            </a:r>
          </a:p>
          <a:p>
            <a:r>
              <a:rPr lang="en-GB" sz="2000" b="1" dirty="0"/>
              <a:t>Subtle brain abnormalities 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Differences:</a:t>
            </a:r>
          </a:p>
          <a:p>
            <a:r>
              <a:rPr lang="en-GB" sz="2000" b="1" dirty="0"/>
              <a:t>Fewer negative symptoms</a:t>
            </a:r>
          </a:p>
          <a:p>
            <a:r>
              <a:rPr lang="en-GB" sz="2000" dirty="0"/>
              <a:t>Better </a:t>
            </a:r>
            <a:r>
              <a:rPr lang="en-GB" sz="2000" b="1" dirty="0"/>
              <a:t>neuropsychological performance</a:t>
            </a:r>
          </a:p>
          <a:p>
            <a:r>
              <a:rPr lang="en-GB" sz="2000" dirty="0"/>
              <a:t>Better </a:t>
            </a:r>
            <a:r>
              <a:rPr lang="en-GB" sz="2000" b="1" dirty="0"/>
              <a:t>response to antipsychotics</a:t>
            </a:r>
          </a:p>
          <a:p>
            <a:endParaRPr lang="en-GB" sz="2000" dirty="0"/>
          </a:p>
          <a:p>
            <a:pPr marL="0" indent="0">
              <a:buNone/>
            </a:pPr>
            <a:r>
              <a:rPr lang="en-GB" sz="2000" dirty="0"/>
              <a:t>(Howard et al, 2004 ; Palmer et al, 2001)</a:t>
            </a:r>
          </a:p>
        </p:txBody>
      </p:sp>
    </p:spTree>
    <p:extLst>
      <p:ext uri="{BB962C8B-B14F-4D97-AF65-F5344CB8AC3E}">
        <p14:creationId xmlns:p14="http://schemas.microsoft.com/office/powerpoint/2010/main" val="37717041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Very-late onset schizophrenia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Higher likelihood/risk:</a:t>
            </a:r>
          </a:p>
          <a:p>
            <a:r>
              <a:rPr lang="en-GB" sz="2000" dirty="0"/>
              <a:t>Female gender</a:t>
            </a:r>
          </a:p>
          <a:p>
            <a:r>
              <a:rPr lang="en-GB" sz="2000" dirty="0"/>
              <a:t>Associated sensory impairment</a:t>
            </a:r>
          </a:p>
          <a:p>
            <a:r>
              <a:rPr lang="en-GB" sz="2000" dirty="0"/>
              <a:t>Social isolation</a:t>
            </a:r>
          </a:p>
          <a:p>
            <a:r>
              <a:rPr lang="en-GB" sz="2000" dirty="0"/>
              <a:t>Tardive dyskinesia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Lesser likelihood/risk:</a:t>
            </a:r>
          </a:p>
          <a:p>
            <a:r>
              <a:rPr lang="en-GB" sz="2000" dirty="0"/>
              <a:t>Formal thought disorder</a:t>
            </a:r>
          </a:p>
          <a:p>
            <a:r>
              <a:rPr lang="en-GB" sz="2000" dirty="0"/>
              <a:t>Affective blunting</a:t>
            </a:r>
          </a:p>
          <a:p>
            <a:r>
              <a:rPr lang="en-GB" sz="2000" dirty="0"/>
              <a:t>Family history</a:t>
            </a:r>
          </a:p>
          <a:p>
            <a:pPr marL="0" indent="0">
              <a:buNone/>
            </a:pPr>
            <a:r>
              <a:rPr lang="en-GB" sz="2000" dirty="0"/>
              <a:t>(Lisa et al, 2002 ; Tune &amp; </a:t>
            </a:r>
            <a:r>
              <a:rPr lang="en-GB" sz="2000" dirty="0" err="1"/>
              <a:t>Salzman</a:t>
            </a:r>
            <a:r>
              <a:rPr lang="en-GB" sz="2000" dirty="0"/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3687623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Comparison by age of onset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216681"/>
              </p:ext>
            </p:extLst>
          </p:nvPr>
        </p:nvGraphicFramePr>
        <p:xfrm>
          <a:off x="467544" y="1700808"/>
          <a:ext cx="8136904" cy="440764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3123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491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Early</a:t>
                      </a:r>
                      <a:r>
                        <a:rPr lang="en-GB" baseline="0" dirty="0"/>
                        <a:t> onset</a:t>
                      </a:r>
                      <a:endParaRPr lang="en-GB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Late onset</a:t>
                      </a: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Very</a:t>
                      </a:r>
                      <a:r>
                        <a:rPr lang="en-GB" baseline="0" dirty="0"/>
                        <a:t> late onset</a:t>
                      </a:r>
                      <a:endParaRPr lang="en-GB" dirty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r>
                        <a:rPr lang="en-GB" sz="1600" b="0"/>
                        <a:t>Age of onset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&lt;40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40-60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&gt;60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r>
                        <a:rPr lang="en-GB" sz="1600" b="0"/>
                        <a:t>Paranoid subtype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Common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Very common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Common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r>
                        <a:rPr lang="en-GB" sz="1600" b="0"/>
                        <a:t>Negative symptoms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Marked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Absent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r>
                        <a:rPr lang="en-GB" sz="1600" b="0"/>
                        <a:t>Thought disorder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Absent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r>
                        <a:rPr lang="en-GB" sz="1600" b="0"/>
                        <a:t>Organic</a:t>
                      </a:r>
                      <a:r>
                        <a:rPr lang="en-GB" sz="1600" b="0" baseline="0"/>
                        <a:t> brain pathology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Absent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Absent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r>
                        <a:rPr lang="en-GB" sz="1600" b="0"/>
                        <a:t>Family history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Absent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r>
                        <a:rPr lang="en-GB" sz="1600" b="0"/>
                        <a:t>Childhood maladjustment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Absent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r>
                        <a:rPr lang="en-GB" sz="1600" b="0"/>
                        <a:t>Cognitive impairment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Progressive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r>
                        <a:rPr lang="en-GB" sz="1600" b="0"/>
                        <a:t>Information</a:t>
                      </a:r>
                      <a:r>
                        <a:rPr lang="en-GB" sz="1600" b="0" baseline="0"/>
                        <a:t> retention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Normal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Normal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Impaired?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r>
                        <a:rPr lang="en-GB" sz="1600" b="0"/>
                        <a:t>Risk</a:t>
                      </a:r>
                      <a:r>
                        <a:rPr lang="en-GB" sz="1600" b="0" baseline="0"/>
                        <a:t> of tardive dyskinesia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Present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Marked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2506">
                <a:tc>
                  <a:txBody>
                    <a:bodyPr/>
                    <a:lstStyle/>
                    <a:p>
                      <a:r>
                        <a:rPr lang="en-GB" sz="1600" b="0"/>
                        <a:t>Antipsychotic dose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High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Low </a:t>
                      </a: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Lower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1671" y="63093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Palmer et al, 2001</a:t>
            </a:r>
          </a:p>
        </p:txBody>
      </p:sp>
    </p:spTree>
    <p:extLst>
      <p:ext uri="{BB962C8B-B14F-4D97-AF65-F5344CB8AC3E}">
        <p14:creationId xmlns:p14="http://schemas.microsoft.com/office/powerpoint/2010/main" val="9956755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Very late onset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Higher likelihood/risk:</a:t>
            </a:r>
          </a:p>
          <a:p>
            <a:pPr marL="0" indent="0">
              <a:buNone/>
            </a:pPr>
            <a:r>
              <a:rPr lang="en-GB" sz="2000" b="1" dirty="0"/>
              <a:t>Female </a:t>
            </a:r>
            <a:r>
              <a:rPr lang="en-GB" sz="2000" dirty="0"/>
              <a:t>gender</a:t>
            </a:r>
          </a:p>
          <a:p>
            <a:pPr marL="0" indent="0">
              <a:buNone/>
            </a:pPr>
            <a:r>
              <a:rPr lang="en-GB" sz="2000" dirty="0"/>
              <a:t>Associated </a:t>
            </a:r>
            <a:r>
              <a:rPr lang="en-GB" sz="2000" b="1" dirty="0"/>
              <a:t>sensory impairment</a:t>
            </a:r>
          </a:p>
          <a:p>
            <a:pPr marL="0" indent="0">
              <a:buNone/>
            </a:pPr>
            <a:r>
              <a:rPr lang="en-GB" sz="2000" dirty="0"/>
              <a:t>Social </a:t>
            </a:r>
            <a:r>
              <a:rPr lang="en-GB" sz="2000" b="1" dirty="0"/>
              <a:t>isolation</a:t>
            </a:r>
          </a:p>
          <a:p>
            <a:pPr marL="0" indent="0">
              <a:buNone/>
            </a:pPr>
            <a:r>
              <a:rPr lang="en-GB" sz="2000" b="1" dirty="0"/>
              <a:t>Tardive dyskinesia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Lesser likelihood/risk:</a:t>
            </a:r>
          </a:p>
          <a:p>
            <a:pPr marL="0" indent="0">
              <a:buNone/>
            </a:pPr>
            <a:r>
              <a:rPr lang="en-GB" sz="2000" b="1" dirty="0"/>
              <a:t>Formal thought disorder</a:t>
            </a:r>
          </a:p>
          <a:p>
            <a:pPr marL="0" indent="0">
              <a:buNone/>
            </a:pPr>
            <a:r>
              <a:rPr lang="en-GB" sz="2000" dirty="0"/>
              <a:t>Affective </a:t>
            </a:r>
            <a:r>
              <a:rPr lang="en-GB" sz="2000" b="1" dirty="0"/>
              <a:t>blunting</a:t>
            </a:r>
          </a:p>
          <a:p>
            <a:pPr marL="0" indent="0">
              <a:buNone/>
            </a:pPr>
            <a:r>
              <a:rPr lang="en-GB" sz="2000" b="1" dirty="0"/>
              <a:t>Family history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(Lisa et al, 2002 ; Tune &amp; </a:t>
            </a:r>
            <a:r>
              <a:rPr lang="en-GB" sz="2000" dirty="0" err="1"/>
              <a:t>Salzman</a:t>
            </a:r>
            <a:r>
              <a:rPr lang="en-GB" sz="2000" dirty="0"/>
              <a:t>, 2003)</a:t>
            </a:r>
          </a:p>
        </p:txBody>
      </p:sp>
    </p:spTree>
    <p:extLst>
      <p:ext uri="{BB962C8B-B14F-4D97-AF65-F5344CB8AC3E}">
        <p14:creationId xmlns:p14="http://schemas.microsoft.com/office/powerpoint/2010/main" val="14671861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Biology of schizophrenia in elderly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Female Gender: </a:t>
            </a:r>
          </a:p>
          <a:p>
            <a:pPr marL="0" indent="0">
              <a:buNone/>
            </a:pPr>
            <a:r>
              <a:rPr lang="en-GB" dirty="0"/>
              <a:t>Higher brain volume loss in parietal lobes</a:t>
            </a:r>
          </a:p>
          <a:p>
            <a:pPr marL="0" indent="0">
              <a:buNone/>
            </a:pPr>
            <a:r>
              <a:rPr lang="en-GB" dirty="0"/>
              <a:t>Excess of dopamine receptors</a:t>
            </a:r>
          </a:p>
          <a:p>
            <a:pPr marL="0" indent="0">
              <a:buNone/>
            </a:pPr>
            <a:r>
              <a:rPr lang="en-GB" dirty="0"/>
              <a:t>Loss of anti-dopamine action of oestrogens?</a:t>
            </a:r>
          </a:p>
          <a:p>
            <a:pPr marL="0" indent="0">
              <a:buNone/>
            </a:pPr>
            <a:r>
              <a:rPr lang="en-GB" dirty="0"/>
              <a:t>     (</a:t>
            </a:r>
            <a:r>
              <a:rPr lang="en-GB" dirty="0" err="1"/>
              <a:t>Jeste</a:t>
            </a:r>
            <a:r>
              <a:rPr lang="en-GB" dirty="0"/>
              <a:t> et al, 1997; </a:t>
            </a:r>
            <a:r>
              <a:rPr lang="en-GB" dirty="0" err="1"/>
              <a:t>Madhusoondanan</a:t>
            </a:r>
            <a:r>
              <a:rPr lang="en-GB" dirty="0"/>
              <a:t> et al, 2000)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549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Biology of schizophrenia in elderly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Hypothesis 1:</a:t>
            </a:r>
          </a:p>
          <a:p>
            <a:pPr marL="0" indent="0">
              <a:buNone/>
            </a:pPr>
            <a:r>
              <a:rPr lang="en-GB" dirty="0"/>
              <a:t>Genetic susceptibility</a:t>
            </a:r>
          </a:p>
          <a:p>
            <a:pPr marL="0" indent="0">
              <a:buNone/>
            </a:pPr>
            <a:r>
              <a:rPr lang="en-GB" dirty="0"/>
              <a:t>Neuronal loss due to aging/vascular changes</a:t>
            </a:r>
          </a:p>
          <a:p>
            <a:pPr marL="0" indent="0">
              <a:buNone/>
            </a:pPr>
            <a:r>
              <a:rPr lang="en-GB" dirty="0"/>
              <a:t>Manifestation of symptoms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Hypothesis 2:</a:t>
            </a:r>
          </a:p>
          <a:p>
            <a:pPr marL="0" indent="0">
              <a:buNone/>
            </a:pPr>
            <a:r>
              <a:rPr lang="en-GB" dirty="0"/>
              <a:t>No genetic risk</a:t>
            </a:r>
          </a:p>
          <a:p>
            <a:pPr marL="0" indent="0">
              <a:buNone/>
            </a:pPr>
            <a:r>
              <a:rPr lang="en-GB" dirty="0"/>
              <a:t>Single event (vascular?) precipitating symptoms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/>
              <a:t>(Karim&amp; Burns, 2003; </a:t>
            </a:r>
            <a:r>
              <a:rPr lang="en-GB" sz="1600" dirty="0" err="1"/>
              <a:t>Pearlson</a:t>
            </a:r>
            <a:r>
              <a:rPr lang="en-GB" sz="1600" dirty="0"/>
              <a:t> G, 1995)</a:t>
            </a:r>
          </a:p>
        </p:txBody>
      </p:sp>
    </p:spTree>
    <p:extLst>
      <p:ext uri="{BB962C8B-B14F-4D97-AF65-F5344CB8AC3E}">
        <p14:creationId xmlns:p14="http://schemas.microsoft.com/office/powerpoint/2010/main" val="28294120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Clinical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Reduction of positive symptoms “burning out”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High levels of depression:</a:t>
            </a:r>
          </a:p>
          <a:p>
            <a:pPr marL="0" indent="0">
              <a:buNone/>
            </a:pPr>
            <a:r>
              <a:rPr lang="en-US" dirty="0"/>
              <a:t>                 </a:t>
            </a:r>
            <a:r>
              <a:rPr lang="en-US" b="1" dirty="0"/>
              <a:t>2 out of 5 </a:t>
            </a:r>
            <a:r>
              <a:rPr lang="en-US" dirty="0"/>
              <a:t>clinically depressed </a:t>
            </a:r>
          </a:p>
          <a:p>
            <a:pPr marL="0" indent="0">
              <a:buNone/>
            </a:pPr>
            <a:r>
              <a:rPr lang="en-US" dirty="0"/>
              <a:t>                 physical problems, poor support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Smoking</a:t>
            </a:r>
            <a:r>
              <a:rPr lang="en-US" dirty="0"/>
              <a:t> rate twice than general population</a:t>
            </a:r>
          </a:p>
          <a:p>
            <a:pPr marL="0" indent="0">
              <a:buNone/>
            </a:pPr>
            <a:r>
              <a:rPr lang="en-US" dirty="0"/>
              <a:t>Alcohol consumption lower in older people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(Bridge et al, 1978; Adler,1995)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865829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Clinical features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dirty="0"/>
              <a:t>Physical problems unrecognized in 50%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Psychiatrists miss half of the physical problems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Higher rates of IHD, Diabetes, respiratory problems, peptic ulcers.</a:t>
            </a:r>
          </a:p>
          <a:p>
            <a:pPr marL="0" indent="0">
              <a:buNone/>
            </a:pPr>
            <a:r>
              <a:rPr lang="en-GB" dirty="0"/>
              <a:t>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600" dirty="0"/>
              <a:t>(Koran, 1989; </a:t>
            </a:r>
            <a:r>
              <a:rPr lang="en-GB" sz="1600" dirty="0" err="1"/>
              <a:t>Koryni</a:t>
            </a:r>
            <a:r>
              <a:rPr lang="en-GB" sz="1600" dirty="0"/>
              <a:t>, 1979; Karim et al, 2006)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852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Cognitive Deficits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GB" dirty="0"/>
              <a:t>Predictor of poor outcome</a:t>
            </a:r>
          </a:p>
          <a:p>
            <a:pPr>
              <a:lnSpc>
                <a:spcPct val="80000"/>
              </a:lnSpc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Specific deficits:</a:t>
            </a:r>
          </a:p>
          <a:p>
            <a:pPr>
              <a:lnSpc>
                <a:spcPct val="80000"/>
              </a:lnSpc>
              <a:buNone/>
            </a:pPr>
            <a:r>
              <a:rPr lang="en-GB" dirty="0"/>
              <a:t>            Use of Language</a:t>
            </a:r>
          </a:p>
          <a:p>
            <a:pPr>
              <a:lnSpc>
                <a:spcPct val="80000"/>
              </a:lnSpc>
              <a:buNone/>
            </a:pPr>
            <a:r>
              <a:rPr lang="en-GB" dirty="0"/>
              <a:t>            Executive functioning</a:t>
            </a:r>
          </a:p>
          <a:p>
            <a:pPr>
              <a:lnSpc>
                <a:spcPct val="80000"/>
              </a:lnSpc>
              <a:buNone/>
            </a:pPr>
            <a:r>
              <a:rPr lang="en-GB" dirty="0"/>
              <a:t>            Memory</a:t>
            </a:r>
          </a:p>
          <a:p>
            <a:pPr>
              <a:lnSpc>
                <a:spcPct val="80000"/>
              </a:lnSpc>
              <a:buNone/>
            </a:pPr>
            <a:endParaRPr lang="en-GB" dirty="0"/>
          </a:p>
          <a:p>
            <a:pPr>
              <a:lnSpc>
                <a:spcPct val="80000"/>
              </a:lnSpc>
            </a:pPr>
            <a:r>
              <a:rPr lang="en-GB" dirty="0"/>
              <a:t>Comparison with AD (</a:t>
            </a:r>
            <a:r>
              <a:rPr lang="en-GB" dirty="0" err="1"/>
              <a:t>Gabrovska</a:t>
            </a:r>
            <a:r>
              <a:rPr lang="en-GB" dirty="0"/>
              <a:t> et al, 2002)</a:t>
            </a:r>
          </a:p>
          <a:p>
            <a:pPr>
              <a:lnSpc>
                <a:spcPct val="80000"/>
              </a:lnSpc>
              <a:buNone/>
            </a:pPr>
            <a:r>
              <a:rPr lang="en-GB" dirty="0"/>
              <a:t>            More impaired on visuo-spatial task</a:t>
            </a:r>
          </a:p>
          <a:p>
            <a:pPr>
              <a:lnSpc>
                <a:spcPct val="80000"/>
              </a:lnSpc>
              <a:buNone/>
            </a:pPr>
            <a:r>
              <a:rPr lang="en-GB" dirty="0"/>
              <a:t>            Less impaired on verbal </a:t>
            </a:r>
          </a:p>
          <a:p>
            <a:pPr>
              <a:lnSpc>
                <a:spcPct val="80000"/>
              </a:lnSpc>
              <a:buNone/>
            </a:pPr>
            <a:r>
              <a:rPr lang="en-GB" dirty="0"/>
              <a:t>            Right hemisphere atrophy on MR</a:t>
            </a:r>
          </a:p>
        </p:txBody>
      </p:sp>
    </p:spTree>
    <p:extLst>
      <p:ext uri="{BB962C8B-B14F-4D97-AF65-F5344CB8AC3E}">
        <p14:creationId xmlns:p14="http://schemas.microsoft.com/office/powerpoint/2010/main" val="13181664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Cognitive Deficits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dirty="0"/>
              <a:t>Role of antipsychotics?</a:t>
            </a:r>
          </a:p>
          <a:p>
            <a:pPr>
              <a:lnSpc>
                <a:spcPct val="90000"/>
              </a:lnSpc>
            </a:pPr>
            <a:r>
              <a:rPr lang="en-GB" dirty="0"/>
              <a:t>Cerebrovascular disease?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Treatment Implications:</a:t>
            </a:r>
          </a:p>
          <a:p>
            <a:pPr>
              <a:lnSpc>
                <a:spcPct val="90000"/>
              </a:lnSpc>
              <a:buNone/>
            </a:pPr>
            <a:r>
              <a:rPr lang="en-GB" dirty="0"/>
              <a:t>             Failure of social rehabilitation</a:t>
            </a:r>
          </a:p>
          <a:p>
            <a:pPr>
              <a:lnSpc>
                <a:spcPct val="90000"/>
              </a:lnSpc>
              <a:buNone/>
            </a:pPr>
            <a:r>
              <a:rPr lang="en-GB" dirty="0"/>
              <a:t>             Poor community living skills</a:t>
            </a:r>
          </a:p>
          <a:p>
            <a:pPr>
              <a:lnSpc>
                <a:spcPct val="90000"/>
              </a:lnSpc>
              <a:buNone/>
            </a:pPr>
            <a:r>
              <a:rPr lang="en-GB" dirty="0"/>
              <a:t>             Poor self care</a:t>
            </a:r>
          </a:p>
          <a:p>
            <a:pPr>
              <a:lnSpc>
                <a:spcPct val="90000"/>
              </a:lnSpc>
              <a:buNone/>
            </a:pPr>
            <a:r>
              <a:rPr lang="en-GB" dirty="0"/>
              <a:t>             Higher numbers in nursing homes</a:t>
            </a:r>
          </a:p>
          <a:p>
            <a:pPr>
              <a:lnSpc>
                <a:spcPct val="90000"/>
              </a:lnSpc>
              <a:buNone/>
            </a:pPr>
            <a:r>
              <a:rPr lang="en-GB" dirty="0"/>
              <a:t>             </a:t>
            </a:r>
          </a:p>
        </p:txBody>
      </p:sp>
    </p:spTree>
    <p:extLst>
      <p:ext uri="{BB962C8B-B14F-4D97-AF65-F5344CB8AC3E}">
        <p14:creationId xmlns:p14="http://schemas.microsoft.com/office/powerpoint/2010/main" val="3734802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418" y="2662599"/>
            <a:ext cx="7839075" cy="679449"/>
          </a:xfrm>
        </p:spPr>
        <p:txBody>
          <a:bodyPr/>
          <a:lstStyle/>
          <a:p>
            <a:r>
              <a:rPr lang="en-GB" dirty="0"/>
              <a:t>Older People with Psychosis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Expert Led Session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457200" y="2486024"/>
            <a:ext cx="7839075" cy="2527151"/>
          </a:xfrm>
        </p:spPr>
        <p:txBody>
          <a:bodyPr/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           </a:t>
            </a:r>
            <a:r>
              <a:rPr lang="en-US" dirty="0" err="1"/>
              <a:t>Dr</a:t>
            </a:r>
            <a:r>
              <a:rPr lang="en-US" dirty="0"/>
              <a:t> Salman Karim</a:t>
            </a:r>
          </a:p>
          <a:p>
            <a:pPr marL="0" indent="0" algn="r">
              <a:buNone/>
            </a:pPr>
            <a:r>
              <a:rPr lang="en-US" dirty="0"/>
              <a:t>           Consultant Old Age Psychiatrist &amp; Honorary Senior Lecturer</a:t>
            </a:r>
          </a:p>
          <a:p>
            <a:pPr marL="0" indent="0" algn="r">
              <a:buNone/>
            </a:pPr>
            <a:r>
              <a:rPr lang="en-US" dirty="0"/>
              <a:t>Lancashire Care NHS Foundation Trust</a:t>
            </a:r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8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63169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Cognitive Deficits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288808295"/>
              </p:ext>
            </p:extLst>
          </p:nvPr>
        </p:nvGraphicFramePr>
        <p:xfrm>
          <a:off x="457200" y="1704975"/>
          <a:ext cx="7550423" cy="40446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82" name="Chart" r:id="rId3" imgW="10296599" imgH="5515014" progId="MSGraph.Chart.8">
                  <p:embed followColorScheme="full"/>
                </p:oleObj>
              </mc:Choice>
              <mc:Fallback>
                <p:oleObj name="Chart" r:id="rId3" imgW="10296599" imgH="5515014" progId="MSGraph.Chart.8">
                  <p:embed followColorScheme="full"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704975"/>
                        <a:ext cx="7550423" cy="40446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0413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000" dirty="0"/>
              <a:t>Neuronal Nicotinic Receptors – cholinergic hypothesis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1400" dirty="0"/>
              <a:t>Growing support for aberrant nicotinic,</a:t>
            </a:r>
          </a:p>
          <a:p>
            <a:pPr marL="0" indent="0">
              <a:buNone/>
            </a:pPr>
            <a:r>
              <a:rPr lang="en-GB" sz="1400" dirty="0"/>
              <a:t>cholinergic signalling in psychosis</a:t>
            </a:r>
          </a:p>
          <a:p>
            <a:pPr marL="0" indent="0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Cause of the cognitive deficits </a:t>
            </a:r>
          </a:p>
          <a:p>
            <a:pPr marL="0" indent="0">
              <a:buNone/>
            </a:pPr>
            <a:r>
              <a:rPr lang="en-GB" sz="1400" dirty="0"/>
              <a:t>observed in schizophrenia </a:t>
            </a:r>
          </a:p>
          <a:p>
            <a:pPr marL="0" indent="0" algn="l">
              <a:buNone/>
            </a:pPr>
            <a:endParaRPr lang="en-GB" sz="1400" dirty="0"/>
          </a:p>
          <a:p>
            <a:pPr marL="0" indent="0" algn="l">
              <a:buNone/>
            </a:pPr>
            <a:endParaRPr lang="en-GB" sz="1400" dirty="0"/>
          </a:p>
          <a:p>
            <a:pPr marL="0" indent="0" algn="l">
              <a:buNone/>
            </a:pPr>
            <a:r>
              <a:rPr lang="en-GB" sz="1400" dirty="0"/>
              <a:t>Low availability of the α7-nAChR in </a:t>
            </a:r>
          </a:p>
          <a:p>
            <a:pPr marL="0" indent="0" algn="l">
              <a:buNone/>
            </a:pPr>
            <a:r>
              <a:rPr lang="en-GB" sz="1400" dirty="0"/>
              <a:t>Hippocampus may be linked to recent onset </a:t>
            </a:r>
          </a:p>
          <a:p>
            <a:pPr marL="0" indent="0" algn="l">
              <a:buNone/>
            </a:pPr>
            <a:r>
              <a:rPr lang="en-GB" sz="1400" dirty="0"/>
              <a:t>of psychosis</a:t>
            </a:r>
          </a:p>
          <a:p>
            <a:pPr marL="0" indent="0" algn="l">
              <a:buNone/>
            </a:pPr>
            <a:endParaRPr lang="en-GB" sz="1400" dirty="0"/>
          </a:p>
          <a:p>
            <a:pPr marL="0" indent="0" algn="l">
              <a:buNone/>
            </a:pPr>
            <a:endParaRPr lang="en-GB" sz="1400" dirty="0"/>
          </a:p>
          <a:p>
            <a:pPr marL="0" indent="0" algn="l">
              <a:buNone/>
            </a:pPr>
            <a:endParaRPr lang="en-GB" sz="1400" dirty="0"/>
          </a:p>
          <a:p>
            <a:pPr marL="0" indent="0">
              <a:buNone/>
            </a:pPr>
            <a:r>
              <a:rPr lang="en-GB" sz="1400" dirty="0"/>
              <a:t>Future - novel classes of α7-nAChR-modulating drugs acting in the hippocampus? </a:t>
            </a:r>
          </a:p>
        </p:txBody>
      </p:sp>
      <p:pic>
        <p:nvPicPr>
          <p:cNvPr id="4" name="Picture 2"/>
          <p:cNvPicPr>
            <a:picLocks noChangeArrowheads="1"/>
          </p:cNvPicPr>
          <p:nvPr/>
        </p:nvPicPr>
        <p:blipFill rotWithShape="1">
          <a:blip r:embed="rId2" cstate="print"/>
          <a:srcRect t="5111" b="5415"/>
          <a:stretch/>
        </p:blipFill>
        <p:spPr bwMode="auto">
          <a:xfrm>
            <a:off x="4283968" y="1772816"/>
            <a:ext cx="4515743" cy="2448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17728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/>
              <a:t>α7 Receptors</a:t>
            </a:r>
            <a:r>
              <a:rPr lang="en-US" sz="2400" dirty="0"/>
              <a:t>: Pre- and Postsynaptic Mechanisms</a:t>
            </a:r>
            <a:endParaRPr lang="en-GB" sz="2400" dirty="0"/>
          </a:p>
        </p:txBody>
      </p:sp>
      <p:sp>
        <p:nvSpPr>
          <p:cNvPr id="522" name="Text Placeholder 52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4" name="Group 4"/>
          <p:cNvGrpSpPr>
            <a:grpSpLocks noGrp="1"/>
          </p:cNvGrpSpPr>
          <p:nvPr/>
        </p:nvGrpSpPr>
        <p:grpSpPr bwMode="auto">
          <a:xfrm>
            <a:off x="394335" y="1600200"/>
            <a:ext cx="8292465" cy="5152188"/>
            <a:chOff x="-44" y="782"/>
            <a:chExt cx="5804" cy="3546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 rot="2429191">
              <a:off x="1388" y="1815"/>
              <a:ext cx="1009" cy="923"/>
            </a:xfrm>
            <a:custGeom>
              <a:avLst/>
              <a:gdLst>
                <a:gd name="T0" fmla="*/ 4 w 1578"/>
                <a:gd name="T1" fmla="*/ 481 h 1295"/>
                <a:gd name="T2" fmla="*/ 31 w 1578"/>
                <a:gd name="T3" fmla="*/ 480 h 1295"/>
                <a:gd name="T4" fmla="*/ 106 w 1578"/>
                <a:gd name="T5" fmla="*/ 479 h 1295"/>
                <a:gd name="T6" fmla="*/ 182 w 1578"/>
                <a:gd name="T7" fmla="*/ 477 h 1295"/>
                <a:gd name="T8" fmla="*/ 211 w 1578"/>
                <a:gd name="T9" fmla="*/ 475 h 1295"/>
                <a:gd name="T10" fmla="*/ 218 w 1578"/>
                <a:gd name="T11" fmla="*/ 475 h 1295"/>
                <a:gd name="T12" fmla="*/ 256 w 1578"/>
                <a:gd name="T13" fmla="*/ 482 h 1295"/>
                <a:gd name="T14" fmla="*/ 300 w 1578"/>
                <a:gd name="T15" fmla="*/ 497 h 1295"/>
                <a:gd name="T16" fmla="*/ 328 w 1578"/>
                <a:gd name="T17" fmla="*/ 515 h 1295"/>
                <a:gd name="T18" fmla="*/ 345 w 1578"/>
                <a:gd name="T19" fmla="*/ 530 h 1295"/>
                <a:gd name="T20" fmla="*/ 355 w 1578"/>
                <a:gd name="T21" fmla="*/ 545 h 1295"/>
                <a:gd name="T22" fmla="*/ 361 w 1578"/>
                <a:gd name="T23" fmla="*/ 548 h 1295"/>
                <a:gd name="T24" fmla="*/ 365 w 1578"/>
                <a:gd name="T25" fmla="*/ 560 h 1295"/>
                <a:gd name="T26" fmla="*/ 373 w 1578"/>
                <a:gd name="T27" fmla="*/ 570 h 1295"/>
                <a:gd name="T28" fmla="*/ 407 w 1578"/>
                <a:gd name="T29" fmla="*/ 606 h 1295"/>
                <a:gd name="T30" fmla="*/ 425 w 1578"/>
                <a:gd name="T31" fmla="*/ 617 h 1295"/>
                <a:gd name="T32" fmla="*/ 432 w 1578"/>
                <a:gd name="T33" fmla="*/ 622 h 1295"/>
                <a:gd name="T34" fmla="*/ 441 w 1578"/>
                <a:gd name="T35" fmla="*/ 630 h 1295"/>
                <a:gd name="T36" fmla="*/ 439 w 1578"/>
                <a:gd name="T37" fmla="*/ 625 h 1295"/>
                <a:gd name="T38" fmla="*/ 450 w 1578"/>
                <a:gd name="T39" fmla="*/ 633 h 1295"/>
                <a:gd name="T40" fmla="*/ 507 w 1578"/>
                <a:gd name="T41" fmla="*/ 658 h 1295"/>
                <a:gd name="T42" fmla="*/ 529 w 1578"/>
                <a:gd name="T43" fmla="*/ 657 h 1295"/>
                <a:gd name="T44" fmla="*/ 540 w 1578"/>
                <a:gd name="T45" fmla="*/ 651 h 1295"/>
                <a:gd name="T46" fmla="*/ 559 w 1578"/>
                <a:gd name="T47" fmla="*/ 640 h 1295"/>
                <a:gd name="T48" fmla="*/ 566 w 1578"/>
                <a:gd name="T49" fmla="*/ 633 h 1295"/>
                <a:gd name="T50" fmla="*/ 581 w 1578"/>
                <a:gd name="T51" fmla="*/ 618 h 1295"/>
                <a:gd name="T52" fmla="*/ 591 w 1578"/>
                <a:gd name="T53" fmla="*/ 599 h 1295"/>
                <a:gd name="T54" fmla="*/ 592 w 1578"/>
                <a:gd name="T55" fmla="*/ 600 h 1295"/>
                <a:gd name="T56" fmla="*/ 597 w 1578"/>
                <a:gd name="T57" fmla="*/ 594 h 1295"/>
                <a:gd name="T58" fmla="*/ 606 w 1578"/>
                <a:gd name="T59" fmla="*/ 575 h 1295"/>
                <a:gd name="T60" fmla="*/ 623 w 1578"/>
                <a:gd name="T61" fmla="*/ 522 h 1295"/>
                <a:gd name="T62" fmla="*/ 637 w 1578"/>
                <a:gd name="T63" fmla="*/ 446 h 1295"/>
                <a:gd name="T64" fmla="*/ 645 w 1578"/>
                <a:gd name="T65" fmla="*/ 298 h 1295"/>
                <a:gd name="T66" fmla="*/ 641 w 1578"/>
                <a:gd name="T67" fmla="*/ 187 h 1295"/>
                <a:gd name="T68" fmla="*/ 622 w 1578"/>
                <a:gd name="T69" fmla="*/ 111 h 1295"/>
                <a:gd name="T70" fmla="*/ 606 w 1578"/>
                <a:gd name="T71" fmla="*/ 75 h 1295"/>
                <a:gd name="T72" fmla="*/ 605 w 1578"/>
                <a:gd name="T73" fmla="*/ 69 h 1295"/>
                <a:gd name="T74" fmla="*/ 600 w 1578"/>
                <a:gd name="T75" fmla="*/ 65 h 1295"/>
                <a:gd name="T76" fmla="*/ 584 w 1578"/>
                <a:gd name="T77" fmla="*/ 41 h 1295"/>
                <a:gd name="T78" fmla="*/ 570 w 1578"/>
                <a:gd name="T79" fmla="*/ 23 h 1295"/>
                <a:gd name="T80" fmla="*/ 566 w 1578"/>
                <a:gd name="T81" fmla="*/ 17 h 1295"/>
                <a:gd name="T82" fmla="*/ 550 w 1578"/>
                <a:gd name="T83" fmla="*/ 11 h 1295"/>
                <a:gd name="T84" fmla="*/ 529 w 1578"/>
                <a:gd name="T85" fmla="*/ 2 h 1295"/>
                <a:gd name="T86" fmla="*/ 503 w 1578"/>
                <a:gd name="T87" fmla="*/ 0 h 1295"/>
                <a:gd name="T88" fmla="*/ 484 w 1578"/>
                <a:gd name="T89" fmla="*/ 2 h 1295"/>
                <a:gd name="T90" fmla="*/ 452 w 1578"/>
                <a:gd name="T91" fmla="*/ 22 h 1295"/>
                <a:gd name="T92" fmla="*/ 417 w 1578"/>
                <a:gd name="T93" fmla="*/ 47 h 1295"/>
                <a:gd name="T94" fmla="*/ 392 w 1578"/>
                <a:gd name="T95" fmla="*/ 66 h 1295"/>
                <a:gd name="T96" fmla="*/ 370 w 1578"/>
                <a:gd name="T97" fmla="*/ 89 h 1295"/>
                <a:gd name="T98" fmla="*/ 360 w 1578"/>
                <a:gd name="T99" fmla="*/ 100 h 1295"/>
                <a:gd name="T100" fmla="*/ 344 w 1578"/>
                <a:gd name="T101" fmla="*/ 120 h 1295"/>
                <a:gd name="T102" fmla="*/ 333 w 1578"/>
                <a:gd name="T103" fmla="*/ 131 h 1295"/>
                <a:gd name="T104" fmla="*/ 315 w 1578"/>
                <a:gd name="T105" fmla="*/ 152 h 1295"/>
                <a:gd name="T106" fmla="*/ 315 w 1578"/>
                <a:gd name="T107" fmla="*/ 150 h 1295"/>
                <a:gd name="T108" fmla="*/ 306 w 1578"/>
                <a:gd name="T109" fmla="*/ 159 h 1295"/>
                <a:gd name="T110" fmla="*/ 276 w 1578"/>
                <a:gd name="T111" fmla="*/ 178 h 1295"/>
                <a:gd name="T112" fmla="*/ 253 w 1578"/>
                <a:gd name="T113" fmla="*/ 185 h 1295"/>
                <a:gd name="T114" fmla="*/ 194 w 1578"/>
                <a:gd name="T115" fmla="*/ 185 h 1295"/>
                <a:gd name="T116" fmla="*/ 102 w 1578"/>
                <a:gd name="T117" fmla="*/ 187 h 1295"/>
                <a:gd name="T118" fmla="*/ 43 w 1578"/>
                <a:gd name="T119" fmla="*/ 188 h 1295"/>
                <a:gd name="T120" fmla="*/ 36 w 1578"/>
                <a:gd name="T121" fmla="*/ 190 h 1295"/>
                <a:gd name="T122" fmla="*/ 36 w 1578"/>
                <a:gd name="T123" fmla="*/ 188 h 129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78"/>
                <a:gd name="T187" fmla="*/ 0 h 1295"/>
                <a:gd name="T188" fmla="*/ 1578 w 1578"/>
                <a:gd name="T189" fmla="*/ 1295 h 129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78" h="1295">
                  <a:moveTo>
                    <a:pt x="0" y="947"/>
                  </a:moveTo>
                  <a:lnTo>
                    <a:pt x="0" y="947"/>
                  </a:lnTo>
                  <a:lnTo>
                    <a:pt x="4" y="947"/>
                  </a:lnTo>
                  <a:lnTo>
                    <a:pt x="10" y="947"/>
                  </a:lnTo>
                  <a:lnTo>
                    <a:pt x="19" y="947"/>
                  </a:lnTo>
                  <a:lnTo>
                    <a:pt x="31" y="947"/>
                  </a:lnTo>
                  <a:lnTo>
                    <a:pt x="43" y="947"/>
                  </a:lnTo>
                  <a:lnTo>
                    <a:pt x="76" y="945"/>
                  </a:lnTo>
                  <a:lnTo>
                    <a:pt x="118" y="945"/>
                  </a:lnTo>
                  <a:lnTo>
                    <a:pt x="161" y="945"/>
                  </a:lnTo>
                  <a:lnTo>
                    <a:pt x="208" y="943"/>
                  </a:lnTo>
                  <a:lnTo>
                    <a:pt x="260" y="943"/>
                  </a:lnTo>
                  <a:lnTo>
                    <a:pt x="310" y="940"/>
                  </a:lnTo>
                  <a:lnTo>
                    <a:pt x="357" y="940"/>
                  </a:lnTo>
                  <a:lnTo>
                    <a:pt x="402" y="940"/>
                  </a:lnTo>
                  <a:lnTo>
                    <a:pt x="444" y="938"/>
                  </a:lnTo>
                  <a:lnTo>
                    <a:pt x="479" y="938"/>
                  </a:lnTo>
                  <a:lnTo>
                    <a:pt x="493" y="938"/>
                  </a:lnTo>
                  <a:lnTo>
                    <a:pt x="505" y="938"/>
                  </a:lnTo>
                  <a:lnTo>
                    <a:pt x="516" y="936"/>
                  </a:lnTo>
                  <a:lnTo>
                    <a:pt x="524" y="936"/>
                  </a:lnTo>
                  <a:lnTo>
                    <a:pt x="528" y="936"/>
                  </a:lnTo>
                  <a:lnTo>
                    <a:pt x="530" y="936"/>
                  </a:lnTo>
                  <a:lnTo>
                    <a:pt x="534" y="936"/>
                  </a:lnTo>
                  <a:lnTo>
                    <a:pt x="538" y="936"/>
                  </a:lnTo>
                  <a:lnTo>
                    <a:pt x="547" y="940"/>
                  </a:lnTo>
                  <a:lnTo>
                    <a:pt x="586" y="945"/>
                  </a:lnTo>
                  <a:lnTo>
                    <a:pt x="625" y="949"/>
                  </a:lnTo>
                  <a:lnTo>
                    <a:pt x="658" y="955"/>
                  </a:lnTo>
                  <a:lnTo>
                    <a:pt x="691" y="961"/>
                  </a:lnTo>
                  <a:lnTo>
                    <a:pt x="712" y="971"/>
                  </a:lnTo>
                  <a:lnTo>
                    <a:pt x="734" y="980"/>
                  </a:lnTo>
                  <a:lnTo>
                    <a:pt x="757" y="988"/>
                  </a:lnTo>
                  <a:lnTo>
                    <a:pt x="778" y="998"/>
                  </a:lnTo>
                  <a:lnTo>
                    <a:pt x="790" y="1006"/>
                  </a:lnTo>
                  <a:lnTo>
                    <a:pt x="802" y="1015"/>
                  </a:lnTo>
                  <a:lnTo>
                    <a:pt x="815" y="1021"/>
                  </a:lnTo>
                  <a:lnTo>
                    <a:pt x="827" y="1027"/>
                  </a:lnTo>
                  <a:lnTo>
                    <a:pt x="835" y="1035"/>
                  </a:lnTo>
                  <a:lnTo>
                    <a:pt x="844" y="1044"/>
                  </a:lnTo>
                  <a:lnTo>
                    <a:pt x="850" y="1052"/>
                  </a:lnTo>
                  <a:lnTo>
                    <a:pt x="860" y="1060"/>
                  </a:lnTo>
                  <a:lnTo>
                    <a:pt x="864" y="1066"/>
                  </a:lnTo>
                  <a:lnTo>
                    <a:pt x="868" y="1072"/>
                  </a:lnTo>
                  <a:lnTo>
                    <a:pt x="875" y="1075"/>
                  </a:lnTo>
                  <a:lnTo>
                    <a:pt x="879" y="1075"/>
                  </a:lnTo>
                  <a:lnTo>
                    <a:pt x="881" y="1077"/>
                  </a:lnTo>
                  <a:lnTo>
                    <a:pt x="883" y="1079"/>
                  </a:lnTo>
                  <a:lnTo>
                    <a:pt x="883" y="1083"/>
                  </a:lnTo>
                  <a:lnTo>
                    <a:pt x="885" y="1089"/>
                  </a:lnTo>
                  <a:lnTo>
                    <a:pt x="889" y="1097"/>
                  </a:lnTo>
                  <a:lnTo>
                    <a:pt x="893" y="1103"/>
                  </a:lnTo>
                  <a:lnTo>
                    <a:pt x="897" y="1110"/>
                  </a:lnTo>
                  <a:lnTo>
                    <a:pt x="904" y="1116"/>
                  </a:lnTo>
                  <a:lnTo>
                    <a:pt x="908" y="1118"/>
                  </a:lnTo>
                  <a:lnTo>
                    <a:pt x="914" y="1122"/>
                  </a:lnTo>
                  <a:lnTo>
                    <a:pt x="924" y="1134"/>
                  </a:lnTo>
                  <a:lnTo>
                    <a:pt x="934" y="1149"/>
                  </a:lnTo>
                  <a:lnTo>
                    <a:pt x="963" y="1174"/>
                  </a:lnTo>
                  <a:lnTo>
                    <a:pt x="994" y="1192"/>
                  </a:lnTo>
                  <a:lnTo>
                    <a:pt x="1011" y="1200"/>
                  </a:lnTo>
                  <a:lnTo>
                    <a:pt x="1025" y="1204"/>
                  </a:lnTo>
                  <a:lnTo>
                    <a:pt x="1033" y="1211"/>
                  </a:lnTo>
                  <a:lnTo>
                    <a:pt x="1040" y="1215"/>
                  </a:lnTo>
                  <a:lnTo>
                    <a:pt x="1044" y="1217"/>
                  </a:lnTo>
                  <a:lnTo>
                    <a:pt x="1048" y="1219"/>
                  </a:lnTo>
                  <a:lnTo>
                    <a:pt x="1052" y="1221"/>
                  </a:lnTo>
                  <a:lnTo>
                    <a:pt x="1056" y="1223"/>
                  </a:lnTo>
                  <a:lnTo>
                    <a:pt x="1062" y="1225"/>
                  </a:lnTo>
                  <a:lnTo>
                    <a:pt x="1069" y="1231"/>
                  </a:lnTo>
                  <a:lnTo>
                    <a:pt x="1073" y="1235"/>
                  </a:lnTo>
                  <a:lnTo>
                    <a:pt x="1077" y="1240"/>
                  </a:lnTo>
                  <a:lnTo>
                    <a:pt x="1075" y="1237"/>
                  </a:lnTo>
                  <a:lnTo>
                    <a:pt x="1073" y="1235"/>
                  </a:lnTo>
                  <a:lnTo>
                    <a:pt x="1073" y="1231"/>
                  </a:lnTo>
                  <a:lnTo>
                    <a:pt x="1075" y="1231"/>
                  </a:lnTo>
                  <a:lnTo>
                    <a:pt x="1077" y="1231"/>
                  </a:lnTo>
                  <a:lnTo>
                    <a:pt x="1083" y="1235"/>
                  </a:lnTo>
                  <a:lnTo>
                    <a:pt x="1089" y="1240"/>
                  </a:lnTo>
                  <a:lnTo>
                    <a:pt x="1099" y="1246"/>
                  </a:lnTo>
                  <a:lnTo>
                    <a:pt x="1132" y="1264"/>
                  </a:lnTo>
                  <a:lnTo>
                    <a:pt x="1168" y="1277"/>
                  </a:lnTo>
                  <a:lnTo>
                    <a:pt x="1205" y="1287"/>
                  </a:lnTo>
                  <a:lnTo>
                    <a:pt x="1240" y="1295"/>
                  </a:lnTo>
                  <a:lnTo>
                    <a:pt x="1254" y="1295"/>
                  </a:lnTo>
                  <a:lnTo>
                    <a:pt x="1264" y="1293"/>
                  </a:lnTo>
                  <a:lnTo>
                    <a:pt x="1283" y="1293"/>
                  </a:lnTo>
                  <a:lnTo>
                    <a:pt x="1293" y="1293"/>
                  </a:lnTo>
                  <a:lnTo>
                    <a:pt x="1302" y="1293"/>
                  </a:lnTo>
                  <a:lnTo>
                    <a:pt x="1308" y="1293"/>
                  </a:lnTo>
                  <a:lnTo>
                    <a:pt x="1312" y="1289"/>
                  </a:lnTo>
                  <a:lnTo>
                    <a:pt x="1322" y="1283"/>
                  </a:lnTo>
                  <a:lnTo>
                    <a:pt x="1335" y="1275"/>
                  </a:lnTo>
                  <a:lnTo>
                    <a:pt x="1345" y="1268"/>
                  </a:lnTo>
                  <a:lnTo>
                    <a:pt x="1357" y="1264"/>
                  </a:lnTo>
                  <a:lnTo>
                    <a:pt x="1368" y="1260"/>
                  </a:lnTo>
                  <a:lnTo>
                    <a:pt x="1372" y="1258"/>
                  </a:lnTo>
                  <a:lnTo>
                    <a:pt x="1378" y="1252"/>
                  </a:lnTo>
                  <a:lnTo>
                    <a:pt x="1384" y="1246"/>
                  </a:lnTo>
                  <a:lnTo>
                    <a:pt x="1390" y="1244"/>
                  </a:lnTo>
                  <a:lnTo>
                    <a:pt x="1396" y="1242"/>
                  </a:lnTo>
                  <a:lnTo>
                    <a:pt x="1411" y="1229"/>
                  </a:lnTo>
                  <a:lnTo>
                    <a:pt x="1421" y="1217"/>
                  </a:lnTo>
                  <a:lnTo>
                    <a:pt x="1432" y="1204"/>
                  </a:lnTo>
                  <a:lnTo>
                    <a:pt x="1442" y="1192"/>
                  </a:lnTo>
                  <a:lnTo>
                    <a:pt x="1446" y="1184"/>
                  </a:lnTo>
                  <a:lnTo>
                    <a:pt x="1446" y="1178"/>
                  </a:lnTo>
                  <a:lnTo>
                    <a:pt x="1448" y="1178"/>
                  </a:lnTo>
                  <a:lnTo>
                    <a:pt x="1448" y="1180"/>
                  </a:lnTo>
                  <a:lnTo>
                    <a:pt x="1448" y="1182"/>
                  </a:lnTo>
                  <a:lnTo>
                    <a:pt x="1452" y="1182"/>
                  </a:lnTo>
                  <a:lnTo>
                    <a:pt x="1458" y="1176"/>
                  </a:lnTo>
                  <a:lnTo>
                    <a:pt x="1460" y="1174"/>
                  </a:lnTo>
                  <a:lnTo>
                    <a:pt x="1460" y="1169"/>
                  </a:lnTo>
                  <a:lnTo>
                    <a:pt x="1462" y="1163"/>
                  </a:lnTo>
                  <a:lnTo>
                    <a:pt x="1469" y="1157"/>
                  </a:lnTo>
                  <a:lnTo>
                    <a:pt x="1475" y="1151"/>
                  </a:lnTo>
                  <a:lnTo>
                    <a:pt x="1483" y="1132"/>
                  </a:lnTo>
                  <a:lnTo>
                    <a:pt x="1491" y="1116"/>
                  </a:lnTo>
                  <a:lnTo>
                    <a:pt x="1508" y="1085"/>
                  </a:lnTo>
                  <a:lnTo>
                    <a:pt x="1514" y="1056"/>
                  </a:lnTo>
                  <a:lnTo>
                    <a:pt x="1524" y="1027"/>
                  </a:lnTo>
                  <a:lnTo>
                    <a:pt x="1533" y="998"/>
                  </a:lnTo>
                  <a:lnTo>
                    <a:pt x="1541" y="969"/>
                  </a:lnTo>
                  <a:lnTo>
                    <a:pt x="1551" y="924"/>
                  </a:lnTo>
                  <a:lnTo>
                    <a:pt x="1557" y="879"/>
                  </a:lnTo>
                  <a:lnTo>
                    <a:pt x="1566" y="804"/>
                  </a:lnTo>
                  <a:lnTo>
                    <a:pt x="1574" y="730"/>
                  </a:lnTo>
                  <a:lnTo>
                    <a:pt x="1576" y="658"/>
                  </a:lnTo>
                  <a:lnTo>
                    <a:pt x="1578" y="586"/>
                  </a:lnTo>
                  <a:lnTo>
                    <a:pt x="1578" y="499"/>
                  </a:lnTo>
                  <a:lnTo>
                    <a:pt x="1576" y="456"/>
                  </a:lnTo>
                  <a:lnTo>
                    <a:pt x="1574" y="412"/>
                  </a:lnTo>
                  <a:lnTo>
                    <a:pt x="1568" y="369"/>
                  </a:lnTo>
                  <a:lnTo>
                    <a:pt x="1559" y="326"/>
                  </a:lnTo>
                  <a:lnTo>
                    <a:pt x="1549" y="285"/>
                  </a:lnTo>
                  <a:lnTo>
                    <a:pt x="1533" y="243"/>
                  </a:lnTo>
                  <a:lnTo>
                    <a:pt x="1522" y="219"/>
                  </a:lnTo>
                  <a:lnTo>
                    <a:pt x="1514" y="194"/>
                  </a:lnTo>
                  <a:lnTo>
                    <a:pt x="1502" y="169"/>
                  </a:lnTo>
                  <a:lnTo>
                    <a:pt x="1493" y="159"/>
                  </a:lnTo>
                  <a:lnTo>
                    <a:pt x="1483" y="148"/>
                  </a:lnTo>
                  <a:lnTo>
                    <a:pt x="1481" y="140"/>
                  </a:lnTo>
                  <a:lnTo>
                    <a:pt x="1481" y="136"/>
                  </a:lnTo>
                  <a:lnTo>
                    <a:pt x="1479" y="136"/>
                  </a:lnTo>
                  <a:lnTo>
                    <a:pt x="1477" y="136"/>
                  </a:lnTo>
                  <a:lnTo>
                    <a:pt x="1473" y="134"/>
                  </a:lnTo>
                  <a:lnTo>
                    <a:pt x="1467" y="128"/>
                  </a:lnTo>
                  <a:lnTo>
                    <a:pt x="1456" y="115"/>
                  </a:lnTo>
                  <a:lnTo>
                    <a:pt x="1450" y="103"/>
                  </a:lnTo>
                  <a:lnTo>
                    <a:pt x="1442" y="93"/>
                  </a:lnTo>
                  <a:lnTo>
                    <a:pt x="1429" y="82"/>
                  </a:lnTo>
                  <a:lnTo>
                    <a:pt x="1417" y="64"/>
                  </a:lnTo>
                  <a:lnTo>
                    <a:pt x="1407" y="58"/>
                  </a:lnTo>
                  <a:lnTo>
                    <a:pt x="1396" y="54"/>
                  </a:lnTo>
                  <a:lnTo>
                    <a:pt x="1394" y="45"/>
                  </a:lnTo>
                  <a:lnTo>
                    <a:pt x="1394" y="41"/>
                  </a:lnTo>
                  <a:lnTo>
                    <a:pt x="1392" y="35"/>
                  </a:lnTo>
                  <a:lnTo>
                    <a:pt x="1388" y="35"/>
                  </a:lnTo>
                  <a:lnTo>
                    <a:pt x="1384" y="33"/>
                  </a:lnTo>
                  <a:lnTo>
                    <a:pt x="1378" y="31"/>
                  </a:lnTo>
                  <a:lnTo>
                    <a:pt x="1368" y="29"/>
                  </a:lnTo>
                  <a:lnTo>
                    <a:pt x="1355" y="25"/>
                  </a:lnTo>
                  <a:lnTo>
                    <a:pt x="1345" y="21"/>
                  </a:lnTo>
                  <a:lnTo>
                    <a:pt x="1328" y="14"/>
                  </a:lnTo>
                  <a:lnTo>
                    <a:pt x="1318" y="10"/>
                  </a:lnTo>
                  <a:lnTo>
                    <a:pt x="1306" y="6"/>
                  </a:lnTo>
                  <a:lnTo>
                    <a:pt x="1295" y="4"/>
                  </a:lnTo>
                  <a:lnTo>
                    <a:pt x="1281" y="2"/>
                  </a:lnTo>
                  <a:lnTo>
                    <a:pt x="1260" y="2"/>
                  </a:lnTo>
                  <a:lnTo>
                    <a:pt x="1246" y="0"/>
                  </a:lnTo>
                  <a:lnTo>
                    <a:pt x="1231" y="0"/>
                  </a:lnTo>
                  <a:lnTo>
                    <a:pt x="1227" y="0"/>
                  </a:lnTo>
                  <a:lnTo>
                    <a:pt x="1219" y="0"/>
                  </a:lnTo>
                  <a:lnTo>
                    <a:pt x="1203" y="2"/>
                  </a:lnTo>
                  <a:lnTo>
                    <a:pt x="1184" y="4"/>
                  </a:lnTo>
                  <a:lnTo>
                    <a:pt x="1170" y="8"/>
                  </a:lnTo>
                  <a:lnTo>
                    <a:pt x="1149" y="21"/>
                  </a:lnTo>
                  <a:lnTo>
                    <a:pt x="1126" y="33"/>
                  </a:lnTo>
                  <a:lnTo>
                    <a:pt x="1106" y="43"/>
                  </a:lnTo>
                  <a:lnTo>
                    <a:pt x="1083" y="54"/>
                  </a:lnTo>
                  <a:lnTo>
                    <a:pt x="1064" y="70"/>
                  </a:lnTo>
                  <a:lnTo>
                    <a:pt x="1042" y="82"/>
                  </a:lnTo>
                  <a:lnTo>
                    <a:pt x="1019" y="93"/>
                  </a:lnTo>
                  <a:lnTo>
                    <a:pt x="996" y="103"/>
                  </a:lnTo>
                  <a:lnTo>
                    <a:pt x="984" y="111"/>
                  </a:lnTo>
                  <a:lnTo>
                    <a:pt x="972" y="122"/>
                  </a:lnTo>
                  <a:lnTo>
                    <a:pt x="959" y="130"/>
                  </a:lnTo>
                  <a:lnTo>
                    <a:pt x="947" y="136"/>
                  </a:lnTo>
                  <a:lnTo>
                    <a:pt x="932" y="153"/>
                  </a:lnTo>
                  <a:lnTo>
                    <a:pt x="914" y="169"/>
                  </a:lnTo>
                  <a:lnTo>
                    <a:pt x="906" y="175"/>
                  </a:lnTo>
                  <a:lnTo>
                    <a:pt x="899" y="179"/>
                  </a:lnTo>
                  <a:lnTo>
                    <a:pt x="891" y="184"/>
                  </a:lnTo>
                  <a:lnTo>
                    <a:pt x="889" y="186"/>
                  </a:lnTo>
                  <a:lnTo>
                    <a:pt x="881" y="198"/>
                  </a:lnTo>
                  <a:lnTo>
                    <a:pt x="871" y="208"/>
                  </a:lnTo>
                  <a:lnTo>
                    <a:pt x="858" y="221"/>
                  </a:lnTo>
                  <a:lnTo>
                    <a:pt x="848" y="231"/>
                  </a:lnTo>
                  <a:lnTo>
                    <a:pt x="842" y="237"/>
                  </a:lnTo>
                  <a:lnTo>
                    <a:pt x="833" y="241"/>
                  </a:lnTo>
                  <a:lnTo>
                    <a:pt x="825" y="245"/>
                  </a:lnTo>
                  <a:lnTo>
                    <a:pt x="823" y="247"/>
                  </a:lnTo>
                  <a:lnTo>
                    <a:pt x="815" y="258"/>
                  </a:lnTo>
                  <a:lnTo>
                    <a:pt x="802" y="268"/>
                  </a:lnTo>
                  <a:lnTo>
                    <a:pt x="778" y="285"/>
                  </a:lnTo>
                  <a:lnTo>
                    <a:pt x="772" y="295"/>
                  </a:lnTo>
                  <a:lnTo>
                    <a:pt x="769" y="299"/>
                  </a:lnTo>
                  <a:lnTo>
                    <a:pt x="769" y="297"/>
                  </a:lnTo>
                  <a:lnTo>
                    <a:pt x="769" y="295"/>
                  </a:lnTo>
                  <a:lnTo>
                    <a:pt x="765" y="295"/>
                  </a:lnTo>
                  <a:lnTo>
                    <a:pt x="757" y="301"/>
                  </a:lnTo>
                  <a:lnTo>
                    <a:pt x="753" y="307"/>
                  </a:lnTo>
                  <a:lnTo>
                    <a:pt x="749" y="313"/>
                  </a:lnTo>
                  <a:lnTo>
                    <a:pt x="739" y="320"/>
                  </a:lnTo>
                  <a:lnTo>
                    <a:pt x="728" y="326"/>
                  </a:lnTo>
                  <a:lnTo>
                    <a:pt x="701" y="338"/>
                  </a:lnTo>
                  <a:lnTo>
                    <a:pt x="675" y="351"/>
                  </a:lnTo>
                  <a:lnTo>
                    <a:pt x="650" y="363"/>
                  </a:lnTo>
                  <a:lnTo>
                    <a:pt x="644" y="363"/>
                  </a:lnTo>
                  <a:lnTo>
                    <a:pt x="637" y="363"/>
                  </a:lnTo>
                  <a:lnTo>
                    <a:pt x="617" y="363"/>
                  </a:lnTo>
                  <a:lnTo>
                    <a:pt x="588" y="363"/>
                  </a:lnTo>
                  <a:lnTo>
                    <a:pt x="555" y="363"/>
                  </a:lnTo>
                  <a:lnTo>
                    <a:pt x="518" y="363"/>
                  </a:lnTo>
                  <a:lnTo>
                    <a:pt x="475" y="365"/>
                  </a:lnTo>
                  <a:lnTo>
                    <a:pt x="431" y="365"/>
                  </a:lnTo>
                  <a:lnTo>
                    <a:pt x="384" y="365"/>
                  </a:lnTo>
                  <a:lnTo>
                    <a:pt x="291" y="367"/>
                  </a:lnTo>
                  <a:lnTo>
                    <a:pt x="248" y="367"/>
                  </a:lnTo>
                  <a:lnTo>
                    <a:pt x="204" y="369"/>
                  </a:lnTo>
                  <a:lnTo>
                    <a:pt x="167" y="369"/>
                  </a:lnTo>
                  <a:lnTo>
                    <a:pt x="134" y="371"/>
                  </a:lnTo>
                  <a:lnTo>
                    <a:pt x="105" y="371"/>
                  </a:lnTo>
                  <a:lnTo>
                    <a:pt x="85" y="371"/>
                  </a:lnTo>
                  <a:lnTo>
                    <a:pt x="85" y="377"/>
                  </a:lnTo>
                  <a:lnTo>
                    <a:pt x="85" y="375"/>
                  </a:lnTo>
                  <a:lnTo>
                    <a:pt x="87" y="373"/>
                  </a:lnTo>
                  <a:lnTo>
                    <a:pt x="89" y="371"/>
                  </a:lnTo>
                  <a:lnTo>
                    <a:pt x="91" y="371"/>
                  </a:lnTo>
                  <a:lnTo>
                    <a:pt x="89" y="371"/>
                  </a:lnTo>
                  <a:lnTo>
                    <a:pt x="87" y="371"/>
                  </a:lnTo>
                  <a:lnTo>
                    <a:pt x="85" y="371"/>
                  </a:lnTo>
                  <a:lnTo>
                    <a:pt x="0" y="947"/>
                  </a:lnTo>
                  <a:close/>
                </a:path>
              </a:pathLst>
            </a:custGeom>
            <a:solidFill>
              <a:srgbClr val="FFD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Freeform 6"/>
            <p:cNvSpPr>
              <a:spLocks/>
            </p:cNvSpPr>
            <p:nvPr/>
          </p:nvSpPr>
          <p:spPr bwMode="auto">
            <a:xfrm rot="2460689">
              <a:off x="1378" y="1818"/>
              <a:ext cx="1029" cy="947"/>
            </a:xfrm>
            <a:custGeom>
              <a:avLst/>
              <a:gdLst>
                <a:gd name="T0" fmla="*/ 19 w 1610"/>
                <a:gd name="T1" fmla="*/ 497 h 1329"/>
                <a:gd name="T2" fmla="*/ 222 w 1610"/>
                <a:gd name="T3" fmla="*/ 492 h 1329"/>
                <a:gd name="T4" fmla="*/ 288 w 1610"/>
                <a:gd name="T5" fmla="*/ 505 h 1329"/>
                <a:gd name="T6" fmla="*/ 350 w 1610"/>
                <a:gd name="T7" fmla="*/ 549 h 1329"/>
                <a:gd name="T8" fmla="*/ 365 w 1610"/>
                <a:gd name="T9" fmla="*/ 564 h 1329"/>
                <a:gd name="T10" fmla="*/ 375 w 1610"/>
                <a:gd name="T11" fmla="*/ 584 h 1329"/>
                <a:gd name="T12" fmla="*/ 434 w 1610"/>
                <a:gd name="T13" fmla="*/ 637 h 1329"/>
                <a:gd name="T14" fmla="*/ 451 w 1610"/>
                <a:gd name="T15" fmla="*/ 631 h 1329"/>
                <a:gd name="T16" fmla="*/ 449 w 1610"/>
                <a:gd name="T17" fmla="*/ 646 h 1329"/>
                <a:gd name="T18" fmla="*/ 543 w 1610"/>
                <a:gd name="T19" fmla="*/ 673 h 1329"/>
                <a:gd name="T20" fmla="*/ 580 w 1610"/>
                <a:gd name="T21" fmla="*/ 646 h 1329"/>
                <a:gd name="T22" fmla="*/ 593 w 1610"/>
                <a:gd name="T23" fmla="*/ 613 h 1329"/>
                <a:gd name="T24" fmla="*/ 607 w 1610"/>
                <a:gd name="T25" fmla="*/ 612 h 1329"/>
                <a:gd name="T26" fmla="*/ 628 w 1610"/>
                <a:gd name="T27" fmla="*/ 564 h 1329"/>
                <a:gd name="T28" fmla="*/ 656 w 1610"/>
                <a:gd name="T29" fmla="*/ 381 h 1329"/>
                <a:gd name="T30" fmla="*/ 626 w 1610"/>
                <a:gd name="T31" fmla="*/ 91 h 1329"/>
                <a:gd name="T32" fmla="*/ 611 w 1610"/>
                <a:gd name="T33" fmla="*/ 78 h 1329"/>
                <a:gd name="T34" fmla="*/ 605 w 1610"/>
                <a:gd name="T35" fmla="*/ 58 h 1329"/>
                <a:gd name="T36" fmla="*/ 580 w 1610"/>
                <a:gd name="T37" fmla="*/ 29 h 1329"/>
                <a:gd name="T38" fmla="*/ 552 w 1610"/>
                <a:gd name="T39" fmla="*/ 9 h 1329"/>
                <a:gd name="T40" fmla="*/ 474 w 1610"/>
                <a:gd name="T41" fmla="*/ 11 h 1329"/>
                <a:gd name="T42" fmla="*/ 394 w 1610"/>
                <a:gd name="T43" fmla="*/ 68 h 1329"/>
                <a:gd name="T44" fmla="*/ 371 w 1610"/>
                <a:gd name="T45" fmla="*/ 93 h 1329"/>
                <a:gd name="T46" fmla="*/ 338 w 1610"/>
                <a:gd name="T47" fmla="*/ 128 h 1329"/>
                <a:gd name="T48" fmla="*/ 321 w 1610"/>
                <a:gd name="T49" fmla="*/ 169 h 1329"/>
                <a:gd name="T50" fmla="*/ 316 w 1610"/>
                <a:gd name="T51" fmla="*/ 162 h 1329"/>
                <a:gd name="T52" fmla="*/ 270 w 1610"/>
                <a:gd name="T53" fmla="*/ 185 h 1329"/>
                <a:gd name="T54" fmla="*/ 39 w 1610"/>
                <a:gd name="T55" fmla="*/ 190 h 1329"/>
                <a:gd name="T56" fmla="*/ 48 w 1610"/>
                <a:gd name="T57" fmla="*/ 199 h 1329"/>
                <a:gd name="T58" fmla="*/ 43 w 1610"/>
                <a:gd name="T59" fmla="*/ 189 h 1329"/>
                <a:gd name="T60" fmla="*/ 39 w 1610"/>
                <a:gd name="T61" fmla="*/ 191 h 1329"/>
                <a:gd name="T62" fmla="*/ 42 w 1610"/>
                <a:gd name="T63" fmla="*/ 209 h 1329"/>
                <a:gd name="T64" fmla="*/ 90 w 1610"/>
                <a:gd name="T65" fmla="*/ 205 h 1329"/>
                <a:gd name="T66" fmla="*/ 284 w 1610"/>
                <a:gd name="T67" fmla="*/ 194 h 1329"/>
                <a:gd name="T68" fmla="*/ 318 w 1610"/>
                <a:gd name="T69" fmla="*/ 165 h 1329"/>
                <a:gd name="T70" fmla="*/ 318 w 1610"/>
                <a:gd name="T71" fmla="*/ 153 h 1329"/>
                <a:gd name="T72" fmla="*/ 346 w 1610"/>
                <a:gd name="T73" fmla="*/ 142 h 1329"/>
                <a:gd name="T74" fmla="*/ 382 w 1610"/>
                <a:gd name="T75" fmla="*/ 103 h 1329"/>
                <a:gd name="T76" fmla="*/ 417 w 1610"/>
                <a:gd name="T77" fmla="*/ 68 h 1329"/>
                <a:gd name="T78" fmla="*/ 490 w 1610"/>
                <a:gd name="T79" fmla="*/ 19 h 1329"/>
                <a:gd name="T80" fmla="*/ 553 w 1610"/>
                <a:gd name="T81" fmla="*/ 27 h 1329"/>
                <a:gd name="T82" fmla="*/ 571 w 1610"/>
                <a:gd name="T83" fmla="*/ 39 h 1329"/>
                <a:gd name="T84" fmla="*/ 594 w 1610"/>
                <a:gd name="T85" fmla="*/ 66 h 1329"/>
                <a:gd name="T86" fmla="*/ 607 w 1610"/>
                <a:gd name="T87" fmla="*/ 83 h 1329"/>
                <a:gd name="T88" fmla="*/ 613 w 1610"/>
                <a:gd name="T89" fmla="*/ 98 h 1329"/>
                <a:gd name="T90" fmla="*/ 649 w 1610"/>
                <a:gd name="T91" fmla="*/ 379 h 1329"/>
                <a:gd name="T92" fmla="*/ 616 w 1610"/>
                <a:gd name="T93" fmla="*/ 559 h 1329"/>
                <a:gd name="T94" fmla="*/ 598 w 1610"/>
                <a:gd name="T95" fmla="*/ 600 h 1329"/>
                <a:gd name="T96" fmla="*/ 602 w 1610"/>
                <a:gd name="T97" fmla="*/ 600 h 1329"/>
                <a:gd name="T98" fmla="*/ 570 w 1610"/>
                <a:gd name="T99" fmla="*/ 635 h 1329"/>
                <a:gd name="T100" fmla="*/ 538 w 1610"/>
                <a:gd name="T101" fmla="*/ 657 h 1329"/>
                <a:gd name="T102" fmla="*/ 460 w 1610"/>
                <a:gd name="T103" fmla="*/ 635 h 1329"/>
                <a:gd name="T104" fmla="*/ 441 w 1610"/>
                <a:gd name="T105" fmla="*/ 643 h 1329"/>
                <a:gd name="T106" fmla="*/ 440 w 1610"/>
                <a:gd name="T107" fmla="*/ 621 h 1329"/>
                <a:gd name="T108" fmla="*/ 390 w 1610"/>
                <a:gd name="T109" fmla="*/ 581 h 1329"/>
                <a:gd name="T110" fmla="*/ 374 w 1610"/>
                <a:gd name="T111" fmla="*/ 556 h 1329"/>
                <a:gd name="T112" fmla="*/ 363 w 1610"/>
                <a:gd name="T113" fmla="*/ 542 h 1329"/>
                <a:gd name="T114" fmla="*/ 309 w 1610"/>
                <a:gd name="T115" fmla="*/ 499 h 1329"/>
                <a:gd name="T116" fmla="*/ 220 w 1610"/>
                <a:gd name="T117" fmla="*/ 477 h 1329"/>
                <a:gd name="T118" fmla="*/ 38 w 1610"/>
                <a:gd name="T119" fmla="*/ 480 h 132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610"/>
                <a:gd name="T181" fmla="*/ 0 h 1329"/>
                <a:gd name="T182" fmla="*/ 1610 w 1610"/>
                <a:gd name="T183" fmla="*/ 1329 h 132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610" h="1329">
                  <a:moveTo>
                    <a:pt x="16" y="980"/>
                  </a:moveTo>
                  <a:lnTo>
                    <a:pt x="16" y="947"/>
                  </a:lnTo>
                  <a:lnTo>
                    <a:pt x="16" y="964"/>
                  </a:lnTo>
                  <a:lnTo>
                    <a:pt x="22" y="978"/>
                  </a:lnTo>
                  <a:lnTo>
                    <a:pt x="29" y="976"/>
                  </a:lnTo>
                  <a:lnTo>
                    <a:pt x="33" y="970"/>
                  </a:lnTo>
                  <a:lnTo>
                    <a:pt x="33" y="964"/>
                  </a:lnTo>
                  <a:lnTo>
                    <a:pt x="33" y="957"/>
                  </a:lnTo>
                  <a:lnTo>
                    <a:pt x="29" y="951"/>
                  </a:lnTo>
                  <a:lnTo>
                    <a:pt x="22" y="949"/>
                  </a:lnTo>
                  <a:lnTo>
                    <a:pt x="16" y="980"/>
                  </a:lnTo>
                  <a:lnTo>
                    <a:pt x="20" y="980"/>
                  </a:lnTo>
                  <a:lnTo>
                    <a:pt x="26" y="980"/>
                  </a:lnTo>
                  <a:lnTo>
                    <a:pt x="35" y="980"/>
                  </a:lnTo>
                  <a:lnTo>
                    <a:pt x="47" y="980"/>
                  </a:lnTo>
                  <a:lnTo>
                    <a:pt x="59" y="980"/>
                  </a:lnTo>
                  <a:lnTo>
                    <a:pt x="92" y="978"/>
                  </a:lnTo>
                  <a:lnTo>
                    <a:pt x="134" y="978"/>
                  </a:lnTo>
                  <a:lnTo>
                    <a:pt x="177" y="978"/>
                  </a:lnTo>
                  <a:lnTo>
                    <a:pt x="224" y="976"/>
                  </a:lnTo>
                  <a:lnTo>
                    <a:pt x="276" y="976"/>
                  </a:lnTo>
                  <a:lnTo>
                    <a:pt x="326" y="974"/>
                  </a:lnTo>
                  <a:lnTo>
                    <a:pt x="373" y="974"/>
                  </a:lnTo>
                  <a:lnTo>
                    <a:pt x="418" y="974"/>
                  </a:lnTo>
                  <a:lnTo>
                    <a:pt x="460" y="972"/>
                  </a:lnTo>
                  <a:lnTo>
                    <a:pt x="495" y="972"/>
                  </a:lnTo>
                  <a:lnTo>
                    <a:pt x="509" y="972"/>
                  </a:lnTo>
                  <a:lnTo>
                    <a:pt x="521" y="972"/>
                  </a:lnTo>
                  <a:lnTo>
                    <a:pt x="532" y="970"/>
                  </a:lnTo>
                  <a:lnTo>
                    <a:pt x="540" y="970"/>
                  </a:lnTo>
                  <a:lnTo>
                    <a:pt x="544" y="970"/>
                  </a:lnTo>
                  <a:lnTo>
                    <a:pt x="550" y="970"/>
                  </a:lnTo>
                  <a:lnTo>
                    <a:pt x="554" y="968"/>
                  </a:lnTo>
                  <a:lnTo>
                    <a:pt x="557" y="968"/>
                  </a:lnTo>
                  <a:lnTo>
                    <a:pt x="550" y="953"/>
                  </a:lnTo>
                  <a:lnTo>
                    <a:pt x="550" y="970"/>
                  </a:lnTo>
                  <a:lnTo>
                    <a:pt x="544" y="968"/>
                  </a:lnTo>
                  <a:lnTo>
                    <a:pt x="548" y="970"/>
                  </a:lnTo>
                  <a:lnTo>
                    <a:pt x="557" y="972"/>
                  </a:lnTo>
                  <a:lnTo>
                    <a:pt x="561" y="974"/>
                  </a:lnTo>
                  <a:lnTo>
                    <a:pt x="602" y="978"/>
                  </a:lnTo>
                  <a:lnTo>
                    <a:pt x="639" y="982"/>
                  </a:lnTo>
                  <a:lnTo>
                    <a:pt x="641" y="966"/>
                  </a:lnTo>
                  <a:lnTo>
                    <a:pt x="637" y="982"/>
                  </a:lnTo>
                  <a:lnTo>
                    <a:pt x="668" y="988"/>
                  </a:lnTo>
                  <a:lnTo>
                    <a:pt x="705" y="995"/>
                  </a:lnTo>
                  <a:lnTo>
                    <a:pt x="707" y="978"/>
                  </a:lnTo>
                  <a:lnTo>
                    <a:pt x="699" y="993"/>
                  </a:lnTo>
                  <a:lnTo>
                    <a:pt x="722" y="1005"/>
                  </a:lnTo>
                  <a:lnTo>
                    <a:pt x="744" y="1013"/>
                  </a:lnTo>
                  <a:lnTo>
                    <a:pt x="767" y="1019"/>
                  </a:lnTo>
                  <a:lnTo>
                    <a:pt x="785" y="1030"/>
                  </a:lnTo>
                  <a:lnTo>
                    <a:pt x="800" y="1038"/>
                  </a:lnTo>
                  <a:lnTo>
                    <a:pt x="812" y="1046"/>
                  </a:lnTo>
                  <a:lnTo>
                    <a:pt x="825" y="1054"/>
                  </a:lnTo>
                  <a:lnTo>
                    <a:pt x="839" y="1061"/>
                  </a:lnTo>
                  <a:lnTo>
                    <a:pt x="843" y="1044"/>
                  </a:lnTo>
                  <a:lnTo>
                    <a:pt x="833" y="1056"/>
                  </a:lnTo>
                  <a:lnTo>
                    <a:pt x="841" y="1065"/>
                  </a:lnTo>
                  <a:lnTo>
                    <a:pt x="847" y="1073"/>
                  </a:lnTo>
                  <a:lnTo>
                    <a:pt x="856" y="1081"/>
                  </a:lnTo>
                  <a:lnTo>
                    <a:pt x="868" y="1092"/>
                  </a:lnTo>
                  <a:lnTo>
                    <a:pt x="876" y="1077"/>
                  </a:lnTo>
                  <a:lnTo>
                    <a:pt x="866" y="1089"/>
                  </a:lnTo>
                  <a:lnTo>
                    <a:pt x="870" y="1096"/>
                  </a:lnTo>
                  <a:lnTo>
                    <a:pt x="874" y="1102"/>
                  </a:lnTo>
                  <a:lnTo>
                    <a:pt x="872" y="1102"/>
                  </a:lnTo>
                  <a:lnTo>
                    <a:pt x="878" y="1104"/>
                  </a:lnTo>
                  <a:lnTo>
                    <a:pt x="884" y="1106"/>
                  </a:lnTo>
                  <a:lnTo>
                    <a:pt x="889" y="1108"/>
                  </a:lnTo>
                  <a:lnTo>
                    <a:pt x="895" y="1092"/>
                  </a:lnTo>
                  <a:lnTo>
                    <a:pt x="882" y="1104"/>
                  </a:lnTo>
                  <a:lnTo>
                    <a:pt x="878" y="1098"/>
                  </a:lnTo>
                  <a:lnTo>
                    <a:pt x="882" y="1102"/>
                  </a:lnTo>
                  <a:lnTo>
                    <a:pt x="884" y="1106"/>
                  </a:lnTo>
                  <a:lnTo>
                    <a:pt x="891" y="1108"/>
                  </a:lnTo>
                  <a:lnTo>
                    <a:pt x="893" y="1112"/>
                  </a:lnTo>
                  <a:lnTo>
                    <a:pt x="899" y="1096"/>
                  </a:lnTo>
                  <a:lnTo>
                    <a:pt x="887" y="1108"/>
                  </a:lnTo>
                  <a:lnTo>
                    <a:pt x="884" y="1102"/>
                  </a:lnTo>
                  <a:lnTo>
                    <a:pt x="884" y="1106"/>
                  </a:lnTo>
                  <a:lnTo>
                    <a:pt x="887" y="1114"/>
                  </a:lnTo>
                  <a:lnTo>
                    <a:pt x="891" y="1120"/>
                  </a:lnTo>
                  <a:lnTo>
                    <a:pt x="893" y="1127"/>
                  </a:lnTo>
                  <a:lnTo>
                    <a:pt x="897" y="1131"/>
                  </a:lnTo>
                  <a:lnTo>
                    <a:pt x="903" y="1139"/>
                  </a:lnTo>
                  <a:lnTo>
                    <a:pt x="909" y="1143"/>
                  </a:lnTo>
                  <a:lnTo>
                    <a:pt x="913" y="1147"/>
                  </a:lnTo>
                  <a:lnTo>
                    <a:pt x="917" y="1151"/>
                  </a:lnTo>
                  <a:lnTo>
                    <a:pt x="922" y="1153"/>
                  </a:lnTo>
                  <a:lnTo>
                    <a:pt x="930" y="1139"/>
                  </a:lnTo>
                  <a:lnTo>
                    <a:pt x="917" y="1151"/>
                  </a:lnTo>
                  <a:lnTo>
                    <a:pt x="917" y="1149"/>
                  </a:lnTo>
                  <a:lnTo>
                    <a:pt x="924" y="1158"/>
                  </a:lnTo>
                  <a:lnTo>
                    <a:pt x="928" y="1164"/>
                  </a:lnTo>
                  <a:lnTo>
                    <a:pt x="940" y="1176"/>
                  </a:lnTo>
                  <a:lnTo>
                    <a:pt x="969" y="1201"/>
                  </a:lnTo>
                  <a:lnTo>
                    <a:pt x="973" y="1205"/>
                  </a:lnTo>
                  <a:lnTo>
                    <a:pt x="1004" y="1226"/>
                  </a:lnTo>
                  <a:lnTo>
                    <a:pt x="1021" y="1232"/>
                  </a:lnTo>
                  <a:lnTo>
                    <a:pt x="1037" y="1238"/>
                  </a:lnTo>
                  <a:lnTo>
                    <a:pt x="1041" y="1221"/>
                  </a:lnTo>
                  <a:lnTo>
                    <a:pt x="1033" y="1236"/>
                  </a:lnTo>
                  <a:lnTo>
                    <a:pt x="1043" y="1242"/>
                  </a:lnTo>
                  <a:lnTo>
                    <a:pt x="1049" y="1246"/>
                  </a:lnTo>
                  <a:lnTo>
                    <a:pt x="1054" y="1250"/>
                  </a:lnTo>
                  <a:lnTo>
                    <a:pt x="1058" y="1250"/>
                  </a:lnTo>
                  <a:lnTo>
                    <a:pt x="1062" y="1254"/>
                  </a:lnTo>
                  <a:lnTo>
                    <a:pt x="1066" y="1254"/>
                  </a:lnTo>
                  <a:lnTo>
                    <a:pt x="1072" y="1259"/>
                  </a:lnTo>
                  <a:lnTo>
                    <a:pt x="1078" y="1242"/>
                  </a:lnTo>
                  <a:lnTo>
                    <a:pt x="1068" y="1254"/>
                  </a:lnTo>
                  <a:lnTo>
                    <a:pt x="1074" y="1261"/>
                  </a:lnTo>
                  <a:lnTo>
                    <a:pt x="1078" y="1265"/>
                  </a:lnTo>
                  <a:lnTo>
                    <a:pt x="1080" y="1267"/>
                  </a:lnTo>
                  <a:lnTo>
                    <a:pt x="1087" y="1271"/>
                  </a:lnTo>
                  <a:lnTo>
                    <a:pt x="1093" y="1273"/>
                  </a:lnTo>
                  <a:lnTo>
                    <a:pt x="1099" y="1271"/>
                  </a:lnTo>
                  <a:lnTo>
                    <a:pt x="1103" y="1267"/>
                  </a:lnTo>
                  <a:lnTo>
                    <a:pt x="1107" y="1263"/>
                  </a:lnTo>
                  <a:lnTo>
                    <a:pt x="1109" y="1257"/>
                  </a:lnTo>
                  <a:lnTo>
                    <a:pt x="1107" y="1250"/>
                  </a:lnTo>
                  <a:lnTo>
                    <a:pt x="1103" y="1244"/>
                  </a:lnTo>
                  <a:lnTo>
                    <a:pt x="1101" y="1240"/>
                  </a:lnTo>
                  <a:lnTo>
                    <a:pt x="1089" y="1252"/>
                  </a:lnTo>
                  <a:lnTo>
                    <a:pt x="1105" y="1246"/>
                  </a:lnTo>
                  <a:lnTo>
                    <a:pt x="1103" y="1242"/>
                  </a:lnTo>
                  <a:lnTo>
                    <a:pt x="1089" y="1248"/>
                  </a:lnTo>
                  <a:lnTo>
                    <a:pt x="1099" y="1261"/>
                  </a:lnTo>
                  <a:lnTo>
                    <a:pt x="1103" y="1254"/>
                  </a:lnTo>
                  <a:lnTo>
                    <a:pt x="1105" y="1248"/>
                  </a:lnTo>
                  <a:lnTo>
                    <a:pt x="1095" y="1265"/>
                  </a:lnTo>
                  <a:lnTo>
                    <a:pt x="1097" y="1263"/>
                  </a:lnTo>
                  <a:lnTo>
                    <a:pt x="1091" y="1248"/>
                  </a:lnTo>
                  <a:lnTo>
                    <a:pt x="1091" y="1265"/>
                  </a:lnTo>
                  <a:lnTo>
                    <a:pt x="1085" y="1263"/>
                  </a:lnTo>
                  <a:lnTo>
                    <a:pt x="1087" y="1265"/>
                  </a:lnTo>
                  <a:lnTo>
                    <a:pt x="1093" y="1267"/>
                  </a:lnTo>
                  <a:lnTo>
                    <a:pt x="1099" y="1271"/>
                  </a:lnTo>
                  <a:lnTo>
                    <a:pt x="1105" y="1257"/>
                  </a:lnTo>
                  <a:lnTo>
                    <a:pt x="1095" y="1267"/>
                  </a:lnTo>
                  <a:lnTo>
                    <a:pt x="1107" y="1277"/>
                  </a:lnTo>
                  <a:lnTo>
                    <a:pt x="1142" y="1296"/>
                  </a:lnTo>
                  <a:lnTo>
                    <a:pt x="1177" y="1310"/>
                  </a:lnTo>
                  <a:lnTo>
                    <a:pt x="1214" y="1320"/>
                  </a:lnTo>
                  <a:lnTo>
                    <a:pt x="1221" y="1320"/>
                  </a:lnTo>
                  <a:lnTo>
                    <a:pt x="1254" y="1329"/>
                  </a:lnTo>
                  <a:lnTo>
                    <a:pt x="1258" y="1329"/>
                  </a:lnTo>
                  <a:lnTo>
                    <a:pt x="1270" y="1329"/>
                  </a:lnTo>
                  <a:lnTo>
                    <a:pt x="1280" y="1327"/>
                  </a:lnTo>
                  <a:lnTo>
                    <a:pt x="1299" y="1327"/>
                  </a:lnTo>
                  <a:lnTo>
                    <a:pt x="1309" y="1327"/>
                  </a:lnTo>
                  <a:lnTo>
                    <a:pt x="1318" y="1327"/>
                  </a:lnTo>
                  <a:lnTo>
                    <a:pt x="1324" y="1327"/>
                  </a:lnTo>
                  <a:lnTo>
                    <a:pt x="1330" y="1325"/>
                  </a:lnTo>
                  <a:lnTo>
                    <a:pt x="1334" y="1323"/>
                  </a:lnTo>
                  <a:lnTo>
                    <a:pt x="1344" y="1316"/>
                  </a:lnTo>
                  <a:lnTo>
                    <a:pt x="1361" y="1306"/>
                  </a:lnTo>
                  <a:lnTo>
                    <a:pt x="1367" y="1302"/>
                  </a:lnTo>
                  <a:lnTo>
                    <a:pt x="1379" y="1296"/>
                  </a:lnTo>
                  <a:lnTo>
                    <a:pt x="1390" y="1292"/>
                  </a:lnTo>
                  <a:lnTo>
                    <a:pt x="1394" y="1292"/>
                  </a:lnTo>
                  <a:lnTo>
                    <a:pt x="1394" y="1290"/>
                  </a:lnTo>
                  <a:lnTo>
                    <a:pt x="1400" y="1287"/>
                  </a:lnTo>
                  <a:lnTo>
                    <a:pt x="1406" y="1279"/>
                  </a:lnTo>
                  <a:lnTo>
                    <a:pt x="1394" y="1269"/>
                  </a:lnTo>
                  <a:lnTo>
                    <a:pt x="1400" y="1283"/>
                  </a:lnTo>
                  <a:lnTo>
                    <a:pt x="1408" y="1277"/>
                  </a:lnTo>
                  <a:lnTo>
                    <a:pt x="1412" y="1277"/>
                  </a:lnTo>
                  <a:lnTo>
                    <a:pt x="1419" y="1273"/>
                  </a:lnTo>
                  <a:lnTo>
                    <a:pt x="1425" y="1271"/>
                  </a:lnTo>
                  <a:lnTo>
                    <a:pt x="1412" y="1259"/>
                  </a:lnTo>
                  <a:lnTo>
                    <a:pt x="1423" y="1273"/>
                  </a:lnTo>
                  <a:lnTo>
                    <a:pt x="1437" y="1259"/>
                  </a:lnTo>
                  <a:lnTo>
                    <a:pt x="1448" y="1246"/>
                  </a:lnTo>
                  <a:lnTo>
                    <a:pt x="1458" y="1234"/>
                  </a:lnTo>
                  <a:lnTo>
                    <a:pt x="1470" y="1221"/>
                  </a:lnTo>
                  <a:lnTo>
                    <a:pt x="1472" y="1215"/>
                  </a:lnTo>
                  <a:lnTo>
                    <a:pt x="1474" y="1215"/>
                  </a:lnTo>
                  <a:lnTo>
                    <a:pt x="1476" y="1207"/>
                  </a:lnTo>
                  <a:lnTo>
                    <a:pt x="1478" y="1201"/>
                  </a:lnTo>
                  <a:lnTo>
                    <a:pt x="1464" y="1195"/>
                  </a:lnTo>
                  <a:lnTo>
                    <a:pt x="1448" y="1201"/>
                  </a:lnTo>
                  <a:lnTo>
                    <a:pt x="1452" y="1207"/>
                  </a:lnTo>
                  <a:lnTo>
                    <a:pt x="1456" y="1209"/>
                  </a:lnTo>
                  <a:lnTo>
                    <a:pt x="1464" y="1211"/>
                  </a:lnTo>
                  <a:lnTo>
                    <a:pt x="1470" y="1209"/>
                  </a:lnTo>
                  <a:lnTo>
                    <a:pt x="1474" y="1207"/>
                  </a:lnTo>
                  <a:lnTo>
                    <a:pt x="1448" y="1195"/>
                  </a:lnTo>
                  <a:lnTo>
                    <a:pt x="1448" y="1197"/>
                  </a:lnTo>
                  <a:lnTo>
                    <a:pt x="1448" y="1199"/>
                  </a:lnTo>
                  <a:lnTo>
                    <a:pt x="1448" y="1205"/>
                  </a:lnTo>
                  <a:lnTo>
                    <a:pt x="1452" y="1209"/>
                  </a:lnTo>
                  <a:lnTo>
                    <a:pt x="1454" y="1211"/>
                  </a:lnTo>
                  <a:lnTo>
                    <a:pt x="1458" y="1215"/>
                  </a:lnTo>
                  <a:lnTo>
                    <a:pt x="1464" y="1215"/>
                  </a:lnTo>
                  <a:lnTo>
                    <a:pt x="1470" y="1215"/>
                  </a:lnTo>
                  <a:lnTo>
                    <a:pt x="1474" y="1213"/>
                  </a:lnTo>
                  <a:lnTo>
                    <a:pt x="1481" y="1209"/>
                  </a:lnTo>
                  <a:lnTo>
                    <a:pt x="1487" y="1205"/>
                  </a:lnTo>
                  <a:lnTo>
                    <a:pt x="1489" y="1201"/>
                  </a:lnTo>
                  <a:lnTo>
                    <a:pt x="1493" y="1197"/>
                  </a:lnTo>
                  <a:lnTo>
                    <a:pt x="1493" y="1193"/>
                  </a:lnTo>
                  <a:lnTo>
                    <a:pt x="1493" y="1188"/>
                  </a:lnTo>
                  <a:lnTo>
                    <a:pt x="1478" y="1180"/>
                  </a:lnTo>
                  <a:lnTo>
                    <a:pt x="1493" y="1191"/>
                  </a:lnTo>
                  <a:lnTo>
                    <a:pt x="1501" y="1180"/>
                  </a:lnTo>
                  <a:lnTo>
                    <a:pt x="1485" y="1174"/>
                  </a:lnTo>
                  <a:lnTo>
                    <a:pt x="1497" y="1184"/>
                  </a:lnTo>
                  <a:lnTo>
                    <a:pt x="1503" y="1180"/>
                  </a:lnTo>
                  <a:lnTo>
                    <a:pt x="1505" y="1174"/>
                  </a:lnTo>
                  <a:lnTo>
                    <a:pt x="1507" y="1174"/>
                  </a:lnTo>
                  <a:lnTo>
                    <a:pt x="1514" y="1155"/>
                  </a:lnTo>
                  <a:lnTo>
                    <a:pt x="1522" y="1139"/>
                  </a:lnTo>
                  <a:lnTo>
                    <a:pt x="1538" y="1110"/>
                  </a:lnTo>
                  <a:lnTo>
                    <a:pt x="1538" y="1108"/>
                  </a:lnTo>
                  <a:lnTo>
                    <a:pt x="1540" y="1104"/>
                  </a:lnTo>
                  <a:lnTo>
                    <a:pt x="1547" y="1073"/>
                  </a:lnTo>
                  <a:lnTo>
                    <a:pt x="1530" y="1073"/>
                  </a:lnTo>
                  <a:lnTo>
                    <a:pt x="1547" y="1079"/>
                  </a:lnTo>
                  <a:lnTo>
                    <a:pt x="1555" y="1050"/>
                  </a:lnTo>
                  <a:lnTo>
                    <a:pt x="1565" y="1021"/>
                  </a:lnTo>
                  <a:lnTo>
                    <a:pt x="1573" y="990"/>
                  </a:lnTo>
                  <a:lnTo>
                    <a:pt x="1557" y="986"/>
                  </a:lnTo>
                  <a:lnTo>
                    <a:pt x="1573" y="990"/>
                  </a:lnTo>
                  <a:lnTo>
                    <a:pt x="1582" y="947"/>
                  </a:lnTo>
                  <a:lnTo>
                    <a:pt x="1584" y="941"/>
                  </a:lnTo>
                  <a:lnTo>
                    <a:pt x="1590" y="898"/>
                  </a:lnTo>
                  <a:lnTo>
                    <a:pt x="1598" y="821"/>
                  </a:lnTo>
                  <a:lnTo>
                    <a:pt x="1606" y="749"/>
                  </a:lnTo>
                  <a:lnTo>
                    <a:pt x="1608" y="675"/>
                  </a:lnTo>
                  <a:lnTo>
                    <a:pt x="1610" y="603"/>
                  </a:lnTo>
                  <a:lnTo>
                    <a:pt x="1610" y="516"/>
                  </a:lnTo>
                  <a:lnTo>
                    <a:pt x="1608" y="473"/>
                  </a:lnTo>
                  <a:lnTo>
                    <a:pt x="1606" y="429"/>
                  </a:lnTo>
                  <a:lnTo>
                    <a:pt x="1600" y="386"/>
                  </a:lnTo>
                  <a:lnTo>
                    <a:pt x="1592" y="343"/>
                  </a:lnTo>
                  <a:lnTo>
                    <a:pt x="1592" y="337"/>
                  </a:lnTo>
                  <a:lnTo>
                    <a:pt x="1580" y="295"/>
                  </a:lnTo>
                  <a:lnTo>
                    <a:pt x="1565" y="254"/>
                  </a:lnTo>
                  <a:lnTo>
                    <a:pt x="1549" y="260"/>
                  </a:lnTo>
                  <a:lnTo>
                    <a:pt x="1565" y="254"/>
                  </a:lnTo>
                  <a:lnTo>
                    <a:pt x="1555" y="229"/>
                  </a:lnTo>
                  <a:lnTo>
                    <a:pt x="1544" y="205"/>
                  </a:lnTo>
                  <a:lnTo>
                    <a:pt x="1532" y="180"/>
                  </a:lnTo>
                  <a:lnTo>
                    <a:pt x="1528" y="176"/>
                  </a:lnTo>
                  <a:lnTo>
                    <a:pt x="1520" y="165"/>
                  </a:lnTo>
                  <a:lnTo>
                    <a:pt x="1511" y="153"/>
                  </a:lnTo>
                  <a:lnTo>
                    <a:pt x="1499" y="165"/>
                  </a:lnTo>
                  <a:lnTo>
                    <a:pt x="1516" y="161"/>
                  </a:lnTo>
                  <a:lnTo>
                    <a:pt x="1511" y="151"/>
                  </a:lnTo>
                  <a:lnTo>
                    <a:pt x="1511" y="147"/>
                  </a:lnTo>
                  <a:lnTo>
                    <a:pt x="1507" y="141"/>
                  </a:lnTo>
                  <a:lnTo>
                    <a:pt x="1503" y="137"/>
                  </a:lnTo>
                  <a:lnTo>
                    <a:pt x="1495" y="137"/>
                  </a:lnTo>
                  <a:lnTo>
                    <a:pt x="1489" y="137"/>
                  </a:lnTo>
                  <a:lnTo>
                    <a:pt x="1485" y="141"/>
                  </a:lnTo>
                  <a:lnTo>
                    <a:pt x="1481" y="147"/>
                  </a:lnTo>
                  <a:lnTo>
                    <a:pt x="1495" y="153"/>
                  </a:lnTo>
                  <a:lnTo>
                    <a:pt x="1485" y="141"/>
                  </a:lnTo>
                  <a:lnTo>
                    <a:pt x="1483" y="143"/>
                  </a:lnTo>
                  <a:lnTo>
                    <a:pt x="1495" y="153"/>
                  </a:lnTo>
                  <a:lnTo>
                    <a:pt x="1489" y="139"/>
                  </a:lnTo>
                  <a:lnTo>
                    <a:pt x="1495" y="137"/>
                  </a:lnTo>
                  <a:lnTo>
                    <a:pt x="1493" y="137"/>
                  </a:lnTo>
                  <a:lnTo>
                    <a:pt x="1493" y="153"/>
                  </a:lnTo>
                  <a:lnTo>
                    <a:pt x="1499" y="139"/>
                  </a:lnTo>
                  <a:lnTo>
                    <a:pt x="1495" y="137"/>
                  </a:lnTo>
                  <a:lnTo>
                    <a:pt x="1489" y="151"/>
                  </a:lnTo>
                  <a:lnTo>
                    <a:pt x="1501" y="141"/>
                  </a:lnTo>
                  <a:lnTo>
                    <a:pt x="1495" y="135"/>
                  </a:lnTo>
                  <a:lnTo>
                    <a:pt x="1485" y="120"/>
                  </a:lnTo>
                  <a:lnTo>
                    <a:pt x="1472" y="132"/>
                  </a:lnTo>
                  <a:lnTo>
                    <a:pt x="1489" y="126"/>
                  </a:lnTo>
                  <a:lnTo>
                    <a:pt x="1481" y="114"/>
                  </a:lnTo>
                  <a:lnTo>
                    <a:pt x="1476" y="108"/>
                  </a:lnTo>
                  <a:lnTo>
                    <a:pt x="1468" y="97"/>
                  </a:lnTo>
                  <a:lnTo>
                    <a:pt x="1464" y="93"/>
                  </a:lnTo>
                  <a:lnTo>
                    <a:pt x="1454" y="85"/>
                  </a:lnTo>
                  <a:lnTo>
                    <a:pt x="1445" y="99"/>
                  </a:lnTo>
                  <a:lnTo>
                    <a:pt x="1458" y="87"/>
                  </a:lnTo>
                  <a:lnTo>
                    <a:pt x="1460" y="91"/>
                  </a:lnTo>
                  <a:lnTo>
                    <a:pt x="1448" y="75"/>
                  </a:lnTo>
                  <a:lnTo>
                    <a:pt x="1443" y="71"/>
                  </a:lnTo>
                  <a:lnTo>
                    <a:pt x="1435" y="64"/>
                  </a:lnTo>
                  <a:lnTo>
                    <a:pt x="1429" y="60"/>
                  </a:lnTo>
                  <a:lnTo>
                    <a:pt x="1417" y="56"/>
                  </a:lnTo>
                  <a:lnTo>
                    <a:pt x="1412" y="71"/>
                  </a:lnTo>
                  <a:lnTo>
                    <a:pt x="1427" y="64"/>
                  </a:lnTo>
                  <a:lnTo>
                    <a:pt x="1425" y="58"/>
                  </a:lnTo>
                  <a:lnTo>
                    <a:pt x="1419" y="56"/>
                  </a:lnTo>
                  <a:lnTo>
                    <a:pt x="1429" y="66"/>
                  </a:lnTo>
                  <a:lnTo>
                    <a:pt x="1427" y="56"/>
                  </a:lnTo>
                  <a:lnTo>
                    <a:pt x="1410" y="62"/>
                  </a:lnTo>
                  <a:lnTo>
                    <a:pt x="1427" y="62"/>
                  </a:lnTo>
                  <a:lnTo>
                    <a:pt x="1427" y="58"/>
                  </a:lnTo>
                  <a:lnTo>
                    <a:pt x="1425" y="52"/>
                  </a:lnTo>
                  <a:lnTo>
                    <a:pt x="1423" y="46"/>
                  </a:lnTo>
                  <a:lnTo>
                    <a:pt x="1419" y="42"/>
                  </a:lnTo>
                  <a:lnTo>
                    <a:pt x="1415" y="38"/>
                  </a:lnTo>
                  <a:lnTo>
                    <a:pt x="1410" y="36"/>
                  </a:lnTo>
                  <a:lnTo>
                    <a:pt x="1406" y="36"/>
                  </a:lnTo>
                  <a:lnTo>
                    <a:pt x="1400" y="33"/>
                  </a:lnTo>
                  <a:lnTo>
                    <a:pt x="1390" y="31"/>
                  </a:lnTo>
                  <a:lnTo>
                    <a:pt x="1377" y="25"/>
                  </a:lnTo>
                  <a:lnTo>
                    <a:pt x="1367" y="23"/>
                  </a:lnTo>
                  <a:lnTo>
                    <a:pt x="1351" y="17"/>
                  </a:lnTo>
                  <a:lnTo>
                    <a:pt x="1340" y="11"/>
                  </a:lnTo>
                  <a:lnTo>
                    <a:pt x="1328" y="9"/>
                  </a:lnTo>
                  <a:lnTo>
                    <a:pt x="1318" y="7"/>
                  </a:lnTo>
                  <a:lnTo>
                    <a:pt x="1311" y="5"/>
                  </a:lnTo>
                  <a:lnTo>
                    <a:pt x="1297" y="3"/>
                  </a:lnTo>
                  <a:lnTo>
                    <a:pt x="1276" y="3"/>
                  </a:lnTo>
                  <a:lnTo>
                    <a:pt x="1262" y="0"/>
                  </a:lnTo>
                  <a:lnTo>
                    <a:pt x="1250" y="0"/>
                  </a:lnTo>
                  <a:lnTo>
                    <a:pt x="1247" y="0"/>
                  </a:lnTo>
                  <a:lnTo>
                    <a:pt x="1243" y="0"/>
                  </a:lnTo>
                  <a:lnTo>
                    <a:pt x="1235" y="0"/>
                  </a:lnTo>
                  <a:lnTo>
                    <a:pt x="1219" y="3"/>
                  </a:lnTo>
                  <a:lnTo>
                    <a:pt x="1200" y="5"/>
                  </a:lnTo>
                  <a:lnTo>
                    <a:pt x="1194" y="5"/>
                  </a:lnTo>
                  <a:lnTo>
                    <a:pt x="1179" y="11"/>
                  </a:lnTo>
                  <a:lnTo>
                    <a:pt x="1159" y="21"/>
                  </a:lnTo>
                  <a:lnTo>
                    <a:pt x="1136" y="33"/>
                  </a:lnTo>
                  <a:lnTo>
                    <a:pt x="1115" y="46"/>
                  </a:lnTo>
                  <a:lnTo>
                    <a:pt x="1095" y="56"/>
                  </a:lnTo>
                  <a:lnTo>
                    <a:pt x="1093" y="56"/>
                  </a:lnTo>
                  <a:lnTo>
                    <a:pt x="1089" y="60"/>
                  </a:lnTo>
                  <a:lnTo>
                    <a:pt x="1068" y="75"/>
                  </a:lnTo>
                  <a:lnTo>
                    <a:pt x="1080" y="87"/>
                  </a:lnTo>
                  <a:lnTo>
                    <a:pt x="1074" y="71"/>
                  </a:lnTo>
                  <a:lnTo>
                    <a:pt x="1052" y="83"/>
                  </a:lnTo>
                  <a:lnTo>
                    <a:pt x="1029" y="93"/>
                  </a:lnTo>
                  <a:lnTo>
                    <a:pt x="1006" y="106"/>
                  </a:lnTo>
                  <a:lnTo>
                    <a:pt x="1004" y="108"/>
                  </a:lnTo>
                  <a:lnTo>
                    <a:pt x="994" y="114"/>
                  </a:lnTo>
                  <a:lnTo>
                    <a:pt x="990" y="118"/>
                  </a:lnTo>
                  <a:lnTo>
                    <a:pt x="977" y="126"/>
                  </a:lnTo>
                  <a:lnTo>
                    <a:pt x="965" y="135"/>
                  </a:lnTo>
                  <a:lnTo>
                    <a:pt x="975" y="147"/>
                  </a:lnTo>
                  <a:lnTo>
                    <a:pt x="969" y="130"/>
                  </a:lnTo>
                  <a:lnTo>
                    <a:pt x="959" y="139"/>
                  </a:lnTo>
                  <a:lnTo>
                    <a:pt x="957" y="139"/>
                  </a:lnTo>
                  <a:lnTo>
                    <a:pt x="950" y="141"/>
                  </a:lnTo>
                  <a:lnTo>
                    <a:pt x="950" y="145"/>
                  </a:lnTo>
                  <a:lnTo>
                    <a:pt x="932" y="163"/>
                  </a:lnTo>
                  <a:lnTo>
                    <a:pt x="948" y="170"/>
                  </a:lnTo>
                  <a:lnTo>
                    <a:pt x="936" y="159"/>
                  </a:lnTo>
                  <a:lnTo>
                    <a:pt x="920" y="174"/>
                  </a:lnTo>
                  <a:lnTo>
                    <a:pt x="930" y="186"/>
                  </a:lnTo>
                  <a:lnTo>
                    <a:pt x="922" y="174"/>
                  </a:lnTo>
                  <a:lnTo>
                    <a:pt x="911" y="180"/>
                  </a:lnTo>
                  <a:lnTo>
                    <a:pt x="922" y="192"/>
                  </a:lnTo>
                  <a:lnTo>
                    <a:pt x="915" y="176"/>
                  </a:lnTo>
                  <a:lnTo>
                    <a:pt x="909" y="182"/>
                  </a:lnTo>
                  <a:lnTo>
                    <a:pt x="901" y="186"/>
                  </a:lnTo>
                  <a:lnTo>
                    <a:pt x="897" y="190"/>
                  </a:lnTo>
                  <a:lnTo>
                    <a:pt x="893" y="190"/>
                  </a:lnTo>
                  <a:lnTo>
                    <a:pt x="893" y="194"/>
                  </a:lnTo>
                  <a:lnTo>
                    <a:pt x="884" y="203"/>
                  </a:lnTo>
                  <a:lnTo>
                    <a:pt x="874" y="215"/>
                  </a:lnTo>
                  <a:lnTo>
                    <a:pt x="864" y="227"/>
                  </a:lnTo>
                  <a:lnTo>
                    <a:pt x="854" y="236"/>
                  </a:lnTo>
                  <a:lnTo>
                    <a:pt x="854" y="238"/>
                  </a:lnTo>
                  <a:lnTo>
                    <a:pt x="845" y="242"/>
                  </a:lnTo>
                  <a:lnTo>
                    <a:pt x="858" y="254"/>
                  </a:lnTo>
                  <a:lnTo>
                    <a:pt x="851" y="238"/>
                  </a:lnTo>
                  <a:lnTo>
                    <a:pt x="843" y="244"/>
                  </a:lnTo>
                  <a:lnTo>
                    <a:pt x="835" y="248"/>
                  </a:lnTo>
                  <a:lnTo>
                    <a:pt x="831" y="250"/>
                  </a:lnTo>
                  <a:lnTo>
                    <a:pt x="827" y="252"/>
                  </a:lnTo>
                  <a:lnTo>
                    <a:pt x="827" y="256"/>
                  </a:lnTo>
                  <a:lnTo>
                    <a:pt x="818" y="264"/>
                  </a:lnTo>
                  <a:lnTo>
                    <a:pt x="808" y="273"/>
                  </a:lnTo>
                  <a:lnTo>
                    <a:pt x="818" y="285"/>
                  </a:lnTo>
                  <a:lnTo>
                    <a:pt x="812" y="269"/>
                  </a:lnTo>
                  <a:lnTo>
                    <a:pt x="785" y="289"/>
                  </a:lnTo>
                  <a:lnTo>
                    <a:pt x="781" y="289"/>
                  </a:lnTo>
                  <a:lnTo>
                    <a:pt x="781" y="293"/>
                  </a:lnTo>
                  <a:lnTo>
                    <a:pt x="773" y="306"/>
                  </a:lnTo>
                  <a:lnTo>
                    <a:pt x="769" y="310"/>
                  </a:lnTo>
                  <a:lnTo>
                    <a:pt x="769" y="316"/>
                  </a:lnTo>
                  <a:lnTo>
                    <a:pt x="769" y="322"/>
                  </a:lnTo>
                  <a:lnTo>
                    <a:pt x="773" y="328"/>
                  </a:lnTo>
                  <a:lnTo>
                    <a:pt x="779" y="333"/>
                  </a:lnTo>
                  <a:lnTo>
                    <a:pt x="785" y="333"/>
                  </a:lnTo>
                  <a:lnTo>
                    <a:pt x="792" y="333"/>
                  </a:lnTo>
                  <a:lnTo>
                    <a:pt x="796" y="328"/>
                  </a:lnTo>
                  <a:lnTo>
                    <a:pt x="800" y="322"/>
                  </a:lnTo>
                  <a:lnTo>
                    <a:pt x="802" y="320"/>
                  </a:lnTo>
                  <a:lnTo>
                    <a:pt x="802" y="318"/>
                  </a:lnTo>
                  <a:lnTo>
                    <a:pt x="802" y="312"/>
                  </a:lnTo>
                  <a:lnTo>
                    <a:pt x="802" y="306"/>
                  </a:lnTo>
                  <a:lnTo>
                    <a:pt x="798" y="302"/>
                  </a:lnTo>
                  <a:lnTo>
                    <a:pt x="796" y="300"/>
                  </a:lnTo>
                  <a:lnTo>
                    <a:pt x="792" y="295"/>
                  </a:lnTo>
                  <a:lnTo>
                    <a:pt x="785" y="295"/>
                  </a:lnTo>
                  <a:lnTo>
                    <a:pt x="779" y="295"/>
                  </a:lnTo>
                  <a:lnTo>
                    <a:pt x="775" y="297"/>
                  </a:lnTo>
                  <a:lnTo>
                    <a:pt x="771" y="302"/>
                  </a:lnTo>
                  <a:lnTo>
                    <a:pt x="763" y="306"/>
                  </a:lnTo>
                  <a:lnTo>
                    <a:pt x="773" y="318"/>
                  </a:lnTo>
                  <a:lnTo>
                    <a:pt x="767" y="304"/>
                  </a:lnTo>
                  <a:lnTo>
                    <a:pt x="763" y="308"/>
                  </a:lnTo>
                  <a:lnTo>
                    <a:pt x="759" y="312"/>
                  </a:lnTo>
                  <a:lnTo>
                    <a:pt x="755" y="320"/>
                  </a:lnTo>
                  <a:lnTo>
                    <a:pt x="765" y="330"/>
                  </a:lnTo>
                  <a:lnTo>
                    <a:pt x="755" y="318"/>
                  </a:lnTo>
                  <a:lnTo>
                    <a:pt x="744" y="326"/>
                  </a:lnTo>
                  <a:lnTo>
                    <a:pt x="755" y="337"/>
                  </a:lnTo>
                  <a:lnTo>
                    <a:pt x="748" y="322"/>
                  </a:lnTo>
                  <a:lnTo>
                    <a:pt x="738" y="328"/>
                  </a:lnTo>
                  <a:lnTo>
                    <a:pt x="711" y="341"/>
                  </a:lnTo>
                  <a:lnTo>
                    <a:pt x="684" y="351"/>
                  </a:lnTo>
                  <a:lnTo>
                    <a:pt x="658" y="368"/>
                  </a:lnTo>
                  <a:lnTo>
                    <a:pt x="666" y="380"/>
                  </a:lnTo>
                  <a:lnTo>
                    <a:pt x="668" y="363"/>
                  </a:lnTo>
                  <a:lnTo>
                    <a:pt x="660" y="363"/>
                  </a:lnTo>
                  <a:lnTo>
                    <a:pt x="653" y="363"/>
                  </a:lnTo>
                  <a:lnTo>
                    <a:pt x="633" y="363"/>
                  </a:lnTo>
                  <a:lnTo>
                    <a:pt x="604" y="363"/>
                  </a:lnTo>
                  <a:lnTo>
                    <a:pt x="571" y="363"/>
                  </a:lnTo>
                  <a:lnTo>
                    <a:pt x="534" y="363"/>
                  </a:lnTo>
                  <a:lnTo>
                    <a:pt x="491" y="366"/>
                  </a:lnTo>
                  <a:lnTo>
                    <a:pt x="447" y="366"/>
                  </a:lnTo>
                  <a:lnTo>
                    <a:pt x="400" y="366"/>
                  </a:lnTo>
                  <a:lnTo>
                    <a:pt x="307" y="368"/>
                  </a:lnTo>
                  <a:lnTo>
                    <a:pt x="264" y="368"/>
                  </a:lnTo>
                  <a:lnTo>
                    <a:pt x="220" y="370"/>
                  </a:lnTo>
                  <a:lnTo>
                    <a:pt x="183" y="370"/>
                  </a:lnTo>
                  <a:lnTo>
                    <a:pt x="150" y="372"/>
                  </a:lnTo>
                  <a:lnTo>
                    <a:pt x="121" y="372"/>
                  </a:lnTo>
                  <a:lnTo>
                    <a:pt x="101" y="372"/>
                  </a:lnTo>
                  <a:lnTo>
                    <a:pt x="95" y="374"/>
                  </a:lnTo>
                  <a:lnTo>
                    <a:pt x="88" y="376"/>
                  </a:lnTo>
                  <a:lnTo>
                    <a:pt x="86" y="382"/>
                  </a:lnTo>
                  <a:lnTo>
                    <a:pt x="84" y="388"/>
                  </a:lnTo>
                  <a:lnTo>
                    <a:pt x="84" y="394"/>
                  </a:lnTo>
                  <a:lnTo>
                    <a:pt x="101" y="394"/>
                  </a:lnTo>
                  <a:lnTo>
                    <a:pt x="113" y="382"/>
                  </a:lnTo>
                  <a:lnTo>
                    <a:pt x="107" y="380"/>
                  </a:lnTo>
                  <a:lnTo>
                    <a:pt x="101" y="378"/>
                  </a:lnTo>
                  <a:lnTo>
                    <a:pt x="95" y="380"/>
                  </a:lnTo>
                  <a:lnTo>
                    <a:pt x="88" y="382"/>
                  </a:lnTo>
                  <a:lnTo>
                    <a:pt x="86" y="388"/>
                  </a:lnTo>
                  <a:lnTo>
                    <a:pt x="113" y="384"/>
                  </a:lnTo>
                  <a:lnTo>
                    <a:pt x="113" y="382"/>
                  </a:lnTo>
                  <a:lnTo>
                    <a:pt x="101" y="392"/>
                  </a:lnTo>
                  <a:lnTo>
                    <a:pt x="115" y="399"/>
                  </a:lnTo>
                  <a:lnTo>
                    <a:pt x="117" y="392"/>
                  </a:lnTo>
                  <a:lnTo>
                    <a:pt x="115" y="386"/>
                  </a:lnTo>
                  <a:lnTo>
                    <a:pt x="113" y="405"/>
                  </a:lnTo>
                  <a:lnTo>
                    <a:pt x="115" y="403"/>
                  </a:lnTo>
                  <a:lnTo>
                    <a:pt x="103" y="390"/>
                  </a:lnTo>
                  <a:lnTo>
                    <a:pt x="109" y="407"/>
                  </a:lnTo>
                  <a:lnTo>
                    <a:pt x="111" y="405"/>
                  </a:lnTo>
                  <a:lnTo>
                    <a:pt x="115" y="403"/>
                  </a:lnTo>
                  <a:lnTo>
                    <a:pt x="119" y="401"/>
                  </a:lnTo>
                  <a:lnTo>
                    <a:pt x="121" y="394"/>
                  </a:lnTo>
                  <a:lnTo>
                    <a:pt x="123" y="388"/>
                  </a:lnTo>
                  <a:lnTo>
                    <a:pt x="121" y="380"/>
                  </a:lnTo>
                  <a:lnTo>
                    <a:pt x="117" y="376"/>
                  </a:lnTo>
                  <a:lnTo>
                    <a:pt x="113" y="372"/>
                  </a:lnTo>
                  <a:lnTo>
                    <a:pt x="107" y="372"/>
                  </a:lnTo>
                  <a:lnTo>
                    <a:pt x="105" y="372"/>
                  </a:lnTo>
                  <a:lnTo>
                    <a:pt x="99" y="372"/>
                  </a:lnTo>
                  <a:lnTo>
                    <a:pt x="97" y="372"/>
                  </a:lnTo>
                  <a:lnTo>
                    <a:pt x="97" y="374"/>
                  </a:lnTo>
                  <a:lnTo>
                    <a:pt x="105" y="405"/>
                  </a:lnTo>
                  <a:lnTo>
                    <a:pt x="109" y="403"/>
                  </a:lnTo>
                  <a:lnTo>
                    <a:pt x="111" y="403"/>
                  </a:lnTo>
                  <a:lnTo>
                    <a:pt x="105" y="388"/>
                  </a:lnTo>
                  <a:lnTo>
                    <a:pt x="105" y="405"/>
                  </a:lnTo>
                  <a:lnTo>
                    <a:pt x="107" y="405"/>
                  </a:lnTo>
                  <a:lnTo>
                    <a:pt x="90" y="394"/>
                  </a:lnTo>
                  <a:lnTo>
                    <a:pt x="95" y="399"/>
                  </a:lnTo>
                  <a:lnTo>
                    <a:pt x="99" y="403"/>
                  </a:lnTo>
                  <a:lnTo>
                    <a:pt x="107" y="388"/>
                  </a:lnTo>
                  <a:lnTo>
                    <a:pt x="90" y="388"/>
                  </a:lnTo>
                  <a:lnTo>
                    <a:pt x="95" y="376"/>
                  </a:lnTo>
                  <a:lnTo>
                    <a:pt x="92" y="382"/>
                  </a:lnTo>
                  <a:lnTo>
                    <a:pt x="90" y="388"/>
                  </a:lnTo>
                  <a:lnTo>
                    <a:pt x="107" y="388"/>
                  </a:lnTo>
                  <a:lnTo>
                    <a:pt x="101" y="374"/>
                  </a:lnTo>
                  <a:lnTo>
                    <a:pt x="99" y="374"/>
                  </a:lnTo>
                  <a:lnTo>
                    <a:pt x="97" y="376"/>
                  </a:lnTo>
                  <a:lnTo>
                    <a:pt x="92" y="380"/>
                  </a:lnTo>
                  <a:lnTo>
                    <a:pt x="90" y="382"/>
                  </a:lnTo>
                  <a:lnTo>
                    <a:pt x="86" y="386"/>
                  </a:lnTo>
                  <a:lnTo>
                    <a:pt x="84" y="392"/>
                  </a:lnTo>
                  <a:lnTo>
                    <a:pt x="86" y="399"/>
                  </a:lnTo>
                  <a:lnTo>
                    <a:pt x="90" y="405"/>
                  </a:lnTo>
                  <a:lnTo>
                    <a:pt x="90" y="407"/>
                  </a:lnTo>
                  <a:lnTo>
                    <a:pt x="88" y="407"/>
                  </a:lnTo>
                  <a:lnTo>
                    <a:pt x="95" y="409"/>
                  </a:lnTo>
                  <a:lnTo>
                    <a:pt x="101" y="411"/>
                  </a:lnTo>
                  <a:lnTo>
                    <a:pt x="107" y="409"/>
                  </a:lnTo>
                  <a:lnTo>
                    <a:pt x="113" y="407"/>
                  </a:lnTo>
                  <a:lnTo>
                    <a:pt x="115" y="401"/>
                  </a:lnTo>
                  <a:lnTo>
                    <a:pt x="117" y="394"/>
                  </a:lnTo>
                  <a:lnTo>
                    <a:pt x="117" y="388"/>
                  </a:lnTo>
                  <a:lnTo>
                    <a:pt x="107" y="403"/>
                  </a:lnTo>
                  <a:lnTo>
                    <a:pt x="113" y="401"/>
                  </a:lnTo>
                  <a:lnTo>
                    <a:pt x="115" y="394"/>
                  </a:lnTo>
                  <a:lnTo>
                    <a:pt x="117" y="388"/>
                  </a:lnTo>
                  <a:lnTo>
                    <a:pt x="101" y="388"/>
                  </a:lnTo>
                  <a:lnTo>
                    <a:pt x="101" y="405"/>
                  </a:lnTo>
                  <a:lnTo>
                    <a:pt x="121" y="405"/>
                  </a:lnTo>
                  <a:lnTo>
                    <a:pt x="150" y="405"/>
                  </a:lnTo>
                  <a:lnTo>
                    <a:pt x="183" y="403"/>
                  </a:lnTo>
                  <a:lnTo>
                    <a:pt x="220" y="403"/>
                  </a:lnTo>
                  <a:lnTo>
                    <a:pt x="264" y="401"/>
                  </a:lnTo>
                  <a:lnTo>
                    <a:pt x="307" y="401"/>
                  </a:lnTo>
                  <a:lnTo>
                    <a:pt x="400" y="399"/>
                  </a:lnTo>
                  <a:lnTo>
                    <a:pt x="447" y="399"/>
                  </a:lnTo>
                  <a:lnTo>
                    <a:pt x="491" y="399"/>
                  </a:lnTo>
                  <a:lnTo>
                    <a:pt x="534" y="396"/>
                  </a:lnTo>
                  <a:lnTo>
                    <a:pt x="571" y="396"/>
                  </a:lnTo>
                  <a:lnTo>
                    <a:pt x="604" y="396"/>
                  </a:lnTo>
                  <a:lnTo>
                    <a:pt x="633" y="396"/>
                  </a:lnTo>
                  <a:lnTo>
                    <a:pt x="653" y="396"/>
                  </a:lnTo>
                  <a:lnTo>
                    <a:pt x="660" y="396"/>
                  </a:lnTo>
                  <a:lnTo>
                    <a:pt x="666" y="396"/>
                  </a:lnTo>
                  <a:lnTo>
                    <a:pt x="672" y="394"/>
                  </a:lnTo>
                  <a:lnTo>
                    <a:pt x="674" y="394"/>
                  </a:lnTo>
                  <a:lnTo>
                    <a:pt x="697" y="382"/>
                  </a:lnTo>
                  <a:lnTo>
                    <a:pt x="724" y="372"/>
                  </a:lnTo>
                  <a:lnTo>
                    <a:pt x="750" y="359"/>
                  </a:lnTo>
                  <a:lnTo>
                    <a:pt x="761" y="353"/>
                  </a:lnTo>
                  <a:lnTo>
                    <a:pt x="767" y="349"/>
                  </a:lnTo>
                  <a:lnTo>
                    <a:pt x="775" y="343"/>
                  </a:lnTo>
                  <a:lnTo>
                    <a:pt x="777" y="343"/>
                  </a:lnTo>
                  <a:lnTo>
                    <a:pt x="781" y="335"/>
                  </a:lnTo>
                  <a:lnTo>
                    <a:pt x="769" y="324"/>
                  </a:lnTo>
                  <a:lnTo>
                    <a:pt x="775" y="339"/>
                  </a:lnTo>
                  <a:lnTo>
                    <a:pt x="781" y="333"/>
                  </a:lnTo>
                  <a:lnTo>
                    <a:pt x="783" y="330"/>
                  </a:lnTo>
                  <a:lnTo>
                    <a:pt x="794" y="324"/>
                  </a:lnTo>
                  <a:lnTo>
                    <a:pt x="781" y="312"/>
                  </a:lnTo>
                  <a:lnTo>
                    <a:pt x="788" y="328"/>
                  </a:lnTo>
                  <a:lnTo>
                    <a:pt x="792" y="326"/>
                  </a:lnTo>
                  <a:lnTo>
                    <a:pt x="779" y="326"/>
                  </a:lnTo>
                  <a:lnTo>
                    <a:pt x="785" y="328"/>
                  </a:lnTo>
                  <a:lnTo>
                    <a:pt x="785" y="312"/>
                  </a:lnTo>
                  <a:lnTo>
                    <a:pt x="773" y="322"/>
                  </a:lnTo>
                  <a:lnTo>
                    <a:pt x="775" y="324"/>
                  </a:lnTo>
                  <a:lnTo>
                    <a:pt x="769" y="312"/>
                  </a:lnTo>
                  <a:lnTo>
                    <a:pt x="771" y="318"/>
                  </a:lnTo>
                  <a:lnTo>
                    <a:pt x="785" y="312"/>
                  </a:lnTo>
                  <a:lnTo>
                    <a:pt x="771" y="306"/>
                  </a:lnTo>
                  <a:lnTo>
                    <a:pt x="771" y="308"/>
                  </a:lnTo>
                  <a:lnTo>
                    <a:pt x="769" y="310"/>
                  </a:lnTo>
                  <a:lnTo>
                    <a:pt x="802" y="316"/>
                  </a:lnTo>
                  <a:lnTo>
                    <a:pt x="800" y="310"/>
                  </a:lnTo>
                  <a:lnTo>
                    <a:pt x="796" y="306"/>
                  </a:lnTo>
                  <a:lnTo>
                    <a:pt x="792" y="302"/>
                  </a:lnTo>
                  <a:lnTo>
                    <a:pt x="785" y="300"/>
                  </a:lnTo>
                  <a:lnTo>
                    <a:pt x="779" y="302"/>
                  </a:lnTo>
                  <a:lnTo>
                    <a:pt x="773" y="306"/>
                  </a:lnTo>
                  <a:lnTo>
                    <a:pt x="785" y="316"/>
                  </a:lnTo>
                  <a:lnTo>
                    <a:pt x="800" y="322"/>
                  </a:lnTo>
                  <a:lnTo>
                    <a:pt x="804" y="318"/>
                  </a:lnTo>
                  <a:lnTo>
                    <a:pt x="808" y="312"/>
                  </a:lnTo>
                  <a:lnTo>
                    <a:pt x="806" y="314"/>
                  </a:lnTo>
                  <a:lnTo>
                    <a:pt x="794" y="302"/>
                  </a:lnTo>
                  <a:lnTo>
                    <a:pt x="802" y="316"/>
                  </a:lnTo>
                  <a:lnTo>
                    <a:pt x="825" y="300"/>
                  </a:lnTo>
                  <a:lnTo>
                    <a:pt x="831" y="295"/>
                  </a:lnTo>
                  <a:lnTo>
                    <a:pt x="841" y="287"/>
                  </a:lnTo>
                  <a:lnTo>
                    <a:pt x="854" y="275"/>
                  </a:lnTo>
                  <a:lnTo>
                    <a:pt x="839" y="264"/>
                  </a:lnTo>
                  <a:lnTo>
                    <a:pt x="847" y="279"/>
                  </a:lnTo>
                  <a:lnTo>
                    <a:pt x="856" y="275"/>
                  </a:lnTo>
                  <a:lnTo>
                    <a:pt x="864" y="269"/>
                  </a:lnTo>
                  <a:lnTo>
                    <a:pt x="868" y="264"/>
                  </a:lnTo>
                  <a:lnTo>
                    <a:pt x="876" y="260"/>
                  </a:lnTo>
                  <a:lnTo>
                    <a:pt x="864" y="248"/>
                  </a:lnTo>
                  <a:lnTo>
                    <a:pt x="874" y="260"/>
                  </a:lnTo>
                  <a:lnTo>
                    <a:pt x="887" y="250"/>
                  </a:lnTo>
                  <a:lnTo>
                    <a:pt x="897" y="238"/>
                  </a:lnTo>
                  <a:lnTo>
                    <a:pt x="907" y="225"/>
                  </a:lnTo>
                  <a:lnTo>
                    <a:pt x="920" y="213"/>
                  </a:lnTo>
                  <a:lnTo>
                    <a:pt x="905" y="203"/>
                  </a:lnTo>
                  <a:lnTo>
                    <a:pt x="913" y="217"/>
                  </a:lnTo>
                  <a:lnTo>
                    <a:pt x="922" y="213"/>
                  </a:lnTo>
                  <a:lnTo>
                    <a:pt x="928" y="207"/>
                  </a:lnTo>
                  <a:lnTo>
                    <a:pt x="934" y="203"/>
                  </a:lnTo>
                  <a:lnTo>
                    <a:pt x="940" y="201"/>
                  </a:lnTo>
                  <a:lnTo>
                    <a:pt x="940" y="198"/>
                  </a:lnTo>
                  <a:lnTo>
                    <a:pt x="959" y="182"/>
                  </a:lnTo>
                  <a:lnTo>
                    <a:pt x="963" y="176"/>
                  </a:lnTo>
                  <a:lnTo>
                    <a:pt x="977" y="163"/>
                  </a:lnTo>
                  <a:lnTo>
                    <a:pt x="969" y="168"/>
                  </a:lnTo>
                  <a:lnTo>
                    <a:pt x="975" y="165"/>
                  </a:lnTo>
                  <a:lnTo>
                    <a:pt x="963" y="153"/>
                  </a:lnTo>
                  <a:lnTo>
                    <a:pt x="969" y="170"/>
                  </a:lnTo>
                  <a:lnTo>
                    <a:pt x="981" y="161"/>
                  </a:lnTo>
                  <a:lnTo>
                    <a:pt x="988" y="157"/>
                  </a:lnTo>
                  <a:lnTo>
                    <a:pt x="1000" y="149"/>
                  </a:lnTo>
                  <a:lnTo>
                    <a:pt x="1012" y="141"/>
                  </a:lnTo>
                  <a:lnTo>
                    <a:pt x="1000" y="128"/>
                  </a:lnTo>
                  <a:lnTo>
                    <a:pt x="1006" y="145"/>
                  </a:lnTo>
                  <a:lnTo>
                    <a:pt x="1021" y="135"/>
                  </a:lnTo>
                  <a:lnTo>
                    <a:pt x="1012" y="120"/>
                  </a:lnTo>
                  <a:lnTo>
                    <a:pt x="1021" y="135"/>
                  </a:lnTo>
                  <a:lnTo>
                    <a:pt x="1041" y="124"/>
                  </a:lnTo>
                  <a:lnTo>
                    <a:pt x="1064" y="114"/>
                  </a:lnTo>
                  <a:lnTo>
                    <a:pt x="1087" y="102"/>
                  </a:lnTo>
                  <a:lnTo>
                    <a:pt x="1091" y="97"/>
                  </a:lnTo>
                  <a:lnTo>
                    <a:pt x="1111" y="83"/>
                  </a:lnTo>
                  <a:lnTo>
                    <a:pt x="1099" y="71"/>
                  </a:lnTo>
                  <a:lnTo>
                    <a:pt x="1105" y="87"/>
                  </a:lnTo>
                  <a:lnTo>
                    <a:pt x="1128" y="77"/>
                  </a:lnTo>
                  <a:lnTo>
                    <a:pt x="1148" y="64"/>
                  </a:lnTo>
                  <a:lnTo>
                    <a:pt x="1171" y="52"/>
                  </a:lnTo>
                  <a:lnTo>
                    <a:pt x="1194" y="40"/>
                  </a:lnTo>
                  <a:lnTo>
                    <a:pt x="1206" y="36"/>
                  </a:lnTo>
                  <a:lnTo>
                    <a:pt x="1200" y="21"/>
                  </a:lnTo>
                  <a:lnTo>
                    <a:pt x="1200" y="38"/>
                  </a:lnTo>
                  <a:lnTo>
                    <a:pt x="1219" y="36"/>
                  </a:lnTo>
                  <a:lnTo>
                    <a:pt x="1235" y="33"/>
                  </a:lnTo>
                  <a:lnTo>
                    <a:pt x="1243" y="33"/>
                  </a:lnTo>
                  <a:lnTo>
                    <a:pt x="1247" y="33"/>
                  </a:lnTo>
                  <a:lnTo>
                    <a:pt x="1247" y="17"/>
                  </a:lnTo>
                  <a:lnTo>
                    <a:pt x="1247" y="33"/>
                  </a:lnTo>
                  <a:lnTo>
                    <a:pt x="1262" y="33"/>
                  </a:lnTo>
                  <a:lnTo>
                    <a:pt x="1276" y="36"/>
                  </a:lnTo>
                  <a:lnTo>
                    <a:pt x="1297" y="36"/>
                  </a:lnTo>
                  <a:lnTo>
                    <a:pt x="1311" y="38"/>
                  </a:lnTo>
                  <a:lnTo>
                    <a:pt x="1311" y="21"/>
                  </a:lnTo>
                  <a:lnTo>
                    <a:pt x="1305" y="38"/>
                  </a:lnTo>
                  <a:lnTo>
                    <a:pt x="1316" y="40"/>
                  </a:lnTo>
                  <a:lnTo>
                    <a:pt x="1328" y="42"/>
                  </a:lnTo>
                  <a:lnTo>
                    <a:pt x="1338" y="48"/>
                  </a:lnTo>
                  <a:lnTo>
                    <a:pt x="1355" y="54"/>
                  </a:lnTo>
                  <a:lnTo>
                    <a:pt x="1365" y="56"/>
                  </a:lnTo>
                  <a:lnTo>
                    <a:pt x="1379" y="62"/>
                  </a:lnTo>
                  <a:lnTo>
                    <a:pt x="1388" y="64"/>
                  </a:lnTo>
                  <a:lnTo>
                    <a:pt x="1394" y="66"/>
                  </a:lnTo>
                  <a:lnTo>
                    <a:pt x="1398" y="66"/>
                  </a:lnTo>
                  <a:lnTo>
                    <a:pt x="1402" y="69"/>
                  </a:lnTo>
                  <a:lnTo>
                    <a:pt x="1396" y="64"/>
                  </a:lnTo>
                  <a:lnTo>
                    <a:pt x="1408" y="52"/>
                  </a:lnTo>
                  <a:lnTo>
                    <a:pt x="1392" y="58"/>
                  </a:lnTo>
                  <a:lnTo>
                    <a:pt x="1394" y="64"/>
                  </a:lnTo>
                  <a:lnTo>
                    <a:pt x="1410" y="58"/>
                  </a:lnTo>
                  <a:lnTo>
                    <a:pt x="1394" y="58"/>
                  </a:lnTo>
                  <a:lnTo>
                    <a:pt x="1394" y="62"/>
                  </a:lnTo>
                  <a:lnTo>
                    <a:pt x="1396" y="69"/>
                  </a:lnTo>
                  <a:lnTo>
                    <a:pt x="1398" y="75"/>
                  </a:lnTo>
                  <a:lnTo>
                    <a:pt x="1398" y="77"/>
                  </a:lnTo>
                  <a:lnTo>
                    <a:pt x="1400" y="83"/>
                  </a:lnTo>
                  <a:lnTo>
                    <a:pt x="1406" y="85"/>
                  </a:lnTo>
                  <a:lnTo>
                    <a:pt x="1408" y="87"/>
                  </a:lnTo>
                  <a:lnTo>
                    <a:pt x="1417" y="91"/>
                  </a:lnTo>
                  <a:lnTo>
                    <a:pt x="1423" y="75"/>
                  </a:lnTo>
                  <a:lnTo>
                    <a:pt x="1412" y="87"/>
                  </a:lnTo>
                  <a:lnTo>
                    <a:pt x="1421" y="93"/>
                  </a:lnTo>
                  <a:lnTo>
                    <a:pt x="1433" y="81"/>
                  </a:lnTo>
                  <a:lnTo>
                    <a:pt x="1417" y="87"/>
                  </a:lnTo>
                  <a:lnTo>
                    <a:pt x="1431" y="108"/>
                  </a:lnTo>
                  <a:lnTo>
                    <a:pt x="1433" y="112"/>
                  </a:lnTo>
                  <a:lnTo>
                    <a:pt x="1437" y="114"/>
                  </a:lnTo>
                  <a:lnTo>
                    <a:pt x="1452" y="124"/>
                  </a:lnTo>
                  <a:lnTo>
                    <a:pt x="1458" y="110"/>
                  </a:lnTo>
                  <a:lnTo>
                    <a:pt x="1445" y="120"/>
                  </a:lnTo>
                  <a:lnTo>
                    <a:pt x="1454" y="130"/>
                  </a:lnTo>
                  <a:lnTo>
                    <a:pt x="1466" y="120"/>
                  </a:lnTo>
                  <a:lnTo>
                    <a:pt x="1450" y="126"/>
                  </a:lnTo>
                  <a:lnTo>
                    <a:pt x="1458" y="139"/>
                  </a:lnTo>
                  <a:lnTo>
                    <a:pt x="1462" y="143"/>
                  </a:lnTo>
                  <a:lnTo>
                    <a:pt x="1470" y="157"/>
                  </a:lnTo>
                  <a:lnTo>
                    <a:pt x="1478" y="163"/>
                  </a:lnTo>
                  <a:lnTo>
                    <a:pt x="1483" y="168"/>
                  </a:lnTo>
                  <a:lnTo>
                    <a:pt x="1487" y="170"/>
                  </a:lnTo>
                  <a:lnTo>
                    <a:pt x="1493" y="170"/>
                  </a:lnTo>
                  <a:lnTo>
                    <a:pt x="1495" y="170"/>
                  </a:lnTo>
                  <a:lnTo>
                    <a:pt x="1501" y="170"/>
                  </a:lnTo>
                  <a:lnTo>
                    <a:pt x="1505" y="165"/>
                  </a:lnTo>
                  <a:lnTo>
                    <a:pt x="1507" y="163"/>
                  </a:lnTo>
                  <a:lnTo>
                    <a:pt x="1511" y="159"/>
                  </a:lnTo>
                  <a:lnTo>
                    <a:pt x="1485" y="163"/>
                  </a:lnTo>
                  <a:lnTo>
                    <a:pt x="1489" y="168"/>
                  </a:lnTo>
                  <a:lnTo>
                    <a:pt x="1495" y="170"/>
                  </a:lnTo>
                  <a:lnTo>
                    <a:pt x="1503" y="168"/>
                  </a:lnTo>
                  <a:lnTo>
                    <a:pt x="1507" y="163"/>
                  </a:lnTo>
                  <a:lnTo>
                    <a:pt x="1495" y="153"/>
                  </a:lnTo>
                  <a:lnTo>
                    <a:pt x="1481" y="159"/>
                  </a:lnTo>
                  <a:lnTo>
                    <a:pt x="1481" y="163"/>
                  </a:lnTo>
                  <a:lnTo>
                    <a:pt x="1485" y="172"/>
                  </a:lnTo>
                  <a:lnTo>
                    <a:pt x="1487" y="178"/>
                  </a:lnTo>
                  <a:lnTo>
                    <a:pt x="1489" y="178"/>
                  </a:lnTo>
                  <a:lnTo>
                    <a:pt x="1497" y="188"/>
                  </a:lnTo>
                  <a:lnTo>
                    <a:pt x="1505" y="198"/>
                  </a:lnTo>
                  <a:lnTo>
                    <a:pt x="1518" y="186"/>
                  </a:lnTo>
                  <a:lnTo>
                    <a:pt x="1501" y="192"/>
                  </a:lnTo>
                  <a:lnTo>
                    <a:pt x="1514" y="217"/>
                  </a:lnTo>
                  <a:lnTo>
                    <a:pt x="1524" y="242"/>
                  </a:lnTo>
                  <a:lnTo>
                    <a:pt x="1534" y="267"/>
                  </a:lnTo>
                  <a:lnTo>
                    <a:pt x="1534" y="269"/>
                  </a:lnTo>
                  <a:lnTo>
                    <a:pt x="1549" y="308"/>
                  </a:lnTo>
                  <a:lnTo>
                    <a:pt x="1561" y="349"/>
                  </a:lnTo>
                  <a:lnTo>
                    <a:pt x="1575" y="343"/>
                  </a:lnTo>
                  <a:lnTo>
                    <a:pt x="1559" y="343"/>
                  </a:lnTo>
                  <a:lnTo>
                    <a:pt x="1567" y="386"/>
                  </a:lnTo>
                  <a:lnTo>
                    <a:pt x="1573" y="429"/>
                  </a:lnTo>
                  <a:lnTo>
                    <a:pt x="1575" y="473"/>
                  </a:lnTo>
                  <a:lnTo>
                    <a:pt x="1577" y="516"/>
                  </a:lnTo>
                  <a:lnTo>
                    <a:pt x="1577" y="603"/>
                  </a:lnTo>
                  <a:lnTo>
                    <a:pt x="1575" y="675"/>
                  </a:lnTo>
                  <a:lnTo>
                    <a:pt x="1573" y="747"/>
                  </a:lnTo>
                  <a:lnTo>
                    <a:pt x="1590" y="747"/>
                  </a:lnTo>
                  <a:lnTo>
                    <a:pt x="1573" y="745"/>
                  </a:lnTo>
                  <a:lnTo>
                    <a:pt x="1565" y="821"/>
                  </a:lnTo>
                  <a:lnTo>
                    <a:pt x="1557" y="896"/>
                  </a:lnTo>
                  <a:lnTo>
                    <a:pt x="1573" y="896"/>
                  </a:lnTo>
                  <a:lnTo>
                    <a:pt x="1559" y="894"/>
                  </a:lnTo>
                  <a:lnTo>
                    <a:pt x="1551" y="941"/>
                  </a:lnTo>
                  <a:lnTo>
                    <a:pt x="1567" y="941"/>
                  </a:lnTo>
                  <a:lnTo>
                    <a:pt x="1551" y="935"/>
                  </a:lnTo>
                  <a:lnTo>
                    <a:pt x="1542" y="982"/>
                  </a:lnTo>
                  <a:lnTo>
                    <a:pt x="1542" y="984"/>
                  </a:lnTo>
                  <a:lnTo>
                    <a:pt x="1534" y="1009"/>
                  </a:lnTo>
                  <a:lnTo>
                    <a:pt x="1524" y="1038"/>
                  </a:lnTo>
                  <a:lnTo>
                    <a:pt x="1516" y="1067"/>
                  </a:lnTo>
                  <a:lnTo>
                    <a:pt x="1514" y="1073"/>
                  </a:lnTo>
                  <a:lnTo>
                    <a:pt x="1509" y="1100"/>
                  </a:lnTo>
                  <a:lnTo>
                    <a:pt x="1524" y="1102"/>
                  </a:lnTo>
                  <a:lnTo>
                    <a:pt x="1509" y="1096"/>
                  </a:lnTo>
                  <a:lnTo>
                    <a:pt x="1491" y="1127"/>
                  </a:lnTo>
                  <a:lnTo>
                    <a:pt x="1483" y="1143"/>
                  </a:lnTo>
                  <a:lnTo>
                    <a:pt x="1476" y="1164"/>
                  </a:lnTo>
                  <a:lnTo>
                    <a:pt x="1491" y="1168"/>
                  </a:lnTo>
                  <a:lnTo>
                    <a:pt x="1481" y="1158"/>
                  </a:lnTo>
                  <a:lnTo>
                    <a:pt x="1474" y="1162"/>
                  </a:lnTo>
                  <a:lnTo>
                    <a:pt x="1470" y="1168"/>
                  </a:lnTo>
                  <a:lnTo>
                    <a:pt x="1466" y="1172"/>
                  </a:lnTo>
                  <a:lnTo>
                    <a:pt x="1464" y="1174"/>
                  </a:lnTo>
                  <a:lnTo>
                    <a:pt x="1462" y="1180"/>
                  </a:lnTo>
                  <a:lnTo>
                    <a:pt x="1462" y="1184"/>
                  </a:lnTo>
                  <a:lnTo>
                    <a:pt x="1476" y="1191"/>
                  </a:lnTo>
                  <a:lnTo>
                    <a:pt x="1466" y="1178"/>
                  </a:lnTo>
                  <a:lnTo>
                    <a:pt x="1464" y="1182"/>
                  </a:lnTo>
                  <a:lnTo>
                    <a:pt x="1458" y="1186"/>
                  </a:lnTo>
                  <a:lnTo>
                    <a:pt x="1468" y="1199"/>
                  </a:lnTo>
                  <a:lnTo>
                    <a:pt x="1462" y="1182"/>
                  </a:lnTo>
                  <a:lnTo>
                    <a:pt x="1458" y="1184"/>
                  </a:lnTo>
                  <a:lnTo>
                    <a:pt x="1472" y="1184"/>
                  </a:lnTo>
                  <a:lnTo>
                    <a:pt x="1464" y="1182"/>
                  </a:lnTo>
                  <a:lnTo>
                    <a:pt x="1464" y="1199"/>
                  </a:lnTo>
                  <a:lnTo>
                    <a:pt x="1476" y="1188"/>
                  </a:lnTo>
                  <a:lnTo>
                    <a:pt x="1474" y="1186"/>
                  </a:lnTo>
                  <a:lnTo>
                    <a:pt x="1478" y="1193"/>
                  </a:lnTo>
                  <a:lnTo>
                    <a:pt x="1464" y="1199"/>
                  </a:lnTo>
                  <a:lnTo>
                    <a:pt x="1481" y="1199"/>
                  </a:lnTo>
                  <a:lnTo>
                    <a:pt x="1481" y="1197"/>
                  </a:lnTo>
                  <a:lnTo>
                    <a:pt x="1481" y="1195"/>
                  </a:lnTo>
                  <a:lnTo>
                    <a:pt x="1478" y="1188"/>
                  </a:lnTo>
                  <a:lnTo>
                    <a:pt x="1474" y="1182"/>
                  </a:lnTo>
                  <a:lnTo>
                    <a:pt x="1470" y="1180"/>
                  </a:lnTo>
                  <a:lnTo>
                    <a:pt x="1464" y="1178"/>
                  </a:lnTo>
                  <a:lnTo>
                    <a:pt x="1456" y="1180"/>
                  </a:lnTo>
                  <a:lnTo>
                    <a:pt x="1452" y="1182"/>
                  </a:lnTo>
                  <a:lnTo>
                    <a:pt x="1448" y="1188"/>
                  </a:lnTo>
                  <a:lnTo>
                    <a:pt x="1445" y="1195"/>
                  </a:lnTo>
                  <a:lnTo>
                    <a:pt x="1443" y="1203"/>
                  </a:lnTo>
                  <a:lnTo>
                    <a:pt x="1458" y="1209"/>
                  </a:lnTo>
                  <a:lnTo>
                    <a:pt x="1448" y="1199"/>
                  </a:lnTo>
                  <a:lnTo>
                    <a:pt x="1435" y="1211"/>
                  </a:lnTo>
                  <a:lnTo>
                    <a:pt x="1425" y="1224"/>
                  </a:lnTo>
                  <a:lnTo>
                    <a:pt x="1415" y="1236"/>
                  </a:lnTo>
                  <a:lnTo>
                    <a:pt x="1404" y="1246"/>
                  </a:lnTo>
                  <a:lnTo>
                    <a:pt x="1402" y="1248"/>
                  </a:lnTo>
                  <a:lnTo>
                    <a:pt x="1396" y="1250"/>
                  </a:lnTo>
                  <a:lnTo>
                    <a:pt x="1406" y="1261"/>
                  </a:lnTo>
                  <a:lnTo>
                    <a:pt x="1400" y="1246"/>
                  </a:lnTo>
                  <a:lnTo>
                    <a:pt x="1394" y="1248"/>
                  </a:lnTo>
                  <a:lnTo>
                    <a:pt x="1388" y="1252"/>
                  </a:lnTo>
                  <a:lnTo>
                    <a:pt x="1384" y="1257"/>
                  </a:lnTo>
                  <a:lnTo>
                    <a:pt x="1377" y="1265"/>
                  </a:lnTo>
                  <a:lnTo>
                    <a:pt x="1388" y="1275"/>
                  </a:lnTo>
                  <a:lnTo>
                    <a:pt x="1382" y="1261"/>
                  </a:lnTo>
                  <a:lnTo>
                    <a:pt x="1377" y="1261"/>
                  </a:lnTo>
                  <a:lnTo>
                    <a:pt x="1367" y="1265"/>
                  </a:lnTo>
                  <a:lnTo>
                    <a:pt x="1355" y="1271"/>
                  </a:lnTo>
                  <a:lnTo>
                    <a:pt x="1342" y="1279"/>
                  </a:lnTo>
                  <a:lnTo>
                    <a:pt x="1332" y="1285"/>
                  </a:lnTo>
                  <a:lnTo>
                    <a:pt x="1322" y="1292"/>
                  </a:lnTo>
                  <a:lnTo>
                    <a:pt x="1318" y="1294"/>
                  </a:lnTo>
                  <a:lnTo>
                    <a:pt x="1311" y="1296"/>
                  </a:lnTo>
                  <a:lnTo>
                    <a:pt x="1318" y="1310"/>
                  </a:lnTo>
                  <a:lnTo>
                    <a:pt x="1318" y="1294"/>
                  </a:lnTo>
                  <a:lnTo>
                    <a:pt x="1309" y="1294"/>
                  </a:lnTo>
                  <a:lnTo>
                    <a:pt x="1299" y="1294"/>
                  </a:lnTo>
                  <a:lnTo>
                    <a:pt x="1280" y="1294"/>
                  </a:lnTo>
                  <a:lnTo>
                    <a:pt x="1270" y="1296"/>
                  </a:lnTo>
                  <a:lnTo>
                    <a:pt x="1256" y="1296"/>
                  </a:lnTo>
                  <a:lnTo>
                    <a:pt x="1256" y="1312"/>
                  </a:lnTo>
                  <a:lnTo>
                    <a:pt x="1260" y="1296"/>
                  </a:lnTo>
                  <a:lnTo>
                    <a:pt x="1221" y="1287"/>
                  </a:lnTo>
                  <a:lnTo>
                    <a:pt x="1221" y="1304"/>
                  </a:lnTo>
                  <a:lnTo>
                    <a:pt x="1227" y="1290"/>
                  </a:lnTo>
                  <a:lnTo>
                    <a:pt x="1190" y="1279"/>
                  </a:lnTo>
                  <a:lnTo>
                    <a:pt x="1155" y="1265"/>
                  </a:lnTo>
                  <a:lnTo>
                    <a:pt x="1126" y="1250"/>
                  </a:lnTo>
                  <a:lnTo>
                    <a:pt x="1118" y="1244"/>
                  </a:lnTo>
                  <a:lnTo>
                    <a:pt x="1111" y="1240"/>
                  </a:lnTo>
                  <a:lnTo>
                    <a:pt x="1105" y="1236"/>
                  </a:lnTo>
                  <a:lnTo>
                    <a:pt x="1099" y="1234"/>
                  </a:lnTo>
                  <a:lnTo>
                    <a:pt x="1097" y="1232"/>
                  </a:lnTo>
                  <a:lnTo>
                    <a:pt x="1091" y="1232"/>
                  </a:lnTo>
                  <a:lnTo>
                    <a:pt x="1085" y="1232"/>
                  </a:lnTo>
                  <a:lnTo>
                    <a:pt x="1082" y="1234"/>
                  </a:lnTo>
                  <a:lnTo>
                    <a:pt x="1076" y="1236"/>
                  </a:lnTo>
                  <a:lnTo>
                    <a:pt x="1072" y="1242"/>
                  </a:lnTo>
                  <a:lnTo>
                    <a:pt x="1072" y="1248"/>
                  </a:lnTo>
                  <a:lnTo>
                    <a:pt x="1072" y="1254"/>
                  </a:lnTo>
                  <a:lnTo>
                    <a:pt x="1074" y="1259"/>
                  </a:lnTo>
                  <a:lnTo>
                    <a:pt x="1078" y="1263"/>
                  </a:lnTo>
                  <a:lnTo>
                    <a:pt x="1080" y="1267"/>
                  </a:lnTo>
                  <a:lnTo>
                    <a:pt x="1099" y="1240"/>
                  </a:lnTo>
                  <a:lnTo>
                    <a:pt x="1093" y="1240"/>
                  </a:lnTo>
                  <a:lnTo>
                    <a:pt x="1087" y="1240"/>
                  </a:lnTo>
                  <a:lnTo>
                    <a:pt x="1080" y="1244"/>
                  </a:lnTo>
                  <a:lnTo>
                    <a:pt x="1076" y="1250"/>
                  </a:lnTo>
                  <a:lnTo>
                    <a:pt x="1076" y="1257"/>
                  </a:lnTo>
                  <a:lnTo>
                    <a:pt x="1076" y="1263"/>
                  </a:lnTo>
                  <a:lnTo>
                    <a:pt x="1093" y="1257"/>
                  </a:lnTo>
                  <a:lnTo>
                    <a:pt x="1103" y="1244"/>
                  </a:lnTo>
                  <a:lnTo>
                    <a:pt x="1101" y="1242"/>
                  </a:lnTo>
                  <a:lnTo>
                    <a:pt x="1097" y="1238"/>
                  </a:lnTo>
                  <a:lnTo>
                    <a:pt x="1091" y="1232"/>
                  </a:lnTo>
                  <a:lnTo>
                    <a:pt x="1091" y="1230"/>
                  </a:lnTo>
                  <a:lnTo>
                    <a:pt x="1085" y="1228"/>
                  </a:lnTo>
                  <a:lnTo>
                    <a:pt x="1078" y="1224"/>
                  </a:lnTo>
                  <a:lnTo>
                    <a:pt x="1074" y="1224"/>
                  </a:lnTo>
                  <a:lnTo>
                    <a:pt x="1070" y="1219"/>
                  </a:lnTo>
                  <a:lnTo>
                    <a:pt x="1066" y="1219"/>
                  </a:lnTo>
                  <a:lnTo>
                    <a:pt x="1062" y="1215"/>
                  </a:lnTo>
                  <a:lnTo>
                    <a:pt x="1056" y="1211"/>
                  </a:lnTo>
                  <a:lnTo>
                    <a:pt x="1049" y="1209"/>
                  </a:lnTo>
                  <a:lnTo>
                    <a:pt x="1045" y="1207"/>
                  </a:lnTo>
                  <a:lnTo>
                    <a:pt x="1033" y="1201"/>
                  </a:lnTo>
                  <a:lnTo>
                    <a:pt x="1016" y="1195"/>
                  </a:lnTo>
                  <a:lnTo>
                    <a:pt x="986" y="1174"/>
                  </a:lnTo>
                  <a:lnTo>
                    <a:pt x="979" y="1191"/>
                  </a:lnTo>
                  <a:lnTo>
                    <a:pt x="992" y="1178"/>
                  </a:lnTo>
                  <a:lnTo>
                    <a:pt x="963" y="1153"/>
                  </a:lnTo>
                  <a:lnTo>
                    <a:pt x="950" y="1141"/>
                  </a:lnTo>
                  <a:lnTo>
                    <a:pt x="940" y="1151"/>
                  </a:lnTo>
                  <a:lnTo>
                    <a:pt x="955" y="1145"/>
                  </a:lnTo>
                  <a:lnTo>
                    <a:pt x="944" y="1131"/>
                  </a:lnTo>
                  <a:lnTo>
                    <a:pt x="942" y="1127"/>
                  </a:lnTo>
                  <a:lnTo>
                    <a:pt x="940" y="1127"/>
                  </a:lnTo>
                  <a:lnTo>
                    <a:pt x="930" y="1120"/>
                  </a:lnTo>
                  <a:lnTo>
                    <a:pt x="926" y="1116"/>
                  </a:lnTo>
                  <a:lnTo>
                    <a:pt x="920" y="1133"/>
                  </a:lnTo>
                  <a:lnTo>
                    <a:pt x="932" y="1120"/>
                  </a:lnTo>
                  <a:lnTo>
                    <a:pt x="926" y="1116"/>
                  </a:lnTo>
                  <a:lnTo>
                    <a:pt x="920" y="1108"/>
                  </a:lnTo>
                  <a:lnTo>
                    <a:pt x="909" y="1120"/>
                  </a:lnTo>
                  <a:lnTo>
                    <a:pt x="924" y="1114"/>
                  </a:lnTo>
                  <a:lnTo>
                    <a:pt x="922" y="1108"/>
                  </a:lnTo>
                  <a:lnTo>
                    <a:pt x="915" y="1098"/>
                  </a:lnTo>
                  <a:lnTo>
                    <a:pt x="901" y="1106"/>
                  </a:lnTo>
                  <a:lnTo>
                    <a:pt x="915" y="1100"/>
                  </a:lnTo>
                  <a:lnTo>
                    <a:pt x="915" y="1094"/>
                  </a:lnTo>
                  <a:lnTo>
                    <a:pt x="915" y="1089"/>
                  </a:lnTo>
                  <a:lnTo>
                    <a:pt x="911" y="1083"/>
                  </a:lnTo>
                  <a:lnTo>
                    <a:pt x="905" y="1081"/>
                  </a:lnTo>
                  <a:lnTo>
                    <a:pt x="905" y="1079"/>
                  </a:lnTo>
                  <a:lnTo>
                    <a:pt x="909" y="1081"/>
                  </a:lnTo>
                  <a:lnTo>
                    <a:pt x="897" y="1094"/>
                  </a:lnTo>
                  <a:lnTo>
                    <a:pt x="911" y="1087"/>
                  </a:lnTo>
                  <a:lnTo>
                    <a:pt x="909" y="1085"/>
                  </a:lnTo>
                  <a:lnTo>
                    <a:pt x="907" y="1079"/>
                  </a:lnTo>
                  <a:lnTo>
                    <a:pt x="901" y="1077"/>
                  </a:lnTo>
                  <a:lnTo>
                    <a:pt x="897" y="1075"/>
                  </a:lnTo>
                  <a:lnTo>
                    <a:pt x="893" y="1075"/>
                  </a:lnTo>
                  <a:lnTo>
                    <a:pt x="884" y="1089"/>
                  </a:lnTo>
                  <a:lnTo>
                    <a:pt x="897" y="1079"/>
                  </a:lnTo>
                  <a:lnTo>
                    <a:pt x="893" y="1073"/>
                  </a:lnTo>
                  <a:lnTo>
                    <a:pt x="889" y="1067"/>
                  </a:lnTo>
                  <a:lnTo>
                    <a:pt x="887" y="1065"/>
                  </a:lnTo>
                  <a:lnTo>
                    <a:pt x="878" y="1059"/>
                  </a:lnTo>
                  <a:lnTo>
                    <a:pt x="870" y="1050"/>
                  </a:lnTo>
                  <a:lnTo>
                    <a:pt x="864" y="1042"/>
                  </a:lnTo>
                  <a:lnTo>
                    <a:pt x="856" y="1034"/>
                  </a:lnTo>
                  <a:lnTo>
                    <a:pt x="856" y="1032"/>
                  </a:lnTo>
                  <a:lnTo>
                    <a:pt x="849" y="1030"/>
                  </a:lnTo>
                  <a:lnTo>
                    <a:pt x="837" y="1023"/>
                  </a:lnTo>
                  <a:lnTo>
                    <a:pt x="825" y="1015"/>
                  </a:lnTo>
                  <a:lnTo>
                    <a:pt x="812" y="1007"/>
                  </a:lnTo>
                  <a:lnTo>
                    <a:pt x="802" y="1001"/>
                  </a:lnTo>
                  <a:lnTo>
                    <a:pt x="794" y="1015"/>
                  </a:lnTo>
                  <a:lnTo>
                    <a:pt x="804" y="1003"/>
                  </a:lnTo>
                  <a:lnTo>
                    <a:pt x="779" y="988"/>
                  </a:lnTo>
                  <a:lnTo>
                    <a:pt x="757" y="982"/>
                  </a:lnTo>
                  <a:lnTo>
                    <a:pt x="734" y="974"/>
                  </a:lnTo>
                  <a:lnTo>
                    <a:pt x="715" y="966"/>
                  </a:lnTo>
                  <a:lnTo>
                    <a:pt x="711" y="964"/>
                  </a:lnTo>
                  <a:lnTo>
                    <a:pt x="680" y="957"/>
                  </a:lnTo>
                  <a:lnTo>
                    <a:pt x="645" y="951"/>
                  </a:lnTo>
                  <a:lnTo>
                    <a:pt x="645" y="949"/>
                  </a:lnTo>
                  <a:lnTo>
                    <a:pt x="602" y="945"/>
                  </a:lnTo>
                  <a:lnTo>
                    <a:pt x="565" y="941"/>
                  </a:lnTo>
                  <a:lnTo>
                    <a:pt x="563" y="957"/>
                  </a:lnTo>
                  <a:lnTo>
                    <a:pt x="571" y="943"/>
                  </a:lnTo>
                  <a:lnTo>
                    <a:pt x="561" y="939"/>
                  </a:lnTo>
                  <a:lnTo>
                    <a:pt x="557" y="937"/>
                  </a:lnTo>
                  <a:lnTo>
                    <a:pt x="550" y="937"/>
                  </a:lnTo>
                  <a:lnTo>
                    <a:pt x="544" y="937"/>
                  </a:lnTo>
                  <a:lnTo>
                    <a:pt x="540" y="939"/>
                  </a:lnTo>
                  <a:lnTo>
                    <a:pt x="538" y="939"/>
                  </a:lnTo>
                  <a:lnTo>
                    <a:pt x="544" y="953"/>
                  </a:lnTo>
                  <a:lnTo>
                    <a:pt x="544" y="937"/>
                  </a:lnTo>
                  <a:lnTo>
                    <a:pt x="540" y="937"/>
                  </a:lnTo>
                  <a:lnTo>
                    <a:pt x="532" y="937"/>
                  </a:lnTo>
                  <a:lnTo>
                    <a:pt x="521" y="939"/>
                  </a:lnTo>
                  <a:lnTo>
                    <a:pt x="509" y="939"/>
                  </a:lnTo>
                  <a:lnTo>
                    <a:pt x="495" y="939"/>
                  </a:lnTo>
                  <a:lnTo>
                    <a:pt x="460" y="939"/>
                  </a:lnTo>
                  <a:lnTo>
                    <a:pt x="418" y="941"/>
                  </a:lnTo>
                  <a:lnTo>
                    <a:pt x="373" y="941"/>
                  </a:lnTo>
                  <a:lnTo>
                    <a:pt x="326" y="941"/>
                  </a:lnTo>
                  <a:lnTo>
                    <a:pt x="276" y="943"/>
                  </a:lnTo>
                  <a:lnTo>
                    <a:pt x="224" y="943"/>
                  </a:lnTo>
                  <a:lnTo>
                    <a:pt x="177" y="945"/>
                  </a:lnTo>
                  <a:lnTo>
                    <a:pt x="134" y="945"/>
                  </a:lnTo>
                  <a:lnTo>
                    <a:pt x="92" y="945"/>
                  </a:lnTo>
                  <a:lnTo>
                    <a:pt x="59" y="947"/>
                  </a:lnTo>
                  <a:lnTo>
                    <a:pt x="47" y="947"/>
                  </a:lnTo>
                  <a:lnTo>
                    <a:pt x="35" y="947"/>
                  </a:lnTo>
                  <a:lnTo>
                    <a:pt x="26" y="947"/>
                  </a:lnTo>
                  <a:lnTo>
                    <a:pt x="20" y="947"/>
                  </a:lnTo>
                  <a:lnTo>
                    <a:pt x="16" y="947"/>
                  </a:lnTo>
                  <a:lnTo>
                    <a:pt x="10" y="949"/>
                  </a:lnTo>
                  <a:lnTo>
                    <a:pt x="6" y="951"/>
                  </a:lnTo>
                  <a:lnTo>
                    <a:pt x="2" y="957"/>
                  </a:lnTo>
                  <a:lnTo>
                    <a:pt x="0" y="964"/>
                  </a:lnTo>
                  <a:lnTo>
                    <a:pt x="2" y="970"/>
                  </a:lnTo>
                  <a:lnTo>
                    <a:pt x="6" y="976"/>
                  </a:lnTo>
                  <a:lnTo>
                    <a:pt x="10" y="978"/>
                  </a:lnTo>
                  <a:lnTo>
                    <a:pt x="16" y="98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399" y="2302"/>
              <a:ext cx="345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8"/>
            <p:cNvSpPr>
              <a:spLocks noChangeArrowheads="1"/>
            </p:cNvSpPr>
            <p:nvPr/>
          </p:nvSpPr>
          <p:spPr bwMode="auto">
            <a:xfrm rot="-171684">
              <a:off x="2008" y="2464"/>
              <a:ext cx="230" cy="230"/>
            </a:xfrm>
            <a:prstGeom prst="ellipse">
              <a:avLst/>
            </a:prstGeom>
            <a:solidFill>
              <a:srgbClr val="FFFF00"/>
            </a:solidFill>
            <a:ln w="1079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2310" y="2772"/>
              <a:ext cx="15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 rot="2674373">
              <a:off x="1945" y="2332"/>
              <a:ext cx="170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800" b="1">
                  <a:solidFill>
                    <a:srgbClr val="000000"/>
                  </a:solidFill>
                  <a:ea typeface="MS Mincho" pitchFamily="49" charset="-128"/>
                </a:rPr>
                <a:t>ChAT</a:t>
              </a:r>
              <a:endParaRPr lang="en-US" sz="800" b="1">
                <a:ea typeface="MS PGothic" pitchFamily="34" charset="-128"/>
              </a:endParaRP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1806" y="3006"/>
              <a:ext cx="956" cy="891"/>
            </a:xfrm>
            <a:custGeom>
              <a:avLst/>
              <a:gdLst>
                <a:gd name="T0" fmla="*/ 79 w 1495"/>
                <a:gd name="T1" fmla="*/ 633 h 1250"/>
                <a:gd name="T2" fmla="*/ 115 w 1495"/>
                <a:gd name="T3" fmla="*/ 617 h 1250"/>
                <a:gd name="T4" fmla="*/ 180 w 1495"/>
                <a:gd name="T5" fmla="*/ 589 h 1250"/>
                <a:gd name="T6" fmla="*/ 210 w 1495"/>
                <a:gd name="T7" fmla="*/ 575 h 1250"/>
                <a:gd name="T8" fmla="*/ 217 w 1495"/>
                <a:gd name="T9" fmla="*/ 572 h 1250"/>
                <a:gd name="T10" fmla="*/ 251 w 1495"/>
                <a:gd name="T11" fmla="*/ 564 h 1250"/>
                <a:gd name="T12" fmla="*/ 288 w 1495"/>
                <a:gd name="T13" fmla="*/ 562 h 1250"/>
                <a:gd name="T14" fmla="*/ 328 w 1495"/>
                <a:gd name="T15" fmla="*/ 567 h 1250"/>
                <a:gd name="T16" fmla="*/ 352 w 1495"/>
                <a:gd name="T17" fmla="*/ 577 h 1250"/>
                <a:gd name="T18" fmla="*/ 363 w 1495"/>
                <a:gd name="T19" fmla="*/ 584 h 1250"/>
                <a:gd name="T20" fmla="*/ 368 w 1495"/>
                <a:gd name="T21" fmla="*/ 586 h 1250"/>
                <a:gd name="T22" fmla="*/ 375 w 1495"/>
                <a:gd name="T23" fmla="*/ 595 h 1250"/>
                <a:gd name="T24" fmla="*/ 385 w 1495"/>
                <a:gd name="T25" fmla="*/ 601 h 1250"/>
                <a:gd name="T26" fmla="*/ 426 w 1495"/>
                <a:gd name="T27" fmla="*/ 622 h 1250"/>
                <a:gd name="T28" fmla="*/ 446 w 1495"/>
                <a:gd name="T29" fmla="*/ 625 h 1250"/>
                <a:gd name="T30" fmla="*/ 453 w 1495"/>
                <a:gd name="T31" fmla="*/ 627 h 1250"/>
                <a:gd name="T32" fmla="*/ 463 w 1495"/>
                <a:gd name="T33" fmla="*/ 631 h 1250"/>
                <a:gd name="T34" fmla="*/ 460 w 1495"/>
                <a:gd name="T35" fmla="*/ 629 h 1250"/>
                <a:gd name="T36" fmla="*/ 469 w 1495"/>
                <a:gd name="T37" fmla="*/ 630 h 1250"/>
                <a:gd name="T38" fmla="*/ 519 w 1495"/>
                <a:gd name="T39" fmla="*/ 634 h 1250"/>
                <a:gd name="T40" fmla="*/ 551 w 1495"/>
                <a:gd name="T41" fmla="*/ 625 h 1250"/>
                <a:gd name="T42" fmla="*/ 561 w 1495"/>
                <a:gd name="T43" fmla="*/ 617 h 1250"/>
                <a:gd name="T44" fmla="*/ 576 w 1495"/>
                <a:gd name="T45" fmla="*/ 599 h 1250"/>
                <a:gd name="T46" fmla="*/ 582 w 1495"/>
                <a:gd name="T47" fmla="*/ 589 h 1250"/>
                <a:gd name="T48" fmla="*/ 592 w 1495"/>
                <a:gd name="T49" fmla="*/ 574 h 1250"/>
                <a:gd name="T50" fmla="*/ 599 w 1495"/>
                <a:gd name="T51" fmla="*/ 544 h 1250"/>
                <a:gd name="T52" fmla="*/ 599 w 1495"/>
                <a:gd name="T53" fmla="*/ 544 h 1250"/>
                <a:gd name="T54" fmla="*/ 604 w 1495"/>
                <a:gd name="T55" fmla="*/ 538 h 1250"/>
                <a:gd name="T56" fmla="*/ 605 w 1495"/>
                <a:gd name="T57" fmla="*/ 528 h 1250"/>
                <a:gd name="T58" fmla="*/ 611 w 1495"/>
                <a:gd name="T59" fmla="*/ 488 h 1250"/>
                <a:gd name="T60" fmla="*/ 609 w 1495"/>
                <a:gd name="T61" fmla="*/ 427 h 1250"/>
                <a:gd name="T62" fmla="*/ 590 w 1495"/>
                <a:gd name="T63" fmla="*/ 307 h 1250"/>
                <a:gd name="T64" fmla="*/ 549 w 1495"/>
                <a:gd name="T65" fmla="*/ 153 h 1250"/>
                <a:gd name="T66" fmla="*/ 512 w 1495"/>
                <a:gd name="T67" fmla="*/ 78 h 1250"/>
                <a:gd name="T68" fmla="*/ 480 w 1495"/>
                <a:gd name="T69" fmla="*/ 40 h 1250"/>
                <a:gd name="T70" fmla="*/ 476 w 1495"/>
                <a:gd name="T71" fmla="*/ 35 h 1250"/>
                <a:gd name="T72" fmla="*/ 471 w 1495"/>
                <a:gd name="T73" fmla="*/ 33 h 1250"/>
                <a:gd name="T74" fmla="*/ 450 w 1495"/>
                <a:gd name="T75" fmla="*/ 17 h 1250"/>
                <a:gd name="T76" fmla="*/ 433 w 1495"/>
                <a:gd name="T77" fmla="*/ 6 h 1250"/>
                <a:gd name="T78" fmla="*/ 427 w 1495"/>
                <a:gd name="T79" fmla="*/ 1 h 1250"/>
                <a:gd name="T80" fmla="*/ 410 w 1495"/>
                <a:gd name="T81" fmla="*/ 1 h 1250"/>
                <a:gd name="T82" fmla="*/ 389 w 1495"/>
                <a:gd name="T83" fmla="*/ 1 h 1250"/>
                <a:gd name="T84" fmla="*/ 363 w 1495"/>
                <a:gd name="T85" fmla="*/ 10 h 1250"/>
                <a:gd name="T86" fmla="*/ 345 w 1495"/>
                <a:gd name="T87" fmla="*/ 19 h 1250"/>
                <a:gd name="T88" fmla="*/ 320 w 1495"/>
                <a:gd name="T89" fmla="*/ 51 h 1250"/>
                <a:gd name="T90" fmla="*/ 292 w 1495"/>
                <a:gd name="T91" fmla="*/ 88 h 1250"/>
                <a:gd name="T92" fmla="*/ 270 w 1495"/>
                <a:gd name="T93" fmla="*/ 121 h 1250"/>
                <a:gd name="T94" fmla="*/ 257 w 1495"/>
                <a:gd name="T95" fmla="*/ 150 h 1250"/>
                <a:gd name="T96" fmla="*/ 249 w 1495"/>
                <a:gd name="T97" fmla="*/ 169 h 1250"/>
                <a:gd name="T98" fmla="*/ 240 w 1495"/>
                <a:gd name="T99" fmla="*/ 190 h 1250"/>
                <a:gd name="T100" fmla="*/ 232 w 1495"/>
                <a:gd name="T101" fmla="*/ 208 h 1250"/>
                <a:gd name="T102" fmla="*/ 223 w 1495"/>
                <a:gd name="T103" fmla="*/ 225 h 1250"/>
                <a:gd name="T104" fmla="*/ 223 w 1495"/>
                <a:gd name="T105" fmla="*/ 225 h 1250"/>
                <a:gd name="T106" fmla="*/ 217 w 1495"/>
                <a:gd name="T107" fmla="*/ 232 h 1250"/>
                <a:gd name="T108" fmla="*/ 210 w 1495"/>
                <a:gd name="T109" fmla="*/ 247 h 1250"/>
                <a:gd name="T110" fmla="*/ 180 w 1495"/>
                <a:gd name="T111" fmla="*/ 280 h 1250"/>
                <a:gd name="T112" fmla="*/ 139 w 1495"/>
                <a:gd name="T113" fmla="*/ 297 h 1250"/>
                <a:gd name="T114" fmla="*/ 52 w 1495"/>
                <a:gd name="T115" fmla="*/ 334 h 1250"/>
                <a:gd name="T116" fmla="*/ 6 w 1495"/>
                <a:gd name="T117" fmla="*/ 354 h 1250"/>
                <a:gd name="T118" fmla="*/ 3 w 1495"/>
                <a:gd name="T119" fmla="*/ 358 h 1250"/>
                <a:gd name="T120" fmla="*/ 3 w 1495"/>
                <a:gd name="T121" fmla="*/ 358 h 1250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495"/>
                <a:gd name="T184" fmla="*/ 0 h 1250"/>
                <a:gd name="T185" fmla="*/ 1495 w 1495"/>
                <a:gd name="T186" fmla="*/ 1250 h 1250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495" h="1250">
                  <a:moveTo>
                    <a:pt x="181" y="1250"/>
                  </a:moveTo>
                  <a:lnTo>
                    <a:pt x="181" y="1250"/>
                  </a:lnTo>
                  <a:lnTo>
                    <a:pt x="183" y="1250"/>
                  </a:lnTo>
                  <a:lnTo>
                    <a:pt x="194" y="1246"/>
                  </a:lnTo>
                  <a:lnTo>
                    <a:pt x="208" y="1242"/>
                  </a:lnTo>
                  <a:lnTo>
                    <a:pt x="229" y="1234"/>
                  </a:lnTo>
                  <a:lnTo>
                    <a:pt x="256" y="1226"/>
                  </a:lnTo>
                  <a:lnTo>
                    <a:pt x="282" y="1215"/>
                  </a:lnTo>
                  <a:lnTo>
                    <a:pt x="313" y="1205"/>
                  </a:lnTo>
                  <a:lnTo>
                    <a:pt x="346" y="1193"/>
                  </a:lnTo>
                  <a:lnTo>
                    <a:pt x="408" y="1170"/>
                  </a:lnTo>
                  <a:lnTo>
                    <a:pt x="439" y="1160"/>
                  </a:lnTo>
                  <a:lnTo>
                    <a:pt x="464" y="1149"/>
                  </a:lnTo>
                  <a:lnTo>
                    <a:pt x="487" y="1141"/>
                  </a:lnTo>
                  <a:lnTo>
                    <a:pt x="503" y="1135"/>
                  </a:lnTo>
                  <a:lnTo>
                    <a:pt x="515" y="1131"/>
                  </a:lnTo>
                  <a:lnTo>
                    <a:pt x="520" y="1129"/>
                  </a:lnTo>
                  <a:lnTo>
                    <a:pt x="524" y="1127"/>
                  </a:lnTo>
                  <a:lnTo>
                    <a:pt x="528" y="1127"/>
                  </a:lnTo>
                  <a:lnTo>
                    <a:pt x="532" y="1127"/>
                  </a:lnTo>
                  <a:lnTo>
                    <a:pt x="536" y="1127"/>
                  </a:lnTo>
                  <a:lnTo>
                    <a:pt x="557" y="1125"/>
                  </a:lnTo>
                  <a:lnTo>
                    <a:pt x="575" y="1120"/>
                  </a:lnTo>
                  <a:lnTo>
                    <a:pt x="614" y="1110"/>
                  </a:lnTo>
                  <a:lnTo>
                    <a:pt x="631" y="1110"/>
                  </a:lnTo>
                  <a:lnTo>
                    <a:pt x="647" y="1106"/>
                  </a:lnTo>
                  <a:lnTo>
                    <a:pt x="680" y="1102"/>
                  </a:lnTo>
                  <a:lnTo>
                    <a:pt x="705" y="1106"/>
                  </a:lnTo>
                  <a:lnTo>
                    <a:pt x="728" y="1106"/>
                  </a:lnTo>
                  <a:lnTo>
                    <a:pt x="753" y="1106"/>
                  </a:lnTo>
                  <a:lnTo>
                    <a:pt x="773" y="1108"/>
                  </a:lnTo>
                  <a:lnTo>
                    <a:pt x="802" y="1116"/>
                  </a:lnTo>
                  <a:lnTo>
                    <a:pt x="817" y="1120"/>
                  </a:lnTo>
                  <a:lnTo>
                    <a:pt x="831" y="1120"/>
                  </a:lnTo>
                  <a:lnTo>
                    <a:pt x="852" y="1133"/>
                  </a:lnTo>
                  <a:lnTo>
                    <a:pt x="862" y="1137"/>
                  </a:lnTo>
                  <a:lnTo>
                    <a:pt x="872" y="1141"/>
                  </a:lnTo>
                  <a:lnTo>
                    <a:pt x="878" y="1147"/>
                  </a:lnTo>
                  <a:lnTo>
                    <a:pt x="885" y="1151"/>
                  </a:lnTo>
                  <a:lnTo>
                    <a:pt x="889" y="1151"/>
                  </a:lnTo>
                  <a:lnTo>
                    <a:pt x="891" y="1151"/>
                  </a:lnTo>
                  <a:lnTo>
                    <a:pt x="895" y="1151"/>
                  </a:lnTo>
                  <a:lnTo>
                    <a:pt x="897" y="1151"/>
                  </a:lnTo>
                  <a:lnTo>
                    <a:pt x="899" y="1153"/>
                  </a:lnTo>
                  <a:lnTo>
                    <a:pt x="901" y="1155"/>
                  </a:lnTo>
                  <a:lnTo>
                    <a:pt x="905" y="1162"/>
                  </a:lnTo>
                  <a:lnTo>
                    <a:pt x="911" y="1168"/>
                  </a:lnTo>
                  <a:lnTo>
                    <a:pt x="918" y="1172"/>
                  </a:lnTo>
                  <a:lnTo>
                    <a:pt x="924" y="1178"/>
                  </a:lnTo>
                  <a:lnTo>
                    <a:pt x="930" y="1180"/>
                  </a:lnTo>
                  <a:lnTo>
                    <a:pt x="936" y="1180"/>
                  </a:lnTo>
                  <a:lnTo>
                    <a:pt x="942" y="1182"/>
                  </a:lnTo>
                  <a:lnTo>
                    <a:pt x="957" y="1193"/>
                  </a:lnTo>
                  <a:lnTo>
                    <a:pt x="971" y="1201"/>
                  </a:lnTo>
                  <a:lnTo>
                    <a:pt x="1006" y="1215"/>
                  </a:lnTo>
                  <a:lnTo>
                    <a:pt x="1041" y="1224"/>
                  </a:lnTo>
                  <a:lnTo>
                    <a:pt x="1058" y="1226"/>
                  </a:lnTo>
                  <a:lnTo>
                    <a:pt x="1074" y="1226"/>
                  </a:lnTo>
                  <a:lnTo>
                    <a:pt x="1085" y="1228"/>
                  </a:lnTo>
                  <a:lnTo>
                    <a:pt x="1091" y="1230"/>
                  </a:lnTo>
                  <a:lnTo>
                    <a:pt x="1095" y="1232"/>
                  </a:lnTo>
                  <a:lnTo>
                    <a:pt x="1099" y="1234"/>
                  </a:lnTo>
                  <a:lnTo>
                    <a:pt x="1105" y="1234"/>
                  </a:lnTo>
                  <a:lnTo>
                    <a:pt x="1109" y="1234"/>
                  </a:lnTo>
                  <a:lnTo>
                    <a:pt x="1116" y="1234"/>
                  </a:lnTo>
                  <a:lnTo>
                    <a:pt x="1124" y="1238"/>
                  </a:lnTo>
                  <a:lnTo>
                    <a:pt x="1128" y="1240"/>
                  </a:lnTo>
                  <a:lnTo>
                    <a:pt x="1132" y="1242"/>
                  </a:lnTo>
                  <a:lnTo>
                    <a:pt x="1134" y="1242"/>
                  </a:lnTo>
                  <a:lnTo>
                    <a:pt x="1132" y="1242"/>
                  </a:lnTo>
                  <a:lnTo>
                    <a:pt x="1128" y="1240"/>
                  </a:lnTo>
                  <a:lnTo>
                    <a:pt x="1126" y="1238"/>
                  </a:lnTo>
                  <a:lnTo>
                    <a:pt x="1128" y="1236"/>
                  </a:lnTo>
                  <a:lnTo>
                    <a:pt x="1132" y="1236"/>
                  </a:lnTo>
                  <a:lnTo>
                    <a:pt x="1138" y="1238"/>
                  </a:lnTo>
                  <a:lnTo>
                    <a:pt x="1147" y="1240"/>
                  </a:lnTo>
                  <a:lnTo>
                    <a:pt x="1159" y="1242"/>
                  </a:lnTo>
                  <a:lnTo>
                    <a:pt x="1196" y="1248"/>
                  </a:lnTo>
                  <a:lnTo>
                    <a:pt x="1233" y="1250"/>
                  </a:lnTo>
                  <a:lnTo>
                    <a:pt x="1270" y="1248"/>
                  </a:lnTo>
                  <a:lnTo>
                    <a:pt x="1307" y="1244"/>
                  </a:lnTo>
                  <a:lnTo>
                    <a:pt x="1320" y="1240"/>
                  </a:lnTo>
                  <a:lnTo>
                    <a:pt x="1330" y="1236"/>
                  </a:lnTo>
                  <a:lnTo>
                    <a:pt x="1347" y="1230"/>
                  </a:lnTo>
                  <a:lnTo>
                    <a:pt x="1357" y="1226"/>
                  </a:lnTo>
                  <a:lnTo>
                    <a:pt x="1365" y="1224"/>
                  </a:lnTo>
                  <a:lnTo>
                    <a:pt x="1369" y="1219"/>
                  </a:lnTo>
                  <a:lnTo>
                    <a:pt x="1373" y="1215"/>
                  </a:lnTo>
                  <a:lnTo>
                    <a:pt x="1380" y="1207"/>
                  </a:lnTo>
                  <a:lnTo>
                    <a:pt x="1390" y="1195"/>
                  </a:lnTo>
                  <a:lnTo>
                    <a:pt x="1398" y="1186"/>
                  </a:lnTo>
                  <a:lnTo>
                    <a:pt x="1408" y="1178"/>
                  </a:lnTo>
                  <a:lnTo>
                    <a:pt x="1417" y="1170"/>
                  </a:lnTo>
                  <a:lnTo>
                    <a:pt x="1421" y="1168"/>
                  </a:lnTo>
                  <a:lnTo>
                    <a:pt x="1423" y="1160"/>
                  </a:lnTo>
                  <a:lnTo>
                    <a:pt x="1427" y="1151"/>
                  </a:lnTo>
                  <a:lnTo>
                    <a:pt x="1433" y="1147"/>
                  </a:lnTo>
                  <a:lnTo>
                    <a:pt x="1437" y="1143"/>
                  </a:lnTo>
                  <a:lnTo>
                    <a:pt x="1446" y="1129"/>
                  </a:lnTo>
                  <a:lnTo>
                    <a:pt x="1454" y="1112"/>
                  </a:lnTo>
                  <a:lnTo>
                    <a:pt x="1460" y="1098"/>
                  </a:lnTo>
                  <a:lnTo>
                    <a:pt x="1466" y="1081"/>
                  </a:lnTo>
                  <a:lnTo>
                    <a:pt x="1466" y="1071"/>
                  </a:lnTo>
                  <a:lnTo>
                    <a:pt x="1466" y="1067"/>
                  </a:lnTo>
                  <a:lnTo>
                    <a:pt x="1466" y="1069"/>
                  </a:lnTo>
                  <a:lnTo>
                    <a:pt x="1466" y="1071"/>
                  </a:lnTo>
                  <a:lnTo>
                    <a:pt x="1468" y="1071"/>
                  </a:lnTo>
                  <a:lnTo>
                    <a:pt x="1472" y="1069"/>
                  </a:lnTo>
                  <a:lnTo>
                    <a:pt x="1477" y="1061"/>
                  </a:lnTo>
                  <a:lnTo>
                    <a:pt x="1477" y="1059"/>
                  </a:lnTo>
                  <a:lnTo>
                    <a:pt x="1477" y="1054"/>
                  </a:lnTo>
                  <a:lnTo>
                    <a:pt x="1477" y="1052"/>
                  </a:lnTo>
                  <a:lnTo>
                    <a:pt x="1477" y="1048"/>
                  </a:lnTo>
                  <a:lnTo>
                    <a:pt x="1479" y="1040"/>
                  </a:lnTo>
                  <a:lnTo>
                    <a:pt x="1485" y="1032"/>
                  </a:lnTo>
                  <a:lnTo>
                    <a:pt x="1487" y="1013"/>
                  </a:lnTo>
                  <a:lnTo>
                    <a:pt x="1489" y="997"/>
                  </a:lnTo>
                  <a:lnTo>
                    <a:pt x="1495" y="960"/>
                  </a:lnTo>
                  <a:lnTo>
                    <a:pt x="1491" y="929"/>
                  </a:lnTo>
                  <a:lnTo>
                    <a:pt x="1491" y="900"/>
                  </a:lnTo>
                  <a:lnTo>
                    <a:pt x="1491" y="869"/>
                  </a:lnTo>
                  <a:lnTo>
                    <a:pt x="1489" y="840"/>
                  </a:lnTo>
                  <a:lnTo>
                    <a:pt x="1483" y="795"/>
                  </a:lnTo>
                  <a:lnTo>
                    <a:pt x="1477" y="747"/>
                  </a:lnTo>
                  <a:lnTo>
                    <a:pt x="1460" y="675"/>
                  </a:lnTo>
                  <a:lnTo>
                    <a:pt x="1444" y="603"/>
                  </a:lnTo>
                  <a:lnTo>
                    <a:pt x="1423" y="533"/>
                  </a:lnTo>
                  <a:lnTo>
                    <a:pt x="1402" y="465"/>
                  </a:lnTo>
                  <a:lnTo>
                    <a:pt x="1373" y="382"/>
                  </a:lnTo>
                  <a:lnTo>
                    <a:pt x="1342" y="302"/>
                  </a:lnTo>
                  <a:lnTo>
                    <a:pt x="1324" y="262"/>
                  </a:lnTo>
                  <a:lnTo>
                    <a:pt x="1303" y="223"/>
                  </a:lnTo>
                  <a:lnTo>
                    <a:pt x="1279" y="188"/>
                  </a:lnTo>
                  <a:lnTo>
                    <a:pt x="1252" y="153"/>
                  </a:lnTo>
                  <a:lnTo>
                    <a:pt x="1233" y="132"/>
                  </a:lnTo>
                  <a:lnTo>
                    <a:pt x="1217" y="114"/>
                  </a:lnTo>
                  <a:lnTo>
                    <a:pt x="1196" y="95"/>
                  </a:lnTo>
                  <a:lnTo>
                    <a:pt x="1173" y="79"/>
                  </a:lnTo>
                  <a:lnTo>
                    <a:pt x="1169" y="73"/>
                  </a:lnTo>
                  <a:lnTo>
                    <a:pt x="1167" y="69"/>
                  </a:lnTo>
                  <a:lnTo>
                    <a:pt x="1165" y="69"/>
                  </a:lnTo>
                  <a:lnTo>
                    <a:pt x="1165" y="71"/>
                  </a:lnTo>
                  <a:lnTo>
                    <a:pt x="1163" y="71"/>
                  </a:lnTo>
                  <a:lnTo>
                    <a:pt x="1159" y="69"/>
                  </a:lnTo>
                  <a:lnTo>
                    <a:pt x="1151" y="64"/>
                  </a:lnTo>
                  <a:lnTo>
                    <a:pt x="1138" y="56"/>
                  </a:lnTo>
                  <a:lnTo>
                    <a:pt x="1126" y="46"/>
                  </a:lnTo>
                  <a:lnTo>
                    <a:pt x="1116" y="40"/>
                  </a:lnTo>
                  <a:lnTo>
                    <a:pt x="1101" y="33"/>
                  </a:lnTo>
                  <a:lnTo>
                    <a:pt x="1083" y="21"/>
                  </a:lnTo>
                  <a:lnTo>
                    <a:pt x="1074" y="19"/>
                  </a:lnTo>
                  <a:lnTo>
                    <a:pt x="1062" y="17"/>
                  </a:lnTo>
                  <a:lnTo>
                    <a:pt x="1058" y="11"/>
                  </a:lnTo>
                  <a:lnTo>
                    <a:pt x="1056" y="5"/>
                  </a:lnTo>
                  <a:lnTo>
                    <a:pt x="1052" y="0"/>
                  </a:lnTo>
                  <a:lnTo>
                    <a:pt x="1048" y="0"/>
                  </a:lnTo>
                  <a:lnTo>
                    <a:pt x="1043" y="3"/>
                  </a:lnTo>
                  <a:lnTo>
                    <a:pt x="1037" y="3"/>
                  </a:lnTo>
                  <a:lnTo>
                    <a:pt x="1027" y="3"/>
                  </a:lnTo>
                  <a:lnTo>
                    <a:pt x="1015" y="3"/>
                  </a:lnTo>
                  <a:lnTo>
                    <a:pt x="1002" y="3"/>
                  </a:lnTo>
                  <a:lnTo>
                    <a:pt x="986" y="3"/>
                  </a:lnTo>
                  <a:lnTo>
                    <a:pt x="973" y="0"/>
                  </a:lnTo>
                  <a:lnTo>
                    <a:pt x="961" y="3"/>
                  </a:lnTo>
                  <a:lnTo>
                    <a:pt x="951" y="3"/>
                  </a:lnTo>
                  <a:lnTo>
                    <a:pt x="936" y="7"/>
                  </a:lnTo>
                  <a:lnTo>
                    <a:pt x="916" y="11"/>
                  </a:lnTo>
                  <a:lnTo>
                    <a:pt x="903" y="15"/>
                  </a:lnTo>
                  <a:lnTo>
                    <a:pt x="889" y="19"/>
                  </a:lnTo>
                  <a:lnTo>
                    <a:pt x="885" y="21"/>
                  </a:lnTo>
                  <a:lnTo>
                    <a:pt x="878" y="23"/>
                  </a:lnTo>
                  <a:lnTo>
                    <a:pt x="862" y="29"/>
                  </a:lnTo>
                  <a:lnTo>
                    <a:pt x="845" y="38"/>
                  </a:lnTo>
                  <a:lnTo>
                    <a:pt x="831" y="46"/>
                  </a:lnTo>
                  <a:lnTo>
                    <a:pt x="814" y="64"/>
                  </a:lnTo>
                  <a:lnTo>
                    <a:pt x="798" y="83"/>
                  </a:lnTo>
                  <a:lnTo>
                    <a:pt x="784" y="99"/>
                  </a:lnTo>
                  <a:lnTo>
                    <a:pt x="765" y="116"/>
                  </a:lnTo>
                  <a:lnTo>
                    <a:pt x="751" y="137"/>
                  </a:lnTo>
                  <a:lnTo>
                    <a:pt x="734" y="155"/>
                  </a:lnTo>
                  <a:lnTo>
                    <a:pt x="715" y="172"/>
                  </a:lnTo>
                  <a:lnTo>
                    <a:pt x="697" y="190"/>
                  </a:lnTo>
                  <a:lnTo>
                    <a:pt x="680" y="215"/>
                  </a:lnTo>
                  <a:lnTo>
                    <a:pt x="672" y="227"/>
                  </a:lnTo>
                  <a:lnTo>
                    <a:pt x="662" y="238"/>
                  </a:lnTo>
                  <a:lnTo>
                    <a:pt x="654" y="258"/>
                  </a:lnTo>
                  <a:lnTo>
                    <a:pt x="641" y="279"/>
                  </a:lnTo>
                  <a:lnTo>
                    <a:pt x="635" y="287"/>
                  </a:lnTo>
                  <a:lnTo>
                    <a:pt x="629" y="295"/>
                  </a:lnTo>
                  <a:lnTo>
                    <a:pt x="625" y="302"/>
                  </a:lnTo>
                  <a:lnTo>
                    <a:pt x="623" y="304"/>
                  </a:lnTo>
                  <a:lnTo>
                    <a:pt x="616" y="318"/>
                  </a:lnTo>
                  <a:lnTo>
                    <a:pt x="610" y="333"/>
                  </a:lnTo>
                  <a:lnTo>
                    <a:pt x="604" y="347"/>
                  </a:lnTo>
                  <a:lnTo>
                    <a:pt x="598" y="359"/>
                  </a:lnTo>
                  <a:lnTo>
                    <a:pt x="592" y="366"/>
                  </a:lnTo>
                  <a:lnTo>
                    <a:pt x="586" y="374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5" y="396"/>
                  </a:lnTo>
                  <a:lnTo>
                    <a:pt x="567" y="409"/>
                  </a:lnTo>
                  <a:lnTo>
                    <a:pt x="557" y="421"/>
                  </a:lnTo>
                  <a:lnTo>
                    <a:pt x="548" y="432"/>
                  </a:lnTo>
                  <a:lnTo>
                    <a:pt x="546" y="438"/>
                  </a:lnTo>
                  <a:lnTo>
                    <a:pt x="544" y="444"/>
                  </a:lnTo>
                  <a:lnTo>
                    <a:pt x="544" y="448"/>
                  </a:lnTo>
                  <a:lnTo>
                    <a:pt x="544" y="446"/>
                  </a:lnTo>
                  <a:lnTo>
                    <a:pt x="544" y="444"/>
                  </a:lnTo>
                  <a:lnTo>
                    <a:pt x="540" y="446"/>
                  </a:lnTo>
                  <a:lnTo>
                    <a:pt x="534" y="454"/>
                  </a:lnTo>
                  <a:lnTo>
                    <a:pt x="532" y="458"/>
                  </a:lnTo>
                  <a:lnTo>
                    <a:pt x="532" y="462"/>
                  </a:lnTo>
                  <a:lnTo>
                    <a:pt x="530" y="469"/>
                  </a:lnTo>
                  <a:lnTo>
                    <a:pt x="524" y="479"/>
                  </a:lnTo>
                  <a:lnTo>
                    <a:pt x="513" y="487"/>
                  </a:lnTo>
                  <a:lnTo>
                    <a:pt x="493" y="508"/>
                  </a:lnTo>
                  <a:lnTo>
                    <a:pt x="470" y="526"/>
                  </a:lnTo>
                  <a:lnTo>
                    <a:pt x="451" y="547"/>
                  </a:lnTo>
                  <a:lnTo>
                    <a:pt x="439" y="551"/>
                  </a:lnTo>
                  <a:lnTo>
                    <a:pt x="423" y="557"/>
                  </a:lnTo>
                  <a:lnTo>
                    <a:pt x="398" y="564"/>
                  </a:lnTo>
                  <a:lnTo>
                    <a:pt x="371" y="574"/>
                  </a:lnTo>
                  <a:lnTo>
                    <a:pt x="340" y="584"/>
                  </a:lnTo>
                  <a:lnTo>
                    <a:pt x="307" y="594"/>
                  </a:lnTo>
                  <a:lnTo>
                    <a:pt x="235" y="621"/>
                  </a:lnTo>
                  <a:lnTo>
                    <a:pt x="161" y="646"/>
                  </a:lnTo>
                  <a:lnTo>
                    <a:pt x="126" y="658"/>
                  </a:lnTo>
                  <a:lnTo>
                    <a:pt x="93" y="671"/>
                  </a:lnTo>
                  <a:lnTo>
                    <a:pt x="64" y="681"/>
                  </a:lnTo>
                  <a:lnTo>
                    <a:pt x="37" y="689"/>
                  </a:lnTo>
                  <a:lnTo>
                    <a:pt x="16" y="696"/>
                  </a:lnTo>
                  <a:lnTo>
                    <a:pt x="0" y="702"/>
                  </a:lnTo>
                  <a:lnTo>
                    <a:pt x="0" y="706"/>
                  </a:lnTo>
                  <a:lnTo>
                    <a:pt x="2" y="706"/>
                  </a:lnTo>
                  <a:lnTo>
                    <a:pt x="6" y="704"/>
                  </a:lnTo>
                  <a:lnTo>
                    <a:pt x="10" y="702"/>
                  </a:lnTo>
                  <a:lnTo>
                    <a:pt x="12" y="702"/>
                  </a:lnTo>
                  <a:lnTo>
                    <a:pt x="10" y="704"/>
                  </a:lnTo>
                  <a:lnTo>
                    <a:pt x="6" y="704"/>
                  </a:lnTo>
                  <a:lnTo>
                    <a:pt x="2" y="704"/>
                  </a:lnTo>
                  <a:lnTo>
                    <a:pt x="0" y="702"/>
                  </a:lnTo>
                  <a:lnTo>
                    <a:pt x="181" y="1250"/>
                  </a:lnTo>
                  <a:close/>
                </a:path>
              </a:pathLst>
            </a:custGeom>
            <a:solidFill>
              <a:srgbClr val="FFFFCC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1791" y="2976"/>
              <a:ext cx="978" cy="914"/>
            </a:xfrm>
            <a:custGeom>
              <a:avLst/>
              <a:gdLst>
                <a:gd name="T0" fmla="*/ 221 w 1529"/>
                <a:gd name="T1" fmla="*/ 591 h 1283"/>
                <a:gd name="T2" fmla="*/ 235 w 1529"/>
                <a:gd name="T3" fmla="*/ 587 h 1283"/>
                <a:gd name="T4" fmla="*/ 312 w 1529"/>
                <a:gd name="T5" fmla="*/ 576 h 1283"/>
                <a:gd name="T6" fmla="*/ 364 w 1529"/>
                <a:gd name="T7" fmla="*/ 598 h 1283"/>
                <a:gd name="T8" fmla="*/ 375 w 1529"/>
                <a:gd name="T9" fmla="*/ 602 h 1283"/>
                <a:gd name="T10" fmla="*/ 392 w 1529"/>
                <a:gd name="T11" fmla="*/ 608 h 1283"/>
                <a:gd name="T12" fmla="*/ 457 w 1529"/>
                <a:gd name="T13" fmla="*/ 643 h 1283"/>
                <a:gd name="T14" fmla="*/ 464 w 1529"/>
                <a:gd name="T15" fmla="*/ 643 h 1283"/>
                <a:gd name="T16" fmla="*/ 468 w 1529"/>
                <a:gd name="T17" fmla="*/ 643 h 1283"/>
                <a:gd name="T18" fmla="*/ 565 w 1529"/>
                <a:gd name="T19" fmla="*/ 638 h 1283"/>
                <a:gd name="T20" fmla="*/ 589 w 1529"/>
                <a:gd name="T21" fmla="*/ 597 h 1283"/>
                <a:gd name="T22" fmla="*/ 613 w 1529"/>
                <a:gd name="T23" fmla="*/ 550 h 1283"/>
                <a:gd name="T24" fmla="*/ 608 w 1529"/>
                <a:gd name="T25" fmla="*/ 560 h 1283"/>
                <a:gd name="T26" fmla="*/ 617 w 1529"/>
                <a:gd name="T27" fmla="*/ 543 h 1283"/>
                <a:gd name="T28" fmla="*/ 624 w 1529"/>
                <a:gd name="T29" fmla="*/ 465 h 1283"/>
                <a:gd name="T30" fmla="*/ 546 w 1529"/>
                <a:gd name="T31" fmla="*/ 118 h 1283"/>
                <a:gd name="T32" fmla="*/ 489 w 1529"/>
                <a:gd name="T33" fmla="*/ 38 h 1283"/>
                <a:gd name="T34" fmla="*/ 485 w 1529"/>
                <a:gd name="T35" fmla="*/ 36 h 1283"/>
                <a:gd name="T36" fmla="*/ 446 w 1529"/>
                <a:gd name="T37" fmla="*/ 10 h 1283"/>
                <a:gd name="T38" fmla="*/ 422 w 1529"/>
                <a:gd name="T39" fmla="*/ 1 h 1283"/>
                <a:gd name="T40" fmla="*/ 348 w 1529"/>
                <a:gd name="T41" fmla="*/ 21 h 1283"/>
                <a:gd name="T42" fmla="*/ 280 w 1529"/>
                <a:gd name="T43" fmla="*/ 112 h 1283"/>
                <a:gd name="T44" fmla="*/ 253 w 1529"/>
                <a:gd name="T45" fmla="*/ 167 h 1283"/>
                <a:gd name="T46" fmla="*/ 230 w 1529"/>
                <a:gd name="T47" fmla="*/ 216 h 1283"/>
                <a:gd name="T48" fmla="*/ 237 w 1529"/>
                <a:gd name="T49" fmla="*/ 236 h 1283"/>
                <a:gd name="T50" fmla="*/ 219 w 1529"/>
                <a:gd name="T51" fmla="*/ 237 h 1283"/>
                <a:gd name="T52" fmla="*/ 168 w 1529"/>
                <a:gd name="T53" fmla="*/ 287 h 1283"/>
                <a:gd name="T54" fmla="*/ 0 w 1529"/>
                <a:gd name="T55" fmla="*/ 366 h 1283"/>
                <a:gd name="T56" fmla="*/ 12 w 1529"/>
                <a:gd name="T57" fmla="*/ 373 h 1283"/>
                <a:gd name="T58" fmla="*/ 10 w 1529"/>
                <a:gd name="T59" fmla="*/ 357 h 1283"/>
                <a:gd name="T60" fmla="*/ 18 w 1529"/>
                <a:gd name="T61" fmla="*/ 365 h 1283"/>
                <a:gd name="T62" fmla="*/ 4 w 1529"/>
                <a:gd name="T63" fmla="*/ 373 h 1283"/>
                <a:gd name="T64" fmla="*/ 16 w 1529"/>
                <a:gd name="T65" fmla="*/ 370 h 1283"/>
                <a:gd name="T66" fmla="*/ 197 w 1529"/>
                <a:gd name="T67" fmla="*/ 291 h 1283"/>
                <a:gd name="T68" fmla="*/ 228 w 1529"/>
                <a:gd name="T69" fmla="*/ 234 h 1283"/>
                <a:gd name="T70" fmla="*/ 232 w 1529"/>
                <a:gd name="T71" fmla="*/ 229 h 1283"/>
                <a:gd name="T72" fmla="*/ 240 w 1529"/>
                <a:gd name="T73" fmla="*/ 227 h 1283"/>
                <a:gd name="T74" fmla="*/ 262 w 1529"/>
                <a:gd name="T75" fmla="*/ 162 h 1283"/>
                <a:gd name="T76" fmla="*/ 305 w 1529"/>
                <a:gd name="T77" fmla="*/ 101 h 1283"/>
                <a:gd name="T78" fmla="*/ 362 w 1529"/>
                <a:gd name="T79" fmla="*/ 31 h 1283"/>
                <a:gd name="T80" fmla="*/ 422 w 1529"/>
                <a:gd name="T81" fmla="*/ 18 h 1283"/>
                <a:gd name="T82" fmla="*/ 441 w 1529"/>
                <a:gd name="T83" fmla="*/ 25 h 1283"/>
                <a:gd name="T84" fmla="*/ 474 w 1529"/>
                <a:gd name="T85" fmla="*/ 48 h 1283"/>
                <a:gd name="T86" fmla="*/ 484 w 1529"/>
                <a:gd name="T87" fmla="*/ 43 h 1283"/>
                <a:gd name="T88" fmla="*/ 519 w 1529"/>
                <a:gd name="T89" fmla="*/ 85 h 1283"/>
                <a:gd name="T90" fmla="*/ 611 w 1529"/>
                <a:gd name="T91" fmla="*/ 388 h 1283"/>
                <a:gd name="T92" fmla="*/ 609 w 1529"/>
                <a:gd name="T93" fmla="*/ 527 h 1283"/>
                <a:gd name="T94" fmla="*/ 605 w 1529"/>
                <a:gd name="T95" fmla="*/ 543 h 1283"/>
                <a:gd name="T96" fmla="*/ 613 w 1529"/>
                <a:gd name="T97" fmla="*/ 550 h 1283"/>
                <a:gd name="T98" fmla="*/ 601 w 1529"/>
                <a:gd name="T99" fmla="*/ 554 h 1283"/>
                <a:gd name="T100" fmla="*/ 585 w 1529"/>
                <a:gd name="T101" fmla="*/ 594 h 1283"/>
                <a:gd name="T102" fmla="*/ 539 w 1529"/>
                <a:gd name="T103" fmla="*/ 633 h 1283"/>
                <a:gd name="T104" fmla="*/ 464 w 1529"/>
                <a:gd name="T105" fmla="*/ 630 h 1283"/>
                <a:gd name="T106" fmla="*/ 473 w 1529"/>
                <a:gd name="T107" fmla="*/ 631 h 1283"/>
                <a:gd name="T108" fmla="*/ 446 w 1529"/>
                <a:gd name="T109" fmla="*/ 622 h 1283"/>
                <a:gd name="T110" fmla="*/ 388 w 1529"/>
                <a:gd name="T111" fmla="*/ 598 h 1283"/>
                <a:gd name="T112" fmla="*/ 374 w 1529"/>
                <a:gd name="T113" fmla="*/ 592 h 1283"/>
                <a:gd name="T114" fmla="*/ 369 w 1529"/>
                <a:gd name="T115" fmla="*/ 581 h 1283"/>
                <a:gd name="T116" fmla="*/ 305 w 1529"/>
                <a:gd name="T117" fmla="*/ 561 h 1283"/>
                <a:gd name="T118" fmla="*/ 226 w 1529"/>
                <a:gd name="T119" fmla="*/ 571 h 1283"/>
                <a:gd name="T120" fmla="*/ 215 w 1529"/>
                <a:gd name="T121" fmla="*/ 574 h 128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529"/>
                <a:gd name="T184" fmla="*/ 0 h 1283"/>
                <a:gd name="T185" fmla="*/ 1529 w 1529"/>
                <a:gd name="T186" fmla="*/ 1283 h 128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529" h="1283">
                  <a:moveTo>
                    <a:pt x="194" y="1252"/>
                  </a:moveTo>
                  <a:lnTo>
                    <a:pt x="204" y="1283"/>
                  </a:lnTo>
                  <a:lnTo>
                    <a:pt x="207" y="1281"/>
                  </a:lnTo>
                  <a:lnTo>
                    <a:pt x="217" y="1279"/>
                  </a:lnTo>
                  <a:lnTo>
                    <a:pt x="231" y="1273"/>
                  </a:lnTo>
                  <a:lnTo>
                    <a:pt x="252" y="1264"/>
                  </a:lnTo>
                  <a:lnTo>
                    <a:pt x="279" y="1256"/>
                  </a:lnTo>
                  <a:lnTo>
                    <a:pt x="306" y="1246"/>
                  </a:lnTo>
                  <a:lnTo>
                    <a:pt x="336" y="1235"/>
                  </a:lnTo>
                  <a:lnTo>
                    <a:pt x="369" y="1225"/>
                  </a:lnTo>
                  <a:lnTo>
                    <a:pt x="431" y="1202"/>
                  </a:lnTo>
                  <a:lnTo>
                    <a:pt x="462" y="1192"/>
                  </a:lnTo>
                  <a:lnTo>
                    <a:pt x="487" y="1182"/>
                  </a:lnTo>
                  <a:lnTo>
                    <a:pt x="510" y="1174"/>
                  </a:lnTo>
                  <a:lnTo>
                    <a:pt x="526" y="1167"/>
                  </a:lnTo>
                  <a:lnTo>
                    <a:pt x="539" y="1163"/>
                  </a:lnTo>
                  <a:lnTo>
                    <a:pt x="545" y="1159"/>
                  </a:lnTo>
                  <a:lnTo>
                    <a:pt x="547" y="1153"/>
                  </a:lnTo>
                  <a:lnTo>
                    <a:pt x="551" y="1153"/>
                  </a:lnTo>
                  <a:lnTo>
                    <a:pt x="537" y="1145"/>
                  </a:lnTo>
                  <a:lnTo>
                    <a:pt x="549" y="1157"/>
                  </a:lnTo>
                  <a:lnTo>
                    <a:pt x="551" y="1155"/>
                  </a:lnTo>
                  <a:lnTo>
                    <a:pt x="541" y="1143"/>
                  </a:lnTo>
                  <a:lnTo>
                    <a:pt x="547" y="1159"/>
                  </a:lnTo>
                  <a:lnTo>
                    <a:pt x="541" y="1159"/>
                  </a:lnTo>
                  <a:lnTo>
                    <a:pt x="545" y="1159"/>
                  </a:lnTo>
                  <a:lnTo>
                    <a:pt x="549" y="1159"/>
                  </a:lnTo>
                  <a:lnTo>
                    <a:pt x="555" y="1159"/>
                  </a:lnTo>
                  <a:lnTo>
                    <a:pt x="561" y="1157"/>
                  </a:lnTo>
                  <a:lnTo>
                    <a:pt x="553" y="1143"/>
                  </a:lnTo>
                  <a:lnTo>
                    <a:pt x="555" y="1159"/>
                  </a:lnTo>
                  <a:lnTo>
                    <a:pt x="574" y="1157"/>
                  </a:lnTo>
                  <a:lnTo>
                    <a:pt x="580" y="1155"/>
                  </a:lnTo>
                  <a:lnTo>
                    <a:pt x="598" y="1151"/>
                  </a:lnTo>
                  <a:lnTo>
                    <a:pt x="636" y="1143"/>
                  </a:lnTo>
                  <a:lnTo>
                    <a:pt x="631" y="1126"/>
                  </a:lnTo>
                  <a:lnTo>
                    <a:pt x="631" y="1143"/>
                  </a:lnTo>
                  <a:lnTo>
                    <a:pt x="648" y="1143"/>
                  </a:lnTo>
                  <a:lnTo>
                    <a:pt x="664" y="1138"/>
                  </a:lnTo>
                  <a:lnTo>
                    <a:pt x="699" y="1134"/>
                  </a:lnTo>
                  <a:lnTo>
                    <a:pt x="697" y="1118"/>
                  </a:lnTo>
                  <a:lnTo>
                    <a:pt x="693" y="1134"/>
                  </a:lnTo>
                  <a:lnTo>
                    <a:pt x="716" y="1136"/>
                  </a:lnTo>
                  <a:lnTo>
                    <a:pt x="722" y="1138"/>
                  </a:lnTo>
                  <a:lnTo>
                    <a:pt x="745" y="1138"/>
                  </a:lnTo>
                  <a:lnTo>
                    <a:pt x="770" y="1138"/>
                  </a:lnTo>
                  <a:lnTo>
                    <a:pt x="770" y="1122"/>
                  </a:lnTo>
                  <a:lnTo>
                    <a:pt x="763" y="1136"/>
                  </a:lnTo>
                  <a:lnTo>
                    <a:pt x="786" y="1141"/>
                  </a:lnTo>
                  <a:lnTo>
                    <a:pt x="790" y="1124"/>
                  </a:lnTo>
                  <a:lnTo>
                    <a:pt x="786" y="1141"/>
                  </a:lnTo>
                  <a:lnTo>
                    <a:pt x="813" y="1149"/>
                  </a:lnTo>
                  <a:lnTo>
                    <a:pt x="827" y="1151"/>
                  </a:lnTo>
                  <a:lnTo>
                    <a:pt x="834" y="1153"/>
                  </a:lnTo>
                  <a:lnTo>
                    <a:pt x="848" y="1153"/>
                  </a:lnTo>
                  <a:lnTo>
                    <a:pt x="848" y="1136"/>
                  </a:lnTo>
                  <a:lnTo>
                    <a:pt x="840" y="1151"/>
                  </a:lnTo>
                  <a:lnTo>
                    <a:pt x="862" y="1163"/>
                  </a:lnTo>
                  <a:lnTo>
                    <a:pt x="873" y="1169"/>
                  </a:lnTo>
                  <a:lnTo>
                    <a:pt x="885" y="1174"/>
                  </a:lnTo>
                  <a:lnTo>
                    <a:pt x="889" y="1157"/>
                  </a:lnTo>
                  <a:lnTo>
                    <a:pt x="879" y="1169"/>
                  </a:lnTo>
                  <a:lnTo>
                    <a:pt x="883" y="1174"/>
                  </a:lnTo>
                  <a:lnTo>
                    <a:pt x="889" y="1178"/>
                  </a:lnTo>
                  <a:lnTo>
                    <a:pt x="897" y="1184"/>
                  </a:lnTo>
                  <a:lnTo>
                    <a:pt x="902" y="1167"/>
                  </a:lnTo>
                  <a:lnTo>
                    <a:pt x="895" y="1182"/>
                  </a:lnTo>
                  <a:lnTo>
                    <a:pt x="900" y="1184"/>
                  </a:lnTo>
                  <a:lnTo>
                    <a:pt x="906" y="1184"/>
                  </a:lnTo>
                  <a:lnTo>
                    <a:pt x="912" y="1184"/>
                  </a:lnTo>
                  <a:lnTo>
                    <a:pt x="914" y="1184"/>
                  </a:lnTo>
                  <a:lnTo>
                    <a:pt x="908" y="1167"/>
                  </a:lnTo>
                  <a:lnTo>
                    <a:pt x="908" y="1184"/>
                  </a:lnTo>
                  <a:lnTo>
                    <a:pt x="912" y="1184"/>
                  </a:lnTo>
                  <a:lnTo>
                    <a:pt x="912" y="1167"/>
                  </a:lnTo>
                  <a:lnTo>
                    <a:pt x="906" y="1182"/>
                  </a:lnTo>
                  <a:lnTo>
                    <a:pt x="908" y="1182"/>
                  </a:lnTo>
                  <a:lnTo>
                    <a:pt x="914" y="1184"/>
                  </a:lnTo>
                  <a:lnTo>
                    <a:pt x="916" y="1186"/>
                  </a:lnTo>
                  <a:lnTo>
                    <a:pt x="916" y="1169"/>
                  </a:lnTo>
                  <a:lnTo>
                    <a:pt x="906" y="1180"/>
                  </a:lnTo>
                  <a:lnTo>
                    <a:pt x="910" y="1184"/>
                  </a:lnTo>
                  <a:lnTo>
                    <a:pt x="902" y="1176"/>
                  </a:lnTo>
                  <a:lnTo>
                    <a:pt x="904" y="1178"/>
                  </a:lnTo>
                  <a:lnTo>
                    <a:pt x="908" y="1182"/>
                  </a:lnTo>
                  <a:lnTo>
                    <a:pt x="912" y="1190"/>
                  </a:lnTo>
                  <a:lnTo>
                    <a:pt x="918" y="1194"/>
                  </a:lnTo>
                  <a:lnTo>
                    <a:pt x="922" y="1200"/>
                  </a:lnTo>
                  <a:lnTo>
                    <a:pt x="930" y="1204"/>
                  </a:lnTo>
                  <a:lnTo>
                    <a:pt x="935" y="1209"/>
                  </a:lnTo>
                  <a:lnTo>
                    <a:pt x="941" y="1211"/>
                  </a:lnTo>
                  <a:lnTo>
                    <a:pt x="947" y="1213"/>
                  </a:lnTo>
                  <a:lnTo>
                    <a:pt x="957" y="1215"/>
                  </a:lnTo>
                  <a:lnTo>
                    <a:pt x="959" y="1198"/>
                  </a:lnTo>
                  <a:lnTo>
                    <a:pt x="949" y="1211"/>
                  </a:lnTo>
                  <a:lnTo>
                    <a:pt x="961" y="1219"/>
                  </a:lnTo>
                  <a:lnTo>
                    <a:pt x="968" y="1223"/>
                  </a:lnTo>
                  <a:lnTo>
                    <a:pt x="982" y="1233"/>
                  </a:lnTo>
                  <a:lnTo>
                    <a:pt x="1017" y="1248"/>
                  </a:lnTo>
                  <a:lnTo>
                    <a:pt x="1052" y="1256"/>
                  </a:lnTo>
                  <a:lnTo>
                    <a:pt x="1058" y="1256"/>
                  </a:lnTo>
                  <a:lnTo>
                    <a:pt x="1075" y="1258"/>
                  </a:lnTo>
                  <a:lnTo>
                    <a:pt x="1093" y="1258"/>
                  </a:lnTo>
                  <a:lnTo>
                    <a:pt x="1091" y="1242"/>
                  </a:lnTo>
                  <a:lnTo>
                    <a:pt x="1087" y="1258"/>
                  </a:lnTo>
                  <a:lnTo>
                    <a:pt x="1095" y="1260"/>
                  </a:lnTo>
                  <a:lnTo>
                    <a:pt x="1102" y="1262"/>
                  </a:lnTo>
                  <a:lnTo>
                    <a:pt x="1106" y="1264"/>
                  </a:lnTo>
                  <a:lnTo>
                    <a:pt x="1110" y="1264"/>
                  </a:lnTo>
                  <a:lnTo>
                    <a:pt x="1116" y="1266"/>
                  </a:lnTo>
                  <a:lnTo>
                    <a:pt x="1122" y="1266"/>
                  </a:lnTo>
                  <a:lnTo>
                    <a:pt x="1126" y="1266"/>
                  </a:lnTo>
                  <a:lnTo>
                    <a:pt x="1133" y="1266"/>
                  </a:lnTo>
                  <a:lnTo>
                    <a:pt x="1133" y="1250"/>
                  </a:lnTo>
                  <a:lnTo>
                    <a:pt x="1126" y="1264"/>
                  </a:lnTo>
                  <a:lnTo>
                    <a:pt x="1135" y="1268"/>
                  </a:lnTo>
                  <a:lnTo>
                    <a:pt x="1139" y="1273"/>
                  </a:lnTo>
                  <a:lnTo>
                    <a:pt x="1143" y="1275"/>
                  </a:lnTo>
                  <a:lnTo>
                    <a:pt x="1145" y="1275"/>
                  </a:lnTo>
                  <a:lnTo>
                    <a:pt x="1151" y="1258"/>
                  </a:lnTo>
                  <a:lnTo>
                    <a:pt x="1151" y="1242"/>
                  </a:lnTo>
                  <a:lnTo>
                    <a:pt x="1143" y="1244"/>
                  </a:lnTo>
                  <a:lnTo>
                    <a:pt x="1139" y="1248"/>
                  </a:lnTo>
                  <a:lnTo>
                    <a:pt x="1135" y="1252"/>
                  </a:lnTo>
                  <a:lnTo>
                    <a:pt x="1135" y="1258"/>
                  </a:lnTo>
                  <a:lnTo>
                    <a:pt x="1135" y="1266"/>
                  </a:lnTo>
                  <a:lnTo>
                    <a:pt x="1139" y="1270"/>
                  </a:lnTo>
                  <a:lnTo>
                    <a:pt x="1157" y="1244"/>
                  </a:lnTo>
                  <a:lnTo>
                    <a:pt x="1155" y="1244"/>
                  </a:lnTo>
                  <a:lnTo>
                    <a:pt x="1151" y="1242"/>
                  </a:lnTo>
                  <a:lnTo>
                    <a:pt x="1145" y="1256"/>
                  </a:lnTo>
                  <a:lnTo>
                    <a:pt x="1157" y="1246"/>
                  </a:lnTo>
                  <a:lnTo>
                    <a:pt x="1155" y="1242"/>
                  </a:lnTo>
                  <a:lnTo>
                    <a:pt x="1143" y="1254"/>
                  </a:lnTo>
                  <a:lnTo>
                    <a:pt x="1159" y="1260"/>
                  </a:lnTo>
                  <a:lnTo>
                    <a:pt x="1159" y="1254"/>
                  </a:lnTo>
                  <a:lnTo>
                    <a:pt x="1159" y="1248"/>
                  </a:lnTo>
                  <a:lnTo>
                    <a:pt x="1155" y="1264"/>
                  </a:lnTo>
                  <a:lnTo>
                    <a:pt x="1157" y="1264"/>
                  </a:lnTo>
                  <a:lnTo>
                    <a:pt x="1145" y="1252"/>
                  </a:lnTo>
                  <a:lnTo>
                    <a:pt x="1151" y="1268"/>
                  </a:lnTo>
                  <a:lnTo>
                    <a:pt x="1145" y="1268"/>
                  </a:lnTo>
                  <a:lnTo>
                    <a:pt x="1149" y="1268"/>
                  </a:lnTo>
                  <a:lnTo>
                    <a:pt x="1155" y="1270"/>
                  </a:lnTo>
                  <a:lnTo>
                    <a:pt x="1155" y="1254"/>
                  </a:lnTo>
                  <a:lnTo>
                    <a:pt x="1149" y="1268"/>
                  </a:lnTo>
                  <a:lnTo>
                    <a:pt x="1157" y="1270"/>
                  </a:lnTo>
                  <a:lnTo>
                    <a:pt x="1172" y="1275"/>
                  </a:lnTo>
                  <a:lnTo>
                    <a:pt x="1207" y="1281"/>
                  </a:lnTo>
                  <a:lnTo>
                    <a:pt x="1213" y="1281"/>
                  </a:lnTo>
                  <a:lnTo>
                    <a:pt x="1250" y="1283"/>
                  </a:lnTo>
                  <a:lnTo>
                    <a:pt x="1287" y="1281"/>
                  </a:lnTo>
                  <a:lnTo>
                    <a:pt x="1329" y="1277"/>
                  </a:lnTo>
                  <a:lnTo>
                    <a:pt x="1331" y="1277"/>
                  </a:lnTo>
                  <a:lnTo>
                    <a:pt x="1343" y="1270"/>
                  </a:lnTo>
                  <a:lnTo>
                    <a:pt x="1353" y="1266"/>
                  </a:lnTo>
                  <a:lnTo>
                    <a:pt x="1370" y="1260"/>
                  </a:lnTo>
                  <a:lnTo>
                    <a:pt x="1380" y="1258"/>
                  </a:lnTo>
                  <a:lnTo>
                    <a:pt x="1388" y="1254"/>
                  </a:lnTo>
                  <a:lnTo>
                    <a:pt x="1392" y="1252"/>
                  </a:lnTo>
                  <a:lnTo>
                    <a:pt x="1397" y="1248"/>
                  </a:lnTo>
                  <a:lnTo>
                    <a:pt x="1403" y="1244"/>
                  </a:lnTo>
                  <a:lnTo>
                    <a:pt x="1409" y="1235"/>
                  </a:lnTo>
                  <a:lnTo>
                    <a:pt x="1419" y="1221"/>
                  </a:lnTo>
                  <a:lnTo>
                    <a:pt x="1428" y="1213"/>
                  </a:lnTo>
                  <a:lnTo>
                    <a:pt x="1438" y="1204"/>
                  </a:lnTo>
                  <a:lnTo>
                    <a:pt x="1446" y="1198"/>
                  </a:lnTo>
                  <a:lnTo>
                    <a:pt x="1448" y="1196"/>
                  </a:lnTo>
                  <a:lnTo>
                    <a:pt x="1448" y="1198"/>
                  </a:lnTo>
                  <a:lnTo>
                    <a:pt x="1450" y="1196"/>
                  </a:lnTo>
                  <a:lnTo>
                    <a:pt x="1452" y="1190"/>
                  </a:lnTo>
                  <a:lnTo>
                    <a:pt x="1454" y="1190"/>
                  </a:lnTo>
                  <a:lnTo>
                    <a:pt x="1456" y="1182"/>
                  </a:lnTo>
                  <a:lnTo>
                    <a:pt x="1440" y="1176"/>
                  </a:lnTo>
                  <a:lnTo>
                    <a:pt x="1452" y="1186"/>
                  </a:lnTo>
                  <a:lnTo>
                    <a:pt x="1456" y="1180"/>
                  </a:lnTo>
                  <a:lnTo>
                    <a:pt x="1461" y="1176"/>
                  </a:lnTo>
                  <a:lnTo>
                    <a:pt x="1465" y="1169"/>
                  </a:lnTo>
                  <a:lnTo>
                    <a:pt x="1469" y="1167"/>
                  </a:lnTo>
                  <a:lnTo>
                    <a:pt x="1454" y="1159"/>
                  </a:lnTo>
                  <a:lnTo>
                    <a:pt x="1469" y="1169"/>
                  </a:lnTo>
                  <a:lnTo>
                    <a:pt x="1475" y="1155"/>
                  </a:lnTo>
                  <a:lnTo>
                    <a:pt x="1479" y="1151"/>
                  </a:lnTo>
                  <a:lnTo>
                    <a:pt x="1485" y="1134"/>
                  </a:lnTo>
                  <a:lnTo>
                    <a:pt x="1491" y="1120"/>
                  </a:lnTo>
                  <a:lnTo>
                    <a:pt x="1498" y="1105"/>
                  </a:lnTo>
                  <a:lnTo>
                    <a:pt x="1498" y="1103"/>
                  </a:lnTo>
                  <a:lnTo>
                    <a:pt x="1500" y="1097"/>
                  </a:lnTo>
                  <a:lnTo>
                    <a:pt x="1500" y="1087"/>
                  </a:lnTo>
                  <a:lnTo>
                    <a:pt x="1500" y="1083"/>
                  </a:lnTo>
                  <a:lnTo>
                    <a:pt x="1498" y="1077"/>
                  </a:lnTo>
                  <a:lnTo>
                    <a:pt x="1494" y="1070"/>
                  </a:lnTo>
                  <a:lnTo>
                    <a:pt x="1489" y="1068"/>
                  </a:lnTo>
                  <a:lnTo>
                    <a:pt x="1483" y="1066"/>
                  </a:lnTo>
                  <a:lnTo>
                    <a:pt x="1477" y="1068"/>
                  </a:lnTo>
                  <a:lnTo>
                    <a:pt x="1471" y="1070"/>
                  </a:lnTo>
                  <a:lnTo>
                    <a:pt x="1467" y="1077"/>
                  </a:lnTo>
                  <a:lnTo>
                    <a:pt x="1467" y="1083"/>
                  </a:lnTo>
                  <a:lnTo>
                    <a:pt x="1467" y="1085"/>
                  </a:lnTo>
                  <a:lnTo>
                    <a:pt x="1467" y="1091"/>
                  </a:lnTo>
                  <a:lnTo>
                    <a:pt x="1469" y="1093"/>
                  </a:lnTo>
                  <a:lnTo>
                    <a:pt x="1473" y="1097"/>
                  </a:lnTo>
                  <a:lnTo>
                    <a:pt x="1477" y="1101"/>
                  </a:lnTo>
                  <a:lnTo>
                    <a:pt x="1479" y="1103"/>
                  </a:lnTo>
                  <a:lnTo>
                    <a:pt x="1485" y="1103"/>
                  </a:lnTo>
                  <a:lnTo>
                    <a:pt x="1491" y="1101"/>
                  </a:lnTo>
                  <a:lnTo>
                    <a:pt x="1498" y="1099"/>
                  </a:lnTo>
                  <a:lnTo>
                    <a:pt x="1500" y="1095"/>
                  </a:lnTo>
                  <a:lnTo>
                    <a:pt x="1504" y="1091"/>
                  </a:lnTo>
                  <a:lnTo>
                    <a:pt x="1508" y="1085"/>
                  </a:lnTo>
                  <a:lnTo>
                    <a:pt x="1510" y="1081"/>
                  </a:lnTo>
                  <a:lnTo>
                    <a:pt x="1510" y="1075"/>
                  </a:lnTo>
                  <a:lnTo>
                    <a:pt x="1510" y="1068"/>
                  </a:lnTo>
                  <a:lnTo>
                    <a:pt x="1510" y="1064"/>
                  </a:lnTo>
                  <a:lnTo>
                    <a:pt x="1494" y="1070"/>
                  </a:lnTo>
                  <a:lnTo>
                    <a:pt x="1510" y="1070"/>
                  </a:lnTo>
                  <a:lnTo>
                    <a:pt x="1510" y="1068"/>
                  </a:lnTo>
                  <a:lnTo>
                    <a:pt x="1494" y="1068"/>
                  </a:lnTo>
                  <a:lnTo>
                    <a:pt x="1508" y="1075"/>
                  </a:lnTo>
                  <a:lnTo>
                    <a:pt x="1508" y="1072"/>
                  </a:lnTo>
                  <a:lnTo>
                    <a:pt x="1508" y="1070"/>
                  </a:lnTo>
                  <a:lnTo>
                    <a:pt x="1510" y="1064"/>
                  </a:lnTo>
                  <a:lnTo>
                    <a:pt x="1512" y="1056"/>
                  </a:lnTo>
                  <a:lnTo>
                    <a:pt x="1496" y="1056"/>
                  </a:lnTo>
                  <a:lnTo>
                    <a:pt x="1512" y="1062"/>
                  </a:lnTo>
                  <a:lnTo>
                    <a:pt x="1516" y="1058"/>
                  </a:lnTo>
                  <a:lnTo>
                    <a:pt x="1516" y="1054"/>
                  </a:lnTo>
                  <a:lnTo>
                    <a:pt x="1518" y="1048"/>
                  </a:lnTo>
                  <a:lnTo>
                    <a:pt x="1520" y="1029"/>
                  </a:lnTo>
                  <a:lnTo>
                    <a:pt x="1522" y="1013"/>
                  </a:lnTo>
                  <a:lnTo>
                    <a:pt x="1529" y="980"/>
                  </a:lnTo>
                  <a:lnTo>
                    <a:pt x="1529" y="976"/>
                  </a:lnTo>
                  <a:lnTo>
                    <a:pt x="1529" y="973"/>
                  </a:lnTo>
                  <a:lnTo>
                    <a:pt x="1524" y="938"/>
                  </a:lnTo>
                  <a:lnTo>
                    <a:pt x="1508" y="945"/>
                  </a:lnTo>
                  <a:lnTo>
                    <a:pt x="1524" y="945"/>
                  </a:lnTo>
                  <a:lnTo>
                    <a:pt x="1524" y="916"/>
                  </a:lnTo>
                  <a:lnTo>
                    <a:pt x="1524" y="885"/>
                  </a:lnTo>
                  <a:lnTo>
                    <a:pt x="1522" y="854"/>
                  </a:lnTo>
                  <a:lnTo>
                    <a:pt x="1506" y="856"/>
                  </a:lnTo>
                  <a:lnTo>
                    <a:pt x="1522" y="856"/>
                  </a:lnTo>
                  <a:lnTo>
                    <a:pt x="1516" y="811"/>
                  </a:lnTo>
                  <a:lnTo>
                    <a:pt x="1510" y="761"/>
                  </a:lnTo>
                  <a:lnTo>
                    <a:pt x="1510" y="759"/>
                  </a:lnTo>
                  <a:lnTo>
                    <a:pt x="1491" y="685"/>
                  </a:lnTo>
                  <a:lnTo>
                    <a:pt x="1477" y="617"/>
                  </a:lnTo>
                  <a:lnTo>
                    <a:pt x="1477" y="615"/>
                  </a:lnTo>
                  <a:lnTo>
                    <a:pt x="1456" y="542"/>
                  </a:lnTo>
                  <a:lnTo>
                    <a:pt x="1436" y="476"/>
                  </a:lnTo>
                  <a:lnTo>
                    <a:pt x="1407" y="392"/>
                  </a:lnTo>
                  <a:lnTo>
                    <a:pt x="1374" y="311"/>
                  </a:lnTo>
                  <a:lnTo>
                    <a:pt x="1355" y="272"/>
                  </a:lnTo>
                  <a:lnTo>
                    <a:pt x="1335" y="233"/>
                  </a:lnTo>
                  <a:lnTo>
                    <a:pt x="1312" y="198"/>
                  </a:lnTo>
                  <a:lnTo>
                    <a:pt x="1308" y="192"/>
                  </a:lnTo>
                  <a:lnTo>
                    <a:pt x="1281" y="159"/>
                  </a:lnTo>
                  <a:lnTo>
                    <a:pt x="1263" y="138"/>
                  </a:lnTo>
                  <a:lnTo>
                    <a:pt x="1244" y="118"/>
                  </a:lnTo>
                  <a:lnTo>
                    <a:pt x="1225" y="99"/>
                  </a:lnTo>
                  <a:lnTo>
                    <a:pt x="1219" y="95"/>
                  </a:lnTo>
                  <a:lnTo>
                    <a:pt x="1199" y="80"/>
                  </a:lnTo>
                  <a:lnTo>
                    <a:pt x="1190" y="95"/>
                  </a:lnTo>
                  <a:lnTo>
                    <a:pt x="1205" y="87"/>
                  </a:lnTo>
                  <a:lnTo>
                    <a:pt x="1197" y="76"/>
                  </a:lnTo>
                  <a:lnTo>
                    <a:pt x="1186" y="89"/>
                  </a:lnTo>
                  <a:lnTo>
                    <a:pt x="1201" y="82"/>
                  </a:lnTo>
                  <a:lnTo>
                    <a:pt x="1199" y="78"/>
                  </a:lnTo>
                  <a:lnTo>
                    <a:pt x="1194" y="74"/>
                  </a:lnTo>
                  <a:lnTo>
                    <a:pt x="1190" y="70"/>
                  </a:lnTo>
                  <a:lnTo>
                    <a:pt x="1182" y="68"/>
                  </a:lnTo>
                  <a:lnTo>
                    <a:pt x="1176" y="70"/>
                  </a:lnTo>
                  <a:lnTo>
                    <a:pt x="1172" y="72"/>
                  </a:lnTo>
                  <a:lnTo>
                    <a:pt x="1168" y="78"/>
                  </a:lnTo>
                  <a:lnTo>
                    <a:pt x="1182" y="85"/>
                  </a:lnTo>
                  <a:lnTo>
                    <a:pt x="1172" y="74"/>
                  </a:lnTo>
                  <a:lnTo>
                    <a:pt x="1182" y="87"/>
                  </a:lnTo>
                  <a:lnTo>
                    <a:pt x="1176" y="70"/>
                  </a:lnTo>
                  <a:lnTo>
                    <a:pt x="1182" y="70"/>
                  </a:lnTo>
                  <a:lnTo>
                    <a:pt x="1180" y="70"/>
                  </a:lnTo>
                  <a:lnTo>
                    <a:pt x="1180" y="87"/>
                  </a:lnTo>
                  <a:lnTo>
                    <a:pt x="1186" y="70"/>
                  </a:lnTo>
                  <a:lnTo>
                    <a:pt x="1182" y="70"/>
                  </a:lnTo>
                  <a:lnTo>
                    <a:pt x="1176" y="68"/>
                  </a:lnTo>
                  <a:lnTo>
                    <a:pt x="1176" y="66"/>
                  </a:lnTo>
                  <a:lnTo>
                    <a:pt x="1161" y="56"/>
                  </a:lnTo>
                  <a:lnTo>
                    <a:pt x="1155" y="72"/>
                  </a:lnTo>
                  <a:lnTo>
                    <a:pt x="1166" y="60"/>
                  </a:lnTo>
                  <a:lnTo>
                    <a:pt x="1155" y="52"/>
                  </a:lnTo>
                  <a:lnTo>
                    <a:pt x="1149" y="47"/>
                  </a:lnTo>
                  <a:lnTo>
                    <a:pt x="1139" y="39"/>
                  </a:lnTo>
                  <a:lnTo>
                    <a:pt x="1122" y="35"/>
                  </a:lnTo>
                  <a:lnTo>
                    <a:pt x="1118" y="49"/>
                  </a:lnTo>
                  <a:lnTo>
                    <a:pt x="1128" y="37"/>
                  </a:lnTo>
                  <a:lnTo>
                    <a:pt x="1112" y="27"/>
                  </a:lnTo>
                  <a:lnTo>
                    <a:pt x="1106" y="23"/>
                  </a:lnTo>
                  <a:lnTo>
                    <a:pt x="1098" y="19"/>
                  </a:lnTo>
                  <a:lnTo>
                    <a:pt x="1091" y="19"/>
                  </a:lnTo>
                  <a:lnTo>
                    <a:pt x="1079" y="16"/>
                  </a:lnTo>
                  <a:lnTo>
                    <a:pt x="1079" y="33"/>
                  </a:lnTo>
                  <a:lnTo>
                    <a:pt x="1091" y="21"/>
                  </a:lnTo>
                  <a:lnTo>
                    <a:pt x="1085" y="19"/>
                  </a:lnTo>
                  <a:lnTo>
                    <a:pt x="1093" y="25"/>
                  </a:lnTo>
                  <a:lnTo>
                    <a:pt x="1089" y="21"/>
                  </a:lnTo>
                  <a:lnTo>
                    <a:pt x="1087" y="14"/>
                  </a:lnTo>
                  <a:lnTo>
                    <a:pt x="1083" y="10"/>
                  </a:lnTo>
                  <a:lnTo>
                    <a:pt x="1079" y="6"/>
                  </a:lnTo>
                  <a:lnTo>
                    <a:pt x="1075" y="2"/>
                  </a:lnTo>
                  <a:lnTo>
                    <a:pt x="1069" y="0"/>
                  </a:lnTo>
                  <a:lnTo>
                    <a:pt x="1065" y="0"/>
                  </a:lnTo>
                  <a:lnTo>
                    <a:pt x="1060" y="2"/>
                  </a:lnTo>
                  <a:lnTo>
                    <a:pt x="1054" y="2"/>
                  </a:lnTo>
                  <a:lnTo>
                    <a:pt x="1044" y="2"/>
                  </a:lnTo>
                  <a:lnTo>
                    <a:pt x="1032" y="2"/>
                  </a:lnTo>
                  <a:lnTo>
                    <a:pt x="1019" y="2"/>
                  </a:lnTo>
                  <a:lnTo>
                    <a:pt x="1003" y="2"/>
                  </a:lnTo>
                  <a:lnTo>
                    <a:pt x="990" y="0"/>
                  </a:lnTo>
                  <a:lnTo>
                    <a:pt x="978" y="2"/>
                  </a:lnTo>
                  <a:lnTo>
                    <a:pt x="968" y="2"/>
                  </a:lnTo>
                  <a:lnTo>
                    <a:pt x="961" y="4"/>
                  </a:lnTo>
                  <a:lnTo>
                    <a:pt x="947" y="6"/>
                  </a:lnTo>
                  <a:lnTo>
                    <a:pt x="926" y="12"/>
                  </a:lnTo>
                  <a:lnTo>
                    <a:pt x="914" y="14"/>
                  </a:lnTo>
                  <a:lnTo>
                    <a:pt x="902" y="21"/>
                  </a:lnTo>
                  <a:lnTo>
                    <a:pt x="900" y="21"/>
                  </a:lnTo>
                  <a:lnTo>
                    <a:pt x="895" y="21"/>
                  </a:lnTo>
                  <a:lnTo>
                    <a:pt x="889" y="25"/>
                  </a:lnTo>
                  <a:lnTo>
                    <a:pt x="873" y="31"/>
                  </a:lnTo>
                  <a:lnTo>
                    <a:pt x="856" y="37"/>
                  </a:lnTo>
                  <a:lnTo>
                    <a:pt x="850" y="41"/>
                  </a:lnTo>
                  <a:lnTo>
                    <a:pt x="838" y="49"/>
                  </a:lnTo>
                  <a:lnTo>
                    <a:pt x="838" y="52"/>
                  </a:lnTo>
                  <a:lnTo>
                    <a:pt x="821" y="68"/>
                  </a:lnTo>
                  <a:lnTo>
                    <a:pt x="805" y="87"/>
                  </a:lnTo>
                  <a:lnTo>
                    <a:pt x="788" y="105"/>
                  </a:lnTo>
                  <a:lnTo>
                    <a:pt x="774" y="120"/>
                  </a:lnTo>
                  <a:lnTo>
                    <a:pt x="770" y="120"/>
                  </a:lnTo>
                  <a:lnTo>
                    <a:pt x="768" y="124"/>
                  </a:lnTo>
                  <a:lnTo>
                    <a:pt x="753" y="146"/>
                  </a:lnTo>
                  <a:lnTo>
                    <a:pt x="768" y="153"/>
                  </a:lnTo>
                  <a:lnTo>
                    <a:pt x="757" y="142"/>
                  </a:lnTo>
                  <a:lnTo>
                    <a:pt x="741" y="161"/>
                  </a:lnTo>
                  <a:lnTo>
                    <a:pt x="722" y="177"/>
                  </a:lnTo>
                  <a:lnTo>
                    <a:pt x="704" y="196"/>
                  </a:lnTo>
                  <a:lnTo>
                    <a:pt x="702" y="198"/>
                  </a:lnTo>
                  <a:lnTo>
                    <a:pt x="685" y="221"/>
                  </a:lnTo>
                  <a:lnTo>
                    <a:pt x="677" y="233"/>
                  </a:lnTo>
                  <a:lnTo>
                    <a:pt x="669" y="241"/>
                  </a:lnTo>
                  <a:lnTo>
                    <a:pt x="666" y="241"/>
                  </a:lnTo>
                  <a:lnTo>
                    <a:pt x="664" y="247"/>
                  </a:lnTo>
                  <a:lnTo>
                    <a:pt x="664" y="250"/>
                  </a:lnTo>
                  <a:lnTo>
                    <a:pt x="654" y="268"/>
                  </a:lnTo>
                  <a:lnTo>
                    <a:pt x="646" y="287"/>
                  </a:lnTo>
                  <a:lnTo>
                    <a:pt x="658" y="295"/>
                  </a:lnTo>
                  <a:lnTo>
                    <a:pt x="646" y="287"/>
                  </a:lnTo>
                  <a:lnTo>
                    <a:pt x="642" y="291"/>
                  </a:lnTo>
                  <a:lnTo>
                    <a:pt x="636" y="299"/>
                  </a:lnTo>
                  <a:lnTo>
                    <a:pt x="631" y="305"/>
                  </a:lnTo>
                  <a:lnTo>
                    <a:pt x="627" y="309"/>
                  </a:lnTo>
                  <a:lnTo>
                    <a:pt x="625" y="313"/>
                  </a:lnTo>
                  <a:lnTo>
                    <a:pt x="619" y="328"/>
                  </a:lnTo>
                  <a:lnTo>
                    <a:pt x="613" y="342"/>
                  </a:lnTo>
                  <a:lnTo>
                    <a:pt x="607" y="357"/>
                  </a:lnTo>
                  <a:lnTo>
                    <a:pt x="600" y="367"/>
                  </a:lnTo>
                  <a:lnTo>
                    <a:pt x="615" y="375"/>
                  </a:lnTo>
                  <a:lnTo>
                    <a:pt x="603" y="367"/>
                  </a:lnTo>
                  <a:lnTo>
                    <a:pt x="598" y="371"/>
                  </a:lnTo>
                  <a:lnTo>
                    <a:pt x="592" y="379"/>
                  </a:lnTo>
                  <a:lnTo>
                    <a:pt x="588" y="384"/>
                  </a:lnTo>
                  <a:lnTo>
                    <a:pt x="584" y="388"/>
                  </a:lnTo>
                  <a:lnTo>
                    <a:pt x="582" y="392"/>
                  </a:lnTo>
                  <a:lnTo>
                    <a:pt x="582" y="394"/>
                  </a:lnTo>
                  <a:lnTo>
                    <a:pt x="576" y="406"/>
                  </a:lnTo>
                  <a:lnTo>
                    <a:pt x="567" y="419"/>
                  </a:lnTo>
                  <a:lnTo>
                    <a:pt x="584" y="425"/>
                  </a:lnTo>
                  <a:lnTo>
                    <a:pt x="572" y="412"/>
                  </a:lnTo>
                  <a:lnTo>
                    <a:pt x="563" y="425"/>
                  </a:lnTo>
                  <a:lnTo>
                    <a:pt x="553" y="439"/>
                  </a:lnTo>
                  <a:lnTo>
                    <a:pt x="551" y="441"/>
                  </a:lnTo>
                  <a:lnTo>
                    <a:pt x="551" y="443"/>
                  </a:lnTo>
                  <a:lnTo>
                    <a:pt x="549" y="448"/>
                  </a:lnTo>
                  <a:lnTo>
                    <a:pt x="547" y="454"/>
                  </a:lnTo>
                  <a:lnTo>
                    <a:pt x="545" y="458"/>
                  </a:lnTo>
                  <a:lnTo>
                    <a:pt x="545" y="464"/>
                  </a:lnTo>
                  <a:lnTo>
                    <a:pt x="545" y="470"/>
                  </a:lnTo>
                  <a:lnTo>
                    <a:pt x="549" y="476"/>
                  </a:lnTo>
                  <a:lnTo>
                    <a:pt x="555" y="481"/>
                  </a:lnTo>
                  <a:lnTo>
                    <a:pt x="561" y="481"/>
                  </a:lnTo>
                  <a:lnTo>
                    <a:pt x="567" y="481"/>
                  </a:lnTo>
                  <a:lnTo>
                    <a:pt x="574" y="476"/>
                  </a:lnTo>
                  <a:lnTo>
                    <a:pt x="576" y="470"/>
                  </a:lnTo>
                  <a:lnTo>
                    <a:pt x="578" y="464"/>
                  </a:lnTo>
                  <a:lnTo>
                    <a:pt x="578" y="462"/>
                  </a:lnTo>
                  <a:lnTo>
                    <a:pt x="578" y="460"/>
                  </a:lnTo>
                  <a:lnTo>
                    <a:pt x="576" y="454"/>
                  </a:lnTo>
                  <a:lnTo>
                    <a:pt x="574" y="450"/>
                  </a:lnTo>
                  <a:lnTo>
                    <a:pt x="572" y="448"/>
                  </a:lnTo>
                  <a:lnTo>
                    <a:pt x="567" y="443"/>
                  </a:lnTo>
                  <a:lnTo>
                    <a:pt x="561" y="443"/>
                  </a:lnTo>
                  <a:lnTo>
                    <a:pt x="553" y="443"/>
                  </a:lnTo>
                  <a:lnTo>
                    <a:pt x="549" y="448"/>
                  </a:lnTo>
                  <a:lnTo>
                    <a:pt x="545" y="452"/>
                  </a:lnTo>
                  <a:lnTo>
                    <a:pt x="541" y="456"/>
                  </a:lnTo>
                  <a:lnTo>
                    <a:pt x="539" y="462"/>
                  </a:lnTo>
                  <a:lnTo>
                    <a:pt x="551" y="470"/>
                  </a:lnTo>
                  <a:lnTo>
                    <a:pt x="541" y="460"/>
                  </a:lnTo>
                  <a:lnTo>
                    <a:pt x="539" y="462"/>
                  </a:lnTo>
                  <a:lnTo>
                    <a:pt x="534" y="468"/>
                  </a:lnTo>
                  <a:lnTo>
                    <a:pt x="532" y="472"/>
                  </a:lnTo>
                  <a:lnTo>
                    <a:pt x="532" y="478"/>
                  </a:lnTo>
                  <a:lnTo>
                    <a:pt x="547" y="485"/>
                  </a:lnTo>
                  <a:lnTo>
                    <a:pt x="534" y="476"/>
                  </a:lnTo>
                  <a:lnTo>
                    <a:pt x="524" y="489"/>
                  </a:lnTo>
                  <a:lnTo>
                    <a:pt x="541" y="495"/>
                  </a:lnTo>
                  <a:lnTo>
                    <a:pt x="528" y="483"/>
                  </a:lnTo>
                  <a:lnTo>
                    <a:pt x="520" y="493"/>
                  </a:lnTo>
                  <a:lnTo>
                    <a:pt x="497" y="511"/>
                  </a:lnTo>
                  <a:lnTo>
                    <a:pt x="477" y="532"/>
                  </a:lnTo>
                  <a:lnTo>
                    <a:pt x="456" y="553"/>
                  </a:lnTo>
                  <a:lnTo>
                    <a:pt x="468" y="563"/>
                  </a:lnTo>
                  <a:lnTo>
                    <a:pt x="464" y="549"/>
                  </a:lnTo>
                  <a:lnTo>
                    <a:pt x="450" y="551"/>
                  </a:lnTo>
                  <a:lnTo>
                    <a:pt x="433" y="557"/>
                  </a:lnTo>
                  <a:lnTo>
                    <a:pt x="409" y="565"/>
                  </a:lnTo>
                  <a:lnTo>
                    <a:pt x="382" y="573"/>
                  </a:lnTo>
                  <a:lnTo>
                    <a:pt x="351" y="584"/>
                  </a:lnTo>
                  <a:lnTo>
                    <a:pt x="318" y="596"/>
                  </a:lnTo>
                  <a:lnTo>
                    <a:pt x="246" y="621"/>
                  </a:lnTo>
                  <a:lnTo>
                    <a:pt x="171" y="648"/>
                  </a:lnTo>
                  <a:lnTo>
                    <a:pt x="136" y="658"/>
                  </a:lnTo>
                  <a:lnTo>
                    <a:pt x="103" y="670"/>
                  </a:lnTo>
                  <a:lnTo>
                    <a:pt x="75" y="681"/>
                  </a:lnTo>
                  <a:lnTo>
                    <a:pt x="48" y="689"/>
                  </a:lnTo>
                  <a:lnTo>
                    <a:pt x="27" y="697"/>
                  </a:lnTo>
                  <a:lnTo>
                    <a:pt x="13" y="703"/>
                  </a:lnTo>
                  <a:lnTo>
                    <a:pt x="11" y="703"/>
                  </a:lnTo>
                  <a:lnTo>
                    <a:pt x="4" y="705"/>
                  </a:lnTo>
                  <a:lnTo>
                    <a:pt x="2" y="712"/>
                  </a:lnTo>
                  <a:lnTo>
                    <a:pt x="0" y="718"/>
                  </a:lnTo>
                  <a:lnTo>
                    <a:pt x="0" y="722"/>
                  </a:lnTo>
                  <a:lnTo>
                    <a:pt x="17" y="722"/>
                  </a:lnTo>
                  <a:lnTo>
                    <a:pt x="17" y="705"/>
                  </a:lnTo>
                  <a:lnTo>
                    <a:pt x="11" y="707"/>
                  </a:lnTo>
                  <a:lnTo>
                    <a:pt x="4" y="709"/>
                  </a:lnTo>
                  <a:lnTo>
                    <a:pt x="2" y="716"/>
                  </a:lnTo>
                  <a:lnTo>
                    <a:pt x="17" y="705"/>
                  </a:lnTo>
                  <a:lnTo>
                    <a:pt x="19" y="705"/>
                  </a:lnTo>
                  <a:lnTo>
                    <a:pt x="19" y="722"/>
                  </a:lnTo>
                  <a:lnTo>
                    <a:pt x="29" y="732"/>
                  </a:lnTo>
                  <a:lnTo>
                    <a:pt x="33" y="728"/>
                  </a:lnTo>
                  <a:lnTo>
                    <a:pt x="35" y="722"/>
                  </a:lnTo>
                  <a:lnTo>
                    <a:pt x="33" y="716"/>
                  </a:lnTo>
                  <a:lnTo>
                    <a:pt x="29" y="709"/>
                  </a:lnTo>
                  <a:lnTo>
                    <a:pt x="25" y="705"/>
                  </a:lnTo>
                  <a:lnTo>
                    <a:pt x="25" y="736"/>
                  </a:lnTo>
                  <a:lnTo>
                    <a:pt x="29" y="736"/>
                  </a:lnTo>
                  <a:lnTo>
                    <a:pt x="33" y="734"/>
                  </a:lnTo>
                  <a:lnTo>
                    <a:pt x="29" y="718"/>
                  </a:lnTo>
                  <a:lnTo>
                    <a:pt x="13" y="718"/>
                  </a:lnTo>
                  <a:lnTo>
                    <a:pt x="15" y="724"/>
                  </a:lnTo>
                  <a:lnTo>
                    <a:pt x="17" y="730"/>
                  </a:lnTo>
                  <a:lnTo>
                    <a:pt x="23" y="732"/>
                  </a:lnTo>
                  <a:lnTo>
                    <a:pt x="29" y="734"/>
                  </a:lnTo>
                  <a:lnTo>
                    <a:pt x="13" y="718"/>
                  </a:lnTo>
                  <a:lnTo>
                    <a:pt x="11" y="720"/>
                  </a:lnTo>
                  <a:lnTo>
                    <a:pt x="27" y="720"/>
                  </a:lnTo>
                  <a:lnTo>
                    <a:pt x="21" y="703"/>
                  </a:lnTo>
                  <a:lnTo>
                    <a:pt x="17" y="707"/>
                  </a:lnTo>
                  <a:lnTo>
                    <a:pt x="13" y="712"/>
                  </a:lnTo>
                  <a:lnTo>
                    <a:pt x="27" y="703"/>
                  </a:lnTo>
                  <a:lnTo>
                    <a:pt x="23" y="703"/>
                  </a:lnTo>
                  <a:lnTo>
                    <a:pt x="19" y="703"/>
                  </a:lnTo>
                  <a:lnTo>
                    <a:pt x="19" y="720"/>
                  </a:lnTo>
                  <a:lnTo>
                    <a:pt x="27" y="703"/>
                  </a:lnTo>
                  <a:lnTo>
                    <a:pt x="31" y="707"/>
                  </a:lnTo>
                  <a:lnTo>
                    <a:pt x="29" y="707"/>
                  </a:lnTo>
                  <a:lnTo>
                    <a:pt x="6" y="730"/>
                  </a:lnTo>
                  <a:lnTo>
                    <a:pt x="9" y="730"/>
                  </a:lnTo>
                  <a:lnTo>
                    <a:pt x="13" y="734"/>
                  </a:lnTo>
                  <a:lnTo>
                    <a:pt x="19" y="736"/>
                  </a:lnTo>
                  <a:lnTo>
                    <a:pt x="23" y="736"/>
                  </a:lnTo>
                  <a:lnTo>
                    <a:pt x="27" y="736"/>
                  </a:lnTo>
                  <a:lnTo>
                    <a:pt x="33" y="734"/>
                  </a:lnTo>
                  <a:lnTo>
                    <a:pt x="39" y="730"/>
                  </a:lnTo>
                  <a:lnTo>
                    <a:pt x="44" y="726"/>
                  </a:lnTo>
                  <a:lnTo>
                    <a:pt x="44" y="720"/>
                  </a:lnTo>
                  <a:lnTo>
                    <a:pt x="46" y="718"/>
                  </a:lnTo>
                  <a:lnTo>
                    <a:pt x="44" y="712"/>
                  </a:lnTo>
                  <a:lnTo>
                    <a:pt x="42" y="705"/>
                  </a:lnTo>
                  <a:lnTo>
                    <a:pt x="35" y="703"/>
                  </a:lnTo>
                  <a:lnTo>
                    <a:pt x="29" y="701"/>
                  </a:lnTo>
                  <a:lnTo>
                    <a:pt x="25" y="703"/>
                  </a:lnTo>
                  <a:lnTo>
                    <a:pt x="21" y="703"/>
                  </a:lnTo>
                  <a:lnTo>
                    <a:pt x="17" y="705"/>
                  </a:lnTo>
                  <a:lnTo>
                    <a:pt x="13" y="705"/>
                  </a:lnTo>
                  <a:lnTo>
                    <a:pt x="6" y="709"/>
                  </a:lnTo>
                  <a:lnTo>
                    <a:pt x="2" y="716"/>
                  </a:lnTo>
                  <a:lnTo>
                    <a:pt x="2" y="722"/>
                  </a:lnTo>
                  <a:lnTo>
                    <a:pt x="2" y="728"/>
                  </a:lnTo>
                  <a:lnTo>
                    <a:pt x="6" y="732"/>
                  </a:lnTo>
                  <a:lnTo>
                    <a:pt x="11" y="736"/>
                  </a:lnTo>
                  <a:lnTo>
                    <a:pt x="19" y="738"/>
                  </a:lnTo>
                  <a:lnTo>
                    <a:pt x="17" y="738"/>
                  </a:lnTo>
                  <a:lnTo>
                    <a:pt x="23" y="736"/>
                  </a:lnTo>
                  <a:lnTo>
                    <a:pt x="29" y="734"/>
                  </a:lnTo>
                  <a:lnTo>
                    <a:pt x="31" y="728"/>
                  </a:lnTo>
                  <a:lnTo>
                    <a:pt x="33" y="722"/>
                  </a:lnTo>
                  <a:lnTo>
                    <a:pt x="33" y="718"/>
                  </a:lnTo>
                  <a:lnTo>
                    <a:pt x="23" y="732"/>
                  </a:lnTo>
                  <a:lnTo>
                    <a:pt x="29" y="730"/>
                  </a:lnTo>
                  <a:lnTo>
                    <a:pt x="31" y="724"/>
                  </a:lnTo>
                  <a:lnTo>
                    <a:pt x="33" y="718"/>
                  </a:lnTo>
                  <a:lnTo>
                    <a:pt x="17" y="718"/>
                  </a:lnTo>
                  <a:lnTo>
                    <a:pt x="23" y="734"/>
                  </a:lnTo>
                  <a:lnTo>
                    <a:pt x="39" y="728"/>
                  </a:lnTo>
                  <a:lnTo>
                    <a:pt x="60" y="720"/>
                  </a:lnTo>
                  <a:lnTo>
                    <a:pt x="87" y="712"/>
                  </a:lnTo>
                  <a:lnTo>
                    <a:pt x="116" y="701"/>
                  </a:lnTo>
                  <a:lnTo>
                    <a:pt x="149" y="689"/>
                  </a:lnTo>
                  <a:lnTo>
                    <a:pt x="184" y="679"/>
                  </a:lnTo>
                  <a:lnTo>
                    <a:pt x="258" y="652"/>
                  </a:lnTo>
                  <a:lnTo>
                    <a:pt x="330" y="627"/>
                  </a:lnTo>
                  <a:lnTo>
                    <a:pt x="363" y="615"/>
                  </a:lnTo>
                  <a:lnTo>
                    <a:pt x="394" y="604"/>
                  </a:lnTo>
                  <a:lnTo>
                    <a:pt x="421" y="596"/>
                  </a:lnTo>
                  <a:lnTo>
                    <a:pt x="446" y="588"/>
                  </a:lnTo>
                  <a:lnTo>
                    <a:pt x="462" y="582"/>
                  </a:lnTo>
                  <a:lnTo>
                    <a:pt x="473" y="580"/>
                  </a:lnTo>
                  <a:lnTo>
                    <a:pt x="475" y="577"/>
                  </a:lnTo>
                  <a:lnTo>
                    <a:pt x="481" y="575"/>
                  </a:lnTo>
                  <a:lnTo>
                    <a:pt x="481" y="573"/>
                  </a:lnTo>
                  <a:lnTo>
                    <a:pt x="499" y="555"/>
                  </a:lnTo>
                  <a:lnTo>
                    <a:pt x="520" y="534"/>
                  </a:lnTo>
                  <a:lnTo>
                    <a:pt x="543" y="516"/>
                  </a:lnTo>
                  <a:lnTo>
                    <a:pt x="551" y="505"/>
                  </a:lnTo>
                  <a:lnTo>
                    <a:pt x="555" y="501"/>
                  </a:lnTo>
                  <a:lnTo>
                    <a:pt x="561" y="495"/>
                  </a:lnTo>
                  <a:lnTo>
                    <a:pt x="561" y="493"/>
                  </a:lnTo>
                  <a:lnTo>
                    <a:pt x="563" y="485"/>
                  </a:lnTo>
                  <a:lnTo>
                    <a:pt x="565" y="481"/>
                  </a:lnTo>
                  <a:lnTo>
                    <a:pt x="549" y="474"/>
                  </a:lnTo>
                  <a:lnTo>
                    <a:pt x="561" y="485"/>
                  </a:lnTo>
                  <a:lnTo>
                    <a:pt x="563" y="483"/>
                  </a:lnTo>
                  <a:lnTo>
                    <a:pt x="565" y="481"/>
                  </a:lnTo>
                  <a:lnTo>
                    <a:pt x="572" y="468"/>
                  </a:lnTo>
                  <a:lnTo>
                    <a:pt x="557" y="462"/>
                  </a:lnTo>
                  <a:lnTo>
                    <a:pt x="567" y="474"/>
                  </a:lnTo>
                  <a:lnTo>
                    <a:pt x="572" y="470"/>
                  </a:lnTo>
                  <a:lnTo>
                    <a:pt x="553" y="474"/>
                  </a:lnTo>
                  <a:lnTo>
                    <a:pt x="561" y="476"/>
                  </a:lnTo>
                  <a:lnTo>
                    <a:pt x="567" y="474"/>
                  </a:lnTo>
                  <a:lnTo>
                    <a:pt x="561" y="460"/>
                  </a:lnTo>
                  <a:lnTo>
                    <a:pt x="549" y="470"/>
                  </a:lnTo>
                  <a:lnTo>
                    <a:pt x="551" y="472"/>
                  </a:lnTo>
                  <a:lnTo>
                    <a:pt x="547" y="466"/>
                  </a:lnTo>
                  <a:lnTo>
                    <a:pt x="561" y="460"/>
                  </a:lnTo>
                  <a:lnTo>
                    <a:pt x="545" y="460"/>
                  </a:lnTo>
                  <a:lnTo>
                    <a:pt x="545" y="462"/>
                  </a:lnTo>
                  <a:lnTo>
                    <a:pt x="545" y="464"/>
                  </a:lnTo>
                  <a:lnTo>
                    <a:pt x="576" y="458"/>
                  </a:lnTo>
                  <a:lnTo>
                    <a:pt x="574" y="454"/>
                  </a:lnTo>
                  <a:lnTo>
                    <a:pt x="567" y="450"/>
                  </a:lnTo>
                  <a:lnTo>
                    <a:pt x="561" y="448"/>
                  </a:lnTo>
                  <a:lnTo>
                    <a:pt x="555" y="450"/>
                  </a:lnTo>
                  <a:lnTo>
                    <a:pt x="549" y="454"/>
                  </a:lnTo>
                  <a:lnTo>
                    <a:pt x="545" y="458"/>
                  </a:lnTo>
                  <a:lnTo>
                    <a:pt x="545" y="464"/>
                  </a:lnTo>
                  <a:lnTo>
                    <a:pt x="561" y="464"/>
                  </a:lnTo>
                  <a:lnTo>
                    <a:pt x="578" y="464"/>
                  </a:lnTo>
                  <a:lnTo>
                    <a:pt x="561" y="464"/>
                  </a:lnTo>
                  <a:lnTo>
                    <a:pt x="576" y="470"/>
                  </a:lnTo>
                  <a:lnTo>
                    <a:pt x="578" y="466"/>
                  </a:lnTo>
                  <a:lnTo>
                    <a:pt x="580" y="460"/>
                  </a:lnTo>
                  <a:lnTo>
                    <a:pt x="582" y="454"/>
                  </a:lnTo>
                  <a:lnTo>
                    <a:pt x="565" y="448"/>
                  </a:lnTo>
                  <a:lnTo>
                    <a:pt x="580" y="458"/>
                  </a:lnTo>
                  <a:lnTo>
                    <a:pt x="586" y="448"/>
                  </a:lnTo>
                  <a:lnTo>
                    <a:pt x="594" y="435"/>
                  </a:lnTo>
                  <a:lnTo>
                    <a:pt x="598" y="431"/>
                  </a:lnTo>
                  <a:lnTo>
                    <a:pt x="607" y="419"/>
                  </a:lnTo>
                  <a:lnTo>
                    <a:pt x="613" y="402"/>
                  </a:lnTo>
                  <a:lnTo>
                    <a:pt x="596" y="398"/>
                  </a:lnTo>
                  <a:lnTo>
                    <a:pt x="609" y="410"/>
                  </a:lnTo>
                  <a:lnTo>
                    <a:pt x="611" y="406"/>
                  </a:lnTo>
                  <a:lnTo>
                    <a:pt x="615" y="402"/>
                  </a:lnTo>
                  <a:lnTo>
                    <a:pt x="621" y="394"/>
                  </a:lnTo>
                  <a:lnTo>
                    <a:pt x="627" y="386"/>
                  </a:lnTo>
                  <a:lnTo>
                    <a:pt x="629" y="384"/>
                  </a:lnTo>
                  <a:lnTo>
                    <a:pt x="638" y="369"/>
                  </a:lnTo>
                  <a:lnTo>
                    <a:pt x="644" y="355"/>
                  </a:lnTo>
                  <a:lnTo>
                    <a:pt x="650" y="340"/>
                  </a:lnTo>
                  <a:lnTo>
                    <a:pt x="656" y="326"/>
                  </a:lnTo>
                  <a:lnTo>
                    <a:pt x="640" y="320"/>
                  </a:lnTo>
                  <a:lnTo>
                    <a:pt x="652" y="330"/>
                  </a:lnTo>
                  <a:lnTo>
                    <a:pt x="654" y="328"/>
                  </a:lnTo>
                  <a:lnTo>
                    <a:pt x="658" y="322"/>
                  </a:lnTo>
                  <a:lnTo>
                    <a:pt x="664" y="313"/>
                  </a:lnTo>
                  <a:lnTo>
                    <a:pt x="671" y="305"/>
                  </a:lnTo>
                  <a:lnTo>
                    <a:pt x="673" y="305"/>
                  </a:lnTo>
                  <a:lnTo>
                    <a:pt x="685" y="280"/>
                  </a:lnTo>
                  <a:lnTo>
                    <a:pt x="695" y="260"/>
                  </a:lnTo>
                  <a:lnTo>
                    <a:pt x="679" y="254"/>
                  </a:lnTo>
                  <a:lnTo>
                    <a:pt x="689" y="266"/>
                  </a:lnTo>
                  <a:lnTo>
                    <a:pt x="699" y="256"/>
                  </a:lnTo>
                  <a:lnTo>
                    <a:pt x="708" y="243"/>
                  </a:lnTo>
                  <a:lnTo>
                    <a:pt x="726" y="217"/>
                  </a:lnTo>
                  <a:lnTo>
                    <a:pt x="714" y="206"/>
                  </a:lnTo>
                  <a:lnTo>
                    <a:pt x="726" y="219"/>
                  </a:lnTo>
                  <a:lnTo>
                    <a:pt x="745" y="200"/>
                  </a:lnTo>
                  <a:lnTo>
                    <a:pt x="763" y="184"/>
                  </a:lnTo>
                  <a:lnTo>
                    <a:pt x="780" y="165"/>
                  </a:lnTo>
                  <a:lnTo>
                    <a:pt x="784" y="159"/>
                  </a:lnTo>
                  <a:lnTo>
                    <a:pt x="796" y="140"/>
                  </a:lnTo>
                  <a:lnTo>
                    <a:pt x="782" y="132"/>
                  </a:lnTo>
                  <a:lnTo>
                    <a:pt x="792" y="146"/>
                  </a:lnTo>
                  <a:lnTo>
                    <a:pt x="811" y="128"/>
                  </a:lnTo>
                  <a:lnTo>
                    <a:pt x="827" y="109"/>
                  </a:lnTo>
                  <a:lnTo>
                    <a:pt x="844" y="91"/>
                  </a:lnTo>
                  <a:lnTo>
                    <a:pt x="860" y="74"/>
                  </a:lnTo>
                  <a:lnTo>
                    <a:pt x="848" y="62"/>
                  </a:lnTo>
                  <a:lnTo>
                    <a:pt x="858" y="74"/>
                  </a:lnTo>
                  <a:lnTo>
                    <a:pt x="873" y="64"/>
                  </a:lnTo>
                  <a:lnTo>
                    <a:pt x="862" y="54"/>
                  </a:lnTo>
                  <a:lnTo>
                    <a:pt x="869" y="68"/>
                  </a:lnTo>
                  <a:lnTo>
                    <a:pt x="885" y="62"/>
                  </a:lnTo>
                  <a:lnTo>
                    <a:pt x="902" y="56"/>
                  </a:lnTo>
                  <a:lnTo>
                    <a:pt x="908" y="52"/>
                  </a:lnTo>
                  <a:lnTo>
                    <a:pt x="912" y="52"/>
                  </a:lnTo>
                  <a:lnTo>
                    <a:pt x="906" y="35"/>
                  </a:lnTo>
                  <a:lnTo>
                    <a:pt x="910" y="52"/>
                  </a:lnTo>
                  <a:lnTo>
                    <a:pt x="926" y="45"/>
                  </a:lnTo>
                  <a:lnTo>
                    <a:pt x="939" y="43"/>
                  </a:lnTo>
                  <a:lnTo>
                    <a:pt x="959" y="37"/>
                  </a:lnTo>
                  <a:lnTo>
                    <a:pt x="974" y="35"/>
                  </a:lnTo>
                  <a:lnTo>
                    <a:pt x="968" y="19"/>
                  </a:lnTo>
                  <a:lnTo>
                    <a:pt x="968" y="35"/>
                  </a:lnTo>
                  <a:lnTo>
                    <a:pt x="978" y="35"/>
                  </a:lnTo>
                  <a:lnTo>
                    <a:pt x="990" y="33"/>
                  </a:lnTo>
                  <a:lnTo>
                    <a:pt x="1003" y="35"/>
                  </a:lnTo>
                  <a:lnTo>
                    <a:pt x="1019" y="35"/>
                  </a:lnTo>
                  <a:lnTo>
                    <a:pt x="1032" y="35"/>
                  </a:lnTo>
                  <a:lnTo>
                    <a:pt x="1044" y="35"/>
                  </a:lnTo>
                  <a:lnTo>
                    <a:pt x="1054" y="35"/>
                  </a:lnTo>
                  <a:lnTo>
                    <a:pt x="1060" y="35"/>
                  </a:lnTo>
                  <a:lnTo>
                    <a:pt x="1065" y="33"/>
                  </a:lnTo>
                  <a:lnTo>
                    <a:pt x="1069" y="33"/>
                  </a:lnTo>
                  <a:lnTo>
                    <a:pt x="1060" y="33"/>
                  </a:lnTo>
                  <a:lnTo>
                    <a:pt x="1069" y="16"/>
                  </a:lnTo>
                  <a:lnTo>
                    <a:pt x="1056" y="29"/>
                  </a:lnTo>
                  <a:lnTo>
                    <a:pt x="1060" y="33"/>
                  </a:lnTo>
                  <a:lnTo>
                    <a:pt x="1073" y="21"/>
                  </a:lnTo>
                  <a:lnTo>
                    <a:pt x="1056" y="27"/>
                  </a:lnTo>
                  <a:lnTo>
                    <a:pt x="1058" y="33"/>
                  </a:lnTo>
                  <a:lnTo>
                    <a:pt x="1067" y="41"/>
                  </a:lnTo>
                  <a:lnTo>
                    <a:pt x="1067" y="45"/>
                  </a:lnTo>
                  <a:lnTo>
                    <a:pt x="1073" y="47"/>
                  </a:lnTo>
                  <a:lnTo>
                    <a:pt x="1079" y="49"/>
                  </a:lnTo>
                  <a:lnTo>
                    <a:pt x="1091" y="52"/>
                  </a:lnTo>
                  <a:lnTo>
                    <a:pt x="1091" y="35"/>
                  </a:lnTo>
                  <a:lnTo>
                    <a:pt x="1085" y="49"/>
                  </a:lnTo>
                  <a:lnTo>
                    <a:pt x="1093" y="54"/>
                  </a:lnTo>
                  <a:lnTo>
                    <a:pt x="1100" y="37"/>
                  </a:lnTo>
                  <a:lnTo>
                    <a:pt x="1089" y="49"/>
                  </a:lnTo>
                  <a:lnTo>
                    <a:pt x="1108" y="62"/>
                  </a:lnTo>
                  <a:lnTo>
                    <a:pt x="1112" y="64"/>
                  </a:lnTo>
                  <a:lnTo>
                    <a:pt x="1114" y="66"/>
                  </a:lnTo>
                  <a:lnTo>
                    <a:pt x="1126" y="70"/>
                  </a:lnTo>
                  <a:lnTo>
                    <a:pt x="1137" y="78"/>
                  </a:lnTo>
                  <a:lnTo>
                    <a:pt x="1143" y="62"/>
                  </a:lnTo>
                  <a:lnTo>
                    <a:pt x="1133" y="74"/>
                  </a:lnTo>
                  <a:lnTo>
                    <a:pt x="1143" y="82"/>
                  </a:lnTo>
                  <a:lnTo>
                    <a:pt x="1149" y="87"/>
                  </a:lnTo>
                  <a:lnTo>
                    <a:pt x="1159" y="95"/>
                  </a:lnTo>
                  <a:lnTo>
                    <a:pt x="1168" y="80"/>
                  </a:lnTo>
                  <a:lnTo>
                    <a:pt x="1159" y="95"/>
                  </a:lnTo>
                  <a:lnTo>
                    <a:pt x="1170" y="101"/>
                  </a:lnTo>
                  <a:lnTo>
                    <a:pt x="1174" y="101"/>
                  </a:lnTo>
                  <a:lnTo>
                    <a:pt x="1180" y="103"/>
                  </a:lnTo>
                  <a:lnTo>
                    <a:pt x="1182" y="103"/>
                  </a:lnTo>
                  <a:lnTo>
                    <a:pt x="1188" y="101"/>
                  </a:lnTo>
                  <a:lnTo>
                    <a:pt x="1194" y="97"/>
                  </a:lnTo>
                  <a:lnTo>
                    <a:pt x="1199" y="91"/>
                  </a:lnTo>
                  <a:lnTo>
                    <a:pt x="1176" y="99"/>
                  </a:lnTo>
                  <a:lnTo>
                    <a:pt x="1182" y="101"/>
                  </a:lnTo>
                  <a:lnTo>
                    <a:pt x="1190" y="99"/>
                  </a:lnTo>
                  <a:lnTo>
                    <a:pt x="1194" y="97"/>
                  </a:lnTo>
                  <a:lnTo>
                    <a:pt x="1182" y="85"/>
                  </a:lnTo>
                  <a:lnTo>
                    <a:pt x="1172" y="97"/>
                  </a:lnTo>
                  <a:lnTo>
                    <a:pt x="1184" y="85"/>
                  </a:lnTo>
                  <a:lnTo>
                    <a:pt x="1168" y="91"/>
                  </a:lnTo>
                  <a:lnTo>
                    <a:pt x="1170" y="95"/>
                  </a:lnTo>
                  <a:lnTo>
                    <a:pt x="1174" y="99"/>
                  </a:lnTo>
                  <a:lnTo>
                    <a:pt x="1178" y="105"/>
                  </a:lnTo>
                  <a:lnTo>
                    <a:pt x="1178" y="107"/>
                  </a:lnTo>
                  <a:lnTo>
                    <a:pt x="1184" y="109"/>
                  </a:lnTo>
                  <a:lnTo>
                    <a:pt x="1207" y="126"/>
                  </a:lnTo>
                  <a:lnTo>
                    <a:pt x="1213" y="111"/>
                  </a:lnTo>
                  <a:lnTo>
                    <a:pt x="1203" y="122"/>
                  </a:lnTo>
                  <a:lnTo>
                    <a:pt x="1221" y="140"/>
                  </a:lnTo>
                  <a:lnTo>
                    <a:pt x="1240" y="161"/>
                  </a:lnTo>
                  <a:lnTo>
                    <a:pt x="1256" y="181"/>
                  </a:lnTo>
                  <a:lnTo>
                    <a:pt x="1269" y="169"/>
                  </a:lnTo>
                  <a:lnTo>
                    <a:pt x="1256" y="179"/>
                  </a:lnTo>
                  <a:lnTo>
                    <a:pt x="1285" y="214"/>
                  </a:lnTo>
                  <a:lnTo>
                    <a:pt x="1296" y="204"/>
                  </a:lnTo>
                  <a:lnTo>
                    <a:pt x="1281" y="210"/>
                  </a:lnTo>
                  <a:lnTo>
                    <a:pt x="1304" y="245"/>
                  </a:lnTo>
                  <a:lnTo>
                    <a:pt x="1324" y="285"/>
                  </a:lnTo>
                  <a:lnTo>
                    <a:pt x="1343" y="324"/>
                  </a:lnTo>
                  <a:lnTo>
                    <a:pt x="1376" y="404"/>
                  </a:lnTo>
                  <a:lnTo>
                    <a:pt x="1405" y="487"/>
                  </a:lnTo>
                  <a:lnTo>
                    <a:pt x="1425" y="555"/>
                  </a:lnTo>
                  <a:lnTo>
                    <a:pt x="1446" y="625"/>
                  </a:lnTo>
                  <a:lnTo>
                    <a:pt x="1461" y="619"/>
                  </a:lnTo>
                  <a:lnTo>
                    <a:pt x="1446" y="623"/>
                  </a:lnTo>
                  <a:lnTo>
                    <a:pt x="1461" y="697"/>
                  </a:lnTo>
                  <a:lnTo>
                    <a:pt x="1479" y="767"/>
                  </a:lnTo>
                  <a:lnTo>
                    <a:pt x="1494" y="763"/>
                  </a:lnTo>
                  <a:lnTo>
                    <a:pt x="1477" y="765"/>
                  </a:lnTo>
                  <a:lnTo>
                    <a:pt x="1483" y="811"/>
                  </a:lnTo>
                  <a:lnTo>
                    <a:pt x="1489" y="858"/>
                  </a:lnTo>
                  <a:lnTo>
                    <a:pt x="1491" y="885"/>
                  </a:lnTo>
                  <a:lnTo>
                    <a:pt x="1491" y="916"/>
                  </a:lnTo>
                  <a:lnTo>
                    <a:pt x="1491" y="945"/>
                  </a:lnTo>
                  <a:lnTo>
                    <a:pt x="1494" y="951"/>
                  </a:lnTo>
                  <a:lnTo>
                    <a:pt x="1498" y="980"/>
                  </a:lnTo>
                  <a:lnTo>
                    <a:pt x="1512" y="976"/>
                  </a:lnTo>
                  <a:lnTo>
                    <a:pt x="1498" y="973"/>
                  </a:lnTo>
                  <a:lnTo>
                    <a:pt x="1489" y="1013"/>
                  </a:lnTo>
                  <a:lnTo>
                    <a:pt x="1487" y="1029"/>
                  </a:lnTo>
                  <a:lnTo>
                    <a:pt x="1485" y="1048"/>
                  </a:lnTo>
                  <a:lnTo>
                    <a:pt x="1502" y="1048"/>
                  </a:lnTo>
                  <a:lnTo>
                    <a:pt x="1489" y="1039"/>
                  </a:lnTo>
                  <a:lnTo>
                    <a:pt x="1481" y="1050"/>
                  </a:lnTo>
                  <a:lnTo>
                    <a:pt x="1479" y="1056"/>
                  </a:lnTo>
                  <a:lnTo>
                    <a:pt x="1477" y="1064"/>
                  </a:lnTo>
                  <a:lnTo>
                    <a:pt x="1494" y="1064"/>
                  </a:lnTo>
                  <a:lnTo>
                    <a:pt x="1479" y="1058"/>
                  </a:lnTo>
                  <a:lnTo>
                    <a:pt x="1477" y="1062"/>
                  </a:lnTo>
                  <a:lnTo>
                    <a:pt x="1477" y="1068"/>
                  </a:lnTo>
                  <a:lnTo>
                    <a:pt x="1477" y="1070"/>
                  </a:lnTo>
                  <a:lnTo>
                    <a:pt x="1479" y="1077"/>
                  </a:lnTo>
                  <a:lnTo>
                    <a:pt x="1479" y="1081"/>
                  </a:lnTo>
                  <a:lnTo>
                    <a:pt x="1477" y="1075"/>
                  </a:lnTo>
                  <a:lnTo>
                    <a:pt x="1494" y="1075"/>
                  </a:lnTo>
                  <a:lnTo>
                    <a:pt x="1479" y="1068"/>
                  </a:lnTo>
                  <a:lnTo>
                    <a:pt x="1479" y="1070"/>
                  </a:lnTo>
                  <a:lnTo>
                    <a:pt x="1473" y="1079"/>
                  </a:lnTo>
                  <a:lnTo>
                    <a:pt x="1489" y="1085"/>
                  </a:lnTo>
                  <a:lnTo>
                    <a:pt x="1477" y="1072"/>
                  </a:lnTo>
                  <a:lnTo>
                    <a:pt x="1475" y="1077"/>
                  </a:lnTo>
                  <a:lnTo>
                    <a:pt x="1485" y="1070"/>
                  </a:lnTo>
                  <a:lnTo>
                    <a:pt x="1479" y="1072"/>
                  </a:lnTo>
                  <a:lnTo>
                    <a:pt x="1485" y="1087"/>
                  </a:lnTo>
                  <a:lnTo>
                    <a:pt x="1491" y="1072"/>
                  </a:lnTo>
                  <a:lnTo>
                    <a:pt x="1489" y="1070"/>
                  </a:lnTo>
                  <a:lnTo>
                    <a:pt x="1496" y="1075"/>
                  </a:lnTo>
                  <a:lnTo>
                    <a:pt x="1483" y="1087"/>
                  </a:lnTo>
                  <a:lnTo>
                    <a:pt x="1500" y="1081"/>
                  </a:lnTo>
                  <a:lnTo>
                    <a:pt x="1498" y="1079"/>
                  </a:lnTo>
                  <a:lnTo>
                    <a:pt x="1483" y="1085"/>
                  </a:lnTo>
                  <a:lnTo>
                    <a:pt x="1500" y="1085"/>
                  </a:lnTo>
                  <a:lnTo>
                    <a:pt x="1500" y="1083"/>
                  </a:lnTo>
                  <a:lnTo>
                    <a:pt x="1471" y="1095"/>
                  </a:lnTo>
                  <a:lnTo>
                    <a:pt x="1477" y="1097"/>
                  </a:lnTo>
                  <a:lnTo>
                    <a:pt x="1483" y="1099"/>
                  </a:lnTo>
                  <a:lnTo>
                    <a:pt x="1489" y="1097"/>
                  </a:lnTo>
                  <a:lnTo>
                    <a:pt x="1494" y="1095"/>
                  </a:lnTo>
                  <a:lnTo>
                    <a:pt x="1498" y="1089"/>
                  </a:lnTo>
                  <a:lnTo>
                    <a:pt x="1500" y="1083"/>
                  </a:lnTo>
                  <a:lnTo>
                    <a:pt x="1483" y="1083"/>
                  </a:lnTo>
                  <a:lnTo>
                    <a:pt x="1467" y="1089"/>
                  </a:lnTo>
                  <a:lnTo>
                    <a:pt x="1483" y="1083"/>
                  </a:lnTo>
                  <a:lnTo>
                    <a:pt x="1467" y="1083"/>
                  </a:lnTo>
                  <a:lnTo>
                    <a:pt x="1467" y="1087"/>
                  </a:lnTo>
                  <a:lnTo>
                    <a:pt x="1467" y="1097"/>
                  </a:lnTo>
                  <a:lnTo>
                    <a:pt x="1483" y="1097"/>
                  </a:lnTo>
                  <a:lnTo>
                    <a:pt x="1469" y="1091"/>
                  </a:lnTo>
                  <a:lnTo>
                    <a:pt x="1461" y="1108"/>
                  </a:lnTo>
                  <a:lnTo>
                    <a:pt x="1454" y="1122"/>
                  </a:lnTo>
                  <a:lnTo>
                    <a:pt x="1448" y="1138"/>
                  </a:lnTo>
                  <a:lnTo>
                    <a:pt x="1463" y="1145"/>
                  </a:lnTo>
                  <a:lnTo>
                    <a:pt x="1452" y="1132"/>
                  </a:lnTo>
                  <a:lnTo>
                    <a:pt x="1442" y="1151"/>
                  </a:lnTo>
                  <a:lnTo>
                    <a:pt x="1440" y="1153"/>
                  </a:lnTo>
                  <a:lnTo>
                    <a:pt x="1434" y="1157"/>
                  </a:lnTo>
                  <a:lnTo>
                    <a:pt x="1450" y="1163"/>
                  </a:lnTo>
                  <a:lnTo>
                    <a:pt x="1438" y="1153"/>
                  </a:lnTo>
                  <a:lnTo>
                    <a:pt x="1434" y="1157"/>
                  </a:lnTo>
                  <a:lnTo>
                    <a:pt x="1430" y="1163"/>
                  </a:lnTo>
                  <a:lnTo>
                    <a:pt x="1425" y="1169"/>
                  </a:lnTo>
                  <a:lnTo>
                    <a:pt x="1423" y="1180"/>
                  </a:lnTo>
                  <a:lnTo>
                    <a:pt x="1438" y="1184"/>
                  </a:lnTo>
                  <a:lnTo>
                    <a:pt x="1430" y="1171"/>
                  </a:lnTo>
                  <a:lnTo>
                    <a:pt x="1425" y="1174"/>
                  </a:lnTo>
                  <a:lnTo>
                    <a:pt x="1423" y="1176"/>
                  </a:lnTo>
                  <a:lnTo>
                    <a:pt x="1415" y="1182"/>
                  </a:lnTo>
                  <a:lnTo>
                    <a:pt x="1405" y="1190"/>
                  </a:lnTo>
                  <a:lnTo>
                    <a:pt x="1395" y="1200"/>
                  </a:lnTo>
                  <a:lnTo>
                    <a:pt x="1386" y="1213"/>
                  </a:lnTo>
                  <a:lnTo>
                    <a:pt x="1380" y="1221"/>
                  </a:lnTo>
                  <a:lnTo>
                    <a:pt x="1374" y="1225"/>
                  </a:lnTo>
                  <a:lnTo>
                    <a:pt x="1386" y="1235"/>
                  </a:lnTo>
                  <a:lnTo>
                    <a:pt x="1380" y="1221"/>
                  </a:lnTo>
                  <a:lnTo>
                    <a:pt x="1376" y="1223"/>
                  </a:lnTo>
                  <a:lnTo>
                    <a:pt x="1368" y="1227"/>
                  </a:lnTo>
                  <a:lnTo>
                    <a:pt x="1357" y="1229"/>
                  </a:lnTo>
                  <a:lnTo>
                    <a:pt x="1341" y="1235"/>
                  </a:lnTo>
                  <a:lnTo>
                    <a:pt x="1331" y="1240"/>
                  </a:lnTo>
                  <a:lnTo>
                    <a:pt x="1318" y="1246"/>
                  </a:lnTo>
                  <a:lnTo>
                    <a:pt x="1324" y="1260"/>
                  </a:lnTo>
                  <a:lnTo>
                    <a:pt x="1322" y="1244"/>
                  </a:lnTo>
                  <a:lnTo>
                    <a:pt x="1287" y="1248"/>
                  </a:lnTo>
                  <a:lnTo>
                    <a:pt x="1250" y="1250"/>
                  </a:lnTo>
                  <a:lnTo>
                    <a:pt x="1213" y="1248"/>
                  </a:lnTo>
                  <a:lnTo>
                    <a:pt x="1213" y="1264"/>
                  </a:lnTo>
                  <a:lnTo>
                    <a:pt x="1219" y="1250"/>
                  </a:lnTo>
                  <a:lnTo>
                    <a:pt x="1180" y="1244"/>
                  </a:lnTo>
                  <a:lnTo>
                    <a:pt x="1170" y="1240"/>
                  </a:lnTo>
                  <a:lnTo>
                    <a:pt x="1161" y="1237"/>
                  </a:lnTo>
                  <a:lnTo>
                    <a:pt x="1155" y="1237"/>
                  </a:lnTo>
                  <a:lnTo>
                    <a:pt x="1149" y="1235"/>
                  </a:lnTo>
                  <a:lnTo>
                    <a:pt x="1145" y="1235"/>
                  </a:lnTo>
                  <a:lnTo>
                    <a:pt x="1139" y="1237"/>
                  </a:lnTo>
                  <a:lnTo>
                    <a:pt x="1135" y="1242"/>
                  </a:lnTo>
                  <a:lnTo>
                    <a:pt x="1133" y="1242"/>
                  </a:lnTo>
                  <a:lnTo>
                    <a:pt x="1128" y="1248"/>
                  </a:lnTo>
                  <a:lnTo>
                    <a:pt x="1126" y="1254"/>
                  </a:lnTo>
                  <a:lnTo>
                    <a:pt x="1128" y="1260"/>
                  </a:lnTo>
                  <a:lnTo>
                    <a:pt x="1133" y="1264"/>
                  </a:lnTo>
                  <a:lnTo>
                    <a:pt x="1135" y="1268"/>
                  </a:lnTo>
                  <a:lnTo>
                    <a:pt x="1139" y="1273"/>
                  </a:lnTo>
                  <a:lnTo>
                    <a:pt x="1143" y="1275"/>
                  </a:lnTo>
                  <a:lnTo>
                    <a:pt x="1145" y="1275"/>
                  </a:lnTo>
                  <a:lnTo>
                    <a:pt x="1151" y="1275"/>
                  </a:lnTo>
                  <a:lnTo>
                    <a:pt x="1157" y="1275"/>
                  </a:lnTo>
                  <a:lnTo>
                    <a:pt x="1161" y="1270"/>
                  </a:lnTo>
                  <a:lnTo>
                    <a:pt x="1166" y="1266"/>
                  </a:lnTo>
                  <a:lnTo>
                    <a:pt x="1168" y="1258"/>
                  </a:lnTo>
                  <a:lnTo>
                    <a:pt x="1166" y="1252"/>
                  </a:lnTo>
                  <a:lnTo>
                    <a:pt x="1161" y="1248"/>
                  </a:lnTo>
                  <a:lnTo>
                    <a:pt x="1157" y="1244"/>
                  </a:lnTo>
                  <a:lnTo>
                    <a:pt x="1155" y="1244"/>
                  </a:lnTo>
                  <a:lnTo>
                    <a:pt x="1151" y="1242"/>
                  </a:lnTo>
                  <a:lnTo>
                    <a:pt x="1147" y="1237"/>
                  </a:lnTo>
                  <a:lnTo>
                    <a:pt x="1141" y="1235"/>
                  </a:lnTo>
                  <a:lnTo>
                    <a:pt x="1139" y="1235"/>
                  </a:lnTo>
                  <a:lnTo>
                    <a:pt x="1133" y="1233"/>
                  </a:lnTo>
                  <a:lnTo>
                    <a:pt x="1126" y="1233"/>
                  </a:lnTo>
                  <a:lnTo>
                    <a:pt x="1122" y="1233"/>
                  </a:lnTo>
                  <a:lnTo>
                    <a:pt x="1116" y="1233"/>
                  </a:lnTo>
                  <a:lnTo>
                    <a:pt x="1116" y="1250"/>
                  </a:lnTo>
                  <a:lnTo>
                    <a:pt x="1122" y="1233"/>
                  </a:lnTo>
                  <a:lnTo>
                    <a:pt x="1118" y="1233"/>
                  </a:lnTo>
                  <a:lnTo>
                    <a:pt x="1114" y="1231"/>
                  </a:lnTo>
                  <a:lnTo>
                    <a:pt x="1108" y="1229"/>
                  </a:lnTo>
                  <a:lnTo>
                    <a:pt x="1095" y="1227"/>
                  </a:lnTo>
                  <a:lnTo>
                    <a:pt x="1091" y="1225"/>
                  </a:lnTo>
                  <a:lnTo>
                    <a:pt x="1089" y="1225"/>
                  </a:lnTo>
                  <a:lnTo>
                    <a:pt x="1075" y="1225"/>
                  </a:lnTo>
                  <a:lnTo>
                    <a:pt x="1058" y="1223"/>
                  </a:lnTo>
                  <a:lnTo>
                    <a:pt x="1058" y="1240"/>
                  </a:lnTo>
                  <a:lnTo>
                    <a:pt x="1065" y="1225"/>
                  </a:lnTo>
                  <a:lnTo>
                    <a:pt x="1029" y="1217"/>
                  </a:lnTo>
                  <a:lnTo>
                    <a:pt x="994" y="1202"/>
                  </a:lnTo>
                  <a:lnTo>
                    <a:pt x="980" y="1192"/>
                  </a:lnTo>
                  <a:lnTo>
                    <a:pt x="974" y="1209"/>
                  </a:lnTo>
                  <a:lnTo>
                    <a:pt x="984" y="1196"/>
                  </a:lnTo>
                  <a:lnTo>
                    <a:pt x="970" y="1186"/>
                  </a:lnTo>
                  <a:lnTo>
                    <a:pt x="966" y="1184"/>
                  </a:lnTo>
                  <a:lnTo>
                    <a:pt x="963" y="1184"/>
                  </a:lnTo>
                  <a:lnTo>
                    <a:pt x="959" y="1182"/>
                  </a:lnTo>
                  <a:lnTo>
                    <a:pt x="953" y="1180"/>
                  </a:lnTo>
                  <a:lnTo>
                    <a:pt x="947" y="1178"/>
                  </a:lnTo>
                  <a:lnTo>
                    <a:pt x="941" y="1194"/>
                  </a:lnTo>
                  <a:lnTo>
                    <a:pt x="953" y="1182"/>
                  </a:lnTo>
                  <a:lnTo>
                    <a:pt x="945" y="1178"/>
                  </a:lnTo>
                  <a:lnTo>
                    <a:pt x="941" y="1171"/>
                  </a:lnTo>
                  <a:lnTo>
                    <a:pt x="935" y="1165"/>
                  </a:lnTo>
                  <a:lnTo>
                    <a:pt x="922" y="1178"/>
                  </a:lnTo>
                  <a:lnTo>
                    <a:pt x="935" y="1167"/>
                  </a:lnTo>
                  <a:lnTo>
                    <a:pt x="930" y="1159"/>
                  </a:lnTo>
                  <a:lnTo>
                    <a:pt x="918" y="1171"/>
                  </a:lnTo>
                  <a:lnTo>
                    <a:pt x="935" y="1165"/>
                  </a:lnTo>
                  <a:lnTo>
                    <a:pt x="933" y="1163"/>
                  </a:lnTo>
                  <a:lnTo>
                    <a:pt x="928" y="1157"/>
                  </a:lnTo>
                  <a:lnTo>
                    <a:pt x="922" y="1153"/>
                  </a:lnTo>
                  <a:lnTo>
                    <a:pt x="916" y="1153"/>
                  </a:lnTo>
                  <a:lnTo>
                    <a:pt x="914" y="1151"/>
                  </a:lnTo>
                  <a:lnTo>
                    <a:pt x="914" y="1167"/>
                  </a:lnTo>
                  <a:lnTo>
                    <a:pt x="922" y="1153"/>
                  </a:lnTo>
                  <a:lnTo>
                    <a:pt x="918" y="1151"/>
                  </a:lnTo>
                  <a:lnTo>
                    <a:pt x="912" y="1151"/>
                  </a:lnTo>
                  <a:lnTo>
                    <a:pt x="908" y="1151"/>
                  </a:lnTo>
                  <a:lnTo>
                    <a:pt x="902" y="1153"/>
                  </a:lnTo>
                  <a:lnTo>
                    <a:pt x="900" y="1153"/>
                  </a:lnTo>
                  <a:lnTo>
                    <a:pt x="906" y="1151"/>
                  </a:lnTo>
                  <a:lnTo>
                    <a:pt x="906" y="1167"/>
                  </a:lnTo>
                  <a:lnTo>
                    <a:pt x="912" y="1153"/>
                  </a:lnTo>
                  <a:lnTo>
                    <a:pt x="910" y="1153"/>
                  </a:lnTo>
                  <a:lnTo>
                    <a:pt x="908" y="1153"/>
                  </a:lnTo>
                  <a:lnTo>
                    <a:pt x="902" y="1147"/>
                  </a:lnTo>
                  <a:lnTo>
                    <a:pt x="895" y="1163"/>
                  </a:lnTo>
                  <a:lnTo>
                    <a:pt x="906" y="1151"/>
                  </a:lnTo>
                  <a:lnTo>
                    <a:pt x="902" y="1147"/>
                  </a:lnTo>
                  <a:lnTo>
                    <a:pt x="902" y="1145"/>
                  </a:lnTo>
                  <a:lnTo>
                    <a:pt x="895" y="1143"/>
                  </a:lnTo>
                  <a:lnTo>
                    <a:pt x="893" y="1143"/>
                  </a:lnTo>
                  <a:lnTo>
                    <a:pt x="885" y="1138"/>
                  </a:lnTo>
                  <a:lnTo>
                    <a:pt x="875" y="1132"/>
                  </a:lnTo>
                  <a:lnTo>
                    <a:pt x="856" y="1122"/>
                  </a:lnTo>
                  <a:lnTo>
                    <a:pt x="854" y="1122"/>
                  </a:lnTo>
                  <a:lnTo>
                    <a:pt x="848" y="1120"/>
                  </a:lnTo>
                  <a:lnTo>
                    <a:pt x="834" y="1120"/>
                  </a:lnTo>
                  <a:lnTo>
                    <a:pt x="834" y="1136"/>
                  </a:lnTo>
                  <a:lnTo>
                    <a:pt x="840" y="1120"/>
                  </a:lnTo>
                  <a:lnTo>
                    <a:pt x="825" y="1118"/>
                  </a:lnTo>
                  <a:lnTo>
                    <a:pt x="796" y="1110"/>
                  </a:lnTo>
                  <a:lnTo>
                    <a:pt x="794" y="1110"/>
                  </a:lnTo>
                  <a:lnTo>
                    <a:pt x="776" y="1105"/>
                  </a:lnTo>
                  <a:lnTo>
                    <a:pt x="770" y="1105"/>
                  </a:lnTo>
                  <a:lnTo>
                    <a:pt x="745" y="1105"/>
                  </a:lnTo>
                  <a:lnTo>
                    <a:pt x="722" y="1105"/>
                  </a:lnTo>
                  <a:lnTo>
                    <a:pt x="722" y="1122"/>
                  </a:lnTo>
                  <a:lnTo>
                    <a:pt x="728" y="1105"/>
                  </a:lnTo>
                  <a:lnTo>
                    <a:pt x="702" y="1103"/>
                  </a:lnTo>
                  <a:lnTo>
                    <a:pt x="697" y="1101"/>
                  </a:lnTo>
                  <a:lnTo>
                    <a:pt x="664" y="1105"/>
                  </a:lnTo>
                  <a:lnTo>
                    <a:pt x="648" y="1110"/>
                  </a:lnTo>
                  <a:lnTo>
                    <a:pt x="631" y="1110"/>
                  </a:lnTo>
                  <a:lnTo>
                    <a:pt x="627" y="1112"/>
                  </a:lnTo>
                  <a:lnTo>
                    <a:pt x="586" y="1120"/>
                  </a:lnTo>
                  <a:lnTo>
                    <a:pt x="567" y="1124"/>
                  </a:lnTo>
                  <a:lnTo>
                    <a:pt x="574" y="1141"/>
                  </a:lnTo>
                  <a:lnTo>
                    <a:pt x="574" y="1124"/>
                  </a:lnTo>
                  <a:lnTo>
                    <a:pt x="553" y="1126"/>
                  </a:lnTo>
                  <a:lnTo>
                    <a:pt x="547" y="1128"/>
                  </a:lnTo>
                  <a:lnTo>
                    <a:pt x="543" y="1128"/>
                  </a:lnTo>
                  <a:lnTo>
                    <a:pt x="549" y="1143"/>
                  </a:lnTo>
                  <a:lnTo>
                    <a:pt x="549" y="1126"/>
                  </a:lnTo>
                  <a:lnTo>
                    <a:pt x="545" y="1126"/>
                  </a:lnTo>
                  <a:lnTo>
                    <a:pt x="541" y="1126"/>
                  </a:lnTo>
                  <a:lnTo>
                    <a:pt x="534" y="1128"/>
                  </a:lnTo>
                  <a:lnTo>
                    <a:pt x="528" y="1132"/>
                  </a:lnTo>
                  <a:lnTo>
                    <a:pt x="526" y="1134"/>
                  </a:lnTo>
                  <a:lnTo>
                    <a:pt x="524" y="1132"/>
                  </a:lnTo>
                  <a:lnTo>
                    <a:pt x="522" y="1138"/>
                  </a:lnTo>
                  <a:lnTo>
                    <a:pt x="516" y="1141"/>
                  </a:lnTo>
                  <a:lnTo>
                    <a:pt x="520" y="1134"/>
                  </a:lnTo>
                  <a:lnTo>
                    <a:pt x="532" y="1147"/>
                  </a:lnTo>
                  <a:lnTo>
                    <a:pt x="526" y="1132"/>
                  </a:lnTo>
                  <a:lnTo>
                    <a:pt x="514" y="1136"/>
                  </a:lnTo>
                  <a:lnTo>
                    <a:pt x="497" y="1143"/>
                  </a:lnTo>
                  <a:lnTo>
                    <a:pt x="475" y="1151"/>
                  </a:lnTo>
                  <a:lnTo>
                    <a:pt x="450" y="1161"/>
                  </a:lnTo>
                  <a:lnTo>
                    <a:pt x="419" y="1171"/>
                  </a:lnTo>
                  <a:lnTo>
                    <a:pt x="357" y="1194"/>
                  </a:lnTo>
                  <a:lnTo>
                    <a:pt x="324" y="1204"/>
                  </a:lnTo>
                  <a:lnTo>
                    <a:pt x="293" y="1215"/>
                  </a:lnTo>
                  <a:lnTo>
                    <a:pt x="266" y="1225"/>
                  </a:lnTo>
                  <a:lnTo>
                    <a:pt x="240" y="1233"/>
                  </a:lnTo>
                  <a:lnTo>
                    <a:pt x="219" y="1242"/>
                  </a:lnTo>
                  <a:lnTo>
                    <a:pt x="204" y="1248"/>
                  </a:lnTo>
                  <a:lnTo>
                    <a:pt x="194" y="1250"/>
                  </a:lnTo>
                  <a:lnTo>
                    <a:pt x="194" y="125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Oval 13"/>
            <p:cNvSpPr>
              <a:spLocks noChangeArrowheads="1"/>
            </p:cNvSpPr>
            <p:nvPr/>
          </p:nvSpPr>
          <p:spPr bwMode="auto">
            <a:xfrm>
              <a:off x="2442" y="3442"/>
              <a:ext cx="288" cy="288"/>
            </a:xfrm>
            <a:prstGeom prst="ellipse">
              <a:avLst/>
            </a:prstGeom>
            <a:solidFill>
              <a:srgbClr val="FFCCCC"/>
            </a:solidFill>
            <a:ln w="889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2476" y="3501"/>
              <a:ext cx="222" cy="135"/>
            </a:xfrm>
            <a:custGeom>
              <a:avLst/>
              <a:gdLst>
                <a:gd name="T0" fmla="*/ 71 w 347"/>
                <a:gd name="T1" fmla="*/ 0 h 189"/>
                <a:gd name="T2" fmla="*/ 0 w 347"/>
                <a:gd name="T3" fmla="*/ 96 h 189"/>
                <a:gd name="T4" fmla="*/ 142 w 347"/>
                <a:gd name="T5" fmla="*/ 96 h 189"/>
                <a:gd name="T6" fmla="*/ 71 w 347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7"/>
                <a:gd name="T13" fmla="*/ 0 h 189"/>
                <a:gd name="T14" fmla="*/ 347 w 347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7" h="189">
                  <a:moveTo>
                    <a:pt x="174" y="0"/>
                  </a:moveTo>
                  <a:lnTo>
                    <a:pt x="0" y="189"/>
                  </a:lnTo>
                  <a:lnTo>
                    <a:pt x="347" y="18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99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541" y="3557"/>
              <a:ext cx="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800" b="1">
                  <a:solidFill>
                    <a:srgbClr val="000000"/>
                  </a:solidFill>
                  <a:ea typeface="MS Mincho" pitchFamily="49" charset="-128"/>
                </a:rPr>
                <a:t>NT</a:t>
              </a:r>
              <a:endParaRPr lang="en-US" sz="800" b="1">
                <a:ea typeface="MS PGothic" pitchFamily="34" charset="-128"/>
              </a:endParaRPr>
            </a:p>
          </p:txBody>
        </p:sp>
        <p:sp>
          <p:nvSpPr>
            <p:cNvPr id="16" name="Freeform 16"/>
            <p:cNvSpPr>
              <a:spLocks/>
            </p:cNvSpPr>
            <p:nvPr/>
          </p:nvSpPr>
          <p:spPr bwMode="auto">
            <a:xfrm>
              <a:off x="2820" y="3202"/>
              <a:ext cx="177" cy="163"/>
            </a:xfrm>
            <a:custGeom>
              <a:avLst/>
              <a:gdLst>
                <a:gd name="T0" fmla="*/ 86 w 279"/>
                <a:gd name="T1" fmla="*/ 0 h 229"/>
                <a:gd name="T2" fmla="*/ 0 w 279"/>
                <a:gd name="T3" fmla="*/ 54 h 229"/>
                <a:gd name="T4" fmla="*/ 112 w 279"/>
                <a:gd name="T5" fmla="*/ 116 h 229"/>
                <a:gd name="T6" fmla="*/ 86 w 279"/>
                <a:gd name="T7" fmla="*/ 0 h 2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9"/>
                <a:gd name="T13" fmla="*/ 0 h 229"/>
                <a:gd name="T14" fmla="*/ 279 w 279"/>
                <a:gd name="T15" fmla="*/ 229 h 2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9" h="229">
                  <a:moveTo>
                    <a:pt x="215" y="0"/>
                  </a:moveTo>
                  <a:lnTo>
                    <a:pt x="0" y="107"/>
                  </a:lnTo>
                  <a:lnTo>
                    <a:pt x="279" y="229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Freeform 17"/>
            <p:cNvSpPr>
              <a:spLocks noEditPoints="1"/>
            </p:cNvSpPr>
            <p:nvPr/>
          </p:nvSpPr>
          <p:spPr bwMode="auto">
            <a:xfrm>
              <a:off x="2812" y="3196"/>
              <a:ext cx="190" cy="176"/>
            </a:xfrm>
            <a:custGeom>
              <a:avLst/>
              <a:gdLst>
                <a:gd name="T0" fmla="*/ 4 w 299"/>
                <a:gd name="T1" fmla="*/ 56 h 247"/>
                <a:gd name="T2" fmla="*/ 0 w 299"/>
                <a:gd name="T3" fmla="*/ 58 h 247"/>
                <a:gd name="T4" fmla="*/ 4 w 299"/>
                <a:gd name="T5" fmla="*/ 62 h 247"/>
                <a:gd name="T6" fmla="*/ 117 w 299"/>
                <a:gd name="T7" fmla="*/ 123 h 247"/>
                <a:gd name="T8" fmla="*/ 121 w 299"/>
                <a:gd name="T9" fmla="*/ 125 h 247"/>
                <a:gd name="T10" fmla="*/ 120 w 299"/>
                <a:gd name="T11" fmla="*/ 120 h 247"/>
                <a:gd name="T12" fmla="*/ 94 w 299"/>
                <a:gd name="T13" fmla="*/ 4 h 247"/>
                <a:gd name="T14" fmla="*/ 93 w 299"/>
                <a:gd name="T15" fmla="*/ 0 h 247"/>
                <a:gd name="T16" fmla="*/ 91 w 299"/>
                <a:gd name="T17" fmla="*/ 2 h 247"/>
                <a:gd name="T18" fmla="*/ 4 w 299"/>
                <a:gd name="T19" fmla="*/ 56 h 247"/>
                <a:gd name="T20" fmla="*/ 93 w 299"/>
                <a:gd name="T21" fmla="*/ 7 h 247"/>
                <a:gd name="T22" fmla="*/ 92 w 299"/>
                <a:gd name="T23" fmla="*/ 4 h 247"/>
                <a:gd name="T24" fmla="*/ 90 w 299"/>
                <a:gd name="T25" fmla="*/ 5 h 247"/>
                <a:gd name="T26" fmla="*/ 116 w 299"/>
                <a:gd name="T27" fmla="*/ 121 h 247"/>
                <a:gd name="T28" fmla="*/ 118 w 299"/>
                <a:gd name="T29" fmla="*/ 120 h 247"/>
                <a:gd name="T30" fmla="*/ 118 w 299"/>
                <a:gd name="T31" fmla="*/ 118 h 247"/>
                <a:gd name="T32" fmla="*/ 6 w 299"/>
                <a:gd name="T33" fmla="*/ 56 h 247"/>
                <a:gd name="T34" fmla="*/ 5 w 299"/>
                <a:gd name="T35" fmla="*/ 58 h 247"/>
                <a:gd name="T36" fmla="*/ 6 w 299"/>
                <a:gd name="T37" fmla="*/ 62 h 247"/>
                <a:gd name="T38" fmla="*/ 93 w 299"/>
                <a:gd name="T39" fmla="*/ 7 h 2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99"/>
                <a:gd name="T61" fmla="*/ 0 h 247"/>
                <a:gd name="T62" fmla="*/ 299 w 299"/>
                <a:gd name="T63" fmla="*/ 247 h 24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99" h="247">
                  <a:moveTo>
                    <a:pt x="10" y="111"/>
                  </a:moveTo>
                  <a:lnTo>
                    <a:pt x="0" y="115"/>
                  </a:lnTo>
                  <a:lnTo>
                    <a:pt x="10" y="122"/>
                  </a:lnTo>
                  <a:lnTo>
                    <a:pt x="289" y="243"/>
                  </a:lnTo>
                  <a:lnTo>
                    <a:pt x="299" y="247"/>
                  </a:lnTo>
                  <a:lnTo>
                    <a:pt x="297" y="237"/>
                  </a:lnTo>
                  <a:lnTo>
                    <a:pt x="233" y="8"/>
                  </a:lnTo>
                  <a:lnTo>
                    <a:pt x="231" y="0"/>
                  </a:lnTo>
                  <a:lnTo>
                    <a:pt x="225" y="4"/>
                  </a:lnTo>
                  <a:lnTo>
                    <a:pt x="10" y="111"/>
                  </a:lnTo>
                  <a:close/>
                  <a:moveTo>
                    <a:pt x="229" y="14"/>
                  </a:moveTo>
                  <a:lnTo>
                    <a:pt x="227" y="8"/>
                  </a:lnTo>
                  <a:lnTo>
                    <a:pt x="223" y="10"/>
                  </a:lnTo>
                  <a:lnTo>
                    <a:pt x="287" y="239"/>
                  </a:lnTo>
                  <a:lnTo>
                    <a:pt x="291" y="237"/>
                  </a:lnTo>
                  <a:lnTo>
                    <a:pt x="293" y="233"/>
                  </a:lnTo>
                  <a:lnTo>
                    <a:pt x="14" y="111"/>
                  </a:lnTo>
                  <a:lnTo>
                    <a:pt x="12" y="115"/>
                  </a:lnTo>
                  <a:lnTo>
                    <a:pt x="14" y="122"/>
                  </a:lnTo>
                  <a:lnTo>
                    <a:pt x="229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 rot="1380000">
              <a:off x="2880" y="3240"/>
              <a:ext cx="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800" b="1">
                  <a:solidFill>
                    <a:srgbClr val="000000"/>
                  </a:solidFill>
                  <a:ea typeface="MS Mincho" pitchFamily="49" charset="-128"/>
                </a:rPr>
                <a:t>NT</a:t>
              </a:r>
              <a:endParaRPr lang="en-US" sz="800" b="1">
                <a:ea typeface="MS PGothic" pitchFamily="34" charset="-128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auto">
            <a:xfrm>
              <a:off x="336" y="2226"/>
              <a:ext cx="8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Cholinergic Neuron</a:t>
              </a:r>
              <a:endParaRPr lang="en-US" sz="1800" b="1">
                <a:ea typeface="MS PGothic" pitchFamily="34" charset="-128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auto">
            <a:xfrm>
              <a:off x="990" y="3593"/>
              <a:ext cx="656" cy="11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Target Neuron</a:t>
              </a:r>
              <a:endParaRPr lang="en-US" sz="1800" b="1">
                <a:ea typeface="MS PGothic" pitchFamily="34" charset="-128"/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4089" y="2253"/>
              <a:ext cx="75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Effector Neuron </a:t>
              </a:r>
              <a:endParaRPr lang="en-US" sz="1200" b="1">
                <a:ea typeface="MS PGothic" pitchFamily="34" charset="-128"/>
              </a:endParaRPr>
            </a:p>
          </p:txBody>
        </p:sp>
        <p:grpSp>
          <p:nvGrpSpPr>
            <p:cNvPr id="22" name="Group 22"/>
            <p:cNvGrpSpPr>
              <a:grpSpLocks/>
            </p:cNvGrpSpPr>
            <p:nvPr/>
          </p:nvGrpSpPr>
          <p:grpSpPr bwMode="auto">
            <a:xfrm>
              <a:off x="2937" y="3706"/>
              <a:ext cx="192" cy="176"/>
              <a:chOff x="5894" y="10138"/>
              <a:chExt cx="299" cy="247"/>
            </a:xfrm>
          </p:grpSpPr>
          <p:sp>
            <p:nvSpPr>
              <p:cNvPr id="520" name="Freeform 23"/>
              <p:cNvSpPr>
                <a:spLocks/>
              </p:cNvSpPr>
              <p:nvPr/>
            </p:nvSpPr>
            <p:spPr bwMode="auto">
              <a:xfrm>
                <a:off x="5906" y="10146"/>
                <a:ext cx="279" cy="229"/>
              </a:xfrm>
              <a:custGeom>
                <a:avLst/>
                <a:gdLst>
                  <a:gd name="T0" fmla="*/ 215 w 279"/>
                  <a:gd name="T1" fmla="*/ 0 h 229"/>
                  <a:gd name="T2" fmla="*/ 0 w 279"/>
                  <a:gd name="T3" fmla="*/ 107 h 229"/>
                  <a:gd name="T4" fmla="*/ 279 w 279"/>
                  <a:gd name="T5" fmla="*/ 229 h 229"/>
                  <a:gd name="T6" fmla="*/ 215 w 279"/>
                  <a:gd name="T7" fmla="*/ 0 h 22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79"/>
                  <a:gd name="T13" fmla="*/ 0 h 229"/>
                  <a:gd name="T14" fmla="*/ 279 w 279"/>
                  <a:gd name="T15" fmla="*/ 229 h 22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79" h="229">
                    <a:moveTo>
                      <a:pt x="215" y="0"/>
                    </a:moveTo>
                    <a:lnTo>
                      <a:pt x="0" y="107"/>
                    </a:lnTo>
                    <a:lnTo>
                      <a:pt x="279" y="229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21" name="Freeform 24"/>
              <p:cNvSpPr>
                <a:spLocks noEditPoints="1"/>
              </p:cNvSpPr>
              <p:nvPr/>
            </p:nvSpPr>
            <p:spPr bwMode="auto">
              <a:xfrm>
                <a:off x="5894" y="10138"/>
                <a:ext cx="299" cy="247"/>
              </a:xfrm>
              <a:custGeom>
                <a:avLst/>
                <a:gdLst>
                  <a:gd name="T0" fmla="*/ 10 w 299"/>
                  <a:gd name="T1" fmla="*/ 111 h 247"/>
                  <a:gd name="T2" fmla="*/ 0 w 299"/>
                  <a:gd name="T3" fmla="*/ 115 h 247"/>
                  <a:gd name="T4" fmla="*/ 10 w 299"/>
                  <a:gd name="T5" fmla="*/ 122 h 247"/>
                  <a:gd name="T6" fmla="*/ 289 w 299"/>
                  <a:gd name="T7" fmla="*/ 243 h 247"/>
                  <a:gd name="T8" fmla="*/ 299 w 299"/>
                  <a:gd name="T9" fmla="*/ 247 h 247"/>
                  <a:gd name="T10" fmla="*/ 297 w 299"/>
                  <a:gd name="T11" fmla="*/ 237 h 247"/>
                  <a:gd name="T12" fmla="*/ 233 w 299"/>
                  <a:gd name="T13" fmla="*/ 8 h 247"/>
                  <a:gd name="T14" fmla="*/ 231 w 299"/>
                  <a:gd name="T15" fmla="*/ 0 h 247"/>
                  <a:gd name="T16" fmla="*/ 225 w 299"/>
                  <a:gd name="T17" fmla="*/ 4 h 247"/>
                  <a:gd name="T18" fmla="*/ 10 w 299"/>
                  <a:gd name="T19" fmla="*/ 111 h 247"/>
                  <a:gd name="T20" fmla="*/ 229 w 299"/>
                  <a:gd name="T21" fmla="*/ 14 h 247"/>
                  <a:gd name="T22" fmla="*/ 227 w 299"/>
                  <a:gd name="T23" fmla="*/ 8 h 247"/>
                  <a:gd name="T24" fmla="*/ 223 w 299"/>
                  <a:gd name="T25" fmla="*/ 10 h 247"/>
                  <a:gd name="T26" fmla="*/ 287 w 299"/>
                  <a:gd name="T27" fmla="*/ 239 h 247"/>
                  <a:gd name="T28" fmla="*/ 291 w 299"/>
                  <a:gd name="T29" fmla="*/ 237 h 247"/>
                  <a:gd name="T30" fmla="*/ 293 w 299"/>
                  <a:gd name="T31" fmla="*/ 233 h 247"/>
                  <a:gd name="T32" fmla="*/ 14 w 299"/>
                  <a:gd name="T33" fmla="*/ 111 h 247"/>
                  <a:gd name="T34" fmla="*/ 12 w 299"/>
                  <a:gd name="T35" fmla="*/ 115 h 247"/>
                  <a:gd name="T36" fmla="*/ 14 w 299"/>
                  <a:gd name="T37" fmla="*/ 122 h 247"/>
                  <a:gd name="T38" fmla="*/ 229 w 299"/>
                  <a:gd name="T39" fmla="*/ 14 h 24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99"/>
                  <a:gd name="T61" fmla="*/ 0 h 247"/>
                  <a:gd name="T62" fmla="*/ 299 w 299"/>
                  <a:gd name="T63" fmla="*/ 247 h 24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99" h="247">
                    <a:moveTo>
                      <a:pt x="10" y="111"/>
                    </a:moveTo>
                    <a:lnTo>
                      <a:pt x="0" y="115"/>
                    </a:lnTo>
                    <a:lnTo>
                      <a:pt x="10" y="122"/>
                    </a:lnTo>
                    <a:lnTo>
                      <a:pt x="289" y="243"/>
                    </a:lnTo>
                    <a:lnTo>
                      <a:pt x="299" y="247"/>
                    </a:lnTo>
                    <a:lnTo>
                      <a:pt x="297" y="237"/>
                    </a:lnTo>
                    <a:lnTo>
                      <a:pt x="233" y="8"/>
                    </a:lnTo>
                    <a:lnTo>
                      <a:pt x="231" y="0"/>
                    </a:lnTo>
                    <a:lnTo>
                      <a:pt x="225" y="4"/>
                    </a:lnTo>
                    <a:lnTo>
                      <a:pt x="10" y="111"/>
                    </a:lnTo>
                    <a:close/>
                    <a:moveTo>
                      <a:pt x="229" y="14"/>
                    </a:moveTo>
                    <a:lnTo>
                      <a:pt x="227" y="8"/>
                    </a:lnTo>
                    <a:lnTo>
                      <a:pt x="223" y="10"/>
                    </a:lnTo>
                    <a:lnTo>
                      <a:pt x="287" y="239"/>
                    </a:lnTo>
                    <a:lnTo>
                      <a:pt x="291" y="237"/>
                    </a:lnTo>
                    <a:lnTo>
                      <a:pt x="293" y="233"/>
                    </a:lnTo>
                    <a:lnTo>
                      <a:pt x="14" y="111"/>
                    </a:lnTo>
                    <a:lnTo>
                      <a:pt x="12" y="115"/>
                    </a:lnTo>
                    <a:lnTo>
                      <a:pt x="14" y="122"/>
                    </a:lnTo>
                    <a:lnTo>
                      <a:pt x="229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3" name="Rectangle 25"/>
            <p:cNvSpPr>
              <a:spLocks noChangeArrowheads="1"/>
            </p:cNvSpPr>
            <p:nvPr/>
          </p:nvSpPr>
          <p:spPr bwMode="auto">
            <a:xfrm rot="1380000">
              <a:off x="3006" y="3756"/>
              <a:ext cx="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800" b="1">
                  <a:solidFill>
                    <a:srgbClr val="000000"/>
                  </a:solidFill>
                  <a:ea typeface="MS Mincho" pitchFamily="49" charset="-128"/>
                </a:rPr>
                <a:t>NT</a:t>
              </a:r>
              <a:endParaRPr lang="en-US" sz="800" b="1">
                <a:ea typeface="MS PGothic" pitchFamily="34" charset="-128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 rot="7254231" flipH="1">
              <a:off x="3060" y="3406"/>
              <a:ext cx="1" cy="1"/>
            </a:xfrm>
            <a:prstGeom prst="line">
              <a:avLst/>
            </a:prstGeom>
            <a:no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25" name="Group 27"/>
            <p:cNvGrpSpPr>
              <a:grpSpLocks/>
            </p:cNvGrpSpPr>
            <p:nvPr/>
          </p:nvGrpSpPr>
          <p:grpSpPr bwMode="auto">
            <a:xfrm rot="1211863">
              <a:off x="2817" y="3428"/>
              <a:ext cx="475" cy="352"/>
              <a:chOff x="2745" y="3632"/>
              <a:chExt cx="475" cy="352"/>
            </a:xfrm>
          </p:grpSpPr>
          <p:sp>
            <p:nvSpPr>
              <p:cNvPr id="518" name="Freeform 28"/>
              <p:cNvSpPr>
                <a:spLocks/>
              </p:cNvSpPr>
              <p:nvPr/>
            </p:nvSpPr>
            <p:spPr bwMode="auto">
              <a:xfrm rot="996281" flipH="1">
                <a:off x="2745" y="3657"/>
                <a:ext cx="399" cy="327"/>
              </a:xfrm>
              <a:custGeom>
                <a:avLst/>
                <a:gdLst>
                  <a:gd name="T0" fmla="*/ 451 w 351"/>
                  <a:gd name="T1" fmla="*/ 532 h 201"/>
                  <a:gd name="T2" fmla="*/ 454 w 351"/>
                  <a:gd name="T3" fmla="*/ 493 h 201"/>
                  <a:gd name="T4" fmla="*/ 358 w 351"/>
                  <a:gd name="T5" fmla="*/ 460 h 201"/>
                  <a:gd name="T6" fmla="*/ 273 w 351"/>
                  <a:gd name="T7" fmla="*/ 421 h 201"/>
                  <a:gd name="T8" fmla="*/ 235 w 351"/>
                  <a:gd name="T9" fmla="*/ 394 h 201"/>
                  <a:gd name="T10" fmla="*/ 198 w 351"/>
                  <a:gd name="T11" fmla="*/ 368 h 201"/>
                  <a:gd name="T12" fmla="*/ 198 w 351"/>
                  <a:gd name="T13" fmla="*/ 389 h 201"/>
                  <a:gd name="T14" fmla="*/ 202 w 351"/>
                  <a:gd name="T15" fmla="*/ 373 h 201"/>
                  <a:gd name="T16" fmla="*/ 171 w 351"/>
                  <a:gd name="T17" fmla="*/ 343 h 201"/>
                  <a:gd name="T18" fmla="*/ 140 w 351"/>
                  <a:gd name="T19" fmla="*/ 312 h 201"/>
                  <a:gd name="T20" fmla="*/ 113 w 351"/>
                  <a:gd name="T21" fmla="*/ 275 h 201"/>
                  <a:gd name="T22" fmla="*/ 85 w 351"/>
                  <a:gd name="T23" fmla="*/ 241 h 201"/>
                  <a:gd name="T24" fmla="*/ 65 w 351"/>
                  <a:gd name="T25" fmla="*/ 203 h 201"/>
                  <a:gd name="T26" fmla="*/ 48 w 351"/>
                  <a:gd name="T27" fmla="*/ 159 h 201"/>
                  <a:gd name="T28" fmla="*/ 35 w 351"/>
                  <a:gd name="T29" fmla="*/ 122 h 201"/>
                  <a:gd name="T30" fmla="*/ 25 w 351"/>
                  <a:gd name="T31" fmla="*/ 76 h 201"/>
                  <a:gd name="T32" fmla="*/ 17 w 351"/>
                  <a:gd name="T33" fmla="*/ 88 h 201"/>
                  <a:gd name="T34" fmla="*/ 27 w 351"/>
                  <a:gd name="T35" fmla="*/ 88 h 201"/>
                  <a:gd name="T36" fmla="*/ 19 w 351"/>
                  <a:gd name="T37" fmla="*/ 46 h 201"/>
                  <a:gd name="T38" fmla="*/ 19 w 351"/>
                  <a:gd name="T39" fmla="*/ 0 h 201"/>
                  <a:gd name="T40" fmla="*/ 0 w 351"/>
                  <a:gd name="T41" fmla="*/ 0 h 201"/>
                  <a:gd name="T42" fmla="*/ 0 w 351"/>
                  <a:gd name="T43" fmla="*/ 46 h 201"/>
                  <a:gd name="T44" fmla="*/ 9 w 351"/>
                  <a:gd name="T45" fmla="*/ 88 h 201"/>
                  <a:gd name="T46" fmla="*/ 11 w 351"/>
                  <a:gd name="T47" fmla="*/ 106 h 201"/>
                  <a:gd name="T48" fmla="*/ 22 w 351"/>
                  <a:gd name="T49" fmla="*/ 148 h 201"/>
                  <a:gd name="T50" fmla="*/ 35 w 351"/>
                  <a:gd name="T51" fmla="*/ 189 h 201"/>
                  <a:gd name="T52" fmla="*/ 51 w 351"/>
                  <a:gd name="T53" fmla="*/ 231 h 201"/>
                  <a:gd name="T54" fmla="*/ 73 w 351"/>
                  <a:gd name="T55" fmla="*/ 270 h 201"/>
                  <a:gd name="T56" fmla="*/ 100 w 351"/>
                  <a:gd name="T57" fmla="*/ 301 h 201"/>
                  <a:gd name="T58" fmla="*/ 125 w 351"/>
                  <a:gd name="T59" fmla="*/ 338 h 201"/>
                  <a:gd name="T60" fmla="*/ 158 w 351"/>
                  <a:gd name="T61" fmla="*/ 373 h 201"/>
                  <a:gd name="T62" fmla="*/ 190 w 351"/>
                  <a:gd name="T63" fmla="*/ 400 h 201"/>
                  <a:gd name="T64" fmla="*/ 198 w 351"/>
                  <a:gd name="T65" fmla="*/ 405 h 201"/>
                  <a:gd name="T66" fmla="*/ 235 w 351"/>
                  <a:gd name="T67" fmla="*/ 431 h 201"/>
                  <a:gd name="T68" fmla="*/ 273 w 351"/>
                  <a:gd name="T69" fmla="*/ 460 h 201"/>
                  <a:gd name="T70" fmla="*/ 358 w 351"/>
                  <a:gd name="T71" fmla="*/ 498 h 201"/>
                  <a:gd name="T72" fmla="*/ 451 w 351"/>
                  <a:gd name="T73" fmla="*/ 532 h 201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1"/>
                  <a:gd name="T112" fmla="*/ 0 h 201"/>
                  <a:gd name="T113" fmla="*/ 351 w 351"/>
                  <a:gd name="T114" fmla="*/ 201 h 201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1" h="201">
                    <a:moveTo>
                      <a:pt x="349" y="201"/>
                    </a:moveTo>
                    <a:lnTo>
                      <a:pt x="351" y="186"/>
                    </a:lnTo>
                    <a:lnTo>
                      <a:pt x="277" y="174"/>
                    </a:lnTo>
                    <a:lnTo>
                      <a:pt x="211" y="159"/>
                    </a:lnTo>
                    <a:lnTo>
                      <a:pt x="182" y="149"/>
                    </a:lnTo>
                    <a:lnTo>
                      <a:pt x="153" y="139"/>
                    </a:lnTo>
                    <a:lnTo>
                      <a:pt x="153" y="147"/>
                    </a:lnTo>
                    <a:lnTo>
                      <a:pt x="157" y="141"/>
                    </a:lnTo>
                    <a:lnTo>
                      <a:pt x="132" y="130"/>
                    </a:lnTo>
                    <a:lnTo>
                      <a:pt x="108" y="118"/>
                    </a:lnTo>
                    <a:lnTo>
                      <a:pt x="87" y="104"/>
                    </a:lnTo>
                    <a:lnTo>
                      <a:pt x="66" y="91"/>
                    </a:lnTo>
                    <a:lnTo>
                      <a:pt x="50" y="77"/>
                    </a:lnTo>
                    <a:lnTo>
                      <a:pt x="37" y="60"/>
                    </a:lnTo>
                    <a:lnTo>
                      <a:pt x="27" y="46"/>
                    </a:lnTo>
                    <a:lnTo>
                      <a:pt x="19" y="29"/>
                    </a:lnTo>
                    <a:lnTo>
                      <a:pt x="13" y="33"/>
                    </a:lnTo>
                    <a:lnTo>
                      <a:pt x="21" y="33"/>
                    </a:lnTo>
                    <a:lnTo>
                      <a:pt x="15" y="17"/>
                    </a:lnTo>
                    <a:lnTo>
                      <a:pt x="15" y="0"/>
                    </a:lnTo>
                    <a:lnTo>
                      <a:pt x="0" y="0"/>
                    </a:lnTo>
                    <a:lnTo>
                      <a:pt x="0" y="17"/>
                    </a:lnTo>
                    <a:lnTo>
                      <a:pt x="7" y="33"/>
                    </a:lnTo>
                    <a:lnTo>
                      <a:pt x="9" y="40"/>
                    </a:lnTo>
                    <a:lnTo>
                      <a:pt x="17" y="56"/>
                    </a:lnTo>
                    <a:lnTo>
                      <a:pt x="27" y="71"/>
                    </a:lnTo>
                    <a:lnTo>
                      <a:pt x="40" y="87"/>
                    </a:lnTo>
                    <a:lnTo>
                      <a:pt x="56" y="102"/>
                    </a:lnTo>
                    <a:lnTo>
                      <a:pt x="77" y="114"/>
                    </a:lnTo>
                    <a:lnTo>
                      <a:pt x="97" y="128"/>
                    </a:lnTo>
                    <a:lnTo>
                      <a:pt x="122" y="141"/>
                    </a:lnTo>
                    <a:lnTo>
                      <a:pt x="147" y="151"/>
                    </a:lnTo>
                    <a:lnTo>
                      <a:pt x="153" y="153"/>
                    </a:lnTo>
                    <a:lnTo>
                      <a:pt x="182" y="163"/>
                    </a:lnTo>
                    <a:lnTo>
                      <a:pt x="211" y="174"/>
                    </a:lnTo>
                    <a:lnTo>
                      <a:pt x="277" y="188"/>
                    </a:lnTo>
                    <a:lnTo>
                      <a:pt x="349" y="2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9" name="Freeform 29"/>
              <p:cNvSpPr>
                <a:spLocks/>
              </p:cNvSpPr>
              <p:nvPr/>
            </p:nvSpPr>
            <p:spPr bwMode="auto">
              <a:xfrm rot="6961476" flipH="1">
                <a:off x="3149" y="3654"/>
                <a:ext cx="93" cy="49"/>
              </a:xfrm>
              <a:custGeom>
                <a:avLst/>
                <a:gdLst>
                  <a:gd name="T0" fmla="*/ 0 w 64"/>
                  <a:gd name="T1" fmla="*/ 38 h 64"/>
                  <a:gd name="T2" fmla="*/ 135 w 64"/>
                  <a:gd name="T3" fmla="*/ 19 h 64"/>
                  <a:gd name="T4" fmla="*/ 0 w 64"/>
                  <a:gd name="T5" fmla="*/ 0 h 64"/>
                  <a:gd name="T6" fmla="*/ 0 w 64"/>
                  <a:gd name="T7" fmla="*/ 38 h 64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64"/>
                  <a:gd name="T13" fmla="*/ 0 h 64"/>
                  <a:gd name="T14" fmla="*/ 64 w 64"/>
                  <a:gd name="T15" fmla="*/ 64 h 64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64" h="64">
                    <a:moveTo>
                      <a:pt x="0" y="64"/>
                    </a:moveTo>
                    <a:lnTo>
                      <a:pt x="64" y="33"/>
                    </a:lnTo>
                    <a:lnTo>
                      <a:pt x="0" y="0"/>
                    </a:lnTo>
                    <a:lnTo>
                      <a:pt x="0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26" name="Rectangle 30"/>
            <p:cNvSpPr>
              <a:spLocks noChangeArrowheads="1"/>
            </p:cNvSpPr>
            <p:nvPr/>
          </p:nvSpPr>
          <p:spPr bwMode="auto">
            <a:xfrm>
              <a:off x="3676" y="2265"/>
              <a:ext cx="635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Rectangle 31"/>
            <p:cNvSpPr>
              <a:spLocks noChangeArrowheads="1"/>
            </p:cNvSpPr>
            <p:nvPr/>
          </p:nvSpPr>
          <p:spPr bwMode="auto">
            <a:xfrm>
              <a:off x="3676" y="2407"/>
              <a:ext cx="761" cy="1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 Box 32"/>
            <p:cNvSpPr txBox="1">
              <a:spLocks noChangeArrowheads="1"/>
            </p:cNvSpPr>
            <p:nvPr/>
          </p:nvSpPr>
          <p:spPr bwMode="auto">
            <a:xfrm rot="2594360">
              <a:off x="1541" y="2139"/>
              <a:ext cx="48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n-US" sz="800" b="1">
                  <a:ea typeface="MS PGothic" pitchFamily="34" charset="-128"/>
                </a:rPr>
                <a:t>Choline + Acetyl-CoA</a:t>
              </a:r>
            </a:p>
          </p:txBody>
        </p:sp>
        <p:grpSp>
          <p:nvGrpSpPr>
            <p:cNvPr id="29" name="Group 33"/>
            <p:cNvGrpSpPr>
              <a:grpSpLocks/>
            </p:cNvGrpSpPr>
            <p:nvPr/>
          </p:nvGrpSpPr>
          <p:grpSpPr bwMode="auto">
            <a:xfrm rot="2062044">
              <a:off x="1572" y="3245"/>
              <a:ext cx="160" cy="134"/>
              <a:chOff x="2739" y="1684"/>
              <a:chExt cx="160" cy="134"/>
            </a:xfrm>
          </p:grpSpPr>
          <p:sp>
            <p:nvSpPr>
              <p:cNvPr id="516" name="Freeform 34"/>
              <p:cNvSpPr>
                <a:spLocks/>
              </p:cNvSpPr>
              <p:nvPr/>
            </p:nvSpPr>
            <p:spPr bwMode="auto">
              <a:xfrm>
                <a:off x="2801" y="1686"/>
                <a:ext cx="98" cy="132"/>
              </a:xfrm>
              <a:custGeom>
                <a:avLst/>
                <a:gdLst>
                  <a:gd name="T0" fmla="*/ 0 w 152"/>
                  <a:gd name="T1" fmla="*/ 98 h 176"/>
                  <a:gd name="T2" fmla="*/ 2 w 152"/>
                  <a:gd name="T3" fmla="*/ 0 h 176"/>
                  <a:gd name="T4" fmla="*/ 52 w 152"/>
                  <a:gd name="T5" fmla="*/ 2 h 176"/>
                  <a:gd name="T6" fmla="*/ 63 w 152"/>
                  <a:gd name="T7" fmla="*/ 51 h 176"/>
                  <a:gd name="T8" fmla="*/ 50 w 152"/>
                  <a:gd name="T9" fmla="*/ 99 h 176"/>
                  <a:gd name="T10" fmla="*/ 0 w 152"/>
                  <a:gd name="T11" fmla="*/ 98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76"/>
                  <a:gd name="T20" fmla="*/ 152 w 152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76">
                    <a:moveTo>
                      <a:pt x="0" y="174"/>
                    </a:moveTo>
                    <a:lnTo>
                      <a:pt x="4" y="0"/>
                    </a:lnTo>
                    <a:lnTo>
                      <a:pt x="126" y="2"/>
                    </a:lnTo>
                    <a:lnTo>
                      <a:pt x="152" y="91"/>
                    </a:lnTo>
                    <a:lnTo>
                      <a:pt x="121" y="176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7" name="Freeform 35"/>
              <p:cNvSpPr>
                <a:spLocks/>
              </p:cNvSpPr>
              <p:nvPr/>
            </p:nvSpPr>
            <p:spPr bwMode="auto">
              <a:xfrm>
                <a:off x="2739" y="1684"/>
                <a:ext cx="65" cy="132"/>
              </a:xfrm>
              <a:custGeom>
                <a:avLst/>
                <a:gdLst>
                  <a:gd name="T0" fmla="*/ 19 w 101"/>
                  <a:gd name="T1" fmla="*/ 99 h 174"/>
                  <a:gd name="T2" fmla="*/ 15 w 101"/>
                  <a:gd name="T3" fmla="*/ 97 h 174"/>
                  <a:gd name="T4" fmla="*/ 11 w 101"/>
                  <a:gd name="T5" fmla="*/ 95 h 174"/>
                  <a:gd name="T6" fmla="*/ 8 w 101"/>
                  <a:gd name="T7" fmla="*/ 90 h 174"/>
                  <a:gd name="T8" fmla="*/ 5 w 101"/>
                  <a:gd name="T9" fmla="*/ 85 h 174"/>
                  <a:gd name="T10" fmla="*/ 3 w 101"/>
                  <a:gd name="T11" fmla="*/ 76 h 174"/>
                  <a:gd name="T12" fmla="*/ 1 w 101"/>
                  <a:gd name="T13" fmla="*/ 68 h 174"/>
                  <a:gd name="T14" fmla="*/ 0 w 101"/>
                  <a:gd name="T15" fmla="*/ 58 h 174"/>
                  <a:gd name="T16" fmla="*/ 0 w 101"/>
                  <a:gd name="T17" fmla="*/ 49 h 174"/>
                  <a:gd name="T18" fmla="*/ 1 w 101"/>
                  <a:gd name="T19" fmla="*/ 39 h 174"/>
                  <a:gd name="T20" fmla="*/ 2 w 101"/>
                  <a:gd name="T21" fmla="*/ 30 h 174"/>
                  <a:gd name="T22" fmla="*/ 3 w 101"/>
                  <a:gd name="T23" fmla="*/ 21 h 174"/>
                  <a:gd name="T24" fmla="*/ 6 w 101"/>
                  <a:gd name="T25" fmla="*/ 14 h 174"/>
                  <a:gd name="T26" fmla="*/ 9 w 101"/>
                  <a:gd name="T27" fmla="*/ 8 h 174"/>
                  <a:gd name="T28" fmla="*/ 13 w 101"/>
                  <a:gd name="T29" fmla="*/ 4 h 174"/>
                  <a:gd name="T30" fmla="*/ 17 w 101"/>
                  <a:gd name="T31" fmla="*/ 2 h 174"/>
                  <a:gd name="T32" fmla="*/ 21 w 101"/>
                  <a:gd name="T33" fmla="*/ 0 h 174"/>
                  <a:gd name="T34" fmla="*/ 42 w 101"/>
                  <a:gd name="T35" fmla="*/ 2 h 174"/>
                  <a:gd name="T36" fmla="*/ 41 w 101"/>
                  <a:gd name="T37" fmla="*/ 100 h 174"/>
                  <a:gd name="T38" fmla="*/ 19 w 101"/>
                  <a:gd name="T39" fmla="*/ 99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1"/>
                  <a:gd name="T61" fmla="*/ 0 h 174"/>
                  <a:gd name="T62" fmla="*/ 101 w 101"/>
                  <a:gd name="T63" fmla="*/ 174 h 1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1" h="174">
                    <a:moveTo>
                      <a:pt x="47" y="172"/>
                    </a:moveTo>
                    <a:lnTo>
                      <a:pt x="37" y="169"/>
                    </a:lnTo>
                    <a:lnTo>
                      <a:pt x="27" y="165"/>
                    </a:lnTo>
                    <a:lnTo>
                      <a:pt x="18" y="157"/>
                    </a:lnTo>
                    <a:lnTo>
                      <a:pt x="12" y="147"/>
                    </a:lnTo>
                    <a:lnTo>
                      <a:pt x="6" y="132"/>
                    </a:lnTo>
                    <a:lnTo>
                      <a:pt x="2" y="118"/>
                    </a:lnTo>
                    <a:lnTo>
                      <a:pt x="0" y="101"/>
                    </a:lnTo>
                    <a:lnTo>
                      <a:pt x="0" y="85"/>
                    </a:lnTo>
                    <a:lnTo>
                      <a:pt x="2" y="68"/>
                    </a:lnTo>
                    <a:lnTo>
                      <a:pt x="4" y="52"/>
                    </a:lnTo>
                    <a:lnTo>
                      <a:pt x="8" y="37"/>
                    </a:lnTo>
                    <a:lnTo>
                      <a:pt x="14" y="25"/>
                    </a:lnTo>
                    <a:lnTo>
                      <a:pt x="22" y="15"/>
                    </a:lnTo>
                    <a:lnTo>
                      <a:pt x="31" y="7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101" y="2"/>
                    </a:lnTo>
                    <a:lnTo>
                      <a:pt x="99" y="174"/>
                    </a:lnTo>
                    <a:lnTo>
                      <a:pt x="47" y="17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 rot="1857048">
              <a:off x="1584" y="3266"/>
              <a:ext cx="13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800" b="1">
                  <a:solidFill>
                    <a:srgbClr val="FFFFFF"/>
                  </a:solidFill>
                  <a:ea typeface="MS Mincho" pitchFamily="49" charset="-128"/>
                </a:rPr>
                <a:t>ACh</a:t>
              </a:r>
              <a:endParaRPr lang="en-US" sz="800" b="1">
                <a:ea typeface="MS PGothic" pitchFamily="34" charset="-128"/>
              </a:endParaRPr>
            </a:p>
          </p:txBody>
        </p:sp>
        <p:grpSp>
          <p:nvGrpSpPr>
            <p:cNvPr id="31" name="Group 37"/>
            <p:cNvGrpSpPr>
              <a:grpSpLocks/>
            </p:cNvGrpSpPr>
            <p:nvPr/>
          </p:nvGrpSpPr>
          <p:grpSpPr bwMode="auto">
            <a:xfrm>
              <a:off x="1692" y="3054"/>
              <a:ext cx="160" cy="134"/>
              <a:chOff x="1680" y="3552"/>
              <a:chExt cx="160" cy="134"/>
            </a:xfrm>
          </p:grpSpPr>
          <p:grpSp>
            <p:nvGrpSpPr>
              <p:cNvPr id="512" name="Group 38"/>
              <p:cNvGrpSpPr>
                <a:grpSpLocks/>
              </p:cNvGrpSpPr>
              <p:nvPr/>
            </p:nvGrpSpPr>
            <p:grpSpPr bwMode="auto">
              <a:xfrm rot="-771342">
                <a:off x="1680" y="3552"/>
                <a:ext cx="160" cy="134"/>
                <a:chOff x="2739" y="1684"/>
                <a:chExt cx="160" cy="134"/>
              </a:xfrm>
            </p:grpSpPr>
            <p:sp>
              <p:nvSpPr>
                <p:cNvPr id="514" name="Freeform 39"/>
                <p:cNvSpPr>
                  <a:spLocks/>
                </p:cNvSpPr>
                <p:nvPr/>
              </p:nvSpPr>
              <p:spPr bwMode="auto">
                <a:xfrm>
                  <a:off x="2801" y="1686"/>
                  <a:ext cx="98" cy="132"/>
                </a:xfrm>
                <a:custGeom>
                  <a:avLst/>
                  <a:gdLst>
                    <a:gd name="T0" fmla="*/ 0 w 152"/>
                    <a:gd name="T1" fmla="*/ 98 h 176"/>
                    <a:gd name="T2" fmla="*/ 2 w 152"/>
                    <a:gd name="T3" fmla="*/ 0 h 176"/>
                    <a:gd name="T4" fmla="*/ 52 w 152"/>
                    <a:gd name="T5" fmla="*/ 2 h 176"/>
                    <a:gd name="T6" fmla="*/ 63 w 152"/>
                    <a:gd name="T7" fmla="*/ 51 h 176"/>
                    <a:gd name="T8" fmla="*/ 50 w 152"/>
                    <a:gd name="T9" fmla="*/ 99 h 176"/>
                    <a:gd name="T10" fmla="*/ 0 w 152"/>
                    <a:gd name="T11" fmla="*/ 98 h 1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176"/>
                    <a:gd name="T20" fmla="*/ 152 w 152"/>
                    <a:gd name="T21" fmla="*/ 176 h 1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176">
                      <a:moveTo>
                        <a:pt x="0" y="174"/>
                      </a:moveTo>
                      <a:lnTo>
                        <a:pt x="4" y="0"/>
                      </a:lnTo>
                      <a:lnTo>
                        <a:pt x="126" y="2"/>
                      </a:lnTo>
                      <a:lnTo>
                        <a:pt x="152" y="91"/>
                      </a:lnTo>
                      <a:lnTo>
                        <a:pt x="121" y="176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15" name="Freeform 40"/>
                <p:cNvSpPr>
                  <a:spLocks/>
                </p:cNvSpPr>
                <p:nvPr/>
              </p:nvSpPr>
              <p:spPr bwMode="auto">
                <a:xfrm>
                  <a:off x="2739" y="1684"/>
                  <a:ext cx="65" cy="132"/>
                </a:xfrm>
                <a:custGeom>
                  <a:avLst/>
                  <a:gdLst>
                    <a:gd name="T0" fmla="*/ 19 w 101"/>
                    <a:gd name="T1" fmla="*/ 99 h 174"/>
                    <a:gd name="T2" fmla="*/ 15 w 101"/>
                    <a:gd name="T3" fmla="*/ 97 h 174"/>
                    <a:gd name="T4" fmla="*/ 11 w 101"/>
                    <a:gd name="T5" fmla="*/ 95 h 174"/>
                    <a:gd name="T6" fmla="*/ 8 w 101"/>
                    <a:gd name="T7" fmla="*/ 90 h 174"/>
                    <a:gd name="T8" fmla="*/ 5 w 101"/>
                    <a:gd name="T9" fmla="*/ 85 h 174"/>
                    <a:gd name="T10" fmla="*/ 3 w 101"/>
                    <a:gd name="T11" fmla="*/ 76 h 174"/>
                    <a:gd name="T12" fmla="*/ 1 w 101"/>
                    <a:gd name="T13" fmla="*/ 68 h 174"/>
                    <a:gd name="T14" fmla="*/ 0 w 101"/>
                    <a:gd name="T15" fmla="*/ 58 h 174"/>
                    <a:gd name="T16" fmla="*/ 0 w 101"/>
                    <a:gd name="T17" fmla="*/ 49 h 174"/>
                    <a:gd name="T18" fmla="*/ 1 w 101"/>
                    <a:gd name="T19" fmla="*/ 39 h 174"/>
                    <a:gd name="T20" fmla="*/ 2 w 101"/>
                    <a:gd name="T21" fmla="*/ 30 h 174"/>
                    <a:gd name="T22" fmla="*/ 3 w 101"/>
                    <a:gd name="T23" fmla="*/ 21 h 174"/>
                    <a:gd name="T24" fmla="*/ 6 w 101"/>
                    <a:gd name="T25" fmla="*/ 14 h 174"/>
                    <a:gd name="T26" fmla="*/ 9 w 101"/>
                    <a:gd name="T27" fmla="*/ 8 h 174"/>
                    <a:gd name="T28" fmla="*/ 13 w 101"/>
                    <a:gd name="T29" fmla="*/ 4 h 174"/>
                    <a:gd name="T30" fmla="*/ 17 w 101"/>
                    <a:gd name="T31" fmla="*/ 2 h 174"/>
                    <a:gd name="T32" fmla="*/ 21 w 101"/>
                    <a:gd name="T33" fmla="*/ 0 h 174"/>
                    <a:gd name="T34" fmla="*/ 42 w 101"/>
                    <a:gd name="T35" fmla="*/ 2 h 174"/>
                    <a:gd name="T36" fmla="*/ 41 w 101"/>
                    <a:gd name="T37" fmla="*/ 100 h 174"/>
                    <a:gd name="T38" fmla="*/ 19 w 101"/>
                    <a:gd name="T39" fmla="*/ 99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1"/>
                    <a:gd name="T61" fmla="*/ 0 h 174"/>
                    <a:gd name="T62" fmla="*/ 101 w 101"/>
                    <a:gd name="T63" fmla="*/ 174 h 17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1" h="174">
                      <a:moveTo>
                        <a:pt x="47" y="172"/>
                      </a:moveTo>
                      <a:lnTo>
                        <a:pt x="37" y="169"/>
                      </a:lnTo>
                      <a:lnTo>
                        <a:pt x="27" y="165"/>
                      </a:lnTo>
                      <a:lnTo>
                        <a:pt x="18" y="157"/>
                      </a:lnTo>
                      <a:lnTo>
                        <a:pt x="12" y="147"/>
                      </a:lnTo>
                      <a:lnTo>
                        <a:pt x="6" y="132"/>
                      </a:lnTo>
                      <a:lnTo>
                        <a:pt x="2" y="118"/>
                      </a:lnTo>
                      <a:lnTo>
                        <a:pt x="0" y="101"/>
                      </a:lnTo>
                      <a:lnTo>
                        <a:pt x="0" y="85"/>
                      </a:lnTo>
                      <a:lnTo>
                        <a:pt x="2" y="68"/>
                      </a:lnTo>
                      <a:lnTo>
                        <a:pt x="4" y="52"/>
                      </a:lnTo>
                      <a:lnTo>
                        <a:pt x="8" y="37"/>
                      </a:lnTo>
                      <a:lnTo>
                        <a:pt x="14" y="25"/>
                      </a:lnTo>
                      <a:lnTo>
                        <a:pt x="22" y="15"/>
                      </a:lnTo>
                      <a:lnTo>
                        <a:pt x="31" y="7"/>
                      </a:lnTo>
                      <a:lnTo>
                        <a:pt x="41" y="2"/>
                      </a:lnTo>
                      <a:lnTo>
                        <a:pt x="51" y="0"/>
                      </a:lnTo>
                      <a:lnTo>
                        <a:pt x="101" y="2"/>
                      </a:lnTo>
                      <a:lnTo>
                        <a:pt x="99" y="174"/>
                      </a:lnTo>
                      <a:lnTo>
                        <a:pt x="47" y="17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13" name="Rectangle 41"/>
              <p:cNvSpPr>
                <a:spLocks noChangeArrowheads="1"/>
              </p:cNvSpPr>
              <p:nvPr/>
            </p:nvSpPr>
            <p:spPr bwMode="auto">
              <a:xfrm rot="-679869">
                <a:off x="1687" y="3580"/>
                <a:ext cx="13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FFFFFF"/>
                    </a:solidFill>
                    <a:ea typeface="MS Mincho" pitchFamily="49" charset="-128"/>
                  </a:rPr>
                  <a:t>ACh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>
              <a:off x="2030" y="2973"/>
              <a:ext cx="1" cy="1"/>
            </a:xfrm>
            <a:prstGeom prst="line">
              <a:avLst/>
            </a:prstGeom>
            <a:noFill/>
            <a:ln w="381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33" name="Group 43"/>
            <p:cNvGrpSpPr>
              <a:grpSpLocks/>
            </p:cNvGrpSpPr>
            <p:nvPr/>
          </p:nvGrpSpPr>
          <p:grpSpPr bwMode="auto">
            <a:xfrm rot="725685">
              <a:off x="1926" y="2705"/>
              <a:ext cx="196" cy="342"/>
              <a:chOff x="1920" y="2945"/>
              <a:chExt cx="196" cy="342"/>
            </a:xfrm>
          </p:grpSpPr>
          <p:sp>
            <p:nvSpPr>
              <p:cNvPr id="510" name="Freeform 44"/>
              <p:cNvSpPr>
                <a:spLocks/>
              </p:cNvSpPr>
              <p:nvPr/>
            </p:nvSpPr>
            <p:spPr bwMode="auto">
              <a:xfrm rot="6697328">
                <a:off x="1865" y="3000"/>
                <a:ext cx="305" cy="196"/>
              </a:xfrm>
              <a:custGeom>
                <a:avLst/>
                <a:gdLst>
                  <a:gd name="T0" fmla="*/ 0 w 553"/>
                  <a:gd name="T1" fmla="*/ 172 h 207"/>
                  <a:gd name="T2" fmla="*/ 0 w 553"/>
                  <a:gd name="T3" fmla="*/ 186 h 207"/>
                  <a:gd name="T4" fmla="*/ 17 w 553"/>
                  <a:gd name="T5" fmla="*/ 184 h 207"/>
                  <a:gd name="T6" fmla="*/ 33 w 553"/>
                  <a:gd name="T7" fmla="*/ 182 h 207"/>
                  <a:gd name="T8" fmla="*/ 50 w 553"/>
                  <a:gd name="T9" fmla="*/ 176 h 207"/>
                  <a:gd name="T10" fmla="*/ 65 w 553"/>
                  <a:gd name="T11" fmla="*/ 170 h 207"/>
                  <a:gd name="T12" fmla="*/ 79 w 553"/>
                  <a:gd name="T13" fmla="*/ 163 h 207"/>
                  <a:gd name="T14" fmla="*/ 93 w 553"/>
                  <a:gd name="T15" fmla="*/ 154 h 207"/>
                  <a:gd name="T16" fmla="*/ 105 w 553"/>
                  <a:gd name="T17" fmla="*/ 144 h 207"/>
                  <a:gd name="T18" fmla="*/ 117 w 553"/>
                  <a:gd name="T19" fmla="*/ 132 h 207"/>
                  <a:gd name="T20" fmla="*/ 128 w 553"/>
                  <a:gd name="T21" fmla="*/ 121 h 207"/>
                  <a:gd name="T22" fmla="*/ 129 w 553"/>
                  <a:gd name="T23" fmla="*/ 118 h 207"/>
                  <a:gd name="T24" fmla="*/ 139 w 553"/>
                  <a:gd name="T25" fmla="*/ 104 h 207"/>
                  <a:gd name="T26" fmla="*/ 147 w 553"/>
                  <a:gd name="T27" fmla="*/ 89 h 207"/>
                  <a:gd name="T28" fmla="*/ 154 w 553"/>
                  <a:gd name="T29" fmla="*/ 75 h 207"/>
                  <a:gd name="T30" fmla="*/ 160 w 553"/>
                  <a:gd name="T31" fmla="*/ 58 h 207"/>
                  <a:gd name="T32" fmla="*/ 164 w 553"/>
                  <a:gd name="T33" fmla="*/ 42 h 207"/>
                  <a:gd name="T34" fmla="*/ 167 w 553"/>
                  <a:gd name="T35" fmla="*/ 23 h 207"/>
                  <a:gd name="T36" fmla="*/ 167 w 553"/>
                  <a:gd name="T37" fmla="*/ 19 h 207"/>
                  <a:gd name="T38" fmla="*/ 168 w 553"/>
                  <a:gd name="T39" fmla="*/ 0 h 207"/>
                  <a:gd name="T40" fmla="*/ 164 w 553"/>
                  <a:gd name="T41" fmla="*/ 0 h 207"/>
                  <a:gd name="T42" fmla="*/ 163 w 553"/>
                  <a:gd name="T43" fmla="*/ 19 h 207"/>
                  <a:gd name="T44" fmla="*/ 165 w 553"/>
                  <a:gd name="T45" fmla="*/ 19 h 207"/>
                  <a:gd name="T46" fmla="*/ 163 w 553"/>
                  <a:gd name="T47" fmla="*/ 13 h 207"/>
                  <a:gd name="T48" fmla="*/ 160 w 553"/>
                  <a:gd name="T49" fmla="*/ 32 h 207"/>
                  <a:gd name="T50" fmla="*/ 157 w 553"/>
                  <a:gd name="T51" fmla="*/ 48 h 207"/>
                  <a:gd name="T52" fmla="*/ 151 w 553"/>
                  <a:gd name="T53" fmla="*/ 65 h 207"/>
                  <a:gd name="T54" fmla="*/ 144 w 553"/>
                  <a:gd name="T55" fmla="*/ 80 h 207"/>
                  <a:gd name="T56" fmla="*/ 136 w 553"/>
                  <a:gd name="T57" fmla="*/ 95 h 207"/>
                  <a:gd name="T58" fmla="*/ 126 w 553"/>
                  <a:gd name="T59" fmla="*/ 110 h 207"/>
                  <a:gd name="T60" fmla="*/ 128 w 553"/>
                  <a:gd name="T61" fmla="*/ 113 h 207"/>
                  <a:gd name="T62" fmla="*/ 128 w 553"/>
                  <a:gd name="T63" fmla="*/ 108 h 207"/>
                  <a:gd name="T64" fmla="*/ 117 w 553"/>
                  <a:gd name="T65" fmla="*/ 118 h 207"/>
                  <a:gd name="T66" fmla="*/ 105 w 553"/>
                  <a:gd name="T67" fmla="*/ 132 h 207"/>
                  <a:gd name="T68" fmla="*/ 93 w 553"/>
                  <a:gd name="T69" fmla="*/ 141 h 207"/>
                  <a:gd name="T70" fmla="*/ 79 w 553"/>
                  <a:gd name="T71" fmla="*/ 151 h 207"/>
                  <a:gd name="T72" fmla="*/ 65 w 553"/>
                  <a:gd name="T73" fmla="*/ 158 h 207"/>
                  <a:gd name="T74" fmla="*/ 50 w 553"/>
                  <a:gd name="T75" fmla="*/ 163 h 207"/>
                  <a:gd name="T76" fmla="*/ 33 w 553"/>
                  <a:gd name="T77" fmla="*/ 169 h 207"/>
                  <a:gd name="T78" fmla="*/ 17 w 553"/>
                  <a:gd name="T79" fmla="*/ 170 h 207"/>
                  <a:gd name="T80" fmla="*/ 0 w 553"/>
                  <a:gd name="T81" fmla="*/ 172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3"/>
                  <a:gd name="T124" fmla="*/ 0 h 207"/>
                  <a:gd name="T125" fmla="*/ 553 w 553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3" h="207">
                    <a:moveTo>
                      <a:pt x="0" y="192"/>
                    </a:moveTo>
                    <a:lnTo>
                      <a:pt x="0" y="207"/>
                    </a:lnTo>
                    <a:lnTo>
                      <a:pt x="56" y="205"/>
                    </a:lnTo>
                    <a:lnTo>
                      <a:pt x="109" y="203"/>
                    </a:lnTo>
                    <a:lnTo>
                      <a:pt x="163" y="196"/>
                    </a:lnTo>
                    <a:lnTo>
                      <a:pt x="212" y="190"/>
                    </a:lnTo>
                    <a:lnTo>
                      <a:pt x="260" y="182"/>
                    </a:lnTo>
                    <a:lnTo>
                      <a:pt x="305" y="172"/>
                    </a:lnTo>
                    <a:lnTo>
                      <a:pt x="347" y="161"/>
                    </a:lnTo>
                    <a:lnTo>
                      <a:pt x="386" y="147"/>
                    </a:lnTo>
                    <a:lnTo>
                      <a:pt x="421" y="135"/>
                    </a:lnTo>
                    <a:lnTo>
                      <a:pt x="425" y="132"/>
                    </a:lnTo>
                    <a:lnTo>
                      <a:pt x="456" y="116"/>
                    </a:lnTo>
                    <a:lnTo>
                      <a:pt x="485" y="99"/>
                    </a:lnTo>
                    <a:lnTo>
                      <a:pt x="507" y="83"/>
                    </a:lnTo>
                    <a:lnTo>
                      <a:pt x="526" y="64"/>
                    </a:lnTo>
                    <a:lnTo>
                      <a:pt x="538" y="46"/>
                    </a:lnTo>
                    <a:lnTo>
                      <a:pt x="547" y="25"/>
                    </a:lnTo>
                    <a:lnTo>
                      <a:pt x="549" y="21"/>
                    </a:lnTo>
                    <a:lnTo>
                      <a:pt x="553" y="0"/>
                    </a:lnTo>
                    <a:lnTo>
                      <a:pt x="538" y="0"/>
                    </a:lnTo>
                    <a:lnTo>
                      <a:pt x="534" y="21"/>
                    </a:lnTo>
                    <a:lnTo>
                      <a:pt x="542" y="21"/>
                    </a:lnTo>
                    <a:lnTo>
                      <a:pt x="536" y="15"/>
                    </a:lnTo>
                    <a:lnTo>
                      <a:pt x="528" y="36"/>
                    </a:lnTo>
                    <a:lnTo>
                      <a:pt x="516" y="54"/>
                    </a:lnTo>
                    <a:lnTo>
                      <a:pt x="497" y="73"/>
                    </a:lnTo>
                    <a:lnTo>
                      <a:pt x="474" y="89"/>
                    </a:lnTo>
                    <a:lnTo>
                      <a:pt x="446" y="106"/>
                    </a:lnTo>
                    <a:lnTo>
                      <a:pt x="415" y="122"/>
                    </a:lnTo>
                    <a:lnTo>
                      <a:pt x="421" y="126"/>
                    </a:lnTo>
                    <a:lnTo>
                      <a:pt x="421" y="120"/>
                    </a:lnTo>
                    <a:lnTo>
                      <a:pt x="386" y="132"/>
                    </a:lnTo>
                    <a:lnTo>
                      <a:pt x="347" y="147"/>
                    </a:lnTo>
                    <a:lnTo>
                      <a:pt x="305" y="157"/>
                    </a:lnTo>
                    <a:lnTo>
                      <a:pt x="260" y="168"/>
                    </a:lnTo>
                    <a:lnTo>
                      <a:pt x="212" y="176"/>
                    </a:lnTo>
                    <a:lnTo>
                      <a:pt x="163" y="182"/>
                    </a:lnTo>
                    <a:lnTo>
                      <a:pt x="109" y="188"/>
                    </a:lnTo>
                    <a:lnTo>
                      <a:pt x="56" y="19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11" name="Freeform 45"/>
              <p:cNvSpPr>
                <a:spLocks/>
              </p:cNvSpPr>
              <p:nvPr/>
            </p:nvSpPr>
            <p:spPr bwMode="auto">
              <a:xfrm>
                <a:off x="2019" y="3243"/>
                <a:ext cx="45" cy="44"/>
              </a:xfrm>
              <a:custGeom>
                <a:avLst/>
                <a:gdLst>
                  <a:gd name="T0" fmla="*/ 20 w 71"/>
                  <a:gd name="T1" fmla="*/ 0 h 62"/>
                  <a:gd name="T2" fmla="*/ 0 w 71"/>
                  <a:gd name="T3" fmla="*/ 27 h 62"/>
                  <a:gd name="T4" fmla="*/ 29 w 71"/>
                  <a:gd name="T5" fmla="*/ 31 h 62"/>
                  <a:gd name="T6" fmla="*/ 20 w 71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62"/>
                  <a:gd name="T14" fmla="*/ 71 w 71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62">
                    <a:moveTo>
                      <a:pt x="50" y="0"/>
                    </a:moveTo>
                    <a:lnTo>
                      <a:pt x="0" y="53"/>
                    </a:lnTo>
                    <a:lnTo>
                      <a:pt x="71" y="6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4" name="Group 46"/>
            <p:cNvGrpSpPr>
              <a:grpSpLocks/>
            </p:cNvGrpSpPr>
            <p:nvPr/>
          </p:nvGrpSpPr>
          <p:grpSpPr bwMode="auto">
            <a:xfrm rot="1857048">
              <a:off x="2052" y="3017"/>
              <a:ext cx="160" cy="134"/>
              <a:chOff x="2739" y="1684"/>
              <a:chExt cx="160" cy="134"/>
            </a:xfrm>
          </p:grpSpPr>
          <p:sp>
            <p:nvSpPr>
              <p:cNvPr id="508" name="Freeform 47"/>
              <p:cNvSpPr>
                <a:spLocks/>
              </p:cNvSpPr>
              <p:nvPr/>
            </p:nvSpPr>
            <p:spPr bwMode="auto">
              <a:xfrm>
                <a:off x="2801" y="1686"/>
                <a:ext cx="98" cy="132"/>
              </a:xfrm>
              <a:custGeom>
                <a:avLst/>
                <a:gdLst>
                  <a:gd name="T0" fmla="*/ 0 w 152"/>
                  <a:gd name="T1" fmla="*/ 98 h 176"/>
                  <a:gd name="T2" fmla="*/ 2 w 152"/>
                  <a:gd name="T3" fmla="*/ 0 h 176"/>
                  <a:gd name="T4" fmla="*/ 52 w 152"/>
                  <a:gd name="T5" fmla="*/ 2 h 176"/>
                  <a:gd name="T6" fmla="*/ 63 w 152"/>
                  <a:gd name="T7" fmla="*/ 51 h 176"/>
                  <a:gd name="T8" fmla="*/ 50 w 152"/>
                  <a:gd name="T9" fmla="*/ 99 h 176"/>
                  <a:gd name="T10" fmla="*/ 0 w 152"/>
                  <a:gd name="T11" fmla="*/ 98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2"/>
                  <a:gd name="T19" fmla="*/ 0 h 176"/>
                  <a:gd name="T20" fmla="*/ 152 w 152"/>
                  <a:gd name="T21" fmla="*/ 176 h 17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2" h="176">
                    <a:moveTo>
                      <a:pt x="0" y="174"/>
                    </a:moveTo>
                    <a:lnTo>
                      <a:pt x="4" y="0"/>
                    </a:lnTo>
                    <a:lnTo>
                      <a:pt x="126" y="2"/>
                    </a:lnTo>
                    <a:lnTo>
                      <a:pt x="152" y="91"/>
                    </a:lnTo>
                    <a:lnTo>
                      <a:pt x="121" y="176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9" name="Freeform 48"/>
              <p:cNvSpPr>
                <a:spLocks/>
              </p:cNvSpPr>
              <p:nvPr/>
            </p:nvSpPr>
            <p:spPr bwMode="auto">
              <a:xfrm>
                <a:off x="2739" y="1684"/>
                <a:ext cx="65" cy="132"/>
              </a:xfrm>
              <a:custGeom>
                <a:avLst/>
                <a:gdLst>
                  <a:gd name="T0" fmla="*/ 19 w 101"/>
                  <a:gd name="T1" fmla="*/ 99 h 174"/>
                  <a:gd name="T2" fmla="*/ 15 w 101"/>
                  <a:gd name="T3" fmla="*/ 97 h 174"/>
                  <a:gd name="T4" fmla="*/ 11 w 101"/>
                  <a:gd name="T5" fmla="*/ 95 h 174"/>
                  <a:gd name="T6" fmla="*/ 8 w 101"/>
                  <a:gd name="T7" fmla="*/ 90 h 174"/>
                  <a:gd name="T8" fmla="*/ 5 w 101"/>
                  <a:gd name="T9" fmla="*/ 85 h 174"/>
                  <a:gd name="T10" fmla="*/ 3 w 101"/>
                  <a:gd name="T11" fmla="*/ 76 h 174"/>
                  <a:gd name="T12" fmla="*/ 1 w 101"/>
                  <a:gd name="T13" fmla="*/ 68 h 174"/>
                  <a:gd name="T14" fmla="*/ 0 w 101"/>
                  <a:gd name="T15" fmla="*/ 58 h 174"/>
                  <a:gd name="T16" fmla="*/ 0 w 101"/>
                  <a:gd name="T17" fmla="*/ 49 h 174"/>
                  <a:gd name="T18" fmla="*/ 1 w 101"/>
                  <a:gd name="T19" fmla="*/ 39 h 174"/>
                  <a:gd name="T20" fmla="*/ 2 w 101"/>
                  <a:gd name="T21" fmla="*/ 30 h 174"/>
                  <a:gd name="T22" fmla="*/ 3 w 101"/>
                  <a:gd name="T23" fmla="*/ 21 h 174"/>
                  <a:gd name="T24" fmla="*/ 6 w 101"/>
                  <a:gd name="T25" fmla="*/ 14 h 174"/>
                  <a:gd name="T26" fmla="*/ 9 w 101"/>
                  <a:gd name="T27" fmla="*/ 8 h 174"/>
                  <a:gd name="T28" fmla="*/ 13 w 101"/>
                  <a:gd name="T29" fmla="*/ 4 h 174"/>
                  <a:gd name="T30" fmla="*/ 17 w 101"/>
                  <a:gd name="T31" fmla="*/ 2 h 174"/>
                  <a:gd name="T32" fmla="*/ 21 w 101"/>
                  <a:gd name="T33" fmla="*/ 0 h 174"/>
                  <a:gd name="T34" fmla="*/ 42 w 101"/>
                  <a:gd name="T35" fmla="*/ 2 h 174"/>
                  <a:gd name="T36" fmla="*/ 41 w 101"/>
                  <a:gd name="T37" fmla="*/ 100 h 174"/>
                  <a:gd name="T38" fmla="*/ 19 w 101"/>
                  <a:gd name="T39" fmla="*/ 99 h 174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01"/>
                  <a:gd name="T61" fmla="*/ 0 h 174"/>
                  <a:gd name="T62" fmla="*/ 101 w 101"/>
                  <a:gd name="T63" fmla="*/ 174 h 174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01" h="174">
                    <a:moveTo>
                      <a:pt x="47" y="172"/>
                    </a:moveTo>
                    <a:lnTo>
                      <a:pt x="37" y="169"/>
                    </a:lnTo>
                    <a:lnTo>
                      <a:pt x="27" y="165"/>
                    </a:lnTo>
                    <a:lnTo>
                      <a:pt x="18" y="157"/>
                    </a:lnTo>
                    <a:lnTo>
                      <a:pt x="12" y="147"/>
                    </a:lnTo>
                    <a:lnTo>
                      <a:pt x="6" y="132"/>
                    </a:lnTo>
                    <a:lnTo>
                      <a:pt x="2" y="118"/>
                    </a:lnTo>
                    <a:lnTo>
                      <a:pt x="0" y="101"/>
                    </a:lnTo>
                    <a:lnTo>
                      <a:pt x="0" y="85"/>
                    </a:lnTo>
                    <a:lnTo>
                      <a:pt x="2" y="68"/>
                    </a:lnTo>
                    <a:lnTo>
                      <a:pt x="4" y="52"/>
                    </a:lnTo>
                    <a:lnTo>
                      <a:pt x="8" y="37"/>
                    </a:lnTo>
                    <a:lnTo>
                      <a:pt x="14" y="25"/>
                    </a:lnTo>
                    <a:lnTo>
                      <a:pt x="22" y="15"/>
                    </a:lnTo>
                    <a:lnTo>
                      <a:pt x="31" y="7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101" y="2"/>
                    </a:lnTo>
                    <a:lnTo>
                      <a:pt x="99" y="174"/>
                    </a:lnTo>
                    <a:lnTo>
                      <a:pt x="47" y="17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5" name="Rectangle 49"/>
            <p:cNvSpPr>
              <a:spLocks noChangeArrowheads="1"/>
            </p:cNvSpPr>
            <p:nvPr/>
          </p:nvSpPr>
          <p:spPr bwMode="auto">
            <a:xfrm rot="1857048">
              <a:off x="2064" y="3044"/>
              <a:ext cx="13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800" b="1">
                  <a:solidFill>
                    <a:srgbClr val="FFFFFF"/>
                  </a:solidFill>
                  <a:ea typeface="MS Mincho" pitchFamily="49" charset="-128"/>
                </a:rPr>
                <a:t>ACh</a:t>
              </a:r>
              <a:endParaRPr lang="en-US" sz="800" b="1">
                <a:ea typeface="MS PGothic" pitchFamily="34" charset="-128"/>
              </a:endParaRPr>
            </a:p>
          </p:txBody>
        </p:sp>
        <p:sp>
          <p:nvSpPr>
            <p:cNvPr id="36" name="Freeform 50"/>
            <p:cNvSpPr>
              <a:spLocks/>
            </p:cNvSpPr>
            <p:nvPr/>
          </p:nvSpPr>
          <p:spPr bwMode="auto">
            <a:xfrm rot="-7029522">
              <a:off x="2279" y="2910"/>
              <a:ext cx="140" cy="221"/>
            </a:xfrm>
            <a:custGeom>
              <a:avLst/>
              <a:gdLst>
                <a:gd name="T0" fmla="*/ 23 w 220"/>
                <a:gd name="T1" fmla="*/ 0 h 309"/>
                <a:gd name="T2" fmla="*/ 18 w 220"/>
                <a:gd name="T3" fmla="*/ 1 h 309"/>
                <a:gd name="T4" fmla="*/ 14 w 220"/>
                <a:gd name="T5" fmla="*/ 4 h 309"/>
                <a:gd name="T6" fmla="*/ 11 w 220"/>
                <a:gd name="T7" fmla="*/ 9 h 309"/>
                <a:gd name="T8" fmla="*/ 9 w 220"/>
                <a:gd name="T9" fmla="*/ 16 h 309"/>
                <a:gd name="T10" fmla="*/ 0 w 220"/>
                <a:gd name="T11" fmla="*/ 133 h 309"/>
                <a:gd name="T12" fmla="*/ 1 w 220"/>
                <a:gd name="T13" fmla="*/ 140 h 309"/>
                <a:gd name="T14" fmla="*/ 3 w 220"/>
                <a:gd name="T15" fmla="*/ 145 h 309"/>
                <a:gd name="T16" fmla="*/ 7 w 220"/>
                <a:gd name="T17" fmla="*/ 150 h 309"/>
                <a:gd name="T18" fmla="*/ 13 w 220"/>
                <a:gd name="T19" fmla="*/ 152 h 309"/>
                <a:gd name="T20" fmla="*/ 66 w 220"/>
                <a:gd name="T21" fmla="*/ 158 h 309"/>
                <a:gd name="T22" fmla="*/ 71 w 220"/>
                <a:gd name="T23" fmla="*/ 157 h 309"/>
                <a:gd name="T24" fmla="*/ 75 w 220"/>
                <a:gd name="T25" fmla="*/ 154 h 309"/>
                <a:gd name="T26" fmla="*/ 78 w 220"/>
                <a:gd name="T27" fmla="*/ 149 h 309"/>
                <a:gd name="T28" fmla="*/ 80 w 220"/>
                <a:gd name="T29" fmla="*/ 142 h 309"/>
                <a:gd name="T30" fmla="*/ 89 w 220"/>
                <a:gd name="T31" fmla="*/ 25 h 309"/>
                <a:gd name="T32" fmla="*/ 88 w 220"/>
                <a:gd name="T33" fmla="*/ 19 h 309"/>
                <a:gd name="T34" fmla="*/ 86 w 220"/>
                <a:gd name="T35" fmla="*/ 13 h 309"/>
                <a:gd name="T36" fmla="*/ 82 w 220"/>
                <a:gd name="T37" fmla="*/ 8 h 309"/>
                <a:gd name="T38" fmla="*/ 76 w 220"/>
                <a:gd name="T39" fmla="*/ 6 h 309"/>
                <a:gd name="T40" fmla="*/ 23 w 220"/>
                <a:gd name="T41" fmla="*/ 0 h 3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309"/>
                <a:gd name="T65" fmla="*/ 220 w 220"/>
                <a:gd name="T66" fmla="*/ 309 h 3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309">
                  <a:moveTo>
                    <a:pt x="57" y="0"/>
                  </a:moveTo>
                  <a:lnTo>
                    <a:pt x="45" y="2"/>
                  </a:lnTo>
                  <a:lnTo>
                    <a:pt x="35" y="8"/>
                  </a:lnTo>
                  <a:lnTo>
                    <a:pt x="26" y="18"/>
                  </a:lnTo>
                  <a:lnTo>
                    <a:pt x="22" y="31"/>
                  </a:lnTo>
                  <a:lnTo>
                    <a:pt x="0" y="260"/>
                  </a:lnTo>
                  <a:lnTo>
                    <a:pt x="2" y="274"/>
                  </a:lnTo>
                  <a:lnTo>
                    <a:pt x="8" y="284"/>
                  </a:lnTo>
                  <a:lnTo>
                    <a:pt x="18" y="293"/>
                  </a:lnTo>
                  <a:lnTo>
                    <a:pt x="31" y="297"/>
                  </a:lnTo>
                  <a:lnTo>
                    <a:pt x="163" y="309"/>
                  </a:lnTo>
                  <a:lnTo>
                    <a:pt x="175" y="307"/>
                  </a:lnTo>
                  <a:lnTo>
                    <a:pt x="185" y="301"/>
                  </a:lnTo>
                  <a:lnTo>
                    <a:pt x="194" y="291"/>
                  </a:lnTo>
                  <a:lnTo>
                    <a:pt x="198" y="278"/>
                  </a:lnTo>
                  <a:lnTo>
                    <a:pt x="220" y="49"/>
                  </a:lnTo>
                  <a:lnTo>
                    <a:pt x="218" y="37"/>
                  </a:lnTo>
                  <a:lnTo>
                    <a:pt x="212" y="25"/>
                  </a:lnTo>
                  <a:lnTo>
                    <a:pt x="202" y="16"/>
                  </a:lnTo>
                  <a:lnTo>
                    <a:pt x="189" y="12"/>
                  </a:lnTo>
                  <a:lnTo>
                    <a:pt x="5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7" name="Freeform 51"/>
            <p:cNvSpPr>
              <a:spLocks noChangeAspect="1"/>
            </p:cNvSpPr>
            <p:nvPr/>
          </p:nvSpPr>
          <p:spPr bwMode="auto">
            <a:xfrm rot="-3651451">
              <a:off x="2255" y="2898"/>
              <a:ext cx="141" cy="121"/>
            </a:xfrm>
            <a:custGeom>
              <a:avLst/>
              <a:gdLst>
                <a:gd name="T0" fmla="*/ 102 w 161"/>
                <a:gd name="T1" fmla="*/ 89 h 142"/>
                <a:gd name="T2" fmla="*/ 98 w 161"/>
                <a:gd name="T3" fmla="*/ 95 h 142"/>
                <a:gd name="T4" fmla="*/ 92 w 161"/>
                <a:gd name="T5" fmla="*/ 101 h 142"/>
                <a:gd name="T6" fmla="*/ 84 w 161"/>
                <a:gd name="T7" fmla="*/ 103 h 142"/>
                <a:gd name="T8" fmla="*/ 74 w 161"/>
                <a:gd name="T9" fmla="*/ 103 h 142"/>
                <a:gd name="T10" fmla="*/ 65 w 161"/>
                <a:gd name="T11" fmla="*/ 103 h 142"/>
                <a:gd name="T12" fmla="*/ 54 w 161"/>
                <a:gd name="T13" fmla="*/ 101 h 142"/>
                <a:gd name="T14" fmla="*/ 45 w 161"/>
                <a:gd name="T15" fmla="*/ 97 h 142"/>
                <a:gd name="T16" fmla="*/ 34 w 161"/>
                <a:gd name="T17" fmla="*/ 91 h 142"/>
                <a:gd name="T18" fmla="*/ 24 w 161"/>
                <a:gd name="T19" fmla="*/ 85 h 142"/>
                <a:gd name="T20" fmla="*/ 15 w 161"/>
                <a:gd name="T21" fmla="*/ 78 h 142"/>
                <a:gd name="T22" fmla="*/ 9 w 161"/>
                <a:gd name="T23" fmla="*/ 68 h 142"/>
                <a:gd name="T24" fmla="*/ 4 w 161"/>
                <a:gd name="T25" fmla="*/ 61 h 142"/>
                <a:gd name="T26" fmla="*/ 0 w 161"/>
                <a:gd name="T27" fmla="*/ 54 h 142"/>
                <a:gd name="T28" fmla="*/ 0 w 161"/>
                <a:gd name="T29" fmla="*/ 44 h 142"/>
                <a:gd name="T30" fmla="*/ 0 w 161"/>
                <a:gd name="T31" fmla="*/ 37 h 142"/>
                <a:gd name="T32" fmla="*/ 4 w 161"/>
                <a:gd name="T33" fmla="*/ 32 h 142"/>
                <a:gd name="T34" fmla="*/ 24 w 161"/>
                <a:gd name="T35" fmla="*/ 0 h 142"/>
                <a:gd name="T36" fmla="*/ 123 w 161"/>
                <a:gd name="T37" fmla="*/ 60 h 142"/>
                <a:gd name="T38" fmla="*/ 102 w 161"/>
                <a:gd name="T39" fmla="*/ 89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142"/>
                <a:gd name="T62" fmla="*/ 161 w 161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142">
                  <a:moveTo>
                    <a:pt x="134" y="123"/>
                  </a:moveTo>
                  <a:lnTo>
                    <a:pt x="128" y="132"/>
                  </a:lnTo>
                  <a:lnTo>
                    <a:pt x="120" y="138"/>
                  </a:lnTo>
                  <a:lnTo>
                    <a:pt x="110" y="142"/>
                  </a:lnTo>
                  <a:lnTo>
                    <a:pt x="97" y="142"/>
                  </a:lnTo>
                  <a:lnTo>
                    <a:pt x="85" y="142"/>
                  </a:lnTo>
                  <a:lnTo>
                    <a:pt x="71" y="138"/>
                  </a:lnTo>
                  <a:lnTo>
                    <a:pt x="58" y="134"/>
                  </a:lnTo>
                  <a:lnTo>
                    <a:pt x="44" y="125"/>
                  </a:lnTo>
                  <a:lnTo>
                    <a:pt x="31" y="117"/>
                  </a:lnTo>
                  <a:lnTo>
                    <a:pt x="19" y="107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5" y="43"/>
                  </a:lnTo>
                  <a:lnTo>
                    <a:pt x="31" y="0"/>
                  </a:lnTo>
                  <a:lnTo>
                    <a:pt x="161" y="82"/>
                  </a:lnTo>
                  <a:lnTo>
                    <a:pt x="134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8" name="Freeform 52"/>
            <p:cNvSpPr>
              <a:spLocks/>
            </p:cNvSpPr>
            <p:nvPr/>
          </p:nvSpPr>
          <p:spPr bwMode="auto">
            <a:xfrm rot="-2963923">
              <a:off x="2235" y="2824"/>
              <a:ext cx="126" cy="133"/>
            </a:xfrm>
            <a:custGeom>
              <a:avLst/>
              <a:gdLst>
                <a:gd name="T0" fmla="*/ 55 w 196"/>
                <a:gd name="T1" fmla="*/ 95 h 186"/>
                <a:gd name="T2" fmla="*/ 0 w 196"/>
                <a:gd name="T3" fmla="*/ 53 h 186"/>
                <a:gd name="T4" fmla="*/ 26 w 196"/>
                <a:gd name="T5" fmla="*/ 0 h 186"/>
                <a:gd name="T6" fmla="*/ 61 w 196"/>
                <a:gd name="T7" fmla="*/ 9 h 186"/>
                <a:gd name="T8" fmla="*/ 81 w 196"/>
                <a:gd name="T9" fmla="*/ 42 h 186"/>
                <a:gd name="T10" fmla="*/ 55 w 196"/>
                <a:gd name="T11" fmla="*/ 95 h 1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186"/>
                <a:gd name="T20" fmla="*/ 196 w 196"/>
                <a:gd name="T21" fmla="*/ 186 h 18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186">
                  <a:moveTo>
                    <a:pt x="132" y="186"/>
                  </a:moveTo>
                  <a:lnTo>
                    <a:pt x="0" y="104"/>
                  </a:lnTo>
                  <a:lnTo>
                    <a:pt x="64" y="0"/>
                  </a:lnTo>
                  <a:lnTo>
                    <a:pt x="147" y="17"/>
                  </a:lnTo>
                  <a:lnTo>
                    <a:pt x="196" y="83"/>
                  </a:lnTo>
                  <a:lnTo>
                    <a:pt x="132" y="186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39" name="Freeform 53"/>
            <p:cNvSpPr>
              <a:spLocks/>
            </p:cNvSpPr>
            <p:nvPr/>
          </p:nvSpPr>
          <p:spPr bwMode="auto">
            <a:xfrm rot="-2963923">
              <a:off x="2269" y="2900"/>
              <a:ext cx="109" cy="109"/>
            </a:xfrm>
            <a:custGeom>
              <a:avLst/>
              <a:gdLst>
                <a:gd name="T0" fmla="*/ 62 w 161"/>
                <a:gd name="T1" fmla="*/ 72 h 142"/>
                <a:gd name="T2" fmla="*/ 59 w 161"/>
                <a:gd name="T3" fmla="*/ 78 h 142"/>
                <a:gd name="T4" fmla="*/ 55 w 161"/>
                <a:gd name="T5" fmla="*/ 81 h 142"/>
                <a:gd name="T6" fmla="*/ 50 w 161"/>
                <a:gd name="T7" fmla="*/ 84 h 142"/>
                <a:gd name="T8" fmla="*/ 45 w 161"/>
                <a:gd name="T9" fmla="*/ 84 h 142"/>
                <a:gd name="T10" fmla="*/ 39 w 161"/>
                <a:gd name="T11" fmla="*/ 84 h 142"/>
                <a:gd name="T12" fmla="*/ 32 w 161"/>
                <a:gd name="T13" fmla="*/ 81 h 142"/>
                <a:gd name="T14" fmla="*/ 26 w 161"/>
                <a:gd name="T15" fmla="*/ 79 h 142"/>
                <a:gd name="T16" fmla="*/ 20 w 161"/>
                <a:gd name="T17" fmla="*/ 74 h 142"/>
                <a:gd name="T18" fmla="*/ 14 w 161"/>
                <a:gd name="T19" fmla="*/ 69 h 142"/>
                <a:gd name="T20" fmla="*/ 9 w 161"/>
                <a:gd name="T21" fmla="*/ 63 h 142"/>
                <a:gd name="T22" fmla="*/ 5 w 161"/>
                <a:gd name="T23" fmla="*/ 55 h 142"/>
                <a:gd name="T24" fmla="*/ 2 w 161"/>
                <a:gd name="T25" fmla="*/ 49 h 142"/>
                <a:gd name="T26" fmla="*/ 0 w 161"/>
                <a:gd name="T27" fmla="*/ 44 h 142"/>
                <a:gd name="T28" fmla="*/ 0 w 161"/>
                <a:gd name="T29" fmla="*/ 36 h 142"/>
                <a:gd name="T30" fmla="*/ 0 w 161"/>
                <a:gd name="T31" fmla="*/ 30 h 142"/>
                <a:gd name="T32" fmla="*/ 2 w 161"/>
                <a:gd name="T33" fmla="*/ 25 h 142"/>
                <a:gd name="T34" fmla="*/ 14 w 161"/>
                <a:gd name="T35" fmla="*/ 0 h 142"/>
                <a:gd name="T36" fmla="*/ 74 w 161"/>
                <a:gd name="T37" fmla="*/ 48 h 142"/>
                <a:gd name="T38" fmla="*/ 62 w 161"/>
                <a:gd name="T39" fmla="*/ 72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142"/>
                <a:gd name="T62" fmla="*/ 161 w 161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142">
                  <a:moveTo>
                    <a:pt x="134" y="123"/>
                  </a:moveTo>
                  <a:lnTo>
                    <a:pt x="128" y="132"/>
                  </a:lnTo>
                  <a:lnTo>
                    <a:pt x="120" y="138"/>
                  </a:lnTo>
                  <a:lnTo>
                    <a:pt x="110" y="142"/>
                  </a:lnTo>
                  <a:lnTo>
                    <a:pt x="97" y="142"/>
                  </a:lnTo>
                  <a:lnTo>
                    <a:pt x="85" y="142"/>
                  </a:lnTo>
                  <a:lnTo>
                    <a:pt x="71" y="138"/>
                  </a:lnTo>
                  <a:lnTo>
                    <a:pt x="58" y="134"/>
                  </a:lnTo>
                  <a:lnTo>
                    <a:pt x="44" y="125"/>
                  </a:lnTo>
                  <a:lnTo>
                    <a:pt x="31" y="117"/>
                  </a:lnTo>
                  <a:lnTo>
                    <a:pt x="19" y="107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5" y="43"/>
                  </a:lnTo>
                  <a:lnTo>
                    <a:pt x="31" y="0"/>
                  </a:lnTo>
                  <a:lnTo>
                    <a:pt x="161" y="82"/>
                  </a:lnTo>
                  <a:lnTo>
                    <a:pt x="134" y="123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0" name="Rectangle 54"/>
            <p:cNvSpPr>
              <a:spLocks noChangeArrowheads="1"/>
            </p:cNvSpPr>
            <p:nvPr/>
          </p:nvSpPr>
          <p:spPr bwMode="auto">
            <a:xfrm rot="3776902">
              <a:off x="2239" y="2892"/>
              <a:ext cx="17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altLang="ja-JP" sz="800" b="1">
                  <a:solidFill>
                    <a:srgbClr val="FFFFFF"/>
                  </a:solidFill>
                  <a:ea typeface="MS Mincho" pitchFamily="49" charset="-128"/>
                  <a:cs typeface="Times New Roman" pitchFamily="18" charset="0"/>
                </a:rPr>
                <a:t>ACh</a:t>
              </a:r>
              <a:endParaRPr lang="en-US" sz="800" b="1">
                <a:ea typeface="MS Mincho" pitchFamily="49" charset="-128"/>
                <a:cs typeface="Times New Roman" pitchFamily="18" charset="0"/>
              </a:endParaRPr>
            </a:p>
          </p:txBody>
        </p:sp>
        <p:sp>
          <p:nvSpPr>
            <p:cNvPr id="41" name="Text Box 55"/>
            <p:cNvSpPr txBox="1">
              <a:spLocks noChangeArrowheads="1"/>
            </p:cNvSpPr>
            <p:nvPr/>
          </p:nvSpPr>
          <p:spPr bwMode="auto">
            <a:xfrm rot="-1166201">
              <a:off x="2252" y="2949"/>
              <a:ext cx="22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l-GR" sz="1200" b="1">
                  <a:ea typeface="MS PGothic" pitchFamily="34" charset="-128"/>
                  <a:cs typeface="Times New Roman" pitchFamily="18" charset="0"/>
                </a:rPr>
                <a:t>α</a:t>
              </a:r>
              <a:r>
                <a:rPr lang="en-US" sz="1200" b="1">
                  <a:ea typeface="MS PGothic" pitchFamily="34" charset="-128"/>
                  <a:cs typeface="Times New Roman" pitchFamily="18" charset="0"/>
                </a:rPr>
                <a:t>7</a:t>
              </a:r>
              <a:endParaRPr lang="el-GR" sz="1200" b="1">
                <a:ea typeface="MS PGothic" pitchFamily="34" charset="-128"/>
                <a:cs typeface="Times New Roman" pitchFamily="18" charset="0"/>
              </a:endParaRPr>
            </a:p>
          </p:txBody>
        </p:sp>
        <p:grpSp>
          <p:nvGrpSpPr>
            <p:cNvPr id="42" name="Group 56"/>
            <p:cNvGrpSpPr>
              <a:grpSpLocks/>
            </p:cNvGrpSpPr>
            <p:nvPr/>
          </p:nvGrpSpPr>
          <p:grpSpPr bwMode="auto">
            <a:xfrm rot="4483629">
              <a:off x="2886" y="2232"/>
              <a:ext cx="158" cy="215"/>
              <a:chOff x="6080" y="9631"/>
              <a:chExt cx="245" cy="301"/>
            </a:xfrm>
          </p:grpSpPr>
          <p:sp>
            <p:nvSpPr>
              <p:cNvPr id="506" name="Freeform 57"/>
              <p:cNvSpPr>
                <a:spLocks/>
              </p:cNvSpPr>
              <p:nvPr/>
            </p:nvSpPr>
            <p:spPr bwMode="auto">
              <a:xfrm>
                <a:off x="6086" y="9639"/>
                <a:ext cx="229" cy="280"/>
              </a:xfrm>
              <a:custGeom>
                <a:avLst/>
                <a:gdLst>
                  <a:gd name="T0" fmla="*/ 0 w 229"/>
                  <a:gd name="T1" fmla="*/ 72 h 280"/>
                  <a:gd name="T2" fmla="*/ 113 w 229"/>
                  <a:gd name="T3" fmla="*/ 280 h 280"/>
                  <a:gd name="T4" fmla="*/ 229 w 229"/>
                  <a:gd name="T5" fmla="*/ 0 h 280"/>
                  <a:gd name="T6" fmla="*/ 0 w 229"/>
                  <a:gd name="T7" fmla="*/ 72 h 2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9"/>
                  <a:gd name="T13" fmla="*/ 0 h 280"/>
                  <a:gd name="T14" fmla="*/ 229 w 229"/>
                  <a:gd name="T15" fmla="*/ 280 h 2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9" h="280">
                    <a:moveTo>
                      <a:pt x="0" y="72"/>
                    </a:moveTo>
                    <a:lnTo>
                      <a:pt x="113" y="280"/>
                    </a:lnTo>
                    <a:lnTo>
                      <a:pt x="229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507" name="Freeform 58"/>
              <p:cNvSpPr>
                <a:spLocks noEditPoints="1"/>
              </p:cNvSpPr>
              <p:nvPr/>
            </p:nvSpPr>
            <p:spPr bwMode="auto">
              <a:xfrm>
                <a:off x="6080" y="9631"/>
                <a:ext cx="245" cy="301"/>
              </a:xfrm>
              <a:custGeom>
                <a:avLst/>
                <a:gdLst>
                  <a:gd name="T0" fmla="*/ 115 w 245"/>
                  <a:gd name="T1" fmla="*/ 290 h 301"/>
                  <a:gd name="T2" fmla="*/ 121 w 245"/>
                  <a:gd name="T3" fmla="*/ 301 h 301"/>
                  <a:gd name="T4" fmla="*/ 125 w 245"/>
                  <a:gd name="T5" fmla="*/ 290 h 301"/>
                  <a:gd name="T6" fmla="*/ 241 w 245"/>
                  <a:gd name="T7" fmla="*/ 10 h 301"/>
                  <a:gd name="T8" fmla="*/ 245 w 245"/>
                  <a:gd name="T9" fmla="*/ 0 h 301"/>
                  <a:gd name="T10" fmla="*/ 235 w 245"/>
                  <a:gd name="T11" fmla="*/ 4 h 301"/>
                  <a:gd name="T12" fmla="*/ 6 w 245"/>
                  <a:gd name="T13" fmla="*/ 76 h 301"/>
                  <a:gd name="T14" fmla="*/ 0 w 245"/>
                  <a:gd name="T15" fmla="*/ 76 h 301"/>
                  <a:gd name="T16" fmla="*/ 2 w 245"/>
                  <a:gd name="T17" fmla="*/ 82 h 301"/>
                  <a:gd name="T18" fmla="*/ 115 w 245"/>
                  <a:gd name="T19" fmla="*/ 290 h 301"/>
                  <a:gd name="T20" fmla="*/ 10 w 245"/>
                  <a:gd name="T21" fmla="*/ 78 h 301"/>
                  <a:gd name="T22" fmla="*/ 6 w 245"/>
                  <a:gd name="T23" fmla="*/ 80 h 301"/>
                  <a:gd name="T24" fmla="*/ 8 w 245"/>
                  <a:gd name="T25" fmla="*/ 86 h 301"/>
                  <a:gd name="T26" fmla="*/ 237 w 245"/>
                  <a:gd name="T27" fmla="*/ 14 h 301"/>
                  <a:gd name="T28" fmla="*/ 235 w 245"/>
                  <a:gd name="T29" fmla="*/ 8 h 301"/>
                  <a:gd name="T30" fmla="*/ 231 w 245"/>
                  <a:gd name="T31" fmla="*/ 6 h 301"/>
                  <a:gd name="T32" fmla="*/ 115 w 245"/>
                  <a:gd name="T33" fmla="*/ 286 h 301"/>
                  <a:gd name="T34" fmla="*/ 119 w 245"/>
                  <a:gd name="T35" fmla="*/ 288 h 301"/>
                  <a:gd name="T36" fmla="*/ 123 w 245"/>
                  <a:gd name="T37" fmla="*/ 286 h 301"/>
                  <a:gd name="T38" fmla="*/ 10 w 245"/>
                  <a:gd name="T39" fmla="*/ 78 h 3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45"/>
                  <a:gd name="T61" fmla="*/ 0 h 301"/>
                  <a:gd name="T62" fmla="*/ 245 w 245"/>
                  <a:gd name="T63" fmla="*/ 301 h 30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45" h="301">
                    <a:moveTo>
                      <a:pt x="115" y="290"/>
                    </a:moveTo>
                    <a:lnTo>
                      <a:pt x="121" y="301"/>
                    </a:lnTo>
                    <a:lnTo>
                      <a:pt x="125" y="290"/>
                    </a:lnTo>
                    <a:lnTo>
                      <a:pt x="241" y="10"/>
                    </a:lnTo>
                    <a:lnTo>
                      <a:pt x="245" y="0"/>
                    </a:lnTo>
                    <a:lnTo>
                      <a:pt x="235" y="4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2" y="82"/>
                    </a:lnTo>
                    <a:lnTo>
                      <a:pt x="115" y="290"/>
                    </a:lnTo>
                    <a:close/>
                    <a:moveTo>
                      <a:pt x="10" y="78"/>
                    </a:moveTo>
                    <a:lnTo>
                      <a:pt x="6" y="80"/>
                    </a:lnTo>
                    <a:lnTo>
                      <a:pt x="8" y="86"/>
                    </a:lnTo>
                    <a:lnTo>
                      <a:pt x="237" y="14"/>
                    </a:lnTo>
                    <a:lnTo>
                      <a:pt x="235" y="8"/>
                    </a:lnTo>
                    <a:lnTo>
                      <a:pt x="231" y="6"/>
                    </a:lnTo>
                    <a:lnTo>
                      <a:pt x="115" y="286"/>
                    </a:lnTo>
                    <a:lnTo>
                      <a:pt x="119" y="288"/>
                    </a:lnTo>
                    <a:lnTo>
                      <a:pt x="123" y="286"/>
                    </a:lnTo>
                    <a:lnTo>
                      <a:pt x="1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43" name="Rectangle 59"/>
            <p:cNvSpPr>
              <a:spLocks noChangeArrowheads="1"/>
            </p:cNvSpPr>
            <p:nvPr/>
          </p:nvSpPr>
          <p:spPr bwMode="auto">
            <a:xfrm rot="403629">
              <a:off x="2941" y="2290"/>
              <a:ext cx="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800" b="1">
                  <a:solidFill>
                    <a:srgbClr val="000000"/>
                  </a:solidFill>
                  <a:ea typeface="MS Mincho" pitchFamily="49" charset="-128"/>
                </a:rPr>
                <a:t>NT</a:t>
              </a:r>
              <a:endParaRPr lang="en-US" sz="800" b="1">
                <a:ea typeface="MS PGothic" pitchFamily="34" charset="-128"/>
              </a:endParaRPr>
            </a:p>
          </p:txBody>
        </p:sp>
        <p:sp>
          <p:nvSpPr>
            <p:cNvPr id="44" name="Rectangle 60"/>
            <p:cNvSpPr>
              <a:spLocks noChangeArrowheads="1"/>
            </p:cNvSpPr>
            <p:nvPr/>
          </p:nvSpPr>
          <p:spPr bwMode="auto">
            <a:xfrm rot="-1458273">
              <a:off x="2286" y="2672"/>
              <a:ext cx="14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1100" b="1">
                  <a:solidFill>
                    <a:srgbClr val="000000"/>
                  </a:solidFill>
                  <a:ea typeface="MS Mincho" pitchFamily="49" charset="-128"/>
                </a:rPr>
                <a:t>Na</a:t>
              </a:r>
              <a:r>
                <a:rPr lang="en-US" altLang="ja-JP" sz="1100" b="1" baseline="30000">
                  <a:solidFill>
                    <a:srgbClr val="000000"/>
                  </a:solidFill>
                  <a:ea typeface="MS Mincho" pitchFamily="49" charset="-128"/>
                </a:rPr>
                <a:t>+</a:t>
              </a:r>
              <a:endParaRPr lang="en-US" sz="1100" b="1" baseline="30000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45" name="Line 61"/>
            <p:cNvSpPr>
              <a:spLocks noChangeAspect="1" noChangeShapeType="1"/>
            </p:cNvSpPr>
            <p:nvPr/>
          </p:nvSpPr>
          <p:spPr bwMode="auto">
            <a:xfrm rot="-1701021">
              <a:off x="2431" y="3336"/>
              <a:ext cx="1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6" name="Freeform 62"/>
            <p:cNvSpPr>
              <a:spLocks/>
            </p:cNvSpPr>
            <p:nvPr/>
          </p:nvSpPr>
          <p:spPr bwMode="auto">
            <a:xfrm>
              <a:off x="2808" y="2586"/>
              <a:ext cx="222" cy="135"/>
            </a:xfrm>
            <a:custGeom>
              <a:avLst/>
              <a:gdLst>
                <a:gd name="T0" fmla="*/ 71 w 347"/>
                <a:gd name="T1" fmla="*/ 0 h 189"/>
                <a:gd name="T2" fmla="*/ 0 w 347"/>
                <a:gd name="T3" fmla="*/ 96 h 189"/>
                <a:gd name="T4" fmla="*/ 142 w 347"/>
                <a:gd name="T5" fmla="*/ 96 h 189"/>
                <a:gd name="T6" fmla="*/ 71 w 347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7"/>
                <a:gd name="T13" fmla="*/ 0 h 189"/>
                <a:gd name="T14" fmla="*/ 347 w 347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7" h="189">
                  <a:moveTo>
                    <a:pt x="174" y="0"/>
                  </a:moveTo>
                  <a:lnTo>
                    <a:pt x="0" y="189"/>
                  </a:lnTo>
                  <a:lnTo>
                    <a:pt x="347" y="18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99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7" name="Rectangle 63"/>
            <p:cNvSpPr>
              <a:spLocks noChangeArrowheads="1"/>
            </p:cNvSpPr>
            <p:nvPr/>
          </p:nvSpPr>
          <p:spPr bwMode="auto">
            <a:xfrm>
              <a:off x="2873" y="2642"/>
              <a:ext cx="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800" b="1">
                  <a:solidFill>
                    <a:srgbClr val="000000"/>
                  </a:solidFill>
                  <a:ea typeface="MS Mincho" pitchFamily="49" charset="-128"/>
                </a:rPr>
                <a:t>NT</a:t>
              </a:r>
              <a:endParaRPr lang="en-US" sz="800" b="1">
                <a:ea typeface="MS PGothic" pitchFamily="34" charset="-128"/>
              </a:endParaRPr>
            </a:p>
          </p:txBody>
        </p:sp>
        <p:sp>
          <p:nvSpPr>
            <p:cNvPr id="48" name="Freeform 64"/>
            <p:cNvSpPr>
              <a:spLocks/>
            </p:cNvSpPr>
            <p:nvPr/>
          </p:nvSpPr>
          <p:spPr bwMode="auto">
            <a:xfrm>
              <a:off x="3048" y="2975"/>
              <a:ext cx="222" cy="135"/>
            </a:xfrm>
            <a:custGeom>
              <a:avLst/>
              <a:gdLst>
                <a:gd name="T0" fmla="*/ 71 w 347"/>
                <a:gd name="T1" fmla="*/ 0 h 189"/>
                <a:gd name="T2" fmla="*/ 0 w 347"/>
                <a:gd name="T3" fmla="*/ 96 h 189"/>
                <a:gd name="T4" fmla="*/ 142 w 347"/>
                <a:gd name="T5" fmla="*/ 96 h 189"/>
                <a:gd name="T6" fmla="*/ 71 w 347"/>
                <a:gd name="T7" fmla="*/ 0 h 18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47"/>
                <a:gd name="T13" fmla="*/ 0 h 189"/>
                <a:gd name="T14" fmla="*/ 347 w 347"/>
                <a:gd name="T15" fmla="*/ 189 h 18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47" h="189">
                  <a:moveTo>
                    <a:pt x="174" y="0"/>
                  </a:moveTo>
                  <a:lnTo>
                    <a:pt x="0" y="189"/>
                  </a:lnTo>
                  <a:lnTo>
                    <a:pt x="347" y="189"/>
                  </a:lnTo>
                  <a:lnTo>
                    <a:pt x="174" y="0"/>
                  </a:lnTo>
                  <a:close/>
                </a:path>
              </a:pathLst>
            </a:custGeom>
            <a:solidFill>
              <a:srgbClr val="FF9900"/>
            </a:solidFill>
            <a:ln w="1270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49" name="Rectangle 65"/>
            <p:cNvSpPr>
              <a:spLocks noChangeArrowheads="1"/>
            </p:cNvSpPr>
            <p:nvPr/>
          </p:nvSpPr>
          <p:spPr bwMode="auto">
            <a:xfrm>
              <a:off x="3113" y="3031"/>
              <a:ext cx="85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800" b="1">
                  <a:solidFill>
                    <a:srgbClr val="000000"/>
                  </a:solidFill>
                  <a:ea typeface="MS Mincho" pitchFamily="49" charset="-128"/>
                </a:rPr>
                <a:t>NT</a:t>
              </a:r>
              <a:endParaRPr lang="en-US" sz="800" b="1">
                <a:ea typeface="MS PGothic" pitchFamily="34" charset="-128"/>
              </a:endParaRPr>
            </a:p>
          </p:txBody>
        </p:sp>
        <p:sp>
          <p:nvSpPr>
            <p:cNvPr id="50" name="Freeform 66"/>
            <p:cNvSpPr>
              <a:spLocks noEditPoints="1"/>
            </p:cNvSpPr>
            <p:nvPr/>
          </p:nvSpPr>
          <p:spPr bwMode="auto">
            <a:xfrm rot="18958241" flipV="1">
              <a:off x="3090" y="3146"/>
              <a:ext cx="166" cy="200"/>
            </a:xfrm>
            <a:custGeom>
              <a:avLst/>
              <a:gdLst>
                <a:gd name="T0" fmla="*/ 43 w 260"/>
                <a:gd name="T1" fmla="*/ 138 h 280"/>
                <a:gd name="T2" fmla="*/ 46 w 260"/>
                <a:gd name="T3" fmla="*/ 143 h 280"/>
                <a:gd name="T4" fmla="*/ 47 w 260"/>
                <a:gd name="T5" fmla="*/ 138 h 280"/>
                <a:gd name="T6" fmla="*/ 104 w 260"/>
                <a:gd name="T7" fmla="*/ 4 h 280"/>
                <a:gd name="T8" fmla="*/ 106 w 260"/>
                <a:gd name="T9" fmla="*/ 0 h 280"/>
                <a:gd name="T10" fmla="*/ 103 w 260"/>
                <a:gd name="T11" fmla="*/ 1 h 280"/>
                <a:gd name="T12" fmla="*/ 3 w 260"/>
                <a:gd name="T13" fmla="*/ 20 h 280"/>
                <a:gd name="T14" fmla="*/ 0 w 260"/>
                <a:gd name="T15" fmla="*/ 20 h 280"/>
                <a:gd name="T16" fmla="*/ 2 w 260"/>
                <a:gd name="T17" fmla="*/ 23 h 280"/>
                <a:gd name="T18" fmla="*/ 43 w 260"/>
                <a:gd name="T19" fmla="*/ 138 h 280"/>
                <a:gd name="T20" fmla="*/ 6 w 260"/>
                <a:gd name="T21" fmla="*/ 21 h 280"/>
                <a:gd name="T22" fmla="*/ 3 w 260"/>
                <a:gd name="T23" fmla="*/ 22 h 280"/>
                <a:gd name="T24" fmla="*/ 4 w 260"/>
                <a:gd name="T25" fmla="*/ 25 h 280"/>
                <a:gd name="T26" fmla="*/ 103 w 260"/>
                <a:gd name="T27" fmla="*/ 6 h 280"/>
                <a:gd name="T28" fmla="*/ 103 w 260"/>
                <a:gd name="T29" fmla="*/ 3 h 280"/>
                <a:gd name="T30" fmla="*/ 101 w 260"/>
                <a:gd name="T31" fmla="*/ 2 h 280"/>
                <a:gd name="T32" fmla="*/ 43 w 260"/>
                <a:gd name="T33" fmla="*/ 136 h 280"/>
                <a:gd name="T34" fmla="*/ 46 w 260"/>
                <a:gd name="T35" fmla="*/ 136 h 280"/>
                <a:gd name="T36" fmla="*/ 48 w 260"/>
                <a:gd name="T37" fmla="*/ 136 h 280"/>
                <a:gd name="T38" fmla="*/ 6 w 260"/>
                <a:gd name="T39" fmla="*/ 21 h 280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0"/>
                <a:gd name="T61" fmla="*/ 0 h 280"/>
                <a:gd name="T62" fmla="*/ 260 w 260"/>
                <a:gd name="T63" fmla="*/ 280 h 280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0" h="280">
                  <a:moveTo>
                    <a:pt x="107" y="270"/>
                  </a:moveTo>
                  <a:lnTo>
                    <a:pt x="112" y="280"/>
                  </a:lnTo>
                  <a:lnTo>
                    <a:pt x="116" y="270"/>
                  </a:lnTo>
                  <a:lnTo>
                    <a:pt x="256" y="8"/>
                  </a:lnTo>
                  <a:lnTo>
                    <a:pt x="260" y="0"/>
                  </a:lnTo>
                  <a:lnTo>
                    <a:pt x="252" y="2"/>
                  </a:lnTo>
                  <a:lnTo>
                    <a:pt x="8" y="39"/>
                  </a:lnTo>
                  <a:lnTo>
                    <a:pt x="0" y="39"/>
                  </a:lnTo>
                  <a:lnTo>
                    <a:pt x="4" y="45"/>
                  </a:lnTo>
                  <a:lnTo>
                    <a:pt x="107" y="270"/>
                  </a:lnTo>
                  <a:close/>
                  <a:moveTo>
                    <a:pt x="15" y="41"/>
                  </a:moveTo>
                  <a:lnTo>
                    <a:pt x="8" y="43"/>
                  </a:lnTo>
                  <a:lnTo>
                    <a:pt x="10" y="49"/>
                  </a:lnTo>
                  <a:lnTo>
                    <a:pt x="254" y="12"/>
                  </a:lnTo>
                  <a:lnTo>
                    <a:pt x="252" y="6"/>
                  </a:lnTo>
                  <a:lnTo>
                    <a:pt x="248" y="4"/>
                  </a:lnTo>
                  <a:lnTo>
                    <a:pt x="107" y="266"/>
                  </a:lnTo>
                  <a:lnTo>
                    <a:pt x="112" y="268"/>
                  </a:lnTo>
                  <a:lnTo>
                    <a:pt x="118" y="266"/>
                  </a:lnTo>
                  <a:lnTo>
                    <a:pt x="15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1" name="Group 67"/>
            <p:cNvGrpSpPr>
              <a:grpSpLocks/>
            </p:cNvGrpSpPr>
            <p:nvPr/>
          </p:nvGrpSpPr>
          <p:grpSpPr bwMode="auto">
            <a:xfrm>
              <a:off x="3021" y="3167"/>
              <a:ext cx="192" cy="176"/>
              <a:chOff x="3024" y="2544"/>
              <a:chExt cx="192" cy="176"/>
            </a:xfrm>
          </p:grpSpPr>
          <p:grpSp>
            <p:nvGrpSpPr>
              <p:cNvPr id="502" name="Group 68"/>
              <p:cNvGrpSpPr>
                <a:grpSpLocks/>
              </p:cNvGrpSpPr>
              <p:nvPr/>
            </p:nvGrpSpPr>
            <p:grpSpPr bwMode="auto">
              <a:xfrm>
                <a:off x="3024" y="2544"/>
                <a:ext cx="192" cy="176"/>
                <a:chOff x="6092" y="9940"/>
                <a:chExt cx="299" cy="247"/>
              </a:xfrm>
            </p:grpSpPr>
            <p:sp>
              <p:nvSpPr>
                <p:cNvPr id="504" name="Freeform 69"/>
                <p:cNvSpPr>
                  <a:spLocks/>
                </p:cNvSpPr>
                <p:nvPr/>
              </p:nvSpPr>
              <p:spPr bwMode="auto">
                <a:xfrm>
                  <a:off x="6104" y="9948"/>
                  <a:ext cx="279" cy="229"/>
                </a:xfrm>
                <a:custGeom>
                  <a:avLst/>
                  <a:gdLst>
                    <a:gd name="T0" fmla="*/ 215 w 279"/>
                    <a:gd name="T1" fmla="*/ 0 h 229"/>
                    <a:gd name="T2" fmla="*/ 0 w 279"/>
                    <a:gd name="T3" fmla="*/ 107 h 229"/>
                    <a:gd name="T4" fmla="*/ 279 w 279"/>
                    <a:gd name="T5" fmla="*/ 229 h 229"/>
                    <a:gd name="T6" fmla="*/ 215 w 279"/>
                    <a:gd name="T7" fmla="*/ 0 h 229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279"/>
                    <a:gd name="T13" fmla="*/ 0 h 229"/>
                    <a:gd name="T14" fmla="*/ 279 w 279"/>
                    <a:gd name="T15" fmla="*/ 229 h 229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79" h="229">
                      <a:moveTo>
                        <a:pt x="215" y="0"/>
                      </a:moveTo>
                      <a:lnTo>
                        <a:pt x="0" y="107"/>
                      </a:lnTo>
                      <a:lnTo>
                        <a:pt x="279" y="229"/>
                      </a:lnTo>
                      <a:lnTo>
                        <a:pt x="215" y="0"/>
                      </a:lnTo>
                      <a:close/>
                    </a:path>
                  </a:pathLst>
                </a:custGeom>
                <a:solidFill>
                  <a:srgbClr val="FF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505" name="Freeform 70"/>
                <p:cNvSpPr>
                  <a:spLocks noEditPoints="1"/>
                </p:cNvSpPr>
                <p:nvPr/>
              </p:nvSpPr>
              <p:spPr bwMode="auto">
                <a:xfrm>
                  <a:off x="6092" y="9940"/>
                  <a:ext cx="299" cy="247"/>
                </a:xfrm>
                <a:custGeom>
                  <a:avLst/>
                  <a:gdLst>
                    <a:gd name="T0" fmla="*/ 10 w 299"/>
                    <a:gd name="T1" fmla="*/ 111 h 247"/>
                    <a:gd name="T2" fmla="*/ 0 w 299"/>
                    <a:gd name="T3" fmla="*/ 115 h 247"/>
                    <a:gd name="T4" fmla="*/ 10 w 299"/>
                    <a:gd name="T5" fmla="*/ 122 h 247"/>
                    <a:gd name="T6" fmla="*/ 289 w 299"/>
                    <a:gd name="T7" fmla="*/ 243 h 247"/>
                    <a:gd name="T8" fmla="*/ 299 w 299"/>
                    <a:gd name="T9" fmla="*/ 247 h 247"/>
                    <a:gd name="T10" fmla="*/ 297 w 299"/>
                    <a:gd name="T11" fmla="*/ 237 h 247"/>
                    <a:gd name="T12" fmla="*/ 233 w 299"/>
                    <a:gd name="T13" fmla="*/ 8 h 247"/>
                    <a:gd name="T14" fmla="*/ 231 w 299"/>
                    <a:gd name="T15" fmla="*/ 0 h 247"/>
                    <a:gd name="T16" fmla="*/ 225 w 299"/>
                    <a:gd name="T17" fmla="*/ 4 h 247"/>
                    <a:gd name="T18" fmla="*/ 10 w 299"/>
                    <a:gd name="T19" fmla="*/ 111 h 247"/>
                    <a:gd name="T20" fmla="*/ 229 w 299"/>
                    <a:gd name="T21" fmla="*/ 14 h 247"/>
                    <a:gd name="T22" fmla="*/ 227 w 299"/>
                    <a:gd name="T23" fmla="*/ 8 h 247"/>
                    <a:gd name="T24" fmla="*/ 223 w 299"/>
                    <a:gd name="T25" fmla="*/ 10 h 247"/>
                    <a:gd name="T26" fmla="*/ 287 w 299"/>
                    <a:gd name="T27" fmla="*/ 239 h 247"/>
                    <a:gd name="T28" fmla="*/ 291 w 299"/>
                    <a:gd name="T29" fmla="*/ 237 h 247"/>
                    <a:gd name="T30" fmla="*/ 293 w 299"/>
                    <a:gd name="T31" fmla="*/ 233 h 247"/>
                    <a:gd name="T32" fmla="*/ 14 w 299"/>
                    <a:gd name="T33" fmla="*/ 111 h 247"/>
                    <a:gd name="T34" fmla="*/ 12 w 299"/>
                    <a:gd name="T35" fmla="*/ 115 h 247"/>
                    <a:gd name="T36" fmla="*/ 14 w 299"/>
                    <a:gd name="T37" fmla="*/ 122 h 247"/>
                    <a:gd name="T38" fmla="*/ 229 w 299"/>
                    <a:gd name="T39" fmla="*/ 14 h 247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299"/>
                    <a:gd name="T61" fmla="*/ 0 h 247"/>
                    <a:gd name="T62" fmla="*/ 299 w 299"/>
                    <a:gd name="T63" fmla="*/ 247 h 247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299" h="247">
                      <a:moveTo>
                        <a:pt x="10" y="111"/>
                      </a:moveTo>
                      <a:lnTo>
                        <a:pt x="0" y="115"/>
                      </a:lnTo>
                      <a:lnTo>
                        <a:pt x="10" y="122"/>
                      </a:lnTo>
                      <a:lnTo>
                        <a:pt x="289" y="243"/>
                      </a:lnTo>
                      <a:lnTo>
                        <a:pt x="299" y="247"/>
                      </a:lnTo>
                      <a:lnTo>
                        <a:pt x="297" y="237"/>
                      </a:lnTo>
                      <a:lnTo>
                        <a:pt x="233" y="8"/>
                      </a:lnTo>
                      <a:lnTo>
                        <a:pt x="231" y="0"/>
                      </a:lnTo>
                      <a:lnTo>
                        <a:pt x="225" y="4"/>
                      </a:lnTo>
                      <a:lnTo>
                        <a:pt x="10" y="111"/>
                      </a:lnTo>
                      <a:close/>
                      <a:moveTo>
                        <a:pt x="229" y="14"/>
                      </a:moveTo>
                      <a:lnTo>
                        <a:pt x="227" y="8"/>
                      </a:lnTo>
                      <a:lnTo>
                        <a:pt x="223" y="10"/>
                      </a:lnTo>
                      <a:lnTo>
                        <a:pt x="287" y="239"/>
                      </a:lnTo>
                      <a:lnTo>
                        <a:pt x="291" y="237"/>
                      </a:lnTo>
                      <a:lnTo>
                        <a:pt x="293" y="233"/>
                      </a:lnTo>
                      <a:lnTo>
                        <a:pt x="14" y="111"/>
                      </a:lnTo>
                      <a:lnTo>
                        <a:pt x="12" y="115"/>
                      </a:lnTo>
                      <a:lnTo>
                        <a:pt x="14" y="122"/>
                      </a:lnTo>
                      <a:lnTo>
                        <a:pt x="229" y="1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503" name="Rectangle 71"/>
              <p:cNvSpPr>
                <a:spLocks noChangeArrowheads="1"/>
              </p:cNvSpPr>
              <p:nvPr/>
            </p:nvSpPr>
            <p:spPr bwMode="auto">
              <a:xfrm rot="1380000">
                <a:off x="3094" y="2594"/>
                <a:ext cx="8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000000"/>
                    </a:solidFill>
                    <a:ea typeface="MS Mincho" pitchFamily="49" charset="-128"/>
                  </a:rPr>
                  <a:t>NT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grpSp>
          <p:nvGrpSpPr>
            <p:cNvPr id="52" name="Group 72"/>
            <p:cNvGrpSpPr>
              <a:grpSpLocks/>
            </p:cNvGrpSpPr>
            <p:nvPr/>
          </p:nvGrpSpPr>
          <p:grpSpPr bwMode="auto">
            <a:xfrm>
              <a:off x="1434" y="867"/>
              <a:ext cx="1036" cy="947"/>
              <a:chOff x="672" y="912"/>
              <a:chExt cx="1036" cy="947"/>
            </a:xfrm>
          </p:grpSpPr>
          <p:sp>
            <p:nvSpPr>
              <p:cNvPr id="497" name="Freeform 73"/>
              <p:cNvSpPr>
                <a:spLocks/>
              </p:cNvSpPr>
              <p:nvPr/>
            </p:nvSpPr>
            <p:spPr bwMode="auto">
              <a:xfrm rot="6127">
                <a:off x="689" y="924"/>
                <a:ext cx="1009" cy="923"/>
              </a:xfrm>
              <a:custGeom>
                <a:avLst/>
                <a:gdLst>
                  <a:gd name="T0" fmla="*/ 4 w 1578"/>
                  <a:gd name="T1" fmla="*/ 481 h 1295"/>
                  <a:gd name="T2" fmla="*/ 31 w 1578"/>
                  <a:gd name="T3" fmla="*/ 480 h 1295"/>
                  <a:gd name="T4" fmla="*/ 106 w 1578"/>
                  <a:gd name="T5" fmla="*/ 479 h 1295"/>
                  <a:gd name="T6" fmla="*/ 182 w 1578"/>
                  <a:gd name="T7" fmla="*/ 477 h 1295"/>
                  <a:gd name="T8" fmla="*/ 211 w 1578"/>
                  <a:gd name="T9" fmla="*/ 475 h 1295"/>
                  <a:gd name="T10" fmla="*/ 218 w 1578"/>
                  <a:gd name="T11" fmla="*/ 475 h 1295"/>
                  <a:gd name="T12" fmla="*/ 256 w 1578"/>
                  <a:gd name="T13" fmla="*/ 482 h 1295"/>
                  <a:gd name="T14" fmla="*/ 300 w 1578"/>
                  <a:gd name="T15" fmla="*/ 497 h 1295"/>
                  <a:gd name="T16" fmla="*/ 328 w 1578"/>
                  <a:gd name="T17" fmla="*/ 515 h 1295"/>
                  <a:gd name="T18" fmla="*/ 345 w 1578"/>
                  <a:gd name="T19" fmla="*/ 530 h 1295"/>
                  <a:gd name="T20" fmla="*/ 355 w 1578"/>
                  <a:gd name="T21" fmla="*/ 545 h 1295"/>
                  <a:gd name="T22" fmla="*/ 361 w 1578"/>
                  <a:gd name="T23" fmla="*/ 548 h 1295"/>
                  <a:gd name="T24" fmla="*/ 365 w 1578"/>
                  <a:gd name="T25" fmla="*/ 560 h 1295"/>
                  <a:gd name="T26" fmla="*/ 373 w 1578"/>
                  <a:gd name="T27" fmla="*/ 570 h 1295"/>
                  <a:gd name="T28" fmla="*/ 407 w 1578"/>
                  <a:gd name="T29" fmla="*/ 606 h 1295"/>
                  <a:gd name="T30" fmla="*/ 425 w 1578"/>
                  <a:gd name="T31" fmla="*/ 617 h 1295"/>
                  <a:gd name="T32" fmla="*/ 432 w 1578"/>
                  <a:gd name="T33" fmla="*/ 622 h 1295"/>
                  <a:gd name="T34" fmla="*/ 441 w 1578"/>
                  <a:gd name="T35" fmla="*/ 630 h 1295"/>
                  <a:gd name="T36" fmla="*/ 439 w 1578"/>
                  <a:gd name="T37" fmla="*/ 625 h 1295"/>
                  <a:gd name="T38" fmla="*/ 450 w 1578"/>
                  <a:gd name="T39" fmla="*/ 633 h 1295"/>
                  <a:gd name="T40" fmla="*/ 507 w 1578"/>
                  <a:gd name="T41" fmla="*/ 658 h 1295"/>
                  <a:gd name="T42" fmla="*/ 529 w 1578"/>
                  <a:gd name="T43" fmla="*/ 657 h 1295"/>
                  <a:gd name="T44" fmla="*/ 540 w 1578"/>
                  <a:gd name="T45" fmla="*/ 651 h 1295"/>
                  <a:gd name="T46" fmla="*/ 559 w 1578"/>
                  <a:gd name="T47" fmla="*/ 640 h 1295"/>
                  <a:gd name="T48" fmla="*/ 566 w 1578"/>
                  <a:gd name="T49" fmla="*/ 633 h 1295"/>
                  <a:gd name="T50" fmla="*/ 581 w 1578"/>
                  <a:gd name="T51" fmla="*/ 618 h 1295"/>
                  <a:gd name="T52" fmla="*/ 591 w 1578"/>
                  <a:gd name="T53" fmla="*/ 599 h 1295"/>
                  <a:gd name="T54" fmla="*/ 592 w 1578"/>
                  <a:gd name="T55" fmla="*/ 600 h 1295"/>
                  <a:gd name="T56" fmla="*/ 597 w 1578"/>
                  <a:gd name="T57" fmla="*/ 594 h 1295"/>
                  <a:gd name="T58" fmla="*/ 606 w 1578"/>
                  <a:gd name="T59" fmla="*/ 575 h 1295"/>
                  <a:gd name="T60" fmla="*/ 623 w 1578"/>
                  <a:gd name="T61" fmla="*/ 522 h 1295"/>
                  <a:gd name="T62" fmla="*/ 637 w 1578"/>
                  <a:gd name="T63" fmla="*/ 446 h 1295"/>
                  <a:gd name="T64" fmla="*/ 645 w 1578"/>
                  <a:gd name="T65" fmla="*/ 298 h 1295"/>
                  <a:gd name="T66" fmla="*/ 641 w 1578"/>
                  <a:gd name="T67" fmla="*/ 187 h 1295"/>
                  <a:gd name="T68" fmla="*/ 622 w 1578"/>
                  <a:gd name="T69" fmla="*/ 111 h 1295"/>
                  <a:gd name="T70" fmla="*/ 606 w 1578"/>
                  <a:gd name="T71" fmla="*/ 75 h 1295"/>
                  <a:gd name="T72" fmla="*/ 605 w 1578"/>
                  <a:gd name="T73" fmla="*/ 69 h 1295"/>
                  <a:gd name="T74" fmla="*/ 600 w 1578"/>
                  <a:gd name="T75" fmla="*/ 65 h 1295"/>
                  <a:gd name="T76" fmla="*/ 584 w 1578"/>
                  <a:gd name="T77" fmla="*/ 41 h 1295"/>
                  <a:gd name="T78" fmla="*/ 570 w 1578"/>
                  <a:gd name="T79" fmla="*/ 23 h 1295"/>
                  <a:gd name="T80" fmla="*/ 566 w 1578"/>
                  <a:gd name="T81" fmla="*/ 17 h 1295"/>
                  <a:gd name="T82" fmla="*/ 550 w 1578"/>
                  <a:gd name="T83" fmla="*/ 11 h 1295"/>
                  <a:gd name="T84" fmla="*/ 529 w 1578"/>
                  <a:gd name="T85" fmla="*/ 2 h 1295"/>
                  <a:gd name="T86" fmla="*/ 503 w 1578"/>
                  <a:gd name="T87" fmla="*/ 0 h 1295"/>
                  <a:gd name="T88" fmla="*/ 484 w 1578"/>
                  <a:gd name="T89" fmla="*/ 2 h 1295"/>
                  <a:gd name="T90" fmla="*/ 452 w 1578"/>
                  <a:gd name="T91" fmla="*/ 22 h 1295"/>
                  <a:gd name="T92" fmla="*/ 417 w 1578"/>
                  <a:gd name="T93" fmla="*/ 47 h 1295"/>
                  <a:gd name="T94" fmla="*/ 392 w 1578"/>
                  <a:gd name="T95" fmla="*/ 66 h 1295"/>
                  <a:gd name="T96" fmla="*/ 370 w 1578"/>
                  <a:gd name="T97" fmla="*/ 89 h 1295"/>
                  <a:gd name="T98" fmla="*/ 360 w 1578"/>
                  <a:gd name="T99" fmla="*/ 100 h 1295"/>
                  <a:gd name="T100" fmla="*/ 344 w 1578"/>
                  <a:gd name="T101" fmla="*/ 120 h 1295"/>
                  <a:gd name="T102" fmla="*/ 333 w 1578"/>
                  <a:gd name="T103" fmla="*/ 131 h 1295"/>
                  <a:gd name="T104" fmla="*/ 315 w 1578"/>
                  <a:gd name="T105" fmla="*/ 152 h 1295"/>
                  <a:gd name="T106" fmla="*/ 315 w 1578"/>
                  <a:gd name="T107" fmla="*/ 150 h 1295"/>
                  <a:gd name="T108" fmla="*/ 306 w 1578"/>
                  <a:gd name="T109" fmla="*/ 159 h 1295"/>
                  <a:gd name="T110" fmla="*/ 276 w 1578"/>
                  <a:gd name="T111" fmla="*/ 178 h 1295"/>
                  <a:gd name="T112" fmla="*/ 253 w 1578"/>
                  <a:gd name="T113" fmla="*/ 185 h 1295"/>
                  <a:gd name="T114" fmla="*/ 194 w 1578"/>
                  <a:gd name="T115" fmla="*/ 185 h 1295"/>
                  <a:gd name="T116" fmla="*/ 102 w 1578"/>
                  <a:gd name="T117" fmla="*/ 187 h 1295"/>
                  <a:gd name="T118" fmla="*/ 43 w 1578"/>
                  <a:gd name="T119" fmla="*/ 188 h 1295"/>
                  <a:gd name="T120" fmla="*/ 36 w 1578"/>
                  <a:gd name="T121" fmla="*/ 190 h 1295"/>
                  <a:gd name="T122" fmla="*/ 36 w 1578"/>
                  <a:gd name="T123" fmla="*/ 188 h 1295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578"/>
                  <a:gd name="T187" fmla="*/ 0 h 1295"/>
                  <a:gd name="T188" fmla="*/ 1578 w 1578"/>
                  <a:gd name="T189" fmla="*/ 1295 h 1295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578" h="1295">
                    <a:moveTo>
                      <a:pt x="0" y="947"/>
                    </a:moveTo>
                    <a:lnTo>
                      <a:pt x="0" y="947"/>
                    </a:lnTo>
                    <a:lnTo>
                      <a:pt x="4" y="947"/>
                    </a:lnTo>
                    <a:lnTo>
                      <a:pt x="10" y="947"/>
                    </a:lnTo>
                    <a:lnTo>
                      <a:pt x="19" y="947"/>
                    </a:lnTo>
                    <a:lnTo>
                      <a:pt x="31" y="947"/>
                    </a:lnTo>
                    <a:lnTo>
                      <a:pt x="43" y="947"/>
                    </a:lnTo>
                    <a:lnTo>
                      <a:pt x="76" y="945"/>
                    </a:lnTo>
                    <a:lnTo>
                      <a:pt x="118" y="945"/>
                    </a:lnTo>
                    <a:lnTo>
                      <a:pt x="161" y="945"/>
                    </a:lnTo>
                    <a:lnTo>
                      <a:pt x="208" y="943"/>
                    </a:lnTo>
                    <a:lnTo>
                      <a:pt x="260" y="943"/>
                    </a:lnTo>
                    <a:lnTo>
                      <a:pt x="310" y="940"/>
                    </a:lnTo>
                    <a:lnTo>
                      <a:pt x="357" y="940"/>
                    </a:lnTo>
                    <a:lnTo>
                      <a:pt x="402" y="940"/>
                    </a:lnTo>
                    <a:lnTo>
                      <a:pt x="444" y="938"/>
                    </a:lnTo>
                    <a:lnTo>
                      <a:pt x="479" y="938"/>
                    </a:lnTo>
                    <a:lnTo>
                      <a:pt x="493" y="938"/>
                    </a:lnTo>
                    <a:lnTo>
                      <a:pt x="505" y="938"/>
                    </a:lnTo>
                    <a:lnTo>
                      <a:pt x="516" y="936"/>
                    </a:lnTo>
                    <a:lnTo>
                      <a:pt x="524" y="936"/>
                    </a:lnTo>
                    <a:lnTo>
                      <a:pt x="528" y="936"/>
                    </a:lnTo>
                    <a:lnTo>
                      <a:pt x="530" y="936"/>
                    </a:lnTo>
                    <a:lnTo>
                      <a:pt x="534" y="936"/>
                    </a:lnTo>
                    <a:lnTo>
                      <a:pt x="538" y="936"/>
                    </a:lnTo>
                    <a:lnTo>
                      <a:pt x="547" y="940"/>
                    </a:lnTo>
                    <a:lnTo>
                      <a:pt x="586" y="945"/>
                    </a:lnTo>
                    <a:lnTo>
                      <a:pt x="625" y="949"/>
                    </a:lnTo>
                    <a:lnTo>
                      <a:pt x="658" y="955"/>
                    </a:lnTo>
                    <a:lnTo>
                      <a:pt x="691" y="961"/>
                    </a:lnTo>
                    <a:lnTo>
                      <a:pt x="712" y="971"/>
                    </a:lnTo>
                    <a:lnTo>
                      <a:pt x="734" y="980"/>
                    </a:lnTo>
                    <a:lnTo>
                      <a:pt x="757" y="988"/>
                    </a:lnTo>
                    <a:lnTo>
                      <a:pt x="778" y="998"/>
                    </a:lnTo>
                    <a:lnTo>
                      <a:pt x="790" y="1006"/>
                    </a:lnTo>
                    <a:lnTo>
                      <a:pt x="802" y="1015"/>
                    </a:lnTo>
                    <a:lnTo>
                      <a:pt x="815" y="1021"/>
                    </a:lnTo>
                    <a:lnTo>
                      <a:pt x="827" y="1027"/>
                    </a:lnTo>
                    <a:lnTo>
                      <a:pt x="835" y="1035"/>
                    </a:lnTo>
                    <a:lnTo>
                      <a:pt x="844" y="1044"/>
                    </a:lnTo>
                    <a:lnTo>
                      <a:pt x="850" y="1052"/>
                    </a:lnTo>
                    <a:lnTo>
                      <a:pt x="860" y="1060"/>
                    </a:lnTo>
                    <a:lnTo>
                      <a:pt x="864" y="1066"/>
                    </a:lnTo>
                    <a:lnTo>
                      <a:pt x="868" y="1072"/>
                    </a:lnTo>
                    <a:lnTo>
                      <a:pt x="875" y="1075"/>
                    </a:lnTo>
                    <a:lnTo>
                      <a:pt x="879" y="1075"/>
                    </a:lnTo>
                    <a:lnTo>
                      <a:pt x="881" y="1077"/>
                    </a:lnTo>
                    <a:lnTo>
                      <a:pt x="883" y="1079"/>
                    </a:lnTo>
                    <a:lnTo>
                      <a:pt x="883" y="1083"/>
                    </a:lnTo>
                    <a:lnTo>
                      <a:pt x="885" y="1089"/>
                    </a:lnTo>
                    <a:lnTo>
                      <a:pt x="889" y="1097"/>
                    </a:lnTo>
                    <a:lnTo>
                      <a:pt x="893" y="1103"/>
                    </a:lnTo>
                    <a:lnTo>
                      <a:pt x="897" y="1110"/>
                    </a:lnTo>
                    <a:lnTo>
                      <a:pt x="904" y="1116"/>
                    </a:lnTo>
                    <a:lnTo>
                      <a:pt x="908" y="1118"/>
                    </a:lnTo>
                    <a:lnTo>
                      <a:pt x="914" y="1122"/>
                    </a:lnTo>
                    <a:lnTo>
                      <a:pt x="924" y="1134"/>
                    </a:lnTo>
                    <a:lnTo>
                      <a:pt x="934" y="1149"/>
                    </a:lnTo>
                    <a:lnTo>
                      <a:pt x="963" y="1174"/>
                    </a:lnTo>
                    <a:lnTo>
                      <a:pt x="994" y="1192"/>
                    </a:lnTo>
                    <a:lnTo>
                      <a:pt x="1011" y="1200"/>
                    </a:lnTo>
                    <a:lnTo>
                      <a:pt x="1025" y="1204"/>
                    </a:lnTo>
                    <a:lnTo>
                      <a:pt x="1033" y="1211"/>
                    </a:lnTo>
                    <a:lnTo>
                      <a:pt x="1040" y="1215"/>
                    </a:lnTo>
                    <a:lnTo>
                      <a:pt x="1044" y="1217"/>
                    </a:lnTo>
                    <a:lnTo>
                      <a:pt x="1048" y="1219"/>
                    </a:lnTo>
                    <a:lnTo>
                      <a:pt x="1052" y="1221"/>
                    </a:lnTo>
                    <a:lnTo>
                      <a:pt x="1056" y="1223"/>
                    </a:lnTo>
                    <a:lnTo>
                      <a:pt x="1062" y="1225"/>
                    </a:lnTo>
                    <a:lnTo>
                      <a:pt x="1069" y="1231"/>
                    </a:lnTo>
                    <a:lnTo>
                      <a:pt x="1073" y="1235"/>
                    </a:lnTo>
                    <a:lnTo>
                      <a:pt x="1077" y="1240"/>
                    </a:lnTo>
                    <a:lnTo>
                      <a:pt x="1075" y="1237"/>
                    </a:lnTo>
                    <a:lnTo>
                      <a:pt x="1073" y="1235"/>
                    </a:lnTo>
                    <a:lnTo>
                      <a:pt x="1073" y="1231"/>
                    </a:lnTo>
                    <a:lnTo>
                      <a:pt x="1075" y="1231"/>
                    </a:lnTo>
                    <a:lnTo>
                      <a:pt x="1077" y="1231"/>
                    </a:lnTo>
                    <a:lnTo>
                      <a:pt x="1083" y="1235"/>
                    </a:lnTo>
                    <a:lnTo>
                      <a:pt x="1089" y="1240"/>
                    </a:lnTo>
                    <a:lnTo>
                      <a:pt x="1099" y="1246"/>
                    </a:lnTo>
                    <a:lnTo>
                      <a:pt x="1132" y="1264"/>
                    </a:lnTo>
                    <a:lnTo>
                      <a:pt x="1168" y="1277"/>
                    </a:lnTo>
                    <a:lnTo>
                      <a:pt x="1205" y="1287"/>
                    </a:lnTo>
                    <a:lnTo>
                      <a:pt x="1240" y="1295"/>
                    </a:lnTo>
                    <a:lnTo>
                      <a:pt x="1254" y="1295"/>
                    </a:lnTo>
                    <a:lnTo>
                      <a:pt x="1264" y="1293"/>
                    </a:lnTo>
                    <a:lnTo>
                      <a:pt x="1283" y="1293"/>
                    </a:lnTo>
                    <a:lnTo>
                      <a:pt x="1293" y="1293"/>
                    </a:lnTo>
                    <a:lnTo>
                      <a:pt x="1302" y="1293"/>
                    </a:lnTo>
                    <a:lnTo>
                      <a:pt x="1308" y="1293"/>
                    </a:lnTo>
                    <a:lnTo>
                      <a:pt x="1312" y="1289"/>
                    </a:lnTo>
                    <a:lnTo>
                      <a:pt x="1322" y="1283"/>
                    </a:lnTo>
                    <a:lnTo>
                      <a:pt x="1335" y="1275"/>
                    </a:lnTo>
                    <a:lnTo>
                      <a:pt x="1345" y="1268"/>
                    </a:lnTo>
                    <a:lnTo>
                      <a:pt x="1357" y="1264"/>
                    </a:lnTo>
                    <a:lnTo>
                      <a:pt x="1368" y="1260"/>
                    </a:lnTo>
                    <a:lnTo>
                      <a:pt x="1372" y="1258"/>
                    </a:lnTo>
                    <a:lnTo>
                      <a:pt x="1378" y="1252"/>
                    </a:lnTo>
                    <a:lnTo>
                      <a:pt x="1384" y="1246"/>
                    </a:lnTo>
                    <a:lnTo>
                      <a:pt x="1390" y="1244"/>
                    </a:lnTo>
                    <a:lnTo>
                      <a:pt x="1396" y="1242"/>
                    </a:lnTo>
                    <a:lnTo>
                      <a:pt x="1411" y="1229"/>
                    </a:lnTo>
                    <a:lnTo>
                      <a:pt x="1421" y="1217"/>
                    </a:lnTo>
                    <a:lnTo>
                      <a:pt x="1432" y="1204"/>
                    </a:lnTo>
                    <a:lnTo>
                      <a:pt x="1442" y="1192"/>
                    </a:lnTo>
                    <a:lnTo>
                      <a:pt x="1446" y="1184"/>
                    </a:lnTo>
                    <a:lnTo>
                      <a:pt x="1446" y="1178"/>
                    </a:lnTo>
                    <a:lnTo>
                      <a:pt x="1448" y="1178"/>
                    </a:lnTo>
                    <a:lnTo>
                      <a:pt x="1448" y="1180"/>
                    </a:lnTo>
                    <a:lnTo>
                      <a:pt x="1448" y="1182"/>
                    </a:lnTo>
                    <a:lnTo>
                      <a:pt x="1452" y="1182"/>
                    </a:lnTo>
                    <a:lnTo>
                      <a:pt x="1458" y="1176"/>
                    </a:lnTo>
                    <a:lnTo>
                      <a:pt x="1460" y="1174"/>
                    </a:lnTo>
                    <a:lnTo>
                      <a:pt x="1460" y="1169"/>
                    </a:lnTo>
                    <a:lnTo>
                      <a:pt x="1462" y="1163"/>
                    </a:lnTo>
                    <a:lnTo>
                      <a:pt x="1469" y="1157"/>
                    </a:lnTo>
                    <a:lnTo>
                      <a:pt x="1475" y="1151"/>
                    </a:lnTo>
                    <a:lnTo>
                      <a:pt x="1483" y="1132"/>
                    </a:lnTo>
                    <a:lnTo>
                      <a:pt x="1491" y="1116"/>
                    </a:lnTo>
                    <a:lnTo>
                      <a:pt x="1508" y="1085"/>
                    </a:lnTo>
                    <a:lnTo>
                      <a:pt x="1514" y="1056"/>
                    </a:lnTo>
                    <a:lnTo>
                      <a:pt x="1524" y="1027"/>
                    </a:lnTo>
                    <a:lnTo>
                      <a:pt x="1533" y="998"/>
                    </a:lnTo>
                    <a:lnTo>
                      <a:pt x="1541" y="969"/>
                    </a:lnTo>
                    <a:lnTo>
                      <a:pt x="1551" y="924"/>
                    </a:lnTo>
                    <a:lnTo>
                      <a:pt x="1557" y="879"/>
                    </a:lnTo>
                    <a:lnTo>
                      <a:pt x="1566" y="804"/>
                    </a:lnTo>
                    <a:lnTo>
                      <a:pt x="1574" y="730"/>
                    </a:lnTo>
                    <a:lnTo>
                      <a:pt x="1576" y="658"/>
                    </a:lnTo>
                    <a:lnTo>
                      <a:pt x="1578" y="586"/>
                    </a:lnTo>
                    <a:lnTo>
                      <a:pt x="1578" y="499"/>
                    </a:lnTo>
                    <a:lnTo>
                      <a:pt x="1576" y="456"/>
                    </a:lnTo>
                    <a:lnTo>
                      <a:pt x="1574" y="412"/>
                    </a:lnTo>
                    <a:lnTo>
                      <a:pt x="1568" y="369"/>
                    </a:lnTo>
                    <a:lnTo>
                      <a:pt x="1559" y="326"/>
                    </a:lnTo>
                    <a:lnTo>
                      <a:pt x="1549" y="285"/>
                    </a:lnTo>
                    <a:lnTo>
                      <a:pt x="1533" y="243"/>
                    </a:lnTo>
                    <a:lnTo>
                      <a:pt x="1522" y="219"/>
                    </a:lnTo>
                    <a:lnTo>
                      <a:pt x="1514" y="194"/>
                    </a:lnTo>
                    <a:lnTo>
                      <a:pt x="1502" y="169"/>
                    </a:lnTo>
                    <a:lnTo>
                      <a:pt x="1493" y="159"/>
                    </a:lnTo>
                    <a:lnTo>
                      <a:pt x="1483" y="148"/>
                    </a:lnTo>
                    <a:lnTo>
                      <a:pt x="1481" y="140"/>
                    </a:lnTo>
                    <a:lnTo>
                      <a:pt x="1481" y="136"/>
                    </a:lnTo>
                    <a:lnTo>
                      <a:pt x="1479" y="136"/>
                    </a:lnTo>
                    <a:lnTo>
                      <a:pt x="1477" y="136"/>
                    </a:lnTo>
                    <a:lnTo>
                      <a:pt x="1473" y="134"/>
                    </a:lnTo>
                    <a:lnTo>
                      <a:pt x="1467" y="128"/>
                    </a:lnTo>
                    <a:lnTo>
                      <a:pt x="1456" y="115"/>
                    </a:lnTo>
                    <a:lnTo>
                      <a:pt x="1450" y="103"/>
                    </a:lnTo>
                    <a:lnTo>
                      <a:pt x="1442" y="93"/>
                    </a:lnTo>
                    <a:lnTo>
                      <a:pt x="1429" y="82"/>
                    </a:lnTo>
                    <a:lnTo>
                      <a:pt x="1417" y="64"/>
                    </a:lnTo>
                    <a:lnTo>
                      <a:pt x="1407" y="58"/>
                    </a:lnTo>
                    <a:lnTo>
                      <a:pt x="1396" y="54"/>
                    </a:lnTo>
                    <a:lnTo>
                      <a:pt x="1394" y="45"/>
                    </a:lnTo>
                    <a:lnTo>
                      <a:pt x="1394" y="41"/>
                    </a:lnTo>
                    <a:lnTo>
                      <a:pt x="1392" y="35"/>
                    </a:lnTo>
                    <a:lnTo>
                      <a:pt x="1388" y="35"/>
                    </a:lnTo>
                    <a:lnTo>
                      <a:pt x="1384" y="33"/>
                    </a:lnTo>
                    <a:lnTo>
                      <a:pt x="1378" y="31"/>
                    </a:lnTo>
                    <a:lnTo>
                      <a:pt x="1368" y="29"/>
                    </a:lnTo>
                    <a:lnTo>
                      <a:pt x="1355" y="25"/>
                    </a:lnTo>
                    <a:lnTo>
                      <a:pt x="1345" y="21"/>
                    </a:lnTo>
                    <a:lnTo>
                      <a:pt x="1328" y="14"/>
                    </a:lnTo>
                    <a:lnTo>
                      <a:pt x="1318" y="10"/>
                    </a:lnTo>
                    <a:lnTo>
                      <a:pt x="1306" y="6"/>
                    </a:lnTo>
                    <a:lnTo>
                      <a:pt x="1295" y="4"/>
                    </a:lnTo>
                    <a:lnTo>
                      <a:pt x="1281" y="2"/>
                    </a:lnTo>
                    <a:lnTo>
                      <a:pt x="1260" y="2"/>
                    </a:lnTo>
                    <a:lnTo>
                      <a:pt x="1246" y="0"/>
                    </a:lnTo>
                    <a:lnTo>
                      <a:pt x="1231" y="0"/>
                    </a:lnTo>
                    <a:lnTo>
                      <a:pt x="1227" y="0"/>
                    </a:lnTo>
                    <a:lnTo>
                      <a:pt x="1219" y="0"/>
                    </a:lnTo>
                    <a:lnTo>
                      <a:pt x="1203" y="2"/>
                    </a:lnTo>
                    <a:lnTo>
                      <a:pt x="1184" y="4"/>
                    </a:lnTo>
                    <a:lnTo>
                      <a:pt x="1170" y="8"/>
                    </a:lnTo>
                    <a:lnTo>
                      <a:pt x="1149" y="21"/>
                    </a:lnTo>
                    <a:lnTo>
                      <a:pt x="1126" y="33"/>
                    </a:lnTo>
                    <a:lnTo>
                      <a:pt x="1106" y="43"/>
                    </a:lnTo>
                    <a:lnTo>
                      <a:pt x="1083" y="54"/>
                    </a:lnTo>
                    <a:lnTo>
                      <a:pt x="1064" y="70"/>
                    </a:lnTo>
                    <a:lnTo>
                      <a:pt x="1042" y="82"/>
                    </a:lnTo>
                    <a:lnTo>
                      <a:pt x="1019" y="93"/>
                    </a:lnTo>
                    <a:lnTo>
                      <a:pt x="996" y="103"/>
                    </a:lnTo>
                    <a:lnTo>
                      <a:pt x="984" y="111"/>
                    </a:lnTo>
                    <a:lnTo>
                      <a:pt x="972" y="122"/>
                    </a:lnTo>
                    <a:lnTo>
                      <a:pt x="959" y="130"/>
                    </a:lnTo>
                    <a:lnTo>
                      <a:pt x="947" y="136"/>
                    </a:lnTo>
                    <a:lnTo>
                      <a:pt x="932" y="153"/>
                    </a:lnTo>
                    <a:lnTo>
                      <a:pt x="914" y="169"/>
                    </a:lnTo>
                    <a:lnTo>
                      <a:pt x="906" y="175"/>
                    </a:lnTo>
                    <a:lnTo>
                      <a:pt x="899" y="179"/>
                    </a:lnTo>
                    <a:lnTo>
                      <a:pt x="891" y="184"/>
                    </a:lnTo>
                    <a:lnTo>
                      <a:pt x="889" y="186"/>
                    </a:lnTo>
                    <a:lnTo>
                      <a:pt x="881" y="198"/>
                    </a:lnTo>
                    <a:lnTo>
                      <a:pt x="871" y="208"/>
                    </a:lnTo>
                    <a:lnTo>
                      <a:pt x="858" y="221"/>
                    </a:lnTo>
                    <a:lnTo>
                      <a:pt x="848" y="231"/>
                    </a:lnTo>
                    <a:lnTo>
                      <a:pt x="842" y="237"/>
                    </a:lnTo>
                    <a:lnTo>
                      <a:pt x="833" y="241"/>
                    </a:lnTo>
                    <a:lnTo>
                      <a:pt x="825" y="245"/>
                    </a:lnTo>
                    <a:lnTo>
                      <a:pt x="823" y="247"/>
                    </a:lnTo>
                    <a:lnTo>
                      <a:pt x="815" y="258"/>
                    </a:lnTo>
                    <a:lnTo>
                      <a:pt x="802" y="268"/>
                    </a:lnTo>
                    <a:lnTo>
                      <a:pt x="778" y="285"/>
                    </a:lnTo>
                    <a:lnTo>
                      <a:pt x="772" y="295"/>
                    </a:lnTo>
                    <a:lnTo>
                      <a:pt x="769" y="299"/>
                    </a:lnTo>
                    <a:lnTo>
                      <a:pt x="769" y="297"/>
                    </a:lnTo>
                    <a:lnTo>
                      <a:pt x="769" y="295"/>
                    </a:lnTo>
                    <a:lnTo>
                      <a:pt x="765" y="295"/>
                    </a:lnTo>
                    <a:lnTo>
                      <a:pt x="757" y="301"/>
                    </a:lnTo>
                    <a:lnTo>
                      <a:pt x="753" y="307"/>
                    </a:lnTo>
                    <a:lnTo>
                      <a:pt x="749" y="313"/>
                    </a:lnTo>
                    <a:lnTo>
                      <a:pt x="739" y="320"/>
                    </a:lnTo>
                    <a:lnTo>
                      <a:pt x="728" y="326"/>
                    </a:lnTo>
                    <a:lnTo>
                      <a:pt x="701" y="338"/>
                    </a:lnTo>
                    <a:lnTo>
                      <a:pt x="675" y="351"/>
                    </a:lnTo>
                    <a:lnTo>
                      <a:pt x="650" y="363"/>
                    </a:lnTo>
                    <a:lnTo>
                      <a:pt x="644" y="363"/>
                    </a:lnTo>
                    <a:lnTo>
                      <a:pt x="637" y="363"/>
                    </a:lnTo>
                    <a:lnTo>
                      <a:pt x="617" y="363"/>
                    </a:lnTo>
                    <a:lnTo>
                      <a:pt x="588" y="363"/>
                    </a:lnTo>
                    <a:lnTo>
                      <a:pt x="555" y="363"/>
                    </a:lnTo>
                    <a:lnTo>
                      <a:pt x="518" y="363"/>
                    </a:lnTo>
                    <a:lnTo>
                      <a:pt x="475" y="365"/>
                    </a:lnTo>
                    <a:lnTo>
                      <a:pt x="431" y="365"/>
                    </a:lnTo>
                    <a:lnTo>
                      <a:pt x="384" y="365"/>
                    </a:lnTo>
                    <a:lnTo>
                      <a:pt x="291" y="367"/>
                    </a:lnTo>
                    <a:lnTo>
                      <a:pt x="248" y="367"/>
                    </a:lnTo>
                    <a:lnTo>
                      <a:pt x="204" y="369"/>
                    </a:lnTo>
                    <a:lnTo>
                      <a:pt x="167" y="369"/>
                    </a:lnTo>
                    <a:lnTo>
                      <a:pt x="134" y="371"/>
                    </a:lnTo>
                    <a:lnTo>
                      <a:pt x="105" y="371"/>
                    </a:lnTo>
                    <a:lnTo>
                      <a:pt x="85" y="371"/>
                    </a:lnTo>
                    <a:lnTo>
                      <a:pt x="85" y="377"/>
                    </a:lnTo>
                    <a:lnTo>
                      <a:pt x="85" y="375"/>
                    </a:lnTo>
                    <a:lnTo>
                      <a:pt x="87" y="373"/>
                    </a:lnTo>
                    <a:lnTo>
                      <a:pt x="89" y="371"/>
                    </a:lnTo>
                    <a:lnTo>
                      <a:pt x="91" y="371"/>
                    </a:lnTo>
                    <a:lnTo>
                      <a:pt x="89" y="371"/>
                    </a:lnTo>
                    <a:lnTo>
                      <a:pt x="87" y="371"/>
                    </a:lnTo>
                    <a:lnTo>
                      <a:pt x="85" y="371"/>
                    </a:lnTo>
                    <a:lnTo>
                      <a:pt x="0" y="947"/>
                    </a:lnTo>
                    <a:close/>
                  </a:path>
                </a:pathLst>
              </a:custGeom>
              <a:solidFill>
                <a:srgbClr val="FFDFB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8" name="Freeform 74"/>
              <p:cNvSpPr>
                <a:spLocks/>
              </p:cNvSpPr>
              <p:nvPr/>
            </p:nvSpPr>
            <p:spPr bwMode="auto">
              <a:xfrm rot="6127">
                <a:off x="679" y="912"/>
                <a:ext cx="1029" cy="947"/>
              </a:xfrm>
              <a:custGeom>
                <a:avLst/>
                <a:gdLst>
                  <a:gd name="T0" fmla="*/ 19 w 1610"/>
                  <a:gd name="T1" fmla="*/ 497 h 1329"/>
                  <a:gd name="T2" fmla="*/ 222 w 1610"/>
                  <a:gd name="T3" fmla="*/ 492 h 1329"/>
                  <a:gd name="T4" fmla="*/ 288 w 1610"/>
                  <a:gd name="T5" fmla="*/ 505 h 1329"/>
                  <a:gd name="T6" fmla="*/ 350 w 1610"/>
                  <a:gd name="T7" fmla="*/ 549 h 1329"/>
                  <a:gd name="T8" fmla="*/ 365 w 1610"/>
                  <a:gd name="T9" fmla="*/ 564 h 1329"/>
                  <a:gd name="T10" fmla="*/ 375 w 1610"/>
                  <a:gd name="T11" fmla="*/ 584 h 1329"/>
                  <a:gd name="T12" fmla="*/ 434 w 1610"/>
                  <a:gd name="T13" fmla="*/ 637 h 1329"/>
                  <a:gd name="T14" fmla="*/ 451 w 1610"/>
                  <a:gd name="T15" fmla="*/ 631 h 1329"/>
                  <a:gd name="T16" fmla="*/ 449 w 1610"/>
                  <a:gd name="T17" fmla="*/ 646 h 1329"/>
                  <a:gd name="T18" fmla="*/ 543 w 1610"/>
                  <a:gd name="T19" fmla="*/ 673 h 1329"/>
                  <a:gd name="T20" fmla="*/ 580 w 1610"/>
                  <a:gd name="T21" fmla="*/ 646 h 1329"/>
                  <a:gd name="T22" fmla="*/ 593 w 1610"/>
                  <a:gd name="T23" fmla="*/ 613 h 1329"/>
                  <a:gd name="T24" fmla="*/ 607 w 1610"/>
                  <a:gd name="T25" fmla="*/ 612 h 1329"/>
                  <a:gd name="T26" fmla="*/ 628 w 1610"/>
                  <a:gd name="T27" fmla="*/ 564 h 1329"/>
                  <a:gd name="T28" fmla="*/ 656 w 1610"/>
                  <a:gd name="T29" fmla="*/ 381 h 1329"/>
                  <a:gd name="T30" fmla="*/ 626 w 1610"/>
                  <a:gd name="T31" fmla="*/ 91 h 1329"/>
                  <a:gd name="T32" fmla="*/ 611 w 1610"/>
                  <a:gd name="T33" fmla="*/ 78 h 1329"/>
                  <a:gd name="T34" fmla="*/ 605 w 1610"/>
                  <a:gd name="T35" fmla="*/ 58 h 1329"/>
                  <a:gd name="T36" fmla="*/ 580 w 1610"/>
                  <a:gd name="T37" fmla="*/ 29 h 1329"/>
                  <a:gd name="T38" fmla="*/ 552 w 1610"/>
                  <a:gd name="T39" fmla="*/ 9 h 1329"/>
                  <a:gd name="T40" fmla="*/ 474 w 1610"/>
                  <a:gd name="T41" fmla="*/ 11 h 1329"/>
                  <a:gd name="T42" fmla="*/ 394 w 1610"/>
                  <a:gd name="T43" fmla="*/ 68 h 1329"/>
                  <a:gd name="T44" fmla="*/ 371 w 1610"/>
                  <a:gd name="T45" fmla="*/ 93 h 1329"/>
                  <a:gd name="T46" fmla="*/ 338 w 1610"/>
                  <a:gd name="T47" fmla="*/ 128 h 1329"/>
                  <a:gd name="T48" fmla="*/ 321 w 1610"/>
                  <a:gd name="T49" fmla="*/ 169 h 1329"/>
                  <a:gd name="T50" fmla="*/ 316 w 1610"/>
                  <a:gd name="T51" fmla="*/ 162 h 1329"/>
                  <a:gd name="T52" fmla="*/ 270 w 1610"/>
                  <a:gd name="T53" fmla="*/ 185 h 1329"/>
                  <a:gd name="T54" fmla="*/ 39 w 1610"/>
                  <a:gd name="T55" fmla="*/ 190 h 1329"/>
                  <a:gd name="T56" fmla="*/ 48 w 1610"/>
                  <a:gd name="T57" fmla="*/ 199 h 1329"/>
                  <a:gd name="T58" fmla="*/ 43 w 1610"/>
                  <a:gd name="T59" fmla="*/ 189 h 1329"/>
                  <a:gd name="T60" fmla="*/ 39 w 1610"/>
                  <a:gd name="T61" fmla="*/ 191 h 1329"/>
                  <a:gd name="T62" fmla="*/ 42 w 1610"/>
                  <a:gd name="T63" fmla="*/ 209 h 1329"/>
                  <a:gd name="T64" fmla="*/ 90 w 1610"/>
                  <a:gd name="T65" fmla="*/ 205 h 1329"/>
                  <a:gd name="T66" fmla="*/ 284 w 1610"/>
                  <a:gd name="T67" fmla="*/ 194 h 1329"/>
                  <a:gd name="T68" fmla="*/ 318 w 1610"/>
                  <a:gd name="T69" fmla="*/ 165 h 1329"/>
                  <a:gd name="T70" fmla="*/ 318 w 1610"/>
                  <a:gd name="T71" fmla="*/ 153 h 1329"/>
                  <a:gd name="T72" fmla="*/ 346 w 1610"/>
                  <a:gd name="T73" fmla="*/ 142 h 1329"/>
                  <a:gd name="T74" fmla="*/ 382 w 1610"/>
                  <a:gd name="T75" fmla="*/ 103 h 1329"/>
                  <a:gd name="T76" fmla="*/ 417 w 1610"/>
                  <a:gd name="T77" fmla="*/ 68 h 1329"/>
                  <a:gd name="T78" fmla="*/ 490 w 1610"/>
                  <a:gd name="T79" fmla="*/ 19 h 1329"/>
                  <a:gd name="T80" fmla="*/ 553 w 1610"/>
                  <a:gd name="T81" fmla="*/ 27 h 1329"/>
                  <a:gd name="T82" fmla="*/ 571 w 1610"/>
                  <a:gd name="T83" fmla="*/ 39 h 1329"/>
                  <a:gd name="T84" fmla="*/ 594 w 1610"/>
                  <a:gd name="T85" fmla="*/ 66 h 1329"/>
                  <a:gd name="T86" fmla="*/ 607 w 1610"/>
                  <a:gd name="T87" fmla="*/ 83 h 1329"/>
                  <a:gd name="T88" fmla="*/ 613 w 1610"/>
                  <a:gd name="T89" fmla="*/ 98 h 1329"/>
                  <a:gd name="T90" fmla="*/ 649 w 1610"/>
                  <a:gd name="T91" fmla="*/ 379 h 1329"/>
                  <a:gd name="T92" fmla="*/ 616 w 1610"/>
                  <a:gd name="T93" fmla="*/ 559 h 1329"/>
                  <a:gd name="T94" fmla="*/ 598 w 1610"/>
                  <a:gd name="T95" fmla="*/ 600 h 1329"/>
                  <a:gd name="T96" fmla="*/ 602 w 1610"/>
                  <a:gd name="T97" fmla="*/ 600 h 1329"/>
                  <a:gd name="T98" fmla="*/ 570 w 1610"/>
                  <a:gd name="T99" fmla="*/ 635 h 1329"/>
                  <a:gd name="T100" fmla="*/ 538 w 1610"/>
                  <a:gd name="T101" fmla="*/ 657 h 1329"/>
                  <a:gd name="T102" fmla="*/ 460 w 1610"/>
                  <a:gd name="T103" fmla="*/ 635 h 1329"/>
                  <a:gd name="T104" fmla="*/ 441 w 1610"/>
                  <a:gd name="T105" fmla="*/ 643 h 1329"/>
                  <a:gd name="T106" fmla="*/ 440 w 1610"/>
                  <a:gd name="T107" fmla="*/ 621 h 1329"/>
                  <a:gd name="T108" fmla="*/ 390 w 1610"/>
                  <a:gd name="T109" fmla="*/ 581 h 1329"/>
                  <a:gd name="T110" fmla="*/ 374 w 1610"/>
                  <a:gd name="T111" fmla="*/ 556 h 1329"/>
                  <a:gd name="T112" fmla="*/ 363 w 1610"/>
                  <a:gd name="T113" fmla="*/ 542 h 1329"/>
                  <a:gd name="T114" fmla="*/ 309 w 1610"/>
                  <a:gd name="T115" fmla="*/ 499 h 1329"/>
                  <a:gd name="T116" fmla="*/ 220 w 1610"/>
                  <a:gd name="T117" fmla="*/ 477 h 1329"/>
                  <a:gd name="T118" fmla="*/ 38 w 1610"/>
                  <a:gd name="T119" fmla="*/ 480 h 1329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610"/>
                  <a:gd name="T181" fmla="*/ 0 h 1329"/>
                  <a:gd name="T182" fmla="*/ 1610 w 1610"/>
                  <a:gd name="T183" fmla="*/ 1329 h 1329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610" h="1329">
                    <a:moveTo>
                      <a:pt x="16" y="980"/>
                    </a:moveTo>
                    <a:lnTo>
                      <a:pt x="16" y="947"/>
                    </a:lnTo>
                    <a:lnTo>
                      <a:pt x="16" y="964"/>
                    </a:lnTo>
                    <a:lnTo>
                      <a:pt x="22" y="978"/>
                    </a:lnTo>
                    <a:lnTo>
                      <a:pt x="29" y="976"/>
                    </a:lnTo>
                    <a:lnTo>
                      <a:pt x="33" y="970"/>
                    </a:lnTo>
                    <a:lnTo>
                      <a:pt x="33" y="964"/>
                    </a:lnTo>
                    <a:lnTo>
                      <a:pt x="33" y="957"/>
                    </a:lnTo>
                    <a:lnTo>
                      <a:pt x="29" y="951"/>
                    </a:lnTo>
                    <a:lnTo>
                      <a:pt x="22" y="949"/>
                    </a:lnTo>
                    <a:lnTo>
                      <a:pt x="16" y="980"/>
                    </a:lnTo>
                    <a:lnTo>
                      <a:pt x="20" y="980"/>
                    </a:lnTo>
                    <a:lnTo>
                      <a:pt x="26" y="980"/>
                    </a:lnTo>
                    <a:lnTo>
                      <a:pt x="35" y="980"/>
                    </a:lnTo>
                    <a:lnTo>
                      <a:pt x="47" y="980"/>
                    </a:lnTo>
                    <a:lnTo>
                      <a:pt x="59" y="980"/>
                    </a:lnTo>
                    <a:lnTo>
                      <a:pt x="92" y="978"/>
                    </a:lnTo>
                    <a:lnTo>
                      <a:pt x="134" y="978"/>
                    </a:lnTo>
                    <a:lnTo>
                      <a:pt x="177" y="978"/>
                    </a:lnTo>
                    <a:lnTo>
                      <a:pt x="224" y="976"/>
                    </a:lnTo>
                    <a:lnTo>
                      <a:pt x="276" y="976"/>
                    </a:lnTo>
                    <a:lnTo>
                      <a:pt x="326" y="974"/>
                    </a:lnTo>
                    <a:lnTo>
                      <a:pt x="373" y="974"/>
                    </a:lnTo>
                    <a:lnTo>
                      <a:pt x="418" y="974"/>
                    </a:lnTo>
                    <a:lnTo>
                      <a:pt x="460" y="972"/>
                    </a:lnTo>
                    <a:lnTo>
                      <a:pt x="495" y="972"/>
                    </a:lnTo>
                    <a:lnTo>
                      <a:pt x="509" y="972"/>
                    </a:lnTo>
                    <a:lnTo>
                      <a:pt x="521" y="972"/>
                    </a:lnTo>
                    <a:lnTo>
                      <a:pt x="532" y="970"/>
                    </a:lnTo>
                    <a:lnTo>
                      <a:pt x="540" y="970"/>
                    </a:lnTo>
                    <a:lnTo>
                      <a:pt x="544" y="970"/>
                    </a:lnTo>
                    <a:lnTo>
                      <a:pt x="550" y="970"/>
                    </a:lnTo>
                    <a:lnTo>
                      <a:pt x="554" y="968"/>
                    </a:lnTo>
                    <a:lnTo>
                      <a:pt x="557" y="968"/>
                    </a:lnTo>
                    <a:lnTo>
                      <a:pt x="550" y="953"/>
                    </a:lnTo>
                    <a:lnTo>
                      <a:pt x="550" y="970"/>
                    </a:lnTo>
                    <a:lnTo>
                      <a:pt x="544" y="968"/>
                    </a:lnTo>
                    <a:lnTo>
                      <a:pt x="548" y="970"/>
                    </a:lnTo>
                    <a:lnTo>
                      <a:pt x="557" y="972"/>
                    </a:lnTo>
                    <a:lnTo>
                      <a:pt x="561" y="974"/>
                    </a:lnTo>
                    <a:lnTo>
                      <a:pt x="602" y="978"/>
                    </a:lnTo>
                    <a:lnTo>
                      <a:pt x="639" y="982"/>
                    </a:lnTo>
                    <a:lnTo>
                      <a:pt x="641" y="966"/>
                    </a:lnTo>
                    <a:lnTo>
                      <a:pt x="637" y="982"/>
                    </a:lnTo>
                    <a:lnTo>
                      <a:pt x="668" y="988"/>
                    </a:lnTo>
                    <a:lnTo>
                      <a:pt x="705" y="995"/>
                    </a:lnTo>
                    <a:lnTo>
                      <a:pt x="707" y="978"/>
                    </a:lnTo>
                    <a:lnTo>
                      <a:pt x="699" y="993"/>
                    </a:lnTo>
                    <a:lnTo>
                      <a:pt x="722" y="1005"/>
                    </a:lnTo>
                    <a:lnTo>
                      <a:pt x="744" y="1013"/>
                    </a:lnTo>
                    <a:lnTo>
                      <a:pt x="767" y="1019"/>
                    </a:lnTo>
                    <a:lnTo>
                      <a:pt x="785" y="1030"/>
                    </a:lnTo>
                    <a:lnTo>
                      <a:pt x="800" y="1038"/>
                    </a:lnTo>
                    <a:lnTo>
                      <a:pt x="812" y="1046"/>
                    </a:lnTo>
                    <a:lnTo>
                      <a:pt x="825" y="1054"/>
                    </a:lnTo>
                    <a:lnTo>
                      <a:pt x="839" y="1061"/>
                    </a:lnTo>
                    <a:lnTo>
                      <a:pt x="843" y="1044"/>
                    </a:lnTo>
                    <a:lnTo>
                      <a:pt x="833" y="1056"/>
                    </a:lnTo>
                    <a:lnTo>
                      <a:pt x="841" y="1065"/>
                    </a:lnTo>
                    <a:lnTo>
                      <a:pt x="847" y="1073"/>
                    </a:lnTo>
                    <a:lnTo>
                      <a:pt x="856" y="1081"/>
                    </a:lnTo>
                    <a:lnTo>
                      <a:pt x="868" y="1092"/>
                    </a:lnTo>
                    <a:lnTo>
                      <a:pt x="876" y="1077"/>
                    </a:lnTo>
                    <a:lnTo>
                      <a:pt x="866" y="1089"/>
                    </a:lnTo>
                    <a:lnTo>
                      <a:pt x="870" y="1096"/>
                    </a:lnTo>
                    <a:lnTo>
                      <a:pt x="874" y="1102"/>
                    </a:lnTo>
                    <a:lnTo>
                      <a:pt x="872" y="1102"/>
                    </a:lnTo>
                    <a:lnTo>
                      <a:pt x="878" y="1104"/>
                    </a:lnTo>
                    <a:lnTo>
                      <a:pt x="884" y="1106"/>
                    </a:lnTo>
                    <a:lnTo>
                      <a:pt x="889" y="1108"/>
                    </a:lnTo>
                    <a:lnTo>
                      <a:pt x="895" y="1092"/>
                    </a:lnTo>
                    <a:lnTo>
                      <a:pt x="882" y="1104"/>
                    </a:lnTo>
                    <a:lnTo>
                      <a:pt x="878" y="1098"/>
                    </a:lnTo>
                    <a:lnTo>
                      <a:pt x="882" y="1102"/>
                    </a:lnTo>
                    <a:lnTo>
                      <a:pt x="884" y="1106"/>
                    </a:lnTo>
                    <a:lnTo>
                      <a:pt x="891" y="1108"/>
                    </a:lnTo>
                    <a:lnTo>
                      <a:pt x="893" y="1112"/>
                    </a:lnTo>
                    <a:lnTo>
                      <a:pt x="899" y="1096"/>
                    </a:lnTo>
                    <a:lnTo>
                      <a:pt x="887" y="1108"/>
                    </a:lnTo>
                    <a:lnTo>
                      <a:pt x="884" y="1102"/>
                    </a:lnTo>
                    <a:lnTo>
                      <a:pt x="884" y="1106"/>
                    </a:lnTo>
                    <a:lnTo>
                      <a:pt x="887" y="1114"/>
                    </a:lnTo>
                    <a:lnTo>
                      <a:pt x="891" y="1120"/>
                    </a:lnTo>
                    <a:lnTo>
                      <a:pt x="893" y="1127"/>
                    </a:lnTo>
                    <a:lnTo>
                      <a:pt x="897" y="1131"/>
                    </a:lnTo>
                    <a:lnTo>
                      <a:pt x="903" y="1139"/>
                    </a:lnTo>
                    <a:lnTo>
                      <a:pt x="909" y="1143"/>
                    </a:lnTo>
                    <a:lnTo>
                      <a:pt x="913" y="1147"/>
                    </a:lnTo>
                    <a:lnTo>
                      <a:pt x="917" y="1151"/>
                    </a:lnTo>
                    <a:lnTo>
                      <a:pt x="922" y="1153"/>
                    </a:lnTo>
                    <a:lnTo>
                      <a:pt x="930" y="1139"/>
                    </a:lnTo>
                    <a:lnTo>
                      <a:pt x="917" y="1151"/>
                    </a:lnTo>
                    <a:lnTo>
                      <a:pt x="917" y="1149"/>
                    </a:lnTo>
                    <a:lnTo>
                      <a:pt x="924" y="1158"/>
                    </a:lnTo>
                    <a:lnTo>
                      <a:pt x="928" y="1164"/>
                    </a:lnTo>
                    <a:lnTo>
                      <a:pt x="940" y="1176"/>
                    </a:lnTo>
                    <a:lnTo>
                      <a:pt x="969" y="1201"/>
                    </a:lnTo>
                    <a:lnTo>
                      <a:pt x="973" y="1205"/>
                    </a:lnTo>
                    <a:lnTo>
                      <a:pt x="1004" y="1226"/>
                    </a:lnTo>
                    <a:lnTo>
                      <a:pt x="1021" y="1232"/>
                    </a:lnTo>
                    <a:lnTo>
                      <a:pt x="1037" y="1238"/>
                    </a:lnTo>
                    <a:lnTo>
                      <a:pt x="1041" y="1221"/>
                    </a:lnTo>
                    <a:lnTo>
                      <a:pt x="1033" y="1236"/>
                    </a:lnTo>
                    <a:lnTo>
                      <a:pt x="1043" y="1242"/>
                    </a:lnTo>
                    <a:lnTo>
                      <a:pt x="1049" y="1246"/>
                    </a:lnTo>
                    <a:lnTo>
                      <a:pt x="1054" y="1250"/>
                    </a:lnTo>
                    <a:lnTo>
                      <a:pt x="1058" y="1250"/>
                    </a:lnTo>
                    <a:lnTo>
                      <a:pt x="1062" y="1254"/>
                    </a:lnTo>
                    <a:lnTo>
                      <a:pt x="1066" y="1254"/>
                    </a:lnTo>
                    <a:lnTo>
                      <a:pt x="1072" y="1259"/>
                    </a:lnTo>
                    <a:lnTo>
                      <a:pt x="1078" y="1242"/>
                    </a:lnTo>
                    <a:lnTo>
                      <a:pt x="1068" y="1254"/>
                    </a:lnTo>
                    <a:lnTo>
                      <a:pt x="1074" y="1261"/>
                    </a:lnTo>
                    <a:lnTo>
                      <a:pt x="1078" y="1265"/>
                    </a:lnTo>
                    <a:lnTo>
                      <a:pt x="1080" y="1267"/>
                    </a:lnTo>
                    <a:lnTo>
                      <a:pt x="1087" y="1271"/>
                    </a:lnTo>
                    <a:lnTo>
                      <a:pt x="1093" y="1273"/>
                    </a:lnTo>
                    <a:lnTo>
                      <a:pt x="1099" y="1271"/>
                    </a:lnTo>
                    <a:lnTo>
                      <a:pt x="1103" y="1267"/>
                    </a:lnTo>
                    <a:lnTo>
                      <a:pt x="1107" y="1263"/>
                    </a:lnTo>
                    <a:lnTo>
                      <a:pt x="1109" y="1257"/>
                    </a:lnTo>
                    <a:lnTo>
                      <a:pt x="1107" y="1250"/>
                    </a:lnTo>
                    <a:lnTo>
                      <a:pt x="1103" y="1244"/>
                    </a:lnTo>
                    <a:lnTo>
                      <a:pt x="1101" y="1240"/>
                    </a:lnTo>
                    <a:lnTo>
                      <a:pt x="1089" y="1252"/>
                    </a:lnTo>
                    <a:lnTo>
                      <a:pt x="1105" y="1246"/>
                    </a:lnTo>
                    <a:lnTo>
                      <a:pt x="1103" y="1242"/>
                    </a:lnTo>
                    <a:lnTo>
                      <a:pt x="1089" y="1248"/>
                    </a:lnTo>
                    <a:lnTo>
                      <a:pt x="1099" y="1261"/>
                    </a:lnTo>
                    <a:lnTo>
                      <a:pt x="1103" y="1254"/>
                    </a:lnTo>
                    <a:lnTo>
                      <a:pt x="1105" y="1248"/>
                    </a:lnTo>
                    <a:lnTo>
                      <a:pt x="1095" y="1265"/>
                    </a:lnTo>
                    <a:lnTo>
                      <a:pt x="1097" y="1263"/>
                    </a:lnTo>
                    <a:lnTo>
                      <a:pt x="1091" y="1248"/>
                    </a:lnTo>
                    <a:lnTo>
                      <a:pt x="1091" y="1265"/>
                    </a:lnTo>
                    <a:lnTo>
                      <a:pt x="1085" y="1263"/>
                    </a:lnTo>
                    <a:lnTo>
                      <a:pt x="1087" y="1265"/>
                    </a:lnTo>
                    <a:lnTo>
                      <a:pt x="1093" y="1267"/>
                    </a:lnTo>
                    <a:lnTo>
                      <a:pt x="1099" y="1271"/>
                    </a:lnTo>
                    <a:lnTo>
                      <a:pt x="1105" y="1257"/>
                    </a:lnTo>
                    <a:lnTo>
                      <a:pt x="1095" y="1267"/>
                    </a:lnTo>
                    <a:lnTo>
                      <a:pt x="1107" y="1277"/>
                    </a:lnTo>
                    <a:lnTo>
                      <a:pt x="1142" y="1296"/>
                    </a:lnTo>
                    <a:lnTo>
                      <a:pt x="1177" y="1310"/>
                    </a:lnTo>
                    <a:lnTo>
                      <a:pt x="1214" y="1320"/>
                    </a:lnTo>
                    <a:lnTo>
                      <a:pt x="1221" y="1320"/>
                    </a:lnTo>
                    <a:lnTo>
                      <a:pt x="1254" y="1329"/>
                    </a:lnTo>
                    <a:lnTo>
                      <a:pt x="1258" y="1329"/>
                    </a:lnTo>
                    <a:lnTo>
                      <a:pt x="1270" y="1329"/>
                    </a:lnTo>
                    <a:lnTo>
                      <a:pt x="1280" y="1327"/>
                    </a:lnTo>
                    <a:lnTo>
                      <a:pt x="1299" y="1327"/>
                    </a:lnTo>
                    <a:lnTo>
                      <a:pt x="1309" y="1327"/>
                    </a:lnTo>
                    <a:lnTo>
                      <a:pt x="1318" y="1327"/>
                    </a:lnTo>
                    <a:lnTo>
                      <a:pt x="1324" y="1327"/>
                    </a:lnTo>
                    <a:lnTo>
                      <a:pt x="1330" y="1325"/>
                    </a:lnTo>
                    <a:lnTo>
                      <a:pt x="1334" y="1323"/>
                    </a:lnTo>
                    <a:lnTo>
                      <a:pt x="1344" y="1316"/>
                    </a:lnTo>
                    <a:lnTo>
                      <a:pt x="1361" y="1306"/>
                    </a:lnTo>
                    <a:lnTo>
                      <a:pt x="1367" y="1302"/>
                    </a:lnTo>
                    <a:lnTo>
                      <a:pt x="1379" y="1296"/>
                    </a:lnTo>
                    <a:lnTo>
                      <a:pt x="1390" y="1292"/>
                    </a:lnTo>
                    <a:lnTo>
                      <a:pt x="1394" y="1292"/>
                    </a:lnTo>
                    <a:lnTo>
                      <a:pt x="1394" y="1290"/>
                    </a:lnTo>
                    <a:lnTo>
                      <a:pt x="1400" y="1287"/>
                    </a:lnTo>
                    <a:lnTo>
                      <a:pt x="1406" y="1279"/>
                    </a:lnTo>
                    <a:lnTo>
                      <a:pt x="1394" y="1269"/>
                    </a:lnTo>
                    <a:lnTo>
                      <a:pt x="1400" y="1283"/>
                    </a:lnTo>
                    <a:lnTo>
                      <a:pt x="1408" y="1277"/>
                    </a:lnTo>
                    <a:lnTo>
                      <a:pt x="1412" y="1277"/>
                    </a:lnTo>
                    <a:lnTo>
                      <a:pt x="1419" y="1273"/>
                    </a:lnTo>
                    <a:lnTo>
                      <a:pt x="1425" y="1271"/>
                    </a:lnTo>
                    <a:lnTo>
                      <a:pt x="1412" y="1259"/>
                    </a:lnTo>
                    <a:lnTo>
                      <a:pt x="1423" y="1273"/>
                    </a:lnTo>
                    <a:lnTo>
                      <a:pt x="1437" y="1259"/>
                    </a:lnTo>
                    <a:lnTo>
                      <a:pt x="1448" y="1246"/>
                    </a:lnTo>
                    <a:lnTo>
                      <a:pt x="1458" y="1234"/>
                    </a:lnTo>
                    <a:lnTo>
                      <a:pt x="1470" y="1221"/>
                    </a:lnTo>
                    <a:lnTo>
                      <a:pt x="1472" y="1215"/>
                    </a:lnTo>
                    <a:lnTo>
                      <a:pt x="1474" y="1215"/>
                    </a:lnTo>
                    <a:lnTo>
                      <a:pt x="1476" y="1207"/>
                    </a:lnTo>
                    <a:lnTo>
                      <a:pt x="1478" y="1201"/>
                    </a:lnTo>
                    <a:lnTo>
                      <a:pt x="1464" y="1195"/>
                    </a:lnTo>
                    <a:lnTo>
                      <a:pt x="1448" y="1201"/>
                    </a:lnTo>
                    <a:lnTo>
                      <a:pt x="1452" y="1207"/>
                    </a:lnTo>
                    <a:lnTo>
                      <a:pt x="1456" y="1209"/>
                    </a:lnTo>
                    <a:lnTo>
                      <a:pt x="1464" y="1211"/>
                    </a:lnTo>
                    <a:lnTo>
                      <a:pt x="1470" y="1209"/>
                    </a:lnTo>
                    <a:lnTo>
                      <a:pt x="1474" y="1207"/>
                    </a:lnTo>
                    <a:lnTo>
                      <a:pt x="1448" y="1195"/>
                    </a:lnTo>
                    <a:lnTo>
                      <a:pt x="1448" y="1197"/>
                    </a:lnTo>
                    <a:lnTo>
                      <a:pt x="1448" y="1199"/>
                    </a:lnTo>
                    <a:lnTo>
                      <a:pt x="1448" y="1205"/>
                    </a:lnTo>
                    <a:lnTo>
                      <a:pt x="1452" y="1209"/>
                    </a:lnTo>
                    <a:lnTo>
                      <a:pt x="1454" y="1211"/>
                    </a:lnTo>
                    <a:lnTo>
                      <a:pt x="1458" y="1215"/>
                    </a:lnTo>
                    <a:lnTo>
                      <a:pt x="1464" y="1215"/>
                    </a:lnTo>
                    <a:lnTo>
                      <a:pt x="1470" y="1215"/>
                    </a:lnTo>
                    <a:lnTo>
                      <a:pt x="1474" y="1213"/>
                    </a:lnTo>
                    <a:lnTo>
                      <a:pt x="1481" y="1209"/>
                    </a:lnTo>
                    <a:lnTo>
                      <a:pt x="1487" y="1205"/>
                    </a:lnTo>
                    <a:lnTo>
                      <a:pt x="1489" y="1201"/>
                    </a:lnTo>
                    <a:lnTo>
                      <a:pt x="1493" y="1197"/>
                    </a:lnTo>
                    <a:lnTo>
                      <a:pt x="1493" y="1193"/>
                    </a:lnTo>
                    <a:lnTo>
                      <a:pt x="1493" y="1188"/>
                    </a:lnTo>
                    <a:lnTo>
                      <a:pt x="1478" y="1180"/>
                    </a:lnTo>
                    <a:lnTo>
                      <a:pt x="1493" y="1191"/>
                    </a:lnTo>
                    <a:lnTo>
                      <a:pt x="1501" y="1180"/>
                    </a:lnTo>
                    <a:lnTo>
                      <a:pt x="1485" y="1174"/>
                    </a:lnTo>
                    <a:lnTo>
                      <a:pt x="1497" y="1184"/>
                    </a:lnTo>
                    <a:lnTo>
                      <a:pt x="1503" y="1180"/>
                    </a:lnTo>
                    <a:lnTo>
                      <a:pt x="1505" y="1174"/>
                    </a:lnTo>
                    <a:lnTo>
                      <a:pt x="1507" y="1174"/>
                    </a:lnTo>
                    <a:lnTo>
                      <a:pt x="1514" y="1155"/>
                    </a:lnTo>
                    <a:lnTo>
                      <a:pt x="1522" y="1139"/>
                    </a:lnTo>
                    <a:lnTo>
                      <a:pt x="1538" y="1110"/>
                    </a:lnTo>
                    <a:lnTo>
                      <a:pt x="1538" y="1108"/>
                    </a:lnTo>
                    <a:lnTo>
                      <a:pt x="1540" y="1104"/>
                    </a:lnTo>
                    <a:lnTo>
                      <a:pt x="1547" y="1073"/>
                    </a:lnTo>
                    <a:lnTo>
                      <a:pt x="1530" y="1073"/>
                    </a:lnTo>
                    <a:lnTo>
                      <a:pt x="1547" y="1079"/>
                    </a:lnTo>
                    <a:lnTo>
                      <a:pt x="1555" y="1050"/>
                    </a:lnTo>
                    <a:lnTo>
                      <a:pt x="1565" y="1021"/>
                    </a:lnTo>
                    <a:lnTo>
                      <a:pt x="1573" y="990"/>
                    </a:lnTo>
                    <a:lnTo>
                      <a:pt x="1557" y="986"/>
                    </a:lnTo>
                    <a:lnTo>
                      <a:pt x="1573" y="990"/>
                    </a:lnTo>
                    <a:lnTo>
                      <a:pt x="1582" y="947"/>
                    </a:lnTo>
                    <a:lnTo>
                      <a:pt x="1584" y="941"/>
                    </a:lnTo>
                    <a:lnTo>
                      <a:pt x="1590" y="898"/>
                    </a:lnTo>
                    <a:lnTo>
                      <a:pt x="1598" y="821"/>
                    </a:lnTo>
                    <a:lnTo>
                      <a:pt x="1606" y="749"/>
                    </a:lnTo>
                    <a:lnTo>
                      <a:pt x="1608" y="675"/>
                    </a:lnTo>
                    <a:lnTo>
                      <a:pt x="1610" y="603"/>
                    </a:lnTo>
                    <a:lnTo>
                      <a:pt x="1610" y="516"/>
                    </a:lnTo>
                    <a:lnTo>
                      <a:pt x="1608" y="473"/>
                    </a:lnTo>
                    <a:lnTo>
                      <a:pt x="1606" y="429"/>
                    </a:lnTo>
                    <a:lnTo>
                      <a:pt x="1600" y="386"/>
                    </a:lnTo>
                    <a:lnTo>
                      <a:pt x="1592" y="343"/>
                    </a:lnTo>
                    <a:lnTo>
                      <a:pt x="1592" y="337"/>
                    </a:lnTo>
                    <a:lnTo>
                      <a:pt x="1580" y="295"/>
                    </a:lnTo>
                    <a:lnTo>
                      <a:pt x="1565" y="254"/>
                    </a:lnTo>
                    <a:lnTo>
                      <a:pt x="1549" y="260"/>
                    </a:lnTo>
                    <a:lnTo>
                      <a:pt x="1565" y="254"/>
                    </a:lnTo>
                    <a:lnTo>
                      <a:pt x="1555" y="229"/>
                    </a:lnTo>
                    <a:lnTo>
                      <a:pt x="1544" y="205"/>
                    </a:lnTo>
                    <a:lnTo>
                      <a:pt x="1532" y="180"/>
                    </a:lnTo>
                    <a:lnTo>
                      <a:pt x="1528" y="176"/>
                    </a:lnTo>
                    <a:lnTo>
                      <a:pt x="1520" y="165"/>
                    </a:lnTo>
                    <a:lnTo>
                      <a:pt x="1511" y="153"/>
                    </a:lnTo>
                    <a:lnTo>
                      <a:pt x="1499" y="165"/>
                    </a:lnTo>
                    <a:lnTo>
                      <a:pt x="1516" y="161"/>
                    </a:lnTo>
                    <a:lnTo>
                      <a:pt x="1511" y="151"/>
                    </a:lnTo>
                    <a:lnTo>
                      <a:pt x="1511" y="147"/>
                    </a:lnTo>
                    <a:lnTo>
                      <a:pt x="1507" y="141"/>
                    </a:lnTo>
                    <a:lnTo>
                      <a:pt x="1503" y="137"/>
                    </a:lnTo>
                    <a:lnTo>
                      <a:pt x="1495" y="137"/>
                    </a:lnTo>
                    <a:lnTo>
                      <a:pt x="1489" y="137"/>
                    </a:lnTo>
                    <a:lnTo>
                      <a:pt x="1485" y="141"/>
                    </a:lnTo>
                    <a:lnTo>
                      <a:pt x="1481" y="147"/>
                    </a:lnTo>
                    <a:lnTo>
                      <a:pt x="1495" y="153"/>
                    </a:lnTo>
                    <a:lnTo>
                      <a:pt x="1485" y="141"/>
                    </a:lnTo>
                    <a:lnTo>
                      <a:pt x="1483" y="143"/>
                    </a:lnTo>
                    <a:lnTo>
                      <a:pt x="1495" y="153"/>
                    </a:lnTo>
                    <a:lnTo>
                      <a:pt x="1489" y="139"/>
                    </a:lnTo>
                    <a:lnTo>
                      <a:pt x="1495" y="137"/>
                    </a:lnTo>
                    <a:lnTo>
                      <a:pt x="1493" y="137"/>
                    </a:lnTo>
                    <a:lnTo>
                      <a:pt x="1493" y="153"/>
                    </a:lnTo>
                    <a:lnTo>
                      <a:pt x="1499" y="139"/>
                    </a:lnTo>
                    <a:lnTo>
                      <a:pt x="1495" y="137"/>
                    </a:lnTo>
                    <a:lnTo>
                      <a:pt x="1489" y="151"/>
                    </a:lnTo>
                    <a:lnTo>
                      <a:pt x="1501" y="141"/>
                    </a:lnTo>
                    <a:lnTo>
                      <a:pt x="1495" y="135"/>
                    </a:lnTo>
                    <a:lnTo>
                      <a:pt x="1485" y="120"/>
                    </a:lnTo>
                    <a:lnTo>
                      <a:pt x="1472" y="132"/>
                    </a:lnTo>
                    <a:lnTo>
                      <a:pt x="1489" y="126"/>
                    </a:lnTo>
                    <a:lnTo>
                      <a:pt x="1481" y="114"/>
                    </a:lnTo>
                    <a:lnTo>
                      <a:pt x="1476" y="108"/>
                    </a:lnTo>
                    <a:lnTo>
                      <a:pt x="1468" y="97"/>
                    </a:lnTo>
                    <a:lnTo>
                      <a:pt x="1464" y="93"/>
                    </a:lnTo>
                    <a:lnTo>
                      <a:pt x="1454" y="85"/>
                    </a:lnTo>
                    <a:lnTo>
                      <a:pt x="1445" y="99"/>
                    </a:lnTo>
                    <a:lnTo>
                      <a:pt x="1458" y="87"/>
                    </a:lnTo>
                    <a:lnTo>
                      <a:pt x="1460" y="91"/>
                    </a:lnTo>
                    <a:lnTo>
                      <a:pt x="1448" y="75"/>
                    </a:lnTo>
                    <a:lnTo>
                      <a:pt x="1443" y="71"/>
                    </a:lnTo>
                    <a:lnTo>
                      <a:pt x="1435" y="64"/>
                    </a:lnTo>
                    <a:lnTo>
                      <a:pt x="1429" y="60"/>
                    </a:lnTo>
                    <a:lnTo>
                      <a:pt x="1417" y="56"/>
                    </a:lnTo>
                    <a:lnTo>
                      <a:pt x="1412" y="71"/>
                    </a:lnTo>
                    <a:lnTo>
                      <a:pt x="1427" y="64"/>
                    </a:lnTo>
                    <a:lnTo>
                      <a:pt x="1425" y="58"/>
                    </a:lnTo>
                    <a:lnTo>
                      <a:pt x="1419" y="56"/>
                    </a:lnTo>
                    <a:lnTo>
                      <a:pt x="1429" y="66"/>
                    </a:lnTo>
                    <a:lnTo>
                      <a:pt x="1427" y="56"/>
                    </a:lnTo>
                    <a:lnTo>
                      <a:pt x="1410" y="62"/>
                    </a:lnTo>
                    <a:lnTo>
                      <a:pt x="1427" y="62"/>
                    </a:lnTo>
                    <a:lnTo>
                      <a:pt x="1427" y="58"/>
                    </a:lnTo>
                    <a:lnTo>
                      <a:pt x="1425" y="52"/>
                    </a:lnTo>
                    <a:lnTo>
                      <a:pt x="1423" y="46"/>
                    </a:lnTo>
                    <a:lnTo>
                      <a:pt x="1419" y="42"/>
                    </a:lnTo>
                    <a:lnTo>
                      <a:pt x="1415" y="38"/>
                    </a:lnTo>
                    <a:lnTo>
                      <a:pt x="1410" y="36"/>
                    </a:lnTo>
                    <a:lnTo>
                      <a:pt x="1406" y="36"/>
                    </a:lnTo>
                    <a:lnTo>
                      <a:pt x="1400" y="33"/>
                    </a:lnTo>
                    <a:lnTo>
                      <a:pt x="1390" y="31"/>
                    </a:lnTo>
                    <a:lnTo>
                      <a:pt x="1377" y="25"/>
                    </a:lnTo>
                    <a:lnTo>
                      <a:pt x="1367" y="23"/>
                    </a:lnTo>
                    <a:lnTo>
                      <a:pt x="1351" y="17"/>
                    </a:lnTo>
                    <a:lnTo>
                      <a:pt x="1340" y="11"/>
                    </a:lnTo>
                    <a:lnTo>
                      <a:pt x="1328" y="9"/>
                    </a:lnTo>
                    <a:lnTo>
                      <a:pt x="1318" y="7"/>
                    </a:lnTo>
                    <a:lnTo>
                      <a:pt x="1311" y="5"/>
                    </a:lnTo>
                    <a:lnTo>
                      <a:pt x="1297" y="3"/>
                    </a:lnTo>
                    <a:lnTo>
                      <a:pt x="1276" y="3"/>
                    </a:lnTo>
                    <a:lnTo>
                      <a:pt x="1262" y="0"/>
                    </a:lnTo>
                    <a:lnTo>
                      <a:pt x="1250" y="0"/>
                    </a:lnTo>
                    <a:lnTo>
                      <a:pt x="1247" y="0"/>
                    </a:lnTo>
                    <a:lnTo>
                      <a:pt x="1243" y="0"/>
                    </a:lnTo>
                    <a:lnTo>
                      <a:pt x="1235" y="0"/>
                    </a:lnTo>
                    <a:lnTo>
                      <a:pt x="1219" y="3"/>
                    </a:lnTo>
                    <a:lnTo>
                      <a:pt x="1200" y="5"/>
                    </a:lnTo>
                    <a:lnTo>
                      <a:pt x="1194" y="5"/>
                    </a:lnTo>
                    <a:lnTo>
                      <a:pt x="1179" y="11"/>
                    </a:lnTo>
                    <a:lnTo>
                      <a:pt x="1159" y="21"/>
                    </a:lnTo>
                    <a:lnTo>
                      <a:pt x="1136" y="33"/>
                    </a:lnTo>
                    <a:lnTo>
                      <a:pt x="1115" y="46"/>
                    </a:lnTo>
                    <a:lnTo>
                      <a:pt x="1095" y="56"/>
                    </a:lnTo>
                    <a:lnTo>
                      <a:pt x="1093" y="56"/>
                    </a:lnTo>
                    <a:lnTo>
                      <a:pt x="1089" y="60"/>
                    </a:lnTo>
                    <a:lnTo>
                      <a:pt x="1068" y="75"/>
                    </a:lnTo>
                    <a:lnTo>
                      <a:pt x="1080" y="87"/>
                    </a:lnTo>
                    <a:lnTo>
                      <a:pt x="1074" y="71"/>
                    </a:lnTo>
                    <a:lnTo>
                      <a:pt x="1052" y="83"/>
                    </a:lnTo>
                    <a:lnTo>
                      <a:pt x="1029" y="93"/>
                    </a:lnTo>
                    <a:lnTo>
                      <a:pt x="1006" y="106"/>
                    </a:lnTo>
                    <a:lnTo>
                      <a:pt x="1004" y="108"/>
                    </a:lnTo>
                    <a:lnTo>
                      <a:pt x="994" y="114"/>
                    </a:lnTo>
                    <a:lnTo>
                      <a:pt x="990" y="118"/>
                    </a:lnTo>
                    <a:lnTo>
                      <a:pt x="977" y="126"/>
                    </a:lnTo>
                    <a:lnTo>
                      <a:pt x="965" y="135"/>
                    </a:lnTo>
                    <a:lnTo>
                      <a:pt x="975" y="147"/>
                    </a:lnTo>
                    <a:lnTo>
                      <a:pt x="969" y="130"/>
                    </a:lnTo>
                    <a:lnTo>
                      <a:pt x="959" y="139"/>
                    </a:lnTo>
                    <a:lnTo>
                      <a:pt x="957" y="139"/>
                    </a:lnTo>
                    <a:lnTo>
                      <a:pt x="950" y="141"/>
                    </a:lnTo>
                    <a:lnTo>
                      <a:pt x="950" y="145"/>
                    </a:lnTo>
                    <a:lnTo>
                      <a:pt x="932" y="163"/>
                    </a:lnTo>
                    <a:lnTo>
                      <a:pt x="948" y="170"/>
                    </a:lnTo>
                    <a:lnTo>
                      <a:pt x="936" y="159"/>
                    </a:lnTo>
                    <a:lnTo>
                      <a:pt x="920" y="174"/>
                    </a:lnTo>
                    <a:lnTo>
                      <a:pt x="930" y="186"/>
                    </a:lnTo>
                    <a:lnTo>
                      <a:pt x="922" y="174"/>
                    </a:lnTo>
                    <a:lnTo>
                      <a:pt x="911" y="180"/>
                    </a:lnTo>
                    <a:lnTo>
                      <a:pt x="922" y="192"/>
                    </a:lnTo>
                    <a:lnTo>
                      <a:pt x="915" y="176"/>
                    </a:lnTo>
                    <a:lnTo>
                      <a:pt x="909" y="182"/>
                    </a:lnTo>
                    <a:lnTo>
                      <a:pt x="901" y="186"/>
                    </a:lnTo>
                    <a:lnTo>
                      <a:pt x="897" y="190"/>
                    </a:lnTo>
                    <a:lnTo>
                      <a:pt x="893" y="190"/>
                    </a:lnTo>
                    <a:lnTo>
                      <a:pt x="893" y="194"/>
                    </a:lnTo>
                    <a:lnTo>
                      <a:pt x="884" y="203"/>
                    </a:lnTo>
                    <a:lnTo>
                      <a:pt x="874" y="215"/>
                    </a:lnTo>
                    <a:lnTo>
                      <a:pt x="864" y="227"/>
                    </a:lnTo>
                    <a:lnTo>
                      <a:pt x="854" y="236"/>
                    </a:lnTo>
                    <a:lnTo>
                      <a:pt x="854" y="238"/>
                    </a:lnTo>
                    <a:lnTo>
                      <a:pt x="845" y="242"/>
                    </a:lnTo>
                    <a:lnTo>
                      <a:pt x="858" y="254"/>
                    </a:lnTo>
                    <a:lnTo>
                      <a:pt x="851" y="238"/>
                    </a:lnTo>
                    <a:lnTo>
                      <a:pt x="843" y="244"/>
                    </a:lnTo>
                    <a:lnTo>
                      <a:pt x="835" y="248"/>
                    </a:lnTo>
                    <a:lnTo>
                      <a:pt x="831" y="250"/>
                    </a:lnTo>
                    <a:lnTo>
                      <a:pt x="827" y="252"/>
                    </a:lnTo>
                    <a:lnTo>
                      <a:pt x="827" y="256"/>
                    </a:lnTo>
                    <a:lnTo>
                      <a:pt x="818" y="264"/>
                    </a:lnTo>
                    <a:lnTo>
                      <a:pt x="808" y="273"/>
                    </a:lnTo>
                    <a:lnTo>
                      <a:pt x="818" y="285"/>
                    </a:lnTo>
                    <a:lnTo>
                      <a:pt x="812" y="269"/>
                    </a:lnTo>
                    <a:lnTo>
                      <a:pt x="785" y="289"/>
                    </a:lnTo>
                    <a:lnTo>
                      <a:pt x="781" y="289"/>
                    </a:lnTo>
                    <a:lnTo>
                      <a:pt x="781" y="293"/>
                    </a:lnTo>
                    <a:lnTo>
                      <a:pt x="773" y="306"/>
                    </a:lnTo>
                    <a:lnTo>
                      <a:pt x="769" y="310"/>
                    </a:lnTo>
                    <a:lnTo>
                      <a:pt x="769" y="316"/>
                    </a:lnTo>
                    <a:lnTo>
                      <a:pt x="769" y="322"/>
                    </a:lnTo>
                    <a:lnTo>
                      <a:pt x="773" y="328"/>
                    </a:lnTo>
                    <a:lnTo>
                      <a:pt x="779" y="333"/>
                    </a:lnTo>
                    <a:lnTo>
                      <a:pt x="785" y="333"/>
                    </a:lnTo>
                    <a:lnTo>
                      <a:pt x="792" y="333"/>
                    </a:lnTo>
                    <a:lnTo>
                      <a:pt x="796" y="328"/>
                    </a:lnTo>
                    <a:lnTo>
                      <a:pt x="800" y="322"/>
                    </a:lnTo>
                    <a:lnTo>
                      <a:pt x="802" y="320"/>
                    </a:lnTo>
                    <a:lnTo>
                      <a:pt x="802" y="318"/>
                    </a:lnTo>
                    <a:lnTo>
                      <a:pt x="802" y="312"/>
                    </a:lnTo>
                    <a:lnTo>
                      <a:pt x="802" y="306"/>
                    </a:lnTo>
                    <a:lnTo>
                      <a:pt x="798" y="302"/>
                    </a:lnTo>
                    <a:lnTo>
                      <a:pt x="796" y="300"/>
                    </a:lnTo>
                    <a:lnTo>
                      <a:pt x="792" y="295"/>
                    </a:lnTo>
                    <a:lnTo>
                      <a:pt x="785" y="295"/>
                    </a:lnTo>
                    <a:lnTo>
                      <a:pt x="779" y="295"/>
                    </a:lnTo>
                    <a:lnTo>
                      <a:pt x="775" y="297"/>
                    </a:lnTo>
                    <a:lnTo>
                      <a:pt x="771" y="302"/>
                    </a:lnTo>
                    <a:lnTo>
                      <a:pt x="763" y="306"/>
                    </a:lnTo>
                    <a:lnTo>
                      <a:pt x="773" y="318"/>
                    </a:lnTo>
                    <a:lnTo>
                      <a:pt x="767" y="304"/>
                    </a:lnTo>
                    <a:lnTo>
                      <a:pt x="763" y="308"/>
                    </a:lnTo>
                    <a:lnTo>
                      <a:pt x="759" y="312"/>
                    </a:lnTo>
                    <a:lnTo>
                      <a:pt x="755" y="320"/>
                    </a:lnTo>
                    <a:lnTo>
                      <a:pt x="765" y="330"/>
                    </a:lnTo>
                    <a:lnTo>
                      <a:pt x="755" y="318"/>
                    </a:lnTo>
                    <a:lnTo>
                      <a:pt x="744" y="326"/>
                    </a:lnTo>
                    <a:lnTo>
                      <a:pt x="755" y="337"/>
                    </a:lnTo>
                    <a:lnTo>
                      <a:pt x="748" y="322"/>
                    </a:lnTo>
                    <a:lnTo>
                      <a:pt x="738" y="328"/>
                    </a:lnTo>
                    <a:lnTo>
                      <a:pt x="711" y="341"/>
                    </a:lnTo>
                    <a:lnTo>
                      <a:pt x="684" y="351"/>
                    </a:lnTo>
                    <a:lnTo>
                      <a:pt x="658" y="368"/>
                    </a:lnTo>
                    <a:lnTo>
                      <a:pt x="666" y="380"/>
                    </a:lnTo>
                    <a:lnTo>
                      <a:pt x="668" y="363"/>
                    </a:lnTo>
                    <a:lnTo>
                      <a:pt x="660" y="363"/>
                    </a:lnTo>
                    <a:lnTo>
                      <a:pt x="653" y="363"/>
                    </a:lnTo>
                    <a:lnTo>
                      <a:pt x="633" y="363"/>
                    </a:lnTo>
                    <a:lnTo>
                      <a:pt x="604" y="363"/>
                    </a:lnTo>
                    <a:lnTo>
                      <a:pt x="571" y="363"/>
                    </a:lnTo>
                    <a:lnTo>
                      <a:pt x="534" y="363"/>
                    </a:lnTo>
                    <a:lnTo>
                      <a:pt x="491" y="366"/>
                    </a:lnTo>
                    <a:lnTo>
                      <a:pt x="447" y="366"/>
                    </a:lnTo>
                    <a:lnTo>
                      <a:pt x="400" y="366"/>
                    </a:lnTo>
                    <a:lnTo>
                      <a:pt x="307" y="368"/>
                    </a:lnTo>
                    <a:lnTo>
                      <a:pt x="264" y="368"/>
                    </a:lnTo>
                    <a:lnTo>
                      <a:pt x="220" y="370"/>
                    </a:lnTo>
                    <a:lnTo>
                      <a:pt x="183" y="370"/>
                    </a:lnTo>
                    <a:lnTo>
                      <a:pt x="150" y="372"/>
                    </a:lnTo>
                    <a:lnTo>
                      <a:pt x="121" y="372"/>
                    </a:lnTo>
                    <a:lnTo>
                      <a:pt x="101" y="372"/>
                    </a:lnTo>
                    <a:lnTo>
                      <a:pt x="95" y="374"/>
                    </a:lnTo>
                    <a:lnTo>
                      <a:pt x="88" y="376"/>
                    </a:lnTo>
                    <a:lnTo>
                      <a:pt x="86" y="382"/>
                    </a:lnTo>
                    <a:lnTo>
                      <a:pt x="84" y="388"/>
                    </a:lnTo>
                    <a:lnTo>
                      <a:pt x="84" y="394"/>
                    </a:lnTo>
                    <a:lnTo>
                      <a:pt x="101" y="394"/>
                    </a:lnTo>
                    <a:lnTo>
                      <a:pt x="113" y="382"/>
                    </a:lnTo>
                    <a:lnTo>
                      <a:pt x="107" y="380"/>
                    </a:lnTo>
                    <a:lnTo>
                      <a:pt x="101" y="378"/>
                    </a:lnTo>
                    <a:lnTo>
                      <a:pt x="95" y="380"/>
                    </a:lnTo>
                    <a:lnTo>
                      <a:pt x="88" y="382"/>
                    </a:lnTo>
                    <a:lnTo>
                      <a:pt x="86" y="388"/>
                    </a:lnTo>
                    <a:lnTo>
                      <a:pt x="113" y="384"/>
                    </a:lnTo>
                    <a:lnTo>
                      <a:pt x="113" y="382"/>
                    </a:lnTo>
                    <a:lnTo>
                      <a:pt x="101" y="392"/>
                    </a:lnTo>
                    <a:lnTo>
                      <a:pt x="115" y="399"/>
                    </a:lnTo>
                    <a:lnTo>
                      <a:pt x="117" y="392"/>
                    </a:lnTo>
                    <a:lnTo>
                      <a:pt x="115" y="386"/>
                    </a:lnTo>
                    <a:lnTo>
                      <a:pt x="113" y="405"/>
                    </a:lnTo>
                    <a:lnTo>
                      <a:pt x="115" y="403"/>
                    </a:lnTo>
                    <a:lnTo>
                      <a:pt x="103" y="390"/>
                    </a:lnTo>
                    <a:lnTo>
                      <a:pt x="109" y="407"/>
                    </a:lnTo>
                    <a:lnTo>
                      <a:pt x="111" y="405"/>
                    </a:lnTo>
                    <a:lnTo>
                      <a:pt x="115" y="403"/>
                    </a:lnTo>
                    <a:lnTo>
                      <a:pt x="119" y="401"/>
                    </a:lnTo>
                    <a:lnTo>
                      <a:pt x="121" y="394"/>
                    </a:lnTo>
                    <a:lnTo>
                      <a:pt x="123" y="388"/>
                    </a:lnTo>
                    <a:lnTo>
                      <a:pt x="121" y="380"/>
                    </a:lnTo>
                    <a:lnTo>
                      <a:pt x="117" y="376"/>
                    </a:lnTo>
                    <a:lnTo>
                      <a:pt x="113" y="372"/>
                    </a:lnTo>
                    <a:lnTo>
                      <a:pt x="107" y="372"/>
                    </a:lnTo>
                    <a:lnTo>
                      <a:pt x="105" y="372"/>
                    </a:lnTo>
                    <a:lnTo>
                      <a:pt x="99" y="372"/>
                    </a:lnTo>
                    <a:lnTo>
                      <a:pt x="97" y="372"/>
                    </a:lnTo>
                    <a:lnTo>
                      <a:pt x="97" y="374"/>
                    </a:lnTo>
                    <a:lnTo>
                      <a:pt x="105" y="405"/>
                    </a:lnTo>
                    <a:lnTo>
                      <a:pt x="109" y="403"/>
                    </a:lnTo>
                    <a:lnTo>
                      <a:pt x="111" y="403"/>
                    </a:lnTo>
                    <a:lnTo>
                      <a:pt x="105" y="388"/>
                    </a:lnTo>
                    <a:lnTo>
                      <a:pt x="105" y="405"/>
                    </a:lnTo>
                    <a:lnTo>
                      <a:pt x="107" y="405"/>
                    </a:lnTo>
                    <a:lnTo>
                      <a:pt x="90" y="394"/>
                    </a:lnTo>
                    <a:lnTo>
                      <a:pt x="95" y="399"/>
                    </a:lnTo>
                    <a:lnTo>
                      <a:pt x="99" y="403"/>
                    </a:lnTo>
                    <a:lnTo>
                      <a:pt x="107" y="388"/>
                    </a:lnTo>
                    <a:lnTo>
                      <a:pt x="90" y="388"/>
                    </a:lnTo>
                    <a:lnTo>
                      <a:pt x="95" y="376"/>
                    </a:lnTo>
                    <a:lnTo>
                      <a:pt x="92" y="382"/>
                    </a:lnTo>
                    <a:lnTo>
                      <a:pt x="90" y="388"/>
                    </a:lnTo>
                    <a:lnTo>
                      <a:pt x="107" y="388"/>
                    </a:lnTo>
                    <a:lnTo>
                      <a:pt x="101" y="374"/>
                    </a:lnTo>
                    <a:lnTo>
                      <a:pt x="99" y="374"/>
                    </a:lnTo>
                    <a:lnTo>
                      <a:pt x="97" y="376"/>
                    </a:lnTo>
                    <a:lnTo>
                      <a:pt x="92" y="380"/>
                    </a:lnTo>
                    <a:lnTo>
                      <a:pt x="90" y="382"/>
                    </a:lnTo>
                    <a:lnTo>
                      <a:pt x="86" y="386"/>
                    </a:lnTo>
                    <a:lnTo>
                      <a:pt x="84" y="392"/>
                    </a:lnTo>
                    <a:lnTo>
                      <a:pt x="86" y="399"/>
                    </a:lnTo>
                    <a:lnTo>
                      <a:pt x="90" y="405"/>
                    </a:lnTo>
                    <a:lnTo>
                      <a:pt x="90" y="407"/>
                    </a:lnTo>
                    <a:lnTo>
                      <a:pt x="88" y="407"/>
                    </a:lnTo>
                    <a:lnTo>
                      <a:pt x="95" y="409"/>
                    </a:lnTo>
                    <a:lnTo>
                      <a:pt x="101" y="411"/>
                    </a:lnTo>
                    <a:lnTo>
                      <a:pt x="107" y="409"/>
                    </a:lnTo>
                    <a:lnTo>
                      <a:pt x="113" y="407"/>
                    </a:lnTo>
                    <a:lnTo>
                      <a:pt x="115" y="401"/>
                    </a:lnTo>
                    <a:lnTo>
                      <a:pt x="117" y="394"/>
                    </a:lnTo>
                    <a:lnTo>
                      <a:pt x="117" y="388"/>
                    </a:lnTo>
                    <a:lnTo>
                      <a:pt x="107" y="403"/>
                    </a:lnTo>
                    <a:lnTo>
                      <a:pt x="113" y="401"/>
                    </a:lnTo>
                    <a:lnTo>
                      <a:pt x="115" y="394"/>
                    </a:lnTo>
                    <a:lnTo>
                      <a:pt x="117" y="388"/>
                    </a:lnTo>
                    <a:lnTo>
                      <a:pt x="101" y="388"/>
                    </a:lnTo>
                    <a:lnTo>
                      <a:pt x="101" y="405"/>
                    </a:lnTo>
                    <a:lnTo>
                      <a:pt x="121" y="405"/>
                    </a:lnTo>
                    <a:lnTo>
                      <a:pt x="150" y="405"/>
                    </a:lnTo>
                    <a:lnTo>
                      <a:pt x="183" y="403"/>
                    </a:lnTo>
                    <a:lnTo>
                      <a:pt x="220" y="403"/>
                    </a:lnTo>
                    <a:lnTo>
                      <a:pt x="264" y="401"/>
                    </a:lnTo>
                    <a:lnTo>
                      <a:pt x="307" y="401"/>
                    </a:lnTo>
                    <a:lnTo>
                      <a:pt x="400" y="399"/>
                    </a:lnTo>
                    <a:lnTo>
                      <a:pt x="447" y="399"/>
                    </a:lnTo>
                    <a:lnTo>
                      <a:pt x="491" y="399"/>
                    </a:lnTo>
                    <a:lnTo>
                      <a:pt x="534" y="396"/>
                    </a:lnTo>
                    <a:lnTo>
                      <a:pt x="571" y="396"/>
                    </a:lnTo>
                    <a:lnTo>
                      <a:pt x="604" y="396"/>
                    </a:lnTo>
                    <a:lnTo>
                      <a:pt x="633" y="396"/>
                    </a:lnTo>
                    <a:lnTo>
                      <a:pt x="653" y="396"/>
                    </a:lnTo>
                    <a:lnTo>
                      <a:pt x="660" y="396"/>
                    </a:lnTo>
                    <a:lnTo>
                      <a:pt x="666" y="396"/>
                    </a:lnTo>
                    <a:lnTo>
                      <a:pt x="672" y="394"/>
                    </a:lnTo>
                    <a:lnTo>
                      <a:pt x="674" y="394"/>
                    </a:lnTo>
                    <a:lnTo>
                      <a:pt x="697" y="382"/>
                    </a:lnTo>
                    <a:lnTo>
                      <a:pt x="724" y="372"/>
                    </a:lnTo>
                    <a:lnTo>
                      <a:pt x="750" y="359"/>
                    </a:lnTo>
                    <a:lnTo>
                      <a:pt x="761" y="353"/>
                    </a:lnTo>
                    <a:lnTo>
                      <a:pt x="767" y="349"/>
                    </a:lnTo>
                    <a:lnTo>
                      <a:pt x="775" y="343"/>
                    </a:lnTo>
                    <a:lnTo>
                      <a:pt x="777" y="343"/>
                    </a:lnTo>
                    <a:lnTo>
                      <a:pt x="781" y="335"/>
                    </a:lnTo>
                    <a:lnTo>
                      <a:pt x="769" y="324"/>
                    </a:lnTo>
                    <a:lnTo>
                      <a:pt x="775" y="339"/>
                    </a:lnTo>
                    <a:lnTo>
                      <a:pt x="781" y="333"/>
                    </a:lnTo>
                    <a:lnTo>
                      <a:pt x="783" y="330"/>
                    </a:lnTo>
                    <a:lnTo>
                      <a:pt x="794" y="324"/>
                    </a:lnTo>
                    <a:lnTo>
                      <a:pt x="781" y="312"/>
                    </a:lnTo>
                    <a:lnTo>
                      <a:pt x="788" y="328"/>
                    </a:lnTo>
                    <a:lnTo>
                      <a:pt x="792" y="326"/>
                    </a:lnTo>
                    <a:lnTo>
                      <a:pt x="779" y="326"/>
                    </a:lnTo>
                    <a:lnTo>
                      <a:pt x="785" y="328"/>
                    </a:lnTo>
                    <a:lnTo>
                      <a:pt x="785" y="312"/>
                    </a:lnTo>
                    <a:lnTo>
                      <a:pt x="773" y="322"/>
                    </a:lnTo>
                    <a:lnTo>
                      <a:pt x="775" y="324"/>
                    </a:lnTo>
                    <a:lnTo>
                      <a:pt x="769" y="312"/>
                    </a:lnTo>
                    <a:lnTo>
                      <a:pt x="771" y="318"/>
                    </a:lnTo>
                    <a:lnTo>
                      <a:pt x="785" y="312"/>
                    </a:lnTo>
                    <a:lnTo>
                      <a:pt x="771" y="306"/>
                    </a:lnTo>
                    <a:lnTo>
                      <a:pt x="771" y="308"/>
                    </a:lnTo>
                    <a:lnTo>
                      <a:pt x="769" y="310"/>
                    </a:lnTo>
                    <a:lnTo>
                      <a:pt x="802" y="316"/>
                    </a:lnTo>
                    <a:lnTo>
                      <a:pt x="800" y="310"/>
                    </a:lnTo>
                    <a:lnTo>
                      <a:pt x="796" y="306"/>
                    </a:lnTo>
                    <a:lnTo>
                      <a:pt x="792" y="302"/>
                    </a:lnTo>
                    <a:lnTo>
                      <a:pt x="785" y="300"/>
                    </a:lnTo>
                    <a:lnTo>
                      <a:pt x="779" y="302"/>
                    </a:lnTo>
                    <a:lnTo>
                      <a:pt x="773" y="306"/>
                    </a:lnTo>
                    <a:lnTo>
                      <a:pt x="785" y="316"/>
                    </a:lnTo>
                    <a:lnTo>
                      <a:pt x="800" y="322"/>
                    </a:lnTo>
                    <a:lnTo>
                      <a:pt x="804" y="318"/>
                    </a:lnTo>
                    <a:lnTo>
                      <a:pt x="808" y="312"/>
                    </a:lnTo>
                    <a:lnTo>
                      <a:pt x="806" y="314"/>
                    </a:lnTo>
                    <a:lnTo>
                      <a:pt x="794" y="302"/>
                    </a:lnTo>
                    <a:lnTo>
                      <a:pt x="802" y="316"/>
                    </a:lnTo>
                    <a:lnTo>
                      <a:pt x="825" y="300"/>
                    </a:lnTo>
                    <a:lnTo>
                      <a:pt x="831" y="295"/>
                    </a:lnTo>
                    <a:lnTo>
                      <a:pt x="841" y="287"/>
                    </a:lnTo>
                    <a:lnTo>
                      <a:pt x="854" y="275"/>
                    </a:lnTo>
                    <a:lnTo>
                      <a:pt x="839" y="264"/>
                    </a:lnTo>
                    <a:lnTo>
                      <a:pt x="847" y="279"/>
                    </a:lnTo>
                    <a:lnTo>
                      <a:pt x="856" y="275"/>
                    </a:lnTo>
                    <a:lnTo>
                      <a:pt x="864" y="269"/>
                    </a:lnTo>
                    <a:lnTo>
                      <a:pt x="868" y="264"/>
                    </a:lnTo>
                    <a:lnTo>
                      <a:pt x="876" y="260"/>
                    </a:lnTo>
                    <a:lnTo>
                      <a:pt x="864" y="248"/>
                    </a:lnTo>
                    <a:lnTo>
                      <a:pt x="874" y="260"/>
                    </a:lnTo>
                    <a:lnTo>
                      <a:pt x="887" y="250"/>
                    </a:lnTo>
                    <a:lnTo>
                      <a:pt x="897" y="238"/>
                    </a:lnTo>
                    <a:lnTo>
                      <a:pt x="907" y="225"/>
                    </a:lnTo>
                    <a:lnTo>
                      <a:pt x="920" y="213"/>
                    </a:lnTo>
                    <a:lnTo>
                      <a:pt x="905" y="203"/>
                    </a:lnTo>
                    <a:lnTo>
                      <a:pt x="913" y="217"/>
                    </a:lnTo>
                    <a:lnTo>
                      <a:pt x="922" y="213"/>
                    </a:lnTo>
                    <a:lnTo>
                      <a:pt x="928" y="207"/>
                    </a:lnTo>
                    <a:lnTo>
                      <a:pt x="934" y="203"/>
                    </a:lnTo>
                    <a:lnTo>
                      <a:pt x="940" y="201"/>
                    </a:lnTo>
                    <a:lnTo>
                      <a:pt x="940" y="198"/>
                    </a:lnTo>
                    <a:lnTo>
                      <a:pt x="959" y="182"/>
                    </a:lnTo>
                    <a:lnTo>
                      <a:pt x="963" y="176"/>
                    </a:lnTo>
                    <a:lnTo>
                      <a:pt x="977" y="163"/>
                    </a:lnTo>
                    <a:lnTo>
                      <a:pt x="969" y="168"/>
                    </a:lnTo>
                    <a:lnTo>
                      <a:pt x="975" y="165"/>
                    </a:lnTo>
                    <a:lnTo>
                      <a:pt x="963" y="153"/>
                    </a:lnTo>
                    <a:lnTo>
                      <a:pt x="969" y="170"/>
                    </a:lnTo>
                    <a:lnTo>
                      <a:pt x="981" y="161"/>
                    </a:lnTo>
                    <a:lnTo>
                      <a:pt x="988" y="157"/>
                    </a:lnTo>
                    <a:lnTo>
                      <a:pt x="1000" y="149"/>
                    </a:lnTo>
                    <a:lnTo>
                      <a:pt x="1012" y="141"/>
                    </a:lnTo>
                    <a:lnTo>
                      <a:pt x="1000" y="128"/>
                    </a:lnTo>
                    <a:lnTo>
                      <a:pt x="1006" y="145"/>
                    </a:lnTo>
                    <a:lnTo>
                      <a:pt x="1021" y="135"/>
                    </a:lnTo>
                    <a:lnTo>
                      <a:pt x="1012" y="120"/>
                    </a:lnTo>
                    <a:lnTo>
                      <a:pt x="1021" y="135"/>
                    </a:lnTo>
                    <a:lnTo>
                      <a:pt x="1041" y="124"/>
                    </a:lnTo>
                    <a:lnTo>
                      <a:pt x="1064" y="114"/>
                    </a:lnTo>
                    <a:lnTo>
                      <a:pt x="1087" y="102"/>
                    </a:lnTo>
                    <a:lnTo>
                      <a:pt x="1091" y="97"/>
                    </a:lnTo>
                    <a:lnTo>
                      <a:pt x="1111" y="83"/>
                    </a:lnTo>
                    <a:lnTo>
                      <a:pt x="1099" y="71"/>
                    </a:lnTo>
                    <a:lnTo>
                      <a:pt x="1105" y="87"/>
                    </a:lnTo>
                    <a:lnTo>
                      <a:pt x="1128" y="77"/>
                    </a:lnTo>
                    <a:lnTo>
                      <a:pt x="1148" y="64"/>
                    </a:lnTo>
                    <a:lnTo>
                      <a:pt x="1171" y="52"/>
                    </a:lnTo>
                    <a:lnTo>
                      <a:pt x="1194" y="40"/>
                    </a:lnTo>
                    <a:lnTo>
                      <a:pt x="1206" y="36"/>
                    </a:lnTo>
                    <a:lnTo>
                      <a:pt x="1200" y="21"/>
                    </a:lnTo>
                    <a:lnTo>
                      <a:pt x="1200" y="38"/>
                    </a:lnTo>
                    <a:lnTo>
                      <a:pt x="1219" y="36"/>
                    </a:lnTo>
                    <a:lnTo>
                      <a:pt x="1235" y="33"/>
                    </a:lnTo>
                    <a:lnTo>
                      <a:pt x="1243" y="33"/>
                    </a:lnTo>
                    <a:lnTo>
                      <a:pt x="1247" y="33"/>
                    </a:lnTo>
                    <a:lnTo>
                      <a:pt x="1247" y="17"/>
                    </a:lnTo>
                    <a:lnTo>
                      <a:pt x="1247" y="33"/>
                    </a:lnTo>
                    <a:lnTo>
                      <a:pt x="1262" y="33"/>
                    </a:lnTo>
                    <a:lnTo>
                      <a:pt x="1276" y="36"/>
                    </a:lnTo>
                    <a:lnTo>
                      <a:pt x="1297" y="36"/>
                    </a:lnTo>
                    <a:lnTo>
                      <a:pt x="1311" y="38"/>
                    </a:lnTo>
                    <a:lnTo>
                      <a:pt x="1311" y="21"/>
                    </a:lnTo>
                    <a:lnTo>
                      <a:pt x="1305" y="38"/>
                    </a:lnTo>
                    <a:lnTo>
                      <a:pt x="1316" y="40"/>
                    </a:lnTo>
                    <a:lnTo>
                      <a:pt x="1328" y="42"/>
                    </a:lnTo>
                    <a:lnTo>
                      <a:pt x="1338" y="48"/>
                    </a:lnTo>
                    <a:lnTo>
                      <a:pt x="1355" y="54"/>
                    </a:lnTo>
                    <a:lnTo>
                      <a:pt x="1365" y="56"/>
                    </a:lnTo>
                    <a:lnTo>
                      <a:pt x="1379" y="62"/>
                    </a:lnTo>
                    <a:lnTo>
                      <a:pt x="1388" y="64"/>
                    </a:lnTo>
                    <a:lnTo>
                      <a:pt x="1394" y="66"/>
                    </a:lnTo>
                    <a:lnTo>
                      <a:pt x="1398" y="66"/>
                    </a:lnTo>
                    <a:lnTo>
                      <a:pt x="1402" y="69"/>
                    </a:lnTo>
                    <a:lnTo>
                      <a:pt x="1396" y="64"/>
                    </a:lnTo>
                    <a:lnTo>
                      <a:pt x="1408" y="52"/>
                    </a:lnTo>
                    <a:lnTo>
                      <a:pt x="1392" y="58"/>
                    </a:lnTo>
                    <a:lnTo>
                      <a:pt x="1394" y="64"/>
                    </a:lnTo>
                    <a:lnTo>
                      <a:pt x="1410" y="58"/>
                    </a:lnTo>
                    <a:lnTo>
                      <a:pt x="1394" y="58"/>
                    </a:lnTo>
                    <a:lnTo>
                      <a:pt x="1394" y="62"/>
                    </a:lnTo>
                    <a:lnTo>
                      <a:pt x="1396" y="69"/>
                    </a:lnTo>
                    <a:lnTo>
                      <a:pt x="1398" y="75"/>
                    </a:lnTo>
                    <a:lnTo>
                      <a:pt x="1398" y="77"/>
                    </a:lnTo>
                    <a:lnTo>
                      <a:pt x="1400" y="83"/>
                    </a:lnTo>
                    <a:lnTo>
                      <a:pt x="1406" y="85"/>
                    </a:lnTo>
                    <a:lnTo>
                      <a:pt x="1408" y="87"/>
                    </a:lnTo>
                    <a:lnTo>
                      <a:pt x="1417" y="91"/>
                    </a:lnTo>
                    <a:lnTo>
                      <a:pt x="1423" y="75"/>
                    </a:lnTo>
                    <a:lnTo>
                      <a:pt x="1412" y="87"/>
                    </a:lnTo>
                    <a:lnTo>
                      <a:pt x="1421" y="93"/>
                    </a:lnTo>
                    <a:lnTo>
                      <a:pt x="1433" y="81"/>
                    </a:lnTo>
                    <a:lnTo>
                      <a:pt x="1417" y="87"/>
                    </a:lnTo>
                    <a:lnTo>
                      <a:pt x="1431" y="108"/>
                    </a:lnTo>
                    <a:lnTo>
                      <a:pt x="1433" y="112"/>
                    </a:lnTo>
                    <a:lnTo>
                      <a:pt x="1437" y="114"/>
                    </a:lnTo>
                    <a:lnTo>
                      <a:pt x="1452" y="124"/>
                    </a:lnTo>
                    <a:lnTo>
                      <a:pt x="1458" y="110"/>
                    </a:lnTo>
                    <a:lnTo>
                      <a:pt x="1445" y="120"/>
                    </a:lnTo>
                    <a:lnTo>
                      <a:pt x="1454" y="130"/>
                    </a:lnTo>
                    <a:lnTo>
                      <a:pt x="1466" y="120"/>
                    </a:lnTo>
                    <a:lnTo>
                      <a:pt x="1450" y="126"/>
                    </a:lnTo>
                    <a:lnTo>
                      <a:pt x="1458" y="139"/>
                    </a:lnTo>
                    <a:lnTo>
                      <a:pt x="1462" y="143"/>
                    </a:lnTo>
                    <a:lnTo>
                      <a:pt x="1470" y="157"/>
                    </a:lnTo>
                    <a:lnTo>
                      <a:pt x="1478" y="163"/>
                    </a:lnTo>
                    <a:lnTo>
                      <a:pt x="1483" y="168"/>
                    </a:lnTo>
                    <a:lnTo>
                      <a:pt x="1487" y="170"/>
                    </a:lnTo>
                    <a:lnTo>
                      <a:pt x="1493" y="170"/>
                    </a:lnTo>
                    <a:lnTo>
                      <a:pt x="1495" y="170"/>
                    </a:lnTo>
                    <a:lnTo>
                      <a:pt x="1501" y="170"/>
                    </a:lnTo>
                    <a:lnTo>
                      <a:pt x="1505" y="165"/>
                    </a:lnTo>
                    <a:lnTo>
                      <a:pt x="1507" y="163"/>
                    </a:lnTo>
                    <a:lnTo>
                      <a:pt x="1511" y="159"/>
                    </a:lnTo>
                    <a:lnTo>
                      <a:pt x="1485" y="163"/>
                    </a:lnTo>
                    <a:lnTo>
                      <a:pt x="1489" y="168"/>
                    </a:lnTo>
                    <a:lnTo>
                      <a:pt x="1495" y="170"/>
                    </a:lnTo>
                    <a:lnTo>
                      <a:pt x="1503" y="168"/>
                    </a:lnTo>
                    <a:lnTo>
                      <a:pt x="1507" y="163"/>
                    </a:lnTo>
                    <a:lnTo>
                      <a:pt x="1495" y="153"/>
                    </a:lnTo>
                    <a:lnTo>
                      <a:pt x="1481" y="159"/>
                    </a:lnTo>
                    <a:lnTo>
                      <a:pt x="1481" y="163"/>
                    </a:lnTo>
                    <a:lnTo>
                      <a:pt x="1485" y="172"/>
                    </a:lnTo>
                    <a:lnTo>
                      <a:pt x="1487" y="178"/>
                    </a:lnTo>
                    <a:lnTo>
                      <a:pt x="1489" y="178"/>
                    </a:lnTo>
                    <a:lnTo>
                      <a:pt x="1497" y="188"/>
                    </a:lnTo>
                    <a:lnTo>
                      <a:pt x="1505" y="198"/>
                    </a:lnTo>
                    <a:lnTo>
                      <a:pt x="1518" y="186"/>
                    </a:lnTo>
                    <a:lnTo>
                      <a:pt x="1501" y="192"/>
                    </a:lnTo>
                    <a:lnTo>
                      <a:pt x="1514" y="217"/>
                    </a:lnTo>
                    <a:lnTo>
                      <a:pt x="1524" y="242"/>
                    </a:lnTo>
                    <a:lnTo>
                      <a:pt x="1534" y="267"/>
                    </a:lnTo>
                    <a:lnTo>
                      <a:pt x="1534" y="269"/>
                    </a:lnTo>
                    <a:lnTo>
                      <a:pt x="1549" y="308"/>
                    </a:lnTo>
                    <a:lnTo>
                      <a:pt x="1561" y="349"/>
                    </a:lnTo>
                    <a:lnTo>
                      <a:pt x="1575" y="343"/>
                    </a:lnTo>
                    <a:lnTo>
                      <a:pt x="1559" y="343"/>
                    </a:lnTo>
                    <a:lnTo>
                      <a:pt x="1567" y="386"/>
                    </a:lnTo>
                    <a:lnTo>
                      <a:pt x="1573" y="429"/>
                    </a:lnTo>
                    <a:lnTo>
                      <a:pt x="1575" y="473"/>
                    </a:lnTo>
                    <a:lnTo>
                      <a:pt x="1577" y="516"/>
                    </a:lnTo>
                    <a:lnTo>
                      <a:pt x="1577" y="603"/>
                    </a:lnTo>
                    <a:lnTo>
                      <a:pt x="1575" y="675"/>
                    </a:lnTo>
                    <a:lnTo>
                      <a:pt x="1573" y="747"/>
                    </a:lnTo>
                    <a:lnTo>
                      <a:pt x="1590" y="747"/>
                    </a:lnTo>
                    <a:lnTo>
                      <a:pt x="1573" y="745"/>
                    </a:lnTo>
                    <a:lnTo>
                      <a:pt x="1565" y="821"/>
                    </a:lnTo>
                    <a:lnTo>
                      <a:pt x="1557" y="896"/>
                    </a:lnTo>
                    <a:lnTo>
                      <a:pt x="1573" y="896"/>
                    </a:lnTo>
                    <a:lnTo>
                      <a:pt x="1559" y="894"/>
                    </a:lnTo>
                    <a:lnTo>
                      <a:pt x="1551" y="941"/>
                    </a:lnTo>
                    <a:lnTo>
                      <a:pt x="1567" y="941"/>
                    </a:lnTo>
                    <a:lnTo>
                      <a:pt x="1551" y="935"/>
                    </a:lnTo>
                    <a:lnTo>
                      <a:pt x="1542" y="982"/>
                    </a:lnTo>
                    <a:lnTo>
                      <a:pt x="1542" y="984"/>
                    </a:lnTo>
                    <a:lnTo>
                      <a:pt x="1534" y="1009"/>
                    </a:lnTo>
                    <a:lnTo>
                      <a:pt x="1524" y="1038"/>
                    </a:lnTo>
                    <a:lnTo>
                      <a:pt x="1516" y="1067"/>
                    </a:lnTo>
                    <a:lnTo>
                      <a:pt x="1514" y="1073"/>
                    </a:lnTo>
                    <a:lnTo>
                      <a:pt x="1509" y="1100"/>
                    </a:lnTo>
                    <a:lnTo>
                      <a:pt x="1524" y="1102"/>
                    </a:lnTo>
                    <a:lnTo>
                      <a:pt x="1509" y="1096"/>
                    </a:lnTo>
                    <a:lnTo>
                      <a:pt x="1491" y="1127"/>
                    </a:lnTo>
                    <a:lnTo>
                      <a:pt x="1483" y="1143"/>
                    </a:lnTo>
                    <a:lnTo>
                      <a:pt x="1476" y="1164"/>
                    </a:lnTo>
                    <a:lnTo>
                      <a:pt x="1491" y="1168"/>
                    </a:lnTo>
                    <a:lnTo>
                      <a:pt x="1481" y="1158"/>
                    </a:lnTo>
                    <a:lnTo>
                      <a:pt x="1474" y="1162"/>
                    </a:lnTo>
                    <a:lnTo>
                      <a:pt x="1470" y="1168"/>
                    </a:lnTo>
                    <a:lnTo>
                      <a:pt x="1466" y="1172"/>
                    </a:lnTo>
                    <a:lnTo>
                      <a:pt x="1464" y="1174"/>
                    </a:lnTo>
                    <a:lnTo>
                      <a:pt x="1462" y="1180"/>
                    </a:lnTo>
                    <a:lnTo>
                      <a:pt x="1462" y="1184"/>
                    </a:lnTo>
                    <a:lnTo>
                      <a:pt x="1476" y="1191"/>
                    </a:lnTo>
                    <a:lnTo>
                      <a:pt x="1466" y="1178"/>
                    </a:lnTo>
                    <a:lnTo>
                      <a:pt x="1464" y="1182"/>
                    </a:lnTo>
                    <a:lnTo>
                      <a:pt x="1458" y="1186"/>
                    </a:lnTo>
                    <a:lnTo>
                      <a:pt x="1468" y="1199"/>
                    </a:lnTo>
                    <a:lnTo>
                      <a:pt x="1462" y="1182"/>
                    </a:lnTo>
                    <a:lnTo>
                      <a:pt x="1458" y="1184"/>
                    </a:lnTo>
                    <a:lnTo>
                      <a:pt x="1472" y="1184"/>
                    </a:lnTo>
                    <a:lnTo>
                      <a:pt x="1464" y="1182"/>
                    </a:lnTo>
                    <a:lnTo>
                      <a:pt x="1464" y="1199"/>
                    </a:lnTo>
                    <a:lnTo>
                      <a:pt x="1476" y="1188"/>
                    </a:lnTo>
                    <a:lnTo>
                      <a:pt x="1474" y="1186"/>
                    </a:lnTo>
                    <a:lnTo>
                      <a:pt x="1478" y="1193"/>
                    </a:lnTo>
                    <a:lnTo>
                      <a:pt x="1464" y="1199"/>
                    </a:lnTo>
                    <a:lnTo>
                      <a:pt x="1481" y="1199"/>
                    </a:lnTo>
                    <a:lnTo>
                      <a:pt x="1481" y="1197"/>
                    </a:lnTo>
                    <a:lnTo>
                      <a:pt x="1481" y="1195"/>
                    </a:lnTo>
                    <a:lnTo>
                      <a:pt x="1478" y="1188"/>
                    </a:lnTo>
                    <a:lnTo>
                      <a:pt x="1474" y="1182"/>
                    </a:lnTo>
                    <a:lnTo>
                      <a:pt x="1470" y="1180"/>
                    </a:lnTo>
                    <a:lnTo>
                      <a:pt x="1464" y="1178"/>
                    </a:lnTo>
                    <a:lnTo>
                      <a:pt x="1456" y="1180"/>
                    </a:lnTo>
                    <a:lnTo>
                      <a:pt x="1452" y="1182"/>
                    </a:lnTo>
                    <a:lnTo>
                      <a:pt x="1448" y="1188"/>
                    </a:lnTo>
                    <a:lnTo>
                      <a:pt x="1445" y="1195"/>
                    </a:lnTo>
                    <a:lnTo>
                      <a:pt x="1443" y="1203"/>
                    </a:lnTo>
                    <a:lnTo>
                      <a:pt x="1458" y="1209"/>
                    </a:lnTo>
                    <a:lnTo>
                      <a:pt x="1448" y="1199"/>
                    </a:lnTo>
                    <a:lnTo>
                      <a:pt x="1435" y="1211"/>
                    </a:lnTo>
                    <a:lnTo>
                      <a:pt x="1425" y="1224"/>
                    </a:lnTo>
                    <a:lnTo>
                      <a:pt x="1415" y="1236"/>
                    </a:lnTo>
                    <a:lnTo>
                      <a:pt x="1404" y="1246"/>
                    </a:lnTo>
                    <a:lnTo>
                      <a:pt x="1402" y="1248"/>
                    </a:lnTo>
                    <a:lnTo>
                      <a:pt x="1396" y="1250"/>
                    </a:lnTo>
                    <a:lnTo>
                      <a:pt x="1406" y="1261"/>
                    </a:lnTo>
                    <a:lnTo>
                      <a:pt x="1400" y="1246"/>
                    </a:lnTo>
                    <a:lnTo>
                      <a:pt x="1394" y="1248"/>
                    </a:lnTo>
                    <a:lnTo>
                      <a:pt x="1388" y="1252"/>
                    </a:lnTo>
                    <a:lnTo>
                      <a:pt x="1384" y="1257"/>
                    </a:lnTo>
                    <a:lnTo>
                      <a:pt x="1377" y="1265"/>
                    </a:lnTo>
                    <a:lnTo>
                      <a:pt x="1388" y="1275"/>
                    </a:lnTo>
                    <a:lnTo>
                      <a:pt x="1382" y="1261"/>
                    </a:lnTo>
                    <a:lnTo>
                      <a:pt x="1377" y="1261"/>
                    </a:lnTo>
                    <a:lnTo>
                      <a:pt x="1367" y="1265"/>
                    </a:lnTo>
                    <a:lnTo>
                      <a:pt x="1355" y="1271"/>
                    </a:lnTo>
                    <a:lnTo>
                      <a:pt x="1342" y="1279"/>
                    </a:lnTo>
                    <a:lnTo>
                      <a:pt x="1332" y="1285"/>
                    </a:lnTo>
                    <a:lnTo>
                      <a:pt x="1322" y="1292"/>
                    </a:lnTo>
                    <a:lnTo>
                      <a:pt x="1318" y="1294"/>
                    </a:lnTo>
                    <a:lnTo>
                      <a:pt x="1311" y="1296"/>
                    </a:lnTo>
                    <a:lnTo>
                      <a:pt x="1318" y="1310"/>
                    </a:lnTo>
                    <a:lnTo>
                      <a:pt x="1318" y="1294"/>
                    </a:lnTo>
                    <a:lnTo>
                      <a:pt x="1309" y="1294"/>
                    </a:lnTo>
                    <a:lnTo>
                      <a:pt x="1299" y="1294"/>
                    </a:lnTo>
                    <a:lnTo>
                      <a:pt x="1280" y="1294"/>
                    </a:lnTo>
                    <a:lnTo>
                      <a:pt x="1270" y="1296"/>
                    </a:lnTo>
                    <a:lnTo>
                      <a:pt x="1256" y="1296"/>
                    </a:lnTo>
                    <a:lnTo>
                      <a:pt x="1256" y="1312"/>
                    </a:lnTo>
                    <a:lnTo>
                      <a:pt x="1260" y="1296"/>
                    </a:lnTo>
                    <a:lnTo>
                      <a:pt x="1221" y="1287"/>
                    </a:lnTo>
                    <a:lnTo>
                      <a:pt x="1221" y="1304"/>
                    </a:lnTo>
                    <a:lnTo>
                      <a:pt x="1227" y="1290"/>
                    </a:lnTo>
                    <a:lnTo>
                      <a:pt x="1190" y="1279"/>
                    </a:lnTo>
                    <a:lnTo>
                      <a:pt x="1155" y="1265"/>
                    </a:lnTo>
                    <a:lnTo>
                      <a:pt x="1126" y="1250"/>
                    </a:lnTo>
                    <a:lnTo>
                      <a:pt x="1118" y="1244"/>
                    </a:lnTo>
                    <a:lnTo>
                      <a:pt x="1111" y="1240"/>
                    </a:lnTo>
                    <a:lnTo>
                      <a:pt x="1105" y="1236"/>
                    </a:lnTo>
                    <a:lnTo>
                      <a:pt x="1099" y="1234"/>
                    </a:lnTo>
                    <a:lnTo>
                      <a:pt x="1097" y="1232"/>
                    </a:lnTo>
                    <a:lnTo>
                      <a:pt x="1091" y="1232"/>
                    </a:lnTo>
                    <a:lnTo>
                      <a:pt x="1085" y="1232"/>
                    </a:lnTo>
                    <a:lnTo>
                      <a:pt x="1082" y="1234"/>
                    </a:lnTo>
                    <a:lnTo>
                      <a:pt x="1076" y="1236"/>
                    </a:lnTo>
                    <a:lnTo>
                      <a:pt x="1072" y="1242"/>
                    </a:lnTo>
                    <a:lnTo>
                      <a:pt x="1072" y="1248"/>
                    </a:lnTo>
                    <a:lnTo>
                      <a:pt x="1072" y="1254"/>
                    </a:lnTo>
                    <a:lnTo>
                      <a:pt x="1074" y="1259"/>
                    </a:lnTo>
                    <a:lnTo>
                      <a:pt x="1078" y="1263"/>
                    </a:lnTo>
                    <a:lnTo>
                      <a:pt x="1080" y="1267"/>
                    </a:lnTo>
                    <a:lnTo>
                      <a:pt x="1099" y="1240"/>
                    </a:lnTo>
                    <a:lnTo>
                      <a:pt x="1093" y="1240"/>
                    </a:lnTo>
                    <a:lnTo>
                      <a:pt x="1087" y="1240"/>
                    </a:lnTo>
                    <a:lnTo>
                      <a:pt x="1080" y="1244"/>
                    </a:lnTo>
                    <a:lnTo>
                      <a:pt x="1076" y="1250"/>
                    </a:lnTo>
                    <a:lnTo>
                      <a:pt x="1076" y="1257"/>
                    </a:lnTo>
                    <a:lnTo>
                      <a:pt x="1076" y="1263"/>
                    </a:lnTo>
                    <a:lnTo>
                      <a:pt x="1093" y="1257"/>
                    </a:lnTo>
                    <a:lnTo>
                      <a:pt x="1103" y="1244"/>
                    </a:lnTo>
                    <a:lnTo>
                      <a:pt x="1101" y="1242"/>
                    </a:lnTo>
                    <a:lnTo>
                      <a:pt x="1097" y="1238"/>
                    </a:lnTo>
                    <a:lnTo>
                      <a:pt x="1091" y="1232"/>
                    </a:lnTo>
                    <a:lnTo>
                      <a:pt x="1091" y="1230"/>
                    </a:lnTo>
                    <a:lnTo>
                      <a:pt x="1085" y="1228"/>
                    </a:lnTo>
                    <a:lnTo>
                      <a:pt x="1078" y="1224"/>
                    </a:lnTo>
                    <a:lnTo>
                      <a:pt x="1074" y="1224"/>
                    </a:lnTo>
                    <a:lnTo>
                      <a:pt x="1070" y="1219"/>
                    </a:lnTo>
                    <a:lnTo>
                      <a:pt x="1066" y="1219"/>
                    </a:lnTo>
                    <a:lnTo>
                      <a:pt x="1062" y="1215"/>
                    </a:lnTo>
                    <a:lnTo>
                      <a:pt x="1056" y="1211"/>
                    </a:lnTo>
                    <a:lnTo>
                      <a:pt x="1049" y="1209"/>
                    </a:lnTo>
                    <a:lnTo>
                      <a:pt x="1045" y="1207"/>
                    </a:lnTo>
                    <a:lnTo>
                      <a:pt x="1033" y="1201"/>
                    </a:lnTo>
                    <a:lnTo>
                      <a:pt x="1016" y="1195"/>
                    </a:lnTo>
                    <a:lnTo>
                      <a:pt x="986" y="1174"/>
                    </a:lnTo>
                    <a:lnTo>
                      <a:pt x="979" y="1191"/>
                    </a:lnTo>
                    <a:lnTo>
                      <a:pt x="992" y="1178"/>
                    </a:lnTo>
                    <a:lnTo>
                      <a:pt x="963" y="1153"/>
                    </a:lnTo>
                    <a:lnTo>
                      <a:pt x="950" y="1141"/>
                    </a:lnTo>
                    <a:lnTo>
                      <a:pt x="940" y="1151"/>
                    </a:lnTo>
                    <a:lnTo>
                      <a:pt x="955" y="1145"/>
                    </a:lnTo>
                    <a:lnTo>
                      <a:pt x="944" y="1131"/>
                    </a:lnTo>
                    <a:lnTo>
                      <a:pt x="942" y="1127"/>
                    </a:lnTo>
                    <a:lnTo>
                      <a:pt x="940" y="1127"/>
                    </a:lnTo>
                    <a:lnTo>
                      <a:pt x="930" y="1120"/>
                    </a:lnTo>
                    <a:lnTo>
                      <a:pt x="926" y="1116"/>
                    </a:lnTo>
                    <a:lnTo>
                      <a:pt x="920" y="1133"/>
                    </a:lnTo>
                    <a:lnTo>
                      <a:pt x="932" y="1120"/>
                    </a:lnTo>
                    <a:lnTo>
                      <a:pt x="926" y="1116"/>
                    </a:lnTo>
                    <a:lnTo>
                      <a:pt x="920" y="1108"/>
                    </a:lnTo>
                    <a:lnTo>
                      <a:pt x="909" y="1120"/>
                    </a:lnTo>
                    <a:lnTo>
                      <a:pt x="924" y="1114"/>
                    </a:lnTo>
                    <a:lnTo>
                      <a:pt x="922" y="1108"/>
                    </a:lnTo>
                    <a:lnTo>
                      <a:pt x="915" y="1098"/>
                    </a:lnTo>
                    <a:lnTo>
                      <a:pt x="901" y="1106"/>
                    </a:lnTo>
                    <a:lnTo>
                      <a:pt x="915" y="1100"/>
                    </a:lnTo>
                    <a:lnTo>
                      <a:pt x="915" y="1094"/>
                    </a:lnTo>
                    <a:lnTo>
                      <a:pt x="915" y="1089"/>
                    </a:lnTo>
                    <a:lnTo>
                      <a:pt x="911" y="1083"/>
                    </a:lnTo>
                    <a:lnTo>
                      <a:pt x="905" y="1081"/>
                    </a:lnTo>
                    <a:lnTo>
                      <a:pt x="905" y="1079"/>
                    </a:lnTo>
                    <a:lnTo>
                      <a:pt x="909" y="1081"/>
                    </a:lnTo>
                    <a:lnTo>
                      <a:pt x="897" y="1094"/>
                    </a:lnTo>
                    <a:lnTo>
                      <a:pt x="911" y="1087"/>
                    </a:lnTo>
                    <a:lnTo>
                      <a:pt x="909" y="1085"/>
                    </a:lnTo>
                    <a:lnTo>
                      <a:pt x="907" y="1079"/>
                    </a:lnTo>
                    <a:lnTo>
                      <a:pt x="901" y="1077"/>
                    </a:lnTo>
                    <a:lnTo>
                      <a:pt x="897" y="1075"/>
                    </a:lnTo>
                    <a:lnTo>
                      <a:pt x="893" y="1075"/>
                    </a:lnTo>
                    <a:lnTo>
                      <a:pt x="884" y="1089"/>
                    </a:lnTo>
                    <a:lnTo>
                      <a:pt x="897" y="1079"/>
                    </a:lnTo>
                    <a:lnTo>
                      <a:pt x="893" y="1073"/>
                    </a:lnTo>
                    <a:lnTo>
                      <a:pt x="889" y="1067"/>
                    </a:lnTo>
                    <a:lnTo>
                      <a:pt x="887" y="1065"/>
                    </a:lnTo>
                    <a:lnTo>
                      <a:pt x="878" y="1059"/>
                    </a:lnTo>
                    <a:lnTo>
                      <a:pt x="870" y="1050"/>
                    </a:lnTo>
                    <a:lnTo>
                      <a:pt x="864" y="1042"/>
                    </a:lnTo>
                    <a:lnTo>
                      <a:pt x="856" y="1034"/>
                    </a:lnTo>
                    <a:lnTo>
                      <a:pt x="856" y="1032"/>
                    </a:lnTo>
                    <a:lnTo>
                      <a:pt x="849" y="1030"/>
                    </a:lnTo>
                    <a:lnTo>
                      <a:pt x="837" y="1023"/>
                    </a:lnTo>
                    <a:lnTo>
                      <a:pt x="825" y="1015"/>
                    </a:lnTo>
                    <a:lnTo>
                      <a:pt x="812" y="1007"/>
                    </a:lnTo>
                    <a:lnTo>
                      <a:pt x="802" y="1001"/>
                    </a:lnTo>
                    <a:lnTo>
                      <a:pt x="794" y="1015"/>
                    </a:lnTo>
                    <a:lnTo>
                      <a:pt x="804" y="1003"/>
                    </a:lnTo>
                    <a:lnTo>
                      <a:pt x="779" y="988"/>
                    </a:lnTo>
                    <a:lnTo>
                      <a:pt x="757" y="982"/>
                    </a:lnTo>
                    <a:lnTo>
                      <a:pt x="734" y="974"/>
                    </a:lnTo>
                    <a:lnTo>
                      <a:pt x="715" y="966"/>
                    </a:lnTo>
                    <a:lnTo>
                      <a:pt x="711" y="964"/>
                    </a:lnTo>
                    <a:lnTo>
                      <a:pt x="680" y="957"/>
                    </a:lnTo>
                    <a:lnTo>
                      <a:pt x="645" y="951"/>
                    </a:lnTo>
                    <a:lnTo>
                      <a:pt x="645" y="949"/>
                    </a:lnTo>
                    <a:lnTo>
                      <a:pt x="602" y="945"/>
                    </a:lnTo>
                    <a:lnTo>
                      <a:pt x="565" y="941"/>
                    </a:lnTo>
                    <a:lnTo>
                      <a:pt x="563" y="957"/>
                    </a:lnTo>
                    <a:lnTo>
                      <a:pt x="571" y="943"/>
                    </a:lnTo>
                    <a:lnTo>
                      <a:pt x="561" y="939"/>
                    </a:lnTo>
                    <a:lnTo>
                      <a:pt x="557" y="937"/>
                    </a:lnTo>
                    <a:lnTo>
                      <a:pt x="550" y="937"/>
                    </a:lnTo>
                    <a:lnTo>
                      <a:pt x="544" y="937"/>
                    </a:lnTo>
                    <a:lnTo>
                      <a:pt x="540" y="939"/>
                    </a:lnTo>
                    <a:lnTo>
                      <a:pt x="538" y="939"/>
                    </a:lnTo>
                    <a:lnTo>
                      <a:pt x="544" y="953"/>
                    </a:lnTo>
                    <a:lnTo>
                      <a:pt x="544" y="937"/>
                    </a:lnTo>
                    <a:lnTo>
                      <a:pt x="540" y="937"/>
                    </a:lnTo>
                    <a:lnTo>
                      <a:pt x="532" y="937"/>
                    </a:lnTo>
                    <a:lnTo>
                      <a:pt x="521" y="939"/>
                    </a:lnTo>
                    <a:lnTo>
                      <a:pt x="509" y="939"/>
                    </a:lnTo>
                    <a:lnTo>
                      <a:pt x="495" y="939"/>
                    </a:lnTo>
                    <a:lnTo>
                      <a:pt x="460" y="939"/>
                    </a:lnTo>
                    <a:lnTo>
                      <a:pt x="418" y="941"/>
                    </a:lnTo>
                    <a:lnTo>
                      <a:pt x="373" y="941"/>
                    </a:lnTo>
                    <a:lnTo>
                      <a:pt x="326" y="941"/>
                    </a:lnTo>
                    <a:lnTo>
                      <a:pt x="276" y="943"/>
                    </a:lnTo>
                    <a:lnTo>
                      <a:pt x="224" y="943"/>
                    </a:lnTo>
                    <a:lnTo>
                      <a:pt x="177" y="945"/>
                    </a:lnTo>
                    <a:lnTo>
                      <a:pt x="134" y="945"/>
                    </a:lnTo>
                    <a:lnTo>
                      <a:pt x="92" y="945"/>
                    </a:lnTo>
                    <a:lnTo>
                      <a:pt x="59" y="947"/>
                    </a:lnTo>
                    <a:lnTo>
                      <a:pt x="47" y="947"/>
                    </a:lnTo>
                    <a:lnTo>
                      <a:pt x="35" y="947"/>
                    </a:lnTo>
                    <a:lnTo>
                      <a:pt x="26" y="947"/>
                    </a:lnTo>
                    <a:lnTo>
                      <a:pt x="20" y="947"/>
                    </a:lnTo>
                    <a:lnTo>
                      <a:pt x="16" y="947"/>
                    </a:lnTo>
                    <a:lnTo>
                      <a:pt x="10" y="949"/>
                    </a:lnTo>
                    <a:lnTo>
                      <a:pt x="6" y="951"/>
                    </a:lnTo>
                    <a:lnTo>
                      <a:pt x="2" y="957"/>
                    </a:lnTo>
                    <a:lnTo>
                      <a:pt x="0" y="964"/>
                    </a:lnTo>
                    <a:lnTo>
                      <a:pt x="2" y="970"/>
                    </a:lnTo>
                    <a:lnTo>
                      <a:pt x="6" y="976"/>
                    </a:lnTo>
                    <a:lnTo>
                      <a:pt x="10" y="978"/>
                    </a:lnTo>
                    <a:lnTo>
                      <a:pt x="16" y="98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9" name="Oval 75"/>
              <p:cNvSpPr>
                <a:spLocks noChangeArrowheads="1"/>
              </p:cNvSpPr>
              <p:nvPr/>
            </p:nvSpPr>
            <p:spPr bwMode="auto">
              <a:xfrm rot="-3591682">
                <a:off x="1374" y="1259"/>
                <a:ext cx="231" cy="236"/>
              </a:xfrm>
              <a:prstGeom prst="ellipse">
                <a:avLst/>
              </a:prstGeom>
              <a:solidFill>
                <a:srgbClr val="FFFF00"/>
              </a:solidFill>
              <a:ln w="1079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0" name="Rectangle 76"/>
              <p:cNvSpPr>
                <a:spLocks noChangeArrowheads="1"/>
              </p:cNvSpPr>
              <p:nvPr/>
            </p:nvSpPr>
            <p:spPr bwMode="auto">
              <a:xfrm>
                <a:off x="1145" y="1286"/>
                <a:ext cx="170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000000"/>
                    </a:solidFill>
                    <a:ea typeface="MS Mincho" pitchFamily="49" charset="-128"/>
                  </a:rPr>
                  <a:t>ChAT</a:t>
                </a:r>
                <a:endParaRPr lang="en-US" sz="800" b="1">
                  <a:ea typeface="MS PGothic" pitchFamily="34" charset="-128"/>
                </a:endParaRPr>
              </a:p>
            </p:txBody>
          </p:sp>
          <p:sp>
            <p:nvSpPr>
              <p:cNvPr id="501" name="Text Box 77"/>
              <p:cNvSpPr txBox="1">
                <a:spLocks noChangeArrowheads="1"/>
              </p:cNvSpPr>
              <p:nvPr/>
            </p:nvSpPr>
            <p:spPr bwMode="auto">
              <a:xfrm>
                <a:off x="672" y="1276"/>
                <a:ext cx="480" cy="21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800" b="1">
                    <a:ea typeface="MS PGothic" pitchFamily="34" charset="-128"/>
                  </a:rPr>
                  <a:t>Choline + Acetyl-CoA</a:t>
                </a:r>
              </a:p>
            </p:txBody>
          </p:sp>
        </p:grpSp>
        <p:sp>
          <p:nvSpPr>
            <p:cNvPr id="53" name="Line 78"/>
            <p:cNvSpPr>
              <a:spLocks noChangeShapeType="1"/>
            </p:cNvSpPr>
            <p:nvPr/>
          </p:nvSpPr>
          <p:spPr bwMode="auto">
            <a:xfrm>
              <a:off x="1902" y="1347"/>
              <a:ext cx="19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4" name="Group 79"/>
            <p:cNvGrpSpPr>
              <a:grpSpLocks/>
            </p:cNvGrpSpPr>
            <p:nvPr/>
          </p:nvGrpSpPr>
          <p:grpSpPr bwMode="auto">
            <a:xfrm rot="10800000">
              <a:off x="2174" y="1279"/>
              <a:ext cx="159" cy="104"/>
              <a:chOff x="2036" y="1279"/>
              <a:chExt cx="159" cy="104"/>
            </a:xfrm>
          </p:grpSpPr>
          <p:sp>
            <p:nvSpPr>
              <p:cNvPr id="494" name="Freeform 80"/>
              <p:cNvSpPr>
                <a:spLocks/>
              </p:cNvSpPr>
              <p:nvPr/>
            </p:nvSpPr>
            <p:spPr bwMode="auto">
              <a:xfrm>
                <a:off x="2036" y="1279"/>
                <a:ext cx="65" cy="104"/>
              </a:xfrm>
              <a:custGeom>
                <a:avLst/>
                <a:gdLst>
                  <a:gd name="T0" fmla="*/ 19 w 101"/>
                  <a:gd name="T1" fmla="*/ 75 h 142"/>
                  <a:gd name="T2" fmla="*/ 15 w 101"/>
                  <a:gd name="T3" fmla="*/ 74 h 142"/>
                  <a:gd name="T4" fmla="*/ 12 w 101"/>
                  <a:gd name="T5" fmla="*/ 72 h 142"/>
                  <a:gd name="T6" fmla="*/ 8 w 101"/>
                  <a:gd name="T7" fmla="*/ 68 h 142"/>
                  <a:gd name="T8" fmla="*/ 5 w 101"/>
                  <a:gd name="T9" fmla="*/ 64 h 142"/>
                  <a:gd name="T10" fmla="*/ 1 w 101"/>
                  <a:gd name="T11" fmla="*/ 52 h 142"/>
                  <a:gd name="T12" fmla="*/ 0 w 101"/>
                  <a:gd name="T13" fmla="*/ 45 h 142"/>
                  <a:gd name="T14" fmla="*/ 0 w 101"/>
                  <a:gd name="T15" fmla="*/ 37 h 142"/>
                  <a:gd name="T16" fmla="*/ 1 w 101"/>
                  <a:gd name="T17" fmla="*/ 29 h 142"/>
                  <a:gd name="T18" fmla="*/ 2 w 101"/>
                  <a:gd name="T19" fmla="*/ 23 h 142"/>
                  <a:gd name="T20" fmla="*/ 6 w 101"/>
                  <a:gd name="T21" fmla="*/ 11 h 142"/>
                  <a:gd name="T22" fmla="*/ 9 w 101"/>
                  <a:gd name="T23" fmla="*/ 7 h 142"/>
                  <a:gd name="T24" fmla="*/ 12 w 101"/>
                  <a:gd name="T25" fmla="*/ 3 h 142"/>
                  <a:gd name="T26" fmla="*/ 17 w 101"/>
                  <a:gd name="T27" fmla="*/ 1 h 142"/>
                  <a:gd name="T28" fmla="*/ 21 w 101"/>
                  <a:gd name="T29" fmla="*/ 0 h 142"/>
                  <a:gd name="T30" fmla="*/ 42 w 101"/>
                  <a:gd name="T31" fmla="*/ 1 h 142"/>
                  <a:gd name="T32" fmla="*/ 41 w 101"/>
                  <a:gd name="T33" fmla="*/ 76 h 142"/>
                  <a:gd name="T34" fmla="*/ 19 w 101"/>
                  <a:gd name="T35" fmla="*/ 75 h 1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142"/>
                  <a:gd name="T56" fmla="*/ 101 w 101"/>
                  <a:gd name="T57" fmla="*/ 142 h 1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142">
                    <a:moveTo>
                      <a:pt x="47" y="140"/>
                    </a:moveTo>
                    <a:lnTo>
                      <a:pt x="37" y="138"/>
                    </a:lnTo>
                    <a:lnTo>
                      <a:pt x="28" y="134"/>
                    </a:lnTo>
                    <a:lnTo>
                      <a:pt x="20" y="127"/>
                    </a:lnTo>
                    <a:lnTo>
                      <a:pt x="12" y="119"/>
                    </a:lnTo>
                    <a:lnTo>
                      <a:pt x="2" y="97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4" y="43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101" y="2"/>
                    </a:lnTo>
                    <a:lnTo>
                      <a:pt x="99" y="142"/>
                    </a:lnTo>
                    <a:lnTo>
                      <a:pt x="47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5" name="Freeform 81"/>
              <p:cNvSpPr>
                <a:spLocks/>
              </p:cNvSpPr>
              <p:nvPr/>
            </p:nvSpPr>
            <p:spPr bwMode="auto">
              <a:xfrm rot="-134647">
                <a:off x="2096" y="1280"/>
                <a:ext cx="99" cy="102"/>
              </a:xfrm>
              <a:custGeom>
                <a:avLst/>
                <a:gdLst>
                  <a:gd name="T0" fmla="*/ 0 w 155"/>
                  <a:gd name="T1" fmla="*/ 72 h 144"/>
                  <a:gd name="T2" fmla="*/ 2 w 155"/>
                  <a:gd name="T3" fmla="*/ 0 h 144"/>
                  <a:gd name="T4" fmla="*/ 51 w 155"/>
                  <a:gd name="T5" fmla="*/ 1 h 144"/>
                  <a:gd name="T6" fmla="*/ 63 w 155"/>
                  <a:gd name="T7" fmla="*/ 37 h 144"/>
                  <a:gd name="T8" fmla="*/ 50 w 155"/>
                  <a:gd name="T9" fmla="*/ 72 h 144"/>
                  <a:gd name="T10" fmla="*/ 0 w 155"/>
                  <a:gd name="T11" fmla="*/ 72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44"/>
                  <a:gd name="T20" fmla="*/ 155 w 155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44">
                    <a:moveTo>
                      <a:pt x="0" y="142"/>
                    </a:moveTo>
                    <a:lnTo>
                      <a:pt x="5" y="0"/>
                    </a:lnTo>
                    <a:lnTo>
                      <a:pt x="126" y="2"/>
                    </a:lnTo>
                    <a:lnTo>
                      <a:pt x="155" y="74"/>
                    </a:lnTo>
                    <a:lnTo>
                      <a:pt x="122" y="14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6" name="Rectangle 82"/>
              <p:cNvSpPr>
                <a:spLocks noChangeArrowheads="1"/>
              </p:cNvSpPr>
              <p:nvPr/>
            </p:nvSpPr>
            <p:spPr bwMode="auto">
              <a:xfrm rot="10800000">
                <a:off x="2048" y="1292"/>
                <a:ext cx="13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FFFFFF"/>
                    </a:solidFill>
                    <a:ea typeface="MS Mincho" pitchFamily="49" charset="-128"/>
                  </a:rPr>
                  <a:t>ACh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sp>
          <p:nvSpPr>
            <p:cNvPr id="55" name="Freeform 83"/>
            <p:cNvSpPr>
              <a:spLocks noChangeAspect="1"/>
            </p:cNvSpPr>
            <p:nvPr/>
          </p:nvSpPr>
          <p:spPr bwMode="auto">
            <a:xfrm>
              <a:off x="3369" y="2159"/>
              <a:ext cx="1089" cy="1562"/>
            </a:xfrm>
            <a:custGeom>
              <a:avLst/>
              <a:gdLst>
                <a:gd name="T0" fmla="*/ 559 w 2048"/>
                <a:gd name="T1" fmla="*/ 232 h 2555"/>
                <a:gd name="T2" fmla="*/ 497 w 2048"/>
                <a:gd name="T3" fmla="*/ 237 h 2555"/>
                <a:gd name="T4" fmla="*/ 472 w 2048"/>
                <a:gd name="T5" fmla="*/ 239 h 2555"/>
                <a:gd name="T6" fmla="*/ 457 w 2048"/>
                <a:gd name="T7" fmla="*/ 231 h 2555"/>
                <a:gd name="T8" fmla="*/ 399 w 2048"/>
                <a:gd name="T9" fmla="*/ 224 h 2555"/>
                <a:gd name="T10" fmla="*/ 358 w 2048"/>
                <a:gd name="T11" fmla="*/ 201 h 2555"/>
                <a:gd name="T12" fmla="*/ 328 w 2048"/>
                <a:gd name="T13" fmla="*/ 168 h 2555"/>
                <a:gd name="T14" fmla="*/ 316 w 2048"/>
                <a:gd name="T15" fmla="*/ 149 h 2555"/>
                <a:gd name="T16" fmla="*/ 309 w 2048"/>
                <a:gd name="T17" fmla="*/ 142 h 2555"/>
                <a:gd name="T18" fmla="*/ 299 w 2048"/>
                <a:gd name="T19" fmla="*/ 119 h 2555"/>
                <a:gd name="T20" fmla="*/ 271 w 2048"/>
                <a:gd name="T21" fmla="*/ 78 h 2555"/>
                <a:gd name="T22" fmla="*/ 235 w 2048"/>
                <a:gd name="T23" fmla="*/ 51 h 2555"/>
                <a:gd name="T24" fmla="*/ 224 w 2048"/>
                <a:gd name="T25" fmla="*/ 44 h 2555"/>
                <a:gd name="T26" fmla="*/ 218 w 2048"/>
                <a:gd name="T27" fmla="*/ 35 h 2555"/>
                <a:gd name="T28" fmla="*/ 215 w 2048"/>
                <a:gd name="T29" fmla="*/ 38 h 2555"/>
                <a:gd name="T30" fmla="*/ 175 w 2048"/>
                <a:gd name="T31" fmla="*/ 9 h 2555"/>
                <a:gd name="T32" fmla="*/ 122 w 2048"/>
                <a:gd name="T33" fmla="*/ 2 h 2555"/>
                <a:gd name="T34" fmla="*/ 105 w 2048"/>
                <a:gd name="T35" fmla="*/ 11 h 2555"/>
                <a:gd name="T36" fmla="*/ 87 w 2048"/>
                <a:gd name="T37" fmla="*/ 29 h 2555"/>
                <a:gd name="T38" fmla="*/ 76 w 2048"/>
                <a:gd name="T39" fmla="*/ 43 h 2555"/>
                <a:gd name="T40" fmla="*/ 56 w 2048"/>
                <a:gd name="T41" fmla="*/ 74 h 2555"/>
                <a:gd name="T42" fmla="*/ 50 w 2048"/>
                <a:gd name="T43" fmla="*/ 94 h 2555"/>
                <a:gd name="T44" fmla="*/ 46 w 2048"/>
                <a:gd name="T45" fmla="*/ 94 h 2555"/>
                <a:gd name="T46" fmla="*/ 37 w 2048"/>
                <a:gd name="T47" fmla="*/ 116 h 2555"/>
                <a:gd name="T48" fmla="*/ 18 w 2048"/>
                <a:gd name="T49" fmla="*/ 210 h 2555"/>
                <a:gd name="T50" fmla="*/ 3 w 2048"/>
                <a:gd name="T51" fmla="*/ 375 h 2555"/>
                <a:gd name="T52" fmla="*/ 6 w 2048"/>
                <a:gd name="T53" fmla="*/ 665 h 2555"/>
                <a:gd name="T54" fmla="*/ 38 w 2048"/>
                <a:gd name="T55" fmla="*/ 823 h 2555"/>
                <a:gd name="T56" fmla="*/ 54 w 2048"/>
                <a:gd name="T57" fmla="*/ 862 h 2555"/>
                <a:gd name="T58" fmla="*/ 57 w 2048"/>
                <a:gd name="T59" fmla="*/ 866 h 2555"/>
                <a:gd name="T60" fmla="*/ 73 w 2048"/>
                <a:gd name="T61" fmla="*/ 896 h 2555"/>
                <a:gd name="T62" fmla="*/ 94 w 2048"/>
                <a:gd name="T63" fmla="*/ 923 h 2555"/>
                <a:gd name="T64" fmla="*/ 108 w 2048"/>
                <a:gd name="T65" fmla="*/ 940 h 2555"/>
                <a:gd name="T66" fmla="*/ 134 w 2048"/>
                <a:gd name="T67" fmla="*/ 952 h 2555"/>
                <a:gd name="T68" fmla="*/ 157 w 2048"/>
                <a:gd name="T69" fmla="*/ 955 h 2555"/>
                <a:gd name="T70" fmla="*/ 192 w 2048"/>
                <a:gd name="T71" fmla="*/ 951 h 2555"/>
                <a:gd name="T72" fmla="*/ 237 w 2048"/>
                <a:gd name="T73" fmla="*/ 910 h 2555"/>
                <a:gd name="T74" fmla="*/ 281 w 2048"/>
                <a:gd name="T75" fmla="*/ 863 h 2555"/>
                <a:gd name="T76" fmla="*/ 313 w 2048"/>
                <a:gd name="T77" fmla="*/ 817 h 2555"/>
                <a:gd name="T78" fmla="*/ 327 w 2048"/>
                <a:gd name="T79" fmla="*/ 795 h 2555"/>
                <a:gd name="T80" fmla="*/ 351 w 2048"/>
                <a:gd name="T81" fmla="*/ 757 h 2555"/>
                <a:gd name="T82" fmla="*/ 373 w 2048"/>
                <a:gd name="T83" fmla="*/ 727 h 2555"/>
                <a:gd name="T84" fmla="*/ 376 w 2048"/>
                <a:gd name="T85" fmla="*/ 717 h 2555"/>
                <a:gd name="T86" fmla="*/ 382 w 2048"/>
                <a:gd name="T87" fmla="*/ 714 h 2555"/>
                <a:gd name="T88" fmla="*/ 395 w 2048"/>
                <a:gd name="T89" fmla="*/ 694 h 2555"/>
                <a:gd name="T90" fmla="*/ 444 w 2048"/>
                <a:gd name="T91" fmla="*/ 661 h 2555"/>
                <a:gd name="T92" fmla="*/ 532 w 2048"/>
                <a:gd name="T93" fmla="*/ 659 h 2555"/>
                <a:gd name="T94" fmla="*/ 571 w 2048"/>
                <a:gd name="T95" fmla="*/ 659 h 2555"/>
                <a:gd name="T96" fmla="*/ 573 w 2048"/>
                <a:gd name="T97" fmla="*/ 661 h 2555"/>
                <a:gd name="T98" fmla="*/ 565 w 2048"/>
                <a:gd name="T99" fmla="*/ 665 h 2555"/>
                <a:gd name="T100" fmla="*/ 577 w 2048"/>
                <a:gd name="T101" fmla="*/ 669 h 2555"/>
                <a:gd name="T102" fmla="*/ 579 w 2048"/>
                <a:gd name="T103" fmla="*/ 670 h 2555"/>
                <a:gd name="T104" fmla="*/ 575 w 2048"/>
                <a:gd name="T105" fmla="*/ 660 h 2555"/>
                <a:gd name="T106" fmla="*/ 579 w 2048"/>
                <a:gd name="T107" fmla="*/ 670 h 2555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048"/>
                <a:gd name="T163" fmla="*/ 0 h 2555"/>
                <a:gd name="T164" fmla="*/ 2048 w 2048"/>
                <a:gd name="T165" fmla="*/ 2555 h 2555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048" h="2555">
                  <a:moveTo>
                    <a:pt x="2034" y="615"/>
                  </a:moveTo>
                  <a:lnTo>
                    <a:pt x="2034" y="615"/>
                  </a:lnTo>
                  <a:lnTo>
                    <a:pt x="2030" y="617"/>
                  </a:lnTo>
                  <a:lnTo>
                    <a:pt x="2019" y="619"/>
                  </a:lnTo>
                  <a:lnTo>
                    <a:pt x="2001" y="619"/>
                  </a:lnTo>
                  <a:lnTo>
                    <a:pt x="1978" y="621"/>
                  </a:lnTo>
                  <a:lnTo>
                    <a:pt x="1951" y="623"/>
                  </a:lnTo>
                  <a:lnTo>
                    <a:pt x="1920" y="625"/>
                  </a:lnTo>
                  <a:lnTo>
                    <a:pt x="1887" y="627"/>
                  </a:lnTo>
                  <a:lnTo>
                    <a:pt x="1854" y="627"/>
                  </a:lnTo>
                  <a:lnTo>
                    <a:pt x="1788" y="631"/>
                  </a:lnTo>
                  <a:lnTo>
                    <a:pt x="1757" y="633"/>
                  </a:lnTo>
                  <a:lnTo>
                    <a:pt x="1728" y="633"/>
                  </a:lnTo>
                  <a:lnTo>
                    <a:pt x="1706" y="635"/>
                  </a:lnTo>
                  <a:lnTo>
                    <a:pt x="1687" y="637"/>
                  </a:lnTo>
                  <a:lnTo>
                    <a:pt x="1675" y="637"/>
                  </a:lnTo>
                  <a:lnTo>
                    <a:pt x="1671" y="639"/>
                  </a:lnTo>
                  <a:lnTo>
                    <a:pt x="1669" y="639"/>
                  </a:lnTo>
                  <a:lnTo>
                    <a:pt x="1667" y="639"/>
                  </a:lnTo>
                  <a:lnTo>
                    <a:pt x="1664" y="639"/>
                  </a:lnTo>
                  <a:lnTo>
                    <a:pt x="1658" y="633"/>
                  </a:lnTo>
                  <a:lnTo>
                    <a:pt x="1654" y="627"/>
                  </a:lnTo>
                  <a:lnTo>
                    <a:pt x="1648" y="623"/>
                  </a:lnTo>
                  <a:lnTo>
                    <a:pt x="1615" y="619"/>
                  </a:lnTo>
                  <a:lnTo>
                    <a:pt x="1584" y="619"/>
                  </a:lnTo>
                  <a:lnTo>
                    <a:pt x="1518" y="617"/>
                  </a:lnTo>
                  <a:lnTo>
                    <a:pt x="1493" y="610"/>
                  </a:lnTo>
                  <a:lnTo>
                    <a:pt x="1466" y="604"/>
                  </a:lnTo>
                  <a:lnTo>
                    <a:pt x="1440" y="602"/>
                  </a:lnTo>
                  <a:lnTo>
                    <a:pt x="1413" y="598"/>
                  </a:lnTo>
                  <a:lnTo>
                    <a:pt x="1396" y="588"/>
                  </a:lnTo>
                  <a:lnTo>
                    <a:pt x="1378" y="577"/>
                  </a:lnTo>
                  <a:lnTo>
                    <a:pt x="1341" y="565"/>
                  </a:lnTo>
                  <a:lnTo>
                    <a:pt x="1304" y="553"/>
                  </a:lnTo>
                  <a:lnTo>
                    <a:pt x="1285" y="544"/>
                  </a:lnTo>
                  <a:lnTo>
                    <a:pt x="1268" y="536"/>
                  </a:lnTo>
                  <a:lnTo>
                    <a:pt x="1248" y="520"/>
                  </a:lnTo>
                  <a:lnTo>
                    <a:pt x="1229" y="505"/>
                  </a:lnTo>
                  <a:lnTo>
                    <a:pt x="1209" y="493"/>
                  </a:lnTo>
                  <a:lnTo>
                    <a:pt x="1188" y="483"/>
                  </a:lnTo>
                  <a:lnTo>
                    <a:pt x="1174" y="466"/>
                  </a:lnTo>
                  <a:lnTo>
                    <a:pt x="1161" y="450"/>
                  </a:lnTo>
                  <a:lnTo>
                    <a:pt x="1149" y="435"/>
                  </a:lnTo>
                  <a:lnTo>
                    <a:pt x="1134" y="421"/>
                  </a:lnTo>
                  <a:lnTo>
                    <a:pt x="1130" y="414"/>
                  </a:lnTo>
                  <a:lnTo>
                    <a:pt x="1126" y="408"/>
                  </a:lnTo>
                  <a:lnTo>
                    <a:pt x="1122" y="402"/>
                  </a:lnTo>
                  <a:lnTo>
                    <a:pt x="1118" y="398"/>
                  </a:lnTo>
                  <a:lnTo>
                    <a:pt x="1114" y="396"/>
                  </a:lnTo>
                  <a:lnTo>
                    <a:pt x="1108" y="394"/>
                  </a:lnTo>
                  <a:lnTo>
                    <a:pt x="1103" y="394"/>
                  </a:lnTo>
                  <a:lnTo>
                    <a:pt x="1097" y="390"/>
                  </a:lnTo>
                  <a:lnTo>
                    <a:pt x="1095" y="386"/>
                  </a:lnTo>
                  <a:lnTo>
                    <a:pt x="1093" y="379"/>
                  </a:lnTo>
                  <a:lnTo>
                    <a:pt x="1091" y="369"/>
                  </a:lnTo>
                  <a:lnTo>
                    <a:pt x="1083" y="353"/>
                  </a:lnTo>
                  <a:lnTo>
                    <a:pt x="1077" y="340"/>
                  </a:lnTo>
                  <a:lnTo>
                    <a:pt x="1073" y="332"/>
                  </a:lnTo>
                  <a:lnTo>
                    <a:pt x="1068" y="326"/>
                  </a:lnTo>
                  <a:lnTo>
                    <a:pt x="1058" y="318"/>
                  </a:lnTo>
                  <a:lnTo>
                    <a:pt x="1052" y="311"/>
                  </a:lnTo>
                  <a:lnTo>
                    <a:pt x="1042" y="305"/>
                  </a:lnTo>
                  <a:lnTo>
                    <a:pt x="1025" y="280"/>
                  </a:lnTo>
                  <a:lnTo>
                    <a:pt x="1007" y="256"/>
                  </a:lnTo>
                  <a:lnTo>
                    <a:pt x="984" y="233"/>
                  </a:lnTo>
                  <a:lnTo>
                    <a:pt x="959" y="210"/>
                  </a:lnTo>
                  <a:lnTo>
                    <a:pt x="934" y="192"/>
                  </a:lnTo>
                  <a:lnTo>
                    <a:pt x="908" y="175"/>
                  </a:lnTo>
                  <a:lnTo>
                    <a:pt x="883" y="163"/>
                  </a:lnTo>
                  <a:lnTo>
                    <a:pt x="856" y="155"/>
                  </a:lnTo>
                  <a:lnTo>
                    <a:pt x="842" y="144"/>
                  </a:lnTo>
                  <a:lnTo>
                    <a:pt x="831" y="136"/>
                  </a:lnTo>
                  <a:lnTo>
                    <a:pt x="825" y="132"/>
                  </a:lnTo>
                  <a:lnTo>
                    <a:pt x="821" y="128"/>
                  </a:lnTo>
                  <a:lnTo>
                    <a:pt x="817" y="126"/>
                  </a:lnTo>
                  <a:lnTo>
                    <a:pt x="813" y="124"/>
                  </a:lnTo>
                  <a:lnTo>
                    <a:pt x="804" y="122"/>
                  </a:lnTo>
                  <a:lnTo>
                    <a:pt x="794" y="117"/>
                  </a:lnTo>
                  <a:lnTo>
                    <a:pt x="784" y="105"/>
                  </a:lnTo>
                  <a:lnTo>
                    <a:pt x="778" y="97"/>
                  </a:lnTo>
                  <a:lnTo>
                    <a:pt x="773" y="93"/>
                  </a:lnTo>
                  <a:lnTo>
                    <a:pt x="771" y="91"/>
                  </a:lnTo>
                  <a:lnTo>
                    <a:pt x="771" y="93"/>
                  </a:lnTo>
                  <a:lnTo>
                    <a:pt x="776" y="99"/>
                  </a:lnTo>
                  <a:lnTo>
                    <a:pt x="780" y="105"/>
                  </a:lnTo>
                  <a:lnTo>
                    <a:pt x="778" y="107"/>
                  </a:lnTo>
                  <a:lnTo>
                    <a:pt x="776" y="107"/>
                  </a:lnTo>
                  <a:lnTo>
                    <a:pt x="769" y="105"/>
                  </a:lnTo>
                  <a:lnTo>
                    <a:pt x="761" y="101"/>
                  </a:lnTo>
                  <a:lnTo>
                    <a:pt x="749" y="93"/>
                  </a:lnTo>
                  <a:lnTo>
                    <a:pt x="732" y="80"/>
                  </a:lnTo>
                  <a:lnTo>
                    <a:pt x="705" y="62"/>
                  </a:lnTo>
                  <a:lnTo>
                    <a:pt x="679" y="47"/>
                  </a:lnTo>
                  <a:lnTo>
                    <a:pt x="650" y="35"/>
                  </a:lnTo>
                  <a:lnTo>
                    <a:pt x="621" y="25"/>
                  </a:lnTo>
                  <a:lnTo>
                    <a:pt x="563" y="8"/>
                  </a:lnTo>
                  <a:lnTo>
                    <a:pt x="503" y="0"/>
                  </a:lnTo>
                  <a:lnTo>
                    <a:pt x="481" y="2"/>
                  </a:lnTo>
                  <a:lnTo>
                    <a:pt x="462" y="4"/>
                  </a:lnTo>
                  <a:lnTo>
                    <a:pt x="446" y="6"/>
                  </a:lnTo>
                  <a:lnTo>
                    <a:pt x="433" y="6"/>
                  </a:lnTo>
                  <a:lnTo>
                    <a:pt x="423" y="6"/>
                  </a:lnTo>
                  <a:lnTo>
                    <a:pt x="415" y="6"/>
                  </a:lnTo>
                  <a:lnTo>
                    <a:pt x="404" y="8"/>
                  </a:lnTo>
                  <a:lnTo>
                    <a:pt x="396" y="10"/>
                  </a:lnTo>
                  <a:lnTo>
                    <a:pt x="386" y="16"/>
                  </a:lnTo>
                  <a:lnTo>
                    <a:pt x="371" y="29"/>
                  </a:lnTo>
                  <a:lnTo>
                    <a:pt x="363" y="39"/>
                  </a:lnTo>
                  <a:lnTo>
                    <a:pt x="351" y="49"/>
                  </a:lnTo>
                  <a:lnTo>
                    <a:pt x="344" y="56"/>
                  </a:lnTo>
                  <a:lnTo>
                    <a:pt x="334" y="62"/>
                  </a:lnTo>
                  <a:lnTo>
                    <a:pt x="316" y="74"/>
                  </a:lnTo>
                  <a:lnTo>
                    <a:pt x="307" y="78"/>
                  </a:lnTo>
                  <a:lnTo>
                    <a:pt x="299" y="82"/>
                  </a:lnTo>
                  <a:lnTo>
                    <a:pt x="295" y="87"/>
                  </a:lnTo>
                  <a:lnTo>
                    <a:pt x="293" y="87"/>
                  </a:lnTo>
                  <a:lnTo>
                    <a:pt x="283" y="99"/>
                  </a:lnTo>
                  <a:lnTo>
                    <a:pt x="274" y="111"/>
                  </a:lnTo>
                  <a:lnTo>
                    <a:pt x="268" y="115"/>
                  </a:lnTo>
                  <a:lnTo>
                    <a:pt x="262" y="117"/>
                  </a:lnTo>
                  <a:lnTo>
                    <a:pt x="258" y="117"/>
                  </a:lnTo>
                  <a:lnTo>
                    <a:pt x="254" y="122"/>
                  </a:lnTo>
                  <a:lnTo>
                    <a:pt x="233" y="146"/>
                  </a:lnTo>
                  <a:lnTo>
                    <a:pt x="217" y="173"/>
                  </a:lnTo>
                  <a:lnTo>
                    <a:pt x="200" y="198"/>
                  </a:lnTo>
                  <a:lnTo>
                    <a:pt x="184" y="223"/>
                  </a:lnTo>
                  <a:lnTo>
                    <a:pt x="182" y="233"/>
                  </a:lnTo>
                  <a:lnTo>
                    <a:pt x="179" y="241"/>
                  </a:lnTo>
                  <a:lnTo>
                    <a:pt x="177" y="247"/>
                  </a:lnTo>
                  <a:lnTo>
                    <a:pt x="177" y="252"/>
                  </a:lnTo>
                  <a:lnTo>
                    <a:pt x="177" y="249"/>
                  </a:lnTo>
                  <a:lnTo>
                    <a:pt x="177" y="245"/>
                  </a:lnTo>
                  <a:lnTo>
                    <a:pt x="173" y="243"/>
                  </a:lnTo>
                  <a:lnTo>
                    <a:pt x="171" y="243"/>
                  </a:lnTo>
                  <a:lnTo>
                    <a:pt x="167" y="245"/>
                  </a:lnTo>
                  <a:lnTo>
                    <a:pt x="163" y="252"/>
                  </a:lnTo>
                  <a:lnTo>
                    <a:pt x="157" y="258"/>
                  </a:lnTo>
                  <a:lnTo>
                    <a:pt x="155" y="264"/>
                  </a:lnTo>
                  <a:lnTo>
                    <a:pt x="155" y="270"/>
                  </a:lnTo>
                  <a:lnTo>
                    <a:pt x="153" y="285"/>
                  </a:lnTo>
                  <a:lnTo>
                    <a:pt x="142" y="297"/>
                  </a:lnTo>
                  <a:lnTo>
                    <a:pt x="132" y="309"/>
                  </a:lnTo>
                  <a:lnTo>
                    <a:pt x="122" y="344"/>
                  </a:lnTo>
                  <a:lnTo>
                    <a:pt x="111" y="377"/>
                  </a:lnTo>
                  <a:lnTo>
                    <a:pt x="97" y="410"/>
                  </a:lnTo>
                  <a:lnTo>
                    <a:pt x="83" y="443"/>
                  </a:lnTo>
                  <a:lnTo>
                    <a:pt x="74" y="503"/>
                  </a:lnTo>
                  <a:lnTo>
                    <a:pt x="62" y="561"/>
                  </a:lnTo>
                  <a:lnTo>
                    <a:pt x="50" y="617"/>
                  </a:lnTo>
                  <a:lnTo>
                    <a:pt x="39" y="676"/>
                  </a:lnTo>
                  <a:lnTo>
                    <a:pt x="27" y="767"/>
                  </a:lnTo>
                  <a:lnTo>
                    <a:pt x="17" y="856"/>
                  </a:lnTo>
                  <a:lnTo>
                    <a:pt x="14" y="930"/>
                  </a:lnTo>
                  <a:lnTo>
                    <a:pt x="10" y="1004"/>
                  </a:lnTo>
                  <a:lnTo>
                    <a:pt x="0" y="1151"/>
                  </a:lnTo>
                  <a:lnTo>
                    <a:pt x="2" y="1295"/>
                  </a:lnTo>
                  <a:lnTo>
                    <a:pt x="2" y="1437"/>
                  </a:lnTo>
                  <a:lnTo>
                    <a:pt x="8" y="1609"/>
                  </a:lnTo>
                  <a:lnTo>
                    <a:pt x="14" y="1695"/>
                  </a:lnTo>
                  <a:lnTo>
                    <a:pt x="23" y="1780"/>
                  </a:lnTo>
                  <a:lnTo>
                    <a:pt x="35" y="1864"/>
                  </a:lnTo>
                  <a:lnTo>
                    <a:pt x="50" y="1947"/>
                  </a:lnTo>
                  <a:lnTo>
                    <a:pt x="72" y="2029"/>
                  </a:lnTo>
                  <a:lnTo>
                    <a:pt x="99" y="2108"/>
                  </a:lnTo>
                  <a:lnTo>
                    <a:pt x="118" y="2155"/>
                  </a:lnTo>
                  <a:lnTo>
                    <a:pt x="134" y="2203"/>
                  </a:lnTo>
                  <a:lnTo>
                    <a:pt x="144" y="2227"/>
                  </a:lnTo>
                  <a:lnTo>
                    <a:pt x="157" y="2250"/>
                  </a:lnTo>
                  <a:lnTo>
                    <a:pt x="171" y="2271"/>
                  </a:lnTo>
                  <a:lnTo>
                    <a:pt x="188" y="2291"/>
                  </a:lnTo>
                  <a:lnTo>
                    <a:pt x="190" y="2300"/>
                  </a:lnTo>
                  <a:lnTo>
                    <a:pt x="192" y="2306"/>
                  </a:lnTo>
                  <a:lnTo>
                    <a:pt x="194" y="2314"/>
                  </a:lnTo>
                  <a:lnTo>
                    <a:pt x="194" y="2312"/>
                  </a:lnTo>
                  <a:lnTo>
                    <a:pt x="196" y="2314"/>
                  </a:lnTo>
                  <a:lnTo>
                    <a:pt x="202" y="2318"/>
                  </a:lnTo>
                  <a:lnTo>
                    <a:pt x="206" y="2324"/>
                  </a:lnTo>
                  <a:lnTo>
                    <a:pt x="212" y="2331"/>
                  </a:lnTo>
                  <a:lnTo>
                    <a:pt x="223" y="2343"/>
                  </a:lnTo>
                  <a:lnTo>
                    <a:pt x="231" y="2355"/>
                  </a:lnTo>
                  <a:lnTo>
                    <a:pt x="243" y="2376"/>
                  </a:lnTo>
                  <a:lnTo>
                    <a:pt x="258" y="2397"/>
                  </a:lnTo>
                  <a:lnTo>
                    <a:pt x="266" y="2407"/>
                  </a:lnTo>
                  <a:lnTo>
                    <a:pt x="276" y="2415"/>
                  </a:lnTo>
                  <a:lnTo>
                    <a:pt x="289" y="2434"/>
                  </a:lnTo>
                  <a:lnTo>
                    <a:pt x="301" y="2448"/>
                  </a:lnTo>
                  <a:lnTo>
                    <a:pt x="314" y="2460"/>
                  </a:lnTo>
                  <a:lnTo>
                    <a:pt x="332" y="2469"/>
                  </a:lnTo>
                  <a:lnTo>
                    <a:pt x="336" y="2483"/>
                  </a:lnTo>
                  <a:lnTo>
                    <a:pt x="342" y="2493"/>
                  </a:lnTo>
                  <a:lnTo>
                    <a:pt x="349" y="2500"/>
                  </a:lnTo>
                  <a:lnTo>
                    <a:pt x="357" y="2506"/>
                  </a:lnTo>
                  <a:lnTo>
                    <a:pt x="373" y="2512"/>
                  </a:lnTo>
                  <a:lnTo>
                    <a:pt x="384" y="2516"/>
                  </a:lnTo>
                  <a:lnTo>
                    <a:pt x="394" y="2522"/>
                  </a:lnTo>
                  <a:lnTo>
                    <a:pt x="415" y="2529"/>
                  </a:lnTo>
                  <a:lnTo>
                    <a:pt x="431" y="2535"/>
                  </a:lnTo>
                  <a:lnTo>
                    <a:pt x="443" y="2541"/>
                  </a:lnTo>
                  <a:lnTo>
                    <a:pt x="456" y="2545"/>
                  </a:lnTo>
                  <a:lnTo>
                    <a:pt x="474" y="2549"/>
                  </a:lnTo>
                  <a:lnTo>
                    <a:pt x="489" y="2553"/>
                  </a:lnTo>
                  <a:lnTo>
                    <a:pt x="505" y="2555"/>
                  </a:lnTo>
                  <a:lnTo>
                    <a:pt x="516" y="2555"/>
                  </a:lnTo>
                  <a:lnTo>
                    <a:pt x="526" y="2555"/>
                  </a:lnTo>
                  <a:lnTo>
                    <a:pt x="540" y="2555"/>
                  </a:lnTo>
                  <a:lnTo>
                    <a:pt x="557" y="2555"/>
                  </a:lnTo>
                  <a:lnTo>
                    <a:pt x="578" y="2555"/>
                  </a:lnTo>
                  <a:lnTo>
                    <a:pt x="602" y="2555"/>
                  </a:lnTo>
                  <a:lnTo>
                    <a:pt x="611" y="2553"/>
                  </a:lnTo>
                  <a:lnTo>
                    <a:pt x="623" y="2553"/>
                  </a:lnTo>
                  <a:lnTo>
                    <a:pt x="650" y="2549"/>
                  </a:lnTo>
                  <a:lnTo>
                    <a:pt x="679" y="2543"/>
                  </a:lnTo>
                  <a:lnTo>
                    <a:pt x="691" y="2539"/>
                  </a:lnTo>
                  <a:lnTo>
                    <a:pt x="701" y="2533"/>
                  </a:lnTo>
                  <a:lnTo>
                    <a:pt x="736" y="2508"/>
                  </a:lnTo>
                  <a:lnTo>
                    <a:pt x="769" y="2481"/>
                  </a:lnTo>
                  <a:lnTo>
                    <a:pt x="804" y="2454"/>
                  </a:lnTo>
                  <a:lnTo>
                    <a:pt x="839" y="2434"/>
                  </a:lnTo>
                  <a:lnTo>
                    <a:pt x="854" y="2415"/>
                  </a:lnTo>
                  <a:lnTo>
                    <a:pt x="870" y="2401"/>
                  </a:lnTo>
                  <a:lnTo>
                    <a:pt x="903" y="2374"/>
                  </a:lnTo>
                  <a:lnTo>
                    <a:pt x="941" y="2351"/>
                  </a:lnTo>
                  <a:lnTo>
                    <a:pt x="976" y="2326"/>
                  </a:lnTo>
                  <a:lnTo>
                    <a:pt x="994" y="2308"/>
                  </a:lnTo>
                  <a:lnTo>
                    <a:pt x="1015" y="2289"/>
                  </a:lnTo>
                  <a:lnTo>
                    <a:pt x="1033" y="2271"/>
                  </a:lnTo>
                  <a:lnTo>
                    <a:pt x="1054" y="2256"/>
                  </a:lnTo>
                  <a:lnTo>
                    <a:pt x="1064" y="2238"/>
                  </a:lnTo>
                  <a:lnTo>
                    <a:pt x="1077" y="2219"/>
                  </a:lnTo>
                  <a:lnTo>
                    <a:pt x="1106" y="2186"/>
                  </a:lnTo>
                  <a:lnTo>
                    <a:pt x="1118" y="2176"/>
                  </a:lnTo>
                  <a:lnTo>
                    <a:pt x="1130" y="2166"/>
                  </a:lnTo>
                  <a:lnTo>
                    <a:pt x="1141" y="2157"/>
                  </a:lnTo>
                  <a:lnTo>
                    <a:pt x="1145" y="2153"/>
                  </a:lnTo>
                  <a:lnTo>
                    <a:pt x="1157" y="2128"/>
                  </a:lnTo>
                  <a:lnTo>
                    <a:pt x="1174" y="2104"/>
                  </a:lnTo>
                  <a:lnTo>
                    <a:pt x="1190" y="2079"/>
                  </a:lnTo>
                  <a:lnTo>
                    <a:pt x="1207" y="2058"/>
                  </a:lnTo>
                  <a:lnTo>
                    <a:pt x="1219" y="2046"/>
                  </a:lnTo>
                  <a:lnTo>
                    <a:pt x="1231" y="2034"/>
                  </a:lnTo>
                  <a:lnTo>
                    <a:pt x="1242" y="2025"/>
                  </a:lnTo>
                  <a:lnTo>
                    <a:pt x="1244" y="2023"/>
                  </a:lnTo>
                  <a:lnTo>
                    <a:pt x="1246" y="2021"/>
                  </a:lnTo>
                  <a:lnTo>
                    <a:pt x="1260" y="1998"/>
                  </a:lnTo>
                  <a:lnTo>
                    <a:pt x="1279" y="1980"/>
                  </a:lnTo>
                  <a:lnTo>
                    <a:pt x="1299" y="1961"/>
                  </a:lnTo>
                  <a:lnTo>
                    <a:pt x="1318" y="1945"/>
                  </a:lnTo>
                  <a:lnTo>
                    <a:pt x="1324" y="1932"/>
                  </a:lnTo>
                  <a:lnTo>
                    <a:pt x="1328" y="1924"/>
                  </a:lnTo>
                  <a:lnTo>
                    <a:pt x="1330" y="1918"/>
                  </a:lnTo>
                  <a:lnTo>
                    <a:pt x="1332" y="1916"/>
                  </a:lnTo>
                  <a:lnTo>
                    <a:pt x="1332" y="1914"/>
                  </a:lnTo>
                  <a:lnTo>
                    <a:pt x="1332" y="1918"/>
                  </a:lnTo>
                  <a:lnTo>
                    <a:pt x="1330" y="1922"/>
                  </a:lnTo>
                  <a:lnTo>
                    <a:pt x="1332" y="1924"/>
                  </a:lnTo>
                  <a:lnTo>
                    <a:pt x="1334" y="1924"/>
                  </a:lnTo>
                  <a:lnTo>
                    <a:pt x="1339" y="1922"/>
                  </a:lnTo>
                  <a:lnTo>
                    <a:pt x="1343" y="1918"/>
                  </a:lnTo>
                  <a:lnTo>
                    <a:pt x="1351" y="1910"/>
                  </a:lnTo>
                  <a:lnTo>
                    <a:pt x="1353" y="1904"/>
                  </a:lnTo>
                  <a:lnTo>
                    <a:pt x="1355" y="1897"/>
                  </a:lnTo>
                  <a:lnTo>
                    <a:pt x="1357" y="1889"/>
                  </a:lnTo>
                  <a:lnTo>
                    <a:pt x="1361" y="1883"/>
                  </a:lnTo>
                  <a:lnTo>
                    <a:pt x="1378" y="1869"/>
                  </a:lnTo>
                  <a:lnTo>
                    <a:pt x="1396" y="1856"/>
                  </a:lnTo>
                  <a:lnTo>
                    <a:pt x="1438" y="1829"/>
                  </a:lnTo>
                  <a:lnTo>
                    <a:pt x="1481" y="1805"/>
                  </a:lnTo>
                  <a:lnTo>
                    <a:pt x="1502" y="1790"/>
                  </a:lnTo>
                  <a:lnTo>
                    <a:pt x="1520" y="1776"/>
                  </a:lnTo>
                  <a:lnTo>
                    <a:pt x="1543" y="1774"/>
                  </a:lnTo>
                  <a:lnTo>
                    <a:pt x="1570" y="1770"/>
                  </a:lnTo>
                  <a:lnTo>
                    <a:pt x="1598" y="1770"/>
                  </a:lnTo>
                  <a:lnTo>
                    <a:pt x="1631" y="1767"/>
                  </a:lnTo>
                  <a:lnTo>
                    <a:pt x="1702" y="1765"/>
                  </a:lnTo>
                  <a:lnTo>
                    <a:pt x="1776" y="1763"/>
                  </a:lnTo>
                  <a:lnTo>
                    <a:pt x="1848" y="1763"/>
                  </a:lnTo>
                  <a:lnTo>
                    <a:pt x="1881" y="1763"/>
                  </a:lnTo>
                  <a:lnTo>
                    <a:pt x="1914" y="1763"/>
                  </a:lnTo>
                  <a:lnTo>
                    <a:pt x="1943" y="1763"/>
                  </a:lnTo>
                  <a:lnTo>
                    <a:pt x="1968" y="1763"/>
                  </a:lnTo>
                  <a:lnTo>
                    <a:pt x="1990" y="1763"/>
                  </a:lnTo>
                  <a:lnTo>
                    <a:pt x="2007" y="1763"/>
                  </a:lnTo>
                  <a:lnTo>
                    <a:pt x="2019" y="1763"/>
                  </a:lnTo>
                  <a:lnTo>
                    <a:pt x="2030" y="1763"/>
                  </a:lnTo>
                  <a:lnTo>
                    <a:pt x="2034" y="1765"/>
                  </a:lnTo>
                  <a:lnTo>
                    <a:pt x="2038" y="1765"/>
                  </a:lnTo>
                  <a:lnTo>
                    <a:pt x="2036" y="1767"/>
                  </a:lnTo>
                  <a:lnTo>
                    <a:pt x="2027" y="1770"/>
                  </a:lnTo>
                  <a:lnTo>
                    <a:pt x="2015" y="1772"/>
                  </a:lnTo>
                  <a:lnTo>
                    <a:pt x="2005" y="1774"/>
                  </a:lnTo>
                  <a:lnTo>
                    <a:pt x="1994" y="1776"/>
                  </a:lnTo>
                  <a:lnTo>
                    <a:pt x="1992" y="1778"/>
                  </a:lnTo>
                  <a:lnTo>
                    <a:pt x="1997" y="1780"/>
                  </a:lnTo>
                  <a:lnTo>
                    <a:pt x="2001" y="1782"/>
                  </a:lnTo>
                  <a:lnTo>
                    <a:pt x="2015" y="1784"/>
                  </a:lnTo>
                  <a:lnTo>
                    <a:pt x="2030" y="1788"/>
                  </a:lnTo>
                  <a:lnTo>
                    <a:pt x="2036" y="1790"/>
                  </a:lnTo>
                  <a:lnTo>
                    <a:pt x="2040" y="1790"/>
                  </a:lnTo>
                  <a:lnTo>
                    <a:pt x="2042" y="1790"/>
                  </a:lnTo>
                  <a:lnTo>
                    <a:pt x="2040" y="1790"/>
                  </a:lnTo>
                  <a:lnTo>
                    <a:pt x="2044" y="1792"/>
                  </a:lnTo>
                  <a:lnTo>
                    <a:pt x="2046" y="1792"/>
                  </a:lnTo>
                  <a:lnTo>
                    <a:pt x="2046" y="1790"/>
                  </a:lnTo>
                  <a:lnTo>
                    <a:pt x="2044" y="1784"/>
                  </a:lnTo>
                  <a:lnTo>
                    <a:pt x="2040" y="1778"/>
                  </a:lnTo>
                  <a:lnTo>
                    <a:pt x="2036" y="1770"/>
                  </a:lnTo>
                  <a:lnTo>
                    <a:pt x="2034" y="1765"/>
                  </a:lnTo>
                  <a:lnTo>
                    <a:pt x="2034" y="1767"/>
                  </a:lnTo>
                  <a:lnTo>
                    <a:pt x="2036" y="1772"/>
                  </a:lnTo>
                  <a:lnTo>
                    <a:pt x="2038" y="1778"/>
                  </a:lnTo>
                  <a:lnTo>
                    <a:pt x="2040" y="1782"/>
                  </a:lnTo>
                  <a:lnTo>
                    <a:pt x="2044" y="1786"/>
                  </a:lnTo>
                  <a:lnTo>
                    <a:pt x="2046" y="1790"/>
                  </a:lnTo>
                  <a:lnTo>
                    <a:pt x="2048" y="1792"/>
                  </a:lnTo>
                  <a:lnTo>
                    <a:pt x="2046" y="1790"/>
                  </a:lnTo>
                  <a:lnTo>
                    <a:pt x="2040" y="1765"/>
                  </a:lnTo>
                  <a:lnTo>
                    <a:pt x="2034" y="61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84"/>
            <p:cNvSpPr>
              <a:spLocks/>
            </p:cNvSpPr>
            <p:nvPr/>
          </p:nvSpPr>
          <p:spPr bwMode="auto">
            <a:xfrm>
              <a:off x="3369" y="2151"/>
              <a:ext cx="1129" cy="1592"/>
            </a:xfrm>
            <a:custGeom>
              <a:avLst/>
              <a:gdLst>
                <a:gd name="T0" fmla="*/ 513 w 2081"/>
                <a:gd name="T1" fmla="*/ 240 h 2589"/>
                <a:gd name="T2" fmla="*/ 490 w 2081"/>
                <a:gd name="T3" fmla="*/ 236 h 2589"/>
                <a:gd name="T4" fmla="*/ 378 w 2081"/>
                <a:gd name="T5" fmla="*/ 209 h 2589"/>
                <a:gd name="T6" fmla="*/ 337 w 2081"/>
                <a:gd name="T7" fmla="*/ 153 h 2589"/>
                <a:gd name="T8" fmla="*/ 328 w 2081"/>
                <a:gd name="T9" fmla="*/ 137 h 2589"/>
                <a:gd name="T10" fmla="*/ 260 w 2081"/>
                <a:gd name="T11" fmla="*/ 60 h 2589"/>
                <a:gd name="T12" fmla="*/ 236 w 2081"/>
                <a:gd name="T13" fmla="*/ 43 h 2589"/>
                <a:gd name="T14" fmla="*/ 233 w 2081"/>
                <a:gd name="T15" fmla="*/ 40 h 2589"/>
                <a:gd name="T16" fmla="*/ 129 w 2081"/>
                <a:gd name="T17" fmla="*/ 2 h 2589"/>
                <a:gd name="T18" fmla="*/ 88 w 2081"/>
                <a:gd name="T19" fmla="*/ 35 h 2589"/>
                <a:gd name="T20" fmla="*/ 61 w 2081"/>
                <a:gd name="T21" fmla="*/ 77 h 2589"/>
                <a:gd name="T22" fmla="*/ 62 w 2081"/>
                <a:gd name="T23" fmla="*/ 99 h 2589"/>
                <a:gd name="T24" fmla="*/ 42 w 2081"/>
                <a:gd name="T25" fmla="*/ 116 h 2589"/>
                <a:gd name="T26" fmla="*/ 5 w 2081"/>
                <a:gd name="T27" fmla="*/ 330 h 2589"/>
                <a:gd name="T28" fmla="*/ 50 w 2081"/>
                <a:gd name="T29" fmla="*/ 868 h 2589"/>
                <a:gd name="T30" fmla="*/ 66 w 2081"/>
                <a:gd name="T31" fmla="*/ 884 h 2589"/>
                <a:gd name="T32" fmla="*/ 79 w 2081"/>
                <a:gd name="T33" fmla="*/ 921 h 2589"/>
                <a:gd name="T34" fmla="*/ 113 w 2081"/>
                <a:gd name="T35" fmla="*/ 962 h 2589"/>
                <a:gd name="T36" fmla="*/ 182 w 2081"/>
                <a:gd name="T37" fmla="*/ 979 h 2589"/>
                <a:gd name="T38" fmla="*/ 256 w 2081"/>
                <a:gd name="T39" fmla="*/ 930 h 2589"/>
                <a:gd name="T40" fmla="*/ 334 w 2081"/>
                <a:gd name="T41" fmla="*/ 838 h 2589"/>
                <a:gd name="T42" fmla="*/ 374 w 2081"/>
                <a:gd name="T43" fmla="*/ 775 h 2589"/>
                <a:gd name="T44" fmla="*/ 395 w 2081"/>
                <a:gd name="T45" fmla="*/ 724 h 2589"/>
                <a:gd name="T46" fmla="*/ 404 w 2081"/>
                <a:gd name="T47" fmla="*/ 721 h 2589"/>
                <a:gd name="T48" fmla="*/ 506 w 2081"/>
                <a:gd name="T49" fmla="*/ 680 h 2589"/>
                <a:gd name="T50" fmla="*/ 599 w 2081"/>
                <a:gd name="T51" fmla="*/ 671 h 2589"/>
                <a:gd name="T52" fmla="*/ 591 w 2081"/>
                <a:gd name="T53" fmla="*/ 686 h 2589"/>
                <a:gd name="T54" fmla="*/ 607 w 2081"/>
                <a:gd name="T55" fmla="*/ 689 h 2589"/>
                <a:gd name="T56" fmla="*/ 603 w 2081"/>
                <a:gd name="T57" fmla="*/ 674 h 2589"/>
                <a:gd name="T58" fmla="*/ 608 w 2081"/>
                <a:gd name="T59" fmla="*/ 678 h 2589"/>
                <a:gd name="T60" fmla="*/ 606 w 2081"/>
                <a:gd name="T61" fmla="*/ 691 h 2589"/>
                <a:gd name="T62" fmla="*/ 599 w 2081"/>
                <a:gd name="T63" fmla="*/ 671 h 2589"/>
                <a:gd name="T64" fmla="*/ 605 w 2081"/>
                <a:gd name="T65" fmla="*/ 677 h 2589"/>
                <a:gd name="T66" fmla="*/ 608 w 2081"/>
                <a:gd name="T67" fmla="*/ 678 h 2589"/>
                <a:gd name="T68" fmla="*/ 595 w 2081"/>
                <a:gd name="T69" fmla="*/ 683 h 2589"/>
                <a:gd name="T70" fmla="*/ 568 w 2081"/>
                <a:gd name="T71" fmla="*/ 667 h 2589"/>
                <a:gd name="T72" fmla="*/ 402 w 2081"/>
                <a:gd name="T73" fmla="*/ 715 h 2589"/>
                <a:gd name="T74" fmla="*/ 396 w 2081"/>
                <a:gd name="T75" fmla="*/ 733 h 2589"/>
                <a:gd name="T76" fmla="*/ 378 w 2081"/>
                <a:gd name="T77" fmla="*/ 751 h 2589"/>
                <a:gd name="T78" fmla="*/ 337 w 2081"/>
                <a:gd name="T79" fmla="*/ 817 h 2589"/>
                <a:gd name="T80" fmla="*/ 267 w 2081"/>
                <a:gd name="T81" fmla="*/ 900 h 2589"/>
                <a:gd name="T82" fmla="*/ 182 w 2081"/>
                <a:gd name="T83" fmla="*/ 967 h 2589"/>
                <a:gd name="T84" fmla="*/ 120 w 2081"/>
                <a:gd name="T85" fmla="*/ 953 h 2589"/>
                <a:gd name="T86" fmla="*/ 90 w 2081"/>
                <a:gd name="T87" fmla="*/ 927 h 2589"/>
                <a:gd name="T88" fmla="*/ 62 w 2081"/>
                <a:gd name="T89" fmla="*/ 874 h 2589"/>
                <a:gd name="T90" fmla="*/ 65 w 2081"/>
                <a:gd name="T91" fmla="*/ 873 h 2589"/>
                <a:gd name="T92" fmla="*/ 5 w 2081"/>
                <a:gd name="T93" fmla="*/ 550 h 2589"/>
                <a:gd name="T94" fmla="*/ 34 w 2081"/>
                <a:gd name="T95" fmla="*/ 175 h 2589"/>
                <a:gd name="T96" fmla="*/ 54 w 2081"/>
                <a:gd name="T97" fmla="*/ 108 h 2589"/>
                <a:gd name="T98" fmla="*/ 59 w 2081"/>
                <a:gd name="T99" fmla="*/ 107 h 2589"/>
                <a:gd name="T100" fmla="*/ 83 w 2081"/>
                <a:gd name="T101" fmla="*/ 57 h 2589"/>
                <a:gd name="T102" fmla="*/ 99 w 2081"/>
                <a:gd name="T103" fmla="*/ 40 h 2589"/>
                <a:gd name="T104" fmla="*/ 154 w 2081"/>
                <a:gd name="T105" fmla="*/ 12 h 2589"/>
                <a:gd name="T106" fmla="*/ 235 w 2081"/>
                <a:gd name="T107" fmla="*/ 52 h 2589"/>
                <a:gd name="T108" fmla="*/ 232 w 2081"/>
                <a:gd name="T109" fmla="*/ 50 h 2589"/>
                <a:gd name="T110" fmla="*/ 277 w 2081"/>
                <a:gd name="T111" fmla="*/ 83 h 2589"/>
                <a:gd name="T112" fmla="*/ 322 w 2081"/>
                <a:gd name="T113" fmla="*/ 152 h 2589"/>
                <a:gd name="T114" fmla="*/ 331 w 2081"/>
                <a:gd name="T115" fmla="*/ 163 h 2589"/>
                <a:gd name="T116" fmla="*/ 397 w 2081"/>
                <a:gd name="T117" fmla="*/ 225 h 2589"/>
                <a:gd name="T118" fmla="*/ 492 w 2081"/>
                <a:gd name="T119" fmla="*/ 244 h 2589"/>
                <a:gd name="T120" fmla="*/ 560 w 2081"/>
                <a:gd name="T121" fmla="*/ 250 h 25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081"/>
                <a:gd name="T184" fmla="*/ 0 h 2589"/>
                <a:gd name="T185" fmla="*/ 2081 w 2081"/>
                <a:gd name="T186" fmla="*/ 2589 h 258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081" h="2589">
                  <a:moveTo>
                    <a:pt x="2066" y="627"/>
                  </a:moveTo>
                  <a:lnTo>
                    <a:pt x="2035" y="636"/>
                  </a:lnTo>
                  <a:lnTo>
                    <a:pt x="2033" y="638"/>
                  </a:lnTo>
                  <a:lnTo>
                    <a:pt x="2050" y="632"/>
                  </a:lnTo>
                  <a:lnTo>
                    <a:pt x="2037" y="621"/>
                  </a:lnTo>
                  <a:lnTo>
                    <a:pt x="2033" y="625"/>
                  </a:lnTo>
                  <a:lnTo>
                    <a:pt x="2033" y="632"/>
                  </a:lnTo>
                  <a:lnTo>
                    <a:pt x="2043" y="617"/>
                  </a:lnTo>
                  <a:lnTo>
                    <a:pt x="2039" y="617"/>
                  </a:lnTo>
                  <a:lnTo>
                    <a:pt x="2046" y="634"/>
                  </a:lnTo>
                  <a:lnTo>
                    <a:pt x="2046" y="617"/>
                  </a:lnTo>
                  <a:lnTo>
                    <a:pt x="2035" y="619"/>
                  </a:lnTo>
                  <a:lnTo>
                    <a:pt x="2017" y="619"/>
                  </a:lnTo>
                  <a:lnTo>
                    <a:pt x="1994" y="621"/>
                  </a:lnTo>
                  <a:lnTo>
                    <a:pt x="1967" y="623"/>
                  </a:lnTo>
                  <a:lnTo>
                    <a:pt x="1936" y="625"/>
                  </a:lnTo>
                  <a:lnTo>
                    <a:pt x="1903" y="627"/>
                  </a:lnTo>
                  <a:lnTo>
                    <a:pt x="1870" y="627"/>
                  </a:lnTo>
                  <a:lnTo>
                    <a:pt x="1804" y="632"/>
                  </a:lnTo>
                  <a:lnTo>
                    <a:pt x="1773" y="634"/>
                  </a:lnTo>
                  <a:lnTo>
                    <a:pt x="1744" y="634"/>
                  </a:lnTo>
                  <a:lnTo>
                    <a:pt x="1722" y="636"/>
                  </a:lnTo>
                  <a:lnTo>
                    <a:pt x="1703" y="638"/>
                  </a:lnTo>
                  <a:lnTo>
                    <a:pt x="1691" y="638"/>
                  </a:lnTo>
                  <a:lnTo>
                    <a:pt x="1687" y="640"/>
                  </a:lnTo>
                  <a:lnTo>
                    <a:pt x="1680" y="640"/>
                  </a:lnTo>
                  <a:lnTo>
                    <a:pt x="1674" y="644"/>
                  </a:lnTo>
                  <a:lnTo>
                    <a:pt x="1674" y="646"/>
                  </a:lnTo>
                  <a:lnTo>
                    <a:pt x="1685" y="656"/>
                  </a:lnTo>
                  <a:lnTo>
                    <a:pt x="1676" y="644"/>
                  </a:lnTo>
                  <a:lnTo>
                    <a:pt x="1676" y="642"/>
                  </a:lnTo>
                  <a:lnTo>
                    <a:pt x="1683" y="656"/>
                  </a:lnTo>
                  <a:lnTo>
                    <a:pt x="1683" y="640"/>
                  </a:lnTo>
                  <a:lnTo>
                    <a:pt x="1689" y="642"/>
                  </a:lnTo>
                  <a:lnTo>
                    <a:pt x="1687" y="640"/>
                  </a:lnTo>
                  <a:lnTo>
                    <a:pt x="1680" y="656"/>
                  </a:lnTo>
                  <a:lnTo>
                    <a:pt x="1691" y="644"/>
                  </a:lnTo>
                  <a:lnTo>
                    <a:pt x="1687" y="640"/>
                  </a:lnTo>
                  <a:lnTo>
                    <a:pt x="1680" y="632"/>
                  </a:lnTo>
                  <a:lnTo>
                    <a:pt x="1676" y="627"/>
                  </a:lnTo>
                  <a:lnTo>
                    <a:pt x="1668" y="625"/>
                  </a:lnTo>
                  <a:lnTo>
                    <a:pt x="1666" y="623"/>
                  </a:lnTo>
                  <a:lnTo>
                    <a:pt x="1631" y="619"/>
                  </a:lnTo>
                  <a:lnTo>
                    <a:pt x="1600" y="619"/>
                  </a:lnTo>
                  <a:lnTo>
                    <a:pt x="1536" y="617"/>
                  </a:lnTo>
                  <a:lnTo>
                    <a:pt x="1534" y="634"/>
                  </a:lnTo>
                  <a:lnTo>
                    <a:pt x="1540" y="619"/>
                  </a:lnTo>
                  <a:lnTo>
                    <a:pt x="1515" y="611"/>
                  </a:lnTo>
                  <a:lnTo>
                    <a:pt x="1509" y="611"/>
                  </a:lnTo>
                  <a:lnTo>
                    <a:pt x="1482" y="605"/>
                  </a:lnTo>
                  <a:lnTo>
                    <a:pt x="1456" y="603"/>
                  </a:lnTo>
                  <a:lnTo>
                    <a:pt x="1433" y="599"/>
                  </a:lnTo>
                  <a:lnTo>
                    <a:pt x="1429" y="615"/>
                  </a:lnTo>
                  <a:lnTo>
                    <a:pt x="1435" y="601"/>
                  </a:lnTo>
                  <a:lnTo>
                    <a:pt x="1439" y="603"/>
                  </a:lnTo>
                  <a:lnTo>
                    <a:pt x="1423" y="592"/>
                  </a:lnTo>
                  <a:lnTo>
                    <a:pt x="1419" y="588"/>
                  </a:lnTo>
                  <a:lnTo>
                    <a:pt x="1400" y="580"/>
                  </a:lnTo>
                  <a:lnTo>
                    <a:pt x="1363" y="566"/>
                  </a:lnTo>
                  <a:lnTo>
                    <a:pt x="1326" y="553"/>
                  </a:lnTo>
                  <a:lnTo>
                    <a:pt x="1307" y="547"/>
                  </a:lnTo>
                  <a:lnTo>
                    <a:pt x="1293" y="541"/>
                  </a:lnTo>
                  <a:lnTo>
                    <a:pt x="1284" y="553"/>
                  </a:lnTo>
                  <a:lnTo>
                    <a:pt x="1295" y="541"/>
                  </a:lnTo>
                  <a:lnTo>
                    <a:pt x="1276" y="526"/>
                  </a:lnTo>
                  <a:lnTo>
                    <a:pt x="1256" y="512"/>
                  </a:lnTo>
                  <a:lnTo>
                    <a:pt x="1251" y="508"/>
                  </a:lnTo>
                  <a:lnTo>
                    <a:pt x="1231" y="493"/>
                  </a:lnTo>
                  <a:lnTo>
                    <a:pt x="1210" y="485"/>
                  </a:lnTo>
                  <a:lnTo>
                    <a:pt x="1204" y="500"/>
                  </a:lnTo>
                  <a:lnTo>
                    <a:pt x="1216" y="489"/>
                  </a:lnTo>
                  <a:lnTo>
                    <a:pt x="1202" y="471"/>
                  </a:lnTo>
                  <a:lnTo>
                    <a:pt x="1190" y="454"/>
                  </a:lnTo>
                  <a:lnTo>
                    <a:pt x="1177" y="440"/>
                  </a:lnTo>
                  <a:lnTo>
                    <a:pt x="1161" y="425"/>
                  </a:lnTo>
                  <a:lnTo>
                    <a:pt x="1150" y="438"/>
                  </a:lnTo>
                  <a:lnTo>
                    <a:pt x="1163" y="427"/>
                  </a:lnTo>
                  <a:lnTo>
                    <a:pt x="1157" y="419"/>
                  </a:lnTo>
                  <a:lnTo>
                    <a:pt x="1146" y="431"/>
                  </a:lnTo>
                  <a:lnTo>
                    <a:pt x="1161" y="425"/>
                  </a:lnTo>
                  <a:lnTo>
                    <a:pt x="1157" y="419"/>
                  </a:lnTo>
                  <a:lnTo>
                    <a:pt x="1152" y="413"/>
                  </a:lnTo>
                  <a:lnTo>
                    <a:pt x="1150" y="407"/>
                  </a:lnTo>
                  <a:lnTo>
                    <a:pt x="1144" y="405"/>
                  </a:lnTo>
                  <a:lnTo>
                    <a:pt x="1144" y="403"/>
                  </a:lnTo>
                  <a:lnTo>
                    <a:pt x="1134" y="415"/>
                  </a:lnTo>
                  <a:lnTo>
                    <a:pt x="1146" y="403"/>
                  </a:lnTo>
                  <a:lnTo>
                    <a:pt x="1148" y="407"/>
                  </a:lnTo>
                  <a:lnTo>
                    <a:pt x="1146" y="407"/>
                  </a:lnTo>
                  <a:lnTo>
                    <a:pt x="1142" y="401"/>
                  </a:lnTo>
                  <a:lnTo>
                    <a:pt x="1136" y="396"/>
                  </a:lnTo>
                  <a:lnTo>
                    <a:pt x="1130" y="396"/>
                  </a:lnTo>
                  <a:lnTo>
                    <a:pt x="1124" y="394"/>
                  </a:lnTo>
                  <a:lnTo>
                    <a:pt x="1119" y="394"/>
                  </a:lnTo>
                  <a:lnTo>
                    <a:pt x="1119" y="411"/>
                  </a:lnTo>
                  <a:lnTo>
                    <a:pt x="1126" y="394"/>
                  </a:lnTo>
                  <a:lnTo>
                    <a:pt x="1130" y="398"/>
                  </a:lnTo>
                  <a:lnTo>
                    <a:pt x="1126" y="396"/>
                  </a:lnTo>
                  <a:lnTo>
                    <a:pt x="1122" y="392"/>
                  </a:lnTo>
                  <a:lnTo>
                    <a:pt x="1111" y="403"/>
                  </a:lnTo>
                  <a:lnTo>
                    <a:pt x="1126" y="396"/>
                  </a:lnTo>
                  <a:lnTo>
                    <a:pt x="1126" y="390"/>
                  </a:lnTo>
                  <a:lnTo>
                    <a:pt x="1124" y="382"/>
                  </a:lnTo>
                  <a:lnTo>
                    <a:pt x="1122" y="380"/>
                  </a:lnTo>
                  <a:lnTo>
                    <a:pt x="1115" y="363"/>
                  </a:lnTo>
                  <a:lnTo>
                    <a:pt x="1109" y="351"/>
                  </a:lnTo>
                  <a:lnTo>
                    <a:pt x="1105" y="343"/>
                  </a:lnTo>
                  <a:lnTo>
                    <a:pt x="1101" y="337"/>
                  </a:lnTo>
                  <a:lnTo>
                    <a:pt x="1097" y="332"/>
                  </a:lnTo>
                  <a:lnTo>
                    <a:pt x="1086" y="324"/>
                  </a:lnTo>
                  <a:lnTo>
                    <a:pt x="1078" y="318"/>
                  </a:lnTo>
                  <a:lnTo>
                    <a:pt x="1068" y="310"/>
                  </a:lnTo>
                  <a:lnTo>
                    <a:pt x="1058" y="322"/>
                  </a:lnTo>
                  <a:lnTo>
                    <a:pt x="1072" y="314"/>
                  </a:lnTo>
                  <a:lnTo>
                    <a:pt x="1058" y="291"/>
                  </a:lnTo>
                  <a:lnTo>
                    <a:pt x="1053" y="285"/>
                  </a:lnTo>
                  <a:lnTo>
                    <a:pt x="1033" y="260"/>
                  </a:lnTo>
                  <a:lnTo>
                    <a:pt x="1010" y="238"/>
                  </a:lnTo>
                  <a:lnTo>
                    <a:pt x="987" y="217"/>
                  </a:lnTo>
                  <a:lnTo>
                    <a:pt x="963" y="196"/>
                  </a:lnTo>
                  <a:lnTo>
                    <a:pt x="957" y="192"/>
                  </a:lnTo>
                  <a:lnTo>
                    <a:pt x="930" y="178"/>
                  </a:lnTo>
                  <a:lnTo>
                    <a:pt x="905" y="165"/>
                  </a:lnTo>
                  <a:lnTo>
                    <a:pt x="876" y="157"/>
                  </a:lnTo>
                  <a:lnTo>
                    <a:pt x="872" y="172"/>
                  </a:lnTo>
                  <a:lnTo>
                    <a:pt x="882" y="159"/>
                  </a:lnTo>
                  <a:lnTo>
                    <a:pt x="868" y="149"/>
                  </a:lnTo>
                  <a:lnTo>
                    <a:pt x="860" y="143"/>
                  </a:lnTo>
                  <a:lnTo>
                    <a:pt x="851" y="137"/>
                  </a:lnTo>
                  <a:lnTo>
                    <a:pt x="847" y="134"/>
                  </a:lnTo>
                  <a:lnTo>
                    <a:pt x="843" y="130"/>
                  </a:lnTo>
                  <a:lnTo>
                    <a:pt x="839" y="128"/>
                  </a:lnTo>
                  <a:lnTo>
                    <a:pt x="835" y="126"/>
                  </a:lnTo>
                  <a:lnTo>
                    <a:pt x="827" y="122"/>
                  </a:lnTo>
                  <a:lnTo>
                    <a:pt x="816" y="120"/>
                  </a:lnTo>
                  <a:lnTo>
                    <a:pt x="810" y="134"/>
                  </a:lnTo>
                  <a:lnTo>
                    <a:pt x="822" y="124"/>
                  </a:lnTo>
                  <a:lnTo>
                    <a:pt x="810" y="112"/>
                  </a:lnTo>
                  <a:lnTo>
                    <a:pt x="804" y="104"/>
                  </a:lnTo>
                  <a:lnTo>
                    <a:pt x="800" y="99"/>
                  </a:lnTo>
                  <a:lnTo>
                    <a:pt x="798" y="97"/>
                  </a:lnTo>
                  <a:lnTo>
                    <a:pt x="787" y="108"/>
                  </a:lnTo>
                  <a:lnTo>
                    <a:pt x="781" y="122"/>
                  </a:lnTo>
                  <a:lnTo>
                    <a:pt x="787" y="124"/>
                  </a:lnTo>
                  <a:lnTo>
                    <a:pt x="794" y="122"/>
                  </a:lnTo>
                  <a:lnTo>
                    <a:pt x="798" y="120"/>
                  </a:lnTo>
                  <a:lnTo>
                    <a:pt x="802" y="114"/>
                  </a:lnTo>
                  <a:lnTo>
                    <a:pt x="804" y="108"/>
                  </a:lnTo>
                  <a:lnTo>
                    <a:pt x="802" y="101"/>
                  </a:lnTo>
                  <a:lnTo>
                    <a:pt x="775" y="120"/>
                  </a:lnTo>
                  <a:lnTo>
                    <a:pt x="777" y="122"/>
                  </a:lnTo>
                  <a:lnTo>
                    <a:pt x="787" y="110"/>
                  </a:lnTo>
                  <a:lnTo>
                    <a:pt x="773" y="116"/>
                  </a:lnTo>
                  <a:lnTo>
                    <a:pt x="777" y="122"/>
                  </a:lnTo>
                  <a:lnTo>
                    <a:pt x="779" y="128"/>
                  </a:lnTo>
                  <a:lnTo>
                    <a:pt x="796" y="122"/>
                  </a:lnTo>
                  <a:lnTo>
                    <a:pt x="779" y="122"/>
                  </a:lnTo>
                  <a:lnTo>
                    <a:pt x="779" y="116"/>
                  </a:lnTo>
                  <a:lnTo>
                    <a:pt x="779" y="118"/>
                  </a:lnTo>
                  <a:lnTo>
                    <a:pt x="794" y="124"/>
                  </a:lnTo>
                  <a:lnTo>
                    <a:pt x="787" y="110"/>
                  </a:lnTo>
                  <a:lnTo>
                    <a:pt x="783" y="112"/>
                  </a:lnTo>
                  <a:lnTo>
                    <a:pt x="794" y="108"/>
                  </a:lnTo>
                  <a:lnTo>
                    <a:pt x="792" y="108"/>
                  </a:lnTo>
                  <a:lnTo>
                    <a:pt x="792" y="124"/>
                  </a:lnTo>
                  <a:lnTo>
                    <a:pt x="798" y="108"/>
                  </a:lnTo>
                  <a:lnTo>
                    <a:pt x="792" y="106"/>
                  </a:lnTo>
                  <a:lnTo>
                    <a:pt x="783" y="101"/>
                  </a:lnTo>
                  <a:lnTo>
                    <a:pt x="771" y="93"/>
                  </a:lnTo>
                  <a:lnTo>
                    <a:pt x="765" y="110"/>
                  </a:lnTo>
                  <a:lnTo>
                    <a:pt x="777" y="97"/>
                  </a:lnTo>
                  <a:lnTo>
                    <a:pt x="759" y="85"/>
                  </a:lnTo>
                  <a:lnTo>
                    <a:pt x="748" y="97"/>
                  </a:lnTo>
                  <a:lnTo>
                    <a:pt x="759" y="85"/>
                  </a:lnTo>
                  <a:lnTo>
                    <a:pt x="734" y="68"/>
                  </a:lnTo>
                  <a:lnTo>
                    <a:pt x="728" y="64"/>
                  </a:lnTo>
                  <a:lnTo>
                    <a:pt x="701" y="48"/>
                  </a:lnTo>
                  <a:lnTo>
                    <a:pt x="672" y="35"/>
                  </a:lnTo>
                  <a:lnTo>
                    <a:pt x="643" y="25"/>
                  </a:lnTo>
                  <a:lnTo>
                    <a:pt x="585" y="11"/>
                  </a:lnTo>
                  <a:lnTo>
                    <a:pt x="579" y="9"/>
                  </a:lnTo>
                  <a:lnTo>
                    <a:pt x="521" y="0"/>
                  </a:lnTo>
                  <a:lnTo>
                    <a:pt x="517" y="0"/>
                  </a:lnTo>
                  <a:lnTo>
                    <a:pt x="497" y="2"/>
                  </a:lnTo>
                  <a:lnTo>
                    <a:pt x="478" y="5"/>
                  </a:lnTo>
                  <a:lnTo>
                    <a:pt x="462" y="7"/>
                  </a:lnTo>
                  <a:lnTo>
                    <a:pt x="449" y="7"/>
                  </a:lnTo>
                  <a:lnTo>
                    <a:pt x="439" y="7"/>
                  </a:lnTo>
                  <a:lnTo>
                    <a:pt x="431" y="7"/>
                  </a:lnTo>
                  <a:lnTo>
                    <a:pt x="420" y="9"/>
                  </a:lnTo>
                  <a:lnTo>
                    <a:pt x="414" y="9"/>
                  </a:lnTo>
                  <a:lnTo>
                    <a:pt x="406" y="13"/>
                  </a:lnTo>
                  <a:lnTo>
                    <a:pt x="400" y="17"/>
                  </a:lnTo>
                  <a:lnTo>
                    <a:pt x="389" y="23"/>
                  </a:lnTo>
                  <a:lnTo>
                    <a:pt x="377" y="35"/>
                  </a:lnTo>
                  <a:lnTo>
                    <a:pt x="367" y="44"/>
                  </a:lnTo>
                  <a:lnTo>
                    <a:pt x="356" y="54"/>
                  </a:lnTo>
                  <a:lnTo>
                    <a:pt x="367" y="66"/>
                  </a:lnTo>
                  <a:lnTo>
                    <a:pt x="356" y="54"/>
                  </a:lnTo>
                  <a:lnTo>
                    <a:pt x="348" y="60"/>
                  </a:lnTo>
                  <a:lnTo>
                    <a:pt x="340" y="66"/>
                  </a:lnTo>
                  <a:lnTo>
                    <a:pt x="350" y="79"/>
                  </a:lnTo>
                  <a:lnTo>
                    <a:pt x="344" y="62"/>
                  </a:lnTo>
                  <a:lnTo>
                    <a:pt x="325" y="75"/>
                  </a:lnTo>
                  <a:lnTo>
                    <a:pt x="317" y="81"/>
                  </a:lnTo>
                  <a:lnTo>
                    <a:pt x="309" y="85"/>
                  </a:lnTo>
                  <a:lnTo>
                    <a:pt x="305" y="87"/>
                  </a:lnTo>
                  <a:lnTo>
                    <a:pt x="301" y="89"/>
                  </a:lnTo>
                  <a:lnTo>
                    <a:pt x="299" y="93"/>
                  </a:lnTo>
                  <a:lnTo>
                    <a:pt x="286" y="106"/>
                  </a:lnTo>
                  <a:lnTo>
                    <a:pt x="282" y="110"/>
                  </a:lnTo>
                  <a:lnTo>
                    <a:pt x="278" y="120"/>
                  </a:lnTo>
                  <a:lnTo>
                    <a:pt x="290" y="128"/>
                  </a:lnTo>
                  <a:lnTo>
                    <a:pt x="282" y="116"/>
                  </a:lnTo>
                  <a:lnTo>
                    <a:pt x="274" y="120"/>
                  </a:lnTo>
                  <a:lnTo>
                    <a:pt x="284" y="132"/>
                  </a:lnTo>
                  <a:lnTo>
                    <a:pt x="278" y="116"/>
                  </a:lnTo>
                  <a:lnTo>
                    <a:pt x="272" y="118"/>
                  </a:lnTo>
                  <a:lnTo>
                    <a:pt x="268" y="120"/>
                  </a:lnTo>
                  <a:lnTo>
                    <a:pt x="261" y="124"/>
                  </a:lnTo>
                  <a:lnTo>
                    <a:pt x="257" y="128"/>
                  </a:lnTo>
                  <a:lnTo>
                    <a:pt x="257" y="130"/>
                  </a:lnTo>
                  <a:lnTo>
                    <a:pt x="270" y="139"/>
                  </a:lnTo>
                  <a:lnTo>
                    <a:pt x="259" y="128"/>
                  </a:lnTo>
                  <a:lnTo>
                    <a:pt x="239" y="151"/>
                  </a:lnTo>
                  <a:lnTo>
                    <a:pt x="235" y="157"/>
                  </a:lnTo>
                  <a:lnTo>
                    <a:pt x="216" y="184"/>
                  </a:lnTo>
                  <a:lnTo>
                    <a:pt x="202" y="209"/>
                  </a:lnTo>
                  <a:lnTo>
                    <a:pt x="216" y="215"/>
                  </a:lnTo>
                  <a:lnTo>
                    <a:pt x="206" y="205"/>
                  </a:lnTo>
                  <a:lnTo>
                    <a:pt x="187" y="229"/>
                  </a:lnTo>
                  <a:lnTo>
                    <a:pt x="185" y="233"/>
                  </a:lnTo>
                  <a:lnTo>
                    <a:pt x="185" y="236"/>
                  </a:lnTo>
                  <a:lnTo>
                    <a:pt x="181" y="244"/>
                  </a:lnTo>
                  <a:lnTo>
                    <a:pt x="179" y="252"/>
                  </a:lnTo>
                  <a:lnTo>
                    <a:pt x="179" y="258"/>
                  </a:lnTo>
                  <a:lnTo>
                    <a:pt x="177" y="264"/>
                  </a:lnTo>
                  <a:lnTo>
                    <a:pt x="193" y="264"/>
                  </a:lnTo>
                  <a:lnTo>
                    <a:pt x="179" y="258"/>
                  </a:lnTo>
                  <a:lnTo>
                    <a:pt x="179" y="262"/>
                  </a:lnTo>
                  <a:lnTo>
                    <a:pt x="177" y="262"/>
                  </a:lnTo>
                  <a:lnTo>
                    <a:pt x="193" y="269"/>
                  </a:lnTo>
                  <a:lnTo>
                    <a:pt x="208" y="262"/>
                  </a:lnTo>
                  <a:lnTo>
                    <a:pt x="206" y="256"/>
                  </a:lnTo>
                  <a:lnTo>
                    <a:pt x="200" y="254"/>
                  </a:lnTo>
                  <a:lnTo>
                    <a:pt x="193" y="252"/>
                  </a:lnTo>
                  <a:lnTo>
                    <a:pt x="187" y="254"/>
                  </a:lnTo>
                  <a:lnTo>
                    <a:pt x="181" y="256"/>
                  </a:lnTo>
                  <a:lnTo>
                    <a:pt x="210" y="269"/>
                  </a:lnTo>
                  <a:lnTo>
                    <a:pt x="210" y="266"/>
                  </a:lnTo>
                  <a:lnTo>
                    <a:pt x="210" y="262"/>
                  </a:lnTo>
                  <a:lnTo>
                    <a:pt x="208" y="256"/>
                  </a:lnTo>
                  <a:lnTo>
                    <a:pt x="204" y="250"/>
                  </a:lnTo>
                  <a:lnTo>
                    <a:pt x="200" y="246"/>
                  </a:lnTo>
                  <a:lnTo>
                    <a:pt x="195" y="244"/>
                  </a:lnTo>
                  <a:lnTo>
                    <a:pt x="189" y="244"/>
                  </a:lnTo>
                  <a:lnTo>
                    <a:pt x="183" y="244"/>
                  </a:lnTo>
                  <a:lnTo>
                    <a:pt x="181" y="246"/>
                  </a:lnTo>
                  <a:lnTo>
                    <a:pt x="175" y="250"/>
                  </a:lnTo>
                  <a:lnTo>
                    <a:pt x="173" y="252"/>
                  </a:lnTo>
                  <a:lnTo>
                    <a:pt x="167" y="256"/>
                  </a:lnTo>
                  <a:lnTo>
                    <a:pt x="160" y="264"/>
                  </a:lnTo>
                  <a:lnTo>
                    <a:pt x="158" y="269"/>
                  </a:lnTo>
                  <a:lnTo>
                    <a:pt x="156" y="275"/>
                  </a:lnTo>
                  <a:lnTo>
                    <a:pt x="154" y="281"/>
                  </a:lnTo>
                  <a:lnTo>
                    <a:pt x="154" y="287"/>
                  </a:lnTo>
                  <a:lnTo>
                    <a:pt x="171" y="287"/>
                  </a:lnTo>
                  <a:lnTo>
                    <a:pt x="154" y="281"/>
                  </a:lnTo>
                  <a:lnTo>
                    <a:pt x="154" y="299"/>
                  </a:lnTo>
                  <a:lnTo>
                    <a:pt x="169" y="302"/>
                  </a:lnTo>
                  <a:lnTo>
                    <a:pt x="156" y="293"/>
                  </a:lnTo>
                  <a:lnTo>
                    <a:pt x="144" y="308"/>
                  </a:lnTo>
                  <a:lnTo>
                    <a:pt x="158" y="314"/>
                  </a:lnTo>
                  <a:lnTo>
                    <a:pt x="148" y="304"/>
                  </a:lnTo>
                  <a:lnTo>
                    <a:pt x="136" y="318"/>
                  </a:lnTo>
                  <a:lnTo>
                    <a:pt x="134" y="320"/>
                  </a:lnTo>
                  <a:lnTo>
                    <a:pt x="134" y="324"/>
                  </a:lnTo>
                  <a:lnTo>
                    <a:pt x="123" y="355"/>
                  </a:lnTo>
                  <a:lnTo>
                    <a:pt x="111" y="388"/>
                  </a:lnTo>
                  <a:lnTo>
                    <a:pt x="96" y="421"/>
                  </a:lnTo>
                  <a:lnTo>
                    <a:pt x="84" y="454"/>
                  </a:lnTo>
                  <a:lnTo>
                    <a:pt x="82" y="460"/>
                  </a:lnTo>
                  <a:lnTo>
                    <a:pt x="74" y="520"/>
                  </a:lnTo>
                  <a:lnTo>
                    <a:pt x="90" y="520"/>
                  </a:lnTo>
                  <a:lnTo>
                    <a:pt x="76" y="514"/>
                  </a:lnTo>
                  <a:lnTo>
                    <a:pt x="63" y="572"/>
                  </a:lnTo>
                  <a:lnTo>
                    <a:pt x="51" y="627"/>
                  </a:lnTo>
                  <a:lnTo>
                    <a:pt x="49" y="634"/>
                  </a:lnTo>
                  <a:lnTo>
                    <a:pt x="39" y="691"/>
                  </a:lnTo>
                  <a:lnTo>
                    <a:pt x="55" y="693"/>
                  </a:lnTo>
                  <a:lnTo>
                    <a:pt x="41" y="691"/>
                  </a:lnTo>
                  <a:lnTo>
                    <a:pt x="26" y="784"/>
                  </a:lnTo>
                  <a:lnTo>
                    <a:pt x="16" y="871"/>
                  </a:lnTo>
                  <a:lnTo>
                    <a:pt x="16" y="873"/>
                  </a:lnTo>
                  <a:lnTo>
                    <a:pt x="14" y="947"/>
                  </a:lnTo>
                  <a:lnTo>
                    <a:pt x="10" y="1021"/>
                  </a:lnTo>
                  <a:lnTo>
                    <a:pt x="0" y="1168"/>
                  </a:lnTo>
                  <a:lnTo>
                    <a:pt x="2" y="1312"/>
                  </a:lnTo>
                  <a:lnTo>
                    <a:pt x="2" y="1454"/>
                  </a:lnTo>
                  <a:lnTo>
                    <a:pt x="2" y="1457"/>
                  </a:lnTo>
                  <a:lnTo>
                    <a:pt x="8" y="1626"/>
                  </a:lnTo>
                  <a:lnTo>
                    <a:pt x="14" y="1712"/>
                  </a:lnTo>
                  <a:lnTo>
                    <a:pt x="22" y="1797"/>
                  </a:lnTo>
                  <a:lnTo>
                    <a:pt x="35" y="1881"/>
                  </a:lnTo>
                  <a:lnTo>
                    <a:pt x="49" y="1964"/>
                  </a:lnTo>
                  <a:lnTo>
                    <a:pt x="51" y="1970"/>
                  </a:lnTo>
                  <a:lnTo>
                    <a:pt x="72" y="2053"/>
                  </a:lnTo>
                  <a:lnTo>
                    <a:pt x="101" y="2131"/>
                  </a:lnTo>
                  <a:lnTo>
                    <a:pt x="117" y="2178"/>
                  </a:lnTo>
                  <a:lnTo>
                    <a:pt x="136" y="2226"/>
                  </a:lnTo>
                  <a:lnTo>
                    <a:pt x="146" y="2251"/>
                  </a:lnTo>
                  <a:lnTo>
                    <a:pt x="158" y="2273"/>
                  </a:lnTo>
                  <a:lnTo>
                    <a:pt x="171" y="2294"/>
                  </a:lnTo>
                  <a:lnTo>
                    <a:pt x="175" y="2300"/>
                  </a:lnTo>
                  <a:lnTo>
                    <a:pt x="191" y="2321"/>
                  </a:lnTo>
                  <a:lnTo>
                    <a:pt x="204" y="2308"/>
                  </a:lnTo>
                  <a:lnTo>
                    <a:pt x="189" y="2312"/>
                  </a:lnTo>
                  <a:lnTo>
                    <a:pt x="191" y="2323"/>
                  </a:lnTo>
                  <a:lnTo>
                    <a:pt x="191" y="2329"/>
                  </a:lnTo>
                  <a:lnTo>
                    <a:pt x="208" y="2323"/>
                  </a:lnTo>
                  <a:lnTo>
                    <a:pt x="191" y="2323"/>
                  </a:lnTo>
                  <a:lnTo>
                    <a:pt x="193" y="2331"/>
                  </a:lnTo>
                  <a:lnTo>
                    <a:pt x="193" y="2339"/>
                  </a:lnTo>
                  <a:lnTo>
                    <a:pt x="198" y="2343"/>
                  </a:lnTo>
                  <a:lnTo>
                    <a:pt x="204" y="2348"/>
                  </a:lnTo>
                  <a:lnTo>
                    <a:pt x="210" y="2348"/>
                  </a:lnTo>
                  <a:lnTo>
                    <a:pt x="216" y="2348"/>
                  </a:lnTo>
                  <a:lnTo>
                    <a:pt x="220" y="2343"/>
                  </a:lnTo>
                  <a:lnTo>
                    <a:pt x="224" y="2339"/>
                  </a:lnTo>
                  <a:lnTo>
                    <a:pt x="226" y="2331"/>
                  </a:lnTo>
                  <a:lnTo>
                    <a:pt x="210" y="2331"/>
                  </a:lnTo>
                  <a:lnTo>
                    <a:pt x="224" y="2337"/>
                  </a:lnTo>
                  <a:lnTo>
                    <a:pt x="226" y="2335"/>
                  </a:lnTo>
                  <a:lnTo>
                    <a:pt x="210" y="2329"/>
                  </a:lnTo>
                  <a:lnTo>
                    <a:pt x="210" y="2345"/>
                  </a:lnTo>
                  <a:lnTo>
                    <a:pt x="216" y="2345"/>
                  </a:lnTo>
                  <a:lnTo>
                    <a:pt x="222" y="2341"/>
                  </a:lnTo>
                  <a:lnTo>
                    <a:pt x="204" y="2345"/>
                  </a:lnTo>
                  <a:lnTo>
                    <a:pt x="206" y="2345"/>
                  </a:lnTo>
                  <a:lnTo>
                    <a:pt x="212" y="2331"/>
                  </a:lnTo>
                  <a:lnTo>
                    <a:pt x="202" y="2341"/>
                  </a:lnTo>
                  <a:lnTo>
                    <a:pt x="208" y="2348"/>
                  </a:lnTo>
                  <a:lnTo>
                    <a:pt x="212" y="2352"/>
                  </a:lnTo>
                  <a:lnTo>
                    <a:pt x="216" y="2358"/>
                  </a:lnTo>
                  <a:lnTo>
                    <a:pt x="226" y="2370"/>
                  </a:lnTo>
                  <a:lnTo>
                    <a:pt x="239" y="2360"/>
                  </a:lnTo>
                  <a:lnTo>
                    <a:pt x="222" y="2366"/>
                  </a:lnTo>
                  <a:lnTo>
                    <a:pt x="231" y="2378"/>
                  </a:lnTo>
                  <a:lnTo>
                    <a:pt x="245" y="2399"/>
                  </a:lnTo>
                  <a:lnTo>
                    <a:pt x="249" y="2405"/>
                  </a:lnTo>
                  <a:lnTo>
                    <a:pt x="261" y="2426"/>
                  </a:lnTo>
                  <a:lnTo>
                    <a:pt x="270" y="2434"/>
                  </a:lnTo>
                  <a:lnTo>
                    <a:pt x="284" y="2447"/>
                  </a:lnTo>
                  <a:lnTo>
                    <a:pt x="292" y="2432"/>
                  </a:lnTo>
                  <a:lnTo>
                    <a:pt x="280" y="2440"/>
                  </a:lnTo>
                  <a:lnTo>
                    <a:pt x="288" y="2457"/>
                  </a:lnTo>
                  <a:lnTo>
                    <a:pt x="292" y="2463"/>
                  </a:lnTo>
                  <a:lnTo>
                    <a:pt x="305" y="2477"/>
                  </a:lnTo>
                  <a:lnTo>
                    <a:pt x="319" y="2490"/>
                  </a:lnTo>
                  <a:lnTo>
                    <a:pt x="323" y="2494"/>
                  </a:lnTo>
                  <a:lnTo>
                    <a:pt x="344" y="2502"/>
                  </a:lnTo>
                  <a:lnTo>
                    <a:pt x="348" y="2486"/>
                  </a:lnTo>
                  <a:lnTo>
                    <a:pt x="334" y="2492"/>
                  </a:lnTo>
                  <a:lnTo>
                    <a:pt x="336" y="2498"/>
                  </a:lnTo>
                  <a:lnTo>
                    <a:pt x="342" y="2500"/>
                  </a:lnTo>
                  <a:lnTo>
                    <a:pt x="334" y="2490"/>
                  </a:lnTo>
                  <a:lnTo>
                    <a:pt x="338" y="2506"/>
                  </a:lnTo>
                  <a:lnTo>
                    <a:pt x="344" y="2517"/>
                  </a:lnTo>
                  <a:lnTo>
                    <a:pt x="348" y="2523"/>
                  </a:lnTo>
                  <a:lnTo>
                    <a:pt x="354" y="2529"/>
                  </a:lnTo>
                  <a:lnTo>
                    <a:pt x="358" y="2533"/>
                  </a:lnTo>
                  <a:lnTo>
                    <a:pt x="367" y="2537"/>
                  </a:lnTo>
                  <a:lnTo>
                    <a:pt x="383" y="2543"/>
                  </a:lnTo>
                  <a:lnTo>
                    <a:pt x="393" y="2548"/>
                  </a:lnTo>
                  <a:lnTo>
                    <a:pt x="400" y="2533"/>
                  </a:lnTo>
                  <a:lnTo>
                    <a:pt x="387" y="2543"/>
                  </a:lnTo>
                  <a:lnTo>
                    <a:pt x="400" y="2552"/>
                  </a:lnTo>
                  <a:lnTo>
                    <a:pt x="404" y="2554"/>
                  </a:lnTo>
                  <a:lnTo>
                    <a:pt x="406" y="2556"/>
                  </a:lnTo>
                  <a:lnTo>
                    <a:pt x="424" y="2562"/>
                  </a:lnTo>
                  <a:lnTo>
                    <a:pt x="441" y="2568"/>
                  </a:lnTo>
                  <a:lnTo>
                    <a:pt x="453" y="2572"/>
                  </a:lnTo>
                  <a:lnTo>
                    <a:pt x="466" y="2576"/>
                  </a:lnTo>
                  <a:lnTo>
                    <a:pt x="484" y="2583"/>
                  </a:lnTo>
                  <a:lnTo>
                    <a:pt x="499" y="2587"/>
                  </a:lnTo>
                  <a:lnTo>
                    <a:pt x="505" y="2587"/>
                  </a:lnTo>
                  <a:lnTo>
                    <a:pt x="521" y="2589"/>
                  </a:lnTo>
                  <a:lnTo>
                    <a:pt x="532" y="2589"/>
                  </a:lnTo>
                  <a:lnTo>
                    <a:pt x="542" y="2589"/>
                  </a:lnTo>
                  <a:lnTo>
                    <a:pt x="556" y="2589"/>
                  </a:lnTo>
                  <a:lnTo>
                    <a:pt x="573" y="2589"/>
                  </a:lnTo>
                  <a:lnTo>
                    <a:pt x="594" y="2589"/>
                  </a:lnTo>
                  <a:lnTo>
                    <a:pt x="618" y="2589"/>
                  </a:lnTo>
                  <a:lnTo>
                    <a:pt x="622" y="2589"/>
                  </a:lnTo>
                  <a:lnTo>
                    <a:pt x="633" y="2587"/>
                  </a:lnTo>
                  <a:lnTo>
                    <a:pt x="627" y="2570"/>
                  </a:lnTo>
                  <a:lnTo>
                    <a:pt x="627" y="2587"/>
                  </a:lnTo>
                  <a:lnTo>
                    <a:pt x="639" y="2587"/>
                  </a:lnTo>
                  <a:lnTo>
                    <a:pt x="666" y="2583"/>
                  </a:lnTo>
                  <a:lnTo>
                    <a:pt x="672" y="2581"/>
                  </a:lnTo>
                  <a:lnTo>
                    <a:pt x="701" y="2574"/>
                  </a:lnTo>
                  <a:lnTo>
                    <a:pt x="713" y="2570"/>
                  </a:lnTo>
                  <a:lnTo>
                    <a:pt x="728" y="2564"/>
                  </a:lnTo>
                  <a:lnTo>
                    <a:pt x="717" y="2550"/>
                  </a:lnTo>
                  <a:lnTo>
                    <a:pt x="726" y="2564"/>
                  </a:lnTo>
                  <a:lnTo>
                    <a:pt x="759" y="2539"/>
                  </a:lnTo>
                  <a:lnTo>
                    <a:pt x="763" y="2535"/>
                  </a:lnTo>
                  <a:lnTo>
                    <a:pt x="798" y="2508"/>
                  </a:lnTo>
                  <a:lnTo>
                    <a:pt x="831" y="2484"/>
                  </a:lnTo>
                  <a:lnTo>
                    <a:pt x="820" y="2471"/>
                  </a:lnTo>
                  <a:lnTo>
                    <a:pt x="827" y="2488"/>
                  </a:lnTo>
                  <a:lnTo>
                    <a:pt x="864" y="2465"/>
                  </a:lnTo>
                  <a:lnTo>
                    <a:pt x="868" y="2463"/>
                  </a:lnTo>
                  <a:lnTo>
                    <a:pt x="870" y="2461"/>
                  </a:lnTo>
                  <a:lnTo>
                    <a:pt x="882" y="2444"/>
                  </a:lnTo>
                  <a:lnTo>
                    <a:pt x="897" y="2428"/>
                  </a:lnTo>
                  <a:lnTo>
                    <a:pt x="932" y="2403"/>
                  </a:lnTo>
                  <a:lnTo>
                    <a:pt x="919" y="2391"/>
                  </a:lnTo>
                  <a:lnTo>
                    <a:pt x="926" y="2407"/>
                  </a:lnTo>
                  <a:lnTo>
                    <a:pt x="963" y="2383"/>
                  </a:lnTo>
                  <a:lnTo>
                    <a:pt x="967" y="2378"/>
                  </a:lnTo>
                  <a:lnTo>
                    <a:pt x="1002" y="2358"/>
                  </a:lnTo>
                  <a:lnTo>
                    <a:pt x="1023" y="2337"/>
                  </a:lnTo>
                  <a:lnTo>
                    <a:pt x="1041" y="2317"/>
                  </a:lnTo>
                  <a:lnTo>
                    <a:pt x="1062" y="2298"/>
                  </a:lnTo>
                  <a:lnTo>
                    <a:pt x="1049" y="2288"/>
                  </a:lnTo>
                  <a:lnTo>
                    <a:pt x="1056" y="2302"/>
                  </a:lnTo>
                  <a:lnTo>
                    <a:pt x="1078" y="2288"/>
                  </a:lnTo>
                  <a:lnTo>
                    <a:pt x="1082" y="2286"/>
                  </a:lnTo>
                  <a:lnTo>
                    <a:pt x="1084" y="2282"/>
                  </a:lnTo>
                  <a:lnTo>
                    <a:pt x="1097" y="2261"/>
                  </a:lnTo>
                  <a:lnTo>
                    <a:pt x="1080" y="2255"/>
                  </a:lnTo>
                  <a:lnTo>
                    <a:pt x="1093" y="2265"/>
                  </a:lnTo>
                  <a:lnTo>
                    <a:pt x="1105" y="2246"/>
                  </a:lnTo>
                  <a:lnTo>
                    <a:pt x="1134" y="2216"/>
                  </a:lnTo>
                  <a:lnTo>
                    <a:pt x="1122" y="2203"/>
                  </a:lnTo>
                  <a:lnTo>
                    <a:pt x="1132" y="2216"/>
                  </a:lnTo>
                  <a:lnTo>
                    <a:pt x="1144" y="2205"/>
                  </a:lnTo>
                  <a:lnTo>
                    <a:pt x="1159" y="2193"/>
                  </a:lnTo>
                  <a:lnTo>
                    <a:pt x="1169" y="2185"/>
                  </a:lnTo>
                  <a:lnTo>
                    <a:pt x="1171" y="2183"/>
                  </a:lnTo>
                  <a:lnTo>
                    <a:pt x="1173" y="2183"/>
                  </a:lnTo>
                  <a:lnTo>
                    <a:pt x="1175" y="2178"/>
                  </a:lnTo>
                  <a:lnTo>
                    <a:pt x="1190" y="2152"/>
                  </a:lnTo>
                  <a:lnTo>
                    <a:pt x="1204" y="2127"/>
                  </a:lnTo>
                  <a:lnTo>
                    <a:pt x="1190" y="2121"/>
                  </a:lnTo>
                  <a:lnTo>
                    <a:pt x="1200" y="2131"/>
                  </a:lnTo>
                  <a:lnTo>
                    <a:pt x="1218" y="2106"/>
                  </a:lnTo>
                  <a:lnTo>
                    <a:pt x="1235" y="2088"/>
                  </a:lnTo>
                  <a:lnTo>
                    <a:pt x="1235" y="2086"/>
                  </a:lnTo>
                  <a:lnTo>
                    <a:pt x="1245" y="2075"/>
                  </a:lnTo>
                  <a:lnTo>
                    <a:pt x="1258" y="2063"/>
                  </a:lnTo>
                  <a:lnTo>
                    <a:pt x="1268" y="2053"/>
                  </a:lnTo>
                  <a:lnTo>
                    <a:pt x="1272" y="2051"/>
                  </a:lnTo>
                  <a:lnTo>
                    <a:pt x="1274" y="2051"/>
                  </a:lnTo>
                  <a:lnTo>
                    <a:pt x="1276" y="2046"/>
                  </a:lnTo>
                  <a:lnTo>
                    <a:pt x="1293" y="2022"/>
                  </a:lnTo>
                  <a:lnTo>
                    <a:pt x="1276" y="2015"/>
                  </a:lnTo>
                  <a:lnTo>
                    <a:pt x="1289" y="2028"/>
                  </a:lnTo>
                  <a:lnTo>
                    <a:pt x="1307" y="2009"/>
                  </a:lnTo>
                  <a:lnTo>
                    <a:pt x="1326" y="1991"/>
                  </a:lnTo>
                  <a:lnTo>
                    <a:pt x="1346" y="1974"/>
                  </a:lnTo>
                  <a:lnTo>
                    <a:pt x="1348" y="1970"/>
                  </a:lnTo>
                  <a:lnTo>
                    <a:pt x="1355" y="1956"/>
                  </a:lnTo>
                  <a:lnTo>
                    <a:pt x="1359" y="1947"/>
                  </a:lnTo>
                  <a:lnTo>
                    <a:pt x="1363" y="1941"/>
                  </a:lnTo>
                  <a:lnTo>
                    <a:pt x="1365" y="1939"/>
                  </a:lnTo>
                  <a:lnTo>
                    <a:pt x="1365" y="1937"/>
                  </a:lnTo>
                  <a:lnTo>
                    <a:pt x="1365" y="1931"/>
                  </a:lnTo>
                  <a:lnTo>
                    <a:pt x="1365" y="1925"/>
                  </a:lnTo>
                  <a:lnTo>
                    <a:pt x="1361" y="1921"/>
                  </a:lnTo>
                  <a:lnTo>
                    <a:pt x="1355" y="1916"/>
                  </a:lnTo>
                  <a:lnTo>
                    <a:pt x="1348" y="1914"/>
                  </a:lnTo>
                  <a:lnTo>
                    <a:pt x="1342" y="1916"/>
                  </a:lnTo>
                  <a:lnTo>
                    <a:pt x="1338" y="1921"/>
                  </a:lnTo>
                  <a:lnTo>
                    <a:pt x="1334" y="1925"/>
                  </a:lnTo>
                  <a:lnTo>
                    <a:pt x="1332" y="1929"/>
                  </a:lnTo>
                  <a:lnTo>
                    <a:pt x="1332" y="1933"/>
                  </a:lnTo>
                  <a:lnTo>
                    <a:pt x="1330" y="1939"/>
                  </a:lnTo>
                  <a:lnTo>
                    <a:pt x="1332" y="1945"/>
                  </a:lnTo>
                  <a:lnTo>
                    <a:pt x="1332" y="1947"/>
                  </a:lnTo>
                  <a:lnTo>
                    <a:pt x="1336" y="1954"/>
                  </a:lnTo>
                  <a:lnTo>
                    <a:pt x="1342" y="1958"/>
                  </a:lnTo>
                  <a:lnTo>
                    <a:pt x="1348" y="1958"/>
                  </a:lnTo>
                  <a:lnTo>
                    <a:pt x="1355" y="1958"/>
                  </a:lnTo>
                  <a:lnTo>
                    <a:pt x="1357" y="1958"/>
                  </a:lnTo>
                  <a:lnTo>
                    <a:pt x="1361" y="1954"/>
                  </a:lnTo>
                  <a:lnTo>
                    <a:pt x="1365" y="1949"/>
                  </a:lnTo>
                  <a:lnTo>
                    <a:pt x="1371" y="1945"/>
                  </a:lnTo>
                  <a:lnTo>
                    <a:pt x="1379" y="1939"/>
                  </a:lnTo>
                  <a:lnTo>
                    <a:pt x="1381" y="1937"/>
                  </a:lnTo>
                  <a:lnTo>
                    <a:pt x="1386" y="1927"/>
                  </a:lnTo>
                  <a:lnTo>
                    <a:pt x="1388" y="1921"/>
                  </a:lnTo>
                  <a:lnTo>
                    <a:pt x="1390" y="1912"/>
                  </a:lnTo>
                  <a:lnTo>
                    <a:pt x="1373" y="1906"/>
                  </a:lnTo>
                  <a:lnTo>
                    <a:pt x="1386" y="1919"/>
                  </a:lnTo>
                  <a:lnTo>
                    <a:pt x="1390" y="1910"/>
                  </a:lnTo>
                  <a:lnTo>
                    <a:pt x="1377" y="1900"/>
                  </a:lnTo>
                  <a:lnTo>
                    <a:pt x="1390" y="1912"/>
                  </a:lnTo>
                  <a:lnTo>
                    <a:pt x="1404" y="1898"/>
                  </a:lnTo>
                  <a:lnTo>
                    <a:pt x="1423" y="1883"/>
                  </a:lnTo>
                  <a:lnTo>
                    <a:pt x="1412" y="1873"/>
                  </a:lnTo>
                  <a:lnTo>
                    <a:pt x="1419" y="1888"/>
                  </a:lnTo>
                  <a:lnTo>
                    <a:pt x="1460" y="1863"/>
                  </a:lnTo>
                  <a:lnTo>
                    <a:pt x="1503" y="1836"/>
                  </a:lnTo>
                  <a:lnTo>
                    <a:pt x="1524" y="1822"/>
                  </a:lnTo>
                  <a:lnTo>
                    <a:pt x="1530" y="1817"/>
                  </a:lnTo>
                  <a:lnTo>
                    <a:pt x="1546" y="1805"/>
                  </a:lnTo>
                  <a:lnTo>
                    <a:pt x="1536" y="1793"/>
                  </a:lnTo>
                  <a:lnTo>
                    <a:pt x="1542" y="1807"/>
                  </a:lnTo>
                  <a:lnTo>
                    <a:pt x="1538" y="1809"/>
                  </a:lnTo>
                  <a:lnTo>
                    <a:pt x="1559" y="1807"/>
                  </a:lnTo>
                  <a:lnTo>
                    <a:pt x="1586" y="1803"/>
                  </a:lnTo>
                  <a:lnTo>
                    <a:pt x="1614" y="1803"/>
                  </a:lnTo>
                  <a:lnTo>
                    <a:pt x="1647" y="1801"/>
                  </a:lnTo>
                  <a:lnTo>
                    <a:pt x="1718" y="1799"/>
                  </a:lnTo>
                  <a:lnTo>
                    <a:pt x="1792" y="1797"/>
                  </a:lnTo>
                  <a:lnTo>
                    <a:pt x="1864" y="1797"/>
                  </a:lnTo>
                  <a:lnTo>
                    <a:pt x="1897" y="1797"/>
                  </a:lnTo>
                  <a:lnTo>
                    <a:pt x="1930" y="1797"/>
                  </a:lnTo>
                  <a:lnTo>
                    <a:pt x="1959" y="1797"/>
                  </a:lnTo>
                  <a:lnTo>
                    <a:pt x="1984" y="1797"/>
                  </a:lnTo>
                  <a:lnTo>
                    <a:pt x="2006" y="1797"/>
                  </a:lnTo>
                  <a:lnTo>
                    <a:pt x="2023" y="1797"/>
                  </a:lnTo>
                  <a:lnTo>
                    <a:pt x="2035" y="1797"/>
                  </a:lnTo>
                  <a:lnTo>
                    <a:pt x="2046" y="1797"/>
                  </a:lnTo>
                  <a:lnTo>
                    <a:pt x="2050" y="1799"/>
                  </a:lnTo>
                  <a:lnTo>
                    <a:pt x="2050" y="1782"/>
                  </a:lnTo>
                  <a:lnTo>
                    <a:pt x="2043" y="1797"/>
                  </a:lnTo>
                  <a:lnTo>
                    <a:pt x="2048" y="1797"/>
                  </a:lnTo>
                  <a:lnTo>
                    <a:pt x="2054" y="1782"/>
                  </a:lnTo>
                  <a:lnTo>
                    <a:pt x="2041" y="1793"/>
                  </a:lnTo>
                  <a:lnTo>
                    <a:pt x="2037" y="1789"/>
                  </a:lnTo>
                  <a:lnTo>
                    <a:pt x="2054" y="1782"/>
                  </a:lnTo>
                  <a:lnTo>
                    <a:pt x="2041" y="1772"/>
                  </a:lnTo>
                  <a:lnTo>
                    <a:pt x="2037" y="1776"/>
                  </a:lnTo>
                  <a:lnTo>
                    <a:pt x="2037" y="1782"/>
                  </a:lnTo>
                  <a:lnTo>
                    <a:pt x="2048" y="1768"/>
                  </a:lnTo>
                  <a:lnTo>
                    <a:pt x="2046" y="1768"/>
                  </a:lnTo>
                  <a:lnTo>
                    <a:pt x="2037" y="1770"/>
                  </a:lnTo>
                  <a:lnTo>
                    <a:pt x="2025" y="1772"/>
                  </a:lnTo>
                  <a:lnTo>
                    <a:pt x="2031" y="1789"/>
                  </a:lnTo>
                  <a:lnTo>
                    <a:pt x="2031" y="1772"/>
                  </a:lnTo>
                  <a:lnTo>
                    <a:pt x="2021" y="1774"/>
                  </a:lnTo>
                  <a:lnTo>
                    <a:pt x="2015" y="1776"/>
                  </a:lnTo>
                  <a:lnTo>
                    <a:pt x="2004" y="1778"/>
                  </a:lnTo>
                  <a:lnTo>
                    <a:pt x="2002" y="1778"/>
                  </a:lnTo>
                  <a:lnTo>
                    <a:pt x="1998" y="1782"/>
                  </a:lnTo>
                  <a:lnTo>
                    <a:pt x="1994" y="1787"/>
                  </a:lnTo>
                  <a:lnTo>
                    <a:pt x="1992" y="1795"/>
                  </a:lnTo>
                  <a:lnTo>
                    <a:pt x="1994" y="1801"/>
                  </a:lnTo>
                  <a:lnTo>
                    <a:pt x="1998" y="1805"/>
                  </a:lnTo>
                  <a:lnTo>
                    <a:pt x="1998" y="1807"/>
                  </a:lnTo>
                  <a:lnTo>
                    <a:pt x="1996" y="1807"/>
                  </a:lnTo>
                  <a:lnTo>
                    <a:pt x="2000" y="1809"/>
                  </a:lnTo>
                  <a:lnTo>
                    <a:pt x="2006" y="1811"/>
                  </a:lnTo>
                  <a:lnTo>
                    <a:pt x="2010" y="1813"/>
                  </a:lnTo>
                  <a:lnTo>
                    <a:pt x="2025" y="1817"/>
                  </a:lnTo>
                  <a:lnTo>
                    <a:pt x="2039" y="1820"/>
                  </a:lnTo>
                  <a:lnTo>
                    <a:pt x="2046" y="1822"/>
                  </a:lnTo>
                  <a:lnTo>
                    <a:pt x="2052" y="1824"/>
                  </a:lnTo>
                  <a:lnTo>
                    <a:pt x="2056" y="1807"/>
                  </a:lnTo>
                  <a:lnTo>
                    <a:pt x="2052" y="1824"/>
                  </a:lnTo>
                  <a:lnTo>
                    <a:pt x="2058" y="1824"/>
                  </a:lnTo>
                  <a:lnTo>
                    <a:pt x="2064" y="1824"/>
                  </a:lnTo>
                  <a:lnTo>
                    <a:pt x="2070" y="1820"/>
                  </a:lnTo>
                  <a:lnTo>
                    <a:pt x="2074" y="1815"/>
                  </a:lnTo>
                  <a:lnTo>
                    <a:pt x="2074" y="1807"/>
                  </a:lnTo>
                  <a:lnTo>
                    <a:pt x="2074" y="1801"/>
                  </a:lnTo>
                  <a:lnTo>
                    <a:pt x="2070" y="1797"/>
                  </a:lnTo>
                  <a:lnTo>
                    <a:pt x="2064" y="1793"/>
                  </a:lnTo>
                  <a:lnTo>
                    <a:pt x="2062" y="1793"/>
                  </a:lnTo>
                  <a:lnTo>
                    <a:pt x="2060" y="1793"/>
                  </a:lnTo>
                  <a:lnTo>
                    <a:pt x="2056" y="1807"/>
                  </a:lnTo>
                  <a:lnTo>
                    <a:pt x="2056" y="1824"/>
                  </a:lnTo>
                  <a:lnTo>
                    <a:pt x="2062" y="1822"/>
                  </a:lnTo>
                  <a:lnTo>
                    <a:pt x="2068" y="1820"/>
                  </a:lnTo>
                  <a:lnTo>
                    <a:pt x="2070" y="1813"/>
                  </a:lnTo>
                  <a:lnTo>
                    <a:pt x="2072" y="1807"/>
                  </a:lnTo>
                  <a:lnTo>
                    <a:pt x="2070" y="1801"/>
                  </a:lnTo>
                  <a:lnTo>
                    <a:pt x="2068" y="1795"/>
                  </a:lnTo>
                  <a:lnTo>
                    <a:pt x="2062" y="1793"/>
                  </a:lnTo>
                  <a:lnTo>
                    <a:pt x="2056" y="1824"/>
                  </a:lnTo>
                  <a:lnTo>
                    <a:pt x="2060" y="1826"/>
                  </a:lnTo>
                  <a:lnTo>
                    <a:pt x="2062" y="1826"/>
                  </a:lnTo>
                  <a:lnTo>
                    <a:pt x="2068" y="1824"/>
                  </a:lnTo>
                  <a:lnTo>
                    <a:pt x="2074" y="1822"/>
                  </a:lnTo>
                  <a:lnTo>
                    <a:pt x="2079" y="1815"/>
                  </a:lnTo>
                  <a:lnTo>
                    <a:pt x="2079" y="1809"/>
                  </a:lnTo>
                  <a:lnTo>
                    <a:pt x="2079" y="1803"/>
                  </a:lnTo>
                  <a:lnTo>
                    <a:pt x="2076" y="1801"/>
                  </a:lnTo>
                  <a:lnTo>
                    <a:pt x="2074" y="1795"/>
                  </a:lnTo>
                  <a:lnTo>
                    <a:pt x="2072" y="1789"/>
                  </a:lnTo>
                  <a:lnTo>
                    <a:pt x="2068" y="1780"/>
                  </a:lnTo>
                  <a:lnTo>
                    <a:pt x="2064" y="1776"/>
                  </a:lnTo>
                  <a:lnTo>
                    <a:pt x="2062" y="1772"/>
                  </a:lnTo>
                  <a:lnTo>
                    <a:pt x="2050" y="1782"/>
                  </a:lnTo>
                  <a:lnTo>
                    <a:pt x="2066" y="1782"/>
                  </a:lnTo>
                  <a:lnTo>
                    <a:pt x="2064" y="1776"/>
                  </a:lnTo>
                  <a:lnTo>
                    <a:pt x="2066" y="1782"/>
                  </a:lnTo>
                  <a:lnTo>
                    <a:pt x="2066" y="1784"/>
                  </a:lnTo>
                  <a:lnTo>
                    <a:pt x="2050" y="1784"/>
                  </a:lnTo>
                  <a:lnTo>
                    <a:pt x="2039" y="1795"/>
                  </a:lnTo>
                  <a:lnTo>
                    <a:pt x="2043" y="1799"/>
                  </a:lnTo>
                  <a:lnTo>
                    <a:pt x="2050" y="1801"/>
                  </a:lnTo>
                  <a:lnTo>
                    <a:pt x="2056" y="1799"/>
                  </a:lnTo>
                  <a:lnTo>
                    <a:pt x="2062" y="1795"/>
                  </a:lnTo>
                  <a:lnTo>
                    <a:pt x="2066" y="1791"/>
                  </a:lnTo>
                  <a:lnTo>
                    <a:pt x="2035" y="1791"/>
                  </a:lnTo>
                  <a:lnTo>
                    <a:pt x="2037" y="1795"/>
                  </a:lnTo>
                  <a:lnTo>
                    <a:pt x="2039" y="1801"/>
                  </a:lnTo>
                  <a:lnTo>
                    <a:pt x="2041" y="1807"/>
                  </a:lnTo>
                  <a:lnTo>
                    <a:pt x="2043" y="1809"/>
                  </a:lnTo>
                  <a:lnTo>
                    <a:pt x="2048" y="1815"/>
                  </a:lnTo>
                  <a:lnTo>
                    <a:pt x="2052" y="1820"/>
                  </a:lnTo>
                  <a:lnTo>
                    <a:pt x="2052" y="1822"/>
                  </a:lnTo>
                  <a:lnTo>
                    <a:pt x="2064" y="1809"/>
                  </a:lnTo>
                  <a:lnTo>
                    <a:pt x="2064" y="1793"/>
                  </a:lnTo>
                  <a:lnTo>
                    <a:pt x="2058" y="1795"/>
                  </a:lnTo>
                  <a:lnTo>
                    <a:pt x="2052" y="1799"/>
                  </a:lnTo>
                  <a:lnTo>
                    <a:pt x="2048" y="1803"/>
                  </a:lnTo>
                  <a:lnTo>
                    <a:pt x="2048" y="1809"/>
                  </a:lnTo>
                  <a:lnTo>
                    <a:pt x="2048" y="1815"/>
                  </a:lnTo>
                  <a:lnTo>
                    <a:pt x="2070" y="1795"/>
                  </a:lnTo>
                  <a:lnTo>
                    <a:pt x="2064" y="1809"/>
                  </a:lnTo>
                  <a:lnTo>
                    <a:pt x="2074" y="1797"/>
                  </a:lnTo>
                  <a:lnTo>
                    <a:pt x="2079" y="1803"/>
                  </a:lnTo>
                  <a:lnTo>
                    <a:pt x="2076" y="1801"/>
                  </a:lnTo>
                  <a:lnTo>
                    <a:pt x="2062" y="1807"/>
                  </a:lnTo>
                  <a:lnTo>
                    <a:pt x="2079" y="1803"/>
                  </a:lnTo>
                  <a:lnTo>
                    <a:pt x="2072" y="1778"/>
                  </a:lnTo>
                  <a:lnTo>
                    <a:pt x="2041" y="1787"/>
                  </a:lnTo>
                  <a:lnTo>
                    <a:pt x="2048" y="1811"/>
                  </a:lnTo>
                  <a:lnTo>
                    <a:pt x="2048" y="1815"/>
                  </a:lnTo>
                  <a:lnTo>
                    <a:pt x="2052" y="1822"/>
                  </a:lnTo>
                  <a:lnTo>
                    <a:pt x="2058" y="1826"/>
                  </a:lnTo>
                  <a:lnTo>
                    <a:pt x="2064" y="1826"/>
                  </a:lnTo>
                  <a:lnTo>
                    <a:pt x="2070" y="1826"/>
                  </a:lnTo>
                  <a:lnTo>
                    <a:pt x="2074" y="1822"/>
                  </a:lnTo>
                  <a:lnTo>
                    <a:pt x="2079" y="1815"/>
                  </a:lnTo>
                  <a:lnTo>
                    <a:pt x="2081" y="1809"/>
                  </a:lnTo>
                  <a:lnTo>
                    <a:pt x="2079" y="1803"/>
                  </a:lnTo>
                  <a:lnTo>
                    <a:pt x="2074" y="1799"/>
                  </a:lnTo>
                  <a:lnTo>
                    <a:pt x="2074" y="1797"/>
                  </a:lnTo>
                  <a:lnTo>
                    <a:pt x="2070" y="1793"/>
                  </a:lnTo>
                  <a:lnTo>
                    <a:pt x="2060" y="1803"/>
                  </a:lnTo>
                  <a:lnTo>
                    <a:pt x="2074" y="1797"/>
                  </a:lnTo>
                  <a:lnTo>
                    <a:pt x="2070" y="1793"/>
                  </a:lnTo>
                  <a:lnTo>
                    <a:pt x="2070" y="1789"/>
                  </a:lnTo>
                  <a:lnTo>
                    <a:pt x="2068" y="1782"/>
                  </a:lnTo>
                  <a:lnTo>
                    <a:pt x="2066" y="1778"/>
                  </a:lnTo>
                  <a:lnTo>
                    <a:pt x="2062" y="1772"/>
                  </a:lnTo>
                  <a:lnTo>
                    <a:pt x="2056" y="1768"/>
                  </a:lnTo>
                  <a:lnTo>
                    <a:pt x="2050" y="1768"/>
                  </a:lnTo>
                  <a:lnTo>
                    <a:pt x="2043" y="1768"/>
                  </a:lnTo>
                  <a:lnTo>
                    <a:pt x="2039" y="1772"/>
                  </a:lnTo>
                  <a:lnTo>
                    <a:pt x="2035" y="1776"/>
                  </a:lnTo>
                  <a:lnTo>
                    <a:pt x="2033" y="1784"/>
                  </a:lnTo>
                  <a:lnTo>
                    <a:pt x="2033" y="1782"/>
                  </a:lnTo>
                  <a:lnTo>
                    <a:pt x="2035" y="1789"/>
                  </a:lnTo>
                  <a:lnTo>
                    <a:pt x="2039" y="1795"/>
                  </a:lnTo>
                  <a:lnTo>
                    <a:pt x="2041" y="1799"/>
                  </a:lnTo>
                  <a:lnTo>
                    <a:pt x="2052" y="1787"/>
                  </a:lnTo>
                  <a:lnTo>
                    <a:pt x="2037" y="1793"/>
                  </a:lnTo>
                  <a:lnTo>
                    <a:pt x="2041" y="1801"/>
                  </a:lnTo>
                  <a:lnTo>
                    <a:pt x="2043" y="1807"/>
                  </a:lnTo>
                  <a:lnTo>
                    <a:pt x="2048" y="1815"/>
                  </a:lnTo>
                  <a:lnTo>
                    <a:pt x="2056" y="1795"/>
                  </a:lnTo>
                  <a:lnTo>
                    <a:pt x="2050" y="1797"/>
                  </a:lnTo>
                  <a:lnTo>
                    <a:pt x="2048" y="1803"/>
                  </a:lnTo>
                  <a:lnTo>
                    <a:pt x="2046" y="1809"/>
                  </a:lnTo>
                  <a:lnTo>
                    <a:pt x="2062" y="1809"/>
                  </a:lnTo>
                  <a:lnTo>
                    <a:pt x="2062" y="1793"/>
                  </a:lnTo>
                  <a:lnTo>
                    <a:pt x="2060" y="1793"/>
                  </a:lnTo>
                  <a:lnTo>
                    <a:pt x="2056" y="1791"/>
                  </a:lnTo>
                  <a:lnTo>
                    <a:pt x="2050" y="1793"/>
                  </a:lnTo>
                  <a:lnTo>
                    <a:pt x="2043" y="1795"/>
                  </a:lnTo>
                  <a:lnTo>
                    <a:pt x="2041" y="1801"/>
                  </a:lnTo>
                  <a:lnTo>
                    <a:pt x="2039" y="1807"/>
                  </a:lnTo>
                  <a:lnTo>
                    <a:pt x="2041" y="1813"/>
                  </a:lnTo>
                  <a:lnTo>
                    <a:pt x="2043" y="1820"/>
                  </a:lnTo>
                  <a:lnTo>
                    <a:pt x="2050" y="1822"/>
                  </a:lnTo>
                  <a:lnTo>
                    <a:pt x="2052" y="1824"/>
                  </a:lnTo>
                  <a:lnTo>
                    <a:pt x="2050" y="1824"/>
                  </a:lnTo>
                  <a:lnTo>
                    <a:pt x="2052" y="1824"/>
                  </a:lnTo>
                  <a:lnTo>
                    <a:pt x="2058" y="1791"/>
                  </a:lnTo>
                  <a:lnTo>
                    <a:pt x="2052" y="1793"/>
                  </a:lnTo>
                  <a:lnTo>
                    <a:pt x="2048" y="1797"/>
                  </a:lnTo>
                  <a:lnTo>
                    <a:pt x="2043" y="1801"/>
                  </a:lnTo>
                  <a:lnTo>
                    <a:pt x="2041" y="1807"/>
                  </a:lnTo>
                  <a:lnTo>
                    <a:pt x="2043" y="1815"/>
                  </a:lnTo>
                  <a:lnTo>
                    <a:pt x="2048" y="1820"/>
                  </a:lnTo>
                  <a:lnTo>
                    <a:pt x="2058" y="1807"/>
                  </a:lnTo>
                  <a:lnTo>
                    <a:pt x="2064" y="1793"/>
                  </a:lnTo>
                  <a:lnTo>
                    <a:pt x="2062" y="1793"/>
                  </a:lnTo>
                  <a:lnTo>
                    <a:pt x="2060" y="1793"/>
                  </a:lnTo>
                  <a:lnTo>
                    <a:pt x="2058" y="1791"/>
                  </a:lnTo>
                  <a:lnTo>
                    <a:pt x="2052" y="1789"/>
                  </a:lnTo>
                  <a:lnTo>
                    <a:pt x="2037" y="1787"/>
                  </a:lnTo>
                  <a:lnTo>
                    <a:pt x="2023" y="1782"/>
                  </a:lnTo>
                  <a:lnTo>
                    <a:pt x="2019" y="1780"/>
                  </a:lnTo>
                  <a:lnTo>
                    <a:pt x="2019" y="1782"/>
                  </a:lnTo>
                  <a:lnTo>
                    <a:pt x="2008" y="1795"/>
                  </a:lnTo>
                  <a:lnTo>
                    <a:pt x="2021" y="1784"/>
                  </a:lnTo>
                  <a:lnTo>
                    <a:pt x="2021" y="1782"/>
                  </a:lnTo>
                  <a:lnTo>
                    <a:pt x="2021" y="1805"/>
                  </a:lnTo>
                  <a:lnTo>
                    <a:pt x="2025" y="1801"/>
                  </a:lnTo>
                  <a:lnTo>
                    <a:pt x="2025" y="1795"/>
                  </a:lnTo>
                  <a:lnTo>
                    <a:pt x="2025" y="1787"/>
                  </a:lnTo>
                  <a:lnTo>
                    <a:pt x="2008" y="1795"/>
                  </a:lnTo>
                  <a:lnTo>
                    <a:pt x="2015" y="1809"/>
                  </a:lnTo>
                  <a:lnTo>
                    <a:pt x="2017" y="1809"/>
                  </a:lnTo>
                  <a:lnTo>
                    <a:pt x="2027" y="1807"/>
                  </a:lnTo>
                  <a:lnTo>
                    <a:pt x="2021" y="1791"/>
                  </a:lnTo>
                  <a:lnTo>
                    <a:pt x="2021" y="1807"/>
                  </a:lnTo>
                  <a:lnTo>
                    <a:pt x="2031" y="1805"/>
                  </a:lnTo>
                  <a:lnTo>
                    <a:pt x="2037" y="1803"/>
                  </a:lnTo>
                  <a:lnTo>
                    <a:pt x="2050" y="1801"/>
                  </a:lnTo>
                  <a:lnTo>
                    <a:pt x="2058" y="1799"/>
                  </a:lnTo>
                  <a:lnTo>
                    <a:pt x="2060" y="1799"/>
                  </a:lnTo>
                  <a:lnTo>
                    <a:pt x="2066" y="1795"/>
                  </a:lnTo>
                  <a:lnTo>
                    <a:pt x="2068" y="1789"/>
                  </a:lnTo>
                  <a:lnTo>
                    <a:pt x="2070" y="1782"/>
                  </a:lnTo>
                  <a:lnTo>
                    <a:pt x="2068" y="1776"/>
                  </a:lnTo>
                  <a:lnTo>
                    <a:pt x="2064" y="1770"/>
                  </a:lnTo>
                  <a:lnTo>
                    <a:pt x="2060" y="1766"/>
                  </a:lnTo>
                  <a:lnTo>
                    <a:pt x="2056" y="1766"/>
                  </a:lnTo>
                  <a:lnTo>
                    <a:pt x="2050" y="1766"/>
                  </a:lnTo>
                  <a:lnTo>
                    <a:pt x="2046" y="1764"/>
                  </a:lnTo>
                  <a:lnTo>
                    <a:pt x="2035" y="1764"/>
                  </a:lnTo>
                  <a:lnTo>
                    <a:pt x="2023" y="1764"/>
                  </a:lnTo>
                  <a:lnTo>
                    <a:pt x="2006" y="1764"/>
                  </a:lnTo>
                  <a:lnTo>
                    <a:pt x="1984" y="1764"/>
                  </a:lnTo>
                  <a:lnTo>
                    <a:pt x="1959" y="1764"/>
                  </a:lnTo>
                  <a:lnTo>
                    <a:pt x="1930" y="1764"/>
                  </a:lnTo>
                  <a:lnTo>
                    <a:pt x="1897" y="1764"/>
                  </a:lnTo>
                  <a:lnTo>
                    <a:pt x="1864" y="1764"/>
                  </a:lnTo>
                  <a:lnTo>
                    <a:pt x="1792" y="1764"/>
                  </a:lnTo>
                  <a:lnTo>
                    <a:pt x="1718" y="1766"/>
                  </a:lnTo>
                  <a:lnTo>
                    <a:pt x="1647" y="1768"/>
                  </a:lnTo>
                  <a:lnTo>
                    <a:pt x="1614" y="1770"/>
                  </a:lnTo>
                  <a:lnTo>
                    <a:pt x="1586" y="1770"/>
                  </a:lnTo>
                  <a:lnTo>
                    <a:pt x="1559" y="1774"/>
                  </a:lnTo>
                  <a:lnTo>
                    <a:pt x="1534" y="1776"/>
                  </a:lnTo>
                  <a:lnTo>
                    <a:pt x="1530" y="1778"/>
                  </a:lnTo>
                  <a:lnTo>
                    <a:pt x="1526" y="1780"/>
                  </a:lnTo>
                  <a:lnTo>
                    <a:pt x="1507" y="1795"/>
                  </a:lnTo>
                  <a:lnTo>
                    <a:pt x="1518" y="1807"/>
                  </a:lnTo>
                  <a:lnTo>
                    <a:pt x="1511" y="1791"/>
                  </a:lnTo>
                  <a:lnTo>
                    <a:pt x="1491" y="1805"/>
                  </a:lnTo>
                  <a:lnTo>
                    <a:pt x="1447" y="1832"/>
                  </a:lnTo>
                  <a:lnTo>
                    <a:pt x="1406" y="1857"/>
                  </a:lnTo>
                  <a:lnTo>
                    <a:pt x="1400" y="1861"/>
                  </a:lnTo>
                  <a:lnTo>
                    <a:pt x="1381" y="1875"/>
                  </a:lnTo>
                  <a:lnTo>
                    <a:pt x="1367" y="1890"/>
                  </a:lnTo>
                  <a:lnTo>
                    <a:pt x="1365" y="1892"/>
                  </a:lnTo>
                  <a:lnTo>
                    <a:pt x="1363" y="1896"/>
                  </a:lnTo>
                  <a:lnTo>
                    <a:pt x="1359" y="1900"/>
                  </a:lnTo>
                  <a:lnTo>
                    <a:pt x="1357" y="1908"/>
                  </a:lnTo>
                  <a:lnTo>
                    <a:pt x="1355" y="1914"/>
                  </a:lnTo>
                  <a:lnTo>
                    <a:pt x="1355" y="1919"/>
                  </a:lnTo>
                  <a:lnTo>
                    <a:pt x="1367" y="1927"/>
                  </a:lnTo>
                  <a:lnTo>
                    <a:pt x="1357" y="1916"/>
                  </a:lnTo>
                  <a:lnTo>
                    <a:pt x="1348" y="1923"/>
                  </a:lnTo>
                  <a:lnTo>
                    <a:pt x="1342" y="1927"/>
                  </a:lnTo>
                  <a:lnTo>
                    <a:pt x="1355" y="1939"/>
                  </a:lnTo>
                  <a:lnTo>
                    <a:pt x="1348" y="1923"/>
                  </a:lnTo>
                  <a:lnTo>
                    <a:pt x="1344" y="1927"/>
                  </a:lnTo>
                  <a:lnTo>
                    <a:pt x="1342" y="1927"/>
                  </a:lnTo>
                  <a:lnTo>
                    <a:pt x="1359" y="1931"/>
                  </a:lnTo>
                  <a:lnTo>
                    <a:pt x="1355" y="1927"/>
                  </a:lnTo>
                  <a:lnTo>
                    <a:pt x="1348" y="1925"/>
                  </a:lnTo>
                  <a:lnTo>
                    <a:pt x="1348" y="1941"/>
                  </a:lnTo>
                  <a:lnTo>
                    <a:pt x="1363" y="1935"/>
                  </a:lnTo>
                  <a:lnTo>
                    <a:pt x="1363" y="1933"/>
                  </a:lnTo>
                  <a:lnTo>
                    <a:pt x="1363" y="1939"/>
                  </a:lnTo>
                  <a:lnTo>
                    <a:pt x="1346" y="1939"/>
                  </a:lnTo>
                  <a:lnTo>
                    <a:pt x="1363" y="1945"/>
                  </a:lnTo>
                  <a:lnTo>
                    <a:pt x="1363" y="1941"/>
                  </a:lnTo>
                  <a:lnTo>
                    <a:pt x="1365" y="1937"/>
                  </a:lnTo>
                  <a:lnTo>
                    <a:pt x="1332" y="1931"/>
                  </a:lnTo>
                  <a:lnTo>
                    <a:pt x="1334" y="1937"/>
                  </a:lnTo>
                  <a:lnTo>
                    <a:pt x="1338" y="1943"/>
                  </a:lnTo>
                  <a:lnTo>
                    <a:pt x="1342" y="1947"/>
                  </a:lnTo>
                  <a:lnTo>
                    <a:pt x="1348" y="1947"/>
                  </a:lnTo>
                  <a:lnTo>
                    <a:pt x="1355" y="1947"/>
                  </a:lnTo>
                  <a:lnTo>
                    <a:pt x="1361" y="1943"/>
                  </a:lnTo>
                  <a:lnTo>
                    <a:pt x="1348" y="1931"/>
                  </a:lnTo>
                  <a:lnTo>
                    <a:pt x="1334" y="1925"/>
                  </a:lnTo>
                  <a:lnTo>
                    <a:pt x="1334" y="1927"/>
                  </a:lnTo>
                  <a:lnTo>
                    <a:pt x="1332" y="1929"/>
                  </a:lnTo>
                  <a:lnTo>
                    <a:pt x="1328" y="1935"/>
                  </a:lnTo>
                  <a:lnTo>
                    <a:pt x="1324" y="1943"/>
                  </a:lnTo>
                  <a:lnTo>
                    <a:pt x="1320" y="1956"/>
                  </a:lnTo>
                  <a:lnTo>
                    <a:pt x="1334" y="1962"/>
                  </a:lnTo>
                  <a:lnTo>
                    <a:pt x="1324" y="1949"/>
                  </a:lnTo>
                  <a:lnTo>
                    <a:pt x="1303" y="1968"/>
                  </a:lnTo>
                  <a:lnTo>
                    <a:pt x="1284" y="1987"/>
                  </a:lnTo>
                  <a:lnTo>
                    <a:pt x="1266" y="2005"/>
                  </a:lnTo>
                  <a:lnTo>
                    <a:pt x="1262" y="2009"/>
                  </a:lnTo>
                  <a:lnTo>
                    <a:pt x="1247" y="2030"/>
                  </a:lnTo>
                  <a:lnTo>
                    <a:pt x="1262" y="2038"/>
                  </a:lnTo>
                  <a:lnTo>
                    <a:pt x="1251" y="2026"/>
                  </a:lnTo>
                  <a:lnTo>
                    <a:pt x="1249" y="2028"/>
                  </a:lnTo>
                  <a:lnTo>
                    <a:pt x="1245" y="2030"/>
                  </a:lnTo>
                  <a:lnTo>
                    <a:pt x="1235" y="2040"/>
                  </a:lnTo>
                  <a:lnTo>
                    <a:pt x="1223" y="2053"/>
                  </a:lnTo>
                  <a:lnTo>
                    <a:pt x="1210" y="2065"/>
                  </a:lnTo>
                  <a:lnTo>
                    <a:pt x="1223" y="2075"/>
                  </a:lnTo>
                  <a:lnTo>
                    <a:pt x="1210" y="2065"/>
                  </a:lnTo>
                  <a:lnTo>
                    <a:pt x="1196" y="2084"/>
                  </a:lnTo>
                  <a:lnTo>
                    <a:pt x="1177" y="2108"/>
                  </a:lnTo>
                  <a:lnTo>
                    <a:pt x="1173" y="2114"/>
                  </a:lnTo>
                  <a:lnTo>
                    <a:pt x="1159" y="2139"/>
                  </a:lnTo>
                  <a:lnTo>
                    <a:pt x="1146" y="2164"/>
                  </a:lnTo>
                  <a:lnTo>
                    <a:pt x="1161" y="2170"/>
                  </a:lnTo>
                  <a:lnTo>
                    <a:pt x="1150" y="2158"/>
                  </a:lnTo>
                  <a:lnTo>
                    <a:pt x="1148" y="2160"/>
                  </a:lnTo>
                  <a:lnTo>
                    <a:pt x="1146" y="2162"/>
                  </a:lnTo>
                  <a:lnTo>
                    <a:pt x="1136" y="2170"/>
                  </a:lnTo>
                  <a:lnTo>
                    <a:pt x="1122" y="2183"/>
                  </a:lnTo>
                  <a:lnTo>
                    <a:pt x="1111" y="2191"/>
                  </a:lnTo>
                  <a:lnTo>
                    <a:pt x="1111" y="2193"/>
                  </a:lnTo>
                  <a:lnTo>
                    <a:pt x="1082" y="2224"/>
                  </a:lnTo>
                  <a:lnTo>
                    <a:pt x="1070" y="2242"/>
                  </a:lnTo>
                  <a:lnTo>
                    <a:pt x="1066" y="2249"/>
                  </a:lnTo>
                  <a:lnTo>
                    <a:pt x="1056" y="2267"/>
                  </a:lnTo>
                  <a:lnTo>
                    <a:pt x="1058" y="2261"/>
                  </a:lnTo>
                  <a:lnTo>
                    <a:pt x="1070" y="2273"/>
                  </a:lnTo>
                  <a:lnTo>
                    <a:pt x="1064" y="2259"/>
                  </a:lnTo>
                  <a:lnTo>
                    <a:pt x="1043" y="2271"/>
                  </a:lnTo>
                  <a:lnTo>
                    <a:pt x="1039" y="2275"/>
                  </a:lnTo>
                  <a:lnTo>
                    <a:pt x="1018" y="2294"/>
                  </a:lnTo>
                  <a:lnTo>
                    <a:pt x="1000" y="2315"/>
                  </a:lnTo>
                  <a:lnTo>
                    <a:pt x="983" y="2331"/>
                  </a:lnTo>
                  <a:lnTo>
                    <a:pt x="944" y="2356"/>
                  </a:lnTo>
                  <a:lnTo>
                    <a:pt x="957" y="2368"/>
                  </a:lnTo>
                  <a:lnTo>
                    <a:pt x="950" y="2352"/>
                  </a:lnTo>
                  <a:lnTo>
                    <a:pt x="913" y="2376"/>
                  </a:lnTo>
                  <a:lnTo>
                    <a:pt x="909" y="2381"/>
                  </a:lnTo>
                  <a:lnTo>
                    <a:pt x="874" y="2405"/>
                  </a:lnTo>
                  <a:lnTo>
                    <a:pt x="860" y="2422"/>
                  </a:lnTo>
                  <a:lnTo>
                    <a:pt x="843" y="2442"/>
                  </a:lnTo>
                  <a:lnTo>
                    <a:pt x="855" y="2451"/>
                  </a:lnTo>
                  <a:lnTo>
                    <a:pt x="849" y="2436"/>
                  </a:lnTo>
                  <a:lnTo>
                    <a:pt x="814" y="2457"/>
                  </a:lnTo>
                  <a:lnTo>
                    <a:pt x="808" y="2461"/>
                  </a:lnTo>
                  <a:lnTo>
                    <a:pt x="775" y="2486"/>
                  </a:lnTo>
                  <a:lnTo>
                    <a:pt x="740" y="2513"/>
                  </a:lnTo>
                  <a:lnTo>
                    <a:pt x="752" y="2525"/>
                  </a:lnTo>
                  <a:lnTo>
                    <a:pt x="746" y="2508"/>
                  </a:lnTo>
                  <a:lnTo>
                    <a:pt x="709" y="2537"/>
                  </a:lnTo>
                  <a:lnTo>
                    <a:pt x="701" y="2539"/>
                  </a:lnTo>
                  <a:lnTo>
                    <a:pt x="688" y="2543"/>
                  </a:lnTo>
                  <a:lnTo>
                    <a:pt x="660" y="2550"/>
                  </a:lnTo>
                  <a:lnTo>
                    <a:pt x="666" y="2566"/>
                  </a:lnTo>
                  <a:lnTo>
                    <a:pt x="666" y="2550"/>
                  </a:lnTo>
                  <a:lnTo>
                    <a:pt x="639" y="2554"/>
                  </a:lnTo>
                  <a:lnTo>
                    <a:pt x="627" y="2554"/>
                  </a:lnTo>
                  <a:lnTo>
                    <a:pt x="620" y="2556"/>
                  </a:lnTo>
                  <a:lnTo>
                    <a:pt x="616" y="2558"/>
                  </a:lnTo>
                  <a:lnTo>
                    <a:pt x="618" y="2572"/>
                  </a:lnTo>
                  <a:lnTo>
                    <a:pt x="618" y="2556"/>
                  </a:lnTo>
                  <a:lnTo>
                    <a:pt x="594" y="2556"/>
                  </a:lnTo>
                  <a:lnTo>
                    <a:pt x="573" y="2556"/>
                  </a:lnTo>
                  <a:lnTo>
                    <a:pt x="556" y="2556"/>
                  </a:lnTo>
                  <a:lnTo>
                    <a:pt x="542" y="2556"/>
                  </a:lnTo>
                  <a:lnTo>
                    <a:pt x="532" y="2556"/>
                  </a:lnTo>
                  <a:lnTo>
                    <a:pt x="521" y="2556"/>
                  </a:lnTo>
                  <a:lnTo>
                    <a:pt x="505" y="2554"/>
                  </a:lnTo>
                  <a:lnTo>
                    <a:pt x="505" y="2570"/>
                  </a:lnTo>
                  <a:lnTo>
                    <a:pt x="511" y="2556"/>
                  </a:lnTo>
                  <a:lnTo>
                    <a:pt x="497" y="2552"/>
                  </a:lnTo>
                  <a:lnTo>
                    <a:pt x="478" y="2546"/>
                  </a:lnTo>
                  <a:lnTo>
                    <a:pt x="466" y="2541"/>
                  </a:lnTo>
                  <a:lnTo>
                    <a:pt x="453" y="2537"/>
                  </a:lnTo>
                  <a:lnTo>
                    <a:pt x="437" y="2531"/>
                  </a:lnTo>
                  <a:lnTo>
                    <a:pt x="416" y="2525"/>
                  </a:lnTo>
                  <a:lnTo>
                    <a:pt x="410" y="2539"/>
                  </a:lnTo>
                  <a:lnTo>
                    <a:pt x="420" y="2527"/>
                  </a:lnTo>
                  <a:lnTo>
                    <a:pt x="410" y="2521"/>
                  </a:lnTo>
                  <a:lnTo>
                    <a:pt x="406" y="2517"/>
                  </a:lnTo>
                  <a:lnTo>
                    <a:pt x="396" y="2513"/>
                  </a:lnTo>
                  <a:lnTo>
                    <a:pt x="379" y="2506"/>
                  </a:lnTo>
                  <a:lnTo>
                    <a:pt x="371" y="2502"/>
                  </a:lnTo>
                  <a:lnTo>
                    <a:pt x="365" y="2517"/>
                  </a:lnTo>
                  <a:lnTo>
                    <a:pt x="377" y="2506"/>
                  </a:lnTo>
                  <a:lnTo>
                    <a:pt x="371" y="2500"/>
                  </a:lnTo>
                  <a:lnTo>
                    <a:pt x="358" y="2510"/>
                  </a:lnTo>
                  <a:lnTo>
                    <a:pt x="375" y="2504"/>
                  </a:lnTo>
                  <a:lnTo>
                    <a:pt x="369" y="2494"/>
                  </a:lnTo>
                  <a:lnTo>
                    <a:pt x="365" y="2482"/>
                  </a:lnTo>
                  <a:lnTo>
                    <a:pt x="363" y="2480"/>
                  </a:lnTo>
                  <a:lnTo>
                    <a:pt x="360" y="2473"/>
                  </a:lnTo>
                  <a:lnTo>
                    <a:pt x="354" y="2471"/>
                  </a:lnTo>
                  <a:lnTo>
                    <a:pt x="336" y="2463"/>
                  </a:lnTo>
                  <a:lnTo>
                    <a:pt x="330" y="2477"/>
                  </a:lnTo>
                  <a:lnTo>
                    <a:pt x="342" y="2467"/>
                  </a:lnTo>
                  <a:lnTo>
                    <a:pt x="327" y="2455"/>
                  </a:lnTo>
                  <a:lnTo>
                    <a:pt x="315" y="2440"/>
                  </a:lnTo>
                  <a:lnTo>
                    <a:pt x="305" y="2451"/>
                  </a:lnTo>
                  <a:lnTo>
                    <a:pt x="319" y="2444"/>
                  </a:lnTo>
                  <a:lnTo>
                    <a:pt x="307" y="2424"/>
                  </a:lnTo>
                  <a:lnTo>
                    <a:pt x="305" y="2420"/>
                  </a:lnTo>
                  <a:lnTo>
                    <a:pt x="303" y="2420"/>
                  </a:lnTo>
                  <a:lnTo>
                    <a:pt x="292" y="2411"/>
                  </a:lnTo>
                  <a:lnTo>
                    <a:pt x="284" y="2403"/>
                  </a:lnTo>
                  <a:lnTo>
                    <a:pt x="272" y="2383"/>
                  </a:lnTo>
                  <a:lnTo>
                    <a:pt x="259" y="2393"/>
                  </a:lnTo>
                  <a:lnTo>
                    <a:pt x="276" y="2387"/>
                  </a:lnTo>
                  <a:lnTo>
                    <a:pt x="261" y="2366"/>
                  </a:lnTo>
                  <a:lnTo>
                    <a:pt x="253" y="2354"/>
                  </a:lnTo>
                  <a:lnTo>
                    <a:pt x="249" y="2348"/>
                  </a:lnTo>
                  <a:lnTo>
                    <a:pt x="241" y="2337"/>
                  </a:lnTo>
                  <a:lnTo>
                    <a:pt x="228" y="2348"/>
                  </a:lnTo>
                  <a:lnTo>
                    <a:pt x="243" y="2337"/>
                  </a:lnTo>
                  <a:lnTo>
                    <a:pt x="235" y="2329"/>
                  </a:lnTo>
                  <a:lnTo>
                    <a:pt x="231" y="2325"/>
                  </a:lnTo>
                  <a:lnTo>
                    <a:pt x="224" y="2319"/>
                  </a:lnTo>
                  <a:lnTo>
                    <a:pt x="218" y="2315"/>
                  </a:lnTo>
                  <a:lnTo>
                    <a:pt x="216" y="2315"/>
                  </a:lnTo>
                  <a:lnTo>
                    <a:pt x="210" y="2312"/>
                  </a:lnTo>
                  <a:lnTo>
                    <a:pt x="204" y="2315"/>
                  </a:lnTo>
                  <a:lnTo>
                    <a:pt x="198" y="2319"/>
                  </a:lnTo>
                  <a:lnTo>
                    <a:pt x="195" y="2323"/>
                  </a:lnTo>
                  <a:lnTo>
                    <a:pt x="193" y="2325"/>
                  </a:lnTo>
                  <a:lnTo>
                    <a:pt x="193" y="2331"/>
                  </a:lnTo>
                  <a:lnTo>
                    <a:pt x="224" y="2325"/>
                  </a:lnTo>
                  <a:lnTo>
                    <a:pt x="220" y="2321"/>
                  </a:lnTo>
                  <a:lnTo>
                    <a:pt x="216" y="2317"/>
                  </a:lnTo>
                  <a:lnTo>
                    <a:pt x="210" y="2315"/>
                  </a:lnTo>
                  <a:lnTo>
                    <a:pt x="204" y="2317"/>
                  </a:lnTo>
                  <a:lnTo>
                    <a:pt x="198" y="2321"/>
                  </a:lnTo>
                  <a:lnTo>
                    <a:pt x="193" y="2325"/>
                  </a:lnTo>
                  <a:lnTo>
                    <a:pt x="193" y="2331"/>
                  </a:lnTo>
                  <a:lnTo>
                    <a:pt x="210" y="2331"/>
                  </a:lnTo>
                  <a:lnTo>
                    <a:pt x="226" y="2331"/>
                  </a:lnTo>
                  <a:lnTo>
                    <a:pt x="224" y="2323"/>
                  </a:lnTo>
                  <a:lnTo>
                    <a:pt x="222" y="2317"/>
                  </a:lnTo>
                  <a:lnTo>
                    <a:pt x="222" y="2310"/>
                  </a:lnTo>
                  <a:lnTo>
                    <a:pt x="220" y="2304"/>
                  </a:lnTo>
                  <a:lnTo>
                    <a:pt x="218" y="2302"/>
                  </a:lnTo>
                  <a:lnTo>
                    <a:pt x="216" y="2298"/>
                  </a:lnTo>
                  <a:lnTo>
                    <a:pt x="198" y="2277"/>
                  </a:lnTo>
                  <a:lnTo>
                    <a:pt x="187" y="2288"/>
                  </a:lnTo>
                  <a:lnTo>
                    <a:pt x="202" y="2282"/>
                  </a:lnTo>
                  <a:lnTo>
                    <a:pt x="189" y="2261"/>
                  </a:lnTo>
                  <a:lnTo>
                    <a:pt x="177" y="2238"/>
                  </a:lnTo>
                  <a:lnTo>
                    <a:pt x="167" y="2213"/>
                  </a:lnTo>
                  <a:lnTo>
                    <a:pt x="148" y="2166"/>
                  </a:lnTo>
                  <a:lnTo>
                    <a:pt x="132" y="2119"/>
                  </a:lnTo>
                  <a:lnTo>
                    <a:pt x="103" y="2040"/>
                  </a:lnTo>
                  <a:lnTo>
                    <a:pt x="82" y="1958"/>
                  </a:lnTo>
                  <a:lnTo>
                    <a:pt x="66" y="1964"/>
                  </a:lnTo>
                  <a:lnTo>
                    <a:pt x="82" y="1964"/>
                  </a:lnTo>
                  <a:lnTo>
                    <a:pt x="68" y="1881"/>
                  </a:lnTo>
                  <a:lnTo>
                    <a:pt x="55" y="1797"/>
                  </a:lnTo>
                  <a:lnTo>
                    <a:pt x="47" y="1712"/>
                  </a:lnTo>
                  <a:lnTo>
                    <a:pt x="41" y="1626"/>
                  </a:lnTo>
                  <a:lnTo>
                    <a:pt x="35" y="1454"/>
                  </a:lnTo>
                  <a:lnTo>
                    <a:pt x="18" y="1454"/>
                  </a:lnTo>
                  <a:lnTo>
                    <a:pt x="35" y="1454"/>
                  </a:lnTo>
                  <a:lnTo>
                    <a:pt x="35" y="1312"/>
                  </a:lnTo>
                  <a:lnTo>
                    <a:pt x="33" y="1168"/>
                  </a:lnTo>
                  <a:lnTo>
                    <a:pt x="16" y="1168"/>
                  </a:lnTo>
                  <a:lnTo>
                    <a:pt x="33" y="1170"/>
                  </a:lnTo>
                  <a:lnTo>
                    <a:pt x="43" y="1021"/>
                  </a:lnTo>
                  <a:lnTo>
                    <a:pt x="47" y="947"/>
                  </a:lnTo>
                  <a:lnTo>
                    <a:pt x="49" y="873"/>
                  </a:lnTo>
                  <a:lnTo>
                    <a:pt x="33" y="873"/>
                  </a:lnTo>
                  <a:lnTo>
                    <a:pt x="49" y="875"/>
                  </a:lnTo>
                  <a:lnTo>
                    <a:pt x="59" y="784"/>
                  </a:lnTo>
                  <a:lnTo>
                    <a:pt x="72" y="698"/>
                  </a:lnTo>
                  <a:lnTo>
                    <a:pt x="72" y="695"/>
                  </a:lnTo>
                  <a:lnTo>
                    <a:pt x="82" y="634"/>
                  </a:lnTo>
                  <a:lnTo>
                    <a:pt x="66" y="634"/>
                  </a:lnTo>
                  <a:lnTo>
                    <a:pt x="82" y="640"/>
                  </a:lnTo>
                  <a:lnTo>
                    <a:pt x="94" y="584"/>
                  </a:lnTo>
                  <a:lnTo>
                    <a:pt x="107" y="526"/>
                  </a:lnTo>
                  <a:lnTo>
                    <a:pt x="107" y="520"/>
                  </a:lnTo>
                  <a:lnTo>
                    <a:pt x="115" y="462"/>
                  </a:lnTo>
                  <a:lnTo>
                    <a:pt x="99" y="460"/>
                  </a:lnTo>
                  <a:lnTo>
                    <a:pt x="115" y="467"/>
                  </a:lnTo>
                  <a:lnTo>
                    <a:pt x="127" y="434"/>
                  </a:lnTo>
                  <a:lnTo>
                    <a:pt x="142" y="401"/>
                  </a:lnTo>
                  <a:lnTo>
                    <a:pt x="154" y="368"/>
                  </a:lnTo>
                  <a:lnTo>
                    <a:pt x="165" y="330"/>
                  </a:lnTo>
                  <a:lnTo>
                    <a:pt x="148" y="326"/>
                  </a:lnTo>
                  <a:lnTo>
                    <a:pt x="160" y="337"/>
                  </a:lnTo>
                  <a:lnTo>
                    <a:pt x="171" y="326"/>
                  </a:lnTo>
                  <a:lnTo>
                    <a:pt x="175" y="320"/>
                  </a:lnTo>
                  <a:lnTo>
                    <a:pt x="183" y="310"/>
                  </a:lnTo>
                  <a:lnTo>
                    <a:pt x="185" y="306"/>
                  </a:lnTo>
                  <a:lnTo>
                    <a:pt x="185" y="293"/>
                  </a:lnTo>
                  <a:lnTo>
                    <a:pt x="187" y="287"/>
                  </a:lnTo>
                  <a:lnTo>
                    <a:pt x="187" y="281"/>
                  </a:lnTo>
                  <a:lnTo>
                    <a:pt x="171" y="281"/>
                  </a:lnTo>
                  <a:lnTo>
                    <a:pt x="187" y="287"/>
                  </a:lnTo>
                  <a:lnTo>
                    <a:pt x="187" y="283"/>
                  </a:lnTo>
                  <a:lnTo>
                    <a:pt x="173" y="275"/>
                  </a:lnTo>
                  <a:lnTo>
                    <a:pt x="185" y="285"/>
                  </a:lnTo>
                  <a:lnTo>
                    <a:pt x="189" y="279"/>
                  </a:lnTo>
                  <a:lnTo>
                    <a:pt x="195" y="275"/>
                  </a:lnTo>
                  <a:lnTo>
                    <a:pt x="198" y="273"/>
                  </a:lnTo>
                  <a:lnTo>
                    <a:pt x="187" y="260"/>
                  </a:lnTo>
                  <a:lnTo>
                    <a:pt x="193" y="277"/>
                  </a:lnTo>
                  <a:lnTo>
                    <a:pt x="195" y="275"/>
                  </a:lnTo>
                  <a:lnTo>
                    <a:pt x="189" y="277"/>
                  </a:lnTo>
                  <a:lnTo>
                    <a:pt x="189" y="260"/>
                  </a:lnTo>
                  <a:lnTo>
                    <a:pt x="183" y="275"/>
                  </a:lnTo>
                  <a:lnTo>
                    <a:pt x="187" y="277"/>
                  </a:lnTo>
                  <a:lnTo>
                    <a:pt x="177" y="269"/>
                  </a:lnTo>
                  <a:lnTo>
                    <a:pt x="181" y="273"/>
                  </a:lnTo>
                  <a:lnTo>
                    <a:pt x="193" y="262"/>
                  </a:lnTo>
                  <a:lnTo>
                    <a:pt x="177" y="262"/>
                  </a:lnTo>
                  <a:lnTo>
                    <a:pt x="177" y="266"/>
                  </a:lnTo>
                  <a:lnTo>
                    <a:pt x="177" y="269"/>
                  </a:lnTo>
                  <a:lnTo>
                    <a:pt x="179" y="275"/>
                  </a:lnTo>
                  <a:lnTo>
                    <a:pt x="181" y="281"/>
                  </a:lnTo>
                  <a:lnTo>
                    <a:pt x="187" y="283"/>
                  </a:lnTo>
                  <a:lnTo>
                    <a:pt x="193" y="285"/>
                  </a:lnTo>
                  <a:lnTo>
                    <a:pt x="200" y="283"/>
                  </a:lnTo>
                  <a:lnTo>
                    <a:pt x="206" y="281"/>
                  </a:lnTo>
                  <a:lnTo>
                    <a:pt x="208" y="275"/>
                  </a:lnTo>
                  <a:lnTo>
                    <a:pt x="210" y="275"/>
                  </a:lnTo>
                  <a:lnTo>
                    <a:pt x="210" y="271"/>
                  </a:lnTo>
                  <a:lnTo>
                    <a:pt x="210" y="264"/>
                  </a:lnTo>
                  <a:lnTo>
                    <a:pt x="212" y="258"/>
                  </a:lnTo>
                  <a:lnTo>
                    <a:pt x="195" y="258"/>
                  </a:lnTo>
                  <a:lnTo>
                    <a:pt x="210" y="264"/>
                  </a:lnTo>
                  <a:lnTo>
                    <a:pt x="212" y="256"/>
                  </a:lnTo>
                  <a:lnTo>
                    <a:pt x="216" y="244"/>
                  </a:lnTo>
                  <a:lnTo>
                    <a:pt x="200" y="240"/>
                  </a:lnTo>
                  <a:lnTo>
                    <a:pt x="212" y="250"/>
                  </a:lnTo>
                  <a:lnTo>
                    <a:pt x="228" y="227"/>
                  </a:lnTo>
                  <a:lnTo>
                    <a:pt x="233" y="221"/>
                  </a:lnTo>
                  <a:lnTo>
                    <a:pt x="247" y="196"/>
                  </a:lnTo>
                  <a:lnTo>
                    <a:pt x="266" y="170"/>
                  </a:lnTo>
                  <a:lnTo>
                    <a:pt x="249" y="163"/>
                  </a:lnTo>
                  <a:lnTo>
                    <a:pt x="261" y="174"/>
                  </a:lnTo>
                  <a:lnTo>
                    <a:pt x="282" y="151"/>
                  </a:lnTo>
                  <a:lnTo>
                    <a:pt x="284" y="149"/>
                  </a:lnTo>
                  <a:lnTo>
                    <a:pt x="288" y="141"/>
                  </a:lnTo>
                  <a:lnTo>
                    <a:pt x="286" y="147"/>
                  </a:lnTo>
                  <a:lnTo>
                    <a:pt x="274" y="134"/>
                  </a:lnTo>
                  <a:lnTo>
                    <a:pt x="280" y="151"/>
                  </a:lnTo>
                  <a:lnTo>
                    <a:pt x="284" y="149"/>
                  </a:lnTo>
                  <a:lnTo>
                    <a:pt x="290" y="147"/>
                  </a:lnTo>
                  <a:lnTo>
                    <a:pt x="297" y="143"/>
                  </a:lnTo>
                  <a:lnTo>
                    <a:pt x="301" y="143"/>
                  </a:lnTo>
                  <a:lnTo>
                    <a:pt x="303" y="141"/>
                  </a:lnTo>
                  <a:lnTo>
                    <a:pt x="305" y="139"/>
                  </a:lnTo>
                  <a:lnTo>
                    <a:pt x="313" y="122"/>
                  </a:lnTo>
                  <a:lnTo>
                    <a:pt x="299" y="116"/>
                  </a:lnTo>
                  <a:lnTo>
                    <a:pt x="309" y="128"/>
                  </a:lnTo>
                  <a:lnTo>
                    <a:pt x="321" y="116"/>
                  </a:lnTo>
                  <a:lnTo>
                    <a:pt x="309" y="104"/>
                  </a:lnTo>
                  <a:lnTo>
                    <a:pt x="317" y="118"/>
                  </a:lnTo>
                  <a:lnTo>
                    <a:pt x="321" y="116"/>
                  </a:lnTo>
                  <a:lnTo>
                    <a:pt x="330" y="112"/>
                  </a:lnTo>
                  <a:lnTo>
                    <a:pt x="338" y="106"/>
                  </a:lnTo>
                  <a:lnTo>
                    <a:pt x="356" y="93"/>
                  </a:lnTo>
                  <a:lnTo>
                    <a:pt x="363" y="89"/>
                  </a:lnTo>
                  <a:lnTo>
                    <a:pt x="371" y="83"/>
                  </a:lnTo>
                  <a:lnTo>
                    <a:pt x="377" y="79"/>
                  </a:lnTo>
                  <a:lnTo>
                    <a:pt x="379" y="79"/>
                  </a:lnTo>
                  <a:lnTo>
                    <a:pt x="389" y="66"/>
                  </a:lnTo>
                  <a:lnTo>
                    <a:pt x="400" y="58"/>
                  </a:lnTo>
                  <a:lnTo>
                    <a:pt x="412" y="46"/>
                  </a:lnTo>
                  <a:lnTo>
                    <a:pt x="422" y="40"/>
                  </a:lnTo>
                  <a:lnTo>
                    <a:pt x="412" y="27"/>
                  </a:lnTo>
                  <a:lnTo>
                    <a:pt x="418" y="44"/>
                  </a:lnTo>
                  <a:lnTo>
                    <a:pt x="426" y="40"/>
                  </a:lnTo>
                  <a:lnTo>
                    <a:pt x="420" y="25"/>
                  </a:lnTo>
                  <a:lnTo>
                    <a:pt x="420" y="42"/>
                  </a:lnTo>
                  <a:lnTo>
                    <a:pt x="431" y="40"/>
                  </a:lnTo>
                  <a:lnTo>
                    <a:pt x="439" y="40"/>
                  </a:lnTo>
                  <a:lnTo>
                    <a:pt x="449" y="40"/>
                  </a:lnTo>
                  <a:lnTo>
                    <a:pt x="462" y="40"/>
                  </a:lnTo>
                  <a:lnTo>
                    <a:pt x="478" y="38"/>
                  </a:lnTo>
                  <a:lnTo>
                    <a:pt x="497" y="35"/>
                  </a:lnTo>
                  <a:lnTo>
                    <a:pt x="521" y="33"/>
                  </a:lnTo>
                  <a:lnTo>
                    <a:pt x="519" y="17"/>
                  </a:lnTo>
                  <a:lnTo>
                    <a:pt x="517" y="33"/>
                  </a:lnTo>
                  <a:lnTo>
                    <a:pt x="579" y="42"/>
                  </a:lnTo>
                  <a:lnTo>
                    <a:pt x="579" y="25"/>
                  </a:lnTo>
                  <a:lnTo>
                    <a:pt x="573" y="42"/>
                  </a:lnTo>
                  <a:lnTo>
                    <a:pt x="631" y="56"/>
                  </a:lnTo>
                  <a:lnTo>
                    <a:pt x="660" y="66"/>
                  </a:lnTo>
                  <a:lnTo>
                    <a:pt x="688" y="79"/>
                  </a:lnTo>
                  <a:lnTo>
                    <a:pt x="715" y="95"/>
                  </a:lnTo>
                  <a:lnTo>
                    <a:pt x="721" y="79"/>
                  </a:lnTo>
                  <a:lnTo>
                    <a:pt x="711" y="91"/>
                  </a:lnTo>
                  <a:lnTo>
                    <a:pt x="738" y="112"/>
                  </a:lnTo>
                  <a:lnTo>
                    <a:pt x="740" y="112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71" y="132"/>
                  </a:lnTo>
                  <a:lnTo>
                    <a:pt x="779" y="137"/>
                  </a:lnTo>
                  <a:lnTo>
                    <a:pt x="785" y="139"/>
                  </a:lnTo>
                  <a:lnTo>
                    <a:pt x="792" y="141"/>
                  </a:lnTo>
                  <a:lnTo>
                    <a:pt x="794" y="141"/>
                  </a:lnTo>
                  <a:lnTo>
                    <a:pt x="800" y="139"/>
                  </a:lnTo>
                  <a:lnTo>
                    <a:pt x="806" y="137"/>
                  </a:lnTo>
                  <a:lnTo>
                    <a:pt x="810" y="130"/>
                  </a:lnTo>
                  <a:lnTo>
                    <a:pt x="810" y="128"/>
                  </a:lnTo>
                  <a:lnTo>
                    <a:pt x="812" y="122"/>
                  </a:lnTo>
                  <a:lnTo>
                    <a:pt x="810" y="116"/>
                  </a:lnTo>
                  <a:lnTo>
                    <a:pt x="808" y="110"/>
                  </a:lnTo>
                  <a:lnTo>
                    <a:pt x="804" y="104"/>
                  </a:lnTo>
                  <a:lnTo>
                    <a:pt x="800" y="99"/>
                  </a:lnTo>
                  <a:lnTo>
                    <a:pt x="798" y="97"/>
                  </a:lnTo>
                  <a:lnTo>
                    <a:pt x="794" y="93"/>
                  </a:lnTo>
                  <a:lnTo>
                    <a:pt x="787" y="91"/>
                  </a:lnTo>
                  <a:lnTo>
                    <a:pt x="781" y="93"/>
                  </a:lnTo>
                  <a:lnTo>
                    <a:pt x="775" y="95"/>
                  </a:lnTo>
                  <a:lnTo>
                    <a:pt x="771" y="101"/>
                  </a:lnTo>
                  <a:lnTo>
                    <a:pt x="771" y="108"/>
                  </a:lnTo>
                  <a:lnTo>
                    <a:pt x="771" y="114"/>
                  </a:lnTo>
                  <a:lnTo>
                    <a:pt x="775" y="120"/>
                  </a:lnTo>
                  <a:lnTo>
                    <a:pt x="777" y="122"/>
                  </a:lnTo>
                  <a:lnTo>
                    <a:pt x="781" y="126"/>
                  </a:lnTo>
                  <a:lnTo>
                    <a:pt x="787" y="134"/>
                  </a:lnTo>
                  <a:lnTo>
                    <a:pt x="798" y="147"/>
                  </a:lnTo>
                  <a:lnTo>
                    <a:pt x="804" y="149"/>
                  </a:lnTo>
                  <a:lnTo>
                    <a:pt x="806" y="151"/>
                  </a:lnTo>
                  <a:lnTo>
                    <a:pt x="814" y="153"/>
                  </a:lnTo>
                  <a:lnTo>
                    <a:pt x="822" y="157"/>
                  </a:lnTo>
                  <a:lnTo>
                    <a:pt x="827" y="159"/>
                  </a:lnTo>
                  <a:lnTo>
                    <a:pt x="831" y="161"/>
                  </a:lnTo>
                  <a:lnTo>
                    <a:pt x="837" y="145"/>
                  </a:lnTo>
                  <a:lnTo>
                    <a:pt x="825" y="157"/>
                  </a:lnTo>
                  <a:lnTo>
                    <a:pt x="829" y="159"/>
                  </a:lnTo>
                  <a:lnTo>
                    <a:pt x="837" y="165"/>
                  </a:lnTo>
                  <a:lnTo>
                    <a:pt x="845" y="172"/>
                  </a:lnTo>
                  <a:lnTo>
                    <a:pt x="864" y="186"/>
                  </a:lnTo>
                  <a:lnTo>
                    <a:pt x="866" y="186"/>
                  </a:lnTo>
                  <a:lnTo>
                    <a:pt x="868" y="188"/>
                  </a:lnTo>
                  <a:lnTo>
                    <a:pt x="893" y="196"/>
                  </a:lnTo>
                  <a:lnTo>
                    <a:pt x="917" y="209"/>
                  </a:lnTo>
                  <a:lnTo>
                    <a:pt x="944" y="223"/>
                  </a:lnTo>
                  <a:lnTo>
                    <a:pt x="950" y="209"/>
                  </a:lnTo>
                  <a:lnTo>
                    <a:pt x="940" y="219"/>
                  </a:lnTo>
                  <a:lnTo>
                    <a:pt x="965" y="240"/>
                  </a:lnTo>
                  <a:lnTo>
                    <a:pt x="987" y="260"/>
                  </a:lnTo>
                  <a:lnTo>
                    <a:pt x="1010" y="283"/>
                  </a:lnTo>
                  <a:lnTo>
                    <a:pt x="1031" y="308"/>
                  </a:lnTo>
                  <a:lnTo>
                    <a:pt x="1041" y="297"/>
                  </a:lnTo>
                  <a:lnTo>
                    <a:pt x="1027" y="304"/>
                  </a:lnTo>
                  <a:lnTo>
                    <a:pt x="1043" y="330"/>
                  </a:lnTo>
                  <a:lnTo>
                    <a:pt x="1045" y="335"/>
                  </a:lnTo>
                  <a:lnTo>
                    <a:pt x="1049" y="337"/>
                  </a:lnTo>
                  <a:lnTo>
                    <a:pt x="1056" y="341"/>
                  </a:lnTo>
                  <a:lnTo>
                    <a:pt x="1064" y="347"/>
                  </a:lnTo>
                  <a:lnTo>
                    <a:pt x="1074" y="355"/>
                  </a:lnTo>
                  <a:lnTo>
                    <a:pt x="1084" y="343"/>
                  </a:lnTo>
                  <a:lnTo>
                    <a:pt x="1070" y="349"/>
                  </a:lnTo>
                  <a:lnTo>
                    <a:pt x="1074" y="355"/>
                  </a:lnTo>
                  <a:lnTo>
                    <a:pt x="1078" y="363"/>
                  </a:lnTo>
                  <a:lnTo>
                    <a:pt x="1084" y="376"/>
                  </a:lnTo>
                  <a:lnTo>
                    <a:pt x="1093" y="394"/>
                  </a:lnTo>
                  <a:lnTo>
                    <a:pt x="1107" y="386"/>
                  </a:lnTo>
                  <a:lnTo>
                    <a:pt x="1093" y="392"/>
                  </a:lnTo>
                  <a:lnTo>
                    <a:pt x="1095" y="403"/>
                  </a:lnTo>
                  <a:lnTo>
                    <a:pt x="1095" y="409"/>
                  </a:lnTo>
                  <a:lnTo>
                    <a:pt x="1099" y="415"/>
                  </a:lnTo>
                  <a:lnTo>
                    <a:pt x="1103" y="419"/>
                  </a:lnTo>
                  <a:lnTo>
                    <a:pt x="1107" y="421"/>
                  </a:lnTo>
                  <a:lnTo>
                    <a:pt x="1111" y="425"/>
                  </a:lnTo>
                  <a:lnTo>
                    <a:pt x="1119" y="427"/>
                  </a:lnTo>
                  <a:lnTo>
                    <a:pt x="1124" y="427"/>
                  </a:lnTo>
                  <a:lnTo>
                    <a:pt x="1124" y="411"/>
                  </a:lnTo>
                  <a:lnTo>
                    <a:pt x="1117" y="427"/>
                  </a:lnTo>
                  <a:lnTo>
                    <a:pt x="1124" y="427"/>
                  </a:lnTo>
                  <a:lnTo>
                    <a:pt x="1117" y="423"/>
                  </a:lnTo>
                  <a:lnTo>
                    <a:pt x="1130" y="413"/>
                  </a:lnTo>
                  <a:lnTo>
                    <a:pt x="1115" y="419"/>
                  </a:lnTo>
                  <a:lnTo>
                    <a:pt x="1122" y="425"/>
                  </a:lnTo>
                  <a:lnTo>
                    <a:pt x="1122" y="427"/>
                  </a:lnTo>
                  <a:lnTo>
                    <a:pt x="1126" y="429"/>
                  </a:lnTo>
                  <a:lnTo>
                    <a:pt x="1132" y="436"/>
                  </a:lnTo>
                  <a:lnTo>
                    <a:pt x="1126" y="431"/>
                  </a:lnTo>
                  <a:lnTo>
                    <a:pt x="1138" y="419"/>
                  </a:lnTo>
                  <a:lnTo>
                    <a:pt x="1122" y="425"/>
                  </a:lnTo>
                  <a:lnTo>
                    <a:pt x="1126" y="431"/>
                  </a:lnTo>
                  <a:lnTo>
                    <a:pt x="1130" y="438"/>
                  </a:lnTo>
                  <a:lnTo>
                    <a:pt x="1134" y="442"/>
                  </a:lnTo>
                  <a:lnTo>
                    <a:pt x="1140" y="450"/>
                  </a:lnTo>
                  <a:lnTo>
                    <a:pt x="1142" y="452"/>
                  </a:lnTo>
                  <a:lnTo>
                    <a:pt x="1155" y="462"/>
                  </a:lnTo>
                  <a:lnTo>
                    <a:pt x="1167" y="477"/>
                  </a:lnTo>
                  <a:lnTo>
                    <a:pt x="1179" y="493"/>
                  </a:lnTo>
                  <a:lnTo>
                    <a:pt x="1192" y="512"/>
                  </a:lnTo>
                  <a:lnTo>
                    <a:pt x="1198" y="514"/>
                  </a:lnTo>
                  <a:lnTo>
                    <a:pt x="1200" y="516"/>
                  </a:lnTo>
                  <a:lnTo>
                    <a:pt x="1218" y="524"/>
                  </a:lnTo>
                  <a:lnTo>
                    <a:pt x="1239" y="539"/>
                  </a:lnTo>
                  <a:lnTo>
                    <a:pt x="1245" y="522"/>
                  </a:lnTo>
                  <a:lnTo>
                    <a:pt x="1233" y="535"/>
                  </a:lnTo>
                  <a:lnTo>
                    <a:pt x="1254" y="549"/>
                  </a:lnTo>
                  <a:lnTo>
                    <a:pt x="1276" y="568"/>
                  </a:lnTo>
                  <a:lnTo>
                    <a:pt x="1295" y="578"/>
                  </a:lnTo>
                  <a:lnTo>
                    <a:pt x="1313" y="584"/>
                  </a:lnTo>
                  <a:lnTo>
                    <a:pt x="1350" y="596"/>
                  </a:lnTo>
                  <a:lnTo>
                    <a:pt x="1388" y="611"/>
                  </a:lnTo>
                  <a:lnTo>
                    <a:pt x="1406" y="619"/>
                  </a:lnTo>
                  <a:lnTo>
                    <a:pt x="1412" y="605"/>
                  </a:lnTo>
                  <a:lnTo>
                    <a:pt x="1400" y="615"/>
                  </a:lnTo>
                  <a:lnTo>
                    <a:pt x="1419" y="629"/>
                  </a:lnTo>
                  <a:lnTo>
                    <a:pt x="1423" y="629"/>
                  </a:lnTo>
                  <a:lnTo>
                    <a:pt x="1427" y="632"/>
                  </a:lnTo>
                  <a:lnTo>
                    <a:pt x="1456" y="636"/>
                  </a:lnTo>
                  <a:lnTo>
                    <a:pt x="1482" y="638"/>
                  </a:lnTo>
                  <a:lnTo>
                    <a:pt x="1509" y="644"/>
                  </a:lnTo>
                  <a:lnTo>
                    <a:pt x="1509" y="627"/>
                  </a:lnTo>
                  <a:lnTo>
                    <a:pt x="1503" y="642"/>
                  </a:lnTo>
                  <a:lnTo>
                    <a:pt x="1528" y="650"/>
                  </a:lnTo>
                  <a:lnTo>
                    <a:pt x="1534" y="650"/>
                  </a:lnTo>
                  <a:lnTo>
                    <a:pt x="1600" y="652"/>
                  </a:lnTo>
                  <a:lnTo>
                    <a:pt x="1631" y="652"/>
                  </a:lnTo>
                  <a:lnTo>
                    <a:pt x="1662" y="656"/>
                  </a:lnTo>
                  <a:lnTo>
                    <a:pt x="1664" y="640"/>
                  </a:lnTo>
                  <a:lnTo>
                    <a:pt x="1660" y="656"/>
                  </a:lnTo>
                  <a:lnTo>
                    <a:pt x="1664" y="658"/>
                  </a:lnTo>
                  <a:lnTo>
                    <a:pt x="1670" y="644"/>
                  </a:lnTo>
                  <a:lnTo>
                    <a:pt x="1658" y="654"/>
                  </a:lnTo>
                  <a:lnTo>
                    <a:pt x="1664" y="662"/>
                  </a:lnTo>
                  <a:lnTo>
                    <a:pt x="1668" y="667"/>
                  </a:lnTo>
                  <a:lnTo>
                    <a:pt x="1674" y="671"/>
                  </a:lnTo>
                  <a:lnTo>
                    <a:pt x="1676" y="673"/>
                  </a:lnTo>
                  <a:lnTo>
                    <a:pt x="1683" y="673"/>
                  </a:lnTo>
                  <a:lnTo>
                    <a:pt x="1689" y="673"/>
                  </a:lnTo>
                  <a:lnTo>
                    <a:pt x="1695" y="671"/>
                  </a:lnTo>
                  <a:lnTo>
                    <a:pt x="1697" y="669"/>
                  </a:lnTo>
                  <a:lnTo>
                    <a:pt x="1697" y="667"/>
                  </a:lnTo>
                  <a:lnTo>
                    <a:pt x="1693" y="671"/>
                  </a:lnTo>
                  <a:lnTo>
                    <a:pt x="1687" y="656"/>
                  </a:lnTo>
                  <a:lnTo>
                    <a:pt x="1687" y="673"/>
                  </a:lnTo>
                  <a:lnTo>
                    <a:pt x="1691" y="671"/>
                  </a:lnTo>
                  <a:lnTo>
                    <a:pt x="1703" y="671"/>
                  </a:lnTo>
                  <a:lnTo>
                    <a:pt x="1722" y="669"/>
                  </a:lnTo>
                  <a:lnTo>
                    <a:pt x="1744" y="667"/>
                  </a:lnTo>
                  <a:lnTo>
                    <a:pt x="1773" y="667"/>
                  </a:lnTo>
                  <a:lnTo>
                    <a:pt x="1804" y="665"/>
                  </a:lnTo>
                  <a:lnTo>
                    <a:pt x="1870" y="660"/>
                  </a:lnTo>
                  <a:lnTo>
                    <a:pt x="1903" y="660"/>
                  </a:lnTo>
                  <a:lnTo>
                    <a:pt x="1936" y="658"/>
                  </a:lnTo>
                  <a:lnTo>
                    <a:pt x="1967" y="656"/>
                  </a:lnTo>
                  <a:lnTo>
                    <a:pt x="1994" y="654"/>
                  </a:lnTo>
                  <a:lnTo>
                    <a:pt x="2017" y="652"/>
                  </a:lnTo>
                  <a:lnTo>
                    <a:pt x="2035" y="652"/>
                  </a:lnTo>
                  <a:lnTo>
                    <a:pt x="2046" y="650"/>
                  </a:lnTo>
                  <a:lnTo>
                    <a:pt x="2052" y="648"/>
                  </a:lnTo>
                  <a:lnTo>
                    <a:pt x="2056" y="648"/>
                  </a:lnTo>
                  <a:lnTo>
                    <a:pt x="2060" y="644"/>
                  </a:lnTo>
                  <a:lnTo>
                    <a:pt x="2064" y="640"/>
                  </a:lnTo>
                  <a:lnTo>
                    <a:pt x="2066" y="632"/>
                  </a:lnTo>
                  <a:lnTo>
                    <a:pt x="2064" y="625"/>
                  </a:lnTo>
                  <a:lnTo>
                    <a:pt x="2066" y="6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57" name="Group 85"/>
            <p:cNvGrpSpPr>
              <a:grpSpLocks/>
            </p:cNvGrpSpPr>
            <p:nvPr/>
          </p:nvGrpSpPr>
          <p:grpSpPr bwMode="auto">
            <a:xfrm>
              <a:off x="3168" y="885"/>
              <a:ext cx="1056" cy="933"/>
              <a:chOff x="3351" y="2387"/>
              <a:chExt cx="1330" cy="1845"/>
            </a:xfrm>
          </p:grpSpPr>
          <p:sp>
            <p:nvSpPr>
              <p:cNvPr id="492" name="Freeform 86"/>
              <p:cNvSpPr>
                <a:spLocks/>
              </p:cNvSpPr>
              <p:nvPr/>
            </p:nvSpPr>
            <p:spPr bwMode="auto">
              <a:xfrm>
                <a:off x="3360" y="2400"/>
                <a:ext cx="1309" cy="1821"/>
              </a:xfrm>
              <a:custGeom>
                <a:avLst/>
                <a:gdLst>
                  <a:gd name="T0" fmla="*/ 808 w 2048"/>
                  <a:gd name="T1" fmla="*/ 316 h 2555"/>
                  <a:gd name="T2" fmla="*/ 718 w 2048"/>
                  <a:gd name="T3" fmla="*/ 321 h 2555"/>
                  <a:gd name="T4" fmla="*/ 682 w 2048"/>
                  <a:gd name="T5" fmla="*/ 324 h 2555"/>
                  <a:gd name="T6" fmla="*/ 660 w 2048"/>
                  <a:gd name="T7" fmla="*/ 314 h 2555"/>
                  <a:gd name="T8" fmla="*/ 577 w 2048"/>
                  <a:gd name="T9" fmla="*/ 304 h 2555"/>
                  <a:gd name="T10" fmla="*/ 518 w 2048"/>
                  <a:gd name="T11" fmla="*/ 272 h 2555"/>
                  <a:gd name="T12" fmla="*/ 474 w 2048"/>
                  <a:gd name="T13" fmla="*/ 229 h 2555"/>
                  <a:gd name="T14" fmla="*/ 457 w 2048"/>
                  <a:gd name="T15" fmla="*/ 202 h 2555"/>
                  <a:gd name="T16" fmla="*/ 447 w 2048"/>
                  <a:gd name="T17" fmla="*/ 192 h 2555"/>
                  <a:gd name="T18" fmla="*/ 432 w 2048"/>
                  <a:gd name="T19" fmla="*/ 162 h 2555"/>
                  <a:gd name="T20" fmla="*/ 392 w 2048"/>
                  <a:gd name="T21" fmla="*/ 107 h 2555"/>
                  <a:gd name="T22" fmla="*/ 339 w 2048"/>
                  <a:gd name="T23" fmla="*/ 69 h 2555"/>
                  <a:gd name="T24" fmla="*/ 324 w 2048"/>
                  <a:gd name="T25" fmla="*/ 59 h 2555"/>
                  <a:gd name="T26" fmla="*/ 315 w 2048"/>
                  <a:gd name="T27" fmla="*/ 47 h 2555"/>
                  <a:gd name="T28" fmla="*/ 311 w 2048"/>
                  <a:gd name="T29" fmla="*/ 51 h 2555"/>
                  <a:gd name="T30" fmla="*/ 254 w 2048"/>
                  <a:gd name="T31" fmla="*/ 13 h 2555"/>
                  <a:gd name="T32" fmla="*/ 177 w 2048"/>
                  <a:gd name="T33" fmla="*/ 3 h 2555"/>
                  <a:gd name="T34" fmla="*/ 151 w 2048"/>
                  <a:gd name="T35" fmla="*/ 15 h 2555"/>
                  <a:gd name="T36" fmla="*/ 125 w 2048"/>
                  <a:gd name="T37" fmla="*/ 40 h 2555"/>
                  <a:gd name="T38" fmla="*/ 109 w 2048"/>
                  <a:gd name="T39" fmla="*/ 58 h 2555"/>
                  <a:gd name="T40" fmla="*/ 82 w 2048"/>
                  <a:gd name="T41" fmla="*/ 100 h 2555"/>
                  <a:gd name="T42" fmla="*/ 72 w 2048"/>
                  <a:gd name="T43" fmla="*/ 128 h 2555"/>
                  <a:gd name="T44" fmla="*/ 66 w 2048"/>
                  <a:gd name="T45" fmla="*/ 128 h 2555"/>
                  <a:gd name="T46" fmla="*/ 54 w 2048"/>
                  <a:gd name="T47" fmla="*/ 157 h 2555"/>
                  <a:gd name="T48" fmla="*/ 26 w 2048"/>
                  <a:gd name="T49" fmla="*/ 285 h 2555"/>
                  <a:gd name="T50" fmla="*/ 4 w 2048"/>
                  <a:gd name="T51" fmla="*/ 510 h 2555"/>
                  <a:gd name="T52" fmla="*/ 10 w 2048"/>
                  <a:gd name="T53" fmla="*/ 904 h 2555"/>
                  <a:gd name="T54" fmla="*/ 55 w 2048"/>
                  <a:gd name="T55" fmla="*/ 1119 h 2555"/>
                  <a:gd name="T56" fmla="*/ 79 w 2048"/>
                  <a:gd name="T57" fmla="*/ 1172 h 2555"/>
                  <a:gd name="T58" fmla="*/ 82 w 2048"/>
                  <a:gd name="T59" fmla="*/ 1177 h 2555"/>
                  <a:gd name="T60" fmla="*/ 105 w 2048"/>
                  <a:gd name="T61" fmla="*/ 1217 h 2555"/>
                  <a:gd name="T62" fmla="*/ 136 w 2048"/>
                  <a:gd name="T63" fmla="*/ 1254 h 2555"/>
                  <a:gd name="T64" fmla="*/ 157 w 2048"/>
                  <a:gd name="T65" fmla="*/ 1278 h 2555"/>
                  <a:gd name="T66" fmla="*/ 194 w 2048"/>
                  <a:gd name="T67" fmla="*/ 1295 h 2555"/>
                  <a:gd name="T68" fmla="*/ 228 w 2048"/>
                  <a:gd name="T69" fmla="*/ 1298 h 2555"/>
                  <a:gd name="T70" fmla="*/ 277 w 2048"/>
                  <a:gd name="T71" fmla="*/ 1291 h 2555"/>
                  <a:gd name="T72" fmla="*/ 343 w 2048"/>
                  <a:gd name="T73" fmla="*/ 1237 h 2555"/>
                  <a:gd name="T74" fmla="*/ 406 w 2048"/>
                  <a:gd name="T75" fmla="*/ 1172 h 2555"/>
                  <a:gd name="T76" fmla="*/ 452 w 2048"/>
                  <a:gd name="T77" fmla="*/ 1110 h 2555"/>
                  <a:gd name="T78" fmla="*/ 473 w 2048"/>
                  <a:gd name="T79" fmla="*/ 1081 h 2555"/>
                  <a:gd name="T80" fmla="*/ 507 w 2048"/>
                  <a:gd name="T81" fmla="*/ 1028 h 2555"/>
                  <a:gd name="T82" fmla="*/ 538 w 2048"/>
                  <a:gd name="T83" fmla="*/ 988 h 2555"/>
                  <a:gd name="T84" fmla="*/ 544 w 2048"/>
                  <a:gd name="T85" fmla="*/ 974 h 2555"/>
                  <a:gd name="T86" fmla="*/ 552 w 2048"/>
                  <a:gd name="T87" fmla="*/ 970 h 2555"/>
                  <a:gd name="T88" fmla="*/ 570 w 2048"/>
                  <a:gd name="T89" fmla="*/ 943 h 2555"/>
                  <a:gd name="T90" fmla="*/ 641 w 2048"/>
                  <a:gd name="T91" fmla="*/ 899 h 2555"/>
                  <a:gd name="T92" fmla="*/ 768 w 2048"/>
                  <a:gd name="T93" fmla="*/ 896 h 2555"/>
                  <a:gd name="T94" fmla="*/ 825 w 2048"/>
                  <a:gd name="T95" fmla="*/ 896 h 2555"/>
                  <a:gd name="T96" fmla="*/ 828 w 2048"/>
                  <a:gd name="T97" fmla="*/ 899 h 2555"/>
                  <a:gd name="T98" fmla="*/ 816 w 2048"/>
                  <a:gd name="T99" fmla="*/ 904 h 2555"/>
                  <a:gd name="T100" fmla="*/ 834 w 2048"/>
                  <a:gd name="T101" fmla="*/ 909 h 2555"/>
                  <a:gd name="T102" fmla="*/ 836 w 2048"/>
                  <a:gd name="T103" fmla="*/ 910 h 2555"/>
                  <a:gd name="T104" fmla="*/ 831 w 2048"/>
                  <a:gd name="T105" fmla="*/ 897 h 2555"/>
                  <a:gd name="T106" fmla="*/ 837 w 2048"/>
                  <a:gd name="T107" fmla="*/ 910 h 2555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2048"/>
                  <a:gd name="T163" fmla="*/ 0 h 2555"/>
                  <a:gd name="T164" fmla="*/ 2048 w 2048"/>
                  <a:gd name="T165" fmla="*/ 2555 h 2555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2048" h="2555">
                    <a:moveTo>
                      <a:pt x="2034" y="615"/>
                    </a:moveTo>
                    <a:lnTo>
                      <a:pt x="2034" y="615"/>
                    </a:lnTo>
                    <a:lnTo>
                      <a:pt x="2030" y="617"/>
                    </a:lnTo>
                    <a:lnTo>
                      <a:pt x="2019" y="619"/>
                    </a:lnTo>
                    <a:lnTo>
                      <a:pt x="2001" y="619"/>
                    </a:lnTo>
                    <a:lnTo>
                      <a:pt x="1978" y="621"/>
                    </a:lnTo>
                    <a:lnTo>
                      <a:pt x="1951" y="623"/>
                    </a:lnTo>
                    <a:lnTo>
                      <a:pt x="1920" y="625"/>
                    </a:lnTo>
                    <a:lnTo>
                      <a:pt x="1887" y="627"/>
                    </a:lnTo>
                    <a:lnTo>
                      <a:pt x="1854" y="627"/>
                    </a:lnTo>
                    <a:lnTo>
                      <a:pt x="1788" y="631"/>
                    </a:lnTo>
                    <a:lnTo>
                      <a:pt x="1757" y="633"/>
                    </a:lnTo>
                    <a:lnTo>
                      <a:pt x="1728" y="633"/>
                    </a:lnTo>
                    <a:lnTo>
                      <a:pt x="1706" y="635"/>
                    </a:lnTo>
                    <a:lnTo>
                      <a:pt x="1687" y="637"/>
                    </a:lnTo>
                    <a:lnTo>
                      <a:pt x="1675" y="637"/>
                    </a:lnTo>
                    <a:lnTo>
                      <a:pt x="1671" y="639"/>
                    </a:lnTo>
                    <a:lnTo>
                      <a:pt x="1669" y="639"/>
                    </a:lnTo>
                    <a:lnTo>
                      <a:pt x="1667" y="639"/>
                    </a:lnTo>
                    <a:lnTo>
                      <a:pt x="1664" y="639"/>
                    </a:lnTo>
                    <a:lnTo>
                      <a:pt x="1658" y="633"/>
                    </a:lnTo>
                    <a:lnTo>
                      <a:pt x="1654" y="627"/>
                    </a:lnTo>
                    <a:lnTo>
                      <a:pt x="1648" y="623"/>
                    </a:lnTo>
                    <a:lnTo>
                      <a:pt x="1615" y="619"/>
                    </a:lnTo>
                    <a:lnTo>
                      <a:pt x="1584" y="619"/>
                    </a:lnTo>
                    <a:lnTo>
                      <a:pt x="1518" y="617"/>
                    </a:lnTo>
                    <a:lnTo>
                      <a:pt x="1493" y="610"/>
                    </a:lnTo>
                    <a:lnTo>
                      <a:pt x="1466" y="604"/>
                    </a:lnTo>
                    <a:lnTo>
                      <a:pt x="1440" y="602"/>
                    </a:lnTo>
                    <a:lnTo>
                      <a:pt x="1413" y="598"/>
                    </a:lnTo>
                    <a:lnTo>
                      <a:pt x="1396" y="588"/>
                    </a:lnTo>
                    <a:lnTo>
                      <a:pt x="1378" y="577"/>
                    </a:lnTo>
                    <a:lnTo>
                      <a:pt x="1341" y="565"/>
                    </a:lnTo>
                    <a:lnTo>
                      <a:pt x="1304" y="553"/>
                    </a:lnTo>
                    <a:lnTo>
                      <a:pt x="1285" y="544"/>
                    </a:lnTo>
                    <a:lnTo>
                      <a:pt x="1268" y="536"/>
                    </a:lnTo>
                    <a:lnTo>
                      <a:pt x="1248" y="520"/>
                    </a:lnTo>
                    <a:lnTo>
                      <a:pt x="1229" y="505"/>
                    </a:lnTo>
                    <a:lnTo>
                      <a:pt x="1209" y="493"/>
                    </a:lnTo>
                    <a:lnTo>
                      <a:pt x="1188" y="483"/>
                    </a:lnTo>
                    <a:lnTo>
                      <a:pt x="1174" y="466"/>
                    </a:lnTo>
                    <a:lnTo>
                      <a:pt x="1161" y="450"/>
                    </a:lnTo>
                    <a:lnTo>
                      <a:pt x="1149" y="435"/>
                    </a:lnTo>
                    <a:lnTo>
                      <a:pt x="1134" y="421"/>
                    </a:lnTo>
                    <a:lnTo>
                      <a:pt x="1130" y="414"/>
                    </a:lnTo>
                    <a:lnTo>
                      <a:pt x="1126" y="408"/>
                    </a:lnTo>
                    <a:lnTo>
                      <a:pt x="1122" y="402"/>
                    </a:lnTo>
                    <a:lnTo>
                      <a:pt x="1118" y="398"/>
                    </a:lnTo>
                    <a:lnTo>
                      <a:pt x="1114" y="396"/>
                    </a:lnTo>
                    <a:lnTo>
                      <a:pt x="1108" y="394"/>
                    </a:lnTo>
                    <a:lnTo>
                      <a:pt x="1103" y="394"/>
                    </a:lnTo>
                    <a:lnTo>
                      <a:pt x="1097" y="390"/>
                    </a:lnTo>
                    <a:lnTo>
                      <a:pt x="1095" y="386"/>
                    </a:lnTo>
                    <a:lnTo>
                      <a:pt x="1093" y="379"/>
                    </a:lnTo>
                    <a:lnTo>
                      <a:pt x="1091" y="369"/>
                    </a:lnTo>
                    <a:lnTo>
                      <a:pt x="1083" y="353"/>
                    </a:lnTo>
                    <a:lnTo>
                      <a:pt x="1077" y="340"/>
                    </a:lnTo>
                    <a:lnTo>
                      <a:pt x="1073" y="332"/>
                    </a:lnTo>
                    <a:lnTo>
                      <a:pt x="1068" y="326"/>
                    </a:lnTo>
                    <a:lnTo>
                      <a:pt x="1058" y="318"/>
                    </a:lnTo>
                    <a:lnTo>
                      <a:pt x="1052" y="311"/>
                    </a:lnTo>
                    <a:lnTo>
                      <a:pt x="1042" y="305"/>
                    </a:lnTo>
                    <a:lnTo>
                      <a:pt x="1025" y="280"/>
                    </a:lnTo>
                    <a:lnTo>
                      <a:pt x="1007" y="256"/>
                    </a:lnTo>
                    <a:lnTo>
                      <a:pt x="984" y="233"/>
                    </a:lnTo>
                    <a:lnTo>
                      <a:pt x="959" y="210"/>
                    </a:lnTo>
                    <a:lnTo>
                      <a:pt x="934" y="192"/>
                    </a:lnTo>
                    <a:lnTo>
                      <a:pt x="908" y="175"/>
                    </a:lnTo>
                    <a:lnTo>
                      <a:pt x="883" y="163"/>
                    </a:lnTo>
                    <a:lnTo>
                      <a:pt x="856" y="155"/>
                    </a:lnTo>
                    <a:lnTo>
                      <a:pt x="842" y="144"/>
                    </a:lnTo>
                    <a:lnTo>
                      <a:pt x="831" y="136"/>
                    </a:lnTo>
                    <a:lnTo>
                      <a:pt x="825" y="132"/>
                    </a:lnTo>
                    <a:lnTo>
                      <a:pt x="821" y="128"/>
                    </a:lnTo>
                    <a:lnTo>
                      <a:pt x="817" y="126"/>
                    </a:lnTo>
                    <a:lnTo>
                      <a:pt x="813" y="124"/>
                    </a:lnTo>
                    <a:lnTo>
                      <a:pt x="804" y="122"/>
                    </a:lnTo>
                    <a:lnTo>
                      <a:pt x="794" y="117"/>
                    </a:lnTo>
                    <a:lnTo>
                      <a:pt x="784" y="105"/>
                    </a:lnTo>
                    <a:lnTo>
                      <a:pt x="778" y="97"/>
                    </a:lnTo>
                    <a:lnTo>
                      <a:pt x="773" y="93"/>
                    </a:lnTo>
                    <a:lnTo>
                      <a:pt x="771" y="91"/>
                    </a:lnTo>
                    <a:lnTo>
                      <a:pt x="771" y="93"/>
                    </a:lnTo>
                    <a:lnTo>
                      <a:pt x="776" y="99"/>
                    </a:lnTo>
                    <a:lnTo>
                      <a:pt x="780" y="105"/>
                    </a:lnTo>
                    <a:lnTo>
                      <a:pt x="778" y="107"/>
                    </a:lnTo>
                    <a:lnTo>
                      <a:pt x="776" y="107"/>
                    </a:lnTo>
                    <a:lnTo>
                      <a:pt x="769" y="105"/>
                    </a:lnTo>
                    <a:lnTo>
                      <a:pt x="761" y="101"/>
                    </a:lnTo>
                    <a:lnTo>
                      <a:pt x="749" y="93"/>
                    </a:lnTo>
                    <a:lnTo>
                      <a:pt x="732" y="80"/>
                    </a:lnTo>
                    <a:lnTo>
                      <a:pt x="705" y="62"/>
                    </a:lnTo>
                    <a:lnTo>
                      <a:pt x="679" y="47"/>
                    </a:lnTo>
                    <a:lnTo>
                      <a:pt x="650" y="35"/>
                    </a:lnTo>
                    <a:lnTo>
                      <a:pt x="621" y="25"/>
                    </a:lnTo>
                    <a:lnTo>
                      <a:pt x="563" y="8"/>
                    </a:lnTo>
                    <a:lnTo>
                      <a:pt x="503" y="0"/>
                    </a:lnTo>
                    <a:lnTo>
                      <a:pt x="481" y="2"/>
                    </a:lnTo>
                    <a:lnTo>
                      <a:pt x="462" y="4"/>
                    </a:lnTo>
                    <a:lnTo>
                      <a:pt x="446" y="6"/>
                    </a:lnTo>
                    <a:lnTo>
                      <a:pt x="433" y="6"/>
                    </a:lnTo>
                    <a:lnTo>
                      <a:pt x="423" y="6"/>
                    </a:lnTo>
                    <a:lnTo>
                      <a:pt x="415" y="6"/>
                    </a:lnTo>
                    <a:lnTo>
                      <a:pt x="404" y="8"/>
                    </a:lnTo>
                    <a:lnTo>
                      <a:pt x="396" y="10"/>
                    </a:lnTo>
                    <a:lnTo>
                      <a:pt x="386" y="16"/>
                    </a:lnTo>
                    <a:lnTo>
                      <a:pt x="371" y="29"/>
                    </a:lnTo>
                    <a:lnTo>
                      <a:pt x="363" y="39"/>
                    </a:lnTo>
                    <a:lnTo>
                      <a:pt x="351" y="49"/>
                    </a:lnTo>
                    <a:lnTo>
                      <a:pt x="344" y="56"/>
                    </a:lnTo>
                    <a:lnTo>
                      <a:pt x="334" y="62"/>
                    </a:lnTo>
                    <a:lnTo>
                      <a:pt x="316" y="74"/>
                    </a:lnTo>
                    <a:lnTo>
                      <a:pt x="307" y="78"/>
                    </a:lnTo>
                    <a:lnTo>
                      <a:pt x="299" y="82"/>
                    </a:lnTo>
                    <a:lnTo>
                      <a:pt x="295" y="87"/>
                    </a:lnTo>
                    <a:lnTo>
                      <a:pt x="293" y="87"/>
                    </a:lnTo>
                    <a:lnTo>
                      <a:pt x="283" y="99"/>
                    </a:lnTo>
                    <a:lnTo>
                      <a:pt x="274" y="111"/>
                    </a:lnTo>
                    <a:lnTo>
                      <a:pt x="268" y="115"/>
                    </a:lnTo>
                    <a:lnTo>
                      <a:pt x="262" y="117"/>
                    </a:lnTo>
                    <a:lnTo>
                      <a:pt x="258" y="117"/>
                    </a:lnTo>
                    <a:lnTo>
                      <a:pt x="254" y="122"/>
                    </a:lnTo>
                    <a:lnTo>
                      <a:pt x="233" y="146"/>
                    </a:lnTo>
                    <a:lnTo>
                      <a:pt x="217" y="173"/>
                    </a:lnTo>
                    <a:lnTo>
                      <a:pt x="200" y="198"/>
                    </a:lnTo>
                    <a:lnTo>
                      <a:pt x="184" y="223"/>
                    </a:lnTo>
                    <a:lnTo>
                      <a:pt x="182" y="233"/>
                    </a:lnTo>
                    <a:lnTo>
                      <a:pt x="179" y="241"/>
                    </a:lnTo>
                    <a:lnTo>
                      <a:pt x="177" y="247"/>
                    </a:lnTo>
                    <a:lnTo>
                      <a:pt x="177" y="252"/>
                    </a:lnTo>
                    <a:lnTo>
                      <a:pt x="177" y="249"/>
                    </a:lnTo>
                    <a:lnTo>
                      <a:pt x="177" y="245"/>
                    </a:lnTo>
                    <a:lnTo>
                      <a:pt x="173" y="243"/>
                    </a:lnTo>
                    <a:lnTo>
                      <a:pt x="171" y="243"/>
                    </a:lnTo>
                    <a:lnTo>
                      <a:pt x="167" y="245"/>
                    </a:lnTo>
                    <a:lnTo>
                      <a:pt x="163" y="252"/>
                    </a:lnTo>
                    <a:lnTo>
                      <a:pt x="157" y="258"/>
                    </a:lnTo>
                    <a:lnTo>
                      <a:pt x="155" y="264"/>
                    </a:lnTo>
                    <a:lnTo>
                      <a:pt x="155" y="270"/>
                    </a:lnTo>
                    <a:lnTo>
                      <a:pt x="153" y="285"/>
                    </a:lnTo>
                    <a:lnTo>
                      <a:pt x="142" y="297"/>
                    </a:lnTo>
                    <a:lnTo>
                      <a:pt x="132" y="309"/>
                    </a:lnTo>
                    <a:lnTo>
                      <a:pt x="122" y="344"/>
                    </a:lnTo>
                    <a:lnTo>
                      <a:pt x="111" y="377"/>
                    </a:lnTo>
                    <a:lnTo>
                      <a:pt x="97" y="410"/>
                    </a:lnTo>
                    <a:lnTo>
                      <a:pt x="83" y="443"/>
                    </a:lnTo>
                    <a:lnTo>
                      <a:pt x="74" y="503"/>
                    </a:lnTo>
                    <a:lnTo>
                      <a:pt x="62" y="561"/>
                    </a:lnTo>
                    <a:lnTo>
                      <a:pt x="50" y="617"/>
                    </a:lnTo>
                    <a:lnTo>
                      <a:pt x="39" y="676"/>
                    </a:lnTo>
                    <a:lnTo>
                      <a:pt x="27" y="767"/>
                    </a:lnTo>
                    <a:lnTo>
                      <a:pt x="17" y="856"/>
                    </a:lnTo>
                    <a:lnTo>
                      <a:pt x="14" y="930"/>
                    </a:lnTo>
                    <a:lnTo>
                      <a:pt x="10" y="1004"/>
                    </a:lnTo>
                    <a:lnTo>
                      <a:pt x="0" y="1151"/>
                    </a:lnTo>
                    <a:lnTo>
                      <a:pt x="2" y="1295"/>
                    </a:lnTo>
                    <a:lnTo>
                      <a:pt x="2" y="1437"/>
                    </a:lnTo>
                    <a:lnTo>
                      <a:pt x="8" y="1609"/>
                    </a:lnTo>
                    <a:lnTo>
                      <a:pt x="14" y="1695"/>
                    </a:lnTo>
                    <a:lnTo>
                      <a:pt x="23" y="1780"/>
                    </a:lnTo>
                    <a:lnTo>
                      <a:pt x="35" y="1864"/>
                    </a:lnTo>
                    <a:lnTo>
                      <a:pt x="50" y="1947"/>
                    </a:lnTo>
                    <a:lnTo>
                      <a:pt x="72" y="2029"/>
                    </a:lnTo>
                    <a:lnTo>
                      <a:pt x="99" y="2108"/>
                    </a:lnTo>
                    <a:lnTo>
                      <a:pt x="118" y="2155"/>
                    </a:lnTo>
                    <a:lnTo>
                      <a:pt x="134" y="2203"/>
                    </a:lnTo>
                    <a:lnTo>
                      <a:pt x="144" y="2227"/>
                    </a:lnTo>
                    <a:lnTo>
                      <a:pt x="157" y="2250"/>
                    </a:lnTo>
                    <a:lnTo>
                      <a:pt x="171" y="2271"/>
                    </a:lnTo>
                    <a:lnTo>
                      <a:pt x="188" y="2291"/>
                    </a:lnTo>
                    <a:lnTo>
                      <a:pt x="190" y="2300"/>
                    </a:lnTo>
                    <a:lnTo>
                      <a:pt x="192" y="2306"/>
                    </a:lnTo>
                    <a:lnTo>
                      <a:pt x="194" y="2314"/>
                    </a:lnTo>
                    <a:lnTo>
                      <a:pt x="194" y="2312"/>
                    </a:lnTo>
                    <a:lnTo>
                      <a:pt x="196" y="2314"/>
                    </a:lnTo>
                    <a:lnTo>
                      <a:pt x="202" y="2318"/>
                    </a:lnTo>
                    <a:lnTo>
                      <a:pt x="206" y="2324"/>
                    </a:lnTo>
                    <a:lnTo>
                      <a:pt x="212" y="2331"/>
                    </a:lnTo>
                    <a:lnTo>
                      <a:pt x="223" y="2343"/>
                    </a:lnTo>
                    <a:lnTo>
                      <a:pt x="231" y="2355"/>
                    </a:lnTo>
                    <a:lnTo>
                      <a:pt x="243" y="2376"/>
                    </a:lnTo>
                    <a:lnTo>
                      <a:pt x="258" y="2397"/>
                    </a:lnTo>
                    <a:lnTo>
                      <a:pt x="266" y="2407"/>
                    </a:lnTo>
                    <a:lnTo>
                      <a:pt x="276" y="2415"/>
                    </a:lnTo>
                    <a:lnTo>
                      <a:pt x="289" y="2434"/>
                    </a:lnTo>
                    <a:lnTo>
                      <a:pt x="301" y="2448"/>
                    </a:lnTo>
                    <a:lnTo>
                      <a:pt x="314" y="2460"/>
                    </a:lnTo>
                    <a:lnTo>
                      <a:pt x="332" y="2469"/>
                    </a:lnTo>
                    <a:lnTo>
                      <a:pt x="336" y="2483"/>
                    </a:lnTo>
                    <a:lnTo>
                      <a:pt x="342" y="2493"/>
                    </a:lnTo>
                    <a:lnTo>
                      <a:pt x="349" y="2500"/>
                    </a:lnTo>
                    <a:lnTo>
                      <a:pt x="357" y="2506"/>
                    </a:lnTo>
                    <a:lnTo>
                      <a:pt x="373" y="2512"/>
                    </a:lnTo>
                    <a:lnTo>
                      <a:pt x="384" y="2516"/>
                    </a:lnTo>
                    <a:lnTo>
                      <a:pt x="394" y="2522"/>
                    </a:lnTo>
                    <a:lnTo>
                      <a:pt x="415" y="2529"/>
                    </a:lnTo>
                    <a:lnTo>
                      <a:pt x="431" y="2535"/>
                    </a:lnTo>
                    <a:lnTo>
                      <a:pt x="443" y="2541"/>
                    </a:lnTo>
                    <a:lnTo>
                      <a:pt x="456" y="2545"/>
                    </a:lnTo>
                    <a:lnTo>
                      <a:pt x="474" y="2549"/>
                    </a:lnTo>
                    <a:lnTo>
                      <a:pt x="489" y="2553"/>
                    </a:lnTo>
                    <a:lnTo>
                      <a:pt x="505" y="2555"/>
                    </a:lnTo>
                    <a:lnTo>
                      <a:pt x="516" y="2555"/>
                    </a:lnTo>
                    <a:lnTo>
                      <a:pt x="526" y="2555"/>
                    </a:lnTo>
                    <a:lnTo>
                      <a:pt x="540" y="2555"/>
                    </a:lnTo>
                    <a:lnTo>
                      <a:pt x="557" y="2555"/>
                    </a:lnTo>
                    <a:lnTo>
                      <a:pt x="578" y="2555"/>
                    </a:lnTo>
                    <a:lnTo>
                      <a:pt x="602" y="2555"/>
                    </a:lnTo>
                    <a:lnTo>
                      <a:pt x="611" y="2553"/>
                    </a:lnTo>
                    <a:lnTo>
                      <a:pt x="623" y="2553"/>
                    </a:lnTo>
                    <a:lnTo>
                      <a:pt x="650" y="2549"/>
                    </a:lnTo>
                    <a:lnTo>
                      <a:pt x="679" y="2543"/>
                    </a:lnTo>
                    <a:lnTo>
                      <a:pt x="691" y="2539"/>
                    </a:lnTo>
                    <a:lnTo>
                      <a:pt x="701" y="2533"/>
                    </a:lnTo>
                    <a:lnTo>
                      <a:pt x="736" y="2508"/>
                    </a:lnTo>
                    <a:lnTo>
                      <a:pt x="769" y="2481"/>
                    </a:lnTo>
                    <a:lnTo>
                      <a:pt x="804" y="2454"/>
                    </a:lnTo>
                    <a:lnTo>
                      <a:pt x="839" y="2434"/>
                    </a:lnTo>
                    <a:lnTo>
                      <a:pt x="854" y="2415"/>
                    </a:lnTo>
                    <a:lnTo>
                      <a:pt x="870" y="2401"/>
                    </a:lnTo>
                    <a:lnTo>
                      <a:pt x="903" y="2374"/>
                    </a:lnTo>
                    <a:lnTo>
                      <a:pt x="941" y="2351"/>
                    </a:lnTo>
                    <a:lnTo>
                      <a:pt x="976" y="2326"/>
                    </a:lnTo>
                    <a:lnTo>
                      <a:pt x="994" y="2308"/>
                    </a:lnTo>
                    <a:lnTo>
                      <a:pt x="1015" y="2289"/>
                    </a:lnTo>
                    <a:lnTo>
                      <a:pt x="1033" y="2271"/>
                    </a:lnTo>
                    <a:lnTo>
                      <a:pt x="1054" y="2256"/>
                    </a:lnTo>
                    <a:lnTo>
                      <a:pt x="1064" y="2238"/>
                    </a:lnTo>
                    <a:lnTo>
                      <a:pt x="1077" y="2219"/>
                    </a:lnTo>
                    <a:lnTo>
                      <a:pt x="1106" y="2186"/>
                    </a:lnTo>
                    <a:lnTo>
                      <a:pt x="1118" y="2176"/>
                    </a:lnTo>
                    <a:lnTo>
                      <a:pt x="1130" y="2166"/>
                    </a:lnTo>
                    <a:lnTo>
                      <a:pt x="1141" y="2157"/>
                    </a:lnTo>
                    <a:lnTo>
                      <a:pt x="1145" y="2153"/>
                    </a:lnTo>
                    <a:lnTo>
                      <a:pt x="1157" y="2128"/>
                    </a:lnTo>
                    <a:lnTo>
                      <a:pt x="1174" y="2104"/>
                    </a:lnTo>
                    <a:lnTo>
                      <a:pt x="1190" y="2079"/>
                    </a:lnTo>
                    <a:lnTo>
                      <a:pt x="1207" y="2058"/>
                    </a:lnTo>
                    <a:lnTo>
                      <a:pt x="1219" y="2046"/>
                    </a:lnTo>
                    <a:lnTo>
                      <a:pt x="1231" y="2034"/>
                    </a:lnTo>
                    <a:lnTo>
                      <a:pt x="1242" y="2025"/>
                    </a:lnTo>
                    <a:lnTo>
                      <a:pt x="1244" y="2023"/>
                    </a:lnTo>
                    <a:lnTo>
                      <a:pt x="1246" y="2021"/>
                    </a:lnTo>
                    <a:lnTo>
                      <a:pt x="1260" y="1998"/>
                    </a:lnTo>
                    <a:lnTo>
                      <a:pt x="1279" y="1980"/>
                    </a:lnTo>
                    <a:lnTo>
                      <a:pt x="1299" y="1961"/>
                    </a:lnTo>
                    <a:lnTo>
                      <a:pt x="1318" y="1945"/>
                    </a:lnTo>
                    <a:lnTo>
                      <a:pt x="1324" y="1932"/>
                    </a:lnTo>
                    <a:lnTo>
                      <a:pt x="1328" y="1924"/>
                    </a:lnTo>
                    <a:lnTo>
                      <a:pt x="1330" y="1918"/>
                    </a:lnTo>
                    <a:lnTo>
                      <a:pt x="1332" y="1916"/>
                    </a:lnTo>
                    <a:lnTo>
                      <a:pt x="1332" y="1914"/>
                    </a:lnTo>
                    <a:lnTo>
                      <a:pt x="1332" y="1918"/>
                    </a:lnTo>
                    <a:lnTo>
                      <a:pt x="1330" y="1922"/>
                    </a:lnTo>
                    <a:lnTo>
                      <a:pt x="1332" y="1924"/>
                    </a:lnTo>
                    <a:lnTo>
                      <a:pt x="1334" y="1924"/>
                    </a:lnTo>
                    <a:lnTo>
                      <a:pt x="1339" y="1922"/>
                    </a:lnTo>
                    <a:lnTo>
                      <a:pt x="1343" y="1918"/>
                    </a:lnTo>
                    <a:lnTo>
                      <a:pt x="1351" y="1910"/>
                    </a:lnTo>
                    <a:lnTo>
                      <a:pt x="1353" y="1904"/>
                    </a:lnTo>
                    <a:lnTo>
                      <a:pt x="1355" y="1897"/>
                    </a:lnTo>
                    <a:lnTo>
                      <a:pt x="1357" y="1889"/>
                    </a:lnTo>
                    <a:lnTo>
                      <a:pt x="1361" y="1883"/>
                    </a:lnTo>
                    <a:lnTo>
                      <a:pt x="1378" y="1869"/>
                    </a:lnTo>
                    <a:lnTo>
                      <a:pt x="1396" y="1856"/>
                    </a:lnTo>
                    <a:lnTo>
                      <a:pt x="1438" y="1829"/>
                    </a:lnTo>
                    <a:lnTo>
                      <a:pt x="1481" y="1805"/>
                    </a:lnTo>
                    <a:lnTo>
                      <a:pt x="1502" y="1790"/>
                    </a:lnTo>
                    <a:lnTo>
                      <a:pt x="1520" y="1776"/>
                    </a:lnTo>
                    <a:lnTo>
                      <a:pt x="1543" y="1774"/>
                    </a:lnTo>
                    <a:lnTo>
                      <a:pt x="1570" y="1770"/>
                    </a:lnTo>
                    <a:lnTo>
                      <a:pt x="1598" y="1770"/>
                    </a:lnTo>
                    <a:lnTo>
                      <a:pt x="1631" y="1767"/>
                    </a:lnTo>
                    <a:lnTo>
                      <a:pt x="1702" y="1765"/>
                    </a:lnTo>
                    <a:lnTo>
                      <a:pt x="1776" y="1763"/>
                    </a:lnTo>
                    <a:lnTo>
                      <a:pt x="1848" y="1763"/>
                    </a:lnTo>
                    <a:lnTo>
                      <a:pt x="1881" y="1763"/>
                    </a:lnTo>
                    <a:lnTo>
                      <a:pt x="1914" y="1763"/>
                    </a:lnTo>
                    <a:lnTo>
                      <a:pt x="1943" y="1763"/>
                    </a:lnTo>
                    <a:lnTo>
                      <a:pt x="1968" y="1763"/>
                    </a:lnTo>
                    <a:lnTo>
                      <a:pt x="1990" y="1763"/>
                    </a:lnTo>
                    <a:lnTo>
                      <a:pt x="2007" y="1763"/>
                    </a:lnTo>
                    <a:lnTo>
                      <a:pt x="2019" y="1763"/>
                    </a:lnTo>
                    <a:lnTo>
                      <a:pt x="2030" y="1763"/>
                    </a:lnTo>
                    <a:lnTo>
                      <a:pt x="2034" y="1765"/>
                    </a:lnTo>
                    <a:lnTo>
                      <a:pt x="2038" y="1765"/>
                    </a:lnTo>
                    <a:lnTo>
                      <a:pt x="2036" y="1767"/>
                    </a:lnTo>
                    <a:lnTo>
                      <a:pt x="2027" y="1770"/>
                    </a:lnTo>
                    <a:lnTo>
                      <a:pt x="2015" y="1772"/>
                    </a:lnTo>
                    <a:lnTo>
                      <a:pt x="2005" y="1774"/>
                    </a:lnTo>
                    <a:lnTo>
                      <a:pt x="1994" y="1776"/>
                    </a:lnTo>
                    <a:lnTo>
                      <a:pt x="1992" y="1778"/>
                    </a:lnTo>
                    <a:lnTo>
                      <a:pt x="1997" y="1780"/>
                    </a:lnTo>
                    <a:lnTo>
                      <a:pt x="2001" y="1782"/>
                    </a:lnTo>
                    <a:lnTo>
                      <a:pt x="2015" y="1784"/>
                    </a:lnTo>
                    <a:lnTo>
                      <a:pt x="2030" y="1788"/>
                    </a:lnTo>
                    <a:lnTo>
                      <a:pt x="2036" y="1790"/>
                    </a:lnTo>
                    <a:lnTo>
                      <a:pt x="2040" y="1790"/>
                    </a:lnTo>
                    <a:lnTo>
                      <a:pt x="2042" y="1790"/>
                    </a:lnTo>
                    <a:lnTo>
                      <a:pt x="2040" y="1790"/>
                    </a:lnTo>
                    <a:lnTo>
                      <a:pt x="2044" y="1792"/>
                    </a:lnTo>
                    <a:lnTo>
                      <a:pt x="2046" y="1792"/>
                    </a:lnTo>
                    <a:lnTo>
                      <a:pt x="2046" y="1790"/>
                    </a:lnTo>
                    <a:lnTo>
                      <a:pt x="2044" y="1784"/>
                    </a:lnTo>
                    <a:lnTo>
                      <a:pt x="2040" y="1778"/>
                    </a:lnTo>
                    <a:lnTo>
                      <a:pt x="2036" y="1770"/>
                    </a:lnTo>
                    <a:lnTo>
                      <a:pt x="2034" y="1765"/>
                    </a:lnTo>
                    <a:lnTo>
                      <a:pt x="2034" y="1767"/>
                    </a:lnTo>
                    <a:lnTo>
                      <a:pt x="2036" y="1772"/>
                    </a:lnTo>
                    <a:lnTo>
                      <a:pt x="2038" y="1778"/>
                    </a:lnTo>
                    <a:lnTo>
                      <a:pt x="2040" y="1782"/>
                    </a:lnTo>
                    <a:lnTo>
                      <a:pt x="2044" y="1786"/>
                    </a:lnTo>
                    <a:lnTo>
                      <a:pt x="2046" y="1790"/>
                    </a:lnTo>
                    <a:lnTo>
                      <a:pt x="2048" y="1792"/>
                    </a:lnTo>
                    <a:lnTo>
                      <a:pt x="2046" y="1790"/>
                    </a:lnTo>
                    <a:lnTo>
                      <a:pt x="2040" y="1765"/>
                    </a:lnTo>
                    <a:lnTo>
                      <a:pt x="2034" y="615"/>
                    </a:lnTo>
                    <a:close/>
                  </a:path>
                </a:pathLst>
              </a:custGeom>
              <a:solidFill>
                <a:srgbClr val="CC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3" name="Freeform 87"/>
              <p:cNvSpPr>
                <a:spLocks/>
              </p:cNvSpPr>
              <p:nvPr/>
            </p:nvSpPr>
            <p:spPr bwMode="auto">
              <a:xfrm>
                <a:off x="3351" y="2387"/>
                <a:ext cx="1330" cy="1845"/>
              </a:xfrm>
              <a:custGeom>
                <a:avLst/>
                <a:gdLst>
                  <a:gd name="T0" fmla="*/ 713 w 2081"/>
                  <a:gd name="T1" fmla="*/ 322 h 2589"/>
                  <a:gd name="T2" fmla="*/ 681 w 2081"/>
                  <a:gd name="T3" fmla="*/ 316 h 2589"/>
                  <a:gd name="T4" fmla="*/ 525 w 2081"/>
                  <a:gd name="T5" fmla="*/ 281 h 2589"/>
                  <a:gd name="T6" fmla="*/ 467 w 2081"/>
                  <a:gd name="T7" fmla="*/ 206 h 2589"/>
                  <a:gd name="T8" fmla="*/ 456 w 2081"/>
                  <a:gd name="T9" fmla="*/ 185 h 2589"/>
                  <a:gd name="T10" fmla="*/ 360 w 2081"/>
                  <a:gd name="T11" fmla="*/ 81 h 2589"/>
                  <a:gd name="T12" fmla="*/ 328 w 2081"/>
                  <a:gd name="T13" fmla="*/ 58 h 2589"/>
                  <a:gd name="T14" fmla="*/ 323 w 2081"/>
                  <a:gd name="T15" fmla="*/ 54 h 2589"/>
                  <a:gd name="T16" fmla="*/ 180 w 2081"/>
                  <a:gd name="T17" fmla="*/ 4 h 2589"/>
                  <a:gd name="T18" fmla="*/ 122 w 2081"/>
                  <a:gd name="T19" fmla="*/ 47 h 2589"/>
                  <a:gd name="T20" fmla="*/ 84 w 2081"/>
                  <a:gd name="T21" fmla="*/ 104 h 2589"/>
                  <a:gd name="T22" fmla="*/ 86 w 2081"/>
                  <a:gd name="T23" fmla="*/ 133 h 2589"/>
                  <a:gd name="T24" fmla="*/ 59 w 2081"/>
                  <a:gd name="T25" fmla="*/ 156 h 2589"/>
                  <a:gd name="T26" fmla="*/ 6 w 2081"/>
                  <a:gd name="T27" fmla="*/ 443 h 2589"/>
                  <a:gd name="T28" fmla="*/ 70 w 2081"/>
                  <a:gd name="T29" fmla="*/ 1165 h 2589"/>
                  <a:gd name="T30" fmla="*/ 91 w 2081"/>
                  <a:gd name="T31" fmla="*/ 1187 h 2589"/>
                  <a:gd name="T32" fmla="*/ 111 w 2081"/>
                  <a:gd name="T33" fmla="*/ 1236 h 2589"/>
                  <a:gd name="T34" fmla="*/ 157 w 2081"/>
                  <a:gd name="T35" fmla="*/ 1291 h 2589"/>
                  <a:gd name="T36" fmla="*/ 252 w 2081"/>
                  <a:gd name="T37" fmla="*/ 1315 h 2589"/>
                  <a:gd name="T38" fmla="*/ 355 w 2081"/>
                  <a:gd name="T39" fmla="*/ 1250 h 2589"/>
                  <a:gd name="T40" fmla="*/ 463 w 2081"/>
                  <a:gd name="T41" fmla="*/ 1125 h 2589"/>
                  <a:gd name="T42" fmla="*/ 520 w 2081"/>
                  <a:gd name="T43" fmla="*/ 1042 h 2589"/>
                  <a:gd name="T44" fmla="*/ 548 w 2081"/>
                  <a:gd name="T45" fmla="*/ 973 h 2589"/>
                  <a:gd name="T46" fmla="*/ 561 w 2081"/>
                  <a:gd name="T47" fmla="*/ 968 h 2589"/>
                  <a:gd name="T48" fmla="*/ 702 w 2081"/>
                  <a:gd name="T49" fmla="*/ 914 h 2589"/>
                  <a:gd name="T50" fmla="*/ 832 w 2081"/>
                  <a:gd name="T51" fmla="*/ 902 h 2589"/>
                  <a:gd name="T52" fmla="*/ 821 w 2081"/>
                  <a:gd name="T53" fmla="*/ 921 h 2589"/>
                  <a:gd name="T54" fmla="*/ 842 w 2081"/>
                  <a:gd name="T55" fmla="*/ 925 h 2589"/>
                  <a:gd name="T56" fmla="*/ 837 w 2081"/>
                  <a:gd name="T57" fmla="*/ 905 h 2589"/>
                  <a:gd name="T58" fmla="*/ 843 w 2081"/>
                  <a:gd name="T59" fmla="*/ 911 h 2589"/>
                  <a:gd name="T60" fmla="*/ 840 w 2081"/>
                  <a:gd name="T61" fmla="*/ 927 h 2589"/>
                  <a:gd name="T62" fmla="*/ 831 w 2081"/>
                  <a:gd name="T63" fmla="*/ 902 h 2589"/>
                  <a:gd name="T64" fmla="*/ 840 w 2081"/>
                  <a:gd name="T65" fmla="*/ 909 h 2589"/>
                  <a:gd name="T66" fmla="*/ 843 w 2081"/>
                  <a:gd name="T67" fmla="*/ 911 h 2589"/>
                  <a:gd name="T68" fmla="*/ 826 w 2081"/>
                  <a:gd name="T69" fmla="*/ 918 h 2589"/>
                  <a:gd name="T70" fmla="*/ 788 w 2081"/>
                  <a:gd name="T71" fmla="*/ 896 h 2589"/>
                  <a:gd name="T72" fmla="*/ 557 w 2081"/>
                  <a:gd name="T73" fmla="*/ 961 h 2589"/>
                  <a:gd name="T74" fmla="*/ 550 w 2081"/>
                  <a:gd name="T75" fmla="*/ 985 h 2589"/>
                  <a:gd name="T76" fmla="*/ 525 w 2081"/>
                  <a:gd name="T77" fmla="*/ 1009 h 2589"/>
                  <a:gd name="T78" fmla="*/ 468 w 2081"/>
                  <a:gd name="T79" fmla="*/ 1098 h 2589"/>
                  <a:gd name="T80" fmla="*/ 371 w 2081"/>
                  <a:gd name="T81" fmla="*/ 1209 h 2589"/>
                  <a:gd name="T82" fmla="*/ 253 w 2081"/>
                  <a:gd name="T83" fmla="*/ 1298 h 2589"/>
                  <a:gd name="T84" fmla="*/ 167 w 2081"/>
                  <a:gd name="T85" fmla="*/ 1281 h 2589"/>
                  <a:gd name="T86" fmla="*/ 125 w 2081"/>
                  <a:gd name="T87" fmla="*/ 1245 h 2589"/>
                  <a:gd name="T88" fmla="*/ 86 w 2081"/>
                  <a:gd name="T89" fmla="*/ 1174 h 2589"/>
                  <a:gd name="T90" fmla="*/ 91 w 2081"/>
                  <a:gd name="T91" fmla="*/ 1173 h 2589"/>
                  <a:gd name="T92" fmla="*/ 8 w 2081"/>
                  <a:gd name="T93" fmla="*/ 738 h 2589"/>
                  <a:gd name="T94" fmla="*/ 47 w 2081"/>
                  <a:gd name="T95" fmla="*/ 234 h 2589"/>
                  <a:gd name="T96" fmla="*/ 75 w 2081"/>
                  <a:gd name="T97" fmla="*/ 145 h 2589"/>
                  <a:gd name="T98" fmla="*/ 82 w 2081"/>
                  <a:gd name="T99" fmla="*/ 144 h 2589"/>
                  <a:gd name="T100" fmla="*/ 115 w 2081"/>
                  <a:gd name="T101" fmla="*/ 77 h 2589"/>
                  <a:gd name="T102" fmla="*/ 138 w 2081"/>
                  <a:gd name="T103" fmla="*/ 54 h 2589"/>
                  <a:gd name="T104" fmla="*/ 213 w 2081"/>
                  <a:gd name="T105" fmla="*/ 17 h 2589"/>
                  <a:gd name="T106" fmla="*/ 327 w 2081"/>
                  <a:gd name="T107" fmla="*/ 71 h 2589"/>
                  <a:gd name="T108" fmla="*/ 321 w 2081"/>
                  <a:gd name="T109" fmla="*/ 68 h 2589"/>
                  <a:gd name="T110" fmla="*/ 384 w 2081"/>
                  <a:gd name="T111" fmla="*/ 111 h 2589"/>
                  <a:gd name="T112" fmla="*/ 447 w 2081"/>
                  <a:gd name="T113" fmla="*/ 205 h 2589"/>
                  <a:gd name="T114" fmla="*/ 460 w 2081"/>
                  <a:gd name="T115" fmla="*/ 219 h 2589"/>
                  <a:gd name="T116" fmla="*/ 552 w 2081"/>
                  <a:gd name="T117" fmla="*/ 303 h 2589"/>
                  <a:gd name="T118" fmla="*/ 682 w 2081"/>
                  <a:gd name="T119" fmla="*/ 327 h 2589"/>
                  <a:gd name="T120" fmla="*/ 777 w 2081"/>
                  <a:gd name="T121" fmla="*/ 335 h 258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081"/>
                  <a:gd name="T184" fmla="*/ 0 h 2589"/>
                  <a:gd name="T185" fmla="*/ 2081 w 2081"/>
                  <a:gd name="T186" fmla="*/ 2589 h 258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081" h="2589">
                    <a:moveTo>
                      <a:pt x="2066" y="627"/>
                    </a:moveTo>
                    <a:lnTo>
                      <a:pt x="2035" y="636"/>
                    </a:lnTo>
                    <a:lnTo>
                      <a:pt x="2033" y="638"/>
                    </a:lnTo>
                    <a:lnTo>
                      <a:pt x="2050" y="632"/>
                    </a:lnTo>
                    <a:lnTo>
                      <a:pt x="2037" y="621"/>
                    </a:lnTo>
                    <a:lnTo>
                      <a:pt x="2033" y="625"/>
                    </a:lnTo>
                    <a:lnTo>
                      <a:pt x="2033" y="632"/>
                    </a:lnTo>
                    <a:lnTo>
                      <a:pt x="2043" y="617"/>
                    </a:lnTo>
                    <a:lnTo>
                      <a:pt x="2039" y="617"/>
                    </a:lnTo>
                    <a:lnTo>
                      <a:pt x="2046" y="634"/>
                    </a:lnTo>
                    <a:lnTo>
                      <a:pt x="2046" y="617"/>
                    </a:lnTo>
                    <a:lnTo>
                      <a:pt x="2035" y="619"/>
                    </a:lnTo>
                    <a:lnTo>
                      <a:pt x="2017" y="619"/>
                    </a:lnTo>
                    <a:lnTo>
                      <a:pt x="1994" y="621"/>
                    </a:lnTo>
                    <a:lnTo>
                      <a:pt x="1967" y="623"/>
                    </a:lnTo>
                    <a:lnTo>
                      <a:pt x="1936" y="625"/>
                    </a:lnTo>
                    <a:lnTo>
                      <a:pt x="1903" y="627"/>
                    </a:lnTo>
                    <a:lnTo>
                      <a:pt x="1870" y="627"/>
                    </a:lnTo>
                    <a:lnTo>
                      <a:pt x="1804" y="632"/>
                    </a:lnTo>
                    <a:lnTo>
                      <a:pt x="1773" y="634"/>
                    </a:lnTo>
                    <a:lnTo>
                      <a:pt x="1744" y="634"/>
                    </a:lnTo>
                    <a:lnTo>
                      <a:pt x="1722" y="636"/>
                    </a:lnTo>
                    <a:lnTo>
                      <a:pt x="1703" y="638"/>
                    </a:lnTo>
                    <a:lnTo>
                      <a:pt x="1691" y="638"/>
                    </a:lnTo>
                    <a:lnTo>
                      <a:pt x="1687" y="640"/>
                    </a:lnTo>
                    <a:lnTo>
                      <a:pt x="1680" y="640"/>
                    </a:lnTo>
                    <a:lnTo>
                      <a:pt x="1674" y="644"/>
                    </a:lnTo>
                    <a:lnTo>
                      <a:pt x="1674" y="646"/>
                    </a:lnTo>
                    <a:lnTo>
                      <a:pt x="1685" y="656"/>
                    </a:lnTo>
                    <a:lnTo>
                      <a:pt x="1676" y="644"/>
                    </a:lnTo>
                    <a:lnTo>
                      <a:pt x="1676" y="642"/>
                    </a:lnTo>
                    <a:lnTo>
                      <a:pt x="1683" y="656"/>
                    </a:lnTo>
                    <a:lnTo>
                      <a:pt x="1683" y="640"/>
                    </a:lnTo>
                    <a:lnTo>
                      <a:pt x="1689" y="642"/>
                    </a:lnTo>
                    <a:lnTo>
                      <a:pt x="1687" y="640"/>
                    </a:lnTo>
                    <a:lnTo>
                      <a:pt x="1680" y="656"/>
                    </a:lnTo>
                    <a:lnTo>
                      <a:pt x="1691" y="644"/>
                    </a:lnTo>
                    <a:lnTo>
                      <a:pt x="1687" y="640"/>
                    </a:lnTo>
                    <a:lnTo>
                      <a:pt x="1680" y="632"/>
                    </a:lnTo>
                    <a:lnTo>
                      <a:pt x="1676" y="627"/>
                    </a:lnTo>
                    <a:lnTo>
                      <a:pt x="1668" y="625"/>
                    </a:lnTo>
                    <a:lnTo>
                      <a:pt x="1666" y="623"/>
                    </a:lnTo>
                    <a:lnTo>
                      <a:pt x="1631" y="619"/>
                    </a:lnTo>
                    <a:lnTo>
                      <a:pt x="1600" y="619"/>
                    </a:lnTo>
                    <a:lnTo>
                      <a:pt x="1536" y="617"/>
                    </a:lnTo>
                    <a:lnTo>
                      <a:pt x="1534" y="634"/>
                    </a:lnTo>
                    <a:lnTo>
                      <a:pt x="1540" y="619"/>
                    </a:lnTo>
                    <a:lnTo>
                      <a:pt x="1515" y="611"/>
                    </a:lnTo>
                    <a:lnTo>
                      <a:pt x="1509" y="611"/>
                    </a:lnTo>
                    <a:lnTo>
                      <a:pt x="1482" y="605"/>
                    </a:lnTo>
                    <a:lnTo>
                      <a:pt x="1456" y="603"/>
                    </a:lnTo>
                    <a:lnTo>
                      <a:pt x="1433" y="599"/>
                    </a:lnTo>
                    <a:lnTo>
                      <a:pt x="1429" y="615"/>
                    </a:lnTo>
                    <a:lnTo>
                      <a:pt x="1435" y="601"/>
                    </a:lnTo>
                    <a:lnTo>
                      <a:pt x="1439" y="603"/>
                    </a:lnTo>
                    <a:lnTo>
                      <a:pt x="1423" y="592"/>
                    </a:lnTo>
                    <a:lnTo>
                      <a:pt x="1419" y="588"/>
                    </a:lnTo>
                    <a:lnTo>
                      <a:pt x="1400" y="580"/>
                    </a:lnTo>
                    <a:lnTo>
                      <a:pt x="1363" y="566"/>
                    </a:lnTo>
                    <a:lnTo>
                      <a:pt x="1326" y="553"/>
                    </a:lnTo>
                    <a:lnTo>
                      <a:pt x="1307" y="547"/>
                    </a:lnTo>
                    <a:lnTo>
                      <a:pt x="1293" y="541"/>
                    </a:lnTo>
                    <a:lnTo>
                      <a:pt x="1284" y="553"/>
                    </a:lnTo>
                    <a:lnTo>
                      <a:pt x="1295" y="541"/>
                    </a:lnTo>
                    <a:lnTo>
                      <a:pt x="1276" y="526"/>
                    </a:lnTo>
                    <a:lnTo>
                      <a:pt x="1256" y="512"/>
                    </a:lnTo>
                    <a:lnTo>
                      <a:pt x="1251" y="508"/>
                    </a:lnTo>
                    <a:lnTo>
                      <a:pt x="1231" y="493"/>
                    </a:lnTo>
                    <a:lnTo>
                      <a:pt x="1210" y="485"/>
                    </a:lnTo>
                    <a:lnTo>
                      <a:pt x="1204" y="500"/>
                    </a:lnTo>
                    <a:lnTo>
                      <a:pt x="1216" y="489"/>
                    </a:lnTo>
                    <a:lnTo>
                      <a:pt x="1202" y="471"/>
                    </a:lnTo>
                    <a:lnTo>
                      <a:pt x="1190" y="454"/>
                    </a:lnTo>
                    <a:lnTo>
                      <a:pt x="1177" y="440"/>
                    </a:lnTo>
                    <a:lnTo>
                      <a:pt x="1161" y="425"/>
                    </a:lnTo>
                    <a:lnTo>
                      <a:pt x="1150" y="438"/>
                    </a:lnTo>
                    <a:lnTo>
                      <a:pt x="1163" y="427"/>
                    </a:lnTo>
                    <a:lnTo>
                      <a:pt x="1157" y="419"/>
                    </a:lnTo>
                    <a:lnTo>
                      <a:pt x="1146" y="431"/>
                    </a:lnTo>
                    <a:lnTo>
                      <a:pt x="1161" y="425"/>
                    </a:lnTo>
                    <a:lnTo>
                      <a:pt x="1157" y="419"/>
                    </a:lnTo>
                    <a:lnTo>
                      <a:pt x="1152" y="413"/>
                    </a:lnTo>
                    <a:lnTo>
                      <a:pt x="1150" y="407"/>
                    </a:lnTo>
                    <a:lnTo>
                      <a:pt x="1144" y="405"/>
                    </a:lnTo>
                    <a:lnTo>
                      <a:pt x="1144" y="403"/>
                    </a:lnTo>
                    <a:lnTo>
                      <a:pt x="1134" y="415"/>
                    </a:lnTo>
                    <a:lnTo>
                      <a:pt x="1146" y="403"/>
                    </a:lnTo>
                    <a:lnTo>
                      <a:pt x="1148" y="407"/>
                    </a:lnTo>
                    <a:lnTo>
                      <a:pt x="1146" y="407"/>
                    </a:lnTo>
                    <a:lnTo>
                      <a:pt x="1142" y="401"/>
                    </a:lnTo>
                    <a:lnTo>
                      <a:pt x="1136" y="396"/>
                    </a:lnTo>
                    <a:lnTo>
                      <a:pt x="1130" y="396"/>
                    </a:lnTo>
                    <a:lnTo>
                      <a:pt x="1124" y="394"/>
                    </a:lnTo>
                    <a:lnTo>
                      <a:pt x="1119" y="394"/>
                    </a:lnTo>
                    <a:lnTo>
                      <a:pt x="1119" y="411"/>
                    </a:lnTo>
                    <a:lnTo>
                      <a:pt x="1126" y="394"/>
                    </a:lnTo>
                    <a:lnTo>
                      <a:pt x="1130" y="398"/>
                    </a:lnTo>
                    <a:lnTo>
                      <a:pt x="1126" y="396"/>
                    </a:lnTo>
                    <a:lnTo>
                      <a:pt x="1122" y="392"/>
                    </a:lnTo>
                    <a:lnTo>
                      <a:pt x="1111" y="403"/>
                    </a:lnTo>
                    <a:lnTo>
                      <a:pt x="1126" y="396"/>
                    </a:lnTo>
                    <a:lnTo>
                      <a:pt x="1126" y="390"/>
                    </a:lnTo>
                    <a:lnTo>
                      <a:pt x="1124" y="382"/>
                    </a:lnTo>
                    <a:lnTo>
                      <a:pt x="1122" y="380"/>
                    </a:lnTo>
                    <a:lnTo>
                      <a:pt x="1115" y="363"/>
                    </a:lnTo>
                    <a:lnTo>
                      <a:pt x="1109" y="351"/>
                    </a:lnTo>
                    <a:lnTo>
                      <a:pt x="1105" y="343"/>
                    </a:lnTo>
                    <a:lnTo>
                      <a:pt x="1101" y="337"/>
                    </a:lnTo>
                    <a:lnTo>
                      <a:pt x="1097" y="332"/>
                    </a:lnTo>
                    <a:lnTo>
                      <a:pt x="1086" y="324"/>
                    </a:lnTo>
                    <a:lnTo>
                      <a:pt x="1078" y="318"/>
                    </a:lnTo>
                    <a:lnTo>
                      <a:pt x="1068" y="310"/>
                    </a:lnTo>
                    <a:lnTo>
                      <a:pt x="1058" y="322"/>
                    </a:lnTo>
                    <a:lnTo>
                      <a:pt x="1072" y="314"/>
                    </a:lnTo>
                    <a:lnTo>
                      <a:pt x="1058" y="291"/>
                    </a:lnTo>
                    <a:lnTo>
                      <a:pt x="1053" y="285"/>
                    </a:lnTo>
                    <a:lnTo>
                      <a:pt x="1033" y="260"/>
                    </a:lnTo>
                    <a:lnTo>
                      <a:pt x="1010" y="238"/>
                    </a:lnTo>
                    <a:lnTo>
                      <a:pt x="987" y="217"/>
                    </a:lnTo>
                    <a:lnTo>
                      <a:pt x="963" y="196"/>
                    </a:lnTo>
                    <a:lnTo>
                      <a:pt x="957" y="192"/>
                    </a:lnTo>
                    <a:lnTo>
                      <a:pt x="930" y="178"/>
                    </a:lnTo>
                    <a:lnTo>
                      <a:pt x="905" y="165"/>
                    </a:lnTo>
                    <a:lnTo>
                      <a:pt x="876" y="157"/>
                    </a:lnTo>
                    <a:lnTo>
                      <a:pt x="872" y="172"/>
                    </a:lnTo>
                    <a:lnTo>
                      <a:pt x="882" y="159"/>
                    </a:lnTo>
                    <a:lnTo>
                      <a:pt x="868" y="149"/>
                    </a:lnTo>
                    <a:lnTo>
                      <a:pt x="860" y="143"/>
                    </a:lnTo>
                    <a:lnTo>
                      <a:pt x="851" y="137"/>
                    </a:lnTo>
                    <a:lnTo>
                      <a:pt x="847" y="134"/>
                    </a:lnTo>
                    <a:lnTo>
                      <a:pt x="843" y="130"/>
                    </a:lnTo>
                    <a:lnTo>
                      <a:pt x="839" y="128"/>
                    </a:lnTo>
                    <a:lnTo>
                      <a:pt x="835" y="126"/>
                    </a:lnTo>
                    <a:lnTo>
                      <a:pt x="827" y="122"/>
                    </a:lnTo>
                    <a:lnTo>
                      <a:pt x="816" y="120"/>
                    </a:lnTo>
                    <a:lnTo>
                      <a:pt x="810" y="134"/>
                    </a:lnTo>
                    <a:lnTo>
                      <a:pt x="822" y="124"/>
                    </a:lnTo>
                    <a:lnTo>
                      <a:pt x="810" y="112"/>
                    </a:lnTo>
                    <a:lnTo>
                      <a:pt x="804" y="104"/>
                    </a:lnTo>
                    <a:lnTo>
                      <a:pt x="800" y="99"/>
                    </a:lnTo>
                    <a:lnTo>
                      <a:pt x="798" y="97"/>
                    </a:lnTo>
                    <a:lnTo>
                      <a:pt x="787" y="108"/>
                    </a:lnTo>
                    <a:lnTo>
                      <a:pt x="781" y="122"/>
                    </a:lnTo>
                    <a:lnTo>
                      <a:pt x="787" y="124"/>
                    </a:lnTo>
                    <a:lnTo>
                      <a:pt x="794" y="122"/>
                    </a:lnTo>
                    <a:lnTo>
                      <a:pt x="798" y="120"/>
                    </a:lnTo>
                    <a:lnTo>
                      <a:pt x="802" y="114"/>
                    </a:lnTo>
                    <a:lnTo>
                      <a:pt x="804" y="108"/>
                    </a:lnTo>
                    <a:lnTo>
                      <a:pt x="802" y="101"/>
                    </a:lnTo>
                    <a:lnTo>
                      <a:pt x="775" y="120"/>
                    </a:lnTo>
                    <a:lnTo>
                      <a:pt x="777" y="122"/>
                    </a:lnTo>
                    <a:lnTo>
                      <a:pt x="787" y="110"/>
                    </a:lnTo>
                    <a:lnTo>
                      <a:pt x="773" y="116"/>
                    </a:lnTo>
                    <a:lnTo>
                      <a:pt x="777" y="122"/>
                    </a:lnTo>
                    <a:lnTo>
                      <a:pt x="779" y="128"/>
                    </a:lnTo>
                    <a:lnTo>
                      <a:pt x="796" y="122"/>
                    </a:lnTo>
                    <a:lnTo>
                      <a:pt x="779" y="122"/>
                    </a:lnTo>
                    <a:lnTo>
                      <a:pt x="779" y="116"/>
                    </a:lnTo>
                    <a:lnTo>
                      <a:pt x="779" y="118"/>
                    </a:lnTo>
                    <a:lnTo>
                      <a:pt x="794" y="124"/>
                    </a:lnTo>
                    <a:lnTo>
                      <a:pt x="787" y="110"/>
                    </a:lnTo>
                    <a:lnTo>
                      <a:pt x="783" y="112"/>
                    </a:lnTo>
                    <a:lnTo>
                      <a:pt x="794" y="108"/>
                    </a:lnTo>
                    <a:lnTo>
                      <a:pt x="792" y="108"/>
                    </a:lnTo>
                    <a:lnTo>
                      <a:pt x="792" y="124"/>
                    </a:lnTo>
                    <a:lnTo>
                      <a:pt x="798" y="108"/>
                    </a:lnTo>
                    <a:lnTo>
                      <a:pt x="792" y="106"/>
                    </a:lnTo>
                    <a:lnTo>
                      <a:pt x="783" y="101"/>
                    </a:lnTo>
                    <a:lnTo>
                      <a:pt x="771" y="93"/>
                    </a:lnTo>
                    <a:lnTo>
                      <a:pt x="765" y="110"/>
                    </a:lnTo>
                    <a:lnTo>
                      <a:pt x="777" y="97"/>
                    </a:lnTo>
                    <a:lnTo>
                      <a:pt x="759" y="85"/>
                    </a:lnTo>
                    <a:lnTo>
                      <a:pt x="748" y="97"/>
                    </a:lnTo>
                    <a:lnTo>
                      <a:pt x="759" y="85"/>
                    </a:lnTo>
                    <a:lnTo>
                      <a:pt x="734" y="68"/>
                    </a:lnTo>
                    <a:lnTo>
                      <a:pt x="728" y="64"/>
                    </a:lnTo>
                    <a:lnTo>
                      <a:pt x="701" y="48"/>
                    </a:lnTo>
                    <a:lnTo>
                      <a:pt x="672" y="35"/>
                    </a:lnTo>
                    <a:lnTo>
                      <a:pt x="643" y="25"/>
                    </a:lnTo>
                    <a:lnTo>
                      <a:pt x="585" y="11"/>
                    </a:lnTo>
                    <a:lnTo>
                      <a:pt x="579" y="9"/>
                    </a:lnTo>
                    <a:lnTo>
                      <a:pt x="521" y="0"/>
                    </a:lnTo>
                    <a:lnTo>
                      <a:pt x="517" y="0"/>
                    </a:lnTo>
                    <a:lnTo>
                      <a:pt x="497" y="2"/>
                    </a:lnTo>
                    <a:lnTo>
                      <a:pt x="478" y="5"/>
                    </a:lnTo>
                    <a:lnTo>
                      <a:pt x="462" y="7"/>
                    </a:lnTo>
                    <a:lnTo>
                      <a:pt x="449" y="7"/>
                    </a:lnTo>
                    <a:lnTo>
                      <a:pt x="439" y="7"/>
                    </a:lnTo>
                    <a:lnTo>
                      <a:pt x="431" y="7"/>
                    </a:lnTo>
                    <a:lnTo>
                      <a:pt x="420" y="9"/>
                    </a:lnTo>
                    <a:lnTo>
                      <a:pt x="414" y="9"/>
                    </a:lnTo>
                    <a:lnTo>
                      <a:pt x="406" y="13"/>
                    </a:lnTo>
                    <a:lnTo>
                      <a:pt x="400" y="17"/>
                    </a:lnTo>
                    <a:lnTo>
                      <a:pt x="389" y="23"/>
                    </a:lnTo>
                    <a:lnTo>
                      <a:pt x="377" y="35"/>
                    </a:lnTo>
                    <a:lnTo>
                      <a:pt x="367" y="44"/>
                    </a:lnTo>
                    <a:lnTo>
                      <a:pt x="356" y="54"/>
                    </a:lnTo>
                    <a:lnTo>
                      <a:pt x="367" y="66"/>
                    </a:lnTo>
                    <a:lnTo>
                      <a:pt x="356" y="54"/>
                    </a:lnTo>
                    <a:lnTo>
                      <a:pt x="348" y="60"/>
                    </a:lnTo>
                    <a:lnTo>
                      <a:pt x="340" y="66"/>
                    </a:lnTo>
                    <a:lnTo>
                      <a:pt x="350" y="79"/>
                    </a:lnTo>
                    <a:lnTo>
                      <a:pt x="344" y="62"/>
                    </a:lnTo>
                    <a:lnTo>
                      <a:pt x="325" y="75"/>
                    </a:lnTo>
                    <a:lnTo>
                      <a:pt x="317" y="81"/>
                    </a:lnTo>
                    <a:lnTo>
                      <a:pt x="309" y="85"/>
                    </a:lnTo>
                    <a:lnTo>
                      <a:pt x="305" y="87"/>
                    </a:lnTo>
                    <a:lnTo>
                      <a:pt x="301" y="89"/>
                    </a:lnTo>
                    <a:lnTo>
                      <a:pt x="299" y="93"/>
                    </a:lnTo>
                    <a:lnTo>
                      <a:pt x="286" y="106"/>
                    </a:lnTo>
                    <a:lnTo>
                      <a:pt x="282" y="110"/>
                    </a:lnTo>
                    <a:lnTo>
                      <a:pt x="278" y="120"/>
                    </a:lnTo>
                    <a:lnTo>
                      <a:pt x="290" y="128"/>
                    </a:lnTo>
                    <a:lnTo>
                      <a:pt x="282" y="116"/>
                    </a:lnTo>
                    <a:lnTo>
                      <a:pt x="274" y="120"/>
                    </a:lnTo>
                    <a:lnTo>
                      <a:pt x="284" y="132"/>
                    </a:lnTo>
                    <a:lnTo>
                      <a:pt x="278" y="116"/>
                    </a:lnTo>
                    <a:lnTo>
                      <a:pt x="272" y="118"/>
                    </a:lnTo>
                    <a:lnTo>
                      <a:pt x="268" y="120"/>
                    </a:lnTo>
                    <a:lnTo>
                      <a:pt x="261" y="124"/>
                    </a:lnTo>
                    <a:lnTo>
                      <a:pt x="257" y="128"/>
                    </a:lnTo>
                    <a:lnTo>
                      <a:pt x="257" y="130"/>
                    </a:lnTo>
                    <a:lnTo>
                      <a:pt x="270" y="139"/>
                    </a:lnTo>
                    <a:lnTo>
                      <a:pt x="259" y="128"/>
                    </a:lnTo>
                    <a:lnTo>
                      <a:pt x="239" y="151"/>
                    </a:lnTo>
                    <a:lnTo>
                      <a:pt x="235" y="157"/>
                    </a:lnTo>
                    <a:lnTo>
                      <a:pt x="216" y="184"/>
                    </a:lnTo>
                    <a:lnTo>
                      <a:pt x="202" y="209"/>
                    </a:lnTo>
                    <a:lnTo>
                      <a:pt x="216" y="215"/>
                    </a:lnTo>
                    <a:lnTo>
                      <a:pt x="206" y="205"/>
                    </a:lnTo>
                    <a:lnTo>
                      <a:pt x="187" y="229"/>
                    </a:lnTo>
                    <a:lnTo>
                      <a:pt x="185" y="233"/>
                    </a:lnTo>
                    <a:lnTo>
                      <a:pt x="185" y="236"/>
                    </a:lnTo>
                    <a:lnTo>
                      <a:pt x="181" y="244"/>
                    </a:lnTo>
                    <a:lnTo>
                      <a:pt x="179" y="252"/>
                    </a:lnTo>
                    <a:lnTo>
                      <a:pt x="179" y="258"/>
                    </a:lnTo>
                    <a:lnTo>
                      <a:pt x="177" y="264"/>
                    </a:lnTo>
                    <a:lnTo>
                      <a:pt x="193" y="264"/>
                    </a:lnTo>
                    <a:lnTo>
                      <a:pt x="179" y="258"/>
                    </a:lnTo>
                    <a:lnTo>
                      <a:pt x="179" y="262"/>
                    </a:lnTo>
                    <a:lnTo>
                      <a:pt x="177" y="262"/>
                    </a:lnTo>
                    <a:lnTo>
                      <a:pt x="193" y="269"/>
                    </a:lnTo>
                    <a:lnTo>
                      <a:pt x="208" y="262"/>
                    </a:lnTo>
                    <a:lnTo>
                      <a:pt x="206" y="256"/>
                    </a:lnTo>
                    <a:lnTo>
                      <a:pt x="200" y="254"/>
                    </a:lnTo>
                    <a:lnTo>
                      <a:pt x="193" y="252"/>
                    </a:lnTo>
                    <a:lnTo>
                      <a:pt x="187" y="254"/>
                    </a:lnTo>
                    <a:lnTo>
                      <a:pt x="181" y="256"/>
                    </a:lnTo>
                    <a:lnTo>
                      <a:pt x="210" y="269"/>
                    </a:lnTo>
                    <a:lnTo>
                      <a:pt x="210" y="266"/>
                    </a:lnTo>
                    <a:lnTo>
                      <a:pt x="210" y="262"/>
                    </a:lnTo>
                    <a:lnTo>
                      <a:pt x="208" y="256"/>
                    </a:lnTo>
                    <a:lnTo>
                      <a:pt x="204" y="250"/>
                    </a:lnTo>
                    <a:lnTo>
                      <a:pt x="200" y="246"/>
                    </a:lnTo>
                    <a:lnTo>
                      <a:pt x="195" y="244"/>
                    </a:lnTo>
                    <a:lnTo>
                      <a:pt x="189" y="244"/>
                    </a:lnTo>
                    <a:lnTo>
                      <a:pt x="183" y="244"/>
                    </a:lnTo>
                    <a:lnTo>
                      <a:pt x="181" y="246"/>
                    </a:lnTo>
                    <a:lnTo>
                      <a:pt x="175" y="250"/>
                    </a:lnTo>
                    <a:lnTo>
                      <a:pt x="173" y="252"/>
                    </a:lnTo>
                    <a:lnTo>
                      <a:pt x="167" y="256"/>
                    </a:lnTo>
                    <a:lnTo>
                      <a:pt x="160" y="264"/>
                    </a:lnTo>
                    <a:lnTo>
                      <a:pt x="158" y="269"/>
                    </a:lnTo>
                    <a:lnTo>
                      <a:pt x="156" y="275"/>
                    </a:lnTo>
                    <a:lnTo>
                      <a:pt x="154" y="281"/>
                    </a:lnTo>
                    <a:lnTo>
                      <a:pt x="154" y="287"/>
                    </a:lnTo>
                    <a:lnTo>
                      <a:pt x="171" y="287"/>
                    </a:lnTo>
                    <a:lnTo>
                      <a:pt x="154" y="281"/>
                    </a:lnTo>
                    <a:lnTo>
                      <a:pt x="154" y="299"/>
                    </a:lnTo>
                    <a:lnTo>
                      <a:pt x="169" y="302"/>
                    </a:lnTo>
                    <a:lnTo>
                      <a:pt x="156" y="293"/>
                    </a:lnTo>
                    <a:lnTo>
                      <a:pt x="144" y="308"/>
                    </a:lnTo>
                    <a:lnTo>
                      <a:pt x="158" y="314"/>
                    </a:lnTo>
                    <a:lnTo>
                      <a:pt x="148" y="304"/>
                    </a:lnTo>
                    <a:lnTo>
                      <a:pt x="136" y="318"/>
                    </a:lnTo>
                    <a:lnTo>
                      <a:pt x="134" y="320"/>
                    </a:lnTo>
                    <a:lnTo>
                      <a:pt x="134" y="324"/>
                    </a:lnTo>
                    <a:lnTo>
                      <a:pt x="123" y="355"/>
                    </a:lnTo>
                    <a:lnTo>
                      <a:pt x="111" y="388"/>
                    </a:lnTo>
                    <a:lnTo>
                      <a:pt x="96" y="421"/>
                    </a:lnTo>
                    <a:lnTo>
                      <a:pt x="84" y="454"/>
                    </a:lnTo>
                    <a:lnTo>
                      <a:pt x="82" y="460"/>
                    </a:lnTo>
                    <a:lnTo>
                      <a:pt x="74" y="520"/>
                    </a:lnTo>
                    <a:lnTo>
                      <a:pt x="90" y="520"/>
                    </a:lnTo>
                    <a:lnTo>
                      <a:pt x="76" y="514"/>
                    </a:lnTo>
                    <a:lnTo>
                      <a:pt x="63" y="572"/>
                    </a:lnTo>
                    <a:lnTo>
                      <a:pt x="51" y="627"/>
                    </a:lnTo>
                    <a:lnTo>
                      <a:pt x="49" y="634"/>
                    </a:lnTo>
                    <a:lnTo>
                      <a:pt x="39" y="691"/>
                    </a:lnTo>
                    <a:lnTo>
                      <a:pt x="55" y="693"/>
                    </a:lnTo>
                    <a:lnTo>
                      <a:pt x="41" y="691"/>
                    </a:lnTo>
                    <a:lnTo>
                      <a:pt x="26" y="784"/>
                    </a:lnTo>
                    <a:lnTo>
                      <a:pt x="16" y="871"/>
                    </a:lnTo>
                    <a:lnTo>
                      <a:pt x="16" y="873"/>
                    </a:lnTo>
                    <a:lnTo>
                      <a:pt x="14" y="947"/>
                    </a:lnTo>
                    <a:lnTo>
                      <a:pt x="10" y="1021"/>
                    </a:lnTo>
                    <a:lnTo>
                      <a:pt x="0" y="1168"/>
                    </a:lnTo>
                    <a:lnTo>
                      <a:pt x="2" y="1312"/>
                    </a:lnTo>
                    <a:lnTo>
                      <a:pt x="2" y="1454"/>
                    </a:lnTo>
                    <a:lnTo>
                      <a:pt x="2" y="1457"/>
                    </a:lnTo>
                    <a:lnTo>
                      <a:pt x="8" y="1626"/>
                    </a:lnTo>
                    <a:lnTo>
                      <a:pt x="14" y="1712"/>
                    </a:lnTo>
                    <a:lnTo>
                      <a:pt x="22" y="1797"/>
                    </a:lnTo>
                    <a:lnTo>
                      <a:pt x="35" y="1881"/>
                    </a:lnTo>
                    <a:lnTo>
                      <a:pt x="49" y="1964"/>
                    </a:lnTo>
                    <a:lnTo>
                      <a:pt x="51" y="1970"/>
                    </a:lnTo>
                    <a:lnTo>
                      <a:pt x="72" y="2053"/>
                    </a:lnTo>
                    <a:lnTo>
                      <a:pt x="101" y="2131"/>
                    </a:lnTo>
                    <a:lnTo>
                      <a:pt x="117" y="2178"/>
                    </a:lnTo>
                    <a:lnTo>
                      <a:pt x="136" y="2226"/>
                    </a:lnTo>
                    <a:lnTo>
                      <a:pt x="146" y="2251"/>
                    </a:lnTo>
                    <a:lnTo>
                      <a:pt x="158" y="2273"/>
                    </a:lnTo>
                    <a:lnTo>
                      <a:pt x="171" y="2294"/>
                    </a:lnTo>
                    <a:lnTo>
                      <a:pt x="175" y="2300"/>
                    </a:lnTo>
                    <a:lnTo>
                      <a:pt x="191" y="2321"/>
                    </a:lnTo>
                    <a:lnTo>
                      <a:pt x="204" y="2308"/>
                    </a:lnTo>
                    <a:lnTo>
                      <a:pt x="189" y="2312"/>
                    </a:lnTo>
                    <a:lnTo>
                      <a:pt x="191" y="2323"/>
                    </a:lnTo>
                    <a:lnTo>
                      <a:pt x="191" y="2329"/>
                    </a:lnTo>
                    <a:lnTo>
                      <a:pt x="208" y="2323"/>
                    </a:lnTo>
                    <a:lnTo>
                      <a:pt x="191" y="2323"/>
                    </a:lnTo>
                    <a:lnTo>
                      <a:pt x="193" y="2331"/>
                    </a:lnTo>
                    <a:lnTo>
                      <a:pt x="193" y="2339"/>
                    </a:lnTo>
                    <a:lnTo>
                      <a:pt x="198" y="2343"/>
                    </a:lnTo>
                    <a:lnTo>
                      <a:pt x="204" y="2348"/>
                    </a:lnTo>
                    <a:lnTo>
                      <a:pt x="210" y="2348"/>
                    </a:lnTo>
                    <a:lnTo>
                      <a:pt x="216" y="2348"/>
                    </a:lnTo>
                    <a:lnTo>
                      <a:pt x="220" y="2343"/>
                    </a:lnTo>
                    <a:lnTo>
                      <a:pt x="224" y="2339"/>
                    </a:lnTo>
                    <a:lnTo>
                      <a:pt x="226" y="2331"/>
                    </a:lnTo>
                    <a:lnTo>
                      <a:pt x="210" y="2331"/>
                    </a:lnTo>
                    <a:lnTo>
                      <a:pt x="224" y="2337"/>
                    </a:lnTo>
                    <a:lnTo>
                      <a:pt x="226" y="2335"/>
                    </a:lnTo>
                    <a:lnTo>
                      <a:pt x="210" y="2329"/>
                    </a:lnTo>
                    <a:lnTo>
                      <a:pt x="210" y="2345"/>
                    </a:lnTo>
                    <a:lnTo>
                      <a:pt x="216" y="2345"/>
                    </a:lnTo>
                    <a:lnTo>
                      <a:pt x="222" y="2341"/>
                    </a:lnTo>
                    <a:lnTo>
                      <a:pt x="204" y="2345"/>
                    </a:lnTo>
                    <a:lnTo>
                      <a:pt x="206" y="2345"/>
                    </a:lnTo>
                    <a:lnTo>
                      <a:pt x="212" y="2331"/>
                    </a:lnTo>
                    <a:lnTo>
                      <a:pt x="202" y="2341"/>
                    </a:lnTo>
                    <a:lnTo>
                      <a:pt x="208" y="2348"/>
                    </a:lnTo>
                    <a:lnTo>
                      <a:pt x="212" y="2352"/>
                    </a:lnTo>
                    <a:lnTo>
                      <a:pt x="216" y="2358"/>
                    </a:lnTo>
                    <a:lnTo>
                      <a:pt x="226" y="2370"/>
                    </a:lnTo>
                    <a:lnTo>
                      <a:pt x="239" y="2360"/>
                    </a:lnTo>
                    <a:lnTo>
                      <a:pt x="222" y="2366"/>
                    </a:lnTo>
                    <a:lnTo>
                      <a:pt x="231" y="2378"/>
                    </a:lnTo>
                    <a:lnTo>
                      <a:pt x="245" y="2399"/>
                    </a:lnTo>
                    <a:lnTo>
                      <a:pt x="249" y="2405"/>
                    </a:lnTo>
                    <a:lnTo>
                      <a:pt x="261" y="2426"/>
                    </a:lnTo>
                    <a:lnTo>
                      <a:pt x="270" y="2434"/>
                    </a:lnTo>
                    <a:lnTo>
                      <a:pt x="284" y="2447"/>
                    </a:lnTo>
                    <a:lnTo>
                      <a:pt x="292" y="2432"/>
                    </a:lnTo>
                    <a:lnTo>
                      <a:pt x="280" y="2440"/>
                    </a:lnTo>
                    <a:lnTo>
                      <a:pt x="288" y="2457"/>
                    </a:lnTo>
                    <a:lnTo>
                      <a:pt x="292" y="2463"/>
                    </a:lnTo>
                    <a:lnTo>
                      <a:pt x="305" y="2477"/>
                    </a:lnTo>
                    <a:lnTo>
                      <a:pt x="319" y="2490"/>
                    </a:lnTo>
                    <a:lnTo>
                      <a:pt x="323" y="2494"/>
                    </a:lnTo>
                    <a:lnTo>
                      <a:pt x="344" y="2502"/>
                    </a:lnTo>
                    <a:lnTo>
                      <a:pt x="348" y="2486"/>
                    </a:lnTo>
                    <a:lnTo>
                      <a:pt x="334" y="2492"/>
                    </a:lnTo>
                    <a:lnTo>
                      <a:pt x="336" y="2498"/>
                    </a:lnTo>
                    <a:lnTo>
                      <a:pt x="342" y="2500"/>
                    </a:lnTo>
                    <a:lnTo>
                      <a:pt x="334" y="2490"/>
                    </a:lnTo>
                    <a:lnTo>
                      <a:pt x="338" y="2506"/>
                    </a:lnTo>
                    <a:lnTo>
                      <a:pt x="344" y="2517"/>
                    </a:lnTo>
                    <a:lnTo>
                      <a:pt x="348" y="2523"/>
                    </a:lnTo>
                    <a:lnTo>
                      <a:pt x="354" y="2529"/>
                    </a:lnTo>
                    <a:lnTo>
                      <a:pt x="358" y="2533"/>
                    </a:lnTo>
                    <a:lnTo>
                      <a:pt x="367" y="2537"/>
                    </a:lnTo>
                    <a:lnTo>
                      <a:pt x="383" y="2543"/>
                    </a:lnTo>
                    <a:lnTo>
                      <a:pt x="393" y="2548"/>
                    </a:lnTo>
                    <a:lnTo>
                      <a:pt x="400" y="2533"/>
                    </a:lnTo>
                    <a:lnTo>
                      <a:pt x="387" y="2543"/>
                    </a:lnTo>
                    <a:lnTo>
                      <a:pt x="400" y="2552"/>
                    </a:lnTo>
                    <a:lnTo>
                      <a:pt x="404" y="2554"/>
                    </a:lnTo>
                    <a:lnTo>
                      <a:pt x="406" y="2556"/>
                    </a:lnTo>
                    <a:lnTo>
                      <a:pt x="424" y="2562"/>
                    </a:lnTo>
                    <a:lnTo>
                      <a:pt x="441" y="2568"/>
                    </a:lnTo>
                    <a:lnTo>
                      <a:pt x="453" y="2572"/>
                    </a:lnTo>
                    <a:lnTo>
                      <a:pt x="466" y="2576"/>
                    </a:lnTo>
                    <a:lnTo>
                      <a:pt x="484" y="2583"/>
                    </a:lnTo>
                    <a:lnTo>
                      <a:pt x="499" y="2587"/>
                    </a:lnTo>
                    <a:lnTo>
                      <a:pt x="505" y="2587"/>
                    </a:lnTo>
                    <a:lnTo>
                      <a:pt x="521" y="2589"/>
                    </a:lnTo>
                    <a:lnTo>
                      <a:pt x="532" y="2589"/>
                    </a:lnTo>
                    <a:lnTo>
                      <a:pt x="542" y="2589"/>
                    </a:lnTo>
                    <a:lnTo>
                      <a:pt x="556" y="2589"/>
                    </a:lnTo>
                    <a:lnTo>
                      <a:pt x="573" y="2589"/>
                    </a:lnTo>
                    <a:lnTo>
                      <a:pt x="594" y="2589"/>
                    </a:lnTo>
                    <a:lnTo>
                      <a:pt x="618" y="2589"/>
                    </a:lnTo>
                    <a:lnTo>
                      <a:pt x="622" y="2589"/>
                    </a:lnTo>
                    <a:lnTo>
                      <a:pt x="633" y="2587"/>
                    </a:lnTo>
                    <a:lnTo>
                      <a:pt x="627" y="2570"/>
                    </a:lnTo>
                    <a:lnTo>
                      <a:pt x="627" y="2587"/>
                    </a:lnTo>
                    <a:lnTo>
                      <a:pt x="639" y="2587"/>
                    </a:lnTo>
                    <a:lnTo>
                      <a:pt x="666" y="2583"/>
                    </a:lnTo>
                    <a:lnTo>
                      <a:pt x="672" y="2581"/>
                    </a:lnTo>
                    <a:lnTo>
                      <a:pt x="701" y="2574"/>
                    </a:lnTo>
                    <a:lnTo>
                      <a:pt x="713" y="2570"/>
                    </a:lnTo>
                    <a:lnTo>
                      <a:pt x="728" y="2564"/>
                    </a:lnTo>
                    <a:lnTo>
                      <a:pt x="717" y="2550"/>
                    </a:lnTo>
                    <a:lnTo>
                      <a:pt x="726" y="2564"/>
                    </a:lnTo>
                    <a:lnTo>
                      <a:pt x="759" y="2539"/>
                    </a:lnTo>
                    <a:lnTo>
                      <a:pt x="763" y="2535"/>
                    </a:lnTo>
                    <a:lnTo>
                      <a:pt x="798" y="2508"/>
                    </a:lnTo>
                    <a:lnTo>
                      <a:pt x="831" y="2484"/>
                    </a:lnTo>
                    <a:lnTo>
                      <a:pt x="820" y="2471"/>
                    </a:lnTo>
                    <a:lnTo>
                      <a:pt x="827" y="2488"/>
                    </a:lnTo>
                    <a:lnTo>
                      <a:pt x="864" y="2465"/>
                    </a:lnTo>
                    <a:lnTo>
                      <a:pt x="868" y="2463"/>
                    </a:lnTo>
                    <a:lnTo>
                      <a:pt x="870" y="2461"/>
                    </a:lnTo>
                    <a:lnTo>
                      <a:pt x="882" y="2444"/>
                    </a:lnTo>
                    <a:lnTo>
                      <a:pt x="897" y="2428"/>
                    </a:lnTo>
                    <a:lnTo>
                      <a:pt x="932" y="2403"/>
                    </a:lnTo>
                    <a:lnTo>
                      <a:pt x="919" y="2391"/>
                    </a:lnTo>
                    <a:lnTo>
                      <a:pt x="926" y="2407"/>
                    </a:lnTo>
                    <a:lnTo>
                      <a:pt x="963" y="2383"/>
                    </a:lnTo>
                    <a:lnTo>
                      <a:pt x="967" y="2378"/>
                    </a:lnTo>
                    <a:lnTo>
                      <a:pt x="1002" y="2358"/>
                    </a:lnTo>
                    <a:lnTo>
                      <a:pt x="1023" y="2337"/>
                    </a:lnTo>
                    <a:lnTo>
                      <a:pt x="1041" y="2317"/>
                    </a:lnTo>
                    <a:lnTo>
                      <a:pt x="1062" y="2298"/>
                    </a:lnTo>
                    <a:lnTo>
                      <a:pt x="1049" y="2288"/>
                    </a:lnTo>
                    <a:lnTo>
                      <a:pt x="1056" y="2302"/>
                    </a:lnTo>
                    <a:lnTo>
                      <a:pt x="1078" y="2288"/>
                    </a:lnTo>
                    <a:lnTo>
                      <a:pt x="1082" y="2286"/>
                    </a:lnTo>
                    <a:lnTo>
                      <a:pt x="1084" y="2282"/>
                    </a:lnTo>
                    <a:lnTo>
                      <a:pt x="1097" y="2261"/>
                    </a:lnTo>
                    <a:lnTo>
                      <a:pt x="1080" y="2255"/>
                    </a:lnTo>
                    <a:lnTo>
                      <a:pt x="1093" y="2265"/>
                    </a:lnTo>
                    <a:lnTo>
                      <a:pt x="1105" y="2246"/>
                    </a:lnTo>
                    <a:lnTo>
                      <a:pt x="1134" y="2216"/>
                    </a:lnTo>
                    <a:lnTo>
                      <a:pt x="1122" y="2203"/>
                    </a:lnTo>
                    <a:lnTo>
                      <a:pt x="1132" y="2216"/>
                    </a:lnTo>
                    <a:lnTo>
                      <a:pt x="1144" y="2205"/>
                    </a:lnTo>
                    <a:lnTo>
                      <a:pt x="1159" y="2193"/>
                    </a:lnTo>
                    <a:lnTo>
                      <a:pt x="1169" y="2185"/>
                    </a:lnTo>
                    <a:lnTo>
                      <a:pt x="1171" y="2183"/>
                    </a:lnTo>
                    <a:lnTo>
                      <a:pt x="1173" y="2183"/>
                    </a:lnTo>
                    <a:lnTo>
                      <a:pt x="1175" y="2178"/>
                    </a:lnTo>
                    <a:lnTo>
                      <a:pt x="1190" y="2152"/>
                    </a:lnTo>
                    <a:lnTo>
                      <a:pt x="1204" y="2127"/>
                    </a:lnTo>
                    <a:lnTo>
                      <a:pt x="1190" y="2121"/>
                    </a:lnTo>
                    <a:lnTo>
                      <a:pt x="1200" y="2131"/>
                    </a:lnTo>
                    <a:lnTo>
                      <a:pt x="1218" y="2106"/>
                    </a:lnTo>
                    <a:lnTo>
                      <a:pt x="1235" y="2088"/>
                    </a:lnTo>
                    <a:lnTo>
                      <a:pt x="1235" y="2086"/>
                    </a:lnTo>
                    <a:lnTo>
                      <a:pt x="1245" y="2075"/>
                    </a:lnTo>
                    <a:lnTo>
                      <a:pt x="1258" y="2063"/>
                    </a:lnTo>
                    <a:lnTo>
                      <a:pt x="1268" y="2053"/>
                    </a:lnTo>
                    <a:lnTo>
                      <a:pt x="1272" y="2051"/>
                    </a:lnTo>
                    <a:lnTo>
                      <a:pt x="1274" y="2051"/>
                    </a:lnTo>
                    <a:lnTo>
                      <a:pt x="1276" y="2046"/>
                    </a:lnTo>
                    <a:lnTo>
                      <a:pt x="1293" y="2022"/>
                    </a:lnTo>
                    <a:lnTo>
                      <a:pt x="1276" y="2015"/>
                    </a:lnTo>
                    <a:lnTo>
                      <a:pt x="1289" y="2028"/>
                    </a:lnTo>
                    <a:lnTo>
                      <a:pt x="1307" y="2009"/>
                    </a:lnTo>
                    <a:lnTo>
                      <a:pt x="1326" y="1991"/>
                    </a:lnTo>
                    <a:lnTo>
                      <a:pt x="1346" y="1974"/>
                    </a:lnTo>
                    <a:lnTo>
                      <a:pt x="1348" y="1970"/>
                    </a:lnTo>
                    <a:lnTo>
                      <a:pt x="1355" y="1956"/>
                    </a:lnTo>
                    <a:lnTo>
                      <a:pt x="1359" y="1947"/>
                    </a:lnTo>
                    <a:lnTo>
                      <a:pt x="1363" y="1941"/>
                    </a:lnTo>
                    <a:lnTo>
                      <a:pt x="1365" y="1939"/>
                    </a:lnTo>
                    <a:lnTo>
                      <a:pt x="1365" y="1937"/>
                    </a:lnTo>
                    <a:lnTo>
                      <a:pt x="1365" y="1931"/>
                    </a:lnTo>
                    <a:lnTo>
                      <a:pt x="1365" y="1925"/>
                    </a:lnTo>
                    <a:lnTo>
                      <a:pt x="1361" y="1921"/>
                    </a:lnTo>
                    <a:lnTo>
                      <a:pt x="1355" y="1916"/>
                    </a:lnTo>
                    <a:lnTo>
                      <a:pt x="1348" y="1914"/>
                    </a:lnTo>
                    <a:lnTo>
                      <a:pt x="1342" y="1916"/>
                    </a:lnTo>
                    <a:lnTo>
                      <a:pt x="1338" y="1921"/>
                    </a:lnTo>
                    <a:lnTo>
                      <a:pt x="1334" y="1925"/>
                    </a:lnTo>
                    <a:lnTo>
                      <a:pt x="1332" y="1929"/>
                    </a:lnTo>
                    <a:lnTo>
                      <a:pt x="1332" y="1933"/>
                    </a:lnTo>
                    <a:lnTo>
                      <a:pt x="1330" y="1939"/>
                    </a:lnTo>
                    <a:lnTo>
                      <a:pt x="1332" y="1945"/>
                    </a:lnTo>
                    <a:lnTo>
                      <a:pt x="1332" y="1947"/>
                    </a:lnTo>
                    <a:lnTo>
                      <a:pt x="1336" y="1954"/>
                    </a:lnTo>
                    <a:lnTo>
                      <a:pt x="1342" y="1958"/>
                    </a:lnTo>
                    <a:lnTo>
                      <a:pt x="1348" y="1958"/>
                    </a:lnTo>
                    <a:lnTo>
                      <a:pt x="1355" y="1958"/>
                    </a:lnTo>
                    <a:lnTo>
                      <a:pt x="1357" y="1958"/>
                    </a:lnTo>
                    <a:lnTo>
                      <a:pt x="1361" y="1954"/>
                    </a:lnTo>
                    <a:lnTo>
                      <a:pt x="1365" y="1949"/>
                    </a:lnTo>
                    <a:lnTo>
                      <a:pt x="1371" y="1945"/>
                    </a:lnTo>
                    <a:lnTo>
                      <a:pt x="1379" y="1939"/>
                    </a:lnTo>
                    <a:lnTo>
                      <a:pt x="1381" y="1937"/>
                    </a:lnTo>
                    <a:lnTo>
                      <a:pt x="1386" y="1927"/>
                    </a:lnTo>
                    <a:lnTo>
                      <a:pt x="1388" y="1921"/>
                    </a:lnTo>
                    <a:lnTo>
                      <a:pt x="1390" y="1912"/>
                    </a:lnTo>
                    <a:lnTo>
                      <a:pt x="1373" y="1906"/>
                    </a:lnTo>
                    <a:lnTo>
                      <a:pt x="1386" y="1919"/>
                    </a:lnTo>
                    <a:lnTo>
                      <a:pt x="1390" y="1910"/>
                    </a:lnTo>
                    <a:lnTo>
                      <a:pt x="1377" y="1900"/>
                    </a:lnTo>
                    <a:lnTo>
                      <a:pt x="1390" y="1912"/>
                    </a:lnTo>
                    <a:lnTo>
                      <a:pt x="1404" y="1898"/>
                    </a:lnTo>
                    <a:lnTo>
                      <a:pt x="1423" y="1883"/>
                    </a:lnTo>
                    <a:lnTo>
                      <a:pt x="1412" y="1873"/>
                    </a:lnTo>
                    <a:lnTo>
                      <a:pt x="1419" y="1888"/>
                    </a:lnTo>
                    <a:lnTo>
                      <a:pt x="1460" y="1863"/>
                    </a:lnTo>
                    <a:lnTo>
                      <a:pt x="1503" y="1836"/>
                    </a:lnTo>
                    <a:lnTo>
                      <a:pt x="1524" y="1822"/>
                    </a:lnTo>
                    <a:lnTo>
                      <a:pt x="1530" y="1817"/>
                    </a:lnTo>
                    <a:lnTo>
                      <a:pt x="1546" y="1805"/>
                    </a:lnTo>
                    <a:lnTo>
                      <a:pt x="1536" y="1793"/>
                    </a:lnTo>
                    <a:lnTo>
                      <a:pt x="1542" y="1807"/>
                    </a:lnTo>
                    <a:lnTo>
                      <a:pt x="1538" y="1809"/>
                    </a:lnTo>
                    <a:lnTo>
                      <a:pt x="1559" y="1807"/>
                    </a:lnTo>
                    <a:lnTo>
                      <a:pt x="1586" y="1803"/>
                    </a:lnTo>
                    <a:lnTo>
                      <a:pt x="1614" y="1803"/>
                    </a:lnTo>
                    <a:lnTo>
                      <a:pt x="1647" y="1801"/>
                    </a:lnTo>
                    <a:lnTo>
                      <a:pt x="1718" y="1799"/>
                    </a:lnTo>
                    <a:lnTo>
                      <a:pt x="1792" y="1797"/>
                    </a:lnTo>
                    <a:lnTo>
                      <a:pt x="1864" y="1797"/>
                    </a:lnTo>
                    <a:lnTo>
                      <a:pt x="1897" y="1797"/>
                    </a:lnTo>
                    <a:lnTo>
                      <a:pt x="1930" y="1797"/>
                    </a:lnTo>
                    <a:lnTo>
                      <a:pt x="1959" y="1797"/>
                    </a:lnTo>
                    <a:lnTo>
                      <a:pt x="1984" y="1797"/>
                    </a:lnTo>
                    <a:lnTo>
                      <a:pt x="2006" y="1797"/>
                    </a:lnTo>
                    <a:lnTo>
                      <a:pt x="2023" y="1797"/>
                    </a:lnTo>
                    <a:lnTo>
                      <a:pt x="2035" y="1797"/>
                    </a:lnTo>
                    <a:lnTo>
                      <a:pt x="2046" y="1797"/>
                    </a:lnTo>
                    <a:lnTo>
                      <a:pt x="2050" y="1799"/>
                    </a:lnTo>
                    <a:lnTo>
                      <a:pt x="2050" y="1782"/>
                    </a:lnTo>
                    <a:lnTo>
                      <a:pt x="2043" y="1797"/>
                    </a:lnTo>
                    <a:lnTo>
                      <a:pt x="2048" y="1797"/>
                    </a:lnTo>
                    <a:lnTo>
                      <a:pt x="2054" y="1782"/>
                    </a:lnTo>
                    <a:lnTo>
                      <a:pt x="2041" y="1793"/>
                    </a:lnTo>
                    <a:lnTo>
                      <a:pt x="2037" y="1789"/>
                    </a:lnTo>
                    <a:lnTo>
                      <a:pt x="2054" y="1782"/>
                    </a:lnTo>
                    <a:lnTo>
                      <a:pt x="2041" y="1772"/>
                    </a:lnTo>
                    <a:lnTo>
                      <a:pt x="2037" y="1776"/>
                    </a:lnTo>
                    <a:lnTo>
                      <a:pt x="2037" y="1782"/>
                    </a:lnTo>
                    <a:lnTo>
                      <a:pt x="2048" y="1768"/>
                    </a:lnTo>
                    <a:lnTo>
                      <a:pt x="2046" y="1768"/>
                    </a:lnTo>
                    <a:lnTo>
                      <a:pt x="2037" y="1770"/>
                    </a:lnTo>
                    <a:lnTo>
                      <a:pt x="2025" y="1772"/>
                    </a:lnTo>
                    <a:lnTo>
                      <a:pt x="2031" y="1789"/>
                    </a:lnTo>
                    <a:lnTo>
                      <a:pt x="2031" y="1772"/>
                    </a:lnTo>
                    <a:lnTo>
                      <a:pt x="2021" y="1774"/>
                    </a:lnTo>
                    <a:lnTo>
                      <a:pt x="2015" y="1776"/>
                    </a:lnTo>
                    <a:lnTo>
                      <a:pt x="2004" y="1778"/>
                    </a:lnTo>
                    <a:lnTo>
                      <a:pt x="2002" y="1778"/>
                    </a:lnTo>
                    <a:lnTo>
                      <a:pt x="1998" y="1782"/>
                    </a:lnTo>
                    <a:lnTo>
                      <a:pt x="1994" y="1787"/>
                    </a:lnTo>
                    <a:lnTo>
                      <a:pt x="1992" y="1795"/>
                    </a:lnTo>
                    <a:lnTo>
                      <a:pt x="1994" y="1801"/>
                    </a:lnTo>
                    <a:lnTo>
                      <a:pt x="1998" y="1805"/>
                    </a:lnTo>
                    <a:lnTo>
                      <a:pt x="1998" y="1807"/>
                    </a:lnTo>
                    <a:lnTo>
                      <a:pt x="1996" y="1807"/>
                    </a:lnTo>
                    <a:lnTo>
                      <a:pt x="2000" y="1809"/>
                    </a:lnTo>
                    <a:lnTo>
                      <a:pt x="2006" y="1811"/>
                    </a:lnTo>
                    <a:lnTo>
                      <a:pt x="2010" y="1813"/>
                    </a:lnTo>
                    <a:lnTo>
                      <a:pt x="2025" y="1817"/>
                    </a:lnTo>
                    <a:lnTo>
                      <a:pt x="2039" y="1820"/>
                    </a:lnTo>
                    <a:lnTo>
                      <a:pt x="2046" y="1822"/>
                    </a:lnTo>
                    <a:lnTo>
                      <a:pt x="2052" y="1824"/>
                    </a:lnTo>
                    <a:lnTo>
                      <a:pt x="2056" y="1807"/>
                    </a:lnTo>
                    <a:lnTo>
                      <a:pt x="2052" y="1824"/>
                    </a:lnTo>
                    <a:lnTo>
                      <a:pt x="2058" y="1824"/>
                    </a:lnTo>
                    <a:lnTo>
                      <a:pt x="2064" y="1824"/>
                    </a:lnTo>
                    <a:lnTo>
                      <a:pt x="2070" y="1820"/>
                    </a:lnTo>
                    <a:lnTo>
                      <a:pt x="2074" y="1815"/>
                    </a:lnTo>
                    <a:lnTo>
                      <a:pt x="2074" y="1807"/>
                    </a:lnTo>
                    <a:lnTo>
                      <a:pt x="2074" y="1801"/>
                    </a:lnTo>
                    <a:lnTo>
                      <a:pt x="2070" y="1797"/>
                    </a:lnTo>
                    <a:lnTo>
                      <a:pt x="2064" y="1793"/>
                    </a:lnTo>
                    <a:lnTo>
                      <a:pt x="2062" y="1793"/>
                    </a:lnTo>
                    <a:lnTo>
                      <a:pt x="2060" y="1793"/>
                    </a:lnTo>
                    <a:lnTo>
                      <a:pt x="2056" y="1807"/>
                    </a:lnTo>
                    <a:lnTo>
                      <a:pt x="2056" y="1824"/>
                    </a:lnTo>
                    <a:lnTo>
                      <a:pt x="2062" y="1822"/>
                    </a:lnTo>
                    <a:lnTo>
                      <a:pt x="2068" y="1820"/>
                    </a:lnTo>
                    <a:lnTo>
                      <a:pt x="2070" y="1813"/>
                    </a:lnTo>
                    <a:lnTo>
                      <a:pt x="2072" y="1807"/>
                    </a:lnTo>
                    <a:lnTo>
                      <a:pt x="2070" y="1801"/>
                    </a:lnTo>
                    <a:lnTo>
                      <a:pt x="2068" y="1795"/>
                    </a:lnTo>
                    <a:lnTo>
                      <a:pt x="2062" y="1793"/>
                    </a:lnTo>
                    <a:lnTo>
                      <a:pt x="2056" y="1824"/>
                    </a:lnTo>
                    <a:lnTo>
                      <a:pt x="2060" y="1826"/>
                    </a:lnTo>
                    <a:lnTo>
                      <a:pt x="2062" y="1826"/>
                    </a:lnTo>
                    <a:lnTo>
                      <a:pt x="2068" y="1824"/>
                    </a:lnTo>
                    <a:lnTo>
                      <a:pt x="2074" y="1822"/>
                    </a:lnTo>
                    <a:lnTo>
                      <a:pt x="2079" y="1815"/>
                    </a:lnTo>
                    <a:lnTo>
                      <a:pt x="2079" y="1809"/>
                    </a:lnTo>
                    <a:lnTo>
                      <a:pt x="2079" y="1803"/>
                    </a:lnTo>
                    <a:lnTo>
                      <a:pt x="2076" y="1801"/>
                    </a:lnTo>
                    <a:lnTo>
                      <a:pt x="2074" y="1795"/>
                    </a:lnTo>
                    <a:lnTo>
                      <a:pt x="2072" y="1789"/>
                    </a:lnTo>
                    <a:lnTo>
                      <a:pt x="2068" y="1780"/>
                    </a:lnTo>
                    <a:lnTo>
                      <a:pt x="2064" y="1776"/>
                    </a:lnTo>
                    <a:lnTo>
                      <a:pt x="2062" y="1772"/>
                    </a:lnTo>
                    <a:lnTo>
                      <a:pt x="2050" y="1782"/>
                    </a:lnTo>
                    <a:lnTo>
                      <a:pt x="2066" y="1782"/>
                    </a:lnTo>
                    <a:lnTo>
                      <a:pt x="2064" y="1776"/>
                    </a:lnTo>
                    <a:lnTo>
                      <a:pt x="2066" y="1782"/>
                    </a:lnTo>
                    <a:lnTo>
                      <a:pt x="2066" y="1784"/>
                    </a:lnTo>
                    <a:lnTo>
                      <a:pt x="2050" y="1784"/>
                    </a:lnTo>
                    <a:lnTo>
                      <a:pt x="2039" y="1795"/>
                    </a:lnTo>
                    <a:lnTo>
                      <a:pt x="2043" y="1799"/>
                    </a:lnTo>
                    <a:lnTo>
                      <a:pt x="2050" y="1801"/>
                    </a:lnTo>
                    <a:lnTo>
                      <a:pt x="2056" y="1799"/>
                    </a:lnTo>
                    <a:lnTo>
                      <a:pt x="2062" y="1795"/>
                    </a:lnTo>
                    <a:lnTo>
                      <a:pt x="2066" y="1791"/>
                    </a:lnTo>
                    <a:lnTo>
                      <a:pt x="2035" y="1791"/>
                    </a:lnTo>
                    <a:lnTo>
                      <a:pt x="2037" y="1795"/>
                    </a:lnTo>
                    <a:lnTo>
                      <a:pt x="2039" y="1801"/>
                    </a:lnTo>
                    <a:lnTo>
                      <a:pt x="2041" y="1807"/>
                    </a:lnTo>
                    <a:lnTo>
                      <a:pt x="2043" y="1809"/>
                    </a:lnTo>
                    <a:lnTo>
                      <a:pt x="2048" y="1815"/>
                    </a:lnTo>
                    <a:lnTo>
                      <a:pt x="2052" y="1820"/>
                    </a:lnTo>
                    <a:lnTo>
                      <a:pt x="2052" y="1822"/>
                    </a:lnTo>
                    <a:lnTo>
                      <a:pt x="2064" y="1809"/>
                    </a:lnTo>
                    <a:lnTo>
                      <a:pt x="2064" y="1793"/>
                    </a:lnTo>
                    <a:lnTo>
                      <a:pt x="2058" y="1795"/>
                    </a:lnTo>
                    <a:lnTo>
                      <a:pt x="2052" y="1799"/>
                    </a:lnTo>
                    <a:lnTo>
                      <a:pt x="2048" y="1803"/>
                    </a:lnTo>
                    <a:lnTo>
                      <a:pt x="2048" y="1809"/>
                    </a:lnTo>
                    <a:lnTo>
                      <a:pt x="2048" y="1815"/>
                    </a:lnTo>
                    <a:lnTo>
                      <a:pt x="2070" y="1795"/>
                    </a:lnTo>
                    <a:lnTo>
                      <a:pt x="2064" y="1809"/>
                    </a:lnTo>
                    <a:lnTo>
                      <a:pt x="2074" y="1797"/>
                    </a:lnTo>
                    <a:lnTo>
                      <a:pt x="2079" y="1803"/>
                    </a:lnTo>
                    <a:lnTo>
                      <a:pt x="2076" y="1801"/>
                    </a:lnTo>
                    <a:lnTo>
                      <a:pt x="2062" y="1807"/>
                    </a:lnTo>
                    <a:lnTo>
                      <a:pt x="2079" y="1803"/>
                    </a:lnTo>
                    <a:lnTo>
                      <a:pt x="2072" y="1778"/>
                    </a:lnTo>
                    <a:lnTo>
                      <a:pt x="2041" y="1787"/>
                    </a:lnTo>
                    <a:lnTo>
                      <a:pt x="2048" y="1811"/>
                    </a:lnTo>
                    <a:lnTo>
                      <a:pt x="2048" y="1815"/>
                    </a:lnTo>
                    <a:lnTo>
                      <a:pt x="2052" y="1822"/>
                    </a:lnTo>
                    <a:lnTo>
                      <a:pt x="2058" y="1826"/>
                    </a:lnTo>
                    <a:lnTo>
                      <a:pt x="2064" y="1826"/>
                    </a:lnTo>
                    <a:lnTo>
                      <a:pt x="2070" y="1826"/>
                    </a:lnTo>
                    <a:lnTo>
                      <a:pt x="2074" y="1822"/>
                    </a:lnTo>
                    <a:lnTo>
                      <a:pt x="2079" y="1815"/>
                    </a:lnTo>
                    <a:lnTo>
                      <a:pt x="2081" y="1809"/>
                    </a:lnTo>
                    <a:lnTo>
                      <a:pt x="2079" y="1803"/>
                    </a:lnTo>
                    <a:lnTo>
                      <a:pt x="2074" y="1799"/>
                    </a:lnTo>
                    <a:lnTo>
                      <a:pt x="2074" y="1797"/>
                    </a:lnTo>
                    <a:lnTo>
                      <a:pt x="2070" y="1793"/>
                    </a:lnTo>
                    <a:lnTo>
                      <a:pt x="2060" y="1803"/>
                    </a:lnTo>
                    <a:lnTo>
                      <a:pt x="2074" y="1797"/>
                    </a:lnTo>
                    <a:lnTo>
                      <a:pt x="2070" y="1793"/>
                    </a:lnTo>
                    <a:lnTo>
                      <a:pt x="2070" y="1789"/>
                    </a:lnTo>
                    <a:lnTo>
                      <a:pt x="2068" y="1782"/>
                    </a:lnTo>
                    <a:lnTo>
                      <a:pt x="2066" y="1778"/>
                    </a:lnTo>
                    <a:lnTo>
                      <a:pt x="2062" y="1772"/>
                    </a:lnTo>
                    <a:lnTo>
                      <a:pt x="2056" y="1768"/>
                    </a:lnTo>
                    <a:lnTo>
                      <a:pt x="2050" y="1768"/>
                    </a:lnTo>
                    <a:lnTo>
                      <a:pt x="2043" y="1768"/>
                    </a:lnTo>
                    <a:lnTo>
                      <a:pt x="2039" y="1772"/>
                    </a:lnTo>
                    <a:lnTo>
                      <a:pt x="2035" y="1776"/>
                    </a:lnTo>
                    <a:lnTo>
                      <a:pt x="2033" y="1784"/>
                    </a:lnTo>
                    <a:lnTo>
                      <a:pt x="2033" y="1782"/>
                    </a:lnTo>
                    <a:lnTo>
                      <a:pt x="2035" y="1789"/>
                    </a:lnTo>
                    <a:lnTo>
                      <a:pt x="2039" y="1795"/>
                    </a:lnTo>
                    <a:lnTo>
                      <a:pt x="2041" y="1799"/>
                    </a:lnTo>
                    <a:lnTo>
                      <a:pt x="2052" y="1787"/>
                    </a:lnTo>
                    <a:lnTo>
                      <a:pt x="2037" y="1793"/>
                    </a:lnTo>
                    <a:lnTo>
                      <a:pt x="2041" y="1801"/>
                    </a:lnTo>
                    <a:lnTo>
                      <a:pt x="2043" y="1807"/>
                    </a:lnTo>
                    <a:lnTo>
                      <a:pt x="2048" y="1815"/>
                    </a:lnTo>
                    <a:lnTo>
                      <a:pt x="2056" y="1795"/>
                    </a:lnTo>
                    <a:lnTo>
                      <a:pt x="2050" y="1797"/>
                    </a:lnTo>
                    <a:lnTo>
                      <a:pt x="2048" y="1803"/>
                    </a:lnTo>
                    <a:lnTo>
                      <a:pt x="2046" y="1809"/>
                    </a:lnTo>
                    <a:lnTo>
                      <a:pt x="2062" y="1809"/>
                    </a:lnTo>
                    <a:lnTo>
                      <a:pt x="2062" y="1793"/>
                    </a:lnTo>
                    <a:lnTo>
                      <a:pt x="2060" y="1793"/>
                    </a:lnTo>
                    <a:lnTo>
                      <a:pt x="2056" y="1791"/>
                    </a:lnTo>
                    <a:lnTo>
                      <a:pt x="2050" y="1793"/>
                    </a:lnTo>
                    <a:lnTo>
                      <a:pt x="2043" y="1795"/>
                    </a:lnTo>
                    <a:lnTo>
                      <a:pt x="2041" y="1801"/>
                    </a:lnTo>
                    <a:lnTo>
                      <a:pt x="2039" y="1807"/>
                    </a:lnTo>
                    <a:lnTo>
                      <a:pt x="2041" y="1813"/>
                    </a:lnTo>
                    <a:lnTo>
                      <a:pt x="2043" y="1820"/>
                    </a:lnTo>
                    <a:lnTo>
                      <a:pt x="2050" y="1822"/>
                    </a:lnTo>
                    <a:lnTo>
                      <a:pt x="2052" y="1824"/>
                    </a:lnTo>
                    <a:lnTo>
                      <a:pt x="2050" y="1824"/>
                    </a:lnTo>
                    <a:lnTo>
                      <a:pt x="2052" y="1824"/>
                    </a:lnTo>
                    <a:lnTo>
                      <a:pt x="2058" y="1791"/>
                    </a:lnTo>
                    <a:lnTo>
                      <a:pt x="2052" y="1793"/>
                    </a:lnTo>
                    <a:lnTo>
                      <a:pt x="2048" y="1797"/>
                    </a:lnTo>
                    <a:lnTo>
                      <a:pt x="2043" y="1801"/>
                    </a:lnTo>
                    <a:lnTo>
                      <a:pt x="2041" y="1807"/>
                    </a:lnTo>
                    <a:lnTo>
                      <a:pt x="2043" y="1815"/>
                    </a:lnTo>
                    <a:lnTo>
                      <a:pt x="2048" y="1820"/>
                    </a:lnTo>
                    <a:lnTo>
                      <a:pt x="2058" y="1807"/>
                    </a:lnTo>
                    <a:lnTo>
                      <a:pt x="2064" y="1793"/>
                    </a:lnTo>
                    <a:lnTo>
                      <a:pt x="2062" y="1793"/>
                    </a:lnTo>
                    <a:lnTo>
                      <a:pt x="2060" y="1793"/>
                    </a:lnTo>
                    <a:lnTo>
                      <a:pt x="2058" y="1791"/>
                    </a:lnTo>
                    <a:lnTo>
                      <a:pt x="2052" y="1789"/>
                    </a:lnTo>
                    <a:lnTo>
                      <a:pt x="2037" y="1787"/>
                    </a:lnTo>
                    <a:lnTo>
                      <a:pt x="2023" y="1782"/>
                    </a:lnTo>
                    <a:lnTo>
                      <a:pt x="2019" y="1780"/>
                    </a:lnTo>
                    <a:lnTo>
                      <a:pt x="2019" y="1782"/>
                    </a:lnTo>
                    <a:lnTo>
                      <a:pt x="2008" y="1795"/>
                    </a:lnTo>
                    <a:lnTo>
                      <a:pt x="2021" y="1784"/>
                    </a:lnTo>
                    <a:lnTo>
                      <a:pt x="2021" y="1782"/>
                    </a:lnTo>
                    <a:lnTo>
                      <a:pt x="2021" y="1805"/>
                    </a:lnTo>
                    <a:lnTo>
                      <a:pt x="2025" y="1801"/>
                    </a:lnTo>
                    <a:lnTo>
                      <a:pt x="2025" y="1795"/>
                    </a:lnTo>
                    <a:lnTo>
                      <a:pt x="2025" y="1787"/>
                    </a:lnTo>
                    <a:lnTo>
                      <a:pt x="2008" y="1795"/>
                    </a:lnTo>
                    <a:lnTo>
                      <a:pt x="2015" y="1809"/>
                    </a:lnTo>
                    <a:lnTo>
                      <a:pt x="2017" y="1809"/>
                    </a:lnTo>
                    <a:lnTo>
                      <a:pt x="2027" y="1807"/>
                    </a:lnTo>
                    <a:lnTo>
                      <a:pt x="2021" y="1791"/>
                    </a:lnTo>
                    <a:lnTo>
                      <a:pt x="2021" y="1807"/>
                    </a:lnTo>
                    <a:lnTo>
                      <a:pt x="2031" y="1805"/>
                    </a:lnTo>
                    <a:lnTo>
                      <a:pt x="2037" y="1803"/>
                    </a:lnTo>
                    <a:lnTo>
                      <a:pt x="2050" y="1801"/>
                    </a:lnTo>
                    <a:lnTo>
                      <a:pt x="2058" y="1799"/>
                    </a:lnTo>
                    <a:lnTo>
                      <a:pt x="2060" y="1799"/>
                    </a:lnTo>
                    <a:lnTo>
                      <a:pt x="2066" y="1795"/>
                    </a:lnTo>
                    <a:lnTo>
                      <a:pt x="2068" y="1789"/>
                    </a:lnTo>
                    <a:lnTo>
                      <a:pt x="2070" y="1782"/>
                    </a:lnTo>
                    <a:lnTo>
                      <a:pt x="2068" y="1776"/>
                    </a:lnTo>
                    <a:lnTo>
                      <a:pt x="2064" y="1770"/>
                    </a:lnTo>
                    <a:lnTo>
                      <a:pt x="2060" y="1766"/>
                    </a:lnTo>
                    <a:lnTo>
                      <a:pt x="2056" y="1766"/>
                    </a:lnTo>
                    <a:lnTo>
                      <a:pt x="2050" y="1766"/>
                    </a:lnTo>
                    <a:lnTo>
                      <a:pt x="2046" y="1764"/>
                    </a:lnTo>
                    <a:lnTo>
                      <a:pt x="2035" y="1764"/>
                    </a:lnTo>
                    <a:lnTo>
                      <a:pt x="2023" y="1764"/>
                    </a:lnTo>
                    <a:lnTo>
                      <a:pt x="2006" y="1764"/>
                    </a:lnTo>
                    <a:lnTo>
                      <a:pt x="1984" y="1764"/>
                    </a:lnTo>
                    <a:lnTo>
                      <a:pt x="1959" y="1764"/>
                    </a:lnTo>
                    <a:lnTo>
                      <a:pt x="1930" y="1764"/>
                    </a:lnTo>
                    <a:lnTo>
                      <a:pt x="1897" y="1764"/>
                    </a:lnTo>
                    <a:lnTo>
                      <a:pt x="1864" y="1764"/>
                    </a:lnTo>
                    <a:lnTo>
                      <a:pt x="1792" y="1764"/>
                    </a:lnTo>
                    <a:lnTo>
                      <a:pt x="1718" y="1766"/>
                    </a:lnTo>
                    <a:lnTo>
                      <a:pt x="1647" y="1768"/>
                    </a:lnTo>
                    <a:lnTo>
                      <a:pt x="1614" y="1770"/>
                    </a:lnTo>
                    <a:lnTo>
                      <a:pt x="1586" y="1770"/>
                    </a:lnTo>
                    <a:lnTo>
                      <a:pt x="1559" y="1774"/>
                    </a:lnTo>
                    <a:lnTo>
                      <a:pt x="1534" y="1776"/>
                    </a:lnTo>
                    <a:lnTo>
                      <a:pt x="1530" y="1778"/>
                    </a:lnTo>
                    <a:lnTo>
                      <a:pt x="1526" y="1780"/>
                    </a:lnTo>
                    <a:lnTo>
                      <a:pt x="1507" y="1795"/>
                    </a:lnTo>
                    <a:lnTo>
                      <a:pt x="1518" y="1807"/>
                    </a:lnTo>
                    <a:lnTo>
                      <a:pt x="1511" y="1791"/>
                    </a:lnTo>
                    <a:lnTo>
                      <a:pt x="1491" y="1805"/>
                    </a:lnTo>
                    <a:lnTo>
                      <a:pt x="1447" y="1832"/>
                    </a:lnTo>
                    <a:lnTo>
                      <a:pt x="1406" y="1857"/>
                    </a:lnTo>
                    <a:lnTo>
                      <a:pt x="1400" y="1861"/>
                    </a:lnTo>
                    <a:lnTo>
                      <a:pt x="1381" y="1875"/>
                    </a:lnTo>
                    <a:lnTo>
                      <a:pt x="1367" y="1890"/>
                    </a:lnTo>
                    <a:lnTo>
                      <a:pt x="1365" y="1892"/>
                    </a:lnTo>
                    <a:lnTo>
                      <a:pt x="1363" y="1896"/>
                    </a:lnTo>
                    <a:lnTo>
                      <a:pt x="1359" y="1900"/>
                    </a:lnTo>
                    <a:lnTo>
                      <a:pt x="1357" y="1908"/>
                    </a:lnTo>
                    <a:lnTo>
                      <a:pt x="1355" y="1914"/>
                    </a:lnTo>
                    <a:lnTo>
                      <a:pt x="1355" y="1919"/>
                    </a:lnTo>
                    <a:lnTo>
                      <a:pt x="1367" y="1927"/>
                    </a:lnTo>
                    <a:lnTo>
                      <a:pt x="1357" y="1916"/>
                    </a:lnTo>
                    <a:lnTo>
                      <a:pt x="1348" y="1923"/>
                    </a:lnTo>
                    <a:lnTo>
                      <a:pt x="1342" y="1927"/>
                    </a:lnTo>
                    <a:lnTo>
                      <a:pt x="1355" y="1939"/>
                    </a:lnTo>
                    <a:lnTo>
                      <a:pt x="1348" y="1923"/>
                    </a:lnTo>
                    <a:lnTo>
                      <a:pt x="1344" y="1927"/>
                    </a:lnTo>
                    <a:lnTo>
                      <a:pt x="1342" y="1927"/>
                    </a:lnTo>
                    <a:lnTo>
                      <a:pt x="1359" y="1931"/>
                    </a:lnTo>
                    <a:lnTo>
                      <a:pt x="1355" y="1927"/>
                    </a:lnTo>
                    <a:lnTo>
                      <a:pt x="1348" y="1925"/>
                    </a:lnTo>
                    <a:lnTo>
                      <a:pt x="1348" y="1941"/>
                    </a:lnTo>
                    <a:lnTo>
                      <a:pt x="1363" y="1935"/>
                    </a:lnTo>
                    <a:lnTo>
                      <a:pt x="1363" y="1933"/>
                    </a:lnTo>
                    <a:lnTo>
                      <a:pt x="1363" y="1939"/>
                    </a:lnTo>
                    <a:lnTo>
                      <a:pt x="1346" y="1939"/>
                    </a:lnTo>
                    <a:lnTo>
                      <a:pt x="1363" y="1945"/>
                    </a:lnTo>
                    <a:lnTo>
                      <a:pt x="1363" y="1941"/>
                    </a:lnTo>
                    <a:lnTo>
                      <a:pt x="1365" y="1937"/>
                    </a:lnTo>
                    <a:lnTo>
                      <a:pt x="1332" y="1931"/>
                    </a:lnTo>
                    <a:lnTo>
                      <a:pt x="1334" y="1937"/>
                    </a:lnTo>
                    <a:lnTo>
                      <a:pt x="1338" y="1943"/>
                    </a:lnTo>
                    <a:lnTo>
                      <a:pt x="1342" y="1947"/>
                    </a:lnTo>
                    <a:lnTo>
                      <a:pt x="1348" y="1947"/>
                    </a:lnTo>
                    <a:lnTo>
                      <a:pt x="1355" y="1947"/>
                    </a:lnTo>
                    <a:lnTo>
                      <a:pt x="1361" y="1943"/>
                    </a:lnTo>
                    <a:lnTo>
                      <a:pt x="1348" y="1931"/>
                    </a:lnTo>
                    <a:lnTo>
                      <a:pt x="1334" y="1925"/>
                    </a:lnTo>
                    <a:lnTo>
                      <a:pt x="1334" y="1927"/>
                    </a:lnTo>
                    <a:lnTo>
                      <a:pt x="1332" y="1929"/>
                    </a:lnTo>
                    <a:lnTo>
                      <a:pt x="1328" y="1935"/>
                    </a:lnTo>
                    <a:lnTo>
                      <a:pt x="1324" y="1943"/>
                    </a:lnTo>
                    <a:lnTo>
                      <a:pt x="1320" y="1956"/>
                    </a:lnTo>
                    <a:lnTo>
                      <a:pt x="1334" y="1962"/>
                    </a:lnTo>
                    <a:lnTo>
                      <a:pt x="1324" y="1949"/>
                    </a:lnTo>
                    <a:lnTo>
                      <a:pt x="1303" y="1968"/>
                    </a:lnTo>
                    <a:lnTo>
                      <a:pt x="1284" y="1987"/>
                    </a:lnTo>
                    <a:lnTo>
                      <a:pt x="1266" y="2005"/>
                    </a:lnTo>
                    <a:lnTo>
                      <a:pt x="1262" y="2009"/>
                    </a:lnTo>
                    <a:lnTo>
                      <a:pt x="1247" y="2030"/>
                    </a:lnTo>
                    <a:lnTo>
                      <a:pt x="1262" y="2038"/>
                    </a:lnTo>
                    <a:lnTo>
                      <a:pt x="1251" y="2026"/>
                    </a:lnTo>
                    <a:lnTo>
                      <a:pt x="1249" y="2028"/>
                    </a:lnTo>
                    <a:lnTo>
                      <a:pt x="1245" y="2030"/>
                    </a:lnTo>
                    <a:lnTo>
                      <a:pt x="1235" y="2040"/>
                    </a:lnTo>
                    <a:lnTo>
                      <a:pt x="1223" y="2053"/>
                    </a:lnTo>
                    <a:lnTo>
                      <a:pt x="1210" y="2065"/>
                    </a:lnTo>
                    <a:lnTo>
                      <a:pt x="1223" y="2075"/>
                    </a:lnTo>
                    <a:lnTo>
                      <a:pt x="1210" y="2065"/>
                    </a:lnTo>
                    <a:lnTo>
                      <a:pt x="1196" y="2084"/>
                    </a:lnTo>
                    <a:lnTo>
                      <a:pt x="1177" y="2108"/>
                    </a:lnTo>
                    <a:lnTo>
                      <a:pt x="1173" y="2114"/>
                    </a:lnTo>
                    <a:lnTo>
                      <a:pt x="1159" y="2139"/>
                    </a:lnTo>
                    <a:lnTo>
                      <a:pt x="1146" y="2164"/>
                    </a:lnTo>
                    <a:lnTo>
                      <a:pt x="1161" y="2170"/>
                    </a:lnTo>
                    <a:lnTo>
                      <a:pt x="1150" y="2158"/>
                    </a:lnTo>
                    <a:lnTo>
                      <a:pt x="1148" y="2160"/>
                    </a:lnTo>
                    <a:lnTo>
                      <a:pt x="1146" y="2162"/>
                    </a:lnTo>
                    <a:lnTo>
                      <a:pt x="1136" y="2170"/>
                    </a:lnTo>
                    <a:lnTo>
                      <a:pt x="1122" y="2183"/>
                    </a:lnTo>
                    <a:lnTo>
                      <a:pt x="1111" y="2191"/>
                    </a:lnTo>
                    <a:lnTo>
                      <a:pt x="1111" y="2193"/>
                    </a:lnTo>
                    <a:lnTo>
                      <a:pt x="1082" y="2224"/>
                    </a:lnTo>
                    <a:lnTo>
                      <a:pt x="1070" y="2242"/>
                    </a:lnTo>
                    <a:lnTo>
                      <a:pt x="1066" y="2249"/>
                    </a:lnTo>
                    <a:lnTo>
                      <a:pt x="1056" y="2267"/>
                    </a:lnTo>
                    <a:lnTo>
                      <a:pt x="1058" y="2261"/>
                    </a:lnTo>
                    <a:lnTo>
                      <a:pt x="1070" y="2273"/>
                    </a:lnTo>
                    <a:lnTo>
                      <a:pt x="1064" y="2259"/>
                    </a:lnTo>
                    <a:lnTo>
                      <a:pt x="1043" y="2271"/>
                    </a:lnTo>
                    <a:lnTo>
                      <a:pt x="1039" y="2275"/>
                    </a:lnTo>
                    <a:lnTo>
                      <a:pt x="1018" y="2294"/>
                    </a:lnTo>
                    <a:lnTo>
                      <a:pt x="1000" y="2315"/>
                    </a:lnTo>
                    <a:lnTo>
                      <a:pt x="983" y="2331"/>
                    </a:lnTo>
                    <a:lnTo>
                      <a:pt x="944" y="2356"/>
                    </a:lnTo>
                    <a:lnTo>
                      <a:pt x="957" y="2368"/>
                    </a:lnTo>
                    <a:lnTo>
                      <a:pt x="950" y="2352"/>
                    </a:lnTo>
                    <a:lnTo>
                      <a:pt x="913" y="2376"/>
                    </a:lnTo>
                    <a:lnTo>
                      <a:pt x="909" y="2381"/>
                    </a:lnTo>
                    <a:lnTo>
                      <a:pt x="874" y="2405"/>
                    </a:lnTo>
                    <a:lnTo>
                      <a:pt x="860" y="2422"/>
                    </a:lnTo>
                    <a:lnTo>
                      <a:pt x="843" y="2442"/>
                    </a:lnTo>
                    <a:lnTo>
                      <a:pt x="855" y="2451"/>
                    </a:lnTo>
                    <a:lnTo>
                      <a:pt x="849" y="2436"/>
                    </a:lnTo>
                    <a:lnTo>
                      <a:pt x="814" y="2457"/>
                    </a:lnTo>
                    <a:lnTo>
                      <a:pt x="808" y="2461"/>
                    </a:lnTo>
                    <a:lnTo>
                      <a:pt x="775" y="2486"/>
                    </a:lnTo>
                    <a:lnTo>
                      <a:pt x="740" y="2513"/>
                    </a:lnTo>
                    <a:lnTo>
                      <a:pt x="752" y="2525"/>
                    </a:lnTo>
                    <a:lnTo>
                      <a:pt x="746" y="2508"/>
                    </a:lnTo>
                    <a:lnTo>
                      <a:pt x="709" y="2537"/>
                    </a:lnTo>
                    <a:lnTo>
                      <a:pt x="701" y="2539"/>
                    </a:lnTo>
                    <a:lnTo>
                      <a:pt x="688" y="2543"/>
                    </a:lnTo>
                    <a:lnTo>
                      <a:pt x="660" y="2550"/>
                    </a:lnTo>
                    <a:lnTo>
                      <a:pt x="666" y="2566"/>
                    </a:lnTo>
                    <a:lnTo>
                      <a:pt x="666" y="2550"/>
                    </a:lnTo>
                    <a:lnTo>
                      <a:pt x="639" y="2554"/>
                    </a:lnTo>
                    <a:lnTo>
                      <a:pt x="627" y="2554"/>
                    </a:lnTo>
                    <a:lnTo>
                      <a:pt x="620" y="2556"/>
                    </a:lnTo>
                    <a:lnTo>
                      <a:pt x="616" y="2558"/>
                    </a:lnTo>
                    <a:lnTo>
                      <a:pt x="618" y="2572"/>
                    </a:lnTo>
                    <a:lnTo>
                      <a:pt x="618" y="2556"/>
                    </a:lnTo>
                    <a:lnTo>
                      <a:pt x="594" y="2556"/>
                    </a:lnTo>
                    <a:lnTo>
                      <a:pt x="573" y="2556"/>
                    </a:lnTo>
                    <a:lnTo>
                      <a:pt x="556" y="2556"/>
                    </a:lnTo>
                    <a:lnTo>
                      <a:pt x="542" y="2556"/>
                    </a:lnTo>
                    <a:lnTo>
                      <a:pt x="532" y="2556"/>
                    </a:lnTo>
                    <a:lnTo>
                      <a:pt x="521" y="2556"/>
                    </a:lnTo>
                    <a:lnTo>
                      <a:pt x="505" y="2554"/>
                    </a:lnTo>
                    <a:lnTo>
                      <a:pt x="505" y="2570"/>
                    </a:lnTo>
                    <a:lnTo>
                      <a:pt x="511" y="2556"/>
                    </a:lnTo>
                    <a:lnTo>
                      <a:pt x="497" y="2552"/>
                    </a:lnTo>
                    <a:lnTo>
                      <a:pt x="478" y="2546"/>
                    </a:lnTo>
                    <a:lnTo>
                      <a:pt x="466" y="2541"/>
                    </a:lnTo>
                    <a:lnTo>
                      <a:pt x="453" y="2537"/>
                    </a:lnTo>
                    <a:lnTo>
                      <a:pt x="437" y="2531"/>
                    </a:lnTo>
                    <a:lnTo>
                      <a:pt x="416" y="2525"/>
                    </a:lnTo>
                    <a:lnTo>
                      <a:pt x="410" y="2539"/>
                    </a:lnTo>
                    <a:lnTo>
                      <a:pt x="420" y="2527"/>
                    </a:lnTo>
                    <a:lnTo>
                      <a:pt x="410" y="2521"/>
                    </a:lnTo>
                    <a:lnTo>
                      <a:pt x="406" y="2517"/>
                    </a:lnTo>
                    <a:lnTo>
                      <a:pt x="396" y="2513"/>
                    </a:lnTo>
                    <a:lnTo>
                      <a:pt x="379" y="2506"/>
                    </a:lnTo>
                    <a:lnTo>
                      <a:pt x="371" y="2502"/>
                    </a:lnTo>
                    <a:lnTo>
                      <a:pt x="365" y="2517"/>
                    </a:lnTo>
                    <a:lnTo>
                      <a:pt x="377" y="2506"/>
                    </a:lnTo>
                    <a:lnTo>
                      <a:pt x="371" y="2500"/>
                    </a:lnTo>
                    <a:lnTo>
                      <a:pt x="358" y="2510"/>
                    </a:lnTo>
                    <a:lnTo>
                      <a:pt x="375" y="2504"/>
                    </a:lnTo>
                    <a:lnTo>
                      <a:pt x="369" y="2494"/>
                    </a:lnTo>
                    <a:lnTo>
                      <a:pt x="365" y="2482"/>
                    </a:lnTo>
                    <a:lnTo>
                      <a:pt x="363" y="2480"/>
                    </a:lnTo>
                    <a:lnTo>
                      <a:pt x="360" y="2473"/>
                    </a:lnTo>
                    <a:lnTo>
                      <a:pt x="354" y="2471"/>
                    </a:lnTo>
                    <a:lnTo>
                      <a:pt x="336" y="2463"/>
                    </a:lnTo>
                    <a:lnTo>
                      <a:pt x="330" y="2477"/>
                    </a:lnTo>
                    <a:lnTo>
                      <a:pt x="342" y="2467"/>
                    </a:lnTo>
                    <a:lnTo>
                      <a:pt x="327" y="2455"/>
                    </a:lnTo>
                    <a:lnTo>
                      <a:pt x="315" y="2440"/>
                    </a:lnTo>
                    <a:lnTo>
                      <a:pt x="305" y="2451"/>
                    </a:lnTo>
                    <a:lnTo>
                      <a:pt x="319" y="2444"/>
                    </a:lnTo>
                    <a:lnTo>
                      <a:pt x="307" y="2424"/>
                    </a:lnTo>
                    <a:lnTo>
                      <a:pt x="305" y="2420"/>
                    </a:lnTo>
                    <a:lnTo>
                      <a:pt x="303" y="2420"/>
                    </a:lnTo>
                    <a:lnTo>
                      <a:pt x="292" y="2411"/>
                    </a:lnTo>
                    <a:lnTo>
                      <a:pt x="284" y="2403"/>
                    </a:lnTo>
                    <a:lnTo>
                      <a:pt x="272" y="2383"/>
                    </a:lnTo>
                    <a:lnTo>
                      <a:pt x="259" y="2393"/>
                    </a:lnTo>
                    <a:lnTo>
                      <a:pt x="276" y="2387"/>
                    </a:lnTo>
                    <a:lnTo>
                      <a:pt x="261" y="2366"/>
                    </a:lnTo>
                    <a:lnTo>
                      <a:pt x="253" y="2354"/>
                    </a:lnTo>
                    <a:lnTo>
                      <a:pt x="249" y="2348"/>
                    </a:lnTo>
                    <a:lnTo>
                      <a:pt x="241" y="2337"/>
                    </a:lnTo>
                    <a:lnTo>
                      <a:pt x="228" y="2348"/>
                    </a:lnTo>
                    <a:lnTo>
                      <a:pt x="243" y="2337"/>
                    </a:lnTo>
                    <a:lnTo>
                      <a:pt x="235" y="2329"/>
                    </a:lnTo>
                    <a:lnTo>
                      <a:pt x="231" y="2325"/>
                    </a:lnTo>
                    <a:lnTo>
                      <a:pt x="224" y="2319"/>
                    </a:lnTo>
                    <a:lnTo>
                      <a:pt x="218" y="2315"/>
                    </a:lnTo>
                    <a:lnTo>
                      <a:pt x="216" y="2315"/>
                    </a:lnTo>
                    <a:lnTo>
                      <a:pt x="210" y="2312"/>
                    </a:lnTo>
                    <a:lnTo>
                      <a:pt x="204" y="2315"/>
                    </a:lnTo>
                    <a:lnTo>
                      <a:pt x="198" y="2319"/>
                    </a:lnTo>
                    <a:lnTo>
                      <a:pt x="195" y="2323"/>
                    </a:lnTo>
                    <a:lnTo>
                      <a:pt x="193" y="2325"/>
                    </a:lnTo>
                    <a:lnTo>
                      <a:pt x="193" y="2331"/>
                    </a:lnTo>
                    <a:lnTo>
                      <a:pt x="224" y="2325"/>
                    </a:lnTo>
                    <a:lnTo>
                      <a:pt x="220" y="2321"/>
                    </a:lnTo>
                    <a:lnTo>
                      <a:pt x="216" y="2317"/>
                    </a:lnTo>
                    <a:lnTo>
                      <a:pt x="210" y="2315"/>
                    </a:lnTo>
                    <a:lnTo>
                      <a:pt x="204" y="2317"/>
                    </a:lnTo>
                    <a:lnTo>
                      <a:pt x="198" y="2321"/>
                    </a:lnTo>
                    <a:lnTo>
                      <a:pt x="193" y="2325"/>
                    </a:lnTo>
                    <a:lnTo>
                      <a:pt x="193" y="2331"/>
                    </a:lnTo>
                    <a:lnTo>
                      <a:pt x="210" y="2331"/>
                    </a:lnTo>
                    <a:lnTo>
                      <a:pt x="226" y="2331"/>
                    </a:lnTo>
                    <a:lnTo>
                      <a:pt x="224" y="2323"/>
                    </a:lnTo>
                    <a:lnTo>
                      <a:pt x="222" y="2317"/>
                    </a:lnTo>
                    <a:lnTo>
                      <a:pt x="222" y="2310"/>
                    </a:lnTo>
                    <a:lnTo>
                      <a:pt x="220" y="2304"/>
                    </a:lnTo>
                    <a:lnTo>
                      <a:pt x="218" y="2302"/>
                    </a:lnTo>
                    <a:lnTo>
                      <a:pt x="216" y="2298"/>
                    </a:lnTo>
                    <a:lnTo>
                      <a:pt x="198" y="2277"/>
                    </a:lnTo>
                    <a:lnTo>
                      <a:pt x="187" y="2288"/>
                    </a:lnTo>
                    <a:lnTo>
                      <a:pt x="202" y="2282"/>
                    </a:lnTo>
                    <a:lnTo>
                      <a:pt x="189" y="2261"/>
                    </a:lnTo>
                    <a:lnTo>
                      <a:pt x="177" y="2238"/>
                    </a:lnTo>
                    <a:lnTo>
                      <a:pt x="167" y="2213"/>
                    </a:lnTo>
                    <a:lnTo>
                      <a:pt x="148" y="2166"/>
                    </a:lnTo>
                    <a:lnTo>
                      <a:pt x="132" y="2119"/>
                    </a:lnTo>
                    <a:lnTo>
                      <a:pt x="103" y="2040"/>
                    </a:lnTo>
                    <a:lnTo>
                      <a:pt x="82" y="1958"/>
                    </a:lnTo>
                    <a:lnTo>
                      <a:pt x="66" y="1964"/>
                    </a:lnTo>
                    <a:lnTo>
                      <a:pt x="82" y="1964"/>
                    </a:lnTo>
                    <a:lnTo>
                      <a:pt x="68" y="1881"/>
                    </a:lnTo>
                    <a:lnTo>
                      <a:pt x="55" y="1797"/>
                    </a:lnTo>
                    <a:lnTo>
                      <a:pt x="47" y="1712"/>
                    </a:lnTo>
                    <a:lnTo>
                      <a:pt x="41" y="1626"/>
                    </a:lnTo>
                    <a:lnTo>
                      <a:pt x="35" y="1454"/>
                    </a:lnTo>
                    <a:lnTo>
                      <a:pt x="18" y="1454"/>
                    </a:lnTo>
                    <a:lnTo>
                      <a:pt x="35" y="1454"/>
                    </a:lnTo>
                    <a:lnTo>
                      <a:pt x="35" y="1312"/>
                    </a:lnTo>
                    <a:lnTo>
                      <a:pt x="33" y="1168"/>
                    </a:lnTo>
                    <a:lnTo>
                      <a:pt x="16" y="1168"/>
                    </a:lnTo>
                    <a:lnTo>
                      <a:pt x="33" y="1170"/>
                    </a:lnTo>
                    <a:lnTo>
                      <a:pt x="43" y="1021"/>
                    </a:lnTo>
                    <a:lnTo>
                      <a:pt x="47" y="947"/>
                    </a:lnTo>
                    <a:lnTo>
                      <a:pt x="49" y="873"/>
                    </a:lnTo>
                    <a:lnTo>
                      <a:pt x="33" y="873"/>
                    </a:lnTo>
                    <a:lnTo>
                      <a:pt x="49" y="875"/>
                    </a:lnTo>
                    <a:lnTo>
                      <a:pt x="59" y="784"/>
                    </a:lnTo>
                    <a:lnTo>
                      <a:pt x="72" y="698"/>
                    </a:lnTo>
                    <a:lnTo>
                      <a:pt x="72" y="695"/>
                    </a:lnTo>
                    <a:lnTo>
                      <a:pt x="82" y="634"/>
                    </a:lnTo>
                    <a:lnTo>
                      <a:pt x="66" y="634"/>
                    </a:lnTo>
                    <a:lnTo>
                      <a:pt x="82" y="640"/>
                    </a:lnTo>
                    <a:lnTo>
                      <a:pt x="94" y="584"/>
                    </a:lnTo>
                    <a:lnTo>
                      <a:pt x="107" y="526"/>
                    </a:lnTo>
                    <a:lnTo>
                      <a:pt x="107" y="520"/>
                    </a:lnTo>
                    <a:lnTo>
                      <a:pt x="115" y="462"/>
                    </a:lnTo>
                    <a:lnTo>
                      <a:pt x="99" y="460"/>
                    </a:lnTo>
                    <a:lnTo>
                      <a:pt x="115" y="467"/>
                    </a:lnTo>
                    <a:lnTo>
                      <a:pt x="127" y="434"/>
                    </a:lnTo>
                    <a:lnTo>
                      <a:pt x="142" y="401"/>
                    </a:lnTo>
                    <a:lnTo>
                      <a:pt x="154" y="368"/>
                    </a:lnTo>
                    <a:lnTo>
                      <a:pt x="165" y="330"/>
                    </a:lnTo>
                    <a:lnTo>
                      <a:pt x="148" y="326"/>
                    </a:lnTo>
                    <a:lnTo>
                      <a:pt x="160" y="337"/>
                    </a:lnTo>
                    <a:lnTo>
                      <a:pt x="171" y="326"/>
                    </a:lnTo>
                    <a:lnTo>
                      <a:pt x="175" y="320"/>
                    </a:lnTo>
                    <a:lnTo>
                      <a:pt x="183" y="310"/>
                    </a:lnTo>
                    <a:lnTo>
                      <a:pt x="185" y="306"/>
                    </a:lnTo>
                    <a:lnTo>
                      <a:pt x="185" y="293"/>
                    </a:lnTo>
                    <a:lnTo>
                      <a:pt x="187" y="287"/>
                    </a:lnTo>
                    <a:lnTo>
                      <a:pt x="187" y="281"/>
                    </a:lnTo>
                    <a:lnTo>
                      <a:pt x="171" y="281"/>
                    </a:lnTo>
                    <a:lnTo>
                      <a:pt x="187" y="287"/>
                    </a:lnTo>
                    <a:lnTo>
                      <a:pt x="187" y="283"/>
                    </a:lnTo>
                    <a:lnTo>
                      <a:pt x="173" y="275"/>
                    </a:lnTo>
                    <a:lnTo>
                      <a:pt x="185" y="285"/>
                    </a:lnTo>
                    <a:lnTo>
                      <a:pt x="189" y="279"/>
                    </a:lnTo>
                    <a:lnTo>
                      <a:pt x="195" y="275"/>
                    </a:lnTo>
                    <a:lnTo>
                      <a:pt x="198" y="273"/>
                    </a:lnTo>
                    <a:lnTo>
                      <a:pt x="187" y="260"/>
                    </a:lnTo>
                    <a:lnTo>
                      <a:pt x="193" y="277"/>
                    </a:lnTo>
                    <a:lnTo>
                      <a:pt x="195" y="275"/>
                    </a:lnTo>
                    <a:lnTo>
                      <a:pt x="189" y="277"/>
                    </a:lnTo>
                    <a:lnTo>
                      <a:pt x="189" y="260"/>
                    </a:lnTo>
                    <a:lnTo>
                      <a:pt x="183" y="275"/>
                    </a:lnTo>
                    <a:lnTo>
                      <a:pt x="187" y="277"/>
                    </a:lnTo>
                    <a:lnTo>
                      <a:pt x="177" y="269"/>
                    </a:lnTo>
                    <a:lnTo>
                      <a:pt x="181" y="273"/>
                    </a:lnTo>
                    <a:lnTo>
                      <a:pt x="193" y="262"/>
                    </a:lnTo>
                    <a:lnTo>
                      <a:pt x="177" y="262"/>
                    </a:lnTo>
                    <a:lnTo>
                      <a:pt x="177" y="266"/>
                    </a:lnTo>
                    <a:lnTo>
                      <a:pt x="177" y="269"/>
                    </a:lnTo>
                    <a:lnTo>
                      <a:pt x="179" y="275"/>
                    </a:lnTo>
                    <a:lnTo>
                      <a:pt x="181" y="281"/>
                    </a:lnTo>
                    <a:lnTo>
                      <a:pt x="187" y="283"/>
                    </a:lnTo>
                    <a:lnTo>
                      <a:pt x="193" y="285"/>
                    </a:lnTo>
                    <a:lnTo>
                      <a:pt x="200" y="283"/>
                    </a:lnTo>
                    <a:lnTo>
                      <a:pt x="206" y="281"/>
                    </a:lnTo>
                    <a:lnTo>
                      <a:pt x="208" y="275"/>
                    </a:lnTo>
                    <a:lnTo>
                      <a:pt x="210" y="275"/>
                    </a:lnTo>
                    <a:lnTo>
                      <a:pt x="210" y="271"/>
                    </a:lnTo>
                    <a:lnTo>
                      <a:pt x="210" y="264"/>
                    </a:lnTo>
                    <a:lnTo>
                      <a:pt x="212" y="258"/>
                    </a:lnTo>
                    <a:lnTo>
                      <a:pt x="195" y="258"/>
                    </a:lnTo>
                    <a:lnTo>
                      <a:pt x="210" y="264"/>
                    </a:lnTo>
                    <a:lnTo>
                      <a:pt x="212" y="256"/>
                    </a:lnTo>
                    <a:lnTo>
                      <a:pt x="216" y="244"/>
                    </a:lnTo>
                    <a:lnTo>
                      <a:pt x="200" y="240"/>
                    </a:lnTo>
                    <a:lnTo>
                      <a:pt x="212" y="250"/>
                    </a:lnTo>
                    <a:lnTo>
                      <a:pt x="228" y="227"/>
                    </a:lnTo>
                    <a:lnTo>
                      <a:pt x="233" y="221"/>
                    </a:lnTo>
                    <a:lnTo>
                      <a:pt x="247" y="196"/>
                    </a:lnTo>
                    <a:lnTo>
                      <a:pt x="266" y="170"/>
                    </a:lnTo>
                    <a:lnTo>
                      <a:pt x="249" y="163"/>
                    </a:lnTo>
                    <a:lnTo>
                      <a:pt x="261" y="174"/>
                    </a:lnTo>
                    <a:lnTo>
                      <a:pt x="282" y="151"/>
                    </a:lnTo>
                    <a:lnTo>
                      <a:pt x="284" y="149"/>
                    </a:lnTo>
                    <a:lnTo>
                      <a:pt x="288" y="141"/>
                    </a:lnTo>
                    <a:lnTo>
                      <a:pt x="286" y="147"/>
                    </a:lnTo>
                    <a:lnTo>
                      <a:pt x="274" y="134"/>
                    </a:lnTo>
                    <a:lnTo>
                      <a:pt x="280" y="151"/>
                    </a:lnTo>
                    <a:lnTo>
                      <a:pt x="284" y="149"/>
                    </a:lnTo>
                    <a:lnTo>
                      <a:pt x="290" y="147"/>
                    </a:lnTo>
                    <a:lnTo>
                      <a:pt x="297" y="143"/>
                    </a:lnTo>
                    <a:lnTo>
                      <a:pt x="301" y="143"/>
                    </a:lnTo>
                    <a:lnTo>
                      <a:pt x="303" y="141"/>
                    </a:lnTo>
                    <a:lnTo>
                      <a:pt x="305" y="139"/>
                    </a:lnTo>
                    <a:lnTo>
                      <a:pt x="313" y="122"/>
                    </a:lnTo>
                    <a:lnTo>
                      <a:pt x="299" y="116"/>
                    </a:lnTo>
                    <a:lnTo>
                      <a:pt x="309" y="128"/>
                    </a:lnTo>
                    <a:lnTo>
                      <a:pt x="321" y="116"/>
                    </a:lnTo>
                    <a:lnTo>
                      <a:pt x="309" y="104"/>
                    </a:lnTo>
                    <a:lnTo>
                      <a:pt x="317" y="118"/>
                    </a:lnTo>
                    <a:lnTo>
                      <a:pt x="321" y="116"/>
                    </a:lnTo>
                    <a:lnTo>
                      <a:pt x="330" y="112"/>
                    </a:lnTo>
                    <a:lnTo>
                      <a:pt x="338" y="106"/>
                    </a:lnTo>
                    <a:lnTo>
                      <a:pt x="356" y="93"/>
                    </a:lnTo>
                    <a:lnTo>
                      <a:pt x="363" y="89"/>
                    </a:lnTo>
                    <a:lnTo>
                      <a:pt x="371" y="83"/>
                    </a:lnTo>
                    <a:lnTo>
                      <a:pt x="377" y="79"/>
                    </a:lnTo>
                    <a:lnTo>
                      <a:pt x="379" y="79"/>
                    </a:lnTo>
                    <a:lnTo>
                      <a:pt x="389" y="66"/>
                    </a:lnTo>
                    <a:lnTo>
                      <a:pt x="400" y="58"/>
                    </a:lnTo>
                    <a:lnTo>
                      <a:pt x="412" y="46"/>
                    </a:lnTo>
                    <a:lnTo>
                      <a:pt x="422" y="40"/>
                    </a:lnTo>
                    <a:lnTo>
                      <a:pt x="412" y="27"/>
                    </a:lnTo>
                    <a:lnTo>
                      <a:pt x="418" y="44"/>
                    </a:lnTo>
                    <a:lnTo>
                      <a:pt x="426" y="40"/>
                    </a:lnTo>
                    <a:lnTo>
                      <a:pt x="420" y="25"/>
                    </a:lnTo>
                    <a:lnTo>
                      <a:pt x="420" y="42"/>
                    </a:lnTo>
                    <a:lnTo>
                      <a:pt x="431" y="40"/>
                    </a:lnTo>
                    <a:lnTo>
                      <a:pt x="439" y="40"/>
                    </a:lnTo>
                    <a:lnTo>
                      <a:pt x="449" y="40"/>
                    </a:lnTo>
                    <a:lnTo>
                      <a:pt x="462" y="40"/>
                    </a:lnTo>
                    <a:lnTo>
                      <a:pt x="478" y="38"/>
                    </a:lnTo>
                    <a:lnTo>
                      <a:pt x="497" y="35"/>
                    </a:lnTo>
                    <a:lnTo>
                      <a:pt x="521" y="33"/>
                    </a:lnTo>
                    <a:lnTo>
                      <a:pt x="519" y="17"/>
                    </a:lnTo>
                    <a:lnTo>
                      <a:pt x="517" y="33"/>
                    </a:lnTo>
                    <a:lnTo>
                      <a:pt x="579" y="42"/>
                    </a:lnTo>
                    <a:lnTo>
                      <a:pt x="579" y="25"/>
                    </a:lnTo>
                    <a:lnTo>
                      <a:pt x="573" y="42"/>
                    </a:lnTo>
                    <a:lnTo>
                      <a:pt x="631" y="56"/>
                    </a:lnTo>
                    <a:lnTo>
                      <a:pt x="660" y="66"/>
                    </a:lnTo>
                    <a:lnTo>
                      <a:pt x="688" y="79"/>
                    </a:lnTo>
                    <a:lnTo>
                      <a:pt x="715" y="95"/>
                    </a:lnTo>
                    <a:lnTo>
                      <a:pt x="721" y="79"/>
                    </a:lnTo>
                    <a:lnTo>
                      <a:pt x="711" y="91"/>
                    </a:lnTo>
                    <a:lnTo>
                      <a:pt x="738" y="112"/>
                    </a:lnTo>
                    <a:lnTo>
                      <a:pt x="740" y="112"/>
                    </a:lnTo>
                    <a:lnTo>
                      <a:pt x="754" y="120"/>
                    </a:lnTo>
                    <a:lnTo>
                      <a:pt x="759" y="124"/>
                    </a:lnTo>
                    <a:lnTo>
                      <a:pt x="771" y="132"/>
                    </a:lnTo>
                    <a:lnTo>
                      <a:pt x="779" y="137"/>
                    </a:lnTo>
                    <a:lnTo>
                      <a:pt x="785" y="139"/>
                    </a:lnTo>
                    <a:lnTo>
                      <a:pt x="792" y="141"/>
                    </a:lnTo>
                    <a:lnTo>
                      <a:pt x="794" y="141"/>
                    </a:lnTo>
                    <a:lnTo>
                      <a:pt x="800" y="139"/>
                    </a:lnTo>
                    <a:lnTo>
                      <a:pt x="806" y="137"/>
                    </a:lnTo>
                    <a:lnTo>
                      <a:pt x="810" y="130"/>
                    </a:lnTo>
                    <a:lnTo>
                      <a:pt x="810" y="128"/>
                    </a:lnTo>
                    <a:lnTo>
                      <a:pt x="812" y="122"/>
                    </a:lnTo>
                    <a:lnTo>
                      <a:pt x="810" y="116"/>
                    </a:lnTo>
                    <a:lnTo>
                      <a:pt x="808" y="110"/>
                    </a:lnTo>
                    <a:lnTo>
                      <a:pt x="804" y="104"/>
                    </a:lnTo>
                    <a:lnTo>
                      <a:pt x="800" y="99"/>
                    </a:lnTo>
                    <a:lnTo>
                      <a:pt x="798" y="97"/>
                    </a:lnTo>
                    <a:lnTo>
                      <a:pt x="794" y="93"/>
                    </a:lnTo>
                    <a:lnTo>
                      <a:pt x="787" y="91"/>
                    </a:lnTo>
                    <a:lnTo>
                      <a:pt x="781" y="93"/>
                    </a:lnTo>
                    <a:lnTo>
                      <a:pt x="775" y="95"/>
                    </a:lnTo>
                    <a:lnTo>
                      <a:pt x="771" y="101"/>
                    </a:lnTo>
                    <a:lnTo>
                      <a:pt x="771" y="108"/>
                    </a:lnTo>
                    <a:lnTo>
                      <a:pt x="771" y="114"/>
                    </a:lnTo>
                    <a:lnTo>
                      <a:pt x="775" y="120"/>
                    </a:lnTo>
                    <a:lnTo>
                      <a:pt x="777" y="122"/>
                    </a:lnTo>
                    <a:lnTo>
                      <a:pt x="781" y="126"/>
                    </a:lnTo>
                    <a:lnTo>
                      <a:pt x="787" y="134"/>
                    </a:lnTo>
                    <a:lnTo>
                      <a:pt x="798" y="147"/>
                    </a:lnTo>
                    <a:lnTo>
                      <a:pt x="804" y="149"/>
                    </a:lnTo>
                    <a:lnTo>
                      <a:pt x="806" y="151"/>
                    </a:lnTo>
                    <a:lnTo>
                      <a:pt x="814" y="153"/>
                    </a:lnTo>
                    <a:lnTo>
                      <a:pt x="822" y="157"/>
                    </a:lnTo>
                    <a:lnTo>
                      <a:pt x="827" y="159"/>
                    </a:lnTo>
                    <a:lnTo>
                      <a:pt x="831" y="161"/>
                    </a:lnTo>
                    <a:lnTo>
                      <a:pt x="837" y="145"/>
                    </a:lnTo>
                    <a:lnTo>
                      <a:pt x="825" y="157"/>
                    </a:lnTo>
                    <a:lnTo>
                      <a:pt x="829" y="159"/>
                    </a:lnTo>
                    <a:lnTo>
                      <a:pt x="837" y="165"/>
                    </a:lnTo>
                    <a:lnTo>
                      <a:pt x="845" y="172"/>
                    </a:lnTo>
                    <a:lnTo>
                      <a:pt x="864" y="186"/>
                    </a:lnTo>
                    <a:lnTo>
                      <a:pt x="866" y="186"/>
                    </a:lnTo>
                    <a:lnTo>
                      <a:pt x="868" y="188"/>
                    </a:lnTo>
                    <a:lnTo>
                      <a:pt x="893" y="196"/>
                    </a:lnTo>
                    <a:lnTo>
                      <a:pt x="917" y="209"/>
                    </a:lnTo>
                    <a:lnTo>
                      <a:pt x="944" y="223"/>
                    </a:lnTo>
                    <a:lnTo>
                      <a:pt x="950" y="209"/>
                    </a:lnTo>
                    <a:lnTo>
                      <a:pt x="940" y="219"/>
                    </a:lnTo>
                    <a:lnTo>
                      <a:pt x="965" y="240"/>
                    </a:lnTo>
                    <a:lnTo>
                      <a:pt x="987" y="260"/>
                    </a:lnTo>
                    <a:lnTo>
                      <a:pt x="1010" y="283"/>
                    </a:lnTo>
                    <a:lnTo>
                      <a:pt x="1031" y="308"/>
                    </a:lnTo>
                    <a:lnTo>
                      <a:pt x="1041" y="297"/>
                    </a:lnTo>
                    <a:lnTo>
                      <a:pt x="1027" y="304"/>
                    </a:lnTo>
                    <a:lnTo>
                      <a:pt x="1043" y="330"/>
                    </a:lnTo>
                    <a:lnTo>
                      <a:pt x="1045" y="335"/>
                    </a:lnTo>
                    <a:lnTo>
                      <a:pt x="1049" y="337"/>
                    </a:lnTo>
                    <a:lnTo>
                      <a:pt x="1056" y="341"/>
                    </a:lnTo>
                    <a:lnTo>
                      <a:pt x="1064" y="347"/>
                    </a:lnTo>
                    <a:lnTo>
                      <a:pt x="1074" y="355"/>
                    </a:lnTo>
                    <a:lnTo>
                      <a:pt x="1084" y="343"/>
                    </a:lnTo>
                    <a:lnTo>
                      <a:pt x="1070" y="349"/>
                    </a:lnTo>
                    <a:lnTo>
                      <a:pt x="1074" y="355"/>
                    </a:lnTo>
                    <a:lnTo>
                      <a:pt x="1078" y="363"/>
                    </a:lnTo>
                    <a:lnTo>
                      <a:pt x="1084" y="376"/>
                    </a:lnTo>
                    <a:lnTo>
                      <a:pt x="1093" y="394"/>
                    </a:lnTo>
                    <a:lnTo>
                      <a:pt x="1107" y="386"/>
                    </a:lnTo>
                    <a:lnTo>
                      <a:pt x="1093" y="392"/>
                    </a:lnTo>
                    <a:lnTo>
                      <a:pt x="1095" y="403"/>
                    </a:lnTo>
                    <a:lnTo>
                      <a:pt x="1095" y="409"/>
                    </a:lnTo>
                    <a:lnTo>
                      <a:pt x="1099" y="415"/>
                    </a:lnTo>
                    <a:lnTo>
                      <a:pt x="1103" y="419"/>
                    </a:lnTo>
                    <a:lnTo>
                      <a:pt x="1107" y="421"/>
                    </a:lnTo>
                    <a:lnTo>
                      <a:pt x="1111" y="425"/>
                    </a:lnTo>
                    <a:lnTo>
                      <a:pt x="1119" y="427"/>
                    </a:lnTo>
                    <a:lnTo>
                      <a:pt x="1124" y="427"/>
                    </a:lnTo>
                    <a:lnTo>
                      <a:pt x="1124" y="411"/>
                    </a:lnTo>
                    <a:lnTo>
                      <a:pt x="1117" y="427"/>
                    </a:lnTo>
                    <a:lnTo>
                      <a:pt x="1124" y="427"/>
                    </a:lnTo>
                    <a:lnTo>
                      <a:pt x="1117" y="423"/>
                    </a:lnTo>
                    <a:lnTo>
                      <a:pt x="1130" y="413"/>
                    </a:lnTo>
                    <a:lnTo>
                      <a:pt x="1115" y="419"/>
                    </a:lnTo>
                    <a:lnTo>
                      <a:pt x="1122" y="425"/>
                    </a:lnTo>
                    <a:lnTo>
                      <a:pt x="1122" y="427"/>
                    </a:lnTo>
                    <a:lnTo>
                      <a:pt x="1126" y="429"/>
                    </a:lnTo>
                    <a:lnTo>
                      <a:pt x="1132" y="436"/>
                    </a:lnTo>
                    <a:lnTo>
                      <a:pt x="1126" y="431"/>
                    </a:lnTo>
                    <a:lnTo>
                      <a:pt x="1138" y="419"/>
                    </a:lnTo>
                    <a:lnTo>
                      <a:pt x="1122" y="425"/>
                    </a:lnTo>
                    <a:lnTo>
                      <a:pt x="1126" y="431"/>
                    </a:lnTo>
                    <a:lnTo>
                      <a:pt x="1130" y="438"/>
                    </a:lnTo>
                    <a:lnTo>
                      <a:pt x="1134" y="442"/>
                    </a:lnTo>
                    <a:lnTo>
                      <a:pt x="1140" y="450"/>
                    </a:lnTo>
                    <a:lnTo>
                      <a:pt x="1142" y="452"/>
                    </a:lnTo>
                    <a:lnTo>
                      <a:pt x="1155" y="462"/>
                    </a:lnTo>
                    <a:lnTo>
                      <a:pt x="1167" y="477"/>
                    </a:lnTo>
                    <a:lnTo>
                      <a:pt x="1179" y="493"/>
                    </a:lnTo>
                    <a:lnTo>
                      <a:pt x="1192" y="512"/>
                    </a:lnTo>
                    <a:lnTo>
                      <a:pt x="1198" y="514"/>
                    </a:lnTo>
                    <a:lnTo>
                      <a:pt x="1200" y="516"/>
                    </a:lnTo>
                    <a:lnTo>
                      <a:pt x="1218" y="524"/>
                    </a:lnTo>
                    <a:lnTo>
                      <a:pt x="1239" y="539"/>
                    </a:lnTo>
                    <a:lnTo>
                      <a:pt x="1245" y="522"/>
                    </a:lnTo>
                    <a:lnTo>
                      <a:pt x="1233" y="535"/>
                    </a:lnTo>
                    <a:lnTo>
                      <a:pt x="1254" y="549"/>
                    </a:lnTo>
                    <a:lnTo>
                      <a:pt x="1276" y="568"/>
                    </a:lnTo>
                    <a:lnTo>
                      <a:pt x="1295" y="578"/>
                    </a:lnTo>
                    <a:lnTo>
                      <a:pt x="1313" y="584"/>
                    </a:lnTo>
                    <a:lnTo>
                      <a:pt x="1350" y="596"/>
                    </a:lnTo>
                    <a:lnTo>
                      <a:pt x="1388" y="611"/>
                    </a:lnTo>
                    <a:lnTo>
                      <a:pt x="1406" y="619"/>
                    </a:lnTo>
                    <a:lnTo>
                      <a:pt x="1412" y="605"/>
                    </a:lnTo>
                    <a:lnTo>
                      <a:pt x="1400" y="615"/>
                    </a:lnTo>
                    <a:lnTo>
                      <a:pt x="1419" y="629"/>
                    </a:lnTo>
                    <a:lnTo>
                      <a:pt x="1423" y="629"/>
                    </a:lnTo>
                    <a:lnTo>
                      <a:pt x="1427" y="632"/>
                    </a:lnTo>
                    <a:lnTo>
                      <a:pt x="1456" y="636"/>
                    </a:lnTo>
                    <a:lnTo>
                      <a:pt x="1482" y="638"/>
                    </a:lnTo>
                    <a:lnTo>
                      <a:pt x="1509" y="644"/>
                    </a:lnTo>
                    <a:lnTo>
                      <a:pt x="1509" y="627"/>
                    </a:lnTo>
                    <a:lnTo>
                      <a:pt x="1503" y="642"/>
                    </a:lnTo>
                    <a:lnTo>
                      <a:pt x="1528" y="650"/>
                    </a:lnTo>
                    <a:lnTo>
                      <a:pt x="1534" y="650"/>
                    </a:lnTo>
                    <a:lnTo>
                      <a:pt x="1600" y="652"/>
                    </a:lnTo>
                    <a:lnTo>
                      <a:pt x="1631" y="652"/>
                    </a:lnTo>
                    <a:lnTo>
                      <a:pt x="1662" y="656"/>
                    </a:lnTo>
                    <a:lnTo>
                      <a:pt x="1664" y="640"/>
                    </a:lnTo>
                    <a:lnTo>
                      <a:pt x="1660" y="656"/>
                    </a:lnTo>
                    <a:lnTo>
                      <a:pt x="1664" y="658"/>
                    </a:lnTo>
                    <a:lnTo>
                      <a:pt x="1670" y="644"/>
                    </a:lnTo>
                    <a:lnTo>
                      <a:pt x="1658" y="654"/>
                    </a:lnTo>
                    <a:lnTo>
                      <a:pt x="1664" y="662"/>
                    </a:lnTo>
                    <a:lnTo>
                      <a:pt x="1668" y="667"/>
                    </a:lnTo>
                    <a:lnTo>
                      <a:pt x="1674" y="671"/>
                    </a:lnTo>
                    <a:lnTo>
                      <a:pt x="1676" y="673"/>
                    </a:lnTo>
                    <a:lnTo>
                      <a:pt x="1683" y="673"/>
                    </a:lnTo>
                    <a:lnTo>
                      <a:pt x="1689" y="673"/>
                    </a:lnTo>
                    <a:lnTo>
                      <a:pt x="1695" y="671"/>
                    </a:lnTo>
                    <a:lnTo>
                      <a:pt x="1697" y="669"/>
                    </a:lnTo>
                    <a:lnTo>
                      <a:pt x="1697" y="667"/>
                    </a:lnTo>
                    <a:lnTo>
                      <a:pt x="1693" y="671"/>
                    </a:lnTo>
                    <a:lnTo>
                      <a:pt x="1687" y="656"/>
                    </a:lnTo>
                    <a:lnTo>
                      <a:pt x="1687" y="673"/>
                    </a:lnTo>
                    <a:lnTo>
                      <a:pt x="1691" y="671"/>
                    </a:lnTo>
                    <a:lnTo>
                      <a:pt x="1703" y="671"/>
                    </a:lnTo>
                    <a:lnTo>
                      <a:pt x="1722" y="669"/>
                    </a:lnTo>
                    <a:lnTo>
                      <a:pt x="1744" y="667"/>
                    </a:lnTo>
                    <a:lnTo>
                      <a:pt x="1773" y="667"/>
                    </a:lnTo>
                    <a:lnTo>
                      <a:pt x="1804" y="665"/>
                    </a:lnTo>
                    <a:lnTo>
                      <a:pt x="1870" y="660"/>
                    </a:lnTo>
                    <a:lnTo>
                      <a:pt x="1903" y="660"/>
                    </a:lnTo>
                    <a:lnTo>
                      <a:pt x="1936" y="658"/>
                    </a:lnTo>
                    <a:lnTo>
                      <a:pt x="1967" y="656"/>
                    </a:lnTo>
                    <a:lnTo>
                      <a:pt x="1994" y="654"/>
                    </a:lnTo>
                    <a:lnTo>
                      <a:pt x="2017" y="652"/>
                    </a:lnTo>
                    <a:lnTo>
                      <a:pt x="2035" y="652"/>
                    </a:lnTo>
                    <a:lnTo>
                      <a:pt x="2046" y="650"/>
                    </a:lnTo>
                    <a:lnTo>
                      <a:pt x="2052" y="648"/>
                    </a:lnTo>
                    <a:lnTo>
                      <a:pt x="2056" y="648"/>
                    </a:lnTo>
                    <a:lnTo>
                      <a:pt x="2060" y="644"/>
                    </a:lnTo>
                    <a:lnTo>
                      <a:pt x="2064" y="640"/>
                    </a:lnTo>
                    <a:lnTo>
                      <a:pt x="2066" y="632"/>
                    </a:lnTo>
                    <a:lnTo>
                      <a:pt x="2064" y="625"/>
                    </a:lnTo>
                    <a:lnTo>
                      <a:pt x="2066" y="6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58" name="Rectangle 88"/>
            <p:cNvSpPr>
              <a:spLocks noChangeArrowheads="1"/>
            </p:cNvSpPr>
            <p:nvPr/>
          </p:nvSpPr>
          <p:spPr bwMode="auto">
            <a:xfrm>
              <a:off x="3467" y="2724"/>
              <a:ext cx="157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9" name="Group 89"/>
            <p:cNvGrpSpPr>
              <a:grpSpLocks/>
            </p:cNvGrpSpPr>
            <p:nvPr/>
          </p:nvGrpSpPr>
          <p:grpSpPr bwMode="auto">
            <a:xfrm>
              <a:off x="3257" y="2189"/>
              <a:ext cx="304" cy="250"/>
              <a:chOff x="3296" y="2582"/>
              <a:chExt cx="304" cy="250"/>
            </a:xfrm>
          </p:grpSpPr>
          <p:sp>
            <p:nvSpPr>
              <p:cNvPr id="406" name="Freeform 90"/>
              <p:cNvSpPr>
                <a:spLocks/>
              </p:cNvSpPr>
              <p:nvPr/>
            </p:nvSpPr>
            <p:spPr bwMode="auto">
              <a:xfrm rot="422387" flipV="1">
                <a:off x="3361" y="2582"/>
                <a:ext cx="156" cy="187"/>
              </a:xfrm>
              <a:custGeom>
                <a:avLst/>
                <a:gdLst>
                  <a:gd name="T0" fmla="*/ 0 w 244"/>
                  <a:gd name="T1" fmla="*/ 19 h 262"/>
                  <a:gd name="T2" fmla="*/ 42 w 244"/>
                  <a:gd name="T3" fmla="*/ 133 h 262"/>
                  <a:gd name="T4" fmla="*/ 100 w 244"/>
                  <a:gd name="T5" fmla="*/ 0 h 262"/>
                  <a:gd name="T6" fmla="*/ 0 w 244"/>
                  <a:gd name="T7" fmla="*/ 19 h 2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262"/>
                  <a:gd name="T14" fmla="*/ 244 w 244"/>
                  <a:gd name="T15" fmla="*/ 262 h 2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262">
                    <a:moveTo>
                      <a:pt x="0" y="37"/>
                    </a:moveTo>
                    <a:lnTo>
                      <a:pt x="104" y="262"/>
                    </a:lnTo>
                    <a:lnTo>
                      <a:pt x="24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7" name="Freeform 91"/>
              <p:cNvSpPr>
                <a:spLocks/>
              </p:cNvSpPr>
              <p:nvPr/>
            </p:nvSpPr>
            <p:spPr bwMode="auto">
              <a:xfrm rot="2760634">
                <a:off x="3379" y="2611"/>
                <a:ext cx="186" cy="256"/>
              </a:xfrm>
              <a:custGeom>
                <a:avLst/>
                <a:gdLst>
                  <a:gd name="T0" fmla="*/ 8 w 293"/>
                  <a:gd name="T1" fmla="*/ 29 h 359"/>
                  <a:gd name="T2" fmla="*/ 4 w 293"/>
                  <a:gd name="T3" fmla="*/ 31 h 359"/>
                  <a:gd name="T4" fmla="*/ 2 w 293"/>
                  <a:gd name="T5" fmla="*/ 38 h 359"/>
                  <a:gd name="T6" fmla="*/ 0 w 293"/>
                  <a:gd name="T7" fmla="*/ 44 h 359"/>
                  <a:gd name="T8" fmla="*/ 2 w 293"/>
                  <a:gd name="T9" fmla="*/ 51 h 359"/>
                  <a:gd name="T10" fmla="*/ 43 w 293"/>
                  <a:gd name="T11" fmla="*/ 172 h 359"/>
                  <a:gd name="T12" fmla="*/ 46 w 293"/>
                  <a:gd name="T13" fmla="*/ 178 h 359"/>
                  <a:gd name="T14" fmla="*/ 51 w 293"/>
                  <a:gd name="T15" fmla="*/ 182 h 359"/>
                  <a:gd name="T16" fmla="*/ 56 w 293"/>
                  <a:gd name="T17" fmla="*/ 183 h 359"/>
                  <a:gd name="T18" fmla="*/ 60 w 293"/>
                  <a:gd name="T19" fmla="*/ 180 h 359"/>
                  <a:gd name="T20" fmla="*/ 110 w 293"/>
                  <a:gd name="T21" fmla="*/ 154 h 359"/>
                  <a:gd name="T22" fmla="*/ 114 w 293"/>
                  <a:gd name="T23" fmla="*/ 150 h 359"/>
                  <a:gd name="T24" fmla="*/ 117 w 293"/>
                  <a:gd name="T25" fmla="*/ 145 h 359"/>
                  <a:gd name="T26" fmla="*/ 118 w 293"/>
                  <a:gd name="T27" fmla="*/ 138 h 359"/>
                  <a:gd name="T28" fmla="*/ 116 w 293"/>
                  <a:gd name="T29" fmla="*/ 132 h 359"/>
                  <a:gd name="T30" fmla="*/ 74 w 293"/>
                  <a:gd name="T31" fmla="*/ 11 h 359"/>
                  <a:gd name="T32" fmla="*/ 72 w 293"/>
                  <a:gd name="T33" fmla="*/ 5 h 359"/>
                  <a:gd name="T34" fmla="*/ 67 w 293"/>
                  <a:gd name="T35" fmla="*/ 1 h 359"/>
                  <a:gd name="T36" fmla="*/ 62 w 293"/>
                  <a:gd name="T37" fmla="*/ 0 h 359"/>
                  <a:gd name="T38" fmla="*/ 57 w 293"/>
                  <a:gd name="T39" fmla="*/ 1 h 359"/>
                  <a:gd name="T40" fmla="*/ 8 w 293"/>
                  <a:gd name="T41" fmla="*/ 29 h 3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3"/>
                  <a:gd name="T64" fmla="*/ 0 h 359"/>
                  <a:gd name="T65" fmla="*/ 293 w 293"/>
                  <a:gd name="T66" fmla="*/ 359 h 3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3" h="359">
                    <a:moveTo>
                      <a:pt x="20" y="56"/>
                    </a:moveTo>
                    <a:lnTo>
                      <a:pt x="10" y="62"/>
                    </a:lnTo>
                    <a:lnTo>
                      <a:pt x="4" y="74"/>
                    </a:lnTo>
                    <a:lnTo>
                      <a:pt x="0" y="87"/>
                    </a:lnTo>
                    <a:lnTo>
                      <a:pt x="4" y="99"/>
                    </a:lnTo>
                    <a:lnTo>
                      <a:pt x="107" y="338"/>
                    </a:lnTo>
                    <a:lnTo>
                      <a:pt x="113" y="349"/>
                    </a:lnTo>
                    <a:lnTo>
                      <a:pt x="126" y="357"/>
                    </a:lnTo>
                    <a:lnTo>
                      <a:pt x="138" y="359"/>
                    </a:lnTo>
                    <a:lnTo>
                      <a:pt x="150" y="355"/>
                    </a:lnTo>
                    <a:lnTo>
                      <a:pt x="272" y="303"/>
                    </a:lnTo>
                    <a:lnTo>
                      <a:pt x="282" y="295"/>
                    </a:lnTo>
                    <a:lnTo>
                      <a:pt x="291" y="285"/>
                    </a:lnTo>
                    <a:lnTo>
                      <a:pt x="293" y="272"/>
                    </a:lnTo>
                    <a:lnTo>
                      <a:pt x="289" y="260"/>
                    </a:lnTo>
                    <a:lnTo>
                      <a:pt x="185" y="21"/>
                    </a:lnTo>
                    <a:lnTo>
                      <a:pt x="179" y="10"/>
                    </a:lnTo>
                    <a:lnTo>
                      <a:pt x="167" y="2"/>
                    </a:lnTo>
                    <a:lnTo>
                      <a:pt x="155" y="0"/>
                    </a:lnTo>
                    <a:lnTo>
                      <a:pt x="142" y="2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FF99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8" name="Freeform 92"/>
              <p:cNvSpPr>
                <a:spLocks/>
              </p:cNvSpPr>
              <p:nvPr/>
            </p:nvSpPr>
            <p:spPr bwMode="auto">
              <a:xfrm rot="2760634">
                <a:off x="3380" y="2614"/>
                <a:ext cx="184" cy="250"/>
              </a:xfrm>
              <a:custGeom>
                <a:avLst/>
                <a:gdLst>
                  <a:gd name="T0" fmla="*/ 8 w 289"/>
                  <a:gd name="T1" fmla="*/ 27 h 351"/>
                  <a:gd name="T2" fmla="*/ 4 w 289"/>
                  <a:gd name="T3" fmla="*/ 31 h 351"/>
                  <a:gd name="T4" fmla="*/ 2 w 289"/>
                  <a:gd name="T5" fmla="*/ 36 h 351"/>
                  <a:gd name="T6" fmla="*/ 0 w 289"/>
                  <a:gd name="T7" fmla="*/ 43 h 351"/>
                  <a:gd name="T8" fmla="*/ 2 w 289"/>
                  <a:gd name="T9" fmla="*/ 49 h 351"/>
                  <a:gd name="T10" fmla="*/ 43 w 289"/>
                  <a:gd name="T11" fmla="*/ 167 h 351"/>
                  <a:gd name="T12" fmla="*/ 45 w 289"/>
                  <a:gd name="T13" fmla="*/ 173 h 351"/>
                  <a:gd name="T14" fmla="*/ 50 w 289"/>
                  <a:gd name="T15" fmla="*/ 177 h 351"/>
                  <a:gd name="T16" fmla="*/ 55 w 289"/>
                  <a:gd name="T17" fmla="*/ 178 h 351"/>
                  <a:gd name="T18" fmla="*/ 60 w 289"/>
                  <a:gd name="T19" fmla="*/ 176 h 351"/>
                  <a:gd name="T20" fmla="*/ 109 w 289"/>
                  <a:gd name="T21" fmla="*/ 151 h 351"/>
                  <a:gd name="T22" fmla="*/ 113 w 289"/>
                  <a:gd name="T23" fmla="*/ 147 h 351"/>
                  <a:gd name="T24" fmla="*/ 117 w 289"/>
                  <a:gd name="T25" fmla="*/ 142 h 351"/>
                  <a:gd name="T26" fmla="*/ 117 w 289"/>
                  <a:gd name="T27" fmla="*/ 135 h 351"/>
                  <a:gd name="T28" fmla="*/ 115 w 289"/>
                  <a:gd name="T29" fmla="*/ 129 h 351"/>
                  <a:gd name="T30" fmla="*/ 74 w 289"/>
                  <a:gd name="T31" fmla="*/ 11 h 351"/>
                  <a:gd name="T32" fmla="*/ 72 w 289"/>
                  <a:gd name="T33" fmla="*/ 6 h 351"/>
                  <a:gd name="T34" fmla="*/ 67 w 289"/>
                  <a:gd name="T35" fmla="*/ 1 h 351"/>
                  <a:gd name="T36" fmla="*/ 62 w 289"/>
                  <a:gd name="T37" fmla="*/ 0 h 351"/>
                  <a:gd name="T38" fmla="*/ 57 w 289"/>
                  <a:gd name="T39" fmla="*/ 1 h 351"/>
                  <a:gd name="T40" fmla="*/ 8 w 289"/>
                  <a:gd name="T41" fmla="*/ 27 h 3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9"/>
                  <a:gd name="T64" fmla="*/ 0 h 351"/>
                  <a:gd name="T65" fmla="*/ 289 w 289"/>
                  <a:gd name="T66" fmla="*/ 351 h 3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9" h="351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2"/>
                    </a:lnTo>
                    <a:lnTo>
                      <a:pt x="0" y="85"/>
                    </a:lnTo>
                    <a:lnTo>
                      <a:pt x="4" y="97"/>
                    </a:lnTo>
                    <a:lnTo>
                      <a:pt x="105" y="330"/>
                    </a:lnTo>
                    <a:lnTo>
                      <a:pt x="111" y="341"/>
                    </a:lnTo>
                    <a:lnTo>
                      <a:pt x="124" y="349"/>
                    </a:lnTo>
                    <a:lnTo>
                      <a:pt x="136" y="351"/>
                    </a:lnTo>
                    <a:lnTo>
                      <a:pt x="148" y="347"/>
                    </a:lnTo>
                    <a:lnTo>
                      <a:pt x="268" y="297"/>
                    </a:lnTo>
                    <a:lnTo>
                      <a:pt x="278" y="289"/>
                    </a:lnTo>
                    <a:lnTo>
                      <a:pt x="287" y="279"/>
                    </a:lnTo>
                    <a:lnTo>
                      <a:pt x="289" y="266"/>
                    </a:lnTo>
                    <a:lnTo>
                      <a:pt x="285" y="254"/>
                    </a:lnTo>
                    <a:lnTo>
                      <a:pt x="183" y="21"/>
                    </a:lnTo>
                    <a:lnTo>
                      <a:pt x="177" y="11"/>
                    </a:lnTo>
                    <a:lnTo>
                      <a:pt x="165" y="2"/>
                    </a:lnTo>
                    <a:lnTo>
                      <a:pt x="153" y="0"/>
                    </a:lnTo>
                    <a:lnTo>
                      <a:pt x="140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9" name="Freeform 93"/>
              <p:cNvSpPr>
                <a:spLocks/>
              </p:cNvSpPr>
              <p:nvPr/>
            </p:nvSpPr>
            <p:spPr bwMode="auto">
              <a:xfrm rot="2760634">
                <a:off x="3382" y="2615"/>
                <a:ext cx="180" cy="248"/>
              </a:xfrm>
              <a:custGeom>
                <a:avLst/>
                <a:gdLst>
                  <a:gd name="T0" fmla="*/ 8 w 285"/>
                  <a:gd name="T1" fmla="*/ 28 h 347"/>
                  <a:gd name="T2" fmla="*/ 4 w 285"/>
                  <a:gd name="T3" fmla="*/ 31 h 347"/>
                  <a:gd name="T4" fmla="*/ 2 w 285"/>
                  <a:gd name="T5" fmla="*/ 37 h 347"/>
                  <a:gd name="T6" fmla="*/ 0 w 285"/>
                  <a:gd name="T7" fmla="*/ 42 h 347"/>
                  <a:gd name="T8" fmla="*/ 2 w 285"/>
                  <a:gd name="T9" fmla="*/ 49 h 347"/>
                  <a:gd name="T10" fmla="*/ 42 w 285"/>
                  <a:gd name="T11" fmla="*/ 167 h 347"/>
                  <a:gd name="T12" fmla="*/ 44 w 285"/>
                  <a:gd name="T13" fmla="*/ 172 h 347"/>
                  <a:gd name="T14" fmla="*/ 49 w 285"/>
                  <a:gd name="T15" fmla="*/ 177 h 347"/>
                  <a:gd name="T16" fmla="*/ 54 w 285"/>
                  <a:gd name="T17" fmla="*/ 177 h 347"/>
                  <a:gd name="T18" fmla="*/ 58 w 285"/>
                  <a:gd name="T19" fmla="*/ 175 h 347"/>
                  <a:gd name="T20" fmla="*/ 105 w 285"/>
                  <a:gd name="T21" fmla="*/ 149 h 347"/>
                  <a:gd name="T22" fmla="*/ 109 w 285"/>
                  <a:gd name="T23" fmla="*/ 146 h 347"/>
                  <a:gd name="T24" fmla="*/ 113 w 285"/>
                  <a:gd name="T25" fmla="*/ 141 h 347"/>
                  <a:gd name="T26" fmla="*/ 114 w 285"/>
                  <a:gd name="T27" fmla="*/ 135 h 347"/>
                  <a:gd name="T28" fmla="*/ 112 w 285"/>
                  <a:gd name="T29" fmla="*/ 129 h 347"/>
                  <a:gd name="T30" fmla="*/ 71 w 285"/>
                  <a:gd name="T31" fmla="*/ 11 h 347"/>
                  <a:gd name="T32" fmla="*/ 69 w 285"/>
                  <a:gd name="T33" fmla="*/ 6 h 347"/>
                  <a:gd name="T34" fmla="*/ 65 w 285"/>
                  <a:gd name="T35" fmla="*/ 1 h 347"/>
                  <a:gd name="T36" fmla="*/ 60 w 285"/>
                  <a:gd name="T37" fmla="*/ 0 h 347"/>
                  <a:gd name="T38" fmla="*/ 55 w 285"/>
                  <a:gd name="T39" fmla="*/ 1 h 347"/>
                  <a:gd name="T40" fmla="*/ 8 w 285"/>
                  <a:gd name="T41" fmla="*/ 28 h 3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5"/>
                  <a:gd name="T64" fmla="*/ 0 h 347"/>
                  <a:gd name="T65" fmla="*/ 285 w 285"/>
                  <a:gd name="T66" fmla="*/ 347 h 3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5" h="347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4" y="95"/>
                    </a:lnTo>
                    <a:lnTo>
                      <a:pt x="105" y="326"/>
                    </a:lnTo>
                    <a:lnTo>
                      <a:pt x="111" y="337"/>
                    </a:lnTo>
                    <a:lnTo>
                      <a:pt x="122" y="345"/>
                    </a:lnTo>
                    <a:lnTo>
                      <a:pt x="134" y="347"/>
                    </a:lnTo>
                    <a:lnTo>
                      <a:pt x="146" y="343"/>
                    </a:lnTo>
                    <a:lnTo>
                      <a:pt x="264" y="293"/>
                    </a:lnTo>
                    <a:lnTo>
                      <a:pt x="274" y="285"/>
                    </a:lnTo>
                    <a:lnTo>
                      <a:pt x="283" y="275"/>
                    </a:lnTo>
                    <a:lnTo>
                      <a:pt x="285" y="264"/>
                    </a:lnTo>
                    <a:lnTo>
                      <a:pt x="280" y="252"/>
                    </a:lnTo>
                    <a:lnTo>
                      <a:pt x="179" y="21"/>
                    </a:lnTo>
                    <a:lnTo>
                      <a:pt x="173" y="11"/>
                    </a:lnTo>
                    <a:lnTo>
                      <a:pt x="163" y="2"/>
                    </a:lnTo>
                    <a:lnTo>
                      <a:pt x="151" y="0"/>
                    </a:lnTo>
                    <a:lnTo>
                      <a:pt x="138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0" name="Freeform 94"/>
              <p:cNvSpPr>
                <a:spLocks/>
              </p:cNvSpPr>
              <p:nvPr/>
            </p:nvSpPr>
            <p:spPr bwMode="auto">
              <a:xfrm rot="2760634">
                <a:off x="3383" y="2617"/>
                <a:ext cx="178" cy="244"/>
              </a:xfrm>
              <a:custGeom>
                <a:avLst/>
                <a:gdLst>
                  <a:gd name="T0" fmla="*/ 8 w 281"/>
                  <a:gd name="T1" fmla="*/ 27 h 343"/>
                  <a:gd name="T2" fmla="*/ 4 w 281"/>
                  <a:gd name="T3" fmla="*/ 31 h 343"/>
                  <a:gd name="T4" fmla="*/ 2 w 281"/>
                  <a:gd name="T5" fmla="*/ 36 h 343"/>
                  <a:gd name="T6" fmla="*/ 0 w 281"/>
                  <a:gd name="T7" fmla="*/ 42 h 343"/>
                  <a:gd name="T8" fmla="*/ 2 w 281"/>
                  <a:gd name="T9" fmla="*/ 48 h 343"/>
                  <a:gd name="T10" fmla="*/ 41 w 281"/>
                  <a:gd name="T11" fmla="*/ 164 h 343"/>
                  <a:gd name="T12" fmla="*/ 44 w 281"/>
                  <a:gd name="T13" fmla="*/ 169 h 343"/>
                  <a:gd name="T14" fmla="*/ 48 w 281"/>
                  <a:gd name="T15" fmla="*/ 173 h 343"/>
                  <a:gd name="T16" fmla="*/ 53 w 281"/>
                  <a:gd name="T17" fmla="*/ 174 h 343"/>
                  <a:gd name="T18" fmla="*/ 58 w 281"/>
                  <a:gd name="T19" fmla="*/ 171 h 343"/>
                  <a:gd name="T20" fmla="*/ 105 w 281"/>
                  <a:gd name="T21" fmla="*/ 147 h 343"/>
                  <a:gd name="T22" fmla="*/ 108 w 281"/>
                  <a:gd name="T23" fmla="*/ 142 h 343"/>
                  <a:gd name="T24" fmla="*/ 111 w 281"/>
                  <a:gd name="T25" fmla="*/ 138 h 343"/>
                  <a:gd name="T26" fmla="*/ 113 w 281"/>
                  <a:gd name="T27" fmla="*/ 132 h 343"/>
                  <a:gd name="T28" fmla="*/ 111 w 281"/>
                  <a:gd name="T29" fmla="*/ 125 h 343"/>
                  <a:gd name="T30" fmla="*/ 71 w 281"/>
                  <a:gd name="T31" fmla="*/ 11 h 343"/>
                  <a:gd name="T32" fmla="*/ 68 w 281"/>
                  <a:gd name="T33" fmla="*/ 6 h 343"/>
                  <a:gd name="T34" fmla="*/ 65 w 281"/>
                  <a:gd name="T35" fmla="*/ 1 h 343"/>
                  <a:gd name="T36" fmla="*/ 60 w 281"/>
                  <a:gd name="T37" fmla="*/ 0 h 343"/>
                  <a:gd name="T38" fmla="*/ 54 w 281"/>
                  <a:gd name="T39" fmla="*/ 1 h 343"/>
                  <a:gd name="T40" fmla="*/ 8 w 281"/>
                  <a:gd name="T41" fmla="*/ 27 h 3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1"/>
                  <a:gd name="T64" fmla="*/ 0 h 343"/>
                  <a:gd name="T65" fmla="*/ 281 w 281"/>
                  <a:gd name="T66" fmla="*/ 343 h 3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1" h="343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1"/>
                    </a:lnTo>
                    <a:lnTo>
                      <a:pt x="0" y="83"/>
                    </a:lnTo>
                    <a:lnTo>
                      <a:pt x="4" y="95"/>
                    </a:lnTo>
                    <a:lnTo>
                      <a:pt x="103" y="324"/>
                    </a:lnTo>
                    <a:lnTo>
                      <a:pt x="109" y="335"/>
                    </a:lnTo>
                    <a:lnTo>
                      <a:pt x="120" y="341"/>
                    </a:lnTo>
                    <a:lnTo>
                      <a:pt x="132" y="343"/>
                    </a:lnTo>
                    <a:lnTo>
                      <a:pt x="144" y="339"/>
                    </a:lnTo>
                    <a:lnTo>
                      <a:pt x="260" y="289"/>
                    </a:lnTo>
                    <a:lnTo>
                      <a:pt x="270" y="281"/>
                    </a:lnTo>
                    <a:lnTo>
                      <a:pt x="278" y="273"/>
                    </a:lnTo>
                    <a:lnTo>
                      <a:pt x="281" y="260"/>
                    </a:lnTo>
                    <a:lnTo>
                      <a:pt x="276" y="248"/>
                    </a:lnTo>
                    <a:lnTo>
                      <a:pt x="177" y="21"/>
                    </a:lnTo>
                    <a:lnTo>
                      <a:pt x="171" y="11"/>
                    </a:lnTo>
                    <a:lnTo>
                      <a:pt x="161" y="2"/>
                    </a:lnTo>
                    <a:lnTo>
                      <a:pt x="149" y="0"/>
                    </a:lnTo>
                    <a:lnTo>
                      <a:pt x="136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1" name="Freeform 95"/>
              <p:cNvSpPr>
                <a:spLocks/>
              </p:cNvSpPr>
              <p:nvPr/>
            </p:nvSpPr>
            <p:spPr bwMode="auto">
              <a:xfrm rot="2760634">
                <a:off x="3384" y="2618"/>
                <a:ext cx="175" cy="242"/>
              </a:xfrm>
              <a:custGeom>
                <a:avLst/>
                <a:gdLst>
                  <a:gd name="T0" fmla="*/ 8 w 276"/>
                  <a:gd name="T1" fmla="*/ 26 h 339"/>
                  <a:gd name="T2" fmla="*/ 3 w 276"/>
                  <a:gd name="T3" fmla="*/ 29 h 339"/>
                  <a:gd name="T4" fmla="*/ 1 w 276"/>
                  <a:gd name="T5" fmla="*/ 36 h 339"/>
                  <a:gd name="T6" fmla="*/ 0 w 276"/>
                  <a:gd name="T7" fmla="*/ 41 h 339"/>
                  <a:gd name="T8" fmla="*/ 2 w 276"/>
                  <a:gd name="T9" fmla="*/ 47 h 339"/>
                  <a:gd name="T10" fmla="*/ 41 w 276"/>
                  <a:gd name="T11" fmla="*/ 163 h 339"/>
                  <a:gd name="T12" fmla="*/ 43 w 276"/>
                  <a:gd name="T13" fmla="*/ 168 h 339"/>
                  <a:gd name="T14" fmla="*/ 48 w 276"/>
                  <a:gd name="T15" fmla="*/ 172 h 339"/>
                  <a:gd name="T16" fmla="*/ 52 w 276"/>
                  <a:gd name="T17" fmla="*/ 173 h 339"/>
                  <a:gd name="T18" fmla="*/ 57 w 276"/>
                  <a:gd name="T19" fmla="*/ 171 h 339"/>
                  <a:gd name="T20" fmla="*/ 104 w 276"/>
                  <a:gd name="T21" fmla="*/ 146 h 339"/>
                  <a:gd name="T22" fmla="*/ 108 w 276"/>
                  <a:gd name="T23" fmla="*/ 142 h 339"/>
                  <a:gd name="T24" fmla="*/ 110 w 276"/>
                  <a:gd name="T25" fmla="*/ 137 h 339"/>
                  <a:gd name="T26" fmla="*/ 111 w 276"/>
                  <a:gd name="T27" fmla="*/ 131 h 339"/>
                  <a:gd name="T28" fmla="*/ 109 w 276"/>
                  <a:gd name="T29" fmla="*/ 126 h 339"/>
                  <a:gd name="T30" fmla="*/ 70 w 276"/>
                  <a:gd name="T31" fmla="*/ 10 h 339"/>
                  <a:gd name="T32" fmla="*/ 68 w 276"/>
                  <a:gd name="T33" fmla="*/ 4 h 339"/>
                  <a:gd name="T34" fmla="*/ 64 w 276"/>
                  <a:gd name="T35" fmla="*/ 1 h 339"/>
                  <a:gd name="T36" fmla="*/ 59 w 276"/>
                  <a:gd name="T37" fmla="*/ 0 h 339"/>
                  <a:gd name="T38" fmla="*/ 54 w 276"/>
                  <a:gd name="T39" fmla="*/ 1 h 339"/>
                  <a:gd name="T40" fmla="*/ 8 w 276"/>
                  <a:gd name="T41" fmla="*/ 26 h 3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339"/>
                  <a:gd name="T65" fmla="*/ 276 w 276"/>
                  <a:gd name="T66" fmla="*/ 339 h 3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339">
                    <a:moveTo>
                      <a:pt x="19" y="52"/>
                    </a:moveTo>
                    <a:lnTo>
                      <a:pt x="8" y="58"/>
                    </a:lnTo>
                    <a:lnTo>
                      <a:pt x="2" y="71"/>
                    </a:lnTo>
                    <a:lnTo>
                      <a:pt x="0" y="81"/>
                    </a:lnTo>
                    <a:lnTo>
                      <a:pt x="4" y="93"/>
                    </a:lnTo>
                    <a:lnTo>
                      <a:pt x="101" y="320"/>
                    </a:lnTo>
                    <a:lnTo>
                      <a:pt x="107" y="330"/>
                    </a:lnTo>
                    <a:lnTo>
                      <a:pt x="118" y="337"/>
                    </a:lnTo>
                    <a:lnTo>
                      <a:pt x="130" y="339"/>
                    </a:lnTo>
                    <a:lnTo>
                      <a:pt x="142" y="335"/>
                    </a:lnTo>
                    <a:lnTo>
                      <a:pt x="258" y="287"/>
                    </a:lnTo>
                    <a:lnTo>
                      <a:pt x="268" y="279"/>
                    </a:lnTo>
                    <a:lnTo>
                      <a:pt x="274" y="269"/>
                    </a:lnTo>
                    <a:lnTo>
                      <a:pt x="276" y="258"/>
                    </a:lnTo>
                    <a:lnTo>
                      <a:pt x="272" y="246"/>
                    </a:lnTo>
                    <a:lnTo>
                      <a:pt x="175" y="19"/>
                    </a:lnTo>
                    <a:lnTo>
                      <a:pt x="169" y="9"/>
                    </a:lnTo>
                    <a:lnTo>
                      <a:pt x="159" y="3"/>
                    </a:lnTo>
                    <a:lnTo>
                      <a:pt x="147" y="0"/>
                    </a:lnTo>
                    <a:lnTo>
                      <a:pt x="134" y="3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99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2" name="Freeform 96"/>
              <p:cNvSpPr>
                <a:spLocks/>
              </p:cNvSpPr>
              <p:nvPr/>
            </p:nvSpPr>
            <p:spPr bwMode="auto">
              <a:xfrm rot="2760634">
                <a:off x="3384" y="2620"/>
                <a:ext cx="175" cy="238"/>
              </a:xfrm>
              <a:custGeom>
                <a:avLst/>
                <a:gdLst>
                  <a:gd name="T0" fmla="*/ 8 w 276"/>
                  <a:gd name="T1" fmla="*/ 26 h 334"/>
                  <a:gd name="T2" fmla="*/ 3 w 276"/>
                  <a:gd name="T3" fmla="*/ 29 h 334"/>
                  <a:gd name="T4" fmla="*/ 1 w 276"/>
                  <a:gd name="T5" fmla="*/ 34 h 334"/>
                  <a:gd name="T6" fmla="*/ 0 w 276"/>
                  <a:gd name="T7" fmla="*/ 41 h 334"/>
                  <a:gd name="T8" fmla="*/ 2 w 276"/>
                  <a:gd name="T9" fmla="*/ 47 h 334"/>
                  <a:gd name="T10" fmla="*/ 41 w 276"/>
                  <a:gd name="T11" fmla="*/ 160 h 334"/>
                  <a:gd name="T12" fmla="*/ 43 w 276"/>
                  <a:gd name="T13" fmla="*/ 165 h 334"/>
                  <a:gd name="T14" fmla="*/ 48 w 276"/>
                  <a:gd name="T15" fmla="*/ 169 h 334"/>
                  <a:gd name="T16" fmla="*/ 52 w 276"/>
                  <a:gd name="T17" fmla="*/ 170 h 334"/>
                  <a:gd name="T18" fmla="*/ 57 w 276"/>
                  <a:gd name="T19" fmla="*/ 167 h 334"/>
                  <a:gd name="T20" fmla="*/ 104 w 276"/>
                  <a:gd name="T21" fmla="*/ 143 h 334"/>
                  <a:gd name="T22" fmla="*/ 108 w 276"/>
                  <a:gd name="T23" fmla="*/ 139 h 334"/>
                  <a:gd name="T24" fmla="*/ 110 w 276"/>
                  <a:gd name="T25" fmla="*/ 135 h 334"/>
                  <a:gd name="T26" fmla="*/ 111 w 276"/>
                  <a:gd name="T27" fmla="*/ 128 h 334"/>
                  <a:gd name="T28" fmla="*/ 109 w 276"/>
                  <a:gd name="T29" fmla="*/ 123 h 334"/>
                  <a:gd name="T30" fmla="*/ 70 w 276"/>
                  <a:gd name="T31" fmla="*/ 9 h 334"/>
                  <a:gd name="T32" fmla="*/ 68 w 276"/>
                  <a:gd name="T33" fmla="*/ 4 h 334"/>
                  <a:gd name="T34" fmla="*/ 64 w 276"/>
                  <a:gd name="T35" fmla="*/ 1 h 334"/>
                  <a:gd name="T36" fmla="*/ 59 w 276"/>
                  <a:gd name="T37" fmla="*/ 0 h 334"/>
                  <a:gd name="T38" fmla="*/ 54 w 276"/>
                  <a:gd name="T39" fmla="*/ 1 h 334"/>
                  <a:gd name="T40" fmla="*/ 8 w 276"/>
                  <a:gd name="T41" fmla="*/ 26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334"/>
                  <a:gd name="T65" fmla="*/ 276 w 276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334">
                    <a:moveTo>
                      <a:pt x="19" y="51"/>
                    </a:moveTo>
                    <a:lnTo>
                      <a:pt x="8" y="5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4" y="92"/>
                    </a:lnTo>
                    <a:lnTo>
                      <a:pt x="101" y="315"/>
                    </a:lnTo>
                    <a:lnTo>
                      <a:pt x="107" y="325"/>
                    </a:lnTo>
                    <a:lnTo>
                      <a:pt x="118" y="332"/>
                    </a:lnTo>
                    <a:lnTo>
                      <a:pt x="130" y="334"/>
                    </a:lnTo>
                    <a:lnTo>
                      <a:pt x="142" y="330"/>
                    </a:lnTo>
                    <a:lnTo>
                      <a:pt x="258" y="282"/>
                    </a:lnTo>
                    <a:lnTo>
                      <a:pt x="268" y="274"/>
                    </a:lnTo>
                    <a:lnTo>
                      <a:pt x="274" y="266"/>
                    </a:lnTo>
                    <a:lnTo>
                      <a:pt x="276" y="253"/>
                    </a:lnTo>
                    <a:lnTo>
                      <a:pt x="272" y="241"/>
                    </a:lnTo>
                    <a:lnTo>
                      <a:pt x="175" y="18"/>
                    </a:lnTo>
                    <a:lnTo>
                      <a:pt x="169" y="8"/>
                    </a:lnTo>
                    <a:lnTo>
                      <a:pt x="159" y="2"/>
                    </a:lnTo>
                    <a:lnTo>
                      <a:pt x="147" y="0"/>
                    </a:lnTo>
                    <a:lnTo>
                      <a:pt x="134" y="2"/>
                    </a:lnTo>
                    <a:lnTo>
                      <a:pt x="19" y="51"/>
                    </a:lnTo>
                    <a:close/>
                  </a:path>
                </a:pathLst>
              </a:custGeom>
              <a:solidFill>
                <a:srgbClr val="FF9A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3" name="Freeform 97"/>
              <p:cNvSpPr>
                <a:spLocks/>
              </p:cNvSpPr>
              <p:nvPr/>
            </p:nvSpPr>
            <p:spPr bwMode="auto">
              <a:xfrm rot="2760634">
                <a:off x="3384" y="2621"/>
                <a:ext cx="173" cy="235"/>
              </a:xfrm>
              <a:custGeom>
                <a:avLst/>
                <a:gdLst>
                  <a:gd name="T0" fmla="*/ 8 w 272"/>
                  <a:gd name="T1" fmla="*/ 26 h 330"/>
                  <a:gd name="T2" fmla="*/ 3 w 272"/>
                  <a:gd name="T3" fmla="*/ 29 h 330"/>
                  <a:gd name="T4" fmla="*/ 1 w 272"/>
                  <a:gd name="T5" fmla="*/ 34 h 330"/>
                  <a:gd name="T6" fmla="*/ 0 w 272"/>
                  <a:gd name="T7" fmla="*/ 41 h 330"/>
                  <a:gd name="T8" fmla="*/ 2 w 272"/>
                  <a:gd name="T9" fmla="*/ 46 h 330"/>
                  <a:gd name="T10" fmla="*/ 40 w 272"/>
                  <a:gd name="T11" fmla="*/ 157 h 330"/>
                  <a:gd name="T12" fmla="*/ 43 w 272"/>
                  <a:gd name="T13" fmla="*/ 163 h 330"/>
                  <a:gd name="T14" fmla="*/ 47 w 272"/>
                  <a:gd name="T15" fmla="*/ 167 h 330"/>
                  <a:gd name="T16" fmla="*/ 52 w 272"/>
                  <a:gd name="T17" fmla="*/ 167 h 330"/>
                  <a:gd name="T18" fmla="*/ 57 w 272"/>
                  <a:gd name="T19" fmla="*/ 165 h 330"/>
                  <a:gd name="T20" fmla="*/ 103 w 272"/>
                  <a:gd name="T21" fmla="*/ 141 h 330"/>
                  <a:gd name="T22" fmla="*/ 107 w 272"/>
                  <a:gd name="T23" fmla="*/ 138 h 330"/>
                  <a:gd name="T24" fmla="*/ 109 w 272"/>
                  <a:gd name="T25" fmla="*/ 133 h 330"/>
                  <a:gd name="T26" fmla="*/ 110 w 272"/>
                  <a:gd name="T27" fmla="*/ 127 h 330"/>
                  <a:gd name="T28" fmla="*/ 108 w 272"/>
                  <a:gd name="T29" fmla="*/ 121 h 330"/>
                  <a:gd name="T30" fmla="*/ 70 w 272"/>
                  <a:gd name="T31" fmla="*/ 9 h 330"/>
                  <a:gd name="T32" fmla="*/ 67 w 272"/>
                  <a:gd name="T33" fmla="*/ 4 h 330"/>
                  <a:gd name="T34" fmla="*/ 64 w 272"/>
                  <a:gd name="T35" fmla="*/ 1 h 330"/>
                  <a:gd name="T36" fmla="*/ 59 w 272"/>
                  <a:gd name="T37" fmla="*/ 0 h 330"/>
                  <a:gd name="T38" fmla="*/ 53 w 272"/>
                  <a:gd name="T39" fmla="*/ 1 h 330"/>
                  <a:gd name="T40" fmla="*/ 8 w 272"/>
                  <a:gd name="T41" fmla="*/ 26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2"/>
                  <a:gd name="T64" fmla="*/ 0 h 330"/>
                  <a:gd name="T65" fmla="*/ 272 w 272"/>
                  <a:gd name="T66" fmla="*/ 330 h 3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2" h="330">
                    <a:moveTo>
                      <a:pt x="19" y="51"/>
                    </a:moveTo>
                    <a:lnTo>
                      <a:pt x="8" y="5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4" y="90"/>
                    </a:lnTo>
                    <a:lnTo>
                      <a:pt x="99" y="311"/>
                    </a:lnTo>
                    <a:lnTo>
                      <a:pt x="105" y="321"/>
                    </a:lnTo>
                    <a:lnTo>
                      <a:pt x="116" y="328"/>
                    </a:lnTo>
                    <a:lnTo>
                      <a:pt x="128" y="330"/>
                    </a:lnTo>
                    <a:lnTo>
                      <a:pt x="140" y="325"/>
                    </a:lnTo>
                    <a:lnTo>
                      <a:pt x="254" y="278"/>
                    </a:lnTo>
                    <a:lnTo>
                      <a:pt x="264" y="272"/>
                    </a:lnTo>
                    <a:lnTo>
                      <a:pt x="270" y="262"/>
                    </a:lnTo>
                    <a:lnTo>
                      <a:pt x="272" y="251"/>
                    </a:lnTo>
                    <a:lnTo>
                      <a:pt x="268" y="239"/>
                    </a:lnTo>
                    <a:lnTo>
                      <a:pt x="173" y="18"/>
                    </a:lnTo>
                    <a:lnTo>
                      <a:pt x="167" y="8"/>
                    </a:lnTo>
                    <a:lnTo>
                      <a:pt x="157" y="2"/>
                    </a:lnTo>
                    <a:lnTo>
                      <a:pt x="145" y="0"/>
                    </a:lnTo>
                    <a:lnTo>
                      <a:pt x="132" y="2"/>
                    </a:lnTo>
                    <a:lnTo>
                      <a:pt x="19" y="51"/>
                    </a:lnTo>
                    <a:close/>
                  </a:path>
                </a:pathLst>
              </a:custGeom>
              <a:solidFill>
                <a:srgbClr val="FF9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4" name="Freeform 98"/>
              <p:cNvSpPr>
                <a:spLocks/>
              </p:cNvSpPr>
              <p:nvPr/>
            </p:nvSpPr>
            <p:spPr bwMode="auto">
              <a:xfrm rot="2760634">
                <a:off x="3386" y="2622"/>
                <a:ext cx="170" cy="233"/>
              </a:xfrm>
              <a:custGeom>
                <a:avLst/>
                <a:gdLst>
                  <a:gd name="T0" fmla="*/ 8 w 268"/>
                  <a:gd name="T1" fmla="*/ 25 h 326"/>
                  <a:gd name="T2" fmla="*/ 3 w 268"/>
                  <a:gd name="T3" fmla="*/ 28 h 326"/>
                  <a:gd name="T4" fmla="*/ 1 w 268"/>
                  <a:gd name="T5" fmla="*/ 34 h 326"/>
                  <a:gd name="T6" fmla="*/ 0 w 268"/>
                  <a:gd name="T7" fmla="*/ 40 h 326"/>
                  <a:gd name="T8" fmla="*/ 2 w 268"/>
                  <a:gd name="T9" fmla="*/ 46 h 326"/>
                  <a:gd name="T10" fmla="*/ 40 w 268"/>
                  <a:gd name="T11" fmla="*/ 157 h 326"/>
                  <a:gd name="T12" fmla="*/ 43 w 268"/>
                  <a:gd name="T13" fmla="*/ 162 h 326"/>
                  <a:gd name="T14" fmla="*/ 47 w 268"/>
                  <a:gd name="T15" fmla="*/ 165 h 326"/>
                  <a:gd name="T16" fmla="*/ 51 w 268"/>
                  <a:gd name="T17" fmla="*/ 167 h 326"/>
                  <a:gd name="T18" fmla="*/ 56 w 268"/>
                  <a:gd name="T19" fmla="*/ 164 h 326"/>
                  <a:gd name="T20" fmla="*/ 101 w 268"/>
                  <a:gd name="T21" fmla="*/ 141 h 326"/>
                  <a:gd name="T22" fmla="*/ 105 w 268"/>
                  <a:gd name="T23" fmla="*/ 137 h 326"/>
                  <a:gd name="T24" fmla="*/ 107 w 268"/>
                  <a:gd name="T25" fmla="*/ 133 h 326"/>
                  <a:gd name="T26" fmla="*/ 108 w 268"/>
                  <a:gd name="T27" fmla="*/ 127 h 326"/>
                  <a:gd name="T28" fmla="*/ 106 w 268"/>
                  <a:gd name="T29" fmla="*/ 120 h 326"/>
                  <a:gd name="T30" fmla="*/ 68 w 268"/>
                  <a:gd name="T31" fmla="*/ 9 h 326"/>
                  <a:gd name="T32" fmla="*/ 65 w 268"/>
                  <a:gd name="T33" fmla="*/ 4 h 326"/>
                  <a:gd name="T34" fmla="*/ 62 w 268"/>
                  <a:gd name="T35" fmla="*/ 1 h 326"/>
                  <a:gd name="T36" fmla="*/ 58 w 268"/>
                  <a:gd name="T37" fmla="*/ 0 h 326"/>
                  <a:gd name="T38" fmla="*/ 52 w 268"/>
                  <a:gd name="T39" fmla="*/ 1 h 326"/>
                  <a:gd name="T40" fmla="*/ 8 w 268"/>
                  <a:gd name="T41" fmla="*/ 25 h 3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8"/>
                  <a:gd name="T64" fmla="*/ 0 h 326"/>
                  <a:gd name="T65" fmla="*/ 268 w 268"/>
                  <a:gd name="T66" fmla="*/ 326 h 3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8" h="326">
                    <a:moveTo>
                      <a:pt x="19" y="49"/>
                    </a:moveTo>
                    <a:lnTo>
                      <a:pt x="8" y="55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4" y="90"/>
                    </a:lnTo>
                    <a:lnTo>
                      <a:pt x="99" y="307"/>
                    </a:lnTo>
                    <a:lnTo>
                      <a:pt x="105" y="317"/>
                    </a:lnTo>
                    <a:lnTo>
                      <a:pt x="116" y="323"/>
                    </a:lnTo>
                    <a:lnTo>
                      <a:pt x="126" y="326"/>
                    </a:lnTo>
                    <a:lnTo>
                      <a:pt x="138" y="321"/>
                    </a:lnTo>
                    <a:lnTo>
                      <a:pt x="250" y="276"/>
                    </a:lnTo>
                    <a:lnTo>
                      <a:pt x="260" y="268"/>
                    </a:lnTo>
                    <a:lnTo>
                      <a:pt x="266" y="260"/>
                    </a:lnTo>
                    <a:lnTo>
                      <a:pt x="268" y="247"/>
                    </a:lnTo>
                    <a:lnTo>
                      <a:pt x="264" y="235"/>
                    </a:lnTo>
                    <a:lnTo>
                      <a:pt x="169" y="18"/>
                    </a:lnTo>
                    <a:lnTo>
                      <a:pt x="163" y="8"/>
                    </a:lnTo>
                    <a:lnTo>
                      <a:pt x="155" y="2"/>
                    </a:lnTo>
                    <a:lnTo>
                      <a:pt x="143" y="0"/>
                    </a:lnTo>
                    <a:lnTo>
                      <a:pt x="130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A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5" name="Freeform 99"/>
              <p:cNvSpPr>
                <a:spLocks/>
              </p:cNvSpPr>
              <p:nvPr/>
            </p:nvSpPr>
            <p:spPr bwMode="auto">
              <a:xfrm rot="2760634">
                <a:off x="3388" y="2625"/>
                <a:ext cx="167" cy="228"/>
              </a:xfrm>
              <a:custGeom>
                <a:avLst/>
                <a:gdLst>
                  <a:gd name="T0" fmla="*/ 8 w 264"/>
                  <a:gd name="T1" fmla="*/ 25 h 321"/>
                  <a:gd name="T2" fmla="*/ 4 w 264"/>
                  <a:gd name="T3" fmla="*/ 28 h 321"/>
                  <a:gd name="T4" fmla="*/ 1 w 264"/>
                  <a:gd name="T5" fmla="*/ 33 h 321"/>
                  <a:gd name="T6" fmla="*/ 0 w 264"/>
                  <a:gd name="T7" fmla="*/ 39 h 321"/>
                  <a:gd name="T8" fmla="*/ 2 w 264"/>
                  <a:gd name="T9" fmla="*/ 45 h 321"/>
                  <a:gd name="T10" fmla="*/ 39 w 264"/>
                  <a:gd name="T11" fmla="*/ 153 h 321"/>
                  <a:gd name="T12" fmla="*/ 41 w 264"/>
                  <a:gd name="T13" fmla="*/ 158 h 321"/>
                  <a:gd name="T14" fmla="*/ 46 w 264"/>
                  <a:gd name="T15" fmla="*/ 161 h 321"/>
                  <a:gd name="T16" fmla="*/ 51 w 264"/>
                  <a:gd name="T17" fmla="*/ 162 h 321"/>
                  <a:gd name="T18" fmla="*/ 54 w 264"/>
                  <a:gd name="T19" fmla="*/ 160 h 321"/>
                  <a:gd name="T20" fmla="*/ 99 w 264"/>
                  <a:gd name="T21" fmla="*/ 137 h 321"/>
                  <a:gd name="T22" fmla="*/ 102 w 264"/>
                  <a:gd name="T23" fmla="*/ 134 h 321"/>
                  <a:gd name="T24" fmla="*/ 105 w 264"/>
                  <a:gd name="T25" fmla="*/ 129 h 321"/>
                  <a:gd name="T26" fmla="*/ 106 w 264"/>
                  <a:gd name="T27" fmla="*/ 123 h 321"/>
                  <a:gd name="T28" fmla="*/ 104 w 264"/>
                  <a:gd name="T29" fmla="*/ 117 h 321"/>
                  <a:gd name="T30" fmla="*/ 67 w 264"/>
                  <a:gd name="T31" fmla="*/ 9 h 321"/>
                  <a:gd name="T32" fmla="*/ 65 w 264"/>
                  <a:gd name="T33" fmla="*/ 4 h 321"/>
                  <a:gd name="T34" fmla="*/ 61 w 264"/>
                  <a:gd name="T35" fmla="*/ 1 h 321"/>
                  <a:gd name="T36" fmla="*/ 56 w 264"/>
                  <a:gd name="T37" fmla="*/ 0 h 321"/>
                  <a:gd name="T38" fmla="*/ 51 w 264"/>
                  <a:gd name="T39" fmla="*/ 1 h 321"/>
                  <a:gd name="T40" fmla="*/ 8 w 264"/>
                  <a:gd name="T41" fmla="*/ 25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321"/>
                  <a:gd name="T65" fmla="*/ 264 w 264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321">
                    <a:moveTo>
                      <a:pt x="19" y="49"/>
                    </a:moveTo>
                    <a:lnTo>
                      <a:pt x="9" y="55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4" y="88"/>
                    </a:lnTo>
                    <a:lnTo>
                      <a:pt x="97" y="303"/>
                    </a:lnTo>
                    <a:lnTo>
                      <a:pt x="103" y="313"/>
                    </a:lnTo>
                    <a:lnTo>
                      <a:pt x="114" y="319"/>
                    </a:lnTo>
                    <a:lnTo>
                      <a:pt x="126" y="321"/>
                    </a:lnTo>
                    <a:lnTo>
                      <a:pt x="136" y="317"/>
                    </a:lnTo>
                    <a:lnTo>
                      <a:pt x="246" y="272"/>
                    </a:lnTo>
                    <a:lnTo>
                      <a:pt x="256" y="264"/>
                    </a:lnTo>
                    <a:lnTo>
                      <a:pt x="262" y="255"/>
                    </a:lnTo>
                    <a:lnTo>
                      <a:pt x="264" y="243"/>
                    </a:lnTo>
                    <a:lnTo>
                      <a:pt x="260" y="233"/>
                    </a:lnTo>
                    <a:lnTo>
                      <a:pt x="167" y="18"/>
                    </a:lnTo>
                    <a:lnTo>
                      <a:pt x="161" y="8"/>
                    </a:lnTo>
                    <a:lnTo>
                      <a:pt x="151" y="2"/>
                    </a:lnTo>
                    <a:lnTo>
                      <a:pt x="141" y="0"/>
                    </a:lnTo>
                    <a:lnTo>
                      <a:pt x="128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6" name="Freeform 100"/>
              <p:cNvSpPr>
                <a:spLocks/>
              </p:cNvSpPr>
              <p:nvPr/>
            </p:nvSpPr>
            <p:spPr bwMode="auto">
              <a:xfrm rot="2760634">
                <a:off x="3389" y="2626"/>
                <a:ext cx="165" cy="226"/>
              </a:xfrm>
              <a:custGeom>
                <a:avLst/>
                <a:gdLst>
                  <a:gd name="T0" fmla="*/ 8 w 260"/>
                  <a:gd name="T1" fmla="*/ 25 h 317"/>
                  <a:gd name="T2" fmla="*/ 4 w 260"/>
                  <a:gd name="T3" fmla="*/ 28 h 317"/>
                  <a:gd name="T4" fmla="*/ 1 w 260"/>
                  <a:gd name="T5" fmla="*/ 33 h 317"/>
                  <a:gd name="T6" fmla="*/ 0 w 260"/>
                  <a:gd name="T7" fmla="*/ 38 h 317"/>
                  <a:gd name="T8" fmla="*/ 2 w 260"/>
                  <a:gd name="T9" fmla="*/ 43 h 317"/>
                  <a:gd name="T10" fmla="*/ 38 w 260"/>
                  <a:gd name="T11" fmla="*/ 152 h 317"/>
                  <a:gd name="T12" fmla="*/ 41 w 260"/>
                  <a:gd name="T13" fmla="*/ 157 h 317"/>
                  <a:gd name="T14" fmla="*/ 45 w 260"/>
                  <a:gd name="T15" fmla="*/ 160 h 317"/>
                  <a:gd name="T16" fmla="*/ 50 w 260"/>
                  <a:gd name="T17" fmla="*/ 161 h 317"/>
                  <a:gd name="T18" fmla="*/ 54 w 260"/>
                  <a:gd name="T19" fmla="*/ 159 h 317"/>
                  <a:gd name="T20" fmla="*/ 98 w 260"/>
                  <a:gd name="T21" fmla="*/ 136 h 317"/>
                  <a:gd name="T22" fmla="*/ 102 w 260"/>
                  <a:gd name="T23" fmla="*/ 133 h 317"/>
                  <a:gd name="T24" fmla="*/ 104 w 260"/>
                  <a:gd name="T25" fmla="*/ 128 h 317"/>
                  <a:gd name="T26" fmla="*/ 105 w 260"/>
                  <a:gd name="T27" fmla="*/ 123 h 317"/>
                  <a:gd name="T28" fmla="*/ 103 w 260"/>
                  <a:gd name="T29" fmla="*/ 118 h 317"/>
                  <a:gd name="T30" fmla="*/ 67 w 260"/>
                  <a:gd name="T31" fmla="*/ 9 h 317"/>
                  <a:gd name="T32" fmla="*/ 64 w 260"/>
                  <a:gd name="T33" fmla="*/ 4 h 317"/>
                  <a:gd name="T34" fmla="*/ 60 w 260"/>
                  <a:gd name="T35" fmla="*/ 1 h 317"/>
                  <a:gd name="T36" fmla="*/ 56 w 260"/>
                  <a:gd name="T37" fmla="*/ 0 h 317"/>
                  <a:gd name="T38" fmla="*/ 51 w 260"/>
                  <a:gd name="T39" fmla="*/ 1 h 317"/>
                  <a:gd name="T40" fmla="*/ 8 w 260"/>
                  <a:gd name="T41" fmla="*/ 25 h 3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317"/>
                  <a:gd name="T65" fmla="*/ 260 w 260"/>
                  <a:gd name="T66" fmla="*/ 317 h 3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317">
                    <a:moveTo>
                      <a:pt x="19" y="49"/>
                    </a:moveTo>
                    <a:lnTo>
                      <a:pt x="9" y="55"/>
                    </a:lnTo>
                    <a:lnTo>
                      <a:pt x="2" y="64"/>
                    </a:lnTo>
                    <a:lnTo>
                      <a:pt x="0" y="76"/>
                    </a:lnTo>
                    <a:lnTo>
                      <a:pt x="4" y="86"/>
                    </a:lnTo>
                    <a:lnTo>
                      <a:pt x="95" y="299"/>
                    </a:lnTo>
                    <a:lnTo>
                      <a:pt x="101" y="309"/>
                    </a:lnTo>
                    <a:lnTo>
                      <a:pt x="112" y="315"/>
                    </a:lnTo>
                    <a:lnTo>
                      <a:pt x="124" y="317"/>
                    </a:lnTo>
                    <a:lnTo>
                      <a:pt x="134" y="313"/>
                    </a:lnTo>
                    <a:lnTo>
                      <a:pt x="242" y="268"/>
                    </a:lnTo>
                    <a:lnTo>
                      <a:pt x="252" y="262"/>
                    </a:lnTo>
                    <a:lnTo>
                      <a:pt x="258" y="253"/>
                    </a:lnTo>
                    <a:lnTo>
                      <a:pt x="260" y="241"/>
                    </a:lnTo>
                    <a:lnTo>
                      <a:pt x="256" y="231"/>
                    </a:lnTo>
                    <a:lnTo>
                      <a:pt x="165" y="18"/>
                    </a:lnTo>
                    <a:lnTo>
                      <a:pt x="159" y="8"/>
                    </a:lnTo>
                    <a:lnTo>
                      <a:pt x="149" y="2"/>
                    </a:lnTo>
                    <a:lnTo>
                      <a:pt x="139" y="0"/>
                    </a:lnTo>
                    <a:lnTo>
                      <a:pt x="126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7" name="Freeform 101"/>
              <p:cNvSpPr>
                <a:spLocks/>
              </p:cNvSpPr>
              <p:nvPr/>
            </p:nvSpPr>
            <p:spPr bwMode="auto">
              <a:xfrm rot="2760634">
                <a:off x="3389" y="2626"/>
                <a:ext cx="164" cy="224"/>
              </a:xfrm>
              <a:custGeom>
                <a:avLst/>
                <a:gdLst>
                  <a:gd name="T0" fmla="*/ 8 w 258"/>
                  <a:gd name="T1" fmla="*/ 25 h 313"/>
                  <a:gd name="T2" fmla="*/ 4 w 258"/>
                  <a:gd name="T3" fmla="*/ 29 h 313"/>
                  <a:gd name="T4" fmla="*/ 1 w 258"/>
                  <a:gd name="T5" fmla="*/ 33 h 313"/>
                  <a:gd name="T6" fmla="*/ 0 w 258"/>
                  <a:gd name="T7" fmla="*/ 39 h 313"/>
                  <a:gd name="T8" fmla="*/ 2 w 258"/>
                  <a:gd name="T9" fmla="*/ 44 h 313"/>
                  <a:gd name="T10" fmla="*/ 38 w 258"/>
                  <a:gd name="T11" fmla="*/ 151 h 313"/>
                  <a:gd name="T12" fmla="*/ 41 w 258"/>
                  <a:gd name="T13" fmla="*/ 156 h 313"/>
                  <a:gd name="T14" fmla="*/ 44 w 258"/>
                  <a:gd name="T15" fmla="*/ 160 h 313"/>
                  <a:gd name="T16" fmla="*/ 50 w 258"/>
                  <a:gd name="T17" fmla="*/ 160 h 313"/>
                  <a:gd name="T18" fmla="*/ 53 w 258"/>
                  <a:gd name="T19" fmla="*/ 158 h 313"/>
                  <a:gd name="T20" fmla="*/ 97 w 258"/>
                  <a:gd name="T21" fmla="*/ 136 h 313"/>
                  <a:gd name="T22" fmla="*/ 101 w 258"/>
                  <a:gd name="T23" fmla="*/ 132 h 313"/>
                  <a:gd name="T24" fmla="*/ 104 w 258"/>
                  <a:gd name="T25" fmla="*/ 127 h 313"/>
                  <a:gd name="T26" fmla="*/ 104 w 258"/>
                  <a:gd name="T27" fmla="*/ 122 h 313"/>
                  <a:gd name="T28" fmla="*/ 102 w 258"/>
                  <a:gd name="T29" fmla="*/ 116 h 313"/>
                  <a:gd name="T30" fmla="*/ 66 w 258"/>
                  <a:gd name="T31" fmla="*/ 9 h 313"/>
                  <a:gd name="T32" fmla="*/ 64 w 258"/>
                  <a:gd name="T33" fmla="*/ 4 h 313"/>
                  <a:gd name="T34" fmla="*/ 60 w 258"/>
                  <a:gd name="T35" fmla="*/ 1 h 313"/>
                  <a:gd name="T36" fmla="*/ 56 w 258"/>
                  <a:gd name="T37" fmla="*/ 0 h 313"/>
                  <a:gd name="T38" fmla="*/ 51 w 258"/>
                  <a:gd name="T39" fmla="*/ 1 h 313"/>
                  <a:gd name="T40" fmla="*/ 8 w 258"/>
                  <a:gd name="T41" fmla="*/ 25 h 3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8"/>
                  <a:gd name="T64" fmla="*/ 0 h 313"/>
                  <a:gd name="T65" fmla="*/ 258 w 258"/>
                  <a:gd name="T66" fmla="*/ 313 h 3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8" h="313">
                    <a:moveTo>
                      <a:pt x="19" y="49"/>
                    </a:moveTo>
                    <a:lnTo>
                      <a:pt x="9" y="56"/>
                    </a:lnTo>
                    <a:lnTo>
                      <a:pt x="2" y="64"/>
                    </a:lnTo>
                    <a:lnTo>
                      <a:pt x="0" y="76"/>
                    </a:lnTo>
                    <a:lnTo>
                      <a:pt x="4" y="86"/>
                    </a:lnTo>
                    <a:lnTo>
                      <a:pt x="95" y="295"/>
                    </a:lnTo>
                    <a:lnTo>
                      <a:pt x="101" y="305"/>
                    </a:lnTo>
                    <a:lnTo>
                      <a:pt x="110" y="311"/>
                    </a:lnTo>
                    <a:lnTo>
                      <a:pt x="122" y="313"/>
                    </a:lnTo>
                    <a:lnTo>
                      <a:pt x="132" y="309"/>
                    </a:lnTo>
                    <a:lnTo>
                      <a:pt x="240" y="266"/>
                    </a:lnTo>
                    <a:lnTo>
                      <a:pt x="250" y="258"/>
                    </a:lnTo>
                    <a:lnTo>
                      <a:pt x="256" y="249"/>
                    </a:lnTo>
                    <a:lnTo>
                      <a:pt x="258" y="237"/>
                    </a:lnTo>
                    <a:lnTo>
                      <a:pt x="254" y="227"/>
                    </a:lnTo>
                    <a:lnTo>
                      <a:pt x="163" y="18"/>
                    </a:lnTo>
                    <a:lnTo>
                      <a:pt x="157" y="8"/>
                    </a:lnTo>
                    <a:lnTo>
                      <a:pt x="149" y="2"/>
                    </a:lnTo>
                    <a:lnTo>
                      <a:pt x="139" y="0"/>
                    </a:lnTo>
                    <a:lnTo>
                      <a:pt x="126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8" name="Freeform 102"/>
              <p:cNvSpPr>
                <a:spLocks/>
              </p:cNvSpPr>
              <p:nvPr/>
            </p:nvSpPr>
            <p:spPr bwMode="auto">
              <a:xfrm rot="2760634">
                <a:off x="3390" y="2629"/>
                <a:ext cx="163" cy="220"/>
              </a:xfrm>
              <a:custGeom>
                <a:avLst/>
                <a:gdLst>
                  <a:gd name="T0" fmla="*/ 8 w 256"/>
                  <a:gd name="T1" fmla="*/ 23 h 309"/>
                  <a:gd name="T2" fmla="*/ 4 w 256"/>
                  <a:gd name="T3" fmla="*/ 27 h 309"/>
                  <a:gd name="T4" fmla="*/ 1 w 256"/>
                  <a:gd name="T5" fmla="*/ 33 h 309"/>
                  <a:gd name="T6" fmla="*/ 0 w 256"/>
                  <a:gd name="T7" fmla="*/ 38 h 309"/>
                  <a:gd name="T8" fmla="*/ 2 w 256"/>
                  <a:gd name="T9" fmla="*/ 43 h 309"/>
                  <a:gd name="T10" fmla="*/ 38 w 256"/>
                  <a:gd name="T11" fmla="*/ 149 h 309"/>
                  <a:gd name="T12" fmla="*/ 40 w 256"/>
                  <a:gd name="T13" fmla="*/ 152 h 309"/>
                  <a:gd name="T14" fmla="*/ 45 w 256"/>
                  <a:gd name="T15" fmla="*/ 156 h 309"/>
                  <a:gd name="T16" fmla="*/ 50 w 256"/>
                  <a:gd name="T17" fmla="*/ 157 h 309"/>
                  <a:gd name="T18" fmla="*/ 53 w 256"/>
                  <a:gd name="T19" fmla="*/ 154 h 309"/>
                  <a:gd name="T20" fmla="*/ 97 w 256"/>
                  <a:gd name="T21" fmla="*/ 133 h 309"/>
                  <a:gd name="T22" fmla="*/ 101 w 256"/>
                  <a:gd name="T23" fmla="*/ 130 h 309"/>
                  <a:gd name="T24" fmla="*/ 103 w 256"/>
                  <a:gd name="T25" fmla="*/ 124 h 309"/>
                  <a:gd name="T26" fmla="*/ 104 w 256"/>
                  <a:gd name="T27" fmla="*/ 119 h 309"/>
                  <a:gd name="T28" fmla="*/ 102 w 256"/>
                  <a:gd name="T29" fmla="*/ 114 h 309"/>
                  <a:gd name="T30" fmla="*/ 66 w 256"/>
                  <a:gd name="T31" fmla="*/ 9 h 309"/>
                  <a:gd name="T32" fmla="*/ 64 w 256"/>
                  <a:gd name="T33" fmla="*/ 4 h 309"/>
                  <a:gd name="T34" fmla="*/ 60 w 256"/>
                  <a:gd name="T35" fmla="*/ 1 h 309"/>
                  <a:gd name="T36" fmla="*/ 55 w 256"/>
                  <a:gd name="T37" fmla="*/ 0 h 309"/>
                  <a:gd name="T38" fmla="*/ 50 w 256"/>
                  <a:gd name="T39" fmla="*/ 1 h 309"/>
                  <a:gd name="T40" fmla="*/ 8 w 256"/>
                  <a:gd name="T41" fmla="*/ 23 h 3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6"/>
                  <a:gd name="T64" fmla="*/ 0 h 309"/>
                  <a:gd name="T65" fmla="*/ 256 w 256"/>
                  <a:gd name="T66" fmla="*/ 309 h 3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6" h="309">
                    <a:moveTo>
                      <a:pt x="19" y="47"/>
                    </a:moveTo>
                    <a:lnTo>
                      <a:pt x="9" y="54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5" y="84"/>
                    </a:lnTo>
                    <a:lnTo>
                      <a:pt x="93" y="293"/>
                    </a:lnTo>
                    <a:lnTo>
                      <a:pt x="99" y="301"/>
                    </a:lnTo>
                    <a:lnTo>
                      <a:pt x="110" y="307"/>
                    </a:lnTo>
                    <a:lnTo>
                      <a:pt x="122" y="309"/>
                    </a:lnTo>
                    <a:lnTo>
                      <a:pt x="132" y="305"/>
                    </a:lnTo>
                    <a:lnTo>
                      <a:pt x="238" y="262"/>
                    </a:lnTo>
                    <a:lnTo>
                      <a:pt x="248" y="256"/>
                    </a:lnTo>
                    <a:lnTo>
                      <a:pt x="254" y="245"/>
                    </a:lnTo>
                    <a:lnTo>
                      <a:pt x="256" y="235"/>
                    </a:lnTo>
                    <a:lnTo>
                      <a:pt x="252" y="225"/>
                    </a:lnTo>
                    <a:lnTo>
                      <a:pt x="163" y="18"/>
                    </a:lnTo>
                    <a:lnTo>
                      <a:pt x="157" y="8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4" y="2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FF9C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19" name="Freeform 103"/>
              <p:cNvSpPr>
                <a:spLocks/>
              </p:cNvSpPr>
              <p:nvPr/>
            </p:nvSpPr>
            <p:spPr bwMode="auto">
              <a:xfrm rot="2760634">
                <a:off x="3392" y="2630"/>
                <a:ext cx="160" cy="218"/>
              </a:xfrm>
              <a:custGeom>
                <a:avLst/>
                <a:gdLst>
                  <a:gd name="T0" fmla="*/ 8 w 252"/>
                  <a:gd name="T1" fmla="*/ 24 h 305"/>
                  <a:gd name="T2" fmla="*/ 4 w 252"/>
                  <a:gd name="T3" fmla="*/ 28 h 305"/>
                  <a:gd name="T4" fmla="*/ 1 w 252"/>
                  <a:gd name="T5" fmla="*/ 31 h 305"/>
                  <a:gd name="T6" fmla="*/ 0 w 252"/>
                  <a:gd name="T7" fmla="*/ 38 h 305"/>
                  <a:gd name="T8" fmla="*/ 2 w 252"/>
                  <a:gd name="T9" fmla="*/ 44 h 305"/>
                  <a:gd name="T10" fmla="*/ 37 w 252"/>
                  <a:gd name="T11" fmla="*/ 148 h 305"/>
                  <a:gd name="T12" fmla="*/ 40 w 252"/>
                  <a:gd name="T13" fmla="*/ 152 h 305"/>
                  <a:gd name="T14" fmla="*/ 44 w 252"/>
                  <a:gd name="T15" fmla="*/ 155 h 305"/>
                  <a:gd name="T16" fmla="*/ 48 w 252"/>
                  <a:gd name="T17" fmla="*/ 156 h 305"/>
                  <a:gd name="T18" fmla="*/ 53 w 252"/>
                  <a:gd name="T19" fmla="*/ 154 h 305"/>
                  <a:gd name="T20" fmla="*/ 95 w 252"/>
                  <a:gd name="T21" fmla="*/ 132 h 305"/>
                  <a:gd name="T22" fmla="*/ 98 w 252"/>
                  <a:gd name="T23" fmla="*/ 129 h 305"/>
                  <a:gd name="T24" fmla="*/ 101 w 252"/>
                  <a:gd name="T25" fmla="*/ 124 h 305"/>
                  <a:gd name="T26" fmla="*/ 102 w 252"/>
                  <a:gd name="T27" fmla="*/ 118 h 305"/>
                  <a:gd name="T28" fmla="*/ 100 w 252"/>
                  <a:gd name="T29" fmla="*/ 113 h 305"/>
                  <a:gd name="T30" fmla="*/ 64 w 252"/>
                  <a:gd name="T31" fmla="*/ 8 h 305"/>
                  <a:gd name="T32" fmla="*/ 62 w 252"/>
                  <a:gd name="T33" fmla="*/ 4 h 305"/>
                  <a:gd name="T34" fmla="*/ 58 w 252"/>
                  <a:gd name="T35" fmla="*/ 1 h 305"/>
                  <a:gd name="T36" fmla="*/ 55 w 252"/>
                  <a:gd name="T37" fmla="*/ 0 h 305"/>
                  <a:gd name="T38" fmla="*/ 49 w 252"/>
                  <a:gd name="T39" fmla="*/ 1 h 305"/>
                  <a:gd name="T40" fmla="*/ 8 w 252"/>
                  <a:gd name="T41" fmla="*/ 24 h 3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2"/>
                  <a:gd name="T64" fmla="*/ 0 h 305"/>
                  <a:gd name="T65" fmla="*/ 252 w 252"/>
                  <a:gd name="T66" fmla="*/ 305 h 3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2" h="305">
                    <a:moveTo>
                      <a:pt x="19" y="47"/>
                    </a:moveTo>
                    <a:lnTo>
                      <a:pt x="9" y="54"/>
                    </a:lnTo>
                    <a:lnTo>
                      <a:pt x="3" y="62"/>
                    </a:lnTo>
                    <a:lnTo>
                      <a:pt x="0" y="74"/>
                    </a:lnTo>
                    <a:lnTo>
                      <a:pt x="5" y="85"/>
                    </a:lnTo>
                    <a:lnTo>
                      <a:pt x="93" y="289"/>
                    </a:lnTo>
                    <a:lnTo>
                      <a:pt x="99" y="297"/>
                    </a:lnTo>
                    <a:lnTo>
                      <a:pt x="108" y="303"/>
                    </a:lnTo>
                    <a:lnTo>
                      <a:pt x="120" y="305"/>
                    </a:lnTo>
                    <a:lnTo>
                      <a:pt x="130" y="301"/>
                    </a:lnTo>
                    <a:lnTo>
                      <a:pt x="236" y="258"/>
                    </a:lnTo>
                    <a:lnTo>
                      <a:pt x="244" y="252"/>
                    </a:lnTo>
                    <a:lnTo>
                      <a:pt x="250" y="243"/>
                    </a:lnTo>
                    <a:lnTo>
                      <a:pt x="252" y="231"/>
                    </a:lnTo>
                    <a:lnTo>
                      <a:pt x="248" y="221"/>
                    </a:lnTo>
                    <a:lnTo>
                      <a:pt x="159" y="16"/>
                    </a:lnTo>
                    <a:lnTo>
                      <a:pt x="153" y="8"/>
                    </a:lnTo>
                    <a:lnTo>
                      <a:pt x="145" y="2"/>
                    </a:lnTo>
                    <a:lnTo>
                      <a:pt x="135" y="0"/>
                    </a:lnTo>
                    <a:lnTo>
                      <a:pt x="122" y="2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FF9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0" name="Freeform 104"/>
              <p:cNvSpPr>
                <a:spLocks/>
              </p:cNvSpPr>
              <p:nvPr/>
            </p:nvSpPr>
            <p:spPr bwMode="auto">
              <a:xfrm rot="2760634">
                <a:off x="3394" y="2632"/>
                <a:ext cx="156" cy="214"/>
              </a:xfrm>
              <a:custGeom>
                <a:avLst/>
                <a:gdLst>
                  <a:gd name="T0" fmla="*/ 6 w 247"/>
                  <a:gd name="T1" fmla="*/ 23 h 301"/>
                  <a:gd name="T2" fmla="*/ 3 w 247"/>
                  <a:gd name="T3" fmla="*/ 27 h 301"/>
                  <a:gd name="T4" fmla="*/ 1 w 247"/>
                  <a:gd name="T5" fmla="*/ 31 h 301"/>
                  <a:gd name="T6" fmla="*/ 0 w 247"/>
                  <a:gd name="T7" fmla="*/ 36 h 301"/>
                  <a:gd name="T8" fmla="*/ 2 w 247"/>
                  <a:gd name="T9" fmla="*/ 42 h 301"/>
                  <a:gd name="T10" fmla="*/ 36 w 247"/>
                  <a:gd name="T11" fmla="*/ 144 h 301"/>
                  <a:gd name="T12" fmla="*/ 39 w 247"/>
                  <a:gd name="T13" fmla="*/ 148 h 301"/>
                  <a:gd name="T14" fmla="*/ 43 w 247"/>
                  <a:gd name="T15" fmla="*/ 151 h 301"/>
                  <a:gd name="T16" fmla="*/ 47 w 247"/>
                  <a:gd name="T17" fmla="*/ 152 h 301"/>
                  <a:gd name="T18" fmla="*/ 51 w 247"/>
                  <a:gd name="T19" fmla="*/ 150 h 301"/>
                  <a:gd name="T20" fmla="*/ 92 w 247"/>
                  <a:gd name="T21" fmla="*/ 129 h 301"/>
                  <a:gd name="T22" fmla="*/ 95 w 247"/>
                  <a:gd name="T23" fmla="*/ 125 h 301"/>
                  <a:gd name="T24" fmla="*/ 98 w 247"/>
                  <a:gd name="T25" fmla="*/ 121 h 301"/>
                  <a:gd name="T26" fmla="*/ 99 w 247"/>
                  <a:gd name="T27" fmla="*/ 116 h 301"/>
                  <a:gd name="T28" fmla="*/ 97 w 247"/>
                  <a:gd name="T29" fmla="*/ 111 h 301"/>
                  <a:gd name="T30" fmla="*/ 63 w 247"/>
                  <a:gd name="T31" fmla="*/ 9 h 301"/>
                  <a:gd name="T32" fmla="*/ 60 w 247"/>
                  <a:gd name="T33" fmla="*/ 4 h 301"/>
                  <a:gd name="T34" fmla="*/ 57 w 247"/>
                  <a:gd name="T35" fmla="*/ 1 h 301"/>
                  <a:gd name="T36" fmla="*/ 52 w 247"/>
                  <a:gd name="T37" fmla="*/ 0 h 301"/>
                  <a:gd name="T38" fmla="*/ 47 w 247"/>
                  <a:gd name="T39" fmla="*/ 1 h 301"/>
                  <a:gd name="T40" fmla="*/ 6 w 247"/>
                  <a:gd name="T41" fmla="*/ 23 h 3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7"/>
                  <a:gd name="T64" fmla="*/ 0 h 301"/>
                  <a:gd name="T65" fmla="*/ 247 w 247"/>
                  <a:gd name="T66" fmla="*/ 301 h 3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7" h="301">
                    <a:moveTo>
                      <a:pt x="16" y="47"/>
                    </a:moveTo>
                    <a:lnTo>
                      <a:pt x="8" y="54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4" y="83"/>
                    </a:lnTo>
                    <a:lnTo>
                      <a:pt x="90" y="285"/>
                    </a:lnTo>
                    <a:lnTo>
                      <a:pt x="96" y="293"/>
                    </a:lnTo>
                    <a:lnTo>
                      <a:pt x="107" y="299"/>
                    </a:lnTo>
                    <a:lnTo>
                      <a:pt x="117" y="301"/>
                    </a:lnTo>
                    <a:lnTo>
                      <a:pt x="127" y="297"/>
                    </a:lnTo>
                    <a:lnTo>
                      <a:pt x="231" y="254"/>
                    </a:lnTo>
                    <a:lnTo>
                      <a:pt x="239" y="248"/>
                    </a:lnTo>
                    <a:lnTo>
                      <a:pt x="245" y="239"/>
                    </a:lnTo>
                    <a:lnTo>
                      <a:pt x="247" y="229"/>
                    </a:lnTo>
                    <a:lnTo>
                      <a:pt x="243" y="219"/>
                    </a:lnTo>
                    <a:lnTo>
                      <a:pt x="156" y="17"/>
                    </a:lnTo>
                    <a:lnTo>
                      <a:pt x="150" y="8"/>
                    </a:lnTo>
                    <a:lnTo>
                      <a:pt x="142" y="2"/>
                    </a:lnTo>
                    <a:lnTo>
                      <a:pt x="132" y="0"/>
                    </a:lnTo>
                    <a:lnTo>
                      <a:pt x="119" y="2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FF9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1" name="Freeform 105"/>
              <p:cNvSpPr>
                <a:spLocks/>
              </p:cNvSpPr>
              <p:nvPr/>
            </p:nvSpPr>
            <p:spPr bwMode="auto">
              <a:xfrm rot="2760634">
                <a:off x="3395" y="2633"/>
                <a:ext cx="154" cy="212"/>
              </a:xfrm>
              <a:custGeom>
                <a:avLst/>
                <a:gdLst>
                  <a:gd name="T0" fmla="*/ 6 w 243"/>
                  <a:gd name="T1" fmla="*/ 23 h 297"/>
                  <a:gd name="T2" fmla="*/ 3 w 243"/>
                  <a:gd name="T3" fmla="*/ 26 h 297"/>
                  <a:gd name="T4" fmla="*/ 1 w 243"/>
                  <a:gd name="T5" fmla="*/ 31 h 297"/>
                  <a:gd name="T6" fmla="*/ 0 w 243"/>
                  <a:gd name="T7" fmla="*/ 36 h 297"/>
                  <a:gd name="T8" fmla="*/ 2 w 243"/>
                  <a:gd name="T9" fmla="*/ 42 h 297"/>
                  <a:gd name="T10" fmla="*/ 35 w 243"/>
                  <a:gd name="T11" fmla="*/ 143 h 297"/>
                  <a:gd name="T12" fmla="*/ 38 w 243"/>
                  <a:gd name="T13" fmla="*/ 148 h 297"/>
                  <a:gd name="T14" fmla="*/ 42 w 243"/>
                  <a:gd name="T15" fmla="*/ 151 h 297"/>
                  <a:gd name="T16" fmla="*/ 46 w 243"/>
                  <a:gd name="T17" fmla="*/ 151 h 297"/>
                  <a:gd name="T18" fmla="*/ 50 w 243"/>
                  <a:gd name="T19" fmla="*/ 151 h 297"/>
                  <a:gd name="T20" fmla="*/ 91 w 243"/>
                  <a:gd name="T21" fmla="*/ 128 h 297"/>
                  <a:gd name="T22" fmla="*/ 95 w 243"/>
                  <a:gd name="T23" fmla="*/ 126 h 297"/>
                  <a:gd name="T24" fmla="*/ 97 w 243"/>
                  <a:gd name="T25" fmla="*/ 120 h 297"/>
                  <a:gd name="T26" fmla="*/ 98 w 243"/>
                  <a:gd name="T27" fmla="*/ 115 h 297"/>
                  <a:gd name="T28" fmla="*/ 97 w 243"/>
                  <a:gd name="T29" fmla="*/ 109 h 297"/>
                  <a:gd name="T30" fmla="*/ 62 w 243"/>
                  <a:gd name="T31" fmla="*/ 9 h 297"/>
                  <a:gd name="T32" fmla="*/ 60 w 243"/>
                  <a:gd name="T33" fmla="*/ 4 h 297"/>
                  <a:gd name="T34" fmla="*/ 56 w 243"/>
                  <a:gd name="T35" fmla="*/ 1 h 297"/>
                  <a:gd name="T36" fmla="*/ 51 w 243"/>
                  <a:gd name="T37" fmla="*/ 0 h 297"/>
                  <a:gd name="T38" fmla="*/ 47 w 243"/>
                  <a:gd name="T39" fmla="*/ 1 h 297"/>
                  <a:gd name="T40" fmla="*/ 6 w 243"/>
                  <a:gd name="T41" fmla="*/ 23 h 2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3"/>
                  <a:gd name="T64" fmla="*/ 0 h 297"/>
                  <a:gd name="T65" fmla="*/ 243 w 243"/>
                  <a:gd name="T66" fmla="*/ 297 h 2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3" h="297">
                    <a:moveTo>
                      <a:pt x="16" y="45"/>
                    </a:moveTo>
                    <a:lnTo>
                      <a:pt x="8" y="52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4" y="83"/>
                    </a:lnTo>
                    <a:lnTo>
                      <a:pt x="88" y="281"/>
                    </a:lnTo>
                    <a:lnTo>
                      <a:pt x="94" y="291"/>
                    </a:lnTo>
                    <a:lnTo>
                      <a:pt x="105" y="295"/>
                    </a:lnTo>
                    <a:lnTo>
                      <a:pt x="115" y="297"/>
                    </a:lnTo>
                    <a:lnTo>
                      <a:pt x="125" y="295"/>
                    </a:lnTo>
                    <a:lnTo>
                      <a:pt x="226" y="252"/>
                    </a:lnTo>
                    <a:lnTo>
                      <a:pt x="237" y="246"/>
                    </a:lnTo>
                    <a:lnTo>
                      <a:pt x="241" y="235"/>
                    </a:lnTo>
                    <a:lnTo>
                      <a:pt x="243" y="225"/>
                    </a:lnTo>
                    <a:lnTo>
                      <a:pt x="241" y="215"/>
                    </a:lnTo>
                    <a:lnTo>
                      <a:pt x="154" y="17"/>
                    </a:lnTo>
                    <a:lnTo>
                      <a:pt x="148" y="8"/>
                    </a:lnTo>
                    <a:lnTo>
                      <a:pt x="140" y="2"/>
                    </a:lnTo>
                    <a:lnTo>
                      <a:pt x="127" y="0"/>
                    </a:lnTo>
                    <a:lnTo>
                      <a:pt x="117" y="2"/>
                    </a:ln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FF9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2" name="Freeform 106"/>
              <p:cNvSpPr>
                <a:spLocks/>
              </p:cNvSpPr>
              <p:nvPr/>
            </p:nvSpPr>
            <p:spPr bwMode="auto">
              <a:xfrm rot="2760634">
                <a:off x="3395" y="2635"/>
                <a:ext cx="153" cy="208"/>
              </a:xfrm>
              <a:custGeom>
                <a:avLst/>
                <a:gdLst>
                  <a:gd name="T0" fmla="*/ 6 w 241"/>
                  <a:gd name="T1" fmla="*/ 23 h 293"/>
                  <a:gd name="T2" fmla="*/ 3 w 241"/>
                  <a:gd name="T3" fmla="*/ 26 h 293"/>
                  <a:gd name="T4" fmla="*/ 1 w 241"/>
                  <a:gd name="T5" fmla="*/ 31 h 293"/>
                  <a:gd name="T6" fmla="*/ 0 w 241"/>
                  <a:gd name="T7" fmla="*/ 35 h 293"/>
                  <a:gd name="T8" fmla="*/ 2 w 241"/>
                  <a:gd name="T9" fmla="*/ 41 h 293"/>
                  <a:gd name="T10" fmla="*/ 36 w 241"/>
                  <a:gd name="T11" fmla="*/ 140 h 293"/>
                  <a:gd name="T12" fmla="*/ 38 w 241"/>
                  <a:gd name="T13" fmla="*/ 145 h 293"/>
                  <a:gd name="T14" fmla="*/ 41 w 241"/>
                  <a:gd name="T15" fmla="*/ 147 h 293"/>
                  <a:gd name="T16" fmla="*/ 46 w 241"/>
                  <a:gd name="T17" fmla="*/ 148 h 293"/>
                  <a:gd name="T18" fmla="*/ 50 w 241"/>
                  <a:gd name="T19" fmla="*/ 147 h 293"/>
                  <a:gd name="T20" fmla="*/ 90 w 241"/>
                  <a:gd name="T21" fmla="*/ 125 h 293"/>
                  <a:gd name="T22" fmla="*/ 95 w 241"/>
                  <a:gd name="T23" fmla="*/ 121 h 293"/>
                  <a:gd name="T24" fmla="*/ 96 w 241"/>
                  <a:gd name="T25" fmla="*/ 117 h 293"/>
                  <a:gd name="T26" fmla="*/ 97 w 241"/>
                  <a:gd name="T27" fmla="*/ 112 h 293"/>
                  <a:gd name="T28" fmla="*/ 96 w 241"/>
                  <a:gd name="T29" fmla="*/ 107 h 293"/>
                  <a:gd name="T30" fmla="*/ 61 w 241"/>
                  <a:gd name="T31" fmla="*/ 9 h 293"/>
                  <a:gd name="T32" fmla="*/ 60 w 241"/>
                  <a:gd name="T33" fmla="*/ 4 h 293"/>
                  <a:gd name="T34" fmla="*/ 56 w 241"/>
                  <a:gd name="T35" fmla="*/ 1 h 293"/>
                  <a:gd name="T36" fmla="*/ 51 w 241"/>
                  <a:gd name="T37" fmla="*/ 0 h 293"/>
                  <a:gd name="T38" fmla="*/ 47 w 241"/>
                  <a:gd name="T39" fmla="*/ 1 h 293"/>
                  <a:gd name="T40" fmla="*/ 6 w 241"/>
                  <a:gd name="T41" fmla="*/ 23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93"/>
                  <a:gd name="T65" fmla="*/ 241 w 241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93">
                    <a:moveTo>
                      <a:pt x="16" y="46"/>
                    </a:moveTo>
                    <a:lnTo>
                      <a:pt x="8" y="52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4" y="81"/>
                    </a:lnTo>
                    <a:lnTo>
                      <a:pt x="88" y="277"/>
                    </a:lnTo>
                    <a:lnTo>
                      <a:pt x="94" y="287"/>
                    </a:lnTo>
                    <a:lnTo>
                      <a:pt x="103" y="291"/>
                    </a:lnTo>
                    <a:lnTo>
                      <a:pt x="113" y="293"/>
                    </a:lnTo>
                    <a:lnTo>
                      <a:pt x="123" y="291"/>
                    </a:lnTo>
                    <a:lnTo>
                      <a:pt x="224" y="248"/>
                    </a:lnTo>
                    <a:lnTo>
                      <a:pt x="235" y="241"/>
                    </a:lnTo>
                    <a:lnTo>
                      <a:pt x="239" y="233"/>
                    </a:lnTo>
                    <a:lnTo>
                      <a:pt x="241" y="223"/>
                    </a:lnTo>
                    <a:lnTo>
                      <a:pt x="239" y="213"/>
                    </a:lnTo>
                    <a:lnTo>
                      <a:pt x="152" y="17"/>
                    </a:lnTo>
                    <a:lnTo>
                      <a:pt x="148" y="8"/>
                    </a:lnTo>
                    <a:lnTo>
                      <a:pt x="138" y="2"/>
                    </a:lnTo>
                    <a:lnTo>
                      <a:pt x="127" y="0"/>
                    </a:lnTo>
                    <a:lnTo>
                      <a:pt x="117" y="2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FF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3" name="Freeform 107"/>
              <p:cNvSpPr>
                <a:spLocks/>
              </p:cNvSpPr>
              <p:nvPr/>
            </p:nvSpPr>
            <p:spPr bwMode="auto">
              <a:xfrm rot="2760634">
                <a:off x="3396" y="2636"/>
                <a:ext cx="152" cy="206"/>
              </a:xfrm>
              <a:custGeom>
                <a:avLst/>
                <a:gdLst>
                  <a:gd name="T0" fmla="*/ 6 w 239"/>
                  <a:gd name="T1" fmla="*/ 24 h 289"/>
                  <a:gd name="T2" fmla="*/ 3 w 239"/>
                  <a:gd name="T3" fmla="*/ 26 h 289"/>
                  <a:gd name="T4" fmla="*/ 1 w 239"/>
                  <a:gd name="T5" fmla="*/ 31 h 289"/>
                  <a:gd name="T6" fmla="*/ 0 w 239"/>
                  <a:gd name="T7" fmla="*/ 36 h 289"/>
                  <a:gd name="T8" fmla="*/ 2 w 239"/>
                  <a:gd name="T9" fmla="*/ 41 h 289"/>
                  <a:gd name="T10" fmla="*/ 36 w 239"/>
                  <a:gd name="T11" fmla="*/ 138 h 289"/>
                  <a:gd name="T12" fmla="*/ 38 w 239"/>
                  <a:gd name="T13" fmla="*/ 144 h 289"/>
                  <a:gd name="T14" fmla="*/ 42 w 239"/>
                  <a:gd name="T15" fmla="*/ 146 h 289"/>
                  <a:gd name="T16" fmla="*/ 46 w 239"/>
                  <a:gd name="T17" fmla="*/ 147 h 289"/>
                  <a:gd name="T18" fmla="*/ 50 w 239"/>
                  <a:gd name="T19" fmla="*/ 146 h 289"/>
                  <a:gd name="T20" fmla="*/ 90 w 239"/>
                  <a:gd name="T21" fmla="*/ 124 h 289"/>
                  <a:gd name="T22" fmla="*/ 94 w 239"/>
                  <a:gd name="T23" fmla="*/ 120 h 289"/>
                  <a:gd name="T24" fmla="*/ 96 w 239"/>
                  <a:gd name="T25" fmla="*/ 116 h 289"/>
                  <a:gd name="T26" fmla="*/ 97 w 239"/>
                  <a:gd name="T27" fmla="*/ 111 h 289"/>
                  <a:gd name="T28" fmla="*/ 96 w 239"/>
                  <a:gd name="T29" fmla="*/ 106 h 289"/>
                  <a:gd name="T30" fmla="*/ 62 w 239"/>
                  <a:gd name="T31" fmla="*/ 9 h 289"/>
                  <a:gd name="T32" fmla="*/ 59 w 239"/>
                  <a:gd name="T33" fmla="*/ 4 h 289"/>
                  <a:gd name="T34" fmla="*/ 56 w 239"/>
                  <a:gd name="T35" fmla="*/ 1 h 289"/>
                  <a:gd name="T36" fmla="*/ 50 w 239"/>
                  <a:gd name="T37" fmla="*/ 0 h 289"/>
                  <a:gd name="T38" fmla="*/ 46 w 239"/>
                  <a:gd name="T39" fmla="*/ 1 h 289"/>
                  <a:gd name="T40" fmla="*/ 6 w 239"/>
                  <a:gd name="T41" fmla="*/ 24 h 2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9"/>
                  <a:gd name="T64" fmla="*/ 0 h 289"/>
                  <a:gd name="T65" fmla="*/ 239 w 239"/>
                  <a:gd name="T66" fmla="*/ 289 h 2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9" h="289">
                    <a:moveTo>
                      <a:pt x="16" y="46"/>
                    </a:moveTo>
                    <a:lnTo>
                      <a:pt x="8" y="52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4" y="81"/>
                    </a:lnTo>
                    <a:lnTo>
                      <a:pt x="88" y="272"/>
                    </a:lnTo>
                    <a:lnTo>
                      <a:pt x="95" y="283"/>
                    </a:lnTo>
                    <a:lnTo>
                      <a:pt x="103" y="287"/>
                    </a:lnTo>
                    <a:lnTo>
                      <a:pt x="113" y="289"/>
                    </a:lnTo>
                    <a:lnTo>
                      <a:pt x="123" y="287"/>
                    </a:lnTo>
                    <a:lnTo>
                      <a:pt x="222" y="244"/>
                    </a:lnTo>
                    <a:lnTo>
                      <a:pt x="233" y="237"/>
                    </a:lnTo>
                    <a:lnTo>
                      <a:pt x="237" y="229"/>
                    </a:lnTo>
                    <a:lnTo>
                      <a:pt x="239" y="219"/>
                    </a:lnTo>
                    <a:lnTo>
                      <a:pt x="237" y="209"/>
                    </a:lnTo>
                    <a:lnTo>
                      <a:pt x="152" y="17"/>
                    </a:lnTo>
                    <a:lnTo>
                      <a:pt x="146" y="8"/>
                    </a:lnTo>
                    <a:lnTo>
                      <a:pt x="138" y="2"/>
                    </a:lnTo>
                    <a:lnTo>
                      <a:pt x="125" y="0"/>
                    </a:lnTo>
                    <a:lnTo>
                      <a:pt x="115" y="2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FF9E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4" name="Freeform 108"/>
              <p:cNvSpPr>
                <a:spLocks/>
              </p:cNvSpPr>
              <p:nvPr/>
            </p:nvSpPr>
            <p:spPr bwMode="auto">
              <a:xfrm rot="2760634">
                <a:off x="3397" y="2637"/>
                <a:ext cx="150" cy="204"/>
              </a:xfrm>
              <a:custGeom>
                <a:avLst/>
                <a:gdLst>
                  <a:gd name="T0" fmla="*/ 6 w 235"/>
                  <a:gd name="T1" fmla="*/ 22 h 285"/>
                  <a:gd name="T2" fmla="*/ 3 w 235"/>
                  <a:gd name="T3" fmla="*/ 26 h 285"/>
                  <a:gd name="T4" fmla="*/ 1 w 235"/>
                  <a:gd name="T5" fmla="*/ 30 h 285"/>
                  <a:gd name="T6" fmla="*/ 0 w 235"/>
                  <a:gd name="T7" fmla="*/ 35 h 285"/>
                  <a:gd name="T8" fmla="*/ 2 w 235"/>
                  <a:gd name="T9" fmla="*/ 41 h 285"/>
                  <a:gd name="T10" fmla="*/ 35 w 235"/>
                  <a:gd name="T11" fmla="*/ 137 h 285"/>
                  <a:gd name="T12" fmla="*/ 38 w 235"/>
                  <a:gd name="T13" fmla="*/ 143 h 285"/>
                  <a:gd name="T14" fmla="*/ 41 w 235"/>
                  <a:gd name="T15" fmla="*/ 145 h 285"/>
                  <a:gd name="T16" fmla="*/ 45 w 235"/>
                  <a:gd name="T17" fmla="*/ 146 h 285"/>
                  <a:gd name="T18" fmla="*/ 49 w 235"/>
                  <a:gd name="T19" fmla="*/ 145 h 285"/>
                  <a:gd name="T20" fmla="*/ 89 w 235"/>
                  <a:gd name="T21" fmla="*/ 124 h 285"/>
                  <a:gd name="T22" fmla="*/ 93 w 235"/>
                  <a:gd name="T23" fmla="*/ 120 h 285"/>
                  <a:gd name="T24" fmla="*/ 95 w 235"/>
                  <a:gd name="T25" fmla="*/ 116 h 285"/>
                  <a:gd name="T26" fmla="*/ 96 w 235"/>
                  <a:gd name="T27" fmla="*/ 111 h 285"/>
                  <a:gd name="T28" fmla="*/ 95 w 235"/>
                  <a:gd name="T29" fmla="*/ 106 h 285"/>
                  <a:gd name="T30" fmla="*/ 60 w 235"/>
                  <a:gd name="T31" fmla="*/ 9 h 285"/>
                  <a:gd name="T32" fmla="*/ 59 w 235"/>
                  <a:gd name="T33" fmla="*/ 4 h 285"/>
                  <a:gd name="T34" fmla="*/ 55 w 235"/>
                  <a:gd name="T35" fmla="*/ 1 h 285"/>
                  <a:gd name="T36" fmla="*/ 50 w 235"/>
                  <a:gd name="T37" fmla="*/ 0 h 285"/>
                  <a:gd name="T38" fmla="*/ 46 w 235"/>
                  <a:gd name="T39" fmla="*/ 1 h 285"/>
                  <a:gd name="T40" fmla="*/ 6 w 235"/>
                  <a:gd name="T41" fmla="*/ 22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5"/>
                  <a:gd name="T64" fmla="*/ 0 h 285"/>
                  <a:gd name="T65" fmla="*/ 235 w 235"/>
                  <a:gd name="T66" fmla="*/ 285 h 2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5" h="285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8"/>
                    </a:lnTo>
                    <a:lnTo>
                      <a:pt x="4" y="79"/>
                    </a:lnTo>
                    <a:lnTo>
                      <a:pt x="86" y="268"/>
                    </a:lnTo>
                    <a:lnTo>
                      <a:pt x="93" y="279"/>
                    </a:lnTo>
                    <a:lnTo>
                      <a:pt x="101" y="283"/>
                    </a:lnTo>
                    <a:lnTo>
                      <a:pt x="111" y="285"/>
                    </a:lnTo>
                    <a:lnTo>
                      <a:pt x="121" y="283"/>
                    </a:lnTo>
                    <a:lnTo>
                      <a:pt x="218" y="242"/>
                    </a:lnTo>
                    <a:lnTo>
                      <a:pt x="229" y="235"/>
                    </a:lnTo>
                    <a:lnTo>
                      <a:pt x="233" y="227"/>
                    </a:lnTo>
                    <a:lnTo>
                      <a:pt x="235" y="217"/>
                    </a:lnTo>
                    <a:lnTo>
                      <a:pt x="233" y="207"/>
                    </a:lnTo>
                    <a:lnTo>
                      <a:pt x="148" y="17"/>
                    </a:lnTo>
                    <a:lnTo>
                      <a:pt x="144" y="9"/>
                    </a:lnTo>
                    <a:lnTo>
                      <a:pt x="134" y="2"/>
                    </a:lnTo>
                    <a:lnTo>
                      <a:pt x="123" y="0"/>
                    </a:lnTo>
                    <a:lnTo>
                      <a:pt x="113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9F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5" name="Freeform 109"/>
              <p:cNvSpPr>
                <a:spLocks/>
              </p:cNvSpPr>
              <p:nvPr/>
            </p:nvSpPr>
            <p:spPr bwMode="auto">
              <a:xfrm rot="2760634">
                <a:off x="3399" y="2639"/>
                <a:ext cx="146" cy="200"/>
              </a:xfrm>
              <a:custGeom>
                <a:avLst/>
                <a:gdLst>
                  <a:gd name="T0" fmla="*/ 6 w 231"/>
                  <a:gd name="T1" fmla="*/ 22 h 281"/>
                  <a:gd name="T2" fmla="*/ 3 w 231"/>
                  <a:gd name="T3" fmla="*/ 26 h 281"/>
                  <a:gd name="T4" fmla="*/ 1 w 231"/>
                  <a:gd name="T5" fmla="*/ 29 h 281"/>
                  <a:gd name="T6" fmla="*/ 0 w 231"/>
                  <a:gd name="T7" fmla="*/ 33 h 281"/>
                  <a:gd name="T8" fmla="*/ 2 w 231"/>
                  <a:gd name="T9" fmla="*/ 39 h 281"/>
                  <a:gd name="T10" fmla="*/ 33 w 231"/>
                  <a:gd name="T11" fmla="*/ 134 h 281"/>
                  <a:gd name="T12" fmla="*/ 37 w 231"/>
                  <a:gd name="T13" fmla="*/ 140 h 281"/>
                  <a:gd name="T14" fmla="*/ 40 w 231"/>
                  <a:gd name="T15" fmla="*/ 142 h 281"/>
                  <a:gd name="T16" fmla="*/ 44 w 231"/>
                  <a:gd name="T17" fmla="*/ 142 h 281"/>
                  <a:gd name="T18" fmla="*/ 47 w 231"/>
                  <a:gd name="T19" fmla="*/ 142 h 281"/>
                  <a:gd name="T20" fmla="*/ 85 w 231"/>
                  <a:gd name="T21" fmla="*/ 120 h 281"/>
                  <a:gd name="T22" fmla="*/ 90 w 231"/>
                  <a:gd name="T23" fmla="*/ 117 h 281"/>
                  <a:gd name="T24" fmla="*/ 92 w 231"/>
                  <a:gd name="T25" fmla="*/ 113 h 281"/>
                  <a:gd name="T26" fmla="*/ 92 w 231"/>
                  <a:gd name="T27" fmla="*/ 109 h 281"/>
                  <a:gd name="T28" fmla="*/ 92 w 231"/>
                  <a:gd name="T29" fmla="*/ 104 h 281"/>
                  <a:gd name="T30" fmla="*/ 58 w 231"/>
                  <a:gd name="T31" fmla="*/ 9 h 281"/>
                  <a:gd name="T32" fmla="*/ 57 w 231"/>
                  <a:gd name="T33" fmla="*/ 4 h 281"/>
                  <a:gd name="T34" fmla="*/ 54 w 231"/>
                  <a:gd name="T35" fmla="*/ 1 h 281"/>
                  <a:gd name="T36" fmla="*/ 49 w 231"/>
                  <a:gd name="T37" fmla="*/ 0 h 281"/>
                  <a:gd name="T38" fmla="*/ 45 w 231"/>
                  <a:gd name="T39" fmla="*/ 1 h 281"/>
                  <a:gd name="T40" fmla="*/ 6 w 231"/>
                  <a:gd name="T41" fmla="*/ 22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1"/>
                  <a:gd name="T64" fmla="*/ 0 h 281"/>
                  <a:gd name="T65" fmla="*/ 231 w 231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1" h="281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77"/>
                    </a:lnTo>
                    <a:lnTo>
                      <a:pt x="84" y="264"/>
                    </a:lnTo>
                    <a:lnTo>
                      <a:pt x="91" y="275"/>
                    </a:lnTo>
                    <a:lnTo>
                      <a:pt x="99" y="279"/>
                    </a:lnTo>
                    <a:lnTo>
                      <a:pt x="109" y="281"/>
                    </a:lnTo>
                    <a:lnTo>
                      <a:pt x="119" y="279"/>
                    </a:lnTo>
                    <a:lnTo>
                      <a:pt x="214" y="238"/>
                    </a:lnTo>
                    <a:lnTo>
                      <a:pt x="225" y="231"/>
                    </a:lnTo>
                    <a:lnTo>
                      <a:pt x="229" y="223"/>
                    </a:lnTo>
                    <a:lnTo>
                      <a:pt x="231" y="215"/>
                    </a:lnTo>
                    <a:lnTo>
                      <a:pt x="229" y="205"/>
                    </a:lnTo>
                    <a:lnTo>
                      <a:pt x="146" y="17"/>
                    </a:lnTo>
                    <a:lnTo>
                      <a:pt x="142" y="9"/>
                    </a:lnTo>
                    <a:lnTo>
                      <a:pt x="134" y="2"/>
                    </a:lnTo>
                    <a:lnTo>
                      <a:pt x="124" y="0"/>
                    </a:lnTo>
                    <a:lnTo>
                      <a:pt x="113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9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6" name="Freeform 110"/>
              <p:cNvSpPr>
                <a:spLocks/>
              </p:cNvSpPr>
              <p:nvPr/>
            </p:nvSpPr>
            <p:spPr bwMode="auto">
              <a:xfrm rot="2760634">
                <a:off x="3400" y="2640"/>
                <a:ext cx="144" cy="198"/>
              </a:xfrm>
              <a:custGeom>
                <a:avLst/>
                <a:gdLst>
                  <a:gd name="T0" fmla="*/ 6 w 227"/>
                  <a:gd name="T1" fmla="*/ 22 h 277"/>
                  <a:gd name="T2" fmla="*/ 3 w 227"/>
                  <a:gd name="T3" fmla="*/ 26 h 277"/>
                  <a:gd name="T4" fmla="*/ 1 w 227"/>
                  <a:gd name="T5" fmla="*/ 29 h 277"/>
                  <a:gd name="T6" fmla="*/ 0 w 227"/>
                  <a:gd name="T7" fmla="*/ 34 h 277"/>
                  <a:gd name="T8" fmla="*/ 2 w 227"/>
                  <a:gd name="T9" fmla="*/ 39 h 277"/>
                  <a:gd name="T10" fmla="*/ 33 w 227"/>
                  <a:gd name="T11" fmla="*/ 134 h 277"/>
                  <a:gd name="T12" fmla="*/ 36 w 227"/>
                  <a:gd name="T13" fmla="*/ 139 h 277"/>
                  <a:gd name="T14" fmla="*/ 39 w 227"/>
                  <a:gd name="T15" fmla="*/ 141 h 277"/>
                  <a:gd name="T16" fmla="*/ 43 w 227"/>
                  <a:gd name="T17" fmla="*/ 142 h 277"/>
                  <a:gd name="T18" fmla="*/ 47 w 227"/>
                  <a:gd name="T19" fmla="*/ 141 h 277"/>
                  <a:gd name="T20" fmla="*/ 84 w 227"/>
                  <a:gd name="T21" fmla="*/ 119 h 277"/>
                  <a:gd name="T22" fmla="*/ 89 w 227"/>
                  <a:gd name="T23" fmla="*/ 116 h 277"/>
                  <a:gd name="T24" fmla="*/ 91 w 227"/>
                  <a:gd name="T25" fmla="*/ 112 h 277"/>
                  <a:gd name="T26" fmla="*/ 91 w 227"/>
                  <a:gd name="T27" fmla="*/ 108 h 277"/>
                  <a:gd name="T28" fmla="*/ 91 w 227"/>
                  <a:gd name="T29" fmla="*/ 102 h 277"/>
                  <a:gd name="T30" fmla="*/ 58 w 227"/>
                  <a:gd name="T31" fmla="*/ 9 h 277"/>
                  <a:gd name="T32" fmla="*/ 56 w 227"/>
                  <a:gd name="T33" fmla="*/ 4 h 277"/>
                  <a:gd name="T34" fmla="*/ 53 w 227"/>
                  <a:gd name="T35" fmla="*/ 1 h 277"/>
                  <a:gd name="T36" fmla="*/ 49 w 227"/>
                  <a:gd name="T37" fmla="*/ 0 h 277"/>
                  <a:gd name="T38" fmla="*/ 44 w 227"/>
                  <a:gd name="T39" fmla="*/ 1 h 277"/>
                  <a:gd name="T40" fmla="*/ 6 w 227"/>
                  <a:gd name="T41" fmla="*/ 22 h 2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7"/>
                  <a:gd name="T64" fmla="*/ 0 h 277"/>
                  <a:gd name="T65" fmla="*/ 227 w 227"/>
                  <a:gd name="T66" fmla="*/ 277 h 2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7" h="277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77"/>
                    </a:lnTo>
                    <a:lnTo>
                      <a:pt x="82" y="262"/>
                    </a:lnTo>
                    <a:lnTo>
                      <a:pt x="89" y="271"/>
                    </a:lnTo>
                    <a:lnTo>
                      <a:pt x="97" y="275"/>
                    </a:lnTo>
                    <a:lnTo>
                      <a:pt x="107" y="277"/>
                    </a:lnTo>
                    <a:lnTo>
                      <a:pt x="117" y="275"/>
                    </a:lnTo>
                    <a:lnTo>
                      <a:pt x="210" y="233"/>
                    </a:lnTo>
                    <a:lnTo>
                      <a:pt x="221" y="227"/>
                    </a:lnTo>
                    <a:lnTo>
                      <a:pt x="225" y="219"/>
                    </a:lnTo>
                    <a:lnTo>
                      <a:pt x="227" y="211"/>
                    </a:lnTo>
                    <a:lnTo>
                      <a:pt x="225" y="200"/>
                    </a:lnTo>
                    <a:lnTo>
                      <a:pt x="144" y="17"/>
                    </a:lnTo>
                    <a:lnTo>
                      <a:pt x="140" y="9"/>
                    </a:lnTo>
                    <a:lnTo>
                      <a:pt x="132" y="2"/>
                    </a:lnTo>
                    <a:lnTo>
                      <a:pt x="122" y="0"/>
                    </a:lnTo>
                    <a:lnTo>
                      <a:pt x="111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7" name="Freeform 111"/>
              <p:cNvSpPr>
                <a:spLocks/>
              </p:cNvSpPr>
              <p:nvPr/>
            </p:nvSpPr>
            <p:spPr bwMode="auto">
              <a:xfrm rot="2760634">
                <a:off x="3400" y="2642"/>
                <a:ext cx="143" cy="194"/>
              </a:xfrm>
              <a:custGeom>
                <a:avLst/>
                <a:gdLst>
                  <a:gd name="T0" fmla="*/ 6 w 225"/>
                  <a:gd name="T1" fmla="*/ 21 h 273"/>
                  <a:gd name="T2" fmla="*/ 3 w 225"/>
                  <a:gd name="T3" fmla="*/ 24 h 273"/>
                  <a:gd name="T4" fmla="*/ 1 w 225"/>
                  <a:gd name="T5" fmla="*/ 28 h 273"/>
                  <a:gd name="T6" fmla="*/ 0 w 225"/>
                  <a:gd name="T7" fmla="*/ 32 h 273"/>
                  <a:gd name="T8" fmla="*/ 2 w 225"/>
                  <a:gd name="T9" fmla="*/ 38 h 273"/>
                  <a:gd name="T10" fmla="*/ 33 w 225"/>
                  <a:gd name="T11" fmla="*/ 130 h 273"/>
                  <a:gd name="T12" fmla="*/ 36 w 225"/>
                  <a:gd name="T13" fmla="*/ 135 h 273"/>
                  <a:gd name="T14" fmla="*/ 39 w 225"/>
                  <a:gd name="T15" fmla="*/ 137 h 273"/>
                  <a:gd name="T16" fmla="*/ 43 w 225"/>
                  <a:gd name="T17" fmla="*/ 138 h 273"/>
                  <a:gd name="T18" fmla="*/ 46 w 225"/>
                  <a:gd name="T19" fmla="*/ 137 h 273"/>
                  <a:gd name="T20" fmla="*/ 85 w 225"/>
                  <a:gd name="T21" fmla="*/ 117 h 273"/>
                  <a:gd name="T22" fmla="*/ 88 w 225"/>
                  <a:gd name="T23" fmla="*/ 114 h 273"/>
                  <a:gd name="T24" fmla="*/ 90 w 225"/>
                  <a:gd name="T25" fmla="*/ 109 h 273"/>
                  <a:gd name="T26" fmla="*/ 91 w 225"/>
                  <a:gd name="T27" fmla="*/ 106 h 273"/>
                  <a:gd name="T28" fmla="*/ 90 w 225"/>
                  <a:gd name="T29" fmla="*/ 100 h 273"/>
                  <a:gd name="T30" fmla="*/ 57 w 225"/>
                  <a:gd name="T31" fmla="*/ 8 h 273"/>
                  <a:gd name="T32" fmla="*/ 56 w 225"/>
                  <a:gd name="T33" fmla="*/ 4 h 273"/>
                  <a:gd name="T34" fmla="*/ 53 w 225"/>
                  <a:gd name="T35" fmla="*/ 1 h 273"/>
                  <a:gd name="T36" fmla="*/ 48 w 225"/>
                  <a:gd name="T37" fmla="*/ 0 h 273"/>
                  <a:gd name="T38" fmla="*/ 44 w 225"/>
                  <a:gd name="T39" fmla="*/ 1 h 273"/>
                  <a:gd name="T40" fmla="*/ 6 w 225"/>
                  <a:gd name="T41" fmla="*/ 21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5"/>
                  <a:gd name="T64" fmla="*/ 0 h 273"/>
                  <a:gd name="T65" fmla="*/ 225 w 225"/>
                  <a:gd name="T66" fmla="*/ 273 h 2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5" h="273">
                    <a:moveTo>
                      <a:pt x="16" y="42"/>
                    </a:moveTo>
                    <a:lnTo>
                      <a:pt x="8" y="48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82" y="258"/>
                    </a:lnTo>
                    <a:lnTo>
                      <a:pt x="89" y="267"/>
                    </a:lnTo>
                    <a:lnTo>
                      <a:pt x="97" y="271"/>
                    </a:lnTo>
                    <a:lnTo>
                      <a:pt x="105" y="273"/>
                    </a:lnTo>
                    <a:lnTo>
                      <a:pt x="115" y="271"/>
                    </a:lnTo>
                    <a:lnTo>
                      <a:pt x="210" y="231"/>
                    </a:lnTo>
                    <a:lnTo>
                      <a:pt x="218" y="225"/>
                    </a:lnTo>
                    <a:lnTo>
                      <a:pt x="223" y="217"/>
                    </a:lnTo>
                    <a:lnTo>
                      <a:pt x="225" y="209"/>
                    </a:lnTo>
                    <a:lnTo>
                      <a:pt x="223" y="198"/>
                    </a:lnTo>
                    <a:lnTo>
                      <a:pt x="142" y="15"/>
                    </a:lnTo>
                    <a:lnTo>
                      <a:pt x="138" y="7"/>
                    </a:lnTo>
                    <a:lnTo>
                      <a:pt x="130" y="3"/>
                    </a:lnTo>
                    <a:lnTo>
                      <a:pt x="119" y="0"/>
                    </a:lnTo>
                    <a:lnTo>
                      <a:pt x="109" y="3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FFA1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8" name="Freeform 112"/>
              <p:cNvSpPr>
                <a:spLocks/>
              </p:cNvSpPr>
              <p:nvPr/>
            </p:nvSpPr>
            <p:spPr bwMode="auto">
              <a:xfrm rot="2760634">
                <a:off x="3400" y="2643"/>
                <a:ext cx="141" cy="191"/>
              </a:xfrm>
              <a:custGeom>
                <a:avLst/>
                <a:gdLst>
                  <a:gd name="T0" fmla="*/ 6 w 221"/>
                  <a:gd name="T1" fmla="*/ 21 h 268"/>
                  <a:gd name="T2" fmla="*/ 3 w 221"/>
                  <a:gd name="T3" fmla="*/ 24 h 268"/>
                  <a:gd name="T4" fmla="*/ 1 w 221"/>
                  <a:gd name="T5" fmla="*/ 28 h 268"/>
                  <a:gd name="T6" fmla="*/ 0 w 221"/>
                  <a:gd name="T7" fmla="*/ 32 h 268"/>
                  <a:gd name="T8" fmla="*/ 2 w 221"/>
                  <a:gd name="T9" fmla="*/ 38 h 268"/>
                  <a:gd name="T10" fmla="*/ 33 w 221"/>
                  <a:gd name="T11" fmla="*/ 128 h 268"/>
                  <a:gd name="T12" fmla="*/ 36 w 221"/>
                  <a:gd name="T13" fmla="*/ 133 h 268"/>
                  <a:gd name="T14" fmla="*/ 39 w 221"/>
                  <a:gd name="T15" fmla="*/ 135 h 268"/>
                  <a:gd name="T16" fmla="*/ 42 w 221"/>
                  <a:gd name="T17" fmla="*/ 136 h 268"/>
                  <a:gd name="T18" fmla="*/ 46 w 221"/>
                  <a:gd name="T19" fmla="*/ 135 h 268"/>
                  <a:gd name="T20" fmla="*/ 84 w 221"/>
                  <a:gd name="T21" fmla="*/ 115 h 268"/>
                  <a:gd name="T22" fmla="*/ 87 w 221"/>
                  <a:gd name="T23" fmla="*/ 112 h 268"/>
                  <a:gd name="T24" fmla="*/ 89 w 221"/>
                  <a:gd name="T25" fmla="*/ 108 h 268"/>
                  <a:gd name="T26" fmla="*/ 90 w 221"/>
                  <a:gd name="T27" fmla="*/ 103 h 268"/>
                  <a:gd name="T28" fmla="*/ 89 w 221"/>
                  <a:gd name="T29" fmla="*/ 98 h 268"/>
                  <a:gd name="T30" fmla="*/ 57 w 221"/>
                  <a:gd name="T31" fmla="*/ 7 h 268"/>
                  <a:gd name="T32" fmla="*/ 56 w 221"/>
                  <a:gd name="T33" fmla="*/ 3 h 268"/>
                  <a:gd name="T34" fmla="*/ 52 w 221"/>
                  <a:gd name="T35" fmla="*/ 1 h 268"/>
                  <a:gd name="T36" fmla="*/ 48 w 221"/>
                  <a:gd name="T37" fmla="*/ 0 h 268"/>
                  <a:gd name="T38" fmla="*/ 43 w 221"/>
                  <a:gd name="T39" fmla="*/ 1 h 268"/>
                  <a:gd name="T40" fmla="*/ 6 w 221"/>
                  <a:gd name="T41" fmla="*/ 21 h 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1"/>
                  <a:gd name="T64" fmla="*/ 0 h 268"/>
                  <a:gd name="T65" fmla="*/ 221 w 221"/>
                  <a:gd name="T66" fmla="*/ 268 h 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1" h="268">
                    <a:moveTo>
                      <a:pt x="16" y="41"/>
                    </a:moveTo>
                    <a:lnTo>
                      <a:pt x="8" y="47"/>
                    </a:lnTo>
                    <a:lnTo>
                      <a:pt x="2" y="55"/>
                    </a:lnTo>
                    <a:lnTo>
                      <a:pt x="0" y="63"/>
                    </a:lnTo>
                    <a:lnTo>
                      <a:pt x="4" y="74"/>
                    </a:lnTo>
                    <a:lnTo>
                      <a:pt x="80" y="253"/>
                    </a:lnTo>
                    <a:lnTo>
                      <a:pt x="87" y="261"/>
                    </a:lnTo>
                    <a:lnTo>
                      <a:pt x="95" y="266"/>
                    </a:lnTo>
                    <a:lnTo>
                      <a:pt x="103" y="268"/>
                    </a:lnTo>
                    <a:lnTo>
                      <a:pt x="113" y="266"/>
                    </a:lnTo>
                    <a:lnTo>
                      <a:pt x="206" y="226"/>
                    </a:lnTo>
                    <a:lnTo>
                      <a:pt x="214" y="220"/>
                    </a:lnTo>
                    <a:lnTo>
                      <a:pt x="219" y="212"/>
                    </a:lnTo>
                    <a:lnTo>
                      <a:pt x="221" y="204"/>
                    </a:lnTo>
                    <a:lnTo>
                      <a:pt x="219" y="193"/>
                    </a:lnTo>
                    <a:lnTo>
                      <a:pt x="140" y="14"/>
                    </a:lnTo>
                    <a:lnTo>
                      <a:pt x="136" y="6"/>
                    </a:lnTo>
                    <a:lnTo>
                      <a:pt x="128" y="2"/>
                    </a:lnTo>
                    <a:lnTo>
                      <a:pt x="117" y="0"/>
                    </a:lnTo>
                    <a:lnTo>
                      <a:pt x="107" y="2"/>
                    </a:ln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FFA2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29" name="Freeform 113"/>
              <p:cNvSpPr>
                <a:spLocks/>
              </p:cNvSpPr>
              <p:nvPr/>
            </p:nvSpPr>
            <p:spPr bwMode="auto">
              <a:xfrm rot="2760634">
                <a:off x="3402" y="2644"/>
                <a:ext cx="140" cy="189"/>
              </a:xfrm>
              <a:custGeom>
                <a:avLst/>
                <a:gdLst>
                  <a:gd name="T0" fmla="*/ 6 w 219"/>
                  <a:gd name="T1" fmla="*/ 22 h 266"/>
                  <a:gd name="T2" fmla="*/ 3 w 219"/>
                  <a:gd name="T3" fmla="*/ 23 h 266"/>
                  <a:gd name="T4" fmla="*/ 1 w 219"/>
                  <a:gd name="T5" fmla="*/ 28 h 266"/>
                  <a:gd name="T6" fmla="*/ 0 w 219"/>
                  <a:gd name="T7" fmla="*/ 32 h 266"/>
                  <a:gd name="T8" fmla="*/ 1 w 219"/>
                  <a:gd name="T9" fmla="*/ 38 h 266"/>
                  <a:gd name="T10" fmla="*/ 33 w 219"/>
                  <a:gd name="T11" fmla="*/ 126 h 266"/>
                  <a:gd name="T12" fmla="*/ 36 w 219"/>
                  <a:gd name="T13" fmla="*/ 131 h 266"/>
                  <a:gd name="T14" fmla="*/ 39 w 219"/>
                  <a:gd name="T15" fmla="*/ 134 h 266"/>
                  <a:gd name="T16" fmla="*/ 42 w 219"/>
                  <a:gd name="T17" fmla="*/ 134 h 266"/>
                  <a:gd name="T18" fmla="*/ 46 w 219"/>
                  <a:gd name="T19" fmla="*/ 134 h 266"/>
                  <a:gd name="T20" fmla="*/ 83 w 219"/>
                  <a:gd name="T21" fmla="*/ 113 h 266"/>
                  <a:gd name="T22" fmla="*/ 87 w 219"/>
                  <a:gd name="T23" fmla="*/ 110 h 266"/>
                  <a:gd name="T24" fmla="*/ 89 w 219"/>
                  <a:gd name="T25" fmla="*/ 107 h 266"/>
                  <a:gd name="T26" fmla="*/ 89 w 219"/>
                  <a:gd name="T27" fmla="*/ 102 h 266"/>
                  <a:gd name="T28" fmla="*/ 89 w 219"/>
                  <a:gd name="T29" fmla="*/ 97 h 266"/>
                  <a:gd name="T30" fmla="*/ 56 w 219"/>
                  <a:gd name="T31" fmla="*/ 8 h 266"/>
                  <a:gd name="T32" fmla="*/ 55 w 219"/>
                  <a:gd name="T33" fmla="*/ 4 h 266"/>
                  <a:gd name="T34" fmla="*/ 52 w 219"/>
                  <a:gd name="T35" fmla="*/ 2 h 266"/>
                  <a:gd name="T36" fmla="*/ 48 w 219"/>
                  <a:gd name="T37" fmla="*/ 0 h 266"/>
                  <a:gd name="T38" fmla="*/ 43 w 219"/>
                  <a:gd name="T39" fmla="*/ 1 h 266"/>
                  <a:gd name="T40" fmla="*/ 6 w 219"/>
                  <a:gd name="T41" fmla="*/ 22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9"/>
                  <a:gd name="T64" fmla="*/ 0 h 266"/>
                  <a:gd name="T65" fmla="*/ 219 w 21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9" h="266">
                    <a:moveTo>
                      <a:pt x="14" y="43"/>
                    </a:moveTo>
                    <a:lnTo>
                      <a:pt x="6" y="47"/>
                    </a:lnTo>
                    <a:lnTo>
                      <a:pt x="2" y="55"/>
                    </a:lnTo>
                    <a:lnTo>
                      <a:pt x="0" y="63"/>
                    </a:lnTo>
                    <a:lnTo>
                      <a:pt x="2" y="74"/>
                    </a:lnTo>
                    <a:lnTo>
                      <a:pt x="80" y="251"/>
                    </a:lnTo>
                    <a:lnTo>
                      <a:pt x="87" y="259"/>
                    </a:lnTo>
                    <a:lnTo>
                      <a:pt x="95" y="264"/>
                    </a:lnTo>
                    <a:lnTo>
                      <a:pt x="103" y="266"/>
                    </a:lnTo>
                    <a:lnTo>
                      <a:pt x="113" y="264"/>
                    </a:lnTo>
                    <a:lnTo>
                      <a:pt x="204" y="224"/>
                    </a:lnTo>
                    <a:lnTo>
                      <a:pt x="212" y="218"/>
                    </a:lnTo>
                    <a:lnTo>
                      <a:pt x="217" y="212"/>
                    </a:lnTo>
                    <a:lnTo>
                      <a:pt x="219" y="202"/>
                    </a:lnTo>
                    <a:lnTo>
                      <a:pt x="217" y="193"/>
                    </a:lnTo>
                    <a:lnTo>
                      <a:pt x="138" y="16"/>
                    </a:lnTo>
                    <a:lnTo>
                      <a:pt x="134" y="8"/>
                    </a:lnTo>
                    <a:lnTo>
                      <a:pt x="126" y="4"/>
                    </a:lnTo>
                    <a:lnTo>
                      <a:pt x="118" y="0"/>
                    </a:lnTo>
                    <a:lnTo>
                      <a:pt x="107" y="2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FFA2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0" name="Freeform 114"/>
              <p:cNvSpPr>
                <a:spLocks/>
              </p:cNvSpPr>
              <p:nvPr/>
            </p:nvSpPr>
            <p:spPr bwMode="auto">
              <a:xfrm rot="2760634">
                <a:off x="3404" y="2645"/>
                <a:ext cx="136" cy="187"/>
              </a:xfrm>
              <a:custGeom>
                <a:avLst/>
                <a:gdLst>
                  <a:gd name="T0" fmla="*/ 6 w 215"/>
                  <a:gd name="T1" fmla="*/ 21 h 262"/>
                  <a:gd name="T2" fmla="*/ 3 w 215"/>
                  <a:gd name="T3" fmla="*/ 24 h 262"/>
                  <a:gd name="T4" fmla="*/ 1 w 215"/>
                  <a:gd name="T5" fmla="*/ 28 h 262"/>
                  <a:gd name="T6" fmla="*/ 0 w 215"/>
                  <a:gd name="T7" fmla="*/ 33 h 262"/>
                  <a:gd name="T8" fmla="*/ 1 w 215"/>
                  <a:gd name="T9" fmla="*/ 38 h 262"/>
                  <a:gd name="T10" fmla="*/ 31 w 215"/>
                  <a:gd name="T11" fmla="*/ 126 h 262"/>
                  <a:gd name="T12" fmla="*/ 34 w 215"/>
                  <a:gd name="T13" fmla="*/ 130 h 262"/>
                  <a:gd name="T14" fmla="*/ 37 w 215"/>
                  <a:gd name="T15" fmla="*/ 132 h 262"/>
                  <a:gd name="T16" fmla="*/ 40 w 215"/>
                  <a:gd name="T17" fmla="*/ 133 h 262"/>
                  <a:gd name="T18" fmla="*/ 44 w 215"/>
                  <a:gd name="T19" fmla="*/ 132 h 262"/>
                  <a:gd name="T20" fmla="*/ 80 w 215"/>
                  <a:gd name="T21" fmla="*/ 113 h 262"/>
                  <a:gd name="T22" fmla="*/ 83 w 215"/>
                  <a:gd name="T23" fmla="*/ 110 h 262"/>
                  <a:gd name="T24" fmla="*/ 85 w 215"/>
                  <a:gd name="T25" fmla="*/ 106 h 262"/>
                  <a:gd name="T26" fmla="*/ 86 w 215"/>
                  <a:gd name="T27" fmla="*/ 102 h 262"/>
                  <a:gd name="T28" fmla="*/ 85 w 215"/>
                  <a:gd name="T29" fmla="*/ 96 h 262"/>
                  <a:gd name="T30" fmla="*/ 54 w 215"/>
                  <a:gd name="T31" fmla="*/ 8 h 262"/>
                  <a:gd name="T32" fmla="*/ 53 w 215"/>
                  <a:gd name="T33" fmla="*/ 4 h 262"/>
                  <a:gd name="T34" fmla="*/ 49 w 215"/>
                  <a:gd name="T35" fmla="*/ 2 h 262"/>
                  <a:gd name="T36" fmla="*/ 46 w 215"/>
                  <a:gd name="T37" fmla="*/ 0 h 262"/>
                  <a:gd name="T38" fmla="*/ 42 w 215"/>
                  <a:gd name="T39" fmla="*/ 1 h 262"/>
                  <a:gd name="T40" fmla="*/ 6 w 215"/>
                  <a:gd name="T41" fmla="*/ 21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262"/>
                  <a:gd name="T65" fmla="*/ 215 w 215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262">
                    <a:moveTo>
                      <a:pt x="14" y="41"/>
                    </a:moveTo>
                    <a:lnTo>
                      <a:pt x="6" y="47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2" y="74"/>
                    </a:lnTo>
                    <a:lnTo>
                      <a:pt x="78" y="247"/>
                    </a:lnTo>
                    <a:lnTo>
                      <a:pt x="85" y="255"/>
                    </a:lnTo>
                    <a:lnTo>
                      <a:pt x="93" y="259"/>
                    </a:lnTo>
                    <a:lnTo>
                      <a:pt x="101" y="262"/>
                    </a:lnTo>
                    <a:lnTo>
                      <a:pt x="111" y="259"/>
                    </a:lnTo>
                    <a:lnTo>
                      <a:pt x="200" y="222"/>
                    </a:lnTo>
                    <a:lnTo>
                      <a:pt x="208" y="216"/>
                    </a:lnTo>
                    <a:lnTo>
                      <a:pt x="212" y="208"/>
                    </a:lnTo>
                    <a:lnTo>
                      <a:pt x="215" y="200"/>
                    </a:lnTo>
                    <a:lnTo>
                      <a:pt x="212" y="189"/>
                    </a:lnTo>
                    <a:lnTo>
                      <a:pt x="136" y="16"/>
                    </a:lnTo>
                    <a:lnTo>
                      <a:pt x="132" y="8"/>
                    </a:lnTo>
                    <a:lnTo>
                      <a:pt x="124" y="4"/>
                    </a:lnTo>
                    <a:lnTo>
                      <a:pt x="116" y="0"/>
                    </a:lnTo>
                    <a:lnTo>
                      <a:pt x="105" y="2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FFA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1" name="Freeform 115"/>
              <p:cNvSpPr>
                <a:spLocks/>
              </p:cNvSpPr>
              <p:nvPr/>
            </p:nvSpPr>
            <p:spPr bwMode="auto">
              <a:xfrm rot="2760634">
                <a:off x="3405" y="2647"/>
                <a:ext cx="133" cy="183"/>
              </a:xfrm>
              <a:custGeom>
                <a:avLst/>
                <a:gdLst>
                  <a:gd name="T0" fmla="*/ 6 w 210"/>
                  <a:gd name="T1" fmla="*/ 21 h 257"/>
                  <a:gd name="T2" fmla="*/ 3 w 210"/>
                  <a:gd name="T3" fmla="*/ 23 h 257"/>
                  <a:gd name="T4" fmla="*/ 1 w 210"/>
                  <a:gd name="T5" fmla="*/ 27 h 257"/>
                  <a:gd name="T6" fmla="*/ 0 w 210"/>
                  <a:gd name="T7" fmla="*/ 31 h 257"/>
                  <a:gd name="T8" fmla="*/ 1 w 210"/>
                  <a:gd name="T9" fmla="*/ 36 h 257"/>
                  <a:gd name="T10" fmla="*/ 30 w 210"/>
                  <a:gd name="T11" fmla="*/ 123 h 257"/>
                  <a:gd name="T12" fmla="*/ 34 w 210"/>
                  <a:gd name="T13" fmla="*/ 127 h 257"/>
                  <a:gd name="T14" fmla="*/ 37 w 210"/>
                  <a:gd name="T15" fmla="*/ 130 h 257"/>
                  <a:gd name="T16" fmla="*/ 40 w 210"/>
                  <a:gd name="T17" fmla="*/ 130 h 257"/>
                  <a:gd name="T18" fmla="*/ 44 w 210"/>
                  <a:gd name="T19" fmla="*/ 130 h 257"/>
                  <a:gd name="T20" fmla="*/ 79 w 210"/>
                  <a:gd name="T21" fmla="*/ 110 h 257"/>
                  <a:gd name="T22" fmla="*/ 82 w 210"/>
                  <a:gd name="T23" fmla="*/ 108 h 257"/>
                  <a:gd name="T24" fmla="*/ 84 w 210"/>
                  <a:gd name="T25" fmla="*/ 105 h 257"/>
                  <a:gd name="T26" fmla="*/ 84 w 210"/>
                  <a:gd name="T27" fmla="*/ 100 h 257"/>
                  <a:gd name="T28" fmla="*/ 84 w 210"/>
                  <a:gd name="T29" fmla="*/ 95 h 257"/>
                  <a:gd name="T30" fmla="*/ 54 w 210"/>
                  <a:gd name="T31" fmla="*/ 8 h 257"/>
                  <a:gd name="T32" fmla="*/ 52 w 210"/>
                  <a:gd name="T33" fmla="*/ 4 h 257"/>
                  <a:gd name="T34" fmla="*/ 49 w 210"/>
                  <a:gd name="T35" fmla="*/ 2 h 257"/>
                  <a:gd name="T36" fmla="*/ 44 w 210"/>
                  <a:gd name="T37" fmla="*/ 0 h 257"/>
                  <a:gd name="T38" fmla="*/ 41 w 210"/>
                  <a:gd name="T39" fmla="*/ 1 h 257"/>
                  <a:gd name="T40" fmla="*/ 6 w 210"/>
                  <a:gd name="T41" fmla="*/ 21 h 2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0"/>
                  <a:gd name="T64" fmla="*/ 0 h 257"/>
                  <a:gd name="T65" fmla="*/ 210 w 210"/>
                  <a:gd name="T66" fmla="*/ 257 h 2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0" h="257">
                    <a:moveTo>
                      <a:pt x="15" y="41"/>
                    </a:move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2" y="72"/>
                    </a:lnTo>
                    <a:lnTo>
                      <a:pt x="76" y="243"/>
                    </a:lnTo>
                    <a:lnTo>
                      <a:pt x="83" y="251"/>
                    </a:lnTo>
                    <a:lnTo>
                      <a:pt x="91" y="255"/>
                    </a:lnTo>
                    <a:lnTo>
                      <a:pt x="99" y="257"/>
                    </a:lnTo>
                    <a:lnTo>
                      <a:pt x="109" y="255"/>
                    </a:lnTo>
                    <a:lnTo>
                      <a:pt x="196" y="218"/>
                    </a:lnTo>
                    <a:lnTo>
                      <a:pt x="204" y="212"/>
                    </a:lnTo>
                    <a:lnTo>
                      <a:pt x="208" y="206"/>
                    </a:lnTo>
                    <a:lnTo>
                      <a:pt x="210" y="196"/>
                    </a:lnTo>
                    <a:lnTo>
                      <a:pt x="208" y="187"/>
                    </a:lnTo>
                    <a:lnTo>
                      <a:pt x="134" y="16"/>
                    </a:lnTo>
                    <a:lnTo>
                      <a:pt x="130" y="8"/>
                    </a:lnTo>
                    <a:lnTo>
                      <a:pt x="122" y="4"/>
                    </a:lnTo>
                    <a:lnTo>
                      <a:pt x="111" y="0"/>
                    </a:lnTo>
                    <a:lnTo>
                      <a:pt x="103" y="2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FFA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2" name="Freeform 116"/>
              <p:cNvSpPr>
                <a:spLocks/>
              </p:cNvSpPr>
              <p:nvPr/>
            </p:nvSpPr>
            <p:spPr bwMode="auto">
              <a:xfrm rot="2760634">
                <a:off x="3406" y="2647"/>
                <a:ext cx="132" cy="180"/>
              </a:xfrm>
              <a:custGeom>
                <a:avLst/>
                <a:gdLst>
                  <a:gd name="T0" fmla="*/ 6 w 208"/>
                  <a:gd name="T1" fmla="*/ 21 h 253"/>
                  <a:gd name="T2" fmla="*/ 3 w 208"/>
                  <a:gd name="T3" fmla="*/ 23 h 253"/>
                  <a:gd name="T4" fmla="*/ 1 w 208"/>
                  <a:gd name="T5" fmla="*/ 27 h 253"/>
                  <a:gd name="T6" fmla="*/ 0 w 208"/>
                  <a:gd name="T7" fmla="*/ 31 h 253"/>
                  <a:gd name="T8" fmla="*/ 1 w 208"/>
                  <a:gd name="T9" fmla="*/ 36 h 253"/>
                  <a:gd name="T10" fmla="*/ 30 w 208"/>
                  <a:gd name="T11" fmla="*/ 121 h 253"/>
                  <a:gd name="T12" fmla="*/ 32 w 208"/>
                  <a:gd name="T13" fmla="*/ 125 h 253"/>
                  <a:gd name="T14" fmla="*/ 36 w 208"/>
                  <a:gd name="T15" fmla="*/ 127 h 253"/>
                  <a:gd name="T16" fmla="*/ 39 w 208"/>
                  <a:gd name="T17" fmla="*/ 128 h 253"/>
                  <a:gd name="T18" fmla="*/ 43 w 208"/>
                  <a:gd name="T19" fmla="*/ 127 h 253"/>
                  <a:gd name="T20" fmla="*/ 78 w 208"/>
                  <a:gd name="T21" fmla="*/ 108 h 253"/>
                  <a:gd name="T22" fmla="*/ 81 w 208"/>
                  <a:gd name="T23" fmla="*/ 105 h 253"/>
                  <a:gd name="T24" fmla="*/ 83 w 208"/>
                  <a:gd name="T25" fmla="*/ 102 h 253"/>
                  <a:gd name="T26" fmla="*/ 84 w 208"/>
                  <a:gd name="T27" fmla="*/ 97 h 253"/>
                  <a:gd name="T28" fmla="*/ 83 w 208"/>
                  <a:gd name="T29" fmla="*/ 92 h 253"/>
                  <a:gd name="T30" fmla="*/ 53 w 208"/>
                  <a:gd name="T31" fmla="*/ 8 h 253"/>
                  <a:gd name="T32" fmla="*/ 51 w 208"/>
                  <a:gd name="T33" fmla="*/ 4 h 253"/>
                  <a:gd name="T34" fmla="*/ 48 w 208"/>
                  <a:gd name="T35" fmla="*/ 2 h 253"/>
                  <a:gd name="T36" fmla="*/ 44 w 208"/>
                  <a:gd name="T37" fmla="*/ 0 h 253"/>
                  <a:gd name="T38" fmla="*/ 41 w 208"/>
                  <a:gd name="T39" fmla="*/ 1 h 253"/>
                  <a:gd name="T40" fmla="*/ 6 w 208"/>
                  <a:gd name="T41" fmla="*/ 21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8"/>
                  <a:gd name="T64" fmla="*/ 0 h 253"/>
                  <a:gd name="T65" fmla="*/ 208 w 208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8" h="253">
                    <a:moveTo>
                      <a:pt x="15" y="41"/>
                    </a:move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2" y="72"/>
                    </a:lnTo>
                    <a:lnTo>
                      <a:pt x="76" y="239"/>
                    </a:lnTo>
                    <a:lnTo>
                      <a:pt x="81" y="247"/>
                    </a:lnTo>
                    <a:lnTo>
                      <a:pt x="89" y="251"/>
                    </a:lnTo>
                    <a:lnTo>
                      <a:pt x="97" y="253"/>
                    </a:lnTo>
                    <a:lnTo>
                      <a:pt x="107" y="251"/>
                    </a:lnTo>
                    <a:lnTo>
                      <a:pt x="194" y="214"/>
                    </a:lnTo>
                    <a:lnTo>
                      <a:pt x="202" y="208"/>
                    </a:lnTo>
                    <a:lnTo>
                      <a:pt x="206" y="202"/>
                    </a:lnTo>
                    <a:lnTo>
                      <a:pt x="208" y="192"/>
                    </a:lnTo>
                    <a:lnTo>
                      <a:pt x="206" y="183"/>
                    </a:lnTo>
                    <a:lnTo>
                      <a:pt x="132" y="16"/>
                    </a:lnTo>
                    <a:lnTo>
                      <a:pt x="128" y="8"/>
                    </a:lnTo>
                    <a:lnTo>
                      <a:pt x="120" y="4"/>
                    </a:lnTo>
                    <a:lnTo>
                      <a:pt x="111" y="0"/>
                    </a:lnTo>
                    <a:lnTo>
                      <a:pt x="101" y="2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FFA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3" name="Freeform 117"/>
              <p:cNvSpPr>
                <a:spLocks/>
              </p:cNvSpPr>
              <p:nvPr/>
            </p:nvSpPr>
            <p:spPr bwMode="auto">
              <a:xfrm rot="2760634">
                <a:off x="3406" y="2649"/>
                <a:ext cx="130" cy="177"/>
              </a:xfrm>
              <a:custGeom>
                <a:avLst/>
                <a:gdLst>
                  <a:gd name="T0" fmla="*/ 6 w 204"/>
                  <a:gd name="T1" fmla="*/ 20 h 249"/>
                  <a:gd name="T2" fmla="*/ 3 w 204"/>
                  <a:gd name="T3" fmla="*/ 22 h 249"/>
                  <a:gd name="T4" fmla="*/ 1 w 204"/>
                  <a:gd name="T5" fmla="*/ 26 h 249"/>
                  <a:gd name="T6" fmla="*/ 0 w 204"/>
                  <a:gd name="T7" fmla="*/ 31 h 249"/>
                  <a:gd name="T8" fmla="*/ 1 w 204"/>
                  <a:gd name="T9" fmla="*/ 36 h 249"/>
                  <a:gd name="T10" fmla="*/ 30 w 204"/>
                  <a:gd name="T11" fmla="*/ 119 h 249"/>
                  <a:gd name="T12" fmla="*/ 32 w 204"/>
                  <a:gd name="T13" fmla="*/ 123 h 249"/>
                  <a:gd name="T14" fmla="*/ 35 w 204"/>
                  <a:gd name="T15" fmla="*/ 125 h 249"/>
                  <a:gd name="T16" fmla="*/ 39 w 204"/>
                  <a:gd name="T17" fmla="*/ 126 h 249"/>
                  <a:gd name="T18" fmla="*/ 43 w 204"/>
                  <a:gd name="T19" fmla="*/ 125 h 249"/>
                  <a:gd name="T20" fmla="*/ 77 w 204"/>
                  <a:gd name="T21" fmla="*/ 107 h 249"/>
                  <a:gd name="T22" fmla="*/ 80 w 204"/>
                  <a:gd name="T23" fmla="*/ 104 h 249"/>
                  <a:gd name="T24" fmla="*/ 82 w 204"/>
                  <a:gd name="T25" fmla="*/ 101 h 249"/>
                  <a:gd name="T26" fmla="*/ 83 w 204"/>
                  <a:gd name="T27" fmla="*/ 96 h 249"/>
                  <a:gd name="T28" fmla="*/ 82 w 204"/>
                  <a:gd name="T29" fmla="*/ 92 h 249"/>
                  <a:gd name="T30" fmla="*/ 53 w 204"/>
                  <a:gd name="T31" fmla="*/ 8 h 249"/>
                  <a:gd name="T32" fmla="*/ 51 w 204"/>
                  <a:gd name="T33" fmla="*/ 4 h 249"/>
                  <a:gd name="T34" fmla="*/ 48 w 204"/>
                  <a:gd name="T35" fmla="*/ 2 h 249"/>
                  <a:gd name="T36" fmla="*/ 44 w 204"/>
                  <a:gd name="T37" fmla="*/ 0 h 249"/>
                  <a:gd name="T38" fmla="*/ 40 w 204"/>
                  <a:gd name="T39" fmla="*/ 1 h 249"/>
                  <a:gd name="T40" fmla="*/ 6 w 204"/>
                  <a:gd name="T41" fmla="*/ 20 h 2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49"/>
                  <a:gd name="T65" fmla="*/ 204 w 204"/>
                  <a:gd name="T66" fmla="*/ 249 h 2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49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70"/>
                    </a:lnTo>
                    <a:lnTo>
                      <a:pt x="74" y="235"/>
                    </a:lnTo>
                    <a:lnTo>
                      <a:pt x="79" y="243"/>
                    </a:lnTo>
                    <a:lnTo>
                      <a:pt x="87" y="247"/>
                    </a:lnTo>
                    <a:lnTo>
                      <a:pt x="95" y="249"/>
                    </a:lnTo>
                    <a:lnTo>
                      <a:pt x="105" y="247"/>
                    </a:lnTo>
                    <a:lnTo>
                      <a:pt x="190" y="212"/>
                    </a:lnTo>
                    <a:lnTo>
                      <a:pt x="198" y="206"/>
                    </a:lnTo>
                    <a:lnTo>
                      <a:pt x="202" y="200"/>
                    </a:lnTo>
                    <a:lnTo>
                      <a:pt x="204" y="190"/>
                    </a:lnTo>
                    <a:lnTo>
                      <a:pt x="202" y="181"/>
                    </a:lnTo>
                    <a:lnTo>
                      <a:pt x="130" y="16"/>
                    </a:lnTo>
                    <a:lnTo>
                      <a:pt x="126" y="8"/>
                    </a:lnTo>
                    <a:lnTo>
                      <a:pt x="118" y="4"/>
                    </a:lnTo>
                    <a:lnTo>
                      <a:pt x="109" y="0"/>
                    </a:lnTo>
                    <a:lnTo>
                      <a:pt x="99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4" name="Freeform 118"/>
              <p:cNvSpPr>
                <a:spLocks/>
              </p:cNvSpPr>
              <p:nvPr/>
            </p:nvSpPr>
            <p:spPr bwMode="auto">
              <a:xfrm rot="2760634">
                <a:off x="3408" y="2651"/>
                <a:ext cx="128" cy="175"/>
              </a:xfrm>
              <a:custGeom>
                <a:avLst/>
                <a:gdLst>
                  <a:gd name="T0" fmla="*/ 6 w 202"/>
                  <a:gd name="T1" fmla="*/ 20 h 245"/>
                  <a:gd name="T2" fmla="*/ 3 w 202"/>
                  <a:gd name="T3" fmla="*/ 22 h 245"/>
                  <a:gd name="T4" fmla="*/ 1 w 202"/>
                  <a:gd name="T5" fmla="*/ 26 h 245"/>
                  <a:gd name="T6" fmla="*/ 0 w 202"/>
                  <a:gd name="T7" fmla="*/ 31 h 245"/>
                  <a:gd name="T8" fmla="*/ 1 w 202"/>
                  <a:gd name="T9" fmla="*/ 35 h 245"/>
                  <a:gd name="T10" fmla="*/ 30 w 202"/>
                  <a:gd name="T11" fmla="*/ 119 h 245"/>
                  <a:gd name="T12" fmla="*/ 32 w 202"/>
                  <a:gd name="T13" fmla="*/ 122 h 245"/>
                  <a:gd name="T14" fmla="*/ 35 w 202"/>
                  <a:gd name="T15" fmla="*/ 125 h 245"/>
                  <a:gd name="T16" fmla="*/ 38 w 202"/>
                  <a:gd name="T17" fmla="*/ 125 h 245"/>
                  <a:gd name="T18" fmla="*/ 42 w 202"/>
                  <a:gd name="T19" fmla="*/ 124 h 245"/>
                  <a:gd name="T20" fmla="*/ 75 w 202"/>
                  <a:gd name="T21" fmla="*/ 106 h 245"/>
                  <a:gd name="T22" fmla="*/ 79 w 202"/>
                  <a:gd name="T23" fmla="*/ 103 h 245"/>
                  <a:gd name="T24" fmla="*/ 80 w 202"/>
                  <a:gd name="T25" fmla="*/ 100 h 245"/>
                  <a:gd name="T26" fmla="*/ 81 w 202"/>
                  <a:gd name="T27" fmla="*/ 96 h 245"/>
                  <a:gd name="T28" fmla="*/ 80 w 202"/>
                  <a:gd name="T29" fmla="*/ 91 h 245"/>
                  <a:gd name="T30" fmla="*/ 51 w 202"/>
                  <a:gd name="T31" fmla="*/ 8 h 245"/>
                  <a:gd name="T32" fmla="*/ 50 w 202"/>
                  <a:gd name="T33" fmla="*/ 4 h 245"/>
                  <a:gd name="T34" fmla="*/ 47 w 202"/>
                  <a:gd name="T35" fmla="*/ 2 h 245"/>
                  <a:gd name="T36" fmla="*/ 43 w 202"/>
                  <a:gd name="T37" fmla="*/ 0 h 245"/>
                  <a:gd name="T38" fmla="*/ 40 w 202"/>
                  <a:gd name="T39" fmla="*/ 1 h 245"/>
                  <a:gd name="T40" fmla="*/ 6 w 202"/>
                  <a:gd name="T41" fmla="*/ 20 h 2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2"/>
                  <a:gd name="T64" fmla="*/ 0 h 245"/>
                  <a:gd name="T65" fmla="*/ 202 w 202"/>
                  <a:gd name="T66" fmla="*/ 245 h 2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2" h="245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74" y="233"/>
                    </a:lnTo>
                    <a:lnTo>
                      <a:pt x="79" y="239"/>
                    </a:lnTo>
                    <a:lnTo>
                      <a:pt x="87" y="245"/>
                    </a:lnTo>
                    <a:lnTo>
                      <a:pt x="95" y="245"/>
                    </a:lnTo>
                    <a:lnTo>
                      <a:pt x="105" y="243"/>
                    </a:lnTo>
                    <a:lnTo>
                      <a:pt x="188" y="208"/>
                    </a:lnTo>
                    <a:lnTo>
                      <a:pt x="196" y="202"/>
                    </a:lnTo>
                    <a:lnTo>
                      <a:pt x="200" y="196"/>
                    </a:lnTo>
                    <a:lnTo>
                      <a:pt x="202" y="188"/>
                    </a:lnTo>
                    <a:lnTo>
                      <a:pt x="200" y="179"/>
                    </a:lnTo>
                    <a:lnTo>
                      <a:pt x="128" y="16"/>
                    </a:lnTo>
                    <a:lnTo>
                      <a:pt x="124" y="8"/>
                    </a:lnTo>
                    <a:lnTo>
                      <a:pt x="116" y="4"/>
                    </a:lnTo>
                    <a:lnTo>
                      <a:pt x="107" y="0"/>
                    </a:lnTo>
                    <a:lnTo>
                      <a:pt x="99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7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5" name="Freeform 119"/>
              <p:cNvSpPr>
                <a:spLocks/>
              </p:cNvSpPr>
              <p:nvPr/>
            </p:nvSpPr>
            <p:spPr bwMode="auto">
              <a:xfrm rot="2760634">
                <a:off x="3409" y="2652"/>
                <a:ext cx="126" cy="172"/>
              </a:xfrm>
              <a:custGeom>
                <a:avLst/>
                <a:gdLst>
                  <a:gd name="T0" fmla="*/ 6 w 198"/>
                  <a:gd name="T1" fmla="*/ 20 h 241"/>
                  <a:gd name="T2" fmla="*/ 3 w 198"/>
                  <a:gd name="T3" fmla="*/ 22 h 241"/>
                  <a:gd name="T4" fmla="*/ 1 w 198"/>
                  <a:gd name="T5" fmla="*/ 26 h 241"/>
                  <a:gd name="T6" fmla="*/ 0 w 198"/>
                  <a:gd name="T7" fmla="*/ 31 h 241"/>
                  <a:gd name="T8" fmla="*/ 1 w 198"/>
                  <a:gd name="T9" fmla="*/ 35 h 241"/>
                  <a:gd name="T10" fmla="*/ 29 w 198"/>
                  <a:gd name="T11" fmla="*/ 116 h 241"/>
                  <a:gd name="T12" fmla="*/ 31 w 198"/>
                  <a:gd name="T13" fmla="*/ 120 h 241"/>
                  <a:gd name="T14" fmla="*/ 34 w 198"/>
                  <a:gd name="T15" fmla="*/ 123 h 241"/>
                  <a:gd name="T16" fmla="*/ 38 w 198"/>
                  <a:gd name="T17" fmla="*/ 123 h 241"/>
                  <a:gd name="T18" fmla="*/ 42 w 198"/>
                  <a:gd name="T19" fmla="*/ 122 h 241"/>
                  <a:gd name="T20" fmla="*/ 75 w 198"/>
                  <a:gd name="T21" fmla="*/ 104 h 241"/>
                  <a:gd name="T22" fmla="*/ 78 w 198"/>
                  <a:gd name="T23" fmla="*/ 102 h 241"/>
                  <a:gd name="T24" fmla="*/ 80 w 198"/>
                  <a:gd name="T25" fmla="*/ 98 h 241"/>
                  <a:gd name="T26" fmla="*/ 80 w 198"/>
                  <a:gd name="T27" fmla="*/ 93 h 241"/>
                  <a:gd name="T28" fmla="*/ 80 w 198"/>
                  <a:gd name="T29" fmla="*/ 89 h 241"/>
                  <a:gd name="T30" fmla="*/ 51 w 198"/>
                  <a:gd name="T31" fmla="*/ 7 h 241"/>
                  <a:gd name="T32" fmla="*/ 50 w 198"/>
                  <a:gd name="T33" fmla="*/ 4 h 241"/>
                  <a:gd name="T34" fmla="*/ 46 w 198"/>
                  <a:gd name="T35" fmla="*/ 1 h 241"/>
                  <a:gd name="T36" fmla="*/ 43 w 198"/>
                  <a:gd name="T37" fmla="*/ 0 h 241"/>
                  <a:gd name="T38" fmla="*/ 39 w 198"/>
                  <a:gd name="T39" fmla="*/ 1 h 241"/>
                  <a:gd name="T40" fmla="*/ 6 w 198"/>
                  <a:gd name="T41" fmla="*/ 20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8"/>
                  <a:gd name="T64" fmla="*/ 0 h 241"/>
                  <a:gd name="T65" fmla="*/ 198 w 198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8" h="241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72" y="229"/>
                    </a:lnTo>
                    <a:lnTo>
                      <a:pt x="77" y="235"/>
                    </a:lnTo>
                    <a:lnTo>
                      <a:pt x="85" y="241"/>
                    </a:lnTo>
                    <a:lnTo>
                      <a:pt x="93" y="241"/>
                    </a:lnTo>
                    <a:lnTo>
                      <a:pt x="103" y="239"/>
                    </a:lnTo>
                    <a:lnTo>
                      <a:pt x="186" y="204"/>
                    </a:lnTo>
                    <a:lnTo>
                      <a:pt x="192" y="200"/>
                    </a:lnTo>
                    <a:lnTo>
                      <a:pt x="198" y="194"/>
                    </a:lnTo>
                    <a:lnTo>
                      <a:pt x="198" y="183"/>
                    </a:lnTo>
                    <a:lnTo>
                      <a:pt x="196" y="175"/>
                    </a:lnTo>
                    <a:lnTo>
                      <a:pt x="126" y="14"/>
                    </a:lnTo>
                    <a:lnTo>
                      <a:pt x="122" y="8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7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6" name="Freeform 120"/>
              <p:cNvSpPr>
                <a:spLocks/>
              </p:cNvSpPr>
              <p:nvPr/>
            </p:nvSpPr>
            <p:spPr bwMode="auto">
              <a:xfrm rot="2760634">
                <a:off x="3410" y="2654"/>
                <a:ext cx="123" cy="169"/>
              </a:xfrm>
              <a:custGeom>
                <a:avLst/>
                <a:gdLst>
                  <a:gd name="T0" fmla="*/ 6 w 194"/>
                  <a:gd name="T1" fmla="*/ 19 h 237"/>
                  <a:gd name="T2" fmla="*/ 3 w 194"/>
                  <a:gd name="T3" fmla="*/ 21 h 237"/>
                  <a:gd name="T4" fmla="*/ 1 w 194"/>
                  <a:gd name="T5" fmla="*/ 25 h 237"/>
                  <a:gd name="T6" fmla="*/ 0 w 194"/>
                  <a:gd name="T7" fmla="*/ 29 h 237"/>
                  <a:gd name="T8" fmla="*/ 1 w 194"/>
                  <a:gd name="T9" fmla="*/ 34 h 237"/>
                  <a:gd name="T10" fmla="*/ 29 w 194"/>
                  <a:gd name="T11" fmla="*/ 114 h 237"/>
                  <a:gd name="T12" fmla="*/ 31 w 194"/>
                  <a:gd name="T13" fmla="*/ 118 h 237"/>
                  <a:gd name="T14" fmla="*/ 34 w 194"/>
                  <a:gd name="T15" fmla="*/ 121 h 237"/>
                  <a:gd name="T16" fmla="*/ 37 w 194"/>
                  <a:gd name="T17" fmla="*/ 121 h 237"/>
                  <a:gd name="T18" fmla="*/ 40 w 194"/>
                  <a:gd name="T19" fmla="*/ 120 h 237"/>
                  <a:gd name="T20" fmla="*/ 73 w 194"/>
                  <a:gd name="T21" fmla="*/ 103 h 237"/>
                  <a:gd name="T22" fmla="*/ 75 w 194"/>
                  <a:gd name="T23" fmla="*/ 100 h 237"/>
                  <a:gd name="T24" fmla="*/ 78 w 194"/>
                  <a:gd name="T25" fmla="*/ 96 h 237"/>
                  <a:gd name="T26" fmla="*/ 78 w 194"/>
                  <a:gd name="T27" fmla="*/ 92 h 237"/>
                  <a:gd name="T28" fmla="*/ 77 w 194"/>
                  <a:gd name="T29" fmla="*/ 88 h 237"/>
                  <a:gd name="T30" fmla="*/ 50 w 194"/>
                  <a:gd name="T31" fmla="*/ 7 h 237"/>
                  <a:gd name="T32" fmla="*/ 48 w 194"/>
                  <a:gd name="T33" fmla="*/ 4 h 237"/>
                  <a:gd name="T34" fmla="*/ 45 w 194"/>
                  <a:gd name="T35" fmla="*/ 1 h 237"/>
                  <a:gd name="T36" fmla="*/ 41 w 194"/>
                  <a:gd name="T37" fmla="*/ 0 h 237"/>
                  <a:gd name="T38" fmla="*/ 38 w 194"/>
                  <a:gd name="T39" fmla="*/ 1 h 237"/>
                  <a:gd name="T40" fmla="*/ 6 w 194"/>
                  <a:gd name="T41" fmla="*/ 19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4"/>
                  <a:gd name="T64" fmla="*/ 0 h 237"/>
                  <a:gd name="T65" fmla="*/ 194 w 194"/>
                  <a:gd name="T66" fmla="*/ 237 h 2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4" h="237">
                    <a:moveTo>
                      <a:pt x="15" y="37"/>
                    </a:moveTo>
                    <a:lnTo>
                      <a:pt x="7" y="41"/>
                    </a:lnTo>
                    <a:lnTo>
                      <a:pt x="2" y="49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73" y="225"/>
                    </a:lnTo>
                    <a:lnTo>
                      <a:pt x="77" y="231"/>
                    </a:lnTo>
                    <a:lnTo>
                      <a:pt x="83" y="237"/>
                    </a:lnTo>
                    <a:lnTo>
                      <a:pt x="91" y="237"/>
                    </a:lnTo>
                    <a:lnTo>
                      <a:pt x="99" y="235"/>
                    </a:lnTo>
                    <a:lnTo>
                      <a:pt x="182" y="202"/>
                    </a:lnTo>
                    <a:lnTo>
                      <a:pt x="188" y="196"/>
                    </a:lnTo>
                    <a:lnTo>
                      <a:pt x="194" y="190"/>
                    </a:lnTo>
                    <a:lnTo>
                      <a:pt x="194" y="181"/>
                    </a:lnTo>
                    <a:lnTo>
                      <a:pt x="192" y="173"/>
                    </a:lnTo>
                    <a:lnTo>
                      <a:pt x="124" y="14"/>
                    </a:lnTo>
                    <a:lnTo>
                      <a:pt x="120" y="8"/>
                    </a:lnTo>
                    <a:lnTo>
                      <a:pt x="112" y="2"/>
                    </a:lnTo>
                    <a:lnTo>
                      <a:pt x="103" y="0"/>
                    </a:lnTo>
                    <a:lnTo>
                      <a:pt x="95" y="2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FFA8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7" name="Freeform 121"/>
              <p:cNvSpPr>
                <a:spLocks/>
              </p:cNvSpPr>
              <p:nvPr/>
            </p:nvSpPr>
            <p:spPr bwMode="auto">
              <a:xfrm rot="2760634">
                <a:off x="3411" y="2655"/>
                <a:ext cx="121" cy="166"/>
              </a:xfrm>
              <a:custGeom>
                <a:avLst/>
                <a:gdLst>
                  <a:gd name="T0" fmla="*/ 6 w 190"/>
                  <a:gd name="T1" fmla="*/ 19 h 233"/>
                  <a:gd name="T2" fmla="*/ 3 w 190"/>
                  <a:gd name="T3" fmla="*/ 21 h 233"/>
                  <a:gd name="T4" fmla="*/ 1 w 190"/>
                  <a:gd name="T5" fmla="*/ 26 h 233"/>
                  <a:gd name="T6" fmla="*/ 0 w 190"/>
                  <a:gd name="T7" fmla="*/ 29 h 233"/>
                  <a:gd name="T8" fmla="*/ 1 w 190"/>
                  <a:gd name="T9" fmla="*/ 33 h 233"/>
                  <a:gd name="T10" fmla="*/ 29 w 190"/>
                  <a:gd name="T11" fmla="*/ 112 h 233"/>
                  <a:gd name="T12" fmla="*/ 31 w 190"/>
                  <a:gd name="T13" fmla="*/ 115 h 233"/>
                  <a:gd name="T14" fmla="*/ 33 w 190"/>
                  <a:gd name="T15" fmla="*/ 118 h 233"/>
                  <a:gd name="T16" fmla="*/ 36 w 190"/>
                  <a:gd name="T17" fmla="*/ 118 h 233"/>
                  <a:gd name="T18" fmla="*/ 39 w 190"/>
                  <a:gd name="T19" fmla="*/ 118 h 233"/>
                  <a:gd name="T20" fmla="*/ 72 w 190"/>
                  <a:gd name="T21" fmla="*/ 100 h 233"/>
                  <a:gd name="T22" fmla="*/ 75 w 190"/>
                  <a:gd name="T23" fmla="*/ 98 h 233"/>
                  <a:gd name="T24" fmla="*/ 77 w 190"/>
                  <a:gd name="T25" fmla="*/ 95 h 233"/>
                  <a:gd name="T26" fmla="*/ 77 w 190"/>
                  <a:gd name="T27" fmla="*/ 90 h 233"/>
                  <a:gd name="T28" fmla="*/ 76 w 190"/>
                  <a:gd name="T29" fmla="*/ 85 h 233"/>
                  <a:gd name="T30" fmla="*/ 50 w 190"/>
                  <a:gd name="T31" fmla="*/ 7 h 233"/>
                  <a:gd name="T32" fmla="*/ 48 w 190"/>
                  <a:gd name="T33" fmla="*/ 4 h 233"/>
                  <a:gd name="T34" fmla="*/ 45 w 190"/>
                  <a:gd name="T35" fmla="*/ 1 h 233"/>
                  <a:gd name="T36" fmla="*/ 41 w 190"/>
                  <a:gd name="T37" fmla="*/ 0 h 233"/>
                  <a:gd name="T38" fmla="*/ 38 w 190"/>
                  <a:gd name="T39" fmla="*/ 1 h 233"/>
                  <a:gd name="T40" fmla="*/ 6 w 190"/>
                  <a:gd name="T41" fmla="*/ 19 h 2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0"/>
                  <a:gd name="T64" fmla="*/ 0 h 233"/>
                  <a:gd name="T65" fmla="*/ 190 w 190"/>
                  <a:gd name="T66" fmla="*/ 233 h 2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0" h="233">
                    <a:moveTo>
                      <a:pt x="15" y="37"/>
                    </a:moveTo>
                    <a:lnTo>
                      <a:pt x="7" y="41"/>
                    </a:lnTo>
                    <a:lnTo>
                      <a:pt x="2" y="50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71" y="221"/>
                    </a:lnTo>
                    <a:lnTo>
                      <a:pt x="75" y="227"/>
                    </a:lnTo>
                    <a:lnTo>
                      <a:pt x="81" y="233"/>
                    </a:lnTo>
                    <a:lnTo>
                      <a:pt x="89" y="233"/>
                    </a:lnTo>
                    <a:lnTo>
                      <a:pt x="97" y="231"/>
                    </a:lnTo>
                    <a:lnTo>
                      <a:pt x="178" y="198"/>
                    </a:lnTo>
                    <a:lnTo>
                      <a:pt x="184" y="192"/>
                    </a:lnTo>
                    <a:lnTo>
                      <a:pt x="190" y="186"/>
                    </a:lnTo>
                    <a:lnTo>
                      <a:pt x="190" y="177"/>
                    </a:lnTo>
                    <a:lnTo>
                      <a:pt x="188" y="169"/>
                    </a:lnTo>
                    <a:lnTo>
                      <a:pt x="122" y="14"/>
                    </a:lnTo>
                    <a:lnTo>
                      <a:pt x="118" y="8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3" y="2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FFA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8" name="Freeform 122"/>
              <p:cNvSpPr>
                <a:spLocks/>
              </p:cNvSpPr>
              <p:nvPr/>
            </p:nvSpPr>
            <p:spPr bwMode="auto">
              <a:xfrm rot="2760634">
                <a:off x="3411" y="2656"/>
                <a:ext cx="120" cy="163"/>
              </a:xfrm>
              <a:custGeom>
                <a:avLst/>
                <a:gdLst>
                  <a:gd name="T0" fmla="*/ 5 w 188"/>
                  <a:gd name="T1" fmla="*/ 19 h 229"/>
                  <a:gd name="T2" fmla="*/ 3 w 188"/>
                  <a:gd name="T3" fmla="*/ 21 h 229"/>
                  <a:gd name="T4" fmla="*/ 1 w 188"/>
                  <a:gd name="T5" fmla="*/ 24 h 229"/>
                  <a:gd name="T6" fmla="*/ 0 w 188"/>
                  <a:gd name="T7" fmla="*/ 28 h 229"/>
                  <a:gd name="T8" fmla="*/ 1 w 188"/>
                  <a:gd name="T9" fmla="*/ 33 h 229"/>
                  <a:gd name="T10" fmla="*/ 27 w 188"/>
                  <a:gd name="T11" fmla="*/ 110 h 229"/>
                  <a:gd name="T12" fmla="*/ 30 w 188"/>
                  <a:gd name="T13" fmla="*/ 113 h 229"/>
                  <a:gd name="T14" fmla="*/ 33 w 188"/>
                  <a:gd name="T15" fmla="*/ 116 h 229"/>
                  <a:gd name="T16" fmla="*/ 36 w 188"/>
                  <a:gd name="T17" fmla="*/ 116 h 229"/>
                  <a:gd name="T18" fmla="*/ 40 w 188"/>
                  <a:gd name="T19" fmla="*/ 115 h 229"/>
                  <a:gd name="T20" fmla="*/ 71 w 188"/>
                  <a:gd name="T21" fmla="*/ 98 h 229"/>
                  <a:gd name="T22" fmla="*/ 74 w 188"/>
                  <a:gd name="T23" fmla="*/ 96 h 229"/>
                  <a:gd name="T24" fmla="*/ 77 w 188"/>
                  <a:gd name="T25" fmla="*/ 93 h 229"/>
                  <a:gd name="T26" fmla="*/ 77 w 188"/>
                  <a:gd name="T27" fmla="*/ 89 h 229"/>
                  <a:gd name="T28" fmla="*/ 76 w 188"/>
                  <a:gd name="T29" fmla="*/ 85 h 229"/>
                  <a:gd name="T30" fmla="*/ 49 w 188"/>
                  <a:gd name="T31" fmla="*/ 8 h 229"/>
                  <a:gd name="T32" fmla="*/ 47 w 188"/>
                  <a:gd name="T33" fmla="*/ 4 h 229"/>
                  <a:gd name="T34" fmla="*/ 45 w 188"/>
                  <a:gd name="T35" fmla="*/ 1 h 229"/>
                  <a:gd name="T36" fmla="*/ 40 w 188"/>
                  <a:gd name="T37" fmla="*/ 0 h 229"/>
                  <a:gd name="T38" fmla="*/ 37 w 188"/>
                  <a:gd name="T39" fmla="*/ 1 h 229"/>
                  <a:gd name="T40" fmla="*/ 5 w 188"/>
                  <a:gd name="T41" fmla="*/ 19 h 2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229"/>
                  <a:gd name="T65" fmla="*/ 188 w 188"/>
                  <a:gd name="T66" fmla="*/ 229 h 2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229">
                    <a:moveTo>
                      <a:pt x="13" y="37"/>
                    </a:moveTo>
                    <a:lnTo>
                      <a:pt x="7" y="41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68" y="217"/>
                    </a:lnTo>
                    <a:lnTo>
                      <a:pt x="73" y="223"/>
                    </a:lnTo>
                    <a:lnTo>
                      <a:pt x="81" y="229"/>
                    </a:lnTo>
                    <a:lnTo>
                      <a:pt x="89" y="229"/>
                    </a:lnTo>
                    <a:lnTo>
                      <a:pt x="97" y="227"/>
                    </a:lnTo>
                    <a:lnTo>
                      <a:pt x="176" y="194"/>
                    </a:lnTo>
                    <a:lnTo>
                      <a:pt x="182" y="190"/>
                    </a:lnTo>
                    <a:lnTo>
                      <a:pt x="188" y="184"/>
                    </a:lnTo>
                    <a:lnTo>
                      <a:pt x="188" y="175"/>
                    </a:lnTo>
                    <a:lnTo>
                      <a:pt x="186" y="167"/>
                    </a:lnTo>
                    <a:lnTo>
                      <a:pt x="120" y="15"/>
                    </a:lnTo>
                    <a:lnTo>
                      <a:pt x="116" y="8"/>
                    </a:lnTo>
                    <a:lnTo>
                      <a:pt x="110" y="2"/>
                    </a:lnTo>
                    <a:lnTo>
                      <a:pt x="99" y="0"/>
                    </a:lnTo>
                    <a:lnTo>
                      <a:pt x="91" y="2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AA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39" name="Freeform 123"/>
              <p:cNvSpPr>
                <a:spLocks/>
              </p:cNvSpPr>
              <p:nvPr/>
            </p:nvSpPr>
            <p:spPr bwMode="auto">
              <a:xfrm rot="2760634">
                <a:off x="3413" y="2657"/>
                <a:ext cx="116" cy="161"/>
              </a:xfrm>
              <a:custGeom>
                <a:avLst/>
                <a:gdLst>
                  <a:gd name="T0" fmla="*/ 5 w 184"/>
                  <a:gd name="T1" fmla="*/ 19 h 225"/>
                  <a:gd name="T2" fmla="*/ 3 w 184"/>
                  <a:gd name="T3" fmla="*/ 21 h 225"/>
                  <a:gd name="T4" fmla="*/ 1 w 184"/>
                  <a:gd name="T5" fmla="*/ 24 h 225"/>
                  <a:gd name="T6" fmla="*/ 0 w 184"/>
                  <a:gd name="T7" fmla="*/ 29 h 225"/>
                  <a:gd name="T8" fmla="*/ 1 w 184"/>
                  <a:gd name="T9" fmla="*/ 33 h 225"/>
                  <a:gd name="T10" fmla="*/ 28 w 184"/>
                  <a:gd name="T11" fmla="*/ 109 h 225"/>
                  <a:gd name="T12" fmla="*/ 29 w 184"/>
                  <a:gd name="T13" fmla="*/ 112 h 225"/>
                  <a:gd name="T14" fmla="*/ 32 w 184"/>
                  <a:gd name="T15" fmla="*/ 115 h 225"/>
                  <a:gd name="T16" fmla="*/ 35 w 184"/>
                  <a:gd name="T17" fmla="*/ 115 h 225"/>
                  <a:gd name="T18" fmla="*/ 38 w 184"/>
                  <a:gd name="T19" fmla="*/ 114 h 225"/>
                  <a:gd name="T20" fmla="*/ 68 w 184"/>
                  <a:gd name="T21" fmla="*/ 98 h 225"/>
                  <a:gd name="T22" fmla="*/ 71 w 184"/>
                  <a:gd name="T23" fmla="*/ 95 h 225"/>
                  <a:gd name="T24" fmla="*/ 73 w 184"/>
                  <a:gd name="T25" fmla="*/ 92 h 225"/>
                  <a:gd name="T26" fmla="*/ 73 w 184"/>
                  <a:gd name="T27" fmla="*/ 87 h 225"/>
                  <a:gd name="T28" fmla="*/ 73 w 184"/>
                  <a:gd name="T29" fmla="*/ 84 h 225"/>
                  <a:gd name="T30" fmla="*/ 47 w 184"/>
                  <a:gd name="T31" fmla="*/ 8 h 225"/>
                  <a:gd name="T32" fmla="*/ 45 w 184"/>
                  <a:gd name="T33" fmla="*/ 4 h 225"/>
                  <a:gd name="T34" fmla="*/ 42 w 184"/>
                  <a:gd name="T35" fmla="*/ 1 h 225"/>
                  <a:gd name="T36" fmla="*/ 38 w 184"/>
                  <a:gd name="T37" fmla="*/ 0 h 225"/>
                  <a:gd name="T38" fmla="*/ 35 w 184"/>
                  <a:gd name="T39" fmla="*/ 1 h 225"/>
                  <a:gd name="T40" fmla="*/ 5 w 184"/>
                  <a:gd name="T41" fmla="*/ 19 h 2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4"/>
                  <a:gd name="T64" fmla="*/ 0 h 225"/>
                  <a:gd name="T65" fmla="*/ 184 w 184"/>
                  <a:gd name="T66" fmla="*/ 225 h 2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4" h="225">
                    <a:moveTo>
                      <a:pt x="13" y="37"/>
                    </a:moveTo>
                    <a:lnTo>
                      <a:pt x="7" y="41"/>
                    </a:lnTo>
                    <a:lnTo>
                      <a:pt x="3" y="48"/>
                    </a:lnTo>
                    <a:lnTo>
                      <a:pt x="0" y="56"/>
                    </a:lnTo>
                    <a:lnTo>
                      <a:pt x="3" y="64"/>
                    </a:lnTo>
                    <a:lnTo>
                      <a:pt x="69" y="213"/>
                    </a:lnTo>
                    <a:lnTo>
                      <a:pt x="73" y="219"/>
                    </a:lnTo>
                    <a:lnTo>
                      <a:pt x="79" y="225"/>
                    </a:lnTo>
                    <a:lnTo>
                      <a:pt x="87" y="225"/>
                    </a:lnTo>
                    <a:lnTo>
                      <a:pt x="95" y="223"/>
                    </a:lnTo>
                    <a:lnTo>
                      <a:pt x="172" y="192"/>
                    </a:lnTo>
                    <a:lnTo>
                      <a:pt x="178" y="186"/>
                    </a:lnTo>
                    <a:lnTo>
                      <a:pt x="184" y="180"/>
                    </a:lnTo>
                    <a:lnTo>
                      <a:pt x="184" y="171"/>
                    </a:lnTo>
                    <a:lnTo>
                      <a:pt x="182" y="163"/>
                    </a:lnTo>
                    <a:lnTo>
                      <a:pt x="118" y="15"/>
                    </a:lnTo>
                    <a:lnTo>
                      <a:pt x="114" y="8"/>
                    </a:lnTo>
                    <a:lnTo>
                      <a:pt x="106" y="2"/>
                    </a:lnTo>
                    <a:lnTo>
                      <a:pt x="97" y="0"/>
                    </a:lnTo>
                    <a:lnTo>
                      <a:pt x="89" y="2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AB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0" name="Freeform 124"/>
              <p:cNvSpPr>
                <a:spLocks/>
              </p:cNvSpPr>
              <p:nvPr/>
            </p:nvSpPr>
            <p:spPr bwMode="auto">
              <a:xfrm rot="2760634">
                <a:off x="3415" y="2659"/>
                <a:ext cx="114" cy="158"/>
              </a:xfrm>
              <a:custGeom>
                <a:avLst/>
                <a:gdLst>
                  <a:gd name="T0" fmla="*/ 5 w 181"/>
                  <a:gd name="T1" fmla="*/ 18 h 221"/>
                  <a:gd name="T2" fmla="*/ 3 w 181"/>
                  <a:gd name="T3" fmla="*/ 20 h 221"/>
                  <a:gd name="T4" fmla="*/ 1 w 181"/>
                  <a:gd name="T5" fmla="*/ 24 h 221"/>
                  <a:gd name="T6" fmla="*/ 0 w 181"/>
                  <a:gd name="T7" fmla="*/ 28 h 221"/>
                  <a:gd name="T8" fmla="*/ 1 w 181"/>
                  <a:gd name="T9" fmla="*/ 31 h 221"/>
                  <a:gd name="T10" fmla="*/ 26 w 181"/>
                  <a:gd name="T11" fmla="*/ 107 h 221"/>
                  <a:gd name="T12" fmla="*/ 28 w 181"/>
                  <a:gd name="T13" fmla="*/ 110 h 221"/>
                  <a:gd name="T14" fmla="*/ 30 w 181"/>
                  <a:gd name="T15" fmla="*/ 113 h 221"/>
                  <a:gd name="T16" fmla="*/ 33 w 181"/>
                  <a:gd name="T17" fmla="*/ 113 h 221"/>
                  <a:gd name="T18" fmla="*/ 37 w 181"/>
                  <a:gd name="T19" fmla="*/ 112 h 221"/>
                  <a:gd name="T20" fmla="*/ 67 w 181"/>
                  <a:gd name="T21" fmla="*/ 96 h 221"/>
                  <a:gd name="T22" fmla="*/ 69 w 181"/>
                  <a:gd name="T23" fmla="*/ 93 h 221"/>
                  <a:gd name="T24" fmla="*/ 72 w 181"/>
                  <a:gd name="T25" fmla="*/ 90 h 221"/>
                  <a:gd name="T26" fmla="*/ 72 w 181"/>
                  <a:gd name="T27" fmla="*/ 87 h 221"/>
                  <a:gd name="T28" fmla="*/ 71 w 181"/>
                  <a:gd name="T29" fmla="*/ 82 h 221"/>
                  <a:gd name="T30" fmla="*/ 45 w 181"/>
                  <a:gd name="T31" fmla="*/ 8 h 221"/>
                  <a:gd name="T32" fmla="*/ 44 w 181"/>
                  <a:gd name="T33" fmla="*/ 4 h 221"/>
                  <a:gd name="T34" fmla="*/ 42 w 181"/>
                  <a:gd name="T35" fmla="*/ 1 h 221"/>
                  <a:gd name="T36" fmla="*/ 38 w 181"/>
                  <a:gd name="T37" fmla="*/ 0 h 221"/>
                  <a:gd name="T38" fmla="*/ 35 w 181"/>
                  <a:gd name="T39" fmla="*/ 1 h 221"/>
                  <a:gd name="T40" fmla="*/ 5 w 181"/>
                  <a:gd name="T41" fmla="*/ 18 h 2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1"/>
                  <a:gd name="T64" fmla="*/ 0 h 221"/>
                  <a:gd name="T65" fmla="*/ 181 w 181"/>
                  <a:gd name="T66" fmla="*/ 221 h 2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1" h="221">
                    <a:moveTo>
                      <a:pt x="12" y="35"/>
                    </a:moveTo>
                    <a:lnTo>
                      <a:pt x="6" y="39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66" y="209"/>
                    </a:lnTo>
                    <a:lnTo>
                      <a:pt x="70" y="215"/>
                    </a:lnTo>
                    <a:lnTo>
                      <a:pt x="76" y="221"/>
                    </a:lnTo>
                    <a:lnTo>
                      <a:pt x="84" y="221"/>
                    </a:lnTo>
                    <a:lnTo>
                      <a:pt x="92" y="219"/>
                    </a:lnTo>
                    <a:lnTo>
                      <a:pt x="169" y="188"/>
                    </a:lnTo>
                    <a:lnTo>
                      <a:pt x="175" y="182"/>
                    </a:lnTo>
                    <a:lnTo>
                      <a:pt x="181" y="176"/>
                    </a:lnTo>
                    <a:lnTo>
                      <a:pt x="181" y="169"/>
                    </a:lnTo>
                    <a:lnTo>
                      <a:pt x="179" y="161"/>
                    </a:lnTo>
                    <a:lnTo>
                      <a:pt x="115" y="15"/>
                    </a:lnTo>
                    <a:lnTo>
                      <a:pt x="111" y="8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88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1" name="Freeform 125"/>
              <p:cNvSpPr>
                <a:spLocks/>
              </p:cNvSpPr>
              <p:nvPr/>
            </p:nvSpPr>
            <p:spPr bwMode="auto">
              <a:xfrm rot="2760634">
                <a:off x="3416" y="2661"/>
                <a:ext cx="112" cy="155"/>
              </a:xfrm>
              <a:custGeom>
                <a:avLst/>
                <a:gdLst>
                  <a:gd name="T0" fmla="*/ 5 w 177"/>
                  <a:gd name="T1" fmla="*/ 18 h 217"/>
                  <a:gd name="T2" fmla="*/ 3 w 177"/>
                  <a:gd name="T3" fmla="*/ 20 h 217"/>
                  <a:gd name="T4" fmla="*/ 1 w 177"/>
                  <a:gd name="T5" fmla="*/ 24 h 217"/>
                  <a:gd name="T6" fmla="*/ 0 w 177"/>
                  <a:gd name="T7" fmla="*/ 28 h 217"/>
                  <a:gd name="T8" fmla="*/ 1 w 177"/>
                  <a:gd name="T9" fmla="*/ 31 h 217"/>
                  <a:gd name="T10" fmla="*/ 27 w 177"/>
                  <a:gd name="T11" fmla="*/ 104 h 217"/>
                  <a:gd name="T12" fmla="*/ 28 w 177"/>
                  <a:gd name="T13" fmla="*/ 108 h 217"/>
                  <a:gd name="T14" fmla="*/ 30 w 177"/>
                  <a:gd name="T15" fmla="*/ 111 h 217"/>
                  <a:gd name="T16" fmla="*/ 34 w 177"/>
                  <a:gd name="T17" fmla="*/ 111 h 217"/>
                  <a:gd name="T18" fmla="*/ 36 w 177"/>
                  <a:gd name="T19" fmla="*/ 110 h 217"/>
                  <a:gd name="T20" fmla="*/ 66 w 177"/>
                  <a:gd name="T21" fmla="*/ 94 h 217"/>
                  <a:gd name="T22" fmla="*/ 68 w 177"/>
                  <a:gd name="T23" fmla="*/ 92 h 217"/>
                  <a:gd name="T24" fmla="*/ 71 w 177"/>
                  <a:gd name="T25" fmla="*/ 89 h 217"/>
                  <a:gd name="T26" fmla="*/ 71 w 177"/>
                  <a:gd name="T27" fmla="*/ 84 h 217"/>
                  <a:gd name="T28" fmla="*/ 70 w 177"/>
                  <a:gd name="T29" fmla="*/ 80 h 217"/>
                  <a:gd name="T30" fmla="*/ 46 w 177"/>
                  <a:gd name="T31" fmla="*/ 8 h 217"/>
                  <a:gd name="T32" fmla="*/ 44 w 177"/>
                  <a:gd name="T33" fmla="*/ 4 h 217"/>
                  <a:gd name="T34" fmla="*/ 41 w 177"/>
                  <a:gd name="T35" fmla="*/ 1 h 217"/>
                  <a:gd name="T36" fmla="*/ 37 w 177"/>
                  <a:gd name="T37" fmla="*/ 0 h 217"/>
                  <a:gd name="T38" fmla="*/ 34 w 177"/>
                  <a:gd name="T39" fmla="*/ 1 h 217"/>
                  <a:gd name="T40" fmla="*/ 5 w 177"/>
                  <a:gd name="T41" fmla="*/ 18 h 2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217"/>
                  <a:gd name="T65" fmla="*/ 177 w 177"/>
                  <a:gd name="T66" fmla="*/ 217 h 2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217">
                    <a:moveTo>
                      <a:pt x="12" y="35"/>
                    </a:moveTo>
                    <a:lnTo>
                      <a:pt x="6" y="39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66" y="204"/>
                    </a:lnTo>
                    <a:lnTo>
                      <a:pt x="70" y="211"/>
                    </a:lnTo>
                    <a:lnTo>
                      <a:pt x="76" y="217"/>
                    </a:lnTo>
                    <a:lnTo>
                      <a:pt x="84" y="217"/>
                    </a:lnTo>
                    <a:lnTo>
                      <a:pt x="90" y="215"/>
                    </a:lnTo>
                    <a:lnTo>
                      <a:pt x="165" y="184"/>
                    </a:lnTo>
                    <a:lnTo>
                      <a:pt x="171" y="180"/>
                    </a:lnTo>
                    <a:lnTo>
                      <a:pt x="177" y="174"/>
                    </a:lnTo>
                    <a:lnTo>
                      <a:pt x="177" y="165"/>
                    </a:lnTo>
                    <a:lnTo>
                      <a:pt x="175" y="157"/>
                    </a:lnTo>
                    <a:lnTo>
                      <a:pt x="113" y="15"/>
                    </a:lnTo>
                    <a:lnTo>
                      <a:pt x="109" y="9"/>
                    </a:lnTo>
                    <a:lnTo>
                      <a:pt x="103" y="2"/>
                    </a:lnTo>
                    <a:lnTo>
                      <a:pt x="94" y="0"/>
                    </a:lnTo>
                    <a:lnTo>
                      <a:pt x="86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D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2" name="Freeform 126"/>
              <p:cNvSpPr>
                <a:spLocks/>
              </p:cNvSpPr>
              <p:nvPr/>
            </p:nvSpPr>
            <p:spPr bwMode="auto">
              <a:xfrm rot="2760634">
                <a:off x="3417" y="2662"/>
                <a:ext cx="110" cy="152"/>
              </a:xfrm>
              <a:custGeom>
                <a:avLst/>
                <a:gdLst>
                  <a:gd name="T0" fmla="*/ 5 w 173"/>
                  <a:gd name="T1" fmla="*/ 18 h 213"/>
                  <a:gd name="T2" fmla="*/ 3 w 173"/>
                  <a:gd name="T3" fmla="*/ 21 h 213"/>
                  <a:gd name="T4" fmla="*/ 1 w 173"/>
                  <a:gd name="T5" fmla="*/ 24 h 213"/>
                  <a:gd name="T6" fmla="*/ 0 w 173"/>
                  <a:gd name="T7" fmla="*/ 26 h 213"/>
                  <a:gd name="T8" fmla="*/ 1 w 173"/>
                  <a:gd name="T9" fmla="*/ 31 h 213"/>
                  <a:gd name="T10" fmla="*/ 26 w 173"/>
                  <a:gd name="T11" fmla="*/ 103 h 213"/>
                  <a:gd name="T12" fmla="*/ 27 w 173"/>
                  <a:gd name="T13" fmla="*/ 106 h 213"/>
                  <a:gd name="T14" fmla="*/ 30 w 173"/>
                  <a:gd name="T15" fmla="*/ 108 h 213"/>
                  <a:gd name="T16" fmla="*/ 33 w 173"/>
                  <a:gd name="T17" fmla="*/ 108 h 213"/>
                  <a:gd name="T18" fmla="*/ 36 w 173"/>
                  <a:gd name="T19" fmla="*/ 108 h 213"/>
                  <a:gd name="T20" fmla="*/ 65 w 173"/>
                  <a:gd name="T21" fmla="*/ 91 h 213"/>
                  <a:gd name="T22" fmla="*/ 67 w 173"/>
                  <a:gd name="T23" fmla="*/ 90 h 213"/>
                  <a:gd name="T24" fmla="*/ 70 w 173"/>
                  <a:gd name="T25" fmla="*/ 86 h 213"/>
                  <a:gd name="T26" fmla="*/ 70 w 173"/>
                  <a:gd name="T27" fmla="*/ 83 h 213"/>
                  <a:gd name="T28" fmla="*/ 69 w 173"/>
                  <a:gd name="T29" fmla="*/ 79 h 213"/>
                  <a:gd name="T30" fmla="*/ 44 w 173"/>
                  <a:gd name="T31" fmla="*/ 8 h 213"/>
                  <a:gd name="T32" fmla="*/ 43 w 173"/>
                  <a:gd name="T33" fmla="*/ 4 h 213"/>
                  <a:gd name="T34" fmla="*/ 41 w 173"/>
                  <a:gd name="T35" fmla="*/ 1 h 213"/>
                  <a:gd name="T36" fmla="*/ 37 w 173"/>
                  <a:gd name="T37" fmla="*/ 0 h 213"/>
                  <a:gd name="T38" fmla="*/ 34 w 173"/>
                  <a:gd name="T39" fmla="*/ 1 h 213"/>
                  <a:gd name="T40" fmla="*/ 5 w 173"/>
                  <a:gd name="T41" fmla="*/ 18 h 2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3"/>
                  <a:gd name="T64" fmla="*/ 0 h 213"/>
                  <a:gd name="T65" fmla="*/ 173 w 173"/>
                  <a:gd name="T66" fmla="*/ 213 h 2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3" h="213">
                    <a:moveTo>
                      <a:pt x="12" y="35"/>
                    </a:moveTo>
                    <a:lnTo>
                      <a:pt x="6" y="40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2" y="60"/>
                    </a:lnTo>
                    <a:lnTo>
                      <a:pt x="64" y="202"/>
                    </a:lnTo>
                    <a:lnTo>
                      <a:pt x="68" y="209"/>
                    </a:lnTo>
                    <a:lnTo>
                      <a:pt x="74" y="213"/>
                    </a:lnTo>
                    <a:lnTo>
                      <a:pt x="82" y="213"/>
                    </a:lnTo>
                    <a:lnTo>
                      <a:pt x="88" y="211"/>
                    </a:lnTo>
                    <a:lnTo>
                      <a:pt x="161" y="180"/>
                    </a:lnTo>
                    <a:lnTo>
                      <a:pt x="167" y="176"/>
                    </a:lnTo>
                    <a:lnTo>
                      <a:pt x="173" y="169"/>
                    </a:lnTo>
                    <a:lnTo>
                      <a:pt x="173" y="163"/>
                    </a:lnTo>
                    <a:lnTo>
                      <a:pt x="171" y="155"/>
                    </a:lnTo>
                    <a:lnTo>
                      <a:pt x="109" y="15"/>
                    </a:lnTo>
                    <a:lnTo>
                      <a:pt x="105" y="9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4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F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3" name="Freeform 127"/>
              <p:cNvSpPr>
                <a:spLocks/>
              </p:cNvSpPr>
              <p:nvPr/>
            </p:nvSpPr>
            <p:spPr bwMode="auto">
              <a:xfrm rot="2760634">
                <a:off x="3417" y="2664"/>
                <a:ext cx="109" cy="149"/>
              </a:xfrm>
              <a:custGeom>
                <a:avLst/>
                <a:gdLst>
                  <a:gd name="T0" fmla="*/ 5 w 171"/>
                  <a:gd name="T1" fmla="*/ 17 h 209"/>
                  <a:gd name="T2" fmla="*/ 3 w 171"/>
                  <a:gd name="T3" fmla="*/ 19 h 209"/>
                  <a:gd name="T4" fmla="*/ 1 w 171"/>
                  <a:gd name="T5" fmla="*/ 22 h 209"/>
                  <a:gd name="T6" fmla="*/ 0 w 171"/>
                  <a:gd name="T7" fmla="*/ 26 h 209"/>
                  <a:gd name="T8" fmla="*/ 1 w 171"/>
                  <a:gd name="T9" fmla="*/ 29 h 209"/>
                  <a:gd name="T10" fmla="*/ 26 w 171"/>
                  <a:gd name="T11" fmla="*/ 101 h 209"/>
                  <a:gd name="T12" fmla="*/ 27 w 171"/>
                  <a:gd name="T13" fmla="*/ 104 h 209"/>
                  <a:gd name="T14" fmla="*/ 30 w 171"/>
                  <a:gd name="T15" fmla="*/ 106 h 209"/>
                  <a:gd name="T16" fmla="*/ 33 w 171"/>
                  <a:gd name="T17" fmla="*/ 106 h 209"/>
                  <a:gd name="T18" fmla="*/ 36 w 171"/>
                  <a:gd name="T19" fmla="*/ 106 h 209"/>
                  <a:gd name="T20" fmla="*/ 66 w 171"/>
                  <a:gd name="T21" fmla="*/ 91 h 209"/>
                  <a:gd name="T22" fmla="*/ 68 w 171"/>
                  <a:gd name="T23" fmla="*/ 88 h 209"/>
                  <a:gd name="T24" fmla="*/ 69 w 171"/>
                  <a:gd name="T25" fmla="*/ 84 h 209"/>
                  <a:gd name="T26" fmla="*/ 69 w 171"/>
                  <a:gd name="T27" fmla="*/ 81 h 209"/>
                  <a:gd name="T28" fmla="*/ 69 w 171"/>
                  <a:gd name="T29" fmla="*/ 78 h 209"/>
                  <a:gd name="T30" fmla="*/ 44 w 171"/>
                  <a:gd name="T31" fmla="*/ 6 h 209"/>
                  <a:gd name="T32" fmla="*/ 43 w 171"/>
                  <a:gd name="T33" fmla="*/ 4 h 209"/>
                  <a:gd name="T34" fmla="*/ 40 w 171"/>
                  <a:gd name="T35" fmla="*/ 1 h 209"/>
                  <a:gd name="T36" fmla="*/ 36 w 171"/>
                  <a:gd name="T37" fmla="*/ 0 h 209"/>
                  <a:gd name="T38" fmla="*/ 34 w 171"/>
                  <a:gd name="T39" fmla="*/ 1 h 209"/>
                  <a:gd name="T40" fmla="*/ 5 w 171"/>
                  <a:gd name="T41" fmla="*/ 17 h 2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9"/>
                  <a:gd name="T65" fmla="*/ 171 w 171"/>
                  <a:gd name="T66" fmla="*/ 209 h 2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9">
                    <a:moveTo>
                      <a:pt x="12" y="33"/>
                    </a:moveTo>
                    <a:lnTo>
                      <a:pt x="6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64" y="198"/>
                    </a:lnTo>
                    <a:lnTo>
                      <a:pt x="68" y="205"/>
                    </a:lnTo>
                    <a:lnTo>
                      <a:pt x="74" y="209"/>
                    </a:lnTo>
                    <a:lnTo>
                      <a:pt x="80" y="209"/>
                    </a:lnTo>
                    <a:lnTo>
                      <a:pt x="88" y="207"/>
                    </a:lnTo>
                    <a:lnTo>
                      <a:pt x="161" y="178"/>
                    </a:lnTo>
                    <a:lnTo>
                      <a:pt x="167" y="172"/>
                    </a:lnTo>
                    <a:lnTo>
                      <a:pt x="171" y="165"/>
                    </a:lnTo>
                    <a:lnTo>
                      <a:pt x="171" y="159"/>
                    </a:lnTo>
                    <a:lnTo>
                      <a:pt x="169" y="153"/>
                    </a:lnTo>
                    <a:lnTo>
                      <a:pt x="109" y="13"/>
                    </a:lnTo>
                    <a:lnTo>
                      <a:pt x="105" y="7"/>
                    </a:lnTo>
                    <a:lnTo>
                      <a:pt x="99" y="2"/>
                    </a:lnTo>
                    <a:lnTo>
                      <a:pt x="90" y="0"/>
                    </a:lnTo>
                    <a:lnTo>
                      <a:pt x="84" y="2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4" name="Freeform 128"/>
              <p:cNvSpPr>
                <a:spLocks/>
              </p:cNvSpPr>
              <p:nvPr/>
            </p:nvSpPr>
            <p:spPr bwMode="auto">
              <a:xfrm rot="2760634">
                <a:off x="3419" y="2664"/>
                <a:ext cx="106" cy="146"/>
              </a:xfrm>
              <a:custGeom>
                <a:avLst/>
                <a:gdLst>
                  <a:gd name="T0" fmla="*/ 5 w 167"/>
                  <a:gd name="T1" fmla="*/ 17 h 205"/>
                  <a:gd name="T2" fmla="*/ 3 w 167"/>
                  <a:gd name="T3" fmla="*/ 19 h 205"/>
                  <a:gd name="T4" fmla="*/ 1 w 167"/>
                  <a:gd name="T5" fmla="*/ 22 h 205"/>
                  <a:gd name="T6" fmla="*/ 0 w 167"/>
                  <a:gd name="T7" fmla="*/ 26 h 205"/>
                  <a:gd name="T8" fmla="*/ 1 w 167"/>
                  <a:gd name="T9" fmla="*/ 29 h 205"/>
                  <a:gd name="T10" fmla="*/ 25 w 167"/>
                  <a:gd name="T11" fmla="*/ 98 h 205"/>
                  <a:gd name="T12" fmla="*/ 27 w 167"/>
                  <a:gd name="T13" fmla="*/ 102 h 205"/>
                  <a:gd name="T14" fmla="*/ 29 w 167"/>
                  <a:gd name="T15" fmla="*/ 104 h 205"/>
                  <a:gd name="T16" fmla="*/ 32 w 167"/>
                  <a:gd name="T17" fmla="*/ 104 h 205"/>
                  <a:gd name="T18" fmla="*/ 35 w 167"/>
                  <a:gd name="T19" fmla="*/ 103 h 205"/>
                  <a:gd name="T20" fmla="*/ 63 w 167"/>
                  <a:gd name="T21" fmla="*/ 88 h 205"/>
                  <a:gd name="T22" fmla="*/ 65 w 167"/>
                  <a:gd name="T23" fmla="*/ 86 h 205"/>
                  <a:gd name="T24" fmla="*/ 67 w 167"/>
                  <a:gd name="T25" fmla="*/ 83 h 205"/>
                  <a:gd name="T26" fmla="*/ 67 w 167"/>
                  <a:gd name="T27" fmla="*/ 80 h 205"/>
                  <a:gd name="T28" fmla="*/ 67 w 167"/>
                  <a:gd name="T29" fmla="*/ 75 h 205"/>
                  <a:gd name="T30" fmla="*/ 43 w 167"/>
                  <a:gd name="T31" fmla="*/ 6 h 205"/>
                  <a:gd name="T32" fmla="*/ 41 w 167"/>
                  <a:gd name="T33" fmla="*/ 4 h 205"/>
                  <a:gd name="T34" fmla="*/ 39 w 167"/>
                  <a:gd name="T35" fmla="*/ 1 h 205"/>
                  <a:gd name="T36" fmla="*/ 36 w 167"/>
                  <a:gd name="T37" fmla="*/ 0 h 205"/>
                  <a:gd name="T38" fmla="*/ 33 w 167"/>
                  <a:gd name="T39" fmla="*/ 1 h 205"/>
                  <a:gd name="T40" fmla="*/ 5 w 167"/>
                  <a:gd name="T41" fmla="*/ 17 h 2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7"/>
                  <a:gd name="T64" fmla="*/ 0 h 205"/>
                  <a:gd name="T65" fmla="*/ 167 w 167"/>
                  <a:gd name="T66" fmla="*/ 205 h 2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7" h="205">
                    <a:moveTo>
                      <a:pt x="12" y="33"/>
                    </a:moveTo>
                    <a:lnTo>
                      <a:pt x="6" y="38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2" y="58"/>
                    </a:lnTo>
                    <a:lnTo>
                      <a:pt x="62" y="194"/>
                    </a:lnTo>
                    <a:lnTo>
                      <a:pt x="66" y="201"/>
                    </a:lnTo>
                    <a:lnTo>
                      <a:pt x="72" y="205"/>
                    </a:lnTo>
                    <a:lnTo>
                      <a:pt x="78" y="205"/>
                    </a:lnTo>
                    <a:lnTo>
                      <a:pt x="86" y="203"/>
                    </a:lnTo>
                    <a:lnTo>
                      <a:pt x="156" y="174"/>
                    </a:lnTo>
                    <a:lnTo>
                      <a:pt x="163" y="170"/>
                    </a:lnTo>
                    <a:lnTo>
                      <a:pt x="167" y="163"/>
                    </a:lnTo>
                    <a:lnTo>
                      <a:pt x="167" y="157"/>
                    </a:lnTo>
                    <a:lnTo>
                      <a:pt x="165" y="149"/>
                    </a:lnTo>
                    <a:lnTo>
                      <a:pt x="107" y="13"/>
                    </a:lnTo>
                    <a:lnTo>
                      <a:pt x="103" y="7"/>
                    </a:lnTo>
                    <a:lnTo>
                      <a:pt x="97" y="3"/>
                    </a:lnTo>
                    <a:lnTo>
                      <a:pt x="88" y="0"/>
                    </a:lnTo>
                    <a:lnTo>
                      <a:pt x="82" y="3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1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5" name="Freeform 129"/>
              <p:cNvSpPr>
                <a:spLocks/>
              </p:cNvSpPr>
              <p:nvPr/>
            </p:nvSpPr>
            <p:spPr bwMode="auto">
              <a:xfrm rot="2760634">
                <a:off x="3420" y="2667"/>
                <a:ext cx="104" cy="143"/>
              </a:xfrm>
              <a:custGeom>
                <a:avLst/>
                <a:gdLst>
                  <a:gd name="T0" fmla="*/ 5 w 165"/>
                  <a:gd name="T1" fmla="*/ 17 h 200"/>
                  <a:gd name="T2" fmla="*/ 3 w 165"/>
                  <a:gd name="T3" fmla="*/ 19 h 200"/>
                  <a:gd name="T4" fmla="*/ 1 w 165"/>
                  <a:gd name="T5" fmla="*/ 21 h 200"/>
                  <a:gd name="T6" fmla="*/ 0 w 165"/>
                  <a:gd name="T7" fmla="*/ 25 h 200"/>
                  <a:gd name="T8" fmla="*/ 1 w 165"/>
                  <a:gd name="T9" fmla="*/ 28 h 200"/>
                  <a:gd name="T10" fmla="*/ 24 w 165"/>
                  <a:gd name="T11" fmla="*/ 97 h 200"/>
                  <a:gd name="T12" fmla="*/ 25 w 165"/>
                  <a:gd name="T13" fmla="*/ 99 h 200"/>
                  <a:gd name="T14" fmla="*/ 28 w 165"/>
                  <a:gd name="T15" fmla="*/ 102 h 200"/>
                  <a:gd name="T16" fmla="*/ 31 w 165"/>
                  <a:gd name="T17" fmla="*/ 102 h 200"/>
                  <a:gd name="T18" fmla="*/ 33 w 165"/>
                  <a:gd name="T19" fmla="*/ 102 h 200"/>
                  <a:gd name="T20" fmla="*/ 61 w 165"/>
                  <a:gd name="T21" fmla="*/ 87 h 200"/>
                  <a:gd name="T22" fmla="*/ 64 w 165"/>
                  <a:gd name="T23" fmla="*/ 84 h 200"/>
                  <a:gd name="T24" fmla="*/ 66 w 165"/>
                  <a:gd name="T25" fmla="*/ 81 h 200"/>
                  <a:gd name="T26" fmla="*/ 66 w 165"/>
                  <a:gd name="T27" fmla="*/ 78 h 200"/>
                  <a:gd name="T28" fmla="*/ 65 w 165"/>
                  <a:gd name="T29" fmla="*/ 74 h 200"/>
                  <a:gd name="T30" fmla="*/ 42 w 165"/>
                  <a:gd name="T31" fmla="*/ 6 h 200"/>
                  <a:gd name="T32" fmla="*/ 40 w 165"/>
                  <a:gd name="T33" fmla="*/ 3 h 200"/>
                  <a:gd name="T34" fmla="*/ 38 w 165"/>
                  <a:gd name="T35" fmla="*/ 1 h 200"/>
                  <a:gd name="T36" fmla="*/ 35 w 165"/>
                  <a:gd name="T37" fmla="*/ 0 h 200"/>
                  <a:gd name="T38" fmla="*/ 32 w 165"/>
                  <a:gd name="T39" fmla="*/ 1 h 200"/>
                  <a:gd name="T40" fmla="*/ 5 w 165"/>
                  <a:gd name="T41" fmla="*/ 17 h 2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5"/>
                  <a:gd name="T64" fmla="*/ 0 h 200"/>
                  <a:gd name="T65" fmla="*/ 165 w 165"/>
                  <a:gd name="T66" fmla="*/ 200 h 2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5" h="200">
                    <a:moveTo>
                      <a:pt x="12" y="33"/>
                    </a:moveTo>
                    <a:lnTo>
                      <a:pt x="6" y="37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55"/>
                    </a:lnTo>
                    <a:lnTo>
                      <a:pt x="60" y="189"/>
                    </a:lnTo>
                    <a:lnTo>
                      <a:pt x="64" y="195"/>
                    </a:lnTo>
                    <a:lnTo>
                      <a:pt x="70" y="200"/>
                    </a:lnTo>
                    <a:lnTo>
                      <a:pt x="78" y="200"/>
                    </a:lnTo>
                    <a:lnTo>
                      <a:pt x="84" y="198"/>
                    </a:lnTo>
                    <a:lnTo>
                      <a:pt x="154" y="169"/>
                    </a:lnTo>
                    <a:lnTo>
                      <a:pt x="161" y="165"/>
                    </a:lnTo>
                    <a:lnTo>
                      <a:pt x="165" y="158"/>
                    </a:lnTo>
                    <a:lnTo>
                      <a:pt x="165" y="152"/>
                    </a:lnTo>
                    <a:lnTo>
                      <a:pt x="163" y="146"/>
                    </a:lnTo>
                    <a:lnTo>
                      <a:pt x="105" y="12"/>
                    </a:lnTo>
                    <a:lnTo>
                      <a:pt x="101" y="6"/>
                    </a:lnTo>
                    <a:lnTo>
                      <a:pt x="95" y="2"/>
                    </a:lnTo>
                    <a:lnTo>
                      <a:pt x="88" y="0"/>
                    </a:lnTo>
                    <a:lnTo>
                      <a:pt x="80" y="2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6" name="Freeform 130"/>
              <p:cNvSpPr>
                <a:spLocks/>
              </p:cNvSpPr>
              <p:nvPr/>
            </p:nvSpPr>
            <p:spPr bwMode="auto">
              <a:xfrm rot="2760634">
                <a:off x="3421" y="2669"/>
                <a:ext cx="102" cy="140"/>
              </a:xfrm>
              <a:custGeom>
                <a:avLst/>
                <a:gdLst>
                  <a:gd name="T0" fmla="*/ 5 w 161"/>
                  <a:gd name="T1" fmla="*/ 16 h 196"/>
                  <a:gd name="T2" fmla="*/ 3 w 161"/>
                  <a:gd name="T3" fmla="*/ 18 h 196"/>
                  <a:gd name="T4" fmla="*/ 1 w 161"/>
                  <a:gd name="T5" fmla="*/ 21 h 196"/>
                  <a:gd name="T6" fmla="*/ 0 w 161"/>
                  <a:gd name="T7" fmla="*/ 24 h 196"/>
                  <a:gd name="T8" fmla="*/ 1 w 161"/>
                  <a:gd name="T9" fmla="*/ 28 h 196"/>
                  <a:gd name="T10" fmla="*/ 24 w 161"/>
                  <a:gd name="T11" fmla="*/ 94 h 196"/>
                  <a:gd name="T12" fmla="*/ 26 w 161"/>
                  <a:gd name="T13" fmla="*/ 97 h 196"/>
                  <a:gd name="T14" fmla="*/ 27 w 161"/>
                  <a:gd name="T15" fmla="*/ 100 h 196"/>
                  <a:gd name="T16" fmla="*/ 30 w 161"/>
                  <a:gd name="T17" fmla="*/ 100 h 196"/>
                  <a:gd name="T18" fmla="*/ 33 w 161"/>
                  <a:gd name="T19" fmla="*/ 99 h 196"/>
                  <a:gd name="T20" fmla="*/ 60 w 161"/>
                  <a:gd name="T21" fmla="*/ 85 h 196"/>
                  <a:gd name="T22" fmla="*/ 63 w 161"/>
                  <a:gd name="T23" fmla="*/ 83 h 196"/>
                  <a:gd name="T24" fmla="*/ 65 w 161"/>
                  <a:gd name="T25" fmla="*/ 79 h 196"/>
                  <a:gd name="T26" fmla="*/ 65 w 161"/>
                  <a:gd name="T27" fmla="*/ 76 h 196"/>
                  <a:gd name="T28" fmla="*/ 64 w 161"/>
                  <a:gd name="T29" fmla="*/ 72 h 196"/>
                  <a:gd name="T30" fmla="*/ 41 w 161"/>
                  <a:gd name="T31" fmla="*/ 6 h 196"/>
                  <a:gd name="T32" fmla="*/ 40 w 161"/>
                  <a:gd name="T33" fmla="*/ 3 h 196"/>
                  <a:gd name="T34" fmla="*/ 37 w 161"/>
                  <a:gd name="T35" fmla="*/ 1 h 196"/>
                  <a:gd name="T36" fmla="*/ 34 w 161"/>
                  <a:gd name="T37" fmla="*/ 0 h 196"/>
                  <a:gd name="T38" fmla="*/ 31 w 161"/>
                  <a:gd name="T39" fmla="*/ 1 h 196"/>
                  <a:gd name="T40" fmla="*/ 5 w 161"/>
                  <a:gd name="T41" fmla="*/ 16 h 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1"/>
                  <a:gd name="T64" fmla="*/ 0 h 196"/>
                  <a:gd name="T65" fmla="*/ 161 w 161"/>
                  <a:gd name="T66" fmla="*/ 196 h 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1" h="196">
                    <a:moveTo>
                      <a:pt x="12" y="31"/>
                    </a:moveTo>
                    <a:lnTo>
                      <a:pt x="6" y="35"/>
                    </a:lnTo>
                    <a:lnTo>
                      <a:pt x="2" y="41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0" y="185"/>
                    </a:lnTo>
                    <a:lnTo>
                      <a:pt x="64" y="191"/>
                    </a:lnTo>
                    <a:lnTo>
                      <a:pt x="68" y="196"/>
                    </a:lnTo>
                    <a:lnTo>
                      <a:pt x="76" y="196"/>
                    </a:lnTo>
                    <a:lnTo>
                      <a:pt x="82" y="193"/>
                    </a:lnTo>
                    <a:lnTo>
                      <a:pt x="150" y="167"/>
                    </a:lnTo>
                    <a:lnTo>
                      <a:pt x="157" y="163"/>
                    </a:lnTo>
                    <a:lnTo>
                      <a:pt x="161" y="156"/>
                    </a:lnTo>
                    <a:lnTo>
                      <a:pt x="161" y="150"/>
                    </a:lnTo>
                    <a:lnTo>
                      <a:pt x="159" y="142"/>
                    </a:lnTo>
                    <a:lnTo>
                      <a:pt x="103" y="12"/>
                    </a:lnTo>
                    <a:lnTo>
                      <a:pt x="99" y="6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FF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7" name="Freeform 131"/>
              <p:cNvSpPr>
                <a:spLocks/>
              </p:cNvSpPr>
              <p:nvPr/>
            </p:nvSpPr>
            <p:spPr bwMode="auto">
              <a:xfrm rot="2760634">
                <a:off x="3422" y="2670"/>
                <a:ext cx="100" cy="136"/>
              </a:xfrm>
              <a:custGeom>
                <a:avLst/>
                <a:gdLst>
                  <a:gd name="T0" fmla="*/ 4 w 157"/>
                  <a:gd name="T1" fmla="*/ 16 h 191"/>
                  <a:gd name="T2" fmla="*/ 2 w 157"/>
                  <a:gd name="T3" fmla="*/ 18 h 191"/>
                  <a:gd name="T4" fmla="*/ 1 w 157"/>
                  <a:gd name="T5" fmla="*/ 21 h 191"/>
                  <a:gd name="T6" fmla="*/ 0 w 157"/>
                  <a:gd name="T7" fmla="*/ 23 h 191"/>
                  <a:gd name="T8" fmla="*/ 1 w 157"/>
                  <a:gd name="T9" fmla="*/ 27 h 191"/>
                  <a:gd name="T10" fmla="*/ 24 w 157"/>
                  <a:gd name="T11" fmla="*/ 92 h 191"/>
                  <a:gd name="T12" fmla="*/ 25 w 157"/>
                  <a:gd name="T13" fmla="*/ 95 h 191"/>
                  <a:gd name="T14" fmla="*/ 27 w 157"/>
                  <a:gd name="T15" fmla="*/ 97 h 191"/>
                  <a:gd name="T16" fmla="*/ 30 w 157"/>
                  <a:gd name="T17" fmla="*/ 97 h 191"/>
                  <a:gd name="T18" fmla="*/ 32 w 157"/>
                  <a:gd name="T19" fmla="*/ 96 h 191"/>
                  <a:gd name="T20" fmla="*/ 59 w 157"/>
                  <a:gd name="T21" fmla="*/ 83 h 191"/>
                  <a:gd name="T22" fmla="*/ 62 w 157"/>
                  <a:gd name="T23" fmla="*/ 80 h 191"/>
                  <a:gd name="T24" fmla="*/ 64 w 157"/>
                  <a:gd name="T25" fmla="*/ 77 h 191"/>
                  <a:gd name="T26" fmla="*/ 64 w 157"/>
                  <a:gd name="T27" fmla="*/ 74 h 191"/>
                  <a:gd name="T28" fmla="*/ 63 w 157"/>
                  <a:gd name="T29" fmla="*/ 71 h 191"/>
                  <a:gd name="T30" fmla="*/ 40 w 157"/>
                  <a:gd name="T31" fmla="*/ 6 h 191"/>
                  <a:gd name="T32" fmla="*/ 39 w 157"/>
                  <a:gd name="T33" fmla="*/ 3 h 191"/>
                  <a:gd name="T34" fmla="*/ 37 w 157"/>
                  <a:gd name="T35" fmla="*/ 1 h 191"/>
                  <a:gd name="T36" fmla="*/ 33 w 157"/>
                  <a:gd name="T37" fmla="*/ 0 h 191"/>
                  <a:gd name="T38" fmla="*/ 31 w 157"/>
                  <a:gd name="T39" fmla="*/ 1 h 191"/>
                  <a:gd name="T40" fmla="*/ 4 w 157"/>
                  <a:gd name="T41" fmla="*/ 16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7"/>
                  <a:gd name="T64" fmla="*/ 0 h 191"/>
                  <a:gd name="T65" fmla="*/ 157 w 157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7" h="191">
                    <a:moveTo>
                      <a:pt x="10" y="31"/>
                    </a:moveTo>
                    <a:lnTo>
                      <a:pt x="4" y="35"/>
                    </a:lnTo>
                    <a:lnTo>
                      <a:pt x="2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58" y="181"/>
                    </a:lnTo>
                    <a:lnTo>
                      <a:pt x="62" y="187"/>
                    </a:lnTo>
                    <a:lnTo>
                      <a:pt x="68" y="191"/>
                    </a:lnTo>
                    <a:lnTo>
                      <a:pt x="74" y="191"/>
                    </a:lnTo>
                    <a:lnTo>
                      <a:pt x="80" y="189"/>
                    </a:lnTo>
                    <a:lnTo>
                      <a:pt x="146" y="163"/>
                    </a:lnTo>
                    <a:lnTo>
                      <a:pt x="153" y="158"/>
                    </a:lnTo>
                    <a:lnTo>
                      <a:pt x="157" y="152"/>
                    </a:lnTo>
                    <a:lnTo>
                      <a:pt x="157" y="146"/>
                    </a:lnTo>
                    <a:lnTo>
                      <a:pt x="155" y="140"/>
                    </a:lnTo>
                    <a:lnTo>
                      <a:pt x="99" y="12"/>
                    </a:lnTo>
                    <a:lnTo>
                      <a:pt x="95" y="6"/>
                    </a:lnTo>
                    <a:lnTo>
                      <a:pt x="91" y="2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B4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8" name="Freeform 132"/>
              <p:cNvSpPr>
                <a:spLocks/>
              </p:cNvSpPr>
              <p:nvPr/>
            </p:nvSpPr>
            <p:spPr bwMode="auto">
              <a:xfrm rot="2760634">
                <a:off x="3422" y="2672"/>
                <a:ext cx="99" cy="133"/>
              </a:xfrm>
              <a:custGeom>
                <a:avLst/>
                <a:gdLst>
                  <a:gd name="T0" fmla="*/ 4 w 155"/>
                  <a:gd name="T1" fmla="*/ 16 h 187"/>
                  <a:gd name="T2" fmla="*/ 2 w 155"/>
                  <a:gd name="T3" fmla="*/ 16 h 187"/>
                  <a:gd name="T4" fmla="*/ 1 w 155"/>
                  <a:gd name="T5" fmla="*/ 20 h 187"/>
                  <a:gd name="T6" fmla="*/ 0 w 155"/>
                  <a:gd name="T7" fmla="*/ 23 h 187"/>
                  <a:gd name="T8" fmla="*/ 1 w 155"/>
                  <a:gd name="T9" fmla="*/ 27 h 187"/>
                  <a:gd name="T10" fmla="*/ 24 w 155"/>
                  <a:gd name="T11" fmla="*/ 90 h 187"/>
                  <a:gd name="T12" fmla="*/ 26 w 155"/>
                  <a:gd name="T13" fmla="*/ 92 h 187"/>
                  <a:gd name="T14" fmla="*/ 27 w 155"/>
                  <a:gd name="T15" fmla="*/ 95 h 187"/>
                  <a:gd name="T16" fmla="*/ 30 w 155"/>
                  <a:gd name="T17" fmla="*/ 95 h 187"/>
                  <a:gd name="T18" fmla="*/ 33 w 155"/>
                  <a:gd name="T19" fmla="*/ 94 h 187"/>
                  <a:gd name="T20" fmla="*/ 59 w 155"/>
                  <a:gd name="T21" fmla="*/ 80 h 187"/>
                  <a:gd name="T22" fmla="*/ 61 w 155"/>
                  <a:gd name="T23" fmla="*/ 78 h 187"/>
                  <a:gd name="T24" fmla="*/ 63 w 155"/>
                  <a:gd name="T25" fmla="*/ 76 h 187"/>
                  <a:gd name="T26" fmla="*/ 63 w 155"/>
                  <a:gd name="T27" fmla="*/ 73 h 187"/>
                  <a:gd name="T28" fmla="*/ 63 w 155"/>
                  <a:gd name="T29" fmla="*/ 69 h 187"/>
                  <a:gd name="T30" fmla="*/ 40 w 155"/>
                  <a:gd name="T31" fmla="*/ 6 h 187"/>
                  <a:gd name="T32" fmla="*/ 39 w 155"/>
                  <a:gd name="T33" fmla="*/ 3 h 187"/>
                  <a:gd name="T34" fmla="*/ 36 w 155"/>
                  <a:gd name="T35" fmla="*/ 1 h 187"/>
                  <a:gd name="T36" fmla="*/ 33 w 155"/>
                  <a:gd name="T37" fmla="*/ 0 h 187"/>
                  <a:gd name="T38" fmla="*/ 31 w 155"/>
                  <a:gd name="T39" fmla="*/ 1 h 187"/>
                  <a:gd name="T40" fmla="*/ 4 w 155"/>
                  <a:gd name="T41" fmla="*/ 16 h 1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"/>
                  <a:gd name="T64" fmla="*/ 0 h 187"/>
                  <a:gd name="T65" fmla="*/ 155 w 155"/>
                  <a:gd name="T66" fmla="*/ 187 h 1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" h="187">
                    <a:moveTo>
                      <a:pt x="10" y="31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3"/>
                    </a:lnTo>
                    <a:lnTo>
                      <a:pt x="58" y="177"/>
                    </a:lnTo>
                    <a:lnTo>
                      <a:pt x="62" y="183"/>
                    </a:lnTo>
                    <a:lnTo>
                      <a:pt x="66" y="187"/>
                    </a:lnTo>
                    <a:lnTo>
                      <a:pt x="74" y="187"/>
                    </a:lnTo>
                    <a:lnTo>
                      <a:pt x="80" y="185"/>
                    </a:lnTo>
                    <a:lnTo>
                      <a:pt x="144" y="159"/>
                    </a:lnTo>
                    <a:lnTo>
                      <a:pt x="150" y="154"/>
                    </a:lnTo>
                    <a:lnTo>
                      <a:pt x="155" y="150"/>
                    </a:lnTo>
                    <a:lnTo>
                      <a:pt x="155" y="144"/>
                    </a:lnTo>
                    <a:lnTo>
                      <a:pt x="153" y="136"/>
                    </a:lnTo>
                    <a:lnTo>
                      <a:pt x="99" y="12"/>
                    </a:lnTo>
                    <a:lnTo>
                      <a:pt x="95" y="6"/>
                    </a:lnTo>
                    <a:lnTo>
                      <a:pt x="89" y="2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B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49" name="Freeform 133"/>
              <p:cNvSpPr>
                <a:spLocks/>
              </p:cNvSpPr>
              <p:nvPr/>
            </p:nvSpPr>
            <p:spPr bwMode="auto">
              <a:xfrm rot="2760634">
                <a:off x="3423" y="2672"/>
                <a:ext cx="96" cy="131"/>
              </a:xfrm>
              <a:custGeom>
                <a:avLst/>
                <a:gdLst>
                  <a:gd name="T0" fmla="*/ 4 w 151"/>
                  <a:gd name="T1" fmla="*/ 15 h 183"/>
                  <a:gd name="T2" fmla="*/ 2 w 151"/>
                  <a:gd name="T3" fmla="*/ 17 h 183"/>
                  <a:gd name="T4" fmla="*/ 1 w 151"/>
                  <a:gd name="T5" fmla="*/ 20 h 183"/>
                  <a:gd name="T6" fmla="*/ 0 w 151"/>
                  <a:gd name="T7" fmla="*/ 23 h 183"/>
                  <a:gd name="T8" fmla="*/ 1 w 151"/>
                  <a:gd name="T9" fmla="*/ 26 h 183"/>
                  <a:gd name="T10" fmla="*/ 23 w 151"/>
                  <a:gd name="T11" fmla="*/ 89 h 183"/>
                  <a:gd name="T12" fmla="*/ 24 w 151"/>
                  <a:gd name="T13" fmla="*/ 92 h 183"/>
                  <a:gd name="T14" fmla="*/ 26 w 151"/>
                  <a:gd name="T15" fmla="*/ 94 h 183"/>
                  <a:gd name="T16" fmla="*/ 29 w 151"/>
                  <a:gd name="T17" fmla="*/ 94 h 183"/>
                  <a:gd name="T18" fmla="*/ 32 w 151"/>
                  <a:gd name="T19" fmla="*/ 93 h 183"/>
                  <a:gd name="T20" fmla="*/ 57 w 151"/>
                  <a:gd name="T21" fmla="*/ 80 h 183"/>
                  <a:gd name="T22" fmla="*/ 59 w 151"/>
                  <a:gd name="T23" fmla="*/ 78 h 183"/>
                  <a:gd name="T24" fmla="*/ 61 w 151"/>
                  <a:gd name="T25" fmla="*/ 75 h 183"/>
                  <a:gd name="T26" fmla="*/ 61 w 151"/>
                  <a:gd name="T27" fmla="*/ 72 h 183"/>
                  <a:gd name="T28" fmla="*/ 60 w 151"/>
                  <a:gd name="T29" fmla="*/ 69 h 183"/>
                  <a:gd name="T30" fmla="*/ 39 w 151"/>
                  <a:gd name="T31" fmla="*/ 6 h 183"/>
                  <a:gd name="T32" fmla="*/ 38 w 151"/>
                  <a:gd name="T33" fmla="*/ 3 h 183"/>
                  <a:gd name="T34" fmla="*/ 35 w 151"/>
                  <a:gd name="T35" fmla="*/ 1 h 183"/>
                  <a:gd name="T36" fmla="*/ 32 w 151"/>
                  <a:gd name="T37" fmla="*/ 0 h 183"/>
                  <a:gd name="T38" fmla="*/ 30 w 151"/>
                  <a:gd name="T39" fmla="*/ 1 h 183"/>
                  <a:gd name="T40" fmla="*/ 4 w 151"/>
                  <a:gd name="T41" fmla="*/ 15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83"/>
                  <a:gd name="T65" fmla="*/ 151 w 15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83">
                    <a:moveTo>
                      <a:pt x="10" y="29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56" y="173"/>
                    </a:lnTo>
                    <a:lnTo>
                      <a:pt x="60" y="179"/>
                    </a:lnTo>
                    <a:lnTo>
                      <a:pt x="64" y="183"/>
                    </a:lnTo>
                    <a:lnTo>
                      <a:pt x="72" y="183"/>
                    </a:lnTo>
                    <a:lnTo>
                      <a:pt x="78" y="181"/>
                    </a:lnTo>
                    <a:lnTo>
                      <a:pt x="140" y="157"/>
                    </a:lnTo>
                    <a:lnTo>
                      <a:pt x="146" y="152"/>
                    </a:lnTo>
                    <a:lnTo>
                      <a:pt x="151" y="146"/>
                    </a:lnTo>
                    <a:lnTo>
                      <a:pt x="151" y="140"/>
                    </a:lnTo>
                    <a:lnTo>
                      <a:pt x="148" y="134"/>
                    </a:lnTo>
                    <a:lnTo>
                      <a:pt x="97" y="12"/>
                    </a:lnTo>
                    <a:lnTo>
                      <a:pt x="93" y="6"/>
                    </a:lnTo>
                    <a:lnTo>
                      <a:pt x="87" y="2"/>
                    </a:lnTo>
                    <a:lnTo>
                      <a:pt x="80" y="0"/>
                    </a:lnTo>
                    <a:lnTo>
                      <a:pt x="74" y="2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B6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0" name="Freeform 134"/>
              <p:cNvSpPr>
                <a:spLocks/>
              </p:cNvSpPr>
              <p:nvPr/>
            </p:nvSpPr>
            <p:spPr bwMode="auto">
              <a:xfrm rot="2760634">
                <a:off x="3425" y="2673"/>
                <a:ext cx="92" cy="130"/>
              </a:xfrm>
              <a:custGeom>
                <a:avLst/>
                <a:gdLst>
                  <a:gd name="T0" fmla="*/ 4 w 146"/>
                  <a:gd name="T1" fmla="*/ 15 h 181"/>
                  <a:gd name="T2" fmla="*/ 2 w 146"/>
                  <a:gd name="T3" fmla="*/ 17 h 181"/>
                  <a:gd name="T4" fmla="*/ 1 w 146"/>
                  <a:gd name="T5" fmla="*/ 20 h 181"/>
                  <a:gd name="T6" fmla="*/ 0 w 146"/>
                  <a:gd name="T7" fmla="*/ 23 h 181"/>
                  <a:gd name="T8" fmla="*/ 1 w 146"/>
                  <a:gd name="T9" fmla="*/ 27 h 181"/>
                  <a:gd name="T10" fmla="*/ 21 w 146"/>
                  <a:gd name="T11" fmla="*/ 88 h 181"/>
                  <a:gd name="T12" fmla="*/ 23 w 146"/>
                  <a:gd name="T13" fmla="*/ 91 h 181"/>
                  <a:gd name="T14" fmla="*/ 25 w 146"/>
                  <a:gd name="T15" fmla="*/ 93 h 181"/>
                  <a:gd name="T16" fmla="*/ 28 w 146"/>
                  <a:gd name="T17" fmla="*/ 93 h 181"/>
                  <a:gd name="T18" fmla="*/ 30 w 146"/>
                  <a:gd name="T19" fmla="*/ 93 h 181"/>
                  <a:gd name="T20" fmla="*/ 54 w 146"/>
                  <a:gd name="T21" fmla="*/ 78 h 181"/>
                  <a:gd name="T22" fmla="*/ 56 w 146"/>
                  <a:gd name="T23" fmla="*/ 76 h 181"/>
                  <a:gd name="T24" fmla="*/ 58 w 146"/>
                  <a:gd name="T25" fmla="*/ 74 h 181"/>
                  <a:gd name="T26" fmla="*/ 58 w 146"/>
                  <a:gd name="T27" fmla="*/ 71 h 181"/>
                  <a:gd name="T28" fmla="*/ 57 w 146"/>
                  <a:gd name="T29" fmla="*/ 68 h 181"/>
                  <a:gd name="T30" fmla="*/ 37 w 146"/>
                  <a:gd name="T31" fmla="*/ 6 h 181"/>
                  <a:gd name="T32" fmla="*/ 36 w 146"/>
                  <a:gd name="T33" fmla="*/ 3 h 181"/>
                  <a:gd name="T34" fmla="*/ 34 w 146"/>
                  <a:gd name="T35" fmla="*/ 1 h 181"/>
                  <a:gd name="T36" fmla="*/ 31 w 146"/>
                  <a:gd name="T37" fmla="*/ 0 h 181"/>
                  <a:gd name="T38" fmla="*/ 28 w 146"/>
                  <a:gd name="T39" fmla="*/ 1 h 181"/>
                  <a:gd name="T40" fmla="*/ 4 w 146"/>
                  <a:gd name="T41" fmla="*/ 15 h 1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181"/>
                  <a:gd name="T65" fmla="*/ 146 w 146"/>
                  <a:gd name="T66" fmla="*/ 181 h 1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181">
                    <a:moveTo>
                      <a:pt x="10" y="29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54" y="171"/>
                    </a:lnTo>
                    <a:lnTo>
                      <a:pt x="58" y="177"/>
                    </a:lnTo>
                    <a:lnTo>
                      <a:pt x="64" y="179"/>
                    </a:lnTo>
                    <a:lnTo>
                      <a:pt x="70" y="181"/>
                    </a:lnTo>
                    <a:lnTo>
                      <a:pt x="76" y="179"/>
                    </a:lnTo>
                    <a:lnTo>
                      <a:pt x="136" y="152"/>
                    </a:lnTo>
                    <a:lnTo>
                      <a:pt x="142" y="148"/>
                    </a:lnTo>
                    <a:lnTo>
                      <a:pt x="146" y="144"/>
                    </a:lnTo>
                    <a:lnTo>
                      <a:pt x="146" y="138"/>
                    </a:lnTo>
                    <a:lnTo>
                      <a:pt x="144" y="132"/>
                    </a:lnTo>
                    <a:lnTo>
                      <a:pt x="93" y="12"/>
                    </a:lnTo>
                    <a:lnTo>
                      <a:pt x="91" y="6"/>
                    </a:lnTo>
                    <a:lnTo>
                      <a:pt x="85" y="2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B7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1" name="Freeform 135"/>
              <p:cNvSpPr>
                <a:spLocks/>
              </p:cNvSpPr>
              <p:nvPr/>
            </p:nvSpPr>
            <p:spPr bwMode="auto">
              <a:xfrm rot="2760634">
                <a:off x="3426" y="2677"/>
                <a:ext cx="91" cy="124"/>
              </a:xfrm>
              <a:custGeom>
                <a:avLst/>
                <a:gdLst>
                  <a:gd name="T0" fmla="*/ 4 w 144"/>
                  <a:gd name="T1" fmla="*/ 14 h 173"/>
                  <a:gd name="T2" fmla="*/ 2 w 144"/>
                  <a:gd name="T3" fmla="*/ 15 h 173"/>
                  <a:gd name="T4" fmla="*/ 1 w 144"/>
                  <a:gd name="T5" fmla="*/ 18 h 173"/>
                  <a:gd name="T6" fmla="*/ 0 w 144"/>
                  <a:gd name="T7" fmla="*/ 21 h 173"/>
                  <a:gd name="T8" fmla="*/ 1 w 144"/>
                  <a:gd name="T9" fmla="*/ 24 h 173"/>
                  <a:gd name="T10" fmla="*/ 21 w 144"/>
                  <a:gd name="T11" fmla="*/ 85 h 173"/>
                  <a:gd name="T12" fmla="*/ 22 w 144"/>
                  <a:gd name="T13" fmla="*/ 87 h 173"/>
                  <a:gd name="T14" fmla="*/ 25 w 144"/>
                  <a:gd name="T15" fmla="*/ 89 h 173"/>
                  <a:gd name="T16" fmla="*/ 30 w 144"/>
                  <a:gd name="T17" fmla="*/ 89 h 173"/>
                  <a:gd name="T18" fmla="*/ 54 w 144"/>
                  <a:gd name="T19" fmla="*/ 75 h 173"/>
                  <a:gd name="T20" fmla="*/ 56 w 144"/>
                  <a:gd name="T21" fmla="*/ 73 h 173"/>
                  <a:gd name="T22" fmla="*/ 58 w 144"/>
                  <a:gd name="T23" fmla="*/ 71 h 173"/>
                  <a:gd name="T24" fmla="*/ 58 w 144"/>
                  <a:gd name="T25" fmla="*/ 65 h 173"/>
                  <a:gd name="T26" fmla="*/ 37 w 144"/>
                  <a:gd name="T27" fmla="*/ 4 h 173"/>
                  <a:gd name="T28" fmla="*/ 35 w 144"/>
                  <a:gd name="T29" fmla="*/ 2 h 173"/>
                  <a:gd name="T30" fmla="*/ 33 w 144"/>
                  <a:gd name="T31" fmla="*/ 0 h 173"/>
                  <a:gd name="T32" fmla="*/ 28 w 144"/>
                  <a:gd name="T33" fmla="*/ 0 h 173"/>
                  <a:gd name="T34" fmla="*/ 4 w 144"/>
                  <a:gd name="T35" fmla="*/ 14 h 1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173"/>
                  <a:gd name="T56" fmla="*/ 144 w 144"/>
                  <a:gd name="T57" fmla="*/ 173 h 1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173">
                    <a:moveTo>
                      <a:pt x="10" y="27"/>
                    </a:moveTo>
                    <a:lnTo>
                      <a:pt x="4" y="29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2" y="47"/>
                    </a:lnTo>
                    <a:lnTo>
                      <a:pt x="54" y="165"/>
                    </a:lnTo>
                    <a:lnTo>
                      <a:pt x="56" y="169"/>
                    </a:lnTo>
                    <a:lnTo>
                      <a:pt x="62" y="173"/>
                    </a:lnTo>
                    <a:lnTo>
                      <a:pt x="74" y="173"/>
                    </a:lnTo>
                    <a:lnTo>
                      <a:pt x="136" y="146"/>
                    </a:lnTo>
                    <a:lnTo>
                      <a:pt x="140" y="142"/>
                    </a:lnTo>
                    <a:lnTo>
                      <a:pt x="144" y="138"/>
                    </a:lnTo>
                    <a:lnTo>
                      <a:pt x="144" y="126"/>
                    </a:lnTo>
                    <a:lnTo>
                      <a:pt x="93" y="8"/>
                    </a:lnTo>
                    <a:lnTo>
                      <a:pt x="89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FFB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2" name="Freeform 136"/>
              <p:cNvSpPr>
                <a:spLocks/>
              </p:cNvSpPr>
              <p:nvPr/>
            </p:nvSpPr>
            <p:spPr bwMode="auto">
              <a:xfrm rot="2760634">
                <a:off x="3427" y="2679"/>
                <a:ext cx="89" cy="120"/>
              </a:xfrm>
              <a:custGeom>
                <a:avLst/>
                <a:gdLst>
                  <a:gd name="T0" fmla="*/ 4 w 140"/>
                  <a:gd name="T1" fmla="*/ 13 h 169"/>
                  <a:gd name="T2" fmla="*/ 2 w 140"/>
                  <a:gd name="T3" fmla="*/ 15 h 169"/>
                  <a:gd name="T4" fmla="*/ 1 w 140"/>
                  <a:gd name="T5" fmla="*/ 18 h 169"/>
                  <a:gd name="T6" fmla="*/ 0 w 140"/>
                  <a:gd name="T7" fmla="*/ 20 h 169"/>
                  <a:gd name="T8" fmla="*/ 1 w 140"/>
                  <a:gd name="T9" fmla="*/ 23 h 169"/>
                  <a:gd name="T10" fmla="*/ 21 w 140"/>
                  <a:gd name="T11" fmla="*/ 81 h 169"/>
                  <a:gd name="T12" fmla="*/ 23 w 140"/>
                  <a:gd name="T13" fmla="*/ 83 h 169"/>
                  <a:gd name="T14" fmla="*/ 24 w 140"/>
                  <a:gd name="T15" fmla="*/ 85 h 169"/>
                  <a:gd name="T16" fmla="*/ 29 w 140"/>
                  <a:gd name="T17" fmla="*/ 85 h 169"/>
                  <a:gd name="T18" fmla="*/ 53 w 140"/>
                  <a:gd name="T19" fmla="*/ 72 h 169"/>
                  <a:gd name="T20" fmla="*/ 55 w 140"/>
                  <a:gd name="T21" fmla="*/ 70 h 169"/>
                  <a:gd name="T22" fmla="*/ 57 w 140"/>
                  <a:gd name="T23" fmla="*/ 67 h 169"/>
                  <a:gd name="T24" fmla="*/ 57 w 140"/>
                  <a:gd name="T25" fmla="*/ 62 h 169"/>
                  <a:gd name="T26" fmla="*/ 36 w 140"/>
                  <a:gd name="T27" fmla="*/ 4 h 169"/>
                  <a:gd name="T28" fmla="*/ 35 w 140"/>
                  <a:gd name="T29" fmla="*/ 2 h 169"/>
                  <a:gd name="T30" fmla="*/ 32 w 140"/>
                  <a:gd name="T31" fmla="*/ 0 h 169"/>
                  <a:gd name="T32" fmla="*/ 27 w 140"/>
                  <a:gd name="T33" fmla="*/ 0 h 169"/>
                  <a:gd name="T34" fmla="*/ 4 w 140"/>
                  <a:gd name="T35" fmla="*/ 13 h 1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0"/>
                  <a:gd name="T55" fmla="*/ 0 h 169"/>
                  <a:gd name="T56" fmla="*/ 140 w 140"/>
                  <a:gd name="T57" fmla="*/ 169 h 16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0" h="169">
                    <a:moveTo>
                      <a:pt x="10" y="25"/>
                    </a:moveTo>
                    <a:lnTo>
                      <a:pt x="4" y="29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52" y="161"/>
                    </a:lnTo>
                    <a:lnTo>
                      <a:pt x="56" y="165"/>
                    </a:lnTo>
                    <a:lnTo>
                      <a:pt x="60" y="169"/>
                    </a:lnTo>
                    <a:lnTo>
                      <a:pt x="72" y="169"/>
                    </a:lnTo>
                    <a:lnTo>
                      <a:pt x="132" y="144"/>
                    </a:lnTo>
                    <a:lnTo>
                      <a:pt x="136" y="140"/>
                    </a:lnTo>
                    <a:lnTo>
                      <a:pt x="140" y="134"/>
                    </a:lnTo>
                    <a:lnTo>
                      <a:pt x="140" y="124"/>
                    </a:lnTo>
                    <a:lnTo>
                      <a:pt x="89" y="8"/>
                    </a:lnTo>
                    <a:lnTo>
                      <a:pt x="87" y="4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FFB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3" name="Freeform 137"/>
              <p:cNvSpPr>
                <a:spLocks/>
              </p:cNvSpPr>
              <p:nvPr/>
            </p:nvSpPr>
            <p:spPr bwMode="auto">
              <a:xfrm rot="2760634">
                <a:off x="3427" y="2679"/>
                <a:ext cx="88" cy="118"/>
              </a:xfrm>
              <a:custGeom>
                <a:avLst/>
                <a:gdLst>
                  <a:gd name="T0" fmla="*/ 4 w 138"/>
                  <a:gd name="T1" fmla="*/ 13 h 165"/>
                  <a:gd name="T2" fmla="*/ 2 w 138"/>
                  <a:gd name="T3" fmla="*/ 14 h 165"/>
                  <a:gd name="T4" fmla="*/ 1 w 138"/>
                  <a:gd name="T5" fmla="*/ 17 h 165"/>
                  <a:gd name="T6" fmla="*/ 0 w 138"/>
                  <a:gd name="T7" fmla="*/ 20 h 165"/>
                  <a:gd name="T8" fmla="*/ 1 w 138"/>
                  <a:gd name="T9" fmla="*/ 23 h 165"/>
                  <a:gd name="T10" fmla="*/ 21 w 138"/>
                  <a:gd name="T11" fmla="*/ 80 h 165"/>
                  <a:gd name="T12" fmla="*/ 22 w 138"/>
                  <a:gd name="T13" fmla="*/ 82 h 165"/>
                  <a:gd name="T14" fmla="*/ 24 w 138"/>
                  <a:gd name="T15" fmla="*/ 84 h 165"/>
                  <a:gd name="T16" fmla="*/ 29 w 138"/>
                  <a:gd name="T17" fmla="*/ 84 h 165"/>
                  <a:gd name="T18" fmla="*/ 53 w 138"/>
                  <a:gd name="T19" fmla="*/ 72 h 165"/>
                  <a:gd name="T20" fmla="*/ 54 w 138"/>
                  <a:gd name="T21" fmla="*/ 69 h 165"/>
                  <a:gd name="T22" fmla="*/ 56 w 138"/>
                  <a:gd name="T23" fmla="*/ 67 h 165"/>
                  <a:gd name="T24" fmla="*/ 56 w 138"/>
                  <a:gd name="T25" fmla="*/ 62 h 165"/>
                  <a:gd name="T26" fmla="*/ 36 w 138"/>
                  <a:gd name="T27" fmla="*/ 4 h 165"/>
                  <a:gd name="T28" fmla="*/ 34 w 138"/>
                  <a:gd name="T29" fmla="*/ 2 h 165"/>
                  <a:gd name="T30" fmla="*/ 33 w 138"/>
                  <a:gd name="T31" fmla="*/ 0 h 165"/>
                  <a:gd name="T32" fmla="*/ 27 w 138"/>
                  <a:gd name="T33" fmla="*/ 0 h 165"/>
                  <a:gd name="T34" fmla="*/ 4 w 138"/>
                  <a:gd name="T35" fmla="*/ 13 h 1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165"/>
                  <a:gd name="T56" fmla="*/ 138 w 138"/>
                  <a:gd name="T57" fmla="*/ 165 h 16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165">
                    <a:moveTo>
                      <a:pt x="10" y="25"/>
                    </a:moveTo>
                    <a:lnTo>
                      <a:pt x="4" y="27"/>
                    </a:lnTo>
                    <a:lnTo>
                      <a:pt x="2" y="33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52" y="157"/>
                    </a:lnTo>
                    <a:lnTo>
                      <a:pt x="54" y="161"/>
                    </a:lnTo>
                    <a:lnTo>
                      <a:pt x="60" y="165"/>
                    </a:lnTo>
                    <a:lnTo>
                      <a:pt x="72" y="165"/>
                    </a:lnTo>
                    <a:lnTo>
                      <a:pt x="130" y="140"/>
                    </a:lnTo>
                    <a:lnTo>
                      <a:pt x="134" y="136"/>
                    </a:lnTo>
                    <a:lnTo>
                      <a:pt x="138" y="132"/>
                    </a:lnTo>
                    <a:lnTo>
                      <a:pt x="138" y="120"/>
                    </a:lnTo>
                    <a:lnTo>
                      <a:pt x="89" y="8"/>
                    </a:lnTo>
                    <a:lnTo>
                      <a:pt x="85" y="4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FFBB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4" name="Freeform 138"/>
              <p:cNvSpPr>
                <a:spLocks/>
              </p:cNvSpPr>
              <p:nvPr/>
            </p:nvSpPr>
            <p:spPr bwMode="auto">
              <a:xfrm rot="2760634">
                <a:off x="3429" y="2682"/>
                <a:ext cx="85" cy="114"/>
              </a:xfrm>
              <a:custGeom>
                <a:avLst/>
                <a:gdLst>
                  <a:gd name="T0" fmla="*/ 4 w 134"/>
                  <a:gd name="T1" fmla="*/ 13 h 161"/>
                  <a:gd name="T2" fmla="*/ 2 w 134"/>
                  <a:gd name="T3" fmla="*/ 13 h 161"/>
                  <a:gd name="T4" fmla="*/ 1 w 134"/>
                  <a:gd name="T5" fmla="*/ 16 h 161"/>
                  <a:gd name="T6" fmla="*/ 0 w 134"/>
                  <a:gd name="T7" fmla="*/ 20 h 161"/>
                  <a:gd name="T8" fmla="*/ 1 w 134"/>
                  <a:gd name="T9" fmla="*/ 21 h 161"/>
                  <a:gd name="T10" fmla="*/ 20 w 134"/>
                  <a:gd name="T11" fmla="*/ 76 h 161"/>
                  <a:gd name="T12" fmla="*/ 21 w 134"/>
                  <a:gd name="T13" fmla="*/ 79 h 161"/>
                  <a:gd name="T14" fmla="*/ 23 w 134"/>
                  <a:gd name="T15" fmla="*/ 81 h 161"/>
                  <a:gd name="T16" fmla="*/ 28 w 134"/>
                  <a:gd name="T17" fmla="*/ 81 h 161"/>
                  <a:gd name="T18" fmla="*/ 51 w 134"/>
                  <a:gd name="T19" fmla="*/ 68 h 161"/>
                  <a:gd name="T20" fmla="*/ 52 w 134"/>
                  <a:gd name="T21" fmla="*/ 66 h 161"/>
                  <a:gd name="T22" fmla="*/ 54 w 134"/>
                  <a:gd name="T23" fmla="*/ 64 h 161"/>
                  <a:gd name="T24" fmla="*/ 54 w 134"/>
                  <a:gd name="T25" fmla="*/ 59 h 161"/>
                  <a:gd name="T26" fmla="*/ 35 w 134"/>
                  <a:gd name="T27" fmla="*/ 4 h 161"/>
                  <a:gd name="T28" fmla="*/ 34 w 134"/>
                  <a:gd name="T29" fmla="*/ 2 h 161"/>
                  <a:gd name="T30" fmla="*/ 32 w 134"/>
                  <a:gd name="T31" fmla="*/ 0 h 161"/>
                  <a:gd name="T32" fmla="*/ 27 w 134"/>
                  <a:gd name="T33" fmla="*/ 0 h 161"/>
                  <a:gd name="T34" fmla="*/ 4 w 134"/>
                  <a:gd name="T35" fmla="*/ 13 h 1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4"/>
                  <a:gd name="T55" fmla="*/ 0 h 161"/>
                  <a:gd name="T56" fmla="*/ 134 w 134"/>
                  <a:gd name="T57" fmla="*/ 161 h 1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4" h="161">
                    <a:moveTo>
                      <a:pt x="11" y="25"/>
                    </a:moveTo>
                    <a:lnTo>
                      <a:pt x="4" y="27"/>
                    </a:lnTo>
                    <a:lnTo>
                      <a:pt x="2" y="33"/>
                    </a:lnTo>
                    <a:lnTo>
                      <a:pt x="0" y="39"/>
                    </a:lnTo>
                    <a:lnTo>
                      <a:pt x="2" y="43"/>
                    </a:lnTo>
                    <a:lnTo>
                      <a:pt x="50" y="153"/>
                    </a:lnTo>
                    <a:lnTo>
                      <a:pt x="52" y="157"/>
                    </a:lnTo>
                    <a:lnTo>
                      <a:pt x="58" y="161"/>
                    </a:lnTo>
                    <a:lnTo>
                      <a:pt x="70" y="161"/>
                    </a:lnTo>
                    <a:lnTo>
                      <a:pt x="126" y="136"/>
                    </a:lnTo>
                    <a:lnTo>
                      <a:pt x="130" y="132"/>
                    </a:lnTo>
                    <a:lnTo>
                      <a:pt x="134" y="128"/>
                    </a:lnTo>
                    <a:lnTo>
                      <a:pt x="134" y="118"/>
                    </a:lnTo>
                    <a:lnTo>
                      <a:pt x="87" y="8"/>
                    </a:lnTo>
                    <a:lnTo>
                      <a:pt x="83" y="4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B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5" name="Freeform 139"/>
              <p:cNvSpPr>
                <a:spLocks/>
              </p:cNvSpPr>
              <p:nvPr/>
            </p:nvSpPr>
            <p:spPr bwMode="auto">
              <a:xfrm rot="2760634">
                <a:off x="3430" y="2682"/>
                <a:ext cx="82" cy="112"/>
              </a:xfrm>
              <a:custGeom>
                <a:avLst/>
                <a:gdLst>
                  <a:gd name="T0" fmla="*/ 4 w 130"/>
                  <a:gd name="T1" fmla="*/ 11 h 157"/>
                  <a:gd name="T2" fmla="*/ 1 w 130"/>
                  <a:gd name="T3" fmla="*/ 16 h 157"/>
                  <a:gd name="T4" fmla="*/ 0 w 130"/>
                  <a:gd name="T5" fmla="*/ 19 h 157"/>
                  <a:gd name="T6" fmla="*/ 1 w 130"/>
                  <a:gd name="T7" fmla="*/ 22 h 157"/>
                  <a:gd name="T8" fmla="*/ 19 w 130"/>
                  <a:gd name="T9" fmla="*/ 76 h 157"/>
                  <a:gd name="T10" fmla="*/ 21 w 130"/>
                  <a:gd name="T11" fmla="*/ 78 h 157"/>
                  <a:gd name="T12" fmla="*/ 22 w 130"/>
                  <a:gd name="T13" fmla="*/ 80 h 157"/>
                  <a:gd name="T14" fmla="*/ 27 w 130"/>
                  <a:gd name="T15" fmla="*/ 80 h 157"/>
                  <a:gd name="T16" fmla="*/ 49 w 130"/>
                  <a:gd name="T17" fmla="*/ 68 h 157"/>
                  <a:gd name="T18" fmla="*/ 50 w 130"/>
                  <a:gd name="T19" fmla="*/ 66 h 157"/>
                  <a:gd name="T20" fmla="*/ 52 w 130"/>
                  <a:gd name="T21" fmla="*/ 64 h 157"/>
                  <a:gd name="T22" fmla="*/ 52 w 130"/>
                  <a:gd name="T23" fmla="*/ 58 h 157"/>
                  <a:gd name="T24" fmla="*/ 33 w 130"/>
                  <a:gd name="T25" fmla="*/ 4 h 157"/>
                  <a:gd name="T26" fmla="*/ 32 w 130"/>
                  <a:gd name="T27" fmla="*/ 2 h 157"/>
                  <a:gd name="T28" fmla="*/ 30 w 130"/>
                  <a:gd name="T29" fmla="*/ 0 h 157"/>
                  <a:gd name="T30" fmla="*/ 25 w 130"/>
                  <a:gd name="T31" fmla="*/ 0 h 157"/>
                  <a:gd name="T32" fmla="*/ 4 w 130"/>
                  <a:gd name="T33" fmla="*/ 11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0"/>
                  <a:gd name="T52" fmla="*/ 0 h 157"/>
                  <a:gd name="T53" fmla="*/ 130 w 130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0" h="157">
                    <a:moveTo>
                      <a:pt x="9" y="23"/>
                    </a:moveTo>
                    <a:lnTo>
                      <a:pt x="2" y="31"/>
                    </a:lnTo>
                    <a:lnTo>
                      <a:pt x="0" y="37"/>
                    </a:lnTo>
                    <a:lnTo>
                      <a:pt x="2" y="44"/>
                    </a:lnTo>
                    <a:lnTo>
                      <a:pt x="48" y="149"/>
                    </a:lnTo>
                    <a:lnTo>
                      <a:pt x="52" y="153"/>
                    </a:lnTo>
                    <a:lnTo>
                      <a:pt x="56" y="157"/>
                    </a:lnTo>
                    <a:lnTo>
                      <a:pt x="68" y="157"/>
                    </a:lnTo>
                    <a:lnTo>
                      <a:pt x="122" y="134"/>
                    </a:lnTo>
                    <a:lnTo>
                      <a:pt x="126" y="130"/>
                    </a:lnTo>
                    <a:lnTo>
                      <a:pt x="130" y="126"/>
                    </a:lnTo>
                    <a:lnTo>
                      <a:pt x="130" y="114"/>
                    </a:lnTo>
                    <a:lnTo>
                      <a:pt x="83" y="8"/>
                    </a:lnTo>
                    <a:lnTo>
                      <a:pt x="81" y="4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6" name="Freeform 140"/>
              <p:cNvSpPr>
                <a:spLocks/>
              </p:cNvSpPr>
              <p:nvPr/>
            </p:nvSpPr>
            <p:spPr bwMode="auto">
              <a:xfrm rot="2760634">
                <a:off x="3431" y="2684"/>
                <a:ext cx="81" cy="110"/>
              </a:xfrm>
              <a:custGeom>
                <a:avLst/>
                <a:gdLst>
                  <a:gd name="T0" fmla="*/ 4 w 128"/>
                  <a:gd name="T1" fmla="*/ 12 h 153"/>
                  <a:gd name="T2" fmla="*/ 2 w 128"/>
                  <a:gd name="T3" fmla="*/ 13 h 153"/>
                  <a:gd name="T4" fmla="*/ 1 w 128"/>
                  <a:gd name="T5" fmla="*/ 16 h 153"/>
                  <a:gd name="T6" fmla="*/ 0 w 128"/>
                  <a:gd name="T7" fmla="*/ 19 h 153"/>
                  <a:gd name="T8" fmla="*/ 1 w 128"/>
                  <a:gd name="T9" fmla="*/ 22 h 153"/>
                  <a:gd name="T10" fmla="*/ 19 w 128"/>
                  <a:gd name="T11" fmla="*/ 75 h 153"/>
                  <a:gd name="T12" fmla="*/ 20 w 128"/>
                  <a:gd name="T13" fmla="*/ 77 h 153"/>
                  <a:gd name="T14" fmla="*/ 22 w 128"/>
                  <a:gd name="T15" fmla="*/ 79 h 153"/>
                  <a:gd name="T16" fmla="*/ 27 w 128"/>
                  <a:gd name="T17" fmla="*/ 79 h 153"/>
                  <a:gd name="T18" fmla="*/ 48 w 128"/>
                  <a:gd name="T19" fmla="*/ 67 h 153"/>
                  <a:gd name="T20" fmla="*/ 49 w 128"/>
                  <a:gd name="T21" fmla="*/ 65 h 153"/>
                  <a:gd name="T22" fmla="*/ 51 w 128"/>
                  <a:gd name="T23" fmla="*/ 63 h 153"/>
                  <a:gd name="T24" fmla="*/ 51 w 128"/>
                  <a:gd name="T25" fmla="*/ 58 h 153"/>
                  <a:gd name="T26" fmla="*/ 34 w 128"/>
                  <a:gd name="T27" fmla="*/ 4 h 153"/>
                  <a:gd name="T28" fmla="*/ 32 w 128"/>
                  <a:gd name="T29" fmla="*/ 2 h 153"/>
                  <a:gd name="T30" fmla="*/ 30 w 128"/>
                  <a:gd name="T31" fmla="*/ 0 h 153"/>
                  <a:gd name="T32" fmla="*/ 25 w 128"/>
                  <a:gd name="T33" fmla="*/ 0 h 153"/>
                  <a:gd name="T34" fmla="*/ 4 w 128"/>
                  <a:gd name="T35" fmla="*/ 12 h 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8"/>
                  <a:gd name="T55" fmla="*/ 0 h 153"/>
                  <a:gd name="T56" fmla="*/ 128 w 128"/>
                  <a:gd name="T57" fmla="*/ 153 h 1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8" h="153">
                    <a:moveTo>
                      <a:pt x="9" y="23"/>
                    </a:moveTo>
                    <a:lnTo>
                      <a:pt x="4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2" y="42"/>
                    </a:lnTo>
                    <a:lnTo>
                      <a:pt x="48" y="145"/>
                    </a:lnTo>
                    <a:lnTo>
                      <a:pt x="50" y="149"/>
                    </a:lnTo>
                    <a:lnTo>
                      <a:pt x="56" y="153"/>
                    </a:lnTo>
                    <a:lnTo>
                      <a:pt x="66" y="153"/>
                    </a:lnTo>
                    <a:lnTo>
                      <a:pt x="120" y="130"/>
                    </a:lnTo>
                    <a:lnTo>
                      <a:pt x="124" y="126"/>
                    </a:lnTo>
                    <a:lnTo>
                      <a:pt x="128" y="122"/>
                    </a:lnTo>
                    <a:lnTo>
                      <a:pt x="128" y="112"/>
                    </a:lnTo>
                    <a:lnTo>
                      <a:pt x="83" y="9"/>
                    </a:lnTo>
                    <a:lnTo>
                      <a:pt x="79" y="4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E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7" name="Freeform 141"/>
              <p:cNvSpPr>
                <a:spLocks/>
              </p:cNvSpPr>
              <p:nvPr/>
            </p:nvSpPr>
            <p:spPr bwMode="auto">
              <a:xfrm rot="2760634">
                <a:off x="3432" y="2686"/>
                <a:ext cx="79" cy="106"/>
              </a:xfrm>
              <a:custGeom>
                <a:avLst/>
                <a:gdLst>
                  <a:gd name="T0" fmla="*/ 4 w 124"/>
                  <a:gd name="T1" fmla="*/ 11 h 149"/>
                  <a:gd name="T2" fmla="*/ 2 w 124"/>
                  <a:gd name="T3" fmla="*/ 13 h 149"/>
                  <a:gd name="T4" fmla="*/ 1 w 124"/>
                  <a:gd name="T5" fmla="*/ 15 h 149"/>
                  <a:gd name="T6" fmla="*/ 0 w 124"/>
                  <a:gd name="T7" fmla="*/ 18 h 149"/>
                  <a:gd name="T8" fmla="*/ 1 w 124"/>
                  <a:gd name="T9" fmla="*/ 21 h 149"/>
                  <a:gd name="T10" fmla="*/ 18 w 124"/>
                  <a:gd name="T11" fmla="*/ 71 h 149"/>
                  <a:gd name="T12" fmla="*/ 20 w 124"/>
                  <a:gd name="T13" fmla="*/ 73 h 149"/>
                  <a:gd name="T14" fmla="*/ 22 w 124"/>
                  <a:gd name="T15" fmla="*/ 75 h 149"/>
                  <a:gd name="T16" fmla="*/ 26 w 124"/>
                  <a:gd name="T17" fmla="*/ 75 h 149"/>
                  <a:gd name="T18" fmla="*/ 47 w 124"/>
                  <a:gd name="T19" fmla="*/ 64 h 149"/>
                  <a:gd name="T20" fmla="*/ 48 w 124"/>
                  <a:gd name="T21" fmla="*/ 63 h 149"/>
                  <a:gd name="T22" fmla="*/ 50 w 124"/>
                  <a:gd name="T23" fmla="*/ 60 h 149"/>
                  <a:gd name="T24" fmla="*/ 50 w 124"/>
                  <a:gd name="T25" fmla="*/ 55 h 149"/>
                  <a:gd name="T26" fmla="*/ 32 w 124"/>
                  <a:gd name="T27" fmla="*/ 4 h 149"/>
                  <a:gd name="T28" fmla="*/ 31 w 124"/>
                  <a:gd name="T29" fmla="*/ 2 h 149"/>
                  <a:gd name="T30" fmla="*/ 30 w 124"/>
                  <a:gd name="T31" fmla="*/ 0 h 149"/>
                  <a:gd name="T32" fmla="*/ 24 w 124"/>
                  <a:gd name="T33" fmla="*/ 0 h 149"/>
                  <a:gd name="T34" fmla="*/ 4 w 124"/>
                  <a:gd name="T35" fmla="*/ 11 h 1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4"/>
                  <a:gd name="T55" fmla="*/ 0 h 149"/>
                  <a:gd name="T56" fmla="*/ 124 w 124"/>
                  <a:gd name="T57" fmla="*/ 149 h 1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4" h="149">
                    <a:moveTo>
                      <a:pt x="9" y="23"/>
                    </a:moveTo>
                    <a:lnTo>
                      <a:pt x="5" y="25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6" y="141"/>
                    </a:lnTo>
                    <a:lnTo>
                      <a:pt x="48" y="145"/>
                    </a:lnTo>
                    <a:lnTo>
                      <a:pt x="54" y="149"/>
                    </a:lnTo>
                    <a:lnTo>
                      <a:pt x="64" y="149"/>
                    </a:lnTo>
                    <a:lnTo>
                      <a:pt x="116" y="126"/>
                    </a:lnTo>
                    <a:lnTo>
                      <a:pt x="120" y="124"/>
                    </a:lnTo>
                    <a:lnTo>
                      <a:pt x="124" y="120"/>
                    </a:lnTo>
                    <a:lnTo>
                      <a:pt x="124" y="108"/>
                    </a:lnTo>
                    <a:lnTo>
                      <a:pt x="79" y="9"/>
                    </a:lnTo>
                    <a:lnTo>
                      <a:pt x="77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8" name="Freeform 142"/>
              <p:cNvSpPr>
                <a:spLocks/>
              </p:cNvSpPr>
              <p:nvPr/>
            </p:nvSpPr>
            <p:spPr bwMode="auto">
              <a:xfrm rot="2760634">
                <a:off x="3431" y="2687"/>
                <a:ext cx="78" cy="104"/>
              </a:xfrm>
              <a:custGeom>
                <a:avLst/>
                <a:gdLst>
                  <a:gd name="T0" fmla="*/ 4 w 122"/>
                  <a:gd name="T1" fmla="*/ 11 h 145"/>
                  <a:gd name="T2" fmla="*/ 1 w 122"/>
                  <a:gd name="T3" fmla="*/ 15 h 145"/>
                  <a:gd name="T4" fmla="*/ 0 w 122"/>
                  <a:gd name="T5" fmla="*/ 18 h 145"/>
                  <a:gd name="T6" fmla="*/ 1 w 122"/>
                  <a:gd name="T7" fmla="*/ 21 h 145"/>
                  <a:gd name="T8" fmla="*/ 19 w 122"/>
                  <a:gd name="T9" fmla="*/ 72 h 145"/>
                  <a:gd name="T10" fmla="*/ 20 w 122"/>
                  <a:gd name="T11" fmla="*/ 74 h 145"/>
                  <a:gd name="T12" fmla="*/ 21 w 122"/>
                  <a:gd name="T13" fmla="*/ 75 h 145"/>
                  <a:gd name="T14" fmla="*/ 26 w 122"/>
                  <a:gd name="T15" fmla="*/ 75 h 145"/>
                  <a:gd name="T16" fmla="*/ 47 w 122"/>
                  <a:gd name="T17" fmla="*/ 64 h 145"/>
                  <a:gd name="T18" fmla="*/ 48 w 122"/>
                  <a:gd name="T19" fmla="*/ 62 h 145"/>
                  <a:gd name="T20" fmla="*/ 50 w 122"/>
                  <a:gd name="T21" fmla="*/ 60 h 145"/>
                  <a:gd name="T22" fmla="*/ 50 w 122"/>
                  <a:gd name="T23" fmla="*/ 55 h 145"/>
                  <a:gd name="T24" fmla="*/ 33 w 122"/>
                  <a:gd name="T25" fmla="*/ 4 h 145"/>
                  <a:gd name="T26" fmla="*/ 31 w 122"/>
                  <a:gd name="T27" fmla="*/ 3 h 145"/>
                  <a:gd name="T28" fmla="*/ 29 w 122"/>
                  <a:gd name="T29" fmla="*/ 0 h 145"/>
                  <a:gd name="T30" fmla="*/ 24 w 122"/>
                  <a:gd name="T31" fmla="*/ 0 h 145"/>
                  <a:gd name="T32" fmla="*/ 4 w 122"/>
                  <a:gd name="T33" fmla="*/ 11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"/>
                  <a:gd name="T52" fmla="*/ 0 h 145"/>
                  <a:gd name="T53" fmla="*/ 122 w 122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" h="145">
                    <a:moveTo>
                      <a:pt x="9" y="21"/>
                    </a:moveTo>
                    <a:lnTo>
                      <a:pt x="2" y="29"/>
                    </a:lnTo>
                    <a:lnTo>
                      <a:pt x="0" y="35"/>
                    </a:lnTo>
                    <a:lnTo>
                      <a:pt x="2" y="40"/>
                    </a:lnTo>
                    <a:lnTo>
                      <a:pt x="46" y="139"/>
                    </a:lnTo>
                    <a:lnTo>
                      <a:pt x="48" y="143"/>
                    </a:lnTo>
                    <a:lnTo>
                      <a:pt x="52" y="145"/>
                    </a:lnTo>
                    <a:lnTo>
                      <a:pt x="64" y="145"/>
                    </a:lnTo>
                    <a:lnTo>
                      <a:pt x="114" y="124"/>
                    </a:lnTo>
                    <a:lnTo>
                      <a:pt x="118" y="120"/>
                    </a:lnTo>
                    <a:lnTo>
                      <a:pt x="122" y="116"/>
                    </a:lnTo>
                    <a:lnTo>
                      <a:pt x="122" y="106"/>
                    </a:lnTo>
                    <a:lnTo>
                      <a:pt x="79" y="9"/>
                    </a:lnTo>
                    <a:lnTo>
                      <a:pt x="77" y="5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FFC0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59" name="Freeform 143"/>
              <p:cNvSpPr>
                <a:spLocks/>
              </p:cNvSpPr>
              <p:nvPr/>
            </p:nvSpPr>
            <p:spPr bwMode="auto">
              <a:xfrm rot="2760634">
                <a:off x="3434" y="2689"/>
                <a:ext cx="75" cy="100"/>
              </a:xfrm>
              <a:custGeom>
                <a:avLst/>
                <a:gdLst>
                  <a:gd name="T0" fmla="*/ 4 w 118"/>
                  <a:gd name="T1" fmla="*/ 11 h 141"/>
                  <a:gd name="T2" fmla="*/ 2 w 118"/>
                  <a:gd name="T3" fmla="*/ 11 h 141"/>
                  <a:gd name="T4" fmla="*/ 1 w 118"/>
                  <a:gd name="T5" fmla="*/ 13 h 141"/>
                  <a:gd name="T6" fmla="*/ 0 w 118"/>
                  <a:gd name="T7" fmla="*/ 16 h 141"/>
                  <a:gd name="T8" fmla="*/ 1 w 118"/>
                  <a:gd name="T9" fmla="*/ 19 h 141"/>
                  <a:gd name="T10" fmla="*/ 18 w 118"/>
                  <a:gd name="T11" fmla="*/ 68 h 141"/>
                  <a:gd name="T12" fmla="*/ 18 w 118"/>
                  <a:gd name="T13" fmla="*/ 70 h 141"/>
                  <a:gd name="T14" fmla="*/ 20 w 118"/>
                  <a:gd name="T15" fmla="*/ 71 h 141"/>
                  <a:gd name="T16" fmla="*/ 25 w 118"/>
                  <a:gd name="T17" fmla="*/ 71 h 141"/>
                  <a:gd name="T18" fmla="*/ 45 w 118"/>
                  <a:gd name="T19" fmla="*/ 60 h 141"/>
                  <a:gd name="T20" fmla="*/ 48 w 118"/>
                  <a:gd name="T21" fmla="*/ 56 h 141"/>
                  <a:gd name="T22" fmla="*/ 48 w 118"/>
                  <a:gd name="T23" fmla="*/ 52 h 141"/>
                  <a:gd name="T24" fmla="*/ 31 w 118"/>
                  <a:gd name="T25" fmla="*/ 4 h 141"/>
                  <a:gd name="T26" fmla="*/ 28 w 118"/>
                  <a:gd name="T27" fmla="*/ 0 h 141"/>
                  <a:gd name="T28" fmla="*/ 24 w 118"/>
                  <a:gd name="T29" fmla="*/ 0 h 141"/>
                  <a:gd name="T30" fmla="*/ 4 w 118"/>
                  <a:gd name="T31" fmla="*/ 11 h 1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8"/>
                  <a:gd name="T49" fmla="*/ 0 h 141"/>
                  <a:gd name="T50" fmla="*/ 118 w 118"/>
                  <a:gd name="T51" fmla="*/ 141 h 1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8" h="141">
                    <a:moveTo>
                      <a:pt x="9" y="21"/>
                    </a:moveTo>
                    <a:lnTo>
                      <a:pt x="5" y="23"/>
                    </a:lnTo>
                    <a:lnTo>
                      <a:pt x="3" y="27"/>
                    </a:lnTo>
                    <a:lnTo>
                      <a:pt x="0" y="33"/>
                    </a:lnTo>
                    <a:lnTo>
                      <a:pt x="3" y="38"/>
                    </a:lnTo>
                    <a:lnTo>
                      <a:pt x="44" y="135"/>
                    </a:lnTo>
                    <a:lnTo>
                      <a:pt x="46" y="139"/>
                    </a:lnTo>
                    <a:lnTo>
                      <a:pt x="50" y="141"/>
                    </a:lnTo>
                    <a:lnTo>
                      <a:pt x="62" y="141"/>
                    </a:lnTo>
                    <a:lnTo>
                      <a:pt x="112" y="120"/>
                    </a:lnTo>
                    <a:lnTo>
                      <a:pt x="118" y="112"/>
                    </a:lnTo>
                    <a:lnTo>
                      <a:pt x="118" y="104"/>
                    </a:lnTo>
                    <a:lnTo>
                      <a:pt x="77" y="7"/>
                    </a:lnTo>
                    <a:lnTo>
                      <a:pt x="69" y="0"/>
                    </a:lnTo>
                    <a:lnTo>
                      <a:pt x="58" y="0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FFC1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0" name="Freeform 144"/>
              <p:cNvSpPr>
                <a:spLocks/>
              </p:cNvSpPr>
              <p:nvPr/>
            </p:nvSpPr>
            <p:spPr bwMode="auto">
              <a:xfrm rot="2760634">
                <a:off x="3434" y="2689"/>
                <a:ext cx="72" cy="97"/>
              </a:xfrm>
              <a:custGeom>
                <a:avLst/>
                <a:gdLst>
                  <a:gd name="T0" fmla="*/ 3 w 113"/>
                  <a:gd name="T1" fmla="*/ 10 h 136"/>
                  <a:gd name="T2" fmla="*/ 2 w 113"/>
                  <a:gd name="T3" fmla="*/ 11 h 136"/>
                  <a:gd name="T4" fmla="*/ 1 w 113"/>
                  <a:gd name="T5" fmla="*/ 14 h 136"/>
                  <a:gd name="T6" fmla="*/ 0 w 113"/>
                  <a:gd name="T7" fmla="*/ 17 h 136"/>
                  <a:gd name="T8" fmla="*/ 1 w 113"/>
                  <a:gd name="T9" fmla="*/ 19 h 136"/>
                  <a:gd name="T10" fmla="*/ 17 w 113"/>
                  <a:gd name="T11" fmla="*/ 66 h 136"/>
                  <a:gd name="T12" fmla="*/ 20 w 113"/>
                  <a:gd name="T13" fmla="*/ 69 h 136"/>
                  <a:gd name="T14" fmla="*/ 24 w 113"/>
                  <a:gd name="T15" fmla="*/ 69 h 136"/>
                  <a:gd name="T16" fmla="*/ 43 w 113"/>
                  <a:gd name="T17" fmla="*/ 58 h 136"/>
                  <a:gd name="T18" fmla="*/ 45 w 113"/>
                  <a:gd name="T19" fmla="*/ 58 h 136"/>
                  <a:gd name="T20" fmla="*/ 46 w 113"/>
                  <a:gd name="T21" fmla="*/ 56 h 136"/>
                  <a:gd name="T22" fmla="*/ 46 w 113"/>
                  <a:gd name="T23" fmla="*/ 51 h 136"/>
                  <a:gd name="T24" fmla="*/ 29 w 113"/>
                  <a:gd name="T25" fmla="*/ 3 h 136"/>
                  <a:gd name="T26" fmla="*/ 29 w 113"/>
                  <a:gd name="T27" fmla="*/ 1 h 136"/>
                  <a:gd name="T28" fmla="*/ 27 w 113"/>
                  <a:gd name="T29" fmla="*/ 0 h 136"/>
                  <a:gd name="T30" fmla="*/ 22 w 113"/>
                  <a:gd name="T31" fmla="*/ 0 h 136"/>
                  <a:gd name="T32" fmla="*/ 3 w 113"/>
                  <a:gd name="T33" fmla="*/ 10 h 1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3"/>
                  <a:gd name="T52" fmla="*/ 0 h 136"/>
                  <a:gd name="T53" fmla="*/ 113 w 113"/>
                  <a:gd name="T54" fmla="*/ 136 h 1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3" h="136">
                    <a:moveTo>
                      <a:pt x="8" y="20"/>
                    </a:moveTo>
                    <a:lnTo>
                      <a:pt x="4" y="22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2" y="37"/>
                    </a:lnTo>
                    <a:lnTo>
                      <a:pt x="41" y="129"/>
                    </a:lnTo>
                    <a:lnTo>
                      <a:pt x="49" y="136"/>
                    </a:lnTo>
                    <a:lnTo>
                      <a:pt x="59" y="136"/>
                    </a:lnTo>
                    <a:lnTo>
                      <a:pt x="107" y="115"/>
                    </a:lnTo>
                    <a:lnTo>
                      <a:pt x="111" y="113"/>
                    </a:lnTo>
                    <a:lnTo>
                      <a:pt x="113" y="109"/>
                    </a:lnTo>
                    <a:lnTo>
                      <a:pt x="113" y="99"/>
                    </a:lnTo>
                    <a:lnTo>
                      <a:pt x="72" y="6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FFC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1" name="Freeform 145"/>
              <p:cNvSpPr>
                <a:spLocks/>
              </p:cNvSpPr>
              <p:nvPr/>
            </p:nvSpPr>
            <p:spPr bwMode="auto">
              <a:xfrm rot="2760634">
                <a:off x="3437" y="2692"/>
                <a:ext cx="69" cy="94"/>
              </a:xfrm>
              <a:custGeom>
                <a:avLst/>
                <a:gdLst>
                  <a:gd name="T0" fmla="*/ 3 w 109"/>
                  <a:gd name="T1" fmla="*/ 10 h 132"/>
                  <a:gd name="T2" fmla="*/ 1 w 109"/>
                  <a:gd name="T3" fmla="*/ 14 h 132"/>
                  <a:gd name="T4" fmla="*/ 0 w 109"/>
                  <a:gd name="T5" fmla="*/ 16 h 132"/>
                  <a:gd name="T6" fmla="*/ 1 w 109"/>
                  <a:gd name="T7" fmla="*/ 18 h 132"/>
                  <a:gd name="T8" fmla="*/ 16 w 109"/>
                  <a:gd name="T9" fmla="*/ 63 h 132"/>
                  <a:gd name="T10" fmla="*/ 17 w 109"/>
                  <a:gd name="T11" fmla="*/ 66 h 132"/>
                  <a:gd name="T12" fmla="*/ 19 w 109"/>
                  <a:gd name="T13" fmla="*/ 67 h 132"/>
                  <a:gd name="T14" fmla="*/ 23 w 109"/>
                  <a:gd name="T15" fmla="*/ 67 h 132"/>
                  <a:gd name="T16" fmla="*/ 41 w 109"/>
                  <a:gd name="T17" fmla="*/ 57 h 132"/>
                  <a:gd name="T18" fmla="*/ 44 w 109"/>
                  <a:gd name="T19" fmla="*/ 53 h 132"/>
                  <a:gd name="T20" fmla="*/ 44 w 109"/>
                  <a:gd name="T21" fmla="*/ 49 h 132"/>
                  <a:gd name="T22" fmla="*/ 28 w 109"/>
                  <a:gd name="T23" fmla="*/ 3 h 132"/>
                  <a:gd name="T24" fmla="*/ 27 w 109"/>
                  <a:gd name="T25" fmla="*/ 1 h 132"/>
                  <a:gd name="T26" fmla="*/ 26 w 109"/>
                  <a:gd name="T27" fmla="*/ 0 h 132"/>
                  <a:gd name="T28" fmla="*/ 22 w 109"/>
                  <a:gd name="T29" fmla="*/ 0 h 132"/>
                  <a:gd name="T30" fmla="*/ 3 w 109"/>
                  <a:gd name="T31" fmla="*/ 10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132"/>
                  <a:gd name="T50" fmla="*/ 109 w 109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132">
                    <a:moveTo>
                      <a:pt x="8" y="20"/>
                    </a:moveTo>
                    <a:lnTo>
                      <a:pt x="2" y="26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41" y="125"/>
                    </a:lnTo>
                    <a:lnTo>
                      <a:pt x="43" y="130"/>
                    </a:lnTo>
                    <a:lnTo>
                      <a:pt x="47" y="132"/>
                    </a:lnTo>
                    <a:lnTo>
                      <a:pt x="57" y="132"/>
                    </a:lnTo>
                    <a:lnTo>
                      <a:pt x="103" y="113"/>
                    </a:lnTo>
                    <a:lnTo>
                      <a:pt x="109" y="105"/>
                    </a:lnTo>
                    <a:lnTo>
                      <a:pt x="109" y="97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FFC3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2" name="Freeform 146"/>
              <p:cNvSpPr>
                <a:spLocks/>
              </p:cNvSpPr>
              <p:nvPr/>
            </p:nvSpPr>
            <p:spPr bwMode="auto">
              <a:xfrm rot="2760634">
                <a:off x="3437" y="2693"/>
                <a:ext cx="68" cy="91"/>
              </a:xfrm>
              <a:custGeom>
                <a:avLst/>
                <a:gdLst>
                  <a:gd name="T0" fmla="*/ 3 w 107"/>
                  <a:gd name="T1" fmla="*/ 9 h 128"/>
                  <a:gd name="T2" fmla="*/ 2 w 107"/>
                  <a:gd name="T3" fmla="*/ 10 h 128"/>
                  <a:gd name="T4" fmla="*/ 1 w 107"/>
                  <a:gd name="T5" fmla="*/ 12 h 128"/>
                  <a:gd name="T6" fmla="*/ 0 w 107"/>
                  <a:gd name="T7" fmla="*/ 16 h 128"/>
                  <a:gd name="T8" fmla="*/ 1 w 107"/>
                  <a:gd name="T9" fmla="*/ 18 h 128"/>
                  <a:gd name="T10" fmla="*/ 16 w 107"/>
                  <a:gd name="T11" fmla="*/ 61 h 128"/>
                  <a:gd name="T12" fmla="*/ 17 w 107"/>
                  <a:gd name="T13" fmla="*/ 63 h 128"/>
                  <a:gd name="T14" fmla="*/ 18 w 107"/>
                  <a:gd name="T15" fmla="*/ 65 h 128"/>
                  <a:gd name="T16" fmla="*/ 22 w 107"/>
                  <a:gd name="T17" fmla="*/ 65 h 128"/>
                  <a:gd name="T18" fmla="*/ 41 w 107"/>
                  <a:gd name="T19" fmla="*/ 55 h 128"/>
                  <a:gd name="T20" fmla="*/ 43 w 107"/>
                  <a:gd name="T21" fmla="*/ 51 h 128"/>
                  <a:gd name="T22" fmla="*/ 43 w 107"/>
                  <a:gd name="T23" fmla="*/ 46 h 128"/>
                  <a:gd name="T24" fmla="*/ 27 w 107"/>
                  <a:gd name="T25" fmla="*/ 3 h 128"/>
                  <a:gd name="T26" fmla="*/ 25 w 107"/>
                  <a:gd name="T27" fmla="*/ 0 h 128"/>
                  <a:gd name="T28" fmla="*/ 22 w 107"/>
                  <a:gd name="T29" fmla="*/ 0 h 128"/>
                  <a:gd name="T30" fmla="*/ 3 w 107"/>
                  <a:gd name="T31" fmla="*/ 9 h 1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28"/>
                  <a:gd name="T50" fmla="*/ 107 w 107"/>
                  <a:gd name="T51" fmla="*/ 128 h 1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28">
                    <a:moveTo>
                      <a:pt x="8" y="18"/>
                    </a:moveTo>
                    <a:lnTo>
                      <a:pt x="4" y="20"/>
                    </a:lnTo>
                    <a:lnTo>
                      <a:pt x="2" y="24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39" y="121"/>
                    </a:lnTo>
                    <a:lnTo>
                      <a:pt x="41" y="125"/>
                    </a:lnTo>
                    <a:lnTo>
                      <a:pt x="45" y="128"/>
                    </a:lnTo>
                    <a:lnTo>
                      <a:pt x="55" y="128"/>
                    </a:lnTo>
                    <a:lnTo>
                      <a:pt x="101" y="109"/>
                    </a:lnTo>
                    <a:lnTo>
                      <a:pt x="107" y="101"/>
                    </a:lnTo>
                    <a:lnTo>
                      <a:pt x="107" y="92"/>
                    </a:lnTo>
                    <a:lnTo>
                      <a:pt x="68" y="6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C3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3" name="Freeform 147"/>
              <p:cNvSpPr>
                <a:spLocks/>
              </p:cNvSpPr>
              <p:nvPr/>
            </p:nvSpPr>
            <p:spPr bwMode="auto">
              <a:xfrm rot="2760634">
                <a:off x="3438" y="2695"/>
                <a:ext cx="67" cy="88"/>
              </a:xfrm>
              <a:custGeom>
                <a:avLst/>
                <a:gdLst>
                  <a:gd name="T0" fmla="*/ 3 w 105"/>
                  <a:gd name="T1" fmla="*/ 9 h 123"/>
                  <a:gd name="T2" fmla="*/ 1 w 105"/>
                  <a:gd name="T3" fmla="*/ 12 h 123"/>
                  <a:gd name="T4" fmla="*/ 0 w 105"/>
                  <a:gd name="T5" fmla="*/ 15 h 123"/>
                  <a:gd name="T6" fmla="*/ 1 w 105"/>
                  <a:gd name="T7" fmla="*/ 17 h 123"/>
                  <a:gd name="T8" fmla="*/ 16 w 105"/>
                  <a:gd name="T9" fmla="*/ 60 h 123"/>
                  <a:gd name="T10" fmla="*/ 17 w 105"/>
                  <a:gd name="T11" fmla="*/ 62 h 123"/>
                  <a:gd name="T12" fmla="*/ 19 w 105"/>
                  <a:gd name="T13" fmla="*/ 63 h 123"/>
                  <a:gd name="T14" fmla="*/ 22 w 105"/>
                  <a:gd name="T15" fmla="*/ 63 h 123"/>
                  <a:gd name="T16" fmla="*/ 40 w 105"/>
                  <a:gd name="T17" fmla="*/ 54 h 123"/>
                  <a:gd name="T18" fmla="*/ 43 w 105"/>
                  <a:gd name="T19" fmla="*/ 51 h 123"/>
                  <a:gd name="T20" fmla="*/ 43 w 105"/>
                  <a:gd name="T21" fmla="*/ 46 h 123"/>
                  <a:gd name="T22" fmla="*/ 27 w 105"/>
                  <a:gd name="T23" fmla="*/ 3 h 123"/>
                  <a:gd name="T24" fmla="*/ 27 w 105"/>
                  <a:gd name="T25" fmla="*/ 1 h 123"/>
                  <a:gd name="T26" fmla="*/ 26 w 105"/>
                  <a:gd name="T27" fmla="*/ 0 h 123"/>
                  <a:gd name="T28" fmla="*/ 21 w 105"/>
                  <a:gd name="T29" fmla="*/ 0 h 123"/>
                  <a:gd name="T30" fmla="*/ 3 w 105"/>
                  <a:gd name="T31" fmla="*/ 9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123"/>
                  <a:gd name="T50" fmla="*/ 105 w 105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123">
                    <a:moveTo>
                      <a:pt x="8" y="18"/>
                    </a:moveTo>
                    <a:lnTo>
                      <a:pt x="2" y="24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39" y="117"/>
                    </a:lnTo>
                    <a:lnTo>
                      <a:pt x="41" y="121"/>
                    </a:lnTo>
                    <a:lnTo>
                      <a:pt x="45" y="123"/>
                    </a:lnTo>
                    <a:lnTo>
                      <a:pt x="55" y="123"/>
                    </a:lnTo>
                    <a:lnTo>
                      <a:pt x="99" y="105"/>
                    </a:lnTo>
                    <a:lnTo>
                      <a:pt x="105" y="99"/>
                    </a:lnTo>
                    <a:lnTo>
                      <a:pt x="105" y="90"/>
                    </a:lnTo>
                    <a:lnTo>
                      <a:pt x="68" y="6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C4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4" name="Freeform 148"/>
              <p:cNvSpPr>
                <a:spLocks/>
              </p:cNvSpPr>
              <p:nvPr/>
            </p:nvSpPr>
            <p:spPr bwMode="auto">
              <a:xfrm rot="2760634">
                <a:off x="3439" y="2696"/>
                <a:ext cx="64" cy="84"/>
              </a:xfrm>
              <a:custGeom>
                <a:avLst/>
                <a:gdLst>
                  <a:gd name="T0" fmla="*/ 3 w 101"/>
                  <a:gd name="T1" fmla="*/ 9 h 119"/>
                  <a:gd name="T2" fmla="*/ 1 w 101"/>
                  <a:gd name="T3" fmla="*/ 13 h 119"/>
                  <a:gd name="T4" fmla="*/ 0 w 101"/>
                  <a:gd name="T5" fmla="*/ 14 h 119"/>
                  <a:gd name="T6" fmla="*/ 1 w 101"/>
                  <a:gd name="T7" fmla="*/ 16 h 119"/>
                  <a:gd name="T8" fmla="*/ 15 w 101"/>
                  <a:gd name="T9" fmla="*/ 56 h 119"/>
                  <a:gd name="T10" fmla="*/ 16 w 101"/>
                  <a:gd name="T11" fmla="*/ 59 h 119"/>
                  <a:gd name="T12" fmla="*/ 17 w 101"/>
                  <a:gd name="T13" fmla="*/ 59 h 119"/>
                  <a:gd name="T14" fmla="*/ 22 w 101"/>
                  <a:gd name="T15" fmla="*/ 59 h 119"/>
                  <a:gd name="T16" fmla="*/ 38 w 101"/>
                  <a:gd name="T17" fmla="*/ 50 h 119"/>
                  <a:gd name="T18" fmla="*/ 41 w 101"/>
                  <a:gd name="T19" fmla="*/ 47 h 119"/>
                  <a:gd name="T20" fmla="*/ 41 w 101"/>
                  <a:gd name="T21" fmla="*/ 43 h 119"/>
                  <a:gd name="T22" fmla="*/ 26 w 101"/>
                  <a:gd name="T23" fmla="*/ 3 h 119"/>
                  <a:gd name="T24" fmla="*/ 23 w 101"/>
                  <a:gd name="T25" fmla="*/ 0 h 119"/>
                  <a:gd name="T26" fmla="*/ 20 w 101"/>
                  <a:gd name="T27" fmla="*/ 0 h 119"/>
                  <a:gd name="T28" fmla="*/ 3 w 101"/>
                  <a:gd name="T29" fmla="*/ 9 h 1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119"/>
                  <a:gd name="T47" fmla="*/ 101 w 101"/>
                  <a:gd name="T48" fmla="*/ 119 h 1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119">
                    <a:moveTo>
                      <a:pt x="6" y="18"/>
                    </a:moveTo>
                    <a:lnTo>
                      <a:pt x="2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37" y="113"/>
                    </a:lnTo>
                    <a:lnTo>
                      <a:pt x="39" y="117"/>
                    </a:lnTo>
                    <a:lnTo>
                      <a:pt x="43" y="119"/>
                    </a:lnTo>
                    <a:lnTo>
                      <a:pt x="53" y="119"/>
                    </a:lnTo>
                    <a:lnTo>
                      <a:pt x="95" y="101"/>
                    </a:lnTo>
                    <a:lnTo>
                      <a:pt x="101" y="95"/>
                    </a:lnTo>
                    <a:lnTo>
                      <a:pt x="101" y="86"/>
                    </a:lnTo>
                    <a:lnTo>
                      <a:pt x="64" y="6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FC5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5" name="Freeform 149"/>
              <p:cNvSpPr>
                <a:spLocks/>
              </p:cNvSpPr>
              <p:nvPr/>
            </p:nvSpPr>
            <p:spPr bwMode="auto">
              <a:xfrm rot="2760634">
                <a:off x="3441" y="2698"/>
                <a:ext cx="61" cy="82"/>
              </a:xfrm>
              <a:custGeom>
                <a:avLst/>
                <a:gdLst>
                  <a:gd name="T0" fmla="*/ 3 w 97"/>
                  <a:gd name="T1" fmla="*/ 8 h 115"/>
                  <a:gd name="T2" fmla="*/ 2 w 97"/>
                  <a:gd name="T3" fmla="*/ 9 h 115"/>
                  <a:gd name="T4" fmla="*/ 1 w 97"/>
                  <a:gd name="T5" fmla="*/ 11 h 115"/>
                  <a:gd name="T6" fmla="*/ 0 w 97"/>
                  <a:gd name="T7" fmla="*/ 14 h 115"/>
                  <a:gd name="T8" fmla="*/ 1 w 97"/>
                  <a:gd name="T9" fmla="*/ 16 h 115"/>
                  <a:gd name="T10" fmla="*/ 14 w 97"/>
                  <a:gd name="T11" fmla="*/ 56 h 115"/>
                  <a:gd name="T12" fmla="*/ 14 w 97"/>
                  <a:gd name="T13" fmla="*/ 58 h 115"/>
                  <a:gd name="T14" fmla="*/ 16 w 97"/>
                  <a:gd name="T15" fmla="*/ 58 h 115"/>
                  <a:gd name="T16" fmla="*/ 20 w 97"/>
                  <a:gd name="T17" fmla="*/ 58 h 115"/>
                  <a:gd name="T18" fmla="*/ 36 w 97"/>
                  <a:gd name="T19" fmla="*/ 51 h 115"/>
                  <a:gd name="T20" fmla="*/ 38 w 97"/>
                  <a:gd name="T21" fmla="*/ 47 h 115"/>
                  <a:gd name="T22" fmla="*/ 38 w 97"/>
                  <a:gd name="T23" fmla="*/ 43 h 115"/>
                  <a:gd name="T24" fmla="*/ 25 w 97"/>
                  <a:gd name="T25" fmla="*/ 3 h 115"/>
                  <a:gd name="T26" fmla="*/ 22 w 97"/>
                  <a:gd name="T27" fmla="*/ 0 h 115"/>
                  <a:gd name="T28" fmla="*/ 19 w 97"/>
                  <a:gd name="T29" fmla="*/ 0 h 115"/>
                  <a:gd name="T30" fmla="*/ 3 w 97"/>
                  <a:gd name="T31" fmla="*/ 8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"/>
                  <a:gd name="T49" fmla="*/ 0 h 115"/>
                  <a:gd name="T50" fmla="*/ 97 w 97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" h="115">
                    <a:moveTo>
                      <a:pt x="6" y="16"/>
                    </a:moveTo>
                    <a:lnTo>
                      <a:pt x="4" y="18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35" y="109"/>
                    </a:lnTo>
                    <a:lnTo>
                      <a:pt x="37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91" y="99"/>
                    </a:lnTo>
                    <a:lnTo>
                      <a:pt x="97" y="93"/>
                    </a:lnTo>
                    <a:lnTo>
                      <a:pt x="97" y="84"/>
                    </a:lnTo>
                    <a:lnTo>
                      <a:pt x="62" y="6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6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6" name="Freeform 150"/>
              <p:cNvSpPr>
                <a:spLocks/>
              </p:cNvSpPr>
              <p:nvPr/>
            </p:nvSpPr>
            <p:spPr bwMode="auto">
              <a:xfrm rot="2760634">
                <a:off x="3442" y="2699"/>
                <a:ext cx="59" cy="80"/>
              </a:xfrm>
              <a:custGeom>
                <a:avLst/>
                <a:gdLst>
                  <a:gd name="T0" fmla="*/ 3 w 93"/>
                  <a:gd name="T1" fmla="*/ 9 h 111"/>
                  <a:gd name="T2" fmla="*/ 1 w 93"/>
                  <a:gd name="T3" fmla="*/ 12 h 111"/>
                  <a:gd name="T4" fmla="*/ 0 w 93"/>
                  <a:gd name="T5" fmla="*/ 14 h 111"/>
                  <a:gd name="T6" fmla="*/ 1 w 93"/>
                  <a:gd name="T7" fmla="*/ 16 h 111"/>
                  <a:gd name="T8" fmla="*/ 14 w 93"/>
                  <a:gd name="T9" fmla="*/ 55 h 111"/>
                  <a:gd name="T10" fmla="*/ 16 w 93"/>
                  <a:gd name="T11" fmla="*/ 58 h 111"/>
                  <a:gd name="T12" fmla="*/ 19 w 93"/>
                  <a:gd name="T13" fmla="*/ 58 h 111"/>
                  <a:gd name="T14" fmla="*/ 35 w 93"/>
                  <a:gd name="T15" fmla="*/ 49 h 111"/>
                  <a:gd name="T16" fmla="*/ 37 w 93"/>
                  <a:gd name="T17" fmla="*/ 46 h 111"/>
                  <a:gd name="T18" fmla="*/ 37 w 93"/>
                  <a:gd name="T19" fmla="*/ 42 h 111"/>
                  <a:gd name="T20" fmla="*/ 24 w 93"/>
                  <a:gd name="T21" fmla="*/ 3 h 111"/>
                  <a:gd name="T22" fmla="*/ 22 w 93"/>
                  <a:gd name="T23" fmla="*/ 0 h 111"/>
                  <a:gd name="T24" fmla="*/ 18 w 93"/>
                  <a:gd name="T25" fmla="*/ 0 h 111"/>
                  <a:gd name="T26" fmla="*/ 3 w 93"/>
                  <a:gd name="T27" fmla="*/ 9 h 1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3"/>
                  <a:gd name="T43" fmla="*/ 0 h 111"/>
                  <a:gd name="T44" fmla="*/ 93 w 93"/>
                  <a:gd name="T45" fmla="*/ 111 h 1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3" h="111">
                    <a:moveTo>
                      <a:pt x="6" y="16"/>
                    </a:moveTo>
                    <a:lnTo>
                      <a:pt x="2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35" y="107"/>
                    </a:lnTo>
                    <a:lnTo>
                      <a:pt x="41" y="111"/>
                    </a:lnTo>
                    <a:lnTo>
                      <a:pt x="47" y="111"/>
                    </a:lnTo>
                    <a:lnTo>
                      <a:pt x="86" y="95"/>
                    </a:lnTo>
                    <a:lnTo>
                      <a:pt x="93" y="89"/>
                    </a:lnTo>
                    <a:lnTo>
                      <a:pt x="93" y="80"/>
                    </a:lnTo>
                    <a:lnTo>
                      <a:pt x="60" y="6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7" name="Freeform 151"/>
              <p:cNvSpPr>
                <a:spLocks/>
              </p:cNvSpPr>
              <p:nvPr/>
            </p:nvSpPr>
            <p:spPr bwMode="auto">
              <a:xfrm rot="2760634">
                <a:off x="3443" y="2701"/>
                <a:ext cx="58" cy="76"/>
              </a:xfrm>
              <a:custGeom>
                <a:avLst/>
                <a:gdLst>
                  <a:gd name="T0" fmla="*/ 3 w 91"/>
                  <a:gd name="T1" fmla="*/ 8 h 107"/>
                  <a:gd name="T2" fmla="*/ 1 w 91"/>
                  <a:gd name="T3" fmla="*/ 11 h 107"/>
                  <a:gd name="T4" fmla="*/ 0 w 91"/>
                  <a:gd name="T5" fmla="*/ 13 h 107"/>
                  <a:gd name="T6" fmla="*/ 1 w 91"/>
                  <a:gd name="T7" fmla="*/ 15 h 107"/>
                  <a:gd name="T8" fmla="*/ 13 w 91"/>
                  <a:gd name="T9" fmla="*/ 52 h 107"/>
                  <a:gd name="T10" fmla="*/ 16 w 91"/>
                  <a:gd name="T11" fmla="*/ 54 h 107"/>
                  <a:gd name="T12" fmla="*/ 19 w 91"/>
                  <a:gd name="T13" fmla="*/ 54 h 107"/>
                  <a:gd name="T14" fmla="*/ 35 w 91"/>
                  <a:gd name="T15" fmla="*/ 46 h 107"/>
                  <a:gd name="T16" fmla="*/ 37 w 91"/>
                  <a:gd name="T17" fmla="*/ 43 h 107"/>
                  <a:gd name="T18" fmla="*/ 37 w 91"/>
                  <a:gd name="T19" fmla="*/ 39 h 107"/>
                  <a:gd name="T20" fmla="*/ 24 w 91"/>
                  <a:gd name="T21" fmla="*/ 2 h 107"/>
                  <a:gd name="T22" fmla="*/ 21 w 91"/>
                  <a:gd name="T23" fmla="*/ 0 h 107"/>
                  <a:gd name="T24" fmla="*/ 18 w 91"/>
                  <a:gd name="T25" fmla="*/ 0 h 107"/>
                  <a:gd name="T26" fmla="*/ 3 w 91"/>
                  <a:gd name="T27" fmla="*/ 8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1"/>
                  <a:gd name="T43" fmla="*/ 0 h 107"/>
                  <a:gd name="T44" fmla="*/ 91 w 91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1" h="107">
                    <a:moveTo>
                      <a:pt x="6" y="16"/>
                    </a:moveTo>
                    <a:lnTo>
                      <a:pt x="2" y="23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33" y="103"/>
                    </a:lnTo>
                    <a:lnTo>
                      <a:pt x="39" y="107"/>
                    </a:lnTo>
                    <a:lnTo>
                      <a:pt x="47" y="107"/>
                    </a:lnTo>
                    <a:lnTo>
                      <a:pt x="87" y="91"/>
                    </a:lnTo>
                    <a:lnTo>
                      <a:pt x="91" y="85"/>
                    </a:lnTo>
                    <a:lnTo>
                      <a:pt x="91" y="78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8" name="Freeform 152"/>
              <p:cNvSpPr>
                <a:spLocks/>
              </p:cNvSpPr>
              <p:nvPr/>
            </p:nvSpPr>
            <p:spPr bwMode="auto">
              <a:xfrm rot="2760634">
                <a:off x="3444" y="2702"/>
                <a:ext cx="56" cy="74"/>
              </a:xfrm>
              <a:custGeom>
                <a:avLst/>
                <a:gdLst>
                  <a:gd name="T0" fmla="*/ 3 w 87"/>
                  <a:gd name="T1" fmla="*/ 7 h 103"/>
                  <a:gd name="T2" fmla="*/ 1 w 87"/>
                  <a:gd name="T3" fmla="*/ 11 h 103"/>
                  <a:gd name="T4" fmla="*/ 0 w 87"/>
                  <a:gd name="T5" fmla="*/ 12 h 103"/>
                  <a:gd name="T6" fmla="*/ 1 w 87"/>
                  <a:gd name="T7" fmla="*/ 14 h 103"/>
                  <a:gd name="T8" fmla="*/ 14 w 87"/>
                  <a:gd name="T9" fmla="*/ 51 h 103"/>
                  <a:gd name="T10" fmla="*/ 16 w 87"/>
                  <a:gd name="T11" fmla="*/ 53 h 103"/>
                  <a:gd name="T12" fmla="*/ 19 w 87"/>
                  <a:gd name="T13" fmla="*/ 53 h 103"/>
                  <a:gd name="T14" fmla="*/ 34 w 87"/>
                  <a:gd name="T15" fmla="*/ 46 h 103"/>
                  <a:gd name="T16" fmla="*/ 36 w 87"/>
                  <a:gd name="T17" fmla="*/ 43 h 103"/>
                  <a:gd name="T18" fmla="*/ 36 w 87"/>
                  <a:gd name="T19" fmla="*/ 40 h 103"/>
                  <a:gd name="T20" fmla="*/ 23 w 87"/>
                  <a:gd name="T21" fmla="*/ 2 h 103"/>
                  <a:gd name="T22" fmla="*/ 21 w 87"/>
                  <a:gd name="T23" fmla="*/ 0 h 103"/>
                  <a:gd name="T24" fmla="*/ 18 w 87"/>
                  <a:gd name="T25" fmla="*/ 0 h 103"/>
                  <a:gd name="T26" fmla="*/ 3 w 87"/>
                  <a:gd name="T27" fmla="*/ 7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7"/>
                  <a:gd name="T43" fmla="*/ 0 h 103"/>
                  <a:gd name="T44" fmla="*/ 87 w 87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7" h="103">
                    <a:moveTo>
                      <a:pt x="6" y="14"/>
                    </a:moveTo>
                    <a:lnTo>
                      <a:pt x="2" y="21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33" y="99"/>
                    </a:lnTo>
                    <a:lnTo>
                      <a:pt x="39" y="103"/>
                    </a:lnTo>
                    <a:lnTo>
                      <a:pt x="45" y="103"/>
                    </a:lnTo>
                    <a:lnTo>
                      <a:pt x="82" y="89"/>
                    </a:lnTo>
                    <a:lnTo>
                      <a:pt x="87" y="83"/>
                    </a:lnTo>
                    <a:lnTo>
                      <a:pt x="87" y="76"/>
                    </a:lnTo>
                    <a:lnTo>
                      <a:pt x="56" y="4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C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69" name="Freeform 153"/>
              <p:cNvSpPr>
                <a:spLocks/>
              </p:cNvSpPr>
              <p:nvPr/>
            </p:nvSpPr>
            <p:spPr bwMode="auto">
              <a:xfrm rot="2760634">
                <a:off x="3444" y="2703"/>
                <a:ext cx="54" cy="70"/>
              </a:xfrm>
              <a:custGeom>
                <a:avLst/>
                <a:gdLst>
                  <a:gd name="T0" fmla="*/ 3 w 85"/>
                  <a:gd name="T1" fmla="*/ 8 h 99"/>
                  <a:gd name="T2" fmla="*/ 1 w 85"/>
                  <a:gd name="T3" fmla="*/ 11 h 99"/>
                  <a:gd name="T4" fmla="*/ 0 w 85"/>
                  <a:gd name="T5" fmla="*/ 11 h 99"/>
                  <a:gd name="T6" fmla="*/ 1 w 85"/>
                  <a:gd name="T7" fmla="*/ 13 h 99"/>
                  <a:gd name="T8" fmla="*/ 13 w 85"/>
                  <a:gd name="T9" fmla="*/ 47 h 99"/>
                  <a:gd name="T10" fmla="*/ 15 w 85"/>
                  <a:gd name="T11" fmla="*/ 49 h 99"/>
                  <a:gd name="T12" fmla="*/ 17 w 85"/>
                  <a:gd name="T13" fmla="*/ 49 h 99"/>
                  <a:gd name="T14" fmla="*/ 32 w 85"/>
                  <a:gd name="T15" fmla="*/ 42 h 99"/>
                  <a:gd name="T16" fmla="*/ 34 w 85"/>
                  <a:gd name="T17" fmla="*/ 39 h 99"/>
                  <a:gd name="T18" fmla="*/ 34 w 85"/>
                  <a:gd name="T19" fmla="*/ 36 h 99"/>
                  <a:gd name="T20" fmla="*/ 22 w 85"/>
                  <a:gd name="T21" fmla="*/ 2 h 99"/>
                  <a:gd name="T22" fmla="*/ 22 w 85"/>
                  <a:gd name="T23" fmla="*/ 1 h 99"/>
                  <a:gd name="T24" fmla="*/ 20 w 85"/>
                  <a:gd name="T25" fmla="*/ 0 h 99"/>
                  <a:gd name="T26" fmla="*/ 17 w 85"/>
                  <a:gd name="T27" fmla="*/ 0 h 99"/>
                  <a:gd name="T28" fmla="*/ 3 w 85"/>
                  <a:gd name="T29" fmla="*/ 8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99"/>
                  <a:gd name="T47" fmla="*/ 85 w 85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99">
                    <a:moveTo>
                      <a:pt x="6" y="15"/>
                    </a:moveTo>
                    <a:lnTo>
                      <a:pt x="2" y="21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31" y="95"/>
                    </a:lnTo>
                    <a:lnTo>
                      <a:pt x="37" y="99"/>
                    </a:lnTo>
                    <a:lnTo>
                      <a:pt x="43" y="99"/>
                    </a:lnTo>
                    <a:lnTo>
                      <a:pt x="80" y="85"/>
                    </a:lnTo>
                    <a:lnTo>
                      <a:pt x="85" y="78"/>
                    </a:lnTo>
                    <a:lnTo>
                      <a:pt x="85" y="72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C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0" name="Freeform 154"/>
              <p:cNvSpPr>
                <a:spLocks/>
              </p:cNvSpPr>
              <p:nvPr/>
            </p:nvSpPr>
            <p:spPr bwMode="auto">
              <a:xfrm rot="2760634">
                <a:off x="3446" y="2704"/>
                <a:ext cx="50" cy="68"/>
              </a:xfrm>
              <a:custGeom>
                <a:avLst/>
                <a:gdLst>
                  <a:gd name="T0" fmla="*/ 3 w 80"/>
                  <a:gd name="T1" fmla="*/ 8 h 95"/>
                  <a:gd name="T2" fmla="*/ 2 w 80"/>
                  <a:gd name="T3" fmla="*/ 9 h 95"/>
                  <a:gd name="T4" fmla="*/ 1 w 80"/>
                  <a:gd name="T5" fmla="*/ 10 h 95"/>
                  <a:gd name="T6" fmla="*/ 0 w 80"/>
                  <a:gd name="T7" fmla="*/ 11 h 95"/>
                  <a:gd name="T8" fmla="*/ 1 w 80"/>
                  <a:gd name="T9" fmla="*/ 13 h 95"/>
                  <a:gd name="T10" fmla="*/ 12 w 80"/>
                  <a:gd name="T11" fmla="*/ 47 h 95"/>
                  <a:gd name="T12" fmla="*/ 13 w 80"/>
                  <a:gd name="T13" fmla="*/ 48 h 95"/>
                  <a:gd name="T14" fmla="*/ 14 w 80"/>
                  <a:gd name="T15" fmla="*/ 49 h 95"/>
                  <a:gd name="T16" fmla="*/ 16 w 80"/>
                  <a:gd name="T17" fmla="*/ 49 h 95"/>
                  <a:gd name="T18" fmla="*/ 30 w 80"/>
                  <a:gd name="T19" fmla="*/ 42 h 95"/>
                  <a:gd name="T20" fmla="*/ 31 w 80"/>
                  <a:gd name="T21" fmla="*/ 39 h 95"/>
                  <a:gd name="T22" fmla="*/ 31 w 80"/>
                  <a:gd name="T23" fmla="*/ 36 h 95"/>
                  <a:gd name="T24" fmla="*/ 21 w 80"/>
                  <a:gd name="T25" fmla="*/ 2 h 95"/>
                  <a:gd name="T26" fmla="*/ 18 w 80"/>
                  <a:gd name="T27" fmla="*/ 0 h 95"/>
                  <a:gd name="T28" fmla="*/ 15 w 80"/>
                  <a:gd name="T29" fmla="*/ 0 h 95"/>
                  <a:gd name="T30" fmla="*/ 3 w 80"/>
                  <a:gd name="T31" fmla="*/ 8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0"/>
                  <a:gd name="T49" fmla="*/ 0 h 95"/>
                  <a:gd name="T50" fmla="*/ 80 w 80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0" h="95">
                    <a:moveTo>
                      <a:pt x="6" y="15"/>
                    </a:moveTo>
                    <a:lnTo>
                      <a:pt x="4" y="17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31" y="91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41" y="95"/>
                    </a:lnTo>
                    <a:lnTo>
                      <a:pt x="76" y="81"/>
                    </a:lnTo>
                    <a:lnTo>
                      <a:pt x="80" y="76"/>
                    </a:lnTo>
                    <a:lnTo>
                      <a:pt x="80" y="70"/>
                    </a:lnTo>
                    <a:lnTo>
                      <a:pt x="52" y="4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CA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1" name="Freeform 155"/>
              <p:cNvSpPr>
                <a:spLocks/>
              </p:cNvSpPr>
              <p:nvPr/>
            </p:nvSpPr>
            <p:spPr bwMode="auto">
              <a:xfrm rot="2760634">
                <a:off x="3447" y="2706"/>
                <a:ext cx="48" cy="64"/>
              </a:xfrm>
              <a:custGeom>
                <a:avLst/>
                <a:gdLst>
                  <a:gd name="T0" fmla="*/ 3 w 76"/>
                  <a:gd name="T1" fmla="*/ 6 h 91"/>
                  <a:gd name="T2" fmla="*/ 1 w 76"/>
                  <a:gd name="T3" fmla="*/ 9 h 91"/>
                  <a:gd name="T4" fmla="*/ 0 w 76"/>
                  <a:gd name="T5" fmla="*/ 11 h 91"/>
                  <a:gd name="T6" fmla="*/ 1 w 76"/>
                  <a:gd name="T7" fmla="*/ 13 h 91"/>
                  <a:gd name="T8" fmla="*/ 11 w 76"/>
                  <a:gd name="T9" fmla="*/ 43 h 91"/>
                  <a:gd name="T10" fmla="*/ 13 w 76"/>
                  <a:gd name="T11" fmla="*/ 45 h 91"/>
                  <a:gd name="T12" fmla="*/ 16 w 76"/>
                  <a:gd name="T13" fmla="*/ 45 h 91"/>
                  <a:gd name="T14" fmla="*/ 28 w 76"/>
                  <a:gd name="T15" fmla="*/ 39 h 91"/>
                  <a:gd name="T16" fmla="*/ 30 w 76"/>
                  <a:gd name="T17" fmla="*/ 36 h 91"/>
                  <a:gd name="T18" fmla="*/ 30 w 76"/>
                  <a:gd name="T19" fmla="*/ 32 h 91"/>
                  <a:gd name="T20" fmla="*/ 20 w 76"/>
                  <a:gd name="T21" fmla="*/ 2 h 91"/>
                  <a:gd name="T22" fmla="*/ 17 w 76"/>
                  <a:gd name="T23" fmla="*/ 0 h 91"/>
                  <a:gd name="T24" fmla="*/ 15 w 76"/>
                  <a:gd name="T25" fmla="*/ 0 h 91"/>
                  <a:gd name="T26" fmla="*/ 3 w 76"/>
                  <a:gd name="T27" fmla="*/ 6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91"/>
                  <a:gd name="T44" fmla="*/ 76 w 76"/>
                  <a:gd name="T45" fmla="*/ 91 h 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91">
                    <a:moveTo>
                      <a:pt x="6" y="13"/>
                    </a:moveTo>
                    <a:lnTo>
                      <a:pt x="2" y="19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9" y="87"/>
                    </a:lnTo>
                    <a:lnTo>
                      <a:pt x="33" y="91"/>
                    </a:lnTo>
                    <a:lnTo>
                      <a:pt x="39" y="91"/>
                    </a:lnTo>
                    <a:lnTo>
                      <a:pt x="72" y="79"/>
                    </a:lnTo>
                    <a:lnTo>
                      <a:pt x="76" y="72"/>
                    </a:lnTo>
                    <a:lnTo>
                      <a:pt x="76" y="66"/>
                    </a:lnTo>
                    <a:lnTo>
                      <a:pt x="50" y="4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C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2" name="Freeform 156"/>
              <p:cNvSpPr>
                <a:spLocks/>
              </p:cNvSpPr>
              <p:nvPr/>
            </p:nvSpPr>
            <p:spPr bwMode="auto">
              <a:xfrm rot="2760634">
                <a:off x="3448" y="2707"/>
                <a:ext cx="46" cy="62"/>
              </a:xfrm>
              <a:custGeom>
                <a:avLst/>
                <a:gdLst>
                  <a:gd name="T0" fmla="*/ 3 w 72"/>
                  <a:gd name="T1" fmla="*/ 6 h 87"/>
                  <a:gd name="T2" fmla="*/ 1 w 72"/>
                  <a:gd name="T3" fmla="*/ 9 h 87"/>
                  <a:gd name="T4" fmla="*/ 0 w 72"/>
                  <a:gd name="T5" fmla="*/ 11 h 87"/>
                  <a:gd name="T6" fmla="*/ 1 w 72"/>
                  <a:gd name="T7" fmla="*/ 11 h 87"/>
                  <a:gd name="T8" fmla="*/ 11 w 72"/>
                  <a:gd name="T9" fmla="*/ 42 h 87"/>
                  <a:gd name="T10" fmla="*/ 13 w 72"/>
                  <a:gd name="T11" fmla="*/ 44 h 87"/>
                  <a:gd name="T12" fmla="*/ 15 w 72"/>
                  <a:gd name="T13" fmla="*/ 44 h 87"/>
                  <a:gd name="T14" fmla="*/ 27 w 72"/>
                  <a:gd name="T15" fmla="*/ 38 h 87"/>
                  <a:gd name="T16" fmla="*/ 29 w 72"/>
                  <a:gd name="T17" fmla="*/ 36 h 87"/>
                  <a:gd name="T18" fmla="*/ 29 w 72"/>
                  <a:gd name="T19" fmla="*/ 33 h 87"/>
                  <a:gd name="T20" fmla="*/ 20 w 72"/>
                  <a:gd name="T21" fmla="*/ 2 h 87"/>
                  <a:gd name="T22" fmla="*/ 17 w 72"/>
                  <a:gd name="T23" fmla="*/ 0 h 87"/>
                  <a:gd name="T24" fmla="*/ 14 w 72"/>
                  <a:gd name="T25" fmla="*/ 0 h 87"/>
                  <a:gd name="T26" fmla="*/ 3 w 72"/>
                  <a:gd name="T27" fmla="*/ 6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"/>
                  <a:gd name="T43" fmla="*/ 0 h 87"/>
                  <a:gd name="T44" fmla="*/ 72 w 72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" h="87">
                    <a:moveTo>
                      <a:pt x="6" y="13"/>
                    </a:moveTo>
                    <a:lnTo>
                      <a:pt x="2" y="17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27" y="83"/>
                    </a:lnTo>
                    <a:lnTo>
                      <a:pt x="31" y="87"/>
                    </a:lnTo>
                    <a:lnTo>
                      <a:pt x="37" y="87"/>
                    </a:lnTo>
                    <a:lnTo>
                      <a:pt x="68" y="75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48" y="4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CB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3" name="Freeform 157"/>
              <p:cNvSpPr>
                <a:spLocks/>
              </p:cNvSpPr>
              <p:nvPr/>
            </p:nvSpPr>
            <p:spPr bwMode="auto">
              <a:xfrm rot="2760634">
                <a:off x="3449" y="2708"/>
                <a:ext cx="45" cy="61"/>
              </a:xfrm>
              <a:custGeom>
                <a:avLst/>
                <a:gdLst>
                  <a:gd name="T0" fmla="*/ 2 w 70"/>
                  <a:gd name="T1" fmla="*/ 8 h 85"/>
                  <a:gd name="T2" fmla="*/ 1 w 70"/>
                  <a:gd name="T3" fmla="*/ 9 h 85"/>
                  <a:gd name="T4" fmla="*/ 0 w 70"/>
                  <a:gd name="T5" fmla="*/ 10 h 85"/>
                  <a:gd name="T6" fmla="*/ 0 w 70"/>
                  <a:gd name="T7" fmla="*/ 13 h 85"/>
                  <a:gd name="T8" fmla="*/ 11 w 70"/>
                  <a:gd name="T9" fmla="*/ 42 h 85"/>
                  <a:gd name="T10" fmla="*/ 12 w 70"/>
                  <a:gd name="T11" fmla="*/ 43 h 85"/>
                  <a:gd name="T12" fmla="*/ 13 w 70"/>
                  <a:gd name="T13" fmla="*/ 44 h 85"/>
                  <a:gd name="T14" fmla="*/ 15 w 70"/>
                  <a:gd name="T15" fmla="*/ 44 h 85"/>
                  <a:gd name="T16" fmla="*/ 27 w 70"/>
                  <a:gd name="T17" fmla="*/ 37 h 85"/>
                  <a:gd name="T18" fmla="*/ 29 w 70"/>
                  <a:gd name="T19" fmla="*/ 35 h 85"/>
                  <a:gd name="T20" fmla="*/ 29 w 70"/>
                  <a:gd name="T21" fmla="*/ 32 h 85"/>
                  <a:gd name="T22" fmla="*/ 19 w 70"/>
                  <a:gd name="T23" fmla="*/ 3 h 85"/>
                  <a:gd name="T24" fmla="*/ 17 w 70"/>
                  <a:gd name="T25" fmla="*/ 1 h 85"/>
                  <a:gd name="T26" fmla="*/ 15 w 70"/>
                  <a:gd name="T27" fmla="*/ 0 h 85"/>
                  <a:gd name="T28" fmla="*/ 2 w 70"/>
                  <a:gd name="T29" fmla="*/ 8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0"/>
                  <a:gd name="T46" fmla="*/ 0 h 85"/>
                  <a:gd name="T47" fmla="*/ 70 w 70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0" h="85">
                    <a:moveTo>
                      <a:pt x="4" y="15"/>
                    </a:moveTo>
                    <a:lnTo>
                      <a:pt x="2" y="17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7" y="81"/>
                    </a:lnTo>
                    <a:lnTo>
                      <a:pt x="29" y="83"/>
                    </a:lnTo>
                    <a:lnTo>
                      <a:pt x="31" y="85"/>
                    </a:lnTo>
                    <a:lnTo>
                      <a:pt x="37" y="85"/>
                    </a:lnTo>
                    <a:lnTo>
                      <a:pt x="66" y="72"/>
                    </a:lnTo>
                    <a:lnTo>
                      <a:pt x="70" y="68"/>
                    </a:lnTo>
                    <a:lnTo>
                      <a:pt x="70" y="62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FFCC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4" name="Freeform 158"/>
              <p:cNvSpPr>
                <a:spLocks/>
              </p:cNvSpPr>
              <p:nvPr/>
            </p:nvSpPr>
            <p:spPr bwMode="auto">
              <a:xfrm rot="2760634">
                <a:off x="3453" y="2713"/>
                <a:ext cx="36" cy="49"/>
              </a:xfrm>
              <a:custGeom>
                <a:avLst/>
                <a:gdLst>
                  <a:gd name="T0" fmla="*/ 2 w 56"/>
                  <a:gd name="T1" fmla="*/ 5 h 68"/>
                  <a:gd name="T2" fmla="*/ 0 w 56"/>
                  <a:gd name="T3" fmla="*/ 7 h 68"/>
                  <a:gd name="T4" fmla="*/ 0 w 56"/>
                  <a:gd name="T5" fmla="*/ 9 h 68"/>
                  <a:gd name="T6" fmla="*/ 9 w 56"/>
                  <a:gd name="T7" fmla="*/ 35 h 68"/>
                  <a:gd name="T8" fmla="*/ 10 w 56"/>
                  <a:gd name="T9" fmla="*/ 35 h 68"/>
                  <a:gd name="T10" fmla="*/ 12 w 56"/>
                  <a:gd name="T11" fmla="*/ 35 h 68"/>
                  <a:gd name="T12" fmla="*/ 23 w 56"/>
                  <a:gd name="T13" fmla="*/ 31 h 68"/>
                  <a:gd name="T14" fmla="*/ 23 w 56"/>
                  <a:gd name="T15" fmla="*/ 29 h 68"/>
                  <a:gd name="T16" fmla="*/ 23 w 56"/>
                  <a:gd name="T17" fmla="*/ 27 h 68"/>
                  <a:gd name="T18" fmla="*/ 15 w 56"/>
                  <a:gd name="T19" fmla="*/ 2 h 68"/>
                  <a:gd name="T20" fmla="*/ 14 w 56"/>
                  <a:gd name="T21" fmla="*/ 1 h 68"/>
                  <a:gd name="T22" fmla="*/ 12 w 56"/>
                  <a:gd name="T23" fmla="*/ 0 h 68"/>
                  <a:gd name="T24" fmla="*/ 2 w 56"/>
                  <a:gd name="T25" fmla="*/ 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68"/>
                  <a:gd name="T41" fmla="*/ 56 w 56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68">
                    <a:moveTo>
                      <a:pt x="5" y="10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1" y="66"/>
                    </a:lnTo>
                    <a:lnTo>
                      <a:pt x="25" y="68"/>
                    </a:lnTo>
                    <a:lnTo>
                      <a:pt x="29" y="68"/>
                    </a:lnTo>
                    <a:lnTo>
                      <a:pt x="54" y="59"/>
                    </a:lnTo>
                    <a:lnTo>
                      <a:pt x="56" y="55"/>
                    </a:lnTo>
                    <a:lnTo>
                      <a:pt x="56" y="51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E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5" name="Freeform 159"/>
              <p:cNvSpPr>
                <a:spLocks/>
              </p:cNvSpPr>
              <p:nvPr/>
            </p:nvSpPr>
            <p:spPr bwMode="auto">
              <a:xfrm rot="2760634">
                <a:off x="3455" y="2716"/>
                <a:ext cx="34" cy="45"/>
              </a:xfrm>
              <a:custGeom>
                <a:avLst/>
                <a:gdLst>
                  <a:gd name="T0" fmla="*/ 2 w 54"/>
                  <a:gd name="T1" fmla="*/ 5 h 64"/>
                  <a:gd name="T2" fmla="*/ 0 w 54"/>
                  <a:gd name="T3" fmla="*/ 7 h 64"/>
                  <a:gd name="T4" fmla="*/ 0 w 54"/>
                  <a:gd name="T5" fmla="*/ 9 h 64"/>
                  <a:gd name="T6" fmla="*/ 8 w 54"/>
                  <a:gd name="T7" fmla="*/ 30 h 64"/>
                  <a:gd name="T8" fmla="*/ 9 w 54"/>
                  <a:gd name="T9" fmla="*/ 32 h 64"/>
                  <a:gd name="T10" fmla="*/ 11 w 54"/>
                  <a:gd name="T11" fmla="*/ 32 h 64"/>
                  <a:gd name="T12" fmla="*/ 21 w 54"/>
                  <a:gd name="T13" fmla="*/ 27 h 64"/>
                  <a:gd name="T14" fmla="*/ 21 w 54"/>
                  <a:gd name="T15" fmla="*/ 25 h 64"/>
                  <a:gd name="T16" fmla="*/ 21 w 54"/>
                  <a:gd name="T17" fmla="*/ 23 h 64"/>
                  <a:gd name="T18" fmla="*/ 14 w 54"/>
                  <a:gd name="T19" fmla="*/ 2 h 64"/>
                  <a:gd name="T20" fmla="*/ 13 w 54"/>
                  <a:gd name="T21" fmla="*/ 1 h 64"/>
                  <a:gd name="T22" fmla="*/ 11 w 54"/>
                  <a:gd name="T23" fmla="*/ 0 h 64"/>
                  <a:gd name="T24" fmla="*/ 2 w 54"/>
                  <a:gd name="T25" fmla="*/ 5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64"/>
                  <a:gd name="T41" fmla="*/ 54 w 54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64">
                    <a:moveTo>
                      <a:pt x="5" y="10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1" y="61"/>
                    </a:lnTo>
                    <a:lnTo>
                      <a:pt x="23" y="64"/>
                    </a:lnTo>
                    <a:lnTo>
                      <a:pt x="29" y="64"/>
                    </a:lnTo>
                    <a:lnTo>
                      <a:pt x="52" y="55"/>
                    </a:lnTo>
                    <a:lnTo>
                      <a:pt x="54" y="51"/>
                    </a:lnTo>
                    <a:lnTo>
                      <a:pt x="54" y="47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E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6" name="Freeform 160"/>
              <p:cNvSpPr>
                <a:spLocks/>
              </p:cNvSpPr>
              <p:nvPr/>
            </p:nvSpPr>
            <p:spPr bwMode="auto">
              <a:xfrm rot="2760634">
                <a:off x="3455" y="2717"/>
                <a:ext cx="33" cy="42"/>
              </a:xfrm>
              <a:custGeom>
                <a:avLst/>
                <a:gdLst>
                  <a:gd name="T0" fmla="*/ 2 w 52"/>
                  <a:gd name="T1" fmla="*/ 5 h 59"/>
                  <a:gd name="T2" fmla="*/ 0 w 52"/>
                  <a:gd name="T3" fmla="*/ 6 h 59"/>
                  <a:gd name="T4" fmla="*/ 0 w 52"/>
                  <a:gd name="T5" fmla="*/ 8 h 59"/>
                  <a:gd name="T6" fmla="*/ 8 w 52"/>
                  <a:gd name="T7" fmla="*/ 29 h 59"/>
                  <a:gd name="T8" fmla="*/ 10 w 52"/>
                  <a:gd name="T9" fmla="*/ 30 h 59"/>
                  <a:gd name="T10" fmla="*/ 11 w 52"/>
                  <a:gd name="T11" fmla="*/ 30 h 59"/>
                  <a:gd name="T12" fmla="*/ 20 w 52"/>
                  <a:gd name="T13" fmla="*/ 26 h 59"/>
                  <a:gd name="T14" fmla="*/ 21 w 52"/>
                  <a:gd name="T15" fmla="*/ 25 h 59"/>
                  <a:gd name="T16" fmla="*/ 21 w 52"/>
                  <a:gd name="T17" fmla="*/ 23 h 59"/>
                  <a:gd name="T18" fmla="*/ 13 w 52"/>
                  <a:gd name="T19" fmla="*/ 2 h 59"/>
                  <a:gd name="T20" fmla="*/ 13 w 52"/>
                  <a:gd name="T21" fmla="*/ 1 h 59"/>
                  <a:gd name="T22" fmla="*/ 11 w 52"/>
                  <a:gd name="T23" fmla="*/ 0 h 59"/>
                  <a:gd name="T24" fmla="*/ 2 w 52"/>
                  <a:gd name="T25" fmla="*/ 5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59"/>
                  <a:gd name="T41" fmla="*/ 52 w 52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59">
                    <a:moveTo>
                      <a:pt x="5" y="10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19" y="57"/>
                    </a:lnTo>
                    <a:lnTo>
                      <a:pt x="23" y="59"/>
                    </a:lnTo>
                    <a:lnTo>
                      <a:pt x="27" y="59"/>
                    </a:lnTo>
                    <a:lnTo>
                      <a:pt x="50" y="51"/>
                    </a:lnTo>
                    <a:lnTo>
                      <a:pt x="52" y="49"/>
                    </a:lnTo>
                    <a:lnTo>
                      <a:pt x="52" y="45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7" name="Freeform 161"/>
              <p:cNvSpPr>
                <a:spLocks/>
              </p:cNvSpPr>
              <p:nvPr/>
            </p:nvSpPr>
            <p:spPr bwMode="auto">
              <a:xfrm rot="2760634">
                <a:off x="3456" y="2718"/>
                <a:ext cx="30" cy="40"/>
              </a:xfrm>
              <a:custGeom>
                <a:avLst/>
                <a:gdLst>
                  <a:gd name="T0" fmla="*/ 2 w 47"/>
                  <a:gd name="T1" fmla="*/ 4 h 57"/>
                  <a:gd name="T2" fmla="*/ 0 w 47"/>
                  <a:gd name="T3" fmla="*/ 6 h 57"/>
                  <a:gd name="T4" fmla="*/ 0 w 47"/>
                  <a:gd name="T5" fmla="*/ 8 h 57"/>
                  <a:gd name="T6" fmla="*/ 7 w 47"/>
                  <a:gd name="T7" fmla="*/ 26 h 57"/>
                  <a:gd name="T8" fmla="*/ 8 w 47"/>
                  <a:gd name="T9" fmla="*/ 28 h 57"/>
                  <a:gd name="T10" fmla="*/ 10 w 47"/>
                  <a:gd name="T11" fmla="*/ 28 h 57"/>
                  <a:gd name="T12" fmla="*/ 19 w 47"/>
                  <a:gd name="T13" fmla="*/ 24 h 57"/>
                  <a:gd name="T14" fmla="*/ 19 w 47"/>
                  <a:gd name="T15" fmla="*/ 22 h 57"/>
                  <a:gd name="T16" fmla="*/ 19 w 47"/>
                  <a:gd name="T17" fmla="*/ 20 h 57"/>
                  <a:gd name="T18" fmla="*/ 12 w 47"/>
                  <a:gd name="T19" fmla="*/ 2 h 57"/>
                  <a:gd name="T20" fmla="*/ 11 w 47"/>
                  <a:gd name="T21" fmla="*/ 0 h 57"/>
                  <a:gd name="T22" fmla="*/ 10 w 47"/>
                  <a:gd name="T23" fmla="*/ 0 h 57"/>
                  <a:gd name="T24" fmla="*/ 2 w 47"/>
                  <a:gd name="T25" fmla="*/ 4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57"/>
                  <a:gd name="T41" fmla="*/ 47 w 47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57">
                    <a:moveTo>
                      <a:pt x="4" y="8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18" y="53"/>
                    </a:lnTo>
                    <a:lnTo>
                      <a:pt x="20" y="57"/>
                    </a:lnTo>
                    <a:lnTo>
                      <a:pt x="24" y="57"/>
                    </a:lnTo>
                    <a:lnTo>
                      <a:pt x="45" y="49"/>
                    </a:lnTo>
                    <a:lnTo>
                      <a:pt x="47" y="45"/>
                    </a:lnTo>
                    <a:lnTo>
                      <a:pt x="47" y="41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C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8" name="Freeform 162"/>
              <p:cNvSpPr>
                <a:spLocks/>
              </p:cNvSpPr>
              <p:nvPr/>
            </p:nvSpPr>
            <p:spPr bwMode="auto">
              <a:xfrm rot="2760634">
                <a:off x="3458" y="2720"/>
                <a:ext cx="28" cy="38"/>
              </a:xfrm>
              <a:custGeom>
                <a:avLst/>
                <a:gdLst>
                  <a:gd name="T0" fmla="*/ 1 w 45"/>
                  <a:gd name="T1" fmla="*/ 4 h 53"/>
                  <a:gd name="T2" fmla="*/ 0 w 45"/>
                  <a:gd name="T3" fmla="*/ 6 h 53"/>
                  <a:gd name="T4" fmla="*/ 0 w 45"/>
                  <a:gd name="T5" fmla="*/ 7 h 53"/>
                  <a:gd name="T6" fmla="*/ 6 w 45"/>
                  <a:gd name="T7" fmla="*/ 25 h 53"/>
                  <a:gd name="T8" fmla="*/ 7 w 45"/>
                  <a:gd name="T9" fmla="*/ 27 h 53"/>
                  <a:gd name="T10" fmla="*/ 9 w 45"/>
                  <a:gd name="T11" fmla="*/ 27 h 53"/>
                  <a:gd name="T12" fmla="*/ 16 w 45"/>
                  <a:gd name="T13" fmla="*/ 23 h 53"/>
                  <a:gd name="T14" fmla="*/ 17 w 45"/>
                  <a:gd name="T15" fmla="*/ 22 h 53"/>
                  <a:gd name="T16" fmla="*/ 17 w 45"/>
                  <a:gd name="T17" fmla="*/ 20 h 53"/>
                  <a:gd name="T18" fmla="*/ 11 w 45"/>
                  <a:gd name="T19" fmla="*/ 2 h 53"/>
                  <a:gd name="T20" fmla="*/ 10 w 45"/>
                  <a:gd name="T21" fmla="*/ 0 h 53"/>
                  <a:gd name="T22" fmla="*/ 9 w 45"/>
                  <a:gd name="T23" fmla="*/ 0 h 53"/>
                  <a:gd name="T24" fmla="*/ 1 w 45"/>
                  <a:gd name="T25" fmla="*/ 4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3"/>
                  <a:gd name="T41" fmla="*/ 45 w 45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3">
                    <a:moveTo>
                      <a:pt x="4" y="8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16" y="49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41" y="45"/>
                    </a:lnTo>
                    <a:lnTo>
                      <a:pt x="45" y="43"/>
                    </a:lnTo>
                    <a:lnTo>
                      <a:pt x="45" y="39"/>
                    </a:lnTo>
                    <a:lnTo>
                      <a:pt x="28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C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79" name="Freeform 163"/>
              <p:cNvSpPr>
                <a:spLocks/>
              </p:cNvSpPr>
              <p:nvPr/>
            </p:nvSpPr>
            <p:spPr bwMode="auto">
              <a:xfrm rot="2760634">
                <a:off x="3459" y="2722"/>
                <a:ext cx="26" cy="34"/>
              </a:xfrm>
              <a:custGeom>
                <a:avLst/>
                <a:gdLst>
                  <a:gd name="T0" fmla="*/ 1 w 41"/>
                  <a:gd name="T1" fmla="*/ 4 h 49"/>
                  <a:gd name="T2" fmla="*/ 0 w 41"/>
                  <a:gd name="T3" fmla="*/ 5 h 49"/>
                  <a:gd name="T4" fmla="*/ 0 w 41"/>
                  <a:gd name="T5" fmla="*/ 7 h 49"/>
                  <a:gd name="T6" fmla="*/ 6 w 41"/>
                  <a:gd name="T7" fmla="*/ 23 h 49"/>
                  <a:gd name="T8" fmla="*/ 7 w 41"/>
                  <a:gd name="T9" fmla="*/ 24 h 49"/>
                  <a:gd name="T10" fmla="*/ 8 w 41"/>
                  <a:gd name="T11" fmla="*/ 24 h 49"/>
                  <a:gd name="T12" fmla="*/ 15 w 41"/>
                  <a:gd name="T13" fmla="*/ 19 h 49"/>
                  <a:gd name="T14" fmla="*/ 16 w 41"/>
                  <a:gd name="T15" fmla="*/ 19 h 49"/>
                  <a:gd name="T16" fmla="*/ 16 w 41"/>
                  <a:gd name="T17" fmla="*/ 17 h 49"/>
                  <a:gd name="T18" fmla="*/ 10 w 41"/>
                  <a:gd name="T19" fmla="*/ 2 h 49"/>
                  <a:gd name="T20" fmla="*/ 10 w 41"/>
                  <a:gd name="T21" fmla="*/ 0 h 49"/>
                  <a:gd name="T22" fmla="*/ 8 w 41"/>
                  <a:gd name="T23" fmla="*/ 0 h 49"/>
                  <a:gd name="T24" fmla="*/ 1 w 41"/>
                  <a:gd name="T25" fmla="*/ 4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9"/>
                  <a:gd name="T41" fmla="*/ 41 w 41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9">
                    <a:moveTo>
                      <a:pt x="2" y="8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14" y="47"/>
                    </a:lnTo>
                    <a:lnTo>
                      <a:pt x="18" y="49"/>
                    </a:lnTo>
                    <a:lnTo>
                      <a:pt x="20" y="49"/>
                    </a:lnTo>
                    <a:lnTo>
                      <a:pt x="37" y="41"/>
                    </a:lnTo>
                    <a:lnTo>
                      <a:pt x="41" y="39"/>
                    </a:lnTo>
                    <a:lnTo>
                      <a:pt x="41" y="35"/>
                    </a:lnTo>
                    <a:lnTo>
                      <a:pt x="26" y="4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D0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0" name="Freeform 164"/>
              <p:cNvSpPr>
                <a:spLocks/>
              </p:cNvSpPr>
              <p:nvPr/>
            </p:nvSpPr>
            <p:spPr bwMode="auto">
              <a:xfrm rot="2760634">
                <a:off x="3460" y="2723"/>
                <a:ext cx="24" cy="32"/>
              </a:xfrm>
              <a:custGeom>
                <a:avLst/>
                <a:gdLst>
                  <a:gd name="T0" fmla="*/ 1 w 37"/>
                  <a:gd name="T1" fmla="*/ 4 h 45"/>
                  <a:gd name="T2" fmla="*/ 0 w 37"/>
                  <a:gd name="T3" fmla="*/ 5 h 45"/>
                  <a:gd name="T4" fmla="*/ 0 w 37"/>
                  <a:gd name="T5" fmla="*/ 6 h 45"/>
                  <a:gd name="T6" fmla="*/ 6 w 37"/>
                  <a:gd name="T7" fmla="*/ 22 h 45"/>
                  <a:gd name="T8" fmla="*/ 6 w 37"/>
                  <a:gd name="T9" fmla="*/ 23 h 45"/>
                  <a:gd name="T10" fmla="*/ 8 w 37"/>
                  <a:gd name="T11" fmla="*/ 23 h 45"/>
                  <a:gd name="T12" fmla="*/ 15 w 37"/>
                  <a:gd name="T13" fmla="*/ 20 h 45"/>
                  <a:gd name="T14" fmla="*/ 16 w 37"/>
                  <a:gd name="T15" fmla="*/ 18 h 45"/>
                  <a:gd name="T16" fmla="*/ 16 w 37"/>
                  <a:gd name="T17" fmla="*/ 16 h 45"/>
                  <a:gd name="T18" fmla="*/ 9 w 37"/>
                  <a:gd name="T19" fmla="*/ 1 h 45"/>
                  <a:gd name="T20" fmla="*/ 8 w 37"/>
                  <a:gd name="T21" fmla="*/ 0 h 45"/>
                  <a:gd name="T22" fmla="*/ 8 w 37"/>
                  <a:gd name="T23" fmla="*/ 0 h 45"/>
                  <a:gd name="T24" fmla="*/ 1 w 37"/>
                  <a:gd name="T25" fmla="*/ 4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5"/>
                  <a:gd name="T41" fmla="*/ 37 w 37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5">
                    <a:moveTo>
                      <a:pt x="2" y="8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14" y="43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35" y="39"/>
                    </a:lnTo>
                    <a:lnTo>
                      <a:pt x="37" y="37"/>
                    </a:lnTo>
                    <a:lnTo>
                      <a:pt x="37" y="3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D0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1" name="Freeform 165"/>
              <p:cNvSpPr>
                <a:spLocks/>
              </p:cNvSpPr>
              <p:nvPr/>
            </p:nvSpPr>
            <p:spPr bwMode="auto">
              <a:xfrm rot="2760634">
                <a:off x="3460" y="2724"/>
                <a:ext cx="24" cy="30"/>
              </a:xfrm>
              <a:custGeom>
                <a:avLst/>
                <a:gdLst>
                  <a:gd name="T0" fmla="*/ 1 w 37"/>
                  <a:gd name="T1" fmla="*/ 3 h 41"/>
                  <a:gd name="T2" fmla="*/ 0 w 37"/>
                  <a:gd name="T3" fmla="*/ 5 h 41"/>
                  <a:gd name="T4" fmla="*/ 0 w 37"/>
                  <a:gd name="T5" fmla="*/ 7 h 41"/>
                  <a:gd name="T6" fmla="*/ 6 w 37"/>
                  <a:gd name="T7" fmla="*/ 21 h 41"/>
                  <a:gd name="T8" fmla="*/ 6 w 37"/>
                  <a:gd name="T9" fmla="*/ 22 h 41"/>
                  <a:gd name="T10" fmla="*/ 8 w 37"/>
                  <a:gd name="T11" fmla="*/ 22 h 41"/>
                  <a:gd name="T12" fmla="*/ 15 w 37"/>
                  <a:gd name="T13" fmla="*/ 19 h 41"/>
                  <a:gd name="T14" fmla="*/ 16 w 37"/>
                  <a:gd name="T15" fmla="*/ 18 h 41"/>
                  <a:gd name="T16" fmla="*/ 16 w 37"/>
                  <a:gd name="T17" fmla="*/ 15 h 41"/>
                  <a:gd name="T18" fmla="*/ 9 w 37"/>
                  <a:gd name="T19" fmla="*/ 1 h 41"/>
                  <a:gd name="T20" fmla="*/ 8 w 37"/>
                  <a:gd name="T21" fmla="*/ 0 h 41"/>
                  <a:gd name="T22" fmla="*/ 8 w 37"/>
                  <a:gd name="T23" fmla="*/ 0 h 41"/>
                  <a:gd name="T24" fmla="*/ 1 w 37"/>
                  <a:gd name="T25" fmla="*/ 3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1"/>
                  <a:gd name="T41" fmla="*/ 37 w 37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1">
                    <a:moveTo>
                      <a:pt x="2" y="6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14" y="39"/>
                    </a:lnTo>
                    <a:lnTo>
                      <a:pt x="16" y="41"/>
                    </a:lnTo>
                    <a:lnTo>
                      <a:pt x="18" y="41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29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0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2" name="Freeform 166"/>
              <p:cNvSpPr>
                <a:spLocks/>
              </p:cNvSpPr>
              <p:nvPr/>
            </p:nvSpPr>
            <p:spPr bwMode="auto">
              <a:xfrm rot="2760634">
                <a:off x="3462" y="2726"/>
                <a:ext cx="20" cy="26"/>
              </a:xfrm>
              <a:custGeom>
                <a:avLst/>
                <a:gdLst>
                  <a:gd name="T0" fmla="*/ 1 w 33"/>
                  <a:gd name="T1" fmla="*/ 3 h 37"/>
                  <a:gd name="T2" fmla="*/ 0 w 33"/>
                  <a:gd name="T3" fmla="*/ 4 h 37"/>
                  <a:gd name="T4" fmla="*/ 0 w 33"/>
                  <a:gd name="T5" fmla="*/ 5 h 37"/>
                  <a:gd name="T6" fmla="*/ 4 w 33"/>
                  <a:gd name="T7" fmla="*/ 18 h 37"/>
                  <a:gd name="T8" fmla="*/ 5 w 33"/>
                  <a:gd name="T9" fmla="*/ 18 h 37"/>
                  <a:gd name="T10" fmla="*/ 6 w 33"/>
                  <a:gd name="T11" fmla="*/ 18 h 37"/>
                  <a:gd name="T12" fmla="*/ 12 w 33"/>
                  <a:gd name="T13" fmla="*/ 15 h 37"/>
                  <a:gd name="T14" fmla="*/ 12 w 33"/>
                  <a:gd name="T15" fmla="*/ 14 h 37"/>
                  <a:gd name="T16" fmla="*/ 12 w 33"/>
                  <a:gd name="T17" fmla="*/ 13 h 37"/>
                  <a:gd name="T18" fmla="*/ 7 w 33"/>
                  <a:gd name="T19" fmla="*/ 1 h 37"/>
                  <a:gd name="T20" fmla="*/ 7 w 33"/>
                  <a:gd name="T21" fmla="*/ 0 h 37"/>
                  <a:gd name="T22" fmla="*/ 6 w 33"/>
                  <a:gd name="T23" fmla="*/ 0 h 37"/>
                  <a:gd name="T24" fmla="*/ 1 w 33"/>
                  <a:gd name="T25" fmla="*/ 3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7"/>
                  <a:gd name="T41" fmla="*/ 33 w 33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7">
                    <a:moveTo>
                      <a:pt x="2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31" y="31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1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3" name="Freeform 167"/>
              <p:cNvSpPr>
                <a:spLocks/>
              </p:cNvSpPr>
              <p:nvPr/>
            </p:nvSpPr>
            <p:spPr bwMode="auto">
              <a:xfrm rot="2760634">
                <a:off x="3463" y="2727"/>
                <a:ext cx="18" cy="24"/>
              </a:xfrm>
              <a:custGeom>
                <a:avLst/>
                <a:gdLst>
                  <a:gd name="T0" fmla="*/ 1 w 29"/>
                  <a:gd name="T1" fmla="*/ 3 h 33"/>
                  <a:gd name="T2" fmla="*/ 0 w 29"/>
                  <a:gd name="T3" fmla="*/ 4 h 33"/>
                  <a:gd name="T4" fmla="*/ 0 w 29"/>
                  <a:gd name="T5" fmla="*/ 4 h 33"/>
                  <a:gd name="T6" fmla="*/ 4 w 29"/>
                  <a:gd name="T7" fmla="*/ 17 h 33"/>
                  <a:gd name="T8" fmla="*/ 4 w 29"/>
                  <a:gd name="T9" fmla="*/ 17 h 33"/>
                  <a:gd name="T10" fmla="*/ 6 w 29"/>
                  <a:gd name="T11" fmla="*/ 17 h 33"/>
                  <a:gd name="T12" fmla="*/ 11 w 29"/>
                  <a:gd name="T13" fmla="*/ 15 h 33"/>
                  <a:gd name="T14" fmla="*/ 11 w 29"/>
                  <a:gd name="T15" fmla="*/ 15 h 33"/>
                  <a:gd name="T16" fmla="*/ 11 w 29"/>
                  <a:gd name="T17" fmla="*/ 13 h 33"/>
                  <a:gd name="T18" fmla="*/ 7 w 29"/>
                  <a:gd name="T19" fmla="*/ 1 h 33"/>
                  <a:gd name="T20" fmla="*/ 6 w 29"/>
                  <a:gd name="T21" fmla="*/ 0 h 33"/>
                  <a:gd name="T22" fmla="*/ 6 w 29"/>
                  <a:gd name="T23" fmla="*/ 0 h 33"/>
                  <a:gd name="T24" fmla="*/ 1 w 29"/>
                  <a:gd name="T25" fmla="*/ 3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3"/>
                  <a:gd name="T41" fmla="*/ 29 w 29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3">
                    <a:moveTo>
                      <a:pt x="2" y="6"/>
                    </a:moveTo>
                    <a:lnTo>
                      <a:pt x="0" y="8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1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4" name="Freeform 168"/>
              <p:cNvSpPr>
                <a:spLocks/>
              </p:cNvSpPr>
              <p:nvPr/>
            </p:nvSpPr>
            <p:spPr bwMode="auto">
              <a:xfrm rot="2760634">
                <a:off x="3464" y="2729"/>
                <a:ext cx="16" cy="20"/>
              </a:xfrm>
              <a:custGeom>
                <a:avLst/>
                <a:gdLst>
                  <a:gd name="T0" fmla="*/ 1 w 25"/>
                  <a:gd name="T1" fmla="*/ 2 h 29"/>
                  <a:gd name="T2" fmla="*/ 0 w 25"/>
                  <a:gd name="T3" fmla="*/ 3 h 29"/>
                  <a:gd name="T4" fmla="*/ 0 w 25"/>
                  <a:gd name="T5" fmla="*/ 4 h 29"/>
                  <a:gd name="T6" fmla="*/ 3 w 25"/>
                  <a:gd name="T7" fmla="*/ 13 h 29"/>
                  <a:gd name="T8" fmla="*/ 4 w 25"/>
                  <a:gd name="T9" fmla="*/ 14 h 29"/>
                  <a:gd name="T10" fmla="*/ 5 w 25"/>
                  <a:gd name="T11" fmla="*/ 14 h 29"/>
                  <a:gd name="T12" fmla="*/ 10 w 25"/>
                  <a:gd name="T13" fmla="*/ 12 h 29"/>
                  <a:gd name="T14" fmla="*/ 10 w 25"/>
                  <a:gd name="T15" fmla="*/ 11 h 29"/>
                  <a:gd name="T16" fmla="*/ 10 w 25"/>
                  <a:gd name="T17" fmla="*/ 10 h 29"/>
                  <a:gd name="T18" fmla="*/ 6 w 25"/>
                  <a:gd name="T19" fmla="*/ 1 h 29"/>
                  <a:gd name="T20" fmla="*/ 6 w 25"/>
                  <a:gd name="T21" fmla="*/ 0 h 29"/>
                  <a:gd name="T22" fmla="*/ 5 w 25"/>
                  <a:gd name="T23" fmla="*/ 0 h 29"/>
                  <a:gd name="T24" fmla="*/ 1 w 25"/>
                  <a:gd name="T25" fmla="*/ 2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9"/>
                  <a:gd name="T41" fmla="*/ 25 w 25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9">
                    <a:moveTo>
                      <a:pt x="2" y="4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5" name="Freeform 169"/>
              <p:cNvSpPr>
                <a:spLocks/>
              </p:cNvSpPr>
              <p:nvPr/>
            </p:nvSpPr>
            <p:spPr bwMode="auto">
              <a:xfrm rot="2760634">
                <a:off x="3465" y="2730"/>
                <a:ext cx="14" cy="18"/>
              </a:xfrm>
              <a:custGeom>
                <a:avLst/>
                <a:gdLst>
                  <a:gd name="T0" fmla="*/ 1 w 21"/>
                  <a:gd name="T1" fmla="*/ 2 h 25"/>
                  <a:gd name="T2" fmla="*/ 0 w 21"/>
                  <a:gd name="T3" fmla="*/ 3 h 25"/>
                  <a:gd name="T4" fmla="*/ 0 w 21"/>
                  <a:gd name="T5" fmla="*/ 3 h 25"/>
                  <a:gd name="T6" fmla="*/ 3 w 21"/>
                  <a:gd name="T7" fmla="*/ 12 h 25"/>
                  <a:gd name="T8" fmla="*/ 5 w 21"/>
                  <a:gd name="T9" fmla="*/ 13 h 25"/>
                  <a:gd name="T10" fmla="*/ 5 w 21"/>
                  <a:gd name="T11" fmla="*/ 13 h 25"/>
                  <a:gd name="T12" fmla="*/ 9 w 21"/>
                  <a:gd name="T13" fmla="*/ 11 h 25"/>
                  <a:gd name="T14" fmla="*/ 9 w 21"/>
                  <a:gd name="T15" fmla="*/ 11 h 25"/>
                  <a:gd name="T16" fmla="*/ 9 w 21"/>
                  <a:gd name="T17" fmla="*/ 10 h 25"/>
                  <a:gd name="T18" fmla="*/ 5 w 21"/>
                  <a:gd name="T19" fmla="*/ 1 h 25"/>
                  <a:gd name="T20" fmla="*/ 5 w 21"/>
                  <a:gd name="T21" fmla="*/ 0 h 25"/>
                  <a:gd name="T22" fmla="*/ 5 w 21"/>
                  <a:gd name="T23" fmla="*/ 0 h 25"/>
                  <a:gd name="T24" fmla="*/ 1 w 21"/>
                  <a:gd name="T25" fmla="*/ 2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5"/>
                  <a:gd name="T41" fmla="*/ 21 w 21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5">
                    <a:moveTo>
                      <a:pt x="2" y="4"/>
                    </a:moveTo>
                    <a:lnTo>
                      <a:pt x="0" y="6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6" name="Freeform 170"/>
              <p:cNvSpPr>
                <a:spLocks/>
              </p:cNvSpPr>
              <p:nvPr/>
            </p:nvSpPr>
            <p:spPr bwMode="auto">
              <a:xfrm rot="2760634">
                <a:off x="3465" y="2732"/>
                <a:ext cx="14" cy="14"/>
              </a:xfrm>
              <a:custGeom>
                <a:avLst/>
                <a:gdLst>
                  <a:gd name="T0" fmla="*/ 1 w 21"/>
                  <a:gd name="T1" fmla="*/ 2 h 21"/>
                  <a:gd name="T2" fmla="*/ 0 w 21"/>
                  <a:gd name="T3" fmla="*/ 2 h 21"/>
                  <a:gd name="T4" fmla="*/ 0 w 21"/>
                  <a:gd name="T5" fmla="*/ 3 h 21"/>
                  <a:gd name="T6" fmla="*/ 3 w 21"/>
                  <a:gd name="T7" fmla="*/ 9 h 21"/>
                  <a:gd name="T8" fmla="*/ 5 w 21"/>
                  <a:gd name="T9" fmla="*/ 9 h 21"/>
                  <a:gd name="T10" fmla="*/ 5 w 21"/>
                  <a:gd name="T11" fmla="*/ 9 h 21"/>
                  <a:gd name="T12" fmla="*/ 9 w 21"/>
                  <a:gd name="T13" fmla="*/ 7 h 21"/>
                  <a:gd name="T14" fmla="*/ 9 w 21"/>
                  <a:gd name="T15" fmla="*/ 7 h 21"/>
                  <a:gd name="T16" fmla="*/ 9 w 21"/>
                  <a:gd name="T17" fmla="*/ 7 h 21"/>
                  <a:gd name="T18" fmla="*/ 5 w 21"/>
                  <a:gd name="T19" fmla="*/ 1 h 21"/>
                  <a:gd name="T20" fmla="*/ 5 w 21"/>
                  <a:gd name="T21" fmla="*/ 0 h 21"/>
                  <a:gd name="T22" fmla="*/ 5 w 21"/>
                  <a:gd name="T23" fmla="*/ 0 h 21"/>
                  <a:gd name="T24" fmla="*/ 1 w 21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1"/>
                  <a:gd name="T41" fmla="*/ 21 w 21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1">
                    <a:moveTo>
                      <a:pt x="2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2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7" name="Freeform 171"/>
              <p:cNvSpPr>
                <a:spLocks/>
              </p:cNvSpPr>
              <p:nvPr/>
            </p:nvSpPr>
            <p:spPr bwMode="auto">
              <a:xfrm rot="2760634">
                <a:off x="3467" y="2733"/>
                <a:ext cx="10" cy="12"/>
              </a:xfrm>
              <a:custGeom>
                <a:avLst/>
                <a:gdLst>
                  <a:gd name="T0" fmla="*/ 1 w 17"/>
                  <a:gd name="T1" fmla="*/ 1 h 17"/>
                  <a:gd name="T2" fmla="*/ 0 w 17"/>
                  <a:gd name="T3" fmla="*/ 2 h 17"/>
                  <a:gd name="T4" fmla="*/ 0 w 17"/>
                  <a:gd name="T5" fmla="*/ 2 h 17"/>
                  <a:gd name="T6" fmla="*/ 2 w 17"/>
                  <a:gd name="T7" fmla="*/ 8 h 17"/>
                  <a:gd name="T8" fmla="*/ 3 w 17"/>
                  <a:gd name="T9" fmla="*/ 8 h 17"/>
                  <a:gd name="T10" fmla="*/ 3 w 17"/>
                  <a:gd name="T11" fmla="*/ 8 h 17"/>
                  <a:gd name="T12" fmla="*/ 5 w 17"/>
                  <a:gd name="T13" fmla="*/ 8 h 17"/>
                  <a:gd name="T14" fmla="*/ 6 w 17"/>
                  <a:gd name="T15" fmla="*/ 8 h 17"/>
                  <a:gd name="T16" fmla="*/ 6 w 17"/>
                  <a:gd name="T17" fmla="*/ 6 h 17"/>
                  <a:gd name="T18" fmla="*/ 4 w 17"/>
                  <a:gd name="T19" fmla="*/ 1 h 17"/>
                  <a:gd name="T20" fmla="*/ 4 w 17"/>
                  <a:gd name="T21" fmla="*/ 0 h 17"/>
                  <a:gd name="T22" fmla="*/ 3 w 17"/>
                  <a:gd name="T23" fmla="*/ 0 h 17"/>
                  <a:gd name="T24" fmla="*/ 1 w 17"/>
                  <a:gd name="T25" fmla="*/ 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2" y="2"/>
                    </a:moveTo>
                    <a:lnTo>
                      <a:pt x="0" y="4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2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8" name="Freeform 172"/>
              <p:cNvSpPr>
                <a:spLocks/>
              </p:cNvSpPr>
              <p:nvPr/>
            </p:nvSpPr>
            <p:spPr bwMode="auto">
              <a:xfrm rot="2760634">
                <a:off x="3468" y="2734"/>
                <a:ext cx="7" cy="10"/>
              </a:xfrm>
              <a:custGeom>
                <a:avLst/>
                <a:gdLst>
                  <a:gd name="T0" fmla="*/ 0 w 12"/>
                  <a:gd name="T1" fmla="*/ 2 h 13"/>
                  <a:gd name="T2" fmla="*/ 0 w 12"/>
                  <a:gd name="T3" fmla="*/ 2 h 13"/>
                  <a:gd name="T4" fmla="*/ 0 w 12"/>
                  <a:gd name="T5" fmla="*/ 3 h 13"/>
                  <a:gd name="T6" fmla="*/ 1 w 12"/>
                  <a:gd name="T7" fmla="*/ 8 h 13"/>
                  <a:gd name="T8" fmla="*/ 2 w 12"/>
                  <a:gd name="T9" fmla="*/ 8 h 13"/>
                  <a:gd name="T10" fmla="*/ 2 w 12"/>
                  <a:gd name="T11" fmla="*/ 8 h 13"/>
                  <a:gd name="T12" fmla="*/ 4 w 12"/>
                  <a:gd name="T13" fmla="*/ 6 h 13"/>
                  <a:gd name="T14" fmla="*/ 4 w 12"/>
                  <a:gd name="T15" fmla="*/ 6 h 13"/>
                  <a:gd name="T16" fmla="*/ 4 w 12"/>
                  <a:gd name="T17" fmla="*/ 5 h 13"/>
                  <a:gd name="T18" fmla="*/ 3 w 12"/>
                  <a:gd name="T19" fmla="*/ 0 h 13"/>
                  <a:gd name="T20" fmla="*/ 3 w 12"/>
                  <a:gd name="T21" fmla="*/ 0 h 13"/>
                  <a:gd name="T22" fmla="*/ 2 w 12"/>
                  <a:gd name="T23" fmla="*/ 0 h 13"/>
                  <a:gd name="T24" fmla="*/ 0 w 12"/>
                  <a:gd name="T25" fmla="*/ 2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13"/>
                  <a:gd name="T41" fmla="*/ 12 w 12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89" name="Freeform 173"/>
              <p:cNvSpPr>
                <a:spLocks/>
              </p:cNvSpPr>
              <p:nvPr/>
            </p:nvSpPr>
            <p:spPr bwMode="auto">
              <a:xfrm rot="2760634">
                <a:off x="3469" y="2736"/>
                <a:ext cx="5" cy="6"/>
              </a:xfrm>
              <a:custGeom>
                <a:avLst/>
                <a:gdLst>
                  <a:gd name="T0" fmla="*/ 0 w 8"/>
                  <a:gd name="T1" fmla="*/ 1 h 9"/>
                  <a:gd name="T2" fmla="*/ 0 w 8"/>
                  <a:gd name="T3" fmla="*/ 1 h 9"/>
                  <a:gd name="T4" fmla="*/ 1 w 8"/>
                  <a:gd name="T5" fmla="*/ 4 h 9"/>
                  <a:gd name="T6" fmla="*/ 2 w 8"/>
                  <a:gd name="T7" fmla="*/ 4 h 9"/>
                  <a:gd name="T8" fmla="*/ 2 w 8"/>
                  <a:gd name="T9" fmla="*/ 4 h 9"/>
                  <a:gd name="T10" fmla="*/ 3 w 8"/>
                  <a:gd name="T11" fmla="*/ 3 h 9"/>
                  <a:gd name="T12" fmla="*/ 3 w 8"/>
                  <a:gd name="T13" fmla="*/ 3 h 9"/>
                  <a:gd name="T14" fmla="*/ 3 w 8"/>
                  <a:gd name="T15" fmla="*/ 0 h 9"/>
                  <a:gd name="T16" fmla="*/ 2 w 8"/>
                  <a:gd name="T17" fmla="*/ 0 h 9"/>
                  <a:gd name="T18" fmla="*/ 2 w 8"/>
                  <a:gd name="T19" fmla="*/ 0 h 9"/>
                  <a:gd name="T20" fmla="*/ 0 w 8"/>
                  <a:gd name="T21" fmla="*/ 1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9"/>
                  <a:gd name="T35" fmla="*/ 8 w 8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9">
                    <a:moveTo>
                      <a:pt x="0" y="3"/>
                    </a:moveTo>
                    <a:lnTo>
                      <a:pt x="0" y="3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7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0" name="Freeform 174"/>
              <p:cNvSpPr>
                <a:spLocks/>
              </p:cNvSpPr>
              <p:nvPr/>
            </p:nvSpPr>
            <p:spPr bwMode="auto">
              <a:xfrm rot="2760634">
                <a:off x="3469" y="2737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2 w 4"/>
                  <a:gd name="T7" fmla="*/ 2 h 4"/>
                  <a:gd name="T8" fmla="*/ 2 w 4"/>
                  <a:gd name="T9" fmla="*/ 2 h 4"/>
                  <a:gd name="T10" fmla="*/ 2 w 4"/>
                  <a:gd name="T11" fmla="*/ 2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0 w 4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91" name="Freeform 175"/>
              <p:cNvSpPr>
                <a:spLocks/>
              </p:cNvSpPr>
              <p:nvPr/>
            </p:nvSpPr>
            <p:spPr bwMode="auto">
              <a:xfrm rot="4599068">
                <a:off x="3312" y="2629"/>
                <a:ext cx="156" cy="187"/>
              </a:xfrm>
              <a:custGeom>
                <a:avLst/>
                <a:gdLst>
                  <a:gd name="T0" fmla="*/ 0 w 244"/>
                  <a:gd name="T1" fmla="*/ 19 h 262"/>
                  <a:gd name="T2" fmla="*/ 42 w 244"/>
                  <a:gd name="T3" fmla="*/ 133 h 262"/>
                  <a:gd name="T4" fmla="*/ 100 w 244"/>
                  <a:gd name="T5" fmla="*/ 0 h 262"/>
                  <a:gd name="T6" fmla="*/ 0 w 244"/>
                  <a:gd name="T7" fmla="*/ 19 h 2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262"/>
                  <a:gd name="T14" fmla="*/ 244 w 244"/>
                  <a:gd name="T15" fmla="*/ 262 h 2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262">
                    <a:moveTo>
                      <a:pt x="0" y="37"/>
                    </a:moveTo>
                    <a:lnTo>
                      <a:pt x="104" y="262"/>
                    </a:lnTo>
                    <a:lnTo>
                      <a:pt x="24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60" name="Freeform 176"/>
            <p:cNvSpPr>
              <a:spLocks/>
            </p:cNvSpPr>
            <p:nvPr/>
          </p:nvSpPr>
          <p:spPr bwMode="auto">
            <a:xfrm rot="422387" flipV="1">
              <a:off x="3242" y="2525"/>
              <a:ext cx="156" cy="187"/>
            </a:xfrm>
            <a:custGeom>
              <a:avLst/>
              <a:gdLst>
                <a:gd name="T0" fmla="*/ 0 w 244"/>
                <a:gd name="T1" fmla="*/ 19 h 262"/>
                <a:gd name="T2" fmla="*/ 42 w 244"/>
                <a:gd name="T3" fmla="*/ 133 h 262"/>
                <a:gd name="T4" fmla="*/ 100 w 244"/>
                <a:gd name="T5" fmla="*/ 0 h 262"/>
                <a:gd name="T6" fmla="*/ 0 w 244"/>
                <a:gd name="T7" fmla="*/ 19 h 2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"/>
                <a:gd name="T13" fmla="*/ 0 h 262"/>
                <a:gd name="T14" fmla="*/ 244 w 244"/>
                <a:gd name="T15" fmla="*/ 262 h 2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" h="262">
                  <a:moveTo>
                    <a:pt x="0" y="37"/>
                  </a:moveTo>
                  <a:lnTo>
                    <a:pt x="104" y="262"/>
                  </a:lnTo>
                  <a:lnTo>
                    <a:pt x="244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61" name="Group 177"/>
            <p:cNvGrpSpPr>
              <a:grpSpLocks/>
            </p:cNvGrpSpPr>
            <p:nvPr/>
          </p:nvGrpSpPr>
          <p:grpSpPr bwMode="auto">
            <a:xfrm rot="-1230508">
              <a:off x="3177" y="3005"/>
              <a:ext cx="304" cy="250"/>
              <a:chOff x="3296" y="2582"/>
              <a:chExt cx="304" cy="250"/>
            </a:xfrm>
          </p:grpSpPr>
          <p:sp>
            <p:nvSpPr>
              <p:cNvPr id="320" name="Freeform 178"/>
              <p:cNvSpPr>
                <a:spLocks/>
              </p:cNvSpPr>
              <p:nvPr/>
            </p:nvSpPr>
            <p:spPr bwMode="auto">
              <a:xfrm rot="422387" flipV="1">
                <a:off x="3361" y="2582"/>
                <a:ext cx="156" cy="187"/>
              </a:xfrm>
              <a:custGeom>
                <a:avLst/>
                <a:gdLst>
                  <a:gd name="T0" fmla="*/ 0 w 244"/>
                  <a:gd name="T1" fmla="*/ 19 h 262"/>
                  <a:gd name="T2" fmla="*/ 42 w 244"/>
                  <a:gd name="T3" fmla="*/ 133 h 262"/>
                  <a:gd name="T4" fmla="*/ 100 w 244"/>
                  <a:gd name="T5" fmla="*/ 0 h 262"/>
                  <a:gd name="T6" fmla="*/ 0 w 244"/>
                  <a:gd name="T7" fmla="*/ 19 h 2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262"/>
                  <a:gd name="T14" fmla="*/ 244 w 244"/>
                  <a:gd name="T15" fmla="*/ 262 h 2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262">
                    <a:moveTo>
                      <a:pt x="0" y="37"/>
                    </a:moveTo>
                    <a:lnTo>
                      <a:pt x="104" y="262"/>
                    </a:lnTo>
                    <a:lnTo>
                      <a:pt x="24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1" name="Freeform 179"/>
              <p:cNvSpPr>
                <a:spLocks/>
              </p:cNvSpPr>
              <p:nvPr/>
            </p:nvSpPr>
            <p:spPr bwMode="auto">
              <a:xfrm rot="2760634">
                <a:off x="3379" y="2611"/>
                <a:ext cx="186" cy="256"/>
              </a:xfrm>
              <a:custGeom>
                <a:avLst/>
                <a:gdLst>
                  <a:gd name="T0" fmla="*/ 8 w 293"/>
                  <a:gd name="T1" fmla="*/ 29 h 359"/>
                  <a:gd name="T2" fmla="*/ 4 w 293"/>
                  <a:gd name="T3" fmla="*/ 31 h 359"/>
                  <a:gd name="T4" fmla="*/ 2 w 293"/>
                  <a:gd name="T5" fmla="*/ 38 h 359"/>
                  <a:gd name="T6" fmla="*/ 0 w 293"/>
                  <a:gd name="T7" fmla="*/ 44 h 359"/>
                  <a:gd name="T8" fmla="*/ 2 w 293"/>
                  <a:gd name="T9" fmla="*/ 51 h 359"/>
                  <a:gd name="T10" fmla="*/ 43 w 293"/>
                  <a:gd name="T11" fmla="*/ 172 h 359"/>
                  <a:gd name="T12" fmla="*/ 46 w 293"/>
                  <a:gd name="T13" fmla="*/ 178 h 359"/>
                  <a:gd name="T14" fmla="*/ 51 w 293"/>
                  <a:gd name="T15" fmla="*/ 182 h 359"/>
                  <a:gd name="T16" fmla="*/ 56 w 293"/>
                  <a:gd name="T17" fmla="*/ 183 h 359"/>
                  <a:gd name="T18" fmla="*/ 60 w 293"/>
                  <a:gd name="T19" fmla="*/ 180 h 359"/>
                  <a:gd name="T20" fmla="*/ 110 w 293"/>
                  <a:gd name="T21" fmla="*/ 154 h 359"/>
                  <a:gd name="T22" fmla="*/ 114 w 293"/>
                  <a:gd name="T23" fmla="*/ 150 h 359"/>
                  <a:gd name="T24" fmla="*/ 117 w 293"/>
                  <a:gd name="T25" fmla="*/ 145 h 359"/>
                  <a:gd name="T26" fmla="*/ 118 w 293"/>
                  <a:gd name="T27" fmla="*/ 138 h 359"/>
                  <a:gd name="T28" fmla="*/ 116 w 293"/>
                  <a:gd name="T29" fmla="*/ 132 h 359"/>
                  <a:gd name="T30" fmla="*/ 74 w 293"/>
                  <a:gd name="T31" fmla="*/ 11 h 359"/>
                  <a:gd name="T32" fmla="*/ 72 w 293"/>
                  <a:gd name="T33" fmla="*/ 5 h 359"/>
                  <a:gd name="T34" fmla="*/ 67 w 293"/>
                  <a:gd name="T35" fmla="*/ 1 h 359"/>
                  <a:gd name="T36" fmla="*/ 62 w 293"/>
                  <a:gd name="T37" fmla="*/ 0 h 359"/>
                  <a:gd name="T38" fmla="*/ 57 w 293"/>
                  <a:gd name="T39" fmla="*/ 1 h 359"/>
                  <a:gd name="T40" fmla="*/ 8 w 293"/>
                  <a:gd name="T41" fmla="*/ 29 h 3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3"/>
                  <a:gd name="T64" fmla="*/ 0 h 359"/>
                  <a:gd name="T65" fmla="*/ 293 w 293"/>
                  <a:gd name="T66" fmla="*/ 359 h 3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3" h="359">
                    <a:moveTo>
                      <a:pt x="20" y="56"/>
                    </a:moveTo>
                    <a:lnTo>
                      <a:pt x="10" y="62"/>
                    </a:lnTo>
                    <a:lnTo>
                      <a:pt x="4" y="74"/>
                    </a:lnTo>
                    <a:lnTo>
                      <a:pt x="0" y="87"/>
                    </a:lnTo>
                    <a:lnTo>
                      <a:pt x="4" y="99"/>
                    </a:lnTo>
                    <a:lnTo>
                      <a:pt x="107" y="338"/>
                    </a:lnTo>
                    <a:lnTo>
                      <a:pt x="113" y="349"/>
                    </a:lnTo>
                    <a:lnTo>
                      <a:pt x="126" y="357"/>
                    </a:lnTo>
                    <a:lnTo>
                      <a:pt x="138" y="359"/>
                    </a:lnTo>
                    <a:lnTo>
                      <a:pt x="150" y="355"/>
                    </a:lnTo>
                    <a:lnTo>
                      <a:pt x="272" y="303"/>
                    </a:lnTo>
                    <a:lnTo>
                      <a:pt x="282" y="295"/>
                    </a:lnTo>
                    <a:lnTo>
                      <a:pt x="291" y="285"/>
                    </a:lnTo>
                    <a:lnTo>
                      <a:pt x="293" y="272"/>
                    </a:lnTo>
                    <a:lnTo>
                      <a:pt x="289" y="260"/>
                    </a:lnTo>
                    <a:lnTo>
                      <a:pt x="185" y="21"/>
                    </a:lnTo>
                    <a:lnTo>
                      <a:pt x="179" y="10"/>
                    </a:lnTo>
                    <a:lnTo>
                      <a:pt x="167" y="2"/>
                    </a:lnTo>
                    <a:lnTo>
                      <a:pt x="155" y="0"/>
                    </a:lnTo>
                    <a:lnTo>
                      <a:pt x="142" y="2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FF99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2" name="Freeform 180"/>
              <p:cNvSpPr>
                <a:spLocks/>
              </p:cNvSpPr>
              <p:nvPr/>
            </p:nvSpPr>
            <p:spPr bwMode="auto">
              <a:xfrm rot="2760634">
                <a:off x="3380" y="2614"/>
                <a:ext cx="184" cy="250"/>
              </a:xfrm>
              <a:custGeom>
                <a:avLst/>
                <a:gdLst>
                  <a:gd name="T0" fmla="*/ 8 w 289"/>
                  <a:gd name="T1" fmla="*/ 27 h 351"/>
                  <a:gd name="T2" fmla="*/ 4 w 289"/>
                  <a:gd name="T3" fmla="*/ 31 h 351"/>
                  <a:gd name="T4" fmla="*/ 2 w 289"/>
                  <a:gd name="T5" fmla="*/ 36 h 351"/>
                  <a:gd name="T6" fmla="*/ 0 w 289"/>
                  <a:gd name="T7" fmla="*/ 43 h 351"/>
                  <a:gd name="T8" fmla="*/ 2 w 289"/>
                  <a:gd name="T9" fmla="*/ 49 h 351"/>
                  <a:gd name="T10" fmla="*/ 43 w 289"/>
                  <a:gd name="T11" fmla="*/ 167 h 351"/>
                  <a:gd name="T12" fmla="*/ 45 w 289"/>
                  <a:gd name="T13" fmla="*/ 173 h 351"/>
                  <a:gd name="T14" fmla="*/ 50 w 289"/>
                  <a:gd name="T15" fmla="*/ 177 h 351"/>
                  <a:gd name="T16" fmla="*/ 55 w 289"/>
                  <a:gd name="T17" fmla="*/ 178 h 351"/>
                  <a:gd name="T18" fmla="*/ 60 w 289"/>
                  <a:gd name="T19" fmla="*/ 176 h 351"/>
                  <a:gd name="T20" fmla="*/ 109 w 289"/>
                  <a:gd name="T21" fmla="*/ 151 h 351"/>
                  <a:gd name="T22" fmla="*/ 113 w 289"/>
                  <a:gd name="T23" fmla="*/ 147 h 351"/>
                  <a:gd name="T24" fmla="*/ 117 w 289"/>
                  <a:gd name="T25" fmla="*/ 142 h 351"/>
                  <a:gd name="T26" fmla="*/ 117 w 289"/>
                  <a:gd name="T27" fmla="*/ 135 h 351"/>
                  <a:gd name="T28" fmla="*/ 115 w 289"/>
                  <a:gd name="T29" fmla="*/ 129 h 351"/>
                  <a:gd name="T30" fmla="*/ 74 w 289"/>
                  <a:gd name="T31" fmla="*/ 11 h 351"/>
                  <a:gd name="T32" fmla="*/ 72 w 289"/>
                  <a:gd name="T33" fmla="*/ 6 h 351"/>
                  <a:gd name="T34" fmla="*/ 67 w 289"/>
                  <a:gd name="T35" fmla="*/ 1 h 351"/>
                  <a:gd name="T36" fmla="*/ 62 w 289"/>
                  <a:gd name="T37" fmla="*/ 0 h 351"/>
                  <a:gd name="T38" fmla="*/ 57 w 289"/>
                  <a:gd name="T39" fmla="*/ 1 h 351"/>
                  <a:gd name="T40" fmla="*/ 8 w 289"/>
                  <a:gd name="T41" fmla="*/ 27 h 3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9"/>
                  <a:gd name="T64" fmla="*/ 0 h 351"/>
                  <a:gd name="T65" fmla="*/ 289 w 289"/>
                  <a:gd name="T66" fmla="*/ 351 h 3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9" h="351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2"/>
                    </a:lnTo>
                    <a:lnTo>
                      <a:pt x="0" y="85"/>
                    </a:lnTo>
                    <a:lnTo>
                      <a:pt x="4" y="97"/>
                    </a:lnTo>
                    <a:lnTo>
                      <a:pt x="105" y="330"/>
                    </a:lnTo>
                    <a:lnTo>
                      <a:pt x="111" y="341"/>
                    </a:lnTo>
                    <a:lnTo>
                      <a:pt x="124" y="349"/>
                    </a:lnTo>
                    <a:lnTo>
                      <a:pt x="136" y="351"/>
                    </a:lnTo>
                    <a:lnTo>
                      <a:pt x="148" y="347"/>
                    </a:lnTo>
                    <a:lnTo>
                      <a:pt x="268" y="297"/>
                    </a:lnTo>
                    <a:lnTo>
                      <a:pt x="278" y="289"/>
                    </a:lnTo>
                    <a:lnTo>
                      <a:pt x="287" y="279"/>
                    </a:lnTo>
                    <a:lnTo>
                      <a:pt x="289" y="266"/>
                    </a:lnTo>
                    <a:lnTo>
                      <a:pt x="285" y="254"/>
                    </a:lnTo>
                    <a:lnTo>
                      <a:pt x="183" y="21"/>
                    </a:lnTo>
                    <a:lnTo>
                      <a:pt x="177" y="11"/>
                    </a:lnTo>
                    <a:lnTo>
                      <a:pt x="165" y="2"/>
                    </a:lnTo>
                    <a:lnTo>
                      <a:pt x="153" y="0"/>
                    </a:lnTo>
                    <a:lnTo>
                      <a:pt x="140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3" name="Freeform 181"/>
              <p:cNvSpPr>
                <a:spLocks/>
              </p:cNvSpPr>
              <p:nvPr/>
            </p:nvSpPr>
            <p:spPr bwMode="auto">
              <a:xfrm rot="2760634">
                <a:off x="3382" y="2615"/>
                <a:ext cx="180" cy="248"/>
              </a:xfrm>
              <a:custGeom>
                <a:avLst/>
                <a:gdLst>
                  <a:gd name="T0" fmla="*/ 8 w 285"/>
                  <a:gd name="T1" fmla="*/ 28 h 347"/>
                  <a:gd name="T2" fmla="*/ 4 w 285"/>
                  <a:gd name="T3" fmla="*/ 31 h 347"/>
                  <a:gd name="T4" fmla="*/ 2 w 285"/>
                  <a:gd name="T5" fmla="*/ 37 h 347"/>
                  <a:gd name="T6" fmla="*/ 0 w 285"/>
                  <a:gd name="T7" fmla="*/ 42 h 347"/>
                  <a:gd name="T8" fmla="*/ 2 w 285"/>
                  <a:gd name="T9" fmla="*/ 49 h 347"/>
                  <a:gd name="T10" fmla="*/ 42 w 285"/>
                  <a:gd name="T11" fmla="*/ 167 h 347"/>
                  <a:gd name="T12" fmla="*/ 44 w 285"/>
                  <a:gd name="T13" fmla="*/ 172 h 347"/>
                  <a:gd name="T14" fmla="*/ 49 w 285"/>
                  <a:gd name="T15" fmla="*/ 177 h 347"/>
                  <a:gd name="T16" fmla="*/ 54 w 285"/>
                  <a:gd name="T17" fmla="*/ 177 h 347"/>
                  <a:gd name="T18" fmla="*/ 58 w 285"/>
                  <a:gd name="T19" fmla="*/ 175 h 347"/>
                  <a:gd name="T20" fmla="*/ 105 w 285"/>
                  <a:gd name="T21" fmla="*/ 149 h 347"/>
                  <a:gd name="T22" fmla="*/ 109 w 285"/>
                  <a:gd name="T23" fmla="*/ 146 h 347"/>
                  <a:gd name="T24" fmla="*/ 113 w 285"/>
                  <a:gd name="T25" fmla="*/ 141 h 347"/>
                  <a:gd name="T26" fmla="*/ 114 w 285"/>
                  <a:gd name="T27" fmla="*/ 135 h 347"/>
                  <a:gd name="T28" fmla="*/ 112 w 285"/>
                  <a:gd name="T29" fmla="*/ 129 h 347"/>
                  <a:gd name="T30" fmla="*/ 71 w 285"/>
                  <a:gd name="T31" fmla="*/ 11 h 347"/>
                  <a:gd name="T32" fmla="*/ 69 w 285"/>
                  <a:gd name="T33" fmla="*/ 6 h 347"/>
                  <a:gd name="T34" fmla="*/ 65 w 285"/>
                  <a:gd name="T35" fmla="*/ 1 h 347"/>
                  <a:gd name="T36" fmla="*/ 60 w 285"/>
                  <a:gd name="T37" fmla="*/ 0 h 347"/>
                  <a:gd name="T38" fmla="*/ 55 w 285"/>
                  <a:gd name="T39" fmla="*/ 1 h 347"/>
                  <a:gd name="T40" fmla="*/ 8 w 285"/>
                  <a:gd name="T41" fmla="*/ 28 h 3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5"/>
                  <a:gd name="T64" fmla="*/ 0 h 347"/>
                  <a:gd name="T65" fmla="*/ 285 w 285"/>
                  <a:gd name="T66" fmla="*/ 347 h 3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5" h="347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4" y="95"/>
                    </a:lnTo>
                    <a:lnTo>
                      <a:pt x="105" y="326"/>
                    </a:lnTo>
                    <a:lnTo>
                      <a:pt x="111" y="337"/>
                    </a:lnTo>
                    <a:lnTo>
                      <a:pt x="122" y="345"/>
                    </a:lnTo>
                    <a:lnTo>
                      <a:pt x="134" y="347"/>
                    </a:lnTo>
                    <a:lnTo>
                      <a:pt x="146" y="343"/>
                    </a:lnTo>
                    <a:lnTo>
                      <a:pt x="264" y="293"/>
                    </a:lnTo>
                    <a:lnTo>
                      <a:pt x="274" y="285"/>
                    </a:lnTo>
                    <a:lnTo>
                      <a:pt x="283" y="275"/>
                    </a:lnTo>
                    <a:lnTo>
                      <a:pt x="285" y="264"/>
                    </a:lnTo>
                    <a:lnTo>
                      <a:pt x="280" y="252"/>
                    </a:lnTo>
                    <a:lnTo>
                      <a:pt x="179" y="21"/>
                    </a:lnTo>
                    <a:lnTo>
                      <a:pt x="173" y="11"/>
                    </a:lnTo>
                    <a:lnTo>
                      <a:pt x="163" y="2"/>
                    </a:lnTo>
                    <a:lnTo>
                      <a:pt x="151" y="0"/>
                    </a:lnTo>
                    <a:lnTo>
                      <a:pt x="138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4" name="Freeform 182"/>
              <p:cNvSpPr>
                <a:spLocks/>
              </p:cNvSpPr>
              <p:nvPr/>
            </p:nvSpPr>
            <p:spPr bwMode="auto">
              <a:xfrm rot="2760634">
                <a:off x="3383" y="2617"/>
                <a:ext cx="178" cy="244"/>
              </a:xfrm>
              <a:custGeom>
                <a:avLst/>
                <a:gdLst>
                  <a:gd name="T0" fmla="*/ 8 w 281"/>
                  <a:gd name="T1" fmla="*/ 27 h 343"/>
                  <a:gd name="T2" fmla="*/ 4 w 281"/>
                  <a:gd name="T3" fmla="*/ 31 h 343"/>
                  <a:gd name="T4" fmla="*/ 2 w 281"/>
                  <a:gd name="T5" fmla="*/ 36 h 343"/>
                  <a:gd name="T6" fmla="*/ 0 w 281"/>
                  <a:gd name="T7" fmla="*/ 42 h 343"/>
                  <a:gd name="T8" fmla="*/ 2 w 281"/>
                  <a:gd name="T9" fmla="*/ 48 h 343"/>
                  <a:gd name="T10" fmla="*/ 41 w 281"/>
                  <a:gd name="T11" fmla="*/ 164 h 343"/>
                  <a:gd name="T12" fmla="*/ 44 w 281"/>
                  <a:gd name="T13" fmla="*/ 169 h 343"/>
                  <a:gd name="T14" fmla="*/ 48 w 281"/>
                  <a:gd name="T15" fmla="*/ 173 h 343"/>
                  <a:gd name="T16" fmla="*/ 53 w 281"/>
                  <a:gd name="T17" fmla="*/ 174 h 343"/>
                  <a:gd name="T18" fmla="*/ 58 w 281"/>
                  <a:gd name="T19" fmla="*/ 171 h 343"/>
                  <a:gd name="T20" fmla="*/ 105 w 281"/>
                  <a:gd name="T21" fmla="*/ 147 h 343"/>
                  <a:gd name="T22" fmla="*/ 108 w 281"/>
                  <a:gd name="T23" fmla="*/ 142 h 343"/>
                  <a:gd name="T24" fmla="*/ 111 w 281"/>
                  <a:gd name="T25" fmla="*/ 138 h 343"/>
                  <a:gd name="T26" fmla="*/ 113 w 281"/>
                  <a:gd name="T27" fmla="*/ 132 h 343"/>
                  <a:gd name="T28" fmla="*/ 111 w 281"/>
                  <a:gd name="T29" fmla="*/ 125 h 343"/>
                  <a:gd name="T30" fmla="*/ 71 w 281"/>
                  <a:gd name="T31" fmla="*/ 11 h 343"/>
                  <a:gd name="T32" fmla="*/ 68 w 281"/>
                  <a:gd name="T33" fmla="*/ 6 h 343"/>
                  <a:gd name="T34" fmla="*/ 65 w 281"/>
                  <a:gd name="T35" fmla="*/ 1 h 343"/>
                  <a:gd name="T36" fmla="*/ 60 w 281"/>
                  <a:gd name="T37" fmla="*/ 0 h 343"/>
                  <a:gd name="T38" fmla="*/ 54 w 281"/>
                  <a:gd name="T39" fmla="*/ 1 h 343"/>
                  <a:gd name="T40" fmla="*/ 8 w 281"/>
                  <a:gd name="T41" fmla="*/ 27 h 3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1"/>
                  <a:gd name="T64" fmla="*/ 0 h 343"/>
                  <a:gd name="T65" fmla="*/ 281 w 281"/>
                  <a:gd name="T66" fmla="*/ 343 h 3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1" h="343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1"/>
                    </a:lnTo>
                    <a:lnTo>
                      <a:pt x="0" y="83"/>
                    </a:lnTo>
                    <a:lnTo>
                      <a:pt x="4" y="95"/>
                    </a:lnTo>
                    <a:lnTo>
                      <a:pt x="103" y="324"/>
                    </a:lnTo>
                    <a:lnTo>
                      <a:pt x="109" y="335"/>
                    </a:lnTo>
                    <a:lnTo>
                      <a:pt x="120" y="341"/>
                    </a:lnTo>
                    <a:lnTo>
                      <a:pt x="132" y="343"/>
                    </a:lnTo>
                    <a:lnTo>
                      <a:pt x="144" y="339"/>
                    </a:lnTo>
                    <a:lnTo>
                      <a:pt x="260" y="289"/>
                    </a:lnTo>
                    <a:lnTo>
                      <a:pt x="270" y="281"/>
                    </a:lnTo>
                    <a:lnTo>
                      <a:pt x="278" y="273"/>
                    </a:lnTo>
                    <a:lnTo>
                      <a:pt x="281" y="260"/>
                    </a:lnTo>
                    <a:lnTo>
                      <a:pt x="276" y="248"/>
                    </a:lnTo>
                    <a:lnTo>
                      <a:pt x="177" y="21"/>
                    </a:lnTo>
                    <a:lnTo>
                      <a:pt x="171" y="11"/>
                    </a:lnTo>
                    <a:lnTo>
                      <a:pt x="161" y="2"/>
                    </a:lnTo>
                    <a:lnTo>
                      <a:pt x="149" y="0"/>
                    </a:lnTo>
                    <a:lnTo>
                      <a:pt x="136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5" name="Freeform 183"/>
              <p:cNvSpPr>
                <a:spLocks/>
              </p:cNvSpPr>
              <p:nvPr/>
            </p:nvSpPr>
            <p:spPr bwMode="auto">
              <a:xfrm rot="2760634">
                <a:off x="3384" y="2618"/>
                <a:ext cx="175" cy="242"/>
              </a:xfrm>
              <a:custGeom>
                <a:avLst/>
                <a:gdLst>
                  <a:gd name="T0" fmla="*/ 8 w 276"/>
                  <a:gd name="T1" fmla="*/ 26 h 339"/>
                  <a:gd name="T2" fmla="*/ 3 w 276"/>
                  <a:gd name="T3" fmla="*/ 29 h 339"/>
                  <a:gd name="T4" fmla="*/ 1 w 276"/>
                  <a:gd name="T5" fmla="*/ 36 h 339"/>
                  <a:gd name="T6" fmla="*/ 0 w 276"/>
                  <a:gd name="T7" fmla="*/ 41 h 339"/>
                  <a:gd name="T8" fmla="*/ 2 w 276"/>
                  <a:gd name="T9" fmla="*/ 47 h 339"/>
                  <a:gd name="T10" fmla="*/ 41 w 276"/>
                  <a:gd name="T11" fmla="*/ 163 h 339"/>
                  <a:gd name="T12" fmla="*/ 43 w 276"/>
                  <a:gd name="T13" fmla="*/ 168 h 339"/>
                  <a:gd name="T14" fmla="*/ 48 w 276"/>
                  <a:gd name="T15" fmla="*/ 172 h 339"/>
                  <a:gd name="T16" fmla="*/ 52 w 276"/>
                  <a:gd name="T17" fmla="*/ 173 h 339"/>
                  <a:gd name="T18" fmla="*/ 57 w 276"/>
                  <a:gd name="T19" fmla="*/ 171 h 339"/>
                  <a:gd name="T20" fmla="*/ 104 w 276"/>
                  <a:gd name="T21" fmla="*/ 146 h 339"/>
                  <a:gd name="T22" fmla="*/ 108 w 276"/>
                  <a:gd name="T23" fmla="*/ 142 h 339"/>
                  <a:gd name="T24" fmla="*/ 110 w 276"/>
                  <a:gd name="T25" fmla="*/ 137 h 339"/>
                  <a:gd name="T26" fmla="*/ 111 w 276"/>
                  <a:gd name="T27" fmla="*/ 131 h 339"/>
                  <a:gd name="T28" fmla="*/ 109 w 276"/>
                  <a:gd name="T29" fmla="*/ 126 h 339"/>
                  <a:gd name="T30" fmla="*/ 70 w 276"/>
                  <a:gd name="T31" fmla="*/ 10 h 339"/>
                  <a:gd name="T32" fmla="*/ 68 w 276"/>
                  <a:gd name="T33" fmla="*/ 4 h 339"/>
                  <a:gd name="T34" fmla="*/ 64 w 276"/>
                  <a:gd name="T35" fmla="*/ 1 h 339"/>
                  <a:gd name="T36" fmla="*/ 59 w 276"/>
                  <a:gd name="T37" fmla="*/ 0 h 339"/>
                  <a:gd name="T38" fmla="*/ 54 w 276"/>
                  <a:gd name="T39" fmla="*/ 1 h 339"/>
                  <a:gd name="T40" fmla="*/ 8 w 276"/>
                  <a:gd name="T41" fmla="*/ 26 h 3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339"/>
                  <a:gd name="T65" fmla="*/ 276 w 276"/>
                  <a:gd name="T66" fmla="*/ 339 h 3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339">
                    <a:moveTo>
                      <a:pt x="19" y="52"/>
                    </a:moveTo>
                    <a:lnTo>
                      <a:pt x="8" y="58"/>
                    </a:lnTo>
                    <a:lnTo>
                      <a:pt x="2" y="71"/>
                    </a:lnTo>
                    <a:lnTo>
                      <a:pt x="0" y="81"/>
                    </a:lnTo>
                    <a:lnTo>
                      <a:pt x="4" y="93"/>
                    </a:lnTo>
                    <a:lnTo>
                      <a:pt x="101" y="320"/>
                    </a:lnTo>
                    <a:lnTo>
                      <a:pt x="107" y="330"/>
                    </a:lnTo>
                    <a:lnTo>
                      <a:pt x="118" y="337"/>
                    </a:lnTo>
                    <a:lnTo>
                      <a:pt x="130" y="339"/>
                    </a:lnTo>
                    <a:lnTo>
                      <a:pt x="142" y="335"/>
                    </a:lnTo>
                    <a:lnTo>
                      <a:pt x="258" y="287"/>
                    </a:lnTo>
                    <a:lnTo>
                      <a:pt x="268" y="279"/>
                    </a:lnTo>
                    <a:lnTo>
                      <a:pt x="274" y="269"/>
                    </a:lnTo>
                    <a:lnTo>
                      <a:pt x="276" y="258"/>
                    </a:lnTo>
                    <a:lnTo>
                      <a:pt x="272" y="246"/>
                    </a:lnTo>
                    <a:lnTo>
                      <a:pt x="175" y="19"/>
                    </a:lnTo>
                    <a:lnTo>
                      <a:pt x="169" y="9"/>
                    </a:lnTo>
                    <a:lnTo>
                      <a:pt x="159" y="3"/>
                    </a:lnTo>
                    <a:lnTo>
                      <a:pt x="147" y="0"/>
                    </a:lnTo>
                    <a:lnTo>
                      <a:pt x="134" y="3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99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6" name="Freeform 184"/>
              <p:cNvSpPr>
                <a:spLocks/>
              </p:cNvSpPr>
              <p:nvPr/>
            </p:nvSpPr>
            <p:spPr bwMode="auto">
              <a:xfrm rot="2760634">
                <a:off x="3384" y="2620"/>
                <a:ext cx="175" cy="238"/>
              </a:xfrm>
              <a:custGeom>
                <a:avLst/>
                <a:gdLst>
                  <a:gd name="T0" fmla="*/ 8 w 276"/>
                  <a:gd name="T1" fmla="*/ 26 h 334"/>
                  <a:gd name="T2" fmla="*/ 3 w 276"/>
                  <a:gd name="T3" fmla="*/ 29 h 334"/>
                  <a:gd name="T4" fmla="*/ 1 w 276"/>
                  <a:gd name="T5" fmla="*/ 34 h 334"/>
                  <a:gd name="T6" fmla="*/ 0 w 276"/>
                  <a:gd name="T7" fmla="*/ 41 h 334"/>
                  <a:gd name="T8" fmla="*/ 2 w 276"/>
                  <a:gd name="T9" fmla="*/ 47 h 334"/>
                  <a:gd name="T10" fmla="*/ 41 w 276"/>
                  <a:gd name="T11" fmla="*/ 160 h 334"/>
                  <a:gd name="T12" fmla="*/ 43 w 276"/>
                  <a:gd name="T13" fmla="*/ 165 h 334"/>
                  <a:gd name="T14" fmla="*/ 48 w 276"/>
                  <a:gd name="T15" fmla="*/ 169 h 334"/>
                  <a:gd name="T16" fmla="*/ 52 w 276"/>
                  <a:gd name="T17" fmla="*/ 170 h 334"/>
                  <a:gd name="T18" fmla="*/ 57 w 276"/>
                  <a:gd name="T19" fmla="*/ 167 h 334"/>
                  <a:gd name="T20" fmla="*/ 104 w 276"/>
                  <a:gd name="T21" fmla="*/ 143 h 334"/>
                  <a:gd name="T22" fmla="*/ 108 w 276"/>
                  <a:gd name="T23" fmla="*/ 139 h 334"/>
                  <a:gd name="T24" fmla="*/ 110 w 276"/>
                  <a:gd name="T25" fmla="*/ 135 h 334"/>
                  <a:gd name="T26" fmla="*/ 111 w 276"/>
                  <a:gd name="T27" fmla="*/ 128 h 334"/>
                  <a:gd name="T28" fmla="*/ 109 w 276"/>
                  <a:gd name="T29" fmla="*/ 123 h 334"/>
                  <a:gd name="T30" fmla="*/ 70 w 276"/>
                  <a:gd name="T31" fmla="*/ 9 h 334"/>
                  <a:gd name="T32" fmla="*/ 68 w 276"/>
                  <a:gd name="T33" fmla="*/ 4 h 334"/>
                  <a:gd name="T34" fmla="*/ 64 w 276"/>
                  <a:gd name="T35" fmla="*/ 1 h 334"/>
                  <a:gd name="T36" fmla="*/ 59 w 276"/>
                  <a:gd name="T37" fmla="*/ 0 h 334"/>
                  <a:gd name="T38" fmla="*/ 54 w 276"/>
                  <a:gd name="T39" fmla="*/ 1 h 334"/>
                  <a:gd name="T40" fmla="*/ 8 w 276"/>
                  <a:gd name="T41" fmla="*/ 26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334"/>
                  <a:gd name="T65" fmla="*/ 276 w 276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334">
                    <a:moveTo>
                      <a:pt x="19" y="51"/>
                    </a:moveTo>
                    <a:lnTo>
                      <a:pt x="8" y="5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4" y="92"/>
                    </a:lnTo>
                    <a:lnTo>
                      <a:pt x="101" y="315"/>
                    </a:lnTo>
                    <a:lnTo>
                      <a:pt x="107" y="325"/>
                    </a:lnTo>
                    <a:lnTo>
                      <a:pt x="118" y="332"/>
                    </a:lnTo>
                    <a:lnTo>
                      <a:pt x="130" y="334"/>
                    </a:lnTo>
                    <a:lnTo>
                      <a:pt x="142" y="330"/>
                    </a:lnTo>
                    <a:lnTo>
                      <a:pt x="258" y="282"/>
                    </a:lnTo>
                    <a:lnTo>
                      <a:pt x="268" y="274"/>
                    </a:lnTo>
                    <a:lnTo>
                      <a:pt x="274" y="266"/>
                    </a:lnTo>
                    <a:lnTo>
                      <a:pt x="276" y="253"/>
                    </a:lnTo>
                    <a:lnTo>
                      <a:pt x="272" y="241"/>
                    </a:lnTo>
                    <a:lnTo>
                      <a:pt x="175" y="18"/>
                    </a:lnTo>
                    <a:lnTo>
                      <a:pt x="169" y="8"/>
                    </a:lnTo>
                    <a:lnTo>
                      <a:pt x="159" y="2"/>
                    </a:lnTo>
                    <a:lnTo>
                      <a:pt x="147" y="0"/>
                    </a:lnTo>
                    <a:lnTo>
                      <a:pt x="134" y="2"/>
                    </a:lnTo>
                    <a:lnTo>
                      <a:pt x="19" y="51"/>
                    </a:lnTo>
                    <a:close/>
                  </a:path>
                </a:pathLst>
              </a:custGeom>
              <a:solidFill>
                <a:srgbClr val="FF9A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7" name="Freeform 185"/>
              <p:cNvSpPr>
                <a:spLocks/>
              </p:cNvSpPr>
              <p:nvPr/>
            </p:nvSpPr>
            <p:spPr bwMode="auto">
              <a:xfrm rot="2760634">
                <a:off x="3384" y="2621"/>
                <a:ext cx="173" cy="235"/>
              </a:xfrm>
              <a:custGeom>
                <a:avLst/>
                <a:gdLst>
                  <a:gd name="T0" fmla="*/ 8 w 272"/>
                  <a:gd name="T1" fmla="*/ 26 h 330"/>
                  <a:gd name="T2" fmla="*/ 3 w 272"/>
                  <a:gd name="T3" fmla="*/ 29 h 330"/>
                  <a:gd name="T4" fmla="*/ 1 w 272"/>
                  <a:gd name="T5" fmla="*/ 34 h 330"/>
                  <a:gd name="T6" fmla="*/ 0 w 272"/>
                  <a:gd name="T7" fmla="*/ 41 h 330"/>
                  <a:gd name="T8" fmla="*/ 2 w 272"/>
                  <a:gd name="T9" fmla="*/ 46 h 330"/>
                  <a:gd name="T10" fmla="*/ 40 w 272"/>
                  <a:gd name="T11" fmla="*/ 157 h 330"/>
                  <a:gd name="T12" fmla="*/ 43 w 272"/>
                  <a:gd name="T13" fmla="*/ 163 h 330"/>
                  <a:gd name="T14" fmla="*/ 47 w 272"/>
                  <a:gd name="T15" fmla="*/ 167 h 330"/>
                  <a:gd name="T16" fmla="*/ 52 w 272"/>
                  <a:gd name="T17" fmla="*/ 167 h 330"/>
                  <a:gd name="T18" fmla="*/ 57 w 272"/>
                  <a:gd name="T19" fmla="*/ 165 h 330"/>
                  <a:gd name="T20" fmla="*/ 103 w 272"/>
                  <a:gd name="T21" fmla="*/ 141 h 330"/>
                  <a:gd name="T22" fmla="*/ 107 w 272"/>
                  <a:gd name="T23" fmla="*/ 138 h 330"/>
                  <a:gd name="T24" fmla="*/ 109 w 272"/>
                  <a:gd name="T25" fmla="*/ 133 h 330"/>
                  <a:gd name="T26" fmla="*/ 110 w 272"/>
                  <a:gd name="T27" fmla="*/ 127 h 330"/>
                  <a:gd name="T28" fmla="*/ 108 w 272"/>
                  <a:gd name="T29" fmla="*/ 121 h 330"/>
                  <a:gd name="T30" fmla="*/ 70 w 272"/>
                  <a:gd name="T31" fmla="*/ 9 h 330"/>
                  <a:gd name="T32" fmla="*/ 67 w 272"/>
                  <a:gd name="T33" fmla="*/ 4 h 330"/>
                  <a:gd name="T34" fmla="*/ 64 w 272"/>
                  <a:gd name="T35" fmla="*/ 1 h 330"/>
                  <a:gd name="T36" fmla="*/ 59 w 272"/>
                  <a:gd name="T37" fmla="*/ 0 h 330"/>
                  <a:gd name="T38" fmla="*/ 53 w 272"/>
                  <a:gd name="T39" fmla="*/ 1 h 330"/>
                  <a:gd name="T40" fmla="*/ 8 w 272"/>
                  <a:gd name="T41" fmla="*/ 26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2"/>
                  <a:gd name="T64" fmla="*/ 0 h 330"/>
                  <a:gd name="T65" fmla="*/ 272 w 272"/>
                  <a:gd name="T66" fmla="*/ 330 h 3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2" h="330">
                    <a:moveTo>
                      <a:pt x="19" y="51"/>
                    </a:moveTo>
                    <a:lnTo>
                      <a:pt x="8" y="5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4" y="90"/>
                    </a:lnTo>
                    <a:lnTo>
                      <a:pt x="99" y="311"/>
                    </a:lnTo>
                    <a:lnTo>
                      <a:pt x="105" y="321"/>
                    </a:lnTo>
                    <a:lnTo>
                      <a:pt x="116" y="328"/>
                    </a:lnTo>
                    <a:lnTo>
                      <a:pt x="128" y="330"/>
                    </a:lnTo>
                    <a:lnTo>
                      <a:pt x="140" y="325"/>
                    </a:lnTo>
                    <a:lnTo>
                      <a:pt x="254" y="278"/>
                    </a:lnTo>
                    <a:lnTo>
                      <a:pt x="264" y="272"/>
                    </a:lnTo>
                    <a:lnTo>
                      <a:pt x="270" y="262"/>
                    </a:lnTo>
                    <a:lnTo>
                      <a:pt x="272" y="251"/>
                    </a:lnTo>
                    <a:lnTo>
                      <a:pt x="268" y="239"/>
                    </a:lnTo>
                    <a:lnTo>
                      <a:pt x="173" y="18"/>
                    </a:lnTo>
                    <a:lnTo>
                      <a:pt x="167" y="8"/>
                    </a:lnTo>
                    <a:lnTo>
                      <a:pt x="157" y="2"/>
                    </a:lnTo>
                    <a:lnTo>
                      <a:pt x="145" y="0"/>
                    </a:lnTo>
                    <a:lnTo>
                      <a:pt x="132" y="2"/>
                    </a:lnTo>
                    <a:lnTo>
                      <a:pt x="19" y="51"/>
                    </a:lnTo>
                    <a:close/>
                  </a:path>
                </a:pathLst>
              </a:custGeom>
              <a:solidFill>
                <a:srgbClr val="FF9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8" name="Freeform 186"/>
              <p:cNvSpPr>
                <a:spLocks/>
              </p:cNvSpPr>
              <p:nvPr/>
            </p:nvSpPr>
            <p:spPr bwMode="auto">
              <a:xfrm rot="2760634">
                <a:off x="3386" y="2622"/>
                <a:ext cx="170" cy="233"/>
              </a:xfrm>
              <a:custGeom>
                <a:avLst/>
                <a:gdLst>
                  <a:gd name="T0" fmla="*/ 8 w 268"/>
                  <a:gd name="T1" fmla="*/ 25 h 326"/>
                  <a:gd name="T2" fmla="*/ 3 w 268"/>
                  <a:gd name="T3" fmla="*/ 28 h 326"/>
                  <a:gd name="T4" fmla="*/ 1 w 268"/>
                  <a:gd name="T5" fmla="*/ 34 h 326"/>
                  <a:gd name="T6" fmla="*/ 0 w 268"/>
                  <a:gd name="T7" fmla="*/ 40 h 326"/>
                  <a:gd name="T8" fmla="*/ 2 w 268"/>
                  <a:gd name="T9" fmla="*/ 46 h 326"/>
                  <a:gd name="T10" fmla="*/ 40 w 268"/>
                  <a:gd name="T11" fmla="*/ 157 h 326"/>
                  <a:gd name="T12" fmla="*/ 43 w 268"/>
                  <a:gd name="T13" fmla="*/ 162 h 326"/>
                  <a:gd name="T14" fmla="*/ 47 w 268"/>
                  <a:gd name="T15" fmla="*/ 165 h 326"/>
                  <a:gd name="T16" fmla="*/ 51 w 268"/>
                  <a:gd name="T17" fmla="*/ 167 h 326"/>
                  <a:gd name="T18" fmla="*/ 56 w 268"/>
                  <a:gd name="T19" fmla="*/ 164 h 326"/>
                  <a:gd name="T20" fmla="*/ 101 w 268"/>
                  <a:gd name="T21" fmla="*/ 141 h 326"/>
                  <a:gd name="T22" fmla="*/ 105 w 268"/>
                  <a:gd name="T23" fmla="*/ 137 h 326"/>
                  <a:gd name="T24" fmla="*/ 107 w 268"/>
                  <a:gd name="T25" fmla="*/ 133 h 326"/>
                  <a:gd name="T26" fmla="*/ 108 w 268"/>
                  <a:gd name="T27" fmla="*/ 127 h 326"/>
                  <a:gd name="T28" fmla="*/ 106 w 268"/>
                  <a:gd name="T29" fmla="*/ 120 h 326"/>
                  <a:gd name="T30" fmla="*/ 68 w 268"/>
                  <a:gd name="T31" fmla="*/ 9 h 326"/>
                  <a:gd name="T32" fmla="*/ 65 w 268"/>
                  <a:gd name="T33" fmla="*/ 4 h 326"/>
                  <a:gd name="T34" fmla="*/ 62 w 268"/>
                  <a:gd name="T35" fmla="*/ 1 h 326"/>
                  <a:gd name="T36" fmla="*/ 58 w 268"/>
                  <a:gd name="T37" fmla="*/ 0 h 326"/>
                  <a:gd name="T38" fmla="*/ 52 w 268"/>
                  <a:gd name="T39" fmla="*/ 1 h 326"/>
                  <a:gd name="T40" fmla="*/ 8 w 268"/>
                  <a:gd name="T41" fmla="*/ 25 h 3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8"/>
                  <a:gd name="T64" fmla="*/ 0 h 326"/>
                  <a:gd name="T65" fmla="*/ 268 w 268"/>
                  <a:gd name="T66" fmla="*/ 326 h 3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8" h="326">
                    <a:moveTo>
                      <a:pt x="19" y="49"/>
                    </a:moveTo>
                    <a:lnTo>
                      <a:pt x="8" y="55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4" y="90"/>
                    </a:lnTo>
                    <a:lnTo>
                      <a:pt x="99" y="307"/>
                    </a:lnTo>
                    <a:lnTo>
                      <a:pt x="105" y="317"/>
                    </a:lnTo>
                    <a:lnTo>
                      <a:pt x="116" y="323"/>
                    </a:lnTo>
                    <a:lnTo>
                      <a:pt x="126" y="326"/>
                    </a:lnTo>
                    <a:lnTo>
                      <a:pt x="138" y="321"/>
                    </a:lnTo>
                    <a:lnTo>
                      <a:pt x="250" y="276"/>
                    </a:lnTo>
                    <a:lnTo>
                      <a:pt x="260" y="268"/>
                    </a:lnTo>
                    <a:lnTo>
                      <a:pt x="266" y="260"/>
                    </a:lnTo>
                    <a:lnTo>
                      <a:pt x="268" y="247"/>
                    </a:lnTo>
                    <a:lnTo>
                      <a:pt x="264" y="235"/>
                    </a:lnTo>
                    <a:lnTo>
                      <a:pt x="169" y="18"/>
                    </a:lnTo>
                    <a:lnTo>
                      <a:pt x="163" y="8"/>
                    </a:lnTo>
                    <a:lnTo>
                      <a:pt x="155" y="2"/>
                    </a:lnTo>
                    <a:lnTo>
                      <a:pt x="143" y="0"/>
                    </a:lnTo>
                    <a:lnTo>
                      <a:pt x="130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A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29" name="Freeform 187"/>
              <p:cNvSpPr>
                <a:spLocks/>
              </p:cNvSpPr>
              <p:nvPr/>
            </p:nvSpPr>
            <p:spPr bwMode="auto">
              <a:xfrm rot="2760634">
                <a:off x="3388" y="2625"/>
                <a:ext cx="167" cy="228"/>
              </a:xfrm>
              <a:custGeom>
                <a:avLst/>
                <a:gdLst>
                  <a:gd name="T0" fmla="*/ 8 w 264"/>
                  <a:gd name="T1" fmla="*/ 25 h 321"/>
                  <a:gd name="T2" fmla="*/ 4 w 264"/>
                  <a:gd name="T3" fmla="*/ 28 h 321"/>
                  <a:gd name="T4" fmla="*/ 1 w 264"/>
                  <a:gd name="T5" fmla="*/ 33 h 321"/>
                  <a:gd name="T6" fmla="*/ 0 w 264"/>
                  <a:gd name="T7" fmla="*/ 39 h 321"/>
                  <a:gd name="T8" fmla="*/ 2 w 264"/>
                  <a:gd name="T9" fmla="*/ 45 h 321"/>
                  <a:gd name="T10" fmla="*/ 39 w 264"/>
                  <a:gd name="T11" fmla="*/ 153 h 321"/>
                  <a:gd name="T12" fmla="*/ 41 w 264"/>
                  <a:gd name="T13" fmla="*/ 158 h 321"/>
                  <a:gd name="T14" fmla="*/ 46 w 264"/>
                  <a:gd name="T15" fmla="*/ 161 h 321"/>
                  <a:gd name="T16" fmla="*/ 51 w 264"/>
                  <a:gd name="T17" fmla="*/ 162 h 321"/>
                  <a:gd name="T18" fmla="*/ 54 w 264"/>
                  <a:gd name="T19" fmla="*/ 160 h 321"/>
                  <a:gd name="T20" fmla="*/ 99 w 264"/>
                  <a:gd name="T21" fmla="*/ 137 h 321"/>
                  <a:gd name="T22" fmla="*/ 102 w 264"/>
                  <a:gd name="T23" fmla="*/ 134 h 321"/>
                  <a:gd name="T24" fmla="*/ 105 w 264"/>
                  <a:gd name="T25" fmla="*/ 129 h 321"/>
                  <a:gd name="T26" fmla="*/ 106 w 264"/>
                  <a:gd name="T27" fmla="*/ 123 h 321"/>
                  <a:gd name="T28" fmla="*/ 104 w 264"/>
                  <a:gd name="T29" fmla="*/ 117 h 321"/>
                  <a:gd name="T30" fmla="*/ 67 w 264"/>
                  <a:gd name="T31" fmla="*/ 9 h 321"/>
                  <a:gd name="T32" fmla="*/ 65 w 264"/>
                  <a:gd name="T33" fmla="*/ 4 h 321"/>
                  <a:gd name="T34" fmla="*/ 61 w 264"/>
                  <a:gd name="T35" fmla="*/ 1 h 321"/>
                  <a:gd name="T36" fmla="*/ 56 w 264"/>
                  <a:gd name="T37" fmla="*/ 0 h 321"/>
                  <a:gd name="T38" fmla="*/ 51 w 264"/>
                  <a:gd name="T39" fmla="*/ 1 h 321"/>
                  <a:gd name="T40" fmla="*/ 8 w 264"/>
                  <a:gd name="T41" fmla="*/ 25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321"/>
                  <a:gd name="T65" fmla="*/ 264 w 264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321">
                    <a:moveTo>
                      <a:pt x="19" y="49"/>
                    </a:moveTo>
                    <a:lnTo>
                      <a:pt x="9" y="55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4" y="88"/>
                    </a:lnTo>
                    <a:lnTo>
                      <a:pt x="97" y="303"/>
                    </a:lnTo>
                    <a:lnTo>
                      <a:pt x="103" y="313"/>
                    </a:lnTo>
                    <a:lnTo>
                      <a:pt x="114" y="319"/>
                    </a:lnTo>
                    <a:lnTo>
                      <a:pt x="126" y="321"/>
                    </a:lnTo>
                    <a:lnTo>
                      <a:pt x="136" y="317"/>
                    </a:lnTo>
                    <a:lnTo>
                      <a:pt x="246" y="272"/>
                    </a:lnTo>
                    <a:lnTo>
                      <a:pt x="256" y="264"/>
                    </a:lnTo>
                    <a:lnTo>
                      <a:pt x="262" y="255"/>
                    </a:lnTo>
                    <a:lnTo>
                      <a:pt x="264" y="243"/>
                    </a:lnTo>
                    <a:lnTo>
                      <a:pt x="260" y="233"/>
                    </a:lnTo>
                    <a:lnTo>
                      <a:pt x="167" y="18"/>
                    </a:lnTo>
                    <a:lnTo>
                      <a:pt x="161" y="8"/>
                    </a:lnTo>
                    <a:lnTo>
                      <a:pt x="151" y="2"/>
                    </a:lnTo>
                    <a:lnTo>
                      <a:pt x="141" y="0"/>
                    </a:lnTo>
                    <a:lnTo>
                      <a:pt x="128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0" name="Freeform 188"/>
              <p:cNvSpPr>
                <a:spLocks/>
              </p:cNvSpPr>
              <p:nvPr/>
            </p:nvSpPr>
            <p:spPr bwMode="auto">
              <a:xfrm rot="2760634">
                <a:off x="3389" y="2626"/>
                <a:ext cx="165" cy="226"/>
              </a:xfrm>
              <a:custGeom>
                <a:avLst/>
                <a:gdLst>
                  <a:gd name="T0" fmla="*/ 8 w 260"/>
                  <a:gd name="T1" fmla="*/ 25 h 317"/>
                  <a:gd name="T2" fmla="*/ 4 w 260"/>
                  <a:gd name="T3" fmla="*/ 28 h 317"/>
                  <a:gd name="T4" fmla="*/ 1 w 260"/>
                  <a:gd name="T5" fmla="*/ 33 h 317"/>
                  <a:gd name="T6" fmla="*/ 0 w 260"/>
                  <a:gd name="T7" fmla="*/ 38 h 317"/>
                  <a:gd name="T8" fmla="*/ 2 w 260"/>
                  <a:gd name="T9" fmla="*/ 43 h 317"/>
                  <a:gd name="T10" fmla="*/ 38 w 260"/>
                  <a:gd name="T11" fmla="*/ 152 h 317"/>
                  <a:gd name="T12" fmla="*/ 41 w 260"/>
                  <a:gd name="T13" fmla="*/ 157 h 317"/>
                  <a:gd name="T14" fmla="*/ 45 w 260"/>
                  <a:gd name="T15" fmla="*/ 160 h 317"/>
                  <a:gd name="T16" fmla="*/ 50 w 260"/>
                  <a:gd name="T17" fmla="*/ 161 h 317"/>
                  <a:gd name="T18" fmla="*/ 54 w 260"/>
                  <a:gd name="T19" fmla="*/ 159 h 317"/>
                  <a:gd name="T20" fmla="*/ 98 w 260"/>
                  <a:gd name="T21" fmla="*/ 136 h 317"/>
                  <a:gd name="T22" fmla="*/ 102 w 260"/>
                  <a:gd name="T23" fmla="*/ 133 h 317"/>
                  <a:gd name="T24" fmla="*/ 104 w 260"/>
                  <a:gd name="T25" fmla="*/ 128 h 317"/>
                  <a:gd name="T26" fmla="*/ 105 w 260"/>
                  <a:gd name="T27" fmla="*/ 123 h 317"/>
                  <a:gd name="T28" fmla="*/ 103 w 260"/>
                  <a:gd name="T29" fmla="*/ 118 h 317"/>
                  <a:gd name="T30" fmla="*/ 67 w 260"/>
                  <a:gd name="T31" fmla="*/ 9 h 317"/>
                  <a:gd name="T32" fmla="*/ 64 w 260"/>
                  <a:gd name="T33" fmla="*/ 4 h 317"/>
                  <a:gd name="T34" fmla="*/ 60 w 260"/>
                  <a:gd name="T35" fmla="*/ 1 h 317"/>
                  <a:gd name="T36" fmla="*/ 56 w 260"/>
                  <a:gd name="T37" fmla="*/ 0 h 317"/>
                  <a:gd name="T38" fmla="*/ 51 w 260"/>
                  <a:gd name="T39" fmla="*/ 1 h 317"/>
                  <a:gd name="T40" fmla="*/ 8 w 260"/>
                  <a:gd name="T41" fmla="*/ 25 h 3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317"/>
                  <a:gd name="T65" fmla="*/ 260 w 260"/>
                  <a:gd name="T66" fmla="*/ 317 h 3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317">
                    <a:moveTo>
                      <a:pt x="19" y="49"/>
                    </a:moveTo>
                    <a:lnTo>
                      <a:pt x="9" y="55"/>
                    </a:lnTo>
                    <a:lnTo>
                      <a:pt x="2" y="64"/>
                    </a:lnTo>
                    <a:lnTo>
                      <a:pt x="0" y="76"/>
                    </a:lnTo>
                    <a:lnTo>
                      <a:pt x="4" y="86"/>
                    </a:lnTo>
                    <a:lnTo>
                      <a:pt x="95" y="299"/>
                    </a:lnTo>
                    <a:lnTo>
                      <a:pt x="101" y="309"/>
                    </a:lnTo>
                    <a:lnTo>
                      <a:pt x="112" y="315"/>
                    </a:lnTo>
                    <a:lnTo>
                      <a:pt x="124" y="317"/>
                    </a:lnTo>
                    <a:lnTo>
                      <a:pt x="134" y="313"/>
                    </a:lnTo>
                    <a:lnTo>
                      <a:pt x="242" y="268"/>
                    </a:lnTo>
                    <a:lnTo>
                      <a:pt x="252" y="262"/>
                    </a:lnTo>
                    <a:lnTo>
                      <a:pt x="258" y="253"/>
                    </a:lnTo>
                    <a:lnTo>
                      <a:pt x="260" y="241"/>
                    </a:lnTo>
                    <a:lnTo>
                      <a:pt x="256" y="231"/>
                    </a:lnTo>
                    <a:lnTo>
                      <a:pt x="165" y="18"/>
                    </a:lnTo>
                    <a:lnTo>
                      <a:pt x="159" y="8"/>
                    </a:lnTo>
                    <a:lnTo>
                      <a:pt x="149" y="2"/>
                    </a:lnTo>
                    <a:lnTo>
                      <a:pt x="139" y="0"/>
                    </a:lnTo>
                    <a:lnTo>
                      <a:pt x="126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1" name="Freeform 189"/>
              <p:cNvSpPr>
                <a:spLocks/>
              </p:cNvSpPr>
              <p:nvPr/>
            </p:nvSpPr>
            <p:spPr bwMode="auto">
              <a:xfrm rot="2760634">
                <a:off x="3389" y="2626"/>
                <a:ext cx="164" cy="224"/>
              </a:xfrm>
              <a:custGeom>
                <a:avLst/>
                <a:gdLst>
                  <a:gd name="T0" fmla="*/ 8 w 258"/>
                  <a:gd name="T1" fmla="*/ 25 h 313"/>
                  <a:gd name="T2" fmla="*/ 4 w 258"/>
                  <a:gd name="T3" fmla="*/ 29 h 313"/>
                  <a:gd name="T4" fmla="*/ 1 w 258"/>
                  <a:gd name="T5" fmla="*/ 33 h 313"/>
                  <a:gd name="T6" fmla="*/ 0 w 258"/>
                  <a:gd name="T7" fmla="*/ 39 h 313"/>
                  <a:gd name="T8" fmla="*/ 2 w 258"/>
                  <a:gd name="T9" fmla="*/ 44 h 313"/>
                  <a:gd name="T10" fmla="*/ 38 w 258"/>
                  <a:gd name="T11" fmla="*/ 151 h 313"/>
                  <a:gd name="T12" fmla="*/ 41 w 258"/>
                  <a:gd name="T13" fmla="*/ 156 h 313"/>
                  <a:gd name="T14" fmla="*/ 44 w 258"/>
                  <a:gd name="T15" fmla="*/ 160 h 313"/>
                  <a:gd name="T16" fmla="*/ 50 w 258"/>
                  <a:gd name="T17" fmla="*/ 160 h 313"/>
                  <a:gd name="T18" fmla="*/ 53 w 258"/>
                  <a:gd name="T19" fmla="*/ 158 h 313"/>
                  <a:gd name="T20" fmla="*/ 97 w 258"/>
                  <a:gd name="T21" fmla="*/ 136 h 313"/>
                  <a:gd name="T22" fmla="*/ 101 w 258"/>
                  <a:gd name="T23" fmla="*/ 132 h 313"/>
                  <a:gd name="T24" fmla="*/ 104 w 258"/>
                  <a:gd name="T25" fmla="*/ 127 h 313"/>
                  <a:gd name="T26" fmla="*/ 104 w 258"/>
                  <a:gd name="T27" fmla="*/ 122 h 313"/>
                  <a:gd name="T28" fmla="*/ 102 w 258"/>
                  <a:gd name="T29" fmla="*/ 116 h 313"/>
                  <a:gd name="T30" fmla="*/ 66 w 258"/>
                  <a:gd name="T31" fmla="*/ 9 h 313"/>
                  <a:gd name="T32" fmla="*/ 64 w 258"/>
                  <a:gd name="T33" fmla="*/ 4 h 313"/>
                  <a:gd name="T34" fmla="*/ 60 w 258"/>
                  <a:gd name="T35" fmla="*/ 1 h 313"/>
                  <a:gd name="T36" fmla="*/ 56 w 258"/>
                  <a:gd name="T37" fmla="*/ 0 h 313"/>
                  <a:gd name="T38" fmla="*/ 51 w 258"/>
                  <a:gd name="T39" fmla="*/ 1 h 313"/>
                  <a:gd name="T40" fmla="*/ 8 w 258"/>
                  <a:gd name="T41" fmla="*/ 25 h 3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8"/>
                  <a:gd name="T64" fmla="*/ 0 h 313"/>
                  <a:gd name="T65" fmla="*/ 258 w 258"/>
                  <a:gd name="T66" fmla="*/ 313 h 3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8" h="313">
                    <a:moveTo>
                      <a:pt x="19" y="49"/>
                    </a:moveTo>
                    <a:lnTo>
                      <a:pt x="9" y="56"/>
                    </a:lnTo>
                    <a:lnTo>
                      <a:pt x="2" y="64"/>
                    </a:lnTo>
                    <a:lnTo>
                      <a:pt x="0" y="76"/>
                    </a:lnTo>
                    <a:lnTo>
                      <a:pt x="4" y="86"/>
                    </a:lnTo>
                    <a:lnTo>
                      <a:pt x="95" y="295"/>
                    </a:lnTo>
                    <a:lnTo>
                      <a:pt x="101" y="305"/>
                    </a:lnTo>
                    <a:lnTo>
                      <a:pt x="110" y="311"/>
                    </a:lnTo>
                    <a:lnTo>
                      <a:pt x="122" y="313"/>
                    </a:lnTo>
                    <a:lnTo>
                      <a:pt x="132" y="309"/>
                    </a:lnTo>
                    <a:lnTo>
                      <a:pt x="240" y="266"/>
                    </a:lnTo>
                    <a:lnTo>
                      <a:pt x="250" y="258"/>
                    </a:lnTo>
                    <a:lnTo>
                      <a:pt x="256" y="249"/>
                    </a:lnTo>
                    <a:lnTo>
                      <a:pt x="258" y="237"/>
                    </a:lnTo>
                    <a:lnTo>
                      <a:pt x="254" y="227"/>
                    </a:lnTo>
                    <a:lnTo>
                      <a:pt x="163" y="18"/>
                    </a:lnTo>
                    <a:lnTo>
                      <a:pt x="157" y="8"/>
                    </a:lnTo>
                    <a:lnTo>
                      <a:pt x="149" y="2"/>
                    </a:lnTo>
                    <a:lnTo>
                      <a:pt x="139" y="0"/>
                    </a:lnTo>
                    <a:lnTo>
                      <a:pt x="126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2" name="Freeform 190"/>
              <p:cNvSpPr>
                <a:spLocks/>
              </p:cNvSpPr>
              <p:nvPr/>
            </p:nvSpPr>
            <p:spPr bwMode="auto">
              <a:xfrm rot="2760634">
                <a:off x="3390" y="2629"/>
                <a:ext cx="163" cy="220"/>
              </a:xfrm>
              <a:custGeom>
                <a:avLst/>
                <a:gdLst>
                  <a:gd name="T0" fmla="*/ 8 w 256"/>
                  <a:gd name="T1" fmla="*/ 23 h 309"/>
                  <a:gd name="T2" fmla="*/ 4 w 256"/>
                  <a:gd name="T3" fmla="*/ 27 h 309"/>
                  <a:gd name="T4" fmla="*/ 1 w 256"/>
                  <a:gd name="T5" fmla="*/ 33 h 309"/>
                  <a:gd name="T6" fmla="*/ 0 w 256"/>
                  <a:gd name="T7" fmla="*/ 38 h 309"/>
                  <a:gd name="T8" fmla="*/ 2 w 256"/>
                  <a:gd name="T9" fmla="*/ 43 h 309"/>
                  <a:gd name="T10" fmla="*/ 38 w 256"/>
                  <a:gd name="T11" fmla="*/ 149 h 309"/>
                  <a:gd name="T12" fmla="*/ 40 w 256"/>
                  <a:gd name="T13" fmla="*/ 152 h 309"/>
                  <a:gd name="T14" fmla="*/ 45 w 256"/>
                  <a:gd name="T15" fmla="*/ 156 h 309"/>
                  <a:gd name="T16" fmla="*/ 50 w 256"/>
                  <a:gd name="T17" fmla="*/ 157 h 309"/>
                  <a:gd name="T18" fmla="*/ 53 w 256"/>
                  <a:gd name="T19" fmla="*/ 154 h 309"/>
                  <a:gd name="T20" fmla="*/ 97 w 256"/>
                  <a:gd name="T21" fmla="*/ 133 h 309"/>
                  <a:gd name="T22" fmla="*/ 101 w 256"/>
                  <a:gd name="T23" fmla="*/ 130 h 309"/>
                  <a:gd name="T24" fmla="*/ 103 w 256"/>
                  <a:gd name="T25" fmla="*/ 124 h 309"/>
                  <a:gd name="T26" fmla="*/ 104 w 256"/>
                  <a:gd name="T27" fmla="*/ 119 h 309"/>
                  <a:gd name="T28" fmla="*/ 102 w 256"/>
                  <a:gd name="T29" fmla="*/ 114 h 309"/>
                  <a:gd name="T30" fmla="*/ 66 w 256"/>
                  <a:gd name="T31" fmla="*/ 9 h 309"/>
                  <a:gd name="T32" fmla="*/ 64 w 256"/>
                  <a:gd name="T33" fmla="*/ 4 h 309"/>
                  <a:gd name="T34" fmla="*/ 60 w 256"/>
                  <a:gd name="T35" fmla="*/ 1 h 309"/>
                  <a:gd name="T36" fmla="*/ 55 w 256"/>
                  <a:gd name="T37" fmla="*/ 0 h 309"/>
                  <a:gd name="T38" fmla="*/ 50 w 256"/>
                  <a:gd name="T39" fmla="*/ 1 h 309"/>
                  <a:gd name="T40" fmla="*/ 8 w 256"/>
                  <a:gd name="T41" fmla="*/ 23 h 3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6"/>
                  <a:gd name="T64" fmla="*/ 0 h 309"/>
                  <a:gd name="T65" fmla="*/ 256 w 256"/>
                  <a:gd name="T66" fmla="*/ 309 h 3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6" h="309">
                    <a:moveTo>
                      <a:pt x="19" y="47"/>
                    </a:moveTo>
                    <a:lnTo>
                      <a:pt x="9" y="54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5" y="84"/>
                    </a:lnTo>
                    <a:lnTo>
                      <a:pt x="93" y="293"/>
                    </a:lnTo>
                    <a:lnTo>
                      <a:pt x="99" y="301"/>
                    </a:lnTo>
                    <a:lnTo>
                      <a:pt x="110" y="307"/>
                    </a:lnTo>
                    <a:lnTo>
                      <a:pt x="122" y="309"/>
                    </a:lnTo>
                    <a:lnTo>
                      <a:pt x="132" y="305"/>
                    </a:lnTo>
                    <a:lnTo>
                      <a:pt x="238" y="262"/>
                    </a:lnTo>
                    <a:lnTo>
                      <a:pt x="248" y="256"/>
                    </a:lnTo>
                    <a:lnTo>
                      <a:pt x="254" y="245"/>
                    </a:lnTo>
                    <a:lnTo>
                      <a:pt x="256" y="235"/>
                    </a:lnTo>
                    <a:lnTo>
                      <a:pt x="252" y="225"/>
                    </a:lnTo>
                    <a:lnTo>
                      <a:pt x="163" y="18"/>
                    </a:lnTo>
                    <a:lnTo>
                      <a:pt x="157" y="8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4" y="2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FF9C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3" name="Freeform 191"/>
              <p:cNvSpPr>
                <a:spLocks/>
              </p:cNvSpPr>
              <p:nvPr/>
            </p:nvSpPr>
            <p:spPr bwMode="auto">
              <a:xfrm rot="2760634">
                <a:off x="3392" y="2630"/>
                <a:ext cx="160" cy="218"/>
              </a:xfrm>
              <a:custGeom>
                <a:avLst/>
                <a:gdLst>
                  <a:gd name="T0" fmla="*/ 8 w 252"/>
                  <a:gd name="T1" fmla="*/ 24 h 305"/>
                  <a:gd name="T2" fmla="*/ 4 w 252"/>
                  <a:gd name="T3" fmla="*/ 28 h 305"/>
                  <a:gd name="T4" fmla="*/ 1 w 252"/>
                  <a:gd name="T5" fmla="*/ 31 h 305"/>
                  <a:gd name="T6" fmla="*/ 0 w 252"/>
                  <a:gd name="T7" fmla="*/ 38 h 305"/>
                  <a:gd name="T8" fmla="*/ 2 w 252"/>
                  <a:gd name="T9" fmla="*/ 44 h 305"/>
                  <a:gd name="T10" fmla="*/ 37 w 252"/>
                  <a:gd name="T11" fmla="*/ 148 h 305"/>
                  <a:gd name="T12" fmla="*/ 40 w 252"/>
                  <a:gd name="T13" fmla="*/ 152 h 305"/>
                  <a:gd name="T14" fmla="*/ 44 w 252"/>
                  <a:gd name="T15" fmla="*/ 155 h 305"/>
                  <a:gd name="T16" fmla="*/ 48 w 252"/>
                  <a:gd name="T17" fmla="*/ 156 h 305"/>
                  <a:gd name="T18" fmla="*/ 53 w 252"/>
                  <a:gd name="T19" fmla="*/ 154 h 305"/>
                  <a:gd name="T20" fmla="*/ 95 w 252"/>
                  <a:gd name="T21" fmla="*/ 132 h 305"/>
                  <a:gd name="T22" fmla="*/ 98 w 252"/>
                  <a:gd name="T23" fmla="*/ 129 h 305"/>
                  <a:gd name="T24" fmla="*/ 101 w 252"/>
                  <a:gd name="T25" fmla="*/ 124 h 305"/>
                  <a:gd name="T26" fmla="*/ 102 w 252"/>
                  <a:gd name="T27" fmla="*/ 118 h 305"/>
                  <a:gd name="T28" fmla="*/ 100 w 252"/>
                  <a:gd name="T29" fmla="*/ 113 h 305"/>
                  <a:gd name="T30" fmla="*/ 64 w 252"/>
                  <a:gd name="T31" fmla="*/ 8 h 305"/>
                  <a:gd name="T32" fmla="*/ 62 w 252"/>
                  <a:gd name="T33" fmla="*/ 4 h 305"/>
                  <a:gd name="T34" fmla="*/ 58 w 252"/>
                  <a:gd name="T35" fmla="*/ 1 h 305"/>
                  <a:gd name="T36" fmla="*/ 55 w 252"/>
                  <a:gd name="T37" fmla="*/ 0 h 305"/>
                  <a:gd name="T38" fmla="*/ 49 w 252"/>
                  <a:gd name="T39" fmla="*/ 1 h 305"/>
                  <a:gd name="T40" fmla="*/ 8 w 252"/>
                  <a:gd name="T41" fmla="*/ 24 h 3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2"/>
                  <a:gd name="T64" fmla="*/ 0 h 305"/>
                  <a:gd name="T65" fmla="*/ 252 w 252"/>
                  <a:gd name="T66" fmla="*/ 305 h 3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2" h="305">
                    <a:moveTo>
                      <a:pt x="19" y="47"/>
                    </a:moveTo>
                    <a:lnTo>
                      <a:pt x="9" y="54"/>
                    </a:lnTo>
                    <a:lnTo>
                      <a:pt x="3" y="62"/>
                    </a:lnTo>
                    <a:lnTo>
                      <a:pt x="0" y="74"/>
                    </a:lnTo>
                    <a:lnTo>
                      <a:pt x="5" y="85"/>
                    </a:lnTo>
                    <a:lnTo>
                      <a:pt x="93" y="289"/>
                    </a:lnTo>
                    <a:lnTo>
                      <a:pt x="99" y="297"/>
                    </a:lnTo>
                    <a:lnTo>
                      <a:pt x="108" y="303"/>
                    </a:lnTo>
                    <a:lnTo>
                      <a:pt x="120" y="305"/>
                    </a:lnTo>
                    <a:lnTo>
                      <a:pt x="130" y="301"/>
                    </a:lnTo>
                    <a:lnTo>
                      <a:pt x="236" y="258"/>
                    </a:lnTo>
                    <a:lnTo>
                      <a:pt x="244" y="252"/>
                    </a:lnTo>
                    <a:lnTo>
                      <a:pt x="250" y="243"/>
                    </a:lnTo>
                    <a:lnTo>
                      <a:pt x="252" y="231"/>
                    </a:lnTo>
                    <a:lnTo>
                      <a:pt x="248" y="221"/>
                    </a:lnTo>
                    <a:lnTo>
                      <a:pt x="159" y="16"/>
                    </a:lnTo>
                    <a:lnTo>
                      <a:pt x="153" y="8"/>
                    </a:lnTo>
                    <a:lnTo>
                      <a:pt x="145" y="2"/>
                    </a:lnTo>
                    <a:lnTo>
                      <a:pt x="135" y="0"/>
                    </a:lnTo>
                    <a:lnTo>
                      <a:pt x="122" y="2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FF9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4" name="Freeform 192"/>
              <p:cNvSpPr>
                <a:spLocks/>
              </p:cNvSpPr>
              <p:nvPr/>
            </p:nvSpPr>
            <p:spPr bwMode="auto">
              <a:xfrm rot="2760634">
                <a:off x="3394" y="2632"/>
                <a:ext cx="156" cy="214"/>
              </a:xfrm>
              <a:custGeom>
                <a:avLst/>
                <a:gdLst>
                  <a:gd name="T0" fmla="*/ 6 w 247"/>
                  <a:gd name="T1" fmla="*/ 23 h 301"/>
                  <a:gd name="T2" fmla="*/ 3 w 247"/>
                  <a:gd name="T3" fmla="*/ 27 h 301"/>
                  <a:gd name="T4" fmla="*/ 1 w 247"/>
                  <a:gd name="T5" fmla="*/ 31 h 301"/>
                  <a:gd name="T6" fmla="*/ 0 w 247"/>
                  <a:gd name="T7" fmla="*/ 36 h 301"/>
                  <a:gd name="T8" fmla="*/ 2 w 247"/>
                  <a:gd name="T9" fmla="*/ 42 h 301"/>
                  <a:gd name="T10" fmla="*/ 36 w 247"/>
                  <a:gd name="T11" fmla="*/ 144 h 301"/>
                  <a:gd name="T12" fmla="*/ 39 w 247"/>
                  <a:gd name="T13" fmla="*/ 148 h 301"/>
                  <a:gd name="T14" fmla="*/ 43 w 247"/>
                  <a:gd name="T15" fmla="*/ 151 h 301"/>
                  <a:gd name="T16" fmla="*/ 47 w 247"/>
                  <a:gd name="T17" fmla="*/ 152 h 301"/>
                  <a:gd name="T18" fmla="*/ 51 w 247"/>
                  <a:gd name="T19" fmla="*/ 150 h 301"/>
                  <a:gd name="T20" fmla="*/ 92 w 247"/>
                  <a:gd name="T21" fmla="*/ 129 h 301"/>
                  <a:gd name="T22" fmla="*/ 95 w 247"/>
                  <a:gd name="T23" fmla="*/ 125 h 301"/>
                  <a:gd name="T24" fmla="*/ 98 w 247"/>
                  <a:gd name="T25" fmla="*/ 121 h 301"/>
                  <a:gd name="T26" fmla="*/ 99 w 247"/>
                  <a:gd name="T27" fmla="*/ 116 h 301"/>
                  <a:gd name="T28" fmla="*/ 97 w 247"/>
                  <a:gd name="T29" fmla="*/ 111 h 301"/>
                  <a:gd name="T30" fmla="*/ 63 w 247"/>
                  <a:gd name="T31" fmla="*/ 9 h 301"/>
                  <a:gd name="T32" fmla="*/ 60 w 247"/>
                  <a:gd name="T33" fmla="*/ 4 h 301"/>
                  <a:gd name="T34" fmla="*/ 57 w 247"/>
                  <a:gd name="T35" fmla="*/ 1 h 301"/>
                  <a:gd name="T36" fmla="*/ 52 w 247"/>
                  <a:gd name="T37" fmla="*/ 0 h 301"/>
                  <a:gd name="T38" fmla="*/ 47 w 247"/>
                  <a:gd name="T39" fmla="*/ 1 h 301"/>
                  <a:gd name="T40" fmla="*/ 6 w 247"/>
                  <a:gd name="T41" fmla="*/ 23 h 3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7"/>
                  <a:gd name="T64" fmla="*/ 0 h 301"/>
                  <a:gd name="T65" fmla="*/ 247 w 247"/>
                  <a:gd name="T66" fmla="*/ 301 h 3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7" h="301">
                    <a:moveTo>
                      <a:pt x="16" y="47"/>
                    </a:moveTo>
                    <a:lnTo>
                      <a:pt x="8" y="54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4" y="83"/>
                    </a:lnTo>
                    <a:lnTo>
                      <a:pt x="90" y="285"/>
                    </a:lnTo>
                    <a:lnTo>
                      <a:pt x="96" y="293"/>
                    </a:lnTo>
                    <a:lnTo>
                      <a:pt x="107" y="299"/>
                    </a:lnTo>
                    <a:lnTo>
                      <a:pt x="117" y="301"/>
                    </a:lnTo>
                    <a:lnTo>
                      <a:pt x="127" y="297"/>
                    </a:lnTo>
                    <a:lnTo>
                      <a:pt x="231" y="254"/>
                    </a:lnTo>
                    <a:lnTo>
                      <a:pt x="239" y="248"/>
                    </a:lnTo>
                    <a:lnTo>
                      <a:pt x="245" y="239"/>
                    </a:lnTo>
                    <a:lnTo>
                      <a:pt x="247" y="229"/>
                    </a:lnTo>
                    <a:lnTo>
                      <a:pt x="243" y="219"/>
                    </a:lnTo>
                    <a:lnTo>
                      <a:pt x="156" y="17"/>
                    </a:lnTo>
                    <a:lnTo>
                      <a:pt x="150" y="8"/>
                    </a:lnTo>
                    <a:lnTo>
                      <a:pt x="142" y="2"/>
                    </a:lnTo>
                    <a:lnTo>
                      <a:pt x="132" y="0"/>
                    </a:lnTo>
                    <a:lnTo>
                      <a:pt x="119" y="2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FF9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5" name="Freeform 193"/>
              <p:cNvSpPr>
                <a:spLocks/>
              </p:cNvSpPr>
              <p:nvPr/>
            </p:nvSpPr>
            <p:spPr bwMode="auto">
              <a:xfrm rot="2760634">
                <a:off x="3395" y="2633"/>
                <a:ext cx="154" cy="212"/>
              </a:xfrm>
              <a:custGeom>
                <a:avLst/>
                <a:gdLst>
                  <a:gd name="T0" fmla="*/ 6 w 243"/>
                  <a:gd name="T1" fmla="*/ 23 h 297"/>
                  <a:gd name="T2" fmla="*/ 3 w 243"/>
                  <a:gd name="T3" fmla="*/ 26 h 297"/>
                  <a:gd name="T4" fmla="*/ 1 w 243"/>
                  <a:gd name="T5" fmla="*/ 31 h 297"/>
                  <a:gd name="T6" fmla="*/ 0 w 243"/>
                  <a:gd name="T7" fmla="*/ 36 h 297"/>
                  <a:gd name="T8" fmla="*/ 2 w 243"/>
                  <a:gd name="T9" fmla="*/ 42 h 297"/>
                  <a:gd name="T10" fmla="*/ 35 w 243"/>
                  <a:gd name="T11" fmla="*/ 143 h 297"/>
                  <a:gd name="T12" fmla="*/ 38 w 243"/>
                  <a:gd name="T13" fmla="*/ 148 h 297"/>
                  <a:gd name="T14" fmla="*/ 42 w 243"/>
                  <a:gd name="T15" fmla="*/ 151 h 297"/>
                  <a:gd name="T16" fmla="*/ 46 w 243"/>
                  <a:gd name="T17" fmla="*/ 151 h 297"/>
                  <a:gd name="T18" fmla="*/ 50 w 243"/>
                  <a:gd name="T19" fmla="*/ 151 h 297"/>
                  <a:gd name="T20" fmla="*/ 91 w 243"/>
                  <a:gd name="T21" fmla="*/ 128 h 297"/>
                  <a:gd name="T22" fmla="*/ 95 w 243"/>
                  <a:gd name="T23" fmla="*/ 126 h 297"/>
                  <a:gd name="T24" fmla="*/ 97 w 243"/>
                  <a:gd name="T25" fmla="*/ 120 h 297"/>
                  <a:gd name="T26" fmla="*/ 98 w 243"/>
                  <a:gd name="T27" fmla="*/ 115 h 297"/>
                  <a:gd name="T28" fmla="*/ 97 w 243"/>
                  <a:gd name="T29" fmla="*/ 109 h 297"/>
                  <a:gd name="T30" fmla="*/ 62 w 243"/>
                  <a:gd name="T31" fmla="*/ 9 h 297"/>
                  <a:gd name="T32" fmla="*/ 60 w 243"/>
                  <a:gd name="T33" fmla="*/ 4 h 297"/>
                  <a:gd name="T34" fmla="*/ 56 w 243"/>
                  <a:gd name="T35" fmla="*/ 1 h 297"/>
                  <a:gd name="T36" fmla="*/ 51 w 243"/>
                  <a:gd name="T37" fmla="*/ 0 h 297"/>
                  <a:gd name="T38" fmla="*/ 47 w 243"/>
                  <a:gd name="T39" fmla="*/ 1 h 297"/>
                  <a:gd name="T40" fmla="*/ 6 w 243"/>
                  <a:gd name="T41" fmla="*/ 23 h 2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3"/>
                  <a:gd name="T64" fmla="*/ 0 h 297"/>
                  <a:gd name="T65" fmla="*/ 243 w 243"/>
                  <a:gd name="T66" fmla="*/ 297 h 2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3" h="297">
                    <a:moveTo>
                      <a:pt x="16" y="45"/>
                    </a:moveTo>
                    <a:lnTo>
                      <a:pt x="8" y="52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4" y="83"/>
                    </a:lnTo>
                    <a:lnTo>
                      <a:pt x="88" y="281"/>
                    </a:lnTo>
                    <a:lnTo>
                      <a:pt x="94" y="291"/>
                    </a:lnTo>
                    <a:lnTo>
                      <a:pt x="105" y="295"/>
                    </a:lnTo>
                    <a:lnTo>
                      <a:pt x="115" y="297"/>
                    </a:lnTo>
                    <a:lnTo>
                      <a:pt x="125" y="295"/>
                    </a:lnTo>
                    <a:lnTo>
                      <a:pt x="226" y="252"/>
                    </a:lnTo>
                    <a:lnTo>
                      <a:pt x="237" y="246"/>
                    </a:lnTo>
                    <a:lnTo>
                      <a:pt x="241" y="235"/>
                    </a:lnTo>
                    <a:lnTo>
                      <a:pt x="243" y="225"/>
                    </a:lnTo>
                    <a:lnTo>
                      <a:pt x="241" y="215"/>
                    </a:lnTo>
                    <a:lnTo>
                      <a:pt x="154" y="17"/>
                    </a:lnTo>
                    <a:lnTo>
                      <a:pt x="148" y="8"/>
                    </a:lnTo>
                    <a:lnTo>
                      <a:pt x="140" y="2"/>
                    </a:lnTo>
                    <a:lnTo>
                      <a:pt x="127" y="0"/>
                    </a:lnTo>
                    <a:lnTo>
                      <a:pt x="117" y="2"/>
                    </a:ln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FF9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6" name="Freeform 194"/>
              <p:cNvSpPr>
                <a:spLocks/>
              </p:cNvSpPr>
              <p:nvPr/>
            </p:nvSpPr>
            <p:spPr bwMode="auto">
              <a:xfrm rot="2760634">
                <a:off x="3395" y="2635"/>
                <a:ext cx="153" cy="208"/>
              </a:xfrm>
              <a:custGeom>
                <a:avLst/>
                <a:gdLst>
                  <a:gd name="T0" fmla="*/ 6 w 241"/>
                  <a:gd name="T1" fmla="*/ 23 h 293"/>
                  <a:gd name="T2" fmla="*/ 3 w 241"/>
                  <a:gd name="T3" fmla="*/ 26 h 293"/>
                  <a:gd name="T4" fmla="*/ 1 w 241"/>
                  <a:gd name="T5" fmla="*/ 31 h 293"/>
                  <a:gd name="T6" fmla="*/ 0 w 241"/>
                  <a:gd name="T7" fmla="*/ 35 h 293"/>
                  <a:gd name="T8" fmla="*/ 2 w 241"/>
                  <a:gd name="T9" fmla="*/ 41 h 293"/>
                  <a:gd name="T10" fmla="*/ 36 w 241"/>
                  <a:gd name="T11" fmla="*/ 140 h 293"/>
                  <a:gd name="T12" fmla="*/ 38 w 241"/>
                  <a:gd name="T13" fmla="*/ 145 h 293"/>
                  <a:gd name="T14" fmla="*/ 41 w 241"/>
                  <a:gd name="T15" fmla="*/ 147 h 293"/>
                  <a:gd name="T16" fmla="*/ 46 w 241"/>
                  <a:gd name="T17" fmla="*/ 148 h 293"/>
                  <a:gd name="T18" fmla="*/ 50 w 241"/>
                  <a:gd name="T19" fmla="*/ 147 h 293"/>
                  <a:gd name="T20" fmla="*/ 90 w 241"/>
                  <a:gd name="T21" fmla="*/ 125 h 293"/>
                  <a:gd name="T22" fmla="*/ 95 w 241"/>
                  <a:gd name="T23" fmla="*/ 121 h 293"/>
                  <a:gd name="T24" fmla="*/ 96 w 241"/>
                  <a:gd name="T25" fmla="*/ 117 h 293"/>
                  <a:gd name="T26" fmla="*/ 97 w 241"/>
                  <a:gd name="T27" fmla="*/ 112 h 293"/>
                  <a:gd name="T28" fmla="*/ 96 w 241"/>
                  <a:gd name="T29" fmla="*/ 107 h 293"/>
                  <a:gd name="T30" fmla="*/ 61 w 241"/>
                  <a:gd name="T31" fmla="*/ 9 h 293"/>
                  <a:gd name="T32" fmla="*/ 60 w 241"/>
                  <a:gd name="T33" fmla="*/ 4 h 293"/>
                  <a:gd name="T34" fmla="*/ 56 w 241"/>
                  <a:gd name="T35" fmla="*/ 1 h 293"/>
                  <a:gd name="T36" fmla="*/ 51 w 241"/>
                  <a:gd name="T37" fmla="*/ 0 h 293"/>
                  <a:gd name="T38" fmla="*/ 47 w 241"/>
                  <a:gd name="T39" fmla="*/ 1 h 293"/>
                  <a:gd name="T40" fmla="*/ 6 w 241"/>
                  <a:gd name="T41" fmla="*/ 23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93"/>
                  <a:gd name="T65" fmla="*/ 241 w 241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93">
                    <a:moveTo>
                      <a:pt x="16" y="46"/>
                    </a:moveTo>
                    <a:lnTo>
                      <a:pt x="8" y="52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4" y="81"/>
                    </a:lnTo>
                    <a:lnTo>
                      <a:pt x="88" y="277"/>
                    </a:lnTo>
                    <a:lnTo>
                      <a:pt x="94" y="287"/>
                    </a:lnTo>
                    <a:lnTo>
                      <a:pt x="103" y="291"/>
                    </a:lnTo>
                    <a:lnTo>
                      <a:pt x="113" y="293"/>
                    </a:lnTo>
                    <a:lnTo>
                      <a:pt x="123" y="291"/>
                    </a:lnTo>
                    <a:lnTo>
                      <a:pt x="224" y="248"/>
                    </a:lnTo>
                    <a:lnTo>
                      <a:pt x="235" y="241"/>
                    </a:lnTo>
                    <a:lnTo>
                      <a:pt x="239" y="233"/>
                    </a:lnTo>
                    <a:lnTo>
                      <a:pt x="241" y="223"/>
                    </a:lnTo>
                    <a:lnTo>
                      <a:pt x="239" y="213"/>
                    </a:lnTo>
                    <a:lnTo>
                      <a:pt x="152" y="17"/>
                    </a:lnTo>
                    <a:lnTo>
                      <a:pt x="148" y="8"/>
                    </a:lnTo>
                    <a:lnTo>
                      <a:pt x="138" y="2"/>
                    </a:lnTo>
                    <a:lnTo>
                      <a:pt x="127" y="0"/>
                    </a:lnTo>
                    <a:lnTo>
                      <a:pt x="117" y="2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FF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7" name="Freeform 195"/>
              <p:cNvSpPr>
                <a:spLocks/>
              </p:cNvSpPr>
              <p:nvPr/>
            </p:nvSpPr>
            <p:spPr bwMode="auto">
              <a:xfrm rot="2760634">
                <a:off x="3396" y="2636"/>
                <a:ext cx="152" cy="206"/>
              </a:xfrm>
              <a:custGeom>
                <a:avLst/>
                <a:gdLst>
                  <a:gd name="T0" fmla="*/ 6 w 239"/>
                  <a:gd name="T1" fmla="*/ 24 h 289"/>
                  <a:gd name="T2" fmla="*/ 3 w 239"/>
                  <a:gd name="T3" fmla="*/ 26 h 289"/>
                  <a:gd name="T4" fmla="*/ 1 w 239"/>
                  <a:gd name="T5" fmla="*/ 31 h 289"/>
                  <a:gd name="T6" fmla="*/ 0 w 239"/>
                  <a:gd name="T7" fmla="*/ 36 h 289"/>
                  <a:gd name="T8" fmla="*/ 2 w 239"/>
                  <a:gd name="T9" fmla="*/ 41 h 289"/>
                  <a:gd name="T10" fmla="*/ 36 w 239"/>
                  <a:gd name="T11" fmla="*/ 138 h 289"/>
                  <a:gd name="T12" fmla="*/ 38 w 239"/>
                  <a:gd name="T13" fmla="*/ 144 h 289"/>
                  <a:gd name="T14" fmla="*/ 42 w 239"/>
                  <a:gd name="T15" fmla="*/ 146 h 289"/>
                  <a:gd name="T16" fmla="*/ 46 w 239"/>
                  <a:gd name="T17" fmla="*/ 147 h 289"/>
                  <a:gd name="T18" fmla="*/ 50 w 239"/>
                  <a:gd name="T19" fmla="*/ 146 h 289"/>
                  <a:gd name="T20" fmla="*/ 90 w 239"/>
                  <a:gd name="T21" fmla="*/ 124 h 289"/>
                  <a:gd name="T22" fmla="*/ 94 w 239"/>
                  <a:gd name="T23" fmla="*/ 120 h 289"/>
                  <a:gd name="T24" fmla="*/ 96 w 239"/>
                  <a:gd name="T25" fmla="*/ 116 h 289"/>
                  <a:gd name="T26" fmla="*/ 97 w 239"/>
                  <a:gd name="T27" fmla="*/ 111 h 289"/>
                  <a:gd name="T28" fmla="*/ 96 w 239"/>
                  <a:gd name="T29" fmla="*/ 106 h 289"/>
                  <a:gd name="T30" fmla="*/ 62 w 239"/>
                  <a:gd name="T31" fmla="*/ 9 h 289"/>
                  <a:gd name="T32" fmla="*/ 59 w 239"/>
                  <a:gd name="T33" fmla="*/ 4 h 289"/>
                  <a:gd name="T34" fmla="*/ 56 w 239"/>
                  <a:gd name="T35" fmla="*/ 1 h 289"/>
                  <a:gd name="T36" fmla="*/ 50 w 239"/>
                  <a:gd name="T37" fmla="*/ 0 h 289"/>
                  <a:gd name="T38" fmla="*/ 46 w 239"/>
                  <a:gd name="T39" fmla="*/ 1 h 289"/>
                  <a:gd name="T40" fmla="*/ 6 w 239"/>
                  <a:gd name="T41" fmla="*/ 24 h 2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9"/>
                  <a:gd name="T64" fmla="*/ 0 h 289"/>
                  <a:gd name="T65" fmla="*/ 239 w 239"/>
                  <a:gd name="T66" fmla="*/ 289 h 2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9" h="289">
                    <a:moveTo>
                      <a:pt x="16" y="46"/>
                    </a:moveTo>
                    <a:lnTo>
                      <a:pt x="8" y="52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4" y="81"/>
                    </a:lnTo>
                    <a:lnTo>
                      <a:pt x="88" y="272"/>
                    </a:lnTo>
                    <a:lnTo>
                      <a:pt x="95" y="283"/>
                    </a:lnTo>
                    <a:lnTo>
                      <a:pt x="103" y="287"/>
                    </a:lnTo>
                    <a:lnTo>
                      <a:pt x="113" y="289"/>
                    </a:lnTo>
                    <a:lnTo>
                      <a:pt x="123" y="287"/>
                    </a:lnTo>
                    <a:lnTo>
                      <a:pt x="222" y="244"/>
                    </a:lnTo>
                    <a:lnTo>
                      <a:pt x="233" y="237"/>
                    </a:lnTo>
                    <a:lnTo>
                      <a:pt x="237" y="229"/>
                    </a:lnTo>
                    <a:lnTo>
                      <a:pt x="239" y="219"/>
                    </a:lnTo>
                    <a:lnTo>
                      <a:pt x="237" y="209"/>
                    </a:lnTo>
                    <a:lnTo>
                      <a:pt x="152" y="17"/>
                    </a:lnTo>
                    <a:lnTo>
                      <a:pt x="146" y="8"/>
                    </a:lnTo>
                    <a:lnTo>
                      <a:pt x="138" y="2"/>
                    </a:lnTo>
                    <a:lnTo>
                      <a:pt x="125" y="0"/>
                    </a:lnTo>
                    <a:lnTo>
                      <a:pt x="115" y="2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FF9E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8" name="Freeform 196"/>
              <p:cNvSpPr>
                <a:spLocks/>
              </p:cNvSpPr>
              <p:nvPr/>
            </p:nvSpPr>
            <p:spPr bwMode="auto">
              <a:xfrm rot="2760634">
                <a:off x="3397" y="2637"/>
                <a:ext cx="150" cy="204"/>
              </a:xfrm>
              <a:custGeom>
                <a:avLst/>
                <a:gdLst>
                  <a:gd name="T0" fmla="*/ 6 w 235"/>
                  <a:gd name="T1" fmla="*/ 22 h 285"/>
                  <a:gd name="T2" fmla="*/ 3 w 235"/>
                  <a:gd name="T3" fmla="*/ 26 h 285"/>
                  <a:gd name="T4" fmla="*/ 1 w 235"/>
                  <a:gd name="T5" fmla="*/ 30 h 285"/>
                  <a:gd name="T6" fmla="*/ 0 w 235"/>
                  <a:gd name="T7" fmla="*/ 35 h 285"/>
                  <a:gd name="T8" fmla="*/ 2 w 235"/>
                  <a:gd name="T9" fmla="*/ 41 h 285"/>
                  <a:gd name="T10" fmla="*/ 35 w 235"/>
                  <a:gd name="T11" fmla="*/ 137 h 285"/>
                  <a:gd name="T12" fmla="*/ 38 w 235"/>
                  <a:gd name="T13" fmla="*/ 143 h 285"/>
                  <a:gd name="T14" fmla="*/ 41 w 235"/>
                  <a:gd name="T15" fmla="*/ 145 h 285"/>
                  <a:gd name="T16" fmla="*/ 45 w 235"/>
                  <a:gd name="T17" fmla="*/ 146 h 285"/>
                  <a:gd name="T18" fmla="*/ 49 w 235"/>
                  <a:gd name="T19" fmla="*/ 145 h 285"/>
                  <a:gd name="T20" fmla="*/ 89 w 235"/>
                  <a:gd name="T21" fmla="*/ 124 h 285"/>
                  <a:gd name="T22" fmla="*/ 93 w 235"/>
                  <a:gd name="T23" fmla="*/ 120 h 285"/>
                  <a:gd name="T24" fmla="*/ 95 w 235"/>
                  <a:gd name="T25" fmla="*/ 116 h 285"/>
                  <a:gd name="T26" fmla="*/ 96 w 235"/>
                  <a:gd name="T27" fmla="*/ 111 h 285"/>
                  <a:gd name="T28" fmla="*/ 95 w 235"/>
                  <a:gd name="T29" fmla="*/ 106 h 285"/>
                  <a:gd name="T30" fmla="*/ 60 w 235"/>
                  <a:gd name="T31" fmla="*/ 9 h 285"/>
                  <a:gd name="T32" fmla="*/ 59 w 235"/>
                  <a:gd name="T33" fmla="*/ 4 h 285"/>
                  <a:gd name="T34" fmla="*/ 55 w 235"/>
                  <a:gd name="T35" fmla="*/ 1 h 285"/>
                  <a:gd name="T36" fmla="*/ 50 w 235"/>
                  <a:gd name="T37" fmla="*/ 0 h 285"/>
                  <a:gd name="T38" fmla="*/ 46 w 235"/>
                  <a:gd name="T39" fmla="*/ 1 h 285"/>
                  <a:gd name="T40" fmla="*/ 6 w 235"/>
                  <a:gd name="T41" fmla="*/ 22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5"/>
                  <a:gd name="T64" fmla="*/ 0 h 285"/>
                  <a:gd name="T65" fmla="*/ 235 w 235"/>
                  <a:gd name="T66" fmla="*/ 285 h 2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5" h="285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8"/>
                    </a:lnTo>
                    <a:lnTo>
                      <a:pt x="4" y="79"/>
                    </a:lnTo>
                    <a:lnTo>
                      <a:pt x="86" y="268"/>
                    </a:lnTo>
                    <a:lnTo>
                      <a:pt x="93" y="279"/>
                    </a:lnTo>
                    <a:lnTo>
                      <a:pt x="101" y="283"/>
                    </a:lnTo>
                    <a:lnTo>
                      <a:pt x="111" y="285"/>
                    </a:lnTo>
                    <a:lnTo>
                      <a:pt x="121" y="283"/>
                    </a:lnTo>
                    <a:lnTo>
                      <a:pt x="218" y="242"/>
                    </a:lnTo>
                    <a:lnTo>
                      <a:pt x="229" y="235"/>
                    </a:lnTo>
                    <a:lnTo>
                      <a:pt x="233" y="227"/>
                    </a:lnTo>
                    <a:lnTo>
                      <a:pt x="235" y="217"/>
                    </a:lnTo>
                    <a:lnTo>
                      <a:pt x="233" y="207"/>
                    </a:lnTo>
                    <a:lnTo>
                      <a:pt x="148" y="17"/>
                    </a:lnTo>
                    <a:lnTo>
                      <a:pt x="144" y="9"/>
                    </a:lnTo>
                    <a:lnTo>
                      <a:pt x="134" y="2"/>
                    </a:lnTo>
                    <a:lnTo>
                      <a:pt x="123" y="0"/>
                    </a:lnTo>
                    <a:lnTo>
                      <a:pt x="113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9F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39" name="Freeform 197"/>
              <p:cNvSpPr>
                <a:spLocks/>
              </p:cNvSpPr>
              <p:nvPr/>
            </p:nvSpPr>
            <p:spPr bwMode="auto">
              <a:xfrm rot="2760634">
                <a:off x="3399" y="2639"/>
                <a:ext cx="146" cy="200"/>
              </a:xfrm>
              <a:custGeom>
                <a:avLst/>
                <a:gdLst>
                  <a:gd name="T0" fmla="*/ 6 w 231"/>
                  <a:gd name="T1" fmla="*/ 22 h 281"/>
                  <a:gd name="T2" fmla="*/ 3 w 231"/>
                  <a:gd name="T3" fmla="*/ 26 h 281"/>
                  <a:gd name="T4" fmla="*/ 1 w 231"/>
                  <a:gd name="T5" fmla="*/ 29 h 281"/>
                  <a:gd name="T6" fmla="*/ 0 w 231"/>
                  <a:gd name="T7" fmla="*/ 33 h 281"/>
                  <a:gd name="T8" fmla="*/ 2 w 231"/>
                  <a:gd name="T9" fmla="*/ 39 h 281"/>
                  <a:gd name="T10" fmla="*/ 33 w 231"/>
                  <a:gd name="T11" fmla="*/ 134 h 281"/>
                  <a:gd name="T12" fmla="*/ 37 w 231"/>
                  <a:gd name="T13" fmla="*/ 140 h 281"/>
                  <a:gd name="T14" fmla="*/ 40 w 231"/>
                  <a:gd name="T15" fmla="*/ 142 h 281"/>
                  <a:gd name="T16" fmla="*/ 44 w 231"/>
                  <a:gd name="T17" fmla="*/ 142 h 281"/>
                  <a:gd name="T18" fmla="*/ 47 w 231"/>
                  <a:gd name="T19" fmla="*/ 142 h 281"/>
                  <a:gd name="T20" fmla="*/ 85 w 231"/>
                  <a:gd name="T21" fmla="*/ 120 h 281"/>
                  <a:gd name="T22" fmla="*/ 90 w 231"/>
                  <a:gd name="T23" fmla="*/ 117 h 281"/>
                  <a:gd name="T24" fmla="*/ 92 w 231"/>
                  <a:gd name="T25" fmla="*/ 113 h 281"/>
                  <a:gd name="T26" fmla="*/ 92 w 231"/>
                  <a:gd name="T27" fmla="*/ 109 h 281"/>
                  <a:gd name="T28" fmla="*/ 92 w 231"/>
                  <a:gd name="T29" fmla="*/ 104 h 281"/>
                  <a:gd name="T30" fmla="*/ 58 w 231"/>
                  <a:gd name="T31" fmla="*/ 9 h 281"/>
                  <a:gd name="T32" fmla="*/ 57 w 231"/>
                  <a:gd name="T33" fmla="*/ 4 h 281"/>
                  <a:gd name="T34" fmla="*/ 54 w 231"/>
                  <a:gd name="T35" fmla="*/ 1 h 281"/>
                  <a:gd name="T36" fmla="*/ 49 w 231"/>
                  <a:gd name="T37" fmla="*/ 0 h 281"/>
                  <a:gd name="T38" fmla="*/ 45 w 231"/>
                  <a:gd name="T39" fmla="*/ 1 h 281"/>
                  <a:gd name="T40" fmla="*/ 6 w 231"/>
                  <a:gd name="T41" fmla="*/ 22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1"/>
                  <a:gd name="T64" fmla="*/ 0 h 281"/>
                  <a:gd name="T65" fmla="*/ 231 w 231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1" h="281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77"/>
                    </a:lnTo>
                    <a:lnTo>
                      <a:pt x="84" y="264"/>
                    </a:lnTo>
                    <a:lnTo>
                      <a:pt x="91" y="275"/>
                    </a:lnTo>
                    <a:lnTo>
                      <a:pt x="99" y="279"/>
                    </a:lnTo>
                    <a:lnTo>
                      <a:pt x="109" y="281"/>
                    </a:lnTo>
                    <a:lnTo>
                      <a:pt x="119" y="279"/>
                    </a:lnTo>
                    <a:lnTo>
                      <a:pt x="214" y="238"/>
                    </a:lnTo>
                    <a:lnTo>
                      <a:pt x="225" y="231"/>
                    </a:lnTo>
                    <a:lnTo>
                      <a:pt x="229" y="223"/>
                    </a:lnTo>
                    <a:lnTo>
                      <a:pt x="231" y="215"/>
                    </a:lnTo>
                    <a:lnTo>
                      <a:pt x="229" y="205"/>
                    </a:lnTo>
                    <a:lnTo>
                      <a:pt x="146" y="17"/>
                    </a:lnTo>
                    <a:lnTo>
                      <a:pt x="142" y="9"/>
                    </a:lnTo>
                    <a:lnTo>
                      <a:pt x="134" y="2"/>
                    </a:lnTo>
                    <a:lnTo>
                      <a:pt x="124" y="0"/>
                    </a:lnTo>
                    <a:lnTo>
                      <a:pt x="113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9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0" name="Freeform 198"/>
              <p:cNvSpPr>
                <a:spLocks/>
              </p:cNvSpPr>
              <p:nvPr/>
            </p:nvSpPr>
            <p:spPr bwMode="auto">
              <a:xfrm rot="2760634">
                <a:off x="3400" y="2640"/>
                <a:ext cx="144" cy="198"/>
              </a:xfrm>
              <a:custGeom>
                <a:avLst/>
                <a:gdLst>
                  <a:gd name="T0" fmla="*/ 6 w 227"/>
                  <a:gd name="T1" fmla="*/ 22 h 277"/>
                  <a:gd name="T2" fmla="*/ 3 w 227"/>
                  <a:gd name="T3" fmla="*/ 26 h 277"/>
                  <a:gd name="T4" fmla="*/ 1 w 227"/>
                  <a:gd name="T5" fmla="*/ 29 h 277"/>
                  <a:gd name="T6" fmla="*/ 0 w 227"/>
                  <a:gd name="T7" fmla="*/ 34 h 277"/>
                  <a:gd name="T8" fmla="*/ 2 w 227"/>
                  <a:gd name="T9" fmla="*/ 39 h 277"/>
                  <a:gd name="T10" fmla="*/ 33 w 227"/>
                  <a:gd name="T11" fmla="*/ 134 h 277"/>
                  <a:gd name="T12" fmla="*/ 36 w 227"/>
                  <a:gd name="T13" fmla="*/ 139 h 277"/>
                  <a:gd name="T14" fmla="*/ 39 w 227"/>
                  <a:gd name="T15" fmla="*/ 141 h 277"/>
                  <a:gd name="T16" fmla="*/ 43 w 227"/>
                  <a:gd name="T17" fmla="*/ 142 h 277"/>
                  <a:gd name="T18" fmla="*/ 47 w 227"/>
                  <a:gd name="T19" fmla="*/ 141 h 277"/>
                  <a:gd name="T20" fmla="*/ 84 w 227"/>
                  <a:gd name="T21" fmla="*/ 119 h 277"/>
                  <a:gd name="T22" fmla="*/ 89 w 227"/>
                  <a:gd name="T23" fmla="*/ 116 h 277"/>
                  <a:gd name="T24" fmla="*/ 91 w 227"/>
                  <a:gd name="T25" fmla="*/ 112 h 277"/>
                  <a:gd name="T26" fmla="*/ 91 w 227"/>
                  <a:gd name="T27" fmla="*/ 108 h 277"/>
                  <a:gd name="T28" fmla="*/ 91 w 227"/>
                  <a:gd name="T29" fmla="*/ 102 h 277"/>
                  <a:gd name="T30" fmla="*/ 58 w 227"/>
                  <a:gd name="T31" fmla="*/ 9 h 277"/>
                  <a:gd name="T32" fmla="*/ 56 w 227"/>
                  <a:gd name="T33" fmla="*/ 4 h 277"/>
                  <a:gd name="T34" fmla="*/ 53 w 227"/>
                  <a:gd name="T35" fmla="*/ 1 h 277"/>
                  <a:gd name="T36" fmla="*/ 49 w 227"/>
                  <a:gd name="T37" fmla="*/ 0 h 277"/>
                  <a:gd name="T38" fmla="*/ 44 w 227"/>
                  <a:gd name="T39" fmla="*/ 1 h 277"/>
                  <a:gd name="T40" fmla="*/ 6 w 227"/>
                  <a:gd name="T41" fmla="*/ 22 h 2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7"/>
                  <a:gd name="T64" fmla="*/ 0 h 277"/>
                  <a:gd name="T65" fmla="*/ 227 w 227"/>
                  <a:gd name="T66" fmla="*/ 277 h 2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7" h="277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77"/>
                    </a:lnTo>
                    <a:lnTo>
                      <a:pt x="82" y="262"/>
                    </a:lnTo>
                    <a:lnTo>
                      <a:pt x="89" y="271"/>
                    </a:lnTo>
                    <a:lnTo>
                      <a:pt x="97" y="275"/>
                    </a:lnTo>
                    <a:lnTo>
                      <a:pt x="107" y="277"/>
                    </a:lnTo>
                    <a:lnTo>
                      <a:pt x="117" y="275"/>
                    </a:lnTo>
                    <a:lnTo>
                      <a:pt x="210" y="233"/>
                    </a:lnTo>
                    <a:lnTo>
                      <a:pt x="221" y="227"/>
                    </a:lnTo>
                    <a:lnTo>
                      <a:pt x="225" y="219"/>
                    </a:lnTo>
                    <a:lnTo>
                      <a:pt x="227" y="211"/>
                    </a:lnTo>
                    <a:lnTo>
                      <a:pt x="225" y="200"/>
                    </a:lnTo>
                    <a:lnTo>
                      <a:pt x="144" y="17"/>
                    </a:lnTo>
                    <a:lnTo>
                      <a:pt x="140" y="9"/>
                    </a:lnTo>
                    <a:lnTo>
                      <a:pt x="132" y="2"/>
                    </a:lnTo>
                    <a:lnTo>
                      <a:pt x="122" y="0"/>
                    </a:lnTo>
                    <a:lnTo>
                      <a:pt x="111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1" name="Freeform 199"/>
              <p:cNvSpPr>
                <a:spLocks/>
              </p:cNvSpPr>
              <p:nvPr/>
            </p:nvSpPr>
            <p:spPr bwMode="auto">
              <a:xfrm rot="2760634">
                <a:off x="3400" y="2642"/>
                <a:ext cx="143" cy="194"/>
              </a:xfrm>
              <a:custGeom>
                <a:avLst/>
                <a:gdLst>
                  <a:gd name="T0" fmla="*/ 6 w 225"/>
                  <a:gd name="T1" fmla="*/ 21 h 273"/>
                  <a:gd name="T2" fmla="*/ 3 w 225"/>
                  <a:gd name="T3" fmla="*/ 24 h 273"/>
                  <a:gd name="T4" fmla="*/ 1 w 225"/>
                  <a:gd name="T5" fmla="*/ 28 h 273"/>
                  <a:gd name="T6" fmla="*/ 0 w 225"/>
                  <a:gd name="T7" fmla="*/ 32 h 273"/>
                  <a:gd name="T8" fmla="*/ 2 w 225"/>
                  <a:gd name="T9" fmla="*/ 38 h 273"/>
                  <a:gd name="T10" fmla="*/ 33 w 225"/>
                  <a:gd name="T11" fmla="*/ 130 h 273"/>
                  <a:gd name="T12" fmla="*/ 36 w 225"/>
                  <a:gd name="T13" fmla="*/ 135 h 273"/>
                  <a:gd name="T14" fmla="*/ 39 w 225"/>
                  <a:gd name="T15" fmla="*/ 137 h 273"/>
                  <a:gd name="T16" fmla="*/ 43 w 225"/>
                  <a:gd name="T17" fmla="*/ 138 h 273"/>
                  <a:gd name="T18" fmla="*/ 46 w 225"/>
                  <a:gd name="T19" fmla="*/ 137 h 273"/>
                  <a:gd name="T20" fmla="*/ 85 w 225"/>
                  <a:gd name="T21" fmla="*/ 117 h 273"/>
                  <a:gd name="T22" fmla="*/ 88 w 225"/>
                  <a:gd name="T23" fmla="*/ 114 h 273"/>
                  <a:gd name="T24" fmla="*/ 90 w 225"/>
                  <a:gd name="T25" fmla="*/ 109 h 273"/>
                  <a:gd name="T26" fmla="*/ 91 w 225"/>
                  <a:gd name="T27" fmla="*/ 106 h 273"/>
                  <a:gd name="T28" fmla="*/ 90 w 225"/>
                  <a:gd name="T29" fmla="*/ 100 h 273"/>
                  <a:gd name="T30" fmla="*/ 57 w 225"/>
                  <a:gd name="T31" fmla="*/ 8 h 273"/>
                  <a:gd name="T32" fmla="*/ 56 w 225"/>
                  <a:gd name="T33" fmla="*/ 4 h 273"/>
                  <a:gd name="T34" fmla="*/ 53 w 225"/>
                  <a:gd name="T35" fmla="*/ 1 h 273"/>
                  <a:gd name="T36" fmla="*/ 48 w 225"/>
                  <a:gd name="T37" fmla="*/ 0 h 273"/>
                  <a:gd name="T38" fmla="*/ 44 w 225"/>
                  <a:gd name="T39" fmla="*/ 1 h 273"/>
                  <a:gd name="T40" fmla="*/ 6 w 225"/>
                  <a:gd name="T41" fmla="*/ 21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5"/>
                  <a:gd name="T64" fmla="*/ 0 h 273"/>
                  <a:gd name="T65" fmla="*/ 225 w 225"/>
                  <a:gd name="T66" fmla="*/ 273 h 2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5" h="273">
                    <a:moveTo>
                      <a:pt x="16" y="42"/>
                    </a:moveTo>
                    <a:lnTo>
                      <a:pt x="8" y="48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82" y="258"/>
                    </a:lnTo>
                    <a:lnTo>
                      <a:pt x="89" y="267"/>
                    </a:lnTo>
                    <a:lnTo>
                      <a:pt x="97" y="271"/>
                    </a:lnTo>
                    <a:lnTo>
                      <a:pt x="105" y="273"/>
                    </a:lnTo>
                    <a:lnTo>
                      <a:pt x="115" y="271"/>
                    </a:lnTo>
                    <a:lnTo>
                      <a:pt x="210" y="231"/>
                    </a:lnTo>
                    <a:lnTo>
                      <a:pt x="218" y="225"/>
                    </a:lnTo>
                    <a:lnTo>
                      <a:pt x="223" y="217"/>
                    </a:lnTo>
                    <a:lnTo>
                      <a:pt x="225" y="209"/>
                    </a:lnTo>
                    <a:lnTo>
                      <a:pt x="223" y="198"/>
                    </a:lnTo>
                    <a:lnTo>
                      <a:pt x="142" y="15"/>
                    </a:lnTo>
                    <a:lnTo>
                      <a:pt x="138" y="7"/>
                    </a:lnTo>
                    <a:lnTo>
                      <a:pt x="130" y="3"/>
                    </a:lnTo>
                    <a:lnTo>
                      <a:pt x="119" y="0"/>
                    </a:lnTo>
                    <a:lnTo>
                      <a:pt x="109" y="3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FFA1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2" name="Freeform 200"/>
              <p:cNvSpPr>
                <a:spLocks/>
              </p:cNvSpPr>
              <p:nvPr/>
            </p:nvSpPr>
            <p:spPr bwMode="auto">
              <a:xfrm rot="2760634">
                <a:off x="3400" y="2643"/>
                <a:ext cx="141" cy="191"/>
              </a:xfrm>
              <a:custGeom>
                <a:avLst/>
                <a:gdLst>
                  <a:gd name="T0" fmla="*/ 6 w 221"/>
                  <a:gd name="T1" fmla="*/ 21 h 268"/>
                  <a:gd name="T2" fmla="*/ 3 w 221"/>
                  <a:gd name="T3" fmla="*/ 24 h 268"/>
                  <a:gd name="T4" fmla="*/ 1 w 221"/>
                  <a:gd name="T5" fmla="*/ 28 h 268"/>
                  <a:gd name="T6" fmla="*/ 0 w 221"/>
                  <a:gd name="T7" fmla="*/ 32 h 268"/>
                  <a:gd name="T8" fmla="*/ 2 w 221"/>
                  <a:gd name="T9" fmla="*/ 38 h 268"/>
                  <a:gd name="T10" fmla="*/ 33 w 221"/>
                  <a:gd name="T11" fmla="*/ 128 h 268"/>
                  <a:gd name="T12" fmla="*/ 36 w 221"/>
                  <a:gd name="T13" fmla="*/ 133 h 268"/>
                  <a:gd name="T14" fmla="*/ 39 w 221"/>
                  <a:gd name="T15" fmla="*/ 135 h 268"/>
                  <a:gd name="T16" fmla="*/ 42 w 221"/>
                  <a:gd name="T17" fmla="*/ 136 h 268"/>
                  <a:gd name="T18" fmla="*/ 46 w 221"/>
                  <a:gd name="T19" fmla="*/ 135 h 268"/>
                  <a:gd name="T20" fmla="*/ 84 w 221"/>
                  <a:gd name="T21" fmla="*/ 115 h 268"/>
                  <a:gd name="T22" fmla="*/ 87 w 221"/>
                  <a:gd name="T23" fmla="*/ 112 h 268"/>
                  <a:gd name="T24" fmla="*/ 89 w 221"/>
                  <a:gd name="T25" fmla="*/ 108 h 268"/>
                  <a:gd name="T26" fmla="*/ 90 w 221"/>
                  <a:gd name="T27" fmla="*/ 103 h 268"/>
                  <a:gd name="T28" fmla="*/ 89 w 221"/>
                  <a:gd name="T29" fmla="*/ 98 h 268"/>
                  <a:gd name="T30" fmla="*/ 57 w 221"/>
                  <a:gd name="T31" fmla="*/ 7 h 268"/>
                  <a:gd name="T32" fmla="*/ 56 w 221"/>
                  <a:gd name="T33" fmla="*/ 3 h 268"/>
                  <a:gd name="T34" fmla="*/ 52 w 221"/>
                  <a:gd name="T35" fmla="*/ 1 h 268"/>
                  <a:gd name="T36" fmla="*/ 48 w 221"/>
                  <a:gd name="T37" fmla="*/ 0 h 268"/>
                  <a:gd name="T38" fmla="*/ 43 w 221"/>
                  <a:gd name="T39" fmla="*/ 1 h 268"/>
                  <a:gd name="T40" fmla="*/ 6 w 221"/>
                  <a:gd name="T41" fmla="*/ 21 h 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1"/>
                  <a:gd name="T64" fmla="*/ 0 h 268"/>
                  <a:gd name="T65" fmla="*/ 221 w 221"/>
                  <a:gd name="T66" fmla="*/ 268 h 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1" h="268">
                    <a:moveTo>
                      <a:pt x="16" y="41"/>
                    </a:moveTo>
                    <a:lnTo>
                      <a:pt x="8" y="47"/>
                    </a:lnTo>
                    <a:lnTo>
                      <a:pt x="2" y="55"/>
                    </a:lnTo>
                    <a:lnTo>
                      <a:pt x="0" y="63"/>
                    </a:lnTo>
                    <a:lnTo>
                      <a:pt x="4" y="74"/>
                    </a:lnTo>
                    <a:lnTo>
                      <a:pt x="80" y="253"/>
                    </a:lnTo>
                    <a:lnTo>
                      <a:pt x="87" y="261"/>
                    </a:lnTo>
                    <a:lnTo>
                      <a:pt x="95" y="266"/>
                    </a:lnTo>
                    <a:lnTo>
                      <a:pt x="103" y="268"/>
                    </a:lnTo>
                    <a:lnTo>
                      <a:pt x="113" y="266"/>
                    </a:lnTo>
                    <a:lnTo>
                      <a:pt x="206" y="226"/>
                    </a:lnTo>
                    <a:lnTo>
                      <a:pt x="214" y="220"/>
                    </a:lnTo>
                    <a:lnTo>
                      <a:pt x="219" y="212"/>
                    </a:lnTo>
                    <a:lnTo>
                      <a:pt x="221" y="204"/>
                    </a:lnTo>
                    <a:lnTo>
                      <a:pt x="219" y="193"/>
                    </a:lnTo>
                    <a:lnTo>
                      <a:pt x="140" y="14"/>
                    </a:lnTo>
                    <a:lnTo>
                      <a:pt x="136" y="6"/>
                    </a:lnTo>
                    <a:lnTo>
                      <a:pt x="128" y="2"/>
                    </a:lnTo>
                    <a:lnTo>
                      <a:pt x="117" y="0"/>
                    </a:lnTo>
                    <a:lnTo>
                      <a:pt x="107" y="2"/>
                    </a:ln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FFA2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3" name="Freeform 201"/>
              <p:cNvSpPr>
                <a:spLocks/>
              </p:cNvSpPr>
              <p:nvPr/>
            </p:nvSpPr>
            <p:spPr bwMode="auto">
              <a:xfrm rot="2760634">
                <a:off x="3402" y="2644"/>
                <a:ext cx="140" cy="189"/>
              </a:xfrm>
              <a:custGeom>
                <a:avLst/>
                <a:gdLst>
                  <a:gd name="T0" fmla="*/ 6 w 219"/>
                  <a:gd name="T1" fmla="*/ 22 h 266"/>
                  <a:gd name="T2" fmla="*/ 3 w 219"/>
                  <a:gd name="T3" fmla="*/ 23 h 266"/>
                  <a:gd name="T4" fmla="*/ 1 w 219"/>
                  <a:gd name="T5" fmla="*/ 28 h 266"/>
                  <a:gd name="T6" fmla="*/ 0 w 219"/>
                  <a:gd name="T7" fmla="*/ 32 h 266"/>
                  <a:gd name="T8" fmla="*/ 1 w 219"/>
                  <a:gd name="T9" fmla="*/ 38 h 266"/>
                  <a:gd name="T10" fmla="*/ 33 w 219"/>
                  <a:gd name="T11" fmla="*/ 126 h 266"/>
                  <a:gd name="T12" fmla="*/ 36 w 219"/>
                  <a:gd name="T13" fmla="*/ 131 h 266"/>
                  <a:gd name="T14" fmla="*/ 39 w 219"/>
                  <a:gd name="T15" fmla="*/ 134 h 266"/>
                  <a:gd name="T16" fmla="*/ 42 w 219"/>
                  <a:gd name="T17" fmla="*/ 134 h 266"/>
                  <a:gd name="T18" fmla="*/ 46 w 219"/>
                  <a:gd name="T19" fmla="*/ 134 h 266"/>
                  <a:gd name="T20" fmla="*/ 83 w 219"/>
                  <a:gd name="T21" fmla="*/ 113 h 266"/>
                  <a:gd name="T22" fmla="*/ 87 w 219"/>
                  <a:gd name="T23" fmla="*/ 110 h 266"/>
                  <a:gd name="T24" fmla="*/ 89 w 219"/>
                  <a:gd name="T25" fmla="*/ 107 h 266"/>
                  <a:gd name="T26" fmla="*/ 89 w 219"/>
                  <a:gd name="T27" fmla="*/ 102 h 266"/>
                  <a:gd name="T28" fmla="*/ 89 w 219"/>
                  <a:gd name="T29" fmla="*/ 97 h 266"/>
                  <a:gd name="T30" fmla="*/ 56 w 219"/>
                  <a:gd name="T31" fmla="*/ 8 h 266"/>
                  <a:gd name="T32" fmla="*/ 55 w 219"/>
                  <a:gd name="T33" fmla="*/ 4 h 266"/>
                  <a:gd name="T34" fmla="*/ 52 w 219"/>
                  <a:gd name="T35" fmla="*/ 2 h 266"/>
                  <a:gd name="T36" fmla="*/ 48 w 219"/>
                  <a:gd name="T37" fmla="*/ 0 h 266"/>
                  <a:gd name="T38" fmla="*/ 43 w 219"/>
                  <a:gd name="T39" fmla="*/ 1 h 266"/>
                  <a:gd name="T40" fmla="*/ 6 w 219"/>
                  <a:gd name="T41" fmla="*/ 22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9"/>
                  <a:gd name="T64" fmla="*/ 0 h 266"/>
                  <a:gd name="T65" fmla="*/ 219 w 21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9" h="266">
                    <a:moveTo>
                      <a:pt x="14" y="43"/>
                    </a:moveTo>
                    <a:lnTo>
                      <a:pt x="6" y="47"/>
                    </a:lnTo>
                    <a:lnTo>
                      <a:pt x="2" y="55"/>
                    </a:lnTo>
                    <a:lnTo>
                      <a:pt x="0" y="63"/>
                    </a:lnTo>
                    <a:lnTo>
                      <a:pt x="2" y="74"/>
                    </a:lnTo>
                    <a:lnTo>
                      <a:pt x="80" y="251"/>
                    </a:lnTo>
                    <a:lnTo>
                      <a:pt x="87" y="259"/>
                    </a:lnTo>
                    <a:lnTo>
                      <a:pt x="95" y="264"/>
                    </a:lnTo>
                    <a:lnTo>
                      <a:pt x="103" y="266"/>
                    </a:lnTo>
                    <a:lnTo>
                      <a:pt x="113" y="264"/>
                    </a:lnTo>
                    <a:lnTo>
                      <a:pt x="204" y="224"/>
                    </a:lnTo>
                    <a:lnTo>
                      <a:pt x="212" y="218"/>
                    </a:lnTo>
                    <a:lnTo>
                      <a:pt x="217" y="212"/>
                    </a:lnTo>
                    <a:lnTo>
                      <a:pt x="219" y="202"/>
                    </a:lnTo>
                    <a:lnTo>
                      <a:pt x="217" y="193"/>
                    </a:lnTo>
                    <a:lnTo>
                      <a:pt x="138" y="16"/>
                    </a:lnTo>
                    <a:lnTo>
                      <a:pt x="134" y="8"/>
                    </a:lnTo>
                    <a:lnTo>
                      <a:pt x="126" y="4"/>
                    </a:lnTo>
                    <a:lnTo>
                      <a:pt x="118" y="0"/>
                    </a:lnTo>
                    <a:lnTo>
                      <a:pt x="107" y="2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FFA2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4" name="Freeform 202"/>
              <p:cNvSpPr>
                <a:spLocks/>
              </p:cNvSpPr>
              <p:nvPr/>
            </p:nvSpPr>
            <p:spPr bwMode="auto">
              <a:xfrm rot="2760634">
                <a:off x="3404" y="2645"/>
                <a:ext cx="136" cy="187"/>
              </a:xfrm>
              <a:custGeom>
                <a:avLst/>
                <a:gdLst>
                  <a:gd name="T0" fmla="*/ 6 w 215"/>
                  <a:gd name="T1" fmla="*/ 21 h 262"/>
                  <a:gd name="T2" fmla="*/ 3 w 215"/>
                  <a:gd name="T3" fmla="*/ 24 h 262"/>
                  <a:gd name="T4" fmla="*/ 1 w 215"/>
                  <a:gd name="T5" fmla="*/ 28 h 262"/>
                  <a:gd name="T6" fmla="*/ 0 w 215"/>
                  <a:gd name="T7" fmla="*/ 33 h 262"/>
                  <a:gd name="T8" fmla="*/ 1 w 215"/>
                  <a:gd name="T9" fmla="*/ 38 h 262"/>
                  <a:gd name="T10" fmla="*/ 31 w 215"/>
                  <a:gd name="T11" fmla="*/ 126 h 262"/>
                  <a:gd name="T12" fmla="*/ 34 w 215"/>
                  <a:gd name="T13" fmla="*/ 130 h 262"/>
                  <a:gd name="T14" fmla="*/ 37 w 215"/>
                  <a:gd name="T15" fmla="*/ 132 h 262"/>
                  <a:gd name="T16" fmla="*/ 40 w 215"/>
                  <a:gd name="T17" fmla="*/ 133 h 262"/>
                  <a:gd name="T18" fmla="*/ 44 w 215"/>
                  <a:gd name="T19" fmla="*/ 132 h 262"/>
                  <a:gd name="T20" fmla="*/ 80 w 215"/>
                  <a:gd name="T21" fmla="*/ 113 h 262"/>
                  <a:gd name="T22" fmla="*/ 83 w 215"/>
                  <a:gd name="T23" fmla="*/ 110 h 262"/>
                  <a:gd name="T24" fmla="*/ 85 w 215"/>
                  <a:gd name="T25" fmla="*/ 106 h 262"/>
                  <a:gd name="T26" fmla="*/ 86 w 215"/>
                  <a:gd name="T27" fmla="*/ 102 h 262"/>
                  <a:gd name="T28" fmla="*/ 85 w 215"/>
                  <a:gd name="T29" fmla="*/ 96 h 262"/>
                  <a:gd name="T30" fmla="*/ 54 w 215"/>
                  <a:gd name="T31" fmla="*/ 8 h 262"/>
                  <a:gd name="T32" fmla="*/ 53 w 215"/>
                  <a:gd name="T33" fmla="*/ 4 h 262"/>
                  <a:gd name="T34" fmla="*/ 49 w 215"/>
                  <a:gd name="T35" fmla="*/ 2 h 262"/>
                  <a:gd name="T36" fmla="*/ 46 w 215"/>
                  <a:gd name="T37" fmla="*/ 0 h 262"/>
                  <a:gd name="T38" fmla="*/ 42 w 215"/>
                  <a:gd name="T39" fmla="*/ 1 h 262"/>
                  <a:gd name="T40" fmla="*/ 6 w 215"/>
                  <a:gd name="T41" fmla="*/ 21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262"/>
                  <a:gd name="T65" fmla="*/ 215 w 215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262">
                    <a:moveTo>
                      <a:pt x="14" y="41"/>
                    </a:moveTo>
                    <a:lnTo>
                      <a:pt x="6" y="47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2" y="74"/>
                    </a:lnTo>
                    <a:lnTo>
                      <a:pt x="78" y="247"/>
                    </a:lnTo>
                    <a:lnTo>
                      <a:pt x="85" y="255"/>
                    </a:lnTo>
                    <a:lnTo>
                      <a:pt x="93" y="259"/>
                    </a:lnTo>
                    <a:lnTo>
                      <a:pt x="101" y="262"/>
                    </a:lnTo>
                    <a:lnTo>
                      <a:pt x="111" y="259"/>
                    </a:lnTo>
                    <a:lnTo>
                      <a:pt x="200" y="222"/>
                    </a:lnTo>
                    <a:lnTo>
                      <a:pt x="208" y="216"/>
                    </a:lnTo>
                    <a:lnTo>
                      <a:pt x="212" y="208"/>
                    </a:lnTo>
                    <a:lnTo>
                      <a:pt x="215" y="200"/>
                    </a:lnTo>
                    <a:lnTo>
                      <a:pt x="212" y="189"/>
                    </a:lnTo>
                    <a:lnTo>
                      <a:pt x="136" y="16"/>
                    </a:lnTo>
                    <a:lnTo>
                      <a:pt x="132" y="8"/>
                    </a:lnTo>
                    <a:lnTo>
                      <a:pt x="124" y="4"/>
                    </a:lnTo>
                    <a:lnTo>
                      <a:pt x="116" y="0"/>
                    </a:lnTo>
                    <a:lnTo>
                      <a:pt x="105" y="2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FFA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5" name="Freeform 203"/>
              <p:cNvSpPr>
                <a:spLocks/>
              </p:cNvSpPr>
              <p:nvPr/>
            </p:nvSpPr>
            <p:spPr bwMode="auto">
              <a:xfrm rot="2760634">
                <a:off x="3405" y="2647"/>
                <a:ext cx="133" cy="183"/>
              </a:xfrm>
              <a:custGeom>
                <a:avLst/>
                <a:gdLst>
                  <a:gd name="T0" fmla="*/ 6 w 210"/>
                  <a:gd name="T1" fmla="*/ 21 h 257"/>
                  <a:gd name="T2" fmla="*/ 3 w 210"/>
                  <a:gd name="T3" fmla="*/ 23 h 257"/>
                  <a:gd name="T4" fmla="*/ 1 w 210"/>
                  <a:gd name="T5" fmla="*/ 27 h 257"/>
                  <a:gd name="T6" fmla="*/ 0 w 210"/>
                  <a:gd name="T7" fmla="*/ 31 h 257"/>
                  <a:gd name="T8" fmla="*/ 1 w 210"/>
                  <a:gd name="T9" fmla="*/ 36 h 257"/>
                  <a:gd name="T10" fmla="*/ 30 w 210"/>
                  <a:gd name="T11" fmla="*/ 123 h 257"/>
                  <a:gd name="T12" fmla="*/ 34 w 210"/>
                  <a:gd name="T13" fmla="*/ 127 h 257"/>
                  <a:gd name="T14" fmla="*/ 37 w 210"/>
                  <a:gd name="T15" fmla="*/ 130 h 257"/>
                  <a:gd name="T16" fmla="*/ 40 w 210"/>
                  <a:gd name="T17" fmla="*/ 130 h 257"/>
                  <a:gd name="T18" fmla="*/ 44 w 210"/>
                  <a:gd name="T19" fmla="*/ 130 h 257"/>
                  <a:gd name="T20" fmla="*/ 79 w 210"/>
                  <a:gd name="T21" fmla="*/ 110 h 257"/>
                  <a:gd name="T22" fmla="*/ 82 w 210"/>
                  <a:gd name="T23" fmla="*/ 108 h 257"/>
                  <a:gd name="T24" fmla="*/ 84 w 210"/>
                  <a:gd name="T25" fmla="*/ 105 h 257"/>
                  <a:gd name="T26" fmla="*/ 84 w 210"/>
                  <a:gd name="T27" fmla="*/ 100 h 257"/>
                  <a:gd name="T28" fmla="*/ 84 w 210"/>
                  <a:gd name="T29" fmla="*/ 95 h 257"/>
                  <a:gd name="T30" fmla="*/ 54 w 210"/>
                  <a:gd name="T31" fmla="*/ 8 h 257"/>
                  <a:gd name="T32" fmla="*/ 52 w 210"/>
                  <a:gd name="T33" fmla="*/ 4 h 257"/>
                  <a:gd name="T34" fmla="*/ 49 w 210"/>
                  <a:gd name="T35" fmla="*/ 2 h 257"/>
                  <a:gd name="T36" fmla="*/ 44 w 210"/>
                  <a:gd name="T37" fmla="*/ 0 h 257"/>
                  <a:gd name="T38" fmla="*/ 41 w 210"/>
                  <a:gd name="T39" fmla="*/ 1 h 257"/>
                  <a:gd name="T40" fmla="*/ 6 w 210"/>
                  <a:gd name="T41" fmla="*/ 21 h 2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0"/>
                  <a:gd name="T64" fmla="*/ 0 h 257"/>
                  <a:gd name="T65" fmla="*/ 210 w 210"/>
                  <a:gd name="T66" fmla="*/ 257 h 2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0" h="257">
                    <a:moveTo>
                      <a:pt x="15" y="41"/>
                    </a:move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2" y="72"/>
                    </a:lnTo>
                    <a:lnTo>
                      <a:pt x="76" y="243"/>
                    </a:lnTo>
                    <a:lnTo>
                      <a:pt x="83" y="251"/>
                    </a:lnTo>
                    <a:lnTo>
                      <a:pt x="91" y="255"/>
                    </a:lnTo>
                    <a:lnTo>
                      <a:pt x="99" y="257"/>
                    </a:lnTo>
                    <a:lnTo>
                      <a:pt x="109" y="255"/>
                    </a:lnTo>
                    <a:lnTo>
                      <a:pt x="196" y="218"/>
                    </a:lnTo>
                    <a:lnTo>
                      <a:pt x="204" y="212"/>
                    </a:lnTo>
                    <a:lnTo>
                      <a:pt x="208" y="206"/>
                    </a:lnTo>
                    <a:lnTo>
                      <a:pt x="210" y="196"/>
                    </a:lnTo>
                    <a:lnTo>
                      <a:pt x="208" y="187"/>
                    </a:lnTo>
                    <a:lnTo>
                      <a:pt x="134" y="16"/>
                    </a:lnTo>
                    <a:lnTo>
                      <a:pt x="130" y="8"/>
                    </a:lnTo>
                    <a:lnTo>
                      <a:pt x="122" y="4"/>
                    </a:lnTo>
                    <a:lnTo>
                      <a:pt x="111" y="0"/>
                    </a:lnTo>
                    <a:lnTo>
                      <a:pt x="103" y="2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FFA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6" name="Freeform 204"/>
              <p:cNvSpPr>
                <a:spLocks/>
              </p:cNvSpPr>
              <p:nvPr/>
            </p:nvSpPr>
            <p:spPr bwMode="auto">
              <a:xfrm rot="2760634">
                <a:off x="3406" y="2647"/>
                <a:ext cx="132" cy="180"/>
              </a:xfrm>
              <a:custGeom>
                <a:avLst/>
                <a:gdLst>
                  <a:gd name="T0" fmla="*/ 6 w 208"/>
                  <a:gd name="T1" fmla="*/ 21 h 253"/>
                  <a:gd name="T2" fmla="*/ 3 w 208"/>
                  <a:gd name="T3" fmla="*/ 23 h 253"/>
                  <a:gd name="T4" fmla="*/ 1 w 208"/>
                  <a:gd name="T5" fmla="*/ 27 h 253"/>
                  <a:gd name="T6" fmla="*/ 0 w 208"/>
                  <a:gd name="T7" fmla="*/ 31 h 253"/>
                  <a:gd name="T8" fmla="*/ 1 w 208"/>
                  <a:gd name="T9" fmla="*/ 36 h 253"/>
                  <a:gd name="T10" fmla="*/ 30 w 208"/>
                  <a:gd name="T11" fmla="*/ 121 h 253"/>
                  <a:gd name="T12" fmla="*/ 32 w 208"/>
                  <a:gd name="T13" fmla="*/ 125 h 253"/>
                  <a:gd name="T14" fmla="*/ 36 w 208"/>
                  <a:gd name="T15" fmla="*/ 127 h 253"/>
                  <a:gd name="T16" fmla="*/ 39 w 208"/>
                  <a:gd name="T17" fmla="*/ 128 h 253"/>
                  <a:gd name="T18" fmla="*/ 43 w 208"/>
                  <a:gd name="T19" fmla="*/ 127 h 253"/>
                  <a:gd name="T20" fmla="*/ 78 w 208"/>
                  <a:gd name="T21" fmla="*/ 108 h 253"/>
                  <a:gd name="T22" fmla="*/ 81 w 208"/>
                  <a:gd name="T23" fmla="*/ 105 h 253"/>
                  <a:gd name="T24" fmla="*/ 83 w 208"/>
                  <a:gd name="T25" fmla="*/ 102 h 253"/>
                  <a:gd name="T26" fmla="*/ 84 w 208"/>
                  <a:gd name="T27" fmla="*/ 97 h 253"/>
                  <a:gd name="T28" fmla="*/ 83 w 208"/>
                  <a:gd name="T29" fmla="*/ 92 h 253"/>
                  <a:gd name="T30" fmla="*/ 53 w 208"/>
                  <a:gd name="T31" fmla="*/ 8 h 253"/>
                  <a:gd name="T32" fmla="*/ 51 w 208"/>
                  <a:gd name="T33" fmla="*/ 4 h 253"/>
                  <a:gd name="T34" fmla="*/ 48 w 208"/>
                  <a:gd name="T35" fmla="*/ 2 h 253"/>
                  <a:gd name="T36" fmla="*/ 44 w 208"/>
                  <a:gd name="T37" fmla="*/ 0 h 253"/>
                  <a:gd name="T38" fmla="*/ 41 w 208"/>
                  <a:gd name="T39" fmla="*/ 1 h 253"/>
                  <a:gd name="T40" fmla="*/ 6 w 208"/>
                  <a:gd name="T41" fmla="*/ 21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8"/>
                  <a:gd name="T64" fmla="*/ 0 h 253"/>
                  <a:gd name="T65" fmla="*/ 208 w 208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8" h="253">
                    <a:moveTo>
                      <a:pt x="15" y="41"/>
                    </a:move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2" y="72"/>
                    </a:lnTo>
                    <a:lnTo>
                      <a:pt x="76" y="239"/>
                    </a:lnTo>
                    <a:lnTo>
                      <a:pt x="81" y="247"/>
                    </a:lnTo>
                    <a:lnTo>
                      <a:pt x="89" y="251"/>
                    </a:lnTo>
                    <a:lnTo>
                      <a:pt x="97" y="253"/>
                    </a:lnTo>
                    <a:lnTo>
                      <a:pt x="107" y="251"/>
                    </a:lnTo>
                    <a:lnTo>
                      <a:pt x="194" y="214"/>
                    </a:lnTo>
                    <a:lnTo>
                      <a:pt x="202" y="208"/>
                    </a:lnTo>
                    <a:lnTo>
                      <a:pt x="206" y="202"/>
                    </a:lnTo>
                    <a:lnTo>
                      <a:pt x="208" y="192"/>
                    </a:lnTo>
                    <a:lnTo>
                      <a:pt x="206" y="183"/>
                    </a:lnTo>
                    <a:lnTo>
                      <a:pt x="132" y="16"/>
                    </a:lnTo>
                    <a:lnTo>
                      <a:pt x="128" y="8"/>
                    </a:lnTo>
                    <a:lnTo>
                      <a:pt x="120" y="4"/>
                    </a:lnTo>
                    <a:lnTo>
                      <a:pt x="111" y="0"/>
                    </a:lnTo>
                    <a:lnTo>
                      <a:pt x="101" y="2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FFA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7" name="Freeform 205"/>
              <p:cNvSpPr>
                <a:spLocks/>
              </p:cNvSpPr>
              <p:nvPr/>
            </p:nvSpPr>
            <p:spPr bwMode="auto">
              <a:xfrm rot="2760634">
                <a:off x="3406" y="2649"/>
                <a:ext cx="130" cy="177"/>
              </a:xfrm>
              <a:custGeom>
                <a:avLst/>
                <a:gdLst>
                  <a:gd name="T0" fmla="*/ 6 w 204"/>
                  <a:gd name="T1" fmla="*/ 20 h 249"/>
                  <a:gd name="T2" fmla="*/ 3 w 204"/>
                  <a:gd name="T3" fmla="*/ 22 h 249"/>
                  <a:gd name="T4" fmla="*/ 1 w 204"/>
                  <a:gd name="T5" fmla="*/ 26 h 249"/>
                  <a:gd name="T6" fmla="*/ 0 w 204"/>
                  <a:gd name="T7" fmla="*/ 31 h 249"/>
                  <a:gd name="T8" fmla="*/ 1 w 204"/>
                  <a:gd name="T9" fmla="*/ 36 h 249"/>
                  <a:gd name="T10" fmla="*/ 30 w 204"/>
                  <a:gd name="T11" fmla="*/ 119 h 249"/>
                  <a:gd name="T12" fmla="*/ 32 w 204"/>
                  <a:gd name="T13" fmla="*/ 123 h 249"/>
                  <a:gd name="T14" fmla="*/ 35 w 204"/>
                  <a:gd name="T15" fmla="*/ 125 h 249"/>
                  <a:gd name="T16" fmla="*/ 39 w 204"/>
                  <a:gd name="T17" fmla="*/ 126 h 249"/>
                  <a:gd name="T18" fmla="*/ 43 w 204"/>
                  <a:gd name="T19" fmla="*/ 125 h 249"/>
                  <a:gd name="T20" fmla="*/ 77 w 204"/>
                  <a:gd name="T21" fmla="*/ 107 h 249"/>
                  <a:gd name="T22" fmla="*/ 80 w 204"/>
                  <a:gd name="T23" fmla="*/ 104 h 249"/>
                  <a:gd name="T24" fmla="*/ 82 w 204"/>
                  <a:gd name="T25" fmla="*/ 101 h 249"/>
                  <a:gd name="T26" fmla="*/ 83 w 204"/>
                  <a:gd name="T27" fmla="*/ 96 h 249"/>
                  <a:gd name="T28" fmla="*/ 82 w 204"/>
                  <a:gd name="T29" fmla="*/ 92 h 249"/>
                  <a:gd name="T30" fmla="*/ 53 w 204"/>
                  <a:gd name="T31" fmla="*/ 8 h 249"/>
                  <a:gd name="T32" fmla="*/ 51 w 204"/>
                  <a:gd name="T33" fmla="*/ 4 h 249"/>
                  <a:gd name="T34" fmla="*/ 48 w 204"/>
                  <a:gd name="T35" fmla="*/ 2 h 249"/>
                  <a:gd name="T36" fmla="*/ 44 w 204"/>
                  <a:gd name="T37" fmla="*/ 0 h 249"/>
                  <a:gd name="T38" fmla="*/ 40 w 204"/>
                  <a:gd name="T39" fmla="*/ 1 h 249"/>
                  <a:gd name="T40" fmla="*/ 6 w 204"/>
                  <a:gd name="T41" fmla="*/ 20 h 2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49"/>
                  <a:gd name="T65" fmla="*/ 204 w 204"/>
                  <a:gd name="T66" fmla="*/ 249 h 2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49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70"/>
                    </a:lnTo>
                    <a:lnTo>
                      <a:pt x="74" y="235"/>
                    </a:lnTo>
                    <a:lnTo>
                      <a:pt x="79" y="243"/>
                    </a:lnTo>
                    <a:lnTo>
                      <a:pt x="87" y="247"/>
                    </a:lnTo>
                    <a:lnTo>
                      <a:pt x="95" y="249"/>
                    </a:lnTo>
                    <a:lnTo>
                      <a:pt x="105" y="247"/>
                    </a:lnTo>
                    <a:lnTo>
                      <a:pt x="190" y="212"/>
                    </a:lnTo>
                    <a:lnTo>
                      <a:pt x="198" y="206"/>
                    </a:lnTo>
                    <a:lnTo>
                      <a:pt x="202" y="200"/>
                    </a:lnTo>
                    <a:lnTo>
                      <a:pt x="204" y="190"/>
                    </a:lnTo>
                    <a:lnTo>
                      <a:pt x="202" y="181"/>
                    </a:lnTo>
                    <a:lnTo>
                      <a:pt x="130" y="16"/>
                    </a:lnTo>
                    <a:lnTo>
                      <a:pt x="126" y="8"/>
                    </a:lnTo>
                    <a:lnTo>
                      <a:pt x="118" y="4"/>
                    </a:lnTo>
                    <a:lnTo>
                      <a:pt x="109" y="0"/>
                    </a:lnTo>
                    <a:lnTo>
                      <a:pt x="99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8" name="Freeform 206"/>
              <p:cNvSpPr>
                <a:spLocks/>
              </p:cNvSpPr>
              <p:nvPr/>
            </p:nvSpPr>
            <p:spPr bwMode="auto">
              <a:xfrm rot="2760634">
                <a:off x="3408" y="2651"/>
                <a:ext cx="128" cy="175"/>
              </a:xfrm>
              <a:custGeom>
                <a:avLst/>
                <a:gdLst>
                  <a:gd name="T0" fmla="*/ 6 w 202"/>
                  <a:gd name="T1" fmla="*/ 20 h 245"/>
                  <a:gd name="T2" fmla="*/ 3 w 202"/>
                  <a:gd name="T3" fmla="*/ 22 h 245"/>
                  <a:gd name="T4" fmla="*/ 1 w 202"/>
                  <a:gd name="T5" fmla="*/ 26 h 245"/>
                  <a:gd name="T6" fmla="*/ 0 w 202"/>
                  <a:gd name="T7" fmla="*/ 31 h 245"/>
                  <a:gd name="T8" fmla="*/ 1 w 202"/>
                  <a:gd name="T9" fmla="*/ 35 h 245"/>
                  <a:gd name="T10" fmla="*/ 30 w 202"/>
                  <a:gd name="T11" fmla="*/ 119 h 245"/>
                  <a:gd name="T12" fmla="*/ 32 w 202"/>
                  <a:gd name="T13" fmla="*/ 122 h 245"/>
                  <a:gd name="T14" fmla="*/ 35 w 202"/>
                  <a:gd name="T15" fmla="*/ 125 h 245"/>
                  <a:gd name="T16" fmla="*/ 38 w 202"/>
                  <a:gd name="T17" fmla="*/ 125 h 245"/>
                  <a:gd name="T18" fmla="*/ 42 w 202"/>
                  <a:gd name="T19" fmla="*/ 124 h 245"/>
                  <a:gd name="T20" fmla="*/ 75 w 202"/>
                  <a:gd name="T21" fmla="*/ 106 h 245"/>
                  <a:gd name="T22" fmla="*/ 79 w 202"/>
                  <a:gd name="T23" fmla="*/ 103 h 245"/>
                  <a:gd name="T24" fmla="*/ 80 w 202"/>
                  <a:gd name="T25" fmla="*/ 100 h 245"/>
                  <a:gd name="T26" fmla="*/ 81 w 202"/>
                  <a:gd name="T27" fmla="*/ 96 h 245"/>
                  <a:gd name="T28" fmla="*/ 80 w 202"/>
                  <a:gd name="T29" fmla="*/ 91 h 245"/>
                  <a:gd name="T30" fmla="*/ 51 w 202"/>
                  <a:gd name="T31" fmla="*/ 8 h 245"/>
                  <a:gd name="T32" fmla="*/ 50 w 202"/>
                  <a:gd name="T33" fmla="*/ 4 h 245"/>
                  <a:gd name="T34" fmla="*/ 47 w 202"/>
                  <a:gd name="T35" fmla="*/ 2 h 245"/>
                  <a:gd name="T36" fmla="*/ 43 w 202"/>
                  <a:gd name="T37" fmla="*/ 0 h 245"/>
                  <a:gd name="T38" fmla="*/ 40 w 202"/>
                  <a:gd name="T39" fmla="*/ 1 h 245"/>
                  <a:gd name="T40" fmla="*/ 6 w 202"/>
                  <a:gd name="T41" fmla="*/ 20 h 2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2"/>
                  <a:gd name="T64" fmla="*/ 0 h 245"/>
                  <a:gd name="T65" fmla="*/ 202 w 202"/>
                  <a:gd name="T66" fmla="*/ 245 h 2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2" h="245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74" y="233"/>
                    </a:lnTo>
                    <a:lnTo>
                      <a:pt x="79" y="239"/>
                    </a:lnTo>
                    <a:lnTo>
                      <a:pt x="87" y="245"/>
                    </a:lnTo>
                    <a:lnTo>
                      <a:pt x="95" y="245"/>
                    </a:lnTo>
                    <a:lnTo>
                      <a:pt x="105" y="243"/>
                    </a:lnTo>
                    <a:lnTo>
                      <a:pt x="188" y="208"/>
                    </a:lnTo>
                    <a:lnTo>
                      <a:pt x="196" y="202"/>
                    </a:lnTo>
                    <a:lnTo>
                      <a:pt x="200" y="196"/>
                    </a:lnTo>
                    <a:lnTo>
                      <a:pt x="202" y="188"/>
                    </a:lnTo>
                    <a:lnTo>
                      <a:pt x="200" y="179"/>
                    </a:lnTo>
                    <a:lnTo>
                      <a:pt x="128" y="16"/>
                    </a:lnTo>
                    <a:lnTo>
                      <a:pt x="124" y="8"/>
                    </a:lnTo>
                    <a:lnTo>
                      <a:pt x="116" y="4"/>
                    </a:lnTo>
                    <a:lnTo>
                      <a:pt x="107" y="0"/>
                    </a:lnTo>
                    <a:lnTo>
                      <a:pt x="99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7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49" name="Freeform 207"/>
              <p:cNvSpPr>
                <a:spLocks/>
              </p:cNvSpPr>
              <p:nvPr/>
            </p:nvSpPr>
            <p:spPr bwMode="auto">
              <a:xfrm rot="2760634">
                <a:off x="3409" y="2652"/>
                <a:ext cx="126" cy="172"/>
              </a:xfrm>
              <a:custGeom>
                <a:avLst/>
                <a:gdLst>
                  <a:gd name="T0" fmla="*/ 6 w 198"/>
                  <a:gd name="T1" fmla="*/ 20 h 241"/>
                  <a:gd name="T2" fmla="*/ 3 w 198"/>
                  <a:gd name="T3" fmla="*/ 22 h 241"/>
                  <a:gd name="T4" fmla="*/ 1 w 198"/>
                  <a:gd name="T5" fmla="*/ 26 h 241"/>
                  <a:gd name="T6" fmla="*/ 0 w 198"/>
                  <a:gd name="T7" fmla="*/ 31 h 241"/>
                  <a:gd name="T8" fmla="*/ 1 w 198"/>
                  <a:gd name="T9" fmla="*/ 35 h 241"/>
                  <a:gd name="T10" fmla="*/ 29 w 198"/>
                  <a:gd name="T11" fmla="*/ 116 h 241"/>
                  <a:gd name="T12" fmla="*/ 31 w 198"/>
                  <a:gd name="T13" fmla="*/ 120 h 241"/>
                  <a:gd name="T14" fmla="*/ 34 w 198"/>
                  <a:gd name="T15" fmla="*/ 123 h 241"/>
                  <a:gd name="T16" fmla="*/ 38 w 198"/>
                  <a:gd name="T17" fmla="*/ 123 h 241"/>
                  <a:gd name="T18" fmla="*/ 42 w 198"/>
                  <a:gd name="T19" fmla="*/ 122 h 241"/>
                  <a:gd name="T20" fmla="*/ 75 w 198"/>
                  <a:gd name="T21" fmla="*/ 104 h 241"/>
                  <a:gd name="T22" fmla="*/ 78 w 198"/>
                  <a:gd name="T23" fmla="*/ 102 h 241"/>
                  <a:gd name="T24" fmla="*/ 80 w 198"/>
                  <a:gd name="T25" fmla="*/ 98 h 241"/>
                  <a:gd name="T26" fmla="*/ 80 w 198"/>
                  <a:gd name="T27" fmla="*/ 93 h 241"/>
                  <a:gd name="T28" fmla="*/ 80 w 198"/>
                  <a:gd name="T29" fmla="*/ 89 h 241"/>
                  <a:gd name="T30" fmla="*/ 51 w 198"/>
                  <a:gd name="T31" fmla="*/ 7 h 241"/>
                  <a:gd name="T32" fmla="*/ 50 w 198"/>
                  <a:gd name="T33" fmla="*/ 4 h 241"/>
                  <a:gd name="T34" fmla="*/ 46 w 198"/>
                  <a:gd name="T35" fmla="*/ 1 h 241"/>
                  <a:gd name="T36" fmla="*/ 43 w 198"/>
                  <a:gd name="T37" fmla="*/ 0 h 241"/>
                  <a:gd name="T38" fmla="*/ 39 w 198"/>
                  <a:gd name="T39" fmla="*/ 1 h 241"/>
                  <a:gd name="T40" fmla="*/ 6 w 198"/>
                  <a:gd name="T41" fmla="*/ 20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8"/>
                  <a:gd name="T64" fmla="*/ 0 h 241"/>
                  <a:gd name="T65" fmla="*/ 198 w 198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8" h="241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72" y="229"/>
                    </a:lnTo>
                    <a:lnTo>
                      <a:pt x="77" y="235"/>
                    </a:lnTo>
                    <a:lnTo>
                      <a:pt x="85" y="241"/>
                    </a:lnTo>
                    <a:lnTo>
                      <a:pt x="93" y="241"/>
                    </a:lnTo>
                    <a:lnTo>
                      <a:pt x="103" y="239"/>
                    </a:lnTo>
                    <a:lnTo>
                      <a:pt x="186" y="204"/>
                    </a:lnTo>
                    <a:lnTo>
                      <a:pt x="192" y="200"/>
                    </a:lnTo>
                    <a:lnTo>
                      <a:pt x="198" y="194"/>
                    </a:lnTo>
                    <a:lnTo>
                      <a:pt x="198" y="183"/>
                    </a:lnTo>
                    <a:lnTo>
                      <a:pt x="196" y="175"/>
                    </a:lnTo>
                    <a:lnTo>
                      <a:pt x="126" y="14"/>
                    </a:lnTo>
                    <a:lnTo>
                      <a:pt x="122" y="8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7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0" name="Freeform 208"/>
              <p:cNvSpPr>
                <a:spLocks/>
              </p:cNvSpPr>
              <p:nvPr/>
            </p:nvSpPr>
            <p:spPr bwMode="auto">
              <a:xfrm rot="2760634">
                <a:off x="3410" y="2654"/>
                <a:ext cx="123" cy="169"/>
              </a:xfrm>
              <a:custGeom>
                <a:avLst/>
                <a:gdLst>
                  <a:gd name="T0" fmla="*/ 6 w 194"/>
                  <a:gd name="T1" fmla="*/ 19 h 237"/>
                  <a:gd name="T2" fmla="*/ 3 w 194"/>
                  <a:gd name="T3" fmla="*/ 21 h 237"/>
                  <a:gd name="T4" fmla="*/ 1 w 194"/>
                  <a:gd name="T5" fmla="*/ 25 h 237"/>
                  <a:gd name="T6" fmla="*/ 0 w 194"/>
                  <a:gd name="T7" fmla="*/ 29 h 237"/>
                  <a:gd name="T8" fmla="*/ 1 w 194"/>
                  <a:gd name="T9" fmla="*/ 34 h 237"/>
                  <a:gd name="T10" fmla="*/ 29 w 194"/>
                  <a:gd name="T11" fmla="*/ 114 h 237"/>
                  <a:gd name="T12" fmla="*/ 31 w 194"/>
                  <a:gd name="T13" fmla="*/ 118 h 237"/>
                  <a:gd name="T14" fmla="*/ 34 w 194"/>
                  <a:gd name="T15" fmla="*/ 121 h 237"/>
                  <a:gd name="T16" fmla="*/ 37 w 194"/>
                  <a:gd name="T17" fmla="*/ 121 h 237"/>
                  <a:gd name="T18" fmla="*/ 40 w 194"/>
                  <a:gd name="T19" fmla="*/ 120 h 237"/>
                  <a:gd name="T20" fmla="*/ 73 w 194"/>
                  <a:gd name="T21" fmla="*/ 103 h 237"/>
                  <a:gd name="T22" fmla="*/ 75 w 194"/>
                  <a:gd name="T23" fmla="*/ 100 h 237"/>
                  <a:gd name="T24" fmla="*/ 78 w 194"/>
                  <a:gd name="T25" fmla="*/ 96 h 237"/>
                  <a:gd name="T26" fmla="*/ 78 w 194"/>
                  <a:gd name="T27" fmla="*/ 92 h 237"/>
                  <a:gd name="T28" fmla="*/ 77 w 194"/>
                  <a:gd name="T29" fmla="*/ 88 h 237"/>
                  <a:gd name="T30" fmla="*/ 50 w 194"/>
                  <a:gd name="T31" fmla="*/ 7 h 237"/>
                  <a:gd name="T32" fmla="*/ 48 w 194"/>
                  <a:gd name="T33" fmla="*/ 4 h 237"/>
                  <a:gd name="T34" fmla="*/ 45 w 194"/>
                  <a:gd name="T35" fmla="*/ 1 h 237"/>
                  <a:gd name="T36" fmla="*/ 41 w 194"/>
                  <a:gd name="T37" fmla="*/ 0 h 237"/>
                  <a:gd name="T38" fmla="*/ 38 w 194"/>
                  <a:gd name="T39" fmla="*/ 1 h 237"/>
                  <a:gd name="T40" fmla="*/ 6 w 194"/>
                  <a:gd name="T41" fmla="*/ 19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4"/>
                  <a:gd name="T64" fmla="*/ 0 h 237"/>
                  <a:gd name="T65" fmla="*/ 194 w 194"/>
                  <a:gd name="T66" fmla="*/ 237 h 2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4" h="237">
                    <a:moveTo>
                      <a:pt x="15" y="37"/>
                    </a:moveTo>
                    <a:lnTo>
                      <a:pt x="7" y="41"/>
                    </a:lnTo>
                    <a:lnTo>
                      <a:pt x="2" y="49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73" y="225"/>
                    </a:lnTo>
                    <a:lnTo>
                      <a:pt x="77" y="231"/>
                    </a:lnTo>
                    <a:lnTo>
                      <a:pt x="83" y="237"/>
                    </a:lnTo>
                    <a:lnTo>
                      <a:pt x="91" y="237"/>
                    </a:lnTo>
                    <a:lnTo>
                      <a:pt x="99" y="235"/>
                    </a:lnTo>
                    <a:lnTo>
                      <a:pt x="182" y="202"/>
                    </a:lnTo>
                    <a:lnTo>
                      <a:pt x="188" y="196"/>
                    </a:lnTo>
                    <a:lnTo>
                      <a:pt x="194" y="190"/>
                    </a:lnTo>
                    <a:lnTo>
                      <a:pt x="194" y="181"/>
                    </a:lnTo>
                    <a:lnTo>
                      <a:pt x="192" y="173"/>
                    </a:lnTo>
                    <a:lnTo>
                      <a:pt x="124" y="14"/>
                    </a:lnTo>
                    <a:lnTo>
                      <a:pt x="120" y="8"/>
                    </a:lnTo>
                    <a:lnTo>
                      <a:pt x="112" y="2"/>
                    </a:lnTo>
                    <a:lnTo>
                      <a:pt x="103" y="0"/>
                    </a:lnTo>
                    <a:lnTo>
                      <a:pt x="95" y="2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FFA8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1" name="Freeform 209"/>
              <p:cNvSpPr>
                <a:spLocks/>
              </p:cNvSpPr>
              <p:nvPr/>
            </p:nvSpPr>
            <p:spPr bwMode="auto">
              <a:xfrm rot="2760634">
                <a:off x="3411" y="2655"/>
                <a:ext cx="121" cy="166"/>
              </a:xfrm>
              <a:custGeom>
                <a:avLst/>
                <a:gdLst>
                  <a:gd name="T0" fmla="*/ 6 w 190"/>
                  <a:gd name="T1" fmla="*/ 19 h 233"/>
                  <a:gd name="T2" fmla="*/ 3 w 190"/>
                  <a:gd name="T3" fmla="*/ 21 h 233"/>
                  <a:gd name="T4" fmla="*/ 1 w 190"/>
                  <a:gd name="T5" fmla="*/ 26 h 233"/>
                  <a:gd name="T6" fmla="*/ 0 w 190"/>
                  <a:gd name="T7" fmla="*/ 29 h 233"/>
                  <a:gd name="T8" fmla="*/ 1 w 190"/>
                  <a:gd name="T9" fmla="*/ 33 h 233"/>
                  <a:gd name="T10" fmla="*/ 29 w 190"/>
                  <a:gd name="T11" fmla="*/ 112 h 233"/>
                  <a:gd name="T12" fmla="*/ 31 w 190"/>
                  <a:gd name="T13" fmla="*/ 115 h 233"/>
                  <a:gd name="T14" fmla="*/ 33 w 190"/>
                  <a:gd name="T15" fmla="*/ 118 h 233"/>
                  <a:gd name="T16" fmla="*/ 36 w 190"/>
                  <a:gd name="T17" fmla="*/ 118 h 233"/>
                  <a:gd name="T18" fmla="*/ 39 w 190"/>
                  <a:gd name="T19" fmla="*/ 118 h 233"/>
                  <a:gd name="T20" fmla="*/ 72 w 190"/>
                  <a:gd name="T21" fmla="*/ 100 h 233"/>
                  <a:gd name="T22" fmla="*/ 75 w 190"/>
                  <a:gd name="T23" fmla="*/ 98 h 233"/>
                  <a:gd name="T24" fmla="*/ 77 w 190"/>
                  <a:gd name="T25" fmla="*/ 95 h 233"/>
                  <a:gd name="T26" fmla="*/ 77 w 190"/>
                  <a:gd name="T27" fmla="*/ 90 h 233"/>
                  <a:gd name="T28" fmla="*/ 76 w 190"/>
                  <a:gd name="T29" fmla="*/ 85 h 233"/>
                  <a:gd name="T30" fmla="*/ 50 w 190"/>
                  <a:gd name="T31" fmla="*/ 7 h 233"/>
                  <a:gd name="T32" fmla="*/ 48 w 190"/>
                  <a:gd name="T33" fmla="*/ 4 h 233"/>
                  <a:gd name="T34" fmla="*/ 45 w 190"/>
                  <a:gd name="T35" fmla="*/ 1 h 233"/>
                  <a:gd name="T36" fmla="*/ 41 w 190"/>
                  <a:gd name="T37" fmla="*/ 0 h 233"/>
                  <a:gd name="T38" fmla="*/ 38 w 190"/>
                  <a:gd name="T39" fmla="*/ 1 h 233"/>
                  <a:gd name="T40" fmla="*/ 6 w 190"/>
                  <a:gd name="T41" fmla="*/ 19 h 2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0"/>
                  <a:gd name="T64" fmla="*/ 0 h 233"/>
                  <a:gd name="T65" fmla="*/ 190 w 190"/>
                  <a:gd name="T66" fmla="*/ 233 h 2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0" h="233">
                    <a:moveTo>
                      <a:pt x="15" y="37"/>
                    </a:moveTo>
                    <a:lnTo>
                      <a:pt x="7" y="41"/>
                    </a:lnTo>
                    <a:lnTo>
                      <a:pt x="2" y="50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71" y="221"/>
                    </a:lnTo>
                    <a:lnTo>
                      <a:pt x="75" y="227"/>
                    </a:lnTo>
                    <a:lnTo>
                      <a:pt x="81" y="233"/>
                    </a:lnTo>
                    <a:lnTo>
                      <a:pt x="89" y="233"/>
                    </a:lnTo>
                    <a:lnTo>
                      <a:pt x="97" y="231"/>
                    </a:lnTo>
                    <a:lnTo>
                      <a:pt x="178" y="198"/>
                    </a:lnTo>
                    <a:lnTo>
                      <a:pt x="184" y="192"/>
                    </a:lnTo>
                    <a:lnTo>
                      <a:pt x="190" y="186"/>
                    </a:lnTo>
                    <a:lnTo>
                      <a:pt x="190" y="177"/>
                    </a:lnTo>
                    <a:lnTo>
                      <a:pt x="188" y="169"/>
                    </a:lnTo>
                    <a:lnTo>
                      <a:pt x="122" y="14"/>
                    </a:lnTo>
                    <a:lnTo>
                      <a:pt x="118" y="8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3" y="2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FFA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2" name="Freeform 210"/>
              <p:cNvSpPr>
                <a:spLocks/>
              </p:cNvSpPr>
              <p:nvPr/>
            </p:nvSpPr>
            <p:spPr bwMode="auto">
              <a:xfrm rot="2760634">
                <a:off x="3411" y="2656"/>
                <a:ext cx="120" cy="163"/>
              </a:xfrm>
              <a:custGeom>
                <a:avLst/>
                <a:gdLst>
                  <a:gd name="T0" fmla="*/ 5 w 188"/>
                  <a:gd name="T1" fmla="*/ 19 h 229"/>
                  <a:gd name="T2" fmla="*/ 3 w 188"/>
                  <a:gd name="T3" fmla="*/ 21 h 229"/>
                  <a:gd name="T4" fmla="*/ 1 w 188"/>
                  <a:gd name="T5" fmla="*/ 24 h 229"/>
                  <a:gd name="T6" fmla="*/ 0 w 188"/>
                  <a:gd name="T7" fmla="*/ 28 h 229"/>
                  <a:gd name="T8" fmla="*/ 1 w 188"/>
                  <a:gd name="T9" fmla="*/ 33 h 229"/>
                  <a:gd name="T10" fmla="*/ 27 w 188"/>
                  <a:gd name="T11" fmla="*/ 110 h 229"/>
                  <a:gd name="T12" fmla="*/ 30 w 188"/>
                  <a:gd name="T13" fmla="*/ 113 h 229"/>
                  <a:gd name="T14" fmla="*/ 33 w 188"/>
                  <a:gd name="T15" fmla="*/ 116 h 229"/>
                  <a:gd name="T16" fmla="*/ 36 w 188"/>
                  <a:gd name="T17" fmla="*/ 116 h 229"/>
                  <a:gd name="T18" fmla="*/ 40 w 188"/>
                  <a:gd name="T19" fmla="*/ 115 h 229"/>
                  <a:gd name="T20" fmla="*/ 71 w 188"/>
                  <a:gd name="T21" fmla="*/ 98 h 229"/>
                  <a:gd name="T22" fmla="*/ 74 w 188"/>
                  <a:gd name="T23" fmla="*/ 96 h 229"/>
                  <a:gd name="T24" fmla="*/ 77 w 188"/>
                  <a:gd name="T25" fmla="*/ 93 h 229"/>
                  <a:gd name="T26" fmla="*/ 77 w 188"/>
                  <a:gd name="T27" fmla="*/ 89 h 229"/>
                  <a:gd name="T28" fmla="*/ 76 w 188"/>
                  <a:gd name="T29" fmla="*/ 85 h 229"/>
                  <a:gd name="T30" fmla="*/ 49 w 188"/>
                  <a:gd name="T31" fmla="*/ 8 h 229"/>
                  <a:gd name="T32" fmla="*/ 47 w 188"/>
                  <a:gd name="T33" fmla="*/ 4 h 229"/>
                  <a:gd name="T34" fmla="*/ 45 w 188"/>
                  <a:gd name="T35" fmla="*/ 1 h 229"/>
                  <a:gd name="T36" fmla="*/ 40 w 188"/>
                  <a:gd name="T37" fmla="*/ 0 h 229"/>
                  <a:gd name="T38" fmla="*/ 37 w 188"/>
                  <a:gd name="T39" fmla="*/ 1 h 229"/>
                  <a:gd name="T40" fmla="*/ 5 w 188"/>
                  <a:gd name="T41" fmla="*/ 19 h 2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229"/>
                  <a:gd name="T65" fmla="*/ 188 w 188"/>
                  <a:gd name="T66" fmla="*/ 229 h 2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229">
                    <a:moveTo>
                      <a:pt x="13" y="37"/>
                    </a:moveTo>
                    <a:lnTo>
                      <a:pt x="7" y="41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68" y="217"/>
                    </a:lnTo>
                    <a:lnTo>
                      <a:pt x="73" y="223"/>
                    </a:lnTo>
                    <a:lnTo>
                      <a:pt x="81" y="229"/>
                    </a:lnTo>
                    <a:lnTo>
                      <a:pt x="89" y="229"/>
                    </a:lnTo>
                    <a:lnTo>
                      <a:pt x="97" y="227"/>
                    </a:lnTo>
                    <a:lnTo>
                      <a:pt x="176" y="194"/>
                    </a:lnTo>
                    <a:lnTo>
                      <a:pt x="182" y="190"/>
                    </a:lnTo>
                    <a:lnTo>
                      <a:pt x="188" y="184"/>
                    </a:lnTo>
                    <a:lnTo>
                      <a:pt x="188" y="175"/>
                    </a:lnTo>
                    <a:lnTo>
                      <a:pt x="186" y="167"/>
                    </a:lnTo>
                    <a:lnTo>
                      <a:pt x="120" y="15"/>
                    </a:lnTo>
                    <a:lnTo>
                      <a:pt x="116" y="8"/>
                    </a:lnTo>
                    <a:lnTo>
                      <a:pt x="110" y="2"/>
                    </a:lnTo>
                    <a:lnTo>
                      <a:pt x="99" y="0"/>
                    </a:lnTo>
                    <a:lnTo>
                      <a:pt x="91" y="2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AA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3" name="Freeform 211"/>
              <p:cNvSpPr>
                <a:spLocks/>
              </p:cNvSpPr>
              <p:nvPr/>
            </p:nvSpPr>
            <p:spPr bwMode="auto">
              <a:xfrm rot="2760634">
                <a:off x="3413" y="2657"/>
                <a:ext cx="116" cy="161"/>
              </a:xfrm>
              <a:custGeom>
                <a:avLst/>
                <a:gdLst>
                  <a:gd name="T0" fmla="*/ 5 w 184"/>
                  <a:gd name="T1" fmla="*/ 19 h 225"/>
                  <a:gd name="T2" fmla="*/ 3 w 184"/>
                  <a:gd name="T3" fmla="*/ 21 h 225"/>
                  <a:gd name="T4" fmla="*/ 1 w 184"/>
                  <a:gd name="T5" fmla="*/ 24 h 225"/>
                  <a:gd name="T6" fmla="*/ 0 w 184"/>
                  <a:gd name="T7" fmla="*/ 29 h 225"/>
                  <a:gd name="T8" fmla="*/ 1 w 184"/>
                  <a:gd name="T9" fmla="*/ 33 h 225"/>
                  <a:gd name="T10" fmla="*/ 28 w 184"/>
                  <a:gd name="T11" fmla="*/ 109 h 225"/>
                  <a:gd name="T12" fmla="*/ 29 w 184"/>
                  <a:gd name="T13" fmla="*/ 112 h 225"/>
                  <a:gd name="T14" fmla="*/ 32 w 184"/>
                  <a:gd name="T15" fmla="*/ 115 h 225"/>
                  <a:gd name="T16" fmla="*/ 35 w 184"/>
                  <a:gd name="T17" fmla="*/ 115 h 225"/>
                  <a:gd name="T18" fmla="*/ 38 w 184"/>
                  <a:gd name="T19" fmla="*/ 114 h 225"/>
                  <a:gd name="T20" fmla="*/ 68 w 184"/>
                  <a:gd name="T21" fmla="*/ 98 h 225"/>
                  <a:gd name="T22" fmla="*/ 71 w 184"/>
                  <a:gd name="T23" fmla="*/ 95 h 225"/>
                  <a:gd name="T24" fmla="*/ 73 w 184"/>
                  <a:gd name="T25" fmla="*/ 92 h 225"/>
                  <a:gd name="T26" fmla="*/ 73 w 184"/>
                  <a:gd name="T27" fmla="*/ 87 h 225"/>
                  <a:gd name="T28" fmla="*/ 73 w 184"/>
                  <a:gd name="T29" fmla="*/ 84 h 225"/>
                  <a:gd name="T30" fmla="*/ 47 w 184"/>
                  <a:gd name="T31" fmla="*/ 8 h 225"/>
                  <a:gd name="T32" fmla="*/ 45 w 184"/>
                  <a:gd name="T33" fmla="*/ 4 h 225"/>
                  <a:gd name="T34" fmla="*/ 42 w 184"/>
                  <a:gd name="T35" fmla="*/ 1 h 225"/>
                  <a:gd name="T36" fmla="*/ 38 w 184"/>
                  <a:gd name="T37" fmla="*/ 0 h 225"/>
                  <a:gd name="T38" fmla="*/ 35 w 184"/>
                  <a:gd name="T39" fmla="*/ 1 h 225"/>
                  <a:gd name="T40" fmla="*/ 5 w 184"/>
                  <a:gd name="T41" fmla="*/ 19 h 2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4"/>
                  <a:gd name="T64" fmla="*/ 0 h 225"/>
                  <a:gd name="T65" fmla="*/ 184 w 184"/>
                  <a:gd name="T66" fmla="*/ 225 h 2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4" h="225">
                    <a:moveTo>
                      <a:pt x="13" y="37"/>
                    </a:moveTo>
                    <a:lnTo>
                      <a:pt x="7" y="41"/>
                    </a:lnTo>
                    <a:lnTo>
                      <a:pt x="3" y="48"/>
                    </a:lnTo>
                    <a:lnTo>
                      <a:pt x="0" y="56"/>
                    </a:lnTo>
                    <a:lnTo>
                      <a:pt x="3" y="64"/>
                    </a:lnTo>
                    <a:lnTo>
                      <a:pt x="69" y="213"/>
                    </a:lnTo>
                    <a:lnTo>
                      <a:pt x="73" y="219"/>
                    </a:lnTo>
                    <a:lnTo>
                      <a:pt x="79" y="225"/>
                    </a:lnTo>
                    <a:lnTo>
                      <a:pt x="87" y="225"/>
                    </a:lnTo>
                    <a:lnTo>
                      <a:pt x="95" y="223"/>
                    </a:lnTo>
                    <a:lnTo>
                      <a:pt x="172" y="192"/>
                    </a:lnTo>
                    <a:lnTo>
                      <a:pt x="178" y="186"/>
                    </a:lnTo>
                    <a:lnTo>
                      <a:pt x="184" y="180"/>
                    </a:lnTo>
                    <a:lnTo>
                      <a:pt x="184" y="171"/>
                    </a:lnTo>
                    <a:lnTo>
                      <a:pt x="182" y="163"/>
                    </a:lnTo>
                    <a:lnTo>
                      <a:pt x="118" y="15"/>
                    </a:lnTo>
                    <a:lnTo>
                      <a:pt x="114" y="8"/>
                    </a:lnTo>
                    <a:lnTo>
                      <a:pt x="106" y="2"/>
                    </a:lnTo>
                    <a:lnTo>
                      <a:pt x="97" y="0"/>
                    </a:lnTo>
                    <a:lnTo>
                      <a:pt x="89" y="2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AB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4" name="Freeform 212"/>
              <p:cNvSpPr>
                <a:spLocks/>
              </p:cNvSpPr>
              <p:nvPr/>
            </p:nvSpPr>
            <p:spPr bwMode="auto">
              <a:xfrm rot="2760634">
                <a:off x="3415" y="2659"/>
                <a:ext cx="114" cy="158"/>
              </a:xfrm>
              <a:custGeom>
                <a:avLst/>
                <a:gdLst>
                  <a:gd name="T0" fmla="*/ 5 w 181"/>
                  <a:gd name="T1" fmla="*/ 18 h 221"/>
                  <a:gd name="T2" fmla="*/ 3 w 181"/>
                  <a:gd name="T3" fmla="*/ 20 h 221"/>
                  <a:gd name="T4" fmla="*/ 1 w 181"/>
                  <a:gd name="T5" fmla="*/ 24 h 221"/>
                  <a:gd name="T6" fmla="*/ 0 w 181"/>
                  <a:gd name="T7" fmla="*/ 28 h 221"/>
                  <a:gd name="T8" fmla="*/ 1 w 181"/>
                  <a:gd name="T9" fmla="*/ 31 h 221"/>
                  <a:gd name="T10" fmla="*/ 26 w 181"/>
                  <a:gd name="T11" fmla="*/ 107 h 221"/>
                  <a:gd name="T12" fmla="*/ 28 w 181"/>
                  <a:gd name="T13" fmla="*/ 110 h 221"/>
                  <a:gd name="T14" fmla="*/ 30 w 181"/>
                  <a:gd name="T15" fmla="*/ 113 h 221"/>
                  <a:gd name="T16" fmla="*/ 33 w 181"/>
                  <a:gd name="T17" fmla="*/ 113 h 221"/>
                  <a:gd name="T18" fmla="*/ 37 w 181"/>
                  <a:gd name="T19" fmla="*/ 112 h 221"/>
                  <a:gd name="T20" fmla="*/ 67 w 181"/>
                  <a:gd name="T21" fmla="*/ 96 h 221"/>
                  <a:gd name="T22" fmla="*/ 69 w 181"/>
                  <a:gd name="T23" fmla="*/ 93 h 221"/>
                  <a:gd name="T24" fmla="*/ 72 w 181"/>
                  <a:gd name="T25" fmla="*/ 90 h 221"/>
                  <a:gd name="T26" fmla="*/ 72 w 181"/>
                  <a:gd name="T27" fmla="*/ 87 h 221"/>
                  <a:gd name="T28" fmla="*/ 71 w 181"/>
                  <a:gd name="T29" fmla="*/ 82 h 221"/>
                  <a:gd name="T30" fmla="*/ 45 w 181"/>
                  <a:gd name="T31" fmla="*/ 8 h 221"/>
                  <a:gd name="T32" fmla="*/ 44 w 181"/>
                  <a:gd name="T33" fmla="*/ 4 h 221"/>
                  <a:gd name="T34" fmla="*/ 42 w 181"/>
                  <a:gd name="T35" fmla="*/ 1 h 221"/>
                  <a:gd name="T36" fmla="*/ 38 w 181"/>
                  <a:gd name="T37" fmla="*/ 0 h 221"/>
                  <a:gd name="T38" fmla="*/ 35 w 181"/>
                  <a:gd name="T39" fmla="*/ 1 h 221"/>
                  <a:gd name="T40" fmla="*/ 5 w 181"/>
                  <a:gd name="T41" fmla="*/ 18 h 2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1"/>
                  <a:gd name="T64" fmla="*/ 0 h 221"/>
                  <a:gd name="T65" fmla="*/ 181 w 181"/>
                  <a:gd name="T66" fmla="*/ 221 h 2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1" h="221">
                    <a:moveTo>
                      <a:pt x="12" y="35"/>
                    </a:moveTo>
                    <a:lnTo>
                      <a:pt x="6" y="39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66" y="209"/>
                    </a:lnTo>
                    <a:lnTo>
                      <a:pt x="70" y="215"/>
                    </a:lnTo>
                    <a:lnTo>
                      <a:pt x="76" y="221"/>
                    </a:lnTo>
                    <a:lnTo>
                      <a:pt x="84" y="221"/>
                    </a:lnTo>
                    <a:lnTo>
                      <a:pt x="92" y="219"/>
                    </a:lnTo>
                    <a:lnTo>
                      <a:pt x="169" y="188"/>
                    </a:lnTo>
                    <a:lnTo>
                      <a:pt x="175" y="182"/>
                    </a:lnTo>
                    <a:lnTo>
                      <a:pt x="181" y="176"/>
                    </a:lnTo>
                    <a:lnTo>
                      <a:pt x="181" y="169"/>
                    </a:lnTo>
                    <a:lnTo>
                      <a:pt x="179" y="161"/>
                    </a:lnTo>
                    <a:lnTo>
                      <a:pt x="115" y="15"/>
                    </a:lnTo>
                    <a:lnTo>
                      <a:pt x="111" y="8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88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5" name="Freeform 213"/>
              <p:cNvSpPr>
                <a:spLocks/>
              </p:cNvSpPr>
              <p:nvPr/>
            </p:nvSpPr>
            <p:spPr bwMode="auto">
              <a:xfrm rot="2760634">
                <a:off x="3416" y="2661"/>
                <a:ext cx="112" cy="155"/>
              </a:xfrm>
              <a:custGeom>
                <a:avLst/>
                <a:gdLst>
                  <a:gd name="T0" fmla="*/ 5 w 177"/>
                  <a:gd name="T1" fmla="*/ 18 h 217"/>
                  <a:gd name="T2" fmla="*/ 3 w 177"/>
                  <a:gd name="T3" fmla="*/ 20 h 217"/>
                  <a:gd name="T4" fmla="*/ 1 w 177"/>
                  <a:gd name="T5" fmla="*/ 24 h 217"/>
                  <a:gd name="T6" fmla="*/ 0 w 177"/>
                  <a:gd name="T7" fmla="*/ 28 h 217"/>
                  <a:gd name="T8" fmla="*/ 1 w 177"/>
                  <a:gd name="T9" fmla="*/ 31 h 217"/>
                  <a:gd name="T10" fmla="*/ 27 w 177"/>
                  <a:gd name="T11" fmla="*/ 104 h 217"/>
                  <a:gd name="T12" fmla="*/ 28 w 177"/>
                  <a:gd name="T13" fmla="*/ 108 h 217"/>
                  <a:gd name="T14" fmla="*/ 30 w 177"/>
                  <a:gd name="T15" fmla="*/ 111 h 217"/>
                  <a:gd name="T16" fmla="*/ 34 w 177"/>
                  <a:gd name="T17" fmla="*/ 111 h 217"/>
                  <a:gd name="T18" fmla="*/ 36 w 177"/>
                  <a:gd name="T19" fmla="*/ 110 h 217"/>
                  <a:gd name="T20" fmla="*/ 66 w 177"/>
                  <a:gd name="T21" fmla="*/ 94 h 217"/>
                  <a:gd name="T22" fmla="*/ 68 w 177"/>
                  <a:gd name="T23" fmla="*/ 92 h 217"/>
                  <a:gd name="T24" fmla="*/ 71 w 177"/>
                  <a:gd name="T25" fmla="*/ 89 h 217"/>
                  <a:gd name="T26" fmla="*/ 71 w 177"/>
                  <a:gd name="T27" fmla="*/ 84 h 217"/>
                  <a:gd name="T28" fmla="*/ 70 w 177"/>
                  <a:gd name="T29" fmla="*/ 80 h 217"/>
                  <a:gd name="T30" fmla="*/ 46 w 177"/>
                  <a:gd name="T31" fmla="*/ 8 h 217"/>
                  <a:gd name="T32" fmla="*/ 44 w 177"/>
                  <a:gd name="T33" fmla="*/ 4 h 217"/>
                  <a:gd name="T34" fmla="*/ 41 w 177"/>
                  <a:gd name="T35" fmla="*/ 1 h 217"/>
                  <a:gd name="T36" fmla="*/ 37 w 177"/>
                  <a:gd name="T37" fmla="*/ 0 h 217"/>
                  <a:gd name="T38" fmla="*/ 34 w 177"/>
                  <a:gd name="T39" fmla="*/ 1 h 217"/>
                  <a:gd name="T40" fmla="*/ 5 w 177"/>
                  <a:gd name="T41" fmla="*/ 18 h 2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217"/>
                  <a:gd name="T65" fmla="*/ 177 w 177"/>
                  <a:gd name="T66" fmla="*/ 217 h 2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217">
                    <a:moveTo>
                      <a:pt x="12" y="35"/>
                    </a:moveTo>
                    <a:lnTo>
                      <a:pt x="6" y="39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66" y="204"/>
                    </a:lnTo>
                    <a:lnTo>
                      <a:pt x="70" y="211"/>
                    </a:lnTo>
                    <a:lnTo>
                      <a:pt x="76" y="217"/>
                    </a:lnTo>
                    <a:lnTo>
                      <a:pt x="84" y="217"/>
                    </a:lnTo>
                    <a:lnTo>
                      <a:pt x="90" y="215"/>
                    </a:lnTo>
                    <a:lnTo>
                      <a:pt x="165" y="184"/>
                    </a:lnTo>
                    <a:lnTo>
                      <a:pt x="171" y="180"/>
                    </a:lnTo>
                    <a:lnTo>
                      <a:pt x="177" y="174"/>
                    </a:lnTo>
                    <a:lnTo>
                      <a:pt x="177" y="165"/>
                    </a:lnTo>
                    <a:lnTo>
                      <a:pt x="175" y="157"/>
                    </a:lnTo>
                    <a:lnTo>
                      <a:pt x="113" y="15"/>
                    </a:lnTo>
                    <a:lnTo>
                      <a:pt x="109" y="9"/>
                    </a:lnTo>
                    <a:lnTo>
                      <a:pt x="103" y="2"/>
                    </a:lnTo>
                    <a:lnTo>
                      <a:pt x="94" y="0"/>
                    </a:lnTo>
                    <a:lnTo>
                      <a:pt x="86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D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6" name="Freeform 214"/>
              <p:cNvSpPr>
                <a:spLocks/>
              </p:cNvSpPr>
              <p:nvPr/>
            </p:nvSpPr>
            <p:spPr bwMode="auto">
              <a:xfrm rot="2760634">
                <a:off x="3417" y="2662"/>
                <a:ext cx="110" cy="152"/>
              </a:xfrm>
              <a:custGeom>
                <a:avLst/>
                <a:gdLst>
                  <a:gd name="T0" fmla="*/ 5 w 173"/>
                  <a:gd name="T1" fmla="*/ 18 h 213"/>
                  <a:gd name="T2" fmla="*/ 3 w 173"/>
                  <a:gd name="T3" fmla="*/ 21 h 213"/>
                  <a:gd name="T4" fmla="*/ 1 w 173"/>
                  <a:gd name="T5" fmla="*/ 24 h 213"/>
                  <a:gd name="T6" fmla="*/ 0 w 173"/>
                  <a:gd name="T7" fmla="*/ 26 h 213"/>
                  <a:gd name="T8" fmla="*/ 1 w 173"/>
                  <a:gd name="T9" fmla="*/ 31 h 213"/>
                  <a:gd name="T10" fmla="*/ 26 w 173"/>
                  <a:gd name="T11" fmla="*/ 103 h 213"/>
                  <a:gd name="T12" fmla="*/ 27 w 173"/>
                  <a:gd name="T13" fmla="*/ 106 h 213"/>
                  <a:gd name="T14" fmla="*/ 30 w 173"/>
                  <a:gd name="T15" fmla="*/ 108 h 213"/>
                  <a:gd name="T16" fmla="*/ 33 w 173"/>
                  <a:gd name="T17" fmla="*/ 108 h 213"/>
                  <a:gd name="T18" fmla="*/ 36 w 173"/>
                  <a:gd name="T19" fmla="*/ 108 h 213"/>
                  <a:gd name="T20" fmla="*/ 65 w 173"/>
                  <a:gd name="T21" fmla="*/ 91 h 213"/>
                  <a:gd name="T22" fmla="*/ 67 w 173"/>
                  <a:gd name="T23" fmla="*/ 90 h 213"/>
                  <a:gd name="T24" fmla="*/ 70 w 173"/>
                  <a:gd name="T25" fmla="*/ 86 h 213"/>
                  <a:gd name="T26" fmla="*/ 70 w 173"/>
                  <a:gd name="T27" fmla="*/ 83 h 213"/>
                  <a:gd name="T28" fmla="*/ 69 w 173"/>
                  <a:gd name="T29" fmla="*/ 79 h 213"/>
                  <a:gd name="T30" fmla="*/ 44 w 173"/>
                  <a:gd name="T31" fmla="*/ 8 h 213"/>
                  <a:gd name="T32" fmla="*/ 43 w 173"/>
                  <a:gd name="T33" fmla="*/ 4 h 213"/>
                  <a:gd name="T34" fmla="*/ 41 w 173"/>
                  <a:gd name="T35" fmla="*/ 1 h 213"/>
                  <a:gd name="T36" fmla="*/ 37 w 173"/>
                  <a:gd name="T37" fmla="*/ 0 h 213"/>
                  <a:gd name="T38" fmla="*/ 34 w 173"/>
                  <a:gd name="T39" fmla="*/ 1 h 213"/>
                  <a:gd name="T40" fmla="*/ 5 w 173"/>
                  <a:gd name="T41" fmla="*/ 18 h 2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3"/>
                  <a:gd name="T64" fmla="*/ 0 h 213"/>
                  <a:gd name="T65" fmla="*/ 173 w 173"/>
                  <a:gd name="T66" fmla="*/ 213 h 2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3" h="213">
                    <a:moveTo>
                      <a:pt x="12" y="35"/>
                    </a:moveTo>
                    <a:lnTo>
                      <a:pt x="6" y="40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2" y="60"/>
                    </a:lnTo>
                    <a:lnTo>
                      <a:pt x="64" y="202"/>
                    </a:lnTo>
                    <a:lnTo>
                      <a:pt x="68" y="209"/>
                    </a:lnTo>
                    <a:lnTo>
                      <a:pt x="74" y="213"/>
                    </a:lnTo>
                    <a:lnTo>
                      <a:pt x="82" y="213"/>
                    </a:lnTo>
                    <a:lnTo>
                      <a:pt x="88" y="211"/>
                    </a:lnTo>
                    <a:lnTo>
                      <a:pt x="161" y="180"/>
                    </a:lnTo>
                    <a:lnTo>
                      <a:pt x="167" y="176"/>
                    </a:lnTo>
                    <a:lnTo>
                      <a:pt x="173" y="169"/>
                    </a:lnTo>
                    <a:lnTo>
                      <a:pt x="173" y="163"/>
                    </a:lnTo>
                    <a:lnTo>
                      <a:pt x="171" y="155"/>
                    </a:lnTo>
                    <a:lnTo>
                      <a:pt x="109" y="15"/>
                    </a:lnTo>
                    <a:lnTo>
                      <a:pt x="105" y="9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4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F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7" name="Freeform 215"/>
              <p:cNvSpPr>
                <a:spLocks/>
              </p:cNvSpPr>
              <p:nvPr/>
            </p:nvSpPr>
            <p:spPr bwMode="auto">
              <a:xfrm rot="2760634">
                <a:off x="3417" y="2664"/>
                <a:ext cx="109" cy="149"/>
              </a:xfrm>
              <a:custGeom>
                <a:avLst/>
                <a:gdLst>
                  <a:gd name="T0" fmla="*/ 5 w 171"/>
                  <a:gd name="T1" fmla="*/ 17 h 209"/>
                  <a:gd name="T2" fmla="*/ 3 w 171"/>
                  <a:gd name="T3" fmla="*/ 19 h 209"/>
                  <a:gd name="T4" fmla="*/ 1 w 171"/>
                  <a:gd name="T5" fmla="*/ 22 h 209"/>
                  <a:gd name="T6" fmla="*/ 0 w 171"/>
                  <a:gd name="T7" fmla="*/ 26 h 209"/>
                  <a:gd name="T8" fmla="*/ 1 w 171"/>
                  <a:gd name="T9" fmla="*/ 29 h 209"/>
                  <a:gd name="T10" fmla="*/ 26 w 171"/>
                  <a:gd name="T11" fmla="*/ 101 h 209"/>
                  <a:gd name="T12" fmla="*/ 27 w 171"/>
                  <a:gd name="T13" fmla="*/ 104 h 209"/>
                  <a:gd name="T14" fmla="*/ 30 w 171"/>
                  <a:gd name="T15" fmla="*/ 106 h 209"/>
                  <a:gd name="T16" fmla="*/ 33 w 171"/>
                  <a:gd name="T17" fmla="*/ 106 h 209"/>
                  <a:gd name="T18" fmla="*/ 36 w 171"/>
                  <a:gd name="T19" fmla="*/ 106 h 209"/>
                  <a:gd name="T20" fmla="*/ 66 w 171"/>
                  <a:gd name="T21" fmla="*/ 91 h 209"/>
                  <a:gd name="T22" fmla="*/ 68 w 171"/>
                  <a:gd name="T23" fmla="*/ 88 h 209"/>
                  <a:gd name="T24" fmla="*/ 69 w 171"/>
                  <a:gd name="T25" fmla="*/ 84 h 209"/>
                  <a:gd name="T26" fmla="*/ 69 w 171"/>
                  <a:gd name="T27" fmla="*/ 81 h 209"/>
                  <a:gd name="T28" fmla="*/ 69 w 171"/>
                  <a:gd name="T29" fmla="*/ 78 h 209"/>
                  <a:gd name="T30" fmla="*/ 44 w 171"/>
                  <a:gd name="T31" fmla="*/ 6 h 209"/>
                  <a:gd name="T32" fmla="*/ 43 w 171"/>
                  <a:gd name="T33" fmla="*/ 4 h 209"/>
                  <a:gd name="T34" fmla="*/ 40 w 171"/>
                  <a:gd name="T35" fmla="*/ 1 h 209"/>
                  <a:gd name="T36" fmla="*/ 36 w 171"/>
                  <a:gd name="T37" fmla="*/ 0 h 209"/>
                  <a:gd name="T38" fmla="*/ 34 w 171"/>
                  <a:gd name="T39" fmla="*/ 1 h 209"/>
                  <a:gd name="T40" fmla="*/ 5 w 171"/>
                  <a:gd name="T41" fmla="*/ 17 h 2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9"/>
                  <a:gd name="T65" fmla="*/ 171 w 171"/>
                  <a:gd name="T66" fmla="*/ 209 h 2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9">
                    <a:moveTo>
                      <a:pt x="12" y="33"/>
                    </a:moveTo>
                    <a:lnTo>
                      <a:pt x="6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64" y="198"/>
                    </a:lnTo>
                    <a:lnTo>
                      <a:pt x="68" y="205"/>
                    </a:lnTo>
                    <a:lnTo>
                      <a:pt x="74" y="209"/>
                    </a:lnTo>
                    <a:lnTo>
                      <a:pt x="80" y="209"/>
                    </a:lnTo>
                    <a:lnTo>
                      <a:pt x="88" y="207"/>
                    </a:lnTo>
                    <a:lnTo>
                      <a:pt x="161" y="178"/>
                    </a:lnTo>
                    <a:lnTo>
                      <a:pt x="167" y="172"/>
                    </a:lnTo>
                    <a:lnTo>
                      <a:pt x="171" y="165"/>
                    </a:lnTo>
                    <a:lnTo>
                      <a:pt x="171" y="159"/>
                    </a:lnTo>
                    <a:lnTo>
                      <a:pt x="169" y="153"/>
                    </a:lnTo>
                    <a:lnTo>
                      <a:pt x="109" y="13"/>
                    </a:lnTo>
                    <a:lnTo>
                      <a:pt x="105" y="7"/>
                    </a:lnTo>
                    <a:lnTo>
                      <a:pt x="99" y="2"/>
                    </a:lnTo>
                    <a:lnTo>
                      <a:pt x="90" y="0"/>
                    </a:lnTo>
                    <a:lnTo>
                      <a:pt x="84" y="2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8" name="Freeform 216"/>
              <p:cNvSpPr>
                <a:spLocks/>
              </p:cNvSpPr>
              <p:nvPr/>
            </p:nvSpPr>
            <p:spPr bwMode="auto">
              <a:xfrm rot="2760634">
                <a:off x="3419" y="2664"/>
                <a:ext cx="106" cy="146"/>
              </a:xfrm>
              <a:custGeom>
                <a:avLst/>
                <a:gdLst>
                  <a:gd name="T0" fmla="*/ 5 w 167"/>
                  <a:gd name="T1" fmla="*/ 17 h 205"/>
                  <a:gd name="T2" fmla="*/ 3 w 167"/>
                  <a:gd name="T3" fmla="*/ 19 h 205"/>
                  <a:gd name="T4" fmla="*/ 1 w 167"/>
                  <a:gd name="T5" fmla="*/ 22 h 205"/>
                  <a:gd name="T6" fmla="*/ 0 w 167"/>
                  <a:gd name="T7" fmla="*/ 26 h 205"/>
                  <a:gd name="T8" fmla="*/ 1 w 167"/>
                  <a:gd name="T9" fmla="*/ 29 h 205"/>
                  <a:gd name="T10" fmla="*/ 25 w 167"/>
                  <a:gd name="T11" fmla="*/ 98 h 205"/>
                  <a:gd name="T12" fmla="*/ 27 w 167"/>
                  <a:gd name="T13" fmla="*/ 102 h 205"/>
                  <a:gd name="T14" fmla="*/ 29 w 167"/>
                  <a:gd name="T15" fmla="*/ 104 h 205"/>
                  <a:gd name="T16" fmla="*/ 32 w 167"/>
                  <a:gd name="T17" fmla="*/ 104 h 205"/>
                  <a:gd name="T18" fmla="*/ 35 w 167"/>
                  <a:gd name="T19" fmla="*/ 103 h 205"/>
                  <a:gd name="T20" fmla="*/ 63 w 167"/>
                  <a:gd name="T21" fmla="*/ 88 h 205"/>
                  <a:gd name="T22" fmla="*/ 65 w 167"/>
                  <a:gd name="T23" fmla="*/ 86 h 205"/>
                  <a:gd name="T24" fmla="*/ 67 w 167"/>
                  <a:gd name="T25" fmla="*/ 83 h 205"/>
                  <a:gd name="T26" fmla="*/ 67 w 167"/>
                  <a:gd name="T27" fmla="*/ 80 h 205"/>
                  <a:gd name="T28" fmla="*/ 67 w 167"/>
                  <a:gd name="T29" fmla="*/ 75 h 205"/>
                  <a:gd name="T30" fmla="*/ 43 w 167"/>
                  <a:gd name="T31" fmla="*/ 6 h 205"/>
                  <a:gd name="T32" fmla="*/ 41 w 167"/>
                  <a:gd name="T33" fmla="*/ 4 h 205"/>
                  <a:gd name="T34" fmla="*/ 39 w 167"/>
                  <a:gd name="T35" fmla="*/ 1 h 205"/>
                  <a:gd name="T36" fmla="*/ 36 w 167"/>
                  <a:gd name="T37" fmla="*/ 0 h 205"/>
                  <a:gd name="T38" fmla="*/ 33 w 167"/>
                  <a:gd name="T39" fmla="*/ 1 h 205"/>
                  <a:gd name="T40" fmla="*/ 5 w 167"/>
                  <a:gd name="T41" fmla="*/ 17 h 2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7"/>
                  <a:gd name="T64" fmla="*/ 0 h 205"/>
                  <a:gd name="T65" fmla="*/ 167 w 167"/>
                  <a:gd name="T66" fmla="*/ 205 h 2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7" h="205">
                    <a:moveTo>
                      <a:pt x="12" y="33"/>
                    </a:moveTo>
                    <a:lnTo>
                      <a:pt x="6" y="38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2" y="58"/>
                    </a:lnTo>
                    <a:lnTo>
                      <a:pt x="62" y="194"/>
                    </a:lnTo>
                    <a:lnTo>
                      <a:pt x="66" y="201"/>
                    </a:lnTo>
                    <a:lnTo>
                      <a:pt x="72" y="205"/>
                    </a:lnTo>
                    <a:lnTo>
                      <a:pt x="78" y="205"/>
                    </a:lnTo>
                    <a:lnTo>
                      <a:pt x="86" y="203"/>
                    </a:lnTo>
                    <a:lnTo>
                      <a:pt x="156" y="174"/>
                    </a:lnTo>
                    <a:lnTo>
                      <a:pt x="163" y="170"/>
                    </a:lnTo>
                    <a:lnTo>
                      <a:pt x="167" y="163"/>
                    </a:lnTo>
                    <a:lnTo>
                      <a:pt x="167" y="157"/>
                    </a:lnTo>
                    <a:lnTo>
                      <a:pt x="165" y="149"/>
                    </a:lnTo>
                    <a:lnTo>
                      <a:pt x="107" y="13"/>
                    </a:lnTo>
                    <a:lnTo>
                      <a:pt x="103" y="7"/>
                    </a:lnTo>
                    <a:lnTo>
                      <a:pt x="97" y="3"/>
                    </a:lnTo>
                    <a:lnTo>
                      <a:pt x="88" y="0"/>
                    </a:lnTo>
                    <a:lnTo>
                      <a:pt x="82" y="3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1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59" name="Freeform 217"/>
              <p:cNvSpPr>
                <a:spLocks/>
              </p:cNvSpPr>
              <p:nvPr/>
            </p:nvSpPr>
            <p:spPr bwMode="auto">
              <a:xfrm rot="2760634">
                <a:off x="3420" y="2667"/>
                <a:ext cx="104" cy="143"/>
              </a:xfrm>
              <a:custGeom>
                <a:avLst/>
                <a:gdLst>
                  <a:gd name="T0" fmla="*/ 5 w 165"/>
                  <a:gd name="T1" fmla="*/ 17 h 200"/>
                  <a:gd name="T2" fmla="*/ 3 w 165"/>
                  <a:gd name="T3" fmla="*/ 19 h 200"/>
                  <a:gd name="T4" fmla="*/ 1 w 165"/>
                  <a:gd name="T5" fmla="*/ 21 h 200"/>
                  <a:gd name="T6" fmla="*/ 0 w 165"/>
                  <a:gd name="T7" fmla="*/ 25 h 200"/>
                  <a:gd name="T8" fmla="*/ 1 w 165"/>
                  <a:gd name="T9" fmla="*/ 28 h 200"/>
                  <a:gd name="T10" fmla="*/ 24 w 165"/>
                  <a:gd name="T11" fmla="*/ 97 h 200"/>
                  <a:gd name="T12" fmla="*/ 25 w 165"/>
                  <a:gd name="T13" fmla="*/ 99 h 200"/>
                  <a:gd name="T14" fmla="*/ 28 w 165"/>
                  <a:gd name="T15" fmla="*/ 102 h 200"/>
                  <a:gd name="T16" fmla="*/ 31 w 165"/>
                  <a:gd name="T17" fmla="*/ 102 h 200"/>
                  <a:gd name="T18" fmla="*/ 33 w 165"/>
                  <a:gd name="T19" fmla="*/ 102 h 200"/>
                  <a:gd name="T20" fmla="*/ 61 w 165"/>
                  <a:gd name="T21" fmla="*/ 87 h 200"/>
                  <a:gd name="T22" fmla="*/ 64 w 165"/>
                  <a:gd name="T23" fmla="*/ 84 h 200"/>
                  <a:gd name="T24" fmla="*/ 66 w 165"/>
                  <a:gd name="T25" fmla="*/ 81 h 200"/>
                  <a:gd name="T26" fmla="*/ 66 w 165"/>
                  <a:gd name="T27" fmla="*/ 78 h 200"/>
                  <a:gd name="T28" fmla="*/ 65 w 165"/>
                  <a:gd name="T29" fmla="*/ 74 h 200"/>
                  <a:gd name="T30" fmla="*/ 42 w 165"/>
                  <a:gd name="T31" fmla="*/ 6 h 200"/>
                  <a:gd name="T32" fmla="*/ 40 w 165"/>
                  <a:gd name="T33" fmla="*/ 3 h 200"/>
                  <a:gd name="T34" fmla="*/ 38 w 165"/>
                  <a:gd name="T35" fmla="*/ 1 h 200"/>
                  <a:gd name="T36" fmla="*/ 35 w 165"/>
                  <a:gd name="T37" fmla="*/ 0 h 200"/>
                  <a:gd name="T38" fmla="*/ 32 w 165"/>
                  <a:gd name="T39" fmla="*/ 1 h 200"/>
                  <a:gd name="T40" fmla="*/ 5 w 165"/>
                  <a:gd name="T41" fmla="*/ 17 h 2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5"/>
                  <a:gd name="T64" fmla="*/ 0 h 200"/>
                  <a:gd name="T65" fmla="*/ 165 w 165"/>
                  <a:gd name="T66" fmla="*/ 200 h 2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5" h="200">
                    <a:moveTo>
                      <a:pt x="12" y="33"/>
                    </a:moveTo>
                    <a:lnTo>
                      <a:pt x="6" y="37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55"/>
                    </a:lnTo>
                    <a:lnTo>
                      <a:pt x="60" y="189"/>
                    </a:lnTo>
                    <a:lnTo>
                      <a:pt x="64" y="195"/>
                    </a:lnTo>
                    <a:lnTo>
                      <a:pt x="70" y="200"/>
                    </a:lnTo>
                    <a:lnTo>
                      <a:pt x="78" y="200"/>
                    </a:lnTo>
                    <a:lnTo>
                      <a:pt x="84" y="198"/>
                    </a:lnTo>
                    <a:lnTo>
                      <a:pt x="154" y="169"/>
                    </a:lnTo>
                    <a:lnTo>
                      <a:pt x="161" y="165"/>
                    </a:lnTo>
                    <a:lnTo>
                      <a:pt x="165" y="158"/>
                    </a:lnTo>
                    <a:lnTo>
                      <a:pt x="165" y="152"/>
                    </a:lnTo>
                    <a:lnTo>
                      <a:pt x="163" y="146"/>
                    </a:lnTo>
                    <a:lnTo>
                      <a:pt x="105" y="12"/>
                    </a:lnTo>
                    <a:lnTo>
                      <a:pt x="101" y="6"/>
                    </a:lnTo>
                    <a:lnTo>
                      <a:pt x="95" y="2"/>
                    </a:lnTo>
                    <a:lnTo>
                      <a:pt x="88" y="0"/>
                    </a:lnTo>
                    <a:lnTo>
                      <a:pt x="80" y="2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0" name="Freeform 218"/>
              <p:cNvSpPr>
                <a:spLocks/>
              </p:cNvSpPr>
              <p:nvPr/>
            </p:nvSpPr>
            <p:spPr bwMode="auto">
              <a:xfrm rot="2760634">
                <a:off x="3421" y="2669"/>
                <a:ext cx="102" cy="140"/>
              </a:xfrm>
              <a:custGeom>
                <a:avLst/>
                <a:gdLst>
                  <a:gd name="T0" fmla="*/ 5 w 161"/>
                  <a:gd name="T1" fmla="*/ 16 h 196"/>
                  <a:gd name="T2" fmla="*/ 3 w 161"/>
                  <a:gd name="T3" fmla="*/ 18 h 196"/>
                  <a:gd name="T4" fmla="*/ 1 w 161"/>
                  <a:gd name="T5" fmla="*/ 21 h 196"/>
                  <a:gd name="T6" fmla="*/ 0 w 161"/>
                  <a:gd name="T7" fmla="*/ 24 h 196"/>
                  <a:gd name="T8" fmla="*/ 1 w 161"/>
                  <a:gd name="T9" fmla="*/ 28 h 196"/>
                  <a:gd name="T10" fmla="*/ 24 w 161"/>
                  <a:gd name="T11" fmla="*/ 94 h 196"/>
                  <a:gd name="T12" fmla="*/ 26 w 161"/>
                  <a:gd name="T13" fmla="*/ 97 h 196"/>
                  <a:gd name="T14" fmla="*/ 27 w 161"/>
                  <a:gd name="T15" fmla="*/ 100 h 196"/>
                  <a:gd name="T16" fmla="*/ 30 w 161"/>
                  <a:gd name="T17" fmla="*/ 100 h 196"/>
                  <a:gd name="T18" fmla="*/ 33 w 161"/>
                  <a:gd name="T19" fmla="*/ 99 h 196"/>
                  <a:gd name="T20" fmla="*/ 60 w 161"/>
                  <a:gd name="T21" fmla="*/ 85 h 196"/>
                  <a:gd name="T22" fmla="*/ 63 w 161"/>
                  <a:gd name="T23" fmla="*/ 83 h 196"/>
                  <a:gd name="T24" fmla="*/ 65 w 161"/>
                  <a:gd name="T25" fmla="*/ 79 h 196"/>
                  <a:gd name="T26" fmla="*/ 65 w 161"/>
                  <a:gd name="T27" fmla="*/ 76 h 196"/>
                  <a:gd name="T28" fmla="*/ 64 w 161"/>
                  <a:gd name="T29" fmla="*/ 72 h 196"/>
                  <a:gd name="T30" fmla="*/ 41 w 161"/>
                  <a:gd name="T31" fmla="*/ 6 h 196"/>
                  <a:gd name="T32" fmla="*/ 40 w 161"/>
                  <a:gd name="T33" fmla="*/ 3 h 196"/>
                  <a:gd name="T34" fmla="*/ 37 w 161"/>
                  <a:gd name="T35" fmla="*/ 1 h 196"/>
                  <a:gd name="T36" fmla="*/ 34 w 161"/>
                  <a:gd name="T37" fmla="*/ 0 h 196"/>
                  <a:gd name="T38" fmla="*/ 31 w 161"/>
                  <a:gd name="T39" fmla="*/ 1 h 196"/>
                  <a:gd name="T40" fmla="*/ 5 w 161"/>
                  <a:gd name="T41" fmla="*/ 16 h 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1"/>
                  <a:gd name="T64" fmla="*/ 0 h 196"/>
                  <a:gd name="T65" fmla="*/ 161 w 161"/>
                  <a:gd name="T66" fmla="*/ 196 h 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1" h="196">
                    <a:moveTo>
                      <a:pt x="12" y="31"/>
                    </a:moveTo>
                    <a:lnTo>
                      <a:pt x="6" y="35"/>
                    </a:lnTo>
                    <a:lnTo>
                      <a:pt x="2" y="41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0" y="185"/>
                    </a:lnTo>
                    <a:lnTo>
                      <a:pt x="64" y="191"/>
                    </a:lnTo>
                    <a:lnTo>
                      <a:pt x="68" y="196"/>
                    </a:lnTo>
                    <a:lnTo>
                      <a:pt x="76" y="196"/>
                    </a:lnTo>
                    <a:lnTo>
                      <a:pt x="82" y="193"/>
                    </a:lnTo>
                    <a:lnTo>
                      <a:pt x="150" y="167"/>
                    </a:lnTo>
                    <a:lnTo>
                      <a:pt x="157" y="163"/>
                    </a:lnTo>
                    <a:lnTo>
                      <a:pt x="161" y="156"/>
                    </a:lnTo>
                    <a:lnTo>
                      <a:pt x="161" y="150"/>
                    </a:lnTo>
                    <a:lnTo>
                      <a:pt x="159" y="142"/>
                    </a:lnTo>
                    <a:lnTo>
                      <a:pt x="103" y="12"/>
                    </a:lnTo>
                    <a:lnTo>
                      <a:pt x="99" y="6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FF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1" name="Freeform 219"/>
              <p:cNvSpPr>
                <a:spLocks/>
              </p:cNvSpPr>
              <p:nvPr/>
            </p:nvSpPr>
            <p:spPr bwMode="auto">
              <a:xfrm rot="2760634">
                <a:off x="3422" y="2670"/>
                <a:ext cx="100" cy="136"/>
              </a:xfrm>
              <a:custGeom>
                <a:avLst/>
                <a:gdLst>
                  <a:gd name="T0" fmla="*/ 4 w 157"/>
                  <a:gd name="T1" fmla="*/ 16 h 191"/>
                  <a:gd name="T2" fmla="*/ 2 w 157"/>
                  <a:gd name="T3" fmla="*/ 18 h 191"/>
                  <a:gd name="T4" fmla="*/ 1 w 157"/>
                  <a:gd name="T5" fmla="*/ 21 h 191"/>
                  <a:gd name="T6" fmla="*/ 0 w 157"/>
                  <a:gd name="T7" fmla="*/ 23 h 191"/>
                  <a:gd name="T8" fmla="*/ 1 w 157"/>
                  <a:gd name="T9" fmla="*/ 27 h 191"/>
                  <a:gd name="T10" fmla="*/ 24 w 157"/>
                  <a:gd name="T11" fmla="*/ 92 h 191"/>
                  <a:gd name="T12" fmla="*/ 25 w 157"/>
                  <a:gd name="T13" fmla="*/ 95 h 191"/>
                  <a:gd name="T14" fmla="*/ 27 w 157"/>
                  <a:gd name="T15" fmla="*/ 97 h 191"/>
                  <a:gd name="T16" fmla="*/ 30 w 157"/>
                  <a:gd name="T17" fmla="*/ 97 h 191"/>
                  <a:gd name="T18" fmla="*/ 32 w 157"/>
                  <a:gd name="T19" fmla="*/ 96 h 191"/>
                  <a:gd name="T20" fmla="*/ 59 w 157"/>
                  <a:gd name="T21" fmla="*/ 83 h 191"/>
                  <a:gd name="T22" fmla="*/ 62 w 157"/>
                  <a:gd name="T23" fmla="*/ 80 h 191"/>
                  <a:gd name="T24" fmla="*/ 64 w 157"/>
                  <a:gd name="T25" fmla="*/ 77 h 191"/>
                  <a:gd name="T26" fmla="*/ 64 w 157"/>
                  <a:gd name="T27" fmla="*/ 74 h 191"/>
                  <a:gd name="T28" fmla="*/ 63 w 157"/>
                  <a:gd name="T29" fmla="*/ 71 h 191"/>
                  <a:gd name="T30" fmla="*/ 40 w 157"/>
                  <a:gd name="T31" fmla="*/ 6 h 191"/>
                  <a:gd name="T32" fmla="*/ 39 w 157"/>
                  <a:gd name="T33" fmla="*/ 3 h 191"/>
                  <a:gd name="T34" fmla="*/ 37 w 157"/>
                  <a:gd name="T35" fmla="*/ 1 h 191"/>
                  <a:gd name="T36" fmla="*/ 33 w 157"/>
                  <a:gd name="T37" fmla="*/ 0 h 191"/>
                  <a:gd name="T38" fmla="*/ 31 w 157"/>
                  <a:gd name="T39" fmla="*/ 1 h 191"/>
                  <a:gd name="T40" fmla="*/ 4 w 157"/>
                  <a:gd name="T41" fmla="*/ 16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7"/>
                  <a:gd name="T64" fmla="*/ 0 h 191"/>
                  <a:gd name="T65" fmla="*/ 157 w 157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7" h="191">
                    <a:moveTo>
                      <a:pt x="10" y="31"/>
                    </a:moveTo>
                    <a:lnTo>
                      <a:pt x="4" y="35"/>
                    </a:lnTo>
                    <a:lnTo>
                      <a:pt x="2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58" y="181"/>
                    </a:lnTo>
                    <a:lnTo>
                      <a:pt x="62" y="187"/>
                    </a:lnTo>
                    <a:lnTo>
                      <a:pt x="68" y="191"/>
                    </a:lnTo>
                    <a:lnTo>
                      <a:pt x="74" y="191"/>
                    </a:lnTo>
                    <a:lnTo>
                      <a:pt x="80" y="189"/>
                    </a:lnTo>
                    <a:lnTo>
                      <a:pt x="146" y="163"/>
                    </a:lnTo>
                    <a:lnTo>
                      <a:pt x="153" y="158"/>
                    </a:lnTo>
                    <a:lnTo>
                      <a:pt x="157" y="152"/>
                    </a:lnTo>
                    <a:lnTo>
                      <a:pt x="157" y="146"/>
                    </a:lnTo>
                    <a:lnTo>
                      <a:pt x="155" y="140"/>
                    </a:lnTo>
                    <a:lnTo>
                      <a:pt x="99" y="12"/>
                    </a:lnTo>
                    <a:lnTo>
                      <a:pt x="95" y="6"/>
                    </a:lnTo>
                    <a:lnTo>
                      <a:pt x="91" y="2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B4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2" name="Freeform 220"/>
              <p:cNvSpPr>
                <a:spLocks/>
              </p:cNvSpPr>
              <p:nvPr/>
            </p:nvSpPr>
            <p:spPr bwMode="auto">
              <a:xfrm rot="2760634">
                <a:off x="3422" y="2672"/>
                <a:ext cx="99" cy="133"/>
              </a:xfrm>
              <a:custGeom>
                <a:avLst/>
                <a:gdLst>
                  <a:gd name="T0" fmla="*/ 4 w 155"/>
                  <a:gd name="T1" fmla="*/ 16 h 187"/>
                  <a:gd name="T2" fmla="*/ 2 w 155"/>
                  <a:gd name="T3" fmla="*/ 16 h 187"/>
                  <a:gd name="T4" fmla="*/ 1 w 155"/>
                  <a:gd name="T5" fmla="*/ 20 h 187"/>
                  <a:gd name="T6" fmla="*/ 0 w 155"/>
                  <a:gd name="T7" fmla="*/ 23 h 187"/>
                  <a:gd name="T8" fmla="*/ 1 w 155"/>
                  <a:gd name="T9" fmla="*/ 27 h 187"/>
                  <a:gd name="T10" fmla="*/ 24 w 155"/>
                  <a:gd name="T11" fmla="*/ 90 h 187"/>
                  <a:gd name="T12" fmla="*/ 26 w 155"/>
                  <a:gd name="T13" fmla="*/ 92 h 187"/>
                  <a:gd name="T14" fmla="*/ 27 w 155"/>
                  <a:gd name="T15" fmla="*/ 95 h 187"/>
                  <a:gd name="T16" fmla="*/ 30 w 155"/>
                  <a:gd name="T17" fmla="*/ 95 h 187"/>
                  <a:gd name="T18" fmla="*/ 33 w 155"/>
                  <a:gd name="T19" fmla="*/ 94 h 187"/>
                  <a:gd name="T20" fmla="*/ 59 w 155"/>
                  <a:gd name="T21" fmla="*/ 80 h 187"/>
                  <a:gd name="T22" fmla="*/ 61 w 155"/>
                  <a:gd name="T23" fmla="*/ 78 h 187"/>
                  <a:gd name="T24" fmla="*/ 63 w 155"/>
                  <a:gd name="T25" fmla="*/ 76 h 187"/>
                  <a:gd name="T26" fmla="*/ 63 w 155"/>
                  <a:gd name="T27" fmla="*/ 73 h 187"/>
                  <a:gd name="T28" fmla="*/ 63 w 155"/>
                  <a:gd name="T29" fmla="*/ 69 h 187"/>
                  <a:gd name="T30" fmla="*/ 40 w 155"/>
                  <a:gd name="T31" fmla="*/ 6 h 187"/>
                  <a:gd name="T32" fmla="*/ 39 w 155"/>
                  <a:gd name="T33" fmla="*/ 3 h 187"/>
                  <a:gd name="T34" fmla="*/ 36 w 155"/>
                  <a:gd name="T35" fmla="*/ 1 h 187"/>
                  <a:gd name="T36" fmla="*/ 33 w 155"/>
                  <a:gd name="T37" fmla="*/ 0 h 187"/>
                  <a:gd name="T38" fmla="*/ 31 w 155"/>
                  <a:gd name="T39" fmla="*/ 1 h 187"/>
                  <a:gd name="T40" fmla="*/ 4 w 155"/>
                  <a:gd name="T41" fmla="*/ 16 h 1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"/>
                  <a:gd name="T64" fmla="*/ 0 h 187"/>
                  <a:gd name="T65" fmla="*/ 155 w 155"/>
                  <a:gd name="T66" fmla="*/ 187 h 1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" h="187">
                    <a:moveTo>
                      <a:pt x="10" y="31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3"/>
                    </a:lnTo>
                    <a:lnTo>
                      <a:pt x="58" y="177"/>
                    </a:lnTo>
                    <a:lnTo>
                      <a:pt x="62" y="183"/>
                    </a:lnTo>
                    <a:lnTo>
                      <a:pt x="66" y="187"/>
                    </a:lnTo>
                    <a:lnTo>
                      <a:pt x="74" y="187"/>
                    </a:lnTo>
                    <a:lnTo>
                      <a:pt x="80" y="185"/>
                    </a:lnTo>
                    <a:lnTo>
                      <a:pt x="144" y="159"/>
                    </a:lnTo>
                    <a:lnTo>
                      <a:pt x="150" y="154"/>
                    </a:lnTo>
                    <a:lnTo>
                      <a:pt x="155" y="150"/>
                    </a:lnTo>
                    <a:lnTo>
                      <a:pt x="155" y="144"/>
                    </a:lnTo>
                    <a:lnTo>
                      <a:pt x="153" y="136"/>
                    </a:lnTo>
                    <a:lnTo>
                      <a:pt x="99" y="12"/>
                    </a:lnTo>
                    <a:lnTo>
                      <a:pt x="95" y="6"/>
                    </a:lnTo>
                    <a:lnTo>
                      <a:pt x="89" y="2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B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3" name="Freeform 221"/>
              <p:cNvSpPr>
                <a:spLocks/>
              </p:cNvSpPr>
              <p:nvPr/>
            </p:nvSpPr>
            <p:spPr bwMode="auto">
              <a:xfrm rot="2760634">
                <a:off x="3423" y="2672"/>
                <a:ext cx="96" cy="131"/>
              </a:xfrm>
              <a:custGeom>
                <a:avLst/>
                <a:gdLst>
                  <a:gd name="T0" fmla="*/ 4 w 151"/>
                  <a:gd name="T1" fmla="*/ 15 h 183"/>
                  <a:gd name="T2" fmla="*/ 2 w 151"/>
                  <a:gd name="T3" fmla="*/ 17 h 183"/>
                  <a:gd name="T4" fmla="*/ 1 w 151"/>
                  <a:gd name="T5" fmla="*/ 20 h 183"/>
                  <a:gd name="T6" fmla="*/ 0 w 151"/>
                  <a:gd name="T7" fmla="*/ 23 h 183"/>
                  <a:gd name="T8" fmla="*/ 1 w 151"/>
                  <a:gd name="T9" fmla="*/ 26 h 183"/>
                  <a:gd name="T10" fmla="*/ 23 w 151"/>
                  <a:gd name="T11" fmla="*/ 89 h 183"/>
                  <a:gd name="T12" fmla="*/ 24 w 151"/>
                  <a:gd name="T13" fmla="*/ 92 h 183"/>
                  <a:gd name="T14" fmla="*/ 26 w 151"/>
                  <a:gd name="T15" fmla="*/ 94 h 183"/>
                  <a:gd name="T16" fmla="*/ 29 w 151"/>
                  <a:gd name="T17" fmla="*/ 94 h 183"/>
                  <a:gd name="T18" fmla="*/ 32 w 151"/>
                  <a:gd name="T19" fmla="*/ 93 h 183"/>
                  <a:gd name="T20" fmla="*/ 57 w 151"/>
                  <a:gd name="T21" fmla="*/ 80 h 183"/>
                  <a:gd name="T22" fmla="*/ 59 w 151"/>
                  <a:gd name="T23" fmla="*/ 78 h 183"/>
                  <a:gd name="T24" fmla="*/ 61 w 151"/>
                  <a:gd name="T25" fmla="*/ 75 h 183"/>
                  <a:gd name="T26" fmla="*/ 61 w 151"/>
                  <a:gd name="T27" fmla="*/ 72 h 183"/>
                  <a:gd name="T28" fmla="*/ 60 w 151"/>
                  <a:gd name="T29" fmla="*/ 69 h 183"/>
                  <a:gd name="T30" fmla="*/ 39 w 151"/>
                  <a:gd name="T31" fmla="*/ 6 h 183"/>
                  <a:gd name="T32" fmla="*/ 38 w 151"/>
                  <a:gd name="T33" fmla="*/ 3 h 183"/>
                  <a:gd name="T34" fmla="*/ 35 w 151"/>
                  <a:gd name="T35" fmla="*/ 1 h 183"/>
                  <a:gd name="T36" fmla="*/ 32 w 151"/>
                  <a:gd name="T37" fmla="*/ 0 h 183"/>
                  <a:gd name="T38" fmla="*/ 30 w 151"/>
                  <a:gd name="T39" fmla="*/ 1 h 183"/>
                  <a:gd name="T40" fmla="*/ 4 w 151"/>
                  <a:gd name="T41" fmla="*/ 15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83"/>
                  <a:gd name="T65" fmla="*/ 151 w 15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83">
                    <a:moveTo>
                      <a:pt x="10" y="29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56" y="173"/>
                    </a:lnTo>
                    <a:lnTo>
                      <a:pt x="60" y="179"/>
                    </a:lnTo>
                    <a:lnTo>
                      <a:pt x="64" y="183"/>
                    </a:lnTo>
                    <a:lnTo>
                      <a:pt x="72" y="183"/>
                    </a:lnTo>
                    <a:lnTo>
                      <a:pt x="78" y="181"/>
                    </a:lnTo>
                    <a:lnTo>
                      <a:pt x="140" y="157"/>
                    </a:lnTo>
                    <a:lnTo>
                      <a:pt x="146" y="152"/>
                    </a:lnTo>
                    <a:lnTo>
                      <a:pt x="151" y="146"/>
                    </a:lnTo>
                    <a:lnTo>
                      <a:pt x="151" y="140"/>
                    </a:lnTo>
                    <a:lnTo>
                      <a:pt x="148" y="134"/>
                    </a:lnTo>
                    <a:lnTo>
                      <a:pt x="97" y="12"/>
                    </a:lnTo>
                    <a:lnTo>
                      <a:pt x="93" y="6"/>
                    </a:lnTo>
                    <a:lnTo>
                      <a:pt x="87" y="2"/>
                    </a:lnTo>
                    <a:lnTo>
                      <a:pt x="80" y="0"/>
                    </a:lnTo>
                    <a:lnTo>
                      <a:pt x="74" y="2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B6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4" name="Freeform 222"/>
              <p:cNvSpPr>
                <a:spLocks/>
              </p:cNvSpPr>
              <p:nvPr/>
            </p:nvSpPr>
            <p:spPr bwMode="auto">
              <a:xfrm rot="2760634">
                <a:off x="3425" y="2673"/>
                <a:ext cx="92" cy="130"/>
              </a:xfrm>
              <a:custGeom>
                <a:avLst/>
                <a:gdLst>
                  <a:gd name="T0" fmla="*/ 4 w 146"/>
                  <a:gd name="T1" fmla="*/ 15 h 181"/>
                  <a:gd name="T2" fmla="*/ 2 w 146"/>
                  <a:gd name="T3" fmla="*/ 17 h 181"/>
                  <a:gd name="T4" fmla="*/ 1 w 146"/>
                  <a:gd name="T5" fmla="*/ 20 h 181"/>
                  <a:gd name="T6" fmla="*/ 0 w 146"/>
                  <a:gd name="T7" fmla="*/ 23 h 181"/>
                  <a:gd name="T8" fmla="*/ 1 w 146"/>
                  <a:gd name="T9" fmla="*/ 27 h 181"/>
                  <a:gd name="T10" fmla="*/ 21 w 146"/>
                  <a:gd name="T11" fmla="*/ 88 h 181"/>
                  <a:gd name="T12" fmla="*/ 23 w 146"/>
                  <a:gd name="T13" fmla="*/ 91 h 181"/>
                  <a:gd name="T14" fmla="*/ 25 w 146"/>
                  <a:gd name="T15" fmla="*/ 93 h 181"/>
                  <a:gd name="T16" fmla="*/ 28 w 146"/>
                  <a:gd name="T17" fmla="*/ 93 h 181"/>
                  <a:gd name="T18" fmla="*/ 30 w 146"/>
                  <a:gd name="T19" fmla="*/ 93 h 181"/>
                  <a:gd name="T20" fmla="*/ 54 w 146"/>
                  <a:gd name="T21" fmla="*/ 78 h 181"/>
                  <a:gd name="T22" fmla="*/ 56 w 146"/>
                  <a:gd name="T23" fmla="*/ 76 h 181"/>
                  <a:gd name="T24" fmla="*/ 58 w 146"/>
                  <a:gd name="T25" fmla="*/ 74 h 181"/>
                  <a:gd name="T26" fmla="*/ 58 w 146"/>
                  <a:gd name="T27" fmla="*/ 71 h 181"/>
                  <a:gd name="T28" fmla="*/ 57 w 146"/>
                  <a:gd name="T29" fmla="*/ 68 h 181"/>
                  <a:gd name="T30" fmla="*/ 37 w 146"/>
                  <a:gd name="T31" fmla="*/ 6 h 181"/>
                  <a:gd name="T32" fmla="*/ 36 w 146"/>
                  <a:gd name="T33" fmla="*/ 3 h 181"/>
                  <a:gd name="T34" fmla="*/ 34 w 146"/>
                  <a:gd name="T35" fmla="*/ 1 h 181"/>
                  <a:gd name="T36" fmla="*/ 31 w 146"/>
                  <a:gd name="T37" fmla="*/ 0 h 181"/>
                  <a:gd name="T38" fmla="*/ 28 w 146"/>
                  <a:gd name="T39" fmla="*/ 1 h 181"/>
                  <a:gd name="T40" fmla="*/ 4 w 146"/>
                  <a:gd name="T41" fmla="*/ 15 h 1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181"/>
                  <a:gd name="T65" fmla="*/ 146 w 146"/>
                  <a:gd name="T66" fmla="*/ 181 h 1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181">
                    <a:moveTo>
                      <a:pt x="10" y="29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54" y="171"/>
                    </a:lnTo>
                    <a:lnTo>
                      <a:pt x="58" y="177"/>
                    </a:lnTo>
                    <a:lnTo>
                      <a:pt x="64" y="179"/>
                    </a:lnTo>
                    <a:lnTo>
                      <a:pt x="70" y="181"/>
                    </a:lnTo>
                    <a:lnTo>
                      <a:pt x="76" y="179"/>
                    </a:lnTo>
                    <a:lnTo>
                      <a:pt x="136" y="152"/>
                    </a:lnTo>
                    <a:lnTo>
                      <a:pt x="142" y="148"/>
                    </a:lnTo>
                    <a:lnTo>
                      <a:pt x="146" y="144"/>
                    </a:lnTo>
                    <a:lnTo>
                      <a:pt x="146" y="138"/>
                    </a:lnTo>
                    <a:lnTo>
                      <a:pt x="144" y="132"/>
                    </a:lnTo>
                    <a:lnTo>
                      <a:pt x="93" y="12"/>
                    </a:lnTo>
                    <a:lnTo>
                      <a:pt x="91" y="6"/>
                    </a:lnTo>
                    <a:lnTo>
                      <a:pt x="85" y="2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B7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5" name="Freeform 223"/>
              <p:cNvSpPr>
                <a:spLocks/>
              </p:cNvSpPr>
              <p:nvPr/>
            </p:nvSpPr>
            <p:spPr bwMode="auto">
              <a:xfrm rot="2760634">
                <a:off x="3426" y="2677"/>
                <a:ext cx="91" cy="124"/>
              </a:xfrm>
              <a:custGeom>
                <a:avLst/>
                <a:gdLst>
                  <a:gd name="T0" fmla="*/ 4 w 144"/>
                  <a:gd name="T1" fmla="*/ 14 h 173"/>
                  <a:gd name="T2" fmla="*/ 2 w 144"/>
                  <a:gd name="T3" fmla="*/ 15 h 173"/>
                  <a:gd name="T4" fmla="*/ 1 w 144"/>
                  <a:gd name="T5" fmla="*/ 18 h 173"/>
                  <a:gd name="T6" fmla="*/ 0 w 144"/>
                  <a:gd name="T7" fmla="*/ 21 h 173"/>
                  <a:gd name="T8" fmla="*/ 1 w 144"/>
                  <a:gd name="T9" fmla="*/ 24 h 173"/>
                  <a:gd name="T10" fmla="*/ 21 w 144"/>
                  <a:gd name="T11" fmla="*/ 85 h 173"/>
                  <a:gd name="T12" fmla="*/ 22 w 144"/>
                  <a:gd name="T13" fmla="*/ 87 h 173"/>
                  <a:gd name="T14" fmla="*/ 25 w 144"/>
                  <a:gd name="T15" fmla="*/ 89 h 173"/>
                  <a:gd name="T16" fmla="*/ 30 w 144"/>
                  <a:gd name="T17" fmla="*/ 89 h 173"/>
                  <a:gd name="T18" fmla="*/ 54 w 144"/>
                  <a:gd name="T19" fmla="*/ 75 h 173"/>
                  <a:gd name="T20" fmla="*/ 56 w 144"/>
                  <a:gd name="T21" fmla="*/ 73 h 173"/>
                  <a:gd name="T22" fmla="*/ 58 w 144"/>
                  <a:gd name="T23" fmla="*/ 71 h 173"/>
                  <a:gd name="T24" fmla="*/ 58 w 144"/>
                  <a:gd name="T25" fmla="*/ 65 h 173"/>
                  <a:gd name="T26" fmla="*/ 37 w 144"/>
                  <a:gd name="T27" fmla="*/ 4 h 173"/>
                  <a:gd name="T28" fmla="*/ 35 w 144"/>
                  <a:gd name="T29" fmla="*/ 2 h 173"/>
                  <a:gd name="T30" fmla="*/ 33 w 144"/>
                  <a:gd name="T31" fmla="*/ 0 h 173"/>
                  <a:gd name="T32" fmla="*/ 28 w 144"/>
                  <a:gd name="T33" fmla="*/ 0 h 173"/>
                  <a:gd name="T34" fmla="*/ 4 w 144"/>
                  <a:gd name="T35" fmla="*/ 14 h 1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173"/>
                  <a:gd name="T56" fmla="*/ 144 w 144"/>
                  <a:gd name="T57" fmla="*/ 173 h 1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173">
                    <a:moveTo>
                      <a:pt x="10" y="27"/>
                    </a:moveTo>
                    <a:lnTo>
                      <a:pt x="4" y="29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2" y="47"/>
                    </a:lnTo>
                    <a:lnTo>
                      <a:pt x="54" y="165"/>
                    </a:lnTo>
                    <a:lnTo>
                      <a:pt x="56" y="169"/>
                    </a:lnTo>
                    <a:lnTo>
                      <a:pt x="62" y="173"/>
                    </a:lnTo>
                    <a:lnTo>
                      <a:pt x="74" y="173"/>
                    </a:lnTo>
                    <a:lnTo>
                      <a:pt x="136" y="146"/>
                    </a:lnTo>
                    <a:lnTo>
                      <a:pt x="140" y="142"/>
                    </a:lnTo>
                    <a:lnTo>
                      <a:pt x="144" y="138"/>
                    </a:lnTo>
                    <a:lnTo>
                      <a:pt x="144" y="126"/>
                    </a:lnTo>
                    <a:lnTo>
                      <a:pt x="93" y="8"/>
                    </a:lnTo>
                    <a:lnTo>
                      <a:pt x="89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FFB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6" name="Freeform 224"/>
              <p:cNvSpPr>
                <a:spLocks/>
              </p:cNvSpPr>
              <p:nvPr/>
            </p:nvSpPr>
            <p:spPr bwMode="auto">
              <a:xfrm rot="2760634">
                <a:off x="3427" y="2679"/>
                <a:ext cx="89" cy="120"/>
              </a:xfrm>
              <a:custGeom>
                <a:avLst/>
                <a:gdLst>
                  <a:gd name="T0" fmla="*/ 4 w 140"/>
                  <a:gd name="T1" fmla="*/ 13 h 169"/>
                  <a:gd name="T2" fmla="*/ 2 w 140"/>
                  <a:gd name="T3" fmla="*/ 15 h 169"/>
                  <a:gd name="T4" fmla="*/ 1 w 140"/>
                  <a:gd name="T5" fmla="*/ 18 h 169"/>
                  <a:gd name="T6" fmla="*/ 0 w 140"/>
                  <a:gd name="T7" fmla="*/ 20 h 169"/>
                  <a:gd name="T8" fmla="*/ 1 w 140"/>
                  <a:gd name="T9" fmla="*/ 23 h 169"/>
                  <a:gd name="T10" fmla="*/ 21 w 140"/>
                  <a:gd name="T11" fmla="*/ 81 h 169"/>
                  <a:gd name="T12" fmla="*/ 23 w 140"/>
                  <a:gd name="T13" fmla="*/ 83 h 169"/>
                  <a:gd name="T14" fmla="*/ 24 w 140"/>
                  <a:gd name="T15" fmla="*/ 85 h 169"/>
                  <a:gd name="T16" fmla="*/ 29 w 140"/>
                  <a:gd name="T17" fmla="*/ 85 h 169"/>
                  <a:gd name="T18" fmla="*/ 53 w 140"/>
                  <a:gd name="T19" fmla="*/ 72 h 169"/>
                  <a:gd name="T20" fmla="*/ 55 w 140"/>
                  <a:gd name="T21" fmla="*/ 70 h 169"/>
                  <a:gd name="T22" fmla="*/ 57 w 140"/>
                  <a:gd name="T23" fmla="*/ 67 h 169"/>
                  <a:gd name="T24" fmla="*/ 57 w 140"/>
                  <a:gd name="T25" fmla="*/ 62 h 169"/>
                  <a:gd name="T26" fmla="*/ 36 w 140"/>
                  <a:gd name="T27" fmla="*/ 4 h 169"/>
                  <a:gd name="T28" fmla="*/ 35 w 140"/>
                  <a:gd name="T29" fmla="*/ 2 h 169"/>
                  <a:gd name="T30" fmla="*/ 32 w 140"/>
                  <a:gd name="T31" fmla="*/ 0 h 169"/>
                  <a:gd name="T32" fmla="*/ 27 w 140"/>
                  <a:gd name="T33" fmla="*/ 0 h 169"/>
                  <a:gd name="T34" fmla="*/ 4 w 140"/>
                  <a:gd name="T35" fmla="*/ 13 h 1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0"/>
                  <a:gd name="T55" fmla="*/ 0 h 169"/>
                  <a:gd name="T56" fmla="*/ 140 w 140"/>
                  <a:gd name="T57" fmla="*/ 169 h 16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0" h="169">
                    <a:moveTo>
                      <a:pt x="10" y="25"/>
                    </a:moveTo>
                    <a:lnTo>
                      <a:pt x="4" y="29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52" y="161"/>
                    </a:lnTo>
                    <a:lnTo>
                      <a:pt x="56" y="165"/>
                    </a:lnTo>
                    <a:lnTo>
                      <a:pt x="60" y="169"/>
                    </a:lnTo>
                    <a:lnTo>
                      <a:pt x="72" y="169"/>
                    </a:lnTo>
                    <a:lnTo>
                      <a:pt x="132" y="144"/>
                    </a:lnTo>
                    <a:lnTo>
                      <a:pt x="136" y="140"/>
                    </a:lnTo>
                    <a:lnTo>
                      <a:pt x="140" y="134"/>
                    </a:lnTo>
                    <a:lnTo>
                      <a:pt x="140" y="124"/>
                    </a:lnTo>
                    <a:lnTo>
                      <a:pt x="89" y="8"/>
                    </a:lnTo>
                    <a:lnTo>
                      <a:pt x="87" y="4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FFB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7" name="Freeform 225"/>
              <p:cNvSpPr>
                <a:spLocks/>
              </p:cNvSpPr>
              <p:nvPr/>
            </p:nvSpPr>
            <p:spPr bwMode="auto">
              <a:xfrm rot="2760634">
                <a:off x="3427" y="2679"/>
                <a:ext cx="88" cy="118"/>
              </a:xfrm>
              <a:custGeom>
                <a:avLst/>
                <a:gdLst>
                  <a:gd name="T0" fmla="*/ 4 w 138"/>
                  <a:gd name="T1" fmla="*/ 13 h 165"/>
                  <a:gd name="T2" fmla="*/ 2 w 138"/>
                  <a:gd name="T3" fmla="*/ 14 h 165"/>
                  <a:gd name="T4" fmla="*/ 1 w 138"/>
                  <a:gd name="T5" fmla="*/ 17 h 165"/>
                  <a:gd name="T6" fmla="*/ 0 w 138"/>
                  <a:gd name="T7" fmla="*/ 20 h 165"/>
                  <a:gd name="T8" fmla="*/ 1 w 138"/>
                  <a:gd name="T9" fmla="*/ 23 h 165"/>
                  <a:gd name="T10" fmla="*/ 21 w 138"/>
                  <a:gd name="T11" fmla="*/ 80 h 165"/>
                  <a:gd name="T12" fmla="*/ 22 w 138"/>
                  <a:gd name="T13" fmla="*/ 82 h 165"/>
                  <a:gd name="T14" fmla="*/ 24 w 138"/>
                  <a:gd name="T15" fmla="*/ 84 h 165"/>
                  <a:gd name="T16" fmla="*/ 29 w 138"/>
                  <a:gd name="T17" fmla="*/ 84 h 165"/>
                  <a:gd name="T18" fmla="*/ 53 w 138"/>
                  <a:gd name="T19" fmla="*/ 72 h 165"/>
                  <a:gd name="T20" fmla="*/ 54 w 138"/>
                  <a:gd name="T21" fmla="*/ 69 h 165"/>
                  <a:gd name="T22" fmla="*/ 56 w 138"/>
                  <a:gd name="T23" fmla="*/ 67 h 165"/>
                  <a:gd name="T24" fmla="*/ 56 w 138"/>
                  <a:gd name="T25" fmla="*/ 62 h 165"/>
                  <a:gd name="T26" fmla="*/ 36 w 138"/>
                  <a:gd name="T27" fmla="*/ 4 h 165"/>
                  <a:gd name="T28" fmla="*/ 34 w 138"/>
                  <a:gd name="T29" fmla="*/ 2 h 165"/>
                  <a:gd name="T30" fmla="*/ 33 w 138"/>
                  <a:gd name="T31" fmla="*/ 0 h 165"/>
                  <a:gd name="T32" fmla="*/ 27 w 138"/>
                  <a:gd name="T33" fmla="*/ 0 h 165"/>
                  <a:gd name="T34" fmla="*/ 4 w 138"/>
                  <a:gd name="T35" fmla="*/ 13 h 1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165"/>
                  <a:gd name="T56" fmla="*/ 138 w 138"/>
                  <a:gd name="T57" fmla="*/ 165 h 16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165">
                    <a:moveTo>
                      <a:pt x="10" y="25"/>
                    </a:moveTo>
                    <a:lnTo>
                      <a:pt x="4" y="27"/>
                    </a:lnTo>
                    <a:lnTo>
                      <a:pt x="2" y="33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52" y="157"/>
                    </a:lnTo>
                    <a:lnTo>
                      <a:pt x="54" y="161"/>
                    </a:lnTo>
                    <a:lnTo>
                      <a:pt x="60" y="165"/>
                    </a:lnTo>
                    <a:lnTo>
                      <a:pt x="72" y="165"/>
                    </a:lnTo>
                    <a:lnTo>
                      <a:pt x="130" y="140"/>
                    </a:lnTo>
                    <a:lnTo>
                      <a:pt x="134" y="136"/>
                    </a:lnTo>
                    <a:lnTo>
                      <a:pt x="138" y="132"/>
                    </a:lnTo>
                    <a:lnTo>
                      <a:pt x="138" y="120"/>
                    </a:lnTo>
                    <a:lnTo>
                      <a:pt x="89" y="8"/>
                    </a:lnTo>
                    <a:lnTo>
                      <a:pt x="85" y="4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FFBB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8" name="Freeform 226"/>
              <p:cNvSpPr>
                <a:spLocks/>
              </p:cNvSpPr>
              <p:nvPr/>
            </p:nvSpPr>
            <p:spPr bwMode="auto">
              <a:xfrm rot="2760634">
                <a:off x="3429" y="2682"/>
                <a:ext cx="85" cy="114"/>
              </a:xfrm>
              <a:custGeom>
                <a:avLst/>
                <a:gdLst>
                  <a:gd name="T0" fmla="*/ 4 w 134"/>
                  <a:gd name="T1" fmla="*/ 13 h 161"/>
                  <a:gd name="T2" fmla="*/ 2 w 134"/>
                  <a:gd name="T3" fmla="*/ 13 h 161"/>
                  <a:gd name="T4" fmla="*/ 1 w 134"/>
                  <a:gd name="T5" fmla="*/ 16 h 161"/>
                  <a:gd name="T6" fmla="*/ 0 w 134"/>
                  <a:gd name="T7" fmla="*/ 20 h 161"/>
                  <a:gd name="T8" fmla="*/ 1 w 134"/>
                  <a:gd name="T9" fmla="*/ 21 h 161"/>
                  <a:gd name="T10" fmla="*/ 20 w 134"/>
                  <a:gd name="T11" fmla="*/ 76 h 161"/>
                  <a:gd name="T12" fmla="*/ 21 w 134"/>
                  <a:gd name="T13" fmla="*/ 79 h 161"/>
                  <a:gd name="T14" fmla="*/ 23 w 134"/>
                  <a:gd name="T15" fmla="*/ 81 h 161"/>
                  <a:gd name="T16" fmla="*/ 28 w 134"/>
                  <a:gd name="T17" fmla="*/ 81 h 161"/>
                  <a:gd name="T18" fmla="*/ 51 w 134"/>
                  <a:gd name="T19" fmla="*/ 68 h 161"/>
                  <a:gd name="T20" fmla="*/ 52 w 134"/>
                  <a:gd name="T21" fmla="*/ 66 h 161"/>
                  <a:gd name="T22" fmla="*/ 54 w 134"/>
                  <a:gd name="T23" fmla="*/ 64 h 161"/>
                  <a:gd name="T24" fmla="*/ 54 w 134"/>
                  <a:gd name="T25" fmla="*/ 59 h 161"/>
                  <a:gd name="T26" fmla="*/ 35 w 134"/>
                  <a:gd name="T27" fmla="*/ 4 h 161"/>
                  <a:gd name="T28" fmla="*/ 34 w 134"/>
                  <a:gd name="T29" fmla="*/ 2 h 161"/>
                  <a:gd name="T30" fmla="*/ 32 w 134"/>
                  <a:gd name="T31" fmla="*/ 0 h 161"/>
                  <a:gd name="T32" fmla="*/ 27 w 134"/>
                  <a:gd name="T33" fmla="*/ 0 h 161"/>
                  <a:gd name="T34" fmla="*/ 4 w 134"/>
                  <a:gd name="T35" fmla="*/ 13 h 1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4"/>
                  <a:gd name="T55" fmla="*/ 0 h 161"/>
                  <a:gd name="T56" fmla="*/ 134 w 134"/>
                  <a:gd name="T57" fmla="*/ 161 h 1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4" h="161">
                    <a:moveTo>
                      <a:pt x="11" y="25"/>
                    </a:moveTo>
                    <a:lnTo>
                      <a:pt x="4" y="27"/>
                    </a:lnTo>
                    <a:lnTo>
                      <a:pt x="2" y="33"/>
                    </a:lnTo>
                    <a:lnTo>
                      <a:pt x="0" y="39"/>
                    </a:lnTo>
                    <a:lnTo>
                      <a:pt x="2" y="43"/>
                    </a:lnTo>
                    <a:lnTo>
                      <a:pt x="50" y="153"/>
                    </a:lnTo>
                    <a:lnTo>
                      <a:pt x="52" y="157"/>
                    </a:lnTo>
                    <a:lnTo>
                      <a:pt x="58" y="161"/>
                    </a:lnTo>
                    <a:lnTo>
                      <a:pt x="70" y="161"/>
                    </a:lnTo>
                    <a:lnTo>
                      <a:pt x="126" y="136"/>
                    </a:lnTo>
                    <a:lnTo>
                      <a:pt x="130" y="132"/>
                    </a:lnTo>
                    <a:lnTo>
                      <a:pt x="134" y="128"/>
                    </a:lnTo>
                    <a:lnTo>
                      <a:pt x="134" y="118"/>
                    </a:lnTo>
                    <a:lnTo>
                      <a:pt x="87" y="8"/>
                    </a:lnTo>
                    <a:lnTo>
                      <a:pt x="83" y="4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B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69" name="Freeform 227"/>
              <p:cNvSpPr>
                <a:spLocks/>
              </p:cNvSpPr>
              <p:nvPr/>
            </p:nvSpPr>
            <p:spPr bwMode="auto">
              <a:xfrm rot="2760634">
                <a:off x="3430" y="2682"/>
                <a:ext cx="82" cy="112"/>
              </a:xfrm>
              <a:custGeom>
                <a:avLst/>
                <a:gdLst>
                  <a:gd name="T0" fmla="*/ 4 w 130"/>
                  <a:gd name="T1" fmla="*/ 11 h 157"/>
                  <a:gd name="T2" fmla="*/ 1 w 130"/>
                  <a:gd name="T3" fmla="*/ 16 h 157"/>
                  <a:gd name="T4" fmla="*/ 0 w 130"/>
                  <a:gd name="T5" fmla="*/ 19 h 157"/>
                  <a:gd name="T6" fmla="*/ 1 w 130"/>
                  <a:gd name="T7" fmla="*/ 22 h 157"/>
                  <a:gd name="T8" fmla="*/ 19 w 130"/>
                  <a:gd name="T9" fmla="*/ 76 h 157"/>
                  <a:gd name="T10" fmla="*/ 21 w 130"/>
                  <a:gd name="T11" fmla="*/ 78 h 157"/>
                  <a:gd name="T12" fmla="*/ 22 w 130"/>
                  <a:gd name="T13" fmla="*/ 80 h 157"/>
                  <a:gd name="T14" fmla="*/ 27 w 130"/>
                  <a:gd name="T15" fmla="*/ 80 h 157"/>
                  <a:gd name="T16" fmla="*/ 49 w 130"/>
                  <a:gd name="T17" fmla="*/ 68 h 157"/>
                  <a:gd name="T18" fmla="*/ 50 w 130"/>
                  <a:gd name="T19" fmla="*/ 66 h 157"/>
                  <a:gd name="T20" fmla="*/ 52 w 130"/>
                  <a:gd name="T21" fmla="*/ 64 h 157"/>
                  <a:gd name="T22" fmla="*/ 52 w 130"/>
                  <a:gd name="T23" fmla="*/ 58 h 157"/>
                  <a:gd name="T24" fmla="*/ 33 w 130"/>
                  <a:gd name="T25" fmla="*/ 4 h 157"/>
                  <a:gd name="T26" fmla="*/ 32 w 130"/>
                  <a:gd name="T27" fmla="*/ 2 h 157"/>
                  <a:gd name="T28" fmla="*/ 30 w 130"/>
                  <a:gd name="T29" fmla="*/ 0 h 157"/>
                  <a:gd name="T30" fmla="*/ 25 w 130"/>
                  <a:gd name="T31" fmla="*/ 0 h 157"/>
                  <a:gd name="T32" fmla="*/ 4 w 130"/>
                  <a:gd name="T33" fmla="*/ 11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0"/>
                  <a:gd name="T52" fmla="*/ 0 h 157"/>
                  <a:gd name="T53" fmla="*/ 130 w 130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0" h="157">
                    <a:moveTo>
                      <a:pt x="9" y="23"/>
                    </a:moveTo>
                    <a:lnTo>
                      <a:pt x="2" y="31"/>
                    </a:lnTo>
                    <a:lnTo>
                      <a:pt x="0" y="37"/>
                    </a:lnTo>
                    <a:lnTo>
                      <a:pt x="2" y="44"/>
                    </a:lnTo>
                    <a:lnTo>
                      <a:pt x="48" y="149"/>
                    </a:lnTo>
                    <a:lnTo>
                      <a:pt x="52" y="153"/>
                    </a:lnTo>
                    <a:lnTo>
                      <a:pt x="56" y="157"/>
                    </a:lnTo>
                    <a:lnTo>
                      <a:pt x="68" y="157"/>
                    </a:lnTo>
                    <a:lnTo>
                      <a:pt x="122" y="134"/>
                    </a:lnTo>
                    <a:lnTo>
                      <a:pt x="126" y="130"/>
                    </a:lnTo>
                    <a:lnTo>
                      <a:pt x="130" y="126"/>
                    </a:lnTo>
                    <a:lnTo>
                      <a:pt x="130" y="114"/>
                    </a:lnTo>
                    <a:lnTo>
                      <a:pt x="83" y="8"/>
                    </a:lnTo>
                    <a:lnTo>
                      <a:pt x="81" y="4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0" name="Freeform 228"/>
              <p:cNvSpPr>
                <a:spLocks/>
              </p:cNvSpPr>
              <p:nvPr/>
            </p:nvSpPr>
            <p:spPr bwMode="auto">
              <a:xfrm rot="2760634">
                <a:off x="3431" y="2684"/>
                <a:ext cx="81" cy="110"/>
              </a:xfrm>
              <a:custGeom>
                <a:avLst/>
                <a:gdLst>
                  <a:gd name="T0" fmla="*/ 4 w 128"/>
                  <a:gd name="T1" fmla="*/ 12 h 153"/>
                  <a:gd name="T2" fmla="*/ 2 w 128"/>
                  <a:gd name="T3" fmla="*/ 13 h 153"/>
                  <a:gd name="T4" fmla="*/ 1 w 128"/>
                  <a:gd name="T5" fmla="*/ 16 h 153"/>
                  <a:gd name="T6" fmla="*/ 0 w 128"/>
                  <a:gd name="T7" fmla="*/ 19 h 153"/>
                  <a:gd name="T8" fmla="*/ 1 w 128"/>
                  <a:gd name="T9" fmla="*/ 22 h 153"/>
                  <a:gd name="T10" fmla="*/ 19 w 128"/>
                  <a:gd name="T11" fmla="*/ 75 h 153"/>
                  <a:gd name="T12" fmla="*/ 20 w 128"/>
                  <a:gd name="T13" fmla="*/ 77 h 153"/>
                  <a:gd name="T14" fmla="*/ 22 w 128"/>
                  <a:gd name="T15" fmla="*/ 79 h 153"/>
                  <a:gd name="T16" fmla="*/ 27 w 128"/>
                  <a:gd name="T17" fmla="*/ 79 h 153"/>
                  <a:gd name="T18" fmla="*/ 48 w 128"/>
                  <a:gd name="T19" fmla="*/ 67 h 153"/>
                  <a:gd name="T20" fmla="*/ 49 w 128"/>
                  <a:gd name="T21" fmla="*/ 65 h 153"/>
                  <a:gd name="T22" fmla="*/ 51 w 128"/>
                  <a:gd name="T23" fmla="*/ 63 h 153"/>
                  <a:gd name="T24" fmla="*/ 51 w 128"/>
                  <a:gd name="T25" fmla="*/ 58 h 153"/>
                  <a:gd name="T26" fmla="*/ 34 w 128"/>
                  <a:gd name="T27" fmla="*/ 4 h 153"/>
                  <a:gd name="T28" fmla="*/ 32 w 128"/>
                  <a:gd name="T29" fmla="*/ 2 h 153"/>
                  <a:gd name="T30" fmla="*/ 30 w 128"/>
                  <a:gd name="T31" fmla="*/ 0 h 153"/>
                  <a:gd name="T32" fmla="*/ 25 w 128"/>
                  <a:gd name="T33" fmla="*/ 0 h 153"/>
                  <a:gd name="T34" fmla="*/ 4 w 128"/>
                  <a:gd name="T35" fmla="*/ 12 h 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8"/>
                  <a:gd name="T55" fmla="*/ 0 h 153"/>
                  <a:gd name="T56" fmla="*/ 128 w 128"/>
                  <a:gd name="T57" fmla="*/ 153 h 1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8" h="153">
                    <a:moveTo>
                      <a:pt x="9" y="23"/>
                    </a:moveTo>
                    <a:lnTo>
                      <a:pt x="4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2" y="42"/>
                    </a:lnTo>
                    <a:lnTo>
                      <a:pt x="48" y="145"/>
                    </a:lnTo>
                    <a:lnTo>
                      <a:pt x="50" y="149"/>
                    </a:lnTo>
                    <a:lnTo>
                      <a:pt x="56" y="153"/>
                    </a:lnTo>
                    <a:lnTo>
                      <a:pt x="66" y="153"/>
                    </a:lnTo>
                    <a:lnTo>
                      <a:pt x="120" y="130"/>
                    </a:lnTo>
                    <a:lnTo>
                      <a:pt x="124" y="126"/>
                    </a:lnTo>
                    <a:lnTo>
                      <a:pt x="128" y="122"/>
                    </a:lnTo>
                    <a:lnTo>
                      <a:pt x="128" y="112"/>
                    </a:lnTo>
                    <a:lnTo>
                      <a:pt x="83" y="9"/>
                    </a:lnTo>
                    <a:lnTo>
                      <a:pt x="79" y="4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E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1" name="Freeform 229"/>
              <p:cNvSpPr>
                <a:spLocks/>
              </p:cNvSpPr>
              <p:nvPr/>
            </p:nvSpPr>
            <p:spPr bwMode="auto">
              <a:xfrm rot="2760634">
                <a:off x="3432" y="2686"/>
                <a:ext cx="79" cy="106"/>
              </a:xfrm>
              <a:custGeom>
                <a:avLst/>
                <a:gdLst>
                  <a:gd name="T0" fmla="*/ 4 w 124"/>
                  <a:gd name="T1" fmla="*/ 11 h 149"/>
                  <a:gd name="T2" fmla="*/ 2 w 124"/>
                  <a:gd name="T3" fmla="*/ 13 h 149"/>
                  <a:gd name="T4" fmla="*/ 1 w 124"/>
                  <a:gd name="T5" fmla="*/ 15 h 149"/>
                  <a:gd name="T6" fmla="*/ 0 w 124"/>
                  <a:gd name="T7" fmla="*/ 18 h 149"/>
                  <a:gd name="T8" fmla="*/ 1 w 124"/>
                  <a:gd name="T9" fmla="*/ 21 h 149"/>
                  <a:gd name="T10" fmla="*/ 18 w 124"/>
                  <a:gd name="T11" fmla="*/ 71 h 149"/>
                  <a:gd name="T12" fmla="*/ 20 w 124"/>
                  <a:gd name="T13" fmla="*/ 73 h 149"/>
                  <a:gd name="T14" fmla="*/ 22 w 124"/>
                  <a:gd name="T15" fmla="*/ 75 h 149"/>
                  <a:gd name="T16" fmla="*/ 26 w 124"/>
                  <a:gd name="T17" fmla="*/ 75 h 149"/>
                  <a:gd name="T18" fmla="*/ 47 w 124"/>
                  <a:gd name="T19" fmla="*/ 64 h 149"/>
                  <a:gd name="T20" fmla="*/ 48 w 124"/>
                  <a:gd name="T21" fmla="*/ 63 h 149"/>
                  <a:gd name="T22" fmla="*/ 50 w 124"/>
                  <a:gd name="T23" fmla="*/ 60 h 149"/>
                  <a:gd name="T24" fmla="*/ 50 w 124"/>
                  <a:gd name="T25" fmla="*/ 55 h 149"/>
                  <a:gd name="T26" fmla="*/ 32 w 124"/>
                  <a:gd name="T27" fmla="*/ 4 h 149"/>
                  <a:gd name="T28" fmla="*/ 31 w 124"/>
                  <a:gd name="T29" fmla="*/ 2 h 149"/>
                  <a:gd name="T30" fmla="*/ 30 w 124"/>
                  <a:gd name="T31" fmla="*/ 0 h 149"/>
                  <a:gd name="T32" fmla="*/ 24 w 124"/>
                  <a:gd name="T33" fmla="*/ 0 h 149"/>
                  <a:gd name="T34" fmla="*/ 4 w 124"/>
                  <a:gd name="T35" fmla="*/ 11 h 1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4"/>
                  <a:gd name="T55" fmla="*/ 0 h 149"/>
                  <a:gd name="T56" fmla="*/ 124 w 124"/>
                  <a:gd name="T57" fmla="*/ 149 h 1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4" h="149">
                    <a:moveTo>
                      <a:pt x="9" y="23"/>
                    </a:moveTo>
                    <a:lnTo>
                      <a:pt x="5" y="25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6" y="141"/>
                    </a:lnTo>
                    <a:lnTo>
                      <a:pt x="48" y="145"/>
                    </a:lnTo>
                    <a:lnTo>
                      <a:pt x="54" y="149"/>
                    </a:lnTo>
                    <a:lnTo>
                      <a:pt x="64" y="149"/>
                    </a:lnTo>
                    <a:lnTo>
                      <a:pt x="116" y="126"/>
                    </a:lnTo>
                    <a:lnTo>
                      <a:pt x="120" y="124"/>
                    </a:lnTo>
                    <a:lnTo>
                      <a:pt x="124" y="120"/>
                    </a:lnTo>
                    <a:lnTo>
                      <a:pt x="124" y="108"/>
                    </a:lnTo>
                    <a:lnTo>
                      <a:pt x="79" y="9"/>
                    </a:lnTo>
                    <a:lnTo>
                      <a:pt x="77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2" name="Freeform 230"/>
              <p:cNvSpPr>
                <a:spLocks/>
              </p:cNvSpPr>
              <p:nvPr/>
            </p:nvSpPr>
            <p:spPr bwMode="auto">
              <a:xfrm rot="2760634">
                <a:off x="3431" y="2687"/>
                <a:ext cx="78" cy="104"/>
              </a:xfrm>
              <a:custGeom>
                <a:avLst/>
                <a:gdLst>
                  <a:gd name="T0" fmla="*/ 4 w 122"/>
                  <a:gd name="T1" fmla="*/ 11 h 145"/>
                  <a:gd name="T2" fmla="*/ 1 w 122"/>
                  <a:gd name="T3" fmla="*/ 15 h 145"/>
                  <a:gd name="T4" fmla="*/ 0 w 122"/>
                  <a:gd name="T5" fmla="*/ 18 h 145"/>
                  <a:gd name="T6" fmla="*/ 1 w 122"/>
                  <a:gd name="T7" fmla="*/ 21 h 145"/>
                  <a:gd name="T8" fmla="*/ 19 w 122"/>
                  <a:gd name="T9" fmla="*/ 72 h 145"/>
                  <a:gd name="T10" fmla="*/ 20 w 122"/>
                  <a:gd name="T11" fmla="*/ 74 h 145"/>
                  <a:gd name="T12" fmla="*/ 21 w 122"/>
                  <a:gd name="T13" fmla="*/ 75 h 145"/>
                  <a:gd name="T14" fmla="*/ 26 w 122"/>
                  <a:gd name="T15" fmla="*/ 75 h 145"/>
                  <a:gd name="T16" fmla="*/ 47 w 122"/>
                  <a:gd name="T17" fmla="*/ 64 h 145"/>
                  <a:gd name="T18" fmla="*/ 48 w 122"/>
                  <a:gd name="T19" fmla="*/ 62 h 145"/>
                  <a:gd name="T20" fmla="*/ 50 w 122"/>
                  <a:gd name="T21" fmla="*/ 60 h 145"/>
                  <a:gd name="T22" fmla="*/ 50 w 122"/>
                  <a:gd name="T23" fmla="*/ 55 h 145"/>
                  <a:gd name="T24" fmla="*/ 33 w 122"/>
                  <a:gd name="T25" fmla="*/ 4 h 145"/>
                  <a:gd name="T26" fmla="*/ 31 w 122"/>
                  <a:gd name="T27" fmla="*/ 3 h 145"/>
                  <a:gd name="T28" fmla="*/ 29 w 122"/>
                  <a:gd name="T29" fmla="*/ 0 h 145"/>
                  <a:gd name="T30" fmla="*/ 24 w 122"/>
                  <a:gd name="T31" fmla="*/ 0 h 145"/>
                  <a:gd name="T32" fmla="*/ 4 w 122"/>
                  <a:gd name="T33" fmla="*/ 11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"/>
                  <a:gd name="T52" fmla="*/ 0 h 145"/>
                  <a:gd name="T53" fmla="*/ 122 w 122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" h="145">
                    <a:moveTo>
                      <a:pt x="9" y="21"/>
                    </a:moveTo>
                    <a:lnTo>
                      <a:pt x="2" y="29"/>
                    </a:lnTo>
                    <a:lnTo>
                      <a:pt x="0" y="35"/>
                    </a:lnTo>
                    <a:lnTo>
                      <a:pt x="2" y="40"/>
                    </a:lnTo>
                    <a:lnTo>
                      <a:pt x="46" y="139"/>
                    </a:lnTo>
                    <a:lnTo>
                      <a:pt x="48" y="143"/>
                    </a:lnTo>
                    <a:lnTo>
                      <a:pt x="52" y="145"/>
                    </a:lnTo>
                    <a:lnTo>
                      <a:pt x="64" y="145"/>
                    </a:lnTo>
                    <a:lnTo>
                      <a:pt x="114" y="124"/>
                    </a:lnTo>
                    <a:lnTo>
                      <a:pt x="118" y="120"/>
                    </a:lnTo>
                    <a:lnTo>
                      <a:pt x="122" y="116"/>
                    </a:lnTo>
                    <a:lnTo>
                      <a:pt x="122" y="106"/>
                    </a:lnTo>
                    <a:lnTo>
                      <a:pt x="79" y="9"/>
                    </a:lnTo>
                    <a:lnTo>
                      <a:pt x="77" y="5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FFC0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3" name="Freeform 231"/>
              <p:cNvSpPr>
                <a:spLocks/>
              </p:cNvSpPr>
              <p:nvPr/>
            </p:nvSpPr>
            <p:spPr bwMode="auto">
              <a:xfrm rot="2760634">
                <a:off x="3434" y="2689"/>
                <a:ext cx="75" cy="100"/>
              </a:xfrm>
              <a:custGeom>
                <a:avLst/>
                <a:gdLst>
                  <a:gd name="T0" fmla="*/ 4 w 118"/>
                  <a:gd name="T1" fmla="*/ 11 h 141"/>
                  <a:gd name="T2" fmla="*/ 2 w 118"/>
                  <a:gd name="T3" fmla="*/ 11 h 141"/>
                  <a:gd name="T4" fmla="*/ 1 w 118"/>
                  <a:gd name="T5" fmla="*/ 13 h 141"/>
                  <a:gd name="T6" fmla="*/ 0 w 118"/>
                  <a:gd name="T7" fmla="*/ 16 h 141"/>
                  <a:gd name="T8" fmla="*/ 1 w 118"/>
                  <a:gd name="T9" fmla="*/ 19 h 141"/>
                  <a:gd name="T10" fmla="*/ 18 w 118"/>
                  <a:gd name="T11" fmla="*/ 68 h 141"/>
                  <a:gd name="T12" fmla="*/ 18 w 118"/>
                  <a:gd name="T13" fmla="*/ 70 h 141"/>
                  <a:gd name="T14" fmla="*/ 20 w 118"/>
                  <a:gd name="T15" fmla="*/ 71 h 141"/>
                  <a:gd name="T16" fmla="*/ 25 w 118"/>
                  <a:gd name="T17" fmla="*/ 71 h 141"/>
                  <a:gd name="T18" fmla="*/ 45 w 118"/>
                  <a:gd name="T19" fmla="*/ 60 h 141"/>
                  <a:gd name="T20" fmla="*/ 48 w 118"/>
                  <a:gd name="T21" fmla="*/ 56 h 141"/>
                  <a:gd name="T22" fmla="*/ 48 w 118"/>
                  <a:gd name="T23" fmla="*/ 52 h 141"/>
                  <a:gd name="T24" fmla="*/ 31 w 118"/>
                  <a:gd name="T25" fmla="*/ 4 h 141"/>
                  <a:gd name="T26" fmla="*/ 28 w 118"/>
                  <a:gd name="T27" fmla="*/ 0 h 141"/>
                  <a:gd name="T28" fmla="*/ 24 w 118"/>
                  <a:gd name="T29" fmla="*/ 0 h 141"/>
                  <a:gd name="T30" fmla="*/ 4 w 118"/>
                  <a:gd name="T31" fmla="*/ 11 h 1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8"/>
                  <a:gd name="T49" fmla="*/ 0 h 141"/>
                  <a:gd name="T50" fmla="*/ 118 w 118"/>
                  <a:gd name="T51" fmla="*/ 141 h 1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8" h="141">
                    <a:moveTo>
                      <a:pt x="9" y="21"/>
                    </a:moveTo>
                    <a:lnTo>
                      <a:pt x="5" y="23"/>
                    </a:lnTo>
                    <a:lnTo>
                      <a:pt x="3" y="27"/>
                    </a:lnTo>
                    <a:lnTo>
                      <a:pt x="0" y="33"/>
                    </a:lnTo>
                    <a:lnTo>
                      <a:pt x="3" y="38"/>
                    </a:lnTo>
                    <a:lnTo>
                      <a:pt x="44" y="135"/>
                    </a:lnTo>
                    <a:lnTo>
                      <a:pt x="46" y="139"/>
                    </a:lnTo>
                    <a:lnTo>
                      <a:pt x="50" y="141"/>
                    </a:lnTo>
                    <a:lnTo>
                      <a:pt x="62" y="141"/>
                    </a:lnTo>
                    <a:lnTo>
                      <a:pt x="112" y="120"/>
                    </a:lnTo>
                    <a:lnTo>
                      <a:pt x="118" y="112"/>
                    </a:lnTo>
                    <a:lnTo>
                      <a:pt x="118" y="104"/>
                    </a:lnTo>
                    <a:lnTo>
                      <a:pt x="77" y="7"/>
                    </a:lnTo>
                    <a:lnTo>
                      <a:pt x="69" y="0"/>
                    </a:lnTo>
                    <a:lnTo>
                      <a:pt x="58" y="0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FFC1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4" name="Freeform 232"/>
              <p:cNvSpPr>
                <a:spLocks/>
              </p:cNvSpPr>
              <p:nvPr/>
            </p:nvSpPr>
            <p:spPr bwMode="auto">
              <a:xfrm rot="2760634">
                <a:off x="3434" y="2689"/>
                <a:ext cx="72" cy="97"/>
              </a:xfrm>
              <a:custGeom>
                <a:avLst/>
                <a:gdLst>
                  <a:gd name="T0" fmla="*/ 3 w 113"/>
                  <a:gd name="T1" fmla="*/ 10 h 136"/>
                  <a:gd name="T2" fmla="*/ 2 w 113"/>
                  <a:gd name="T3" fmla="*/ 11 h 136"/>
                  <a:gd name="T4" fmla="*/ 1 w 113"/>
                  <a:gd name="T5" fmla="*/ 14 h 136"/>
                  <a:gd name="T6" fmla="*/ 0 w 113"/>
                  <a:gd name="T7" fmla="*/ 17 h 136"/>
                  <a:gd name="T8" fmla="*/ 1 w 113"/>
                  <a:gd name="T9" fmla="*/ 19 h 136"/>
                  <a:gd name="T10" fmla="*/ 17 w 113"/>
                  <a:gd name="T11" fmla="*/ 66 h 136"/>
                  <a:gd name="T12" fmla="*/ 20 w 113"/>
                  <a:gd name="T13" fmla="*/ 69 h 136"/>
                  <a:gd name="T14" fmla="*/ 24 w 113"/>
                  <a:gd name="T15" fmla="*/ 69 h 136"/>
                  <a:gd name="T16" fmla="*/ 43 w 113"/>
                  <a:gd name="T17" fmla="*/ 58 h 136"/>
                  <a:gd name="T18" fmla="*/ 45 w 113"/>
                  <a:gd name="T19" fmla="*/ 58 h 136"/>
                  <a:gd name="T20" fmla="*/ 46 w 113"/>
                  <a:gd name="T21" fmla="*/ 56 h 136"/>
                  <a:gd name="T22" fmla="*/ 46 w 113"/>
                  <a:gd name="T23" fmla="*/ 51 h 136"/>
                  <a:gd name="T24" fmla="*/ 29 w 113"/>
                  <a:gd name="T25" fmla="*/ 3 h 136"/>
                  <a:gd name="T26" fmla="*/ 29 w 113"/>
                  <a:gd name="T27" fmla="*/ 1 h 136"/>
                  <a:gd name="T28" fmla="*/ 27 w 113"/>
                  <a:gd name="T29" fmla="*/ 0 h 136"/>
                  <a:gd name="T30" fmla="*/ 22 w 113"/>
                  <a:gd name="T31" fmla="*/ 0 h 136"/>
                  <a:gd name="T32" fmla="*/ 3 w 113"/>
                  <a:gd name="T33" fmla="*/ 10 h 1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3"/>
                  <a:gd name="T52" fmla="*/ 0 h 136"/>
                  <a:gd name="T53" fmla="*/ 113 w 113"/>
                  <a:gd name="T54" fmla="*/ 136 h 1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3" h="136">
                    <a:moveTo>
                      <a:pt x="8" y="20"/>
                    </a:moveTo>
                    <a:lnTo>
                      <a:pt x="4" y="22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2" y="37"/>
                    </a:lnTo>
                    <a:lnTo>
                      <a:pt x="41" y="129"/>
                    </a:lnTo>
                    <a:lnTo>
                      <a:pt x="49" y="136"/>
                    </a:lnTo>
                    <a:lnTo>
                      <a:pt x="59" y="136"/>
                    </a:lnTo>
                    <a:lnTo>
                      <a:pt x="107" y="115"/>
                    </a:lnTo>
                    <a:lnTo>
                      <a:pt x="111" y="113"/>
                    </a:lnTo>
                    <a:lnTo>
                      <a:pt x="113" y="109"/>
                    </a:lnTo>
                    <a:lnTo>
                      <a:pt x="113" y="99"/>
                    </a:lnTo>
                    <a:lnTo>
                      <a:pt x="72" y="6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FFC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5" name="Freeform 233"/>
              <p:cNvSpPr>
                <a:spLocks/>
              </p:cNvSpPr>
              <p:nvPr/>
            </p:nvSpPr>
            <p:spPr bwMode="auto">
              <a:xfrm rot="2760634">
                <a:off x="3437" y="2692"/>
                <a:ext cx="69" cy="94"/>
              </a:xfrm>
              <a:custGeom>
                <a:avLst/>
                <a:gdLst>
                  <a:gd name="T0" fmla="*/ 3 w 109"/>
                  <a:gd name="T1" fmla="*/ 10 h 132"/>
                  <a:gd name="T2" fmla="*/ 1 w 109"/>
                  <a:gd name="T3" fmla="*/ 14 h 132"/>
                  <a:gd name="T4" fmla="*/ 0 w 109"/>
                  <a:gd name="T5" fmla="*/ 16 h 132"/>
                  <a:gd name="T6" fmla="*/ 1 w 109"/>
                  <a:gd name="T7" fmla="*/ 18 h 132"/>
                  <a:gd name="T8" fmla="*/ 16 w 109"/>
                  <a:gd name="T9" fmla="*/ 63 h 132"/>
                  <a:gd name="T10" fmla="*/ 17 w 109"/>
                  <a:gd name="T11" fmla="*/ 66 h 132"/>
                  <a:gd name="T12" fmla="*/ 19 w 109"/>
                  <a:gd name="T13" fmla="*/ 67 h 132"/>
                  <a:gd name="T14" fmla="*/ 23 w 109"/>
                  <a:gd name="T15" fmla="*/ 67 h 132"/>
                  <a:gd name="T16" fmla="*/ 41 w 109"/>
                  <a:gd name="T17" fmla="*/ 57 h 132"/>
                  <a:gd name="T18" fmla="*/ 44 w 109"/>
                  <a:gd name="T19" fmla="*/ 53 h 132"/>
                  <a:gd name="T20" fmla="*/ 44 w 109"/>
                  <a:gd name="T21" fmla="*/ 49 h 132"/>
                  <a:gd name="T22" fmla="*/ 28 w 109"/>
                  <a:gd name="T23" fmla="*/ 3 h 132"/>
                  <a:gd name="T24" fmla="*/ 27 w 109"/>
                  <a:gd name="T25" fmla="*/ 1 h 132"/>
                  <a:gd name="T26" fmla="*/ 26 w 109"/>
                  <a:gd name="T27" fmla="*/ 0 h 132"/>
                  <a:gd name="T28" fmla="*/ 22 w 109"/>
                  <a:gd name="T29" fmla="*/ 0 h 132"/>
                  <a:gd name="T30" fmla="*/ 3 w 109"/>
                  <a:gd name="T31" fmla="*/ 10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132"/>
                  <a:gd name="T50" fmla="*/ 109 w 109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132">
                    <a:moveTo>
                      <a:pt x="8" y="20"/>
                    </a:moveTo>
                    <a:lnTo>
                      <a:pt x="2" y="26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41" y="125"/>
                    </a:lnTo>
                    <a:lnTo>
                      <a:pt x="43" y="130"/>
                    </a:lnTo>
                    <a:lnTo>
                      <a:pt x="47" y="132"/>
                    </a:lnTo>
                    <a:lnTo>
                      <a:pt x="57" y="132"/>
                    </a:lnTo>
                    <a:lnTo>
                      <a:pt x="103" y="113"/>
                    </a:lnTo>
                    <a:lnTo>
                      <a:pt x="109" y="105"/>
                    </a:lnTo>
                    <a:lnTo>
                      <a:pt x="109" y="97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FFC3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6" name="Freeform 234"/>
              <p:cNvSpPr>
                <a:spLocks/>
              </p:cNvSpPr>
              <p:nvPr/>
            </p:nvSpPr>
            <p:spPr bwMode="auto">
              <a:xfrm rot="2760634">
                <a:off x="3437" y="2693"/>
                <a:ext cx="68" cy="91"/>
              </a:xfrm>
              <a:custGeom>
                <a:avLst/>
                <a:gdLst>
                  <a:gd name="T0" fmla="*/ 3 w 107"/>
                  <a:gd name="T1" fmla="*/ 9 h 128"/>
                  <a:gd name="T2" fmla="*/ 2 w 107"/>
                  <a:gd name="T3" fmla="*/ 10 h 128"/>
                  <a:gd name="T4" fmla="*/ 1 w 107"/>
                  <a:gd name="T5" fmla="*/ 12 h 128"/>
                  <a:gd name="T6" fmla="*/ 0 w 107"/>
                  <a:gd name="T7" fmla="*/ 16 h 128"/>
                  <a:gd name="T8" fmla="*/ 1 w 107"/>
                  <a:gd name="T9" fmla="*/ 18 h 128"/>
                  <a:gd name="T10" fmla="*/ 16 w 107"/>
                  <a:gd name="T11" fmla="*/ 61 h 128"/>
                  <a:gd name="T12" fmla="*/ 17 w 107"/>
                  <a:gd name="T13" fmla="*/ 63 h 128"/>
                  <a:gd name="T14" fmla="*/ 18 w 107"/>
                  <a:gd name="T15" fmla="*/ 65 h 128"/>
                  <a:gd name="T16" fmla="*/ 22 w 107"/>
                  <a:gd name="T17" fmla="*/ 65 h 128"/>
                  <a:gd name="T18" fmla="*/ 41 w 107"/>
                  <a:gd name="T19" fmla="*/ 55 h 128"/>
                  <a:gd name="T20" fmla="*/ 43 w 107"/>
                  <a:gd name="T21" fmla="*/ 51 h 128"/>
                  <a:gd name="T22" fmla="*/ 43 w 107"/>
                  <a:gd name="T23" fmla="*/ 46 h 128"/>
                  <a:gd name="T24" fmla="*/ 27 w 107"/>
                  <a:gd name="T25" fmla="*/ 3 h 128"/>
                  <a:gd name="T26" fmla="*/ 25 w 107"/>
                  <a:gd name="T27" fmla="*/ 0 h 128"/>
                  <a:gd name="T28" fmla="*/ 22 w 107"/>
                  <a:gd name="T29" fmla="*/ 0 h 128"/>
                  <a:gd name="T30" fmla="*/ 3 w 107"/>
                  <a:gd name="T31" fmla="*/ 9 h 1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28"/>
                  <a:gd name="T50" fmla="*/ 107 w 107"/>
                  <a:gd name="T51" fmla="*/ 128 h 1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28">
                    <a:moveTo>
                      <a:pt x="8" y="18"/>
                    </a:moveTo>
                    <a:lnTo>
                      <a:pt x="4" y="20"/>
                    </a:lnTo>
                    <a:lnTo>
                      <a:pt x="2" y="24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39" y="121"/>
                    </a:lnTo>
                    <a:lnTo>
                      <a:pt x="41" y="125"/>
                    </a:lnTo>
                    <a:lnTo>
                      <a:pt x="45" y="128"/>
                    </a:lnTo>
                    <a:lnTo>
                      <a:pt x="55" y="128"/>
                    </a:lnTo>
                    <a:lnTo>
                      <a:pt x="101" y="109"/>
                    </a:lnTo>
                    <a:lnTo>
                      <a:pt x="107" y="101"/>
                    </a:lnTo>
                    <a:lnTo>
                      <a:pt x="107" y="92"/>
                    </a:lnTo>
                    <a:lnTo>
                      <a:pt x="68" y="6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C3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7" name="Freeform 235"/>
              <p:cNvSpPr>
                <a:spLocks/>
              </p:cNvSpPr>
              <p:nvPr/>
            </p:nvSpPr>
            <p:spPr bwMode="auto">
              <a:xfrm rot="2760634">
                <a:off x="3438" y="2695"/>
                <a:ext cx="67" cy="88"/>
              </a:xfrm>
              <a:custGeom>
                <a:avLst/>
                <a:gdLst>
                  <a:gd name="T0" fmla="*/ 3 w 105"/>
                  <a:gd name="T1" fmla="*/ 9 h 123"/>
                  <a:gd name="T2" fmla="*/ 1 w 105"/>
                  <a:gd name="T3" fmla="*/ 12 h 123"/>
                  <a:gd name="T4" fmla="*/ 0 w 105"/>
                  <a:gd name="T5" fmla="*/ 15 h 123"/>
                  <a:gd name="T6" fmla="*/ 1 w 105"/>
                  <a:gd name="T7" fmla="*/ 17 h 123"/>
                  <a:gd name="T8" fmla="*/ 16 w 105"/>
                  <a:gd name="T9" fmla="*/ 60 h 123"/>
                  <a:gd name="T10" fmla="*/ 17 w 105"/>
                  <a:gd name="T11" fmla="*/ 62 h 123"/>
                  <a:gd name="T12" fmla="*/ 19 w 105"/>
                  <a:gd name="T13" fmla="*/ 63 h 123"/>
                  <a:gd name="T14" fmla="*/ 22 w 105"/>
                  <a:gd name="T15" fmla="*/ 63 h 123"/>
                  <a:gd name="T16" fmla="*/ 40 w 105"/>
                  <a:gd name="T17" fmla="*/ 54 h 123"/>
                  <a:gd name="T18" fmla="*/ 43 w 105"/>
                  <a:gd name="T19" fmla="*/ 51 h 123"/>
                  <a:gd name="T20" fmla="*/ 43 w 105"/>
                  <a:gd name="T21" fmla="*/ 46 h 123"/>
                  <a:gd name="T22" fmla="*/ 27 w 105"/>
                  <a:gd name="T23" fmla="*/ 3 h 123"/>
                  <a:gd name="T24" fmla="*/ 27 w 105"/>
                  <a:gd name="T25" fmla="*/ 1 h 123"/>
                  <a:gd name="T26" fmla="*/ 26 w 105"/>
                  <a:gd name="T27" fmla="*/ 0 h 123"/>
                  <a:gd name="T28" fmla="*/ 21 w 105"/>
                  <a:gd name="T29" fmla="*/ 0 h 123"/>
                  <a:gd name="T30" fmla="*/ 3 w 105"/>
                  <a:gd name="T31" fmla="*/ 9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123"/>
                  <a:gd name="T50" fmla="*/ 105 w 105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123">
                    <a:moveTo>
                      <a:pt x="8" y="18"/>
                    </a:moveTo>
                    <a:lnTo>
                      <a:pt x="2" y="24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39" y="117"/>
                    </a:lnTo>
                    <a:lnTo>
                      <a:pt x="41" y="121"/>
                    </a:lnTo>
                    <a:lnTo>
                      <a:pt x="45" y="123"/>
                    </a:lnTo>
                    <a:lnTo>
                      <a:pt x="55" y="123"/>
                    </a:lnTo>
                    <a:lnTo>
                      <a:pt x="99" y="105"/>
                    </a:lnTo>
                    <a:lnTo>
                      <a:pt x="105" y="99"/>
                    </a:lnTo>
                    <a:lnTo>
                      <a:pt x="105" y="90"/>
                    </a:lnTo>
                    <a:lnTo>
                      <a:pt x="68" y="6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C4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8" name="Freeform 236"/>
              <p:cNvSpPr>
                <a:spLocks/>
              </p:cNvSpPr>
              <p:nvPr/>
            </p:nvSpPr>
            <p:spPr bwMode="auto">
              <a:xfrm rot="2760634">
                <a:off x="3439" y="2696"/>
                <a:ext cx="64" cy="84"/>
              </a:xfrm>
              <a:custGeom>
                <a:avLst/>
                <a:gdLst>
                  <a:gd name="T0" fmla="*/ 3 w 101"/>
                  <a:gd name="T1" fmla="*/ 9 h 119"/>
                  <a:gd name="T2" fmla="*/ 1 w 101"/>
                  <a:gd name="T3" fmla="*/ 13 h 119"/>
                  <a:gd name="T4" fmla="*/ 0 w 101"/>
                  <a:gd name="T5" fmla="*/ 14 h 119"/>
                  <a:gd name="T6" fmla="*/ 1 w 101"/>
                  <a:gd name="T7" fmla="*/ 16 h 119"/>
                  <a:gd name="T8" fmla="*/ 15 w 101"/>
                  <a:gd name="T9" fmla="*/ 56 h 119"/>
                  <a:gd name="T10" fmla="*/ 16 w 101"/>
                  <a:gd name="T11" fmla="*/ 59 h 119"/>
                  <a:gd name="T12" fmla="*/ 17 w 101"/>
                  <a:gd name="T13" fmla="*/ 59 h 119"/>
                  <a:gd name="T14" fmla="*/ 22 w 101"/>
                  <a:gd name="T15" fmla="*/ 59 h 119"/>
                  <a:gd name="T16" fmla="*/ 38 w 101"/>
                  <a:gd name="T17" fmla="*/ 50 h 119"/>
                  <a:gd name="T18" fmla="*/ 41 w 101"/>
                  <a:gd name="T19" fmla="*/ 47 h 119"/>
                  <a:gd name="T20" fmla="*/ 41 w 101"/>
                  <a:gd name="T21" fmla="*/ 43 h 119"/>
                  <a:gd name="T22" fmla="*/ 26 w 101"/>
                  <a:gd name="T23" fmla="*/ 3 h 119"/>
                  <a:gd name="T24" fmla="*/ 23 w 101"/>
                  <a:gd name="T25" fmla="*/ 0 h 119"/>
                  <a:gd name="T26" fmla="*/ 20 w 101"/>
                  <a:gd name="T27" fmla="*/ 0 h 119"/>
                  <a:gd name="T28" fmla="*/ 3 w 101"/>
                  <a:gd name="T29" fmla="*/ 9 h 1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119"/>
                  <a:gd name="T47" fmla="*/ 101 w 101"/>
                  <a:gd name="T48" fmla="*/ 119 h 1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119">
                    <a:moveTo>
                      <a:pt x="6" y="18"/>
                    </a:moveTo>
                    <a:lnTo>
                      <a:pt x="2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37" y="113"/>
                    </a:lnTo>
                    <a:lnTo>
                      <a:pt x="39" y="117"/>
                    </a:lnTo>
                    <a:lnTo>
                      <a:pt x="43" y="119"/>
                    </a:lnTo>
                    <a:lnTo>
                      <a:pt x="53" y="119"/>
                    </a:lnTo>
                    <a:lnTo>
                      <a:pt x="95" y="101"/>
                    </a:lnTo>
                    <a:lnTo>
                      <a:pt x="101" y="95"/>
                    </a:lnTo>
                    <a:lnTo>
                      <a:pt x="101" y="86"/>
                    </a:lnTo>
                    <a:lnTo>
                      <a:pt x="64" y="6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FC5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79" name="Freeform 237"/>
              <p:cNvSpPr>
                <a:spLocks/>
              </p:cNvSpPr>
              <p:nvPr/>
            </p:nvSpPr>
            <p:spPr bwMode="auto">
              <a:xfrm rot="2760634">
                <a:off x="3441" y="2698"/>
                <a:ext cx="61" cy="82"/>
              </a:xfrm>
              <a:custGeom>
                <a:avLst/>
                <a:gdLst>
                  <a:gd name="T0" fmla="*/ 3 w 97"/>
                  <a:gd name="T1" fmla="*/ 8 h 115"/>
                  <a:gd name="T2" fmla="*/ 2 w 97"/>
                  <a:gd name="T3" fmla="*/ 9 h 115"/>
                  <a:gd name="T4" fmla="*/ 1 w 97"/>
                  <a:gd name="T5" fmla="*/ 11 h 115"/>
                  <a:gd name="T6" fmla="*/ 0 w 97"/>
                  <a:gd name="T7" fmla="*/ 14 h 115"/>
                  <a:gd name="T8" fmla="*/ 1 w 97"/>
                  <a:gd name="T9" fmla="*/ 16 h 115"/>
                  <a:gd name="T10" fmla="*/ 14 w 97"/>
                  <a:gd name="T11" fmla="*/ 56 h 115"/>
                  <a:gd name="T12" fmla="*/ 14 w 97"/>
                  <a:gd name="T13" fmla="*/ 58 h 115"/>
                  <a:gd name="T14" fmla="*/ 16 w 97"/>
                  <a:gd name="T15" fmla="*/ 58 h 115"/>
                  <a:gd name="T16" fmla="*/ 20 w 97"/>
                  <a:gd name="T17" fmla="*/ 58 h 115"/>
                  <a:gd name="T18" fmla="*/ 36 w 97"/>
                  <a:gd name="T19" fmla="*/ 51 h 115"/>
                  <a:gd name="T20" fmla="*/ 38 w 97"/>
                  <a:gd name="T21" fmla="*/ 47 h 115"/>
                  <a:gd name="T22" fmla="*/ 38 w 97"/>
                  <a:gd name="T23" fmla="*/ 43 h 115"/>
                  <a:gd name="T24" fmla="*/ 25 w 97"/>
                  <a:gd name="T25" fmla="*/ 3 h 115"/>
                  <a:gd name="T26" fmla="*/ 22 w 97"/>
                  <a:gd name="T27" fmla="*/ 0 h 115"/>
                  <a:gd name="T28" fmla="*/ 19 w 97"/>
                  <a:gd name="T29" fmla="*/ 0 h 115"/>
                  <a:gd name="T30" fmla="*/ 3 w 97"/>
                  <a:gd name="T31" fmla="*/ 8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"/>
                  <a:gd name="T49" fmla="*/ 0 h 115"/>
                  <a:gd name="T50" fmla="*/ 97 w 97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" h="115">
                    <a:moveTo>
                      <a:pt x="6" y="16"/>
                    </a:moveTo>
                    <a:lnTo>
                      <a:pt x="4" y="18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35" y="109"/>
                    </a:lnTo>
                    <a:lnTo>
                      <a:pt x="37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91" y="99"/>
                    </a:lnTo>
                    <a:lnTo>
                      <a:pt x="97" y="93"/>
                    </a:lnTo>
                    <a:lnTo>
                      <a:pt x="97" y="84"/>
                    </a:lnTo>
                    <a:lnTo>
                      <a:pt x="62" y="6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6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0" name="Freeform 238"/>
              <p:cNvSpPr>
                <a:spLocks/>
              </p:cNvSpPr>
              <p:nvPr/>
            </p:nvSpPr>
            <p:spPr bwMode="auto">
              <a:xfrm rot="2760634">
                <a:off x="3442" y="2699"/>
                <a:ext cx="59" cy="80"/>
              </a:xfrm>
              <a:custGeom>
                <a:avLst/>
                <a:gdLst>
                  <a:gd name="T0" fmla="*/ 3 w 93"/>
                  <a:gd name="T1" fmla="*/ 9 h 111"/>
                  <a:gd name="T2" fmla="*/ 1 w 93"/>
                  <a:gd name="T3" fmla="*/ 12 h 111"/>
                  <a:gd name="T4" fmla="*/ 0 w 93"/>
                  <a:gd name="T5" fmla="*/ 14 h 111"/>
                  <a:gd name="T6" fmla="*/ 1 w 93"/>
                  <a:gd name="T7" fmla="*/ 16 h 111"/>
                  <a:gd name="T8" fmla="*/ 14 w 93"/>
                  <a:gd name="T9" fmla="*/ 55 h 111"/>
                  <a:gd name="T10" fmla="*/ 16 w 93"/>
                  <a:gd name="T11" fmla="*/ 58 h 111"/>
                  <a:gd name="T12" fmla="*/ 19 w 93"/>
                  <a:gd name="T13" fmla="*/ 58 h 111"/>
                  <a:gd name="T14" fmla="*/ 35 w 93"/>
                  <a:gd name="T15" fmla="*/ 49 h 111"/>
                  <a:gd name="T16" fmla="*/ 37 w 93"/>
                  <a:gd name="T17" fmla="*/ 46 h 111"/>
                  <a:gd name="T18" fmla="*/ 37 w 93"/>
                  <a:gd name="T19" fmla="*/ 42 h 111"/>
                  <a:gd name="T20" fmla="*/ 24 w 93"/>
                  <a:gd name="T21" fmla="*/ 3 h 111"/>
                  <a:gd name="T22" fmla="*/ 22 w 93"/>
                  <a:gd name="T23" fmla="*/ 0 h 111"/>
                  <a:gd name="T24" fmla="*/ 18 w 93"/>
                  <a:gd name="T25" fmla="*/ 0 h 111"/>
                  <a:gd name="T26" fmla="*/ 3 w 93"/>
                  <a:gd name="T27" fmla="*/ 9 h 1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3"/>
                  <a:gd name="T43" fmla="*/ 0 h 111"/>
                  <a:gd name="T44" fmla="*/ 93 w 93"/>
                  <a:gd name="T45" fmla="*/ 111 h 1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3" h="111">
                    <a:moveTo>
                      <a:pt x="6" y="16"/>
                    </a:moveTo>
                    <a:lnTo>
                      <a:pt x="2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35" y="107"/>
                    </a:lnTo>
                    <a:lnTo>
                      <a:pt x="41" y="111"/>
                    </a:lnTo>
                    <a:lnTo>
                      <a:pt x="47" y="111"/>
                    </a:lnTo>
                    <a:lnTo>
                      <a:pt x="86" y="95"/>
                    </a:lnTo>
                    <a:lnTo>
                      <a:pt x="93" y="89"/>
                    </a:lnTo>
                    <a:lnTo>
                      <a:pt x="93" y="80"/>
                    </a:lnTo>
                    <a:lnTo>
                      <a:pt x="60" y="6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1" name="Freeform 239"/>
              <p:cNvSpPr>
                <a:spLocks/>
              </p:cNvSpPr>
              <p:nvPr/>
            </p:nvSpPr>
            <p:spPr bwMode="auto">
              <a:xfrm rot="2760634">
                <a:off x="3443" y="2701"/>
                <a:ext cx="58" cy="76"/>
              </a:xfrm>
              <a:custGeom>
                <a:avLst/>
                <a:gdLst>
                  <a:gd name="T0" fmla="*/ 3 w 91"/>
                  <a:gd name="T1" fmla="*/ 8 h 107"/>
                  <a:gd name="T2" fmla="*/ 1 w 91"/>
                  <a:gd name="T3" fmla="*/ 11 h 107"/>
                  <a:gd name="T4" fmla="*/ 0 w 91"/>
                  <a:gd name="T5" fmla="*/ 13 h 107"/>
                  <a:gd name="T6" fmla="*/ 1 w 91"/>
                  <a:gd name="T7" fmla="*/ 15 h 107"/>
                  <a:gd name="T8" fmla="*/ 13 w 91"/>
                  <a:gd name="T9" fmla="*/ 52 h 107"/>
                  <a:gd name="T10" fmla="*/ 16 w 91"/>
                  <a:gd name="T11" fmla="*/ 54 h 107"/>
                  <a:gd name="T12" fmla="*/ 19 w 91"/>
                  <a:gd name="T13" fmla="*/ 54 h 107"/>
                  <a:gd name="T14" fmla="*/ 35 w 91"/>
                  <a:gd name="T15" fmla="*/ 46 h 107"/>
                  <a:gd name="T16" fmla="*/ 37 w 91"/>
                  <a:gd name="T17" fmla="*/ 43 h 107"/>
                  <a:gd name="T18" fmla="*/ 37 w 91"/>
                  <a:gd name="T19" fmla="*/ 39 h 107"/>
                  <a:gd name="T20" fmla="*/ 24 w 91"/>
                  <a:gd name="T21" fmla="*/ 2 h 107"/>
                  <a:gd name="T22" fmla="*/ 21 w 91"/>
                  <a:gd name="T23" fmla="*/ 0 h 107"/>
                  <a:gd name="T24" fmla="*/ 18 w 91"/>
                  <a:gd name="T25" fmla="*/ 0 h 107"/>
                  <a:gd name="T26" fmla="*/ 3 w 91"/>
                  <a:gd name="T27" fmla="*/ 8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1"/>
                  <a:gd name="T43" fmla="*/ 0 h 107"/>
                  <a:gd name="T44" fmla="*/ 91 w 91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1" h="107">
                    <a:moveTo>
                      <a:pt x="6" y="16"/>
                    </a:moveTo>
                    <a:lnTo>
                      <a:pt x="2" y="23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33" y="103"/>
                    </a:lnTo>
                    <a:lnTo>
                      <a:pt x="39" y="107"/>
                    </a:lnTo>
                    <a:lnTo>
                      <a:pt x="47" y="107"/>
                    </a:lnTo>
                    <a:lnTo>
                      <a:pt x="87" y="91"/>
                    </a:lnTo>
                    <a:lnTo>
                      <a:pt x="91" y="85"/>
                    </a:lnTo>
                    <a:lnTo>
                      <a:pt x="91" y="78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2" name="Freeform 240"/>
              <p:cNvSpPr>
                <a:spLocks/>
              </p:cNvSpPr>
              <p:nvPr/>
            </p:nvSpPr>
            <p:spPr bwMode="auto">
              <a:xfrm rot="2760634">
                <a:off x="3444" y="2702"/>
                <a:ext cx="56" cy="74"/>
              </a:xfrm>
              <a:custGeom>
                <a:avLst/>
                <a:gdLst>
                  <a:gd name="T0" fmla="*/ 3 w 87"/>
                  <a:gd name="T1" fmla="*/ 7 h 103"/>
                  <a:gd name="T2" fmla="*/ 1 w 87"/>
                  <a:gd name="T3" fmla="*/ 11 h 103"/>
                  <a:gd name="T4" fmla="*/ 0 w 87"/>
                  <a:gd name="T5" fmla="*/ 12 h 103"/>
                  <a:gd name="T6" fmla="*/ 1 w 87"/>
                  <a:gd name="T7" fmla="*/ 14 h 103"/>
                  <a:gd name="T8" fmla="*/ 14 w 87"/>
                  <a:gd name="T9" fmla="*/ 51 h 103"/>
                  <a:gd name="T10" fmla="*/ 16 w 87"/>
                  <a:gd name="T11" fmla="*/ 53 h 103"/>
                  <a:gd name="T12" fmla="*/ 19 w 87"/>
                  <a:gd name="T13" fmla="*/ 53 h 103"/>
                  <a:gd name="T14" fmla="*/ 34 w 87"/>
                  <a:gd name="T15" fmla="*/ 46 h 103"/>
                  <a:gd name="T16" fmla="*/ 36 w 87"/>
                  <a:gd name="T17" fmla="*/ 43 h 103"/>
                  <a:gd name="T18" fmla="*/ 36 w 87"/>
                  <a:gd name="T19" fmla="*/ 40 h 103"/>
                  <a:gd name="T20" fmla="*/ 23 w 87"/>
                  <a:gd name="T21" fmla="*/ 2 h 103"/>
                  <a:gd name="T22" fmla="*/ 21 w 87"/>
                  <a:gd name="T23" fmla="*/ 0 h 103"/>
                  <a:gd name="T24" fmla="*/ 18 w 87"/>
                  <a:gd name="T25" fmla="*/ 0 h 103"/>
                  <a:gd name="T26" fmla="*/ 3 w 87"/>
                  <a:gd name="T27" fmla="*/ 7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7"/>
                  <a:gd name="T43" fmla="*/ 0 h 103"/>
                  <a:gd name="T44" fmla="*/ 87 w 87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7" h="103">
                    <a:moveTo>
                      <a:pt x="6" y="14"/>
                    </a:moveTo>
                    <a:lnTo>
                      <a:pt x="2" y="21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33" y="99"/>
                    </a:lnTo>
                    <a:lnTo>
                      <a:pt x="39" y="103"/>
                    </a:lnTo>
                    <a:lnTo>
                      <a:pt x="45" y="103"/>
                    </a:lnTo>
                    <a:lnTo>
                      <a:pt x="82" y="89"/>
                    </a:lnTo>
                    <a:lnTo>
                      <a:pt x="87" y="83"/>
                    </a:lnTo>
                    <a:lnTo>
                      <a:pt x="87" y="76"/>
                    </a:lnTo>
                    <a:lnTo>
                      <a:pt x="56" y="4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C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3" name="Freeform 241"/>
              <p:cNvSpPr>
                <a:spLocks/>
              </p:cNvSpPr>
              <p:nvPr/>
            </p:nvSpPr>
            <p:spPr bwMode="auto">
              <a:xfrm rot="2760634">
                <a:off x="3444" y="2703"/>
                <a:ext cx="54" cy="70"/>
              </a:xfrm>
              <a:custGeom>
                <a:avLst/>
                <a:gdLst>
                  <a:gd name="T0" fmla="*/ 3 w 85"/>
                  <a:gd name="T1" fmla="*/ 8 h 99"/>
                  <a:gd name="T2" fmla="*/ 1 w 85"/>
                  <a:gd name="T3" fmla="*/ 11 h 99"/>
                  <a:gd name="T4" fmla="*/ 0 w 85"/>
                  <a:gd name="T5" fmla="*/ 11 h 99"/>
                  <a:gd name="T6" fmla="*/ 1 w 85"/>
                  <a:gd name="T7" fmla="*/ 13 h 99"/>
                  <a:gd name="T8" fmla="*/ 13 w 85"/>
                  <a:gd name="T9" fmla="*/ 47 h 99"/>
                  <a:gd name="T10" fmla="*/ 15 w 85"/>
                  <a:gd name="T11" fmla="*/ 49 h 99"/>
                  <a:gd name="T12" fmla="*/ 17 w 85"/>
                  <a:gd name="T13" fmla="*/ 49 h 99"/>
                  <a:gd name="T14" fmla="*/ 32 w 85"/>
                  <a:gd name="T15" fmla="*/ 42 h 99"/>
                  <a:gd name="T16" fmla="*/ 34 w 85"/>
                  <a:gd name="T17" fmla="*/ 39 h 99"/>
                  <a:gd name="T18" fmla="*/ 34 w 85"/>
                  <a:gd name="T19" fmla="*/ 36 h 99"/>
                  <a:gd name="T20" fmla="*/ 22 w 85"/>
                  <a:gd name="T21" fmla="*/ 2 h 99"/>
                  <a:gd name="T22" fmla="*/ 22 w 85"/>
                  <a:gd name="T23" fmla="*/ 1 h 99"/>
                  <a:gd name="T24" fmla="*/ 20 w 85"/>
                  <a:gd name="T25" fmla="*/ 0 h 99"/>
                  <a:gd name="T26" fmla="*/ 17 w 85"/>
                  <a:gd name="T27" fmla="*/ 0 h 99"/>
                  <a:gd name="T28" fmla="*/ 3 w 85"/>
                  <a:gd name="T29" fmla="*/ 8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99"/>
                  <a:gd name="T47" fmla="*/ 85 w 85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99">
                    <a:moveTo>
                      <a:pt x="6" y="15"/>
                    </a:moveTo>
                    <a:lnTo>
                      <a:pt x="2" y="21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31" y="95"/>
                    </a:lnTo>
                    <a:lnTo>
                      <a:pt x="37" y="99"/>
                    </a:lnTo>
                    <a:lnTo>
                      <a:pt x="43" y="99"/>
                    </a:lnTo>
                    <a:lnTo>
                      <a:pt x="80" y="85"/>
                    </a:lnTo>
                    <a:lnTo>
                      <a:pt x="85" y="78"/>
                    </a:lnTo>
                    <a:lnTo>
                      <a:pt x="85" y="72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C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4" name="Freeform 242"/>
              <p:cNvSpPr>
                <a:spLocks/>
              </p:cNvSpPr>
              <p:nvPr/>
            </p:nvSpPr>
            <p:spPr bwMode="auto">
              <a:xfrm rot="2760634">
                <a:off x="3446" y="2704"/>
                <a:ext cx="50" cy="68"/>
              </a:xfrm>
              <a:custGeom>
                <a:avLst/>
                <a:gdLst>
                  <a:gd name="T0" fmla="*/ 3 w 80"/>
                  <a:gd name="T1" fmla="*/ 8 h 95"/>
                  <a:gd name="T2" fmla="*/ 2 w 80"/>
                  <a:gd name="T3" fmla="*/ 9 h 95"/>
                  <a:gd name="T4" fmla="*/ 1 w 80"/>
                  <a:gd name="T5" fmla="*/ 10 h 95"/>
                  <a:gd name="T6" fmla="*/ 0 w 80"/>
                  <a:gd name="T7" fmla="*/ 11 h 95"/>
                  <a:gd name="T8" fmla="*/ 1 w 80"/>
                  <a:gd name="T9" fmla="*/ 13 h 95"/>
                  <a:gd name="T10" fmla="*/ 12 w 80"/>
                  <a:gd name="T11" fmla="*/ 47 h 95"/>
                  <a:gd name="T12" fmla="*/ 13 w 80"/>
                  <a:gd name="T13" fmla="*/ 48 h 95"/>
                  <a:gd name="T14" fmla="*/ 14 w 80"/>
                  <a:gd name="T15" fmla="*/ 49 h 95"/>
                  <a:gd name="T16" fmla="*/ 16 w 80"/>
                  <a:gd name="T17" fmla="*/ 49 h 95"/>
                  <a:gd name="T18" fmla="*/ 30 w 80"/>
                  <a:gd name="T19" fmla="*/ 42 h 95"/>
                  <a:gd name="T20" fmla="*/ 31 w 80"/>
                  <a:gd name="T21" fmla="*/ 39 h 95"/>
                  <a:gd name="T22" fmla="*/ 31 w 80"/>
                  <a:gd name="T23" fmla="*/ 36 h 95"/>
                  <a:gd name="T24" fmla="*/ 21 w 80"/>
                  <a:gd name="T25" fmla="*/ 2 h 95"/>
                  <a:gd name="T26" fmla="*/ 18 w 80"/>
                  <a:gd name="T27" fmla="*/ 0 h 95"/>
                  <a:gd name="T28" fmla="*/ 15 w 80"/>
                  <a:gd name="T29" fmla="*/ 0 h 95"/>
                  <a:gd name="T30" fmla="*/ 3 w 80"/>
                  <a:gd name="T31" fmla="*/ 8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0"/>
                  <a:gd name="T49" fmla="*/ 0 h 95"/>
                  <a:gd name="T50" fmla="*/ 80 w 80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0" h="95">
                    <a:moveTo>
                      <a:pt x="6" y="15"/>
                    </a:moveTo>
                    <a:lnTo>
                      <a:pt x="4" y="17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31" y="91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41" y="95"/>
                    </a:lnTo>
                    <a:lnTo>
                      <a:pt x="76" y="81"/>
                    </a:lnTo>
                    <a:lnTo>
                      <a:pt x="80" y="76"/>
                    </a:lnTo>
                    <a:lnTo>
                      <a:pt x="80" y="70"/>
                    </a:lnTo>
                    <a:lnTo>
                      <a:pt x="52" y="4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CA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5" name="Freeform 243"/>
              <p:cNvSpPr>
                <a:spLocks/>
              </p:cNvSpPr>
              <p:nvPr/>
            </p:nvSpPr>
            <p:spPr bwMode="auto">
              <a:xfrm rot="2760634">
                <a:off x="3447" y="2706"/>
                <a:ext cx="48" cy="64"/>
              </a:xfrm>
              <a:custGeom>
                <a:avLst/>
                <a:gdLst>
                  <a:gd name="T0" fmla="*/ 3 w 76"/>
                  <a:gd name="T1" fmla="*/ 6 h 91"/>
                  <a:gd name="T2" fmla="*/ 1 w 76"/>
                  <a:gd name="T3" fmla="*/ 9 h 91"/>
                  <a:gd name="T4" fmla="*/ 0 w 76"/>
                  <a:gd name="T5" fmla="*/ 11 h 91"/>
                  <a:gd name="T6" fmla="*/ 1 w 76"/>
                  <a:gd name="T7" fmla="*/ 13 h 91"/>
                  <a:gd name="T8" fmla="*/ 11 w 76"/>
                  <a:gd name="T9" fmla="*/ 43 h 91"/>
                  <a:gd name="T10" fmla="*/ 13 w 76"/>
                  <a:gd name="T11" fmla="*/ 45 h 91"/>
                  <a:gd name="T12" fmla="*/ 16 w 76"/>
                  <a:gd name="T13" fmla="*/ 45 h 91"/>
                  <a:gd name="T14" fmla="*/ 28 w 76"/>
                  <a:gd name="T15" fmla="*/ 39 h 91"/>
                  <a:gd name="T16" fmla="*/ 30 w 76"/>
                  <a:gd name="T17" fmla="*/ 36 h 91"/>
                  <a:gd name="T18" fmla="*/ 30 w 76"/>
                  <a:gd name="T19" fmla="*/ 32 h 91"/>
                  <a:gd name="T20" fmla="*/ 20 w 76"/>
                  <a:gd name="T21" fmla="*/ 2 h 91"/>
                  <a:gd name="T22" fmla="*/ 17 w 76"/>
                  <a:gd name="T23" fmla="*/ 0 h 91"/>
                  <a:gd name="T24" fmla="*/ 15 w 76"/>
                  <a:gd name="T25" fmla="*/ 0 h 91"/>
                  <a:gd name="T26" fmla="*/ 3 w 76"/>
                  <a:gd name="T27" fmla="*/ 6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91"/>
                  <a:gd name="T44" fmla="*/ 76 w 76"/>
                  <a:gd name="T45" fmla="*/ 91 h 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91">
                    <a:moveTo>
                      <a:pt x="6" y="13"/>
                    </a:moveTo>
                    <a:lnTo>
                      <a:pt x="2" y="19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9" y="87"/>
                    </a:lnTo>
                    <a:lnTo>
                      <a:pt x="33" y="91"/>
                    </a:lnTo>
                    <a:lnTo>
                      <a:pt x="39" y="91"/>
                    </a:lnTo>
                    <a:lnTo>
                      <a:pt x="72" y="79"/>
                    </a:lnTo>
                    <a:lnTo>
                      <a:pt x="76" y="72"/>
                    </a:lnTo>
                    <a:lnTo>
                      <a:pt x="76" y="66"/>
                    </a:lnTo>
                    <a:lnTo>
                      <a:pt x="50" y="4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C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6" name="Freeform 244"/>
              <p:cNvSpPr>
                <a:spLocks/>
              </p:cNvSpPr>
              <p:nvPr/>
            </p:nvSpPr>
            <p:spPr bwMode="auto">
              <a:xfrm rot="2760634">
                <a:off x="3448" y="2707"/>
                <a:ext cx="46" cy="62"/>
              </a:xfrm>
              <a:custGeom>
                <a:avLst/>
                <a:gdLst>
                  <a:gd name="T0" fmla="*/ 3 w 72"/>
                  <a:gd name="T1" fmla="*/ 6 h 87"/>
                  <a:gd name="T2" fmla="*/ 1 w 72"/>
                  <a:gd name="T3" fmla="*/ 9 h 87"/>
                  <a:gd name="T4" fmla="*/ 0 w 72"/>
                  <a:gd name="T5" fmla="*/ 11 h 87"/>
                  <a:gd name="T6" fmla="*/ 1 w 72"/>
                  <a:gd name="T7" fmla="*/ 11 h 87"/>
                  <a:gd name="T8" fmla="*/ 11 w 72"/>
                  <a:gd name="T9" fmla="*/ 42 h 87"/>
                  <a:gd name="T10" fmla="*/ 13 w 72"/>
                  <a:gd name="T11" fmla="*/ 44 h 87"/>
                  <a:gd name="T12" fmla="*/ 15 w 72"/>
                  <a:gd name="T13" fmla="*/ 44 h 87"/>
                  <a:gd name="T14" fmla="*/ 27 w 72"/>
                  <a:gd name="T15" fmla="*/ 38 h 87"/>
                  <a:gd name="T16" fmla="*/ 29 w 72"/>
                  <a:gd name="T17" fmla="*/ 36 h 87"/>
                  <a:gd name="T18" fmla="*/ 29 w 72"/>
                  <a:gd name="T19" fmla="*/ 33 h 87"/>
                  <a:gd name="T20" fmla="*/ 20 w 72"/>
                  <a:gd name="T21" fmla="*/ 2 h 87"/>
                  <a:gd name="T22" fmla="*/ 17 w 72"/>
                  <a:gd name="T23" fmla="*/ 0 h 87"/>
                  <a:gd name="T24" fmla="*/ 14 w 72"/>
                  <a:gd name="T25" fmla="*/ 0 h 87"/>
                  <a:gd name="T26" fmla="*/ 3 w 72"/>
                  <a:gd name="T27" fmla="*/ 6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"/>
                  <a:gd name="T43" fmla="*/ 0 h 87"/>
                  <a:gd name="T44" fmla="*/ 72 w 72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" h="87">
                    <a:moveTo>
                      <a:pt x="6" y="13"/>
                    </a:moveTo>
                    <a:lnTo>
                      <a:pt x="2" y="17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27" y="83"/>
                    </a:lnTo>
                    <a:lnTo>
                      <a:pt x="31" y="87"/>
                    </a:lnTo>
                    <a:lnTo>
                      <a:pt x="37" y="87"/>
                    </a:lnTo>
                    <a:lnTo>
                      <a:pt x="68" y="75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48" y="4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CB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7" name="Freeform 245"/>
              <p:cNvSpPr>
                <a:spLocks/>
              </p:cNvSpPr>
              <p:nvPr/>
            </p:nvSpPr>
            <p:spPr bwMode="auto">
              <a:xfrm rot="2760634">
                <a:off x="3449" y="2708"/>
                <a:ext cx="45" cy="61"/>
              </a:xfrm>
              <a:custGeom>
                <a:avLst/>
                <a:gdLst>
                  <a:gd name="T0" fmla="*/ 2 w 70"/>
                  <a:gd name="T1" fmla="*/ 8 h 85"/>
                  <a:gd name="T2" fmla="*/ 1 w 70"/>
                  <a:gd name="T3" fmla="*/ 9 h 85"/>
                  <a:gd name="T4" fmla="*/ 0 w 70"/>
                  <a:gd name="T5" fmla="*/ 10 h 85"/>
                  <a:gd name="T6" fmla="*/ 0 w 70"/>
                  <a:gd name="T7" fmla="*/ 13 h 85"/>
                  <a:gd name="T8" fmla="*/ 11 w 70"/>
                  <a:gd name="T9" fmla="*/ 42 h 85"/>
                  <a:gd name="T10" fmla="*/ 12 w 70"/>
                  <a:gd name="T11" fmla="*/ 43 h 85"/>
                  <a:gd name="T12" fmla="*/ 13 w 70"/>
                  <a:gd name="T13" fmla="*/ 44 h 85"/>
                  <a:gd name="T14" fmla="*/ 15 w 70"/>
                  <a:gd name="T15" fmla="*/ 44 h 85"/>
                  <a:gd name="T16" fmla="*/ 27 w 70"/>
                  <a:gd name="T17" fmla="*/ 37 h 85"/>
                  <a:gd name="T18" fmla="*/ 29 w 70"/>
                  <a:gd name="T19" fmla="*/ 35 h 85"/>
                  <a:gd name="T20" fmla="*/ 29 w 70"/>
                  <a:gd name="T21" fmla="*/ 32 h 85"/>
                  <a:gd name="T22" fmla="*/ 19 w 70"/>
                  <a:gd name="T23" fmla="*/ 3 h 85"/>
                  <a:gd name="T24" fmla="*/ 17 w 70"/>
                  <a:gd name="T25" fmla="*/ 1 h 85"/>
                  <a:gd name="T26" fmla="*/ 15 w 70"/>
                  <a:gd name="T27" fmla="*/ 0 h 85"/>
                  <a:gd name="T28" fmla="*/ 2 w 70"/>
                  <a:gd name="T29" fmla="*/ 8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0"/>
                  <a:gd name="T46" fmla="*/ 0 h 85"/>
                  <a:gd name="T47" fmla="*/ 70 w 70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0" h="85">
                    <a:moveTo>
                      <a:pt x="4" y="15"/>
                    </a:moveTo>
                    <a:lnTo>
                      <a:pt x="2" y="17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7" y="81"/>
                    </a:lnTo>
                    <a:lnTo>
                      <a:pt x="29" y="83"/>
                    </a:lnTo>
                    <a:lnTo>
                      <a:pt x="31" y="85"/>
                    </a:lnTo>
                    <a:lnTo>
                      <a:pt x="37" y="85"/>
                    </a:lnTo>
                    <a:lnTo>
                      <a:pt x="66" y="72"/>
                    </a:lnTo>
                    <a:lnTo>
                      <a:pt x="70" y="68"/>
                    </a:lnTo>
                    <a:lnTo>
                      <a:pt x="70" y="62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FFCC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8" name="Freeform 246"/>
              <p:cNvSpPr>
                <a:spLocks/>
              </p:cNvSpPr>
              <p:nvPr/>
            </p:nvSpPr>
            <p:spPr bwMode="auto">
              <a:xfrm rot="2760634">
                <a:off x="3453" y="2713"/>
                <a:ext cx="36" cy="49"/>
              </a:xfrm>
              <a:custGeom>
                <a:avLst/>
                <a:gdLst>
                  <a:gd name="T0" fmla="*/ 2 w 56"/>
                  <a:gd name="T1" fmla="*/ 5 h 68"/>
                  <a:gd name="T2" fmla="*/ 0 w 56"/>
                  <a:gd name="T3" fmla="*/ 7 h 68"/>
                  <a:gd name="T4" fmla="*/ 0 w 56"/>
                  <a:gd name="T5" fmla="*/ 9 h 68"/>
                  <a:gd name="T6" fmla="*/ 9 w 56"/>
                  <a:gd name="T7" fmla="*/ 35 h 68"/>
                  <a:gd name="T8" fmla="*/ 10 w 56"/>
                  <a:gd name="T9" fmla="*/ 35 h 68"/>
                  <a:gd name="T10" fmla="*/ 12 w 56"/>
                  <a:gd name="T11" fmla="*/ 35 h 68"/>
                  <a:gd name="T12" fmla="*/ 23 w 56"/>
                  <a:gd name="T13" fmla="*/ 31 h 68"/>
                  <a:gd name="T14" fmla="*/ 23 w 56"/>
                  <a:gd name="T15" fmla="*/ 29 h 68"/>
                  <a:gd name="T16" fmla="*/ 23 w 56"/>
                  <a:gd name="T17" fmla="*/ 27 h 68"/>
                  <a:gd name="T18" fmla="*/ 15 w 56"/>
                  <a:gd name="T19" fmla="*/ 2 h 68"/>
                  <a:gd name="T20" fmla="*/ 14 w 56"/>
                  <a:gd name="T21" fmla="*/ 1 h 68"/>
                  <a:gd name="T22" fmla="*/ 12 w 56"/>
                  <a:gd name="T23" fmla="*/ 0 h 68"/>
                  <a:gd name="T24" fmla="*/ 2 w 56"/>
                  <a:gd name="T25" fmla="*/ 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68"/>
                  <a:gd name="T41" fmla="*/ 56 w 56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68">
                    <a:moveTo>
                      <a:pt x="5" y="10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1" y="66"/>
                    </a:lnTo>
                    <a:lnTo>
                      <a:pt x="25" y="68"/>
                    </a:lnTo>
                    <a:lnTo>
                      <a:pt x="29" y="68"/>
                    </a:lnTo>
                    <a:lnTo>
                      <a:pt x="54" y="59"/>
                    </a:lnTo>
                    <a:lnTo>
                      <a:pt x="56" y="55"/>
                    </a:lnTo>
                    <a:lnTo>
                      <a:pt x="56" y="51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E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89" name="Freeform 247"/>
              <p:cNvSpPr>
                <a:spLocks/>
              </p:cNvSpPr>
              <p:nvPr/>
            </p:nvSpPr>
            <p:spPr bwMode="auto">
              <a:xfrm rot="2760634">
                <a:off x="3455" y="2716"/>
                <a:ext cx="34" cy="45"/>
              </a:xfrm>
              <a:custGeom>
                <a:avLst/>
                <a:gdLst>
                  <a:gd name="T0" fmla="*/ 2 w 54"/>
                  <a:gd name="T1" fmla="*/ 5 h 64"/>
                  <a:gd name="T2" fmla="*/ 0 w 54"/>
                  <a:gd name="T3" fmla="*/ 7 h 64"/>
                  <a:gd name="T4" fmla="*/ 0 w 54"/>
                  <a:gd name="T5" fmla="*/ 9 h 64"/>
                  <a:gd name="T6" fmla="*/ 8 w 54"/>
                  <a:gd name="T7" fmla="*/ 30 h 64"/>
                  <a:gd name="T8" fmla="*/ 9 w 54"/>
                  <a:gd name="T9" fmla="*/ 32 h 64"/>
                  <a:gd name="T10" fmla="*/ 11 w 54"/>
                  <a:gd name="T11" fmla="*/ 32 h 64"/>
                  <a:gd name="T12" fmla="*/ 21 w 54"/>
                  <a:gd name="T13" fmla="*/ 27 h 64"/>
                  <a:gd name="T14" fmla="*/ 21 w 54"/>
                  <a:gd name="T15" fmla="*/ 25 h 64"/>
                  <a:gd name="T16" fmla="*/ 21 w 54"/>
                  <a:gd name="T17" fmla="*/ 23 h 64"/>
                  <a:gd name="T18" fmla="*/ 14 w 54"/>
                  <a:gd name="T19" fmla="*/ 2 h 64"/>
                  <a:gd name="T20" fmla="*/ 13 w 54"/>
                  <a:gd name="T21" fmla="*/ 1 h 64"/>
                  <a:gd name="T22" fmla="*/ 11 w 54"/>
                  <a:gd name="T23" fmla="*/ 0 h 64"/>
                  <a:gd name="T24" fmla="*/ 2 w 54"/>
                  <a:gd name="T25" fmla="*/ 5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64"/>
                  <a:gd name="T41" fmla="*/ 54 w 54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64">
                    <a:moveTo>
                      <a:pt x="5" y="10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1" y="61"/>
                    </a:lnTo>
                    <a:lnTo>
                      <a:pt x="23" y="64"/>
                    </a:lnTo>
                    <a:lnTo>
                      <a:pt x="29" y="64"/>
                    </a:lnTo>
                    <a:lnTo>
                      <a:pt x="52" y="55"/>
                    </a:lnTo>
                    <a:lnTo>
                      <a:pt x="54" y="51"/>
                    </a:lnTo>
                    <a:lnTo>
                      <a:pt x="54" y="47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E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0" name="Freeform 248"/>
              <p:cNvSpPr>
                <a:spLocks/>
              </p:cNvSpPr>
              <p:nvPr/>
            </p:nvSpPr>
            <p:spPr bwMode="auto">
              <a:xfrm rot="2760634">
                <a:off x="3455" y="2717"/>
                <a:ext cx="33" cy="42"/>
              </a:xfrm>
              <a:custGeom>
                <a:avLst/>
                <a:gdLst>
                  <a:gd name="T0" fmla="*/ 2 w 52"/>
                  <a:gd name="T1" fmla="*/ 5 h 59"/>
                  <a:gd name="T2" fmla="*/ 0 w 52"/>
                  <a:gd name="T3" fmla="*/ 6 h 59"/>
                  <a:gd name="T4" fmla="*/ 0 w 52"/>
                  <a:gd name="T5" fmla="*/ 8 h 59"/>
                  <a:gd name="T6" fmla="*/ 8 w 52"/>
                  <a:gd name="T7" fmla="*/ 29 h 59"/>
                  <a:gd name="T8" fmla="*/ 10 w 52"/>
                  <a:gd name="T9" fmla="*/ 30 h 59"/>
                  <a:gd name="T10" fmla="*/ 11 w 52"/>
                  <a:gd name="T11" fmla="*/ 30 h 59"/>
                  <a:gd name="T12" fmla="*/ 20 w 52"/>
                  <a:gd name="T13" fmla="*/ 26 h 59"/>
                  <a:gd name="T14" fmla="*/ 21 w 52"/>
                  <a:gd name="T15" fmla="*/ 25 h 59"/>
                  <a:gd name="T16" fmla="*/ 21 w 52"/>
                  <a:gd name="T17" fmla="*/ 23 h 59"/>
                  <a:gd name="T18" fmla="*/ 13 w 52"/>
                  <a:gd name="T19" fmla="*/ 2 h 59"/>
                  <a:gd name="T20" fmla="*/ 13 w 52"/>
                  <a:gd name="T21" fmla="*/ 1 h 59"/>
                  <a:gd name="T22" fmla="*/ 11 w 52"/>
                  <a:gd name="T23" fmla="*/ 0 h 59"/>
                  <a:gd name="T24" fmla="*/ 2 w 52"/>
                  <a:gd name="T25" fmla="*/ 5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59"/>
                  <a:gd name="T41" fmla="*/ 52 w 52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59">
                    <a:moveTo>
                      <a:pt x="5" y="10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19" y="57"/>
                    </a:lnTo>
                    <a:lnTo>
                      <a:pt x="23" y="59"/>
                    </a:lnTo>
                    <a:lnTo>
                      <a:pt x="27" y="59"/>
                    </a:lnTo>
                    <a:lnTo>
                      <a:pt x="50" y="51"/>
                    </a:lnTo>
                    <a:lnTo>
                      <a:pt x="52" y="49"/>
                    </a:lnTo>
                    <a:lnTo>
                      <a:pt x="52" y="45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1" name="Freeform 249"/>
              <p:cNvSpPr>
                <a:spLocks/>
              </p:cNvSpPr>
              <p:nvPr/>
            </p:nvSpPr>
            <p:spPr bwMode="auto">
              <a:xfrm rot="2760634">
                <a:off x="3456" y="2718"/>
                <a:ext cx="30" cy="40"/>
              </a:xfrm>
              <a:custGeom>
                <a:avLst/>
                <a:gdLst>
                  <a:gd name="T0" fmla="*/ 2 w 47"/>
                  <a:gd name="T1" fmla="*/ 4 h 57"/>
                  <a:gd name="T2" fmla="*/ 0 w 47"/>
                  <a:gd name="T3" fmla="*/ 6 h 57"/>
                  <a:gd name="T4" fmla="*/ 0 w 47"/>
                  <a:gd name="T5" fmla="*/ 8 h 57"/>
                  <a:gd name="T6" fmla="*/ 7 w 47"/>
                  <a:gd name="T7" fmla="*/ 26 h 57"/>
                  <a:gd name="T8" fmla="*/ 8 w 47"/>
                  <a:gd name="T9" fmla="*/ 28 h 57"/>
                  <a:gd name="T10" fmla="*/ 10 w 47"/>
                  <a:gd name="T11" fmla="*/ 28 h 57"/>
                  <a:gd name="T12" fmla="*/ 19 w 47"/>
                  <a:gd name="T13" fmla="*/ 24 h 57"/>
                  <a:gd name="T14" fmla="*/ 19 w 47"/>
                  <a:gd name="T15" fmla="*/ 22 h 57"/>
                  <a:gd name="T16" fmla="*/ 19 w 47"/>
                  <a:gd name="T17" fmla="*/ 20 h 57"/>
                  <a:gd name="T18" fmla="*/ 12 w 47"/>
                  <a:gd name="T19" fmla="*/ 2 h 57"/>
                  <a:gd name="T20" fmla="*/ 11 w 47"/>
                  <a:gd name="T21" fmla="*/ 0 h 57"/>
                  <a:gd name="T22" fmla="*/ 10 w 47"/>
                  <a:gd name="T23" fmla="*/ 0 h 57"/>
                  <a:gd name="T24" fmla="*/ 2 w 47"/>
                  <a:gd name="T25" fmla="*/ 4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57"/>
                  <a:gd name="T41" fmla="*/ 47 w 47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57">
                    <a:moveTo>
                      <a:pt x="4" y="8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18" y="53"/>
                    </a:lnTo>
                    <a:lnTo>
                      <a:pt x="20" y="57"/>
                    </a:lnTo>
                    <a:lnTo>
                      <a:pt x="24" y="57"/>
                    </a:lnTo>
                    <a:lnTo>
                      <a:pt x="45" y="49"/>
                    </a:lnTo>
                    <a:lnTo>
                      <a:pt x="47" y="45"/>
                    </a:lnTo>
                    <a:lnTo>
                      <a:pt x="47" y="41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C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2" name="Freeform 250"/>
              <p:cNvSpPr>
                <a:spLocks/>
              </p:cNvSpPr>
              <p:nvPr/>
            </p:nvSpPr>
            <p:spPr bwMode="auto">
              <a:xfrm rot="2760634">
                <a:off x="3458" y="2720"/>
                <a:ext cx="28" cy="38"/>
              </a:xfrm>
              <a:custGeom>
                <a:avLst/>
                <a:gdLst>
                  <a:gd name="T0" fmla="*/ 1 w 45"/>
                  <a:gd name="T1" fmla="*/ 4 h 53"/>
                  <a:gd name="T2" fmla="*/ 0 w 45"/>
                  <a:gd name="T3" fmla="*/ 6 h 53"/>
                  <a:gd name="T4" fmla="*/ 0 w 45"/>
                  <a:gd name="T5" fmla="*/ 7 h 53"/>
                  <a:gd name="T6" fmla="*/ 6 w 45"/>
                  <a:gd name="T7" fmla="*/ 25 h 53"/>
                  <a:gd name="T8" fmla="*/ 7 w 45"/>
                  <a:gd name="T9" fmla="*/ 27 h 53"/>
                  <a:gd name="T10" fmla="*/ 9 w 45"/>
                  <a:gd name="T11" fmla="*/ 27 h 53"/>
                  <a:gd name="T12" fmla="*/ 16 w 45"/>
                  <a:gd name="T13" fmla="*/ 23 h 53"/>
                  <a:gd name="T14" fmla="*/ 17 w 45"/>
                  <a:gd name="T15" fmla="*/ 22 h 53"/>
                  <a:gd name="T16" fmla="*/ 17 w 45"/>
                  <a:gd name="T17" fmla="*/ 20 h 53"/>
                  <a:gd name="T18" fmla="*/ 11 w 45"/>
                  <a:gd name="T19" fmla="*/ 2 h 53"/>
                  <a:gd name="T20" fmla="*/ 10 w 45"/>
                  <a:gd name="T21" fmla="*/ 0 h 53"/>
                  <a:gd name="T22" fmla="*/ 9 w 45"/>
                  <a:gd name="T23" fmla="*/ 0 h 53"/>
                  <a:gd name="T24" fmla="*/ 1 w 45"/>
                  <a:gd name="T25" fmla="*/ 4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3"/>
                  <a:gd name="T41" fmla="*/ 45 w 45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3">
                    <a:moveTo>
                      <a:pt x="4" y="8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16" y="49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41" y="45"/>
                    </a:lnTo>
                    <a:lnTo>
                      <a:pt x="45" y="43"/>
                    </a:lnTo>
                    <a:lnTo>
                      <a:pt x="45" y="39"/>
                    </a:lnTo>
                    <a:lnTo>
                      <a:pt x="28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C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3" name="Freeform 251"/>
              <p:cNvSpPr>
                <a:spLocks/>
              </p:cNvSpPr>
              <p:nvPr/>
            </p:nvSpPr>
            <p:spPr bwMode="auto">
              <a:xfrm rot="2760634">
                <a:off x="3459" y="2722"/>
                <a:ext cx="26" cy="34"/>
              </a:xfrm>
              <a:custGeom>
                <a:avLst/>
                <a:gdLst>
                  <a:gd name="T0" fmla="*/ 1 w 41"/>
                  <a:gd name="T1" fmla="*/ 4 h 49"/>
                  <a:gd name="T2" fmla="*/ 0 w 41"/>
                  <a:gd name="T3" fmla="*/ 5 h 49"/>
                  <a:gd name="T4" fmla="*/ 0 w 41"/>
                  <a:gd name="T5" fmla="*/ 7 h 49"/>
                  <a:gd name="T6" fmla="*/ 6 w 41"/>
                  <a:gd name="T7" fmla="*/ 23 h 49"/>
                  <a:gd name="T8" fmla="*/ 7 w 41"/>
                  <a:gd name="T9" fmla="*/ 24 h 49"/>
                  <a:gd name="T10" fmla="*/ 8 w 41"/>
                  <a:gd name="T11" fmla="*/ 24 h 49"/>
                  <a:gd name="T12" fmla="*/ 15 w 41"/>
                  <a:gd name="T13" fmla="*/ 19 h 49"/>
                  <a:gd name="T14" fmla="*/ 16 w 41"/>
                  <a:gd name="T15" fmla="*/ 19 h 49"/>
                  <a:gd name="T16" fmla="*/ 16 w 41"/>
                  <a:gd name="T17" fmla="*/ 17 h 49"/>
                  <a:gd name="T18" fmla="*/ 10 w 41"/>
                  <a:gd name="T19" fmla="*/ 2 h 49"/>
                  <a:gd name="T20" fmla="*/ 10 w 41"/>
                  <a:gd name="T21" fmla="*/ 0 h 49"/>
                  <a:gd name="T22" fmla="*/ 8 w 41"/>
                  <a:gd name="T23" fmla="*/ 0 h 49"/>
                  <a:gd name="T24" fmla="*/ 1 w 41"/>
                  <a:gd name="T25" fmla="*/ 4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9"/>
                  <a:gd name="T41" fmla="*/ 41 w 41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9">
                    <a:moveTo>
                      <a:pt x="2" y="8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14" y="47"/>
                    </a:lnTo>
                    <a:lnTo>
                      <a:pt x="18" y="49"/>
                    </a:lnTo>
                    <a:lnTo>
                      <a:pt x="20" y="49"/>
                    </a:lnTo>
                    <a:lnTo>
                      <a:pt x="37" y="41"/>
                    </a:lnTo>
                    <a:lnTo>
                      <a:pt x="41" y="39"/>
                    </a:lnTo>
                    <a:lnTo>
                      <a:pt x="41" y="35"/>
                    </a:lnTo>
                    <a:lnTo>
                      <a:pt x="26" y="4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D0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4" name="Freeform 252"/>
              <p:cNvSpPr>
                <a:spLocks/>
              </p:cNvSpPr>
              <p:nvPr/>
            </p:nvSpPr>
            <p:spPr bwMode="auto">
              <a:xfrm rot="2760634">
                <a:off x="3460" y="2723"/>
                <a:ext cx="24" cy="32"/>
              </a:xfrm>
              <a:custGeom>
                <a:avLst/>
                <a:gdLst>
                  <a:gd name="T0" fmla="*/ 1 w 37"/>
                  <a:gd name="T1" fmla="*/ 4 h 45"/>
                  <a:gd name="T2" fmla="*/ 0 w 37"/>
                  <a:gd name="T3" fmla="*/ 5 h 45"/>
                  <a:gd name="T4" fmla="*/ 0 w 37"/>
                  <a:gd name="T5" fmla="*/ 6 h 45"/>
                  <a:gd name="T6" fmla="*/ 6 w 37"/>
                  <a:gd name="T7" fmla="*/ 22 h 45"/>
                  <a:gd name="T8" fmla="*/ 6 w 37"/>
                  <a:gd name="T9" fmla="*/ 23 h 45"/>
                  <a:gd name="T10" fmla="*/ 8 w 37"/>
                  <a:gd name="T11" fmla="*/ 23 h 45"/>
                  <a:gd name="T12" fmla="*/ 15 w 37"/>
                  <a:gd name="T13" fmla="*/ 20 h 45"/>
                  <a:gd name="T14" fmla="*/ 16 w 37"/>
                  <a:gd name="T15" fmla="*/ 18 h 45"/>
                  <a:gd name="T16" fmla="*/ 16 w 37"/>
                  <a:gd name="T17" fmla="*/ 16 h 45"/>
                  <a:gd name="T18" fmla="*/ 9 w 37"/>
                  <a:gd name="T19" fmla="*/ 1 h 45"/>
                  <a:gd name="T20" fmla="*/ 8 w 37"/>
                  <a:gd name="T21" fmla="*/ 0 h 45"/>
                  <a:gd name="T22" fmla="*/ 8 w 37"/>
                  <a:gd name="T23" fmla="*/ 0 h 45"/>
                  <a:gd name="T24" fmla="*/ 1 w 37"/>
                  <a:gd name="T25" fmla="*/ 4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5"/>
                  <a:gd name="T41" fmla="*/ 37 w 37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5">
                    <a:moveTo>
                      <a:pt x="2" y="8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14" y="43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35" y="39"/>
                    </a:lnTo>
                    <a:lnTo>
                      <a:pt x="37" y="37"/>
                    </a:lnTo>
                    <a:lnTo>
                      <a:pt x="37" y="3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D0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5" name="Freeform 253"/>
              <p:cNvSpPr>
                <a:spLocks/>
              </p:cNvSpPr>
              <p:nvPr/>
            </p:nvSpPr>
            <p:spPr bwMode="auto">
              <a:xfrm rot="2760634">
                <a:off x="3460" y="2724"/>
                <a:ext cx="24" cy="30"/>
              </a:xfrm>
              <a:custGeom>
                <a:avLst/>
                <a:gdLst>
                  <a:gd name="T0" fmla="*/ 1 w 37"/>
                  <a:gd name="T1" fmla="*/ 3 h 41"/>
                  <a:gd name="T2" fmla="*/ 0 w 37"/>
                  <a:gd name="T3" fmla="*/ 5 h 41"/>
                  <a:gd name="T4" fmla="*/ 0 w 37"/>
                  <a:gd name="T5" fmla="*/ 7 h 41"/>
                  <a:gd name="T6" fmla="*/ 6 w 37"/>
                  <a:gd name="T7" fmla="*/ 21 h 41"/>
                  <a:gd name="T8" fmla="*/ 6 w 37"/>
                  <a:gd name="T9" fmla="*/ 22 h 41"/>
                  <a:gd name="T10" fmla="*/ 8 w 37"/>
                  <a:gd name="T11" fmla="*/ 22 h 41"/>
                  <a:gd name="T12" fmla="*/ 15 w 37"/>
                  <a:gd name="T13" fmla="*/ 19 h 41"/>
                  <a:gd name="T14" fmla="*/ 16 w 37"/>
                  <a:gd name="T15" fmla="*/ 18 h 41"/>
                  <a:gd name="T16" fmla="*/ 16 w 37"/>
                  <a:gd name="T17" fmla="*/ 15 h 41"/>
                  <a:gd name="T18" fmla="*/ 9 w 37"/>
                  <a:gd name="T19" fmla="*/ 1 h 41"/>
                  <a:gd name="T20" fmla="*/ 8 w 37"/>
                  <a:gd name="T21" fmla="*/ 0 h 41"/>
                  <a:gd name="T22" fmla="*/ 8 w 37"/>
                  <a:gd name="T23" fmla="*/ 0 h 41"/>
                  <a:gd name="T24" fmla="*/ 1 w 37"/>
                  <a:gd name="T25" fmla="*/ 3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1"/>
                  <a:gd name="T41" fmla="*/ 37 w 37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1">
                    <a:moveTo>
                      <a:pt x="2" y="6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14" y="39"/>
                    </a:lnTo>
                    <a:lnTo>
                      <a:pt x="16" y="41"/>
                    </a:lnTo>
                    <a:lnTo>
                      <a:pt x="18" y="41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29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0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6" name="Freeform 254"/>
              <p:cNvSpPr>
                <a:spLocks/>
              </p:cNvSpPr>
              <p:nvPr/>
            </p:nvSpPr>
            <p:spPr bwMode="auto">
              <a:xfrm rot="2760634">
                <a:off x="3462" y="2726"/>
                <a:ext cx="20" cy="26"/>
              </a:xfrm>
              <a:custGeom>
                <a:avLst/>
                <a:gdLst>
                  <a:gd name="T0" fmla="*/ 1 w 33"/>
                  <a:gd name="T1" fmla="*/ 3 h 37"/>
                  <a:gd name="T2" fmla="*/ 0 w 33"/>
                  <a:gd name="T3" fmla="*/ 4 h 37"/>
                  <a:gd name="T4" fmla="*/ 0 w 33"/>
                  <a:gd name="T5" fmla="*/ 5 h 37"/>
                  <a:gd name="T6" fmla="*/ 4 w 33"/>
                  <a:gd name="T7" fmla="*/ 18 h 37"/>
                  <a:gd name="T8" fmla="*/ 5 w 33"/>
                  <a:gd name="T9" fmla="*/ 18 h 37"/>
                  <a:gd name="T10" fmla="*/ 6 w 33"/>
                  <a:gd name="T11" fmla="*/ 18 h 37"/>
                  <a:gd name="T12" fmla="*/ 12 w 33"/>
                  <a:gd name="T13" fmla="*/ 15 h 37"/>
                  <a:gd name="T14" fmla="*/ 12 w 33"/>
                  <a:gd name="T15" fmla="*/ 14 h 37"/>
                  <a:gd name="T16" fmla="*/ 12 w 33"/>
                  <a:gd name="T17" fmla="*/ 13 h 37"/>
                  <a:gd name="T18" fmla="*/ 7 w 33"/>
                  <a:gd name="T19" fmla="*/ 1 h 37"/>
                  <a:gd name="T20" fmla="*/ 7 w 33"/>
                  <a:gd name="T21" fmla="*/ 0 h 37"/>
                  <a:gd name="T22" fmla="*/ 6 w 33"/>
                  <a:gd name="T23" fmla="*/ 0 h 37"/>
                  <a:gd name="T24" fmla="*/ 1 w 33"/>
                  <a:gd name="T25" fmla="*/ 3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7"/>
                  <a:gd name="T41" fmla="*/ 33 w 33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7">
                    <a:moveTo>
                      <a:pt x="2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31" y="31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1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7" name="Freeform 255"/>
              <p:cNvSpPr>
                <a:spLocks/>
              </p:cNvSpPr>
              <p:nvPr/>
            </p:nvSpPr>
            <p:spPr bwMode="auto">
              <a:xfrm rot="2760634">
                <a:off x="3463" y="2727"/>
                <a:ext cx="18" cy="24"/>
              </a:xfrm>
              <a:custGeom>
                <a:avLst/>
                <a:gdLst>
                  <a:gd name="T0" fmla="*/ 1 w 29"/>
                  <a:gd name="T1" fmla="*/ 3 h 33"/>
                  <a:gd name="T2" fmla="*/ 0 w 29"/>
                  <a:gd name="T3" fmla="*/ 4 h 33"/>
                  <a:gd name="T4" fmla="*/ 0 w 29"/>
                  <a:gd name="T5" fmla="*/ 4 h 33"/>
                  <a:gd name="T6" fmla="*/ 4 w 29"/>
                  <a:gd name="T7" fmla="*/ 17 h 33"/>
                  <a:gd name="T8" fmla="*/ 4 w 29"/>
                  <a:gd name="T9" fmla="*/ 17 h 33"/>
                  <a:gd name="T10" fmla="*/ 6 w 29"/>
                  <a:gd name="T11" fmla="*/ 17 h 33"/>
                  <a:gd name="T12" fmla="*/ 11 w 29"/>
                  <a:gd name="T13" fmla="*/ 15 h 33"/>
                  <a:gd name="T14" fmla="*/ 11 w 29"/>
                  <a:gd name="T15" fmla="*/ 15 h 33"/>
                  <a:gd name="T16" fmla="*/ 11 w 29"/>
                  <a:gd name="T17" fmla="*/ 13 h 33"/>
                  <a:gd name="T18" fmla="*/ 7 w 29"/>
                  <a:gd name="T19" fmla="*/ 1 h 33"/>
                  <a:gd name="T20" fmla="*/ 6 w 29"/>
                  <a:gd name="T21" fmla="*/ 0 h 33"/>
                  <a:gd name="T22" fmla="*/ 6 w 29"/>
                  <a:gd name="T23" fmla="*/ 0 h 33"/>
                  <a:gd name="T24" fmla="*/ 1 w 29"/>
                  <a:gd name="T25" fmla="*/ 3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3"/>
                  <a:gd name="T41" fmla="*/ 29 w 29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3">
                    <a:moveTo>
                      <a:pt x="2" y="6"/>
                    </a:moveTo>
                    <a:lnTo>
                      <a:pt x="0" y="8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1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8" name="Freeform 256"/>
              <p:cNvSpPr>
                <a:spLocks/>
              </p:cNvSpPr>
              <p:nvPr/>
            </p:nvSpPr>
            <p:spPr bwMode="auto">
              <a:xfrm rot="2760634">
                <a:off x="3464" y="2729"/>
                <a:ext cx="16" cy="20"/>
              </a:xfrm>
              <a:custGeom>
                <a:avLst/>
                <a:gdLst>
                  <a:gd name="T0" fmla="*/ 1 w 25"/>
                  <a:gd name="T1" fmla="*/ 2 h 29"/>
                  <a:gd name="T2" fmla="*/ 0 w 25"/>
                  <a:gd name="T3" fmla="*/ 3 h 29"/>
                  <a:gd name="T4" fmla="*/ 0 w 25"/>
                  <a:gd name="T5" fmla="*/ 4 h 29"/>
                  <a:gd name="T6" fmla="*/ 3 w 25"/>
                  <a:gd name="T7" fmla="*/ 13 h 29"/>
                  <a:gd name="T8" fmla="*/ 4 w 25"/>
                  <a:gd name="T9" fmla="*/ 14 h 29"/>
                  <a:gd name="T10" fmla="*/ 5 w 25"/>
                  <a:gd name="T11" fmla="*/ 14 h 29"/>
                  <a:gd name="T12" fmla="*/ 10 w 25"/>
                  <a:gd name="T13" fmla="*/ 12 h 29"/>
                  <a:gd name="T14" fmla="*/ 10 w 25"/>
                  <a:gd name="T15" fmla="*/ 11 h 29"/>
                  <a:gd name="T16" fmla="*/ 10 w 25"/>
                  <a:gd name="T17" fmla="*/ 10 h 29"/>
                  <a:gd name="T18" fmla="*/ 6 w 25"/>
                  <a:gd name="T19" fmla="*/ 1 h 29"/>
                  <a:gd name="T20" fmla="*/ 6 w 25"/>
                  <a:gd name="T21" fmla="*/ 0 h 29"/>
                  <a:gd name="T22" fmla="*/ 5 w 25"/>
                  <a:gd name="T23" fmla="*/ 0 h 29"/>
                  <a:gd name="T24" fmla="*/ 1 w 25"/>
                  <a:gd name="T25" fmla="*/ 2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9"/>
                  <a:gd name="T41" fmla="*/ 25 w 25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9">
                    <a:moveTo>
                      <a:pt x="2" y="4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99" name="Freeform 257"/>
              <p:cNvSpPr>
                <a:spLocks/>
              </p:cNvSpPr>
              <p:nvPr/>
            </p:nvSpPr>
            <p:spPr bwMode="auto">
              <a:xfrm rot="2760634">
                <a:off x="3465" y="2730"/>
                <a:ext cx="14" cy="18"/>
              </a:xfrm>
              <a:custGeom>
                <a:avLst/>
                <a:gdLst>
                  <a:gd name="T0" fmla="*/ 1 w 21"/>
                  <a:gd name="T1" fmla="*/ 2 h 25"/>
                  <a:gd name="T2" fmla="*/ 0 w 21"/>
                  <a:gd name="T3" fmla="*/ 3 h 25"/>
                  <a:gd name="T4" fmla="*/ 0 w 21"/>
                  <a:gd name="T5" fmla="*/ 3 h 25"/>
                  <a:gd name="T6" fmla="*/ 3 w 21"/>
                  <a:gd name="T7" fmla="*/ 12 h 25"/>
                  <a:gd name="T8" fmla="*/ 5 w 21"/>
                  <a:gd name="T9" fmla="*/ 13 h 25"/>
                  <a:gd name="T10" fmla="*/ 5 w 21"/>
                  <a:gd name="T11" fmla="*/ 13 h 25"/>
                  <a:gd name="T12" fmla="*/ 9 w 21"/>
                  <a:gd name="T13" fmla="*/ 11 h 25"/>
                  <a:gd name="T14" fmla="*/ 9 w 21"/>
                  <a:gd name="T15" fmla="*/ 11 h 25"/>
                  <a:gd name="T16" fmla="*/ 9 w 21"/>
                  <a:gd name="T17" fmla="*/ 10 h 25"/>
                  <a:gd name="T18" fmla="*/ 5 w 21"/>
                  <a:gd name="T19" fmla="*/ 1 h 25"/>
                  <a:gd name="T20" fmla="*/ 5 w 21"/>
                  <a:gd name="T21" fmla="*/ 0 h 25"/>
                  <a:gd name="T22" fmla="*/ 5 w 21"/>
                  <a:gd name="T23" fmla="*/ 0 h 25"/>
                  <a:gd name="T24" fmla="*/ 1 w 21"/>
                  <a:gd name="T25" fmla="*/ 2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5"/>
                  <a:gd name="T41" fmla="*/ 21 w 21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5">
                    <a:moveTo>
                      <a:pt x="2" y="4"/>
                    </a:moveTo>
                    <a:lnTo>
                      <a:pt x="0" y="6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0" name="Freeform 258"/>
              <p:cNvSpPr>
                <a:spLocks/>
              </p:cNvSpPr>
              <p:nvPr/>
            </p:nvSpPr>
            <p:spPr bwMode="auto">
              <a:xfrm rot="2760634">
                <a:off x="3465" y="2732"/>
                <a:ext cx="14" cy="14"/>
              </a:xfrm>
              <a:custGeom>
                <a:avLst/>
                <a:gdLst>
                  <a:gd name="T0" fmla="*/ 1 w 21"/>
                  <a:gd name="T1" fmla="*/ 2 h 21"/>
                  <a:gd name="T2" fmla="*/ 0 w 21"/>
                  <a:gd name="T3" fmla="*/ 2 h 21"/>
                  <a:gd name="T4" fmla="*/ 0 w 21"/>
                  <a:gd name="T5" fmla="*/ 3 h 21"/>
                  <a:gd name="T6" fmla="*/ 3 w 21"/>
                  <a:gd name="T7" fmla="*/ 9 h 21"/>
                  <a:gd name="T8" fmla="*/ 5 w 21"/>
                  <a:gd name="T9" fmla="*/ 9 h 21"/>
                  <a:gd name="T10" fmla="*/ 5 w 21"/>
                  <a:gd name="T11" fmla="*/ 9 h 21"/>
                  <a:gd name="T12" fmla="*/ 9 w 21"/>
                  <a:gd name="T13" fmla="*/ 7 h 21"/>
                  <a:gd name="T14" fmla="*/ 9 w 21"/>
                  <a:gd name="T15" fmla="*/ 7 h 21"/>
                  <a:gd name="T16" fmla="*/ 9 w 21"/>
                  <a:gd name="T17" fmla="*/ 7 h 21"/>
                  <a:gd name="T18" fmla="*/ 5 w 21"/>
                  <a:gd name="T19" fmla="*/ 1 h 21"/>
                  <a:gd name="T20" fmla="*/ 5 w 21"/>
                  <a:gd name="T21" fmla="*/ 0 h 21"/>
                  <a:gd name="T22" fmla="*/ 5 w 21"/>
                  <a:gd name="T23" fmla="*/ 0 h 21"/>
                  <a:gd name="T24" fmla="*/ 1 w 21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1"/>
                  <a:gd name="T41" fmla="*/ 21 w 21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1">
                    <a:moveTo>
                      <a:pt x="2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2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1" name="Freeform 259"/>
              <p:cNvSpPr>
                <a:spLocks/>
              </p:cNvSpPr>
              <p:nvPr/>
            </p:nvSpPr>
            <p:spPr bwMode="auto">
              <a:xfrm rot="2760634">
                <a:off x="3467" y="2733"/>
                <a:ext cx="10" cy="12"/>
              </a:xfrm>
              <a:custGeom>
                <a:avLst/>
                <a:gdLst>
                  <a:gd name="T0" fmla="*/ 1 w 17"/>
                  <a:gd name="T1" fmla="*/ 1 h 17"/>
                  <a:gd name="T2" fmla="*/ 0 w 17"/>
                  <a:gd name="T3" fmla="*/ 2 h 17"/>
                  <a:gd name="T4" fmla="*/ 0 w 17"/>
                  <a:gd name="T5" fmla="*/ 2 h 17"/>
                  <a:gd name="T6" fmla="*/ 2 w 17"/>
                  <a:gd name="T7" fmla="*/ 8 h 17"/>
                  <a:gd name="T8" fmla="*/ 3 w 17"/>
                  <a:gd name="T9" fmla="*/ 8 h 17"/>
                  <a:gd name="T10" fmla="*/ 3 w 17"/>
                  <a:gd name="T11" fmla="*/ 8 h 17"/>
                  <a:gd name="T12" fmla="*/ 5 w 17"/>
                  <a:gd name="T13" fmla="*/ 8 h 17"/>
                  <a:gd name="T14" fmla="*/ 6 w 17"/>
                  <a:gd name="T15" fmla="*/ 8 h 17"/>
                  <a:gd name="T16" fmla="*/ 6 w 17"/>
                  <a:gd name="T17" fmla="*/ 6 h 17"/>
                  <a:gd name="T18" fmla="*/ 4 w 17"/>
                  <a:gd name="T19" fmla="*/ 1 h 17"/>
                  <a:gd name="T20" fmla="*/ 4 w 17"/>
                  <a:gd name="T21" fmla="*/ 0 h 17"/>
                  <a:gd name="T22" fmla="*/ 3 w 17"/>
                  <a:gd name="T23" fmla="*/ 0 h 17"/>
                  <a:gd name="T24" fmla="*/ 1 w 17"/>
                  <a:gd name="T25" fmla="*/ 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2" y="2"/>
                    </a:moveTo>
                    <a:lnTo>
                      <a:pt x="0" y="4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2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2" name="Freeform 260"/>
              <p:cNvSpPr>
                <a:spLocks/>
              </p:cNvSpPr>
              <p:nvPr/>
            </p:nvSpPr>
            <p:spPr bwMode="auto">
              <a:xfrm rot="2760634">
                <a:off x="3468" y="2734"/>
                <a:ext cx="7" cy="10"/>
              </a:xfrm>
              <a:custGeom>
                <a:avLst/>
                <a:gdLst>
                  <a:gd name="T0" fmla="*/ 0 w 12"/>
                  <a:gd name="T1" fmla="*/ 2 h 13"/>
                  <a:gd name="T2" fmla="*/ 0 w 12"/>
                  <a:gd name="T3" fmla="*/ 2 h 13"/>
                  <a:gd name="T4" fmla="*/ 0 w 12"/>
                  <a:gd name="T5" fmla="*/ 3 h 13"/>
                  <a:gd name="T6" fmla="*/ 1 w 12"/>
                  <a:gd name="T7" fmla="*/ 8 h 13"/>
                  <a:gd name="T8" fmla="*/ 2 w 12"/>
                  <a:gd name="T9" fmla="*/ 8 h 13"/>
                  <a:gd name="T10" fmla="*/ 2 w 12"/>
                  <a:gd name="T11" fmla="*/ 8 h 13"/>
                  <a:gd name="T12" fmla="*/ 4 w 12"/>
                  <a:gd name="T13" fmla="*/ 6 h 13"/>
                  <a:gd name="T14" fmla="*/ 4 w 12"/>
                  <a:gd name="T15" fmla="*/ 6 h 13"/>
                  <a:gd name="T16" fmla="*/ 4 w 12"/>
                  <a:gd name="T17" fmla="*/ 5 h 13"/>
                  <a:gd name="T18" fmla="*/ 3 w 12"/>
                  <a:gd name="T19" fmla="*/ 0 h 13"/>
                  <a:gd name="T20" fmla="*/ 3 w 12"/>
                  <a:gd name="T21" fmla="*/ 0 h 13"/>
                  <a:gd name="T22" fmla="*/ 2 w 12"/>
                  <a:gd name="T23" fmla="*/ 0 h 13"/>
                  <a:gd name="T24" fmla="*/ 0 w 12"/>
                  <a:gd name="T25" fmla="*/ 2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13"/>
                  <a:gd name="T41" fmla="*/ 12 w 12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3" name="Freeform 261"/>
              <p:cNvSpPr>
                <a:spLocks/>
              </p:cNvSpPr>
              <p:nvPr/>
            </p:nvSpPr>
            <p:spPr bwMode="auto">
              <a:xfrm rot="2760634">
                <a:off x="3469" y="2736"/>
                <a:ext cx="5" cy="6"/>
              </a:xfrm>
              <a:custGeom>
                <a:avLst/>
                <a:gdLst>
                  <a:gd name="T0" fmla="*/ 0 w 8"/>
                  <a:gd name="T1" fmla="*/ 1 h 9"/>
                  <a:gd name="T2" fmla="*/ 0 w 8"/>
                  <a:gd name="T3" fmla="*/ 1 h 9"/>
                  <a:gd name="T4" fmla="*/ 1 w 8"/>
                  <a:gd name="T5" fmla="*/ 4 h 9"/>
                  <a:gd name="T6" fmla="*/ 2 w 8"/>
                  <a:gd name="T7" fmla="*/ 4 h 9"/>
                  <a:gd name="T8" fmla="*/ 2 w 8"/>
                  <a:gd name="T9" fmla="*/ 4 h 9"/>
                  <a:gd name="T10" fmla="*/ 3 w 8"/>
                  <a:gd name="T11" fmla="*/ 3 h 9"/>
                  <a:gd name="T12" fmla="*/ 3 w 8"/>
                  <a:gd name="T13" fmla="*/ 3 h 9"/>
                  <a:gd name="T14" fmla="*/ 3 w 8"/>
                  <a:gd name="T15" fmla="*/ 0 h 9"/>
                  <a:gd name="T16" fmla="*/ 2 w 8"/>
                  <a:gd name="T17" fmla="*/ 0 h 9"/>
                  <a:gd name="T18" fmla="*/ 2 w 8"/>
                  <a:gd name="T19" fmla="*/ 0 h 9"/>
                  <a:gd name="T20" fmla="*/ 0 w 8"/>
                  <a:gd name="T21" fmla="*/ 1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9"/>
                  <a:gd name="T35" fmla="*/ 8 w 8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9">
                    <a:moveTo>
                      <a:pt x="0" y="3"/>
                    </a:moveTo>
                    <a:lnTo>
                      <a:pt x="0" y="3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7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4" name="Freeform 262"/>
              <p:cNvSpPr>
                <a:spLocks/>
              </p:cNvSpPr>
              <p:nvPr/>
            </p:nvSpPr>
            <p:spPr bwMode="auto">
              <a:xfrm rot="2760634">
                <a:off x="3469" y="2737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2 w 4"/>
                  <a:gd name="T7" fmla="*/ 2 h 4"/>
                  <a:gd name="T8" fmla="*/ 2 w 4"/>
                  <a:gd name="T9" fmla="*/ 2 h 4"/>
                  <a:gd name="T10" fmla="*/ 2 w 4"/>
                  <a:gd name="T11" fmla="*/ 2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0 w 4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405" name="Freeform 263"/>
              <p:cNvSpPr>
                <a:spLocks/>
              </p:cNvSpPr>
              <p:nvPr/>
            </p:nvSpPr>
            <p:spPr bwMode="auto">
              <a:xfrm rot="4599068">
                <a:off x="3312" y="2629"/>
                <a:ext cx="156" cy="187"/>
              </a:xfrm>
              <a:custGeom>
                <a:avLst/>
                <a:gdLst>
                  <a:gd name="T0" fmla="*/ 0 w 244"/>
                  <a:gd name="T1" fmla="*/ 19 h 262"/>
                  <a:gd name="T2" fmla="*/ 42 w 244"/>
                  <a:gd name="T3" fmla="*/ 133 h 262"/>
                  <a:gd name="T4" fmla="*/ 100 w 244"/>
                  <a:gd name="T5" fmla="*/ 0 h 262"/>
                  <a:gd name="T6" fmla="*/ 0 w 244"/>
                  <a:gd name="T7" fmla="*/ 19 h 2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262"/>
                  <a:gd name="T14" fmla="*/ 244 w 244"/>
                  <a:gd name="T15" fmla="*/ 262 h 2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262">
                    <a:moveTo>
                      <a:pt x="0" y="37"/>
                    </a:moveTo>
                    <a:lnTo>
                      <a:pt x="104" y="262"/>
                    </a:lnTo>
                    <a:lnTo>
                      <a:pt x="24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2" name="Group 264"/>
            <p:cNvGrpSpPr>
              <a:grpSpLocks/>
            </p:cNvGrpSpPr>
            <p:nvPr/>
          </p:nvGrpSpPr>
          <p:grpSpPr bwMode="auto">
            <a:xfrm rot="-1409914">
              <a:off x="3225" y="2583"/>
              <a:ext cx="304" cy="250"/>
              <a:chOff x="3296" y="2582"/>
              <a:chExt cx="304" cy="250"/>
            </a:xfrm>
          </p:grpSpPr>
          <p:sp>
            <p:nvSpPr>
              <p:cNvPr id="234" name="Freeform 265"/>
              <p:cNvSpPr>
                <a:spLocks/>
              </p:cNvSpPr>
              <p:nvPr/>
            </p:nvSpPr>
            <p:spPr bwMode="auto">
              <a:xfrm rot="422387" flipV="1">
                <a:off x="3361" y="2582"/>
                <a:ext cx="156" cy="187"/>
              </a:xfrm>
              <a:custGeom>
                <a:avLst/>
                <a:gdLst>
                  <a:gd name="T0" fmla="*/ 0 w 244"/>
                  <a:gd name="T1" fmla="*/ 19 h 262"/>
                  <a:gd name="T2" fmla="*/ 42 w 244"/>
                  <a:gd name="T3" fmla="*/ 133 h 262"/>
                  <a:gd name="T4" fmla="*/ 100 w 244"/>
                  <a:gd name="T5" fmla="*/ 0 h 262"/>
                  <a:gd name="T6" fmla="*/ 0 w 244"/>
                  <a:gd name="T7" fmla="*/ 19 h 2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262"/>
                  <a:gd name="T14" fmla="*/ 244 w 244"/>
                  <a:gd name="T15" fmla="*/ 262 h 2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262">
                    <a:moveTo>
                      <a:pt x="0" y="37"/>
                    </a:moveTo>
                    <a:lnTo>
                      <a:pt x="104" y="262"/>
                    </a:lnTo>
                    <a:lnTo>
                      <a:pt x="24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5" name="Freeform 266"/>
              <p:cNvSpPr>
                <a:spLocks/>
              </p:cNvSpPr>
              <p:nvPr/>
            </p:nvSpPr>
            <p:spPr bwMode="auto">
              <a:xfrm rot="2760634">
                <a:off x="3379" y="2611"/>
                <a:ext cx="186" cy="256"/>
              </a:xfrm>
              <a:custGeom>
                <a:avLst/>
                <a:gdLst>
                  <a:gd name="T0" fmla="*/ 8 w 293"/>
                  <a:gd name="T1" fmla="*/ 29 h 359"/>
                  <a:gd name="T2" fmla="*/ 4 w 293"/>
                  <a:gd name="T3" fmla="*/ 31 h 359"/>
                  <a:gd name="T4" fmla="*/ 2 w 293"/>
                  <a:gd name="T5" fmla="*/ 38 h 359"/>
                  <a:gd name="T6" fmla="*/ 0 w 293"/>
                  <a:gd name="T7" fmla="*/ 44 h 359"/>
                  <a:gd name="T8" fmla="*/ 2 w 293"/>
                  <a:gd name="T9" fmla="*/ 51 h 359"/>
                  <a:gd name="T10" fmla="*/ 43 w 293"/>
                  <a:gd name="T11" fmla="*/ 172 h 359"/>
                  <a:gd name="T12" fmla="*/ 46 w 293"/>
                  <a:gd name="T13" fmla="*/ 178 h 359"/>
                  <a:gd name="T14" fmla="*/ 51 w 293"/>
                  <a:gd name="T15" fmla="*/ 182 h 359"/>
                  <a:gd name="T16" fmla="*/ 56 w 293"/>
                  <a:gd name="T17" fmla="*/ 183 h 359"/>
                  <a:gd name="T18" fmla="*/ 60 w 293"/>
                  <a:gd name="T19" fmla="*/ 180 h 359"/>
                  <a:gd name="T20" fmla="*/ 110 w 293"/>
                  <a:gd name="T21" fmla="*/ 154 h 359"/>
                  <a:gd name="T22" fmla="*/ 114 w 293"/>
                  <a:gd name="T23" fmla="*/ 150 h 359"/>
                  <a:gd name="T24" fmla="*/ 117 w 293"/>
                  <a:gd name="T25" fmla="*/ 145 h 359"/>
                  <a:gd name="T26" fmla="*/ 118 w 293"/>
                  <a:gd name="T27" fmla="*/ 138 h 359"/>
                  <a:gd name="T28" fmla="*/ 116 w 293"/>
                  <a:gd name="T29" fmla="*/ 132 h 359"/>
                  <a:gd name="T30" fmla="*/ 74 w 293"/>
                  <a:gd name="T31" fmla="*/ 11 h 359"/>
                  <a:gd name="T32" fmla="*/ 72 w 293"/>
                  <a:gd name="T33" fmla="*/ 5 h 359"/>
                  <a:gd name="T34" fmla="*/ 67 w 293"/>
                  <a:gd name="T35" fmla="*/ 1 h 359"/>
                  <a:gd name="T36" fmla="*/ 62 w 293"/>
                  <a:gd name="T37" fmla="*/ 0 h 359"/>
                  <a:gd name="T38" fmla="*/ 57 w 293"/>
                  <a:gd name="T39" fmla="*/ 1 h 359"/>
                  <a:gd name="T40" fmla="*/ 8 w 293"/>
                  <a:gd name="T41" fmla="*/ 29 h 3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3"/>
                  <a:gd name="T64" fmla="*/ 0 h 359"/>
                  <a:gd name="T65" fmla="*/ 293 w 293"/>
                  <a:gd name="T66" fmla="*/ 359 h 3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3" h="359">
                    <a:moveTo>
                      <a:pt x="20" y="56"/>
                    </a:moveTo>
                    <a:lnTo>
                      <a:pt x="10" y="62"/>
                    </a:lnTo>
                    <a:lnTo>
                      <a:pt x="4" y="74"/>
                    </a:lnTo>
                    <a:lnTo>
                      <a:pt x="0" y="87"/>
                    </a:lnTo>
                    <a:lnTo>
                      <a:pt x="4" y="99"/>
                    </a:lnTo>
                    <a:lnTo>
                      <a:pt x="107" y="338"/>
                    </a:lnTo>
                    <a:lnTo>
                      <a:pt x="113" y="349"/>
                    </a:lnTo>
                    <a:lnTo>
                      <a:pt x="126" y="357"/>
                    </a:lnTo>
                    <a:lnTo>
                      <a:pt x="138" y="359"/>
                    </a:lnTo>
                    <a:lnTo>
                      <a:pt x="150" y="355"/>
                    </a:lnTo>
                    <a:lnTo>
                      <a:pt x="272" y="303"/>
                    </a:lnTo>
                    <a:lnTo>
                      <a:pt x="282" y="295"/>
                    </a:lnTo>
                    <a:lnTo>
                      <a:pt x="291" y="285"/>
                    </a:lnTo>
                    <a:lnTo>
                      <a:pt x="293" y="272"/>
                    </a:lnTo>
                    <a:lnTo>
                      <a:pt x="289" y="260"/>
                    </a:lnTo>
                    <a:lnTo>
                      <a:pt x="185" y="21"/>
                    </a:lnTo>
                    <a:lnTo>
                      <a:pt x="179" y="10"/>
                    </a:lnTo>
                    <a:lnTo>
                      <a:pt x="167" y="2"/>
                    </a:lnTo>
                    <a:lnTo>
                      <a:pt x="155" y="0"/>
                    </a:lnTo>
                    <a:lnTo>
                      <a:pt x="142" y="2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FF99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6" name="Freeform 267"/>
              <p:cNvSpPr>
                <a:spLocks/>
              </p:cNvSpPr>
              <p:nvPr/>
            </p:nvSpPr>
            <p:spPr bwMode="auto">
              <a:xfrm rot="2760634">
                <a:off x="3380" y="2614"/>
                <a:ext cx="184" cy="250"/>
              </a:xfrm>
              <a:custGeom>
                <a:avLst/>
                <a:gdLst>
                  <a:gd name="T0" fmla="*/ 8 w 289"/>
                  <a:gd name="T1" fmla="*/ 27 h 351"/>
                  <a:gd name="T2" fmla="*/ 4 w 289"/>
                  <a:gd name="T3" fmla="*/ 31 h 351"/>
                  <a:gd name="T4" fmla="*/ 2 w 289"/>
                  <a:gd name="T5" fmla="*/ 36 h 351"/>
                  <a:gd name="T6" fmla="*/ 0 w 289"/>
                  <a:gd name="T7" fmla="*/ 43 h 351"/>
                  <a:gd name="T8" fmla="*/ 2 w 289"/>
                  <a:gd name="T9" fmla="*/ 49 h 351"/>
                  <a:gd name="T10" fmla="*/ 43 w 289"/>
                  <a:gd name="T11" fmla="*/ 167 h 351"/>
                  <a:gd name="T12" fmla="*/ 45 w 289"/>
                  <a:gd name="T13" fmla="*/ 173 h 351"/>
                  <a:gd name="T14" fmla="*/ 50 w 289"/>
                  <a:gd name="T15" fmla="*/ 177 h 351"/>
                  <a:gd name="T16" fmla="*/ 55 w 289"/>
                  <a:gd name="T17" fmla="*/ 178 h 351"/>
                  <a:gd name="T18" fmla="*/ 60 w 289"/>
                  <a:gd name="T19" fmla="*/ 176 h 351"/>
                  <a:gd name="T20" fmla="*/ 109 w 289"/>
                  <a:gd name="T21" fmla="*/ 151 h 351"/>
                  <a:gd name="T22" fmla="*/ 113 w 289"/>
                  <a:gd name="T23" fmla="*/ 147 h 351"/>
                  <a:gd name="T24" fmla="*/ 117 w 289"/>
                  <a:gd name="T25" fmla="*/ 142 h 351"/>
                  <a:gd name="T26" fmla="*/ 117 w 289"/>
                  <a:gd name="T27" fmla="*/ 135 h 351"/>
                  <a:gd name="T28" fmla="*/ 115 w 289"/>
                  <a:gd name="T29" fmla="*/ 129 h 351"/>
                  <a:gd name="T30" fmla="*/ 74 w 289"/>
                  <a:gd name="T31" fmla="*/ 11 h 351"/>
                  <a:gd name="T32" fmla="*/ 72 w 289"/>
                  <a:gd name="T33" fmla="*/ 6 h 351"/>
                  <a:gd name="T34" fmla="*/ 67 w 289"/>
                  <a:gd name="T35" fmla="*/ 1 h 351"/>
                  <a:gd name="T36" fmla="*/ 62 w 289"/>
                  <a:gd name="T37" fmla="*/ 0 h 351"/>
                  <a:gd name="T38" fmla="*/ 57 w 289"/>
                  <a:gd name="T39" fmla="*/ 1 h 351"/>
                  <a:gd name="T40" fmla="*/ 8 w 289"/>
                  <a:gd name="T41" fmla="*/ 27 h 3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9"/>
                  <a:gd name="T64" fmla="*/ 0 h 351"/>
                  <a:gd name="T65" fmla="*/ 289 w 289"/>
                  <a:gd name="T66" fmla="*/ 351 h 3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9" h="351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2"/>
                    </a:lnTo>
                    <a:lnTo>
                      <a:pt x="0" y="85"/>
                    </a:lnTo>
                    <a:lnTo>
                      <a:pt x="4" y="97"/>
                    </a:lnTo>
                    <a:lnTo>
                      <a:pt x="105" y="330"/>
                    </a:lnTo>
                    <a:lnTo>
                      <a:pt x="111" y="341"/>
                    </a:lnTo>
                    <a:lnTo>
                      <a:pt x="124" y="349"/>
                    </a:lnTo>
                    <a:lnTo>
                      <a:pt x="136" y="351"/>
                    </a:lnTo>
                    <a:lnTo>
                      <a:pt x="148" y="347"/>
                    </a:lnTo>
                    <a:lnTo>
                      <a:pt x="268" y="297"/>
                    </a:lnTo>
                    <a:lnTo>
                      <a:pt x="278" y="289"/>
                    </a:lnTo>
                    <a:lnTo>
                      <a:pt x="287" y="279"/>
                    </a:lnTo>
                    <a:lnTo>
                      <a:pt x="289" y="266"/>
                    </a:lnTo>
                    <a:lnTo>
                      <a:pt x="285" y="254"/>
                    </a:lnTo>
                    <a:lnTo>
                      <a:pt x="183" y="21"/>
                    </a:lnTo>
                    <a:lnTo>
                      <a:pt x="177" y="11"/>
                    </a:lnTo>
                    <a:lnTo>
                      <a:pt x="165" y="2"/>
                    </a:lnTo>
                    <a:lnTo>
                      <a:pt x="153" y="0"/>
                    </a:lnTo>
                    <a:lnTo>
                      <a:pt x="140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7" name="Freeform 268"/>
              <p:cNvSpPr>
                <a:spLocks/>
              </p:cNvSpPr>
              <p:nvPr/>
            </p:nvSpPr>
            <p:spPr bwMode="auto">
              <a:xfrm rot="2760634">
                <a:off x="3382" y="2615"/>
                <a:ext cx="180" cy="248"/>
              </a:xfrm>
              <a:custGeom>
                <a:avLst/>
                <a:gdLst>
                  <a:gd name="T0" fmla="*/ 8 w 285"/>
                  <a:gd name="T1" fmla="*/ 28 h 347"/>
                  <a:gd name="T2" fmla="*/ 4 w 285"/>
                  <a:gd name="T3" fmla="*/ 31 h 347"/>
                  <a:gd name="T4" fmla="*/ 2 w 285"/>
                  <a:gd name="T5" fmla="*/ 37 h 347"/>
                  <a:gd name="T6" fmla="*/ 0 w 285"/>
                  <a:gd name="T7" fmla="*/ 42 h 347"/>
                  <a:gd name="T8" fmla="*/ 2 w 285"/>
                  <a:gd name="T9" fmla="*/ 49 h 347"/>
                  <a:gd name="T10" fmla="*/ 42 w 285"/>
                  <a:gd name="T11" fmla="*/ 167 h 347"/>
                  <a:gd name="T12" fmla="*/ 44 w 285"/>
                  <a:gd name="T13" fmla="*/ 172 h 347"/>
                  <a:gd name="T14" fmla="*/ 49 w 285"/>
                  <a:gd name="T15" fmla="*/ 177 h 347"/>
                  <a:gd name="T16" fmla="*/ 54 w 285"/>
                  <a:gd name="T17" fmla="*/ 177 h 347"/>
                  <a:gd name="T18" fmla="*/ 58 w 285"/>
                  <a:gd name="T19" fmla="*/ 175 h 347"/>
                  <a:gd name="T20" fmla="*/ 105 w 285"/>
                  <a:gd name="T21" fmla="*/ 149 h 347"/>
                  <a:gd name="T22" fmla="*/ 109 w 285"/>
                  <a:gd name="T23" fmla="*/ 146 h 347"/>
                  <a:gd name="T24" fmla="*/ 113 w 285"/>
                  <a:gd name="T25" fmla="*/ 141 h 347"/>
                  <a:gd name="T26" fmla="*/ 114 w 285"/>
                  <a:gd name="T27" fmla="*/ 135 h 347"/>
                  <a:gd name="T28" fmla="*/ 112 w 285"/>
                  <a:gd name="T29" fmla="*/ 129 h 347"/>
                  <a:gd name="T30" fmla="*/ 71 w 285"/>
                  <a:gd name="T31" fmla="*/ 11 h 347"/>
                  <a:gd name="T32" fmla="*/ 69 w 285"/>
                  <a:gd name="T33" fmla="*/ 6 h 347"/>
                  <a:gd name="T34" fmla="*/ 65 w 285"/>
                  <a:gd name="T35" fmla="*/ 1 h 347"/>
                  <a:gd name="T36" fmla="*/ 60 w 285"/>
                  <a:gd name="T37" fmla="*/ 0 h 347"/>
                  <a:gd name="T38" fmla="*/ 55 w 285"/>
                  <a:gd name="T39" fmla="*/ 1 h 347"/>
                  <a:gd name="T40" fmla="*/ 8 w 285"/>
                  <a:gd name="T41" fmla="*/ 28 h 3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5"/>
                  <a:gd name="T64" fmla="*/ 0 h 347"/>
                  <a:gd name="T65" fmla="*/ 285 w 285"/>
                  <a:gd name="T66" fmla="*/ 347 h 3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5" h="347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4" y="95"/>
                    </a:lnTo>
                    <a:lnTo>
                      <a:pt x="105" y="326"/>
                    </a:lnTo>
                    <a:lnTo>
                      <a:pt x="111" y="337"/>
                    </a:lnTo>
                    <a:lnTo>
                      <a:pt x="122" y="345"/>
                    </a:lnTo>
                    <a:lnTo>
                      <a:pt x="134" y="347"/>
                    </a:lnTo>
                    <a:lnTo>
                      <a:pt x="146" y="343"/>
                    </a:lnTo>
                    <a:lnTo>
                      <a:pt x="264" y="293"/>
                    </a:lnTo>
                    <a:lnTo>
                      <a:pt x="274" y="285"/>
                    </a:lnTo>
                    <a:lnTo>
                      <a:pt x="283" y="275"/>
                    </a:lnTo>
                    <a:lnTo>
                      <a:pt x="285" y="264"/>
                    </a:lnTo>
                    <a:lnTo>
                      <a:pt x="280" y="252"/>
                    </a:lnTo>
                    <a:lnTo>
                      <a:pt x="179" y="21"/>
                    </a:lnTo>
                    <a:lnTo>
                      <a:pt x="173" y="11"/>
                    </a:lnTo>
                    <a:lnTo>
                      <a:pt x="163" y="2"/>
                    </a:lnTo>
                    <a:lnTo>
                      <a:pt x="151" y="0"/>
                    </a:lnTo>
                    <a:lnTo>
                      <a:pt x="138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8" name="Freeform 269"/>
              <p:cNvSpPr>
                <a:spLocks/>
              </p:cNvSpPr>
              <p:nvPr/>
            </p:nvSpPr>
            <p:spPr bwMode="auto">
              <a:xfrm rot="2760634">
                <a:off x="3383" y="2617"/>
                <a:ext cx="178" cy="244"/>
              </a:xfrm>
              <a:custGeom>
                <a:avLst/>
                <a:gdLst>
                  <a:gd name="T0" fmla="*/ 8 w 281"/>
                  <a:gd name="T1" fmla="*/ 27 h 343"/>
                  <a:gd name="T2" fmla="*/ 4 w 281"/>
                  <a:gd name="T3" fmla="*/ 31 h 343"/>
                  <a:gd name="T4" fmla="*/ 2 w 281"/>
                  <a:gd name="T5" fmla="*/ 36 h 343"/>
                  <a:gd name="T6" fmla="*/ 0 w 281"/>
                  <a:gd name="T7" fmla="*/ 42 h 343"/>
                  <a:gd name="T8" fmla="*/ 2 w 281"/>
                  <a:gd name="T9" fmla="*/ 48 h 343"/>
                  <a:gd name="T10" fmla="*/ 41 w 281"/>
                  <a:gd name="T11" fmla="*/ 164 h 343"/>
                  <a:gd name="T12" fmla="*/ 44 w 281"/>
                  <a:gd name="T13" fmla="*/ 169 h 343"/>
                  <a:gd name="T14" fmla="*/ 48 w 281"/>
                  <a:gd name="T15" fmla="*/ 173 h 343"/>
                  <a:gd name="T16" fmla="*/ 53 w 281"/>
                  <a:gd name="T17" fmla="*/ 174 h 343"/>
                  <a:gd name="T18" fmla="*/ 58 w 281"/>
                  <a:gd name="T19" fmla="*/ 171 h 343"/>
                  <a:gd name="T20" fmla="*/ 105 w 281"/>
                  <a:gd name="T21" fmla="*/ 147 h 343"/>
                  <a:gd name="T22" fmla="*/ 108 w 281"/>
                  <a:gd name="T23" fmla="*/ 142 h 343"/>
                  <a:gd name="T24" fmla="*/ 111 w 281"/>
                  <a:gd name="T25" fmla="*/ 138 h 343"/>
                  <a:gd name="T26" fmla="*/ 113 w 281"/>
                  <a:gd name="T27" fmla="*/ 132 h 343"/>
                  <a:gd name="T28" fmla="*/ 111 w 281"/>
                  <a:gd name="T29" fmla="*/ 125 h 343"/>
                  <a:gd name="T30" fmla="*/ 71 w 281"/>
                  <a:gd name="T31" fmla="*/ 11 h 343"/>
                  <a:gd name="T32" fmla="*/ 68 w 281"/>
                  <a:gd name="T33" fmla="*/ 6 h 343"/>
                  <a:gd name="T34" fmla="*/ 65 w 281"/>
                  <a:gd name="T35" fmla="*/ 1 h 343"/>
                  <a:gd name="T36" fmla="*/ 60 w 281"/>
                  <a:gd name="T37" fmla="*/ 0 h 343"/>
                  <a:gd name="T38" fmla="*/ 54 w 281"/>
                  <a:gd name="T39" fmla="*/ 1 h 343"/>
                  <a:gd name="T40" fmla="*/ 8 w 281"/>
                  <a:gd name="T41" fmla="*/ 27 h 3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1"/>
                  <a:gd name="T64" fmla="*/ 0 h 343"/>
                  <a:gd name="T65" fmla="*/ 281 w 281"/>
                  <a:gd name="T66" fmla="*/ 343 h 3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1" h="343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1"/>
                    </a:lnTo>
                    <a:lnTo>
                      <a:pt x="0" y="83"/>
                    </a:lnTo>
                    <a:lnTo>
                      <a:pt x="4" y="95"/>
                    </a:lnTo>
                    <a:lnTo>
                      <a:pt x="103" y="324"/>
                    </a:lnTo>
                    <a:lnTo>
                      <a:pt x="109" y="335"/>
                    </a:lnTo>
                    <a:lnTo>
                      <a:pt x="120" y="341"/>
                    </a:lnTo>
                    <a:lnTo>
                      <a:pt x="132" y="343"/>
                    </a:lnTo>
                    <a:lnTo>
                      <a:pt x="144" y="339"/>
                    </a:lnTo>
                    <a:lnTo>
                      <a:pt x="260" y="289"/>
                    </a:lnTo>
                    <a:lnTo>
                      <a:pt x="270" y="281"/>
                    </a:lnTo>
                    <a:lnTo>
                      <a:pt x="278" y="273"/>
                    </a:lnTo>
                    <a:lnTo>
                      <a:pt x="281" y="260"/>
                    </a:lnTo>
                    <a:lnTo>
                      <a:pt x="276" y="248"/>
                    </a:lnTo>
                    <a:lnTo>
                      <a:pt x="177" y="21"/>
                    </a:lnTo>
                    <a:lnTo>
                      <a:pt x="171" y="11"/>
                    </a:lnTo>
                    <a:lnTo>
                      <a:pt x="161" y="2"/>
                    </a:lnTo>
                    <a:lnTo>
                      <a:pt x="149" y="0"/>
                    </a:lnTo>
                    <a:lnTo>
                      <a:pt x="136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9" name="Freeform 270"/>
              <p:cNvSpPr>
                <a:spLocks/>
              </p:cNvSpPr>
              <p:nvPr/>
            </p:nvSpPr>
            <p:spPr bwMode="auto">
              <a:xfrm rot="2760634">
                <a:off x="3384" y="2618"/>
                <a:ext cx="175" cy="242"/>
              </a:xfrm>
              <a:custGeom>
                <a:avLst/>
                <a:gdLst>
                  <a:gd name="T0" fmla="*/ 8 w 276"/>
                  <a:gd name="T1" fmla="*/ 26 h 339"/>
                  <a:gd name="T2" fmla="*/ 3 w 276"/>
                  <a:gd name="T3" fmla="*/ 29 h 339"/>
                  <a:gd name="T4" fmla="*/ 1 w 276"/>
                  <a:gd name="T5" fmla="*/ 36 h 339"/>
                  <a:gd name="T6" fmla="*/ 0 w 276"/>
                  <a:gd name="T7" fmla="*/ 41 h 339"/>
                  <a:gd name="T8" fmla="*/ 2 w 276"/>
                  <a:gd name="T9" fmla="*/ 47 h 339"/>
                  <a:gd name="T10" fmla="*/ 41 w 276"/>
                  <a:gd name="T11" fmla="*/ 163 h 339"/>
                  <a:gd name="T12" fmla="*/ 43 w 276"/>
                  <a:gd name="T13" fmla="*/ 168 h 339"/>
                  <a:gd name="T14" fmla="*/ 48 w 276"/>
                  <a:gd name="T15" fmla="*/ 172 h 339"/>
                  <a:gd name="T16" fmla="*/ 52 w 276"/>
                  <a:gd name="T17" fmla="*/ 173 h 339"/>
                  <a:gd name="T18" fmla="*/ 57 w 276"/>
                  <a:gd name="T19" fmla="*/ 171 h 339"/>
                  <a:gd name="T20" fmla="*/ 104 w 276"/>
                  <a:gd name="T21" fmla="*/ 146 h 339"/>
                  <a:gd name="T22" fmla="*/ 108 w 276"/>
                  <a:gd name="T23" fmla="*/ 142 h 339"/>
                  <a:gd name="T24" fmla="*/ 110 w 276"/>
                  <a:gd name="T25" fmla="*/ 137 h 339"/>
                  <a:gd name="T26" fmla="*/ 111 w 276"/>
                  <a:gd name="T27" fmla="*/ 131 h 339"/>
                  <a:gd name="T28" fmla="*/ 109 w 276"/>
                  <a:gd name="T29" fmla="*/ 126 h 339"/>
                  <a:gd name="T30" fmla="*/ 70 w 276"/>
                  <a:gd name="T31" fmla="*/ 10 h 339"/>
                  <a:gd name="T32" fmla="*/ 68 w 276"/>
                  <a:gd name="T33" fmla="*/ 4 h 339"/>
                  <a:gd name="T34" fmla="*/ 64 w 276"/>
                  <a:gd name="T35" fmla="*/ 1 h 339"/>
                  <a:gd name="T36" fmla="*/ 59 w 276"/>
                  <a:gd name="T37" fmla="*/ 0 h 339"/>
                  <a:gd name="T38" fmla="*/ 54 w 276"/>
                  <a:gd name="T39" fmla="*/ 1 h 339"/>
                  <a:gd name="T40" fmla="*/ 8 w 276"/>
                  <a:gd name="T41" fmla="*/ 26 h 3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339"/>
                  <a:gd name="T65" fmla="*/ 276 w 276"/>
                  <a:gd name="T66" fmla="*/ 339 h 3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339">
                    <a:moveTo>
                      <a:pt x="19" y="52"/>
                    </a:moveTo>
                    <a:lnTo>
                      <a:pt x="8" y="58"/>
                    </a:lnTo>
                    <a:lnTo>
                      <a:pt x="2" y="71"/>
                    </a:lnTo>
                    <a:lnTo>
                      <a:pt x="0" y="81"/>
                    </a:lnTo>
                    <a:lnTo>
                      <a:pt x="4" y="93"/>
                    </a:lnTo>
                    <a:lnTo>
                      <a:pt x="101" y="320"/>
                    </a:lnTo>
                    <a:lnTo>
                      <a:pt x="107" y="330"/>
                    </a:lnTo>
                    <a:lnTo>
                      <a:pt x="118" y="337"/>
                    </a:lnTo>
                    <a:lnTo>
                      <a:pt x="130" y="339"/>
                    </a:lnTo>
                    <a:lnTo>
                      <a:pt x="142" y="335"/>
                    </a:lnTo>
                    <a:lnTo>
                      <a:pt x="258" y="287"/>
                    </a:lnTo>
                    <a:lnTo>
                      <a:pt x="268" y="279"/>
                    </a:lnTo>
                    <a:lnTo>
                      <a:pt x="274" y="269"/>
                    </a:lnTo>
                    <a:lnTo>
                      <a:pt x="276" y="258"/>
                    </a:lnTo>
                    <a:lnTo>
                      <a:pt x="272" y="246"/>
                    </a:lnTo>
                    <a:lnTo>
                      <a:pt x="175" y="19"/>
                    </a:lnTo>
                    <a:lnTo>
                      <a:pt x="169" y="9"/>
                    </a:lnTo>
                    <a:lnTo>
                      <a:pt x="159" y="3"/>
                    </a:lnTo>
                    <a:lnTo>
                      <a:pt x="147" y="0"/>
                    </a:lnTo>
                    <a:lnTo>
                      <a:pt x="134" y="3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99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0" name="Freeform 271"/>
              <p:cNvSpPr>
                <a:spLocks/>
              </p:cNvSpPr>
              <p:nvPr/>
            </p:nvSpPr>
            <p:spPr bwMode="auto">
              <a:xfrm rot="2760634">
                <a:off x="3384" y="2620"/>
                <a:ext cx="175" cy="238"/>
              </a:xfrm>
              <a:custGeom>
                <a:avLst/>
                <a:gdLst>
                  <a:gd name="T0" fmla="*/ 8 w 276"/>
                  <a:gd name="T1" fmla="*/ 26 h 334"/>
                  <a:gd name="T2" fmla="*/ 3 w 276"/>
                  <a:gd name="T3" fmla="*/ 29 h 334"/>
                  <a:gd name="T4" fmla="*/ 1 w 276"/>
                  <a:gd name="T5" fmla="*/ 34 h 334"/>
                  <a:gd name="T6" fmla="*/ 0 w 276"/>
                  <a:gd name="T7" fmla="*/ 41 h 334"/>
                  <a:gd name="T8" fmla="*/ 2 w 276"/>
                  <a:gd name="T9" fmla="*/ 47 h 334"/>
                  <a:gd name="T10" fmla="*/ 41 w 276"/>
                  <a:gd name="T11" fmla="*/ 160 h 334"/>
                  <a:gd name="T12" fmla="*/ 43 w 276"/>
                  <a:gd name="T13" fmla="*/ 165 h 334"/>
                  <a:gd name="T14" fmla="*/ 48 w 276"/>
                  <a:gd name="T15" fmla="*/ 169 h 334"/>
                  <a:gd name="T16" fmla="*/ 52 w 276"/>
                  <a:gd name="T17" fmla="*/ 170 h 334"/>
                  <a:gd name="T18" fmla="*/ 57 w 276"/>
                  <a:gd name="T19" fmla="*/ 167 h 334"/>
                  <a:gd name="T20" fmla="*/ 104 w 276"/>
                  <a:gd name="T21" fmla="*/ 143 h 334"/>
                  <a:gd name="T22" fmla="*/ 108 w 276"/>
                  <a:gd name="T23" fmla="*/ 139 h 334"/>
                  <a:gd name="T24" fmla="*/ 110 w 276"/>
                  <a:gd name="T25" fmla="*/ 135 h 334"/>
                  <a:gd name="T26" fmla="*/ 111 w 276"/>
                  <a:gd name="T27" fmla="*/ 128 h 334"/>
                  <a:gd name="T28" fmla="*/ 109 w 276"/>
                  <a:gd name="T29" fmla="*/ 123 h 334"/>
                  <a:gd name="T30" fmla="*/ 70 w 276"/>
                  <a:gd name="T31" fmla="*/ 9 h 334"/>
                  <a:gd name="T32" fmla="*/ 68 w 276"/>
                  <a:gd name="T33" fmla="*/ 4 h 334"/>
                  <a:gd name="T34" fmla="*/ 64 w 276"/>
                  <a:gd name="T35" fmla="*/ 1 h 334"/>
                  <a:gd name="T36" fmla="*/ 59 w 276"/>
                  <a:gd name="T37" fmla="*/ 0 h 334"/>
                  <a:gd name="T38" fmla="*/ 54 w 276"/>
                  <a:gd name="T39" fmla="*/ 1 h 334"/>
                  <a:gd name="T40" fmla="*/ 8 w 276"/>
                  <a:gd name="T41" fmla="*/ 26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334"/>
                  <a:gd name="T65" fmla="*/ 276 w 276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334">
                    <a:moveTo>
                      <a:pt x="19" y="51"/>
                    </a:moveTo>
                    <a:lnTo>
                      <a:pt x="8" y="5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4" y="92"/>
                    </a:lnTo>
                    <a:lnTo>
                      <a:pt x="101" y="315"/>
                    </a:lnTo>
                    <a:lnTo>
                      <a:pt x="107" y="325"/>
                    </a:lnTo>
                    <a:lnTo>
                      <a:pt x="118" y="332"/>
                    </a:lnTo>
                    <a:lnTo>
                      <a:pt x="130" y="334"/>
                    </a:lnTo>
                    <a:lnTo>
                      <a:pt x="142" y="330"/>
                    </a:lnTo>
                    <a:lnTo>
                      <a:pt x="258" y="282"/>
                    </a:lnTo>
                    <a:lnTo>
                      <a:pt x="268" y="274"/>
                    </a:lnTo>
                    <a:lnTo>
                      <a:pt x="274" y="266"/>
                    </a:lnTo>
                    <a:lnTo>
                      <a:pt x="276" y="253"/>
                    </a:lnTo>
                    <a:lnTo>
                      <a:pt x="272" y="241"/>
                    </a:lnTo>
                    <a:lnTo>
                      <a:pt x="175" y="18"/>
                    </a:lnTo>
                    <a:lnTo>
                      <a:pt x="169" y="8"/>
                    </a:lnTo>
                    <a:lnTo>
                      <a:pt x="159" y="2"/>
                    </a:lnTo>
                    <a:lnTo>
                      <a:pt x="147" y="0"/>
                    </a:lnTo>
                    <a:lnTo>
                      <a:pt x="134" y="2"/>
                    </a:lnTo>
                    <a:lnTo>
                      <a:pt x="19" y="51"/>
                    </a:lnTo>
                    <a:close/>
                  </a:path>
                </a:pathLst>
              </a:custGeom>
              <a:solidFill>
                <a:srgbClr val="FF9A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1" name="Freeform 272"/>
              <p:cNvSpPr>
                <a:spLocks/>
              </p:cNvSpPr>
              <p:nvPr/>
            </p:nvSpPr>
            <p:spPr bwMode="auto">
              <a:xfrm rot="2760634">
                <a:off x="3384" y="2621"/>
                <a:ext cx="173" cy="235"/>
              </a:xfrm>
              <a:custGeom>
                <a:avLst/>
                <a:gdLst>
                  <a:gd name="T0" fmla="*/ 8 w 272"/>
                  <a:gd name="T1" fmla="*/ 26 h 330"/>
                  <a:gd name="T2" fmla="*/ 3 w 272"/>
                  <a:gd name="T3" fmla="*/ 29 h 330"/>
                  <a:gd name="T4" fmla="*/ 1 w 272"/>
                  <a:gd name="T5" fmla="*/ 34 h 330"/>
                  <a:gd name="T6" fmla="*/ 0 w 272"/>
                  <a:gd name="T7" fmla="*/ 41 h 330"/>
                  <a:gd name="T8" fmla="*/ 2 w 272"/>
                  <a:gd name="T9" fmla="*/ 46 h 330"/>
                  <a:gd name="T10" fmla="*/ 40 w 272"/>
                  <a:gd name="T11" fmla="*/ 157 h 330"/>
                  <a:gd name="T12" fmla="*/ 43 w 272"/>
                  <a:gd name="T13" fmla="*/ 163 h 330"/>
                  <a:gd name="T14" fmla="*/ 47 w 272"/>
                  <a:gd name="T15" fmla="*/ 167 h 330"/>
                  <a:gd name="T16" fmla="*/ 52 w 272"/>
                  <a:gd name="T17" fmla="*/ 167 h 330"/>
                  <a:gd name="T18" fmla="*/ 57 w 272"/>
                  <a:gd name="T19" fmla="*/ 165 h 330"/>
                  <a:gd name="T20" fmla="*/ 103 w 272"/>
                  <a:gd name="T21" fmla="*/ 141 h 330"/>
                  <a:gd name="T22" fmla="*/ 107 w 272"/>
                  <a:gd name="T23" fmla="*/ 138 h 330"/>
                  <a:gd name="T24" fmla="*/ 109 w 272"/>
                  <a:gd name="T25" fmla="*/ 133 h 330"/>
                  <a:gd name="T26" fmla="*/ 110 w 272"/>
                  <a:gd name="T27" fmla="*/ 127 h 330"/>
                  <a:gd name="T28" fmla="*/ 108 w 272"/>
                  <a:gd name="T29" fmla="*/ 121 h 330"/>
                  <a:gd name="T30" fmla="*/ 70 w 272"/>
                  <a:gd name="T31" fmla="*/ 9 h 330"/>
                  <a:gd name="T32" fmla="*/ 67 w 272"/>
                  <a:gd name="T33" fmla="*/ 4 h 330"/>
                  <a:gd name="T34" fmla="*/ 64 w 272"/>
                  <a:gd name="T35" fmla="*/ 1 h 330"/>
                  <a:gd name="T36" fmla="*/ 59 w 272"/>
                  <a:gd name="T37" fmla="*/ 0 h 330"/>
                  <a:gd name="T38" fmla="*/ 53 w 272"/>
                  <a:gd name="T39" fmla="*/ 1 h 330"/>
                  <a:gd name="T40" fmla="*/ 8 w 272"/>
                  <a:gd name="T41" fmla="*/ 26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2"/>
                  <a:gd name="T64" fmla="*/ 0 h 330"/>
                  <a:gd name="T65" fmla="*/ 272 w 272"/>
                  <a:gd name="T66" fmla="*/ 330 h 3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2" h="330">
                    <a:moveTo>
                      <a:pt x="19" y="51"/>
                    </a:moveTo>
                    <a:lnTo>
                      <a:pt x="8" y="5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4" y="90"/>
                    </a:lnTo>
                    <a:lnTo>
                      <a:pt x="99" y="311"/>
                    </a:lnTo>
                    <a:lnTo>
                      <a:pt x="105" y="321"/>
                    </a:lnTo>
                    <a:lnTo>
                      <a:pt x="116" y="328"/>
                    </a:lnTo>
                    <a:lnTo>
                      <a:pt x="128" y="330"/>
                    </a:lnTo>
                    <a:lnTo>
                      <a:pt x="140" y="325"/>
                    </a:lnTo>
                    <a:lnTo>
                      <a:pt x="254" y="278"/>
                    </a:lnTo>
                    <a:lnTo>
                      <a:pt x="264" y="272"/>
                    </a:lnTo>
                    <a:lnTo>
                      <a:pt x="270" y="262"/>
                    </a:lnTo>
                    <a:lnTo>
                      <a:pt x="272" y="251"/>
                    </a:lnTo>
                    <a:lnTo>
                      <a:pt x="268" y="239"/>
                    </a:lnTo>
                    <a:lnTo>
                      <a:pt x="173" y="18"/>
                    </a:lnTo>
                    <a:lnTo>
                      <a:pt x="167" y="8"/>
                    </a:lnTo>
                    <a:lnTo>
                      <a:pt x="157" y="2"/>
                    </a:lnTo>
                    <a:lnTo>
                      <a:pt x="145" y="0"/>
                    </a:lnTo>
                    <a:lnTo>
                      <a:pt x="132" y="2"/>
                    </a:lnTo>
                    <a:lnTo>
                      <a:pt x="19" y="51"/>
                    </a:lnTo>
                    <a:close/>
                  </a:path>
                </a:pathLst>
              </a:custGeom>
              <a:solidFill>
                <a:srgbClr val="FF9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2" name="Freeform 273"/>
              <p:cNvSpPr>
                <a:spLocks/>
              </p:cNvSpPr>
              <p:nvPr/>
            </p:nvSpPr>
            <p:spPr bwMode="auto">
              <a:xfrm rot="2760634">
                <a:off x="3386" y="2622"/>
                <a:ext cx="170" cy="233"/>
              </a:xfrm>
              <a:custGeom>
                <a:avLst/>
                <a:gdLst>
                  <a:gd name="T0" fmla="*/ 8 w 268"/>
                  <a:gd name="T1" fmla="*/ 25 h 326"/>
                  <a:gd name="T2" fmla="*/ 3 w 268"/>
                  <a:gd name="T3" fmla="*/ 28 h 326"/>
                  <a:gd name="T4" fmla="*/ 1 w 268"/>
                  <a:gd name="T5" fmla="*/ 34 h 326"/>
                  <a:gd name="T6" fmla="*/ 0 w 268"/>
                  <a:gd name="T7" fmla="*/ 40 h 326"/>
                  <a:gd name="T8" fmla="*/ 2 w 268"/>
                  <a:gd name="T9" fmla="*/ 46 h 326"/>
                  <a:gd name="T10" fmla="*/ 40 w 268"/>
                  <a:gd name="T11" fmla="*/ 157 h 326"/>
                  <a:gd name="T12" fmla="*/ 43 w 268"/>
                  <a:gd name="T13" fmla="*/ 162 h 326"/>
                  <a:gd name="T14" fmla="*/ 47 w 268"/>
                  <a:gd name="T15" fmla="*/ 165 h 326"/>
                  <a:gd name="T16" fmla="*/ 51 w 268"/>
                  <a:gd name="T17" fmla="*/ 167 h 326"/>
                  <a:gd name="T18" fmla="*/ 56 w 268"/>
                  <a:gd name="T19" fmla="*/ 164 h 326"/>
                  <a:gd name="T20" fmla="*/ 101 w 268"/>
                  <a:gd name="T21" fmla="*/ 141 h 326"/>
                  <a:gd name="T22" fmla="*/ 105 w 268"/>
                  <a:gd name="T23" fmla="*/ 137 h 326"/>
                  <a:gd name="T24" fmla="*/ 107 w 268"/>
                  <a:gd name="T25" fmla="*/ 133 h 326"/>
                  <a:gd name="T26" fmla="*/ 108 w 268"/>
                  <a:gd name="T27" fmla="*/ 127 h 326"/>
                  <a:gd name="T28" fmla="*/ 106 w 268"/>
                  <a:gd name="T29" fmla="*/ 120 h 326"/>
                  <a:gd name="T30" fmla="*/ 68 w 268"/>
                  <a:gd name="T31" fmla="*/ 9 h 326"/>
                  <a:gd name="T32" fmla="*/ 65 w 268"/>
                  <a:gd name="T33" fmla="*/ 4 h 326"/>
                  <a:gd name="T34" fmla="*/ 62 w 268"/>
                  <a:gd name="T35" fmla="*/ 1 h 326"/>
                  <a:gd name="T36" fmla="*/ 58 w 268"/>
                  <a:gd name="T37" fmla="*/ 0 h 326"/>
                  <a:gd name="T38" fmla="*/ 52 w 268"/>
                  <a:gd name="T39" fmla="*/ 1 h 326"/>
                  <a:gd name="T40" fmla="*/ 8 w 268"/>
                  <a:gd name="T41" fmla="*/ 25 h 3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8"/>
                  <a:gd name="T64" fmla="*/ 0 h 326"/>
                  <a:gd name="T65" fmla="*/ 268 w 268"/>
                  <a:gd name="T66" fmla="*/ 326 h 3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8" h="326">
                    <a:moveTo>
                      <a:pt x="19" y="49"/>
                    </a:moveTo>
                    <a:lnTo>
                      <a:pt x="8" y="55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4" y="90"/>
                    </a:lnTo>
                    <a:lnTo>
                      <a:pt x="99" y="307"/>
                    </a:lnTo>
                    <a:lnTo>
                      <a:pt x="105" y="317"/>
                    </a:lnTo>
                    <a:lnTo>
                      <a:pt x="116" y="323"/>
                    </a:lnTo>
                    <a:lnTo>
                      <a:pt x="126" y="326"/>
                    </a:lnTo>
                    <a:lnTo>
                      <a:pt x="138" y="321"/>
                    </a:lnTo>
                    <a:lnTo>
                      <a:pt x="250" y="276"/>
                    </a:lnTo>
                    <a:lnTo>
                      <a:pt x="260" y="268"/>
                    </a:lnTo>
                    <a:lnTo>
                      <a:pt x="266" y="260"/>
                    </a:lnTo>
                    <a:lnTo>
                      <a:pt x="268" y="247"/>
                    </a:lnTo>
                    <a:lnTo>
                      <a:pt x="264" y="235"/>
                    </a:lnTo>
                    <a:lnTo>
                      <a:pt x="169" y="18"/>
                    </a:lnTo>
                    <a:lnTo>
                      <a:pt x="163" y="8"/>
                    </a:lnTo>
                    <a:lnTo>
                      <a:pt x="155" y="2"/>
                    </a:lnTo>
                    <a:lnTo>
                      <a:pt x="143" y="0"/>
                    </a:lnTo>
                    <a:lnTo>
                      <a:pt x="130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A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3" name="Freeform 274"/>
              <p:cNvSpPr>
                <a:spLocks/>
              </p:cNvSpPr>
              <p:nvPr/>
            </p:nvSpPr>
            <p:spPr bwMode="auto">
              <a:xfrm rot="2760634">
                <a:off x="3388" y="2625"/>
                <a:ext cx="167" cy="228"/>
              </a:xfrm>
              <a:custGeom>
                <a:avLst/>
                <a:gdLst>
                  <a:gd name="T0" fmla="*/ 8 w 264"/>
                  <a:gd name="T1" fmla="*/ 25 h 321"/>
                  <a:gd name="T2" fmla="*/ 4 w 264"/>
                  <a:gd name="T3" fmla="*/ 28 h 321"/>
                  <a:gd name="T4" fmla="*/ 1 w 264"/>
                  <a:gd name="T5" fmla="*/ 33 h 321"/>
                  <a:gd name="T6" fmla="*/ 0 w 264"/>
                  <a:gd name="T7" fmla="*/ 39 h 321"/>
                  <a:gd name="T8" fmla="*/ 2 w 264"/>
                  <a:gd name="T9" fmla="*/ 45 h 321"/>
                  <a:gd name="T10" fmla="*/ 39 w 264"/>
                  <a:gd name="T11" fmla="*/ 153 h 321"/>
                  <a:gd name="T12" fmla="*/ 41 w 264"/>
                  <a:gd name="T13" fmla="*/ 158 h 321"/>
                  <a:gd name="T14" fmla="*/ 46 w 264"/>
                  <a:gd name="T15" fmla="*/ 161 h 321"/>
                  <a:gd name="T16" fmla="*/ 51 w 264"/>
                  <a:gd name="T17" fmla="*/ 162 h 321"/>
                  <a:gd name="T18" fmla="*/ 54 w 264"/>
                  <a:gd name="T19" fmla="*/ 160 h 321"/>
                  <a:gd name="T20" fmla="*/ 99 w 264"/>
                  <a:gd name="T21" fmla="*/ 137 h 321"/>
                  <a:gd name="T22" fmla="*/ 102 w 264"/>
                  <a:gd name="T23" fmla="*/ 134 h 321"/>
                  <a:gd name="T24" fmla="*/ 105 w 264"/>
                  <a:gd name="T25" fmla="*/ 129 h 321"/>
                  <a:gd name="T26" fmla="*/ 106 w 264"/>
                  <a:gd name="T27" fmla="*/ 123 h 321"/>
                  <a:gd name="T28" fmla="*/ 104 w 264"/>
                  <a:gd name="T29" fmla="*/ 117 h 321"/>
                  <a:gd name="T30" fmla="*/ 67 w 264"/>
                  <a:gd name="T31" fmla="*/ 9 h 321"/>
                  <a:gd name="T32" fmla="*/ 65 w 264"/>
                  <a:gd name="T33" fmla="*/ 4 h 321"/>
                  <a:gd name="T34" fmla="*/ 61 w 264"/>
                  <a:gd name="T35" fmla="*/ 1 h 321"/>
                  <a:gd name="T36" fmla="*/ 56 w 264"/>
                  <a:gd name="T37" fmla="*/ 0 h 321"/>
                  <a:gd name="T38" fmla="*/ 51 w 264"/>
                  <a:gd name="T39" fmla="*/ 1 h 321"/>
                  <a:gd name="T40" fmla="*/ 8 w 264"/>
                  <a:gd name="T41" fmla="*/ 25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321"/>
                  <a:gd name="T65" fmla="*/ 264 w 264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321">
                    <a:moveTo>
                      <a:pt x="19" y="49"/>
                    </a:moveTo>
                    <a:lnTo>
                      <a:pt x="9" y="55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4" y="88"/>
                    </a:lnTo>
                    <a:lnTo>
                      <a:pt x="97" y="303"/>
                    </a:lnTo>
                    <a:lnTo>
                      <a:pt x="103" y="313"/>
                    </a:lnTo>
                    <a:lnTo>
                      <a:pt x="114" y="319"/>
                    </a:lnTo>
                    <a:lnTo>
                      <a:pt x="126" y="321"/>
                    </a:lnTo>
                    <a:lnTo>
                      <a:pt x="136" y="317"/>
                    </a:lnTo>
                    <a:lnTo>
                      <a:pt x="246" y="272"/>
                    </a:lnTo>
                    <a:lnTo>
                      <a:pt x="256" y="264"/>
                    </a:lnTo>
                    <a:lnTo>
                      <a:pt x="262" y="255"/>
                    </a:lnTo>
                    <a:lnTo>
                      <a:pt x="264" y="243"/>
                    </a:lnTo>
                    <a:lnTo>
                      <a:pt x="260" y="233"/>
                    </a:lnTo>
                    <a:lnTo>
                      <a:pt x="167" y="18"/>
                    </a:lnTo>
                    <a:lnTo>
                      <a:pt x="161" y="8"/>
                    </a:lnTo>
                    <a:lnTo>
                      <a:pt x="151" y="2"/>
                    </a:lnTo>
                    <a:lnTo>
                      <a:pt x="141" y="0"/>
                    </a:lnTo>
                    <a:lnTo>
                      <a:pt x="128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4" name="Freeform 275"/>
              <p:cNvSpPr>
                <a:spLocks/>
              </p:cNvSpPr>
              <p:nvPr/>
            </p:nvSpPr>
            <p:spPr bwMode="auto">
              <a:xfrm rot="2760634">
                <a:off x="3389" y="2626"/>
                <a:ext cx="165" cy="226"/>
              </a:xfrm>
              <a:custGeom>
                <a:avLst/>
                <a:gdLst>
                  <a:gd name="T0" fmla="*/ 8 w 260"/>
                  <a:gd name="T1" fmla="*/ 25 h 317"/>
                  <a:gd name="T2" fmla="*/ 4 w 260"/>
                  <a:gd name="T3" fmla="*/ 28 h 317"/>
                  <a:gd name="T4" fmla="*/ 1 w 260"/>
                  <a:gd name="T5" fmla="*/ 33 h 317"/>
                  <a:gd name="T6" fmla="*/ 0 w 260"/>
                  <a:gd name="T7" fmla="*/ 38 h 317"/>
                  <a:gd name="T8" fmla="*/ 2 w 260"/>
                  <a:gd name="T9" fmla="*/ 43 h 317"/>
                  <a:gd name="T10" fmla="*/ 38 w 260"/>
                  <a:gd name="T11" fmla="*/ 152 h 317"/>
                  <a:gd name="T12" fmla="*/ 41 w 260"/>
                  <a:gd name="T13" fmla="*/ 157 h 317"/>
                  <a:gd name="T14" fmla="*/ 45 w 260"/>
                  <a:gd name="T15" fmla="*/ 160 h 317"/>
                  <a:gd name="T16" fmla="*/ 50 w 260"/>
                  <a:gd name="T17" fmla="*/ 161 h 317"/>
                  <a:gd name="T18" fmla="*/ 54 w 260"/>
                  <a:gd name="T19" fmla="*/ 159 h 317"/>
                  <a:gd name="T20" fmla="*/ 98 w 260"/>
                  <a:gd name="T21" fmla="*/ 136 h 317"/>
                  <a:gd name="T22" fmla="*/ 102 w 260"/>
                  <a:gd name="T23" fmla="*/ 133 h 317"/>
                  <a:gd name="T24" fmla="*/ 104 w 260"/>
                  <a:gd name="T25" fmla="*/ 128 h 317"/>
                  <a:gd name="T26" fmla="*/ 105 w 260"/>
                  <a:gd name="T27" fmla="*/ 123 h 317"/>
                  <a:gd name="T28" fmla="*/ 103 w 260"/>
                  <a:gd name="T29" fmla="*/ 118 h 317"/>
                  <a:gd name="T30" fmla="*/ 67 w 260"/>
                  <a:gd name="T31" fmla="*/ 9 h 317"/>
                  <a:gd name="T32" fmla="*/ 64 w 260"/>
                  <a:gd name="T33" fmla="*/ 4 h 317"/>
                  <a:gd name="T34" fmla="*/ 60 w 260"/>
                  <a:gd name="T35" fmla="*/ 1 h 317"/>
                  <a:gd name="T36" fmla="*/ 56 w 260"/>
                  <a:gd name="T37" fmla="*/ 0 h 317"/>
                  <a:gd name="T38" fmla="*/ 51 w 260"/>
                  <a:gd name="T39" fmla="*/ 1 h 317"/>
                  <a:gd name="T40" fmla="*/ 8 w 260"/>
                  <a:gd name="T41" fmla="*/ 25 h 3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317"/>
                  <a:gd name="T65" fmla="*/ 260 w 260"/>
                  <a:gd name="T66" fmla="*/ 317 h 3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317">
                    <a:moveTo>
                      <a:pt x="19" y="49"/>
                    </a:moveTo>
                    <a:lnTo>
                      <a:pt x="9" y="55"/>
                    </a:lnTo>
                    <a:lnTo>
                      <a:pt x="2" y="64"/>
                    </a:lnTo>
                    <a:lnTo>
                      <a:pt x="0" y="76"/>
                    </a:lnTo>
                    <a:lnTo>
                      <a:pt x="4" y="86"/>
                    </a:lnTo>
                    <a:lnTo>
                      <a:pt x="95" y="299"/>
                    </a:lnTo>
                    <a:lnTo>
                      <a:pt x="101" y="309"/>
                    </a:lnTo>
                    <a:lnTo>
                      <a:pt x="112" y="315"/>
                    </a:lnTo>
                    <a:lnTo>
                      <a:pt x="124" y="317"/>
                    </a:lnTo>
                    <a:lnTo>
                      <a:pt x="134" y="313"/>
                    </a:lnTo>
                    <a:lnTo>
                      <a:pt x="242" y="268"/>
                    </a:lnTo>
                    <a:lnTo>
                      <a:pt x="252" y="262"/>
                    </a:lnTo>
                    <a:lnTo>
                      <a:pt x="258" y="253"/>
                    </a:lnTo>
                    <a:lnTo>
                      <a:pt x="260" y="241"/>
                    </a:lnTo>
                    <a:lnTo>
                      <a:pt x="256" y="231"/>
                    </a:lnTo>
                    <a:lnTo>
                      <a:pt x="165" y="18"/>
                    </a:lnTo>
                    <a:lnTo>
                      <a:pt x="159" y="8"/>
                    </a:lnTo>
                    <a:lnTo>
                      <a:pt x="149" y="2"/>
                    </a:lnTo>
                    <a:lnTo>
                      <a:pt x="139" y="0"/>
                    </a:lnTo>
                    <a:lnTo>
                      <a:pt x="126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5" name="Freeform 276"/>
              <p:cNvSpPr>
                <a:spLocks/>
              </p:cNvSpPr>
              <p:nvPr/>
            </p:nvSpPr>
            <p:spPr bwMode="auto">
              <a:xfrm rot="2760634">
                <a:off x="3389" y="2626"/>
                <a:ext cx="164" cy="224"/>
              </a:xfrm>
              <a:custGeom>
                <a:avLst/>
                <a:gdLst>
                  <a:gd name="T0" fmla="*/ 8 w 258"/>
                  <a:gd name="T1" fmla="*/ 25 h 313"/>
                  <a:gd name="T2" fmla="*/ 4 w 258"/>
                  <a:gd name="T3" fmla="*/ 29 h 313"/>
                  <a:gd name="T4" fmla="*/ 1 w 258"/>
                  <a:gd name="T5" fmla="*/ 33 h 313"/>
                  <a:gd name="T6" fmla="*/ 0 w 258"/>
                  <a:gd name="T7" fmla="*/ 39 h 313"/>
                  <a:gd name="T8" fmla="*/ 2 w 258"/>
                  <a:gd name="T9" fmla="*/ 44 h 313"/>
                  <a:gd name="T10" fmla="*/ 38 w 258"/>
                  <a:gd name="T11" fmla="*/ 151 h 313"/>
                  <a:gd name="T12" fmla="*/ 41 w 258"/>
                  <a:gd name="T13" fmla="*/ 156 h 313"/>
                  <a:gd name="T14" fmla="*/ 44 w 258"/>
                  <a:gd name="T15" fmla="*/ 160 h 313"/>
                  <a:gd name="T16" fmla="*/ 50 w 258"/>
                  <a:gd name="T17" fmla="*/ 160 h 313"/>
                  <a:gd name="T18" fmla="*/ 53 w 258"/>
                  <a:gd name="T19" fmla="*/ 158 h 313"/>
                  <a:gd name="T20" fmla="*/ 97 w 258"/>
                  <a:gd name="T21" fmla="*/ 136 h 313"/>
                  <a:gd name="T22" fmla="*/ 101 w 258"/>
                  <a:gd name="T23" fmla="*/ 132 h 313"/>
                  <a:gd name="T24" fmla="*/ 104 w 258"/>
                  <a:gd name="T25" fmla="*/ 127 h 313"/>
                  <a:gd name="T26" fmla="*/ 104 w 258"/>
                  <a:gd name="T27" fmla="*/ 122 h 313"/>
                  <a:gd name="T28" fmla="*/ 102 w 258"/>
                  <a:gd name="T29" fmla="*/ 116 h 313"/>
                  <a:gd name="T30" fmla="*/ 66 w 258"/>
                  <a:gd name="T31" fmla="*/ 9 h 313"/>
                  <a:gd name="T32" fmla="*/ 64 w 258"/>
                  <a:gd name="T33" fmla="*/ 4 h 313"/>
                  <a:gd name="T34" fmla="*/ 60 w 258"/>
                  <a:gd name="T35" fmla="*/ 1 h 313"/>
                  <a:gd name="T36" fmla="*/ 56 w 258"/>
                  <a:gd name="T37" fmla="*/ 0 h 313"/>
                  <a:gd name="T38" fmla="*/ 51 w 258"/>
                  <a:gd name="T39" fmla="*/ 1 h 313"/>
                  <a:gd name="T40" fmla="*/ 8 w 258"/>
                  <a:gd name="T41" fmla="*/ 25 h 3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8"/>
                  <a:gd name="T64" fmla="*/ 0 h 313"/>
                  <a:gd name="T65" fmla="*/ 258 w 258"/>
                  <a:gd name="T66" fmla="*/ 313 h 3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8" h="313">
                    <a:moveTo>
                      <a:pt x="19" y="49"/>
                    </a:moveTo>
                    <a:lnTo>
                      <a:pt x="9" y="56"/>
                    </a:lnTo>
                    <a:lnTo>
                      <a:pt x="2" y="64"/>
                    </a:lnTo>
                    <a:lnTo>
                      <a:pt x="0" y="76"/>
                    </a:lnTo>
                    <a:lnTo>
                      <a:pt x="4" y="86"/>
                    </a:lnTo>
                    <a:lnTo>
                      <a:pt x="95" y="295"/>
                    </a:lnTo>
                    <a:lnTo>
                      <a:pt x="101" y="305"/>
                    </a:lnTo>
                    <a:lnTo>
                      <a:pt x="110" y="311"/>
                    </a:lnTo>
                    <a:lnTo>
                      <a:pt x="122" y="313"/>
                    </a:lnTo>
                    <a:lnTo>
                      <a:pt x="132" y="309"/>
                    </a:lnTo>
                    <a:lnTo>
                      <a:pt x="240" y="266"/>
                    </a:lnTo>
                    <a:lnTo>
                      <a:pt x="250" y="258"/>
                    </a:lnTo>
                    <a:lnTo>
                      <a:pt x="256" y="249"/>
                    </a:lnTo>
                    <a:lnTo>
                      <a:pt x="258" y="237"/>
                    </a:lnTo>
                    <a:lnTo>
                      <a:pt x="254" y="227"/>
                    </a:lnTo>
                    <a:lnTo>
                      <a:pt x="163" y="18"/>
                    </a:lnTo>
                    <a:lnTo>
                      <a:pt x="157" y="8"/>
                    </a:lnTo>
                    <a:lnTo>
                      <a:pt x="149" y="2"/>
                    </a:lnTo>
                    <a:lnTo>
                      <a:pt x="139" y="0"/>
                    </a:lnTo>
                    <a:lnTo>
                      <a:pt x="126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6" name="Freeform 277"/>
              <p:cNvSpPr>
                <a:spLocks/>
              </p:cNvSpPr>
              <p:nvPr/>
            </p:nvSpPr>
            <p:spPr bwMode="auto">
              <a:xfrm rot="2760634">
                <a:off x="3390" y="2629"/>
                <a:ext cx="163" cy="220"/>
              </a:xfrm>
              <a:custGeom>
                <a:avLst/>
                <a:gdLst>
                  <a:gd name="T0" fmla="*/ 8 w 256"/>
                  <a:gd name="T1" fmla="*/ 23 h 309"/>
                  <a:gd name="T2" fmla="*/ 4 w 256"/>
                  <a:gd name="T3" fmla="*/ 27 h 309"/>
                  <a:gd name="T4" fmla="*/ 1 w 256"/>
                  <a:gd name="T5" fmla="*/ 33 h 309"/>
                  <a:gd name="T6" fmla="*/ 0 w 256"/>
                  <a:gd name="T7" fmla="*/ 38 h 309"/>
                  <a:gd name="T8" fmla="*/ 2 w 256"/>
                  <a:gd name="T9" fmla="*/ 43 h 309"/>
                  <a:gd name="T10" fmla="*/ 38 w 256"/>
                  <a:gd name="T11" fmla="*/ 149 h 309"/>
                  <a:gd name="T12" fmla="*/ 40 w 256"/>
                  <a:gd name="T13" fmla="*/ 152 h 309"/>
                  <a:gd name="T14" fmla="*/ 45 w 256"/>
                  <a:gd name="T15" fmla="*/ 156 h 309"/>
                  <a:gd name="T16" fmla="*/ 50 w 256"/>
                  <a:gd name="T17" fmla="*/ 157 h 309"/>
                  <a:gd name="T18" fmla="*/ 53 w 256"/>
                  <a:gd name="T19" fmla="*/ 154 h 309"/>
                  <a:gd name="T20" fmla="*/ 97 w 256"/>
                  <a:gd name="T21" fmla="*/ 133 h 309"/>
                  <a:gd name="T22" fmla="*/ 101 w 256"/>
                  <a:gd name="T23" fmla="*/ 130 h 309"/>
                  <a:gd name="T24" fmla="*/ 103 w 256"/>
                  <a:gd name="T25" fmla="*/ 124 h 309"/>
                  <a:gd name="T26" fmla="*/ 104 w 256"/>
                  <a:gd name="T27" fmla="*/ 119 h 309"/>
                  <a:gd name="T28" fmla="*/ 102 w 256"/>
                  <a:gd name="T29" fmla="*/ 114 h 309"/>
                  <a:gd name="T30" fmla="*/ 66 w 256"/>
                  <a:gd name="T31" fmla="*/ 9 h 309"/>
                  <a:gd name="T32" fmla="*/ 64 w 256"/>
                  <a:gd name="T33" fmla="*/ 4 h 309"/>
                  <a:gd name="T34" fmla="*/ 60 w 256"/>
                  <a:gd name="T35" fmla="*/ 1 h 309"/>
                  <a:gd name="T36" fmla="*/ 55 w 256"/>
                  <a:gd name="T37" fmla="*/ 0 h 309"/>
                  <a:gd name="T38" fmla="*/ 50 w 256"/>
                  <a:gd name="T39" fmla="*/ 1 h 309"/>
                  <a:gd name="T40" fmla="*/ 8 w 256"/>
                  <a:gd name="T41" fmla="*/ 23 h 3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6"/>
                  <a:gd name="T64" fmla="*/ 0 h 309"/>
                  <a:gd name="T65" fmla="*/ 256 w 256"/>
                  <a:gd name="T66" fmla="*/ 309 h 3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6" h="309">
                    <a:moveTo>
                      <a:pt x="19" y="47"/>
                    </a:moveTo>
                    <a:lnTo>
                      <a:pt x="9" y="54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5" y="84"/>
                    </a:lnTo>
                    <a:lnTo>
                      <a:pt x="93" y="293"/>
                    </a:lnTo>
                    <a:lnTo>
                      <a:pt x="99" y="301"/>
                    </a:lnTo>
                    <a:lnTo>
                      <a:pt x="110" y="307"/>
                    </a:lnTo>
                    <a:lnTo>
                      <a:pt x="122" y="309"/>
                    </a:lnTo>
                    <a:lnTo>
                      <a:pt x="132" y="305"/>
                    </a:lnTo>
                    <a:lnTo>
                      <a:pt x="238" y="262"/>
                    </a:lnTo>
                    <a:lnTo>
                      <a:pt x="248" y="256"/>
                    </a:lnTo>
                    <a:lnTo>
                      <a:pt x="254" y="245"/>
                    </a:lnTo>
                    <a:lnTo>
                      <a:pt x="256" y="235"/>
                    </a:lnTo>
                    <a:lnTo>
                      <a:pt x="252" y="225"/>
                    </a:lnTo>
                    <a:lnTo>
                      <a:pt x="163" y="18"/>
                    </a:lnTo>
                    <a:lnTo>
                      <a:pt x="157" y="8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4" y="2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FF9C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7" name="Freeform 278"/>
              <p:cNvSpPr>
                <a:spLocks/>
              </p:cNvSpPr>
              <p:nvPr/>
            </p:nvSpPr>
            <p:spPr bwMode="auto">
              <a:xfrm rot="2760634">
                <a:off x="3392" y="2630"/>
                <a:ext cx="160" cy="218"/>
              </a:xfrm>
              <a:custGeom>
                <a:avLst/>
                <a:gdLst>
                  <a:gd name="T0" fmla="*/ 8 w 252"/>
                  <a:gd name="T1" fmla="*/ 24 h 305"/>
                  <a:gd name="T2" fmla="*/ 4 w 252"/>
                  <a:gd name="T3" fmla="*/ 28 h 305"/>
                  <a:gd name="T4" fmla="*/ 1 w 252"/>
                  <a:gd name="T5" fmla="*/ 31 h 305"/>
                  <a:gd name="T6" fmla="*/ 0 w 252"/>
                  <a:gd name="T7" fmla="*/ 38 h 305"/>
                  <a:gd name="T8" fmla="*/ 2 w 252"/>
                  <a:gd name="T9" fmla="*/ 44 h 305"/>
                  <a:gd name="T10" fmla="*/ 37 w 252"/>
                  <a:gd name="T11" fmla="*/ 148 h 305"/>
                  <a:gd name="T12" fmla="*/ 40 w 252"/>
                  <a:gd name="T13" fmla="*/ 152 h 305"/>
                  <a:gd name="T14" fmla="*/ 44 w 252"/>
                  <a:gd name="T15" fmla="*/ 155 h 305"/>
                  <a:gd name="T16" fmla="*/ 48 w 252"/>
                  <a:gd name="T17" fmla="*/ 156 h 305"/>
                  <a:gd name="T18" fmla="*/ 53 w 252"/>
                  <a:gd name="T19" fmla="*/ 154 h 305"/>
                  <a:gd name="T20" fmla="*/ 95 w 252"/>
                  <a:gd name="T21" fmla="*/ 132 h 305"/>
                  <a:gd name="T22" fmla="*/ 98 w 252"/>
                  <a:gd name="T23" fmla="*/ 129 h 305"/>
                  <a:gd name="T24" fmla="*/ 101 w 252"/>
                  <a:gd name="T25" fmla="*/ 124 h 305"/>
                  <a:gd name="T26" fmla="*/ 102 w 252"/>
                  <a:gd name="T27" fmla="*/ 118 h 305"/>
                  <a:gd name="T28" fmla="*/ 100 w 252"/>
                  <a:gd name="T29" fmla="*/ 113 h 305"/>
                  <a:gd name="T30" fmla="*/ 64 w 252"/>
                  <a:gd name="T31" fmla="*/ 8 h 305"/>
                  <a:gd name="T32" fmla="*/ 62 w 252"/>
                  <a:gd name="T33" fmla="*/ 4 h 305"/>
                  <a:gd name="T34" fmla="*/ 58 w 252"/>
                  <a:gd name="T35" fmla="*/ 1 h 305"/>
                  <a:gd name="T36" fmla="*/ 55 w 252"/>
                  <a:gd name="T37" fmla="*/ 0 h 305"/>
                  <a:gd name="T38" fmla="*/ 49 w 252"/>
                  <a:gd name="T39" fmla="*/ 1 h 305"/>
                  <a:gd name="T40" fmla="*/ 8 w 252"/>
                  <a:gd name="T41" fmla="*/ 24 h 3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2"/>
                  <a:gd name="T64" fmla="*/ 0 h 305"/>
                  <a:gd name="T65" fmla="*/ 252 w 252"/>
                  <a:gd name="T66" fmla="*/ 305 h 3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2" h="305">
                    <a:moveTo>
                      <a:pt x="19" y="47"/>
                    </a:moveTo>
                    <a:lnTo>
                      <a:pt x="9" y="54"/>
                    </a:lnTo>
                    <a:lnTo>
                      <a:pt x="3" y="62"/>
                    </a:lnTo>
                    <a:lnTo>
                      <a:pt x="0" y="74"/>
                    </a:lnTo>
                    <a:lnTo>
                      <a:pt x="5" y="85"/>
                    </a:lnTo>
                    <a:lnTo>
                      <a:pt x="93" y="289"/>
                    </a:lnTo>
                    <a:lnTo>
                      <a:pt x="99" y="297"/>
                    </a:lnTo>
                    <a:lnTo>
                      <a:pt x="108" y="303"/>
                    </a:lnTo>
                    <a:lnTo>
                      <a:pt x="120" y="305"/>
                    </a:lnTo>
                    <a:lnTo>
                      <a:pt x="130" y="301"/>
                    </a:lnTo>
                    <a:lnTo>
                      <a:pt x="236" y="258"/>
                    </a:lnTo>
                    <a:lnTo>
                      <a:pt x="244" y="252"/>
                    </a:lnTo>
                    <a:lnTo>
                      <a:pt x="250" y="243"/>
                    </a:lnTo>
                    <a:lnTo>
                      <a:pt x="252" y="231"/>
                    </a:lnTo>
                    <a:lnTo>
                      <a:pt x="248" y="221"/>
                    </a:lnTo>
                    <a:lnTo>
                      <a:pt x="159" y="16"/>
                    </a:lnTo>
                    <a:lnTo>
                      <a:pt x="153" y="8"/>
                    </a:lnTo>
                    <a:lnTo>
                      <a:pt x="145" y="2"/>
                    </a:lnTo>
                    <a:lnTo>
                      <a:pt x="135" y="0"/>
                    </a:lnTo>
                    <a:lnTo>
                      <a:pt x="122" y="2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FF9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8" name="Freeform 279"/>
              <p:cNvSpPr>
                <a:spLocks/>
              </p:cNvSpPr>
              <p:nvPr/>
            </p:nvSpPr>
            <p:spPr bwMode="auto">
              <a:xfrm rot="2760634">
                <a:off x="3394" y="2632"/>
                <a:ext cx="156" cy="214"/>
              </a:xfrm>
              <a:custGeom>
                <a:avLst/>
                <a:gdLst>
                  <a:gd name="T0" fmla="*/ 6 w 247"/>
                  <a:gd name="T1" fmla="*/ 23 h 301"/>
                  <a:gd name="T2" fmla="*/ 3 w 247"/>
                  <a:gd name="T3" fmla="*/ 27 h 301"/>
                  <a:gd name="T4" fmla="*/ 1 w 247"/>
                  <a:gd name="T5" fmla="*/ 31 h 301"/>
                  <a:gd name="T6" fmla="*/ 0 w 247"/>
                  <a:gd name="T7" fmla="*/ 36 h 301"/>
                  <a:gd name="T8" fmla="*/ 2 w 247"/>
                  <a:gd name="T9" fmla="*/ 42 h 301"/>
                  <a:gd name="T10" fmla="*/ 36 w 247"/>
                  <a:gd name="T11" fmla="*/ 144 h 301"/>
                  <a:gd name="T12" fmla="*/ 39 w 247"/>
                  <a:gd name="T13" fmla="*/ 148 h 301"/>
                  <a:gd name="T14" fmla="*/ 43 w 247"/>
                  <a:gd name="T15" fmla="*/ 151 h 301"/>
                  <a:gd name="T16" fmla="*/ 47 w 247"/>
                  <a:gd name="T17" fmla="*/ 152 h 301"/>
                  <a:gd name="T18" fmla="*/ 51 w 247"/>
                  <a:gd name="T19" fmla="*/ 150 h 301"/>
                  <a:gd name="T20" fmla="*/ 92 w 247"/>
                  <a:gd name="T21" fmla="*/ 129 h 301"/>
                  <a:gd name="T22" fmla="*/ 95 w 247"/>
                  <a:gd name="T23" fmla="*/ 125 h 301"/>
                  <a:gd name="T24" fmla="*/ 98 w 247"/>
                  <a:gd name="T25" fmla="*/ 121 h 301"/>
                  <a:gd name="T26" fmla="*/ 99 w 247"/>
                  <a:gd name="T27" fmla="*/ 116 h 301"/>
                  <a:gd name="T28" fmla="*/ 97 w 247"/>
                  <a:gd name="T29" fmla="*/ 111 h 301"/>
                  <a:gd name="T30" fmla="*/ 63 w 247"/>
                  <a:gd name="T31" fmla="*/ 9 h 301"/>
                  <a:gd name="T32" fmla="*/ 60 w 247"/>
                  <a:gd name="T33" fmla="*/ 4 h 301"/>
                  <a:gd name="T34" fmla="*/ 57 w 247"/>
                  <a:gd name="T35" fmla="*/ 1 h 301"/>
                  <a:gd name="T36" fmla="*/ 52 w 247"/>
                  <a:gd name="T37" fmla="*/ 0 h 301"/>
                  <a:gd name="T38" fmla="*/ 47 w 247"/>
                  <a:gd name="T39" fmla="*/ 1 h 301"/>
                  <a:gd name="T40" fmla="*/ 6 w 247"/>
                  <a:gd name="T41" fmla="*/ 23 h 3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7"/>
                  <a:gd name="T64" fmla="*/ 0 h 301"/>
                  <a:gd name="T65" fmla="*/ 247 w 247"/>
                  <a:gd name="T66" fmla="*/ 301 h 3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7" h="301">
                    <a:moveTo>
                      <a:pt x="16" y="47"/>
                    </a:moveTo>
                    <a:lnTo>
                      <a:pt x="8" y="54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4" y="83"/>
                    </a:lnTo>
                    <a:lnTo>
                      <a:pt x="90" y="285"/>
                    </a:lnTo>
                    <a:lnTo>
                      <a:pt x="96" y="293"/>
                    </a:lnTo>
                    <a:lnTo>
                      <a:pt x="107" y="299"/>
                    </a:lnTo>
                    <a:lnTo>
                      <a:pt x="117" y="301"/>
                    </a:lnTo>
                    <a:lnTo>
                      <a:pt x="127" y="297"/>
                    </a:lnTo>
                    <a:lnTo>
                      <a:pt x="231" y="254"/>
                    </a:lnTo>
                    <a:lnTo>
                      <a:pt x="239" y="248"/>
                    </a:lnTo>
                    <a:lnTo>
                      <a:pt x="245" y="239"/>
                    </a:lnTo>
                    <a:lnTo>
                      <a:pt x="247" y="229"/>
                    </a:lnTo>
                    <a:lnTo>
                      <a:pt x="243" y="219"/>
                    </a:lnTo>
                    <a:lnTo>
                      <a:pt x="156" y="17"/>
                    </a:lnTo>
                    <a:lnTo>
                      <a:pt x="150" y="8"/>
                    </a:lnTo>
                    <a:lnTo>
                      <a:pt x="142" y="2"/>
                    </a:lnTo>
                    <a:lnTo>
                      <a:pt x="132" y="0"/>
                    </a:lnTo>
                    <a:lnTo>
                      <a:pt x="119" y="2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FF9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49" name="Freeform 280"/>
              <p:cNvSpPr>
                <a:spLocks/>
              </p:cNvSpPr>
              <p:nvPr/>
            </p:nvSpPr>
            <p:spPr bwMode="auto">
              <a:xfrm rot="2760634">
                <a:off x="3395" y="2633"/>
                <a:ext cx="154" cy="212"/>
              </a:xfrm>
              <a:custGeom>
                <a:avLst/>
                <a:gdLst>
                  <a:gd name="T0" fmla="*/ 6 w 243"/>
                  <a:gd name="T1" fmla="*/ 23 h 297"/>
                  <a:gd name="T2" fmla="*/ 3 w 243"/>
                  <a:gd name="T3" fmla="*/ 26 h 297"/>
                  <a:gd name="T4" fmla="*/ 1 w 243"/>
                  <a:gd name="T5" fmla="*/ 31 h 297"/>
                  <a:gd name="T6" fmla="*/ 0 w 243"/>
                  <a:gd name="T7" fmla="*/ 36 h 297"/>
                  <a:gd name="T8" fmla="*/ 2 w 243"/>
                  <a:gd name="T9" fmla="*/ 42 h 297"/>
                  <a:gd name="T10" fmla="*/ 35 w 243"/>
                  <a:gd name="T11" fmla="*/ 143 h 297"/>
                  <a:gd name="T12" fmla="*/ 38 w 243"/>
                  <a:gd name="T13" fmla="*/ 148 h 297"/>
                  <a:gd name="T14" fmla="*/ 42 w 243"/>
                  <a:gd name="T15" fmla="*/ 151 h 297"/>
                  <a:gd name="T16" fmla="*/ 46 w 243"/>
                  <a:gd name="T17" fmla="*/ 151 h 297"/>
                  <a:gd name="T18" fmla="*/ 50 w 243"/>
                  <a:gd name="T19" fmla="*/ 151 h 297"/>
                  <a:gd name="T20" fmla="*/ 91 w 243"/>
                  <a:gd name="T21" fmla="*/ 128 h 297"/>
                  <a:gd name="T22" fmla="*/ 95 w 243"/>
                  <a:gd name="T23" fmla="*/ 126 h 297"/>
                  <a:gd name="T24" fmla="*/ 97 w 243"/>
                  <a:gd name="T25" fmla="*/ 120 h 297"/>
                  <a:gd name="T26" fmla="*/ 98 w 243"/>
                  <a:gd name="T27" fmla="*/ 115 h 297"/>
                  <a:gd name="T28" fmla="*/ 97 w 243"/>
                  <a:gd name="T29" fmla="*/ 109 h 297"/>
                  <a:gd name="T30" fmla="*/ 62 w 243"/>
                  <a:gd name="T31" fmla="*/ 9 h 297"/>
                  <a:gd name="T32" fmla="*/ 60 w 243"/>
                  <a:gd name="T33" fmla="*/ 4 h 297"/>
                  <a:gd name="T34" fmla="*/ 56 w 243"/>
                  <a:gd name="T35" fmla="*/ 1 h 297"/>
                  <a:gd name="T36" fmla="*/ 51 w 243"/>
                  <a:gd name="T37" fmla="*/ 0 h 297"/>
                  <a:gd name="T38" fmla="*/ 47 w 243"/>
                  <a:gd name="T39" fmla="*/ 1 h 297"/>
                  <a:gd name="T40" fmla="*/ 6 w 243"/>
                  <a:gd name="T41" fmla="*/ 23 h 2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3"/>
                  <a:gd name="T64" fmla="*/ 0 h 297"/>
                  <a:gd name="T65" fmla="*/ 243 w 243"/>
                  <a:gd name="T66" fmla="*/ 297 h 2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3" h="297">
                    <a:moveTo>
                      <a:pt x="16" y="45"/>
                    </a:moveTo>
                    <a:lnTo>
                      <a:pt x="8" y="52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4" y="83"/>
                    </a:lnTo>
                    <a:lnTo>
                      <a:pt x="88" y="281"/>
                    </a:lnTo>
                    <a:lnTo>
                      <a:pt x="94" y="291"/>
                    </a:lnTo>
                    <a:lnTo>
                      <a:pt x="105" y="295"/>
                    </a:lnTo>
                    <a:lnTo>
                      <a:pt x="115" y="297"/>
                    </a:lnTo>
                    <a:lnTo>
                      <a:pt x="125" y="295"/>
                    </a:lnTo>
                    <a:lnTo>
                      <a:pt x="226" y="252"/>
                    </a:lnTo>
                    <a:lnTo>
                      <a:pt x="237" y="246"/>
                    </a:lnTo>
                    <a:lnTo>
                      <a:pt x="241" y="235"/>
                    </a:lnTo>
                    <a:lnTo>
                      <a:pt x="243" y="225"/>
                    </a:lnTo>
                    <a:lnTo>
                      <a:pt x="241" y="215"/>
                    </a:lnTo>
                    <a:lnTo>
                      <a:pt x="154" y="17"/>
                    </a:lnTo>
                    <a:lnTo>
                      <a:pt x="148" y="8"/>
                    </a:lnTo>
                    <a:lnTo>
                      <a:pt x="140" y="2"/>
                    </a:lnTo>
                    <a:lnTo>
                      <a:pt x="127" y="0"/>
                    </a:lnTo>
                    <a:lnTo>
                      <a:pt x="117" y="2"/>
                    </a:ln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FF9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0" name="Freeform 281"/>
              <p:cNvSpPr>
                <a:spLocks/>
              </p:cNvSpPr>
              <p:nvPr/>
            </p:nvSpPr>
            <p:spPr bwMode="auto">
              <a:xfrm rot="2760634">
                <a:off x="3395" y="2635"/>
                <a:ext cx="153" cy="208"/>
              </a:xfrm>
              <a:custGeom>
                <a:avLst/>
                <a:gdLst>
                  <a:gd name="T0" fmla="*/ 6 w 241"/>
                  <a:gd name="T1" fmla="*/ 23 h 293"/>
                  <a:gd name="T2" fmla="*/ 3 w 241"/>
                  <a:gd name="T3" fmla="*/ 26 h 293"/>
                  <a:gd name="T4" fmla="*/ 1 w 241"/>
                  <a:gd name="T5" fmla="*/ 31 h 293"/>
                  <a:gd name="T6" fmla="*/ 0 w 241"/>
                  <a:gd name="T7" fmla="*/ 35 h 293"/>
                  <a:gd name="T8" fmla="*/ 2 w 241"/>
                  <a:gd name="T9" fmla="*/ 41 h 293"/>
                  <a:gd name="T10" fmla="*/ 36 w 241"/>
                  <a:gd name="T11" fmla="*/ 140 h 293"/>
                  <a:gd name="T12" fmla="*/ 38 w 241"/>
                  <a:gd name="T13" fmla="*/ 145 h 293"/>
                  <a:gd name="T14" fmla="*/ 41 w 241"/>
                  <a:gd name="T15" fmla="*/ 147 h 293"/>
                  <a:gd name="T16" fmla="*/ 46 w 241"/>
                  <a:gd name="T17" fmla="*/ 148 h 293"/>
                  <a:gd name="T18" fmla="*/ 50 w 241"/>
                  <a:gd name="T19" fmla="*/ 147 h 293"/>
                  <a:gd name="T20" fmla="*/ 90 w 241"/>
                  <a:gd name="T21" fmla="*/ 125 h 293"/>
                  <a:gd name="T22" fmla="*/ 95 w 241"/>
                  <a:gd name="T23" fmla="*/ 121 h 293"/>
                  <a:gd name="T24" fmla="*/ 96 w 241"/>
                  <a:gd name="T25" fmla="*/ 117 h 293"/>
                  <a:gd name="T26" fmla="*/ 97 w 241"/>
                  <a:gd name="T27" fmla="*/ 112 h 293"/>
                  <a:gd name="T28" fmla="*/ 96 w 241"/>
                  <a:gd name="T29" fmla="*/ 107 h 293"/>
                  <a:gd name="T30" fmla="*/ 61 w 241"/>
                  <a:gd name="T31" fmla="*/ 9 h 293"/>
                  <a:gd name="T32" fmla="*/ 60 w 241"/>
                  <a:gd name="T33" fmla="*/ 4 h 293"/>
                  <a:gd name="T34" fmla="*/ 56 w 241"/>
                  <a:gd name="T35" fmla="*/ 1 h 293"/>
                  <a:gd name="T36" fmla="*/ 51 w 241"/>
                  <a:gd name="T37" fmla="*/ 0 h 293"/>
                  <a:gd name="T38" fmla="*/ 47 w 241"/>
                  <a:gd name="T39" fmla="*/ 1 h 293"/>
                  <a:gd name="T40" fmla="*/ 6 w 241"/>
                  <a:gd name="T41" fmla="*/ 23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93"/>
                  <a:gd name="T65" fmla="*/ 241 w 241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93">
                    <a:moveTo>
                      <a:pt x="16" y="46"/>
                    </a:moveTo>
                    <a:lnTo>
                      <a:pt x="8" y="52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4" y="81"/>
                    </a:lnTo>
                    <a:lnTo>
                      <a:pt x="88" y="277"/>
                    </a:lnTo>
                    <a:lnTo>
                      <a:pt x="94" y="287"/>
                    </a:lnTo>
                    <a:lnTo>
                      <a:pt x="103" y="291"/>
                    </a:lnTo>
                    <a:lnTo>
                      <a:pt x="113" y="293"/>
                    </a:lnTo>
                    <a:lnTo>
                      <a:pt x="123" y="291"/>
                    </a:lnTo>
                    <a:lnTo>
                      <a:pt x="224" y="248"/>
                    </a:lnTo>
                    <a:lnTo>
                      <a:pt x="235" y="241"/>
                    </a:lnTo>
                    <a:lnTo>
                      <a:pt x="239" y="233"/>
                    </a:lnTo>
                    <a:lnTo>
                      <a:pt x="241" y="223"/>
                    </a:lnTo>
                    <a:lnTo>
                      <a:pt x="239" y="213"/>
                    </a:lnTo>
                    <a:lnTo>
                      <a:pt x="152" y="17"/>
                    </a:lnTo>
                    <a:lnTo>
                      <a:pt x="148" y="8"/>
                    </a:lnTo>
                    <a:lnTo>
                      <a:pt x="138" y="2"/>
                    </a:lnTo>
                    <a:lnTo>
                      <a:pt x="127" y="0"/>
                    </a:lnTo>
                    <a:lnTo>
                      <a:pt x="117" y="2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FF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1" name="Freeform 282"/>
              <p:cNvSpPr>
                <a:spLocks/>
              </p:cNvSpPr>
              <p:nvPr/>
            </p:nvSpPr>
            <p:spPr bwMode="auto">
              <a:xfrm rot="2760634">
                <a:off x="3396" y="2636"/>
                <a:ext cx="152" cy="206"/>
              </a:xfrm>
              <a:custGeom>
                <a:avLst/>
                <a:gdLst>
                  <a:gd name="T0" fmla="*/ 6 w 239"/>
                  <a:gd name="T1" fmla="*/ 24 h 289"/>
                  <a:gd name="T2" fmla="*/ 3 w 239"/>
                  <a:gd name="T3" fmla="*/ 26 h 289"/>
                  <a:gd name="T4" fmla="*/ 1 w 239"/>
                  <a:gd name="T5" fmla="*/ 31 h 289"/>
                  <a:gd name="T6" fmla="*/ 0 w 239"/>
                  <a:gd name="T7" fmla="*/ 36 h 289"/>
                  <a:gd name="T8" fmla="*/ 2 w 239"/>
                  <a:gd name="T9" fmla="*/ 41 h 289"/>
                  <a:gd name="T10" fmla="*/ 36 w 239"/>
                  <a:gd name="T11" fmla="*/ 138 h 289"/>
                  <a:gd name="T12" fmla="*/ 38 w 239"/>
                  <a:gd name="T13" fmla="*/ 144 h 289"/>
                  <a:gd name="T14" fmla="*/ 42 w 239"/>
                  <a:gd name="T15" fmla="*/ 146 h 289"/>
                  <a:gd name="T16" fmla="*/ 46 w 239"/>
                  <a:gd name="T17" fmla="*/ 147 h 289"/>
                  <a:gd name="T18" fmla="*/ 50 w 239"/>
                  <a:gd name="T19" fmla="*/ 146 h 289"/>
                  <a:gd name="T20" fmla="*/ 90 w 239"/>
                  <a:gd name="T21" fmla="*/ 124 h 289"/>
                  <a:gd name="T22" fmla="*/ 94 w 239"/>
                  <a:gd name="T23" fmla="*/ 120 h 289"/>
                  <a:gd name="T24" fmla="*/ 96 w 239"/>
                  <a:gd name="T25" fmla="*/ 116 h 289"/>
                  <a:gd name="T26" fmla="*/ 97 w 239"/>
                  <a:gd name="T27" fmla="*/ 111 h 289"/>
                  <a:gd name="T28" fmla="*/ 96 w 239"/>
                  <a:gd name="T29" fmla="*/ 106 h 289"/>
                  <a:gd name="T30" fmla="*/ 62 w 239"/>
                  <a:gd name="T31" fmla="*/ 9 h 289"/>
                  <a:gd name="T32" fmla="*/ 59 w 239"/>
                  <a:gd name="T33" fmla="*/ 4 h 289"/>
                  <a:gd name="T34" fmla="*/ 56 w 239"/>
                  <a:gd name="T35" fmla="*/ 1 h 289"/>
                  <a:gd name="T36" fmla="*/ 50 w 239"/>
                  <a:gd name="T37" fmla="*/ 0 h 289"/>
                  <a:gd name="T38" fmla="*/ 46 w 239"/>
                  <a:gd name="T39" fmla="*/ 1 h 289"/>
                  <a:gd name="T40" fmla="*/ 6 w 239"/>
                  <a:gd name="T41" fmla="*/ 24 h 2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9"/>
                  <a:gd name="T64" fmla="*/ 0 h 289"/>
                  <a:gd name="T65" fmla="*/ 239 w 239"/>
                  <a:gd name="T66" fmla="*/ 289 h 2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9" h="289">
                    <a:moveTo>
                      <a:pt x="16" y="46"/>
                    </a:moveTo>
                    <a:lnTo>
                      <a:pt x="8" y="52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4" y="81"/>
                    </a:lnTo>
                    <a:lnTo>
                      <a:pt x="88" y="272"/>
                    </a:lnTo>
                    <a:lnTo>
                      <a:pt x="95" y="283"/>
                    </a:lnTo>
                    <a:lnTo>
                      <a:pt x="103" y="287"/>
                    </a:lnTo>
                    <a:lnTo>
                      <a:pt x="113" y="289"/>
                    </a:lnTo>
                    <a:lnTo>
                      <a:pt x="123" y="287"/>
                    </a:lnTo>
                    <a:lnTo>
                      <a:pt x="222" y="244"/>
                    </a:lnTo>
                    <a:lnTo>
                      <a:pt x="233" y="237"/>
                    </a:lnTo>
                    <a:lnTo>
                      <a:pt x="237" y="229"/>
                    </a:lnTo>
                    <a:lnTo>
                      <a:pt x="239" y="219"/>
                    </a:lnTo>
                    <a:lnTo>
                      <a:pt x="237" y="209"/>
                    </a:lnTo>
                    <a:lnTo>
                      <a:pt x="152" y="17"/>
                    </a:lnTo>
                    <a:lnTo>
                      <a:pt x="146" y="8"/>
                    </a:lnTo>
                    <a:lnTo>
                      <a:pt x="138" y="2"/>
                    </a:lnTo>
                    <a:lnTo>
                      <a:pt x="125" y="0"/>
                    </a:lnTo>
                    <a:lnTo>
                      <a:pt x="115" y="2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FF9E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2" name="Freeform 283"/>
              <p:cNvSpPr>
                <a:spLocks/>
              </p:cNvSpPr>
              <p:nvPr/>
            </p:nvSpPr>
            <p:spPr bwMode="auto">
              <a:xfrm rot="2760634">
                <a:off x="3397" y="2637"/>
                <a:ext cx="150" cy="204"/>
              </a:xfrm>
              <a:custGeom>
                <a:avLst/>
                <a:gdLst>
                  <a:gd name="T0" fmla="*/ 6 w 235"/>
                  <a:gd name="T1" fmla="*/ 22 h 285"/>
                  <a:gd name="T2" fmla="*/ 3 w 235"/>
                  <a:gd name="T3" fmla="*/ 26 h 285"/>
                  <a:gd name="T4" fmla="*/ 1 w 235"/>
                  <a:gd name="T5" fmla="*/ 30 h 285"/>
                  <a:gd name="T6" fmla="*/ 0 w 235"/>
                  <a:gd name="T7" fmla="*/ 35 h 285"/>
                  <a:gd name="T8" fmla="*/ 2 w 235"/>
                  <a:gd name="T9" fmla="*/ 41 h 285"/>
                  <a:gd name="T10" fmla="*/ 35 w 235"/>
                  <a:gd name="T11" fmla="*/ 137 h 285"/>
                  <a:gd name="T12" fmla="*/ 38 w 235"/>
                  <a:gd name="T13" fmla="*/ 143 h 285"/>
                  <a:gd name="T14" fmla="*/ 41 w 235"/>
                  <a:gd name="T15" fmla="*/ 145 h 285"/>
                  <a:gd name="T16" fmla="*/ 45 w 235"/>
                  <a:gd name="T17" fmla="*/ 146 h 285"/>
                  <a:gd name="T18" fmla="*/ 49 w 235"/>
                  <a:gd name="T19" fmla="*/ 145 h 285"/>
                  <a:gd name="T20" fmla="*/ 89 w 235"/>
                  <a:gd name="T21" fmla="*/ 124 h 285"/>
                  <a:gd name="T22" fmla="*/ 93 w 235"/>
                  <a:gd name="T23" fmla="*/ 120 h 285"/>
                  <a:gd name="T24" fmla="*/ 95 w 235"/>
                  <a:gd name="T25" fmla="*/ 116 h 285"/>
                  <a:gd name="T26" fmla="*/ 96 w 235"/>
                  <a:gd name="T27" fmla="*/ 111 h 285"/>
                  <a:gd name="T28" fmla="*/ 95 w 235"/>
                  <a:gd name="T29" fmla="*/ 106 h 285"/>
                  <a:gd name="T30" fmla="*/ 60 w 235"/>
                  <a:gd name="T31" fmla="*/ 9 h 285"/>
                  <a:gd name="T32" fmla="*/ 59 w 235"/>
                  <a:gd name="T33" fmla="*/ 4 h 285"/>
                  <a:gd name="T34" fmla="*/ 55 w 235"/>
                  <a:gd name="T35" fmla="*/ 1 h 285"/>
                  <a:gd name="T36" fmla="*/ 50 w 235"/>
                  <a:gd name="T37" fmla="*/ 0 h 285"/>
                  <a:gd name="T38" fmla="*/ 46 w 235"/>
                  <a:gd name="T39" fmla="*/ 1 h 285"/>
                  <a:gd name="T40" fmla="*/ 6 w 235"/>
                  <a:gd name="T41" fmla="*/ 22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5"/>
                  <a:gd name="T64" fmla="*/ 0 h 285"/>
                  <a:gd name="T65" fmla="*/ 235 w 235"/>
                  <a:gd name="T66" fmla="*/ 285 h 2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5" h="285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8"/>
                    </a:lnTo>
                    <a:lnTo>
                      <a:pt x="4" y="79"/>
                    </a:lnTo>
                    <a:lnTo>
                      <a:pt x="86" y="268"/>
                    </a:lnTo>
                    <a:lnTo>
                      <a:pt x="93" y="279"/>
                    </a:lnTo>
                    <a:lnTo>
                      <a:pt x="101" y="283"/>
                    </a:lnTo>
                    <a:lnTo>
                      <a:pt x="111" y="285"/>
                    </a:lnTo>
                    <a:lnTo>
                      <a:pt x="121" y="283"/>
                    </a:lnTo>
                    <a:lnTo>
                      <a:pt x="218" y="242"/>
                    </a:lnTo>
                    <a:lnTo>
                      <a:pt x="229" y="235"/>
                    </a:lnTo>
                    <a:lnTo>
                      <a:pt x="233" y="227"/>
                    </a:lnTo>
                    <a:lnTo>
                      <a:pt x="235" y="217"/>
                    </a:lnTo>
                    <a:lnTo>
                      <a:pt x="233" y="207"/>
                    </a:lnTo>
                    <a:lnTo>
                      <a:pt x="148" y="17"/>
                    </a:lnTo>
                    <a:lnTo>
                      <a:pt x="144" y="9"/>
                    </a:lnTo>
                    <a:lnTo>
                      <a:pt x="134" y="2"/>
                    </a:lnTo>
                    <a:lnTo>
                      <a:pt x="123" y="0"/>
                    </a:lnTo>
                    <a:lnTo>
                      <a:pt x="113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9F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3" name="Freeform 284"/>
              <p:cNvSpPr>
                <a:spLocks/>
              </p:cNvSpPr>
              <p:nvPr/>
            </p:nvSpPr>
            <p:spPr bwMode="auto">
              <a:xfrm rot="2760634">
                <a:off x="3399" y="2639"/>
                <a:ext cx="146" cy="200"/>
              </a:xfrm>
              <a:custGeom>
                <a:avLst/>
                <a:gdLst>
                  <a:gd name="T0" fmla="*/ 6 w 231"/>
                  <a:gd name="T1" fmla="*/ 22 h 281"/>
                  <a:gd name="T2" fmla="*/ 3 w 231"/>
                  <a:gd name="T3" fmla="*/ 26 h 281"/>
                  <a:gd name="T4" fmla="*/ 1 w 231"/>
                  <a:gd name="T5" fmla="*/ 29 h 281"/>
                  <a:gd name="T6" fmla="*/ 0 w 231"/>
                  <a:gd name="T7" fmla="*/ 33 h 281"/>
                  <a:gd name="T8" fmla="*/ 2 w 231"/>
                  <a:gd name="T9" fmla="*/ 39 h 281"/>
                  <a:gd name="T10" fmla="*/ 33 w 231"/>
                  <a:gd name="T11" fmla="*/ 134 h 281"/>
                  <a:gd name="T12" fmla="*/ 37 w 231"/>
                  <a:gd name="T13" fmla="*/ 140 h 281"/>
                  <a:gd name="T14" fmla="*/ 40 w 231"/>
                  <a:gd name="T15" fmla="*/ 142 h 281"/>
                  <a:gd name="T16" fmla="*/ 44 w 231"/>
                  <a:gd name="T17" fmla="*/ 142 h 281"/>
                  <a:gd name="T18" fmla="*/ 47 w 231"/>
                  <a:gd name="T19" fmla="*/ 142 h 281"/>
                  <a:gd name="T20" fmla="*/ 85 w 231"/>
                  <a:gd name="T21" fmla="*/ 120 h 281"/>
                  <a:gd name="T22" fmla="*/ 90 w 231"/>
                  <a:gd name="T23" fmla="*/ 117 h 281"/>
                  <a:gd name="T24" fmla="*/ 92 w 231"/>
                  <a:gd name="T25" fmla="*/ 113 h 281"/>
                  <a:gd name="T26" fmla="*/ 92 w 231"/>
                  <a:gd name="T27" fmla="*/ 109 h 281"/>
                  <a:gd name="T28" fmla="*/ 92 w 231"/>
                  <a:gd name="T29" fmla="*/ 104 h 281"/>
                  <a:gd name="T30" fmla="*/ 58 w 231"/>
                  <a:gd name="T31" fmla="*/ 9 h 281"/>
                  <a:gd name="T32" fmla="*/ 57 w 231"/>
                  <a:gd name="T33" fmla="*/ 4 h 281"/>
                  <a:gd name="T34" fmla="*/ 54 w 231"/>
                  <a:gd name="T35" fmla="*/ 1 h 281"/>
                  <a:gd name="T36" fmla="*/ 49 w 231"/>
                  <a:gd name="T37" fmla="*/ 0 h 281"/>
                  <a:gd name="T38" fmla="*/ 45 w 231"/>
                  <a:gd name="T39" fmla="*/ 1 h 281"/>
                  <a:gd name="T40" fmla="*/ 6 w 231"/>
                  <a:gd name="T41" fmla="*/ 22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1"/>
                  <a:gd name="T64" fmla="*/ 0 h 281"/>
                  <a:gd name="T65" fmla="*/ 231 w 231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1" h="281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77"/>
                    </a:lnTo>
                    <a:lnTo>
                      <a:pt x="84" y="264"/>
                    </a:lnTo>
                    <a:lnTo>
                      <a:pt x="91" y="275"/>
                    </a:lnTo>
                    <a:lnTo>
                      <a:pt x="99" y="279"/>
                    </a:lnTo>
                    <a:lnTo>
                      <a:pt x="109" y="281"/>
                    </a:lnTo>
                    <a:lnTo>
                      <a:pt x="119" y="279"/>
                    </a:lnTo>
                    <a:lnTo>
                      <a:pt x="214" y="238"/>
                    </a:lnTo>
                    <a:lnTo>
                      <a:pt x="225" y="231"/>
                    </a:lnTo>
                    <a:lnTo>
                      <a:pt x="229" y="223"/>
                    </a:lnTo>
                    <a:lnTo>
                      <a:pt x="231" y="215"/>
                    </a:lnTo>
                    <a:lnTo>
                      <a:pt x="229" y="205"/>
                    </a:lnTo>
                    <a:lnTo>
                      <a:pt x="146" y="17"/>
                    </a:lnTo>
                    <a:lnTo>
                      <a:pt x="142" y="9"/>
                    </a:lnTo>
                    <a:lnTo>
                      <a:pt x="134" y="2"/>
                    </a:lnTo>
                    <a:lnTo>
                      <a:pt x="124" y="0"/>
                    </a:lnTo>
                    <a:lnTo>
                      <a:pt x="113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9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4" name="Freeform 285"/>
              <p:cNvSpPr>
                <a:spLocks/>
              </p:cNvSpPr>
              <p:nvPr/>
            </p:nvSpPr>
            <p:spPr bwMode="auto">
              <a:xfrm rot="2760634">
                <a:off x="3400" y="2640"/>
                <a:ext cx="144" cy="198"/>
              </a:xfrm>
              <a:custGeom>
                <a:avLst/>
                <a:gdLst>
                  <a:gd name="T0" fmla="*/ 6 w 227"/>
                  <a:gd name="T1" fmla="*/ 22 h 277"/>
                  <a:gd name="T2" fmla="*/ 3 w 227"/>
                  <a:gd name="T3" fmla="*/ 26 h 277"/>
                  <a:gd name="T4" fmla="*/ 1 w 227"/>
                  <a:gd name="T5" fmla="*/ 29 h 277"/>
                  <a:gd name="T6" fmla="*/ 0 w 227"/>
                  <a:gd name="T7" fmla="*/ 34 h 277"/>
                  <a:gd name="T8" fmla="*/ 2 w 227"/>
                  <a:gd name="T9" fmla="*/ 39 h 277"/>
                  <a:gd name="T10" fmla="*/ 33 w 227"/>
                  <a:gd name="T11" fmla="*/ 134 h 277"/>
                  <a:gd name="T12" fmla="*/ 36 w 227"/>
                  <a:gd name="T13" fmla="*/ 139 h 277"/>
                  <a:gd name="T14" fmla="*/ 39 w 227"/>
                  <a:gd name="T15" fmla="*/ 141 h 277"/>
                  <a:gd name="T16" fmla="*/ 43 w 227"/>
                  <a:gd name="T17" fmla="*/ 142 h 277"/>
                  <a:gd name="T18" fmla="*/ 47 w 227"/>
                  <a:gd name="T19" fmla="*/ 141 h 277"/>
                  <a:gd name="T20" fmla="*/ 84 w 227"/>
                  <a:gd name="T21" fmla="*/ 119 h 277"/>
                  <a:gd name="T22" fmla="*/ 89 w 227"/>
                  <a:gd name="T23" fmla="*/ 116 h 277"/>
                  <a:gd name="T24" fmla="*/ 91 w 227"/>
                  <a:gd name="T25" fmla="*/ 112 h 277"/>
                  <a:gd name="T26" fmla="*/ 91 w 227"/>
                  <a:gd name="T27" fmla="*/ 108 h 277"/>
                  <a:gd name="T28" fmla="*/ 91 w 227"/>
                  <a:gd name="T29" fmla="*/ 102 h 277"/>
                  <a:gd name="T30" fmla="*/ 58 w 227"/>
                  <a:gd name="T31" fmla="*/ 9 h 277"/>
                  <a:gd name="T32" fmla="*/ 56 w 227"/>
                  <a:gd name="T33" fmla="*/ 4 h 277"/>
                  <a:gd name="T34" fmla="*/ 53 w 227"/>
                  <a:gd name="T35" fmla="*/ 1 h 277"/>
                  <a:gd name="T36" fmla="*/ 49 w 227"/>
                  <a:gd name="T37" fmla="*/ 0 h 277"/>
                  <a:gd name="T38" fmla="*/ 44 w 227"/>
                  <a:gd name="T39" fmla="*/ 1 h 277"/>
                  <a:gd name="T40" fmla="*/ 6 w 227"/>
                  <a:gd name="T41" fmla="*/ 22 h 2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7"/>
                  <a:gd name="T64" fmla="*/ 0 h 277"/>
                  <a:gd name="T65" fmla="*/ 227 w 227"/>
                  <a:gd name="T66" fmla="*/ 277 h 2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7" h="277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77"/>
                    </a:lnTo>
                    <a:lnTo>
                      <a:pt x="82" y="262"/>
                    </a:lnTo>
                    <a:lnTo>
                      <a:pt x="89" y="271"/>
                    </a:lnTo>
                    <a:lnTo>
                      <a:pt x="97" y="275"/>
                    </a:lnTo>
                    <a:lnTo>
                      <a:pt x="107" y="277"/>
                    </a:lnTo>
                    <a:lnTo>
                      <a:pt x="117" y="275"/>
                    </a:lnTo>
                    <a:lnTo>
                      <a:pt x="210" y="233"/>
                    </a:lnTo>
                    <a:lnTo>
                      <a:pt x="221" y="227"/>
                    </a:lnTo>
                    <a:lnTo>
                      <a:pt x="225" y="219"/>
                    </a:lnTo>
                    <a:lnTo>
                      <a:pt x="227" y="211"/>
                    </a:lnTo>
                    <a:lnTo>
                      <a:pt x="225" y="200"/>
                    </a:lnTo>
                    <a:lnTo>
                      <a:pt x="144" y="17"/>
                    </a:lnTo>
                    <a:lnTo>
                      <a:pt x="140" y="9"/>
                    </a:lnTo>
                    <a:lnTo>
                      <a:pt x="132" y="2"/>
                    </a:lnTo>
                    <a:lnTo>
                      <a:pt x="122" y="0"/>
                    </a:lnTo>
                    <a:lnTo>
                      <a:pt x="111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5" name="Freeform 286"/>
              <p:cNvSpPr>
                <a:spLocks/>
              </p:cNvSpPr>
              <p:nvPr/>
            </p:nvSpPr>
            <p:spPr bwMode="auto">
              <a:xfrm rot="2760634">
                <a:off x="3400" y="2642"/>
                <a:ext cx="143" cy="194"/>
              </a:xfrm>
              <a:custGeom>
                <a:avLst/>
                <a:gdLst>
                  <a:gd name="T0" fmla="*/ 6 w 225"/>
                  <a:gd name="T1" fmla="*/ 21 h 273"/>
                  <a:gd name="T2" fmla="*/ 3 w 225"/>
                  <a:gd name="T3" fmla="*/ 24 h 273"/>
                  <a:gd name="T4" fmla="*/ 1 w 225"/>
                  <a:gd name="T5" fmla="*/ 28 h 273"/>
                  <a:gd name="T6" fmla="*/ 0 w 225"/>
                  <a:gd name="T7" fmla="*/ 32 h 273"/>
                  <a:gd name="T8" fmla="*/ 2 w 225"/>
                  <a:gd name="T9" fmla="*/ 38 h 273"/>
                  <a:gd name="T10" fmla="*/ 33 w 225"/>
                  <a:gd name="T11" fmla="*/ 130 h 273"/>
                  <a:gd name="T12" fmla="*/ 36 w 225"/>
                  <a:gd name="T13" fmla="*/ 135 h 273"/>
                  <a:gd name="T14" fmla="*/ 39 w 225"/>
                  <a:gd name="T15" fmla="*/ 137 h 273"/>
                  <a:gd name="T16" fmla="*/ 43 w 225"/>
                  <a:gd name="T17" fmla="*/ 138 h 273"/>
                  <a:gd name="T18" fmla="*/ 46 w 225"/>
                  <a:gd name="T19" fmla="*/ 137 h 273"/>
                  <a:gd name="T20" fmla="*/ 85 w 225"/>
                  <a:gd name="T21" fmla="*/ 117 h 273"/>
                  <a:gd name="T22" fmla="*/ 88 w 225"/>
                  <a:gd name="T23" fmla="*/ 114 h 273"/>
                  <a:gd name="T24" fmla="*/ 90 w 225"/>
                  <a:gd name="T25" fmla="*/ 109 h 273"/>
                  <a:gd name="T26" fmla="*/ 91 w 225"/>
                  <a:gd name="T27" fmla="*/ 106 h 273"/>
                  <a:gd name="T28" fmla="*/ 90 w 225"/>
                  <a:gd name="T29" fmla="*/ 100 h 273"/>
                  <a:gd name="T30" fmla="*/ 57 w 225"/>
                  <a:gd name="T31" fmla="*/ 8 h 273"/>
                  <a:gd name="T32" fmla="*/ 56 w 225"/>
                  <a:gd name="T33" fmla="*/ 4 h 273"/>
                  <a:gd name="T34" fmla="*/ 53 w 225"/>
                  <a:gd name="T35" fmla="*/ 1 h 273"/>
                  <a:gd name="T36" fmla="*/ 48 w 225"/>
                  <a:gd name="T37" fmla="*/ 0 h 273"/>
                  <a:gd name="T38" fmla="*/ 44 w 225"/>
                  <a:gd name="T39" fmla="*/ 1 h 273"/>
                  <a:gd name="T40" fmla="*/ 6 w 225"/>
                  <a:gd name="T41" fmla="*/ 21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5"/>
                  <a:gd name="T64" fmla="*/ 0 h 273"/>
                  <a:gd name="T65" fmla="*/ 225 w 225"/>
                  <a:gd name="T66" fmla="*/ 273 h 2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5" h="273">
                    <a:moveTo>
                      <a:pt x="16" y="42"/>
                    </a:moveTo>
                    <a:lnTo>
                      <a:pt x="8" y="48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82" y="258"/>
                    </a:lnTo>
                    <a:lnTo>
                      <a:pt x="89" y="267"/>
                    </a:lnTo>
                    <a:lnTo>
                      <a:pt x="97" y="271"/>
                    </a:lnTo>
                    <a:lnTo>
                      <a:pt x="105" y="273"/>
                    </a:lnTo>
                    <a:lnTo>
                      <a:pt x="115" y="271"/>
                    </a:lnTo>
                    <a:lnTo>
                      <a:pt x="210" y="231"/>
                    </a:lnTo>
                    <a:lnTo>
                      <a:pt x="218" y="225"/>
                    </a:lnTo>
                    <a:lnTo>
                      <a:pt x="223" y="217"/>
                    </a:lnTo>
                    <a:lnTo>
                      <a:pt x="225" y="209"/>
                    </a:lnTo>
                    <a:lnTo>
                      <a:pt x="223" y="198"/>
                    </a:lnTo>
                    <a:lnTo>
                      <a:pt x="142" y="15"/>
                    </a:lnTo>
                    <a:lnTo>
                      <a:pt x="138" y="7"/>
                    </a:lnTo>
                    <a:lnTo>
                      <a:pt x="130" y="3"/>
                    </a:lnTo>
                    <a:lnTo>
                      <a:pt x="119" y="0"/>
                    </a:lnTo>
                    <a:lnTo>
                      <a:pt x="109" y="3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FFA1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6" name="Freeform 287"/>
              <p:cNvSpPr>
                <a:spLocks/>
              </p:cNvSpPr>
              <p:nvPr/>
            </p:nvSpPr>
            <p:spPr bwMode="auto">
              <a:xfrm rot="2760634">
                <a:off x="3400" y="2643"/>
                <a:ext cx="141" cy="191"/>
              </a:xfrm>
              <a:custGeom>
                <a:avLst/>
                <a:gdLst>
                  <a:gd name="T0" fmla="*/ 6 w 221"/>
                  <a:gd name="T1" fmla="*/ 21 h 268"/>
                  <a:gd name="T2" fmla="*/ 3 w 221"/>
                  <a:gd name="T3" fmla="*/ 24 h 268"/>
                  <a:gd name="T4" fmla="*/ 1 w 221"/>
                  <a:gd name="T5" fmla="*/ 28 h 268"/>
                  <a:gd name="T6" fmla="*/ 0 w 221"/>
                  <a:gd name="T7" fmla="*/ 32 h 268"/>
                  <a:gd name="T8" fmla="*/ 2 w 221"/>
                  <a:gd name="T9" fmla="*/ 38 h 268"/>
                  <a:gd name="T10" fmla="*/ 33 w 221"/>
                  <a:gd name="T11" fmla="*/ 128 h 268"/>
                  <a:gd name="T12" fmla="*/ 36 w 221"/>
                  <a:gd name="T13" fmla="*/ 133 h 268"/>
                  <a:gd name="T14" fmla="*/ 39 w 221"/>
                  <a:gd name="T15" fmla="*/ 135 h 268"/>
                  <a:gd name="T16" fmla="*/ 42 w 221"/>
                  <a:gd name="T17" fmla="*/ 136 h 268"/>
                  <a:gd name="T18" fmla="*/ 46 w 221"/>
                  <a:gd name="T19" fmla="*/ 135 h 268"/>
                  <a:gd name="T20" fmla="*/ 84 w 221"/>
                  <a:gd name="T21" fmla="*/ 115 h 268"/>
                  <a:gd name="T22" fmla="*/ 87 w 221"/>
                  <a:gd name="T23" fmla="*/ 112 h 268"/>
                  <a:gd name="T24" fmla="*/ 89 w 221"/>
                  <a:gd name="T25" fmla="*/ 108 h 268"/>
                  <a:gd name="T26" fmla="*/ 90 w 221"/>
                  <a:gd name="T27" fmla="*/ 103 h 268"/>
                  <a:gd name="T28" fmla="*/ 89 w 221"/>
                  <a:gd name="T29" fmla="*/ 98 h 268"/>
                  <a:gd name="T30" fmla="*/ 57 w 221"/>
                  <a:gd name="T31" fmla="*/ 7 h 268"/>
                  <a:gd name="T32" fmla="*/ 56 w 221"/>
                  <a:gd name="T33" fmla="*/ 3 h 268"/>
                  <a:gd name="T34" fmla="*/ 52 w 221"/>
                  <a:gd name="T35" fmla="*/ 1 h 268"/>
                  <a:gd name="T36" fmla="*/ 48 w 221"/>
                  <a:gd name="T37" fmla="*/ 0 h 268"/>
                  <a:gd name="T38" fmla="*/ 43 w 221"/>
                  <a:gd name="T39" fmla="*/ 1 h 268"/>
                  <a:gd name="T40" fmla="*/ 6 w 221"/>
                  <a:gd name="T41" fmla="*/ 21 h 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1"/>
                  <a:gd name="T64" fmla="*/ 0 h 268"/>
                  <a:gd name="T65" fmla="*/ 221 w 221"/>
                  <a:gd name="T66" fmla="*/ 268 h 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1" h="268">
                    <a:moveTo>
                      <a:pt x="16" y="41"/>
                    </a:moveTo>
                    <a:lnTo>
                      <a:pt x="8" y="47"/>
                    </a:lnTo>
                    <a:lnTo>
                      <a:pt x="2" y="55"/>
                    </a:lnTo>
                    <a:lnTo>
                      <a:pt x="0" y="63"/>
                    </a:lnTo>
                    <a:lnTo>
                      <a:pt x="4" y="74"/>
                    </a:lnTo>
                    <a:lnTo>
                      <a:pt x="80" y="253"/>
                    </a:lnTo>
                    <a:lnTo>
                      <a:pt x="87" y="261"/>
                    </a:lnTo>
                    <a:lnTo>
                      <a:pt x="95" y="266"/>
                    </a:lnTo>
                    <a:lnTo>
                      <a:pt x="103" y="268"/>
                    </a:lnTo>
                    <a:lnTo>
                      <a:pt x="113" y="266"/>
                    </a:lnTo>
                    <a:lnTo>
                      <a:pt x="206" y="226"/>
                    </a:lnTo>
                    <a:lnTo>
                      <a:pt x="214" y="220"/>
                    </a:lnTo>
                    <a:lnTo>
                      <a:pt x="219" y="212"/>
                    </a:lnTo>
                    <a:lnTo>
                      <a:pt x="221" y="204"/>
                    </a:lnTo>
                    <a:lnTo>
                      <a:pt x="219" y="193"/>
                    </a:lnTo>
                    <a:lnTo>
                      <a:pt x="140" y="14"/>
                    </a:lnTo>
                    <a:lnTo>
                      <a:pt x="136" y="6"/>
                    </a:lnTo>
                    <a:lnTo>
                      <a:pt x="128" y="2"/>
                    </a:lnTo>
                    <a:lnTo>
                      <a:pt x="117" y="0"/>
                    </a:lnTo>
                    <a:lnTo>
                      <a:pt x="107" y="2"/>
                    </a:ln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FFA2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7" name="Freeform 288"/>
              <p:cNvSpPr>
                <a:spLocks/>
              </p:cNvSpPr>
              <p:nvPr/>
            </p:nvSpPr>
            <p:spPr bwMode="auto">
              <a:xfrm rot="2760634">
                <a:off x="3402" y="2644"/>
                <a:ext cx="140" cy="189"/>
              </a:xfrm>
              <a:custGeom>
                <a:avLst/>
                <a:gdLst>
                  <a:gd name="T0" fmla="*/ 6 w 219"/>
                  <a:gd name="T1" fmla="*/ 22 h 266"/>
                  <a:gd name="T2" fmla="*/ 3 w 219"/>
                  <a:gd name="T3" fmla="*/ 23 h 266"/>
                  <a:gd name="T4" fmla="*/ 1 w 219"/>
                  <a:gd name="T5" fmla="*/ 28 h 266"/>
                  <a:gd name="T6" fmla="*/ 0 w 219"/>
                  <a:gd name="T7" fmla="*/ 32 h 266"/>
                  <a:gd name="T8" fmla="*/ 1 w 219"/>
                  <a:gd name="T9" fmla="*/ 38 h 266"/>
                  <a:gd name="T10" fmla="*/ 33 w 219"/>
                  <a:gd name="T11" fmla="*/ 126 h 266"/>
                  <a:gd name="T12" fmla="*/ 36 w 219"/>
                  <a:gd name="T13" fmla="*/ 131 h 266"/>
                  <a:gd name="T14" fmla="*/ 39 w 219"/>
                  <a:gd name="T15" fmla="*/ 134 h 266"/>
                  <a:gd name="T16" fmla="*/ 42 w 219"/>
                  <a:gd name="T17" fmla="*/ 134 h 266"/>
                  <a:gd name="T18" fmla="*/ 46 w 219"/>
                  <a:gd name="T19" fmla="*/ 134 h 266"/>
                  <a:gd name="T20" fmla="*/ 83 w 219"/>
                  <a:gd name="T21" fmla="*/ 113 h 266"/>
                  <a:gd name="T22" fmla="*/ 87 w 219"/>
                  <a:gd name="T23" fmla="*/ 110 h 266"/>
                  <a:gd name="T24" fmla="*/ 89 w 219"/>
                  <a:gd name="T25" fmla="*/ 107 h 266"/>
                  <a:gd name="T26" fmla="*/ 89 w 219"/>
                  <a:gd name="T27" fmla="*/ 102 h 266"/>
                  <a:gd name="T28" fmla="*/ 89 w 219"/>
                  <a:gd name="T29" fmla="*/ 97 h 266"/>
                  <a:gd name="T30" fmla="*/ 56 w 219"/>
                  <a:gd name="T31" fmla="*/ 8 h 266"/>
                  <a:gd name="T32" fmla="*/ 55 w 219"/>
                  <a:gd name="T33" fmla="*/ 4 h 266"/>
                  <a:gd name="T34" fmla="*/ 52 w 219"/>
                  <a:gd name="T35" fmla="*/ 2 h 266"/>
                  <a:gd name="T36" fmla="*/ 48 w 219"/>
                  <a:gd name="T37" fmla="*/ 0 h 266"/>
                  <a:gd name="T38" fmla="*/ 43 w 219"/>
                  <a:gd name="T39" fmla="*/ 1 h 266"/>
                  <a:gd name="T40" fmla="*/ 6 w 219"/>
                  <a:gd name="T41" fmla="*/ 22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9"/>
                  <a:gd name="T64" fmla="*/ 0 h 266"/>
                  <a:gd name="T65" fmla="*/ 219 w 21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9" h="266">
                    <a:moveTo>
                      <a:pt x="14" y="43"/>
                    </a:moveTo>
                    <a:lnTo>
                      <a:pt x="6" y="47"/>
                    </a:lnTo>
                    <a:lnTo>
                      <a:pt x="2" y="55"/>
                    </a:lnTo>
                    <a:lnTo>
                      <a:pt x="0" y="63"/>
                    </a:lnTo>
                    <a:lnTo>
                      <a:pt x="2" y="74"/>
                    </a:lnTo>
                    <a:lnTo>
                      <a:pt x="80" y="251"/>
                    </a:lnTo>
                    <a:lnTo>
                      <a:pt x="87" y="259"/>
                    </a:lnTo>
                    <a:lnTo>
                      <a:pt x="95" y="264"/>
                    </a:lnTo>
                    <a:lnTo>
                      <a:pt x="103" y="266"/>
                    </a:lnTo>
                    <a:lnTo>
                      <a:pt x="113" y="264"/>
                    </a:lnTo>
                    <a:lnTo>
                      <a:pt x="204" y="224"/>
                    </a:lnTo>
                    <a:lnTo>
                      <a:pt x="212" y="218"/>
                    </a:lnTo>
                    <a:lnTo>
                      <a:pt x="217" y="212"/>
                    </a:lnTo>
                    <a:lnTo>
                      <a:pt x="219" y="202"/>
                    </a:lnTo>
                    <a:lnTo>
                      <a:pt x="217" y="193"/>
                    </a:lnTo>
                    <a:lnTo>
                      <a:pt x="138" y="16"/>
                    </a:lnTo>
                    <a:lnTo>
                      <a:pt x="134" y="8"/>
                    </a:lnTo>
                    <a:lnTo>
                      <a:pt x="126" y="4"/>
                    </a:lnTo>
                    <a:lnTo>
                      <a:pt x="118" y="0"/>
                    </a:lnTo>
                    <a:lnTo>
                      <a:pt x="107" y="2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FFA2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8" name="Freeform 289"/>
              <p:cNvSpPr>
                <a:spLocks/>
              </p:cNvSpPr>
              <p:nvPr/>
            </p:nvSpPr>
            <p:spPr bwMode="auto">
              <a:xfrm rot="2760634">
                <a:off x="3404" y="2645"/>
                <a:ext cx="136" cy="187"/>
              </a:xfrm>
              <a:custGeom>
                <a:avLst/>
                <a:gdLst>
                  <a:gd name="T0" fmla="*/ 6 w 215"/>
                  <a:gd name="T1" fmla="*/ 21 h 262"/>
                  <a:gd name="T2" fmla="*/ 3 w 215"/>
                  <a:gd name="T3" fmla="*/ 24 h 262"/>
                  <a:gd name="T4" fmla="*/ 1 w 215"/>
                  <a:gd name="T5" fmla="*/ 28 h 262"/>
                  <a:gd name="T6" fmla="*/ 0 w 215"/>
                  <a:gd name="T7" fmla="*/ 33 h 262"/>
                  <a:gd name="T8" fmla="*/ 1 w 215"/>
                  <a:gd name="T9" fmla="*/ 38 h 262"/>
                  <a:gd name="T10" fmla="*/ 31 w 215"/>
                  <a:gd name="T11" fmla="*/ 126 h 262"/>
                  <a:gd name="T12" fmla="*/ 34 w 215"/>
                  <a:gd name="T13" fmla="*/ 130 h 262"/>
                  <a:gd name="T14" fmla="*/ 37 w 215"/>
                  <a:gd name="T15" fmla="*/ 132 h 262"/>
                  <a:gd name="T16" fmla="*/ 40 w 215"/>
                  <a:gd name="T17" fmla="*/ 133 h 262"/>
                  <a:gd name="T18" fmla="*/ 44 w 215"/>
                  <a:gd name="T19" fmla="*/ 132 h 262"/>
                  <a:gd name="T20" fmla="*/ 80 w 215"/>
                  <a:gd name="T21" fmla="*/ 113 h 262"/>
                  <a:gd name="T22" fmla="*/ 83 w 215"/>
                  <a:gd name="T23" fmla="*/ 110 h 262"/>
                  <a:gd name="T24" fmla="*/ 85 w 215"/>
                  <a:gd name="T25" fmla="*/ 106 h 262"/>
                  <a:gd name="T26" fmla="*/ 86 w 215"/>
                  <a:gd name="T27" fmla="*/ 102 h 262"/>
                  <a:gd name="T28" fmla="*/ 85 w 215"/>
                  <a:gd name="T29" fmla="*/ 96 h 262"/>
                  <a:gd name="T30" fmla="*/ 54 w 215"/>
                  <a:gd name="T31" fmla="*/ 8 h 262"/>
                  <a:gd name="T32" fmla="*/ 53 w 215"/>
                  <a:gd name="T33" fmla="*/ 4 h 262"/>
                  <a:gd name="T34" fmla="*/ 49 w 215"/>
                  <a:gd name="T35" fmla="*/ 2 h 262"/>
                  <a:gd name="T36" fmla="*/ 46 w 215"/>
                  <a:gd name="T37" fmla="*/ 0 h 262"/>
                  <a:gd name="T38" fmla="*/ 42 w 215"/>
                  <a:gd name="T39" fmla="*/ 1 h 262"/>
                  <a:gd name="T40" fmla="*/ 6 w 215"/>
                  <a:gd name="T41" fmla="*/ 21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262"/>
                  <a:gd name="T65" fmla="*/ 215 w 215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262">
                    <a:moveTo>
                      <a:pt x="14" y="41"/>
                    </a:moveTo>
                    <a:lnTo>
                      <a:pt x="6" y="47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2" y="74"/>
                    </a:lnTo>
                    <a:lnTo>
                      <a:pt x="78" y="247"/>
                    </a:lnTo>
                    <a:lnTo>
                      <a:pt x="85" y="255"/>
                    </a:lnTo>
                    <a:lnTo>
                      <a:pt x="93" y="259"/>
                    </a:lnTo>
                    <a:lnTo>
                      <a:pt x="101" y="262"/>
                    </a:lnTo>
                    <a:lnTo>
                      <a:pt x="111" y="259"/>
                    </a:lnTo>
                    <a:lnTo>
                      <a:pt x="200" y="222"/>
                    </a:lnTo>
                    <a:lnTo>
                      <a:pt x="208" y="216"/>
                    </a:lnTo>
                    <a:lnTo>
                      <a:pt x="212" y="208"/>
                    </a:lnTo>
                    <a:lnTo>
                      <a:pt x="215" y="200"/>
                    </a:lnTo>
                    <a:lnTo>
                      <a:pt x="212" y="189"/>
                    </a:lnTo>
                    <a:lnTo>
                      <a:pt x="136" y="16"/>
                    </a:lnTo>
                    <a:lnTo>
                      <a:pt x="132" y="8"/>
                    </a:lnTo>
                    <a:lnTo>
                      <a:pt x="124" y="4"/>
                    </a:lnTo>
                    <a:lnTo>
                      <a:pt x="116" y="0"/>
                    </a:lnTo>
                    <a:lnTo>
                      <a:pt x="105" y="2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FFA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59" name="Freeform 290"/>
              <p:cNvSpPr>
                <a:spLocks/>
              </p:cNvSpPr>
              <p:nvPr/>
            </p:nvSpPr>
            <p:spPr bwMode="auto">
              <a:xfrm rot="2760634">
                <a:off x="3405" y="2647"/>
                <a:ext cx="133" cy="183"/>
              </a:xfrm>
              <a:custGeom>
                <a:avLst/>
                <a:gdLst>
                  <a:gd name="T0" fmla="*/ 6 w 210"/>
                  <a:gd name="T1" fmla="*/ 21 h 257"/>
                  <a:gd name="T2" fmla="*/ 3 w 210"/>
                  <a:gd name="T3" fmla="*/ 23 h 257"/>
                  <a:gd name="T4" fmla="*/ 1 w 210"/>
                  <a:gd name="T5" fmla="*/ 27 h 257"/>
                  <a:gd name="T6" fmla="*/ 0 w 210"/>
                  <a:gd name="T7" fmla="*/ 31 h 257"/>
                  <a:gd name="T8" fmla="*/ 1 w 210"/>
                  <a:gd name="T9" fmla="*/ 36 h 257"/>
                  <a:gd name="T10" fmla="*/ 30 w 210"/>
                  <a:gd name="T11" fmla="*/ 123 h 257"/>
                  <a:gd name="T12" fmla="*/ 34 w 210"/>
                  <a:gd name="T13" fmla="*/ 127 h 257"/>
                  <a:gd name="T14" fmla="*/ 37 w 210"/>
                  <a:gd name="T15" fmla="*/ 130 h 257"/>
                  <a:gd name="T16" fmla="*/ 40 w 210"/>
                  <a:gd name="T17" fmla="*/ 130 h 257"/>
                  <a:gd name="T18" fmla="*/ 44 w 210"/>
                  <a:gd name="T19" fmla="*/ 130 h 257"/>
                  <a:gd name="T20" fmla="*/ 79 w 210"/>
                  <a:gd name="T21" fmla="*/ 110 h 257"/>
                  <a:gd name="T22" fmla="*/ 82 w 210"/>
                  <a:gd name="T23" fmla="*/ 108 h 257"/>
                  <a:gd name="T24" fmla="*/ 84 w 210"/>
                  <a:gd name="T25" fmla="*/ 105 h 257"/>
                  <a:gd name="T26" fmla="*/ 84 w 210"/>
                  <a:gd name="T27" fmla="*/ 100 h 257"/>
                  <a:gd name="T28" fmla="*/ 84 w 210"/>
                  <a:gd name="T29" fmla="*/ 95 h 257"/>
                  <a:gd name="T30" fmla="*/ 54 w 210"/>
                  <a:gd name="T31" fmla="*/ 8 h 257"/>
                  <a:gd name="T32" fmla="*/ 52 w 210"/>
                  <a:gd name="T33" fmla="*/ 4 h 257"/>
                  <a:gd name="T34" fmla="*/ 49 w 210"/>
                  <a:gd name="T35" fmla="*/ 2 h 257"/>
                  <a:gd name="T36" fmla="*/ 44 w 210"/>
                  <a:gd name="T37" fmla="*/ 0 h 257"/>
                  <a:gd name="T38" fmla="*/ 41 w 210"/>
                  <a:gd name="T39" fmla="*/ 1 h 257"/>
                  <a:gd name="T40" fmla="*/ 6 w 210"/>
                  <a:gd name="T41" fmla="*/ 21 h 2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0"/>
                  <a:gd name="T64" fmla="*/ 0 h 257"/>
                  <a:gd name="T65" fmla="*/ 210 w 210"/>
                  <a:gd name="T66" fmla="*/ 257 h 2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0" h="257">
                    <a:moveTo>
                      <a:pt x="15" y="41"/>
                    </a:move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2" y="72"/>
                    </a:lnTo>
                    <a:lnTo>
                      <a:pt x="76" y="243"/>
                    </a:lnTo>
                    <a:lnTo>
                      <a:pt x="83" y="251"/>
                    </a:lnTo>
                    <a:lnTo>
                      <a:pt x="91" y="255"/>
                    </a:lnTo>
                    <a:lnTo>
                      <a:pt x="99" y="257"/>
                    </a:lnTo>
                    <a:lnTo>
                      <a:pt x="109" y="255"/>
                    </a:lnTo>
                    <a:lnTo>
                      <a:pt x="196" y="218"/>
                    </a:lnTo>
                    <a:lnTo>
                      <a:pt x="204" y="212"/>
                    </a:lnTo>
                    <a:lnTo>
                      <a:pt x="208" y="206"/>
                    </a:lnTo>
                    <a:lnTo>
                      <a:pt x="210" y="196"/>
                    </a:lnTo>
                    <a:lnTo>
                      <a:pt x="208" y="187"/>
                    </a:lnTo>
                    <a:lnTo>
                      <a:pt x="134" y="16"/>
                    </a:lnTo>
                    <a:lnTo>
                      <a:pt x="130" y="8"/>
                    </a:lnTo>
                    <a:lnTo>
                      <a:pt x="122" y="4"/>
                    </a:lnTo>
                    <a:lnTo>
                      <a:pt x="111" y="0"/>
                    </a:lnTo>
                    <a:lnTo>
                      <a:pt x="103" y="2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FFA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0" name="Freeform 291"/>
              <p:cNvSpPr>
                <a:spLocks/>
              </p:cNvSpPr>
              <p:nvPr/>
            </p:nvSpPr>
            <p:spPr bwMode="auto">
              <a:xfrm rot="2760634">
                <a:off x="3406" y="2647"/>
                <a:ext cx="132" cy="180"/>
              </a:xfrm>
              <a:custGeom>
                <a:avLst/>
                <a:gdLst>
                  <a:gd name="T0" fmla="*/ 6 w 208"/>
                  <a:gd name="T1" fmla="*/ 21 h 253"/>
                  <a:gd name="T2" fmla="*/ 3 w 208"/>
                  <a:gd name="T3" fmla="*/ 23 h 253"/>
                  <a:gd name="T4" fmla="*/ 1 w 208"/>
                  <a:gd name="T5" fmla="*/ 27 h 253"/>
                  <a:gd name="T6" fmla="*/ 0 w 208"/>
                  <a:gd name="T7" fmla="*/ 31 h 253"/>
                  <a:gd name="T8" fmla="*/ 1 w 208"/>
                  <a:gd name="T9" fmla="*/ 36 h 253"/>
                  <a:gd name="T10" fmla="*/ 30 w 208"/>
                  <a:gd name="T11" fmla="*/ 121 h 253"/>
                  <a:gd name="T12" fmla="*/ 32 w 208"/>
                  <a:gd name="T13" fmla="*/ 125 h 253"/>
                  <a:gd name="T14" fmla="*/ 36 w 208"/>
                  <a:gd name="T15" fmla="*/ 127 h 253"/>
                  <a:gd name="T16" fmla="*/ 39 w 208"/>
                  <a:gd name="T17" fmla="*/ 128 h 253"/>
                  <a:gd name="T18" fmla="*/ 43 w 208"/>
                  <a:gd name="T19" fmla="*/ 127 h 253"/>
                  <a:gd name="T20" fmla="*/ 78 w 208"/>
                  <a:gd name="T21" fmla="*/ 108 h 253"/>
                  <a:gd name="T22" fmla="*/ 81 w 208"/>
                  <a:gd name="T23" fmla="*/ 105 h 253"/>
                  <a:gd name="T24" fmla="*/ 83 w 208"/>
                  <a:gd name="T25" fmla="*/ 102 h 253"/>
                  <a:gd name="T26" fmla="*/ 84 w 208"/>
                  <a:gd name="T27" fmla="*/ 97 h 253"/>
                  <a:gd name="T28" fmla="*/ 83 w 208"/>
                  <a:gd name="T29" fmla="*/ 92 h 253"/>
                  <a:gd name="T30" fmla="*/ 53 w 208"/>
                  <a:gd name="T31" fmla="*/ 8 h 253"/>
                  <a:gd name="T32" fmla="*/ 51 w 208"/>
                  <a:gd name="T33" fmla="*/ 4 h 253"/>
                  <a:gd name="T34" fmla="*/ 48 w 208"/>
                  <a:gd name="T35" fmla="*/ 2 h 253"/>
                  <a:gd name="T36" fmla="*/ 44 w 208"/>
                  <a:gd name="T37" fmla="*/ 0 h 253"/>
                  <a:gd name="T38" fmla="*/ 41 w 208"/>
                  <a:gd name="T39" fmla="*/ 1 h 253"/>
                  <a:gd name="T40" fmla="*/ 6 w 208"/>
                  <a:gd name="T41" fmla="*/ 21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8"/>
                  <a:gd name="T64" fmla="*/ 0 h 253"/>
                  <a:gd name="T65" fmla="*/ 208 w 208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8" h="253">
                    <a:moveTo>
                      <a:pt x="15" y="41"/>
                    </a:move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2" y="72"/>
                    </a:lnTo>
                    <a:lnTo>
                      <a:pt x="76" y="239"/>
                    </a:lnTo>
                    <a:lnTo>
                      <a:pt x="81" y="247"/>
                    </a:lnTo>
                    <a:lnTo>
                      <a:pt x="89" y="251"/>
                    </a:lnTo>
                    <a:lnTo>
                      <a:pt x="97" y="253"/>
                    </a:lnTo>
                    <a:lnTo>
                      <a:pt x="107" y="251"/>
                    </a:lnTo>
                    <a:lnTo>
                      <a:pt x="194" y="214"/>
                    </a:lnTo>
                    <a:lnTo>
                      <a:pt x="202" y="208"/>
                    </a:lnTo>
                    <a:lnTo>
                      <a:pt x="206" y="202"/>
                    </a:lnTo>
                    <a:lnTo>
                      <a:pt x="208" y="192"/>
                    </a:lnTo>
                    <a:lnTo>
                      <a:pt x="206" y="183"/>
                    </a:lnTo>
                    <a:lnTo>
                      <a:pt x="132" y="16"/>
                    </a:lnTo>
                    <a:lnTo>
                      <a:pt x="128" y="8"/>
                    </a:lnTo>
                    <a:lnTo>
                      <a:pt x="120" y="4"/>
                    </a:lnTo>
                    <a:lnTo>
                      <a:pt x="111" y="0"/>
                    </a:lnTo>
                    <a:lnTo>
                      <a:pt x="101" y="2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FFA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1" name="Freeform 292"/>
              <p:cNvSpPr>
                <a:spLocks/>
              </p:cNvSpPr>
              <p:nvPr/>
            </p:nvSpPr>
            <p:spPr bwMode="auto">
              <a:xfrm rot="2760634">
                <a:off x="3406" y="2649"/>
                <a:ext cx="130" cy="177"/>
              </a:xfrm>
              <a:custGeom>
                <a:avLst/>
                <a:gdLst>
                  <a:gd name="T0" fmla="*/ 6 w 204"/>
                  <a:gd name="T1" fmla="*/ 20 h 249"/>
                  <a:gd name="T2" fmla="*/ 3 w 204"/>
                  <a:gd name="T3" fmla="*/ 22 h 249"/>
                  <a:gd name="T4" fmla="*/ 1 w 204"/>
                  <a:gd name="T5" fmla="*/ 26 h 249"/>
                  <a:gd name="T6" fmla="*/ 0 w 204"/>
                  <a:gd name="T7" fmla="*/ 31 h 249"/>
                  <a:gd name="T8" fmla="*/ 1 w 204"/>
                  <a:gd name="T9" fmla="*/ 36 h 249"/>
                  <a:gd name="T10" fmla="*/ 30 w 204"/>
                  <a:gd name="T11" fmla="*/ 119 h 249"/>
                  <a:gd name="T12" fmla="*/ 32 w 204"/>
                  <a:gd name="T13" fmla="*/ 123 h 249"/>
                  <a:gd name="T14" fmla="*/ 35 w 204"/>
                  <a:gd name="T15" fmla="*/ 125 h 249"/>
                  <a:gd name="T16" fmla="*/ 39 w 204"/>
                  <a:gd name="T17" fmla="*/ 126 h 249"/>
                  <a:gd name="T18" fmla="*/ 43 w 204"/>
                  <a:gd name="T19" fmla="*/ 125 h 249"/>
                  <a:gd name="T20" fmla="*/ 77 w 204"/>
                  <a:gd name="T21" fmla="*/ 107 h 249"/>
                  <a:gd name="T22" fmla="*/ 80 w 204"/>
                  <a:gd name="T23" fmla="*/ 104 h 249"/>
                  <a:gd name="T24" fmla="*/ 82 w 204"/>
                  <a:gd name="T25" fmla="*/ 101 h 249"/>
                  <a:gd name="T26" fmla="*/ 83 w 204"/>
                  <a:gd name="T27" fmla="*/ 96 h 249"/>
                  <a:gd name="T28" fmla="*/ 82 w 204"/>
                  <a:gd name="T29" fmla="*/ 92 h 249"/>
                  <a:gd name="T30" fmla="*/ 53 w 204"/>
                  <a:gd name="T31" fmla="*/ 8 h 249"/>
                  <a:gd name="T32" fmla="*/ 51 w 204"/>
                  <a:gd name="T33" fmla="*/ 4 h 249"/>
                  <a:gd name="T34" fmla="*/ 48 w 204"/>
                  <a:gd name="T35" fmla="*/ 2 h 249"/>
                  <a:gd name="T36" fmla="*/ 44 w 204"/>
                  <a:gd name="T37" fmla="*/ 0 h 249"/>
                  <a:gd name="T38" fmla="*/ 40 w 204"/>
                  <a:gd name="T39" fmla="*/ 1 h 249"/>
                  <a:gd name="T40" fmla="*/ 6 w 204"/>
                  <a:gd name="T41" fmla="*/ 20 h 2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49"/>
                  <a:gd name="T65" fmla="*/ 204 w 204"/>
                  <a:gd name="T66" fmla="*/ 249 h 2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49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70"/>
                    </a:lnTo>
                    <a:lnTo>
                      <a:pt x="74" y="235"/>
                    </a:lnTo>
                    <a:lnTo>
                      <a:pt x="79" y="243"/>
                    </a:lnTo>
                    <a:lnTo>
                      <a:pt x="87" y="247"/>
                    </a:lnTo>
                    <a:lnTo>
                      <a:pt x="95" y="249"/>
                    </a:lnTo>
                    <a:lnTo>
                      <a:pt x="105" y="247"/>
                    </a:lnTo>
                    <a:lnTo>
                      <a:pt x="190" y="212"/>
                    </a:lnTo>
                    <a:lnTo>
                      <a:pt x="198" y="206"/>
                    </a:lnTo>
                    <a:lnTo>
                      <a:pt x="202" y="200"/>
                    </a:lnTo>
                    <a:lnTo>
                      <a:pt x="204" y="190"/>
                    </a:lnTo>
                    <a:lnTo>
                      <a:pt x="202" y="181"/>
                    </a:lnTo>
                    <a:lnTo>
                      <a:pt x="130" y="16"/>
                    </a:lnTo>
                    <a:lnTo>
                      <a:pt x="126" y="8"/>
                    </a:lnTo>
                    <a:lnTo>
                      <a:pt x="118" y="4"/>
                    </a:lnTo>
                    <a:lnTo>
                      <a:pt x="109" y="0"/>
                    </a:lnTo>
                    <a:lnTo>
                      <a:pt x="99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2" name="Freeform 293"/>
              <p:cNvSpPr>
                <a:spLocks/>
              </p:cNvSpPr>
              <p:nvPr/>
            </p:nvSpPr>
            <p:spPr bwMode="auto">
              <a:xfrm rot="2760634">
                <a:off x="3408" y="2651"/>
                <a:ext cx="128" cy="175"/>
              </a:xfrm>
              <a:custGeom>
                <a:avLst/>
                <a:gdLst>
                  <a:gd name="T0" fmla="*/ 6 w 202"/>
                  <a:gd name="T1" fmla="*/ 20 h 245"/>
                  <a:gd name="T2" fmla="*/ 3 w 202"/>
                  <a:gd name="T3" fmla="*/ 22 h 245"/>
                  <a:gd name="T4" fmla="*/ 1 w 202"/>
                  <a:gd name="T5" fmla="*/ 26 h 245"/>
                  <a:gd name="T6" fmla="*/ 0 w 202"/>
                  <a:gd name="T7" fmla="*/ 31 h 245"/>
                  <a:gd name="T8" fmla="*/ 1 w 202"/>
                  <a:gd name="T9" fmla="*/ 35 h 245"/>
                  <a:gd name="T10" fmla="*/ 30 w 202"/>
                  <a:gd name="T11" fmla="*/ 119 h 245"/>
                  <a:gd name="T12" fmla="*/ 32 w 202"/>
                  <a:gd name="T13" fmla="*/ 122 h 245"/>
                  <a:gd name="T14" fmla="*/ 35 w 202"/>
                  <a:gd name="T15" fmla="*/ 125 h 245"/>
                  <a:gd name="T16" fmla="*/ 38 w 202"/>
                  <a:gd name="T17" fmla="*/ 125 h 245"/>
                  <a:gd name="T18" fmla="*/ 42 w 202"/>
                  <a:gd name="T19" fmla="*/ 124 h 245"/>
                  <a:gd name="T20" fmla="*/ 75 w 202"/>
                  <a:gd name="T21" fmla="*/ 106 h 245"/>
                  <a:gd name="T22" fmla="*/ 79 w 202"/>
                  <a:gd name="T23" fmla="*/ 103 h 245"/>
                  <a:gd name="T24" fmla="*/ 80 w 202"/>
                  <a:gd name="T25" fmla="*/ 100 h 245"/>
                  <a:gd name="T26" fmla="*/ 81 w 202"/>
                  <a:gd name="T27" fmla="*/ 96 h 245"/>
                  <a:gd name="T28" fmla="*/ 80 w 202"/>
                  <a:gd name="T29" fmla="*/ 91 h 245"/>
                  <a:gd name="T30" fmla="*/ 51 w 202"/>
                  <a:gd name="T31" fmla="*/ 8 h 245"/>
                  <a:gd name="T32" fmla="*/ 50 w 202"/>
                  <a:gd name="T33" fmla="*/ 4 h 245"/>
                  <a:gd name="T34" fmla="*/ 47 w 202"/>
                  <a:gd name="T35" fmla="*/ 2 h 245"/>
                  <a:gd name="T36" fmla="*/ 43 w 202"/>
                  <a:gd name="T37" fmla="*/ 0 h 245"/>
                  <a:gd name="T38" fmla="*/ 40 w 202"/>
                  <a:gd name="T39" fmla="*/ 1 h 245"/>
                  <a:gd name="T40" fmla="*/ 6 w 202"/>
                  <a:gd name="T41" fmla="*/ 20 h 2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2"/>
                  <a:gd name="T64" fmla="*/ 0 h 245"/>
                  <a:gd name="T65" fmla="*/ 202 w 202"/>
                  <a:gd name="T66" fmla="*/ 245 h 2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2" h="245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74" y="233"/>
                    </a:lnTo>
                    <a:lnTo>
                      <a:pt x="79" y="239"/>
                    </a:lnTo>
                    <a:lnTo>
                      <a:pt x="87" y="245"/>
                    </a:lnTo>
                    <a:lnTo>
                      <a:pt x="95" y="245"/>
                    </a:lnTo>
                    <a:lnTo>
                      <a:pt x="105" y="243"/>
                    </a:lnTo>
                    <a:lnTo>
                      <a:pt x="188" y="208"/>
                    </a:lnTo>
                    <a:lnTo>
                      <a:pt x="196" y="202"/>
                    </a:lnTo>
                    <a:lnTo>
                      <a:pt x="200" y="196"/>
                    </a:lnTo>
                    <a:lnTo>
                      <a:pt x="202" y="188"/>
                    </a:lnTo>
                    <a:lnTo>
                      <a:pt x="200" y="179"/>
                    </a:lnTo>
                    <a:lnTo>
                      <a:pt x="128" y="16"/>
                    </a:lnTo>
                    <a:lnTo>
                      <a:pt x="124" y="8"/>
                    </a:lnTo>
                    <a:lnTo>
                      <a:pt x="116" y="4"/>
                    </a:lnTo>
                    <a:lnTo>
                      <a:pt x="107" y="0"/>
                    </a:lnTo>
                    <a:lnTo>
                      <a:pt x="99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7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3" name="Freeform 294"/>
              <p:cNvSpPr>
                <a:spLocks/>
              </p:cNvSpPr>
              <p:nvPr/>
            </p:nvSpPr>
            <p:spPr bwMode="auto">
              <a:xfrm rot="2760634">
                <a:off x="3409" y="2652"/>
                <a:ext cx="126" cy="172"/>
              </a:xfrm>
              <a:custGeom>
                <a:avLst/>
                <a:gdLst>
                  <a:gd name="T0" fmla="*/ 6 w 198"/>
                  <a:gd name="T1" fmla="*/ 20 h 241"/>
                  <a:gd name="T2" fmla="*/ 3 w 198"/>
                  <a:gd name="T3" fmla="*/ 22 h 241"/>
                  <a:gd name="T4" fmla="*/ 1 w 198"/>
                  <a:gd name="T5" fmla="*/ 26 h 241"/>
                  <a:gd name="T6" fmla="*/ 0 w 198"/>
                  <a:gd name="T7" fmla="*/ 31 h 241"/>
                  <a:gd name="T8" fmla="*/ 1 w 198"/>
                  <a:gd name="T9" fmla="*/ 35 h 241"/>
                  <a:gd name="T10" fmla="*/ 29 w 198"/>
                  <a:gd name="T11" fmla="*/ 116 h 241"/>
                  <a:gd name="T12" fmla="*/ 31 w 198"/>
                  <a:gd name="T13" fmla="*/ 120 h 241"/>
                  <a:gd name="T14" fmla="*/ 34 w 198"/>
                  <a:gd name="T15" fmla="*/ 123 h 241"/>
                  <a:gd name="T16" fmla="*/ 38 w 198"/>
                  <a:gd name="T17" fmla="*/ 123 h 241"/>
                  <a:gd name="T18" fmla="*/ 42 w 198"/>
                  <a:gd name="T19" fmla="*/ 122 h 241"/>
                  <a:gd name="T20" fmla="*/ 75 w 198"/>
                  <a:gd name="T21" fmla="*/ 104 h 241"/>
                  <a:gd name="T22" fmla="*/ 78 w 198"/>
                  <a:gd name="T23" fmla="*/ 102 h 241"/>
                  <a:gd name="T24" fmla="*/ 80 w 198"/>
                  <a:gd name="T25" fmla="*/ 98 h 241"/>
                  <a:gd name="T26" fmla="*/ 80 w 198"/>
                  <a:gd name="T27" fmla="*/ 93 h 241"/>
                  <a:gd name="T28" fmla="*/ 80 w 198"/>
                  <a:gd name="T29" fmla="*/ 89 h 241"/>
                  <a:gd name="T30" fmla="*/ 51 w 198"/>
                  <a:gd name="T31" fmla="*/ 7 h 241"/>
                  <a:gd name="T32" fmla="*/ 50 w 198"/>
                  <a:gd name="T33" fmla="*/ 4 h 241"/>
                  <a:gd name="T34" fmla="*/ 46 w 198"/>
                  <a:gd name="T35" fmla="*/ 1 h 241"/>
                  <a:gd name="T36" fmla="*/ 43 w 198"/>
                  <a:gd name="T37" fmla="*/ 0 h 241"/>
                  <a:gd name="T38" fmla="*/ 39 w 198"/>
                  <a:gd name="T39" fmla="*/ 1 h 241"/>
                  <a:gd name="T40" fmla="*/ 6 w 198"/>
                  <a:gd name="T41" fmla="*/ 20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8"/>
                  <a:gd name="T64" fmla="*/ 0 h 241"/>
                  <a:gd name="T65" fmla="*/ 198 w 198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8" h="241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72" y="229"/>
                    </a:lnTo>
                    <a:lnTo>
                      <a:pt x="77" y="235"/>
                    </a:lnTo>
                    <a:lnTo>
                      <a:pt x="85" y="241"/>
                    </a:lnTo>
                    <a:lnTo>
                      <a:pt x="93" y="241"/>
                    </a:lnTo>
                    <a:lnTo>
                      <a:pt x="103" y="239"/>
                    </a:lnTo>
                    <a:lnTo>
                      <a:pt x="186" y="204"/>
                    </a:lnTo>
                    <a:lnTo>
                      <a:pt x="192" y="200"/>
                    </a:lnTo>
                    <a:lnTo>
                      <a:pt x="198" y="194"/>
                    </a:lnTo>
                    <a:lnTo>
                      <a:pt x="198" y="183"/>
                    </a:lnTo>
                    <a:lnTo>
                      <a:pt x="196" y="175"/>
                    </a:lnTo>
                    <a:lnTo>
                      <a:pt x="126" y="14"/>
                    </a:lnTo>
                    <a:lnTo>
                      <a:pt x="122" y="8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7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4" name="Freeform 295"/>
              <p:cNvSpPr>
                <a:spLocks/>
              </p:cNvSpPr>
              <p:nvPr/>
            </p:nvSpPr>
            <p:spPr bwMode="auto">
              <a:xfrm rot="2760634">
                <a:off x="3410" y="2654"/>
                <a:ext cx="123" cy="169"/>
              </a:xfrm>
              <a:custGeom>
                <a:avLst/>
                <a:gdLst>
                  <a:gd name="T0" fmla="*/ 6 w 194"/>
                  <a:gd name="T1" fmla="*/ 19 h 237"/>
                  <a:gd name="T2" fmla="*/ 3 w 194"/>
                  <a:gd name="T3" fmla="*/ 21 h 237"/>
                  <a:gd name="T4" fmla="*/ 1 w 194"/>
                  <a:gd name="T5" fmla="*/ 25 h 237"/>
                  <a:gd name="T6" fmla="*/ 0 w 194"/>
                  <a:gd name="T7" fmla="*/ 29 h 237"/>
                  <a:gd name="T8" fmla="*/ 1 w 194"/>
                  <a:gd name="T9" fmla="*/ 34 h 237"/>
                  <a:gd name="T10" fmla="*/ 29 w 194"/>
                  <a:gd name="T11" fmla="*/ 114 h 237"/>
                  <a:gd name="T12" fmla="*/ 31 w 194"/>
                  <a:gd name="T13" fmla="*/ 118 h 237"/>
                  <a:gd name="T14" fmla="*/ 34 w 194"/>
                  <a:gd name="T15" fmla="*/ 121 h 237"/>
                  <a:gd name="T16" fmla="*/ 37 w 194"/>
                  <a:gd name="T17" fmla="*/ 121 h 237"/>
                  <a:gd name="T18" fmla="*/ 40 w 194"/>
                  <a:gd name="T19" fmla="*/ 120 h 237"/>
                  <a:gd name="T20" fmla="*/ 73 w 194"/>
                  <a:gd name="T21" fmla="*/ 103 h 237"/>
                  <a:gd name="T22" fmla="*/ 75 w 194"/>
                  <a:gd name="T23" fmla="*/ 100 h 237"/>
                  <a:gd name="T24" fmla="*/ 78 w 194"/>
                  <a:gd name="T25" fmla="*/ 96 h 237"/>
                  <a:gd name="T26" fmla="*/ 78 w 194"/>
                  <a:gd name="T27" fmla="*/ 92 h 237"/>
                  <a:gd name="T28" fmla="*/ 77 w 194"/>
                  <a:gd name="T29" fmla="*/ 88 h 237"/>
                  <a:gd name="T30" fmla="*/ 50 w 194"/>
                  <a:gd name="T31" fmla="*/ 7 h 237"/>
                  <a:gd name="T32" fmla="*/ 48 w 194"/>
                  <a:gd name="T33" fmla="*/ 4 h 237"/>
                  <a:gd name="T34" fmla="*/ 45 w 194"/>
                  <a:gd name="T35" fmla="*/ 1 h 237"/>
                  <a:gd name="T36" fmla="*/ 41 w 194"/>
                  <a:gd name="T37" fmla="*/ 0 h 237"/>
                  <a:gd name="T38" fmla="*/ 38 w 194"/>
                  <a:gd name="T39" fmla="*/ 1 h 237"/>
                  <a:gd name="T40" fmla="*/ 6 w 194"/>
                  <a:gd name="T41" fmla="*/ 19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4"/>
                  <a:gd name="T64" fmla="*/ 0 h 237"/>
                  <a:gd name="T65" fmla="*/ 194 w 194"/>
                  <a:gd name="T66" fmla="*/ 237 h 2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4" h="237">
                    <a:moveTo>
                      <a:pt x="15" y="37"/>
                    </a:moveTo>
                    <a:lnTo>
                      <a:pt x="7" y="41"/>
                    </a:lnTo>
                    <a:lnTo>
                      <a:pt x="2" y="49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73" y="225"/>
                    </a:lnTo>
                    <a:lnTo>
                      <a:pt x="77" y="231"/>
                    </a:lnTo>
                    <a:lnTo>
                      <a:pt x="83" y="237"/>
                    </a:lnTo>
                    <a:lnTo>
                      <a:pt x="91" y="237"/>
                    </a:lnTo>
                    <a:lnTo>
                      <a:pt x="99" y="235"/>
                    </a:lnTo>
                    <a:lnTo>
                      <a:pt x="182" y="202"/>
                    </a:lnTo>
                    <a:lnTo>
                      <a:pt x="188" y="196"/>
                    </a:lnTo>
                    <a:lnTo>
                      <a:pt x="194" y="190"/>
                    </a:lnTo>
                    <a:lnTo>
                      <a:pt x="194" y="181"/>
                    </a:lnTo>
                    <a:lnTo>
                      <a:pt x="192" y="173"/>
                    </a:lnTo>
                    <a:lnTo>
                      <a:pt x="124" y="14"/>
                    </a:lnTo>
                    <a:lnTo>
                      <a:pt x="120" y="8"/>
                    </a:lnTo>
                    <a:lnTo>
                      <a:pt x="112" y="2"/>
                    </a:lnTo>
                    <a:lnTo>
                      <a:pt x="103" y="0"/>
                    </a:lnTo>
                    <a:lnTo>
                      <a:pt x="95" y="2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FFA8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5" name="Freeform 296"/>
              <p:cNvSpPr>
                <a:spLocks/>
              </p:cNvSpPr>
              <p:nvPr/>
            </p:nvSpPr>
            <p:spPr bwMode="auto">
              <a:xfrm rot="2760634">
                <a:off x="3411" y="2655"/>
                <a:ext cx="121" cy="166"/>
              </a:xfrm>
              <a:custGeom>
                <a:avLst/>
                <a:gdLst>
                  <a:gd name="T0" fmla="*/ 6 w 190"/>
                  <a:gd name="T1" fmla="*/ 19 h 233"/>
                  <a:gd name="T2" fmla="*/ 3 w 190"/>
                  <a:gd name="T3" fmla="*/ 21 h 233"/>
                  <a:gd name="T4" fmla="*/ 1 w 190"/>
                  <a:gd name="T5" fmla="*/ 26 h 233"/>
                  <a:gd name="T6" fmla="*/ 0 w 190"/>
                  <a:gd name="T7" fmla="*/ 29 h 233"/>
                  <a:gd name="T8" fmla="*/ 1 w 190"/>
                  <a:gd name="T9" fmla="*/ 33 h 233"/>
                  <a:gd name="T10" fmla="*/ 29 w 190"/>
                  <a:gd name="T11" fmla="*/ 112 h 233"/>
                  <a:gd name="T12" fmla="*/ 31 w 190"/>
                  <a:gd name="T13" fmla="*/ 115 h 233"/>
                  <a:gd name="T14" fmla="*/ 33 w 190"/>
                  <a:gd name="T15" fmla="*/ 118 h 233"/>
                  <a:gd name="T16" fmla="*/ 36 w 190"/>
                  <a:gd name="T17" fmla="*/ 118 h 233"/>
                  <a:gd name="T18" fmla="*/ 39 w 190"/>
                  <a:gd name="T19" fmla="*/ 118 h 233"/>
                  <a:gd name="T20" fmla="*/ 72 w 190"/>
                  <a:gd name="T21" fmla="*/ 100 h 233"/>
                  <a:gd name="T22" fmla="*/ 75 w 190"/>
                  <a:gd name="T23" fmla="*/ 98 h 233"/>
                  <a:gd name="T24" fmla="*/ 77 w 190"/>
                  <a:gd name="T25" fmla="*/ 95 h 233"/>
                  <a:gd name="T26" fmla="*/ 77 w 190"/>
                  <a:gd name="T27" fmla="*/ 90 h 233"/>
                  <a:gd name="T28" fmla="*/ 76 w 190"/>
                  <a:gd name="T29" fmla="*/ 85 h 233"/>
                  <a:gd name="T30" fmla="*/ 50 w 190"/>
                  <a:gd name="T31" fmla="*/ 7 h 233"/>
                  <a:gd name="T32" fmla="*/ 48 w 190"/>
                  <a:gd name="T33" fmla="*/ 4 h 233"/>
                  <a:gd name="T34" fmla="*/ 45 w 190"/>
                  <a:gd name="T35" fmla="*/ 1 h 233"/>
                  <a:gd name="T36" fmla="*/ 41 w 190"/>
                  <a:gd name="T37" fmla="*/ 0 h 233"/>
                  <a:gd name="T38" fmla="*/ 38 w 190"/>
                  <a:gd name="T39" fmla="*/ 1 h 233"/>
                  <a:gd name="T40" fmla="*/ 6 w 190"/>
                  <a:gd name="T41" fmla="*/ 19 h 2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0"/>
                  <a:gd name="T64" fmla="*/ 0 h 233"/>
                  <a:gd name="T65" fmla="*/ 190 w 190"/>
                  <a:gd name="T66" fmla="*/ 233 h 2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0" h="233">
                    <a:moveTo>
                      <a:pt x="15" y="37"/>
                    </a:moveTo>
                    <a:lnTo>
                      <a:pt x="7" y="41"/>
                    </a:lnTo>
                    <a:lnTo>
                      <a:pt x="2" y="50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71" y="221"/>
                    </a:lnTo>
                    <a:lnTo>
                      <a:pt x="75" y="227"/>
                    </a:lnTo>
                    <a:lnTo>
                      <a:pt x="81" y="233"/>
                    </a:lnTo>
                    <a:lnTo>
                      <a:pt x="89" y="233"/>
                    </a:lnTo>
                    <a:lnTo>
                      <a:pt x="97" y="231"/>
                    </a:lnTo>
                    <a:lnTo>
                      <a:pt x="178" y="198"/>
                    </a:lnTo>
                    <a:lnTo>
                      <a:pt x="184" y="192"/>
                    </a:lnTo>
                    <a:lnTo>
                      <a:pt x="190" y="186"/>
                    </a:lnTo>
                    <a:lnTo>
                      <a:pt x="190" y="177"/>
                    </a:lnTo>
                    <a:lnTo>
                      <a:pt x="188" y="169"/>
                    </a:lnTo>
                    <a:lnTo>
                      <a:pt x="122" y="14"/>
                    </a:lnTo>
                    <a:lnTo>
                      <a:pt x="118" y="8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3" y="2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FFA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6" name="Freeform 297"/>
              <p:cNvSpPr>
                <a:spLocks/>
              </p:cNvSpPr>
              <p:nvPr/>
            </p:nvSpPr>
            <p:spPr bwMode="auto">
              <a:xfrm rot="2760634">
                <a:off x="3411" y="2656"/>
                <a:ext cx="120" cy="163"/>
              </a:xfrm>
              <a:custGeom>
                <a:avLst/>
                <a:gdLst>
                  <a:gd name="T0" fmla="*/ 5 w 188"/>
                  <a:gd name="T1" fmla="*/ 19 h 229"/>
                  <a:gd name="T2" fmla="*/ 3 w 188"/>
                  <a:gd name="T3" fmla="*/ 21 h 229"/>
                  <a:gd name="T4" fmla="*/ 1 w 188"/>
                  <a:gd name="T5" fmla="*/ 24 h 229"/>
                  <a:gd name="T6" fmla="*/ 0 w 188"/>
                  <a:gd name="T7" fmla="*/ 28 h 229"/>
                  <a:gd name="T8" fmla="*/ 1 w 188"/>
                  <a:gd name="T9" fmla="*/ 33 h 229"/>
                  <a:gd name="T10" fmla="*/ 27 w 188"/>
                  <a:gd name="T11" fmla="*/ 110 h 229"/>
                  <a:gd name="T12" fmla="*/ 30 w 188"/>
                  <a:gd name="T13" fmla="*/ 113 h 229"/>
                  <a:gd name="T14" fmla="*/ 33 w 188"/>
                  <a:gd name="T15" fmla="*/ 116 h 229"/>
                  <a:gd name="T16" fmla="*/ 36 w 188"/>
                  <a:gd name="T17" fmla="*/ 116 h 229"/>
                  <a:gd name="T18" fmla="*/ 40 w 188"/>
                  <a:gd name="T19" fmla="*/ 115 h 229"/>
                  <a:gd name="T20" fmla="*/ 71 w 188"/>
                  <a:gd name="T21" fmla="*/ 98 h 229"/>
                  <a:gd name="T22" fmla="*/ 74 w 188"/>
                  <a:gd name="T23" fmla="*/ 96 h 229"/>
                  <a:gd name="T24" fmla="*/ 77 w 188"/>
                  <a:gd name="T25" fmla="*/ 93 h 229"/>
                  <a:gd name="T26" fmla="*/ 77 w 188"/>
                  <a:gd name="T27" fmla="*/ 89 h 229"/>
                  <a:gd name="T28" fmla="*/ 76 w 188"/>
                  <a:gd name="T29" fmla="*/ 85 h 229"/>
                  <a:gd name="T30" fmla="*/ 49 w 188"/>
                  <a:gd name="T31" fmla="*/ 8 h 229"/>
                  <a:gd name="T32" fmla="*/ 47 w 188"/>
                  <a:gd name="T33" fmla="*/ 4 h 229"/>
                  <a:gd name="T34" fmla="*/ 45 w 188"/>
                  <a:gd name="T35" fmla="*/ 1 h 229"/>
                  <a:gd name="T36" fmla="*/ 40 w 188"/>
                  <a:gd name="T37" fmla="*/ 0 h 229"/>
                  <a:gd name="T38" fmla="*/ 37 w 188"/>
                  <a:gd name="T39" fmla="*/ 1 h 229"/>
                  <a:gd name="T40" fmla="*/ 5 w 188"/>
                  <a:gd name="T41" fmla="*/ 19 h 2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229"/>
                  <a:gd name="T65" fmla="*/ 188 w 188"/>
                  <a:gd name="T66" fmla="*/ 229 h 2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229">
                    <a:moveTo>
                      <a:pt x="13" y="37"/>
                    </a:moveTo>
                    <a:lnTo>
                      <a:pt x="7" y="41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68" y="217"/>
                    </a:lnTo>
                    <a:lnTo>
                      <a:pt x="73" y="223"/>
                    </a:lnTo>
                    <a:lnTo>
                      <a:pt x="81" y="229"/>
                    </a:lnTo>
                    <a:lnTo>
                      <a:pt x="89" y="229"/>
                    </a:lnTo>
                    <a:lnTo>
                      <a:pt x="97" y="227"/>
                    </a:lnTo>
                    <a:lnTo>
                      <a:pt x="176" y="194"/>
                    </a:lnTo>
                    <a:lnTo>
                      <a:pt x="182" y="190"/>
                    </a:lnTo>
                    <a:lnTo>
                      <a:pt x="188" y="184"/>
                    </a:lnTo>
                    <a:lnTo>
                      <a:pt x="188" y="175"/>
                    </a:lnTo>
                    <a:lnTo>
                      <a:pt x="186" y="167"/>
                    </a:lnTo>
                    <a:lnTo>
                      <a:pt x="120" y="15"/>
                    </a:lnTo>
                    <a:lnTo>
                      <a:pt x="116" y="8"/>
                    </a:lnTo>
                    <a:lnTo>
                      <a:pt x="110" y="2"/>
                    </a:lnTo>
                    <a:lnTo>
                      <a:pt x="99" y="0"/>
                    </a:lnTo>
                    <a:lnTo>
                      <a:pt x="91" y="2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AA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7" name="Freeform 298"/>
              <p:cNvSpPr>
                <a:spLocks/>
              </p:cNvSpPr>
              <p:nvPr/>
            </p:nvSpPr>
            <p:spPr bwMode="auto">
              <a:xfrm rot="2760634">
                <a:off x="3413" y="2657"/>
                <a:ext cx="116" cy="161"/>
              </a:xfrm>
              <a:custGeom>
                <a:avLst/>
                <a:gdLst>
                  <a:gd name="T0" fmla="*/ 5 w 184"/>
                  <a:gd name="T1" fmla="*/ 19 h 225"/>
                  <a:gd name="T2" fmla="*/ 3 w 184"/>
                  <a:gd name="T3" fmla="*/ 21 h 225"/>
                  <a:gd name="T4" fmla="*/ 1 w 184"/>
                  <a:gd name="T5" fmla="*/ 24 h 225"/>
                  <a:gd name="T6" fmla="*/ 0 w 184"/>
                  <a:gd name="T7" fmla="*/ 29 h 225"/>
                  <a:gd name="T8" fmla="*/ 1 w 184"/>
                  <a:gd name="T9" fmla="*/ 33 h 225"/>
                  <a:gd name="T10" fmla="*/ 28 w 184"/>
                  <a:gd name="T11" fmla="*/ 109 h 225"/>
                  <a:gd name="T12" fmla="*/ 29 w 184"/>
                  <a:gd name="T13" fmla="*/ 112 h 225"/>
                  <a:gd name="T14" fmla="*/ 32 w 184"/>
                  <a:gd name="T15" fmla="*/ 115 h 225"/>
                  <a:gd name="T16" fmla="*/ 35 w 184"/>
                  <a:gd name="T17" fmla="*/ 115 h 225"/>
                  <a:gd name="T18" fmla="*/ 38 w 184"/>
                  <a:gd name="T19" fmla="*/ 114 h 225"/>
                  <a:gd name="T20" fmla="*/ 68 w 184"/>
                  <a:gd name="T21" fmla="*/ 98 h 225"/>
                  <a:gd name="T22" fmla="*/ 71 w 184"/>
                  <a:gd name="T23" fmla="*/ 95 h 225"/>
                  <a:gd name="T24" fmla="*/ 73 w 184"/>
                  <a:gd name="T25" fmla="*/ 92 h 225"/>
                  <a:gd name="T26" fmla="*/ 73 w 184"/>
                  <a:gd name="T27" fmla="*/ 87 h 225"/>
                  <a:gd name="T28" fmla="*/ 73 w 184"/>
                  <a:gd name="T29" fmla="*/ 84 h 225"/>
                  <a:gd name="T30" fmla="*/ 47 w 184"/>
                  <a:gd name="T31" fmla="*/ 8 h 225"/>
                  <a:gd name="T32" fmla="*/ 45 w 184"/>
                  <a:gd name="T33" fmla="*/ 4 h 225"/>
                  <a:gd name="T34" fmla="*/ 42 w 184"/>
                  <a:gd name="T35" fmla="*/ 1 h 225"/>
                  <a:gd name="T36" fmla="*/ 38 w 184"/>
                  <a:gd name="T37" fmla="*/ 0 h 225"/>
                  <a:gd name="T38" fmla="*/ 35 w 184"/>
                  <a:gd name="T39" fmla="*/ 1 h 225"/>
                  <a:gd name="T40" fmla="*/ 5 w 184"/>
                  <a:gd name="T41" fmla="*/ 19 h 2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4"/>
                  <a:gd name="T64" fmla="*/ 0 h 225"/>
                  <a:gd name="T65" fmla="*/ 184 w 184"/>
                  <a:gd name="T66" fmla="*/ 225 h 2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4" h="225">
                    <a:moveTo>
                      <a:pt x="13" y="37"/>
                    </a:moveTo>
                    <a:lnTo>
                      <a:pt x="7" y="41"/>
                    </a:lnTo>
                    <a:lnTo>
                      <a:pt x="3" y="48"/>
                    </a:lnTo>
                    <a:lnTo>
                      <a:pt x="0" y="56"/>
                    </a:lnTo>
                    <a:lnTo>
                      <a:pt x="3" y="64"/>
                    </a:lnTo>
                    <a:lnTo>
                      <a:pt x="69" y="213"/>
                    </a:lnTo>
                    <a:lnTo>
                      <a:pt x="73" y="219"/>
                    </a:lnTo>
                    <a:lnTo>
                      <a:pt x="79" y="225"/>
                    </a:lnTo>
                    <a:lnTo>
                      <a:pt x="87" y="225"/>
                    </a:lnTo>
                    <a:lnTo>
                      <a:pt x="95" y="223"/>
                    </a:lnTo>
                    <a:lnTo>
                      <a:pt x="172" y="192"/>
                    </a:lnTo>
                    <a:lnTo>
                      <a:pt x="178" y="186"/>
                    </a:lnTo>
                    <a:lnTo>
                      <a:pt x="184" y="180"/>
                    </a:lnTo>
                    <a:lnTo>
                      <a:pt x="184" y="171"/>
                    </a:lnTo>
                    <a:lnTo>
                      <a:pt x="182" y="163"/>
                    </a:lnTo>
                    <a:lnTo>
                      <a:pt x="118" y="15"/>
                    </a:lnTo>
                    <a:lnTo>
                      <a:pt x="114" y="8"/>
                    </a:lnTo>
                    <a:lnTo>
                      <a:pt x="106" y="2"/>
                    </a:lnTo>
                    <a:lnTo>
                      <a:pt x="97" y="0"/>
                    </a:lnTo>
                    <a:lnTo>
                      <a:pt x="89" y="2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AB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8" name="Freeform 299"/>
              <p:cNvSpPr>
                <a:spLocks/>
              </p:cNvSpPr>
              <p:nvPr/>
            </p:nvSpPr>
            <p:spPr bwMode="auto">
              <a:xfrm rot="2760634">
                <a:off x="3415" y="2659"/>
                <a:ext cx="114" cy="158"/>
              </a:xfrm>
              <a:custGeom>
                <a:avLst/>
                <a:gdLst>
                  <a:gd name="T0" fmla="*/ 5 w 181"/>
                  <a:gd name="T1" fmla="*/ 18 h 221"/>
                  <a:gd name="T2" fmla="*/ 3 w 181"/>
                  <a:gd name="T3" fmla="*/ 20 h 221"/>
                  <a:gd name="T4" fmla="*/ 1 w 181"/>
                  <a:gd name="T5" fmla="*/ 24 h 221"/>
                  <a:gd name="T6" fmla="*/ 0 w 181"/>
                  <a:gd name="T7" fmla="*/ 28 h 221"/>
                  <a:gd name="T8" fmla="*/ 1 w 181"/>
                  <a:gd name="T9" fmla="*/ 31 h 221"/>
                  <a:gd name="T10" fmla="*/ 26 w 181"/>
                  <a:gd name="T11" fmla="*/ 107 h 221"/>
                  <a:gd name="T12" fmla="*/ 28 w 181"/>
                  <a:gd name="T13" fmla="*/ 110 h 221"/>
                  <a:gd name="T14" fmla="*/ 30 w 181"/>
                  <a:gd name="T15" fmla="*/ 113 h 221"/>
                  <a:gd name="T16" fmla="*/ 33 w 181"/>
                  <a:gd name="T17" fmla="*/ 113 h 221"/>
                  <a:gd name="T18" fmla="*/ 37 w 181"/>
                  <a:gd name="T19" fmla="*/ 112 h 221"/>
                  <a:gd name="T20" fmla="*/ 67 w 181"/>
                  <a:gd name="T21" fmla="*/ 96 h 221"/>
                  <a:gd name="T22" fmla="*/ 69 w 181"/>
                  <a:gd name="T23" fmla="*/ 93 h 221"/>
                  <a:gd name="T24" fmla="*/ 72 w 181"/>
                  <a:gd name="T25" fmla="*/ 90 h 221"/>
                  <a:gd name="T26" fmla="*/ 72 w 181"/>
                  <a:gd name="T27" fmla="*/ 87 h 221"/>
                  <a:gd name="T28" fmla="*/ 71 w 181"/>
                  <a:gd name="T29" fmla="*/ 82 h 221"/>
                  <a:gd name="T30" fmla="*/ 45 w 181"/>
                  <a:gd name="T31" fmla="*/ 8 h 221"/>
                  <a:gd name="T32" fmla="*/ 44 w 181"/>
                  <a:gd name="T33" fmla="*/ 4 h 221"/>
                  <a:gd name="T34" fmla="*/ 42 w 181"/>
                  <a:gd name="T35" fmla="*/ 1 h 221"/>
                  <a:gd name="T36" fmla="*/ 38 w 181"/>
                  <a:gd name="T37" fmla="*/ 0 h 221"/>
                  <a:gd name="T38" fmla="*/ 35 w 181"/>
                  <a:gd name="T39" fmla="*/ 1 h 221"/>
                  <a:gd name="T40" fmla="*/ 5 w 181"/>
                  <a:gd name="T41" fmla="*/ 18 h 2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1"/>
                  <a:gd name="T64" fmla="*/ 0 h 221"/>
                  <a:gd name="T65" fmla="*/ 181 w 181"/>
                  <a:gd name="T66" fmla="*/ 221 h 2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1" h="221">
                    <a:moveTo>
                      <a:pt x="12" y="35"/>
                    </a:moveTo>
                    <a:lnTo>
                      <a:pt x="6" y="39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66" y="209"/>
                    </a:lnTo>
                    <a:lnTo>
                      <a:pt x="70" y="215"/>
                    </a:lnTo>
                    <a:lnTo>
                      <a:pt x="76" y="221"/>
                    </a:lnTo>
                    <a:lnTo>
                      <a:pt x="84" y="221"/>
                    </a:lnTo>
                    <a:lnTo>
                      <a:pt x="92" y="219"/>
                    </a:lnTo>
                    <a:lnTo>
                      <a:pt x="169" y="188"/>
                    </a:lnTo>
                    <a:lnTo>
                      <a:pt x="175" y="182"/>
                    </a:lnTo>
                    <a:lnTo>
                      <a:pt x="181" y="176"/>
                    </a:lnTo>
                    <a:lnTo>
                      <a:pt x="181" y="169"/>
                    </a:lnTo>
                    <a:lnTo>
                      <a:pt x="179" y="161"/>
                    </a:lnTo>
                    <a:lnTo>
                      <a:pt x="115" y="15"/>
                    </a:lnTo>
                    <a:lnTo>
                      <a:pt x="111" y="8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88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69" name="Freeform 300"/>
              <p:cNvSpPr>
                <a:spLocks/>
              </p:cNvSpPr>
              <p:nvPr/>
            </p:nvSpPr>
            <p:spPr bwMode="auto">
              <a:xfrm rot="2760634">
                <a:off x="3416" y="2661"/>
                <a:ext cx="112" cy="155"/>
              </a:xfrm>
              <a:custGeom>
                <a:avLst/>
                <a:gdLst>
                  <a:gd name="T0" fmla="*/ 5 w 177"/>
                  <a:gd name="T1" fmla="*/ 18 h 217"/>
                  <a:gd name="T2" fmla="*/ 3 w 177"/>
                  <a:gd name="T3" fmla="*/ 20 h 217"/>
                  <a:gd name="T4" fmla="*/ 1 w 177"/>
                  <a:gd name="T5" fmla="*/ 24 h 217"/>
                  <a:gd name="T6" fmla="*/ 0 w 177"/>
                  <a:gd name="T7" fmla="*/ 28 h 217"/>
                  <a:gd name="T8" fmla="*/ 1 w 177"/>
                  <a:gd name="T9" fmla="*/ 31 h 217"/>
                  <a:gd name="T10" fmla="*/ 27 w 177"/>
                  <a:gd name="T11" fmla="*/ 104 h 217"/>
                  <a:gd name="T12" fmla="*/ 28 w 177"/>
                  <a:gd name="T13" fmla="*/ 108 h 217"/>
                  <a:gd name="T14" fmla="*/ 30 w 177"/>
                  <a:gd name="T15" fmla="*/ 111 h 217"/>
                  <a:gd name="T16" fmla="*/ 34 w 177"/>
                  <a:gd name="T17" fmla="*/ 111 h 217"/>
                  <a:gd name="T18" fmla="*/ 36 w 177"/>
                  <a:gd name="T19" fmla="*/ 110 h 217"/>
                  <a:gd name="T20" fmla="*/ 66 w 177"/>
                  <a:gd name="T21" fmla="*/ 94 h 217"/>
                  <a:gd name="T22" fmla="*/ 68 w 177"/>
                  <a:gd name="T23" fmla="*/ 92 h 217"/>
                  <a:gd name="T24" fmla="*/ 71 w 177"/>
                  <a:gd name="T25" fmla="*/ 89 h 217"/>
                  <a:gd name="T26" fmla="*/ 71 w 177"/>
                  <a:gd name="T27" fmla="*/ 84 h 217"/>
                  <a:gd name="T28" fmla="*/ 70 w 177"/>
                  <a:gd name="T29" fmla="*/ 80 h 217"/>
                  <a:gd name="T30" fmla="*/ 46 w 177"/>
                  <a:gd name="T31" fmla="*/ 8 h 217"/>
                  <a:gd name="T32" fmla="*/ 44 w 177"/>
                  <a:gd name="T33" fmla="*/ 4 h 217"/>
                  <a:gd name="T34" fmla="*/ 41 w 177"/>
                  <a:gd name="T35" fmla="*/ 1 h 217"/>
                  <a:gd name="T36" fmla="*/ 37 w 177"/>
                  <a:gd name="T37" fmla="*/ 0 h 217"/>
                  <a:gd name="T38" fmla="*/ 34 w 177"/>
                  <a:gd name="T39" fmla="*/ 1 h 217"/>
                  <a:gd name="T40" fmla="*/ 5 w 177"/>
                  <a:gd name="T41" fmla="*/ 18 h 2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217"/>
                  <a:gd name="T65" fmla="*/ 177 w 177"/>
                  <a:gd name="T66" fmla="*/ 217 h 2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217">
                    <a:moveTo>
                      <a:pt x="12" y="35"/>
                    </a:moveTo>
                    <a:lnTo>
                      <a:pt x="6" y="39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66" y="204"/>
                    </a:lnTo>
                    <a:lnTo>
                      <a:pt x="70" y="211"/>
                    </a:lnTo>
                    <a:lnTo>
                      <a:pt x="76" y="217"/>
                    </a:lnTo>
                    <a:lnTo>
                      <a:pt x="84" y="217"/>
                    </a:lnTo>
                    <a:lnTo>
                      <a:pt x="90" y="215"/>
                    </a:lnTo>
                    <a:lnTo>
                      <a:pt x="165" y="184"/>
                    </a:lnTo>
                    <a:lnTo>
                      <a:pt x="171" y="180"/>
                    </a:lnTo>
                    <a:lnTo>
                      <a:pt x="177" y="174"/>
                    </a:lnTo>
                    <a:lnTo>
                      <a:pt x="177" y="165"/>
                    </a:lnTo>
                    <a:lnTo>
                      <a:pt x="175" y="157"/>
                    </a:lnTo>
                    <a:lnTo>
                      <a:pt x="113" y="15"/>
                    </a:lnTo>
                    <a:lnTo>
                      <a:pt x="109" y="9"/>
                    </a:lnTo>
                    <a:lnTo>
                      <a:pt x="103" y="2"/>
                    </a:lnTo>
                    <a:lnTo>
                      <a:pt x="94" y="0"/>
                    </a:lnTo>
                    <a:lnTo>
                      <a:pt x="86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D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0" name="Freeform 301"/>
              <p:cNvSpPr>
                <a:spLocks/>
              </p:cNvSpPr>
              <p:nvPr/>
            </p:nvSpPr>
            <p:spPr bwMode="auto">
              <a:xfrm rot="2760634">
                <a:off x="3417" y="2662"/>
                <a:ext cx="110" cy="152"/>
              </a:xfrm>
              <a:custGeom>
                <a:avLst/>
                <a:gdLst>
                  <a:gd name="T0" fmla="*/ 5 w 173"/>
                  <a:gd name="T1" fmla="*/ 18 h 213"/>
                  <a:gd name="T2" fmla="*/ 3 w 173"/>
                  <a:gd name="T3" fmla="*/ 21 h 213"/>
                  <a:gd name="T4" fmla="*/ 1 w 173"/>
                  <a:gd name="T5" fmla="*/ 24 h 213"/>
                  <a:gd name="T6" fmla="*/ 0 w 173"/>
                  <a:gd name="T7" fmla="*/ 26 h 213"/>
                  <a:gd name="T8" fmla="*/ 1 w 173"/>
                  <a:gd name="T9" fmla="*/ 31 h 213"/>
                  <a:gd name="T10" fmla="*/ 26 w 173"/>
                  <a:gd name="T11" fmla="*/ 103 h 213"/>
                  <a:gd name="T12" fmla="*/ 27 w 173"/>
                  <a:gd name="T13" fmla="*/ 106 h 213"/>
                  <a:gd name="T14" fmla="*/ 30 w 173"/>
                  <a:gd name="T15" fmla="*/ 108 h 213"/>
                  <a:gd name="T16" fmla="*/ 33 w 173"/>
                  <a:gd name="T17" fmla="*/ 108 h 213"/>
                  <a:gd name="T18" fmla="*/ 36 w 173"/>
                  <a:gd name="T19" fmla="*/ 108 h 213"/>
                  <a:gd name="T20" fmla="*/ 65 w 173"/>
                  <a:gd name="T21" fmla="*/ 91 h 213"/>
                  <a:gd name="T22" fmla="*/ 67 w 173"/>
                  <a:gd name="T23" fmla="*/ 90 h 213"/>
                  <a:gd name="T24" fmla="*/ 70 w 173"/>
                  <a:gd name="T25" fmla="*/ 86 h 213"/>
                  <a:gd name="T26" fmla="*/ 70 w 173"/>
                  <a:gd name="T27" fmla="*/ 83 h 213"/>
                  <a:gd name="T28" fmla="*/ 69 w 173"/>
                  <a:gd name="T29" fmla="*/ 79 h 213"/>
                  <a:gd name="T30" fmla="*/ 44 w 173"/>
                  <a:gd name="T31" fmla="*/ 8 h 213"/>
                  <a:gd name="T32" fmla="*/ 43 w 173"/>
                  <a:gd name="T33" fmla="*/ 4 h 213"/>
                  <a:gd name="T34" fmla="*/ 41 w 173"/>
                  <a:gd name="T35" fmla="*/ 1 h 213"/>
                  <a:gd name="T36" fmla="*/ 37 w 173"/>
                  <a:gd name="T37" fmla="*/ 0 h 213"/>
                  <a:gd name="T38" fmla="*/ 34 w 173"/>
                  <a:gd name="T39" fmla="*/ 1 h 213"/>
                  <a:gd name="T40" fmla="*/ 5 w 173"/>
                  <a:gd name="T41" fmla="*/ 18 h 2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3"/>
                  <a:gd name="T64" fmla="*/ 0 h 213"/>
                  <a:gd name="T65" fmla="*/ 173 w 173"/>
                  <a:gd name="T66" fmla="*/ 213 h 2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3" h="213">
                    <a:moveTo>
                      <a:pt x="12" y="35"/>
                    </a:moveTo>
                    <a:lnTo>
                      <a:pt x="6" y="40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2" y="60"/>
                    </a:lnTo>
                    <a:lnTo>
                      <a:pt x="64" y="202"/>
                    </a:lnTo>
                    <a:lnTo>
                      <a:pt x="68" y="209"/>
                    </a:lnTo>
                    <a:lnTo>
                      <a:pt x="74" y="213"/>
                    </a:lnTo>
                    <a:lnTo>
                      <a:pt x="82" y="213"/>
                    </a:lnTo>
                    <a:lnTo>
                      <a:pt x="88" y="211"/>
                    </a:lnTo>
                    <a:lnTo>
                      <a:pt x="161" y="180"/>
                    </a:lnTo>
                    <a:lnTo>
                      <a:pt x="167" y="176"/>
                    </a:lnTo>
                    <a:lnTo>
                      <a:pt x="173" y="169"/>
                    </a:lnTo>
                    <a:lnTo>
                      <a:pt x="173" y="163"/>
                    </a:lnTo>
                    <a:lnTo>
                      <a:pt x="171" y="155"/>
                    </a:lnTo>
                    <a:lnTo>
                      <a:pt x="109" y="15"/>
                    </a:lnTo>
                    <a:lnTo>
                      <a:pt x="105" y="9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4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F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1" name="Freeform 302"/>
              <p:cNvSpPr>
                <a:spLocks/>
              </p:cNvSpPr>
              <p:nvPr/>
            </p:nvSpPr>
            <p:spPr bwMode="auto">
              <a:xfrm rot="2760634">
                <a:off x="3417" y="2664"/>
                <a:ext cx="109" cy="149"/>
              </a:xfrm>
              <a:custGeom>
                <a:avLst/>
                <a:gdLst>
                  <a:gd name="T0" fmla="*/ 5 w 171"/>
                  <a:gd name="T1" fmla="*/ 17 h 209"/>
                  <a:gd name="T2" fmla="*/ 3 w 171"/>
                  <a:gd name="T3" fmla="*/ 19 h 209"/>
                  <a:gd name="T4" fmla="*/ 1 w 171"/>
                  <a:gd name="T5" fmla="*/ 22 h 209"/>
                  <a:gd name="T6" fmla="*/ 0 w 171"/>
                  <a:gd name="T7" fmla="*/ 26 h 209"/>
                  <a:gd name="T8" fmla="*/ 1 w 171"/>
                  <a:gd name="T9" fmla="*/ 29 h 209"/>
                  <a:gd name="T10" fmla="*/ 26 w 171"/>
                  <a:gd name="T11" fmla="*/ 101 h 209"/>
                  <a:gd name="T12" fmla="*/ 27 w 171"/>
                  <a:gd name="T13" fmla="*/ 104 h 209"/>
                  <a:gd name="T14" fmla="*/ 30 w 171"/>
                  <a:gd name="T15" fmla="*/ 106 h 209"/>
                  <a:gd name="T16" fmla="*/ 33 w 171"/>
                  <a:gd name="T17" fmla="*/ 106 h 209"/>
                  <a:gd name="T18" fmla="*/ 36 w 171"/>
                  <a:gd name="T19" fmla="*/ 106 h 209"/>
                  <a:gd name="T20" fmla="*/ 66 w 171"/>
                  <a:gd name="T21" fmla="*/ 91 h 209"/>
                  <a:gd name="T22" fmla="*/ 68 w 171"/>
                  <a:gd name="T23" fmla="*/ 88 h 209"/>
                  <a:gd name="T24" fmla="*/ 69 w 171"/>
                  <a:gd name="T25" fmla="*/ 84 h 209"/>
                  <a:gd name="T26" fmla="*/ 69 w 171"/>
                  <a:gd name="T27" fmla="*/ 81 h 209"/>
                  <a:gd name="T28" fmla="*/ 69 w 171"/>
                  <a:gd name="T29" fmla="*/ 78 h 209"/>
                  <a:gd name="T30" fmla="*/ 44 w 171"/>
                  <a:gd name="T31" fmla="*/ 6 h 209"/>
                  <a:gd name="T32" fmla="*/ 43 w 171"/>
                  <a:gd name="T33" fmla="*/ 4 h 209"/>
                  <a:gd name="T34" fmla="*/ 40 w 171"/>
                  <a:gd name="T35" fmla="*/ 1 h 209"/>
                  <a:gd name="T36" fmla="*/ 36 w 171"/>
                  <a:gd name="T37" fmla="*/ 0 h 209"/>
                  <a:gd name="T38" fmla="*/ 34 w 171"/>
                  <a:gd name="T39" fmla="*/ 1 h 209"/>
                  <a:gd name="T40" fmla="*/ 5 w 171"/>
                  <a:gd name="T41" fmla="*/ 17 h 2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9"/>
                  <a:gd name="T65" fmla="*/ 171 w 171"/>
                  <a:gd name="T66" fmla="*/ 209 h 2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9">
                    <a:moveTo>
                      <a:pt x="12" y="33"/>
                    </a:moveTo>
                    <a:lnTo>
                      <a:pt x="6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64" y="198"/>
                    </a:lnTo>
                    <a:lnTo>
                      <a:pt x="68" y="205"/>
                    </a:lnTo>
                    <a:lnTo>
                      <a:pt x="74" y="209"/>
                    </a:lnTo>
                    <a:lnTo>
                      <a:pt x="80" y="209"/>
                    </a:lnTo>
                    <a:lnTo>
                      <a:pt x="88" y="207"/>
                    </a:lnTo>
                    <a:lnTo>
                      <a:pt x="161" y="178"/>
                    </a:lnTo>
                    <a:lnTo>
                      <a:pt x="167" y="172"/>
                    </a:lnTo>
                    <a:lnTo>
                      <a:pt x="171" y="165"/>
                    </a:lnTo>
                    <a:lnTo>
                      <a:pt x="171" y="159"/>
                    </a:lnTo>
                    <a:lnTo>
                      <a:pt x="169" y="153"/>
                    </a:lnTo>
                    <a:lnTo>
                      <a:pt x="109" y="13"/>
                    </a:lnTo>
                    <a:lnTo>
                      <a:pt x="105" y="7"/>
                    </a:lnTo>
                    <a:lnTo>
                      <a:pt x="99" y="2"/>
                    </a:lnTo>
                    <a:lnTo>
                      <a:pt x="90" y="0"/>
                    </a:lnTo>
                    <a:lnTo>
                      <a:pt x="84" y="2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2" name="Freeform 303"/>
              <p:cNvSpPr>
                <a:spLocks/>
              </p:cNvSpPr>
              <p:nvPr/>
            </p:nvSpPr>
            <p:spPr bwMode="auto">
              <a:xfrm rot="2760634">
                <a:off x="3419" y="2664"/>
                <a:ext cx="106" cy="146"/>
              </a:xfrm>
              <a:custGeom>
                <a:avLst/>
                <a:gdLst>
                  <a:gd name="T0" fmla="*/ 5 w 167"/>
                  <a:gd name="T1" fmla="*/ 17 h 205"/>
                  <a:gd name="T2" fmla="*/ 3 w 167"/>
                  <a:gd name="T3" fmla="*/ 19 h 205"/>
                  <a:gd name="T4" fmla="*/ 1 w 167"/>
                  <a:gd name="T5" fmla="*/ 22 h 205"/>
                  <a:gd name="T6" fmla="*/ 0 w 167"/>
                  <a:gd name="T7" fmla="*/ 26 h 205"/>
                  <a:gd name="T8" fmla="*/ 1 w 167"/>
                  <a:gd name="T9" fmla="*/ 29 h 205"/>
                  <a:gd name="T10" fmla="*/ 25 w 167"/>
                  <a:gd name="T11" fmla="*/ 98 h 205"/>
                  <a:gd name="T12" fmla="*/ 27 w 167"/>
                  <a:gd name="T13" fmla="*/ 102 h 205"/>
                  <a:gd name="T14" fmla="*/ 29 w 167"/>
                  <a:gd name="T15" fmla="*/ 104 h 205"/>
                  <a:gd name="T16" fmla="*/ 32 w 167"/>
                  <a:gd name="T17" fmla="*/ 104 h 205"/>
                  <a:gd name="T18" fmla="*/ 35 w 167"/>
                  <a:gd name="T19" fmla="*/ 103 h 205"/>
                  <a:gd name="T20" fmla="*/ 63 w 167"/>
                  <a:gd name="T21" fmla="*/ 88 h 205"/>
                  <a:gd name="T22" fmla="*/ 65 w 167"/>
                  <a:gd name="T23" fmla="*/ 86 h 205"/>
                  <a:gd name="T24" fmla="*/ 67 w 167"/>
                  <a:gd name="T25" fmla="*/ 83 h 205"/>
                  <a:gd name="T26" fmla="*/ 67 w 167"/>
                  <a:gd name="T27" fmla="*/ 80 h 205"/>
                  <a:gd name="T28" fmla="*/ 67 w 167"/>
                  <a:gd name="T29" fmla="*/ 75 h 205"/>
                  <a:gd name="T30" fmla="*/ 43 w 167"/>
                  <a:gd name="T31" fmla="*/ 6 h 205"/>
                  <a:gd name="T32" fmla="*/ 41 w 167"/>
                  <a:gd name="T33" fmla="*/ 4 h 205"/>
                  <a:gd name="T34" fmla="*/ 39 w 167"/>
                  <a:gd name="T35" fmla="*/ 1 h 205"/>
                  <a:gd name="T36" fmla="*/ 36 w 167"/>
                  <a:gd name="T37" fmla="*/ 0 h 205"/>
                  <a:gd name="T38" fmla="*/ 33 w 167"/>
                  <a:gd name="T39" fmla="*/ 1 h 205"/>
                  <a:gd name="T40" fmla="*/ 5 w 167"/>
                  <a:gd name="T41" fmla="*/ 17 h 2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7"/>
                  <a:gd name="T64" fmla="*/ 0 h 205"/>
                  <a:gd name="T65" fmla="*/ 167 w 167"/>
                  <a:gd name="T66" fmla="*/ 205 h 2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7" h="205">
                    <a:moveTo>
                      <a:pt x="12" y="33"/>
                    </a:moveTo>
                    <a:lnTo>
                      <a:pt x="6" y="38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2" y="58"/>
                    </a:lnTo>
                    <a:lnTo>
                      <a:pt x="62" y="194"/>
                    </a:lnTo>
                    <a:lnTo>
                      <a:pt x="66" y="201"/>
                    </a:lnTo>
                    <a:lnTo>
                      <a:pt x="72" y="205"/>
                    </a:lnTo>
                    <a:lnTo>
                      <a:pt x="78" y="205"/>
                    </a:lnTo>
                    <a:lnTo>
                      <a:pt x="86" y="203"/>
                    </a:lnTo>
                    <a:lnTo>
                      <a:pt x="156" y="174"/>
                    </a:lnTo>
                    <a:lnTo>
                      <a:pt x="163" y="170"/>
                    </a:lnTo>
                    <a:lnTo>
                      <a:pt x="167" y="163"/>
                    </a:lnTo>
                    <a:lnTo>
                      <a:pt x="167" y="157"/>
                    </a:lnTo>
                    <a:lnTo>
                      <a:pt x="165" y="149"/>
                    </a:lnTo>
                    <a:lnTo>
                      <a:pt x="107" y="13"/>
                    </a:lnTo>
                    <a:lnTo>
                      <a:pt x="103" y="7"/>
                    </a:lnTo>
                    <a:lnTo>
                      <a:pt x="97" y="3"/>
                    </a:lnTo>
                    <a:lnTo>
                      <a:pt x="88" y="0"/>
                    </a:lnTo>
                    <a:lnTo>
                      <a:pt x="82" y="3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1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3" name="Freeform 304"/>
              <p:cNvSpPr>
                <a:spLocks/>
              </p:cNvSpPr>
              <p:nvPr/>
            </p:nvSpPr>
            <p:spPr bwMode="auto">
              <a:xfrm rot="2760634">
                <a:off x="3420" y="2667"/>
                <a:ext cx="104" cy="143"/>
              </a:xfrm>
              <a:custGeom>
                <a:avLst/>
                <a:gdLst>
                  <a:gd name="T0" fmla="*/ 5 w 165"/>
                  <a:gd name="T1" fmla="*/ 17 h 200"/>
                  <a:gd name="T2" fmla="*/ 3 w 165"/>
                  <a:gd name="T3" fmla="*/ 19 h 200"/>
                  <a:gd name="T4" fmla="*/ 1 w 165"/>
                  <a:gd name="T5" fmla="*/ 21 h 200"/>
                  <a:gd name="T6" fmla="*/ 0 w 165"/>
                  <a:gd name="T7" fmla="*/ 25 h 200"/>
                  <a:gd name="T8" fmla="*/ 1 w 165"/>
                  <a:gd name="T9" fmla="*/ 28 h 200"/>
                  <a:gd name="T10" fmla="*/ 24 w 165"/>
                  <a:gd name="T11" fmla="*/ 97 h 200"/>
                  <a:gd name="T12" fmla="*/ 25 w 165"/>
                  <a:gd name="T13" fmla="*/ 99 h 200"/>
                  <a:gd name="T14" fmla="*/ 28 w 165"/>
                  <a:gd name="T15" fmla="*/ 102 h 200"/>
                  <a:gd name="T16" fmla="*/ 31 w 165"/>
                  <a:gd name="T17" fmla="*/ 102 h 200"/>
                  <a:gd name="T18" fmla="*/ 33 w 165"/>
                  <a:gd name="T19" fmla="*/ 102 h 200"/>
                  <a:gd name="T20" fmla="*/ 61 w 165"/>
                  <a:gd name="T21" fmla="*/ 87 h 200"/>
                  <a:gd name="T22" fmla="*/ 64 w 165"/>
                  <a:gd name="T23" fmla="*/ 84 h 200"/>
                  <a:gd name="T24" fmla="*/ 66 w 165"/>
                  <a:gd name="T25" fmla="*/ 81 h 200"/>
                  <a:gd name="T26" fmla="*/ 66 w 165"/>
                  <a:gd name="T27" fmla="*/ 78 h 200"/>
                  <a:gd name="T28" fmla="*/ 65 w 165"/>
                  <a:gd name="T29" fmla="*/ 74 h 200"/>
                  <a:gd name="T30" fmla="*/ 42 w 165"/>
                  <a:gd name="T31" fmla="*/ 6 h 200"/>
                  <a:gd name="T32" fmla="*/ 40 w 165"/>
                  <a:gd name="T33" fmla="*/ 3 h 200"/>
                  <a:gd name="T34" fmla="*/ 38 w 165"/>
                  <a:gd name="T35" fmla="*/ 1 h 200"/>
                  <a:gd name="T36" fmla="*/ 35 w 165"/>
                  <a:gd name="T37" fmla="*/ 0 h 200"/>
                  <a:gd name="T38" fmla="*/ 32 w 165"/>
                  <a:gd name="T39" fmla="*/ 1 h 200"/>
                  <a:gd name="T40" fmla="*/ 5 w 165"/>
                  <a:gd name="T41" fmla="*/ 17 h 2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5"/>
                  <a:gd name="T64" fmla="*/ 0 h 200"/>
                  <a:gd name="T65" fmla="*/ 165 w 165"/>
                  <a:gd name="T66" fmla="*/ 200 h 2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5" h="200">
                    <a:moveTo>
                      <a:pt x="12" y="33"/>
                    </a:moveTo>
                    <a:lnTo>
                      <a:pt x="6" y="37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55"/>
                    </a:lnTo>
                    <a:lnTo>
                      <a:pt x="60" y="189"/>
                    </a:lnTo>
                    <a:lnTo>
                      <a:pt x="64" y="195"/>
                    </a:lnTo>
                    <a:lnTo>
                      <a:pt x="70" y="200"/>
                    </a:lnTo>
                    <a:lnTo>
                      <a:pt x="78" y="200"/>
                    </a:lnTo>
                    <a:lnTo>
                      <a:pt x="84" y="198"/>
                    </a:lnTo>
                    <a:lnTo>
                      <a:pt x="154" y="169"/>
                    </a:lnTo>
                    <a:lnTo>
                      <a:pt x="161" y="165"/>
                    </a:lnTo>
                    <a:lnTo>
                      <a:pt x="165" y="158"/>
                    </a:lnTo>
                    <a:lnTo>
                      <a:pt x="165" y="152"/>
                    </a:lnTo>
                    <a:lnTo>
                      <a:pt x="163" y="146"/>
                    </a:lnTo>
                    <a:lnTo>
                      <a:pt x="105" y="12"/>
                    </a:lnTo>
                    <a:lnTo>
                      <a:pt x="101" y="6"/>
                    </a:lnTo>
                    <a:lnTo>
                      <a:pt x="95" y="2"/>
                    </a:lnTo>
                    <a:lnTo>
                      <a:pt x="88" y="0"/>
                    </a:lnTo>
                    <a:lnTo>
                      <a:pt x="80" y="2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4" name="Freeform 305"/>
              <p:cNvSpPr>
                <a:spLocks/>
              </p:cNvSpPr>
              <p:nvPr/>
            </p:nvSpPr>
            <p:spPr bwMode="auto">
              <a:xfrm rot="2760634">
                <a:off x="3421" y="2669"/>
                <a:ext cx="102" cy="140"/>
              </a:xfrm>
              <a:custGeom>
                <a:avLst/>
                <a:gdLst>
                  <a:gd name="T0" fmla="*/ 5 w 161"/>
                  <a:gd name="T1" fmla="*/ 16 h 196"/>
                  <a:gd name="T2" fmla="*/ 3 w 161"/>
                  <a:gd name="T3" fmla="*/ 18 h 196"/>
                  <a:gd name="T4" fmla="*/ 1 w 161"/>
                  <a:gd name="T5" fmla="*/ 21 h 196"/>
                  <a:gd name="T6" fmla="*/ 0 w 161"/>
                  <a:gd name="T7" fmla="*/ 24 h 196"/>
                  <a:gd name="T8" fmla="*/ 1 w 161"/>
                  <a:gd name="T9" fmla="*/ 28 h 196"/>
                  <a:gd name="T10" fmla="*/ 24 w 161"/>
                  <a:gd name="T11" fmla="*/ 94 h 196"/>
                  <a:gd name="T12" fmla="*/ 26 w 161"/>
                  <a:gd name="T13" fmla="*/ 97 h 196"/>
                  <a:gd name="T14" fmla="*/ 27 w 161"/>
                  <a:gd name="T15" fmla="*/ 100 h 196"/>
                  <a:gd name="T16" fmla="*/ 30 w 161"/>
                  <a:gd name="T17" fmla="*/ 100 h 196"/>
                  <a:gd name="T18" fmla="*/ 33 w 161"/>
                  <a:gd name="T19" fmla="*/ 99 h 196"/>
                  <a:gd name="T20" fmla="*/ 60 w 161"/>
                  <a:gd name="T21" fmla="*/ 85 h 196"/>
                  <a:gd name="T22" fmla="*/ 63 w 161"/>
                  <a:gd name="T23" fmla="*/ 83 h 196"/>
                  <a:gd name="T24" fmla="*/ 65 w 161"/>
                  <a:gd name="T25" fmla="*/ 79 h 196"/>
                  <a:gd name="T26" fmla="*/ 65 w 161"/>
                  <a:gd name="T27" fmla="*/ 76 h 196"/>
                  <a:gd name="T28" fmla="*/ 64 w 161"/>
                  <a:gd name="T29" fmla="*/ 72 h 196"/>
                  <a:gd name="T30" fmla="*/ 41 w 161"/>
                  <a:gd name="T31" fmla="*/ 6 h 196"/>
                  <a:gd name="T32" fmla="*/ 40 w 161"/>
                  <a:gd name="T33" fmla="*/ 3 h 196"/>
                  <a:gd name="T34" fmla="*/ 37 w 161"/>
                  <a:gd name="T35" fmla="*/ 1 h 196"/>
                  <a:gd name="T36" fmla="*/ 34 w 161"/>
                  <a:gd name="T37" fmla="*/ 0 h 196"/>
                  <a:gd name="T38" fmla="*/ 31 w 161"/>
                  <a:gd name="T39" fmla="*/ 1 h 196"/>
                  <a:gd name="T40" fmla="*/ 5 w 161"/>
                  <a:gd name="T41" fmla="*/ 16 h 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1"/>
                  <a:gd name="T64" fmla="*/ 0 h 196"/>
                  <a:gd name="T65" fmla="*/ 161 w 161"/>
                  <a:gd name="T66" fmla="*/ 196 h 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1" h="196">
                    <a:moveTo>
                      <a:pt x="12" y="31"/>
                    </a:moveTo>
                    <a:lnTo>
                      <a:pt x="6" y="35"/>
                    </a:lnTo>
                    <a:lnTo>
                      <a:pt x="2" y="41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0" y="185"/>
                    </a:lnTo>
                    <a:lnTo>
                      <a:pt x="64" y="191"/>
                    </a:lnTo>
                    <a:lnTo>
                      <a:pt x="68" y="196"/>
                    </a:lnTo>
                    <a:lnTo>
                      <a:pt x="76" y="196"/>
                    </a:lnTo>
                    <a:lnTo>
                      <a:pt x="82" y="193"/>
                    </a:lnTo>
                    <a:lnTo>
                      <a:pt x="150" y="167"/>
                    </a:lnTo>
                    <a:lnTo>
                      <a:pt x="157" y="163"/>
                    </a:lnTo>
                    <a:lnTo>
                      <a:pt x="161" y="156"/>
                    </a:lnTo>
                    <a:lnTo>
                      <a:pt x="161" y="150"/>
                    </a:lnTo>
                    <a:lnTo>
                      <a:pt x="159" y="142"/>
                    </a:lnTo>
                    <a:lnTo>
                      <a:pt x="103" y="12"/>
                    </a:lnTo>
                    <a:lnTo>
                      <a:pt x="99" y="6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FF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5" name="Freeform 306"/>
              <p:cNvSpPr>
                <a:spLocks/>
              </p:cNvSpPr>
              <p:nvPr/>
            </p:nvSpPr>
            <p:spPr bwMode="auto">
              <a:xfrm rot="2760634">
                <a:off x="3422" y="2670"/>
                <a:ext cx="100" cy="136"/>
              </a:xfrm>
              <a:custGeom>
                <a:avLst/>
                <a:gdLst>
                  <a:gd name="T0" fmla="*/ 4 w 157"/>
                  <a:gd name="T1" fmla="*/ 16 h 191"/>
                  <a:gd name="T2" fmla="*/ 2 w 157"/>
                  <a:gd name="T3" fmla="*/ 18 h 191"/>
                  <a:gd name="T4" fmla="*/ 1 w 157"/>
                  <a:gd name="T5" fmla="*/ 21 h 191"/>
                  <a:gd name="T6" fmla="*/ 0 w 157"/>
                  <a:gd name="T7" fmla="*/ 23 h 191"/>
                  <a:gd name="T8" fmla="*/ 1 w 157"/>
                  <a:gd name="T9" fmla="*/ 27 h 191"/>
                  <a:gd name="T10" fmla="*/ 24 w 157"/>
                  <a:gd name="T11" fmla="*/ 92 h 191"/>
                  <a:gd name="T12" fmla="*/ 25 w 157"/>
                  <a:gd name="T13" fmla="*/ 95 h 191"/>
                  <a:gd name="T14" fmla="*/ 27 w 157"/>
                  <a:gd name="T15" fmla="*/ 97 h 191"/>
                  <a:gd name="T16" fmla="*/ 30 w 157"/>
                  <a:gd name="T17" fmla="*/ 97 h 191"/>
                  <a:gd name="T18" fmla="*/ 32 w 157"/>
                  <a:gd name="T19" fmla="*/ 96 h 191"/>
                  <a:gd name="T20" fmla="*/ 59 w 157"/>
                  <a:gd name="T21" fmla="*/ 83 h 191"/>
                  <a:gd name="T22" fmla="*/ 62 w 157"/>
                  <a:gd name="T23" fmla="*/ 80 h 191"/>
                  <a:gd name="T24" fmla="*/ 64 w 157"/>
                  <a:gd name="T25" fmla="*/ 77 h 191"/>
                  <a:gd name="T26" fmla="*/ 64 w 157"/>
                  <a:gd name="T27" fmla="*/ 74 h 191"/>
                  <a:gd name="T28" fmla="*/ 63 w 157"/>
                  <a:gd name="T29" fmla="*/ 71 h 191"/>
                  <a:gd name="T30" fmla="*/ 40 w 157"/>
                  <a:gd name="T31" fmla="*/ 6 h 191"/>
                  <a:gd name="T32" fmla="*/ 39 w 157"/>
                  <a:gd name="T33" fmla="*/ 3 h 191"/>
                  <a:gd name="T34" fmla="*/ 37 w 157"/>
                  <a:gd name="T35" fmla="*/ 1 h 191"/>
                  <a:gd name="T36" fmla="*/ 33 w 157"/>
                  <a:gd name="T37" fmla="*/ 0 h 191"/>
                  <a:gd name="T38" fmla="*/ 31 w 157"/>
                  <a:gd name="T39" fmla="*/ 1 h 191"/>
                  <a:gd name="T40" fmla="*/ 4 w 157"/>
                  <a:gd name="T41" fmla="*/ 16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7"/>
                  <a:gd name="T64" fmla="*/ 0 h 191"/>
                  <a:gd name="T65" fmla="*/ 157 w 157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7" h="191">
                    <a:moveTo>
                      <a:pt x="10" y="31"/>
                    </a:moveTo>
                    <a:lnTo>
                      <a:pt x="4" y="35"/>
                    </a:lnTo>
                    <a:lnTo>
                      <a:pt x="2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58" y="181"/>
                    </a:lnTo>
                    <a:lnTo>
                      <a:pt x="62" y="187"/>
                    </a:lnTo>
                    <a:lnTo>
                      <a:pt x="68" y="191"/>
                    </a:lnTo>
                    <a:lnTo>
                      <a:pt x="74" y="191"/>
                    </a:lnTo>
                    <a:lnTo>
                      <a:pt x="80" y="189"/>
                    </a:lnTo>
                    <a:lnTo>
                      <a:pt x="146" y="163"/>
                    </a:lnTo>
                    <a:lnTo>
                      <a:pt x="153" y="158"/>
                    </a:lnTo>
                    <a:lnTo>
                      <a:pt x="157" y="152"/>
                    </a:lnTo>
                    <a:lnTo>
                      <a:pt x="157" y="146"/>
                    </a:lnTo>
                    <a:lnTo>
                      <a:pt x="155" y="140"/>
                    </a:lnTo>
                    <a:lnTo>
                      <a:pt x="99" y="12"/>
                    </a:lnTo>
                    <a:lnTo>
                      <a:pt x="95" y="6"/>
                    </a:lnTo>
                    <a:lnTo>
                      <a:pt x="91" y="2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B4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" name="Freeform 307"/>
              <p:cNvSpPr>
                <a:spLocks/>
              </p:cNvSpPr>
              <p:nvPr/>
            </p:nvSpPr>
            <p:spPr bwMode="auto">
              <a:xfrm rot="2760634">
                <a:off x="3422" y="2672"/>
                <a:ext cx="99" cy="133"/>
              </a:xfrm>
              <a:custGeom>
                <a:avLst/>
                <a:gdLst>
                  <a:gd name="T0" fmla="*/ 4 w 155"/>
                  <a:gd name="T1" fmla="*/ 16 h 187"/>
                  <a:gd name="T2" fmla="*/ 2 w 155"/>
                  <a:gd name="T3" fmla="*/ 16 h 187"/>
                  <a:gd name="T4" fmla="*/ 1 w 155"/>
                  <a:gd name="T5" fmla="*/ 20 h 187"/>
                  <a:gd name="T6" fmla="*/ 0 w 155"/>
                  <a:gd name="T7" fmla="*/ 23 h 187"/>
                  <a:gd name="T8" fmla="*/ 1 w 155"/>
                  <a:gd name="T9" fmla="*/ 27 h 187"/>
                  <a:gd name="T10" fmla="*/ 24 w 155"/>
                  <a:gd name="T11" fmla="*/ 90 h 187"/>
                  <a:gd name="T12" fmla="*/ 26 w 155"/>
                  <a:gd name="T13" fmla="*/ 92 h 187"/>
                  <a:gd name="T14" fmla="*/ 27 w 155"/>
                  <a:gd name="T15" fmla="*/ 95 h 187"/>
                  <a:gd name="T16" fmla="*/ 30 w 155"/>
                  <a:gd name="T17" fmla="*/ 95 h 187"/>
                  <a:gd name="T18" fmla="*/ 33 w 155"/>
                  <a:gd name="T19" fmla="*/ 94 h 187"/>
                  <a:gd name="T20" fmla="*/ 59 w 155"/>
                  <a:gd name="T21" fmla="*/ 80 h 187"/>
                  <a:gd name="T22" fmla="*/ 61 w 155"/>
                  <a:gd name="T23" fmla="*/ 78 h 187"/>
                  <a:gd name="T24" fmla="*/ 63 w 155"/>
                  <a:gd name="T25" fmla="*/ 76 h 187"/>
                  <a:gd name="T26" fmla="*/ 63 w 155"/>
                  <a:gd name="T27" fmla="*/ 73 h 187"/>
                  <a:gd name="T28" fmla="*/ 63 w 155"/>
                  <a:gd name="T29" fmla="*/ 69 h 187"/>
                  <a:gd name="T30" fmla="*/ 40 w 155"/>
                  <a:gd name="T31" fmla="*/ 6 h 187"/>
                  <a:gd name="T32" fmla="*/ 39 w 155"/>
                  <a:gd name="T33" fmla="*/ 3 h 187"/>
                  <a:gd name="T34" fmla="*/ 36 w 155"/>
                  <a:gd name="T35" fmla="*/ 1 h 187"/>
                  <a:gd name="T36" fmla="*/ 33 w 155"/>
                  <a:gd name="T37" fmla="*/ 0 h 187"/>
                  <a:gd name="T38" fmla="*/ 31 w 155"/>
                  <a:gd name="T39" fmla="*/ 1 h 187"/>
                  <a:gd name="T40" fmla="*/ 4 w 155"/>
                  <a:gd name="T41" fmla="*/ 16 h 1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"/>
                  <a:gd name="T64" fmla="*/ 0 h 187"/>
                  <a:gd name="T65" fmla="*/ 155 w 155"/>
                  <a:gd name="T66" fmla="*/ 187 h 1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" h="187">
                    <a:moveTo>
                      <a:pt x="10" y="31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3"/>
                    </a:lnTo>
                    <a:lnTo>
                      <a:pt x="58" y="177"/>
                    </a:lnTo>
                    <a:lnTo>
                      <a:pt x="62" y="183"/>
                    </a:lnTo>
                    <a:lnTo>
                      <a:pt x="66" y="187"/>
                    </a:lnTo>
                    <a:lnTo>
                      <a:pt x="74" y="187"/>
                    </a:lnTo>
                    <a:lnTo>
                      <a:pt x="80" y="185"/>
                    </a:lnTo>
                    <a:lnTo>
                      <a:pt x="144" y="159"/>
                    </a:lnTo>
                    <a:lnTo>
                      <a:pt x="150" y="154"/>
                    </a:lnTo>
                    <a:lnTo>
                      <a:pt x="155" y="150"/>
                    </a:lnTo>
                    <a:lnTo>
                      <a:pt x="155" y="144"/>
                    </a:lnTo>
                    <a:lnTo>
                      <a:pt x="153" y="136"/>
                    </a:lnTo>
                    <a:lnTo>
                      <a:pt x="99" y="12"/>
                    </a:lnTo>
                    <a:lnTo>
                      <a:pt x="95" y="6"/>
                    </a:lnTo>
                    <a:lnTo>
                      <a:pt x="89" y="2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B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7" name="Freeform 308"/>
              <p:cNvSpPr>
                <a:spLocks/>
              </p:cNvSpPr>
              <p:nvPr/>
            </p:nvSpPr>
            <p:spPr bwMode="auto">
              <a:xfrm rot="2760634">
                <a:off x="3423" y="2672"/>
                <a:ext cx="96" cy="131"/>
              </a:xfrm>
              <a:custGeom>
                <a:avLst/>
                <a:gdLst>
                  <a:gd name="T0" fmla="*/ 4 w 151"/>
                  <a:gd name="T1" fmla="*/ 15 h 183"/>
                  <a:gd name="T2" fmla="*/ 2 w 151"/>
                  <a:gd name="T3" fmla="*/ 17 h 183"/>
                  <a:gd name="T4" fmla="*/ 1 w 151"/>
                  <a:gd name="T5" fmla="*/ 20 h 183"/>
                  <a:gd name="T6" fmla="*/ 0 w 151"/>
                  <a:gd name="T7" fmla="*/ 23 h 183"/>
                  <a:gd name="T8" fmla="*/ 1 w 151"/>
                  <a:gd name="T9" fmla="*/ 26 h 183"/>
                  <a:gd name="T10" fmla="*/ 23 w 151"/>
                  <a:gd name="T11" fmla="*/ 89 h 183"/>
                  <a:gd name="T12" fmla="*/ 24 w 151"/>
                  <a:gd name="T13" fmla="*/ 92 h 183"/>
                  <a:gd name="T14" fmla="*/ 26 w 151"/>
                  <a:gd name="T15" fmla="*/ 94 h 183"/>
                  <a:gd name="T16" fmla="*/ 29 w 151"/>
                  <a:gd name="T17" fmla="*/ 94 h 183"/>
                  <a:gd name="T18" fmla="*/ 32 w 151"/>
                  <a:gd name="T19" fmla="*/ 93 h 183"/>
                  <a:gd name="T20" fmla="*/ 57 w 151"/>
                  <a:gd name="T21" fmla="*/ 80 h 183"/>
                  <a:gd name="T22" fmla="*/ 59 w 151"/>
                  <a:gd name="T23" fmla="*/ 78 h 183"/>
                  <a:gd name="T24" fmla="*/ 61 w 151"/>
                  <a:gd name="T25" fmla="*/ 75 h 183"/>
                  <a:gd name="T26" fmla="*/ 61 w 151"/>
                  <a:gd name="T27" fmla="*/ 72 h 183"/>
                  <a:gd name="T28" fmla="*/ 60 w 151"/>
                  <a:gd name="T29" fmla="*/ 69 h 183"/>
                  <a:gd name="T30" fmla="*/ 39 w 151"/>
                  <a:gd name="T31" fmla="*/ 6 h 183"/>
                  <a:gd name="T32" fmla="*/ 38 w 151"/>
                  <a:gd name="T33" fmla="*/ 3 h 183"/>
                  <a:gd name="T34" fmla="*/ 35 w 151"/>
                  <a:gd name="T35" fmla="*/ 1 h 183"/>
                  <a:gd name="T36" fmla="*/ 32 w 151"/>
                  <a:gd name="T37" fmla="*/ 0 h 183"/>
                  <a:gd name="T38" fmla="*/ 30 w 151"/>
                  <a:gd name="T39" fmla="*/ 1 h 183"/>
                  <a:gd name="T40" fmla="*/ 4 w 151"/>
                  <a:gd name="T41" fmla="*/ 15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83"/>
                  <a:gd name="T65" fmla="*/ 151 w 15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83">
                    <a:moveTo>
                      <a:pt x="10" y="29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56" y="173"/>
                    </a:lnTo>
                    <a:lnTo>
                      <a:pt x="60" y="179"/>
                    </a:lnTo>
                    <a:lnTo>
                      <a:pt x="64" y="183"/>
                    </a:lnTo>
                    <a:lnTo>
                      <a:pt x="72" y="183"/>
                    </a:lnTo>
                    <a:lnTo>
                      <a:pt x="78" y="181"/>
                    </a:lnTo>
                    <a:lnTo>
                      <a:pt x="140" y="157"/>
                    </a:lnTo>
                    <a:lnTo>
                      <a:pt x="146" y="152"/>
                    </a:lnTo>
                    <a:lnTo>
                      <a:pt x="151" y="146"/>
                    </a:lnTo>
                    <a:lnTo>
                      <a:pt x="151" y="140"/>
                    </a:lnTo>
                    <a:lnTo>
                      <a:pt x="148" y="134"/>
                    </a:lnTo>
                    <a:lnTo>
                      <a:pt x="97" y="12"/>
                    </a:lnTo>
                    <a:lnTo>
                      <a:pt x="93" y="6"/>
                    </a:lnTo>
                    <a:lnTo>
                      <a:pt x="87" y="2"/>
                    </a:lnTo>
                    <a:lnTo>
                      <a:pt x="80" y="0"/>
                    </a:lnTo>
                    <a:lnTo>
                      <a:pt x="74" y="2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B6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8" name="Freeform 309"/>
              <p:cNvSpPr>
                <a:spLocks/>
              </p:cNvSpPr>
              <p:nvPr/>
            </p:nvSpPr>
            <p:spPr bwMode="auto">
              <a:xfrm rot="2760634">
                <a:off x="3425" y="2673"/>
                <a:ext cx="92" cy="130"/>
              </a:xfrm>
              <a:custGeom>
                <a:avLst/>
                <a:gdLst>
                  <a:gd name="T0" fmla="*/ 4 w 146"/>
                  <a:gd name="T1" fmla="*/ 15 h 181"/>
                  <a:gd name="T2" fmla="*/ 2 w 146"/>
                  <a:gd name="T3" fmla="*/ 17 h 181"/>
                  <a:gd name="T4" fmla="*/ 1 w 146"/>
                  <a:gd name="T5" fmla="*/ 20 h 181"/>
                  <a:gd name="T6" fmla="*/ 0 w 146"/>
                  <a:gd name="T7" fmla="*/ 23 h 181"/>
                  <a:gd name="T8" fmla="*/ 1 w 146"/>
                  <a:gd name="T9" fmla="*/ 27 h 181"/>
                  <a:gd name="T10" fmla="*/ 21 w 146"/>
                  <a:gd name="T11" fmla="*/ 88 h 181"/>
                  <a:gd name="T12" fmla="*/ 23 w 146"/>
                  <a:gd name="T13" fmla="*/ 91 h 181"/>
                  <a:gd name="T14" fmla="*/ 25 w 146"/>
                  <a:gd name="T15" fmla="*/ 93 h 181"/>
                  <a:gd name="T16" fmla="*/ 28 w 146"/>
                  <a:gd name="T17" fmla="*/ 93 h 181"/>
                  <a:gd name="T18" fmla="*/ 30 w 146"/>
                  <a:gd name="T19" fmla="*/ 93 h 181"/>
                  <a:gd name="T20" fmla="*/ 54 w 146"/>
                  <a:gd name="T21" fmla="*/ 78 h 181"/>
                  <a:gd name="T22" fmla="*/ 56 w 146"/>
                  <a:gd name="T23" fmla="*/ 76 h 181"/>
                  <a:gd name="T24" fmla="*/ 58 w 146"/>
                  <a:gd name="T25" fmla="*/ 74 h 181"/>
                  <a:gd name="T26" fmla="*/ 58 w 146"/>
                  <a:gd name="T27" fmla="*/ 71 h 181"/>
                  <a:gd name="T28" fmla="*/ 57 w 146"/>
                  <a:gd name="T29" fmla="*/ 68 h 181"/>
                  <a:gd name="T30" fmla="*/ 37 w 146"/>
                  <a:gd name="T31" fmla="*/ 6 h 181"/>
                  <a:gd name="T32" fmla="*/ 36 w 146"/>
                  <a:gd name="T33" fmla="*/ 3 h 181"/>
                  <a:gd name="T34" fmla="*/ 34 w 146"/>
                  <a:gd name="T35" fmla="*/ 1 h 181"/>
                  <a:gd name="T36" fmla="*/ 31 w 146"/>
                  <a:gd name="T37" fmla="*/ 0 h 181"/>
                  <a:gd name="T38" fmla="*/ 28 w 146"/>
                  <a:gd name="T39" fmla="*/ 1 h 181"/>
                  <a:gd name="T40" fmla="*/ 4 w 146"/>
                  <a:gd name="T41" fmla="*/ 15 h 1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181"/>
                  <a:gd name="T65" fmla="*/ 146 w 146"/>
                  <a:gd name="T66" fmla="*/ 181 h 1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181">
                    <a:moveTo>
                      <a:pt x="10" y="29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54" y="171"/>
                    </a:lnTo>
                    <a:lnTo>
                      <a:pt x="58" y="177"/>
                    </a:lnTo>
                    <a:lnTo>
                      <a:pt x="64" y="179"/>
                    </a:lnTo>
                    <a:lnTo>
                      <a:pt x="70" y="181"/>
                    </a:lnTo>
                    <a:lnTo>
                      <a:pt x="76" y="179"/>
                    </a:lnTo>
                    <a:lnTo>
                      <a:pt x="136" y="152"/>
                    </a:lnTo>
                    <a:lnTo>
                      <a:pt x="142" y="148"/>
                    </a:lnTo>
                    <a:lnTo>
                      <a:pt x="146" y="144"/>
                    </a:lnTo>
                    <a:lnTo>
                      <a:pt x="146" y="138"/>
                    </a:lnTo>
                    <a:lnTo>
                      <a:pt x="144" y="132"/>
                    </a:lnTo>
                    <a:lnTo>
                      <a:pt x="93" y="12"/>
                    </a:lnTo>
                    <a:lnTo>
                      <a:pt x="91" y="6"/>
                    </a:lnTo>
                    <a:lnTo>
                      <a:pt x="85" y="2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B7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9" name="Freeform 310"/>
              <p:cNvSpPr>
                <a:spLocks/>
              </p:cNvSpPr>
              <p:nvPr/>
            </p:nvSpPr>
            <p:spPr bwMode="auto">
              <a:xfrm rot="2760634">
                <a:off x="3426" y="2677"/>
                <a:ext cx="91" cy="124"/>
              </a:xfrm>
              <a:custGeom>
                <a:avLst/>
                <a:gdLst>
                  <a:gd name="T0" fmla="*/ 4 w 144"/>
                  <a:gd name="T1" fmla="*/ 14 h 173"/>
                  <a:gd name="T2" fmla="*/ 2 w 144"/>
                  <a:gd name="T3" fmla="*/ 15 h 173"/>
                  <a:gd name="T4" fmla="*/ 1 w 144"/>
                  <a:gd name="T5" fmla="*/ 18 h 173"/>
                  <a:gd name="T6" fmla="*/ 0 w 144"/>
                  <a:gd name="T7" fmla="*/ 21 h 173"/>
                  <a:gd name="T8" fmla="*/ 1 w 144"/>
                  <a:gd name="T9" fmla="*/ 24 h 173"/>
                  <a:gd name="T10" fmla="*/ 21 w 144"/>
                  <a:gd name="T11" fmla="*/ 85 h 173"/>
                  <a:gd name="T12" fmla="*/ 22 w 144"/>
                  <a:gd name="T13" fmla="*/ 87 h 173"/>
                  <a:gd name="T14" fmla="*/ 25 w 144"/>
                  <a:gd name="T15" fmla="*/ 89 h 173"/>
                  <a:gd name="T16" fmla="*/ 30 w 144"/>
                  <a:gd name="T17" fmla="*/ 89 h 173"/>
                  <a:gd name="T18" fmla="*/ 54 w 144"/>
                  <a:gd name="T19" fmla="*/ 75 h 173"/>
                  <a:gd name="T20" fmla="*/ 56 w 144"/>
                  <a:gd name="T21" fmla="*/ 73 h 173"/>
                  <a:gd name="T22" fmla="*/ 58 w 144"/>
                  <a:gd name="T23" fmla="*/ 71 h 173"/>
                  <a:gd name="T24" fmla="*/ 58 w 144"/>
                  <a:gd name="T25" fmla="*/ 65 h 173"/>
                  <a:gd name="T26" fmla="*/ 37 w 144"/>
                  <a:gd name="T27" fmla="*/ 4 h 173"/>
                  <a:gd name="T28" fmla="*/ 35 w 144"/>
                  <a:gd name="T29" fmla="*/ 2 h 173"/>
                  <a:gd name="T30" fmla="*/ 33 w 144"/>
                  <a:gd name="T31" fmla="*/ 0 h 173"/>
                  <a:gd name="T32" fmla="*/ 28 w 144"/>
                  <a:gd name="T33" fmla="*/ 0 h 173"/>
                  <a:gd name="T34" fmla="*/ 4 w 144"/>
                  <a:gd name="T35" fmla="*/ 14 h 1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173"/>
                  <a:gd name="T56" fmla="*/ 144 w 144"/>
                  <a:gd name="T57" fmla="*/ 173 h 1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173">
                    <a:moveTo>
                      <a:pt x="10" y="27"/>
                    </a:moveTo>
                    <a:lnTo>
                      <a:pt x="4" y="29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2" y="47"/>
                    </a:lnTo>
                    <a:lnTo>
                      <a:pt x="54" y="165"/>
                    </a:lnTo>
                    <a:lnTo>
                      <a:pt x="56" y="169"/>
                    </a:lnTo>
                    <a:lnTo>
                      <a:pt x="62" y="173"/>
                    </a:lnTo>
                    <a:lnTo>
                      <a:pt x="74" y="173"/>
                    </a:lnTo>
                    <a:lnTo>
                      <a:pt x="136" y="146"/>
                    </a:lnTo>
                    <a:lnTo>
                      <a:pt x="140" y="142"/>
                    </a:lnTo>
                    <a:lnTo>
                      <a:pt x="144" y="138"/>
                    </a:lnTo>
                    <a:lnTo>
                      <a:pt x="144" y="126"/>
                    </a:lnTo>
                    <a:lnTo>
                      <a:pt x="93" y="8"/>
                    </a:lnTo>
                    <a:lnTo>
                      <a:pt x="89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FFB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0" name="Freeform 311"/>
              <p:cNvSpPr>
                <a:spLocks/>
              </p:cNvSpPr>
              <p:nvPr/>
            </p:nvSpPr>
            <p:spPr bwMode="auto">
              <a:xfrm rot="2760634">
                <a:off x="3427" y="2679"/>
                <a:ext cx="89" cy="120"/>
              </a:xfrm>
              <a:custGeom>
                <a:avLst/>
                <a:gdLst>
                  <a:gd name="T0" fmla="*/ 4 w 140"/>
                  <a:gd name="T1" fmla="*/ 13 h 169"/>
                  <a:gd name="T2" fmla="*/ 2 w 140"/>
                  <a:gd name="T3" fmla="*/ 15 h 169"/>
                  <a:gd name="T4" fmla="*/ 1 w 140"/>
                  <a:gd name="T5" fmla="*/ 18 h 169"/>
                  <a:gd name="T6" fmla="*/ 0 w 140"/>
                  <a:gd name="T7" fmla="*/ 20 h 169"/>
                  <a:gd name="T8" fmla="*/ 1 w 140"/>
                  <a:gd name="T9" fmla="*/ 23 h 169"/>
                  <a:gd name="T10" fmla="*/ 21 w 140"/>
                  <a:gd name="T11" fmla="*/ 81 h 169"/>
                  <a:gd name="T12" fmla="*/ 23 w 140"/>
                  <a:gd name="T13" fmla="*/ 83 h 169"/>
                  <a:gd name="T14" fmla="*/ 24 w 140"/>
                  <a:gd name="T15" fmla="*/ 85 h 169"/>
                  <a:gd name="T16" fmla="*/ 29 w 140"/>
                  <a:gd name="T17" fmla="*/ 85 h 169"/>
                  <a:gd name="T18" fmla="*/ 53 w 140"/>
                  <a:gd name="T19" fmla="*/ 72 h 169"/>
                  <a:gd name="T20" fmla="*/ 55 w 140"/>
                  <a:gd name="T21" fmla="*/ 70 h 169"/>
                  <a:gd name="T22" fmla="*/ 57 w 140"/>
                  <a:gd name="T23" fmla="*/ 67 h 169"/>
                  <a:gd name="T24" fmla="*/ 57 w 140"/>
                  <a:gd name="T25" fmla="*/ 62 h 169"/>
                  <a:gd name="T26" fmla="*/ 36 w 140"/>
                  <a:gd name="T27" fmla="*/ 4 h 169"/>
                  <a:gd name="T28" fmla="*/ 35 w 140"/>
                  <a:gd name="T29" fmla="*/ 2 h 169"/>
                  <a:gd name="T30" fmla="*/ 32 w 140"/>
                  <a:gd name="T31" fmla="*/ 0 h 169"/>
                  <a:gd name="T32" fmla="*/ 27 w 140"/>
                  <a:gd name="T33" fmla="*/ 0 h 169"/>
                  <a:gd name="T34" fmla="*/ 4 w 140"/>
                  <a:gd name="T35" fmla="*/ 13 h 1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0"/>
                  <a:gd name="T55" fmla="*/ 0 h 169"/>
                  <a:gd name="T56" fmla="*/ 140 w 140"/>
                  <a:gd name="T57" fmla="*/ 169 h 16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0" h="169">
                    <a:moveTo>
                      <a:pt x="10" y="25"/>
                    </a:moveTo>
                    <a:lnTo>
                      <a:pt x="4" y="29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52" y="161"/>
                    </a:lnTo>
                    <a:lnTo>
                      <a:pt x="56" y="165"/>
                    </a:lnTo>
                    <a:lnTo>
                      <a:pt x="60" y="169"/>
                    </a:lnTo>
                    <a:lnTo>
                      <a:pt x="72" y="169"/>
                    </a:lnTo>
                    <a:lnTo>
                      <a:pt x="132" y="144"/>
                    </a:lnTo>
                    <a:lnTo>
                      <a:pt x="136" y="140"/>
                    </a:lnTo>
                    <a:lnTo>
                      <a:pt x="140" y="134"/>
                    </a:lnTo>
                    <a:lnTo>
                      <a:pt x="140" y="124"/>
                    </a:lnTo>
                    <a:lnTo>
                      <a:pt x="89" y="8"/>
                    </a:lnTo>
                    <a:lnTo>
                      <a:pt x="87" y="4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FFB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1" name="Freeform 312"/>
              <p:cNvSpPr>
                <a:spLocks/>
              </p:cNvSpPr>
              <p:nvPr/>
            </p:nvSpPr>
            <p:spPr bwMode="auto">
              <a:xfrm rot="2760634">
                <a:off x="3427" y="2679"/>
                <a:ext cx="88" cy="118"/>
              </a:xfrm>
              <a:custGeom>
                <a:avLst/>
                <a:gdLst>
                  <a:gd name="T0" fmla="*/ 4 w 138"/>
                  <a:gd name="T1" fmla="*/ 13 h 165"/>
                  <a:gd name="T2" fmla="*/ 2 w 138"/>
                  <a:gd name="T3" fmla="*/ 14 h 165"/>
                  <a:gd name="T4" fmla="*/ 1 w 138"/>
                  <a:gd name="T5" fmla="*/ 17 h 165"/>
                  <a:gd name="T6" fmla="*/ 0 w 138"/>
                  <a:gd name="T7" fmla="*/ 20 h 165"/>
                  <a:gd name="T8" fmla="*/ 1 w 138"/>
                  <a:gd name="T9" fmla="*/ 23 h 165"/>
                  <a:gd name="T10" fmla="*/ 21 w 138"/>
                  <a:gd name="T11" fmla="*/ 80 h 165"/>
                  <a:gd name="T12" fmla="*/ 22 w 138"/>
                  <a:gd name="T13" fmla="*/ 82 h 165"/>
                  <a:gd name="T14" fmla="*/ 24 w 138"/>
                  <a:gd name="T15" fmla="*/ 84 h 165"/>
                  <a:gd name="T16" fmla="*/ 29 w 138"/>
                  <a:gd name="T17" fmla="*/ 84 h 165"/>
                  <a:gd name="T18" fmla="*/ 53 w 138"/>
                  <a:gd name="T19" fmla="*/ 72 h 165"/>
                  <a:gd name="T20" fmla="*/ 54 w 138"/>
                  <a:gd name="T21" fmla="*/ 69 h 165"/>
                  <a:gd name="T22" fmla="*/ 56 w 138"/>
                  <a:gd name="T23" fmla="*/ 67 h 165"/>
                  <a:gd name="T24" fmla="*/ 56 w 138"/>
                  <a:gd name="T25" fmla="*/ 62 h 165"/>
                  <a:gd name="T26" fmla="*/ 36 w 138"/>
                  <a:gd name="T27" fmla="*/ 4 h 165"/>
                  <a:gd name="T28" fmla="*/ 34 w 138"/>
                  <a:gd name="T29" fmla="*/ 2 h 165"/>
                  <a:gd name="T30" fmla="*/ 33 w 138"/>
                  <a:gd name="T31" fmla="*/ 0 h 165"/>
                  <a:gd name="T32" fmla="*/ 27 w 138"/>
                  <a:gd name="T33" fmla="*/ 0 h 165"/>
                  <a:gd name="T34" fmla="*/ 4 w 138"/>
                  <a:gd name="T35" fmla="*/ 13 h 1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165"/>
                  <a:gd name="T56" fmla="*/ 138 w 138"/>
                  <a:gd name="T57" fmla="*/ 165 h 16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165">
                    <a:moveTo>
                      <a:pt x="10" y="25"/>
                    </a:moveTo>
                    <a:lnTo>
                      <a:pt x="4" y="27"/>
                    </a:lnTo>
                    <a:lnTo>
                      <a:pt x="2" y="33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52" y="157"/>
                    </a:lnTo>
                    <a:lnTo>
                      <a:pt x="54" y="161"/>
                    </a:lnTo>
                    <a:lnTo>
                      <a:pt x="60" y="165"/>
                    </a:lnTo>
                    <a:lnTo>
                      <a:pt x="72" y="165"/>
                    </a:lnTo>
                    <a:lnTo>
                      <a:pt x="130" y="140"/>
                    </a:lnTo>
                    <a:lnTo>
                      <a:pt x="134" y="136"/>
                    </a:lnTo>
                    <a:lnTo>
                      <a:pt x="138" y="132"/>
                    </a:lnTo>
                    <a:lnTo>
                      <a:pt x="138" y="120"/>
                    </a:lnTo>
                    <a:lnTo>
                      <a:pt x="89" y="8"/>
                    </a:lnTo>
                    <a:lnTo>
                      <a:pt x="85" y="4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FFBB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2" name="Freeform 313"/>
              <p:cNvSpPr>
                <a:spLocks/>
              </p:cNvSpPr>
              <p:nvPr/>
            </p:nvSpPr>
            <p:spPr bwMode="auto">
              <a:xfrm rot="2760634">
                <a:off x="3429" y="2682"/>
                <a:ext cx="85" cy="114"/>
              </a:xfrm>
              <a:custGeom>
                <a:avLst/>
                <a:gdLst>
                  <a:gd name="T0" fmla="*/ 4 w 134"/>
                  <a:gd name="T1" fmla="*/ 13 h 161"/>
                  <a:gd name="T2" fmla="*/ 2 w 134"/>
                  <a:gd name="T3" fmla="*/ 13 h 161"/>
                  <a:gd name="T4" fmla="*/ 1 w 134"/>
                  <a:gd name="T5" fmla="*/ 16 h 161"/>
                  <a:gd name="T6" fmla="*/ 0 w 134"/>
                  <a:gd name="T7" fmla="*/ 20 h 161"/>
                  <a:gd name="T8" fmla="*/ 1 w 134"/>
                  <a:gd name="T9" fmla="*/ 21 h 161"/>
                  <a:gd name="T10" fmla="*/ 20 w 134"/>
                  <a:gd name="T11" fmla="*/ 76 h 161"/>
                  <a:gd name="T12" fmla="*/ 21 w 134"/>
                  <a:gd name="T13" fmla="*/ 79 h 161"/>
                  <a:gd name="T14" fmla="*/ 23 w 134"/>
                  <a:gd name="T15" fmla="*/ 81 h 161"/>
                  <a:gd name="T16" fmla="*/ 28 w 134"/>
                  <a:gd name="T17" fmla="*/ 81 h 161"/>
                  <a:gd name="T18" fmla="*/ 51 w 134"/>
                  <a:gd name="T19" fmla="*/ 68 h 161"/>
                  <a:gd name="T20" fmla="*/ 52 w 134"/>
                  <a:gd name="T21" fmla="*/ 66 h 161"/>
                  <a:gd name="T22" fmla="*/ 54 w 134"/>
                  <a:gd name="T23" fmla="*/ 64 h 161"/>
                  <a:gd name="T24" fmla="*/ 54 w 134"/>
                  <a:gd name="T25" fmla="*/ 59 h 161"/>
                  <a:gd name="T26" fmla="*/ 35 w 134"/>
                  <a:gd name="T27" fmla="*/ 4 h 161"/>
                  <a:gd name="T28" fmla="*/ 34 w 134"/>
                  <a:gd name="T29" fmla="*/ 2 h 161"/>
                  <a:gd name="T30" fmla="*/ 32 w 134"/>
                  <a:gd name="T31" fmla="*/ 0 h 161"/>
                  <a:gd name="T32" fmla="*/ 27 w 134"/>
                  <a:gd name="T33" fmla="*/ 0 h 161"/>
                  <a:gd name="T34" fmla="*/ 4 w 134"/>
                  <a:gd name="T35" fmla="*/ 13 h 1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4"/>
                  <a:gd name="T55" fmla="*/ 0 h 161"/>
                  <a:gd name="T56" fmla="*/ 134 w 134"/>
                  <a:gd name="T57" fmla="*/ 161 h 1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4" h="161">
                    <a:moveTo>
                      <a:pt x="11" y="25"/>
                    </a:moveTo>
                    <a:lnTo>
                      <a:pt x="4" y="27"/>
                    </a:lnTo>
                    <a:lnTo>
                      <a:pt x="2" y="33"/>
                    </a:lnTo>
                    <a:lnTo>
                      <a:pt x="0" y="39"/>
                    </a:lnTo>
                    <a:lnTo>
                      <a:pt x="2" y="43"/>
                    </a:lnTo>
                    <a:lnTo>
                      <a:pt x="50" y="153"/>
                    </a:lnTo>
                    <a:lnTo>
                      <a:pt x="52" y="157"/>
                    </a:lnTo>
                    <a:lnTo>
                      <a:pt x="58" y="161"/>
                    </a:lnTo>
                    <a:lnTo>
                      <a:pt x="70" y="161"/>
                    </a:lnTo>
                    <a:lnTo>
                      <a:pt x="126" y="136"/>
                    </a:lnTo>
                    <a:lnTo>
                      <a:pt x="130" y="132"/>
                    </a:lnTo>
                    <a:lnTo>
                      <a:pt x="134" y="128"/>
                    </a:lnTo>
                    <a:lnTo>
                      <a:pt x="134" y="118"/>
                    </a:lnTo>
                    <a:lnTo>
                      <a:pt x="87" y="8"/>
                    </a:lnTo>
                    <a:lnTo>
                      <a:pt x="83" y="4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B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3" name="Freeform 314"/>
              <p:cNvSpPr>
                <a:spLocks/>
              </p:cNvSpPr>
              <p:nvPr/>
            </p:nvSpPr>
            <p:spPr bwMode="auto">
              <a:xfrm rot="2760634">
                <a:off x="3430" y="2682"/>
                <a:ext cx="82" cy="112"/>
              </a:xfrm>
              <a:custGeom>
                <a:avLst/>
                <a:gdLst>
                  <a:gd name="T0" fmla="*/ 4 w 130"/>
                  <a:gd name="T1" fmla="*/ 11 h 157"/>
                  <a:gd name="T2" fmla="*/ 1 w 130"/>
                  <a:gd name="T3" fmla="*/ 16 h 157"/>
                  <a:gd name="T4" fmla="*/ 0 w 130"/>
                  <a:gd name="T5" fmla="*/ 19 h 157"/>
                  <a:gd name="T6" fmla="*/ 1 w 130"/>
                  <a:gd name="T7" fmla="*/ 22 h 157"/>
                  <a:gd name="T8" fmla="*/ 19 w 130"/>
                  <a:gd name="T9" fmla="*/ 76 h 157"/>
                  <a:gd name="T10" fmla="*/ 21 w 130"/>
                  <a:gd name="T11" fmla="*/ 78 h 157"/>
                  <a:gd name="T12" fmla="*/ 22 w 130"/>
                  <a:gd name="T13" fmla="*/ 80 h 157"/>
                  <a:gd name="T14" fmla="*/ 27 w 130"/>
                  <a:gd name="T15" fmla="*/ 80 h 157"/>
                  <a:gd name="T16" fmla="*/ 49 w 130"/>
                  <a:gd name="T17" fmla="*/ 68 h 157"/>
                  <a:gd name="T18" fmla="*/ 50 w 130"/>
                  <a:gd name="T19" fmla="*/ 66 h 157"/>
                  <a:gd name="T20" fmla="*/ 52 w 130"/>
                  <a:gd name="T21" fmla="*/ 64 h 157"/>
                  <a:gd name="T22" fmla="*/ 52 w 130"/>
                  <a:gd name="T23" fmla="*/ 58 h 157"/>
                  <a:gd name="T24" fmla="*/ 33 w 130"/>
                  <a:gd name="T25" fmla="*/ 4 h 157"/>
                  <a:gd name="T26" fmla="*/ 32 w 130"/>
                  <a:gd name="T27" fmla="*/ 2 h 157"/>
                  <a:gd name="T28" fmla="*/ 30 w 130"/>
                  <a:gd name="T29" fmla="*/ 0 h 157"/>
                  <a:gd name="T30" fmla="*/ 25 w 130"/>
                  <a:gd name="T31" fmla="*/ 0 h 157"/>
                  <a:gd name="T32" fmla="*/ 4 w 130"/>
                  <a:gd name="T33" fmla="*/ 11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0"/>
                  <a:gd name="T52" fmla="*/ 0 h 157"/>
                  <a:gd name="T53" fmla="*/ 130 w 130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0" h="157">
                    <a:moveTo>
                      <a:pt x="9" y="23"/>
                    </a:moveTo>
                    <a:lnTo>
                      <a:pt x="2" y="31"/>
                    </a:lnTo>
                    <a:lnTo>
                      <a:pt x="0" y="37"/>
                    </a:lnTo>
                    <a:lnTo>
                      <a:pt x="2" y="44"/>
                    </a:lnTo>
                    <a:lnTo>
                      <a:pt x="48" y="149"/>
                    </a:lnTo>
                    <a:lnTo>
                      <a:pt x="52" y="153"/>
                    </a:lnTo>
                    <a:lnTo>
                      <a:pt x="56" y="157"/>
                    </a:lnTo>
                    <a:lnTo>
                      <a:pt x="68" y="157"/>
                    </a:lnTo>
                    <a:lnTo>
                      <a:pt x="122" y="134"/>
                    </a:lnTo>
                    <a:lnTo>
                      <a:pt x="126" y="130"/>
                    </a:lnTo>
                    <a:lnTo>
                      <a:pt x="130" y="126"/>
                    </a:lnTo>
                    <a:lnTo>
                      <a:pt x="130" y="114"/>
                    </a:lnTo>
                    <a:lnTo>
                      <a:pt x="83" y="8"/>
                    </a:lnTo>
                    <a:lnTo>
                      <a:pt x="81" y="4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4" name="Freeform 315"/>
              <p:cNvSpPr>
                <a:spLocks/>
              </p:cNvSpPr>
              <p:nvPr/>
            </p:nvSpPr>
            <p:spPr bwMode="auto">
              <a:xfrm rot="2760634">
                <a:off x="3431" y="2684"/>
                <a:ext cx="81" cy="110"/>
              </a:xfrm>
              <a:custGeom>
                <a:avLst/>
                <a:gdLst>
                  <a:gd name="T0" fmla="*/ 4 w 128"/>
                  <a:gd name="T1" fmla="*/ 12 h 153"/>
                  <a:gd name="T2" fmla="*/ 2 w 128"/>
                  <a:gd name="T3" fmla="*/ 13 h 153"/>
                  <a:gd name="T4" fmla="*/ 1 w 128"/>
                  <a:gd name="T5" fmla="*/ 16 h 153"/>
                  <a:gd name="T6" fmla="*/ 0 w 128"/>
                  <a:gd name="T7" fmla="*/ 19 h 153"/>
                  <a:gd name="T8" fmla="*/ 1 w 128"/>
                  <a:gd name="T9" fmla="*/ 22 h 153"/>
                  <a:gd name="T10" fmla="*/ 19 w 128"/>
                  <a:gd name="T11" fmla="*/ 75 h 153"/>
                  <a:gd name="T12" fmla="*/ 20 w 128"/>
                  <a:gd name="T13" fmla="*/ 77 h 153"/>
                  <a:gd name="T14" fmla="*/ 22 w 128"/>
                  <a:gd name="T15" fmla="*/ 79 h 153"/>
                  <a:gd name="T16" fmla="*/ 27 w 128"/>
                  <a:gd name="T17" fmla="*/ 79 h 153"/>
                  <a:gd name="T18" fmla="*/ 48 w 128"/>
                  <a:gd name="T19" fmla="*/ 67 h 153"/>
                  <a:gd name="T20" fmla="*/ 49 w 128"/>
                  <a:gd name="T21" fmla="*/ 65 h 153"/>
                  <a:gd name="T22" fmla="*/ 51 w 128"/>
                  <a:gd name="T23" fmla="*/ 63 h 153"/>
                  <a:gd name="T24" fmla="*/ 51 w 128"/>
                  <a:gd name="T25" fmla="*/ 58 h 153"/>
                  <a:gd name="T26" fmla="*/ 34 w 128"/>
                  <a:gd name="T27" fmla="*/ 4 h 153"/>
                  <a:gd name="T28" fmla="*/ 32 w 128"/>
                  <a:gd name="T29" fmla="*/ 2 h 153"/>
                  <a:gd name="T30" fmla="*/ 30 w 128"/>
                  <a:gd name="T31" fmla="*/ 0 h 153"/>
                  <a:gd name="T32" fmla="*/ 25 w 128"/>
                  <a:gd name="T33" fmla="*/ 0 h 153"/>
                  <a:gd name="T34" fmla="*/ 4 w 128"/>
                  <a:gd name="T35" fmla="*/ 12 h 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8"/>
                  <a:gd name="T55" fmla="*/ 0 h 153"/>
                  <a:gd name="T56" fmla="*/ 128 w 128"/>
                  <a:gd name="T57" fmla="*/ 153 h 1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8" h="153">
                    <a:moveTo>
                      <a:pt x="9" y="23"/>
                    </a:moveTo>
                    <a:lnTo>
                      <a:pt x="4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2" y="42"/>
                    </a:lnTo>
                    <a:lnTo>
                      <a:pt x="48" y="145"/>
                    </a:lnTo>
                    <a:lnTo>
                      <a:pt x="50" y="149"/>
                    </a:lnTo>
                    <a:lnTo>
                      <a:pt x="56" y="153"/>
                    </a:lnTo>
                    <a:lnTo>
                      <a:pt x="66" y="153"/>
                    </a:lnTo>
                    <a:lnTo>
                      <a:pt x="120" y="130"/>
                    </a:lnTo>
                    <a:lnTo>
                      <a:pt x="124" y="126"/>
                    </a:lnTo>
                    <a:lnTo>
                      <a:pt x="128" y="122"/>
                    </a:lnTo>
                    <a:lnTo>
                      <a:pt x="128" y="112"/>
                    </a:lnTo>
                    <a:lnTo>
                      <a:pt x="83" y="9"/>
                    </a:lnTo>
                    <a:lnTo>
                      <a:pt x="79" y="4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E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5" name="Freeform 316"/>
              <p:cNvSpPr>
                <a:spLocks/>
              </p:cNvSpPr>
              <p:nvPr/>
            </p:nvSpPr>
            <p:spPr bwMode="auto">
              <a:xfrm rot="2760634">
                <a:off x="3432" y="2686"/>
                <a:ext cx="79" cy="106"/>
              </a:xfrm>
              <a:custGeom>
                <a:avLst/>
                <a:gdLst>
                  <a:gd name="T0" fmla="*/ 4 w 124"/>
                  <a:gd name="T1" fmla="*/ 11 h 149"/>
                  <a:gd name="T2" fmla="*/ 2 w 124"/>
                  <a:gd name="T3" fmla="*/ 13 h 149"/>
                  <a:gd name="T4" fmla="*/ 1 w 124"/>
                  <a:gd name="T5" fmla="*/ 15 h 149"/>
                  <a:gd name="T6" fmla="*/ 0 w 124"/>
                  <a:gd name="T7" fmla="*/ 18 h 149"/>
                  <a:gd name="T8" fmla="*/ 1 w 124"/>
                  <a:gd name="T9" fmla="*/ 21 h 149"/>
                  <a:gd name="T10" fmla="*/ 18 w 124"/>
                  <a:gd name="T11" fmla="*/ 71 h 149"/>
                  <a:gd name="T12" fmla="*/ 20 w 124"/>
                  <a:gd name="T13" fmla="*/ 73 h 149"/>
                  <a:gd name="T14" fmla="*/ 22 w 124"/>
                  <a:gd name="T15" fmla="*/ 75 h 149"/>
                  <a:gd name="T16" fmla="*/ 26 w 124"/>
                  <a:gd name="T17" fmla="*/ 75 h 149"/>
                  <a:gd name="T18" fmla="*/ 47 w 124"/>
                  <a:gd name="T19" fmla="*/ 64 h 149"/>
                  <a:gd name="T20" fmla="*/ 48 w 124"/>
                  <a:gd name="T21" fmla="*/ 63 h 149"/>
                  <a:gd name="T22" fmla="*/ 50 w 124"/>
                  <a:gd name="T23" fmla="*/ 60 h 149"/>
                  <a:gd name="T24" fmla="*/ 50 w 124"/>
                  <a:gd name="T25" fmla="*/ 55 h 149"/>
                  <a:gd name="T26" fmla="*/ 32 w 124"/>
                  <a:gd name="T27" fmla="*/ 4 h 149"/>
                  <a:gd name="T28" fmla="*/ 31 w 124"/>
                  <a:gd name="T29" fmla="*/ 2 h 149"/>
                  <a:gd name="T30" fmla="*/ 30 w 124"/>
                  <a:gd name="T31" fmla="*/ 0 h 149"/>
                  <a:gd name="T32" fmla="*/ 24 w 124"/>
                  <a:gd name="T33" fmla="*/ 0 h 149"/>
                  <a:gd name="T34" fmla="*/ 4 w 124"/>
                  <a:gd name="T35" fmla="*/ 11 h 1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4"/>
                  <a:gd name="T55" fmla="*/ 0 h 149"/>
                  <a:gd name="T56" fmla="*/ 124 w 124"/>
                  <a:gd name="T57" fmla="*/ 149 h 1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4" h="149">
                    <a:moveTo>
                      <a:pt x="9" y="23"/>
                    </a:moveTo>
                    <a:lnTo>
                      <a:pt x="5" y="25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6" y="141"/>
                    </a:lnTo>
                    <a:lnTo>
                      <a:pt x="48" y="145"/>
                    </a:lnTo>
                    <a:lnTo>
                      <a:pt x="54" y="149"/>
                    </a:lnTo>
                    <a:lnTo>
                      <a:pt x="64" y="149"/>
                    </a:lnTo>
                    <a:lnTo>
                      <a:pt x="116" y="126"/>
                    </a:lnTo>
                    <a:lnTo>
                      <a:pt x="120" y="124"/>
                    </a:lnTo>
                    <a:lnTo>
                      <a:pt x="124" y="120"/>
                    </a:lnTo>
                    <a:lnTo>
                      <a:pt x="124" y="108"/>
                    </a:lnTo>
                    <a:lnTo>
                      <a:pt x="79" y="9"/>
                    </a:lnTo>
                    <a:lnTo>
                      <a:pt x="77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6" name="Freeform 317"/>
              <p:cNvSpPr>
                <a:spLocks/>
              </p:cNvSpPr>
              <p:nvPr/>
            </p:nvSpPr>
            <p:spPr bwMode="auto">
              <a:xfrm rot="2760634">
                <a:off x="3431" y="2687"/>
                <a:ext cx="78" cy="104"/>
              </a:xfrm>
              <a:custGeom>
                <a:avLst/>
                <a:gdLst>
                  <a:gd name="T0" fmla="*/ 4 w 122"/>
                  <a:gd name="T1" fmla="*/ 11 h 145"/>
                  <a:gd name="T2" fmla="*/ 1 w 122"/>
                  <a:gd name="T3" fmla="*/ 15 h 145"/>
                  <a:gd name="T4" fmla="*/ 0 w 122"/>
                  <a:gd name="T5" fmla="*/ 18 h 145"/>
                  <a:gd name="T6" fmla="*/ 1 w 122"/>
                  <a:gd name="T7" fmla="*/ 21 h 145"/>
                  <a:gd name="T8" fmla="*/ 19 w 122"/>
                  <a:gd name="T9" fmla="*/ 72 h 145"/>
                  <a:gd name="T10" fmla="*/ 20 w 122"/>
                  <a:gd name="T11" fmla="*/ 74 h 145"/>
                  <a:gd name="T12" fmla="*/ 21 w 122"/>
                  <a:gd name="T13" fmla="*/ 75 h 145"/>
                  <a:gd name="T14" fmla="*/ 26 w 122"/>
                  <a:gd name="T15" fmla="*/ 75 h 145"/>
                  <a:gd name="T16" fmla="*/ 47 w 122"/>
                  <a:gd name="T17" fmla="*/ 64 h 145"/>
                  <a:gd name="T18" fmla="*/ 48 w 122"/>
                  <a:gd name="T19" fmla="*/ 62 h 145"/>
                  <a:gd name="T20" fmla="*/ 50 w 122"/>
                  <a:gd name="T21" fmla="*/ 60 h 145"/>
                  <a:gd name="T22" fmla="*/ 50 w 122"/>
                  <a:gd name="T23" fmla="*/ 55 h 145"/>
                  <a:gd name="T24" fmla="*/ 33 w 122"/>
                  <a:gd name="T25" fmla="*/ 4 h 145"/>
                  <a:gd name="T26" fmla="*/ 31 w 122"/>
                  <a:gd name="T27" fmla="*/ 3 h 145"/>
                  <a:gd name="T28" fmla="*/ 29 w 122"/>
                  <a:gd name="T29" fmla="*/ 0 h 145"/>
                  <a:gd name="T30" fmla="*/ 24 w 122"/>
                  <a:gd name="T31" fmla="*/ 0 h 145"/>
                  <a:gd name="T32" fmla="*/ 4 w 122"/>
                  <a:gd name="T33" fmla="*/ 11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"/>
                  <a:gd name="T52" fmla="*/ 0 h 145"/>
                  <a:gd name="T53" fmla="*/ 122 w 122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" h="145">
                    <a:moveTo>
                      <a:pt x="9" y="21"/>
                    </a:moveTo>
                    <a:lnTo>
                      <a:pt x="2" y="29"/>
                    </a:lnTo>
                    <a:lnTo>
                      <a:pt x="0" y="35"/>
                    </a:lnTo>
                    <a:lnTo>
                      <a:pt x="2" y="40"/>
                    </a:lnTo>
                    <a:lnTo>
                      <a:pt x="46" y="139"/>
                    </a:lnTo>
                    <a:lnTo>
                      <a:pt x="48" y="143"/>
                    </a:lnTo>
                    <a:lnTo>
                      <a:pt x="52" y="145"/>
                    </a:lnTo>
                    <a:lnTo>
                      <a:pt x="64" y="145"/>
                    </a:lnTo>
                    <a:lnTo>
                      <a:pt x="114" y="124"/>
                    </a:lnTo>
                    <a:lnTo>
                      <a:pt x="118" y="120"/>
                    </a:lnTo>
                    <a:lnTo>
                      <a:pt x="122" y="116"/>
                    </a:lnTo>
                    <a:lnTo>
                      <a:pt x="122" y="106"/>
                    </a:lnTo>
                    <a:lnTo>
                      <a:pt x="79" y="9"/>
                    </a:lnTo>
                    <a:lnTo>
                      <a:pt x="77" y="5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FFC0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7" name="Freeform 318"/>
              <p:cNvSpPr>
                <a:spLocks/>
              </p:cNvSpPr>
              <p:nvPr/>
            </p:nvSpPr>
            <p:spPr bwMode="auto">
              <a:xfrm rot="2760634">
                <a:off x="3434" y="2689"/>
                <a:ext cx="75" cy="100"/>
              </a:xfrm>
              <a:custGeom>
                <a:avLst/>
                <a:gdLst>
                  <a:gd name="T0" fmla="*/ 4 w 118"/>
                  <a:gd name="T1" fmla="*/ 11 h 141"/>
                  <a:gd name="T2" fmla="*/ 2 w 118"/>
                  <a:gd name="T3" fmla="*/ 11 h 141"/>
                  <a:gd name="T4" fmla="*/ 1 w 118"/>
                  <a:gd name="T5" fmla="*/ 13 h 141"/>
                  <a:gd name="T6" fmla="*/ 0 w 118"/>
                  <a:gd name="T7" fmla="*/ 16 h 141"/>
                  <a:gd name="T8" fmla="*/ 1 w 118"/>
                  <a:gd name="T9" fmla="*/ 19 h 141"/>
                  <a:gd name="T10" fmla="*/ 18 w 118"/>
                  <a:gd name="T11" fmla="*/ 68 h 141"/>
                  <a:gd name="T12" fmla="*/ 18 w 118"/>
                  <a:gd name="T13" fmla="*/ 70 h 141"/>
                  <a:gd name="T14" fmla="*/ 20 w 118"/>
                  <a:gd name="T15" fmla="*/ 71 h 141"/>
                  <a:gd name="T16" fmla="*/ 25 w 118"/>
                  <a:gd name="T17" fmla="*/ 71 h 141"/>
                  <a:gd name="T18" fmla="*/ 45 w 118"/>
                  <a:gd name="T19" fmla="*/ 60 h 141"/>
                  <a:gd name="T20" fmla="*/ 48 w 118"/>
                  <a:gd name="T21" fmla="*/ 56 h 141"/>
                  <a:gd name="T22" fmla="*/ 48 w 118"/>
                  <a:gd name="T23" fmla="*/ 52 h 141"/>
                  <a:gd name="T24" fmla="*/ 31 w 118"/>
                  <a:gd name="T25" fmla="*/ 4 h 141"/>
                  <a:gd name="T26" fmla="*/ 28 w 118"/>
                  <a:gd name="T27" fmla="*/ 0 h 141"/>
                  <a:gd name="T28" fmla="*/ 24 w 118"/>
                  <a:gd name="T29" fmla="*/ 0 h 141"/>
                  <a:gd name="T30" fmla="*/ 4 w 118"/>
                  <a:gd name="T31" fmla="*/ 11 h 1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8"/>
                  <a:gd name="T49" fmla="*/ 0 h 141"/>
                  <a:gd name="T50" fmla="*/ 118 w 118"/>
                  <a:gd name="T51" fmla="*/ 141 h 1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8" h="141">
                    <a:moveTo>
                      <a:pt x="9" y="21"/>
                    </a:moveTo>
                    <a:lnTo>
                      <a:pt x="5" y="23"/>
                    </a:lnTo>
                    <a:lnTo>
                      <a:pt x="3" y="27"/>
                    </a:lnTo>
                    <a:lnTo>
                      <a:pt x="0" y="33"/>
                    </a:lnTo>
                    <a:lnTo>
                      <a:pt x="3" y="38"/>
                    </a:lnTo>
                    <a:lnTo>
                      <a:pt x="44" y="135"/>
                    </a:lnTo>
                    <a:lnTo>
                      <a:pt x="46" y="139"/>
                    </a:lnTo>
                    <a:lnTo>
                      <a:pt x="50" y="141"/>
                    </a:lnTo>
                    <a:lnTo>
                      <a:pt x="62" y="141"/>
                    </a:lnTo>
                    <a:lnTo>
                      <a:pt x="112" y="120"/>
                    </a:lnTo>
                    <a:lnTo>
                      <a:pt x="118" y="112"/>
                    </a:lnTo>
                    <a:lnTo>
                      <a:pt x="118" y="104"/>
                    </a:lnTo>
                    <a:lnTo>
                      <a:pt x="77" y="7"/>
                    </a:lnTo>
                    <a:lnTo>
                      <a:pt x="69" y="0"/>
                    </a:lnTo>
                    <a:lnTo>
                      <a:pt x="58" y="0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FFC1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8" name="Freeform 319"/>
              <p:cNvSpPr>
                <a:spLocks/>
              </p:cNvSpPr>
              <p:nvPr/>
            </p:nvSpPr>
            <p:spPr bwMode="auto">
              <a:xfrm rot="2760634">
                <a:off x="3434" y="2689"/>
                <a:ext cx="72" cy="97"/>
              </a:xfrm>
              <a:custGeom>
                <a:avLst/>
                <a:gdLst>
                  <a:gd name="T0" fmla="*/ 3 w 113"/>
                  <a:gd name="T1" fmla="*/ 10 h 136"/>
                  <a:gd name="T2" fmla="*/ 2 w 113"/>
                  <a:gd name="T3" fmla="*/ 11 h 136"/>
                  <a:gd name="T4" fmla="*/ 1 w 113"/>
                  <a:gd name="T5" fmla="*/ 14 h 136"/>
                  <a:gd name="T6" fmla="*/ 0 w 113"/>
                  <a:gd name="T7" fmla="*/ 17 h 136"/>
                  <a:gd name="T8" fmla="*/ 1 w 113"/>
                  <a:gd name="T9" fmla="*/ 19 h 136"/>
                  <a:gd name="T10" fmla="*/ 17 w 113"/>
                  <a:gd name="T11" fmla="*/ 66 h 136"/>
                  <a:gd name="T12" fmla="*/ 20 w 113"/>
                  <a:gd name="T13" fmla="*/ 69 h 136"/>
                  <a:gd name="T14" fmla="*/ 24 w 113"/>
                  <a:gd name="T15" fmla="*/ 69 h 136"/>
                  <a:gd name="T16" fmla="*/ 43 w 113"/>
                  <a:gd name="T17" fmla="*/ 58 h 136"/>
                  <a:gd name="T18" fmla="*/ 45 w 113"/>
                  <a:gd name="T19" fmla="*/ 58 h 136"/>
                  <a:gd name="T20" fmla="*/ 46 w 113"/>
                  <a:gd name="T21" fmla="*/ 56 h 136"/>
                  <a:gd name="T22" fmla="*/ 46 w 113"/>
                  <a:gd name="T23" fmla="*/ 51 h 136"/>
                  <a:gd name="T24" fmla="*/ 29 w 113"/>
                  <a:gd name="T25" fmla="*/ 3 h 136"/>
                  <a:gd name="T26" fmla="*/ 29 w 113"/>
                  <a:gd name="T27" fmla="*/ 1 h 136"/>
                  <a:gd name="T28" fmla="*/ 27 w 113"/>
                  <a:gd name="T29" fmla="*/ 0 h 136"/>
                  <a:gd name="T30" fmla="*/ 22 w 113"/>
                  <a:gd name="T31" fmla="*/ 0 h 136"/>
                  <a:gd name="T32" fmla="*/ 3 w 113"/>
                  <a:gd name="T33" fmla="*/ 10 h 1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3"/>
                  <a:gd name="T52" fmla="*/ 0 h 136"/>
                  <a:gd name="T53" fmla="*/ 113 w 113"/>
                  <a:gd name="T54" fmla="*/ 136 h 1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3" h="136">
                    <a:moveTo>
                      <a:pt x="8" y="20"/>
                    </a:moveTo>
                    <a:lnTo>
                      <a:pt x="4" y="22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2" y="37"/>
                    </a:lnTo>
                    <a:lnTo>
                      <a:pt x="41" y="129"/>
                    </a:lnTo>
                    <a:lnTo>
                      <a:pt x="49" y="136"/>
                    </a:lnTo>
                    <a:lnTo>
                      <a:pt x="59" y="136"/>
                    </a:lnTo>
                    <a:lnTo>
                      <a:pt x="107" y="115"/>
                    </a:lnTo>
                    <a:lnTo>
                      <a:pt x="111" y="113"/>
                    </a:lnTo>
                    <a:lnTo>
                      <a:pt x="113" y="109"/>
                    </a:lnTo>
                    <a:lnTo>
                      <a:pt x="113" y="99"/>
                    </a:lnTo>
                    <a:lnTo>
                      <a:pt x="72" y="6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FFC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89" name="Freeform 320"/>
              <p:cNvSpPr>
                <a:spLocks/>
              </p:cNvSpPr>
              <p:nvPr/>
            </p:nvSpPr>
            <p:spPr bwMode="auto">
              <a:xfrm rot="2760634">
                <a:off x="3437" y="2692"/>
                <a:ext cx="69" cy="94"/>
              </a:xfrm>
              <a:custGeom>
                <a:avLst/>
                <a:gdLst>
                  <a:gd name="T0" fmla="*/ 3 w 109"/>
                  <a:gd name="T1" fmla="*/ 10 h 132"/>
                  <a:gd name="T2" fmla="*/ 1 w 109"/>
                  <a:gd name="T3" fmla="*/ 14 h 132"/>
                  <a:gd name="T4" fmla="*/ 0 w 109"/>
                  <a:gd name="T5" fmla="*/ 16 h 132"/>
                  <a:gd name="T6" fmla="*/ 1 w 109"/>
                  <a:gd name="T7" fmla="*/ 18 h 132"/>
                  <a:gd name="T8" fmla="*/ 16 w 109"/>
                  <a:gd name="T9" fmla="*/ 63 h 132"/>
                  <a:gd name="T10" fmla="*/ 17 w 109"/>
                  <a:gd name="T11" fmla="*/ 66 h 132"/>
                  <a:gd name="T12" fmla="*/ 19 w 109"/>
                  <a:gd name="T13" fmla="*/ 67 h 132"/>
                  <a:gd name="T14" fmla="*/ 23 w 109"/>
                  <a:gd name="T15" fmla="*/ 67 h 132"/>
                  <a:gd name="T16" fmla="*/ 41 w 109"/>
                  <a:gd name="T17" fmla="*/ 57 h 132"/>
                  <a:gd name="T18" fmla="*/ 44 w 109"/>
                  <a:gd name="T19" fmla="*/ 53 h 132"/>
                  <a:gd name="T20" fmla="*/ 44 w 109"/>
                  <a:gd name="T21" fmla="*/ 49 h 132"/>
                  <a:gd name="T22" fmla="*/ 28 w 109"/>
                  <a:gd name="T23" fmla="*/ 3 h 132"/>
                  <a:gd name="T24" fmla="*/ 27 w 109"/>
                  <a:gd name="T25" fmla="*/ 1 h 132"/>
                  <a:gd name="T26" fmla="*/ 26 w 109"/>
                  <a:gd name="T27" fmla="*/ 0 h 132"/>
                  <a:gd name="T28" fmla="*/ 22 w 109"/>
                  <a:gd name="T29" fmla="*/ 0 h 132"/>
                  <a:gd name="T30" fmla="*/ 3 w 109"/>
                  <a:gd name="T31" fmla="*/ 10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132"/>
                  <a:gd name="T50" fmla="*/ 109 w 109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132">
                    <a:moveTo>
                      <a:pt x="8" y="20"/>
                    </a:moveTo>
                    <a:lnTo>
                      <a:pt x="2" y="26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41" y="125"/>
                    </a:lnTo>
                    <a:lnTo>
                      <a:pt x="43" y="130"/>
                    </a:lnTo>
                    <a:lnTo>
                      <a:pt x="47" y="132"/>
                    </a:lnTo>
                    <a:lnTo>
                      <a:pt x="57" y="132"/>
                    </a:lnTo>
                    <a:lnTo>
                      <a:pt x="103" y="113"/>
                    </a:lnTo>
                    <a:lnTo>
                      <a:pt x="109" y="105"/>
                    </a:lnTo>
                    <a:lnTo>
                      <a:pt x="109" y="97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FFC3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0" name="Freeform 321"/>
              <p:cNvSpPr>
                <a:spLocks/>
              </p:cNvSpPr>
              <p:nvPr/>
            </p:nvSpPr>
            <p:spPr bwMode="auto">
              <a:xfrm rot="2760634">
                <a:off x="3437" y="2693"/>
                <a:ext cx="68" cy="91"/>
              </a:xfrm>
              <a:custGeom>
                <a:avLst/>
                <a:gdLst>
                  <a:gd name="T0" fmla="*/ 3 w 107"/>
                  <a:gd name="T1" fmla="*/ 9 h 128"/>
                  <a:gd name="T2" fmla="*/ 2 w 107"/>
                  <a:gd name="T3" fmla="*/ 10 h 128"/>
                  <a:gd name="T4" fmla="*/ 1 w 107"/>
                  <a:gd name="T5" fmla="*/ 12 h 128"/>
                  <a:gd name="T6" fmla="*/ 0 w 107"/>
                  <a:gd name="T7" fmla="*/ 16 h 128"/>
                  <a:gd name="T8" fmla="*/ 1 w 107"/>
                  <a:gd name="T9" fmla="*/ 18 h 128"/>
                  <a:gd name="T10" fmla="*/ 16 w 107"/>
                  <a:gd name="T11" fmla="*/ 61 h 128"/>
                  <a:gd name="T12" fmla="*/ 17 w 107"/>
                  <a:gd name="T13" fmla="*/ 63 h 128"/>
                  <a:gd name="T14" fmla="*/ 18 w 107"/>
                  <a:gd name="T15" fmla="*/ 65 h 128"/>
                  <a:gd name="T16" fmla="*/ 22 w 107"/>
                  <a:gd name="T17" fmla="*/ 65 h 128"/>
                  <a:gd name="T18" fmla="*/ 41 w 107"/>
                  <a:gd name="T19" fmla="*/ 55 h 128"/>
                  <a:gd name="T20" fmla="*/ 43 w 107"/>
                  <a:gd name="T21" fmla="*/ 51 h 128"/>
                  <a:gd name="T22" fmla="*/ 43 w 107"/>
                  <a:gd name="T23" fmla="*/ 46 h 128"/>
                  <a:gd name="T24" fmla="*/ 27 w 107"/>
                  <a:gd name="T25" fmla="*/ 3 h 128"/>
                  <a:gd name="T26" fmla="*/ 25 w 107"/>
                  <a:gd name="T27" fmla="*/ 0 h 128"/>
                  <a:gd name="T28" fmla="*/ 22 w 107"/>
                  <a:gd name="T29" fmla="*/ 0 h 128"/>
                  <a:gd name="T30" fmla="*/ 3 w 107"/>
                  <a:gd name="T31" fmla="*/ 9 h 1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28"/>
                  <a:gd name="T50" fmla="*/ 107 w 107"/>
                  <a:gd name="T51" fmla="*/ 128 h 1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28">
                    <a:moveTo>
                      <a:pt x="8" y="18"/>
                    </a:moveTo>
                    <a:lnTo>
                      <a:pt x="4" y="20"/>
                    </a:lnTo>
                    <a:lnTo>
                      <a:pt x="2" y="24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39" y="121"/>
                    </a:lnTo>
                    <a:lnTo>
                      <a:pt x="41" y="125"/>
                    </a:lnTo>
                    <a:lnTo>
                      <a:pt x="45" y="128"/>
                    </a:lnTo>
                    <a:lnTo>
                      <a:pt x="55" y="128"/>
                    </a:lnTo>
                    <a:lnTo>
                      <a:pt x="101" y="109"/>
                    </a:lnTo>
                    <a:lnTo>
                      <a:pt x="107" y="101"/>
                    </a:lnTo>
                    <a:lnTo>
                      <a:pt x="107" y="92"/>
                    </a:lnTo>
                    <a:lnTo>
                      <a:pt x="68" y="6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C3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1" name="Freeform 322"/>
              <p:cNvSpPr>
                <a:spLocks/>
              </p:cNvSpPr>
              <p:nvPr/>
            </p:nvSpPr>
            <p:spPr bwMode="auto">
              <a:xfrm rot="2760634">
                <a:off x="3438" y="2695"/>
                <a:ext cx="67" cy="88"/>
              </a:xfrm>
              <a:custGeom>
                <a:avLst/>
                <a:gdLst>
                  <a:gd name="T0" fmla="*/ 3 w 105"/>
                  <a:gd name="T1" fmla="*/ 9 h 123"/>
                  <a:gd name="T2" fmla="*/ 1 w 105"/>
                  <a:gd name="T3" fmla="*/ 12 h 123"/>
                  <a:gd name="T4" fmla="*/ 0 w 105"/>
                  <a:gd name="T5" fmla="*/ 15 h 123"/>
                  <a:gd name="T6" fmla="*/ 1 w 105"/>
                  <a:gd name="T7" fmla="*/ 17 h 123"/>
                  <a:gd name="T8" fmla="*/ 16 w 105"/>
                  <a:gd name="T9" fmla="*/ 60 h 123"/>
                  <a:gd name="T10" fmla="*/ 17 w 105"/>
                  <a:gd name="T11" fmla="*/ 62 h 123"/>
                  <a:gd name="T12" fmla="*/ 19 w 105"/>
                  <a:gd name="T13" fmla="*/ 63 h 123"/>
                  <a:gd name="T14" fmla="*/ 22 w 105"/>
                  <a:gd name="T15" fmla="*/ 63 h 123"/>
                  <a:gd name="T16" fmla="*/ 40 w 105"/>
                  <a:gd name="T17" fmla="*/ 54 h 123"/>
                  <a:gd name="T18" fmla="*/ 43 w 105"/>
                  <a:gd name="T19" fmla="*/ 51 h 123"/>
                  <a:gd name="T20" fmla="*/ 43 w 105"/>
                  <a:gd name="T21" fmla="*/ 46 h 123"/>
                  <a:gd name="T22" fmla="*/ 27 w 105"/>
                  <a:gd name="T23" fmla="*/ 3 h 123"/>
                  <a:gd name="T24" fmla="*/ 27 w 105"/>
                  <a:gd name="T25" fmla="*/ 1 h 123"/>
                  <a:gd name="T26" fmla="*/ 26 w 105"/>
                  <a:gd name="T27" fmla="*/ 0 h 123"/>
                  <a:gd name="T28" fmla="*/ 21 w 105"/>
                  <a:gd name="T29" fmla="*/ 0 h 123"/>
                  <a:gd name="T30" fmla="*/ 3 w 105"/>
                  <a:gd name="T31" fmla="*/ 9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123"/>
                  <a:gd name="T50" fmla="*/ 105 w 105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123">
                    <a:moveTo>
                      <a:pt x="8" y="18"/>
                    </a:moveTo>
                    <a:lnTo>
                      <a:pt x="2" y="24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39" y="117"/>
                    </a:lnTo>
                    <a:lnTo>
                      <a:pt x="41" y="121"/>
                    </a:lnTo>
                    <a:lnTo>
                      <a:pt x="45" y="123"/>
                    </a:lnTo>
                    <a:lnTo>
                      <a:pt x="55" y="123"/>
                    </a:lnTo>
                    <a:lnTo>
                      <a:pt x="99" y="105"/>
                    </a:lnTo>
                    <a:lnTo>
                      <a:pt x="105" y="99"/>
                    </a:lnTo>
                    <a:lnTo>
                      <a:pt x="105" y="90"/>
                    </a:lnTo>
                    <a:lnTo>
                      <a:pt x="68" y="6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C4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2" name="Freeform 323"/>
              <p:cNvSpPr>
                <a:spLocks/>
              </p:cNvSpPr>
              <p:nvPr/>
            </p:nvSpPr>
            <p:spPr bwMode="auto">
              <a:xfrm rot="2760634">
                <a:off x="3439" y="2696"/>
                <a:ext cx="64" cy="84"/>
              </a:xfrm>
              <a:custGeom>
                <a:avLst/>
                <a:gdLst>
                  <a:gd name="T0" fmla="*/ 3 w 101"/>
                  <a:gd name="T1" fmla="*/ 9 h 119"/>
                  <a:gd name="T2" fmla="*/ 1 w 101"/>
                  <a:gd name="T3" fmla="*/ 13 h 119"/>
                  <a:gd name="T4" fmla="*/ 0 w 101"/>
                  <a:gd name="T5" fmla="*/ 14 h 119"/>
                  <a:gd name="T6" fmla="*/ 1 w 101"/>
                  <a:gd name="T7" fmla="*/ 16 h 119"/>
                  <a:gd name="T8" fmla="*/ 15 w 101"/>
                  <a:gd name="T9" fmla="*/ 56 h 119"/>
                  <a:gd name="T10" fmla="*/ 16 w 101"/>
                  <a:gd name="T11" fmla="*/ 59 h 119"/>
                  <a:gd name="T12" fmla="*/ 17 w 101"/>
                  <a:gd name="T13" fmla="*/ 59 h 119"/>
                  <a:gd name="T14" fmla="*/ 22 w 101"/>
                  <a:gd name="T15" fmla="*/ 59 h 119"/>
                  <a:gd name="T16" fmla="*/ 38 w 101"/>
                  <a:gd name="T17" fmla="*/ 50 h 119"/>
                  <a:gd name="T18" fmla="*/ 41 w 101"/>
                  <a:gd name="T19" fmla="*/ 47 h 119"/>
                  <a:gd name="T20" fmla="*/ 41 w 101"/>
                  <a:gd name="T21" fmla="*/ 43 h 119"/>
                  <a:gd name="T22" fmla="*/ 26 w 101"/>
                  <a:gd name="T23" fmla="*/ 3 h 119"/>
                  <a:gd name="T24" fmla="*/ 23 w 101"/>
                  <a:gd name="T25" fmla="*/ 0 h 119"/>
                  <a:gd name="T26" fmla="*/ 20 w 101"/>
                  <a:gd name="T27" fmla="*/ 0 h 119"/>
                  <a:gd name="T28" fmla="*/ 3 w 101"/>
                  <a:gd name="T29" fmla="*/ 9 h 1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119"/>
                  <a:gd name="T47" fmla="*/ 101 w 101"/>
                  <a:gd name="T48" fmla="*/ 119 h 1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119">
                    <a:moveTo>
                      <a:pt x="6" y="18"/>
                    </a:moveTo>
                    <a:lnTo>
                      <a:pt x="2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37" y="113"/>
                    </a:lnTo>
                    <a:lnTo>
                      <a:pt x="39" y="117"/>
                    </a:lnTo>
                    <a:lnTo>
                      <a:pt x="43" y="119"/>
                    </a:lnTo>
                    <a:lnTo>
                      <a:pt x="53" y="119"/>
                    </a:lnTo>
                    <a:lnTo>
                      <a:pt x="95" y="101"/>
                    </a:lnTo>
                    <a:lnTo>
                      <a:pt x="101" y="95"/>
                    </a:lnTo>
                    <a:lnTo>
                      <a:pt x="101" y="86"/>
                    </a:lnTo>
                    <a:lnTo>
                      <a:pt x="64" y="6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FC5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3" name="Freeform 324"/>
              <p:cNvSpPr>
                <a:spLocks/>
              </p:cNvSpPr>
              <p:nvPr/>
            </p:nvSpPr>
            <p:spPr bwMode="auto">
              <a:xfrm rot="2760634">
                <a:off x="3441" y="2698"/>
                <a:ext cx="61" cy="82"/>
              </a:xfrm>
              <a:custGeom>
                <a:avLst/>
                <a:gdLst>
                  <a:gd name="T0" fmla="*/ 3 w 97"/>
                  <a:gd name="T1" fmla="*/ 8 h 115"/>
                  <a:gd name="T2" fmla="*/ 2 w 97"/>
                  <a:gd name="T3" fmla="*/ 9 h 115"/>
                  <a:gd name="T4" fmla="*/ 1 w 97"/>
                  <a:gd name="T5" fmla="*/ 11 h 115"/>
                  <a:gd name="T6" fmla="*/ 0 w 97"/>
                  <a:gd name="T7" fmla="*/ 14 h 115"/>
                  <a:gd name="T8" fmla="*/ 1 w 97"/>
                  <a:gd name="T9" fmla="*/ 16 h 115"/>
                  <a:gd name="T10" fmla="*/ 14 w 97"/>
                  <a:gd name="T11" fmla="*/ 56 h 115"/>
                  <a:gd name="T12" fmla="*/ 14 w 97"/>
                  <a:gd name="T13" fmla="*/ 58 h 115"/>
                  <a:gd name="T14" fmla="*/ 16 w 97"/>
                  <a:gd name="T15" fmla="*/ 58 h 115"/>
                  <a:gd name="T16" fmla="*/ 20 w 97"/>
                  <a:gd name="T17" fmla="*/ 58 h 115"/>
                  <a:gd name="T18" fmla="*/ 36 w 97"/>
                  <a:gd name="T19" fmla="*/ 51 h 115"/>
                  <a:gd name="T20" fmla="*/ 38 w 97"/>
                  <a:gd name="T21" fmla="*/ 47 h 115"/>
                  <a:gd name="T22" fmla="*/ 38 w 97"/>
                  <a:gd name="T23" fmla="*/ 43 h 115"/>
                  <a:gd name="T24" fmla="*/ 25 w 97"/>
                  <a:gd name="T25" fmla="*/ 3 h 115"/>
                  <a:gd name="T26" fmla="*/ 22 w 97"/>
                  <a:gd name="T27" fmla="*/ 0 h 115"/>
                  <a:gd name="T28" fmla="*/ 19 w 97"/>
                  <a:gd name="T29" fmla="*/ 0 h 115"/>
                  <a:gd name="T30" fmla="*/ 3 w 97"/>
                  <a:gd name="T31" fmla="*/ 8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"/>
                  <a:gd name="T49" fmla="*/ 0 h 115"/>
                  <a:gd name="T50" fmla="*/ 97 w 97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" h="115">
                    <a:moveTo>
                      <a:pt x="6" y="16"/>
                    </a:moveTo>
                    <a:lnTo>
                      <a:pt x="4" y="18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35" y="109"/>
                    </a:lnTo>
                    <a:lnTo>
                      <a:pt x="37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91" y="99"/>
                    </a:lnTo>
                    <a:lnTo>
                      <a:pt x="97" y="93"/>
                    </a:lnTo>
                    <a:lnTo>
                      <a:pt x="97" y="84"/>
                    </a:lnTo>
                    <a:lnTo>
                      <a:pt x="62" y="6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6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4" name="Freeform 325"/>
              <p:cNvSpPr>
                <a:spLocks/>
              </p:cNvSpPr>
              <p:nvPr/>
            </p:nvSpPr>
            <p:spPr bwMode="auto">
              <a:xfrm rot="2760634">
                <a:off x="3442" y="2699"/>
                <a:ext cx="59" cy="80"/>
              </a:xfrm>
              <a:custGeom>
                <a:avLst/>
                <a:gdLst>
                  <a:gd name="T0" fmla="*/ 3 w 93"/>
                  <a:gd name="T1" fmla="*/ 9 h 111"/>
                  <a:gd name="T2" fmla="*/ 1 w 93"/>
                  <a:gd name="T3" fmla="*/ 12 h 111"/>
                  <a:gd name="T4" fmla="*/ 0 w 93"/>
                  <a:gd name="T5" fmla="*/ 14 h 111"/>
                  <a:gd name="T6" fmla="*/ 1 w 93"/>
                  <a:gd name="T7" fmla="*/ 16 h 111"/>
                  <a:gd name="T8" fmla="*/ 14 w 93"/>
                  <a:gd name="T9" fmla="*/ 55 h 111"/>
                  <a:gd name="T10" fmla="*/ 16 w 93"/>
                  <a:gd name="T11" fmla="*/ 58 h 111"/>
                  <a:gd name="T12" fmla="*/ 19 w 93"/>
                  <a:gd name="T13" fmla="*/ 58 h 111"/>
                  <a:gd name="T14" fmla="*/ 35 w 93"/>
                  <a:gd name="T15" fmla="*/ 49 h 111"/>
                  <a:gd name="T16" fmla="*/ 37 w 93"/>
                  <a:gd name="T17" fmla="*/ 46 h 111"/>
                  <a:gd name="T18" fmla="*/ 37 w 93"/>
                  <a:gd name="T19" fmla="*/ 42 h 111"/>
                  <a:gd name="T20" fmla="*/ 24 w 93"/>
                  <a:gd name="T21" fmla="*/ 3 h 111"/>
                  <a:gd name="T22" fmla="*/ 22 w 93"/>
                  <a:gd name="T23" fmla="*/ 0 h 111"/>
                  <a:gd name="T24" fmla="*/ 18 w 93"/>
                  <a:gd name="T25" fmla="*/ 0 h 111"/>
                  <a:gd name="T26" fmla="*/ 3 w 93"/>
                  <a:gd name="T27" fmla="*/ 9 h 1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3"/>
                  <a:gd name="T43" fmla="*/ 0 h 111"/>
                  <a:gd name="T44" fmla="*/ 93 w 93"/>
                  <a:gd name="T45" fmla="*/ 111 h 1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3" h="111">
                    <a:moveTo>
                      <a:pt x="6" y="16"/>
                    </a:moveTo>
                    <a:lnTo>
                      <a:pt x="2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35" y="107"/>
                    </a:lnTo>
                    <a:lnTo>
                      <a:pt x="41" y="111"/>
                    </a:lnTo>
                    <a:lnTo>
                      <a:pt x="47" y="111"/>
                    </a:lnTo>
                    <a:lnTo>
                      <a:pt x="86" y="95"/>
                    </a:lnTo>
                    <a:lnTo>
                      <a:pt x="93" y="89"/>
                    </a:lnTo>
                    <a:lnTo>
                      <a:pt x="93" y="80"/>
                    </a:lnTo>
                    <a:lnTo>
                      <a:pt x="60" y="6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5" name="Freeform 326"/>
              <p:cNvSpPr>
                <a:spLocks/>
              </p:cNvSpPr>
              <p:nvPr/>
            </p:nvSpPr>
            <p:spPr bwMode="auto">
              <a:xfrm rot="2760634">
                <a:off x="3443" y="2701"/>
                <a:ext cx="58" cy="76"/>
              </a:xfrm>
              <a:custGeom>
                <a:avLst/>
                <a:gdLst>
                  <a:gd name="T0" fmla="*/ 3 w 91"/>
                  <a:gd name="T1" fmla="*/ 8 h 107"/>
                  <a:gd name="T2" fmla="*/ 1 w 91"/>
                  <a:gd name="T3" fmla="*/ 11 h 107"/>
                  <a:gd name="T4" fmla="*/ 0 w 91"/>
                  <a:gd name="T5" fmla="*/ 13 h 107"/>
                  <a:gd name="T6" fmla="*/ 1 w 91"/>
                  <a:gd name="T7" fmla="*/ 15 h 107"/>
                  <a:gd name="T8" fmla="*/ 13 w 91"/>
                  <a:gd name="T9" fmla="*/ 52 h 107"/>
                  <a:gd name="T10" fmla="*/ 16 w 91"/>
                  <a:gd name="T11" fmla="*/ 54 h 107"/>
                  <a:gd name="T12" fmla="*/ 19 w 91"/>
                  <a:gd name="T13" fmla="*/ 54 h 107"/>
                  <a:gd name="T14" fmla="*/ 35 w 91"/>
                  <a:gd name="T15" fmla="*/ 46 h 107"/>
                  <a:gd name="T16" fmla="*/ 37 w 91"/>
                  <a:gd name="T17" fmla="*/ 43 h 107"/>
                  <a:gd name="T18" fmla="*/ 37 w 91"/>
                  <a:gd name="T19" fmla="*/ 39 h 107"/>
                  <a:gd name="T20" fmla="*/ 24 w 91"/>
                  <a:gd name="T21" fmla="*/ 2 h 107"/>
                  <a:gd name="T22" fmla="*/ 21 w 91"/>
                  <a:gd name="T23" fmla="*/ 0 h 107"/>
                  <a:gd name="T24" fmla="*/ 18 w 91"/>
                  <a:gd name="T25" fmla="*/ 0 h 107"/>
                  <a:gd name="T26" fmla="*/ 3 w 91"/>
                  <a:gd name="T27" fmla="*/ 8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1"/>
                  <a:gd name="T43" fmla="*/ 0 h 107"/>
                  <a:gd name="T44" fmla="*/ 91 w 91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1" h="107">
                    <a:moveTo>
                      <a:pt x="6" y="16"/>
                    </a:moveTo>
                    <a:lnTo>
                      <a:pt x="2" y="23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33" y="103"/>
                    </a:lnTo>
                    <a:lnTo>
                      <a:pt x="39" y="107"/>
                    </a:lnTo>
                    <a:lnTo>
                      <a:pt x="47" y="107"/>
                    </a:lnTo>
                    <a:lnTo>
                      <a:pt x="87" y="91"/>
                    </a:lnTo>
                    <a:lnTo>
                      <a:pt x="91" y="85"/>
                    </a:lnTo>
                    <a:lnTo>
                      <a:pt x="91" y="78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6" name="Freeform 327"/>
              <p:cNvSpPr>
                <a:spLocks/>
              </p:cNvSpPr>
              <p:nvPr/>
            </p:nvSpPr>
            <p:spPr bwMode="auto">
              <a:xfrm rot="2760634">
                <a:off x="3444" y="2702"/>
                <a:ext cx="56" cy="74"/>
              </a:xfrm>
              <a:custGeom>
                <a:avLst/>
                <a:gdLst>
                  <a:gd name="T0" fmla="*/ 3 w 87"/>
                  <a:gd name="T1" fmla="*/ 7 h 103"/>
                  <a:gd name="T2" fmla="*/ 1 w 87"/>
                  <a:gd name="T3" fmla="*/ 11 h 103"/>
                  <a:gd name="T4" fmla="*/ 0 w 87"/>
                  <a:gd name="T5" fmla="*/ 12 h 103"/>
                  <a:gd name="T6" fmla="*/ 1 w 87"/>
                  <a:gd name="T7" fmla="*/ 14 h 103"/>
                  <a:gd name="T8" fmla="*/ 14 w 87"/>
                  <a:gd name="T9" fmla="*/ 51 h 103"/>
                  <a:gd name="T10" fmla="*/ 16 w 87"/>
                  <a:gd name="T11" fmla="*/ 53 h 103"/>
                  <a:gd name="T12" fmla="*/ 19 w 87"/>
                  <a:gd name="T13" fmla="*/ 53 h 103"/>
                  <a:gd name="T14" fmla="*/ 34 w 87"/>
                  <a:gd name="T15" fmla="*/ 46 h 103"/>
                  <a:gd name="T16" fmla="*/ 36 w 87"/>
                  <a:gd name="T17" fmla="*/ 43 h 103"/>
                  <a:gd name="T18" fmla="*/ 36 w 87"/>
                  <a:gd name="T19" fmla="*/ 40 h 103"/>
                  <a:gd name="T20" fmla="*/ 23 w 87"/>
                  <a:gd name="T21" fmla="*/ 2 h 103"/>
                  <a:gd name="T22" fmla="*/ 21 w 87"/>
                  <a:gd name="T23" fmla="*/ 0 h 103"/>
                  <a:gd name="T24" fmla="*/ 18 w 87"/>
                  <a:gd name="T25" fmla="*/ 0 h 103"/>
                  <a:gd name="T26" fmla="*/ 3 w 87"/>
                  <a:gd name="T27" fmla="*/ 7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7"/>
                  <a:gd name="T43" fmla="*/ 0 h 103"/>
                  <a:gd name="T44" fmla="*/ 87 w 87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7" h="103">
                    <a:moveTo>
                      <a:pt x="6" y="14"/>
                    </a:moveTo>
                    <a:lnTo>
                      <a:pt x="2" y="21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33" y="99"/>
                    </a:lnTo>
                    <a:lnTo>
                      <a:pt x="39" y="103"/>
                    </a:lnTo>
                    <a:lnTo>
                      <a:pt x="45" y="103"/>
                    </a:lnTo>
                    <a:lnTo>
                      <a:pt x="82" y="89"/>
                    </a:lnTo>
                    <a:lnTo>
                      <a:pt x="87" y="83"/>
                    </a:lnTo>
                    <a:lnTo>
                      <a:pt x="87" y="76"/>
                    </a:lnTo>
                    <a:lnTo>
                      <a:pt x="56" y="4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C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7" name="Freeform 328"/>
              <p:cNvSpPr>
                <a:spLocks/>
              </p:cNvSpPr>
              <p:nvPr/>
            </p:nvSpPr>
            <p:spPr bwMode="auto">
              <a:xfrm rot="2760634">
                <a:off x="3444" y="2703"/>
                <a:ext cx="54" cy="70"/>
              </a:xfrm>
              <a:custGeom>
                <a:avLst/>
                <a:gdLst>
                  <a:gd name="T0" fmla="*/ 3 w 85"/>
                  <a:gd name="T1" fmla="*/ 8 h 99"/>
                  <a:gd name="T2" fmla="*/ 1 w 85"/>
                  <a:gd name="T3" fmla="*/ 11 h 99"/>
                  <a:gd name="T4" fmla="*/ 0 w 85"/>
                  <a:gd name="T5" fmla="*/ 11 h 99"/>
                  <a:gd name="T6" fmla="*/ 1 w 85"/>
                  <a:gd name="T7" fmla="*/ 13 h 99"/>
                  <a:gd name="T8" fmla="*/ 13 w 85"/>
                  <a:gd name="T9" fmla="*/ 47 h 99"/>
                  <a:gd name="T10" fmla="*/ 15 w 85"/>
                  <a:gd name="T11" fmla="*/ 49 h 99"/>
                  <a:gd name="T12" fmla="*/ 17 w 85"/>
                  <a:gd name="T13" fmla="*/ 49 h 99"/>
                  <a:gd name="T14" fmla="*/ 32 w 85"/>
                  <a:gd name="T15" fmla="*/ 42 h 99"/>
                  <a:gd name="T16" fmla="*/ 34 w 85"/>
                  <a:gd name="T17" fmla="*/ 39 h 99"/>
                  <a:gd name="T18" fmla="*/ 34 w 85"/>
                  <a:gd name="T19" fmla="*/ 36 h 99"/>
                  <a:gd name="T20" fmla="*/ 22 w 85"/>
                  <a:gd name="T21" fmla="*/ 2 h 99"/>
                  <a:gd name="T22" fmla="*/ 22 w 85"/>
                  <a:gd name="T23" fmla="*/ 1 h 99"/>
                  <a:gd name="T24" fmla="*/ 20 w 85"/>
                  <a:gd name="T25" fmla="*/ 0 h 99"/>
                  <a:gd name="T26" fmla="*/ 17 w 85"/>
                  <a:gd name="T27" fmla="*/ 0 h 99"/>
                  <a:gd name="T28" fmla="*/ 3 w 85"/>
                  <a:gd name="T29" fmla="*/ 8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99"/>
                  <a:gd name="T47" fmla="*/ 85 w 85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99">
                    <a:moveTo>
                      <a:pt x="6" y="15"/>
                    </a:moveTo>
                    <a:lnTo>
                      <a:pt x="2" y="21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31" y="95"/>
                    </a:lnTo>
                    <a:lnTo>
                      <a:pt x="37" y="99"/>
                    </a:lnTo>
                    <a:lnTo>
                      <a:pt x="43" y="99"/>
                    </a:lnTo>
                    <a:lnTo>
                      <a:pt x="80" y="85"/>
                    </a:lnTo>
                    <a:lnTo>
                      <a:pt x="85" y="78"/>
                    </a:lnTo>
                    <a:lnTo>
                      <a:pt x="85" y="72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C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8" name="Freeform 329"/>
              <p:cNvSpPr>
                <a:spLocks/>
              </p:cNvSpPr>
              <p:nvPr/>
            </p:nvSpPr>
            <p:spPr bwMode="auto">
              <a:xfrm rot="2760634">
                <a:off x="3446" y="2704"/>
                <a:ext cx="50" cy="68"/>
              </a:xfrm>
              <a:custGeom>
                <a:avLst/>
                <a:gdLst>
                  <a:gd name="T0" fmla="*/ 3 w 80"/>
                  <a:gd name="T1" fmla="*/ 8 h 95"/>
                  <a:gd name="T2" fmla="*/ 2 w 80"/>
                  <a:gd name="T3" fmla="*/ 9 h 95"/>
                  <a:gd name="T4" fmla="*/ 1 w 80"/>
                  <a:gd name="T5" fmla="*/ 10 h 95"/>
                  <a:gd name="T6" fmla="*/ 0 w 80"/>
                  <a:gd name="T7" fmla="*/ 11 h 95"/>
                  <a:gd name="T8" fmla="*/ 1 w 80"/>
                  <a:gd name="T9" fmla="*/ 13 h 95"/>
                  <a:gd name="T10" fmla="*/ 12 w 80"/>
                  <a:gd name="T11" fmla="*/ 47 h 95"/>
                  <a:gd name="T12" fmla="*/ 13 w 80"/>
                  <a:gd name="T13" fmla="*/ 48 h 95"/>
                  <a:gd name="T14" fmla="*/ 14 w 80"/>
                  <a:gd name="T15" fmla="*/ 49 h 95"/>
                  <a:gd name="T16" fmla="*/ 16 w 80"/>
                  <a:gd name="T17" fmla="*/ 49 h 95"/>
                  <a:gd name="T18" fmla="*/ 30 w 80"/>
                  <a:gd name="T19" fmla="*/ 42 h 95"/>
                  <a:gd name="T20" fmla="*/ 31 w 80"/>
                  <a:gd name="T21" fmla="*/ 39 h 95"/>
                  <a:gd name="T22" fmla="*/ 31 w 80"/>
                  <a:gd name="T23" fmla="*/ 36 h 95"/>
                  <a:gd name="T24" fmla="*/ 21 w 80"/>
                  <a:gd name="T25" fmla="*/ 2 h 95"/>
                  <a:gd name="T26" fmla="*/ 18 w 80"/>
                  <a:gd name="T27" fmla="*/ 0 h 95"/>
                  <a:gd name="T28" fmla="*/ 15 w 80"/>
                  <a:gd name="T29" fmla="*/ 0 h 95"/>
                  <a:gd name="T30" fmla="*/ 3 w 80"/>
                  <a:gd name="T31" fmla="*/ 8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0"/>
                  <a:gd name="T49" fmla="*/ 0 h 95"/>
                  <a:gd name="T50" fmla="*/ 80 w 80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0" h="95">
                    <a:moveTo>
                      <a:pt x="6" y="15"/>
                    </a:moveTo>
                    <a:lnTo>
                      <a:pt x="4" y="17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31" y="91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41" y="95"/>
                    </a:lnTo>
                    <a:lnTo>
                      <a:pt x="76" y="81"/>
                    </a:lnTo>
                    <a:lnTo>
                      <a:pt x="80" y="76"/>
                    </a:lnTo>
                    <a:lnTo>
                      <a:pt x="80" y="70"/>
                    </a:lnTo>
                    <a:lnTo>
                      <a:pt x="52" y="4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CA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99" name="Freeform 330"/>
              <p:cNvSpPr>
                <a:spLocks/>
              </p:cNvSpPr>
              <p:nvPr/>
            </p:nvSpPr>
            <p:spPr bwMode="auto">
              <a:xfrm rot="2760634">
                <a:off x="3447" y="2706"/>
                <a:ext cx="48" cy="64"/>
              </a:xfrm>
              <a:custGeom>
                <a:avLst/>
                <a:gdLst>
                  <a:gd name="T0" fmla="*/ 3 w 76"/>
                  <a:gd name="T1" fmla="*/ 6 h 91"/>
                  <a:gd name="T2" fmla="*/ 1 w 76"/>
                  <a:gd name="T3" fmla="*/ 9 h 91"/>
                  <a:gd name="T4" fmla="*/ 0 w 76"/>
                  <a:gd name="T5" fmla="*/ 11 h 91"/>
                  <a:gd name="T6" fmla="*/ 1 w 76"/>
                  <a:gd name="T7" fmla="*/ 13 h 91"/>
                  <a:gd name="T8" fmla="*/ 11 w 76"/>
                  <a:gd name="T9" fmla="*/ 43 h 91"/>
                  <a:gd name="T10" fmla="*/ 13 w 76"/>
                  <a:gd name="T11" fmla="*/ 45 h 91"/>
                  <a:gd name="T12" fmla="*/ 16 w 76"/>
                  <a:gd name="T13" fmla="*/ 45 h 91"/>
                  <a:gd name="T14" fmla="*/ 28 w 76"/>
                  <a:gd name="T15" fmla="*/ 39 h 91"/>
                  <a:gd name="T16" fmla="*/ 30 w 76"/>
                  <a:gd name="T17" fmla="*/ 36 h 91"/>
                  <a:gd name="T18" fmla="*/ 30 w 76"/>
                  <a:gd name="T19" fmla="*/ 32 h 91"/>
                  <a:gd name="T20" fmla="*/ 20 w 76"/>
                  <a:gd name="T21" fmla="*/ 2 h 91"/>
                  <a:gd name="T22" fmla="*/ 17 w 76"/>
                  <a:gd name="T23" fmla="*/ 0 h 91"/>
                  <a:gd name="T24" fmla="*/ 15 w 76"/>
                  <a:gd name="T25" fmla="*/ 0 h 91"/>
                  <a:gd name="T26" fmla="*/ 3 w 76"/>
                  <a:gd name="T27" fmla="*/ 6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91"/>
                  <a:gd name="T44" fmla="*/ 76 w 76"/>
                  <a:gd name="T45" fmla="*/ 91 h 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91">
                    <a:moveTo>
                      <a:pt x="6" y="13"/>
                    </a:moveTo>
                    <a:lnTo>
                      <a:pt x="2" y="19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9" y="87"/>
                    </a:lnTo>
                    <a:lnTo>
                      <a:pt x="33" y="91"/>
                    </a:lnTo>
                    <a:lnTo>
                      <a:pt x="39" y="91"/>
                    </a:lnTo>
                    <a:lnTo>
                      <a:pt x="72" y="79"/>
                    </a:lnTo>
                    <a:lnTo>
                      <a:pt x="76" y="72"/>
                    </a:lnTo>
                    <a:lnTo>
                      <a:pt x="76" y="66"/>
                    </a:lnTo>
                    <a:lnTo>
                      <a:pt x="50" y="4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C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0" name="Freeform 331"/>
              <p:cNvSpPr>
                <a:spLocks/>
              </p:cNvSpPr>
              <p:nvPr/>
            </p:nvSpPr>
            <p:spPr bwMode="auto">
              <a:xfrm rot="2760634">
                <a:off x="3448" y="2707"/>
                <a:ext cx="46" cy="62"/>
              </a:xfrm>
              <a:custGeom>
                <a:avLst/>
                <a:gdLst>
                  <a:gd name="T0" fmla="*/ 3 w 72"/>
                  <a:gd name="T1" fmla="*/ 6 h 87"/>
                  <a:gd name="T2" fmla="*/ 1 w 72"/>
                  <a:gd name="T3" fmla="*/ 9 h 87"/>
                  <a:gd name="T4" fmla="*/ 0 w 72"/>
                  <a:gd name="T5" fmla="*/ 11 h 87"/>
                  <a:gd name="T6" fmla="*/ 1 w 72"/>
                  <a:gd name="T7" fmla="*/ 11 h 87"/>
                  <a:gd name="T8" fmla="*/ 11 w 72"/>
                  <a:gd name="T9" fmla="*/ 42 h 87"/>
                  <a:gd name="T10" fmla="*/ 13 w 72"/>
                  <a:gd name="T11" fmla="*/ 44 h 87"/>
                  <a:gd name="T12" fmla="*/ 15 w 72"/>
                  <a:gd name="T13" fmla="*/ 44 h 87"/>
                  <a:gd name="T14" fmla="*/ 27 w 72"/>
                  <a:gd name="T15" fmla="*/ 38 h 87"/>
                  <a:gd name="T16" fmla="*/ 29 w 72"/>
                  <a:gd name="T17" fmla="*/ 36 h 87"/>
                  <a:gd name="T18" fmla="*/ 29 w 72"/>
                  <a:gd name="T19" fmla="*/ 33 h 87"/>
                  <a:gd name="T20" fmla="*/ 20 w 72"/>
                  <a:gd name="T21" fmla="*/ 2 h 87"/>
                  <a:gd name="T22" fmla="*/ 17 w 72"/>
                  <a:gd name="T23" fmla="*/ 0 h 87"/>
                  <a:gd name="T24" fmla="*/ 14 w 72"/>
                  <a:gd name="T25" fmla="*/ 0 h 87"/>
                  <a:gd name="T26" fmla="*/ 3 w 72"/>
                  <a:gd name="T27" fmla="*/ 6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"/>
                  <a:gd name="T43" fmla="*/ 0 h 87"/>
                  <a:gd name="T44" fmla="*/ 72 w 72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" h="87">
                    <a:moveTo>
                      <a:pt x="6" y="13"/>
                    </a:moveTo>
                    <a:lnTo>
                      <a:pt x="2" y="17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27" y="83"/>
                    </a:lnTo>
                    <a:lnTo>
                      <a:pt x="31" y="87"/>
                    </a:lnTo>
                    <a:lnTo>
                      <a:pt x="37" y="87"/>
                    </a:lnTo>
                    <a:lnTo>
                      <a:pt x="68" y="75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48" y="4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CB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1" name="Freeform 332"/>
              <p:cNvSpPr>
                <a:spLocks/>
              </p:cNvSpPr>
              <p:nvPr/>
            </p:nvSpPr>
            <p:spPr bwMode="auto">
              <a:xfrm rot="2760634">
                <a:off x="3449" y="2708"/>
                <a:ext cx="45" cy="61"/>
              </a:xfrm>
              <a:custGeom>
                <a:avLst/>
                <a:gdLst>
                  <a:gd name="T0" fmla="*/ 2 w 70"/>
                  <a:gd name="T1" fmla="*/ 8 h 85"/>
                  <a:gd name="T2" fmla="*/ 1 w 70"/>
                  <a:gd name="T3" fmla="*/ 9 h 85"/>
                  <a:gd name="T4" fmla="*/ 0 w 70"/>
                  <a:gd name="T5" fmla="*/ 10 h 85"/>
                  <a:gd name="T6" fmla="*/ 0 w 70"/>
                  <a:gd name="T7" fmla="*/ 13 h 85"/>
                  <a:gd name="T8" fmla="*/ 11 w 70"/>
                  <a:gd name="T9" fmla="*/ 42 h 85"/>
                  <a:gd name="T10" fmla="*/ 12 w 70"/>
                  <a:gd name="T11" fmla="*/ 43 h 85"/>
                  <a:gd name="T12" fmla="*/ 13 w 70"/>
                  <a:gd name="T13" fmla="*/ 44 h 85"/>
                  <a:gd name="T14" fmla="*/ 15 w 70"/>
                  <a:gd name="T15" fmla="*/ 44 h 85"/>
                  <a:gd name="T16" fmla="*/ 27 w 70"/>
                  <a:gd name="T17" fmla="*/ 37 h 85"/>
                  <a:gd name="T18" fmla="*/ 29 w 70"/>
                  <a:gd name="T19" fmla="*/ 35 h 85"/>
                  <a:gd name="T20" fmla="*/ 29 w 70"/>
                  <a:gd name="T21" fmla="*/ 32 h 85"/>
                  <a:gd name="T22" fmla="*/ 19 w 70"/>
                  <a:gd name="T23" fmla="*/ 3 h 85"/>
                  <a:gd name="T24" fmla="*/ 17 w 70"/>
                  <a:gd name="T25" fmla="*/ 1 h 85"/>
                  <a:gd name="T26" fmla="*/ 15 w 70"/>
                  <a:gd name="T27" fmla="*/ 0 h 85"/>
                  <a:gd name="T28" fmla="*/ 2 w 70"/>
                  <a:gd name="T29" fmla="*/ 8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0"/>
                  <a:gd name="T46" fmla="*/ 0 h 85"/>
                  <a:gd name="T47" fmla="*/ 70 w 70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0" h="85">
                    <a:moveTo>
                      <a:pt x="4" y="15"/>
                    </a:moveTo>
                    <a:lnTo>
                      <a:pt x="2" y="17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7" y="81"/>
                    </a:lnTo>
                    <a:lnTo>
                      <a:pt x="29" y="83"/>
                    </a:lnTo>
                    <a:lnTo>
                      <a:pt x="31" y="85"/>
                    </a:lnTo>
                    <a:lnTo>
                      <a:pt x="37" y="85"/>
                    </a:lnTo>
                    <a:lnTo>
                      <a:pt x="66" y="72"/>
                    </a:lnTo>
                    <a:lnTo>
                      <a:pt x="70" y="68"/>
                    </a:lnTo>
                    <a:lnTo>
                      <a:pt x="70" y="62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FFCC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2" name="Freeform 333"/>
              <p:cNvSpPr>
                <a:spLocks/>
              </p:cNvSpPr>
              <p:nvPr/>
            </p:nvSpPr>
            <p:spPr bwMode="auto">
              <a:xfrm rot="2760634">
                <a:off x="3453" y="2713"/>
                <a:ext cx="36" cy="49"/>
              </a:xfrm>
              <a:custGeom>
                <a:avLst/>
                <a:gdLst>
                  <a:gd name="T0" fmla="*/ 2 w 56"/>
                  <a:gd name="T1" fmla="*/ 5 h 68"/>
                  <a:gd name="T2" fmla="*/ 0 w 56"/>
                  <a:gd name="T3" fmla="*/ 7 h 68"/>
                  <a:gd name="T4" fmla="*/ 0 w 56"/>
                  <a:gd name="T5" fmla="*/ 9 h 68"/>
                  <a:gd name="T6" fmla="*/ 9 w 56"/>
                  <a:gd name="T7" fmla="*/ 35 h 68"/>
                  <a:gd name="T8" fmla="*/ 10 w 56"/>
                  <a:gd name="T9" fmla="*/ 35 h 68"/>
                  <a:gd name="T10" fmla="*/ 12 w 56"/>
                  <a:gd name="T11" fmla="*/ 35 h 68"/>
                  <a:gd name="T12" fmla="*/ 23 w 56"/>
                  <a:gd name="T13" fmla="*/ 31 h 68"/>
                  <a:gd name="T14" fmla="*/ 23 w 56"/>
                  <a:gd name="T15" fmla="*/ 29 h 68"/>
                  <a:gd name="T16" fmla="*/ 23 w 56"/>
                  <a:gd name="T17" fmla="*/ 27 h 68"/>
                  <a:gd name="T18" fmla="*/ 15 w 56"/>
                  <a:gd name="T19" fmla="*/ 2 h 68"/>
                  <a:gd name="T20" fmla="*/ 14 w 56"/>
                  <a:gd name="T21" fmla="*/ 1 h 68"/>
                  <a:gd name="T22" fmla="*/ 12 w 56"/>
                  <a:gd name="T23" fmla="*/ 0 h 68"/>
                  <a:gd name="T24" fmla="*/ 2 w 56"/>
                  <a:gd name="T25" fmla="*/ 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68"/>
                  <a:gd name="T41" fmla="*/ 56 w 56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68">
                    <a:moveTo>
                      <a:pt x="5" y="10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1" y="66"/>
                    </a:lnTo>
                    <a:lnTo>
                      <a:pt x="25" y="68"/>
                    </a:lnTo>
                    <a:lnTo>
                      <a:pt x="29" y="68"/>
                    </a:lnTo>
                    <a:lnTo>
                      <a:pt x="54" y="59"/>
                    </a:lnTo>
                    <a:lnTo>
                      <a:pt x="56" y="55"/>
                    </a:lnTo>
                    <a:lnTo>
                      <a:pt x="56" y="51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E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3" name="Freeform 334"/>
              <p:cNvSpPr>
                <a:spLocks/>
              </p:cNvSpPr>
              <p:nvPr/>
            </p:nvSpPr>
            <p:spPr bwMode="auto">
              <a:xfrm rot="2760634">
                <a:off x="3455" y="2716"/>
                <a:ext cx="34" cy="45"/>
              </a:xfrm>
              <a:custGeom>
                <a:avLst/>
                <a:gdLst>
                  <a:gd name="T0" fmla="*/ 2 w 54"/>
                  <a:gd name="T1" fmla="*/ 5 h 64"/>
                  <a:gd name="T2" fmla="*/ 0 w 54"/>
                  <a:gd name="T3" fmla="*/ 7 h 64"/>
                  <a:gd name="T4" fmla="*/ 0 w 54"/>
                  <a:gd name="T5" fmla="*/ 9 h 64"/>
                  <a:gd name="T6" fmla="*/ 8 w 54"/>
                  <a:gd name="T7" fmla="*/ 30 h 64"/>
                  <a:gd name="T8" fmla="*/ 9 w 54"/>
                  <a:gd name="T9" fmla="*/ 32 h 64"/>
                  <a:gd name="T10" fmla="*/ 11 w 54"/>
                  <a:gd name="T11" fmla="*/ 32 h 64"/>
                  <a:gd name="T12" fmla="*/ 21 w 54"/>
                  <a:gd name="T13" fmla="*/ 27 h 64"/>
                  <a:gd name="T14" fmla="*/ 21 w 54"/>
                  <a:gd name="T15" fmla="*/ 25 h 64"/>
                  <a:gd name="T16" fmla="*/ 21 w 54"/>
                  <a:gd name="T17" fmla="*/ 23 h 64"/>
                  <a:gd name="T18" fmla="*/ 14 w 54"/>
                  <a:gd name="T19" fmla="*/ 2 h 64"/>
                  <a:gd name="T20" fmla="*/ 13 w 54"/>
                  <a:gd name="T21" fmla="*/ 1 h 64"/>
                  <a:gd name="T22" fmla="*/ 11 w 54"/>
                  <a:gd name="T23" fmla="*/ 0 h 64"/>
                  <a:gd name="T24" fmla="*/ 2 w 54"/>
                  <a:gd name="T25" fmla="*/ 5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64"/>
                  <a:gd name="T41" fmla="*/ 54 w 54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64">
                    <a:moveTo>
                      <a:pt x="5" y="10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1" y="61"/>
                    </a:lnTo>
                    <a:lnTo>
                      <a:pt x="23" y="64"/>
                    </a:lnTo>
                    <a:lnTo>
                      <a:pt x="29" y="64"/>
                    </a:lnTo>
                    <a:lnTo>
                      <a:pt x="52" y="55"/>
                    </a:lnTo>
                    <a:lnTo>
                      <a:pt x="54" y="51"/>
                    </a:lnTo>
                    <a:lnTo>
                      <a:pt x="54" y="47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E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4" name="Freeform 335"/>
              <p:cNvSpPr>
                <a:spLocks/>
              </p:cNvSpPr>
              <p:nvPr/>
            </p:nvSpPr>
            <p:spPr bwMode="auto">
              <a:xfrm rot="2760634">
                <a:off x="3455" y="2717"/>
                <a:ext cx="33" cy="42"/>
              </a:xfrm>
              <a:custGeom>
                <a:avLst/>
                <a:gdLst>
                  <a:gd name="T0" fmla="*/ 2 w 52"/>
                  <a:gd name="T1" fmla="*/ 5 h 59"/>
                  <a:gd name="T2" fmla="*/ 0 w 52"/>
                  <a:gd name="T3" fmla="*/ 6 h 59"/>
                  <a:gd name="T4" fmla="*/ 0 w 52"/>
                  <a:gd name="T5" fmla="*/ 8 h 59"/>
                  <a:gd name="T6" fmla="*/ 8 w 52"/>
                  <a:gd name="T7" fmla="*/ 29 h 59"/>
                  <a:gd name="T8" fmla="*/ 10 w 52"/>
                  <a:gd name="T9" fmla="*/ 30 h 59"/>
                  <a:gd name="T10" fmla="*/ 11 w 52"/>
                  <a:gd name="T11" fmla="*/ 30 h 59"/>
                  <a:gd name="T12" fmla="*/ 20 w 52"/>
                  <a:gd name="T13" fmla="*/ 26 h 59"/>
                  <a:gd name="T14" fmla="*/ 21 w 52"/>
                  <a:gd name="T15" fmla="*/ 25 h 59"/>
                  <a:gd name="T16" fmla="*/ 21 w 52"/>
                  <a:gd name="T17" fmla="*/ 23 h 59"/>
                  <a:gd name="T18" fmla="*/ 13 w 52"/>
                  <a:gd name="T19" fmla="*/ 2 h 59"/>
                  <a:gd name="T20" fmla="*/ 13 w 52"/>
                  <a:gd name="T21" fmla="*/ 1 h 59"/>
                  <a:gd name="T22" fmla="*/ 11 w 52"/>
                  <a:gd name="T23" fmla="*/ 0 h 59"/>
                  <a:gd name="T24" fmla="*/ 2 w 52"/>
                  <a:gd name="T25" fmla="*/ 5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59"/>
                  <a:gd name="T41" fmla="*/ 52 w 52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59">
                    <a:moveTo>
                      <a:pt x="5" y="10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19" y="57"/>
                    </a:lnTo>
                    <a:lnTo>
                      <a:pt x="23" y="59"/>
                    </a:lnTo>
                    <a:lnTo>
                      <a:pt x="27" y="59"/>
                    </a:lnTo>
                    <a:lnTo>
                      <a:pt x="50" y="51"/>
                    </a:lnTo>
                    <a:lnTo>
                      <a:pt x="52" y="49"/>
                    </a:lnTo>
                    <a:lnTo>
                      <a:pt x="52" y="45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5" name="Freeform 336"/>
              <p:cNvSpPr>
                <a:spLocks/>
              </p:cNvSpPr>
              <p:nvPr/>
            </p:nvSpPr>
            <p:spPr bwMode="auto">
              <a:xfrm rot="2760634">
                <a:off x="3456" y="2718"/>
                <a:ext cx="30" cy="40"/>
              </a:xfrm>
              <a:custGeom>
                <a:avLst/>
                <a:gdLst>
                  <a:gd name="T0" fmla="*/ 2 w 47"/>
                  <a:gd name="T1" fmla="*/ 4 h 57"/>
                  <a:gd name="T2" fmla="*/ 0 w 47"/>
                  <a:gd name="T3" fmla="*/ 6 h 57"/>
                  <a:gd name="T4" fmla="*/ 0 w 47"/>
                  <a:gd name="T5" fmla="*/ 8 h 57"/>
                  <a:gd name="T6" fmla="*/ 7 w 47"/>
                  <a:gd name="T7" fmla="*/ 26 h 57"/>
                  <a:gd name="T8" fmla="*/ 8 w 47"/>
                  <a:gd name="T9" fmla="*/ 28 h 57"/>
                  <a:gd name="T10" fmla="*/ 10 w 47"/>
                  <a:gd name="T11" fmla="*/ 28 h 57"/>
                  <a:gd name="T12" fmla="*/ 19 w 47"/>
                  <a:gd name="T13" fmla="*/ 24 h 57"/>
                  <a:gd name="T14" fmla="*/ 19 w 47"/>
                  <a:gd name="T15" fmla="*/ 22 h 57"/>
                  <a:gd name="T16" fmla="*/ 19 w 47"/>
                  <a:gd name="T17" fmla="*/ 20 h 57"/>
                  <a:gd name="T18" fmla="*/ 12 w 47"/>
                  <a:gd name="T19" fmla="*/ 2 h 57"/>
                  <a:gd name="T20" fmla="*/ 11 w 47"/>
                  <a:gd name="T21" fmla="*/ 0 h 57"/>
                  <a:gd name="T22" fmla="*/ 10 w 47"/>
                  <a:gd name="T23" fmla="*/ 0 h 57"/>
                  <a:gd name="T24" fmla="*/ 2 w 47"/>
                  <a:gd name="T25" fmla="*/ 4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57"/>
                  <a:gd name="T41" fmla="*/ 47 w 47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57">
                    <a:moveTo>
                      <a:pt x="4" y="8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18" y="53"/>
                    </a:lnTo>
                    <a:lnTo>
                      <a:pt x="20" y="57"/>
                    </a:lnTo>
                    <a:lnTo>
                      <a:pt x="24" y="57"/>
                    </a:lnTo>
                    <a:lnTo>
                      <a:pt x="45" y="49"/>
                    </a:lnTo>
                    <a:lnTo>
                      <a:pt x="47" y="45"/>
                    </a:lnTo>
                    <a:lnTo>
                      <a:pt x="47" y="41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C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6" name="Freeform 337"/>
              <p:cNvSpPr>
                <a:spLocks/>
              </p:cNvSpPr>
              <p:nvPr/>
            </p:nvSpPr>
            <p:spPr bwMode="auto">
              <a:xfrm rot="2760634">
                <a:off x="3458" y="2720"/>
                <a:ext cx="28" cy="38"/>
              </a:xfrm>
              <a:custGeom>
                <a:avLst/>
                <a:gdLst>
                  <a:gd name="T0" fmla="*/ 1 w 45"/>
                  <a:gd name="T1" fmla="*/ 4 h 53"/>
                  <a:gd name="T2" fmla="*/ 0 w 45"/>
                  <a:gd name="T3" fmla="*/ 6 h 53"/>
                  <a:gd name="T4" fmla="*/ 0 w 45"/>
                  <a:gd name="T5" fmla="*/ 7 h 53"/>
                  <a:gd name="T6" fmla="*/ 6 w 45"/>
                  <a:gd name="T7" fmla="*/ 25 h 53"/>
                  <a:gd name="T8" fmla="*/ 7 w 45"/>
                  <a:gd name="T9" fmla="*/ 27 h 53"/>
                  <a:gd name="T10" fmla="*/ 9 w 45"/>
                  <a:gd name="T11" fmla="*/ 27 h 53"/>
                  <a:gd name="T12" fmla="*/ 16 w 45"/>
                  <a:gd name="T13" fmla="*/ 23 h 53"/>
                  <a:gd name="T14" fmla="*/ 17 w 45"/>
                  <a:gd name="T15" fmla="*/ 22 h 53"/>
                  <a:gd name="T16" fmla="*/ 17 w 45"/>
                  <a:gd name="T17" fmla="*/ 20 h 53"/>
                  <a:gd name="T18" fmla="*/ 11 w 45"/>
                  <a:gd name="T19" fmla="*/ 2 h 53"/>
                  <a:gd name="T20" fmla="*/ 10 w 45"/>
                  <a:gd name="T21" fmla="*/ 0 h 53"/>
                  <a:gd name="T22" fmla="*/ 9 w 45"/>
                  <a:gd name="T23" fmla="*/ 0 h 53"/>
                  <a:gd name="T24" fmla="*/ 1 w 45"/>
                  <a:gd name="T25" fmla="*/ 4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3"/>
                  <a:gd name="T41" fmla="*/ 45 w 45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3">
                    <a:moveTo>
                      <a:pt x="4" y="8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16" y="49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41" y="45"/>
                    </a:lnTo>
                    <a:lnTo>
                      <a:pt x="45" y="43"/>
                    </a:lnTo>
                    <a:lnTo>
                      <a:pt x="45" y="39"/>
                    </a:lnTo>
                    <a:lnTo>
                      <a:pt x="28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C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7" name="Freeform 338"/>
              <p:cNvSpPr>
                <a:spLocks/>
              </p:cNvSpPr>
              <p:nvPr/>
            </p:nvSpPr>
            <p:spPr bwMode="auto">
              <a:xfrm rot="2760634">
                <a:off x="3459" y="2722"/>
                <a:ext cx="26" cy="34"/>
              </a:xfrm>
              <a:custGeom>
                <a:avLst/>
                <a:gdLst>
                  <a:gd name="T0" fmla="*/ 1 w 41"/>
                  <a:gd name="T1" fmla="*/ 4 h 49"/>
                  <a:gd name="T2" fmla="*/ 0 w 41"/>
                  <a:gd name="T3" fmla="*/ 5 h 49"/>
                  <a:gd name="T4" fmla="*/ 0 w 41"/>
                  <a:gd name="T5" fmla="*/ 7 h 49"/>
                  <a:gd name="T6" fmla="*/ 6 w 41"/>
                  <a:gd name="T7" fmla="*/ 23 h 49"/>
                  <a:gd name="T8" fmla="*/ 7 w 41"/>
                  <a:gd name="T9" fmla="*/ 24 h 49"/>
                  <a:gd name="T10" fmla="*/ 8 w 41"/>
                  <a:gd name="T11" fmla="*/ 24 h 49"/>
                  <a:gd name="T12" fmla="*/ 15 w 41"/>
                  <a:gd name="T13" fmla="*/ 19 h 49"/>
                  <a:gd name="T14" fmla="*/ 16 w 41"/>
                  <a:gd name="T15" fmla="*/ 19 h 49"/>
                  <a:gd name="T16" fmla="*/ 16 w 41"/>
                  <a:gd name="T17" fmla="*/ 17 h 49"/>
                  <a:gd name="T18" fmla="*/ 10 w 41"/>
                  <a:gd name="T19" fmla="*/ 2 h 49"/>
                  <a:gd name="T20" fmla="*/ 10 w 41"/>
                  <a:gd name="T21" fmla="*/ 0 h 49"/>
                  <a:gd name="T22" fmla="*/ 8 w 41"/>
                  <a:gd name="T23" fmla="*/ 0 h 49"/>
                  <a:gd name="T24" fmla="*/ 1 w 41"/>
                  <a:gd name="T25" fmla="*/ 4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9"/>
                  <a:gd name="T41" fmla="*/ 41 w 41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9">
                    <a:moveTo>
                      <a:pt x="2" y="8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14" y="47"/>
                    </a:lnTo>
                    <a:lnTo>
                      <a:pt x="18" y="49"/>
                    </a:lnTo>
                    <a:lnTo>
                      <a:pt x="20" y="49"/>
                    </a:lnTo>
                    <a:lnTo>
                      <a:pt x="37" y="41"/>
                    </a:lnTo>
                    <a:lnTo>
                      <a:pt x="41" y="39"/>
                    </a:lnTo>
                    <a:lnTo>
                      <a:pt x="41" y="35"/>
                    </a:lnTo>
                    <a:lnTo>
                      <a:pt x="26" y="4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D0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8" name="Freeform 339"/>
              <p:cNvSpPr>
                <a:spLocks/>
              </p:cNvSpPr>
              <p:nvPr/>
            </p:nvSpPr>
            <p:spPr bwMode="auto">
              <a:xfrm rot="2760634">
                <a:off x="3460" y="2723"/>
                <a:ext cx="24" cy="32"/>
              </a:xfrm>
              <a:custGeom>
                <a:avLst/>
                <a:gdLst>
                  <a:gd name="T0" fmla="*/ 1 w 37"/>
                  <a:gd name="T1" fmla="*/ 4 h 45"/>
                  <a:gd name="T2" fmla="*/ 0 w 37"/>
                  <a:gd name="T3" fmla="*/ 5 h 45"/>
                  <a:gd name="T4" fmla="*/ 0 w 37"/>
                  <a:gd name="T5" fmla="*/ 6 h 45"/>
                  <a:gd name="T6" fmla="*/ 6 w 37"/>
                  <a:gd name="T7" fmla="*/ 22 h 45"/>
                  <a:gd name="T8" fmla="*/ 6 w 37"/>
                  <a:gd name="T9" fmla="*/ 23 h 45"/>
                  <a:gd name="T10" fmla="*/ 8 w 37"/>
                  <a:gd name="T11" fmla="*/ 23 h 45"/>
                  <a:gd name="T12" fmla="*/ 15 w 37"/>
                  <a:gd name="T13" fmla="*/ 20 h 45"/>
                  <a:gd name="T14" fmla="*/ 16 w 37"/>
                  <a:gd name="T15" fmla="*/ 18 h 45"/>
                  <a:gd name="T16" fmla="*/ 16 w 37"/>
                  <a:gd name="T17" fmla="*/ 16 h 45"/>
                  <a:gd name="T18" fmla="*/ 9 w 37"/>
                  <a:gd name="T19" fmla="*/ 1 h 45"/>
                  <a:gd name="T20" fmla="*/ 8 w 37"/>
                  <a:gd name="T21" fmla="*/ 0 h 45"/>
                  <a:gd name="T22" fmla="*/ 8 w 37"/>
                  <a:gd name="T23" fmla="*/ 0 h 45"/>
                  <a:gd name="T24" fmla="*/ 1 w 37"/>
                  <a:gd name="T25" fmla="*/ 4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5"/>
                  <a:gd name="T41" fmla="*/ 37 w 37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5">
                    <a:moveTo>
                      <a:pt x="2" y="8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14" y="43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35" y="39"/>
                    </a:lnTo>
                    <a:lnTo>
                      <a:pt x="37" y="37"/>
                    </a:lnTo>
                    <a:lnTo>
                      <a:pt x="37" y="3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D0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09" name="Freeform 340"/>
              <p:cNvSpPr>
                <a:spLocks/>
              </p:cNvSpPr>
              <p:nvPr/>
            </p:nvSpPr>
            <p:spPr bwMode="auto">
              <a:xfrm rot="2760634">
                <a:off x="3460" y="2724"/>
                <a:ext cx="24" cy="30"/>
              </a:xfrm>
              <a:custGeom>
                <a:avLst/>
                <a:gdLst>
                  <a:gd name="T0" fmla="*/ 1 w 37"/>
                  <a:gd name="T1" fmla="*/ 3 h 41"/>
                  <a:gd name="T2" fmla="*/ 0 w 37"/>
                  <a:gd name="T3" fmla="*/ 5 h 41"/>
                  <a:gd name="T4" fmla="*/ 0 w 37"/>
                  <a:gd name="T5" fmla="*/ 7 h 41"/>
                  <a:gd name="T6" fmla="*/ 6 w 37"/>
                  <a:gd name="T7" fmla="*/ 21 h 41"/>
                  <a:gd name="T8" fmla="*/ 6 w 37"/>
                  <a:gd name="T9" fmla="*/ 22 h 41"/>
                  <a:gd name="T10" fmla="*/ 8 w 37"/>
                  <a:gd name="T11" fmla="*/ 22 h 41"/>
                  <a:gd name="T12" fmla="*/ 15 w 37"/>
                  <a:gd name="T13" fmla="*/ 19 h 41"/>
                  <a:gd name="T14" fmla="*/ 16 w 37"/>
                  <a:gd name="T15" fmla="*/ 18 h 41"/>
                  <a:gd name="T16" fmla="*/ 16 w 37"/>
                  <a:gd name="T17" fmla="*/ 15 h 41"/>
                  <a:gd name="T18" fmla="*/ 9 w 37"/>
                  <a:gd name="T19" fmla="*/ 1 h 41"/>
                  <a:gd name="T20" fmla="*/ 8 w 37"/>
                  <a:gd name="T21" fmla="*/ 0 h 41"/>
                  <a:gd name="T22" fmla="*/ 8 w 37"/>
                  <a:gd name="T23" fmla="*/ 0 h 41"/>
                  <a:gd name="T24" fmla="*/ 1 w 37"/>
                  <a:gd name="T25" fmla="*/ 3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1"/>
                  <a:gd name="T41" fmla="*/ 37 w 37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1">
                    <a:moveTo>
                      <a:pt x="2" y="6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14" y="39"/>
                    </a:lnTo>
                    <a:lnTo>
                      <a:pt x="16" y="41"/>
                    </a:lnTo>
                    <a:lnTo>
                      <a:pt x="18" y="41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29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0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0" name="Freeform 341"/>
              <p:cNvSpPr>
                <a:spLocks/>
              </p:cNvSpPr>
              <p:nvPr/>
            </p:nvSpPr>
            <p:spPr bwMode="auto">
              <a:xfrm rot="2760634">
                <a:off x="3462" y="2726"/>
                <a:ext cx="20" cy="26"/>
              </a:xfrm>
              <a:custGeom>
                <a:avLst/>
                <a:gdLst>
                  <a:gd name="T0" fmla="*/ 1 w 33"/>
                  <a:gd name="T1" fmla="*/ 3 h 37"/>
                  <a:gd name="T2" fmla="*/ 0 w 33"/>
                  <a:gd name="T3" fmla="*/ 4 h 37"/>
                  <a:gd name="T4" fmla="*/ 0 w 33"/>
                  <a:gd name="T5" fmla="*/ 5 h 37"/>
                  <a:gd name="T6" fmla="*/ 4 w 33"/>
                  <a:gd name="T7" fmla="*/ 18 h 37"/>
                  <a:gd name="T8" fmla="*/ 5 w 33"/>
                  <a:gd name="T9" fmla="*/ 18 h 37"/>
                  <a:gd name="T10" fmla="*/ 6 w 33"/>
                  <a:gd name="T11" fmla="*/ 18 h 37"/>
                  <a:gd name="T12" fmla="*/ 12 w 33"/>
                  <a:gd name="T13" fmla="*/ 15 h 37"/>
                  <a:gd name="T14" fmla="*/ 12 w 33"/>
                  <a:gd name="T15" fmla="*/ 14 h 37"/>
                  <a:gd name="T16" fmla="*/ 12 w 33"/>
                  <a:gd name="T17" fmla="*/ 13 h 37"/>
                  <a:gd name="T18" fmla="*/ 7 w 33"/>
                  <a:gd name="T19" fmla="*/ 1 h 37"/>
                  <a:gd name="T20" fmla="*/ 7 w 33"/>
                  <a:gd name="T21" fmla="*/ 0 h 37"/>
                  <a:gd name="T22" fmla="*/ 6 w 33"/>
                  <a:gd name="T23" fmla="*/ 0 h 37"/>
                  <a:gd name="T24" fmla="*/ 1 w 33"/>
                  <a:gd name="T25" fmla="*/ 3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7"/>
                  <a:gd name="T41" fmla="*/ 33 w 33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7">
                    <a:moveTo>
                      <a:pt x="2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31" y="31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1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1" name="Freeform 342"/>
              <p:cNvSpPr>
                <a:spLocks/>
              </p:cNvSpPr>
              <p:nvPr/>
            </p:nvSpPr>
            <p:spPr bwMode="auto">
              <a:xfrm rot="2760634">
                <a:off x="3463" y="2727"/>
                <a:ext cx="18" cy="24"/>
              </a:xfrm>
              <a:custGeom>
                <a:avLst/>
                <a:gdLst>
                  <a:gd name="T0" fmla="*/ 1 w 29"/>
                  <a:gd name="T1" fmla="*/ 3 h 33"/>
                  <a:gd name="T2" fmla="*/ 0 w 29"/>
                  <a:gd name="T3" fmla="*/ 4 h 33"/>
                  <a:gd name="T4" fmla="*/ 0 w 29"/>
                  <a:gd name="T5" fmla="*/ 4 h 33"/>
                  <a:gd name="T6" fmla="*/ 4 w 29"/>
                  <a:gd name="T7" fmla="*/ 17 h 33"/>
                  <a:gd name="T8" fmla="*/ 4 w 29"/>
                  <a:gd name="T9" fmla="*/ 17 h 33"/>
                  <a:gd name="T10" fmla="*/ 6 w 29"/>
                  <a:gd name="T11" fmla="*/ 17 h 33"/>
                  <a:gd name="T12" fmla="*/ 11 w 29"/>
                  <a:gd name="T13" fmla="*/ 15 h 33"/>
                  <a:gd name="T14" fmla="*/ 11 w 29"/>
                  <a:gd name="T15" fmla="*/ 15 h 33"/>
                  <a:gd name="T16" fmla="*/ 11 w 29"/>
                  <a:gd name="T17" fmla="*/ 13 h 33"/>
                  <a:gd name="T18" fmla="*/ 7 w 29"/>
                  <a:gd name="T19" fmla="*/ 1 h 33"/>
                  <a:gd name="T20" fmla="*/ 6 w 29"/>
                  <a:gd name="T21" fmla="*/ 0 h 33"/>
                  <a:gd name="T22" fmla="*/ 6 w 29"/>
                  <a:gd name="T23" fmla="*/ 0 h 33"/>
                  <a:gd name="T24" fmla="*/ 1 w 29"/>
                  <a:gd name="T25" fmla="*/ 3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3"/>
                  <a:gd name="T41" fmla="*/ 29 w 29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3">
                    <a:moveTo>
                      <a:pt x="2" y="6"/>
                    </a:moveTo>
                    <a:lnTo>
                      <a:pt x="0" y="8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1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2" name="Freeform 343"/>
              <p:cNvSpPr>
                <a:spLocks/>
              </p:cNvSpPr>
              <p:nvPr/>
            </p:nvSpPr>
            <p:spPr bwMode="auto">
              <a:xfrm rot="2760634">
                <a:off x="3464" y="2729"/>
                <a:ext cx="16" cy="20"/>
              </a:xfrm>
              <a:custGeom>
                <a:avLst/>
                <a:gdLst>
                  <a:gd name="T0" fmla="*/ 1 w 25"/>
                  <a:gd name="T1" fmla="*/ 2 h 29"/>
                  <a:gd name="T2" fmla="*/ 0 w 25"/>
                  <a:gd name="T3" fmla="*/ 3 h 29"/>
                  <a:gd name="T4" fmla="*/ 0 w 25"/>
                  <a:gd name="T5" fmla="*/ 4 h 29"/>
                  <a:gd name="T6" fmla="*/ 3 w 25"/>
                  <a:gd name="T7" fmla="*/ 13 h 29"/>
                  <a:gd name="T8" fmla="*/ 4 w 25"/>
                  <a:gd name="T9" fmla="*/ 14 h 29"/>
                  <a:gd name="T10" fmla="*/ 5 w 25"/>
                  <a:gd name="T11" fmla="*/ 14 h 29"/>
                  <a:gd name="T12" fmla="*/ 10 w 25"/>
                  <a:gd name="T13" fmla="*/ 12 h 29"/>
                  <a:gd name="T14" fmla="*/ 10 w 25"/>
                  <a:gd name="T15" fmla="*/ 11 h 29"/>
                  <a:gd name="T16" fmla="*/ 10 w 25"/>
                  <a:gd name="T17" fmla="*/ 10 h 29"/>
                  <a:gd name="T18" fmla="*/ 6 w 25"/>
                  <a:gd name="T19" fmla="*/ 1 h 29"/>
                  <a:gd name="T20" fmla="*/ 6 w 25"/>
                  <a:gd name="T21" fmla="*/ 0 h 29"/>
                  <a:gd name="T22" fmla="*/ 5 w 25"/>
                  <a:gd name="T23" fmla="*/ 0 h 29"/>
                  <a:gd name="T24" fmla="*/ 1 w 25"/>
                  <a:gd name="T25" fmla="*/ 2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9"/>
                  <a:gd name="T41" fmla="*/ 25 w 25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9">
                    <a:moveTo>
                      <a:pt x="2" y="4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3" name="Freeform 344"/>
              <p:cNvSpPr>
                <a:spLocks/>
              </p:cNvSpPr>
              <p:nvPr/>
            </p:nvSpPr>
            <p:spPr bwMode="auto">
              <a:xfrm rot="2760634">
                <a:off x="3465" y="2730"/>
                <a:ext cx="14" cy="18"/>
              </a:xfrm>
              <a:custGeom>
                <a:avLst/>
                <a:gdLst>
                  <a:gd name="T0" fmla="*/ 1 w 21"/>
                  <a:gd name="T1" fmla="*/ 2 h 25"/>
                  <a:gd name="T2" fmla="*/ 0 w 21"/>
                  <a:gd name="T3" fmla="*/ 3 h 25"/>
                  <a:gd name="T4" fmla="*/ 0 w 21"/>
                  <a:gd name="T5" fmla="*/ 3 h 25"/>
                  <a:gd name="T6" fmla="*/ 3 w 21"/>
                  <a:gd name="T7" fmla="*/ 12 h 25"/>
                  <a:gd name="T8" fmla="*/ 5 w 21"/>
                  <a:gd name="T9" fmla="*/ 13 h 25"/>
                  <a:gd name="T10" fmla="*/ 5 w 21"/>
                  <a:gd name="T11" fmla="*/ 13 h 25"/>
                  <a:gd name="T12" fmla="*/ 9 w 21"/>
                  <a:gd name="T13" fmla="*/ 11 h 25"/>
                  <a:gd name="T14" fmla="*/ 9 w 21"/>
                  <a:gd name="T15" fmla="*/ 11 h 25"/>
                  <a:gd name="T16" fmla="*/ 9 w 21"/>
                  <a:gd name="T17" fmla="*/ 10 h 25"/>
                  <a:gd name="T18" fmla="*/ 5 w 21"/>
                  <a:gd name="T19" fmla="*/ 1 h 25"/>
                  <a:gd name="T20" fmla="*/ 5 w 21"/>
                  <a:gd name="T21" fmla="*/ 0 h 25"/>
                  <a:gd name="T22" fmla="*/ 5 w 21"/>
                  <a:gd name="T23" fmla="*/ 0 h 25"/>
                  <a:gd name="T24" fmla="*/ 1 w 21"/>
                  <a:gd name="T25" fmla="*/ 2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5"/>
                  <a:gd name="T41" fmla="*/ 21 w 21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5">
                    <a:moveTo>
                      <a:pt x="2" y="4"/>
                    </a:moveTo>
                    <a:lnTo>
                      <a:pt x="0" y="6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4" name="Freeform 345"/>
              <p:cNvSpPr>
                <a:spLocks/>
              </p:cNvSpPr>
              <p:nvPr/>
            </p:nvSpPr>
            <p:spPr bwMode="auto">
              <a:xfrm rot="2760634">
                <a:off x="3465" y="2732"/>
                <a:ext cx="14" cy="14"/>
              </a:xfrm>
              <a:custGeom>
                <a:avLst/>
                <a:gdLst>
                  <a:gd name="T0" fmla="*/ 1 w 21"/>
                  <a:gd name="T1" fmla="*/ 2 h 21"/>
                  <a:gd name="T2" fmla="*/ 0 w 21"/>
                  <a:gd name="T3" fmla="*/ 2 h 21"/>
                  <a:gd name="T4" fmla="*/ 0 w 21"/>
                  <a:gd name="T5" fmla="*/ 3 h 21"/>
                  <a:gd name="T6" fmla="*/ 3 w 21"/>
                  <a:gd name="T7" fmla="*/ 9 h 21"/>
                  <a:gd name="T8" fmla="*/ 5 w 21"/>
                  <a:gd name="T9" fmla="*/ 9 h 21"/>
                  <a:gd name="T10" fmla="*/ 5 w 21"/>
                  <a:gd name="T11" fmla="*/ 9 h 21"/>
                  <a:gd name="T12" fmla="*/ 9 w 21"/>
                  <a:gd name="T13" fmla="*/ 7 h 21"/>
                  <a:gd name="T14" fmla="*/ 9 w 21"/>
                  <a:gd name="T15" fmla="*/ 7 h 21"/>
                  <a:gd name="T16" fmla="*/ 9 w 21"/>
                  <a:gd name="T17" fmla="*/ 7 h 21"/>
                  <a:gd name="T18" fmla="*/ 5 w 21"/>
                  <a:gd name="T19" fmla="*/ 1 h 21"/>
                  <a:gd name="T20" fmla="*/ 5 w 21"/>
                  <a:gd name="T21" fmla="*/ 0 h 21"/>
                  <a:gd name="T22" fmla="*/ 5 w 21"/>
                  <a:gd name="T23" fmla="*/ 0 h 21"/>
                  <a:gd name="T24" fmla="*/ 1 w 21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1"/>
                  <a:gd name="T41" fmla="*/ 21 w 21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1">
                    <a:moveTo>
                      <a:pt x="2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2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5" name="Freeform 346"/>
              <p:cNvSpPr>
                <a:spLocks/>
              </p:cNvSpPr>
              <p:nvPr/>
            </p:nvSpPr>
            <p:spPr bwMode="auto">
              <a:xfrm rot="2760634">
                <a:off x="3467" y="2733"/>
                <a:ext cx="10" cy="12"/>
              </a:xfrm>
              <a:custGeom>
                <a:avLst/>
                <a:gdLst>
                  <a:gd name="T0" fmla="*/ 1 w 17"/>
                  <a:gd name="T1" fmla="*/ 1 h 17"/>
                  <a:gd name="T2" fmla="*/ 0 w 17"/>
                  <a:gd name="T3" fmla="*/ 2 h 17"/>
                  <a:gd name="T4" fmla="*/ 0 w 17"/>
                  <a:gd name="T5" fmla="*/ 2 h 17"/>
                  <a:gd name="T6" fmla="*/ 2 w 17"/>
                  <a:gd name="T7" fmla="*/ 8 h 17"/>
                  <a:gd name="T8" fmla="*/ 3 w 17"/>
                  <a:gd name="T9" fmla="*/ 8 h 17"/>
                  <a:gd name="T10" fmla="*/ 3 w 17"/>
                  <a:gd name="T11" fmla="*/ 8 h 17"/>
                  <a:gd name="T12" fmla="*/ 5 w 17"/>
                  <a:gd name="T13" fmla="*/ 8 h 17"/>
                  <a:gd name="T14" fmla="*/ 6 w 17"/>
                  <a:gd name="T15" fmla="*/ 8 h 17"/>
                  <a:gd name="T16" fmla="*/ 6 w 17"/>
                  <a:gd name="T17" fmla="*/ 6 h 17"/>
                  <a:gd name="T18" fmla="*/ 4 w 17"/>
                  <a:gd name="T19" fmla="*/ 1 h 17"/>
                  <a:gd name="T20" fmla="*/ 4 w 17"/>
                  <a:gd name="T21" fmla="*/ 0 h 17"/>
                  <a:gd name="T22" fmla="*/ 3 w 17"/>
                  <a:gd name="T23" fmla="*/ 0 h 17"/>
                  <a:gd name="T24" fmla="*/ 1 w 17"/>
                  <a:gd name="T25" fmla="*/ 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2" y="2"/>
                    </a:moveTo>
                    <a:lnTo>
                      <a:pt x="0" y="4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2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6" name="Freeform 347"/>
              <p:cNvSpPr>
                <a:spLocks/>
              </p:cNvSpPr>
              <p:nvPr/>
            </p:nvSpPr>
            <p:spPr bwMode="auto">
              <a:xfrm rot="2760634">
                <a:off x="3468" y="2734"/>
                <a:ext cx="7" cy="10"/>
              </a:xfrm>
              <a:custGeom>
                <a:avLst/>
                <a:gdLst>
                  <a:gd name="T0" fmla="*/ 0 w 12"/>
                  <a:gd name="T1" fmla="*/ 2 h 13"/>
                  <a:gd name="T2" fmla="*/ 0 w 12"/>
                  <a:gd name="T3" fmla="*/ 2 h 13"/>
                  <a:gd name="T4" fmla="*/ 0 w 12"/>
                  <a:gd name="T5" fmla="*/ 3 h 13"/>
                  <a:gd name="T6" fmla="*/ 1 w 12"/>
                  <a:gd name="T7" fmla="*/ 8 h 13"/>
                  <a:gd name="T8" fmla="*/ 2 w 12"/>
                  <a:gd name="T9" fmla="*/ 8 h 13"/>
                  <a:gd name="T10" fmla="*/ 2 w 12"/>
                  <a:gd name="T11" fmla="*/ 8 h 13"/>
                  <a:gd name="T12" fmla="*/ 4 w 12"/>
                  <a:gd name="T13" fmla="*/ 6 h 13"/>
                  <a:gd name="T14" fmla="*/ 4 w 12"/>
                  <a:gd name="T15" fmla="*/ 6 h 13"/>
                  <a:gd name="T16" fmla="*/ 4 w 12"/>
                  <a:gd name="T17" fmla="*/ 5 h 13"/>
                  <a:gd name="T18" fmla="*/ 3 w 12"/>
                  <a:gd name="T19" fmla="*/ 0 h 13"/>
                  <a:gd name="T20" fmla="*/ 3 w 12"/>
                  <a:gd name="T21" fmla="*/ 0 h 13"/>
                  <a:gd name="T22" fmla="*/ 2 w 12"/>
                  <a:gd name="T23" fmla="*/ 0 h 13"/>
                  <a:gd name="T24" fmla="*/ 0 w 12"/>
                  <a:gd name="T25" fmla="*/ 2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13"/>
                  <a:gd name="T41" fmla="*/ 12 w 12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7" name="Freeform 348"/>
              <p:cNvSpPr>
                <a:spLocks/>
              </p:cNvSpPr>
              <p:nvPr/>
            </p:nvSpPr>
            <p:spPr bwMode="auto">
              <a:xfrm rot="2760634">
                <a:off x="3469" y="2736"/>
                <a:ext cx="5" cy="6"/>
              </a:xfrm>
              <a:custGeom>
                <a:avLst/>
                <a:gdLst>
                  <a:gd name="T0" fmla="*/ 0 w 8"/>
                  <a:gd name="T1" fmla="*/ 1 h 9"/>
                  <a:gd name="T2" fmla="*/ 0 w 8"/>
                  <a:gd name="T3" fmla="*/ 1 h 9"/>
                  <a:gd name="T4" fmla="*/ 1 w 8"/>
                  <a:gd name="T5" fmla="*/ 4 h 9"/>
                  <a:gd name="T6" fmla="*/ 2 w 8"/>
                  <a:gd name="T7" fmla="*/ 4 h 9"/>
                  <a:gd name="T8" fmla="*/ 2 w 8"/>
                  <a:gd name="T9" fmla="*/ 4 h 9"/>
                  <a:gd name="T10" fmla="*/ 3 w 8"/>
                  <a:gd name="T11" fmla="*/ 3 h 9"/>
                  <a:gd name="T12" fmla="*/ 3 w 8"/>
                  <a:gd name="T13" fmla="*/ 3 h 9"/>
                  <a:gd name="T14" fmla="*/ 3 w 8"/>
                  <a:gd name="T15" fmla="*/ 0 h 9"/>
                  <a:gd name="T16" fmla="*/ 2 w 8"/>
                  <a:gd name="T17" fmla="*/ 0 h 9"/>
                  <a:gd name="T18" fmla="*/ 2 w 8"/>
                  <a:gd name="T19" fmla="*/ 0 h 9"/>
                  <a:gd name="T20" fmla="*/ 0 w 8"/>
                  <a:gd name="T21" fmla="*/ 1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9"/>
                  <a:gd name="T35" fmla="*/ 8 w 8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9">
                    <a:moveTo>
                      <a:pt x="0" y="3"/>
                    </a:moveTo>
                    <a:lnTo>
                      <a:pt x="0" y="3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7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8" name="Freeform 349"/>
              <p:cNvSpPr>
                <a:spLocks/>
              </p:cNvSpPr>
              <p:nvPr/>
            </p:nvSpPr>
            <p:spPr bwMode="auto">
              <a:xfrm rot="2760634">
                <a:off x="3469" y="2737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2 w 4"/>
                  <a:gd name="T7" fmla="*/ 2 h 4"/>
                  <a:gd name="T8" fmla="*/ 2 w 4"/>
                  <a:gd name="T9" fmla="*/ 2 h 4"/>
                  <a:gd name="T10" fmla="*/ 2 w 4"/>
                  <a:gd name="T11" fmla="*/ 2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0 w 4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319" name="Freeform 350"/>
              <p:cNvSpPr>
                <a:spLocks/>
              </p:cNvSpPr>
              <p:nvPr/>
            </p:nvSpPr>
            <p:spPr bwMode="auto">
              <a:xfrm rot="4599068">
                <a:off x="3312" y="2629"/>
                <a:ext cx="156" cy="187"/>
              </a:xfrm>
              <a:custGeom>
                <a:avLst/>
                <a:gdLst>
                  <a:gd name="T0" fmla="*/ 0 w 244"/>
                  <a:gd name="T1" fmla="*/ 19 h 262"/>
                  <a:gd name="T2" fmla="*/ 42 w 244"/>
                  <a:gd name="T3" fmla="*/ 133 h 262"/>
                  <a:gd name="T4" fmla="*/ 100 w 244"/>
                  <a:gd name="T5" fmla="*/ 0 h 262"/>
                  <a:gd name="T6" fmla="*/ 0 w 244"/>
                  <a:gd name="T7" fmla="*/ 19 h 2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262"/>
                  <a:gd name="T14" fmla="*/ 244 w 244"/>
                  <a:gd name="T15" fmla="*/ 262 h 2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262">
                    <a:moveTo>
                      <a:pt x="0" y="37"/>
                    </a:moveTo>
                    <a:lnTo>
                      <a:pt x="104" y="262"/>
                    </a:lnTo>
                    <a:lnTo>
                      <a:pt x="24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3" name="Group 351"/>
            <p:cNvGrpSpPr>
              <a:grpSpLocks/>
            </p:cNvGrpSpPr>
            <p:nvPr/>
          </p:nvGrpSpPr>
          <p:grpSpPr bwMode="auto">
            <a:xfrm rot="-3311685">
              <a:off x="3325" y="3474"/>
              <a:ext cx="304" cy="250"/>
              <a:chOff x="3296" y="2582"/>
              <a:chExt cx="304" cy="250"/>
            </a:xfrm>
          </p:grpSpPr>
          <p:sp>
            <p:nvSpPr>
              <p:cNvPr id="148" name="Freeform 352"/>
              <p:cNvSpPr>
                <a:spLocks/>
              </p:cNvSpPr>
              <p:nvPr/>
            </p:nvSpPr>
            <p:spPr bwMode="auto">
              <a:xfrm rot="422387" flipV="1">
                <a:off x="3361" y="2582"/>
                <a:ext cx="156" cy="187"/>
              </a:xfrm>
              <a:custGeom>
                <a:avLst/>
                <a:gdLst>
                  <a:gd name="T0" fmla="*/ 0 w 244"/>
                  <a:gd name="T1" fmla="*/ 19 h 262"/>
                  <a:gd name="T2" fmla="*/ 42 w 244"/>
                  <a:gd name="T3" fmla="*/ 133 h 262"/>
                  <a:gd name="T4" fmla="*/ 100 w 244"/>
                  <a:gd name="T5" fmla="*/ 0 h 262"/>
                  <a:gd name="T6" fmla="*/ 0 w 244"/>
                  <a:gd name="T7" fmla="*/ 19 h 2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262"/>
                  <a:gd name="T14" fmla="*/ 244 w 244"/>
                  <a:gd name="T15" fmla="*/ 262 h 2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262">
                    <a:moveTo>
                      <a:pt x="0" y="37"/>
                    </a:moveTo>
                    <a:lnTo>
                      <a:pt x="104" y="262"/>
                    </a:lnTo>
                    <a:lnTo>
                      <a:pt x="24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9" name="Freeform 353"/>
              <p:cNvSpPr>
                <a:spLocks/>
              </p:cNvSpPr>
              <p:nvPr/>
            </p:nvSpPr>
            <p:spPr bwMode="auto">
              <a:xfrm rot="2760634">
                <a:off x="3379" y="2611"/>
                <a:ext cx="186" cy="256"/>
              </a:xfrm>
              <a:custGeom>
                <a:avLst/>
                <a:gdLst>
                  <a:gd name="T0" fmla="*/ 8 w 293"/>
                  <a:gd name="T1" fmla="*/ 29 h 359"/>
                  <a:gd name="T2" fmla="*/ 4 w 293"/>
                  <a:gd name="T3" fmla="*/ 31 h 359"/>
                  <a:gd name="T4" fmla="*/ 2 w 293"/>
                  <a:gd name="T5" fmla="*/ 38 h 359"/>
                  <a:gd name="T6" fmla="*/ 0 w 293"/>
                  <a:gd name="T7" fmla="*/ 44 h 359"/>
                  <a:gd name="T8" fmla="*/ 2 w 293"/>
                  <a:gd name="T9" fmla="*/ 51 h 359"/>
                  <a:gd name="T10" fmla="*/ 43 w 293"/>
                  <a:gd name="T11" fmla="*/ 172 h 359"/>
                  <a:gd name="T12" fmla="*/ 46 w 293"/>
                  <a:gd name="T13" fmla="*/ 178 h 359"/>
                  <a:gd name="T14" fmla="*/ 51 w 293"/>
                  <a:gd name="T15" fmla="*/ 182 h 359"/>
                  <a:gd name="T16" fmla="*/ 56 w 293"/>
                  <a:gd name="T17" fmla="*/ 183 h 359"/>
                  <a:gd name="T18" fmla="*/ 60 w 293"/>
                  <a:gd name="T19" fmla="*/ 180 h 359"/>
                  <a:gd name="T20" fmla="*/ 110 w 293"/>
                  <a:gd name="T21" fmla="*/ 154 h 359"/>
                  <a:gd name="T22" fmla="*/ 114 w 293"/>
                  <a:gd name="T23" fmla="*/ 150 h 359"/>
                  <a:gd name="T24" fmla="*/ 117 w 293"/>
                  <a:gd name="T25" fmla="*/ 145 h 359"/>
                  <a:gd name="T26" fmla="*/ 118 w 293"/>
                  <a:gd name="T27" fmla="*/ 138 h 359"/>
                  <a:gd name="T28" fmla="*/ 116 w 293"/>
                  <a:gd name="T29" fmla="*/ 132 h 359"/>
                  <a:gd name="T30" fmla="*/ 74 w 293"/>
                  <a:gd name="T31" fmla="*/ 11 h 359"/>
                  <a:gd name="T32" fmla="*/ 72 w 293"/>
                  <a:gd name="T33" fmla="*/ 5 h 359"/>
                  <a:gd name="T34" fmla="*/ 67 w 293"/>
                  <a:gd name="T35" fmla="*/ 1 h 359"/>
                  <a:gd name="T36" fmla="*/ 62 w 293"/>
                  <a:gd name="T37" fmla="*/ 0 h 359"/>
                  <a:gd name="T38" fmla="*/ 57 w 293"/>
                  <a:gd name="T39" fmla="*/ 1 h 359"/>
                  <a:gd name="T40" fmla="*/ 8 w 293"/>
                  <a:gd name="T41" fmla="*/ 29 h 35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3"/>
                  <a:gd name="T64" fmla="*/ 0 h 359"/>
                  <a:gd name="T65" fmla="*/ 293 w 293"/>
                  <a:gd name="T66" fmla="*/ 359 h 35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3" h="359">
                    <a:moveTo>
                      <a:pt x="20" y="56"/>
                    </a:moveTo>
                    <a:lnTo>
                      <a:pt x="10" y="62"/>
                    </a:lnTo>
                    <a:lnTo>
                      <a:pt x="4" y="74"/>
                    </a:lnTo>
                    <a:lnTo>
                      <a:pt x="0" y="87"/>
                    </a:lnTo>
                    <a:lnTo>
                      <a:pt x="4" y="99"/>
                    </a:lnTo>
                    <a:lnTo>
                      <a:pt x="107" y="338"/>
                    </a:lnTo>
                    <a:lnTo>
                      <a:pt x="113" y="349"/>
                    </a:lnTo>
                    <a:lnTo>
                      <a:pt x="126" y="357"/>
                    </a:lnTo>
                    <a:lnTo>
                      <a:pt x="138" y="359"/>
                    </a:lnTo>
                    <a:lnTo>
                      <a:pt x="150" y="355"/>
                    </a:lnTo>
                    <a:lnTo>
                      <a:pt x="272" y="303"/>
                    </a:lnTo>
                    <a:lnTo>
                      <a:pt x="282" y="295"/>
                    </a:lnTo>
                    <a:lnTo>
                      <a:pt x="291" y="285"/>
                    </a:lnTo>
                    <a:lnTo>
                      <a:pt x="293" y="272"/>
                    </a:lnTo>
                    <a:lnTo>
                      <a:pt x="289" y="260"/>
                    </a:lnTo>
                    <a:lnTo>
                      <a:pt x="185" y="21"/>
                    </a:lnTo>
                    <a:lnTo>
                      <a:pt x="179" y="10"/>
                    </a:lnTo>
                    <a:lnTo>
                      <a:pt x="167" y="2"/>
                    </a:lnTo>
                    <a:lnTo>
                      <a:pt x="155" y="0"/>
                    </a:lnTo>
                    <a:lnTo>
                      <a:pt x="142" y="2"/>
                    </a:lnTo>
                    <a:lnTo>
                      <a:pt x="20" y="56"/>
                    </a:lnTo>
                    <a:close/>
                  </a:path>
                </a:pathLst>
              </a:custGeom>
              <a:solidFill>
                <a:srgbClr val="FF990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0" name="Freeform 354"/>
              <p:cNvSpPr>
                <a:spLocks/>
              </p:cNvSpPr>
              <p:nvPr/>
            </p:nvSpPr>
            <p:spPr bwMode="auto">
              <a:xfrm rot="2760634">
                <a:off x="3380" y="2614"/>
                <a:ext cx="184" cy="250"/>
              </a:xfrm>
              <a:custGeom>
                <a:avLst/>
                <a:gdLst>
                  <a:gd name="T0" fmla="*/ 8 w 289"/>
                  <a:gd name="T1" fmla="*/ 27 h 351"/>
                  <a:gd name="T2" fmla="*/ 4 w 289"/>
                  <a:gd name="T3" fmla="*/ 31 h 351"/>
                  <a:gd name="T4" fmla="*/ 2 w 289"/>
                  <a:gd name="T5" fmla="*/ 36 h 351"/>
                  <a:gd name="T6" fmla="*/ 0 w 289"/>
                  <a:gd name="T7" fmla="*/ 43 h 351"/>
                  <a:gd name="T8" fmla="*/ 2 w 289"/>
                  <a:gd name="T9" fmla="*/ 49 h 351"/>
                  <a:gd name="T10" fmla="*/ 43 w 289"/>
                  <a:gd name="T11" fmla="*/ 167 h 351"/>
                  <a:gd name="T12" fmla="*/ 45 w 289"/>
                  <a:gd name="T13" fmla="*/ 173 h 351"/>
                  <a:gd name="T14" fmla="*/ 50 w 289"/>
                  <a:gd name="T15" fmla="*/ 177 h 351"/>
                  <a:gd name="T16" fmla="*/ 55 w 289"/>
                  <a:gd name="T17" fmla="*/ 178 h 351"/>
                  <a:gd name="T18" fmla="*/ 60 w 289"/>
                  <a:gd name="T19" fmla="*/ 176 h 351"/>
                  <a:gd name="T20" fmla="*/ 109 w 289"/>
                  <a:gd name="T21" fmla="*/ 151 h 351"/>
                  <a:gd name="T22" fmla="*/ 113 w 289"/>
                  <a:gd name="T23" fmla="*/ 147 h 351"/>
                  <a:gd name="T24" fmla="*/ 117 w 289"/>
                  <a:gd name="T25" fmla="*/ 142 h 351"/>
                  <a:gd name="T26" fmla="*/ 117 w 289"/>
                  <a:gd name="T27" fmla="*/ 135 h 351"/>
                  <a:gd name="T28" fmla="*/ 115 w 289"/>
                  <a:gd name="T29" fmla="*/ 129 h 351"/>
                  <a:gd name="T30" fmla="*/ 74 w 289"/>
                  <a:gd name="T31" fmla="*/ 11 h 351"/>
                  <a:gd name="T32" fmla="*/ 72 w 289"/>
                  <a:gd name="T33" fmla="*/ 6 h 351"/>
                  <a:gd name="T34" fmla="*/ 67 w 289"/>
                  <a:gd name="T35" fmla="*/ 1 h 351"/>
                  <a:gd name="T36" fmla="*/ 62 w 289"/>
                  <a:gd name="T37" fmla="*/ 0 h 351"/>
                  <a:gd name="T38" fmla="*/ 57 w 289"/>
                  <a:gd name="T39" fmla="*/ 1 h 351"/>
                  <a:gd name="T40" fmla="*/ 8 w 289"/>
                  <a:gd name="T41" fmla="*/ 27 h 35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9"/>
                  <a:gd name="T64" fmla="*/ 0 h 351"/>
                  <a:gd name="T65" fmla="*/ 289 w 289"/>
                  <a:gd name="T66" fmla="*/ 351 h 35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9" h="351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2"/>
                    </a:lnTo>
                    <a:lnTo>
                      <a:pt x="0" y="85"/>
                    </a:lnTo>
                    <a:lnTo>
                      <a:pt x="4" y="97"/>
                    </a:lnTo>
                    <a:lnTo>
                      <a:pt x="105" y="330"/>
                    </a:lnTo>
                    <a:lnTo>
                      <a:pt x="111" y="341"/>
                    </a:lnTo>
                    <a:lnTo>
                      <a:pt x="124" y="349"/>
                    </a:lnTo>
                    <a:lnTo>
                      <a:pt x="136" y="351"/>
                    </a:lnTo>
                    <a:lnTo>
                      <a:pt x="148" y="347"/>
                    </a:lnTo>
                    <a:lnTo>
                      <a:pt x="268" y="297"/>
                    </a:lnTo>
                    <a:lnTo>
                      <a:pt x="278" y="289"/>
                    </a:lnTo>
                    <a:lnTo>
                      <a:pt x="287" y="279"/>
                    </a:lnTo>
                    <a:lnTo>
                      <a:pt x="289" y="266"/>
                    </a:lnTo>
                    <a:lnTo>
                      <a:pt x="285" y="254"/>
                    </a:lnTo>
                    <a:lnTo>
                      <a:pt x="183" y="21"/>
                    </a:lnTo>
                    <a:lnTo>
                      <a:pt x="177" y="11"/>
                    </a:lnTo>
                    <a:lnTo>
                      <a:pt x="165" y="2"/>
                    </a:lnTo>
                    <a:lnTo>
                      <a:pt x="153" y="0"/>
                    </a:lnTo>
                    <a:lnTo>
                      <a:pt x="140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1" name="Freeform 355"/>
              <p:cNvSpPr>
                <a:spLocks/>
              </p:cNvSpPr>
              <p:nvPr/>
            </p:nvSpPr>
            <p:spPr bwMode="auto">
              <a:xfrm rot="2760634">
                <a:off x="3382" y="2615"/>
                <a:ext cx="180" cy="248"/>
              </a:xfrm>
              <a:custGeom>
                <a:avLst/>
                <a:gdLst>
                  <a:gd name="T0" fmla="*/ 8 w 285"/>
                  <a:gd name="T1" fmla="*/ 28 h 347"/>
                  <a:gd name="T2" fmla="*/ 4 w 285"/>
                  <a:gd name="T3" fmla="*/ 31 h 347"/>
                  <a:gd name="T4" fmla="*/ 2 w 285"/>
                  <a:gd name="T5" fmla="*/ 37 h 347"/>
                  <a:gd name="T6" fmla="*/ 0 w 285"/>
                  <a:gd name="T7" fmla="*/ 42 h 347"/>
                  <a:gd name="T8" fmla="*/ 2 w 285"/>
                  <a:gd name="T9" fmla="*/ 49 h 347"/>
                  <a:gd name="T10" fmla="*/ 42 w 285"/>
                  <a:gd name="T11" fmla="*/ 167 h 347"/>
                  <a:gd name="T12" fmla="*/ 44 w 285"/>
                  <a:gd name="T13" fmla="*/ 172 h 347"/>
                  <a:gd name="T14" fmla="*/ 49 w 285"/>
                  <a:gd name="T15" fmla="*/ 177 h 347"/>
                  <a:gd name="T16" fmla="*/ 54 w 285"/>
                  <a:gd name="T17" fmla="*/ 177 h 347"/>
                  <a:gd name="T18" fmla="*/ 58 w 285"/>
                  <a:gd name="T19" fmla="*/ 175 h 347"/>
                  <a:gd name="T20" fmla="*/ 105 w 285"/>
                  <a:gd name="T21" fmla="*/ 149 h 347"/>
                  <a:gd name="T22" fmla="*/ 109 w 285"/>
                  <a:gd name="T23" fmla="*/ 146 h 347"/>
                  <a:gd name="T24" fmla="*/ 113 w 285"/>
                  <a:gd name="T25" fmla="*/ 141 h 347"/>
                  <a:gd name="T26" fmla="*/ 114 w 285"/>
                  <a:gd name="T27" fmla="*/ 135 h 347"/>
                  <a:gd name="T28" fmla="*/ 112 w 285"/>
                  <a:gd name="T29" fmla="*/ 129 h 347"/>
                  <a:gd name="T30" fmla="*/ 71 w 285"/>
                  <a:gd name="T31" fmla="*/ 11 h 347"/>
                  <a:gd name="T32" fmla="*/ 69 w 285"/>
                  <a:gd name="T33" fmla="*/ 6 h 347"/>
                  <a:gd name="T34" fmla="*/ 65 w 285"/>
                  <a:gd name="T35" fmla="*/ 1 h 347"/>
                  <a:gd name="T36" fmla="*/ 60 w 285"/>
                  <a:gd name="T37" fmla="*/ 0 h 347"/>
                  <a:gd name="T38" fmla="*/ 55 w 285"/>
                  <a:gd name="T39" fmla="*/ 1 h 347"/>
                  <a:gd name="T40" fmla="*/ 8 w 285"/>
                  <a:gd name="T41" fmla="*/ 28 h 34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5"/>
                  <a:gd name="T64" fmla="*/ 0 h 347"/>
                  <a:gd name="T65" fmla="*/ 285 w 285"/>
                  <a:gd name="T66" fmla="*/ 347 h 34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5" h="347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3"/>
                    </a:lnTo>
                    <a:lnTo>
                      <a:pt x="0" y="83"/>
                    </a:lnTo>
                    <a:lnTo>
                      <a:pt x="4" y="95"/>
                    </a:lnTo>
                    <a:lnTo>
                      <a:pt x="105" y="326"/>
                    </a:lnTo>
                    <a:lnTo>
                      <a:pt x="111" y="337"/>
                    </a:lnTo>
                    <a:lnTo>
                      <a:pt x="122" y="345"/>
                    </a:lnTo>
                    <a:lnTo>
                      <a:pt x="134" y="347"/>
                    </a:lnTo>
                    <a:lnTo>
                      <a:pt x="146" y="343"/>
                    </a:lnTo>
                    <a:lnTo>
                      <a:pt x="264" y="293"/>
                    </a:lnTo>
                    <a:lnTo>
                      <a:pt x="274" y="285"/>
                    </a:lnTo>
                    <a:lnTo>
                      <a:pt x="283" y="275"/>
                    </a:lnTo>
                    <a:lnTo>
                      <a:pt x="285" y="264"/>
                    </a:lnTo>
                    <a:lnTo>
                      <a:pt x="280" y="252"/>
                    </a:lnTo>
                    <a:lnTo>
                      <a:pt x="179" y="21"/>
                    </a:lnTo>
                    <a:lnTo>
                      <a:pt x="173" y="11"/>
                    </a:lnTo>
                    <a:lnTo>
                      <a:pt x="163" y="2"/>
                    </a:lnTo>
                    <a:lnTo>
                      <a:pt x="151" y="0"/>
                    </a:lnTo>
                    <a:lnTo>
                      <a:pt x="138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2" name="Freeform 356"/>
              <p:cNvSpPr>
                <a:spLocks/>
              </p:cNvSpPr>
              <p:nvPr/>
            </p:nvSpPr>
            <p:spPr bwMode="auto">
              <a:xfrm rot="2760634">
                <a:off x="3383" y="2617"/>
                <a:ext cx="178" cy="244"/>
              </a:xfrm>
              <a:custGeom>
                <a:avLst/>
                <a:gdLst>
                  <a:gd name="T0" fmla="*/ 8 w 281"/>
                  <a:gd name="T1" fmla="*/ 27 h 343"/>
                  <a:gd name="T2" fmla="*/ 4 w 281"/>
                  <a:gd name="T3" fmla="*/ 31 h 343"/>
                  <a:gd name="T4" fmla="*/ 2 w 281"/>
                  <a:gd name="T5" fmla="*/ 36 h 343"/>
                  <a:gd name="T6" fmla="*/ 0 w 281"/>
                  <a:gd name="T7" fmla="*/ 42 h 343"/>
                  <a:gd name="T8" fmla="*/ 2 w 281"/>
                  <a:gd name="T9" fmla="*/ 48 h 343"/>
                  <a:gd name="T10" fmla="*/ 41 w 281"/>
                  <a:gd name="T11" fmla="*/ 164 h 343"/>
                  <a:gd name="T12" fmla="*/ 44 w 281"/>
                  <a:gd name="T13" fmla="*/ 169 h 343"/>
                  <a:gd name="T14" fmla="*/ 48 w 281"/>
                  <a:gd name="T15" fmla="*/ 173 h 343"/>
                  <a:gd name="T16" fmla="*/ 53 w 281"/>
                  <a:gd name="T17" fmla="*/ 174 h 343"/>
                  <a:gd name="T18" fmla="*/ 58 w 281"/>
                  <a:gd name="T19" fmla="*/ 171 h 343"/>
                  <a:gd name="T20" fmla="*/ 105 w 281"/>
                  <a:gd name="T21" fmla="*/ 147 h 343"/>
                  <a:gd name="T22" fmla="*/ 108 w 281"/>
                  <a:gd name="T23" fmla="*/ 142 h 343"/>
                  <a:gd name="T24" fmla="*/ 111 w 281"/>
                  <a:gd name="T25" fmla="*/ 138 h 343"/>
                  <a:gd name="T26" fmla="*/ 113 w 281"/>
                  <a:gd name="T27" fmla="*/ 132 h 343"/>
                  <a:gd name="T28" fmla="*/ 111 w 281"/>
                  <a:gd name="T29" fmla="*/ 125 h 343"/>
                  <a:gd name="T30" fmla="*/ 71 w 281"/>
                  <a:gd name="T31" fmla="*/ 11 h 343"/>
                  <a:gd name="T32" fmla="*/ 68 w 281"/>
                  <a:gd name="T33" fmla="*/ 6 h 343"/>
                  <a:gd name="T34" fmla="*/ 65 w 281"/>
                  <a:gd name="T35" fmla="*/ 1 h 343"/>
                  <a:gd name="T36" fmla="*/ 60 w 281"/>
                  <a:gd name="T37" fmla="*/ 0 h 343"/>
                  <a:gd name="T38" fmla="*/ 54 w 281"/>
                  <a:gd name="T39" fmla="*/ 1 h 343"/>
                  <a:gd name="T40" fmla="*/ 8 w 281"/>
                  <a:gd name="T41" fmla="*/ 27 h 3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81"/>
                  <a:gd name="T64" fmla="*/ 0 h 343"/>
                  <a:gd name="T65" fmla="*/ 281 w 281"/>
                  <a:gd name="T66" fmla="*/ 343 h 3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81" h="343">
                    <a:moveTo>
                      <a:pt x="21" y="54"/>
                    </a:moveTo>
                    <a:lnTo>
                      <a:pt x="10" y="60"/>
                    </a:lnTo>
                    <a:lnTo>
                      <a:pt x="4" y="71"/>
                    </a:lnTo>
                    <a:lnTo>
                      <a:pt x="0" y="83"/>
                    </a:lnTo>
                    <a:lnTo>
                      <a:pt x="4" y="95"/>
                    </a:lnTo>
                    <a:lnTo>
                      <a:pt x="103" y="324"/>
                    </a:lnTo>
                    <a:lnTo>
                      <a:pt x="109" y="335"/>
                    </a:lnTo>
                    <a:lnTo>
                      <a:pt x="120" y="341"/>
                    </a:lnTo>
                    <a:lnTo>
                      <a:pt x="132" y="343"/>
                    </a:lnTo>
                    <a:lnTo>
                      <a:pt x="144" y="339"/>
                    </a:lnTo>
                    <a:lnTo>
                      <a:pt x="260" y="289"/>
                    </a:lnTo>
                    <a:lnTo>
                      <a:pt x="270" y="281"/>
                    </a:lnTo>
                    <a:lnTo>
                      <a:pt x="278" y="273"/>
                    </a:lnTo>
                    <a:lnTo>
                      <a:pt x="281" y="260"/>
                    </a:lnTo>
                    <a:lnTo>
                      <a:pt x="276" y="248"/>
                    </a:lnTo>
                    <a:lnTo>
                      <a:pt x="177" y="21"/>
                    </a:lnTo>
                    <a:lnTo>
                      <a:pt x="171" y="11"/>
                    </a:lnTo>
                    <a:lnTo>
                      <a:pt x="161" y="2"/>
                    </a:lnTo>
                    <a:lnTo>
                      <a:pt x="149" y="0"/>
                    </a:lnTo>
                    <a:lnTo>
                      <a:pt x="136" y="2"/>
                    </a:lnTo>
                    <a:lnTo>
                      <a:pt x="21" y="54"/>
                    </a:lnTo>
                    <a:close/>
                  </a:path>
                </a:pathLst>
              </a:custGeom>
              <a:solidFill>
                <a:srgbClr val="FF990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3" name="Freeform 357"/>
              <p:cNvSpPr>
                <a:spLocks/>
              </p:cNvSpPr>
              <p:nvPr/>
            </p:nvSpPr>
            <p:spPr bwMode="auto">
              <a:xfrm rot="2760634">
                <a:off x="3384" y="2618"/>
                <a:ext cx="175" cy="242"/>
              </a:xfrm>
              <a:custGeom>
                <a:avLst/>
                <a:gdLst>
                  <a:gd name="T0" fmla="*/ 8 w 276"/>
                  <a:gd name="T1" fmla="*/ 26 h 339"/>
                  <a:gd name="T2" fmla="*/ 3 w 276"/>
                  <a:gd name="T3" fmla="*/ 29 h 339"/>
                  <a:gd name="T4" fmla="*/ 1 w 276"/>
                  <a:gd name="T5" fmla="*/ 36 h 339"/>
                  <a:gd name="T6" fmla="*/ 0 w 276"/>
                  <a:gd name="T7" fmla="*/ 41 h 339"/>
                  <a:gd name="T8" fmla="*/ 2 w 276"/>
                  <a:gd name="T9" fmla="*/ 47 h 339"/>
                  <a:gd name="T10" fmla="*/ 41 w 276"/>
                  <a:gd name="T11" fmla="*/ 163 h 339"/>
                  <a:gd name="T12" fmla="*/ 43 w 276"/>
                  <a:gd name="T13" fmla="*/ 168 h 339"/>
                  <a:gd name="T14" fmla="*/ 48 w 276"/>
                  <a:gd name="T15" fmla="*/ 172 h 339"/>
                  <a:gd name="T16" fmla="*/ 52 w 276"/>
                  <a:gd name="T17" fmla="*/ 173 h 339"/>
                  <a:gd name="T18" fmla="*/ 57 w 276"/>
                  <a:gd name="T19" fmla="*/ 171 h 339"/>
                  <a:gd name="T20" fmla="*/ 104 w 276"/>
                  <a:gd name="T21" fmla="*/ 146 h 339"/>
                  <a:gd name="T22" fmla="*/ 108 w 276"/>
                  <a:gd name="T23" fmla="*/ 142 h 339"/>
                  <a:gd name="T24" fmla="*/ 110 w 276"/>
                  <a:gd name="T25" fmla="*/ 137 h 339"/>
                  <a:gd name="T26" fmla="*/ 111 w 276"/>
                  <a:gd name="T27" fmla="*/ 131 h 339"/>
                  <a:gd name="T28" fmla="*/ 109 w 276"/>
                  <a:gd name="T29" fmla="*/ 126 h 339"/>
                  <a:gd name="T30" fmla="*/ 70 w 276"/>
                  <a:gd name="T31" fmla="*/ 10 h 339"/>
                  <a:gd name="T32" fmla="*/ 68 w 276"/>
                  <a:gd name="T33" fmla="*/ 4 h 339"/>
                  <a:gd name="T34" fmla="*/ 64 w 276"/>
                  <a:gd name="T35" fmla="*/ 1 h 339"/>
                  <a:gd name="T36" fmla="*/ 59 w 276"/>
                  <a:gd name="T37" fmla="*/ 0 h 339"/>
                  <a:gd name="T38" fmla="*/ 54 w 276"/>
                  <a:gd name="T39" fmla="*/ 1 h 339"/>
                  <a:gd name="T40" fmla="*/ 8 w 276"/>
                  <a:gd name="T41" fmla="*/ 26 h 33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339"/>
                  <a:gd name="T65" fmla="*/ 276 w 276"/>
                  <a:gd name="T66" fmla="*/ 339 h 33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339">
                    <a:moveTo>
                      <a:pt x="19" y="52"/>
                    </a:moveTo>
                    <a:lnTo>
                      <a:pt x="8" y="58"/>
                    </a:lnTo>
                    <a:lnTo>
                      <a:pt x="2" y="71"/>
                    </a:lnTo>
                    <a:lnTo>
                      <a:pt x="0" y="81"/>
                    </a:lnTo>
                    <a:lnTo>
                      <a:pt x="4" y="93"/>
                    </a:lnTo>
                    <a:lnTo>
                      <a:pt x="101" y="320"/>
                    </a:lnTo>
                    <a:lnTo>
                      <a:pt x="107" y="330"/>
                    </a:lnTo>
                    <a:lnTo>
                      <a:pt x="118" y="337"/>
                    </a:lnTo>
                    <a:lnTo>
                      <a:pt x="130" y="339"/>
                    </a:lnTo>
                    <a:lnTo>
                      <a:pt x="142" y="335"/>
                    </a:lnTo>
                    <a:lnTo>
                      <a:pt x="258" y="287"/>
                    </a:lnTo>
                    <a:lnTo>
                      <a:pt x="268" y="279"/>
                    </a:lnTo>
                    <a:lnTo>
                      <a:pt x="274" y="269"/>
                    </a:lnTo>
                    <a:lnTo>
                      <a:pt x="276" y="258"/>
                    </a:lnTo>
                    <a:lnTo>
                      <a:pt x="272" y="246"/>
                    </a:lnTo>
                    <a:lnTo>
                      <a:pt x="175" y="19"/>
                    </a:lnTo>
                    <a:lnTo>
                      <a:pt x="169" y="9"/>
                    </a:lnTo>
                    <a:lnTo>
                      <a:pt x="159" y="3"/>
                    </a:lnTo>
                    <a:lnTo>
                      <a:pt x="147" y="0"/>
                    </a:lnTo>
                    <a:lnTo>
                      <a:pt x="134" y="3"/>
                    </a:ln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991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4" name="Freeform 358"/>
              <p:cNvSpPr>
                <a:spLocks/>
              </p:cNvSpPr>
              <p:nvPr/>
            </p:nvSpPr>
            <p:spPr bwMode="auto">
              <a:xfrm rot="2760634">
                <a:off x="3384" y="2620"/>
                <a:ext cx="175" cy="238"/>
              </a:xfrm>
              <a:custGeom>
                <a:avLst/>
                <a:gdLst>
                  <a:gd name="T0" fmla="*/ 8 w 276"/>
                  <a:gd name="T1" fmla="*/ 26 h 334"/>
                  <a:gd name="T2" fmla="*/ 3 w 276"/>
                  <a:gd name="T3" fmla="*/ 29 h 334"/>
                  <a:gd name="T4" fmla="*/ 1 w 276"/>
                  <a:gd name="T5" fmla="*/ 34 h 334"/>
                  <a:gd name="T6" fmla="*/ 0 w 276"/>
                  <a:gd name="T7" fmla="*/ 41 h 334"/>
                  <a:gd name="T8" fmla="*/ 2 w 276"/>
                  <a:gd name="T9" fmla="*/ 47 h 334"/>
                  <a:gd name="T10" fmla="*/ 41 w 276"/>
                  <a:gd name="T11" fmla="*/ 160 h 334"/>
                  <a:gd name="T12" fmla="*/ 43 w 276"/>
                  <a:gd name="T13" fmla="*/ 165 h 334"/>
                  <a:gd name="T14" fmla="*/ 48 w 276"/>
                  <a:gd name="T15" fmla="*/ 169 h 334"/>
                  <a:gd name="T16" fmla="*/ 52 w 276"/>
                  <a:gd name="T17" fmla="*/ 170 h 334"/>
                  <a:gd name="T18" fmla="*/ 57 w 276"/>
                  <a:gd name="T19" fmla="*/ 167 h 334"/>
                  <a:gd name="T20" fmla="*/ 104 w 276"/>
                  <a:gd name="T21" fmla="*/ 143 h 334"/>
                  <a:gd name="T22" fmla="*/ 108 w 276"/>
                  <a:gd name="T23" fmla="*/ 139 h 334"/>
                  <a:gd name="T24" fmla="*/ 110 w 276"/>
                  <a:gd name="T25" fmla="*/ 135 h 334"/>
                  <a:gd name="T26" fmla="*/ 111 w 276"/>
                  <a:gd name="T27" fmla="*/ 128 h 334"/>
                  <a:gd name="T28" fmla="*/ 109 w 276"/>
                  <a:gd name="T29" fmla="*/ 123 h 334"/>
                  <a:gd name="T30" fmla="*/ 70 w 276"/>
                  <a:gd name="T31" fmla="*/ 9 h 334"/>
                  <a:gd name="T32" fmla="*/ 68 w 276"/>
                  <a:gd name="T33" fmla="*/ 4 h 334"/>
                  <a:gd name="T34" fmla="*/ 64 w 276"/>
                  <a:gd name="T35" fmla="*/ 1 h 334"/>
                  <a:gd name="T36" fmla="*/ 59 w 276"/>
                  <a:gd name="T37" fmla="*/ 0 h 334"/>
                  <a:gd name="T38" fmla="*/ 54 w 276"/>
                  <a:gd name="T39" fmla="*/ 1 h 334"/>
                  <a:gd name="T40" fmla="*/ 8 w 276"/>
                  <a:gd name="T41" fmla="*/ 26 h 3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6"/>
                  <a:gd name="T64" fmla="*/ 0 h 334"/>
                  <a:gd name="T65" fmla="*/ 276 w 276"/>
                  <a:gd name="T66" fmla="*/ 334 h 3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6" h="334">
                    <a:moveTo>
                      <a:pt x="19" y="51"/>
                    </a:moveTo>
                    <a:lnTo>
                      <a:pt x="8" y="5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4" y="92"/>
                    </a:lnTo>
                    <a:lnTo>
                      <a:pt x="101" y="315"/>
                    </a:lnTo>
                    <a:lnTo>
                      <a:pt x="107" y="325"/>
                    </a:lnTo>
                    <a:lnTo>
                      <a:pt x="118" y="332"/>
                    </a:lnTo>
                    <a:lnTo>
                      <a:pt x="130" y="334"/>
                    </a:lnTo>
                    <a:lnTo>
                      <a:pt x="142" y="330"/>
                    </a:lnTo>
                    <a:lnTo>
                      <a:pt x="258" y="282"/>
                    </a:lnTo>
                    <a:lnTo>
                      <a:pt x="268" y="274"/>
                    </a:lnTo>
                    <a:lnTo>
                      <a:pt x="274" y="266"/>
                    </a:lnTo>
                    <a:lnTo>
                      <a:pt x="276" y="253"/>
                    </a:lnTo>
                    <a:lnTo>
                      <a:pt x="272" y="241"/>
                    </a:lnTo>
                    <a:lnTo>
                      <a:pt x="175" y="18"/>
                    </a:lnTo>
                    <a:lnTo>
                      <a:pt x="169" y="8"/>
                    </a:lnTo>
                    <a:lnTo>
                      <a:pt x="159" y="2"/>
                    </a:lnTo>
                    <a:lnTo>
                      <a:pt x="147" y="0"/>
                    </a:lnTo>
                    <a:lnTo>
                      <a:pt x="134" y="2"/>
                    </a:lnTo>
                    <a:lnTo>
                      <a:pt x="19" y="51"/>
                    </a:lnTo>
                    <a:close/>
                  </a:path>
                </a:pathLst>
              </a:custGeom>
              <a:solidFill>
                <a:srgbClr val="FF9A1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5" name="Freeform 359"/>
              <p:cNvSpPr>
                <a:spLocks/>
              </p:cNvSpPr>
              <p:nvPr/>
            </p:nvSpPr>
            <p:spPr bwMode="auto">
              <a:xfrm rot="2760634">
                <a:off x="3384" y="2621"/>
                <a:ext cx="173" cy="235"/>
              </a:xfrm>
              <a:custGeom>
                <a:avLst/>
                <a:gdLst>
                  <a:gd name="T0" fmla="*/ 8 w 272"/>
                  <a:gd name="T1" fmla="*/ 26 h 330"/>
                  <a:gd name="T2" fmla="*/ 3 w 272"/>
                  <a:gd name="T3" fmla="*/ 29 h 330"/>
                  <a:gd name="T4" fmla="*/ 1 w 272"/>
                  <a:gd name="T5" fmla="*/ 34 h 330"/>
                  <a:gd name="T6" fmla="*/ 0 w 272"/>
                  <a:gd name="T7" fmla="*/ 41 h 330"/>
                  <a:gd name="T8" fmla="*/ 2 w 272"/>
                  <a:gd name="T9" fmla="*/ 46 h 330"/>
                  <a:gd name="T10" fmla="*/ 40 w 272"/>
                  <a:gd name="T11" fmla="*/ 157 h 330"/>
                  <a:gd name="T12" fmla="*/ 43 w 272"/>
                  <a:gd name="T13" fmla="*/ 163 h 330"/>
                  <a:gd name="T14" fmla="*/ 47 w 272"/>
                  <a:gd name="T15" fmla="*/ 167 h 330"/>
                  <a:gd name="T16" fmla="*/ 52 w 272"/>
                  <a:gd name="T17" fmla="*/ 167 h 330"/>
                  <a:gd name="T18" fmla="*/ 57 w 272"/>
                  <a:gd name="T19" fmla="*/ 165 h 330"/>
                  <a:gd name="T20" fmla="*/ 103 w 272"/>
                  <a:gd name="T21" fmla="*/ 141 h 330"/>
                  <a:gd name="T22" fmla="*/ 107 w 272"/>
                  <a:gd name="T23" fmla="*/ 138 h 330"/>
                  <a:gd name="T24" fmla="*/ 109 w 272"/>
                  <a:gd name="T25" fmla="*/ 133 h 330"/>
                  <a:gd name="T26" fmla="*/ 110 w 272"/>
                  <a:gd name="T27" fmla="*/ 127 h 330"/>
                  <a:gd name="T28" fmla="*/ 108 w 272"/>
                  <a:gd name="T29" fmla="*/ 121 h 330"/>
                  <a:gd name="T30" fmla="*/ 70 w 272"/>
                  <a:gd name="T31" fmla="*/ 9 h 330"/>
                  <a:gd name="T32" fmla="*/ 67 w 272"/>
                  <a:gd name="T33" fmla="*/ 4 h 330"/>
                  <a:gd name="T34" fmla="*/ 64 w 272"/>
                  <a:gd name="T35" fmla="*/ 1 h 330"/>
                  <a:gd name="T36" fmla="*/ 59 w 272"/>
                  <a:gd name="T37" fmla="*/ 0 h 330"/>
                  <a:gd name="T38" fmla="*/ 53 w 272"/>
                  <a:gd name="T39" fmla="*/ 1 h 330"/>
                  <a:gd name="T40" fmla="*/ 8 w 272"/>
                  <a:gd name="T41" fmla="*/ 26 h 33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72"/>
                  <a:gd name="T64" fmla="*/ 0 h 330"/>
                  <a:gd name="T65" fmla="*/ 272 w 272"/>
                  <a:gd name="T66" fmla="*/ 330 h 33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72" h="330">
                    <a:moveTo>
                      <a:pt x="19" y="51"/>
                    </a:moveTo>
                    <a:lnTo>
                      <a:pt x="8" y="57"/>
                    </a:lnTo>
                    <a:lnTo>
                      <a:pt x="2" y="68"/>
                    </a:lnTo>
                    <a:lnTo>
                      <a:pt x="0" y="80"/>
                    </a:lnTo>
                    <a:lnTo>
                      <a:pt x="4" y="90"/>
                    </a:lnTo>
                    <a:lnTo>
                      <a:pt x="99" y="311"/>
                    </a:lnTo>
                    <a:lnTo>
                      <a:pt x="105" y="321"/>
                    </a:lnTo>
                    <a:lnTo>
                      <a:pt x="116" y="328"/>
                    </a:lnTo>
                    <a:lnTo>
                      <a:pt x="128" y="330"/>
                    </a:lnTo>
                    <a:lnTo>
                      <a:pt x="140" y="325"/>
                    </a:lnTo>
                    <a:lnTo>
                      <a:pt x="254" y="278"/>
                    </a:lnTo>
                    <a:lnTo>
                      <a:pt x="264" y="272"/>
                    </a:lnTo>
                    <a:lnTo>
                      <a:pt x="270" y="262"/>
                    </a:lnTo>
                    <a:lnTo>
                      <a:pt x="272" y="251"/>
                    </a:lnTo>
                    <a:lnTo>
                      <a:pt x="268" y="239"/>
                    </a:lnTo>
                    <a:lnTo>
                      <a:pt x="173" y="18"/>
                    </a:lnTo>
                    <a:lnTo>
                      <a:pt x="167" y="8"/>
                    </a:lnTo>
                    <a:lnTo>
                      <a:pt x="157" y="2"/>
                    </a:lnTo>
                    <a:lnTo>
                      <a:pt x="145" y="0"/>
                    </a:lnTo>
                    <a:lnTo>
                      <a:pt x="132" y="2"/>
                    </a:lnTo>
                    <a:lnTo>
                      <a:pt x="19" y="51"/>
                    </a:lnTo>
                    <a:close/>
                  </a:path>
                </a:pathLst>
              </a:custGeom>
              <a:solidFill>
                <a:srgbClr val="FF9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6" name="Freeform 360"/>
              <p:cNvSpPr>
                <a:spLocks/>
              </p:cNvSpPr>
              <p:nvPr/>
            </p:nvSpPr>
            <p:spPr bwMode="auto">
              <a:xfrm rot="2760634">
                <a:off x="3386" y="2622"/>
                <a:ext cx="170" cy="233"/>
              </a:xfrm>
              <a:custGeom>
                <a:avLst/>
                <a:gdLst>
                  <a:gd name="T0" fmla="*/ 8 w 268"/>
                  <a:gd name="T1" fmla="*/ 25 h 326"/>
                  <a:gd name="T2" fmla="*/ 3 w 268"/>
                  <a:gd name="T3" fmla="*/ 28 h 326"/>
                  <a:gd name="T4" fmla="*/ 1 w 268"/>
                  <a:gd name="T5" fmla="*/ 34 h 326"/>
                  <a:gd name="T6" fmla="*/ 0 w 268"/>
                  <a:gd name="T7" fmla="*/ 40 h 326"/>
                  <a:gd name="T8" fmla="*/ 2 w 268"/>
                  <a:gd name="T9" fmla="*/ 46 h 326"/>
                  <a:gd name="T10" fmla="*/ 40 w 268"/>
                  <a:gd name="T11" fmla="*/ 157 h 326"/>
                  <a:gd name="T12" fmla="*/ 43 w 268"/>
                  <a:gd name="T13" fmla="*/ 162 h 326"/>
                  <a:gd name="T14" fmla="*/ 47 w 268"/>
                  <a:gd name="T15" fmla="*/ 165 h 326"/>
                  <a:gd name="T16" fmla="*/ 51 w 268"/>
                  <a:gd name="T17" fmla="*/ 167 h 326"/>
                  <a:gd name="T18" fmla="*/ 56 w 268"/>
                  <a:gd name="T19" fmla="*/ 164 h 326"/>
                  <a:gd name="T20" fmla="*/ 101 w 268"/>
                  <a:gd name="T21" fmla="*/ 141 h 326"/>
                  <a:gd name="T22" fmla="*/ 105 w 268"/>
                  <a:gd name="T23" fmla="*/ 137 h 326"/>
                  <a:gd name="T24" fmla="*/ 107 w 268"/>
                  <a:gd name="T25" fmla="*/ 133 h 326"/>
                  <a:gd name="T26" fmla="*/ 108 w 268"/>
                  <a:gd name="T27" fmla="*/ 127 h 326"/>
                  <a:gd name="T28" fmla="*/ 106 w 268"/>
                  <a:gd name="T29" fmla="*/ 120 h 326"/>
                  <a:gd name="T30" fmla="*/ 68 w 268"/>
                  <a:gd name="T31" fmla="*/ 9 h 326"/>
                  <a:gd name="T32" fmla="*/ 65 w 268"/>
                  <a:gd name="T33" fmla="*/ 4 h 326"/>
                  <a:gd name="T34" fmla="*/ 62 w 268"/>
                  <a:gd name="T35" fmla="*/ 1 h 326"/>
                  <a:gd name="T36" fmla="*/ 58 w 268"/>
                  <a:gd name="T37" fmla="*/ 0 h 326"/>
                  <a:gd name="T38" fmla="*/ 52 w 268"/>
                  <a:gd name="T39" fmla="*/ 1 h 326"/>
                  <a:gd name="T40" fmla="*/ 8 w 268"/>
                  <a:gd name="T41" fmla="*/ 25 h 32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8"/>
                  <a:gd name="T64" fmla="*/ 0 h 326"/>
                  <a:gd name="T65" fmla="*/ 268 w 268"/>
                  <a:gd name="T66" fmla="*/ 326 h 32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8" h="326">
                    <a:moveTo>
                      <a:pt x="19" y="49"/>
                    </a:moveTo>
                    <a:lnTo>
                      <a:pt x="8" y="55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4" y="90"/>
                    </a:lnTo>
                    <a:lnTo>
                      <a:pt x="99" y="307"/>
                    </a:lnTo>
                    <a:lnTo>
                      <a:pt x="105" y="317"/>
                    </a:lnTo>
                    <a:lnTo>
                      <a:pt x="116" y="323"/>
                    </a:lnTo>
                    <a:lnTo>
                      <a:pt x="126" y="326"/>
                    </a:lnTo>
                    <a:lnTo>
                      <a:pt x="138" y="321"/>
                    </a:lnTo>
                    <a:lnTo>
                      <a:pt x="250" y="276"/>
                    </a:lnTo>
                    <a:lnTo>
                      <a:pt x="260" y="268"/>
                    </a:lnTo>
                    <a:lnTo>
                      <a:pt x="266" y="260"/>
                    </a:lnTo>
                    <a:lnTo>
                      <a:pt x="268" y="247"/>
                    </a:lnTo>
                    <a:lnTo>
                      <a:pt x="264" y="235"/>
                    </a:lnTo>
                    <a:lnTo>
                      <a:pt x="169" y="18"/>
                    </a:lnTo>
                    <a:lnTo>
                      <a:pt x="163" y="8"/>
                    </a:lnTo>
                    <a:lnTo>
                      <a:pt x="155" y="2"/>
                    </a:lnTo>
                    <a:lnTo>
                      <a:pt x="143" y="0"/>
                    </a:lnTo>
                    <a:lnTo>
                      <a:pt x="130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A1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7" name="Freeform 361"/>
              <p:cNvSpPr>
                <a:spLocks/>
              </p:cNvSpPr>
              <p:nvPr/>
            </p:nvSpPr>
            <p:spPr bwMode="auto">
              <a:xfrm rot="2760634">
                <a:off x="3388" y="2625"/>
                <a:ext cx="167" cy="228"/>
              </a:xfrm>
              <a:custGeom>
                <a:avLst/>
                <a:gdLst>
                  <a:gd name="T0" fmla="*/ 8 w 264"/>
                  <a:gd name="T1" fmla="*/ 25 h 321"/>
                  <a:gd name="T2" fmla="*/ 4 w 264"/>
                  <a:gd name="T3" fmla="*/ 28 h 321"/>
                  <a:gd name="T4" fmla="*/ 1 w 264"/>
                  <a:gd name="T5" fmla="*/ 33 h 321"/>
                  <a:gd name="T6" fmla="*/ 0 w 264"/>
                  <a:gd name="T7" fmla="*/ 39 h 321"/>
                  <a:gd name="T8" fmla="*/ 2 w 264"/>
                  <a:gd name="T9" fmla="*/ 45 h 321"/>
                  <a:gd name="T10" fmla="*/ 39 w 264"/>
                  <a:gd name="T11" fmla="*/ 153 h 321"/>
                  <a:gd name="T12" fmla="*/ 41 w 264"/>
                  <a:gd name="T13" fmla="*/ 158 h 321"/>
                  <a:gd name="T14" fmla="*/ 46 w 264"/>
                  <a:gd name="T15" fmla="*/ 161 h 321"/>
                  <a:gd name="T16" fmla="*/ 51 w 264"/>
                  <a:gd name="T17" fmla="*/ 162 h 321"/>
                  <a:gd name="T18" fmla="*/ 54 w 264"/>
                  <a:gd name="T19" fmla="*/ 160 h 321"/>
                  <a:gd name="T20" fmla="*/ 99 w 264"/>
                  <a:gd name="T21" fmla="*/ 137 h 321"/>
                  <a:gd name="T22" fmla="*/ 102 w 264"/>
                  <a:gd name="T23" fmla="*/ 134 h 321"/>
                  <a:gd name="T24" fmla="*/ 105 w 264"/>
                  <a:gd name="T25" fmla="*/ 129 h 321"/>
                  <a:gd name="T26" fmla="*/ 106 w 264"/>
                  <a:gd name="T27" fmla="*/ 123 h 321"/>
                  <a:gd name="T28" fmla="*/ 104 w 264"/>
                  <a:gd name="T29" fmla="*/ 117 h 321"/>
                  <a:gd name="T30" fmla="*/ 67 w 264"/>
                  <a:gd name="T31" fmla="*/ 9 h 321"/>
                  <a:gd name="T32" fmla="*/ 65 w 264"/>
                  <a:gd name="T33" fmla="*/ 4 h 321"/>
                  <a:gd name="T34" fmla="*/ 61 w 264"/>
                  <a:gd name="T35" fmla="*/ 1 h 321"/>
                  <a:gd name="T36" fmla="*/ 56 w 264"/>
                  <a:gd name="T37" fmla="*/ 0 h 321"/>
                  <a:gd name="T38" fmla="*/ 51 w 264"/>
                  <a:gd name="T39" fmla="*/ 1 h 321"/>
                  <a:gd name="T40" fmla="*/ 8 w 264"/>
                  <a:gd name="T41" fmla="*/ 25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4"/>
                  <a:gd name="T64" fmla="*/ 0 h 321"/>
                  <a:gd name="T65" fmla="*/ 264 w 264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4" h="321">
                    <a:moveTo>
                      <a:pt x="19" y="49"/>
                    </a:moveTo>
                    <a:lnTo>
                      <a:pt x="9" y="55"/>
                    </a:lnTo>
                    <a:lnTo>
                      <a:pt x="2" y="66"/>
                    </a:lnTo>
                    <a:lnTo>
                      <a:pt x="0" y="78"/>
                    </a:lnTo>
                    <a:lnTo>
                      <a:pt x="4" y="88"/>
                    </a:lnTo>
                    <a:lnTo>
                      <a:pt x="97" y="303"/>
                    </a:lnTo>
                    <a:lnTo>
                      <a:pt x="103" y="313"/>
                    </a:lnTo>
                    <a:lnTo>
                      <a:pt x="114" y="319"/>
                    </a:lnTo>
                    <a:lnTo>
                      <a:pt x="126" y="321"/>
                    </a:lnTo>
                    <a:lnTo>
                      <a:pt x="136" y="317"/>
                    </a:lnTo>
                    <a:lnTo>
                      <a:pt x="246" y="272"/>
                    </a:lnTo>
                    <a:lnTo>
                      <a:pt x="256" y="264"/>
                    </a:lnTo>
                    <a:lnTo>
                      <a:pt x="262" y="255"/>
                    </a:lnTo>
                    <a:lnTo>
                      <a:pt x="264" y="243"/>
                    </a:lnTo>
                    <a:lnTo>
                      <a:pt x="260" y="233"/>
                    </a:lnTo>
                    <a:lnTo>
                      <a:pt x="167" y="18"/>
                    </a:lnTo>
                    <a:lnTo>
                      <a:pt x="161" y="8"/>
                    </a:lnTo>
                    <a:lnTo>
                      <a:pt x="151" y="2"/>
                    </a:lnTo>
                    <a:lnTo>
                      <a:pt x="141" y="0"/>
                    </a:lnTo>
                    <a:lnTo>
                      <a:pt x="128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8" name="Freeform 362"/>
              <p:cNvSpPr>
                <a:spLocks/>
              </p:cNvSpPr>
              <p:nvPr/>
            </p:nvSpPr>
            <p:spPr bwMode="auto">
              <a:xfrm rot="2760634">
                <a:off x="3389" y="2626"/>
                <a:ext cx="165" cy="226"/>
              </a:xfrm>
              <a:custGeom>
                <a:avLst/>
                <a:gdLst>
                  <a:gd name="T0" fmla="*/ 8 w 260"/>
                  <a:gd name="T1" fmla="*/ 25 h 317"/>
                  <a:gd name="T2" fmla="*/ 4 w 260"/>
                  <a:gd name="T3" fmla="*/ 28 h 317"/>
                  <a:gd name="T4" fmla="*/ 1 w 260"/>
                  <a:gd name="T5" fmla="*/ 33 h 317"/>
                  <a:gd name="T6" fmla="*/ 0 w 260"/>
                  <a:gd name="T7" fmla="*/ 38 h 317"/>
                  <a:gd name="T8" fmla="*/ 2 w 260"/>
                  <a:gd name="T9" fmla="*/ 43 h 317"/>
                  <a:gd name="T10" fmla="*/ 38 w 260"/>
                  <a:gd name="T11" fmla="*/ 152 h 317"/>
                  <a:gd name="T12" fmla="*/ 41 w 260"/>
                  <a:gd name="T13" fmla="*/ 157 h 317"/>
                  <a:gd name="T14" fmla="*/ 45 w 260"/>
                  <a:gd name="T15" fmla="*/ 160 h 317"/>
                  <a:gd name="T16" fmla="*/ 50 w 260"/>
                  <a:gd name="T17" fmla="*/ 161 h 317"/>
                  <a:gd name="T18" fmla="*/ 54 w 260"/>
                  <a:gd name="T19" fmla="*/ 159 h 317"/>
                  <a:gd name="T20" fmla="*/ 98 w 260"/>
                  <a:gd name="T21" fmla="*/ 136 h 317"/>
                  <a:gd name="T22" fmla="*/ 102 w 260"/>
                  <a:gd name="T23" fmla="*/ 133 h 317"/>
                  <a:gd name="T24" fmla="*/ 104 w 260"/>
                  <a:gd name="T25" fmla="*/ 128 h 317"/>
                  <a:gd name="T26" fmla="*/ 105 w 260"/>
                  <a:gd name="T27" fmla="*/ 123 h 317"/>
                  <a:gd name="T28" fmla="*/ 103 w 260"/>
                  <a:gd name="T29" fmla="*/ 118 h 317"/>
                  <a:gd name="T30" fmla="*/ 67 w 260"/>
                  <a:gd name="T31" fmla="*/ 9 h 317"/>
                  <a:gd name="T32" fmla="*/ 64 w 260"/>
                  <a:gd name="T33" fmla="*/ 4 h 317"/>
                  <a:gd name="T34" fmla="*/ 60 w 260"/>
                  <a:gd name="T35" fmla="*/ 1 h 317"/>
                  <a:gd name="T36" fmla="*/ 56 w 260"/>
                  <a:gd name="T37" fmla="*/ 0 h 317"/>
                  <a:gd name="T38" fmla="*/ 51 w 260"/>
                  <a:gd name="T39" fmla="*/ 1 h 317"/>
                  <a:gd name="T40" fmla="*/ 8 w 260"/>
                  <a:gd name="T41" fmla="*/ 25 h 3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60"/>
                  <a:gd name="T64" fmla="*/ 0 h 317"/>
                  <a:gd name="T65" fmla="*/ 260 w 260"/>
                  <a:gd name="T66" fmla="*/ 317 h 3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60" h="317">
                    <a:moveTo>
                      <a:pt x="19" y="49"/>
                    </a:moveTo>
                    <a:lnTo>
                      <a:pt x="9" y="55"/>
                    </a:lnTo>
                    <a:lnTo>
                      <a:pt x="2" y="64"/>
                    </a:lnTo>
                    <a:lnTo>
                      <a:pt x="0" y="76"/>
                    </a:lnTo>
                    <a:lnTo>
                      <a:pt x="4" y="86"/>
                    </a:lnTo>
                    <a:lnTo>
                      <a:pt x="95" y="299"/>
                    </a:lnTo>
                    <a:lnTo>
                      <a:pt x="101" y="309"/>
                    </a:lnTo>
                    <a:lnTo>
                      <a:pt x="112" y="315"/>
                    </a:lnTo>
                    <a:lnTo>
                      <a:pt x="124" y="317"/>
                    </a:lnTo>
                    <a:lnTo>
                      <a:pt x="134" y="313"/>
                    </a:lnTo>
                    <a:lnTo>
                      <a:pt x="242" y="268"/>
                    </a:lnTo>
                    <a:lnTo>
                      <a:pt x="252" y="262"/>
                    </a:lnTo>
                    <a:lnTo>
                      <a:pt x="258" y="253"/>
                    </a:lnTo>
                    <a:lnTo>
                      <a:pt x="260" y="241"/>
                    </a:lnTo>
                    <a:lnTo>
                      <a:pt x="256" y="231"/>
                    </a:lnTo>
                    <a:lnTo>
                      <a:pt x="165" y="18"/>
                    </a:lnTo>
                    <a:lnTo>
                      <a:pt x="159" y="8"/>
                    </a:lnTo>
                    <a:lnTo>
                      <a:pt x="149" y="2"/>
                    </a:lnTo>
                    <a:lnTo>
                      <a:pt x="139" y="0"/>
                    </a:lnTo>
                    <a:lnTo>
                      <a:pt x="126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59" name="Freeform 363"/>
              <p:cNvSpPr>
                <a:spLocks/>
              </p:cNvSpPr>
              <p:nvPr/>
            </p:nvSpPr>
            <p:spPr bwMode="auto">
              <a:xfrm rot="2760634">
                <a:off x="3389" y="2626"/>
                <a:ext cx="164" cy="224"/>
              </a:xfrm>
              <a:custGeom>
                <a:avLst/>
                <a:gdLst>
                  <a:gd name="T0" fmla="*/ 8 w 258"/>
                  <a:gd name="T1" fmla="*/ 25 h 313"/>
                  <a:gd name="T2" fmla="*/ 4 w 258"/>
                  <a:gd name="T3" fmla="*/ 29 h 313"/>
                  <a:gd name="T4" fmla="*/ 1 w 258"/>
                  <a:gd name="T5" fmla="*/ 33 h 313"/>
                  <a:gd name="T6" fmla="*/ 0 w 258"/>
                  <a:gd name="T7" fmla="*/ 39 h 313"/>
                  <a:gd name="T8" fmla="*/ 2 w 258"/>
                  <a:gd name="T9" fmla="*/ 44 h 313"/>
                  <a:gd name="T10" fmla="*/ 38 w 258"/>
                  <a:gd name="T11" fmla="*/ 151 h 313"/>
                  <a:gd name="T12" fmla="*/ 41 w 258"/>
                  <a:gd name="T13" fmla="*/ 156 h 313"/>
                  <a:gd name="T14" fmla="*/ 44 w 258"/>
                  <a:gd name="T15" fmla="*/ 160 h 313"/>
                  <a:gd name="T16" fmla="*/ 50 w 258"/>
                  <a:gd name="T17" fmla="*/ 160 h 313"/>
                  <a:gd name="T18" fmla="*/ 53 w 258"/>
                  <a:gd name="T19" fmla="*/ 158 h 313"/>
                  <a:gd name="T20" fmla="*/ 97 w 258"/>
                  <a:gd name="T21" fmla="*/ 136 h 313"/>
                  <a:gd name="T22" fmla="*/ 101 w 258"/>
                  <a:gd name="T23" fmla="*/ 132 h 313"/>
                  <a:gd name="T24" fmla="*/ 104 w 258"/>
                  <a:gd name="T25" fmla="*/ 127 h 313"/>
                  <a:gd name="T26" fmla="*/ 104 w 258"/>
                  <a:gd name="T27" fmla="*/ 122 h 313"/>
                  <a:gd name="T28" fmla="*/ 102 w 258"/>
                  <a:gd name="T29" fmla="*/ 116 h 313"/>
                  <a:gd name="T30" fmla="*/ 66 w 258"/>
                  <a:gd name="T31" fmla="*/ 9 h 313"/>
                  <a:gd name="T32" fmla="*/ 64 w 258"/>
                  <a:gd name="T33" fmla="*/ 4 h 313"/>
                  <a:gd name="T34" fmla="*/ 60 w 258"/>
                  <a:gd name="T35" fmla="*/ 1 h 313"/>
                  <a:gd name="T36" fmla="*/ 56 w 258"/>
                  <a:gd name="T37" fmla="*/ 0 h 313"/>
                  <a:gd name="T38" fmla="*/ 51 w 258"/>
                  <a:gd name="T39" fmla="*/ 1 h 313"/>
                  <a:gd name="T40" fmla="*/ 8 w 258"/>
                  <a:gd name="T41" fmla="*/ 25 h 3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8"/>
                  <a:gd name="T64" fmla="*/ 0 h 313"/>
                  <a:gd name="T65" fmla="*/ 258 w 258"/>
                  <a:gd name="T66" fmla="*/ 313 h 3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8" h="313">
                    <a:moveTo>
                      <a:pt x="19" y="49"/>
                    </a:moveTo>
                    <a:lnTo>
                      <a:pt x="9" y="56"/>
                    </a:lnTo>
                    <a:lnTo>
                      <a:pt x="2" y="64"/>
                    </a:lnTo>
                    <a:lnTo>
                      <a:pt x="0" y="76"/>
                    </a:lnTo>
                    <a:lnTo>
                      <a:pt x="4" y="86"/>
                    </a:lnTo>
                    <a:lnTo>
                      <a:pt x="95" y="295"/>
                    </a:lnTo>
                    <a:lnTo>
                      <a:pt x="101" y="305"/>
                    </a:lnTo>
                    <a:lnTo>
                      <a:pt x="110" y="311"/>
                    </a:lnTo>
                    <a:lnTo>
                      <a:pt x="122" y="313"/>
                    </a:lnTo>
                    <a:lnTo>
                      <a:pt x="132" y="309"/>
                    </a:lnTo>
                    <a:lnTo>
                      <a:pt x="240" y="266"/>
                    </a:lnTo>
                    <a:lnTo>
                      <a:pt x="250" y="258"/>
                    </a:lnTo>
                    <a:lnTo>
                      <a:pt x="256" y="249"/>
                    </a:lnTo>
                    <a:lnTo>
                      <a:pt x="258" y="237"/>
                    </a:lnTo>
                    <a:lnTo>
                      <a:pt x="254" y="227"/>
                    </a:lnTo>
                    <a:lnTo>
                      <a:pt x="163" y="18"/>
                    </a:lnTo>
                    <a:lnTo>
                      <a:pt x="157" y="8"/>
                    </a:lnTo>
                    <a:lnTo>
                      <a:pt x="149" y="2"/>
                    </a:lnTo>
                    <a:lnTo>
                      <a:pt x="139" y="0"/>
                    </a:lnTo>
                    <a:lnTo>
                      <a:pt x="126" y="2"/>
                    </a:lnTo>
                    <a:lnTo>
                      <a:pt x="19" y="49"/>
                    </a:lnTo>
                    <a:close/>
                  </a:path>
                </a:pathLst>
              </a:custGeom>
              <a:solidFill>
                <a:srgbClr val="FF9B1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0" name="Freeform 364"/>
              <p:cNvSpPr>
                <a:spLocks/>
              </p:cNvSpPr>
              <p:nvPr/>
            </p:nvSpPr>
            <p:spPr bwMode="auto">
              <a:xfrm rot="2760634">
                <a:off x="3390" y="2629"/>
                <a:ext cx="163" cy="220"/>
              </a:xfrm>
              <a:custGeom>
                <a:avLst/>
                <a:gdLst>
                  <a:gd name="T0" fmla="*/ 8 w 256"/>
                  <a:gd name="T1" fmla="*/ 23 h 309"/>
                  <a:gd name="T2" fmla="*/ 4 w 256"/>
                  <a:gd name="T3" fmla="*/ 27 h 309"/>
                  <a:gd name="T4" fmla="*/ 1 w 256"/>
                  <a:gd name="T5" fmla="*/ 33 h 309"/>
                  <a:gd name="T6" fmla="*/ 0 w 256"/>
                  <a:gd name="T7" fmla="*/ 38 h 309"/>
                  <a:gd name="T8" fmla="*/ 2 w 256"/>
                  <a:gd name="T9" fmla="*/ 43 h 309"/>
                  <a:gd name="T10" fmla="*/ 38 w 256"/>
                  <a:gd name="T11" fmla="*/ 149 h 309"/>
                  <a:gd name="T12" fmla="*/ 40 w 256"/>
                  <a:gd name="T13" fmla="*/ 152 h 309"/>
                  <a:gd name="T14" fmla="*/ 45 w 256"/>
                  <a:gd name="T15" fmla="*/ 156 h 309"/>
                  <a:gd name="T16" fmla="*/ 50 w 256"/>
                  <a:gd name="T17" fmla="*/ 157 h 309"/>
                  <a:gd name="T18" fmla="*/ 53 w 256"/>
                  <a:gd name="T19" fmla="*/ 154 h 309"/>
                  <a:gd name="T20" fmla="*/ 97 w 256"/>
                  <a:gd name="T21" fmla="*/ 133 h 309"/>
                  <a:gd name="T22" fmla="*/ 101 w 256"/>
                  <a:gd name="T23" fmla="*/ 130 h 309"/>
                  <a:gd name="T24" fmla="*/ 103 w 256"/>
                  <a:gd name="T25" fmla="*/ 124 h 309"/>
                  <a:gd name="T26" fmla="*/ 104 w 256"/>
                  <a:gd name="T27" fmla="*/ 119 h 309"/>
                  <a:gd name="T28" fmla="*/ 102 w 256"/>
                  <a:gd name="T29" fmla="*/ 114 h 309"/>
                  <a:gd name="T30" fmla="*/ 66 w 256"/>
                  <a:gd name="T31" fmla="*/ 9 h 309"/>
                  <a:gd name="T32" fmla="*/ 64 w 256"/>
                  <a:gd name="T33" fmla="*/ 4 h 309"/>
                  <a:gd name="T34" fmla="*/ 60 w 256"/>
                  <a:gd name="T35" fmla="*/ 1 h 309"/>
                  <a:gd name="T36" fmla="*/ 55 w 256"/>
                  <a:gd name="T37" fmla="*/ 0 h 309"/>
                  <a:gd name="T38" fmla="*/ 50 w 256"/>
                  <a:gd name="T39" fmla="*/ 1 h 309"/>
                  <a:gd name="T40" fmla="*/ 8 w 256"/>
                  <a:gd name="T41" fmla="*/ 23 h 3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6"/>
                  <a:gd name="T64" fmla="*/ 0 h 309"/>
                  <a:gd name="T65" fmla="*/ 256 w 256"/>
                  <a:gd name="T66" fmla="*/ 309 h 3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6" h="309">
                    <a:moveTo>
                      <a:pt x="19" y="47"/>
                    </a:moveTo>
                    <a:lnTo>
                      <a:pt x="9" y="54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5" y="84"/>
                    </a:lnTo>
                    <a:lnTo>
                      <a:pt x="93" y="293"/>
                    </a:lnTo>
                    <a:lnTo>
                      <a:pt x="99" y="301"/>
                    </a:lnTo>
                    <a:lnTo>
                      <a:pt x="110" y="307"/>
                    </a:lnTo>
                    <a:lnTo>
                      <a:pt x="122" y="309"/>
                    </a:lnTo>
                    <a:lnTo>
                      <a:pt x="132" y="305"/>
                    </a:lnTo>
                    <a:lnTo>
                      <a:pt x="238" y="262"/>
                    </a:lnTo>
                    <a:lnTo>
                      <a:pt x="248" y="256"/>
                    </a:lnTo>
                    <a:lnTo>
                      <a:pt x="254" y="245"/>
                    </a:lnTo>
                    <a:lnTo>
                      <a:pt x="256" y="235"/>
                    </a:lnTo>
                    <a:lnTo>
                      <a:pt x="252" y="225"/>
                    </a:lnTo>
                    <a:lnTo>
                      <a:pt x="163" y="18"/>
                    </a:lnTo>
                    <a:lnTo>
                      <a:pt x="157" y="8"/>
                    </a:lnTo>
                    <a:lnTo>
                      <a:pt x="147" y="2"/>
                    </a:lnTo>
                    <a:lnTo>
                      <a:pt x="137" y="0"/>
                    </a:lnTo>
                    <a:lnTo>
                      <a:pt x="124" y="2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FF9C1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1" name="Freeform 365"/>
              <p:cNvSpPr>
                <a:spLocks/>
              </p:cNvSpPr>
              <p:nvPr/>
            </p:nvSpPr>
            <p:spPr bwMode="auto">
              <a:xfrm rot="2760634">
                <a:off x="3392" y="2630"/>
                <a:ext cx="160" cy="218"/>
              </a:xfrm>
              <a:custGeom>
                <a:avLst/>
                <a:gdLst>
                  <a:gd name="T0" fmla="*/ 8 w 252"/>
                  <a:gd name="T1" fmla="*/ 24 h 305"/>
                  <a:gd name="T2" fmla="*/ 4 w 252"/>
                  <a:gd name="T3" fmla="*/ 28 h 305"/>
                  <a:gd name="T4" fmla="*/ 1 w 252"/>
                  <a:gd name="T5" fmla="*/ 31 h 305"/>
                  <a:gd name="T6" fmla="*/ 0 w 252"/>
                  <a:gd name="T7" fmla="*/ 38 h 305"/>
                  <a:gd name="T8" fmla="*/ 2 w 252"/>
                  <a:gd name="T9" fmla="*/ 44 h 305"/>
                  <a:gd name="T10" fmla="*/ 37 w 252"/>
                  <a:gd name="T11" fmla="*/ 148 h 305"/>
                  <a:gd name="T12" fmla="*/ 40 w 252"/>
                  <a:gd name="T13" fmla="*/ 152 h 305"/>
                  <a:gd name="T14" fmla="*/ 44 w 252"/>
                  <a:gd name="T15" fmla="*/ 155 h 305"/>
                  <a:gd name="T16" fmla="*/ 48 w 252"/>
                  <a:gd name="T17" fmla="*/ 156 h 305"/>
                  <a:gd name="T18" fmla="*/ 53 w 252"/>
                  <a:gd name="T19" fmla="*/ 154 h 305"/>
                  <a:gd name="T20" fmla="*/ 95 w 252"/>
                  <a:gd name="T21" fmla="*/ 132 h 305"/>
                  <a:gd name="T22" fmla="*/ 98 w 252"/>
                  <a:gd name="T23" fmla="*/ 129 h 305"/>
                  <a:gd name="T24" fmla="*/ 101 w 252"/>
                  <a:gd name="T25" fmla="*/ 124 h 305"/>
                  <a:gd name="T26" fmla="*/ 102 w 252"/>
                  <a:gd name="T27" fmla="*/ 118 h 305"/>
                  <a:gd name="T28" fmla="*/ 100 w 252"/>
                  <a:gd name="T29" fmla="*/ 113 h 305"/>
                  <a:gd name="T30" fmla="*/ 64 w 252"/>
                  <a:gd name="T31" fmla="*/ 8 h 305"/>
                  <a:gd name="T32" fmla="*/ 62 w 252"/>
                  <a:gd name="T33" fmla="*/ 4 h 305"/>
                  <a:gd name="T34" fmla="*/ 58 w 252"/>
                  <a:gd name="T35" fmla="*/ 1 h 305"/>
                  <a:gd name="T36" fmla="*/ 55 w 252"/>
                  <a:gd name="T37" fmla="*/ 0 h 305"/>
                  <a:gd name="T38" fmla="*/ 49 w 252"/>
                  <a:gd name="T39" fmla="*/ 1 h 305"/>
                  <a:gd name="T40" fmla="*/ 8 w 252"/>
                  <a:gd name="T41" fmla="*/ 24 h 3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2"/>
                  <a:gd name="T64" fmla="*/ 0 h 305"/>
                  <a:gd name="T65" fmla="*/ 252 w 252"/>
                  <a:gd name="T66" fmla="*/ 305 h 3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2" h="305">
                    <a:moveTo>
                      <a:pt x="19" y="47"/>
                    </a:moveTo>
                    <a:lnTo>
                      <a:pt x="9" y="54"/>
                    </a:lnTo>
                    <a:lnTo>
                      <a:pt x="3" y="62"/>
                    </a:lnTo>
                    <a:lnTo>
                      <a:pt x="0" y="74"/>
                    </a:lnTo>
                    <a:lnTo>
                      <a:pt x="5" y="85"/>
                    </a:lnTo>
                    <a:lnTo>
                      <a:pt x="93" y="289"/>
                    </a:lnTo>
                    <a:lnTo>
                      <a:pt x="99" y="297"/>
                    </a:lnTo>
                    <a:lnTo>
                      <a:pt x="108" y="303"/>
                    </a:lnTo>
                    <a:lnTo>
                      <a:pt x="120" y="305"/>
                    </a:lnTo>
                    <a:lnTo>
                      <a:pt x="130" y="301"/>
                    </a:lnTo>
                    <a:lnTo>
                      <a:pt x="236" y="258"/>
                    </a:lnTo>
                    <a:lnTo>
                      <a:pt x="244" y="252"/>
                    </a:lnTo>
                    <a:lnTo>
                      <a:pt x="250" y="243"/>
                    </a:lnTo>
                    <a:lnTo>
                      <a:pt x="252" y="231"/>
                    </a:lnTo>
                    <a:lnTo>
                      <a:pt x="248" y="221"/>
                    </a:lnTo>
                    <a:lnTo>
                      <a:pt x="159" y="16"/>
                    </a:lnTo>
                    <a:lnTo>
                      <a:pt x="153" y="8"/>
                    </a:lnTo>
                    <a:lnTo>
                      <a:pt x="145" y="2"/>
                    </a:lnTo>
                    <a:lnTo>
                      <a:pt x="135" y="0"/>
                    </a:lnTo>
                    <a:lnTo>
                      <a:pt x="122" y="2"/>
                    </a:lnTo>
                    <a:lnTo>
                      <a:pt x="19" y="47"/>
                    </a:lnTo>
                    <a:close/>
                  </a:path>
                </a:pathLst>
              </a:custGeom>
              <a:solidFill>
                <a:srgbClr val="FF9C2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2" name="Freeform 366"/>
              <p:cNvSpPr>
                <a:spLocks/>
              </p:cNvSpPr>
              <p:nvPr/>
            </p:nvSpPr>
            <p:spPr bwMode="auto">
              <a:xfrm rot="2760634">
                <a:off x="3394" y="2632"/>
                <a:ext cx="156" cy="214"/>
              </a:xfrm>
              <a:custGeom>
                <a:avLst/>
                <a:gdLst>
                  <a:gd name="T0" fmla="*/ 6 w 247"/>
                  <a:gd name="T1" fmla="*/ 23 h 301"/>
                  <a:gd name="T2" fmla="*/ 3 w 247"/>
                  <a:gd name="T3" fmla="*/ 27 h 301"/>
                  <a:gd name="T4" fmla="*/ 1 w 247"/>
                  <a:gd name="T5" fmla="*/ 31 h 301"/>
                  <a:gd name="T6" fmla="*/ 0 w 247"/>
                  <a:gd name="T7" fmla="*/ 36 h 301"/>
                  <a:gd name="T8" fmla="*/ 2 w 247"/>
                  <a:gd name="T9" fmla="*/ 42 h 301"/>
                  <a:gd name="T10" fmla="*/ 36 w 247"/>
                  <a:gd name="T11" fmla="*/ 144 h 301"/>
                  <a:gd name="T12" fmla="*/ 39 w 247"/>
                  <a:gd name="T13" fmla="*/ 148 h 301"/>
                  <a:gd name="T14" fmla="*/ 43 w 247"/>
                  <a:gd name="T15" fmla="*/ 151 h 301"/>
                  <a:gd name="T16" fmla="*/ 47 w 247"/>
                  <a:gd name="T17" fmla="*/ 152 h 301"/>
                  <a:gd name="T18" fmla="*/ 51 w 247"/>
                  <a:gd name="T19" fmla="*/ 150 h 301"/>
                  <a:gd name="T20" fmla="*/ 92 w 247"/>
                  <a:gd name="T21" fmla="*/ 129 h 301"/>
                  <a:gd name="T22" fmla="*/ 95 w 247"/>
                  <a:gd name="T23" fmla="*/ 125 h 301"/>
                  <a:gd name="T24" fmla="*/ 98 w 247"/>
                  <a:gd name="T25" fmla="*/ 121 h 301"/>
                  <a:gd name="T26" fmla="*/ 99 w 247"/>
                  <a:gd name="T27" fmla="*/ 116 h 301"/>
                  <a:gd name="T28" fmla="*/ 97 w 247"/>
                  <a:gd name="T29" fmla="*/ 111 h 301"/>
                  <a:gd name="T30" fmla="*/ 63 w 247"/>
                  <a:gd name="T31" fmla="*/ 9 h 301"/>
                  <a:gd name="T32" fmla="*/ 60 w 247"/>
                  <a:gd name="T33" fmla="*/ 4 h 301"/>
                  <a:gd name="T34" fmla="*/ 57 w 247"/>
                  <a:gd name="T35" fmla="*/ 1 h 301"/>
                  <a:gd name="T36" fmla="*/ 52 w 247"/>
                  <a:gd name="T37" fmla="*/ 0 h 301"/>
                  <a:gd name="T38" fmla="*/ 47 w 247"/>
                  <a:gd name="T39" fmla="*/ 1 h 301"/>
                  <a:gd name="T40" fmla="*/ 6 w 247"/>
                  <a:gd name="T41" fmla="*/ 23 h 30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7"/>
                  <a:gd name="T64" fmla="*/ 0 h 301"/>
                  <a:gd name="T65" fmla="*/ 247 w 247"/>
                  <a:gd name="T66" fmla="*/ 301 h 30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7" h="301">
                    <a:moveTo>
                      <a:pt x="16" y="47"/>
                    </a:moveTo>
                    <a:lnTo>
                      <a:pt x="8" y="54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4" y="83"/>
                    </a:lnTo>
                    <a:lnTo>
                      <a:pt x="90" y="285"/>
                    </a:lnTo>
                    <a:lnTo>
                      <a:pt x="96" y="293"/>
                    </a:lnTo>
                    <a:lnTo>
                      <a:pt x="107" y="299"/>
                    </a:lnTo>
                    <a:lnTo>
                      <a:pt x="117" y="301"/>
                    </a:lnTo>
                    <a:lnTo>
                      <a:pt x="127" y="297"/>
                    </a:lnTo>
                    <a:lnTo>
                      <a:pt x="231" y="254"/>
                    </a:lnTo>
                    <a:lnTo>
                      <a:pt x="239" y="248"/>
                    </a:lnTo>
                    <a:lnTo>
                      <a:pt x="245" y="239"/>
                    </a:lnTo>
                    <a:lnTo>
                      <a:pt x="247" y="229"/>
                    </a:lnTo>
                    <a:lnTo>
                      <a:pt x="243" y="219"/>
                    </a:lnTo>
                    <a:lnTo>
                      <a:pt x="156" y="17"/>
                    </a:lnTo>
                    <a:lnTo>
                      <a:pt x="150" y="8"/>
                    </a:lnTo>
                    <a:lnTo>
                      <a:pt x="142" y="2"/>
                    </a:lnTo>
                    <a:lnTo>
                      <a:pt x="132" y="0"/>
                    </a:lnTo>
                    <a:lnTo>
                      <a:pt x="119" y="2"/>
                    </a:lnTo>
                    <a:lnTo>
                      <a:pt x="16" y="47"/>
                    </a:lnTo>
                    <a:close/>
                  </a:path>
                </a:pathLst>
              </a:custGeom>
              <a:solidFill>
                <a:srgbClr val="FF9D2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3" name="Freeform 367"/>
              <p:cNvSpPr>
                <a:spLocks/>
              </p:cNvSpPr>
              <p:nvPr/>
            </p:nvSpPr>
            <p:spPr bwMode="auto">
              <a:xfrm rot="2760634">
                <a:off x="3395" y="2633"/>
                <a:ext cx="154" cy="212"/>
              </a:xfrm>
              <a:custGeom>
                <a:avLst/>
                <a:gdLst>
                  <a:gd name="T0" fmla="*/ 6 w 243"/>
                  <a:gd name="T1" fmla="*/ 23 h 297"/>
                  <a:gd name="T2" fmla="*/ 3 w 243"/>
                  <a:gd name="T3" fmla="*/ 26 h 297"/>
                  <a:gd name="T4" fmla="*/ 1 w 243"/>
                  <a:gd name="T5" fmla="*/ 31 h 297"/>
                  <a:gd name="T6" fmla="*/ 0 w 243"/>
                  <a:gd name="T7" fmla="*/ 36 h 297"/>
                  <a:gd name="T8" fmla="*/ 2 w 243"/>
                  <a:gd name="T9" fmla="*/ 42 h 297"/>
                  <a:gd name="T10" fmla="*/ 35 w 243"/>
                  <a:gd name="T11" fmla="*/ 143 h 297"/>
                  <a:gd name="T12" fmla="*/ 38 w 243"/>
                  <a:gd name="T13" fmla="*/ 148 h 297"/>
                  <a:gd name="T14" fmla="*/ 42 w 243"/>
                  <a:gd name="T15" fmla="*/ 151 h 297"/>
                  <a:gd name="T16" fmla="*/ 46 w 243"/>
                  <a:gd name="T17" fmla="*/ 151 h 297"/>
                  <a:gd name="T18" fmla="*/ 50 w 243"/>
                  <a:gd name="T19" fmla="*/ 151 h 297"/>
                  <a:gd name="T20" fmla="*/ 91 w 243"/>
                  <a:gd name="T21" fmla="*/ 128 h 297"/>
                  <a:gd name="T22" fmla="*/ 95 w 243"/>
                  <a:gd name="T23" fmla="*/ 126 h 297"/>
                  <a:gd name="T24" fmla="*/ 97 w 243"/>
                  <a:gd name="T25" fmla="*/ 120 h 297"/>
                  <a:gd name="T26" fmla="*/ 98 w 243"/>
                  <a:gd name="T27" fmla="*/ 115 h 297"/>
                  <a:gd name="T28" fmla="*/ 97 w 243"/>
                  <a:gd name="T29" fmla="*/ 109 h 297"/>
                  <a:gd name="T30" fmla="*/ 62 w 243"/>
                  <a:gd name="T31" fmla="*/ 9 h 297"/>
                  <a:gd name="T32" fmla="*/ 60 w 243"/>
                  <a:gd name="T33" fmla="*/ 4 h 297"/>
                  <a:gd name="T34" fmla="*/ 56 w 243"/>
                  <a:gd name="T35" fmla="*/ 1 h 297"/>
                  <a:gd name="T36" fmla="*/ 51 w 243"/>
                  <a:gd name="T37" fmla="*/ 0 h 297"/>
                  <a:gd name="T38" fmla="*/ 47 w 243"/>
                  <a:gd name="T39" fmla="*/ 1 h 297"/>
                  <a:gd name="T40" fmla="*/ 6 w 243"/>
                  <a:gd name="T41" fmla="*/ 23 h 29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3"/>
                  <a:gd name="T64" fmla="*/ 0 h 297"/>
                  <a:gd name="T65" fmla="*/ 243 w 243"/>
                  <a:gd name="T66" fmla="*/ 297 h 29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3" h="297">
                    <a:moveTo>
                      <a:pt x="16" y="45"/>
                    </a:moveTo>
                    <a:lnTo>
                      <a:pt x="8" y="52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4" y="83"/>
                    </a:lnTo>
                    <a:lnTo>
                      <a:pt x="88" y="281"/>
                    </a:lnTo>
                    <a:lnTo>
                      <a:pt x="94" y="291"/>
                    </a:lnTo>
                    <a:lnTo>
                      <a:pt x="105" y="295"/>
                    </a:lnTo>
                    <a:lnTo>
                      <a:pt x="115" y="297"/>
                    </a:lnTo>
                    <a:lnTo>
                      <a:pt x="125" y="295"/>
                    </a:lnTo>
                    <a:lnTo>
                      <a:pt x="226" y="252"/>
                    </a:lnTo>
                    <a:lnTo>
                      <a:pt x="237" y="246"/>
                    </a:lnTo>
                    <a:lnTo>
                      <a:pt x="241" y="235"/>
                    </a:lnTo>
                    <a:lnTo>
                      <a:pt x="243" y="225"/>
                    </a:lnTo>
                    <a:lnTo>
                      <a:pt x="241" y="215"/>
                    </a:lnTo>
                    <a:lnTo>
                      <a:pt x="154" y="17"/>
                    </a:lnTo>
                    <a:lnTo>
                      <a:pt x="148" y="8"/>
                    </a:lnTo>
                    <a:lnTo>
                      <a:pt x="140" y="2"/>
                    </a:lnTo>
                    <a:lnTo>
                      <a:pt x="127" y="0"/>
                    </a:lnTo>
                    <a:lnTo>
                      <a:pt x="117" y="2"/>
                    </a:lnTo>
                    <a:lnTo>
                      <a:pt x="16" y="45"/>
                    </a:lnTo>
                    <a:close/>
                  </a:path>
                </a:pathLst>
              </a:custGeom>
              <a:solidFill>
                <a:srgbClr val="FF9D2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4" name="Freeform 368"/>
              <p:cNvSpPr>
                <a:spLocks/>
              </p:cNvSpPr>
              <p:nvPr/>
            </p:nvSpPr>
            <p:spPr bwMode="auto">
              <a:xfrm rot="2760634">
                <a:off x="3395" y="2635"/>
                <a:ext cx="153" cy="208"/>
              </a:xfrm>
              <a:custGeom>
                <a:avLst/>
                <a:gdLst>
                  <a:gd name="T0" fmla="*/ 6 w 241"/>
                  <a:gd name="T1" fmla="*/ 23 h 293"/>
                  <a:gd name="T2" fmla="*/ 3 w 241"/>
                  <a:gd name="T3" fmla="*/ 26 h 293"/>
                  <a:gd name="T4" fmla="*/ 1 w 241"/>
                  <a:gd name="T5" fmla="*/ 31 h 293"/>
                  <a:gd name="T6" fmla="*/ 0 w 241"/>
                  <a:gd name="T7" fmla="*/ 35 h 293"/>
                  <a:gd name="T8" fmla="*/ 2 w 241"/>
                  <a:gd name="T9" fmla="*/ 41 h 293"/>
                  <a:gd name="T10" fmla="*/ 36 w 241"/>
                  <a:gd name="T11" fmla="*/ 140 h 293"/>
                  <a:gd name="T12" fmla="*/ 38 w 241"/>
                  <a:gd name="T13" fmla="*/ 145 h 293"/>
                  <a:gd name="T14" fmla="*/ 41 w 241"/>
                  <a:gd name="T15" fmla="*/ 147 h 293"/>
                  <a:gd name="T16" fmla="*/ 46 w 241"/>
                  <a:gd name="T17" fmla="*/ 148 h 293"/>
                  <a:gd name="T18" fmla="*/ 50 w 241"/>
                  <a:gd name="T19" fmla="*/ 147 h 293"/>
                  <a:gd name="T20" fmla="*/ 90 w 241"/>
                  <a:gd name="T21" fmla="*/ 125 h 293"/>
                  <a:gd name="T22" fmla="*/ 95 w 241"/>
                  <a:gd name="T23" fmla="*/ 121 h 293"/>
                  <a:gd name="T24" fmla="*/ 96 w 241"/>
                  <a:gd name="T25" fmla="*/ 117 h 293"/>
                  <a:gd name="T26" fmla="*/ 97 w 241"/>
                  <a:gd name="T27" fmla="*/ 112 h 293"/>
                  <a:gd name="T28" fmla="*/ 96 w 241"/>
                  <a:gd name="T29" fmla="*/ 107 h 293"/>
                  <a:gd name="T30" fmla="*/ 61 w 241"/>
                  <a:gd name="T31" fmla="*/ 9 h 293"/>
                  <a:gd name="T32" fmla="*/ 60 w 241"/>
                  <a:gd name="T33" fmla="*/ 4 h 293"/>
                  <a:gd name="T34" fmla="*/ 56 w 241"/>
                  <a:gd name="T35" fmla="*/ 1 h 293"/>
                  <a:gd name="T36" fmla="*/ 51 w 241"/>
                  <a:gd name="T37" fmla="*/ 0 h 293"/>
                  <a:gd name="T38" fmla="*/ 47 w 241"/>
                  <a:gd name="T39" fmla="*/ 1 h 293"/>
                  <a:gd name="T40" fmla="*/ 6 w 241"/>
                  <a:gd name="T41" fmla="*/ 23 h 29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1"/>
                  <a:gd name="T64" fmla="*/ 0 h 293"/>
                  <a:gd name="T65" fmla="*/ 241 w 241"/>
                  <a:gd name="T66" fmla="*/ 293 h 29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1" h="293">
                    <a:moveTo>
                      <a:pt x="16" y="46"/>
                    </a:moveTo>
                    <a:lnTo>
                      <a:pt x="8" y="52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4" y="81"/>
                    </a:lnTo>
                    <a:lnTo>
                      <a:pt x="88" y="277"/>
                    </a:lnTo>
                    <a:lnTo>
                      <a:pt x="94" y="287"/>
                    </a:lnTo>
                    <a:lnTo>
                      <a:pt x="103" y="291"/>
                    </a:lnTo>
                    <a:lnTo>
                      <a:pt x="113" y="293"/>
                    </a:lnTo>
                    <a:lnTo>
                      <a:pt x="123" y="291"/>
                    </a:lnTo>
                    <a:lnTo>
                      <a:pt x="224" y="248"/>
                    </a:lnTo>
                    <a:lnTo>
                      <a:pt x="235" y="241"/>
                    </a:lnTo>
                    <a:lnTo>
                      <a:pt x="239" y="233"/>
                    </a:lnTo>
                    <a:lnTo>
                      <a:pt x="241" y="223"/>
                    </a:lnTo>
                    <a:lnTo>
                      <a:pt x="239" y="213"/>
                    </a:lnTo>
                    <a:lnTo>
                      <a:pt x="152" y="17"/>
                    </a:lnTo>
                    <a:lnTo>
                      <a:pt x="148" y="8"/>
                    </a:lnTo>
                    <a:lnTo>
                      <a:pt x="138" y="2"/>
                    </a:lnTo>
                    <a:lnTo>
                      <a:pt x="127" y="0"/>
                    </a:lnTo>
                    <a:lnTo>
                      <a:pt x="117" y="2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FF9E2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5" name="Freeform 369"/>
              <p:cNvSpPr>
                <a:spLocks/>
              </p:cNvSpPr>
              <p:nvPr/>
            </p:nvSpPr>
            <p:spPr bwMode="auto">
              <a:xfrm rot="2760634">
                <a:off x="3396" y="2636"/>
                <a:ext cx="152" cy="206"/>
              </a:xfrm>
              <a:custGeom>
                <a:avLst/>
                <a:gdLst>
                  <a:gd name="T0" fmla="*/ 6 w 239"/>
                  <a:gd name="T1" fmla="*/ 24 h 289"/>
                  <a:gd name="T2" fmla="*/ 3 w 239"/>
                  <a:gd name="T3" fmla="*/ 26 h 289"/>
                  <a:gd name="T4" fmla="*/ 1 w 239"/>
                  <a:gd name="T5" fmla="*/ 31 h 289"/>
                  <a:gd name="T6" fmla="*/ 0 w 239"/>
                  <a:gd name="T7" fmla="*/ 36 h 289"/>
                  <a:gd name="T8" fmla="*/ 2 w 239"/>
                  <a:gd name="T9" fmla="*/ 41 h 289"/>
                  <a:gd name="T10" fmla="*/ 36 w 239"/>
                  <a:gd name="T11" fmla="*/ 138 h 289"/>
                  <a:gd name="T12" fmla="*/ 38 w 239"/>
                  <a:gd name="T13" fmla="*/ 144 h 289"/>
                  <a:gd name="T14" fmla="*/ 42 w 239"/>
                  <a:gd name="T15" fmla="*/ 146 h 289"/>
                  <a:gd name="T16" fmla="*/ 46 w 239"/>
                  <a:gd name="T17" fmla="*/ 147 h 289"/>
                  <a:gd name="T18" fmla="*/ 50 w 239"/>
                  <a:gd name="T19" fmla="*/ 146 h 289"/>
                  <a:gd name="T20" fmla="*/ 90 w 239"/>
                  <a:gd name="T21" fmla="*/ 124 h 289"/>
                  <a:gd name="T22" fmla="*/ 94 w 239"/>
                  <a:gd name="T23" fmla="*/ 120 h 289"/>
                  <a:gd name="T24" fmla="*/ 96 w 239"/>
                  <a:gd name="T25" fmla="*/ 116 h 289"/>
                  <a:gd name="T26" fmla="*/ 97 w 239"/>
                  <a:gd name="T27" fmla="*/ 111 h 289"/>
                  <a:gd name="T28" fmla="*/ 96 w 239"/>
                  <a:gd name="T29" fmla="*/ 106 h 289"/>
                  <a:gd name="T30" fmla="*/ 62 w 239"/>
                  <a:gd name="T31" fmla="*/ 9 h 289"/>
                  <a:gd name="T32" fmla="*/ 59 w 239"/>
                  <a:gd name="T33" fmla="*/ 4 h 289"/>
                  <a:gd name="T34" fmla="*/ 56 w 239"/>
                  <a:gd name="T35" fmla="*/ 1 h 289"/>
                  <a:gd name="T36" fmla="*/ 50 w 239"/>
                  <a:gd name="T37" fmla="*/ 0 h 289"/>
                  <a:gd name="T38" fmla="*/ 46 w 239"/>
                  <a:gd name="T39" fmla="*/ 1 h 289"/>
                  <a:gd name="T40" fmla="*/ 6 w 239"/>
                  <a:gd name="T41" fmla="*/ 24 h 28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9"/>
                  <a:gd name="T64" fmla="*/ 0 h 289"/>
                  <a:gd name="T65" fmla="*/ 239 w 239"/>
                  <a:gd name="T66" fmla="*/ 289 h 28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9" h="289">
                    <a:moveTo>
                      <a:pt x="16" y="46"/>
                    </a:moveTo>
                    <a:lnTo>
                      <a:pt x="8" y="52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4" y="81"/>
                    </a:lnTo>
                    <a:lnTo>
                      <a:pt x="88" y="272"/>
                    </a:lnTo>
                    <a:lnTo>
                      <a:pt x="95" y="283"/>
                    </a:lnTo>
                    <a:lnTo>
                      <a:pt x="103" y="287"/>
                    </a:lnTo>
                    <a:lnTo>
                      <a:pt x="113" y="289"/>
                    </a:lnTo>
                    <a:lnTo>
                      <a:pt x="123" y="287"/>
                    </a:lnTo>
                    <a:lnTo>
                      <a:pt x="222" y="244"/>
                    </a:lnTo>
                    <a:lnTo>
                      <a:pt x="233" y="237"/>
                    </a:lnTo>
                    <a:lnTo>
                      <a:pt x="237" y="229"/>
                    </a:lnTo>
                    <a:lnTo>
                      <a:pt x="239" y="219"/>
                    </a:lnTo>
                    <a:lnTo>
                      <a:pt x="237" y="209"/>
                    </a:lnTo>
                    <a:lnTo>
                      <a:pt x="152" y="17"/>
                    </a:lnTo>
                    <a:lnTo>
                      <a:pt x="146" y="8"/>
                    </a:lnTo>
                    <a:lnTo>
                      <a:pt x="138" y="2"/>
                    </a:lnTo>
                    <a:lnTo>
                      <a:pt x="125" y="0"/>
                    </a:lnTo>
                    <a:lnTo>
                      <a:pt x="115" y="2"/>
                    </a:lnTo>
                    <a:lnTo>
                      <a:pt x="16" y="46"/>
                    </a:lnTo>
                    <a:close/>
                  </a:path>
                </a:pathLst>
              </a:custGeom>
              <a:solidFill>
                <a:srgbClr val="FF9E2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6" name="Freeform 370"/>
              <p:cNvSpPr>
                <a:spLocks/>
              </p:cNvSpPr>
              <p:nvPr/>
            </p:nvSpPr>
            <p:spPr bwMode="auto">
              <a:xfrm rot="2760634">
                <a:off x="3397" y="2637"/>
                <a:ext cx="150" cy="204"/>
              </a:xfrm>
              <a:custGeom>
                <a:avLst/>
                <a:gdLst>
                  <a:gd name="T0" fmla="*/ 6 w 235"/>
                  <a:gd name="T1" fmla="*/ 22 h 285"/>
                  <a:gd name="T2" fmla="*/ 3 w 235"/>
                  <a:gd name="T3" fmla="*/ 26 h 285"/>
                  <a:gd name="T4" fmla="*/ 1 w 235"/>
                  <a:gd name="T5" fmla="*/ 30 h 285"/>
                  <a:gd name="T6" fmla="*/ 0 w 235"/>
                  <a:gd name="T7" fmla="*/ 35 h 285"/>
                  <a:gd name="T8" fmla="*/ 2 w 235"/>
                  <a:gd name="T9" fmla="*/ 41 h 285"/>
                  <a:gd name="T10" fmla="*/ 35 w 235"/>
                  <a:gd name="T11" fmla="*/ 137 h 285"/>
                  <a:gd name="T12" fmla="*/ 38 w 235"/>
                  <a:gd name="T13" fmla="*/ 143 h 285"/>
                  <a:gd name="T14" fmla="*/ 41 w 235"/>
                  <a:gd name="T15" fmla="*/ 145 h 285"/>
                  <a:gd name="T16" fmla="*/ 45 w 235"/>
                  <a:gd name="T17" fmla="*/ 146 h 285"/>
                  <a:gd name="T18" fmla="*/ 49 w 235"/>
                  <a:gd name="T19" fmla="*/ 145 h 285"/>
                  <a:gd name="T20" fmla="*/ 89 w 235"/>
                  <a:gd name="T21" fmla="*/ 124 h 285"/>
                  <a:gd name="T22" fmla="*/ 93 w 235"/>
                  <a:gd name="T23" fmla="*/ 120 h 285"/>
                  <a:gd name="T24" fmla="*/ 95 w 235"/>
                  <a:gd name="T25" fmla="*/ 116 h 285"/>
                  <a:gd name="T26" fmla="*/ 96 w 235"/>
                  <a:gd name="T27" fmla="*/ 111 h 285"/>
                  <a:gd name="T28" fmla="*/ 95 w 235"/>
                  <a:gd name="T29" fmla="*/ 106 h 285"/>
                  <a:gd name="T30" fmla="*/ 60 w 235"/>
                  <a:gd name="T31" fmla="*/ 9 h 285"/>
                  <a:gd name="T32" fmla="*/ 59 w 235"/>
                  <a:gd name="T33" fmla="*/ 4 h 285"/>
                  <a:gd name="T34" fmla="*/ 55 w 235"/>
                  <a:gd name="T35" fmla="*/ 1 h 285"/>
                  <a:gd name="T36" fmla="*/ 50 w 235"/>
                  <a:gd name="T37" fmla="*/ 0 h 285"/>
                  <a:gd name="T38" fmla="*/ 46 w 235"/>
                  <a:gd name="T39" fmla="*/ 1 h 285"/>
                  <a:gd name="T40" fmla="*/ 6 w 235"/>
                  <a:gd name="T41" fmla="*/ 22 h 28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5"/>
                  <a:gd name="T64" fmla="*/ 0 h 285"/>
                  <a:gd name="T65" fmla="*/ 235 w 235"/>
                  <a:gd name="T66" fmla="*/ 285 h 28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5" h="285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8"/>
                    </a:lnTo>
                    <a:lnTo>
                      <a:pt x="4" y="79"/>
                    </a:lnTo>
                    <a:lnTo>
                      <a:pt x="86" y="268"/>
                    </a:lnTo>
                    <a:lnTo>
                      <a:pt x="93" y="279"/>
                    </a:lnTo>
                    <a:lnTo>
                      <a:pt x="101" y="283"/>
                    </a:lnTo>
                    <a:lnTo>
                      <a:pt x="111" y="285"/>
                    </a:lnTo>
                    <a:lnTo>
                      <a:pt x="121" y="283"/>
                    </a:lnTo>
                    <a:lnTo>
                      <a:pt x="218" y="242"/>
                    </a:lnTo>
                    <a:lnTo>
                      <a:pt x="229" y="235"/>
                    </a:lnTo>
                    <a:lnTo>
                      <a:pt x="233" y="227"/>
                    </a:lnTo>
                    <a:lnTo>
                      <a:pt x="235" y="217"/>
                    </a:lnTo>
                    <a:lnTo>
                      <a:pt x="233" y="207"/>
                    </a:lnTo>
                    <a:lnTo>
                      <a:pt x="148" y="17"/>
                    </a:lnTo>
                    <a:lnTo>
                      <a:pt x="144" y="9"/>
                    </a:lnTo>
                    <a:lnTo>
                      <a:pt x="134" y="2"/>
                    </a:lnTo>
                    <a:lnTo>
                      <a:pt x="123" y="0"/>
                    </a:lnTo>
                    <a:lnTo>
                      <a:pt x="113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9F2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7" name="Freeform 371"/>
              <p:cNvSpPr>
                <a:spLocks/>
              </p:cNvSpPr>
              <p:nvPr/>
            </p:nvSpPr>
            <p:spPr bwMode="auto">
              <a:xfrm rot="2760634">
                <a:off x="3399" y="2639"/>
                <a:ext cx="146" cy="200"/>
              </a:xfrm>
              <a:custGeom>
                <a:avLst/>
                <a:gdLst>
                  <a:gd name="T0" fmla="*/ 6 w 231"/>
                  <a:gd name="T1" fmla="*/ 22 h 281"/>
                  <a:gd name="T2" fmla="*/ 3 w 231"/>
                  <a:gd name="T3" fmla="*/ 26 h 281"/>
                  <a:gd name="T4" fmla="*/ 1 w 231"/>
                  <a:gd name="T5" fmla="*/ 29 h 281"/>
                  <a:gd name="T6" fmla="*/ 0 w 231"/>
                  <a:gd name="T7" fmla="*/ 33 h 281"/>
                  <a:gd name="T8" fmla="*/ 2 w 231"/>
                  <a:gd name="T9" fmla="*/ 39 h 281"/>
                  <a:gd name="T10" fmla="*/ 33 w 231"/>
                  <a:gd name="T11" fmla="*/ 134 h 281"/>
                  <a:gd name="T12" fmla="*/ 37 w 231"/>
                  <a:gd name="T13" fmla="*/ 140 h 281"/>
                  <a:gd name="T14" fmla="*/ 40 w 231"/>
                  <a:gd name="T15" fmla="*/ 142 h 281"/>
                  <a:gd name="T16" fmla="*/ 44 w 231"/>
                  <a:gd name="T17" fmla="*/ 142 h 281"/>
                  <a:gd name="T18" fmla="*/ 47 w 231"/>
                  <a:gd name="T19" fmla="*/ 142 h 281"/>
                  <a:gd name="T20" fmla="*/ 85 w 231"/>
                  <a:gd name="T21" fmla="*/ 120 h 281"/>
                  <a:gd name="T22" fmla="*/ 90 w 231"/>
                  <a:gd name="T23" fmla="*/ 117 h 281"/>
                  <a:gd name="T24" fmla="*/ 92 w 231"/>
                  <a:gd name="T25" fmla="*/ 113 h 281"/>
                  <a:gd name="T26" fmla="*/ 92 w 231"/>
                  <a:gd name="T27" fmla="*/ 109 h 281"/>
                  <a:gd name="T28" fmla="*/ 92 w 231"/>
                  <a:gd name="T29" fmla="*/ 104 h 281"/>
                  <a:gd name="T30" fmla="*/ 58 w 231"/>
                  <a:gd name="T31" fmla="*/ 9 h 281"/>
                  <a:gd name="T32" fmla="*/ 57 w 231"/>
                  <a:gd name="T33" fmla="*/ 4 h 281"/>
                  <a:gd name="T34" fmla="*/ 54 w 231"/>
                  <a:gd name="T35" fmla="*/ 1 h 281"/>
                  <a:gd name="T36" fmla="*/ 49 w 231"/>
                  <a:gd name="T37" fmla="*/ 0 h 281"/>
                  <a:gd name="T38" fmla="*/ 45 w 231"/>
                  <a:gd name="T39" fmla="*/ 1 h 281"/>
                  <a:gd name="T40" fmla="*/ 6 w 231"/>
                  <a:gd name="T41" fmla="*/ 22 h 2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31"/>
                  <a:gd name="T64" fmla="*/ 0 h 281"/>
                  <a:gd name="T65" fmla="*/ 231 w 231"/>
                  <a:gd name="T66" fmla="*/ 281 h 2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31" h="281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77"/>
                    </a:lnTo>
                    <a:lnTo>
                      <a:pt x="84" y="264"/>
                    </a:lnTo>
                    <a:lnTo>
                      <a:pt x="91" y="275"/>
                    </a:lnTo>
                    <a:lnTo>
                      <a:pt x="99" y="279"/>
                    </a:lnTo>
                    <a:lnTo>
                      <a:pt x="109" y="281"/>
                    </a:lnTo>
                    <a:lnTo>
                      <a:pt x="119" y="279"/>
                    </a:lnTo>
                    <a:lnTo>
                      <a:pt x="214" y="238"/>
                    </a:lnTo>
                    <a:lnTo>
                      <a:pt x="225" y="231"/>
                    </a:lnTo>
                    <a:lnTo>
                      <a:pt x="229" y="223"/>
                    </a:lnTo>
                    <a:lnTo>
                      <a:pt x="231" y="215"/>
                    </a:lnTo>
                    <a:lnTo>
                      <a:pt x="229" y="205"/>
                    </a:lnTo>
                    <a:lnTo>
                      <a:pt x="146" y="17"/>
                    </a:lnTo>
                    <a:lnTo>
                      <a:pt x="142" y="9"/>
                    </a:lnTo>
                    <a:lnTo>
                      <a:pt x="134" y="2"/>
                    </a:lnTo>
                    <a:lnTo>
                      <a:pt x="124" y="0"/>
                    </a:lnTo>
                    <a:lnTo>
                      <a:pt x="113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9F2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8" name="Freeform 372"/>
              <p:cNvSpPr>
                <a:spLocks/>
              </p:cNvSpPr>
              <p:nvPr/>
            </p:nvSpPr>
            <p:spPr bwMode="auto">
              <a:xfrm rot="2760634">
                <a:off x="3400" y="2640"/>
                <a:ext cx="144" cy="198"/>
              </a:xfrm>
              <a:custGeom>
                <a:avLst/>
                <a:gdLst>
                  <a:gd name="T0" fmla="*/ 6 w 227"/>
                  <a:gd name="T1" fmla="*/ 22 h 277"/>
                  <a:gd name="T2" fmla="*/ 3 w 227"/>
                  <a:gd name="T3" fmla="*/ 26 h 277"/>
                  <a:gd name="T4" fmla="*/ 1 w 227"/>
                  <a:gd name="T5" fmla="*/ 29 h 277"/>
                  <a:gd name="T6" fmla="*/ 0 w 227"/>
                  <a:gd name="T7" fmla="*/ 34 h 277"/>
                  <a:gd name="T8" fmla="*/ 2 w 227"/>
                  <a:gd name="T9" fmla="*/ 39 h 277"/>
                  <a:gd name="T10" fmla="*/ 33 w 227"/>
                  <a:gd name="T11" fmla="*/ 134 h 277"/>
                  <a:gd name="T12" fmla="*/ 36 w 227"/>
                  <a:gd name="T13" fmla="*/ 139 h 277"/>
                  <a:gd name="T14" fmla="*/ 39 w 227"/>
                  <a:gd name="T15" fmla="*/ 141 h 277"/>
                  <a:gd name="T16" fmla="*/ 43 w 227"/>
                  <a:gd name="T17" fmla="*/ 142 h 277"/>
                  <a:gd name="T18" fmla="*/ 47 w 227"/>
                  <a:gd name="T19" fmla="*/ 141 h 277"/>
                  <a:gd name="T20" fmla="*/ 84 w 227"/>
                  <a:gd name="T21" fmla="*/ 119 h 277"/>
                  <a:gd name="T22" fmla="*/ 89 w 227"/>
                  <a:gd name="T23" fmla="*/ 116 h 277"/>
                  <a:gd name="T24" fmla="*/ 91 w 227"/>
                  <a:gd name="T25" fmla="*/ 112 h 277"/>
                  <a:gd name="T26" fmla="*/ 91 w 227"/>
                  <a:gd name="T27" fmla="*/ 108 h 277"/>
                  <a:gd name="T28" fmla="*/ 91 w 227"/>
                  <a:gd name="T29" fmla="*/ 102 h 277"/>
                  <a:gd name="T30" fmla="*/ 58 w 227"/>
                  <a:gd name="T31" fmla="*/ 9 h 277"/>
                  <a:gd name="T32" fmla="*/ 56 w 227"/>
                  <a:gd name="T33" fmla="*/ 4 h 277"/>
                  <a:gd name="T34" fmla="*/ 53 w 227"/>
                  <a:gd name="T35" fmla="*/ 1 h 277"/>
                  <a:gd name="T36" fmla="*/ 49 w 227"/>
                  <a:gd name="T37" fmla="*/ 0 h 277"/>
                  <a:gd name="T38" fmla="*/ 44 w 227"/>
                  <a:gd name="T39" fmla="*/ 1 h 277"/>
                  <a:gd name="T40" fmla="*/ 6 w 227"/>
                  <a:gd name="T41" fmla="*/ 22 h 27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7"/>
                  <a:gd name="T64" fmla="*/ 0 h 277"/>
                  <a:gd name="T65" fmla="*/ 227 w 227"/>
                  <a:gd name="T66" fmla="*/ 277 h 27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7" h="277">
                    <a:moveTo>
                      <a:pt x="16" y="44"/>
                    </a:moveTo>
                    <a:lnTo>
                      <a:pt x="8" y="50"/>
                    </a:lnTo>
                    <a:lnTo>
                      <a:pt x="2" y="58"/>
                    </a:lnTo>
                    <a:lnTo>
                      <a:pt x="0" y="66"/>
                    </a:lnTo>
                    <a:lnTo>
                      <a:pt x="4" y="77"/>
                    </a:lnTo>
                    <a:lnTo>
                      <a:pt x="82" y="262"/>
                    </a:lnTo>
                    <a:lnTo>
                      <a:pt x="89" y="271"/>
                    </a:lnTo>
                    <a:lnTo>
                      <a:pt x="97" y="275"/>
                    </a:lnTo>
                    <a:lnTo>
                      <a:pt x="107" y="277"/>
                    </a:lnTo>
                    <a:lnTo>
                      <a:pt x="117" y="275"/>
                    </a:lnTo>
                    <a:lnTo>
                      <a:pt x="210" y="233"/>
                    </a:lnTo>
                    <a:lnTo>
                      <a:pt x="221" y="227"/>
                    </a:lnTo>
                    <a:lnTo>
                      <a:pt x="225" y="219"/>
                    </a:lnTo>
                    <a:lnTo>
                      <a:pt x="227" y="211"/>
                    </a:lnTo>
                    <a:lnTo>
                      <a:pt x="225" y="200"/>
                    </a:lnTo>
                    <a:lnTo>
                      <a:pt x="144" y="17"/>
                    </a:lnTo>
                    <a:lnTo>
                      <a:pt x="140" y="9"/>
                    </a:lnTo>
                    <a:lnTo>
                      <a:pt x="132" y="2"/>
                    </a:lnTo>
                    <a:lnTo>
                      <a:pt x="122" y="0"/>
                    </a:lnTo>
                    <a:lnTo>
                      <a:pt x="111" y="2"/>
                    </a:lnTo>
                    <a:lnTo>
                      <a:pt x="16" y="44"/>
                    </a:lnTo>
                    <a:close/>
                  </a:path>
                </a:pathLst>
              </a:custGeom>
              <a:solidFill>
                <a:srgbClr val="FFA03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9" name="Freeform 373"/>
              <p:cNvSpPr>
                <a:spLocks/>
              </p:cNvSpPr>
              <p:nvPr/>
            </p:nvSpPr>
            <p:spPr bwMode="auto">
              <a:xfrm rot="2760634">
                <a:off x="3400" y="2642"/>
                <a:ext cx="143" cy="194"/>
              </a:xfrm>
              <a:custGeom>
                <a:avLst/>
                <a:gdLst>
                  <a:gd name="T0" fmla="*/ 6 w 225"/>
                  <a:gd name="T1" fmla="*/ 21 h 273"/>
                  <a:gd name="T2" fmla="*/ 3 w 225"/>
                  <a:gd name="T3" fmla="*/ 24 h 273"/>
                  <a:gd name="T4" fmla="*/ 1 w 225"/>
                  <a:gd name="T5" fmla="*/ 28 h 273"/>
                  <a:gd name="T6" fmla="*/ 0 w 225"/>
                  <a:gd name="T7" fmla="*/ 32 h 273"/>
                  <a:gd name="T8" fmla="*/ 2 w 225"/>
                  <a:gd name="T9" fmla="*/ 38 h 273"/>
                  <a:gd name="T10" fmla="*/ 33 w 225"/>
                  <a:gd name="T11" fmla="*/ 130 h 273"/>
                  <a:gd name="T12" fmla="*/ 36 w 225"/>
                  <a:gd name="T13" fmla="*/ 135 h 273"/>
                  <a:gd name="T14" fmla="*/ 39 w 225"/>
                  <a:gd name="T15" fmla="*/ 137 h 273"/>
                  <a:gd name="T16" fmla="*/ 43 w 225"/>
                  <a:gd name="T17" fmla="*/ 138 h 273"/>
                  <a:gd name="T18" fmla="*/ 46 w 225"/>
                  <a:gd name="T19" fmla="*/ 137 h 273"/>
                  <a:gd name="T20" fmla="*/ 85 w 225"/>
                  <a:gd name="T21" fmla="*/ 117 h 273"/>
                  <a:gd name="T22" fmla="*/ 88 w 225"/>
                  <a:gd name="T23" fmla="*/ 114 h 273"/>
                  <a:gd name="T24" fmla="*/ 90 w 225"/>
                  <a:gd name="T25" fmla="*/ 109 h 273"/>
                  <a:gd name="T26" fmla="*/ 91 w 225"/>
                  <a:gd name="T27" fmla="*/ 106 h 273"/>
                  <a:gd name="T28" fmla="*/ 90 w 225"/>
                  <a:gd name="T29" fmla="*/ 100 h 273"/>
                  <a:gd name="T30" fmla="*/ 57 w 225"/>
                  <a:gd name="T31" fmla="*/ 8 h 273"/>
                  <a:gd name="T32" fmla="*/ 56 w 225"/>
                  <a:gd name="T33" fmla="*/ 4 h 273"/>
                  <a:gd name="T34" fmla="*/ 53 w 225"/>
                  <a:gd name="T35" fmla="*/ 1 h 273"/>
                  <a:gd name="T36" fmla="*/ 48 w 225"/>
                  <a:gd name="T37" fmla="*/ 0 h 273"/>
                  <a:gd name="T38" fmla="*/ 44 w 225"/>
                  <a:gd name="T39" fmla="*/ 1 h 273"/>
                  <a:gd name="T40" fmla="*/ 6 w 225"/>
                  <a:gd name="T41" fmla="*/ 21 h 27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5"/>
                  <a:gd name="T64" fmla="*/ 0 h 273"/>
                  <a:gd name="T65" fmla="*/ 225 w 225"/>
                  <a:gd name="T66" fmla="*/ 273 h 27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5" h="273">
                    <a:moveTo>
                      <a:pt x="16" y="42"/>
                    </a:moveTo>
                    <a:lnTo>
                      <a:pt x="8" y="48"/>
                    </a:lnTo>
                    <a:lnTo>
                      <a:pt x="2" y="56"/>
                    </a:lnTo>
                    <a:lnTo>
                      <a:pt x="0" y="64"/>
                    </a:lnTo>
                    <a:lnTo>
                      <a:pt x="4" y="75"/>
                    </a:lnTo>
                    <a:lnTo>
                      <a:pt x="82" y="258"/>
                    </a:lnTo>
                    <a:lnTo>
                      <a:pt x="89" y="267"/>
                    </a:lnTo>
                    <a:lnTo>
                      <a:pt x="97" y="271"/>
                    </a:lnTo>
                    <a:lnTo>
                      <a:pt x="105" y="273"/>
                    </a:lnTo>
                    <a:lnTo>
                      <a:pt x="115" y="271"/>
                    </a:lnTo>
                    <a:lnTo>
                      <a:pt x="210" y="231"/>
                    </a:lnTo>
                    <a:lnTo>
                      <a:pt x="218" y="225"/>
                    </a:lnTo>
                    <a:lnTo>
                      <a:pt x="223" y="217"/>
                    </a:lnTo>
                    <a:lnTo>
                      <a:pt x="225" y="209"/>
                    </a:lnTo>
                    <a:lnTo>
                      <a:pt x="223" y="198"/>
                    </a:lnTo>
                    <a:lnTo>
                      <a:pt x="142" y="15"/>
                    </a:lnTo>
                    <a:lnTo>
                      <a:pt x="138" y="7"/>
                    </a:lnTo>
                    <a:lnTo>
                      <a:pt x="130" y="3"/>
                    </a:lnTo>
                    <a:lnTo>
                      <a:pt x="119" y="0"/>
                    </a:lnTo>
                    <a:lnTo>
                      <a:pt x="109" y="3"/>
                    </a:lnTo>
                    <a:lnTo>
                      <a:pt x="16" y="42"/>
                    </a:lnTo>
                    <a:close/>
                  </a:path>
                </a:pathLst>
              </a:custGeom>
              <a:solidFill>
                <a:srgbClr val="FFA13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0" name="Freeform 374"/>
              <p:cNvSpPr>
                <a:spLocks/>
              </p:cNvSpPr>
              <p:nvPr/>
            </p:nvSpPr>
            <p:spPr bwMode="auto">
              <a:xfrm rot="2760634">
                <a:off x="3400" y="2643"/>
                <a:ext cx="141" cy="191"/>
              </a:xfrm>
              <a:custGeom>
                <a:avLst/>
                <a:gdLst>
                  <a:gd name="T0" fmla="*/ 6 w 221"/>
                  <a:gd name="T1" fmla="*/ 21 h 268"/>
                  <a:gd name="T2" fmla="*/ 3 w 221"/>
                  <a:gd name="T3" fmla="*/ 24 h 268"/>
                  <a:gd name="T4" fmla="*/ 1 w 221"/>
                  <a:gd name="T5" fmla="*/ 28 h 268"/>
                  <a:gd name="T6" fmla="*/ 0 w 221"/>
                  <a:gd name="T7" fmla="*/ 32 h 268"/>
                  <a:gd name="T8" fmla="*/ 2 w 221"/>
                  <a:gd name="T9" fmla="*/ 38 h 268"/>
                  <a:gd name="T10" fmla="*/ 33 w 221"/>
                  <a:gd name="T11" fmla="*/ 128 h 268"/>
                  <a:gd name="T12" fmla="*/ 36 w 221"/>
                  <a:gd name="T13" fmla="*/ 133 h 268"/>
                  <a:gd name="T14" fmla="*/ 39 w 221"/>
                  <a:gd name="T15" fmla="*/ 135 h 268"/>
                  <a:gd name="T16" fmla="*/ 42 w 221"/>
                  <a:gd name="T17" fmla="*/ 136 h 268"/>
                  <a:gd name="T18" fmla="*/ 46 w 221"/>
                  <a:gd name="T19" fmla="*/ 135 h 268"/>
                  <a:gd name="T20" fmla="*/ 84 w 221"/>
                  <a:gd name="T21" fmla="*/ 115 h 268"/>
                  <a:gd name="T22" fmla="*/ 87 w 221"/>
                  <a:gd name="T23" fmla="*/ 112 h 268"/>
                  <a:gd name="T24" fmla="*/ 89 w 221"/>
                  <a:gd name="T25" fmla="*/ 108 h 268"/>
                  <a:gd name="T26" fmla="*/ 90 w 221"/>
                  <a:gd name="T27" fmla="*/ 103 h 268"/>
                  <a:gd name="T28" fmla="*/ 89 w 221"/>
                  <a:gd name="T29" fmla="*/ 98 h 268"/>
                  <a:gd name="T30" fmla="*/ 57 w 221"/>
                  <a:gd name="T31" fmla="*/ 7 h 268"/>
                  <a:gd name="T32" fmla="*/ 56 w 221"/>
                  <a:gd name="T33" fmla="*/ 3 h 268"/>
                  <a:gd name="T34" fmla="*/ 52 w 221"/>
                  <a:gd name="T35" fmla="*/ 1 h 268"/>
                  <a:gd name="T36" fmla="*/ 48 w 221"/>
                  <a:gd name="T37" fmla="*/ 0 h 268"/>
                  <a:gd name="T38" fmla="*/ 43 w 221"/>
                  <a:gd name="T39" fmla="*/ 1 h 268"/>
                  <a:gd name="T40" fmla="*/ 6 w 221"/>
                  <a:gd name="T41" fmla="*/ 21 h 268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21"/>
                  <a:gd name="T64" fmla="*/ 0 h 268"/>
                  <a:gd name="T65" fmla="*/ 221 w 221"/>
                  <a:gd name="T66" fmla="*/ 268 h 268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21" h="268">
                    <a:moveTo>
                      <a:pt x="16" y="41"/>
                    </a:moveTo>
                    <a:lnTo>
                      <a:pt x="8" y="47"/>
                    </a:lnTo>
                    <a:lnTo>
                      <a:pt x="2" y="55"/>
                    </a:lnTo>
                    <a:lnTo>
                      <a:pt x="0" y="63"/>
                    </a:lnTo>
                    <a:lnTo>
                      <a:pt x="4" y="74"/>
                    </a:lnTo>
                    <a:lnTo>
                      <a:pt x="80" y="253"/>
                    </a:lnTo>
                    <a:lnTo>
                      <a:pt x="87" y="261"/>
                    </a:lnTo>
                    <a:lnTo>
                      <a:pt x="95" y="266"/>
                    </a:lnTo>
                    <a:lnTo>
                      <a:pt x="103" y="268"/>
                    </a:lnTo>
                    <a:lnTo>
                      <a:pt x="113" y="266"/>
                    </a:lnTo>
                    <a:lnTo>
                      <a:pt x="206" y="226"/>
                    </a:lnTo>
                    <a:lnTo>
                      <a:pt x="214" y="220"/>
                    </a:lnTo>
                    <a:lnTo>
                      <a:pt x="219" y="212"/>
                    </a:lnTo>
                    <a:lnTo>
                      <a:pt x="221" y="204"/>
                    </a:lnTo>
                    <a:lnTo>
                      <a:pt x="219" y="193"/>
                    </a:lnTo>
                    <a:lnTo>
                      <a:pt x="140" y="14"/>
                    </a:lnTo>
                    <a:lnTo>
                      <a:pt x="136" y="6"/>
                    </a:lnTo>
                    <a:lnTo>
                      <a:pt x="128" y="2"/>
                    </a:lnTo>
                    <a:lnTo>
                      <a:pt x="117" y="0"/>
                    </a:lnTo>
                    <a:lnTo>
                      <a:pt x="107" y="2"/>
                    </a:lnTo>
                    <a:lnTo>
                      <a:pt x="16" y="41"/>
                    </a:lnTo>
                    <a:close/>
                  </a:path>
                </a:pathLst>
              </a:custGeom>
              <a:solidFill>
                <a:srgbClr val="FFA23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1" name="Freeform 375"/>
              <p:cNvSpPr>
                <a:spLocks/>
              </p:cNvSpPr>
              <p:nvPr/>
            </p:nvSpPr>
            <p:spPr bwMode="auto">
              <a:xfrm rot="2760634">
                <a:off x="3402" y="2644"/>
                <a:ext cx="140" cy="189"/>
              </a:xfrm>
              <a:custGeom>
                <a:avLst/>
                <a:gdLst>
                  <a:gd name="T0" fmla="*/ 6 w 219"/>
                  <a:gd name="T1" fmla="*/ 22 h 266"/>
                  <a:gd name="T2" fmla="*/ 3 w 219"/>
                  <a:gd name="T3" fmla="*/ 23 h 266"/>
                  <a:gd name="T4" fmla="*/ 1 w 219"/>
                  <a:gd name="T5" fmla="*/ 28 h 266"/>
                  <a:gd name="T6" fmla="*/ 0 w 219"/>
                  <a:gd name="T7" fmla="*/ 32 h 266"/>
                  <a:gd name="T8" fmla="*/ 1 w 219"/>
                  <a:gd name="T9" fmla="*/ 38 h 266"/>
                  <a:gd name="T10" fmla="*/ 33 w 219"/>
                  <a:gd name="T11" fmla="*/ 126 h 266"/>
                  <a:gd name="T12" fmla="*/ 36 w 219"/>
                  <a:gd name="T13" fmla="*/ 131 h 266"/>
                  <a:gd name="T14" fmla="*/ 39 w 219"/>
                  <a:gd name="T15" fmla="*/ 134 h 266"/>
                  <a:gd name="T16" fmla="*/ 42 w 219"/>
                  <a:gd name="T17" fmla="*/ 134 h 266"/>
                  <a:gd name="T18" fmla="*/ 46 w 219"/>
                  <a:gd name="T19" fmla="*/ 134 h 266"/>
                  <a:gd name="T20" fmla="*/ 83 w 219"/>
                  <a:gd name="T21" fmla="*/ 113 h 266"/>
                  <a:gd name="T22" fmla="*/ 87 w 219"/>
                  <a:gd name="T23" fmla="*/ 110 h 266"/>
                  <a:gd name="T24" fmla="*/ 89 w 219"/>
                  <a:gd name="T25" fmla="*/ 107 h 266"/>
                  <a:gd name="T26" fmla="*/ 89 w 219"/>
                  <a:gd name="T27" fmla="*/ 102 h 266"/>
                  <a:gd name="T28" fmla="*/ 89 w 219"/>
                  <a:gd name="T29" fmla="*/ 97 h 266"/>
                  <a:gd name="T30" fmla="*/ 56 w 219"/>
                  <a:gd name="T31" fmla="*/ 8 h 266"/>
                  <a:gd name="T32" fmla="*/ 55 w 219"/>
                  <a:gd name="T33" fmla="*/ 4 h 266"/>
                  <a:gd name="T34" fmla="*/ 52 w 219"/>
                  <a:gd name="T35" fmla="*/ 2 h 266"/>
                  <a:gd name="T36" fmla="*/ 48 w 219"/>
                  <a:gd name="T37" fmla="*/ 0 h 266"/>
                  <a:gd name="T38" fmla="*/ 43 w 219"/>
                  <a:gd name="T39" fmla="*/ 1 h 266"/>
                  <a:gd name="T40" fmla="*/ 6 w 219"/>
                  <a:gd name="T41" fmla="*/ 22 h 26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9"/>
                  <a:gd name="T64" fmla="*/ 0 h 266"/>
                  <a:gd name="T65" fmla="*/ 219 w 219"/>
                  <a:gd name="T66" fmla="*/ 266 h 26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9" h="266">
                    <a:moveTo>
                      <a:pt x="14" y="43"/>
                    </a:moveTo>
                    <a:lnTo>
                      <a:pt x="6" y="47"/>
                    </a:lnTo>
                    <a:lnTo>
                      <a:pt x="2" y="55"/>
                    </a:lnTo>
                    <a:lnTo>
                      <a:pt x="0" y="63"/>
                    </a:lnTo>
                    <a:lnTo>
                      <a:pt x="2" y="74"/>
                    </a:lnTo>
                    <a:lnTo>
                      <a:pt x="80" y="251"/>
                    </a:lnTo>
                    <a:lnTo>
                      <a:pt x="87" y="259"/>
                    </a:lnTo>
                    <a:lnTo>
                      <a:pt x="95" y="264"/>
                    </a:lnTo>
                    <a:lnTo>
                      <a:pt x="103" y="266"/>
                    </a:lnTo>
                    <a:lnTo>
                      <a:pt x="113" y="264"/>
                    </a:lnTo>
                    <a:lnTo>
                      <a:pt x="204" y="224"/>
                    </a:lnTo>
                    <a:lnTo>
                      <a:pt x="212" y="218"/>
                    </a:lnTo>
                    <a:lnTo>
                      <a:pt x="217" y="212"/>
                    </a:lnTo>
                    <a:lnTo>
                      <a:pt x="219" y="202"/>
                    </a:lnTo>
                    <a:lnTo>
                      <a:pt x="217" y="193"/>
                    </a:lnTo>
                    <a:lnTo>
                      <a:pt x="138" y="16"/>
                    </a:lnTo>
                    <a:lnTo>
                      <a:pt x="134" y="8"/>
                    </a:lnTo>
                    <a:lnTo>
                      <a:pt x="126" y="4"/>
                    </a:lnTo>
                    <a:lnTo>
                      <a:pt x="118" y="0"/>
                    </a:lnTo>
                    <a:lnTo>
                      <a:pt x="107" y="2"/>
                    </a:lnTo>
                    <a:lnTo>
                      <a:pt x="14" y="43"/>
                    </a:lnTo>
                    <a:close/>
                  </a:path>
                </a:pathLst>
              </a:custGeom>
              <a:solidFill>
                <a:srgbClr val="FFA23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2" name="Freeform 376"/>
              <p:cNvSpPr>
                <a:spLocks/>
              </p:cNvSpPr>
              <p:nvPr/>
            </p:nvSpPr>
            <p:spPr bwMode="auto">
              <a:xfrm rot="2760634">
                <a:off x="3404" y="2645"/>
                <a:ext cx="136" cy="187"/>
              </a:xfrm>
              <a:custGeom>
                <a:avLst/>
                <a:gdLst>
                  <a:gd name="T0" fmla="*/ 6 w 215"/>
                  <a:gd name="T1" fmla="*/ 21 h 262"/>
                  <a:gd name="T2" fmla="*/ 3 w 215"/>
                  <a:gd name="T3" fmla="*/ 24 h 262"/>
                  <a:gd name="T4" fmla="*/ 1 w 215"/>
                  <a:gd name="T5" fmla="*/ 28 h 262"/>
                  <a:gd name="T6" fmla="*/ 0 w 215"/>
                  <a:gd name="T7" fmla="*/ 33 h 262"/>
                  <a:gd name="T8" fmla="*/ 1 w 215"/>
                  <a:gd name="T9" fmla="*/ 38 h 262"/>
                  <a:gd name="T10" fmla="*/ 31 w 215"/>
                  <a:gd name="T11" fmla="*/ 126 h 262"/>
                  <a:gd name="T12" fmla="*/ 34 w 215"/>
                  <a:gd name="T13" fmla="*/ 130 h 262"/>
                  <a:gd name="T14" fmla="*/ 37 w 215"/>
                  <a:gd name="T15" fmla="*/ 132 h 262"/>
                  <a:gd name="T16" fmla="*/ 40 w 215"/>
                  <a:gd name="T17" fmla="*/ 133 h 262"/>
                  <a:gd name="T18" fmla="*/ 44 w 215"/>
                  <a:gd name="T19" fmla="*/ 132 h 262"/>
                  <a:gd name="T20" fmla="*/ 80 w 215"/>
                  <a:gd name="T21" fmla="*/ 113 h 262"/>
                  <a:gd name="T22" fmla="*/ 83 w 215"/>
                  <a:gd name="T23" fmla="*/ 110 h 262"/>
                  <a:gd name="T24" fmla="*/ 85 w 215"/>
                  <a:gd name="T25" fmla="*/ 106 h 262"/>
                  <a:gd name="T26" fmla="*/ 86 w 215"/>
                  <a:gd name="T27" fmla="*/ 102 h 262"/>
                  <a:gd name="T28" fmla="*/ 85 w 215"/>
                  <a:gd name="T29" fmla="*/ 96 h 262"/>
                  <a:gd name="T30" fmla="*/ 54 w 215"/>
                  <a:gd name="T31" fmla="*/ 8 h 262"/>
                  <a:gd name="T32" fmla="*/ 53 w 215"/>
                  <a:gd name="T33" fmla="*/ 4 h 262"/>
                  <a:gd name="T34" fmla="*/ 49 w 215"/>
                  <a:gd name="T35" fmla="*/ 2 h 262"/>
                  <a:gd name="T36" fmla="*/ 46 w 215"/>
                  <a:gd name="T37" fmla="*/ 0 h 262"/>
                  <a:gd name="T38" fmla="*/ 42 w 215"/>
                  <a:gd name="T39" fmla="*/ 1 h 262"/>
                  <a:gd name="T40" fmla="*/ 6 w 215"/>
                  <a:gd name="T41" fmla="*/ 21 h 26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5"/>
                  <a:gd name="T64" fmla="*/ 0 h 262"/>
                  <a:gd name="T65" fmla="*/ 215 w 215"/>
                  <a:gd name="T66" fmla="*/ 262 h 26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5" h="262">
                    <a:moveTo>
                      <a:pt x="14" y="41"/>
                    </a:moveTo>
                    <a:lnTo>
                      <a:pt x="6" y="47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2" y="74"/>
                    </a:lnTo>
                    <a:lnTo>
                      <a:pt x="78" y="247"/>
                    </a:lnTo>
                    <a:lnTo>
                      <a:pt x="85" y="255"/>
                    </a:lnTo>
                    <a:lnTo>
                      <a:pt x="93" y="259"/>
                    </a:lnTo>
                    <a:lnTo>
                      <a:pt x="101" y="262"/>
                    </a:lnTo>
                    <a:lnTo>
                      <a:pt x="111" y="259"/>
                    </a:lnTo>
                    <a:lnTo>
                      <a:pt x="200" y="222"/>
                    </a:lnTo>
                    <a:lnTo>
                      <a:pt x="208" y="216"/>
                    </a:lnTo>
                    <a:lnTo>
                      <a:pt x="212" y="208"/>
                    </a:lnTo>
                    <a:lnTo>
                      <a:pt x="215" y="200"/>
                    </a:lnTo>
                    <a:lnTo>
                      <a:pt x="212" y="189"/>
                    </a:lnTo>
                    <a:lnTo>
                      <a:pt x="136" y="16"/>
                    </a:lnTo>
                    <a:lnTo>
                      <a:pt x="132" y="8"/>
                    </a:lnTo>
                    <a:lnTo>
                      <a:pt x="124" y="4"/>
                    </a:lnTo>
                    <a:lnTo>
                      <a:pt x="116" y="0"/>
                    </a:lnTo>
                    <a:lnTo>
                      <a:pt x="105" y="2"/>
                    </a:lnTo>
                    <a:lnTo>
                      <a:pt x="14" y="41"/>
                    </a:lnTo>
                    <a:close/>
                  </a:path>
                </a:pathLst>
              </a:custGeom>
              <a:solidFill>
                <a:srgbClr val="FFA33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3" name="Freeform 377"/>
              <p:cNvSpPr>
                <a:spLocks/>
              </p:cNvSpPr>
              <p:nvPr/>
            </p:nvSpPr>
            <p:spPr bwMode="auto">
              <a:xfrm rot="2760634">
                <a:off x="3405" y="2647"/>
                <a:ext cx="133" cy="183"/>
              </a:xfrm>
              <a:custGeom>
                <a:avLst/>
                <a:gdLst>
                  <a:gd name="T0" fmla="*/ 6 w 210"/>
                  <a:gd name="T1" fmla="*/ 21 h 257"/>
                  <a:gd name="T2" fmla="*/ 3 w 210"/>
                  <a:gd name="T3" fmla="*/ 23 h 257"/>
                  <a:gd name="T4" fmla="*/ 1 w 210"/>
                  <a:gd name="T5" fmla="*/ 27 h 257"/>
                  <a:gd name="T6" fmla="*/ 0 w 210"/>
                  <a:gd name="T7" fmla="*/ 31 h 257"/>
                  <a:gd name="T8" fmla="*/ 1 w 210"/>
                  <a:gd name="T9" fmla="*/ 36 h 257"/>
                  <a:gd name="T10" fmla="*/ 30 w 210"/>
                  <a:gd name="T11" fmla="*/ 123 h 257"/>
                  <a:gd name="T12" fmla="*/ 34 w 210"/>
                  <a:gd name="T13" fmla="*/ 127 h 257"/>
                  <a:gd name="T14" fmla="*/ 37 w 210"/>
                  <a:gd name="T15" fmla="*/ 130 h 257"/>
                  <a:gd name="T16" fmla="*/ 40 w 210"/>
                  <a:gd name="T17" fmla="*/ 130 h 257"/>
                  <a:gd name="T18" fmla="*/ 44 w 210"/>
                  <a:gd name="T19" fmla="*/ 130 h 257"/>
                  <a:gd name="T20" fmla="*/ 79 w 210"/>
                  <a:gd name="T21" fmla="*/ 110 h 257"/>
                  <a:gd name="T22" fmla="*/ 82 w 210"/>
                  <a:gd name="T23" fmla="*/ 108 h 257"/>
                  <a:gd name="T24" fmla="*/ 84 w 210"/>
                  <a:gd name="T25" fmla="*/ 105 h 257"/>
                  <a:gd name="T26" fmla="*/ 84 w 210"/>
                  <a:gd name="T27" fmla="*/ 100 h 257"/>
                  <a:gd name="T28" fmla="*/ 84 w 210"/>
                  <a:gd name="T29" fmla="*/ 95 h 257"/>
                  <a:gd name="T30" fmla="*/ 54 w 210"/>
                  <a:gd name="T31" fmla="*/ 8 h 257"/>
                  <a:gd name="T32" fmla="*/ 52 w 210"/>
                  <a:gd name="T33" fmla="*/ 4 h 257"/>
                  <a:gd name="T34" fmla="*/ 49 w 210"/>
                  <a:gd name="T35" fmla="*/ 2 h 257"/>
                  <a:gd name="T36" fmla="*/ 44 w 210"/>
                  <a:gd name="T37" fmla="*/ 0 h 257"/>
                  <a:gd name="T38" fmla="*/ 41 w 210"/>
                  <a:gd name="T39" fmla="*/ 1 h 257"/>
                  <a:gd name="T40" fmla="*/ 6 w 210"/>
                  <a:gd name="T41" fmla="*/ 21 h 25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10"/>
                  <a:gd name="T64" fmla="*/ 0 h 257"/>
                  <a:gd name="T65" fmla="*/ 210 w 210"/>
                  <a:gd name="T66" fmla="*/ 257 h 25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10" h="257">
                    <a:moveTo>
                      <a:pt x="15" y="41"/>
                    </a:move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2" y="72"/>
                    </a:lnTo>
                    <a:lnTo>
                      <a:pt x="76" y="243"/>
                    </a:lnTo>
                    <a:lnTo>
                      <a:pt x="83" y="251"/>
                    </a:lnTo>
                    <a:lnTo>
                      <a:pt x="91" y="255"/>
                    </a:lnTo>
                    <a:lnTo>
                      <a:pt x="99" y="257"/>
                    </a:lnTo>
                    <a:lnTo>
                      <a:pt x="109" y="255"/>
                    </a:lnTo>
                    <a:lnTo>
                      <a:pt x="196" y="218"/>
                    </a:lnTo>
                    <a:lnTo>
                      <a:pt x="204" y="212"/>
                    </a:lnTo>
                    <a:lnTo>
                      <a:pt x="208" y="206"/>
                    </a:lnTo>
                    <a:lnTo>
                      <a:pt x="210" y="196"/>
                    </a:lnTo>
                    <a:lnTo>
                      <a:pt x="208" y="187"/>
                    </a:lnTo>
                    <a:lnTo>
                      <a:pt x="134" y="16"/>
                    </a:lnTo>
                    <a:lnTo>
                      <a:pt x="130" y="8"/>
                    </a:lnTo>
                    <a:lnTo>
                      <a:pt x="122" y="4"/>
                    </a:lnTo>
                    <a:lnTo>
                      <a:pt x="111" y="0"/>
                    </a:lnTo>
                    <a:lnTo>
                      <a:pt x="103" y="2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FFA43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4" name="Freeform 378"/>
              <p:cNvSpPr>
                <a:spLocks/>
              </p:cNvSpPr>
              <p:nvPr/>
            </p:nvSpPr>
            <p:spPr bwMode="auto">
              <a:xfrm rot="2760634">
                <a:off x="3406" y="2647"/>
                <a:ext cx="132" cy="180"/>
              </a:xfrm>
              <a:custGeom>
                <a:avLst/>
                <a:gdLst>
                  <a:gd name="T0" fmla="*/ 6 w 208"/>
                  <a:gd name="T1" fmla="*/ 21 h 253"/>
                  <a:gd name="T2" fmla="*/ 3 w 208"/>
                  <a:gd name="T3" fmla="*/ 23 h 253"/>
                  <a:gd name="T4" fmla="*/ 1 w 208"/>
                  <a:gd name="T5" fmla="*/ 27 h 253"/>
                  <a:gd name="T6" fmla="*/ 0 w 208"/>
                  <a:gd name="T7" fmla="*/ 31 h 253"/>
                  <a:gd name="T8" fmla="*/ 1 w 208"/>
                  <a:gd name="T9" fmla="*/ 36 h 253"/>
                  <a:gd name="T10" fmla="*/ 30 w 208"/>
                  <a:gd name="T11" fmla="*/ 121 h 253"/>
                  <a:gd name="T12" fmla="*/ 32 w 208"/>
                  <a:gd name="T13" fmla="*/ 125 h 253"/>
                  <a:gd name="T14" fmla="*/ 36 w 208"/>
                  <a:gd name="T15" fmla="*/ 127 h 253"/>
                  <a:gd name="T16" fmla="*/ 39 w 208"/>
                  <a:gd name="T17" fmla="*/ 128 h 253"/>
                  <a:gd name="T18" fmla="*/ 43 w 208"/>
                  <a:gd name="T19" fmla="*/ 127 h 253"/>
                  <a:gd name="T20" fmla="*/ 78 w 208"/>
                  <a:gd name="T21" fmla="*/ 108 h 253"/>
                  <a:gd name="T22" fmla="*/ 81 w 208"/>
                  <a:gd name="T23" fmla="*/ 105 h 253"/>
                  <a:gd name="T24" fmla="*/ 83 w 208"/>
                  <a:gd name="T25" fmla="*/ 102 h 253"/>
                  <a:gd name="T26" fmla="*/ 84 w 208"/>
                  <a:gd name="T27" fmla="*/ 97 h 253"/>
                  <a:gd name="T28" fmla="*/ 83 w 208"/>
                  <a:gd name="T29" fmla="*/ 92 h 253"/>
                  <a:gd name="T30" fmla="*/ 53 w 208"/>
                  <a:gd name="T31" fmla="*/ 8 h 253"/>
                  <a:gd name="T32" fmla="*/ 51 w 208"/>
                  <a:gd name="T33" fmla="*/ 4 h 253"/>
                  <a:gd name="T34" fmla="*/ 48 w 208"/>
                  <a:gd name="T35" fmla="*/ 2 h 253"/>
                  <a:gd name="T36" fmla="*/ 44 w 208"/>
                  <a:gd name="T37" fmla="*/ 0 h 253"/>
                  <a:gd name="T38" fmla="*/ 41 w 208"/>
                  <a:gd name="T39" fmla="*/ 1 h 253"/>
                  <a:gd name="T40" fmla="*/ 6 w 208"/>
                  <a:gd name="T41" fmla="*/ 21 h 25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8"/>
                  <a:gd name="T64" fmla="*/ 0 h 253"/>
                  <a:gd name="T65" fmla="*/ 208 w 208"/>
                  <a:gd name="T66" fmla="*/ 253 h 25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8" h="253">
                    <a:moveTo>
                      <a:pt x="15" y="41"/>
                    </a:moveTo>
                    <a:lnTo>
                      <a:pt x="6" y="45"/>
                    </a:lnTo>
                    <a:lnTo>
                      <a:pt x="2" y="53"/>
                    </a:lnTo>
                    <a:lnTo>
                      <a:pt x="0" y="62"/>
                    </a:lnTo>
                    <a:lnTo>
                      <a:pt x="2" y="72"/>
                    </a:lnTo>
                    <a:lnTo>
                      <a:pt x="76" y="239"/>
                    </a:lnTo>
                    <a:lnTo>
                      <a:pt x="81" y="247"/>
                    </a:lnTo>
                    <a:lnTo>
                      <a:pt x="89" y="251"/>
                    </a:lnTo>
                    <a:lnTo>
                      <a:pt x="97" y="253"/>
                    </a:lnTo>
                    <a:lnTo>
                      <a:pt x="107" y="251"/>
                    </a:lnTo>
                    <a:lnTo>
                      <a:pt x="194" y="214"/>
                    </a:lnTo>
                    <a:lnTo>
                      <a:pt x="202" y="208"/>
                    </a:lnTo>
                    <a:lnTo>
                      <a:pt x="206" y="202"/>
                    </a:lnTo>
                    <a:lnTo>
                      <a:pt x="208" y="192"/>
                    </a:lnTo>
                    <a:lnTo>
                      <a:pt x="206" y="183"/>
                    </a:lnTo>
                    <a:lnTo>
                      <a:pt x="132" y="16"/>
                    </a:lnTo>
                    <a:lnTo>
                      <a:pt x="128" y="8"/>
                    </a:lnTo>
                    <a:lnTo>
                      <a:pt x="120" y="4"/>
                    </a:lnTo>
                    <a:lnTo>
                      <a:pt x="111" y="0"/>
                    </a:lnTo>
                    <a:lnTo>
                      <a:pt x="101" y="2"/>
                    </a:lnTo>
                    <a:lnTo>
                      <a:pt x="15" y="41"/>
                    </a:lnTo>
                    <a:close/>
                  </a:path>
                </a:pathLst>
              </a:custGeom>
              <a:solidFill>
                <a:srgbClr val="FFA53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5" name="Freeform 379"/>
              <p:cNvSpPr>
                <a:spLocks/>
              </p:cNvSpPr>
              <p:nvPr/>
            </p:nvSpPr>
            <p:spPr bwMode="auto">
              <a:xfrm rot="2760634">
                <a:off x="3406" y="2649"/>
                <a:ext cx="130" cy="177"/>
              </a:xfrm>
              <a:custGeom>
                <a:avLst/>
                <a:gdLst>
                  <a:gd name="T0" fmla="*/ 6 w 204"/>
                  <a:gd name="T1" fmla="*/ 20 h 249"/>
                  <a:gd name="T2" fmla="*/ 3 w 204"/>
                  <a:gd name="T3" fmla="*/ 22 h 249"/>
                  <a:gd name="T4" fmla="*/ 1 w 204"/>
                  <a:gd name="T5" fmla="*/ 26 h 249"/>
                  <a:gd name="T6" fmla="*/ 0 w 204"/>
                  <a:gd name="T7" fmla="*/ 31 h 249"/>
                  <a:gd name="T8" fmla="*/ 1 w 204"/>
                  <a:gd name="T9" fmla="*/ 36 h 249"/>
                  <a:gd name="T10" fmla="*/ 30 w 204"/>
                  <a:gd name="T11" fmla="*/ 119 h 249"/>
                  <a:gd name="T12" fmla="*/ 32 w 204"/>
                  <a:gd name="T13" fmla="*/ 123 h 249"/>
                  <a:gd name="T14" fmla="*/ 35 w 204"/>
                  <a:gd name="T15" fmla="*/ 125 h 249"/>
                  <a:gd name="T16" fmla="*/ 39 w 204"/>
                  <a:gd name="T17" fmla="*/ 126 h 249"/>
                  <a:gd name="T18" fmla="*/ 43 w 204"/>
                  <a:gd name="T19" fmla="*/ 125 h 249"/>
                  <a:gd name="T20" fmla="*/ 77 w 204"/>
                  <a:gd name="T21" fmla="*/ 107 h 249"/>
                  <a:gd name="T22" fmla="*/ 80 w 204"/>
                  <a:gd name="T23" fmla="*/ 104 h 249"/>
                  <a:gd name="T24" fmla="*/ 82 w 204"/>
                  <a:gd name="T25" fmla="*/ 101 h 249"/>
                  <a:gd name="T26" fmla="*/ 83 w 204"/>
                  <a:gd name="T27" fmla="*/ 96 h 249"/>
                  <a:gd name="T28" fmla="*/ 82 w 204"/>
                  <a:gd name="T29" fmla="*/ 92 h 249"/>
                  <a:gd name="T30" fmla="*/ 53 w 204"/>
                  <a:gd name="T31" fmla="*/ 8 h 249"/>
                  <a:gd name="T32" fmla="*/ 51 w 204"/>
                  <a:gd name="T33" fmla="*/ 4 h 249"/>
                  <a:gd name="T34" fmla="*/ 48 w 204"/>
                  <a:gd name="T35" fmla="*/ 2 h 249"/>
                  <a:gd name="T36" fmla="*/ 44 w 204"/>
                  <a:gd name="T37" fmla="*/ 0 h 249"/>
                  <a:gd name="T38" fmla="*/ 40 w 204"/>
                  <a:gd name="T39" fmla="*/ 1 h 249"/>
                  <a:gd name="T40" fmla="*/ 6 w 204"/>
                  <a:gd name="T41" fmla="*/ 20 h 24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4"/>
                  <a:gd name="T64" fmla="*/ 0 h 249"/>
                  <a:gd name="T65" fmla="*/ 204 w 204"/>
                  <a:gd name="T66" fmla="*/ 249 h 24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4" h="249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70"/>
                    </a:lnTo>
                    <a:lnTo>
                      <a:pt x="74" y="235"/>
                    </a:lnTo>
                    <a:lnTo>
                      <a:pt x="79" y="243"/>
                    </a:lnTo>
                    <a:lnTo>
                      <a:pt x="87" y="247"/>
                    </a:lnTo>
                    <a:lnTo>
                      <a:pt x="95" y="249"/>
                    </a:lnTo>
                    <a:lnTo>
                      <a:pt x="105" y="247"/>
                    </a:lnTo>
                    <a:lnTo>
                      <a:pt x="190" y="212"/>
                    </a:lnTo>
                    <a:lnTo>
                      <a:pt x="198" y="206"/>
                    </a:lnTo>
                    <a:lnTo>
                      <a:pt x="202" y="200"/>
                    </a:lnTo>
                    <a:lnTo>
                      <a:pt x="204" y="190"/>
                    </a:lnTo>
                    <a:lnTo>
                      <a:pt x="202" y="181"/>
                    </a:lnTo>
                    <a:lnTo>
                      <a:pt x="130" y="16"/>
                    </a:lnTo>
                    <a:lnTo>
                      <a:pt x="126" y="8"/>
                    </a:lnTo>
                    <a:lnTo>
                      <a:pt x="118" y="4"/>
                    </a:lnTo>
                    <a:lnTo>
                      <a:pt x="109" y="0"/>
                    </a:lnTo>
                    <a:lnTo>
                      <a:pt x="99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6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6" name="Freeform 380"/>
              <p:cNvSpPr>
                <a:spLocks/>
              </p:cNvSpPr>
              <p:nvPr/>
            </p:nvSpPr>
            <p:spPr bwMode="auto">
              <a:xfrm rot="2760634">
                <a:off x="3408" y="2651"/>
                <a:ext cx="128" cy="175"/>
              </a:xfrm>
              <a:custGeom>
                <a:avLst/>
                <a:gdLst>
                  <a:gd name="T0" fmla="*/ 6 w 202"/>
                  <a:gd name="T1" fmla="*/ 20 h 245"/>
                  <a:gd name="T2" fmla="*/ 3 w 202"/>
                  <a:gd name="T3" fmla="*/ 22 h 245"/>
                  <a:gd name="T4" fmla="*/ 1 w 202"/>
                  <a:gd name="T5" fmla="*/ 26 h 245"/>
                  <a:gd name="T6" fmla="*/ 0 w 202"/>
                  <a:gd name="T7" fmla="*/ 31 h 245"/>
                  <a:gd name="T8" fmla="*/ 1 w 202"/>
                  <a:gd name="T9" fmla="*/ 35 h 245"/>
                  <a:gd name="T10" fmla="*/ 30 w 202"/>
                  <a:gd name="T11" fmla="*/ 119 h 245"/>
                  <a:gd name="T12" fmla="*/ 32 w 202"/>
                  <a:gd name="T13" fmla="*/ 122 h 245"/>
                  <a:gd name="T14" fmla="*/ 35 w 202"/>
                  <a:gd name="T15" fmla="*/ 125 h 245"/>
                  <a:gd name="T16" fmla="*/ 38 w 202"/>
                  <a:gd name="T17" fmla="*/ 125 h 245"/>
                  <a:gd name="T18" fmla="*/ 42 w 202"/>
                  <a:gd name="T19" fmla="*/ 124 h 245"/>
                  <a:gd name="T20" fmla="*/ 75 w 202"/>
                  <a:gd name="T21" fmla="*/ 106 h 245"/>
                  <a:gd name="T22" fmla="*/ 79 w 202"/>
                  <a:gd name="T23" fmla="*/ 103 h 245"/>
                  <a:gd name="T24" fmla="*/ 80 w 202"/>
                  <a:gd name="T25" fmla="*/ 100 h 245"/>
                  <a:gd name="T26" fmla="*/ 81 w 202"/>
                  <a:gd name="T27" fmla="*/ 96 h 245"/>
                  <a:gd name="T28" fmla="*/ 80 w 202"/>
                  <a:gd name="T29" fmla="*/ 91 h 245"/>
                  <a:gd name="T30" fmla="*/ 51 w 202"/>
                  <a:gd name="T31" fmla="*/ 8 h 245"/>
                  <a:gd name="T32" fmla="*/ 50 w 202"/>
                  <a:gd name="T33" fmla="*/ 4 h 245"/>
                  <a:gd name="T34" fmla="*/ 47 w 202"/>
                  <a:gd name="T35" fmla="*/ 2 h 245"/>
                  <a:gd name="T36" fmla="*/ 43 w 202"/>
                  <a:gd name="T37" fmla="*/ 0 h 245"/>
                  <a:gd name="T38" fmla="*/ 40 w 202"/>
                  <a:gd name="T39" fmla="*/ 1 h 245"/>
                  <a:gd name="T40" fmla="*/ 6 w 202"/>
                  <a:gd name="T41" fmla="*/ 20 h 24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02"/>
                  <a:gd name="T64" fmla="*/ 0 h 245"/>
                  <a:gd name="T65" fmla="*/ 202 w 202"/>
                  <a:gd name="T66" fmla="*/ 245 h 24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02" h="245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74" y="233"/>
                    </a:lnTo>
                    <a:lnTo>
                      <a:pt x="79" y="239"/>
                    </a:lnTo>
                    <a:lnTo>
                      <a:pt x="87" y="245"/>
                    </a:lnTo>
                    <a:lnTo>
                      <a:pt x="95" y="245"/>
                    </a:lnTo>
                    <a:lnTo>
                      <a:pt x="105" y="243"/>
                    </a:lnTo>
                    <a:lnTo>
                      <a:pt x="188" y="208"/>
                    </a:lnTo>
                    <a:lnTo>
                      <a:pt x="196" y="202"/>
                    </a:lnTo>
                    <a:lnTo>
                      <a:pt x="200" y="196"/>
                    </a:lnTo>
                    <a:lnTo>
                      <a:pt x="202" y="188"/>
                    </a:lnTo>
                    <a:lnTo>
                      <a:pt x="200" y="179"/>
                    </a:lnTo>
                    <a:lnTo>
                      <a:pt x="128" y="16"/>
                    </a:lnTo>
                    <a:lnTo>
                      <a:pt x="124" y="8"/>
                    </a:lnTo>
                    <a:lnTo>
                      <a:pt x="116" y="4"/>
                    </a:lnTo>
                    <a:lnTo>
                      <a:pt x="107" y="0"/>
                    </a:lnTo>
                    <a:lnTo>
                      <a:pt x="99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74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7" name="Freeform 381"/>
              <p:cNvSpPr>
                <a:spLocks/>
              </p:cNvSpPr>
              <p:nvPr/>
            </p:nvSpPr>
            <p:spPr bwMode="auto">
              <a:xfrm rot="2760634">
                <a:off x="3409" y="2652"/>
                <a:ext cx="126" cy="172"/>
              </a:xfrm>
              <a:custGeom>
                <a:avLst/>
                <a:gdLst>
                  <a:gd name="T0" fmla="*/ 6 w 198"/>
                  <a:gd name="T1" fmla="*/ 20 h 241"/>
                  <a:gd name="T2" fmla="*/ 3 w 198"/>
                  <a:gd name="T3" fmla="*/ 22 h 241"/>
                  <a:gd name="T4" fmla="*/ 1 w 198"/>
                  <a:gd name="T5" fmla="*/ 26 h 241"/>
                  <a:gd name="T6" fmla="*/ 0 w 198"/>
                  <a:gd name="T7" fmla="*/ 31 h 241"/>
                  <a:gd name="T8" fmla="*/ 1 w 198"/>
                  <a:gd name="T9" fmla="*/ 35 h 241"/>
                  <a:gd name="T10" fmla="*/ 29 w 198"/>
                  <a:gd name="T11" fmla="*/ 116 h 241"/>
                  <a:gd name="T12" fmla="*/ 31 w 198"/>
                  <a:gd name="T13" fmla="*/ 120 h 241"/>
                  <a:gd name="T14" fmla="*/ 34 w 198"/>
                  <a:gd name="T15" fmla="*/ 123 h 241"/>
                  <a:gd name="T16" fmla="*/ 38 w 198"/>
                  <a:gd name="T17" fmla="*/ 123 h 241"/>
                  <a:gd name="T18" fmla="*/ 42 w 198"/>
                  <a:gd name="T19" fmla="*/ 122 h 241"/>
                  <a:gd name="T20" fmla="*/ 75 w 198"/>
                  <a:gd name="T21" fmla="*/ 104 h 241"/>
                  <a:gd name="T22" fmla="*/ 78 w 198"/>
                  <a:gd name="T23" fmla="*/ 102 h 241"/>
                  <a:gd name="T24" fmla="*/ 80 w 198"/>
                  <a:gd name="T25" fmla="*/ 98 h 241"/>
                  <a:gd name="T26" fmla="*/ 80 w 198"/>
                  <a:gd name="T27" fmla="*/ 93 h 241"/>
                  <a:gd name="T28" fmla="*/ 80 w 198"/>
                  <a:gd name="T29" fmla="*/ 89 h 241"/>
                  <a:gd name="T30" fmla="*/ 51 w 198"/>
                  <a:gd name="T31" fmla="*/ 7 h 241"/>
                  <a:gd name="T32" fmla="*/ 50 w 198"/>
                  <a:gd name="T33" fmla="*/ 4 h 241"/>
                  <a:gd name="T34" fmla="*/ 46 w 198"/>
                  <a:gd name="T35" fmla="*/ 1 h 241"/>
                  <a:gd name="T36" fmla="*/ 43 w 198"/>
                  <a:gd name="T37" fmla="*/ 0 h 241"/>
                  <a:gd name="T38" fmla="*/ 39 w 198"/>
                  <a:gd name="T39" fmla="*/ 1 h 241"/>
                  <a:gd name="T40" fmla="*/ 6 w 198"/>
                  <a:gd name="T41" fmla="*/ 20 h 2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8"/>
                  <a:gd name="T64" fmla="*/ 0 h 241"/>
                  <a:gd name="T65" fmla="*/ 198 w 198"/>
                  <a:gd name="T66" fmla="*/ 241 h 2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8" h="241">
                    <a:moveTo>
                      <a:pt x="15" y="39"/>
                    </a:moveTo>
                    <a:lnTo>
                      <a:pt x="6" y="43"/>
                    </a:lnTo>
                    <a:lnTo>
                      <a:pt x="2" y="51"/>
                    </a:lnTo>
                    <a:lnTo>
                      <a:pt x="0" y="60"/>
                    </a:lnTo>
                    <a:lnTo>
                      <a:pt x="2" y="68"/>
                    </a:lnTo>
                    <a:lnTo>
                      <a:pt x="72" y="229"/>
                    </a:lnTo>
                    <a:lnTo>
                      <a:pt x="77" y="235"/>
                    </a:lnTo>
                    <a:lnTo>
                      <a:pt x="85" y="241"/>
                    </a:lnTo>
                    <a:lnTo>
                      <a:pt x="93" y="241"/>
                    </a:lnTo>
                    <a:lnTo>
                      <a:pt x="103" y="239"/>
                    </a:lnTo>
                    <a:lnTo>
                      <a:pt x="186" y="204"/>
                    </a:lnTo>
                    <a:lnTo>
                      <a:pt x="192" y="200"/>
                    </a:lnTo>
                    <a:lnTo>
                      <a:pt x="198" y="194"/>
                    </a:lnTo>
                    <a:lnTo>
                      <a:pt x="198" y="183"/>
                    </a:lnTo>
                    <a:lnTo>
                      <a:pt x="196" y="175"/>
                    </a:lnTo>
                    <a:lnTo>
                      <a:pt x="126" y="14"/>
                    </a:lnTo>
                    <a:lnTo>
                      <a:pt x="122" y="8"/>
                    </a:lnTo>
                    <a:lnTo>
                      <a:pt x="114" y="2"/>
                    </a:lnTo>
                    <a:lnTo>
                      <a:pt x="105" y="0"/>
                    </a:lnTo>
                    <a:lnTo>
                      <a:pt x="97" y="2"/>
                    </a:lnTo>
                    <a:lnTo>
                      <a:pt x="15" y="39"/>
                    </a:lnTo>
                    <a:close/>
                  </a:path>
                </a:pathLst>
              </a:custGeom>
              <a:solidFill>
                <a:srgbClr val="FFA74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8" name="Freeform 382"/>
              <p:cNvSpPr>
                <a:spLocks/>
              </p:cNvSpPr>
              <p:nvPr/>
            </p:nvSpPr>
            <p:spPr bwMode="auto">
              <a:xfrm rot="2760634">
                <a:off x="3410" y="2654"/>
                <a:ext cx="123" cy="169"/>
              </a:xfrm>
              <a:custGeom>
                <a:avLst/>
                <a:gdLst>
                  <a:gd name="T0" fmla="*/ 6 w 194"/>
                  <a:gd name="T1" fmla="*/ 19 h 237"/>
                  <a:gd name="T2" fmla="*/ 3 w 194"/>
                  <a:gd name="T3" fmla="*/ 21 h 237"/>
                  <a:gd name="T4" fmla="*/ 1 w 194"/>
                  <a:gd name="T5" fmla="*/ 25 h 237"/>
                  <a:gd name="T6" fmla="*/ 0 w 194"/>
                  <a:gd name="T7" fmla="*/ 29 h 237"/>
                  <a:gd name="T8" fmla="*/ 1 w 194"/>
                  <a:gd name="T9" fmla="*/ 34 h 237"/>
                  <a:gd name="T10" fmla="*/ 29 w 194"/>
                  <a:gd name="T11" fmla="*/ 114 h 237"/>
                  <a:gd name="T12" fmla="*/ 31 w 194"/>
                  <a:gd name="T13" fmla="*/ 118 h 237"/>
                  <a:gd name="T14" fmla="*/ 34 w 194"/>
                  <a:gd name="T15" fmla="*/ 121 h 237"/>
                  <a:gd name="T16" fmla="*/ 37 w 194"/>
                  <a:gd name="T17" fmla="*/ 121 h 237"/>
                  <a:gd name="T18" fmla="*/ 40 w 194"/>
                  <a:gd name="T19" fmla="*/ 120 h 237"/>
                  <a:gd name="T20" fmla="*/ 73 w 194"/>
                  <a:gd name="T21" fmla="*/ 103 h 237"/>
                  <a:gd name="T22" fmla="*/ 75 w 194"/>
                  <a:gd name="T23" fmla="*/ 100 h 237"/>
                  <a:gd name="T24" fmla="*/ 78 w 194"/>
                  <a:gd name="T25" fmla="*/ 96 h 237"/>
                  <a:gd name="T26" fmla="*/ 78 w 194"/>
                  <a:gd name="T27" fmla="*/ 92 h 237"/>
                  <a:gd name="T28" fmla="*/ 77 w 194"/>
                  <a:gd name="T29" fmla="*/ 88 h 237"/>
                  <a:gd name="T30" fmla="*/ 50 w 194"/>
                  <a:gd name="T31" fmla="*/ 7 h 237"/>
                  <a:gd name="T32" fmla="*/ 48 w 194"/>
                  <a:gd name="T33" fmla="*/ 4 h 237"/>
                  <a:gd name="T34" fmla="*/ 45 w 194"/>
                  <a:gd name="T35" fmla="*/ 1 h 237"/>
                  <a:gd name="T36" fmla="*/ 41 w 194"/>
                  <a:gd name="T37" fmla="*/ 0 h 237"/>
                  <a:gd name="T38" fmla="*/ 38 w 194"/>
                  <a:gd name="T39" fmla="*/ 1 h 237"/>
                  <a:gd name="T40" fmla="*/ 6 w 194"/>
                  <a:gd name="T41" fmla="*/ 19 h 23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4"/>
                  <a:gd name="T64" fmla="*/ 0 h 237"/>
                  <a:gd name="T65" fmla="*/ 194 w 194"/>
                  <a:gd name="T66" fmla="*/ 237 h 23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4" h="237">
                    <a:moveTo>
                      <a:pt x="15" y="37"/>
                    </a:moveTo>
                    <a:lnTo>
                      <a:pt x="7" y="41"/>
                    </a:lnTo>
                    <a:lnTo>
                      <a:pt x="2" y="49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73" y="225"/>
                    </a:lnTo>
                    <a:lnTo>
                      <a:pt x="77" y="231"/>
                    </a:lnTo>
                    <a:lnTo>
                      <a:pt x="83" y="237"/>
                    </a:lnTo>
                    <a:lnTo>
                      <a:pt x="91" y="237"/>
                    </a:lnTo>
                    <a:lnTo>
                      <a:pt x="99" y="235"/>
                    </a:lnTo>
                    <a:lnTo>
                      <a:pt x="182" y="202"/>
                    </a:lnTo>
                    <a:lnTo>
                      <a:pt x="188" y="196"/>
                    </a:lnTo>
                    <a:lnTo>
                      <a:pt x="194" y="190"/>
                    </a:lnTo>
                    <a:lnTo>
                      <a:pt x="194" y="181"/>
                    </a:lnTo>
                    <a:lnTo>
                      <a:pt x="192" y="173"/>
                    </a:lnTo>
                    <a:lnTo>
                      <a:pt x="124" y="14"/>
                    </a:lnTo>
                    <a:lnTo>
                      <a:pt x="120" y="8"/>
                    </a:lnTo>
                    <a:lnTo>
                      <a:pt x="112" y="2"/>
                    </a:lnTo>
                    <a:lnTo>
                      <a:pt x="103" y="0"/>
                    </a:lnTo>
                    <a:lnTo>
                      <a:pt x="95" y="2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FFA84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79" name="Freeform 383"/>
              <p:cNvSpPr>
                <a:spLocks/>
              </p:cNvSpPr>
              <p:nvPr/>
            </p:nvSpPr>
            <p:spPr bwMode="auto">
              <a:xfrm rot="2760634">
                <a:off x="3411" y="2655"/>
                <a:ext cx="121" cy="166"/>
              </a:xfrm>
              <a:custGeom>
                <a:avLst/>
                <a:gdLst>
                  <a:gd name="T0" fmla="*/ 6 w 190"/>
                  <a:gd name="T1" fmla="*/ 19 h 233"/>
                  <a:gd name="T2" fmla="*/ 3 w 190"/>
                  <a:gd name="T3" fmla="*/ 21 h 233"/>
                  <a:gd name="T4" fmla="*/ 1 w 190"/>
                  <a:gd name="T5" fmla="*/ 26 h 233"/>
                  <a:gd name="T6" fmla="*/ 0 w 190"/>
                  <a:gd name="T7" fmla="*/ 29 h 233"/>
                  <a:gd name="T8" fmla="*/ 1 w 190"/>
                  <a:gd name="T9" fmla="*/ 33 h 233"/>
                  <a:gd name="T10" fmla="*/ 29 w 190"/>
                  <a:gd name="T11" fmla="*/ 112 h 233"/>
                  <a:gd name="T12" fmla="*/ 31 w 190"/>
                  <a:gd name="T13" fmla="*/ 115 h 233"/>
                  <a:gd name="T14" fmla="*/ 33 w 190"/>
                  <a:gd name="T15" fmla="*/ 118 h 233"/>
                  <a:gd name="T16" fmla="*/ 36 w 190"/>
                  <a:gd name="T17" fmla="*/ 118 h 233"/>
                  <a:gd name="T18" fmla="*/ 39 w 190"/>
                  <a:gd name="T19" fmla="*/ 118 h 233"/>
                  <a:gd name="T20" fmla="*/ 72 w 190"/>
                  <a:gd name="T21" fmla="*/ 100 h 233"/>
                  <a:gd name="T22" fmla="*/ 75 w 190"/>
                  <a:gd name="T23" fmla="*/ 98 h 233"/>
                  <a:gd name="T24" fmla="*/ 77 w 190"/>
                  <a:gd name="T25" fmla="*/ 95 h 233"/>
                  <a:gd name="T26" fmla="*/ 77 w 190"/>
                  <a:gd name="T27" fmla="*/ 90 h 233"/>
                  <a:gd name="T28" fmla="*/ 76 w 190"/>
                  <a:gd name="T29" fmla="*/ 85 h 233"/>
                  <a:gd name="T30" fmla="*/ 50 w 190"/>
                  <a:gd name="T31" fmla="*/ 7 h 233"/>
                  <a:gd name="T32" fmla="*/ 48 w 190"/>
                  <a:gd name="T33" fmla="*/ 4 h 233"/>
                  <a:gd name="T34" fmla="*/ 45 w 190"/>
                  <a:gd name="T35" fmla="*/ 1 h 233"/>
                  <a:gd name="T36" fmla="*/ 41 w 190"/>
                  <a:gd name="T37" fmla="*/ 0 h 233"/>
                  <a:gd name="T38" fmla="*/ 38 w 190"/>
                  <a:gd name="T39" fmla="*/ 1 h 233"/>
                  <a:gd name="T40" fmla="*/ 6 w 190"/>
                  <a:gd name="T41" fmla="*/ 19 h 23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0"/>
                  <a:gd name="T64" fmla="*/ 0 h 233"/>
                  <a:gd name="T65" fmla="*/ 190 w 190"/>
                  <a:gd name="T66" fmla="*/ 233 h 23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0" h="233">
                    <a:moveTo>
                      <a:pt x="15" y="37"/>
                    </a:moveTo>
                    <a:lnTo>
                      <a:pt x="7" y="41"/>
                    </a:lnTo>
                    <a:lnTo>
                      <a:pt x="2" y="50"/>
                    </a:lnTo>
                    <a:lnTo>
                      <a:pt x="0" y="58"/>
                    </a:lnTo>
                    <a:lnTo>
                      <a:pt x="2" y="66"/>
                    </a:lnTo>
                    <a:lnTo>
                      <a:pt x="71" y="221"/>
                    </a:lnTo>
                    <a:lnTo>
                      <a:pt x="75" y="227"/>
                    </a:lnTo>
                    <a:lnTo>
                      <a:pt x="81" y="233"/>
                    </a:lnTo>
                    <a:lnTo>
                      <a:pt x="89" y="233"/>
                    </a:lnTo>
                    <a:lnTo>
                      <a:pt x="97" y="231"/>
                    </a:lnTo>
                    <a:lnTo>
                      <a:pt x="178" y="198"/>
                    </a:lnTo>
                    <a:lnTo>
                      <a:pt x="184" y="192"/>
                    </a:lnTo>
                    <a:lnTo>
                      <a:pt x="190" y="186"/>
                    </a:lnTo>
                    <a:lnTo>
                      <a:pt x="190" y="177"/>
                    </a:lnTo>
                    <a:lnTo>
                      <a:pt x="188" y="169"/>
                    </a:lnTo>
                    <a:lnTo>
                      <a:pt x="122" y="14"/>
                    </a:lnTo>
                    <a:lnTo>
                      <a:pt x="118" y="8"/>
                    </a:lnTo>
                    <a:lnTo>
                      <a:pt x="110" y="2"/>
                    </a:lnTo>
                    <a:lnTo>
                      <a:pt x="101" y="0"/>
                    </a:lnTo>
                    <a:lnTo>
                      <a:pt x="93" y="2"/>
                    </a:lnTo>
                    <a:lnTo>
                      <a:pt x="15" y="37"/>
                    </a:lnTo>
                    <a:close/>
                  </a:path>
                </a:pathLst>
              </a:custGeom>
              <a:solidFill>
                <a:srgbClr val="FFA94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0" name="Freeform 384"/>
              <p:cNvSpPr>
                <a:spLocks/>
              </p:cNvSpPr>
              <p:nvPr/>
            </p:nvSpPr>
            <p:spPr bwMode="auto">
              <a:xfrm rot="2760634">
                <a:off x="3411" y="2656"/>
                <a:ext cx="120" cy="163"/>
              </a:xfrm>
              <a:custGeom>
                <a:avLst/>
                <a:gdLst>
                  <a:gd name="T0" fmla="*/ 5 w 188"/>
                  <a:gd name="T1" fmla="*/ 19 h 229"/>
                  <a:gd name="T2" fmla="*/ 3 w 188"/>
                  <a:gd name="T3" fmla="*/ 21 h 229"/>
                  <a:gd name="T4" fmla="*/ 1 w 188"/>
                  <a:gd name="T5" fmla="*/ 24 h 229"/>
                  <a:gd name="T6" fmla="*/ 0 w 188"/>
                  <a:gd name="T7" fmla="*/ 28 h 229"/>
                  <a:gd name="T8" fmla="*/ 1 w 188"/>
                  <a:gd name="T9" fmla="*/ 33 h 229"/>
                  <a:gd name="T10" fmla="*/ 27 w 188"/>
                  <a:gd name="T11" fmla="*/ 110 h 229"/>
                  <a:gd name="T12" fmla="*/ 30 w 188"/>
                  <a:gd name="T13" fmla="*/ 113 h 229"/>
                  <a:gd name="T14" fmla="*/ 33 w 188"/>
                  <a:gd name="T15" fmla="*/ 116 h 229"/>
                  <a:gd name="T16" fmla="*/ 36 w 188"/>
                  <a:gd name="T17" fmla="*/ 116 h 229"/>
                  <a:gd name="T18" fmla="*/ 40 w 188"/>
                  <a:gd name="T19" fmla="*/ 115 h 229"/>
                  <a:gd name="T20" fmla="*/ 71 w 188"/>
                  <a:gd name="T21" fmla="*/ 98 h 229"/>
                  <a:gd name="T22" fmla="*/ 74 w 188"/>
                  <a:gd name="T23" fmla="*/ 96 h 229"/>
                  <a:gd name="T24" fmla="*/ 77 w 188"/>
                  <a:gd name="T25" fmla="*/ 93 h 229"/>
                  <a:gd name="T26" fmla="*/ 77 w 188"/>
                  <a:gd name="T27" fmla="*/ 89 h 229"/>
                  <a:gd name="T28" fmla="*/ 76 w 188"/>
                  <a:gd name="T29" fmla="*/ 85 h 229"/>
                  <a:gd name="T30" fmla="*/ 49 w 188"/>
                  <a:gd name="T31" fmla="*/ 8 h 229"/>
                  <a:gd name="T32" fmla="*/ 47 w 188"/>
                  <a:gd name="T33" fmla="*/ 4 h 229"/>
                  <a:gd name="T34" fmla="*/ 45 w 188"/>
                  <a:gd name="T35" fmla="*/ 1 h 229"/>
                  <a:gd name="T36" fmla="*/ 40 w 188"/>
                  <a:gd name="T37" fmla="*/ 0 h 229"/>
                  <a:gd name="T38" fmla="*/ 37 w 188"/>
                  <a:gd name="T39" fmla="*/ 1 h 229"/>
                  <a:gd name="T40" fmla="*/ 5 w 188"/>
                  <a:gd name="T41" fmla="*/ 19 h 22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229"/>
                  <a:gd name="T65" fmla="*/ 188 w 188"/>
                  <a:gd name="T66" fmla="*/ 229 h 22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229">
                    <a:moveTo>
                      <a:pt x="13" y="37"/>
                    </a:moveTo>
                    <a:lnTo>
                      <a:pt x="7" y="41"/>
                    </a:lnTo>
                    <a:lnTo>
                      <a:pt x="2" y="48"/>
                    </a:lnTo>
                    <a:lnTo>
                      <a:pt x="0" y="56"/>
                    </a:lnTo>
                    <a:lnTo>
                      <a:pt x="2" y="64"/>
                    </a:lnTo>
                    <a:lnTo>
                      <a:pt x="68" y="217"/>
                    </a:lnTo>
                    <a:lnTo>
                      <a:pt x="73" y="223"/>
                    </a:lnTo>
                    <a:lnTo>
                      <a:pt x="81" y="229"/>
                    </a:lnTo>
                    <a:lnTo>
                      <a:pt x="89" y="229"/>
                    </a:lnTo>
                    <a:lnTo>
                      <a:pt x="97" y="227"/>
                    </a:lnTo>
                    <a:lnTo>
                      <a:pt x="176" y="194"/>
                    </a:lnTo>
                    <a:lnTo>
                      <a:pt x="182" y="190"/>
                    </a:lnTo>
                    <a:lnTo>
                      <a:pt x="188" y="184"/>
                    </a:lnTo>
                    <a:lnTo>
                      <a:pt x="188" y="175"/>
                    </a:lnTo>
                    <a:lnTo>
                      <a:pt x="186" y="167"/>
                    </a:lnTo>
                    <a:lnTo>
                      <a:pt x="120" y="15"/>
                    </a:lnTo>
                    <a:lnTo>
                      <a:pt x="116" y="8"/>
                    </a:lnTo>
                    <a:lnTo>
                      <a:pt x="110" y="2"/>
                    </a:lnTo>
                    <a:lnTo>
                      <a:pt x="99" y="0"/>
                    </a:lnTo>
                    <a:lnTo>
                      <a:pt x="91" y="2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AA4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1" name="Freeform 385"/>
              <p:cNvSpPr>
                <a:spLocks/>
              </p:cNvSpPr>
              <p:nvPr/>
            </p:nvSpPr>
            <p:spPr bwMode="auto">
              <a:xfrm rot="2760634">
                <a:off x="3413" y="2657"/>
                <a:ext cx="116" cy="161"/>
              </a:xfrm>
              <a:custGeom>
                <a:avLst/>
                <a:gdLst>
                  <a:gd name="T0" fmla="*/ 5 w 184"/>
                  <a:gd name="T1" fmla="*/ 19 h 225"/>
                  <a:gd name="T2" fmla="*/ 3 w 184"/>
                  <a:gd name="T3" fmla="*/ 21 h 225"/>
                  <a:gd name="T4" fmla="*/ 1 w 184"/>
                  <a:gd name="T5" fmla="*/ 24 h 225"/>
                  <a:gd name="T6" fmla="*/ 0 w 184"/>
                  <a:gd name="T7" fmla="*/ 29 h 225"/>
                  <a:gd name="T8" fmla="*/ 1 w 184"/>
                  <a:gd name="T9" fmla="*/ 33 h 225"/>
                  <a:gd name="T10" fmla="*/ 28 w 184"/>
                  <a:gd name="T11" fmla="*/ 109 h 225"/>
                  <a:gd name="T12" fmla="*/ 29 w 184"/>
                  <a:gd name="T13" fmla="*/ 112 h 225"/>
                  <a:gd name="T14" fmla="*/ 32 w 184"/>
                  <a:gd name="T15" fmla="*/ 115 h 225"/>
                  <a:gd name="T16" fmla="*/ 35 w 184"/>
                  <a:gd name="T17" fmla="*/ 115 h 225"/>
                  <a:gd name="T18" fmla="*/ 38 w 184"/>
                  <a:gd name="T19" fmla="*/ 114 h 225"/>
                  <a:gd name="T20" fmla="*/ 68 w 184"/>
                  <a:gd name="T21" fmla="*/ 98 h 225"/>
                  <a:gd name="T22" fmla="*/ 71 w 184"/>
                  <a:gd name="T23" fmla="*/ 95 h 225"/>
                  <a:gd name="T24" fmla="*/ 73 w 184"/>
                  <a:gd name="T25" fmla="*/ 92 h 225"/>
                  <a:gd name="T26" fmla="*/ 73 w 184"/>
                  <a:gd name="T27" fmla="*/ 87 h 225"/>
                  <a:gd name="T28" fmla="*/ 73 w 184"/>
                  <a:gd name="T29" fmla="*/ 84 h 225"/>
                  <a:gd name="T30" fmla="*/ 47 w 184"/>
                  <a:gd name="T31" fmla="*/ 8 h 225"/>
                  <a:gd name="T32" fmla="*/ 45 w 184"/>
                  <a:gd name="T33" fmla="*/ 4 h 225"/>
                  <a:gd name="T34" fmla="*/ 42 w 184"/>
                  <a:gd name="T35" fmla="*/ 1 h 225"/>
                  <a:gd name="T36" fmla="*/ 38 w 184"/>
                  <a:gd name="T37" fmla="*/ 0 h 225"/>
                  <a:gd name="T38" fmla="*/ 35 w 184"/>
                  <a:gd name="T39" fmla="*/ 1 h 225"/>
                  <a:gd name="T40" fmla="*/ 5 w 184"/>
                  <a:gd name="T41" fmla="*/ 19 h 22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4"/>
                  <a:gd name="T64" fmla="*/ 0 h 225"/>
                  <a:gd name="T65" fmla="*/ 184 w 184"/>
                  <a:gd name="T66" fmla="*/ 225 h 22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4" h="225">
                    <a:moveTo>
                      <a:pt x="13" y="37"/>
                    </a:moveTo>
                    <a:lnTo>
                      <a:pt x="7" y="41"/>
                    </a:lnTo>
                    <a:lnTo>
                      <a:pt x="3" y="48"/>
                    </a:lnTo>
                    <a:lnTo>
                      <a:pt x="0" y="56"/>
                    </a:lnTo>
                    <a:lnTo>
                      <a:pt x="3" y="64"/>
                    </a:lnTo>
                    <a:lnTo>
                      <a:pt x="69" y="213"/>
                    </a:lnTo>
                    <a:lnTo>
                      <a:pt x="73" y="219"/>
                    </a:lnTo>
                    <a:lnTo>
                      <a:pt x="79" y="225"/>
                    </a:lnTo>
                    <a:lnTo>
                      <a:pt x="87" y="225"/>
                    </a:lnTo>
                    <a:lnTo>
                      <a:pt x="95" y="223"/>
                    </a:lnTo>
                    <a:lnTo>
                      <a:pt x="172" y="192"/>
                    </a:lnTo>
                    <a:lnTo>
                      <a:pt x="178" y="186"/>
                    </a:lnTo>
                    <a:lnTo>
                      <a:pt x="184" y="180"/>
                    </a:lnTo>
                    <a:lnTo>
                      <a:pt x="184" y="171"/>
                    </a:lnTo>
                    <a:lnTo>
                      <a:pt x="182" y="163"/>
                    </a:lnTo>
                    <a:lnTo>
                      <a:pt x="118" y="15"/>
                    </a:lnTo>
                    <a:lnTo>
                      <a:pt x="114" y="8"/>
                    </a:lnTo>
                    <a:lnTo>
                      <a:pt x="106" y="2"/>
                    </a:lnTo>
                    <a:lnTo>
                      <a:pt x="97" y="0"/>
                    </a:lnTo>
                    <a:lnTo>
                      <a:pt x="89" y="2"/>
                    </a:lnTo>
                    <a:lnTo>
                      <a:pt x="13" y="37"/>
                    </a:lnTo>
                    <a:close/>
                  </a:path>
                </a:pathLst>
              </a:custGeom>
              <a:solidFill>
                <a:srgbClr val="FFAB4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2" name="Freeform 386"/>
              <p:cNvSpPr>
                <a:spLocks/>
              </p:cNvSpPr>
              <p:nvPr/>
            </p:nvSpPr>
            <p:spPr bwMode="auto">
              <a:xfrm rot="2760634">
                <a:off x="3415" y="2659"/>
                <a:ext cx="114" cy="158"/>
              </a:xfrm>
              <a:custGeom>
                <a:avLst/>
                <a:gdLst>
                  <a:gd name="T0" fmla="*/ 5 w 181"/>
                  <a:gd name="T1" fmla="*/ 18 h 221"/>
                  <a:gd name="T2" fmla="*/ 3 w 181"/>
                  <a:gd name="T3" fmla="*/ 20 h 221"/>
                  <a:gd name="T4" fmla="*/ 1 w 181"/>
                  <a:gd name="T5" fmla="*/ 24 h 221"/>
                  <a:gd name="T6" fmla="*/ 0 w 181"/>
                  <a:gd name="T7" fmla="*/ 28 h 221"/>
                  <a:gd name="T8" fmla="*/ 1 w 181"/>
                  <a:gd name="T9" fmla="*/ 31 h 221"/>
                  <a:gd name="T10" fmla="*/ 26 w 181"/>
                  <a:gd name="T11" fmla="*/ 107 h 221"/>
                  <a:gd name="T12" fmla="*/ 28 w 181"/>
                  <a:gd name="T13" fmla="*/ 110 h 221"/>
                  <a:gd name="T14" fmla="*/ 30 w 181"/>
                  <a:gd name="T15" fmla="*/ 113 h 221"/>
                  <a:gd name="T16" fmla="*/ 33 w 181"/>
                  <a:gd name="T17" fmla="*/ 113 h 221"/>
                  <a:gd name="T18" fmla="*/ 37 w 181"/>
                  <a:gd name="T19" fmla="*/ 112 h 221"/>
                  <a:gd name="T20" fmla="*/ 67 w 181"/>
                  <a:gd name="T21" fmla="*/ 96 h 221"/>
                  <a:gd name="T22" fmla="*/ 69 w 181"/>
                  <a:gd name="T23" fmla="*/ 93 h 221"/>
                  <a:gd name="T24" fmla="*/ 72 w 181"/>
                  <a:gd name="T25" fmla="*/ 90 h 221"/>
                  <a:gd name="T26" fmla="*/ 72 w 181"/>
                  <a:gd name="T27" fmla="*/ 87 h 221"/>
                  <a:gd name="T28" fmla="*/ 71 w 181"/>
                  <a:gd name="T29" fmla="*/ 82 h 221"/>
                  <a:gd name="T30" fmla="*/ 45 w 181"/>
                  <a:gd name="T31" fmla="*/ 8 h 221"/>
                  <a:gd name="T32" fmla="*/ 44 w 181"/>
                  <a:gd name="T33" fmla="*/ 4 h 221"/>
                  <a:gd name="T34" fmla="*/ 42 w 181"/>
                  <a:gd name="T35" fmla="*/ 1 h 221"/>
                  <a:gd name="T36" fmla="*/ 38 w 181"/>
                  <a:gd name="T37" fmla="*/ 0 h 221"/>
                  <a:gd name="T38" fmla="*/ 35 w 181"/>
                  <a:gd name="T39" fmla="*/ 1 h 221"/>
                  <a:gd name="T40" fmla="*/ 5 w 181"/>
                  <a:gd name="T41" fmla="*/ 18 h 2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1"/>
                  <a:gd name="T64" fmla="*/ 0 h 221"/>
                  <a:gd name="T65" fmla="*/ 181 w 181"/>
                  <a:gd name="T66" fmla="*/ 221 h 2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1" h="221">
                    <a:moveTo>
                      <a:pt x="12" y="35"/>
                    </a:moveTo>
                    <a:lnTo>
                      <a:pt x="6" y="39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66" y="209"/>
                    </a:lnTo>
                    <a:lnTo>
                      <a:pt x="70" y="215"/>
                    </a:lnTo>
                    <a:lnTo>
                      <a:pt x="76" y="221"/>
                    </a:lnTo>
                    <a:lnTo>
                      <a:pt x="84" y="221"/>
                    </a:lnTo>
                    <a:lnTo>
                      <a:pt x="92" y="219"/>
                    </a:lnTo>
                    <a:lnTo>
                      <a:pt x="169" y="188"/>
                    </a:lnTo>
                    <a:lnTo>
                      <a:pt x="175" y="182"/>
                    </a:lnTo>
                    <a:lnTo>
                      <a:pt x="181" y="176"/>
                    </a:lnTo>
                    <a:lnTo>
                      <a:pt x="181" y="169"/>
                    </a:lnTo>
                    <a:lnTo>
                      <a:pt x="179" y="161"/>
                    </a:lnTo>
                    <a:lnTo>
                      <a:pt x="115" y="15"/>
                    </a:lnTo>
                    <a:lnTo>
                      <a:pt x="111" y="8"/>
                    </a:lnTo>
                    <a:lnTo>
                      <a:pt x="105" y="2"/>
                    </a:lnTo>
                    <a:lnTo>
                      <a:pt x="96" y="0"/>
                    </a:lnTo>
                    <a:lnTo>
                      <a:pt x="88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C4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3" name="Freeform 387"/>
              <p:cNvSpPr>
                <a:spLocks/>
              </p:cNvSpPr>
              <p:nvPr/>
            </p:nvSpPr>
            <p:spPr bwMode="auto">
              <a:xfrm rot="2760634">
                <a:off x="3416" y="2661"/>
                <a:ext cx="112" cy="155"/>
              </a:xfrm>
              <a:custGeom>
                <a:avLst/>
                <a:gdLst>
                  <a:gd name="T0" fmla="*/ 5 w 177"/>
                  <a:gd name="T1" fmla="*/ 18 h 217"/>
                  <a:gd name="T2" fmla="*/ 3 w 177"/>
                  <a:gd name="T3" fmla="*/ 20 h 217"/>
                  <a:gd name="T4" fmla="*/ 1 w 177"/>
                  <a:gd name="T5" fmla="*/ 24 h 217"/>
                  <a:gd name="T6" fmla="*/ 0 w 177"/>
                  <a:gd name="T7" fmla="*/ 28 h 217"/>
                  <a:gd name="T8" fmla="*/ 1 w 177"/>
                  <a:gd name="T9" fmla="*/ 31 h 217"/>
                  <a:gd name="T10" fmla="*/ 27 w 177"/>
                  <a:gd name="T11" fmla="*/ 104 h 217"/>
                  <a:gd name="T12" fmla="*/ 28 w 177"/>
                  <a:gd name="T13" fmla="*/ 108 h 217"/>
                  <a:gd name="T14" fmla="*/ 30 w 177"/>
                  <a:gd name="T15" fmla="*/ 111 h 217"/>
                  <a:gd name="T16" fmla="*/ 34 w 177"/>
                  <a:gd name="T17" fmla="*/ 111 h 217"/>
                  <a:gd name="T18" fmla="*/ 36 w 177"/>
                  <a:gd name="T19" fmla="*/ 110 h 217"/>
                  <a:gd name="T20" fmla="*/ 66 w 177"/>
                  <a:gd name="T21" fmla="*/ 94 h 217"/>
                  <a:gd name="T22" fmla="*/ 68 w 177"/>
                  <a:gd name="T23" fmla="*/ 92 h 217"/>
                  <a:gd name="T24" fmla="*/ 71 w 177"/>
                  <a:gd name="T25" fmla="*/ 89 h 217"/>
                  <a:gd name="T26" fmla="*/ 71 w 177"/>
                  <a:gd name="T27" fmla="*/ 84 h 217"/>
                  <a:gd name="T28" fmla="*/ 70 w 177"/>
                  <a:gd name="T29" fmla="*/ 80 h 217"/>
                  <a:gd name="T30" fmla="*/ 46 w 177"/>
                  <a:gd name="T31" fmla="*/ 8 h 217"/>
                  <a:gd name="T32" fmla="*/ 44 w 177"/>
                  <a:gd name="T33" fmla="*/ 4 h 217"/>
                  <a:gd name="T34" fmla="*/ 41 w 177"/>
                  <a:gd name="T35" fmla="*/ 1 h 217"/>
                  <a:gd name="T36" fmla="*/ 37 w 177"/>
                  <a:gd name="T37" fmla="*/ 0 h 217"/>
                  <a:gd name="T38" fmla="*/ 34 w 177"/>
                  <a:gd name="T39" fmla="*/ 1 h 217"/>
                  <a:gd name="T40" fmla="*/ 5 w 177"/>
                  <a:gd name="T41" fmla="*/ 18 h 21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7"/>
                  <a:gd name="T64" fmla="*/ 0 h 217"/>
                  <a:gd name="T65" fmla="*/ 177 w 177"/>
                  <a:gd name="T66" fmla="*/ 217 h 21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7" h="217">
                    <a:moveTo>
                      <a:pt x="12" y="35"/>
                    </a:moveTo>
                    <a:lnTo>
                      <a:pt x="6" y="39"/>
                    </a:lnTo>
                    <a:lnTo>
                      <a:pt x="2" y="46"/>
                    </a:lnTo>
                    <a:lnTo>
                      <a:pt x="0" y="54"/>
                    </a:lnTo>
                    <a:lnTo>
                      <a:pt x="2" y="62"/>
                    </a:lnTo>
                    <a:lnTo>
                      <a:pt x="66" y="204"/>
                    </a:lnTo>
                    <a:lnTo>
                      <a:pt x="70" y="211"/>
                    </a:lnTo>
                    <a:lnTo>
                      <a:pt x="76" y="217"/>
                    </a:lnTo>
                    <a:lnTo>
                      <a:pt x="84" y="217"/>
                    </a:lnTo>
                    <a:lnTo>
                      <a:pt x="90" y="215"/>
                    </a:lnTo>
                    <a:lnTo>
                      <a:pt x="165" y="184"/>
                    </a:lnTo>
                    <a:lnTo>
                      <a:pt x="171" y="180"/>
                    </a:lnTo>
                    <a:lnTo>
                      <a:pt x="177" y="174"/>
                    </a:lnTo>
                    <a:lnTo>
                      <a:pt x="177" y="165"/>
                    </a:lnTo>
                    <a:lnTo>
                      <a:pt x="175" y="157"/>
                    </a:lnTo>
                    <a:lnTo>
                      <a:pt x="113" y="15"/>
                    </a:lnTo>
                    <a:lnTo>
                      <a:pt x="109" y="9"/>
                    </a:lnTo>
                    <a:lnTo>
                      <a:pt x="103" y="2"/>
                    </a:lnTo>
                    <a:lnTo>
                      <a:pt x="94" y="0"/>
                    </a:lnTo>
                    <a:lnTo>
                      <a:pt x="86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D5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4" name="Freeform 388"/>
              <p:cNvSpPr>
                <a:spLocks/>
              </p:cNvSpPr>
              <p:nvPr/>
            </p:nvSpPr>
            <p:spPr bwMode="auto">
              <a:xfrm rot="2760634">
                <a:off x="3417" y="2662"/>
                <a:ext cx="110" cy="152"/>
              </a:xfrm>
              <a:custGeom>
                <a:avLst/>
                <a:gdLst>
                  <a:gd name="T0" fmla="*/ 5 w 173"/>
                  <a:gd name="T1" fmla="*/ 18 h 213"/>
                  <a:gd name="T2" fmla="*/ 3 w 173"/>
                  <a:gd name="T3" fmla="*/ 21 h 213"/>
                  <a:gd name="T4" fmla="*/ 1 w 173"/>
                  <a:gd name="T5" fmla="*/ 24 h 213"/>
                  <a:gd name="T6" fmla="*/ 0 w 173"/>
                  <a:gd name="T7" fmla="*/ 26 h 213"/>
                  <a:gd name="T8" fmla="*/ 1 w 173"/>
                  <a:gd name="T9" fmla="*/ 31 h 213"/>
                  <a:gd name="T10" fmla="*/ 26 w 173"/>
                  <a:gd name="T11" fmla="*/ 103 h 213"/>
                  <a:gd name="T12" fmla="*/ 27 w 173"/>
                  <a:gd name="T13" fmla="*/ 106 h 213"/>
                  <a:gd name="T14" fmla="*/ 30 w 173"/>
                  <a:gd name="T15" fmla="*/ 108 h 213"/>
                  <a:gd name="T16" fmla="*/ 33 w 173"/>
                  <a:gd name="T17" fmla="*/ 108 h 213"/>
                  <a:gd name="T18" fmla="*/ 36 w 173"/>
                  <a:gd name="T19" fmla="*/ 108 h 213"/>
                  <a:gd name="T20" fmla="*/ 65 w 173"/>
                  <a:gd name="T21" fmla="*/ 91 h 213"/>
                  <a:gd name="T22" fmla="*/ 67 w 173"/>
                  <a:gd name="T23" fmla="*/ 90 h 213"/>
                  <a:gd name="T24" fmla="*/ 70 w 173"/>
                  <a:gd name="T25" fmla="*/ 86 h 213"/>
                  <a:gd name="T26" fmla="*/ 70 w 173"/>
                  <a:gd name="T27" fmla="*/ 83 h 213"/>
                  <a:gd name="T28" fmla="*/ 69 w 173"/>
                  <a:gd name="T29" fmla="*/ 79 h 213"/>
                  <a:gd name="T30" fmla="*/ 44 w 173"/>
                  <a:gd name="T31" fmla="*/ 8 h 213"/>
                  <a:gd name="T32" fmla="*/ 43 w 173"/>
                  <a:gd name="T33" fmla="*/ 4 h 213"/>
                  <a:gd name="T34" fmla="*/ 41 w 173"/>
                  <a:gd name="T35" fmla="*/ 1 h 213"/>
                  <a:gd name="T36" fmla="*/ 37 w 173"/>
                  <a:gd name="T37" fmla="*/ 0 h 213"/>
                  <a:gd name="T38" fmla="*/ 34 w 173"/>
                  <a:gd name="T39" fmla="*/ 1 h 213"/>
                  <a:gd name="T40" fmla="*/ 5 w 173"/>
                  <a:gd name="T41" fmla="*/ 18 h 21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3"/>
                  <a:gd name="T64" fmla="*/ 0 h 213"/>
                  <a:gd name="T65" fmla="*/ 173 w 173"/>
                  <a:gd name="T66" fmla="*/ 213 h 21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3" h="213">
                    <a:moveTo>
                      <a:pt x="12" y="35"/>
                    </a:moveTo>
                    <a:lnTo>
                      <a:pt x="6" y="40"/>
                    </a:lnTo>
                    <a:lnTo>
                      <a:pt x="2" y="46"/>
                    </a:lnTo>
                    <a:lnTo>
                      <a:pt x="0" y="52"/>
                    </a:lnTo>
                    <a:lnTo>
                      <a:pt x="2" y="60"/>
                    </a:lnTo>
                    <a:lnTo>
                      <a:pt x="64" y="202"/>
                    </a:lnTo>
                    <a:lnTo>
                      <a:pt x="68" y="209"/>
                    </a:lnTo>
                    <a:lnTo>
                      <a:pt x="74" y="213"/>
                    </a:lnTo>
                    <a:lnTo>
                      <a:pt x="82" y="213"/>
                    </a:lnTo>
                    <a:lnTo>
                      <a:pt x="88" y="211"/>
                    </a:lnTo>
                    <a:lnTo>
                      <a:pt x="161" y="180"/>
                    </a:lnTo>
                    <a:lnTo>
                      <a:pt x="167" y="176"/>
                    </a:lnTo>
                    <a:lnTo>
                      <a:pt x="173" y="169"/>
                    </a:lnTo>
                    <a:lnTo>
                      <a:pt x="173" y="163"/>
                    </a:lnTo>
                    <a:lnTo>
                      <a:pt x="171" y="155"/>
                    </a:lnTo>
                    <a:lnTo>
                      <a:pt x="109" y="15"/>
                    </a:lnTo>
                    <a:lnTo>
                      <a:pt x="105" y="9"/>
                    </a:lnTo>
                    <a:lnTo>
                      <a:pt x="101" y="2"/>
                    </a:lnTo>
                    <a:lnTo>
                      <a:pt x="92" y="0"/>
                    </a:lnTo>
                    <a:lnTo>
                      <a:pt x="84" y="2"/>
                    </a:lnTo>
                    <a:lnTo>
                      <a:pt x="12" y="35"/>
                    </a:lnTo>
                    <a:close/>
                  </a:path>
                </a:pathLst>
              </a:custGeom>
              <a:solidFill>
                <a:srgbClr val="FFAF5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5" name="Freeform 389"/>
              <p:cNvSpPr>
                <a:spLocks/>
              </p:cNvSpPr>
              <p:nvPr/>
            </p:nvSpPr>
            <p:spPr bwMode="auto">
              <a:xfrm rot="2760634">
                <a:off x="3417" y="2664"/>
                <a:ext cx="109" cy="149"/>
              </a:xfrm>
              <a:custGeom>
                <a:avLst/>
                <a:gdLst>
                  <a:gd name="T0" fmla="*/ 5 w 171"/>
                  <a:gd name="T1" fmla="*/ 17 h 209"/>
                  <a:gd name="T2" fmla="*/ 3 w 171"/>
                  <a:gd name="T3" fmla="*/ 19 h 209"/>
                  <a:gd name="T4" fmla="*/ 1 w 171"/>
                  <a:gd name="T5" fmla="*/ 22 h 209"/>
                  <a:gd name="T6" fmla="*/ 0 w 171"/>
                  <a:gd name="T7" fmla="*/ 26 h 209"/>
                  <a:gd name="T8" fmla="*/ 1 w 171"/>
                  <a:gd name="T9" fmla="*/ 29 h 209"/>
                  <a:gd name="T10" fmla="*/ 26 w 171"/>
                  <a:gd name="T11" fmla="*/ 101 h 209"/>
                  <a:gd name="T12" fmla="*/ 27 w 171"/>
                  <a:gd name="T13" fmla="*/ 104 h 209"/>
                  <a:gd name="T14" fmla="*/ 30 w 171"/>
                  <a:gd name="T15" fmla="*/ 106 h 209"/>
                  <a:gd name="T16" fmla="*/ 33 w 171"/>
                  <a:gd name="T17" fmla="*/ 106 h 209"/>
                  <a:gd name="T18" fmla="*/ 36 w 171"/>
                  <a:gd name="T19" fmla="*/ 106 h 209"/>
                  <a:gd name="T20" fmla="*/ 66 w 171"/>
                  <a:gd name="T21" fmla="*/ 91 h 209"/>
                  <a:gd name="T22" fmla="*/ 68 w 171"/>
                  <a:gd name="T23" fmla="*/ 88 h 209"/>
                  <a:gd name="T24" fmla="*/ 69 w 171"/>
                  <a:gd name="T25" fmla="*/ 84 h 209"/>
                  <a:gd name="T26" fmla="*/ 69 w 171"/>
                  <a:gd name="T27" fmla="*/ 81 h 209"/>
                  <a:gd name="T28" fmla="*/ 69 w 171"/>
                  <a:gd name="T29" fmla="*/ 78 h 209"/>
                  <a:gd name="T30" fmla="*/ 44 w 171"/>
                  <a:gd name="T31" fmla="*/ 6 h 209"/>
                  <a:gd name="T32" fmla="*/ 43 w 171"/>
                  <a:gd name="T33" fmla="*/ 4 h 209"/>
                  <a:gd name="T34" fmla="*/ 40 w 171"/>
                  <a:gd name="T35" fmla="*/ 1 h 209"/>
                  <a:gd name="T36" fmla="*/ 36 w 171"/>
                  <a:gd name="T37" fmla="*/ 0 h 209"/>
                  <a:gd name="T38" fmla="*/ 34 w 171"/>
                  <a:gd name="T39" fmla="*/ 1 h 209"/>
                  <a:gd name="T40" fmla="*/ 5 w 171"/>
                  <a:gd name="T41" fmla="*/ 17 h 209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71"/>
                  <a:gd name="T64" fmla="*/ 0 h 209"/>
                  <a:gd name="T65" fmla="*/ 171 w 171"/>
                  <a:gd name="T66" fmla="*/ 209 h 209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71" h="209">
                    <a:moveTo>
                      <a:pt x="12" y="33"/>
                    </a:moveTo>
                    <a:lnTo>
                      <a:pt x="6" y="38"/>
                    </a:lnTo>
                    <a:lnTo>
                      <a:pt x="2" y="44"/>
                    </a:lnTo>
                    <a:lnTo>
                      <a:pt x="0" y="52"/>
                    </a:lnTo>
                    <a:lnTo>
                      <a:pt x="2" y="58"/>
                    </a:lnTo>
                    <a:lnTo>
                      <a:pt x="64" y="198"/>
                    </a:lnTo>
                    <a:lnTo>
                      <a:pt x="68" y="205"/>
                    </a:lnTo>
                    <a:lnTo>
                      <a:pt x="74" y="209"/>
                    </a:lnTo>
                    <a:lnTo>
                      <a:pt x="80" y="209"/>
                    </a:lnTo>
                    <a:lnTo>
                      <a:pt x="88" y="207"/>
                    </a:lnTo>
                    <a:lnTo>
                      <a:pt x="161" y="178"/>
                    </a:lnTo>
                    <a:lnTo>
                      <a:pt x="167" y="172"/>
                    </a:lnTo>
                    <a:lnTo>
                      <a:pt x="171" y="165"/>
                    </a:lnTo>
                    <a:lnTo>
                      <a:pt x="171" y="159"/>
                    </a:lnTo>
                    <a:lnTo>
                      <a:pt x="169" y="153"/>
                    </a:lnTo>
                    <a:lnTo>
                      <a:pt x="109" y="13"/>
                    </a:lnTo>
                    <a:lnTo>
                      <a:pt x="105" y="7"/>
                    </a:lnTo>
                    <a:lnTo>
                      <a:pt x="99" y="2"/>
                    </a:lnTo>
                    <a:lnTo>
                      <a:pt x="90" y="0"/>
                    </a:lnTo>
                    <a:lnTo>
                      <a:pt x="84" y="2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05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6" name="Freeform 390"/>
              <p:cNvSpPr>
                <a:spLocks/>
              </p:cNvSpPr>
              <p:nvPr/>
            </p:nvSpPr>
            <p:spPr bwMode="auto">
              <a:xfrm rot="2760634">
                <a:off x="3419" y="2664"/>
                <a:ext cx="106" cy="146"/>
              </a:xfrm>
              <a:custGeom>
                <a:avLst/>
                <a:gdLst>
                  <a:gd name="T0" fmla="*/ 5 w 167"/>
                  <a:gd name="T1" fmla="*/ 17 h 205"/>
                  <a:gd name="T2" fmla="*/ 3 w 167"/>
                  <a:gd name="T3" fmla="*/ 19 h 205"/>
                  <a:gd name="T4" fmla="*/ 1 w 167"/>
                  <a:gd name="T5" fmla="*/ 22 h 205"/>
                  <a:gd name="T6" fmla="*/ 0 w 167"/>
                  <a:gd name="T7" fmla="*/ 26 h 205"/>
                  <a:gd name="T8" fmla="*/ 1 w 167"/>
                  <a:gd name="T9" fmla="*/ 29 h 205"/>
                  <a:gd name="T10" fmla="*/ 25 w 167"/>
                  <a:gd name="T11" fmla="*/ 98 h 205"/>
                  <a:gd name="T12" fmla="*/ 27 w 167"/>
                  <a:gd name="T13" fmla="*/ 102 h 205"/>
                  <a:gd name="T14" fmla="*/ 29 w 167"/>
                  <a:gd name="T15" fmla="*/ 104 h 205"/>
                  <a:gd name="T16" fmla="*/ 32 w 167"/>
                  <a:gd name="T17" fmla="*/ 104 h 205"/>
                  <a:gd name="T18" fmla="*/ 35 w 167"/>
                  <a:gd name="T19" fmla="*/ 103 h 205"/>
                  <a:gd name="T20" fmla="*/ 63 w 167"/>
                  <a:gd name="T21" fmla="*/ 88 h 205"/>
                  <a:gd name="T22" fmla="*/ 65 w 167"/>
                  <a:gd name="T23" fmla="*/ 86 h 205"/>
                  <a:gd name="T24" fmla="*/ 67 w 167"/>
                  <a:gd name="T25" fmla="*/ 83 h 205"/>
                  <a:gd name="T26" fmla="*/ 67 w 167"/>
                  <a:gd name="T27" fmla="*/ 80 h 205"/>
                  <a:gd name="T28" fmla="*/ 67 w 167"/>
                  <a:gd name="T29" fmla="*/ 75 h 205"/>
                  <a:gd name="T30" fmla="*/ 43 w 167"/>
                  <a:gd name="T31" fmla="*/ 6 h 205"/>
                  <a:gd name="T32" fmla="*/ 41 w 167"/>
                  <a:gd name="T33" fmla="*/ 4 h 205"/>
                  <a:gd name="T34" fmla="*/ 39 w 167"/>
                  <a:gd name="T35" fmla="*/ 1 h 205"/>
                  <a:gd name="T36" fmla="*/ 36 w 167"/>
                  <a:gd name="T37" fmla="*/ 0 h 205"/>
                  <a:gd name="T38" fmla="*/ 33 w 167"/>
                  <a:gd name="T39" fmla="*/ 1 h 205"/>
                  <a:gd name="T40" fmla="*/ 5 w 167"/>
                  <a:gd name="T41" fmla="*/ 17 h 20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7"/>
                  <a:gd name="T64" fmla="*/ 0 h 205"/>
                  <a:gd name="T65" fmla="*/ 167 w 167"/>
                  <a:gd name="T66" fmla="*/ 205 h 20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7" h="205">
                    <a:moveTo>
                      <a:pt x="12" y="33"/>
                    </a:moveTo>
                    <a:lnTo>
                      <a:pt x="6" y="38"/>
                    </a:lnTo>
                    <a:lnTo>
                      <a:pt x="2" y="44"/>
                    </a:lnTo>
                    <a:lnTo>
                      <a:pt x="0" y="50"/>
                    </a:lnTo>
                    <a:lnTo>
                      <a:pt x="2" y="58"/>
                    </a:lnTo>
                    <a:lnTo>
                      <a:pt x="62" y="194"/>
                    </a:lnTo>
                    <a:lnTo>
                      <a:pt x="66" y="201"/>
                    </a:lnTo>
                    <a:lnTo>
                      <a:pt x="72" y="205"/>
                    </a:lnTo>
                    <a:lnTo>
                      <a:pt x="78" y="205"/>
                    </a:lnTo>
                    <a:lnTo>
                      <a:pt x="86" y="203"/>
                    </a:lnTo>
                    <a:lnTo>
                      <a:pt x="156" y="174"/>
                    </a:lnTo>
                    <a:lnTo>
                      <a:pt x="163" y="170"/>
                    </a:lnTo>
                    <a:lnTo>
                      <a:pt x="167" y="163"/>
                    </a:lnTo>
                    <a:lnTo>
                      <a:pt x="167" y="157"/>
                    </a:lnTo>
                    <a:lnTo>
                      <a:pt x="165" y="149"/>
                    </a:lnTo>
                    <a:lnTo>
                      <a:pt x="107" y="13"/>
                    </a:lnTo>
                    <a:lnTo>
                      <a:pt x="103" y="7"/>
                    </a:lnTo>
                    <a:lnTo>
                      <a:pt x="97" y="3"/>
                    </a:lnTo>
                    <a:lnTo>
                      <a:pt x="88" y="0"/>
                    </a:lnTo>
                    <a:lnTo>
                      <a:pt x="82" y="3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15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7" name="Freeform 391"/>
              <p:cNvSpPr>
                <a:spLocks/>
              </p:cNvSpPr>
              <p:nvPr/>
            </p:nvSpPr>
            <p:spPr bwMode="auto">
              <a:xfrm rot="2760634">
                <a:off x="3420" y="2667"/>
                <a:ext cx="104" cy="143"/>
              </a:xfrm>
              <a:custGeom>
                <a:avLst/>
                <a:gdLst>
                  <a:gd name="T0" fmla="*/ 5 w 165"/>
                  <a:gd name="T1" fmla="*/ 17 h 200"/>
                  <a:gd name="T2" fmla="*/ 3 w 165"/>
                  <a:gd name="T3" fmla="*/ 19 h 200"/>
                  <a:gd name="T4" fmla="*/ 1 w 165"/>
                  <a:gd name="T5" fmla="*/ 21 h 200"/>
                  <a:gd name="T6" fmla="*/ 0 w 165"/>
                  <a:gd name="T7" fmla="*/ 25 h 200"/>
                  <a:gd name="T8" fmla="*/ 1 w 165"/>
                  <a:gd name="T9" fmla="*/ 28 h 200"/>
                  <a:gd name="T10" fmla="*/ 24 w 165"/>
                  <a:gd name="T11" fmla="*/ 97 h 200"/>
                  <a:gd name="T12" fmla="*/ 25 w 165"/>
                  <a:gd name="T13" fmla="*/ 99 h 200"/>
                  <a:gd name="T14" fmla="*/ 28 w 165"/>
                  <a:gd name="T15" fmla="*/ 102 h 200"/>
                  <a:gd name="T16" fmla="*/ 31 w 165"/>
                  <a:gd name="T17" fmla="*/ 102 h 200"/>
                  <a:gd name="T18" fmla="*/ 33 w 165"/>
                  <a:gd name="T19" fmla="*/ 102 h 200"/>
                  <a:gd name="T20" fmla="*/ 61 w 165"/>
                  <a:gd name="T21" fmla="*/ 87 h 200"/>
                  <a:gd name="T22" fmla="*/ 64 w 165"/>
                  <a:gd name="T23" fmla="*/ 84 h 200"/>
                  <a:gd name="T24" fmla="*/ 66 w 165"/>
                  <a:gd name="T25" fmla="*/ 81 h 200"/>
                  <a:gd name="T26" fmla="*/ 66 w 165"/>
                  <a:gd name="T27" fmla="*/ 78 h 200"/>
                  <a:gd name="T28" fmla="*/ 65 w 165"/>
                  <a:gd name="T29" fmla="*/ 74 h 200"/>
                  <a:gd name="T30" fmla="*/ 42 w 165"/>
                  <a:gd name="T31" fmla="*/ 6 h 200"/>
                  <a:gd name="T32" fmla="*/ 40 w 165"/>
                  <a:gd name="T33" fmla="*/ 3 h 200"/>
                  <a:gd name="T34" fmla="*/ 38 w 165"/>
                  <a:gd name="T35" fmla="*/ 1 h 200"/>
                  <a:gd name="T36" fmla="*/ 35 w 165"/>
                  <a:gd name="T37" fmla="*/ 0 h 200"/>
                  <a:gd name="T38" fmla="*/ 32 w 165"/>
                  <a:gd name="T39" fmla="*/ 1 h 200"/>
                  <a:gd name="T40" fmla="*/ 5 w 165"/>
                  <a:gd name="T41" fmla="*/ 17 h 20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5"/>
                  <a:gd name="T64" fmla="*/ 0 h 200"/>
                  <a:gd name="T65" fmla="*/ 165 w 165"/>
                  <a:gd name="T66" fmla="*/ 200 h 20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5" h="200">
                    <a:moveTo>
                      <a:pt x="12" y="33"/>
                    </a:moveTo>
                    <a:lnTo>
                      <a:pt x="6" y="37"/>
                    </a:lnTo>
                    <a:lnTo>
                      <a:pt x="2" y="41"/>
                    </a:lnTo>
                    <a:lnTo>
                      <a:pt x="0" y="49"/>
                    </a:lnTo>
                    <a:lnTo>
                      <a:pt x="2" y="55"/>
                    </a:lnTo>
                    <a:lnTo>
                      <a:pt x="60" y="189"/>
                    </a:lnTo>
                    <a:lnTo>
                      <a:pt x="64" y="195"/>
                    </a:lnTo>
                    <a:lnTo>
                      <a:pt x="70" y="200"/>
                    </a:lnTo>
                    <a:lnTo>
                      <a:pt x="78" y="200"/>
                    </a:lnTo>
                    <a:lnTo>
                      <a:pt x="84" y="198"/>
                    </a:lnTo>
                    <a:lnTo>
                      <a:pt x="154" y="169"/>
                    </a:lnTo>
                    <a:lnTo>
                      <a:pt x="161" y="165"/>
                    </a:lnTo>
                    <a:lnTo>
                      <a:pt x="165" y="158"/>
                    </a:lnTo>
                    <a:lnTo>
                      <a:pt x="165" y="152"/>
                    </a:lnTo>
                    <a:lnTo>
                      <a:pt x="163" y="146"/>
                    </a:lnTo>
                    <a:lnTo>
                      <a:pt x="105" y="12"/>
                    </a:lnTo>
                    <a:lnTo>
                      <a:pt x="101" y="6"/>
                    </a:lnTo>
                    <a:lnTo>
                      <a:pt x="95" y="2"/>
                    </a:lnTo>
                    <a:lnTo>
                      <a:pt x="88" y="0"/>
                    </a:lnTo>
                    <a:lnTo>
                      <a:pt x="80" y="2"/>
                    </a:lnTo>
                    <a:lnTo>
                      <a:pt x="12" y="33"/>
                    </a:lnTo>
                    <a:close/>
                  </a:path>
                </a:pathLst>
              </a:custGeom>
              <a:solidFill>
                <a:srgbClr val="FFB25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8" name="Freeform 392"/>
              <p:cNvSpPr>
                <a:spLocks/>
              </p:cNvSpPr>
              <p:nvPr/>
            </p:nvSpPr>
            <p:spPr bwMode="auto">
              <a:xfrm rot="2760634">
                <a:off x="3421" y="2669"/>
                <a:ext cx="102" cy="140"/>
              </a:xfrm>
              <a:custGeom>
                <a:avLst/>
                <a:gdLst>
                  <a:gd name="T0" fmla="*/ 5 w 161"/>
                  <a:gd name="T1" fmla="*/ 16 h 196"/>
                  <a:gd name="T2" fmla="*/ 3 w 161"/>
                  <a:gd name="T3" fmla="*/ 18 h 196"/>
                  <a:gd name="T4" fmla="*/ 1 w 161"/>
                  <a:gd name="T5" fmla="*/ 21 h 196"/>
                  <a:gd name="T6" fmla="*/ 0 w 161"/>
                  <a:gd name="T7" fmla="*/ 24 h 196"/>
                  <a:gd name="T8" fmla="*/ 1 w 161"/>
                  <a:gd name="T9" fmla="*/ 28 h 196"/>
                  <a:gd name="T10" fmla="*/ 24 w 161"/>
                  <a:gd name="T11" fmla="*/ 94 h 196"/>
                  <a:gd name="T12" fmla="*/ 26 w 161"/>
                  <a:gd name="T13" fmla="*/ 97 h 196"/>
                  <a:gd name="T14" fmla="*/ 27 w 161"/>
                  <a:gd name="T15" fmla="*/ 100 h 196"/>
                  <a:gd name="T16" fmla="*/ 30 w 161"/>
                  <a:gd name="T17" fmla="*/ 100 h 196"/>
                  <a:gd name="T18" fmla="*/ 33 w 161"/>
                  <a:gd name="T19" fmla="*/ 99 h 196"/>
                  <a:gd name="T20" fmla="*/ 60 w 161"/>
                  <a:gd name="T21" fmla="*/ 85 h 196"/>
                  <a:gd name="T22" fmla="*/ 63 w 161"/>
                  <a:gd name="T23" fmla="*/ 83 h 196"/>
                  <a:gd name="T24" fmla="*/ 65 w 161"/>
                  <a:gd name="T25" fmla="*/ 79 h 196"/>
                  <a:gd name="T26" fmla="*/ 65 w 161"/>
                  <a:gd name="T27" fmla="*/ 76 h 196"/>
                  <a:gd name="T28" fmla="*/ 64 w 161"/>
                  <a:gd name="T29" fmla="*/ 72 h 196"/>
                  <a:gd name="T30" fmla="*/ 41 w 161"/>
                  <a:gd name="T31" fmla="*/ 6 h 196"/>
                  <a:gd name="T32" fmla="*/ 40 w 161"/>
                  <a:gd name="T33" fmla="*/ 3 h 196"/>
                  <a:gd name="T34" fmla="*/ 37 w 161"/>
                  <a:gd name="T35" fmla="*/ 1 h 196"/>
                  <a:gd name="T36" fmla="*/ 34 w 161"/>
                  <a:gd name="T37" fmla="*/ 0 h 196"/>
                  <a:gd name="T38" fmla="*/ 31 w 161"/>
                  <a:gd name="T39" fmla="*/ 1 h 196"/>
                  <a:gd name="T40" fmla="*/ 5 w 161"/>
                  <a:gd name="T41" fmla="*/ 16 h 19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61"/>
                  <a:gd name="T64" fmla="*/ 0 h 196"/>
                  <a:gd name="T65" fmla="*/ 161 w 161"/>
                  <a:gd name="T66" fmla="*/ 196 h 19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61" h="196">
                    <a:moveTo>
                      <a:pt x="12" y="31"/>
                    </a:moveTo>
                    <a:lnTo>
                      <a:pt x="6" y="35"/>
                    </a:lnTo>
                    <a:lnTo>
                      <a:pt x="2" y="41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0" y="185"/>
                    </a:lnTo>
                    <a:lnTo>
                      <a:pt x="64" y="191"/>
                    </a:lnTo>
                    <a:lnTo>
                      <a:pt x="68" y="196"/>
                    </a:lnTo>
                    <a:lnTo>
                      <a:pt x="76" y="196"/>
                    </a:lnTo>
                    <a:lnTo>
                      <a:pt x="82" y="193"/>
                    </a:lnTo>
                    <a:lnTo>
                      <a:pt x="150" y="167"/>
                    </a:lnTo>
                    <a:lnTo>
                      <a:pt x="157" y="163"/>
                    </a:lnTo>
                    <a:lnTo>
                      <a:pt x="161" y="156"/>
                    </a:lnTo>
                    <a:lnTo>
                      <a:pt x="161" y="150"/>
                    </a:lnTo>
                    <a:lnTo>
                      <a:pt x="159" y="142"/>
                    </a:lnTo>
                    <a:lnTo>
                      <a:pt x="103" y="12"/>
                    </a:lnTo>
                    <a:lnTo>
                      <a:pt x="99" y="6"/>
                    </a:lnTo>
                    <a:lnTo>
                      <a:pt x="93" y="2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12" y="31"/>
                    </a:lnTo>
                    <a:close/>
                  </a:path>
                </a:pathLst>
              </a:custGeom>
              <a:solidFill>
                <a:srgbClr val="FFB35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89" name="Freeform 393"/>
              <p:cNvSpPr>
                <a:spLocks/>
              </p:cNvSpPr>
              <p:nvPr/>
            </p:nvSpPr>
            <p:spPr bwMode="auto">
              <a:xfrm rot="2760634">
                <a:off x="3422" y="2670"/>
                <a:ext cx="100" cy="136"/>
              </a:xfrm>
              <a:custGeom>
                <a:avLst/>
                <a:gdLst>
                  <a:gd name="T0" fmla="*/ 4 w 157"/>
                  <a:gd name="T1" fmla="*/ 16 h 191"/>
                  <a:gd name="T2" fmla="*/ 2 w 157"/>
                  <a:gd name="T3" fmla="*/ 18 h 191"/>
                  <a:gd name="T4" fmla="*/ 1 w 157"/>
                  <a:gd name="T5" fmla="*/ 21 h 191"/>
                  <a:gd name="T6" fmla="*/ 0 w 157"/>
                  <a:gd name="T7" fmla="*/ 23 h 191"/>
                  <a:gd name="T8" fmla="*/ 1 w 157"/>
                  <a:gd name="T9" fmla="*/ 27 h 191"/>
                  <a:gd name="T10" fmla="*/ 24 w 157"/>
                  <a:gd name="T11" fmla="*/ 92 h 191"/>
                  <a:gd name="T12" fmla="*/ 25 w 157"/>
                  <a:gd name="T13" fmla="*/ 95 h 191"/>
                  <a:gd name="T14" fmla="*/ 27 w 157"/>
                  <a:gd name="T15" fmla="*/ 97 h 191"/>
                  <a:gd name="T16" fmla="*/ 30 w 157"/>
                  <a:gd name="T17" fmla="*/ 97 h 191"/>
                  <a:gd name="T18" fmla="*/ 32 w 157"/>
                  <a:gd name="T19" fmla="*/ 96 h 191"/>
                  <a:gd name="T20" fmla="*/ 59 w 157"/>
                  <a:gd name="T21" fmla="*/ 83 h 191"/>
                  <a:gd name="T22" fmla="*/ 62 w 157"/>
                  <a:gd name="T23" fmla="*/ 80 h 191"/>
                  <a:gd name="T24" fmla="*/ 64 w 157"/>
                  <a:gd name="T25" fmla="*/ 77 h 191"/>
                  <a:gd name="T26" fmla="*/ 64 w 157"/>
                  <a:gd name="T27" fmla="*/ 74 h 191"/>
                  <a:gd name="T28" fmla="*/ 63 w 157"/>
                  <a:gd name="T29" fmla="*/ 71 h 191"/>
                  <a:gd name="T30" fmla="*/ 40 w 157"/>
                  <a:gd name="T31" fmla="*/ 6 h 191"/>
                  <a:gd name="T32" fmla="*/ 39 w 157"/>
                  <a:gd name="T33" fmla="*/ 3 h 191"/>
                  <a:gd name="T34" fmla="*/ 37 w 157"/>
                  <a:gd name="T35" fmla="*/ 1 h 191"/>
                  <a:gd name="T36" fmla="*/ 33 w 157"/>
                  <a:gd name="T37" fmla="*/ 0 h 191"/>
                  <a:gd name="T38" fmla="*/ 31 w 157"/>
                  <a:gd name="T39" fmla="*/ 1 h 191"/>
                  <a:gd name="T40" fmla="*/ 4 w 157"/>
                  <a:gd name="T41" fmla="*/ 16 h 19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7"/>
                  <a:gd name="T64" fmla="*/ 0 h 191"/>
                  <a:gd name="T65" fmla="*/ 157 w 157"/>
                  <a:gd name="T66" fmla="*/ 191 h 19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7" h="191">
                    <a:moveTo>
                      <a:pt x="10" y="31"/>
                    </a:moveTo>
                    <a:lnTo>
                      <a:pt x="4" y="35"/>
                    </a:lnTo>
                    <a:lnTo>
                      <a:pt x="2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58" y="181"/>
                    </a:lnTo>
                    <a:lnTo>
                      <a:pt x="62" y="187"/>
                    </a:lnTo>
                    <a:lnTo>
                      <a:pt x="68" y="191"/>
                    </a:lnTo>
                    <a:lnTo>
                      <a:pt x="74" y="191"/>
                    </a:lnTo>
                    <a:lnTo>
                      <a:pt x="80" y="189"/>
                    </a:lnTo>
                    <a:lnTo>
                      <a:pt x="146" y="163"/>
                    </a:lnTo>
                    <a:lnTo>
                      <a:pt x="153" y="158"/>
                    </a:lnTo>
                    <a:lnTo>
                      <a:pt x="157" y="152"/>
                    </a:lnTo>
                    <a:lnTo>
                      <a:pt x="157" y="146"/>
                    </a:lnTo>
                    <a:lnTo>
                      <a:pt x="155" y="140"/>
                    </a:lnTo>
                    <a:lnTo>
                      <a:pt x="99" y="12"/>
                    </a:lnTo>
                    <a:lnTo>
                      <a:pt x="95" y="6"/>
                    </a:lnTo>
                    <a:lnTo>
                      <a:pt x="91" y="2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B45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0" name="Freeform 394"/>
              <p:cNvSpPr>
                <a:spLocks/>
              </p:cNvSpPr>
              <p:nvPr/>
            </p:nvSpPr>
            <p:spPr bwMode="auto">
              <a:xfrm rot="2760634">
                <a:off x="3422" y="2672"/>
                <a:ext cx="99" cy="133"/>
              </a:xfrm>
              <a:custGeom>
                <a:avLst/>
                <a:gdLst>
                  <a:gd name="T0" fmla="*/ 4 w 155"/>
                  <a:gd name="T1" fmla="*/ 16 h 187"/>
                  <a:gd name="T2" fmla="*/ 2 w 155"/>
                  <a:gd name="T3" fmla="*/ 16 h 187"/>
                  <a:gd name="T4" fmla="*/ 1 w 155"/>
                  <a:gd name="T5" fmla="*/ 20 h 187"/>
                  <a:gd name="T6" fmla="*/ 0 w 155"/>
                  <a:gd name="T7" fmla="*/ 23 h 187"/>
                  <a:gd name="T8" fmla="*/ 1 w 155"/>
                  <a:gd name="T9" fmla="*/ 27 h 187"/>
                  <a:gd name="T10" fmla="*/ 24 w 155"/>
                  <a:gd name="T11" fmla="*/ 90 h 187"/>
                  <a:gd name="T12" fmla="*/ 26 w 155"/>
                  <a:gd name="T13" fmla="*/ 92 h 187"/>
                  <a:gd name="T14" fmla="*/ 27 w 155"/>
                  <a:gd name="T15" fmla="*/ 95 h 187"/>
                  <a:gd name="T16" fmla="*/ 30 w 155"/>
                  <a:gd name="T17" fmla="*/ 95 h 187"/>
                  <a:gd name="T18" fmla="*/ 33 w 155"/>
                  <a:gd name="T19" fmla="*/ 94 h 187"/>
                  <a:gd name="T20" fmla="*/ 59 w 155"/>
                  <a:gd name="T21" fmla="*/ 80 h 187"/>
                  <a:gd name="T22" fmla="*/ 61 w 155"/>
                  <a:gd name="T23" fmla="*/ 78 h 187"/>
                  <a:gd name="T24" fmla="*/ 63 w 155"/>
                  <a:gd name="T25" fmla="*/ 76 h 187"/>
                  <a:gd name="T26" fmla="*/ 63 w 155"/>
                  <a:gd name="T27" fmla="*/ 73 h 187"/>
                  <a:gd name="T28" fmla="*/ 63 w 155"/>
                  <a:gd name="T29" fmla="*/ 69 h 187"/>
                  <a:gd name="T30" fmla="*/ 40 w 155"/>
                  <a:gd name="T31" fmla="*/ 6 h 187"/>
                  <a:gd name="T32" fmla="*/ 39 w 155"/>
                  <a:gd name="T33" fmla="*/ 3 h 187"/>
                  <a:gd name="T34" fmla="*/ 36 w 155"/>
                  <a:gd name="T35" fmla="*/ 1 h 187"/>
                  <a:gd name="T36" fmla="*/ 33 w 155"/>
                  <a:gd name="T37" fmla="*/ 0 h 187"/>
                  <a:gd name="T38" fmla="*/ 31 w 155"/>
                  <a:gd name="T39" fmla="*/ 1 h 187"/>
                  <a:gd name="T40" fmla="*/ 4 w 155"/>
                  <a:gd name="T41" fmla="*/ 16 h 187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5"/>
                  <a:gd name="T64" fmla="*/ 0 h 187"/>
                  <a:gd name="T65" fmla="*/ 155 w 155"/>
                  <a:gd name="T66" fmla="*/ 187 h 187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5" h="187">
                    <a:moveTo>
                      <a:pt x="10" y="31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3"/>
                    </a:lnTo>
                    <a:lnTo>
                      <a:pt x="58" y="177"/>
                    </a:lnTo>
                    <a:lnTo>
                      <a:pt x="62" y="183"/>
                    </a:lnTo>
                    <a:lnTo>
                      <a:pt x="66" y="187"/>
                    </a:lnTo>
                    <a:lnTo>
                      <a:pt x="74" y="187"/>
                    </a:lnTo>
                    <a:lnTo>
                      <a:pt x="80" y="185"/>
                    </a:lnTo>
                    <a:lnTo>
                      <a:pt x="144" y="159"/>
                    </a:lnTo>
                    <a:lnTo>
                      <a:pt x="150" y="154"/>
                    </a:lnTo>
                    <a:lnTo>
                      <a:pt x="155" y="150"/>
                    </a:lnTo>
                    <a:lnTo>
                      <a:pt x="155" y="144"/>
                    </a:lnTo>
                    <a:lnTo>
                      <a:pt x="153" y="136"/>
                    </a:lnTo>
                    <a:lnTo>
                      <a:pt x="99" y="12"/>
                    </a:lnTo>
                    <a:lnTo>
                      <a:pt x="95" y="6"/>
                    </a:lnTo>
                    <a:lnTo>
                      <a:pt x="89" y="2"/>
                    </a:lnTo>
                    <a:lnTo>
                      <a:pt x="82" y="0"/>
                    </a:lnTo>
                    <a:lnTo>
                      <a:pt x="76" y="2"/>
                    </a:lnTo>
                    <a:lnTo>
                      <a:pt x="10" y="31"/>
                    </a:lnTo>
                    <a:close/>
                  </a:path>
                </a:pathLst>
              </a:custGeom>
              <a:solidFill>
                <a:srgbClr val="FFB56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1" name="Freeform 395"/>
              <p:cNvSpPr>
                <a:spLocks/>
              </p:cNvSpPr>
              <p:nvPr/>
            </p:nvSpPr>
            <p:spPr bwMode="auto">
              <a:xfrm rot="2760634">
                <a:off x="3423" y="2672"/>
                <a:ext cx="96" cy="131"/>
              </a:xfrm>
              <a:custGeom>
                <a:avLst/>
                <a:gdLst>
                  <a:gd name="T0" fmla="*/ 4 w 151"/>
                  <a:gd name="T1" fmla="*/ 15 h 183"/>
                  <a:gd name="T2" fmla="*/ 2 w 151"/>
                  <a:gd name="T3" fmla="*/ 17 h 183"/>
                  <a:gd name="T4" fmla="*/ 1 w 151"/>
                  <a:gd name="T5" fmla="*/ 20 h 183"/>
                  <a:gd name="T6" fmla="*/ 0 w 151"/>
                  <a:gd name="T7" fmla="*/ 23 h 183"/>
                  <a:gd name="T8" fmla="*/ 1 w 151"/>
                  <a:gd name="T9" fmla="*/ 26 h 183"/>
                  <a:gd name="T10" fmla="*/ 23 w 151"/>
                  <a:gd name="T11" fmla="*/ 89 h 183"/>
                  <a:gd name="T12" fmla="*/ 24 w 151"/>
                  <a:gd name="T13" fmla="*/ 92 h 183"/>
                  <a:gd name="T14" fmla="*/ 26 w 151"/>
                  <a:gd name="T15" fmla="*/ 94 h 183"/>
                  <a:gd name="T16" fmla="*/ 29 w 151"/>
                  <a:gd name="T17" fmla="*/ 94 h 183"/>
                  <a:gd name="T18" fmla="*/ 32 w 151"/>
                  <a:gd name="T19" fmla="*/ 93 h 183"/>
                  <a:gd name="T20" fmla="*/ 57 w 151"/>
                  <a:gd name="T21" fmla="*/ 80 h 183"/>
                  <a:gd name="T22" fmla="*/ 59 w 151"/>
                  <a:gd name="T23" fmla="*/ 78 h 183"/>
                  <a:gd name="T24" fmla="*/ 61 w 151"/>
                  <a:gd name="T25" fmla="*/ 75 h 183"/>
                  <a:gd name="T26" fmla="*/ 61 w 151"/>
                  <a:gd name="T27" fmla="*/ 72 h 183"/>
                  <a:gd name="T28" fmla="*/ 60 w 151"/>
                  <a:gd name="T29" fmla="*/ 69 h 183"/>
                  <a:gd name="T30" fmla="*/ 39 w 151"/>
                  <a:gd name="T31" fmla="*/ 6 h 183"/>
                  <a:gd name="T32" fmla="*/ 38 w 151"/>
                  <a:gd name="T33" fmla="*/ 3 h 183"/>
                  <a:gd name="T34" fmla="*/ 35 w 151"/>
                  <a:gd name="T35" fmla="*/ 1 h 183"/>
                  <a:gd name="T36" fmla="*/ 32 w 151"/>
                  <a:gd name="T37" fmla="*/ 0 h 183"/>
                  <a:gd name="T38" fmla="*/ 30 w 151"/>
                  <a:gd name="T39" fmla="*/ 1 h 183"/>
                  <a:gd name="T40" fmla="*/ 4 w 151"/>
                  <a:gd name="T41" fmla="*/ 15 h 18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51"/>
                  <a:gd name="T64" fmla="*/ 0 h 183"/>
                  <a:gd name="T65" fmla="*/ 151 w 151"/>
                  <a:gd name="T66" fmla="*/ 183 h 18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51" h="183">
                    <a:moveTo>
                      <a:pt x="10" y="29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56" y="173"/>
                    </a:lnTo>
                    <a:lnTo>
                      <a:pt x="60" y="179"/>
                    </a:lnTo>
                    <a:lnTo>
                      <a:pt x="64" y="183"/>
                    </a:lnTo>
                    <a:lnTo>
                      <a:pt x="72" y="183"/>
                    </a:lnTo>
                    <a:lnTo>
                      <a:pt x="78" y="181"/>
                    </a:lnTo>
                    <a:lnTo>
                      <a:pt x="140" y="157"/>
                    </a:lnTo>
                    <a:lnTo>
                      <a:pt x="146" y="152"/>
                    </a:lnTo>
                    <a:lnTo>
                      <a:pt x="151" y="146"/>
                    </a:lnTo>
                    <a:lnTo>
                      <a:pt x="151" y="140"/>
                    </a:lnTo>
                    <a:lnTo>
                      <a:pt x="148" y="134"/>
                    </a:lnTo>
                    <a:lnTo>
                      <a:pt x="97" y="12"/>
                    </a:lnTo>
                    <a:lnTo>
                      <a:pt x="93" y="6"/>
                    </a:lnTo>
                    <a:lnTo>
                      <a:pt x="87" y="2"/>
                    </a:lnTo>
                    <a:lnTo>
                      <a:pt x="80" y="0"/>
                    </a:lnTo>
                    <a:lnTo>
                      <a:pt x="74" y="2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B66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2" name="Freeform 396"/>
              <p:cNvSpPr>
                <a:spLocks/>
              </p:cNvSpPr>
              <p:nvPr/>
            </p:nvSpPr>
            <p:spPr bwMode="auto">
              <a:xfrm rot="2760634">
                <a:off x="3425" y="2673"/>
                <a:ext cx="92" cy="130"/>
              </a:xfrm>
              <a:custGeom>
                <a:avLst/>
                <a:gdLst>
                  <a:gd name="T0" fmla="*/ 4 w 146"/>
                  <a:gd name="T1" fmla="*/ 15 h 181"/>
                  <a:gd name="T2" fmla="*/ 2 w 146"/>
                  <a:gd name="T3" fmla="*/ 17 h 181"/>
                  <a:gd name="T4" fmla="*/ 1 w 146"/>
                  <a:gd name="T5" fmla="*/ 20 h 181"/>
                  <a:gd name="T6" fmla="*/ 0 w 146"/>
                  <a:gd name="T7" fmla="*/ 23 h 181"/>
                  <a:gd name="T8" fmla="*/ 1 w 146"/>
                  <a:gd name="T9" fmla="*/ 27 h 181"/>
                  <a:gd name="T10" fmla="*/ 21 w 146"/>
                  <a:gd name="T11" fmla="*/ 88 h 181"/>
                  <a:gd name="T12" fmla="*/ 23 w 146"/>
                  <a:gd name="T13" fmla="*/ 91 h 181"/>
                  <a:gd name="T14" fmla="*/ 25 w 146"/>
                  <a:gd name="T15" fmla="*/ 93 h 181"/>
                  <a:gd name="T16" fmla="*/ 28 w 146"/>
                  <a:gd name="T17" fmla="*/ 93 h 181"/>
                  <a:gd name="T18" fmla="*/ 30 w 146"/>
                  <a:gd name="T19" fmla="*/ 93 h 181"/>
                  <a:gd name="T20" fmla="*/ 54 w 146"/>
                  <a:gd name="T21" fmla="*/ 78 h 181"/>
                  <a:gd name="T22" fmla="*/ 56 w 146"/>
                  <a:gd name="T23" fmla="*/ 76 h 181"/>
                  <a:gd name="T24" fmla="*/ 58 w 146"/>
                  <a:gd name="T25" fmla="*/ 74 h 181"/>
                  <a:gd name="T26" fmla="*/ 58 w 146"/>
                  <a:gd name="T27" fmla="*/ 71 h 181"/>
                  <a:gd name="T28" fmla="*/ 57 w 146"/>
                  <a:gd name="T29" fmla="*/ 68 h 181"/>
                  <a:gd name="T30" fmla="*/ 37 w 146"/>
                  <a:gd name="T31" fmla="*/ 6 h 181"/>
                  <a:gd name="T32" fmla="*/ 36 w 146"/>
                  <a:gd name="T33" fmla="*/ 3 h 181"/>
                  <a:gd name="T34" fmla="*/ 34 w 146"/>
                  <a:gd name="T35" fmla="*/ 1 h 181"/>
                  <a:gd name="T36" fmla="*/ 31 w 146"/>
                  <a:gd name="T37" fmla="*/ 0 h 181"/>
                  <a:gd name="T38" fmla="*/ 28 w 146"/>
                  <a:gd name="T39" fmla="*/ 1 h 181"/>
                  <a:gd name="T40" fmla="*/ 4 w 146"/>
                  <a:gd name="T41" fmla="*/ 15 h 18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46"/>
                  <a:gd name="T64" fmla="*/ 0 h 181"/>
                  <a:gd name="T65" fmla="*/ 146 w 146"/>
                  <a:gd name="T66" fmla="*/ 181 h 18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46" h="181">
                    <a:moveTo>
                      <a:pt x="10" y="29"/>
                    </a:moveTo>
                    <a:lnTo>
                      <a:pt x="4" y="33"/>
                    </a:lnTo>
                    <a:lnTo>
                      <a:pt x="2" y="39"/>
                    </a:lnTo>
                    <a:lnTo>
                      <a:pt x="0" y="45"/>
                    </a:lnTo>
                    <a:lnTo>
                      <a:pt x="2" y="51"/>
                    </a:lnTo>
                    <a:lnTo>
                      <a:pt x="54" y="171"/>
                    </a:lnTo>
                    <a:lnTo>
                      <a:pt x="58" y="177"/>
                    </a:lnTo>
                    <a:lnTo>
                      <a:pt x="64" y="179"/>
                    </a:lnTo>
                    <a:lnTo>
                      <a:pt x="70" y="181"/>
                    </a:lnTo>
                    <a:lnTo>
                      <a:pt x="76" y="179"/>
                    </a:lnTo>
                    <a:lnTo>
                      <a:pt x="136" y="152"/>
                    </a:lnTo>
                    <a:lnTo>
                      <a:pt x="142" y="148"/>
                    </a:lnTo>
                    <a:lnTo>
                      <a:pt x="146" y="144"/>
                    </a:lnTo>
                    <a:lnTo>
                      <a:pt x="146" y="138"/>
                    </a:lnTo>
                    <a:lnTo>
                      <a:pt x="144" y="132"/>
                    </a:lnTo>
                    <a:lnTo>
                      <a:pt x="93" y="12"/>
                    </a:lnTo>
                    <a:lnTo>
                      <a:pt x="91" y="6"/>
                    </a:lnTo>
                    <a:lnTo>
                      <a:pt x="85" y="2"/>
                    </a:lnTo>
                    <a:lnTo>
                      <a:pt x="78" y="0"/>
                    </a:lnTo>
                    <a:lnTo>
                      <a:pt x="72" y="2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FFB76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3" name="Freeform 397"/>
              <p:cNvSpPr>
                <a:spLocks/>
              </p:cNvSpPr>
              <p:nvPr/>
            </p:nvSpPr>
            <p:spPr bwMode="auto">
              <a:xfrm rot="2760634">
                <a:off x="3426" y="2677"/>
                <a:ext cx="91" cy="124"/>
              </a:xfrm>
              <a:custGeom>
                <a:avLst/>
                <a:gdLst>
                  <a:gd name="T0" fmla="*/ 4 w 144"/>
                  <a:gd name="T1" fmla="*/ 14 h 173"/>
                  <a:gd name="T2" fmla="*/ 2 w 144"/>
                  <a:gd name="T3" fmla="*/ 15 h 173"/>
                  <a:gd name="T4" fmla="*/ 1 w 144"/>
                  <a:gd name="T5" fmla="*/ 18 h 173"/>
                  <a:gd name="T6" fmla="*/ 0 w 144"/>
                  <a:gd name="T7" fmla="*/ 21 h 173"/>
                  <a:gd name="T8" fmla="*/ 1 w 144"/>
                  <a:gd name="T9" fmla="*/ 24 h 173"/>
                  <a:gd name="T10" fmla="*/ 21 w 144"/>
                  <a:gd name="T11" fmla="*/ 85 h 173"/>
                  <a:gd name="T12" fmla="*/ 22 w 144"/>
                  <a:gd name="T13" fmla="*/ 87 h 173"/>
                  <a:gd name="T14" fmla="*/ 25 w 144"/>
                  <a:gd name="T15" fmla="*/ 89 h 173"/>
                  <a:gd name="T16" fmla="*/ 30 w 144"/>
                  <a:gd name="T17" fmla="*/ 89 h 173"/>
                  <a:gd name="T18" fmla="*/ 54 w 144"/>
                  <a:gd name="T19" fmla="*/ 75 h 173"/>
                  <a:gd name="T20" fmla="*/ 56 w 144"/>
                  <a:gd name="T21" fmla="*/ 73 h 173"/>
                  <a:gd name="T22" fmla="*/ 58 w 144"/>
                  <a:gd name="T23" fmla="*/ 71 h 173"/>
                  <a:gd name="T24" fmla="*/ 58 w 144"/>
                  <a:gd name="T25" fmla="*/ 65 h 173"/>
                  <a:gd name="T26" fmla="*/ 37 w 144"/>
                  <a:gd name="T27" fmla="*/ 4 h 173"/>
                  <a:gd name="T28" fmla="*/ 35 w 144"/>
                  <a:gd name="T29" fmla="*/ 2 h 173"/>
                  <a:gd name="T30" fmla="*/ 33 w 144"/>
                  <a:gd name="T31" fmla="*/ 0 h 173"/>
                  <a:gd name="T32" fmla="*/ 28 w 144"/>
                  <a:gd name="T33" fmla="*/ 0 h 173"/>
                  <a:gd name="T34" fmla="*/ 4 w 144"/>
                  <a:gd name="T35" fmla="*/ 14 h 17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4"/>
                  <a:gd name="T55" fmla="*/ 0 h 173"/>
                  <a:gd name="T56" fmla="*/ 144 w 144"/>
                  <a:gd name="T57" fmla="*/ 173 h 17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4" h="173">
                    <a:moveTo>
                      <a:pt x="10" y="27"/>
                    </a:moveTo>
                    <a:lnTo>
                      <a:pt x="4" y="29"/>
                    </a:lnTo>
                    <a:lnTo>
                      <a:pt x="2" y="35"/>
                    </a:lnTo>
                    <a:lnTo>
                      <a:pt x="0" y="41"/>
                    </a:lnTo>
                    <a:lnTo>
                      <a:pt x="2" y="47"/>
                    </a:lnTo>
                    <a:lnTo>
                      <a:pt x="54" y="165"/>
                    </a:lnTo>
                    <a:lnTo>
                      <a:pt x="56" y="169"/>
                    </a:lnTo>
                    <a:lnTo>
                      <a:pt x="62" y="173"/>
                    </a:lnTo>
                    <a:lnTo>
                      <a:pt x="74" y="173"/>
                    </a:lnTo>
                    <a:lnTo>
                      <a:pt x="136" y="146"/>
                    </a:lnTo>
                    <a:lnTo>
                      <a:pt x="140" y="142"/>
                    </a:lnTo>
                    <a:lnTo>
                      <a:pt x="144" y="138"/>
                    </a:lnTo>
                    <a:lnTo>
                      <a:pt x="144" y="126"/>
                    </a:lnTo>
                    <a:lnTo>
                      <a:pt x="93" y="8"/>
                    </a:lnTo>
                    <a:lnTo>
                      <a:pt x="89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10" y="27"/>
                    </a:lnTo>
                    <a:close/>
                  </a:path>
                </a:pathLst>
              </a:custGeom>
              <a:solidFill>
                <a:srgbClr val="FFB86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4" name="Freeform 398"/>
              <p:cNvSpPr>
                <a:spLocks/>
              </p:cNvSpPr>
              <p:nvPr/>
            </p:nvSpPr>
            <p:spPr bwMode="auto">
              <a:xfrm rot="2760634">
                <a:off x="3427" y="2679"/>
                <a:ext cx="89" cy="120"/>
              </a:xfrm>
              <a:custGeom>
                <a:avLst/>
                <a:gdLst>
                  <a:gd name="T0" fmla="*/ 4 w 140"/>
                  <a:gd name="T1" fmla="*/ 13 h 169"/>
                  <a:gd name="T2" fmla="*/ 2 w 140"/>
                  <a:gd name="T3" fmla="*/ 15 h 169"/>
                  <a:gd name="T4" fmla="*/ 1 w 140"/>
                  <a:gd name="T5" fmla="*/ 18 h 169"/>
                  <a:gd name="T6" fmla="*/ 0 w 140"/>
                  <a:gd name="T7" fmla="*/ 20 h 169"/>
                  <a:gd name="T8" fmla="*/ 1 w 140"/>
                  <a:gd name="T9" fmla="*/ 23 h 169"/>
                  <a:gd name="T10" fmla="*/ 21 w 140"/>
                  <a:gd name="T11" fmla="*/ 81 h 169"/>
                  <a:gd name="T12" fmla="*/ 23 w 140"/>
                  <a:gd name="T13" fmla="*/ 83 h 169"/>
                  <a:gd name="T14" fmla="*/ 24 w 140"/>
                  <a:gd name="T15" fmla="*/ 85 h 169"/>
                  <a:gd name="T16" fmla="*/ 29 w 140"/>
                  <a:gd name="T17" fmla="*/ 85 h 169"/>
                  <a:gd name="T18" fmla="*/ 53 w 140"/>
                  <a:gd name="T19" fmla="*/ 72 h 169"/>
                  <a:gd name="T20" fmla="*/ 55 w 140"/>
                  <a:gd name="T21" fmla="*/ 70 h 169"/>
                  <a:gd name="T22" fmla="*/ 57 w 140"/>
                  <a:gd name="T23" fmla="*/ 67 h 169"/>
                  <a:gd name="T24" fmla="*/ 57 w 140"/>
                  <a:gd name="T25" fmla="*/ 62 h 169"/>
                  <a:gd name="T26" fmla="*/ 36 w 140"/>
                  <a:gd name="T27" fmla="*/ 4 h 169"/>
                  <a:gd name="T28" fmla="*/ 35 w 140"/>
                  <a:gd name="T29" fmla="*/ 2 h 169"/>
                  <a:gd name="T30" fmla="*/ 32 w 140"/>
                  <a:gd name="T31" fmla="*/ 0 h 169"/>
                  <a:gd name="T32" fmla="*/ 27 w 140"/>
                  <a:gd name="T33" fmla="*/ 0 h 169"/>
                  <a:gd name="T34" fmla="*/ 4 w 140"/>
                  <a:gd name="T35" fmla="*/ 13 h 16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0"/>
                  <a:gd name="T55" fmla="*/ 0 h 169"/>
                  <a:gd name="T56" fmla="*/ 140 w 140"/>
                  <a:gd name="T57" fmla="*/ 169 h 16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0" h="169">
                    <a:moveTo>
                      <a:pt x="10" y="25"/>
                    </a:moveTo>
                    <a:lnTo>
                      <a:pt x="4" y="29"/>
                    </a:lnTo>
                    <a:lnTo>
                      <a:pt x="2" y="35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52" y="161"/>
                    </a:lnTo>
                    <a:lnTo>
                      <a:pt x="56" y="165"/>
                    </a:lnTo>
                    <a:lnTo>
                      <a:pt x="60" y="169"/>
                    </a:lnTo>
                    <a:lnTo>
                      <a:pt x="72" y="169"/>
                    </a:lnTo>
                    <a:lnTo>
                      <a:pt x="132" y="144"/>
                    </a:lnTo>
                    <a:lnTo>
                      <a:pt x="136" y="140"/>
                    </a:lnTo>
                    <a:lnTo>
                      <a:pt x="140" y="134"/>
                    </a:lnTo>
                    <a:lnTo>
                      <a:pt x="140" y="124"/>
                    </a:lnTo>
                    <a:lnTo>
                      <a:pt x="89" y="8"/>
                    </a:lnTo>
                    <a:lnTo>
                      <a:pt x="87" y="4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FFB96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5" name="Freeform 399"/>
              <p:cNvSpPr>
                <a:spLocks/>
              </p:cNvSpPr>
              <p:nvPr/>
            </p:nvSpPr>
            <p:spPr bwMode="auto">
              <a:xfrm rot="2760634">
                <a:off x="3427" y="2679"/>
                <a:ext cx="88" cy="118"/>
              </a:xfrm>
              <a:custGeom>
                <a:avLst/>
                <a:gdLst>
                  <a:gd name="T0" fmla="*/ 4 w 138"/>
                  <a:gd name="T1" fmla="*/ 13 h 165"/>
                  <a:gd name="T2" fmla="*/ 2 w 138"/>
                  <a:gd name="T3" fmla="*/ 14 h 165"/>
                  <a:gd name="T4" fmla="*/ 1 w 138"/>
                  <a:gd name="T5" fmla="*/ 17 h 165"/>
                  <a:gd name="T6" fmla="*/ 0 w 138"/>
                  <a:gd name="T7" fmla="*/ 20 h 165"/>
                  <a:gd name="T8" fmla="*/ 1 w 138"/>
                  <a:gd name="T9" fmla="*/ 23 h 165"/>
                  <a:gd name="T10" fmla="*/ 21 w 138"/>
                  <a:gd name="T11" fmla="*/ 80 h 165"/>
                  <a:gd name="T12" fmla="*/ 22 w 138"/>
                  <a:gd name="T13" fmla="*/ 82 h 165"/>
                  <a:gd name="T14" fmla="*/ 24 w 138"/>
                  <a:gd name="T15" fmla="*/ 84 h 165"/>
                  <a:gd name="T16" fmla="*/ 29 w 138"/>
                  <a:gd name="T17" fmla="*/ 84 h 165"/>
                  <a:gd name="T18" fmla="*/ 53 w 138"/>
                  <a:gd name="T19" fmla="*/ 72 h 165"/>
                  <a:gd name="T20" fmla="*/ 54 w 138"/>
                  <a:gd name="T21" fmla="*/ 69 h 165"/>
                  <a:gd name="T22" fmla="*/ 56 w 138"/>
                  <a:gd name="T23" fmla="*/ 67 h 165"/>
                  <a:gd name="T24" fmla="*/ 56 w 138"/>
                  <a:gd name="T25" fmla="*/ 62 h 165"/>
                  <a:gd name="T26" fmla="*/ 36 w 138"/>
                  <a:gd name="T27" fmla="*/ 4 h 165"/>
                  <a:gd name="T28" fmla="*/ 34 w 138"/>
                  <a:gd name="T29" fmla="*/ 2 h 165"/>
                  <a:gd name="T30" fmla="*/ 33 w 138"/>
                  <a:gd name="T31" fmla="*/ 0 h 165"/>
                  <a:gd name="T32" fmla="*/ 27 w 138"/>
                  <a:gd name="T33" fmla="*/ 0 h 165"/>
                  <a:gd name="T34" fmla="*/ 4 w 138"/>
                  <a:gd name="T35" fmla="*/ 13 h 1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8"/>
                  <a:gd name="T55" fmla="*/ 0 h 165"/>
                  <a:gd name="T56" fmla="*/ 138 w 138"/>
                  <a:gd name="T57" fmla="*/ 165 h 16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8" h="165">
                    <a:moveTo>
                      <a:pt x="10" y="25"/>
                    </a:moveTo>
                    <a:lnTo>
                      <a:pt x="4" y="27"/>
                    </a:lnTo>
                    <a:lnTo>
                      <a:pt x="2" y="33"/>
                    </a:lnTo>
                    <a:lnTo>
                      <a:pt x="0" y="39"/>
                    </a:lnTo>
                    <a:lnTo>
                      <a:pt x="2" y="45"/>
                    </a:lnTo>
                    <a:lnTo>
                      <a:pt x="52" y="157"/>
                    </a:lnTo>
                    <a:lnTo>
                      <a:pt x="54" y="161"/>
                    </a:lnTo>
                    <a:lnTo>
                      <a:pt x="60" y="165"/>
                    </a:lnTo>
                    <a:lnTo>
                      <a:pt x="72" y="165"/>
                    </a:lnTo>
                    <a:lnTo>
                      <a:pt x="130" y="140"/>
                    </a:lnTo>
                    <a:lnTo>
                      <a:pt x="134" y="136"/>
                    </a:lnTo>
                    <a:lnTo>
                      <a:pt x="138" y="132"/>
                    </a:lnTo>
                    <a:lnTo>
                      <a:pt x="138" y="120"/>
                    </a:lnTo>
                    <a:lnTo>
                      <a:pt x="89" y="8"/>
                    </a:lnTo>
                    <a:lnTo>
                      <a:pt x="85" y="4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10" y="25"/>
                    </a:lnTo>
                    <a:close/>
                  </a:path>
                </a:pathLst>
              </a:custGeom>
              <a:solidFill>
                <a:srgbClr val="FFBB6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6" name="Freeform 400"/>
              <p:cNvSpPr>
                <a:spLocks/>
              </p:cNvSpPr>
              <p:nvPr/>
            </p:nvSpPr>
            <p:spPr bwMode="auto">
              <a:xfrm rot="2760634">
                <a:off x="3429" y="2682"/>
                <a:ext cx="85" cy="114"/>
              </a:xfrm>
              <a:custGeom>
                <a:avLst/>
                <a:gdLst>
                  <a:gd name="T0" fmla="*/ 4 w 134"/>
                  <a:gd name="T1" fmla="*/ 13 h 161"/>
                  <a:gd name="T2" fmla="*/ 2 w 134"/>
                  <a:gd name="T3" fmla="*/ 13 h 161"/>
                  <a:gd name="T4" fmla="*/ 1 w 134"/>
                  <a:gd name="T5" fmla="*/ 16 h 161"/>
                  <a:gd name="T6" fmla="*/ 0 w 134"/>
                  <a:gd name="T7" fmla="*/ 20 h 161"/>
                  <a:gd name="T8" fmla="*/ 1 w 134"/>
                  <a:gd name="T9" fmla="*/ 21 h 161"/>
                  <a:gd name="T10" fmla="*/ 20 w 134"/>
                  <a:gd name="T11" fmla="*/ 76 h 161"/>
                  <a:gd name="T12" fmla="*/ 21 w 134"/>
                  <a:gd name="T13" fmla="*/ 79 h 161"/>
                  <a:gd name="T14" fmla="*/ 23 w 134"/>
                  <a:gd name="T15" fmla="*/ 81 h 161"/>
                  <a:gd name="T16" fmla="*/ 28 w 134"/>
                  <a:gd name="T17" fmla="*/ 81 h 161"/>
                  <a:gd name="T18" fmla="*/ 51 w 134"/>
                  <a:gd name="T19" fmla="*/ 68 h 161"/>
                  <a:gd name="T20" fmla="*/ 52 w 134"/>
                  <a:gd name="T21" fmla="*/ 66 h 161"/>
                  <a:gd name="T22" fmla="*/ 54 w 134"/>
                  <a:gd name="T23" fmla="*/ 64 h 161"/>
                  <a:gd name="T24" fmla="*/ 54 w 134"/>
                  <a:gd name="T25" fmla="*/ 59 h 161"/>
                  <a:gd name="T26" fmla="*/ 35 w 134"/>
                  <a:gd name="T27" fmla="*/ 4 h 161"/>
                  <a:gd name="T28" fmla="*/ 34 w 134"/>
                  <a:gd name="T29" fmla="*/ 2 h 161"/>
                  <a:gd name="T30" fmla="*/ 32 w 134"/>
                  <a:gd name="T31" fmla="*/ 0 h 161"/>
                  <a:gd name="T32" fmla="*/ 27 w 134"/>
                  <a:gd name="T33" fmla="*/ 0 h 161"/>
                  <a:gd name="T34" fmla="*/ 4 w 134"/>
                  <a:gd name="T35" fmla="*/ 13 h 16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4"/>
                  <a:gd name="T55" fmla="*/ 0 h 161"/>
                  <a:gd name="T56" fmla="*/ 134 w 134"/>
                  <a:gd name="T57" fmla="*/ 161 h 16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4" h="161">
                    <a:moveTo>
                      <a:pt x="11" y="25"/>
                    </a:moveTo>
                    <a:lnTo>
                      <a:pt x="4" y="27"/>
                    </a:lnTo>
                    <a:lnTo>
                      <a:pt x="2" y="33"/>
                    </a:lnTo>
                    <a:lnTo>
                      <a:pt x="0" y="39"/>
                    </a:lnTo>
                    <a:lnTo>
                      <a:pt x="2" y="43"/>
                    </a:lnTo>
                    <a:lnTo>
                      <a:pt x="50" y="153"/>
                    </a:lnTo>
                    <a:lnTo>
                      <a:pt x="52" y="157"/>
                    </a:lnTo>
                    <a:lnTo>
                      <a:pt x="58" y="161"/>
                    </a:lnTo>
                    <a:lnTo>
                      <a:pt x="70" y="161"/>
                    </a:lnTo>
                    <a:lnTo>
                      <a:pt x="126" y="136"/>
                    </a:lnTo>
                    <a:lnTo>
                      <a:pt x="130" y="132"/>
                    </a:lnTo>
                    <a:lnTo>
                      <a:pt x="134" y="128"/>
                    </a:lnTo>
                    <a:lnTo>
                      <a:pt x="134" y="118"/>
                    </a:lnTo>
                    <a:lnTo>
                      <a:pt x="87" y="8"/>
                    </a:lnTo>
                    <a:lnTo>
                      <a:pt x="83" y="4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FFBC6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7" name="Freeform 401"/>
              <p:cNvSpPr>
                <a:spLocks/>
              </p:cNvSpPr>
              <p:nvPr/>
            </p:nvSpPr>
            <p:spPr bwMode="auto">
              <a:xfrm rot="2760634">
                <a:off x="3430" y="2682"/>
                <a:ext cx="82" cy="112"/>
              </a:xfrm>
              <a:custGeom>
                <a:avLst/>
                <a:gdLst>
                  <a:gd name="T0" fmla="*/ 4 w 130"/>
                  <a:gd name="T1" fmla="*/ 11 h 157"/>
                  <a:gd name="T2" fmla="*/ 1 w 130"/>
                  <a:gd name="T3" fmla="*/ 16 h 157"/>
                  <a:gd name="T4" fmla="*/ 0 w 130"/>
                  <a:gd name="T5" fmla="*/ 19 h 157"/>
                  <a:gd name="T6" fmla="*/ 1 w 130"/>
                  <a:gd name="T7" fmla="*/ 22 h 157"/>
                  <a:gd name="T8" fmla="*/ 19 w 130"/>
                  <a:gd name="T9" fmla="*/ 76 h 157"/>
                  <a:gd name="T10" fmla="*/ 21 w 130"/>
                  <a:gd name="T11" fmla="*/ 78 h 157"/>
                  <a:gd name="T12" fmla="*/ 22 w 130"/>
                  <a:gd name="T13" fmla="*/ 80 h 157"/>
                  <a:gd name="T14" fmla="*/ 27 w 130"/>
                  <a:gd name="T15" fmla="*/ 80 h 157"/>
                  <a:gd name="T16" fmla="*/ 49 w 130"/>
                  <a:gd name="T17" fmla="*/ 68 h 157"/>
                  <a:gd name="T18" fmla="*/ 50 w 130"/>
                  <a:gd name="T19" fmla="*/ 66 h 157"/>
                  <a:gd name="T20" fmla="*/ 52 w 130"/>
                  <a:gd name="T21" fmla="*/ 64 h 157"/>
                  <a:gd name="T22" fmla="*/ 52 w 130"/>
                  <a:gd name="T23" fmla="*/ 58 h 157"/>
                  <a:gd name="T24" fmla="*/ 33 w 130"/>
                  <a:gd name="T25" fmla="*/ 4 h 157"/>
                  <a:gd name="T26" fmla="*/ 32 w 130"/>
                  <a:gd name="T27" fmla="*/ 2 h 157"/>
                  <a:gd name="T28" fmla="*/ 30 w 130"/>
                  <a:gd name="T29" fmla="*/ 0 h 157"/>
                  <a:gd name="T30" fmla="*/ 25 w 130"/>
                  <a:gd name="T31" fmla="*/ 0 h 157"/>
                  <a:gd name="T32" fmla="*/ 4 w 130"/>
                  <a:gd name="T33" fmla="*/ 11 h 15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0"/>
                  <a:gd name="T52" fmla="*/ 0 h 157"/>
                  <a:gd name="T53" fmla="*/ 130 w 130"/>
                  <a:gd name="T54" fmla="*/ 157 h 15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0" h="157">
                    <a:moveTo>
                      <a:pt x="9" y="23"/>
                    </a:moveTo>
                    <a:lnTo>
                      <a:pt x="2" y="31"/>
                    </a:lnTo>
                    <a:lnTo>
                      <a:pt x="0" y="37"/>
                    </a:lnTo>
                    <a:lnTo>
                      <a:pt x="2" y="44"/>
                    </a:lnTo>
                    <a:lnTo>
                      <a:pt x="48" y="149"/>
                    </a:lnTo>
                    <a:lnTo>
                      <a:pt x="52" y="153"/>
                    </a:lnTo>
                    <a:lnTo>
                      <a:pt x="56" y="157"/>
                    </a:lnTo>
                    <a:lnTo>
                      <a:pt x="68" y="157"/>
                    </a:lnTo>
                    <a:lnTo>
                      <a:pt x="122" y="134"/>
                    </a:lnTo>
                    <a:lnTo>
                      <a:pt x="126" y="130"/>
                    </a:lnTo>
                    <a:lnTo>
                      <a:pt x="130" y="126"/>
                    </a:lnTo>
                    <a:lnTo>
                      <a:pt x="130" y="114"/>
                    </a:lnTo>
                    <a:lnTo>
                      <a:pt x="83" y="8"/>
                    </a:lnTo>
                    <a:lnTo>
                      <a:pt x="81" y="4"/>
                    </a:lnTo>
                    <a:lnTo>
                      <a:pt x="75" y="0"/>
                    </a:lnTo>
                    <a:lnTo>
                      <a:pt x="64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D6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8" name="Freeform 402"/>
              <p:cNvSpPr>
                <a:spLocks/>
              </p:cNvSpPr>
              <p:nvPr/>
            </p:nvSpPr>
            <p:spPr bwMode="auto">
              <a:xfrm rot="2760634">
                <a:off x="3431" y="2684"/>
                <a:ext cx="81" cy="110"/>
              </a:xfrm>
              <a:custGeom>
                <a:avLst/>
                <a:gdLst>
                  <a:gd name="T0" fmla="*/ 4 w 128"/>
                  <a:gd name="T1" fmla="*/ 12 h 153"/>
                  <a:gd name="T2" fmla="*/ 2 w 128"/>
                  <a:gd name="T3" fmla="*/ 13 h 153"/>
                  <a:gd name="T4" fmla="*/ 1 w 128"/>
                  <a:gd name="T5" fmla="*/ 16 h 153"/>
                  <a:gd name="T6" fmla="*/ 0 w 128"/>
                  <a:gd name="T7" fmla="*/ 19 h 153"/>
                  <a:gd name="T8" fmla="*/ 1 w 128"/>
                  <a:gd name="T9" fmla="*/ 22 h 153"/>
                  <a:gd name="T10" fmla="*/ 19 w 128"/>
                  <a:gd name="T11" fmla="*/ 75 h 153"/>
                  <a:gd name="T12" fmla="*/ 20 w 128"/>
                  <a:gd name="T13" fmla="*/ 77 h 153"/>
                  <a:gd name="T14" fmla="*/ 22 w 128"/>
                  <a:gd name="T15" fmla="*/ 79 h 153"/>
                  <a:gd name="T16" fmla="*/ 27 w 128"/>
                  <a:gd name="T17" fmla="*/ 79 h 153"/>
                  <a:gd name="T18" fmla="*/ 48 w 128"/>
                  <a:gd name="T19" fmla="*/ 67 h 153"/>
                  <a:gd name="T20" fmla="*/ 49 w 128"/>
                  <a:gd name="T21" fmla="*/ 65 h 153"/>
                  <a:gd name="T22" fmla="*/ 51 w 128"/>
                  <a:gd name="T23" fmla="*/ 63 h 153"/>
                  <a:gd name="T24" fmla="*/ 51 w 128"/>
                  <a:gd name="T25" fmla="*/ 58 h 153"/>
                  <a:gd name="T26" fmla="*/ 34 w 128"/>
                  <a:gd name="T27" fmla="*/ 4 h 153"/>
                  <a:gd name="T28" fmla="*/ 32 w 128"/>
                  <a:gd name="T29" fmla="*/ 2 h 153"/>
                  <a:gd name="T30" fmla="*/ 30 w 128"/>
                  <a:gd name="T31" fmla="*/ 0 h 153"/>
                  <a:gd name="T32" fmla="*/ 25 w 128"/>
                  <a:gd name="T33" fmla="*/ 0 h 153"/>
                  <a:gd name="T34" fmla="*/ 4 w 128"/>
                  <a:gd name="T35" fmla="*/ 12 h 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8"/>
                  <a:gd name="T55" fmla="*/ 0 h 153"/>
                  <a:gd name="T56" fmla="*/ 128 w 128"/>
                  <a:gd name="T57" fmla="*/ 153 h 1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8" h="153">
                    <a:moveTo>
                      <a:pt x="9" y="23"/>
                    </a:moveTo>
                    <a:lnTo>
                      <a:pt x="4" y="25"/>
                    </a:lnTo>
                    <a:lnTo>
                      <a:pt x="2" y="31"/>
                    </a:lnTo>
                    <a:lnTo>
                      <a:pt x="0" y="37"/>
                    </a:lnTo>
                    <a:lnTo>
                      <a:pt x="2" y="42"/>
                    </a:lnTo>
                    <a:lnTo>
                      <a:pt x="48" y="145"/>
                    </a:lnTo>
                    <a:lnTo>
                      <a:pt x="50" y="149"/>
                    </a:lnTo>
                    <a:lnTo>
                      <a:pt x="56" y="153"/>
                    </a:lnTo>
                    <a:lnTo>
                      <a:pt x="66" y="153"/>
                    </a:lnTo>
                    <a:lnTo>
                      <a:pt x="120" y="130"/>
                    </a:lnTo>
                    <a:lnTo>
                      <a:pt x="124" y="126"/>
                    </a:lnTo>
                    <a:lnTo>
                      <a:pt x="128" y="122"/>
                    </a:lnTo>
                    <a:lnTo>
                      <a:pt x="128" y="112"/>
                    </a:lnTo>
                    <a:lnTo>
                      <a:pt x="83" y="9"/>
                    </a:lnTo>
                    <a:lnTo>
                      <a:pt x="79" y="4"/>
                    </a:lnTo>
                    <a:lnTo>
                      <a:pt x="75" y="0"/>
                    </a:lnTo>
                    <a:lnTo>
                      <a:pt x="62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E6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99" name="Freeform 403"/>
              <p:cNvSpPr>
                <a:spLocks/>
              </p:cNvSpPr>
              <p:nvPr/>
            </p:nvSpPr>
            <p:spPr bwMode="auto">
              <a:xfrm rot="2760634">
                <a:off x="3432" y="2686"/>
                <a:ext cx="79" cy="106"/>
              </a:xfrm>
              <a:custGeom>
                <a:avLst/>
                <a:gdLst>
                  <a:gd name="T0" fmla="*/ 4 w 124"/>
                  <a:gd name="T1" fmla="*/ 11 h 149"/>
                  <a:gd name="T2" fmla="*/ 2 w 124"/>
                  <a:gd name="T3" fmla="*/ 13 h 149"/>
                  <a:gd name="T4" fmla="*/ 1 w 124"/>
                  <a:gd name="T5" fmla="*/ 15 h 149"/>
                  <a:gd name="T6" fmla="*/ 0 w 124"/>
                  <a:gd name="T7" fmla="*/ 18 h 149"/>
                  <a:gd name="T8" fmla="*/ 1 w 124"/>
                  <a:gd name="T9" fmla="*/ 21 h 149"/>
                  <a:gd name="T10" fmla="*/ 18 w 124"/>
                  <a:gd name="T11" fmla="*/ 71 h 149"/>
                  <a:gd name="T12" fmla="*/ 20 w 124"/>
                  <a:gd name="T13" fmla="*/ 73 h 149"/>
                  <a:gd name="T14" fmla="*/ 22 w 124"/>
                  <a:gd name="T15" fmla="*/ 75 h 149"/>
                  <a:gd name="T16" fmla="*/ 26 w 124"/>
                  <a:gd name="T17" fmla="*/ 75 h 149"/>
                  <a:gd name="T18" fmla="*/ 47 w 124"/>
                  <a:gd name="T19" fmla="*/ 64 h 149"/>
                  <a:gd name="T20" fmla="*/ 48 w 124"/>
                  <a:gd name="T21" fmla="*/ 63 h 149"/>
                  <a:gd name="T22" fmla="*/ 50 w 124"/>
                  <a:gd name="T23" fmla="*/ 60 h 149"/>
                  <a:gd name="T24" fmla="*/ 50 w 124"/>
                  <a:gd name="T25" fmla="*/ 55 h 149"/>
                  <a:gd name="T26" fmla="*/ 32 w 124"/>
                  <a:gd name="T27" fmla="*/ 4 h 149"/>
                  <a:gd name="T28" fmla="*/ 31 w 124"/>
                  <a:gd name="T29" fmla="*/ 2 h 149"/>
                  <a:gd name="T30" fmla="*/ 30 w 124"/>
                  <a:gd name="T31" fmla="*/ 0 h 149"/>
                  <a:gd name="T32" fmla="*/ 24 w 124"/>
                  <a:gd name="T33" fmla="*/ 0 h 149"/>
                  <a:gd name="T34" fmla="*/ 4 w 124"/>
                  <a:gd name="T35" fmla="*/ 11 h 149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24"/>
                  <a:gd name="T55" fmla="*/ 0 h 149"/>
                  <a:gd name="T56" fmla="*/ 124 w 124"/>
                  <a:gd name="T57" fmla="*/ 149 h 149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24" h="149">
                    <a:moveTo>
                      <a:pt x="9" y="23"/>
                    </a:moveTo>
                    <a:lnTo>
                      <a:pt x="5" y="25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6" y="141"/>
                    </a:lnTo>
                    <a:lnTo>
                      <a:pt x="48" y="145"/>
                    </a:lnTo>
                    <a:lnTo>
                      <a:pt x="54" y="149"/>
                    </a:lnTo>
                    <a:lnTo>
                      <a:pt x="64" y="149"/>
                    </a:lnTo>
                    <a:lnTo>
                      <a:pt x="116" y="126"/>
                    </a:lnTo>
                    <a:lnTo>
                      <a:pt x="120" y="124"/>
                    </a:lnTo>
                    <a:lnTo>
                      <a:pt x="124" y="120"/>
                    </a:lnTo>
                    <a:lnTo>
                      <a:pt x="124" y="108"/>
                    </a:lnTo>
                    <a:lnTo>
                      <a:pt x="79" y="9"/>
                    </a:lnTo>
                    <a:lnTo>
                      <a:pt x="77" y="4"/>
                    </a:lnTo>
                    <a:lnTo>
                      <a:pt x="73" y="0"/>
                    </a:lnTo>
                    <a:lnTo>
                      <a:pt x="60" y="0"/>
                    </a:lnTo>
                    <a:lnTo>
                      <a:pt x="9" y="23"/>
                    </a:lnTo>
                    <a:close/>
                  </a:path>
                </a:pathLst>
              </a:custGeom>
              <a:solidFill>
                <a:srgbClr val="FFBF7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0" name="Freeform 404"/>
              <p:cNvSpPr>
                <a:spLocks/>
              </p:cNvSpPr>
              <p:nvPr/>
            </p:nvSpPr>
            <p:spPr bwMode="auto">
              <a:xfrm rot="2760634">
                <a:off x="3431" y="2687"/>
                <a:ext cx="78" cy="104"/>
              </a:xfrm>
              <a:custGeom>
                <a:avLst/>
                <a:gdLst>
                  <a:gd name="T0" fmla="*/ 4 w 122"/>
                  <a:gd name="T1" fmla="*/ 11 h 145"/>
                  <a:gd name="T2" fmla="*/ 1 w 122"/>
                  <a:gd name="T3" fmla="*/ 15 h 145"/>
                  <a:gd name="T4" fmla="*/ 0 w 122"/>
                  <a:gd name="T5" fmla="*/ 18 h 145"/>
                  <a:gd name="T6" fmla="*/ 1 w 122"/>
                  <a:gd name="T7" fmla="*/ 21 h 145"/>
                  <a:gd name="T8" fmla="*/ 19 w 122"/>
                  <a:gd name="T9" fmla="*/ 72 h 145"/>
                  <a:gd name="T10" fmla="*/ 20 w 122"/>
                  <a:gd name="T11" fmla="*/ 74 h 145"/>
                  <a:gd name="T12" fmla="*/ 21 w 122"/>
                  <a:gd name="T13" fmla="*/ 75 h 145"/>
                  <a:gd name="T14" fmla="*/ 26 w 122"/>
                  <a:gd name="T15" fmla="*/ 75 h 145"/>
                  <a:gd name="T16" fmla="*/ 47 w 122"/>
                  <a:gd name="T17" fmla="*/ 64 h 145"/>
                  <a:gd name="T18" fmla="*/ 48 w 122"/>
                  <a:gd name="T19" fmla="*/ 62 h 145"/>
                  <a:gd name="T20" fmla="*/ 50 w 122"/>
                  <a:gd name="T21" fmla="*/ 60 h 145"/>
                  <a:gd name="T22" fmla="*/ 50 w 122"/>
                  <a:gd name="T23" fmla="*/ 55 h 145"/>
                  <a:gd name="T24" fmla="*/ 33 w 122"/>
                  <a:gd name="T25" fmla="*/ 4 h 145"/>
                  <a:gd name="T26" fmla="*/ 31 w 122"/>
                  <a:gd name="T27" fmla="*/ 3 h 145"/>
                  <a:gd name="T28" fmla="*/ 29 w 122"/>
                  <a:gd name="T29" fmla="*/ 0 h 145"/>
                  <a:gd name="T30" fmla="*/ 24 w 122"/>
                  <a:gd name="T31" fmla="*/ 0 h 145"/>
                  <a:gd name="T32" fmla="*/ 4 w 122"/>
                  <a:gd name="T33" fmla="*/ 11 h 145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2"/>
                  <a:gd name="T52" fmla="*/ 0 h 145"/>
                  <a:gd name="T53" fmla="*/ 122 w 122"/>
                  <a:gd name="T54" fmla="*/ 145 h 145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2" h="145">
                    <a:moveTo>
                      <a:pt x="9" y="21"/>
                    </a:moveTo>
                    <a:lnTo>
                      <a:pt x="2" y="29"/>
                    </a:lnTo>
                    <a:lnTo>
                      <a:pt x="0" y="35"/>
                    </a:lnTo>
                    <a:lnTo>
                      <a:pt x="2" y="40"/>
                    </a:lnTo>
                    <a:lnTo>
                      <a:pt x="46" y="139"/>
                    </a:lnTo>
                    <a:lnTo>
                      <a:pt x="48" y="143"/>
                    </a:lnTo>
                    <a:lnTo>
                      <a:pt x="52" y="145"/>
                    </a:lnTo>
                    <a:lnTo>
                      <a:pt x="64" y="145"/>
                    </a:lnTo>
                    <a:lnTo>
                      <a:pt x="114" y="124"/>
                    </a:lnTo>
                    <a:lnTo>
                      <a:pt x="118" y="120"/>
                    </a:lnTo>
                    <a:lnTo>
                      <a:pt x="122" y="116"/>
                    </a:lnTo>
                    <a:lnTo>
                      <a:pt x="122" y="106"/>
                    </a:lnTo>
                    <a:lnTo>
                      <a:pt x="79" y="9"/>
                    </a:lnTo>
                    <a:lnTo>
                      <a:pt x="77" y="5"/>
                    </a:lnTo>
                    <a:lnTo>
                      <a:pt x="71" y="0"/>
                    </a:lnTo>
                    <a:lnTo>
                      <a:pt x="60" y="0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FFC07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1" name="Freeform 405"/>
              <p:cNvSpPr>
                <a:spLocks/>
              </p:cNvSpPr>
              <p:nvPr/>
            </p:nvSpPr>
            <p:spPr bwMode="auto">
              <a:xfrm rot="2760634">
                <a:off x="3434" y="2689"/>
                <a:ext cx="75" cy="100"/>
              </a:xfrm>
              <a:custGeom>
                <a:avLst/>
                <a:gdLst>
                  <a:gd name="T0" fmla="*/ 4 w 118"/>
                  <a:gd name="T1" fmla="*/ 11 h 141"/>
                  <a:gd name="T2" fmla="*/ 2 w 118"/>
                  <a:gd name="T3" fmla="*/ 11 h 141"/>
                  <a:gd name="T4" fmla="*/ 1 w 118"/>
                  <a:gd name="T5" fmla="*/ 13 h 141"/>
                  <a:gd name="T6" fmla="*/ 0 w 118"/>
                  <a:gd name="T7" fmla="*/ 16 h 141"/>
                  <a:gd name="T8" fmla="*/ 1 w 118"/>
                  <a:gd name="T9" fmla="*/ 19 h 141"/>
                  <a:gd name="T10" fmla="*/ 18 w 118"/>
                  <a:gd name="T11" fmla="*/ 68 h 141"/>
                  <a:gd name="T12" fmla="*/ 18 w 118"/>
                  <a:gd name="T13" fmla="*/ 70 h 141"/>
                  <a:gd name="T14" fmla="*/ 20 w 118"/>
                  <a:gd name="T15" fmla="*/ 71 h 141"/>
                  <a:gd name="T16" fmla="*/ 25 w 118"/>
                  <a:gd name="T17" fmla="*/ 71 h 141"/>
                  <a:gd name="T18" fmla="*/ 45 w 118"/>
                  <a:gd name="T19" fmla="*/ 60 h 141"/>
                  <a:gd name="T20" fmla="*/ 48 w 118"/>
                  <a:gd name="T21" fmla="*/ 56 h 141"/>
                  <a:gd name="T22" fmla="*/ 48 w 118"/>
                  <a:gd name="T23" fmla="*/ 52 h 141"/>
                  <a:gd name="T24" fmla="*/ 31 w 118"/>
                  <a:gd name="T25" fmla="*/ 4 h 141"/>
                  <a:gd name="T26" fmla="*/ 28 w 118"/>
                  <a:gd name="T27" fmla="*/ 0 h 141"/>
                  <a:gd name="T28" fmla="*/ 24 w 118"/>
                  <a:gd name="T29" fmla="*/ 0 h 141"/>
                  <a:gd name="T30" fmla="*/ 4 w 118"/>
                  <a:gd name="T31" fmla="*/ 11 h 141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18"/>
                  <a:gd name="T49" fmla="*/ 0 h 141"/>
                  <a:gd name="T50" fmla="*/ 118 w 118"/>
                  <a:gd name="T51" fmla="*/ 141 h 141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18" h="141">
                    <a:moveTo>
                      <a:pt x="9" y="21"/>
                    </a:moveTo>
                    <a:lnTo>
                      <a:pt x="5" y="23"/>
                    </a:lnTo>
                    <a:lnTo>
                      <a:pt x="3" y="27"/>
                    </a:lnTo>
                    <a:lnTo>
                      <a:pt x="0" y="33"/>
                    </a:lnTo>
                    <a:lnTo>
                      <a:pt x="3" y="38"/>
                    </a:lnTo>
                    <a:lnTo>
                      <a:pt x="44" y="135"/>
                    </a:lnTo>
                    <a:lnTo>
                      <a:pt x="46" y="139"/>
                    </a:lnTo>
                    <a:lnTo>
                      <a:pt x="50" y="141"/>
                    </a:lnTo>
                    <a:lnTo>
                      <a:pt x="62" y="141"/>
                    </a:lnTo>
                    <a:lnTo>
                      <a:pt x="112" y="120"/>
                    </a:lnTo>
                    <a:lnTo>
                      <a:pt x="118" y="112"/>
                    </a:lnTo>
                    <a:lnTo>
                      <a:pt x="118" y="104"/>
                    </a:lnTo>
                    <a:lnTo>
                      <a:pt x="77" y="7"/>
                    </a:lnTo>
                    <a:lnTo>
                      <a:pt x="69" y="0"/>
                    </a:lnTo>
                    <a:lnTo>
                      <a:pt x="58" y="0"/>
                    </a:lnTo>
                    <a:lnTo>
                      <a:pt x="9" y="21"/>
                    </a:lnTo>
                    <a:close/>
                  </a:path>
                </a:pathLst>
              </a:custGeom>
              <a:solidFill>
                <a:srgbClr val="FFC17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2" name="Freeform 406"/>
              <p:cNvSpPr>
                <a:spLocks/>
              </p:cNvSpPr>
              <p:nvPr/>
            </p:nvSpPr>
            <p:spPr bwMode="auto">
              <a:xfrm rot="2760634">
                <a:off x="3434" y="2689"/>
                <a:ext cx="72" cy="97"/>
              </a:xfrm>
              <a:custGeom>
                <a:avLst/>
                <a:gdLst>
                  <a:gd name="T0" fmla="*/ 3 w 113"/>
                  <a:gd name="T1" fmla="*/ 10 h 136"/>
                  <a:gd name="T2" fmla="*/ 2 w 113"/>
                  <a:gd name="T3" fmla="*/ 11 h 136"/>
                  <a:gd name="T4" fmla="*/ 1 w 113"/>
                  <a:gd name="T5" fmla="*/ 14 h 136"/>
                  <a:gd name="T6" fmla="*/ 0 w 113"/>
                  <a:gd name="T7" fmla="*/ 17 h 136"/>
                  <a:gd name="T8" fmla="*/ 1 w 113"/>
                  <a:gd name="T9" fmla="*/ 19 h 136"/>
                  <a:gd name="T10" fmla="*/ 17 w 113"/>
                  <a:gd name="T11" fmla="*/ 66 h 136"/>
                  <a:gd name="T12" fmla="*/ 20 w 113"/>
                  <a:gd name="T13" fmla="*/ 69 h 136"/>
                  <a:gd name="T14" fmla="*/ 24 w 113"/>
                  <a:gd name="T15" fmla="*/ 69 h 136"/>
                  <a:gd name="T16" fmla="*/ 43 w 113"/>
                  <a:gd name="T17" fmla="*/ 58 h 136"/>
                  <a:gd name="T18" fmla="*/ 45 w 113"/>
                  <a:gd name="T19" fmla="*/ 58 h 136"/>
                  <a:gd name="T20" fmla="*/ 46 w 113"/>
                  <a:gd name="T21" fmla="*/ 56 h 136"/>
                  <a:gd name="T22" fmla="*/ 46 w 113"/>
                  <a:gd name="T23" fmla="*/ 51 h 136"/>
                  <a:gd name="T24" fmla="*/ 29 w 113"/>
                  <a:gd name="T25" fmla="*/ 3 h 136"/>
                  <a:gd name="T26" fmla="*/ 29 w 113"/>
                  <a:gd name="T27" fmla="*/ 1 h 136"/>
                  <a:gd name="T28" fmla="*/ 27 w 113"/>
                  <a:gd name="T29" fmla="*/ 0 h 136"/>
                  <a:gd name="T30" fmla="*/ 22 w 113"/>
                  <a:gd name="T31" fmla="*/ 0 h 136"/>
                  <a:gd name="T32" fmla="*/ 3 w 113"/>
                  <a:gd name="T33" fmla="*/ 10 h 1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13"/>
                  <a:gd name="T52" fmla="*/ 0 h 136"/>
                  <a:gd name="T53" fmla="*/ 113 w 113"/>
                  <a:gd name="T54" fmla="*/ 136 h 1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13" h="136">
                    <a:moveTo>
                      <a:pt x="8" y="20"/>
                    </a:moveTo>
                    <a:lnTo>
                      <a:pt x="4" y="22"/>
                    </a:lnTo>
                    <a:lnTo>
                      <a:pt x="2" y="26"/>
                    </a:lnTo>
                    <a:lnTo>
                      <a:pt x="0" y="33"/>
                    </a:lnTo>
                    <a:lnTo>
                      <a:pt x="2" y="37"/>
                    </a:lnTo>
                    <a:lnTo>
                      <a:pt x="41" y="129"/>
                    </a:lnTo>
                    <a:lnTo>
                      <a:pt x="49" y="136"/>
                    </a:lnTo>
                    <a:lnTo>
                      <a:pt x="59" y="136"/>
                    </a:lnTo>
                    <a:lnTo>
                      <a:pt x="107" y="115"/>
                    </a:lnTo>
                    <a:lnTo>
                      <a:pt x="111" y="113"/>
                    </a:lnTo>
                    <a:lnTo>
                      <a:pt x="113" y="109"/>
                    </a:lnTo>
                    <a:lnTo>
                      <a:pt x="113" y="99"/>
                    </a:lnTo>
                    <a:lnTo>
                      <a:pt x="72" y="6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FFC27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3" name="Freeform 407"/>
              <p:cNvSpPr>
                <a:spLocks/>
              </p:cNvSpPr>
              <p:nvPr/>
            </p:nvSpPr>
            <p:spPr bwMode="auto">
              <a:xfrm rot="2760634">
                <a:off x="3437" y="2692"/>
                <a:ext cx="69" cy="94"/>
              </a:xfrm>
              <a:custGeom>
                <a:avLst/>
                <a:gdLst>
                  <a:gd name="T0" fmla="*/ 3 w 109"/>
                  <a:gd name="T1" fmla="*/ 10 h 132"/>
                  <a:gd name="T2" fmla="*/ 1 w 109"/>
                  <a:gd name="T3" fmla="*/ 14 h 132"/>
                  <a:gd name="T4" fmla="*/ 0 w 109"/>
                  <a:gd name="T5" fmla="*/ 16 h 132"/>
                  <a:gd name="T6" fmla="*/ 1 w 109"/>
                  <a:gd name="T7" fmla="*/ 18 h 132"/>
                  <a:gd name="T8" fmla="*/ 16 w 109"/>
                  <a:gd name="T9" fmla="*/ 63 h 132"/>
                  <a:gd name="T10" fmla="*/ 17 w 109"/>
                  <a:gd name="T11" fmla="*/ 66 h 132"/>
                  <a:gd name="T12" fmla="*/ 19 w 109"/>
                  <a:gd name="T13" fmla="*/ 67 h 132"/>
                  <a:gd name="T14" fmla="*/ 23 w 109"/>
                  <a:gd name="T15" fmla="*/ 67 h 132"/>
                  <a:gd name="T16" fmla="*/ 41 w 109"/>
                  <a:gd name="T17" fmla="*/ 57 h 132"/>
                  <a:gd name="T18" fmla="*/ 44 w 109"/>
                  <a:gd name="T19" fmla="*/ 53 h 132"/>
                  <a:gd name="T20" fmla="*/ 44 w 109"/>
                  <a:gd name="T21" fmla="*/ 49 h 132"/>
                  <a:gd name="T22" fmla="*/ 28 w 109"/>
                  <a:gd name="T23" fmla="*/ 3 h 132"/>
                  <a:gd name="T24" fmla="*/ 27 w 109"/>
                  <a:gd name="T25" fmla="*/ 1 h 132"/>
                  <a:gd name="T26" fmla="*/ 26 w 109"/>
                  <a:gd name="T27" fmla="*/ 0 h 132"/>
                  <a:gd name="T28" fmla="*/ 22 w 109"/>
                  <a:gd name="T29" fmla="*/ 0 h 132"/>
                  <a:gd name="T30" fmla="*/ 3 w 109"/>
                  <a:gd name="T31" fmla="*/ 10 h 132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9"/>
                  <a:gd name="T49" fmla="*/ 0 h 132"/>
                  <a:gd name="T50" fmla="*/ 109 w 109"/>
                  <a:gd name="T51" fmla="*/ 132 h 132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9" h="132">
                    <a:moveTo>
                      <a:pt x="8" y="20"/>
                    </a:moveTo>
                    <a:lnTo>
                      <a:pt x="2" y="26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41" y="125"/>
                    </a:lnTo>
                    <a:lnTo>
                      <a:pt x="43" y="130"/>
                    </a:lnTo>
                    <a:lnTo>
                      <a:pt x="47" y="132"/>
                    </a:lnTo>
                    <a:lnTo>
                      <a:pt x="57" y="132"/>
                    </a:lnTo>
                    <a:lnTo>
                      <a:pt x="103" y="113"/>
                    </a:lnTo>
                    <a:lnTo>
                      <a:pt x="109" y="105"/>
                    </a:lnTo>
                    <a:lnTo>
                      <a:pt x="109" y="97"/>
                    </a:lnTo>
                    <a:lnTo>
                      <a:pt x="70" y="6"/>
                    </a:lnTo>
                    <a:lnTo>
                      <a:pt x="68" y="2"/>
                    </a:lnTo>
                    <a:lnTo>
                      <a:pt x="64" y="0"/>
                    </a:lnTo>
                    <a:lnTo>
                      <a:pt x="53" y="0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FFC377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4" name="Freeform 408"/>
              <p:cNvSpPr>
                <a:spLocks/>
              </p:cNvSpPr>
              <p:nvPr/>
            </p:nvSpPr>
            <p:spPr bwMode="auto">
              <a:xfrm rot="2760634">
                <a:off x="3437" y="2693"/>
                <a:ext cx="68" cy="91"/>
              </a:xfrm>
              <a:custGeom>
                <a:avLst/>
                <a:gdLst>
                  <a:gd name="T0" fmla="*/ 3 w 107"/>
                  <a:gd name="T1" fmla="*/ 9 h 128"/>
                  <a:gd name="T2" fmla="*/ 2 w 107"/>
                  <a:gd name="T3" fmla="*/ 10 h 128"/>
                  <a:gd name="T4" fmla="*/ 1 w 107"/>
                  <a:gd name="T5" fmla="*/ 12 h 128"/>
                  <a:gd name="T6" fmla="*/ 0 w 107"/>
                  <a:gd name="T7" fmla="*/ 16 h 128"/>
                  <a:gd name="T8" fmla="*/ 1 w 107"/>
                  <a:gd name="T9" fmla="*/ 18 h 128"/>
                  <a:gd name="T10" fmla="*/ 16 w 107"/>
                  <a:gd name="T11" fmla="*/ 61 h 128"/>
                  <a:gd name="T12" fmla="*/ 17 w 107"/>
                  <a:gd name="T13" fmla="*/ 63 h 128"/>
                  <a:gd name="T14" fmla="*/ 18 w 107"/>
                  <a:gd name="T15" fmla="*/ 65 h 128"/>
                  <a:gd name="T16" fmla="*/ 22 w 107"/>
                  <a:gd name="T17" fmla="*/ 65 h 128"/>
                  <a:gd name="T18" fmla="*/ 41 w 107"/>
                  <a:gd name="T19" fmla="*/ 55 h 128"/>
                  <a:gd name="T20" fmla="*/ 43 w 107"/>
                  <a:gd name="T21" fmla="*/ 51 h 128"/>
                  <a:gd name="T22" fmla="*/ 43 w 107"/>
                  <a:gd name="T23" fmla="*/ 46 h 128"/>
                  <a:gd name="T24" fmla="*/ 27 w 107"/>
                  <a:gd name="T25" fmla="*/ 3 h 128"/>
                  <a:gd name="T26" fmla="*/ 25 w 107"/>
                  <a:gd name="T27" fmla="*/ 0 h 128"/>
                  <a:gd name="T28" fmla="*/ 22 w 107"/>
                  <a:gd name="T29" fmla="*/ 0 h 128"/>
                  <a:gd name="T30" fmla="*/ 3 w 107"/>
                  <a:gd name="T31" fmla="*/ 9 h 12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7"/>
                  <a:gd name="T49" fmla="*/ 0 h 128"/>
                  <a:gd name="T50" fmla="*/ 107 w 107"/>
                  <a:gd name="T51" fmla="*/ 128 h 12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7" h="128">
                    <a:moveTo>
                      <a:pt x="8" y="18"/>
                    </a:moveTo>
                    <a:lnTo>
                      <a:pt x="4" y="20"/>
                    </a:lnTo>
                    <a:lnTo>
                      <a:pt x="2" y="24"/>
                    </a:lnTo>
                    <a:lnTo>
                      <a:pt x="0" y="31"/>
                    </a:lnTo>
                    <a:lnTo>
                      <a:pt x="2" y="35"/>
                    </a:lnTo>
                    <a:lnTo>
                      <a:pt x="39" y="121"/>
                    </a:lnTo>
                    <a:lnTo>
                      <a:pt x="41" y="125"/>
                    </a:lnTo>
                    <a:lnTo>
                      <a:pt x="45" y="128"/>
                    </a:lnTo>
                    <a:lnTo>
                      <a:pt x="55" y="128"/>
                    </a:lnTo>
                    <a:lnTo>
                      <a:pt x="101" y="109"/>
                    </a:lnTo>
                    <a:lnTo>
                      <a:pt x="107" y="101"/>
                    </a:lnTo>
                    <a:lnTo>
                      <a:pt x="107" y="92"/>
                    </a:lnTo>
                    <a:lnTo>
                      <a:pt x="68" y="6"/>
                    </a:lnTo>
                    <a:lnTo>
                      <a:pt x="62" y="0"/>
                    </a:lnTo>
                    <a:lnTo>
                      <a:pt x="53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C37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5" name="Freeform 409"/>
              <p:cNvSpPr>
                <a:spLocks/>
              </p:cNvSpPr>
              <p:nvPr/>
            </p:nvSpPr>
            <p:spPr bwMode="auto">
              <a:xfrm rot="2760634">
                <a:off x="3438" y="2695"/>
                <a:ext cx="67" cy="88"/>
              </a:xfrm>
              <a:custGeom>
                <a:avLst/>
                <a:gdLst>
                  <a:gd name="T0" fmla="*/ 3 w 105"/>
                  <a:gd name="T1" fmla="*/ 9 h 123"/>
                  <a:gd name="T2" fmla="*/ 1 w 105"/>
                  <a:gd name="T3" fmla="*/ 12 h 123"/>
                  <a:gd name="T4" fmla="*/ 0 w 105"/>
                  <a:gd name="T5" fmla="*/ 15 h 123"/>
                  <a:gd name="T6" fmla="*/ 1 w 105"/>
                  <a:gd name="T7" fmla="*/ 17 h 123"/>
                  <a:gd name="T8" fmla="*/ 16 w 105"/>
                  <a:gd name="T9" fmla="*/ 60 h 123"/>
                  <a:gd name="T10" fmla="*/ 17 w 105"/>
                  <a:gd name="T11" fmla="*/ 62 h 123"/>
                  <a:gd name="T12" fmla="*/ 19 w 105"/>
                  <a:gd name="T13" fmla="*/ 63 h 123"/>
                  <a:gd name="T14" fmla="*/ 22 w 105"/>
                  <a:gd name="T15" fmla="*/ 63 h 123"/>
                  <a:gd name="T16" fmla="*/ 40 w 105"/>
                  <a:gd name="T17" fmla="*/ 54 h 123"/>
                  <a:gd name="T18" fmla="*/ 43 w 105"/>
                  <a:gd name="T19" fmla="*/ 51 h 123"/>
                  <a:gd name="T20" fmla="*/ 43 w 105"/>
                  <a:gd name="T21" fmla="*/ 46 h 123"/>
                  <a:gd name="T22" fmla="*/ 27 w 105"/>
                  <a:gd name="T23" fmla="*/ 3 h 123"/>
                  <a:gd name="T24" fmla="*/ 27 w 105"/>
                  <a:gd name="T25" fmla="*/ 1 h 123"/>
                  <a:gd name="T26" fmla="*/ 26 w 105"/>
                  <a:gd name="T27" fmla="*/ 0 h 123"/>
                  <a:gd name="T28" fmla="*/ 21 w 105"/>
                  <a:gd name="T29" fmla="*/ 0 h 123"/>
                  <a:gd name="T30" fmla="*/ 3 w 105"/>
                  <a:gd name="T31" fmla="*/ 9 h 12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123"/>
                  <a:gd name="T50" fmla="*/ 105 w 105"/>
                  <a:gd name="T51" fmla="*/ 123 h 123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123">
                    <a:moveTo>
                      <a:pt x="8" y="18"/>
                    </a:moveTo>
                    <a:lnTo>
                      <a:pt x="2" y="24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39" y="117"/>
                    </a:lnTo>
                    <a:lnTo>
                      <a:pt x="41" y="121"/>
                    </a:lnTo>
                    <a:lnTo>
                      <a:pt x="45" y="123"/>
                    </a:lnTo>
                    <a:lnTo>
                      <a:pt x="55" y="123"/>
                    </a:lnTo>
                    <a:lnTo>
                      <a:pt x="99" y="105"/>
                    </a:lnTo>
                    <a:lnTo>
                      <a:pt x="105" y="99"/>
                    </a:lnTo>
                    <a:lnTo>
                      <a:pt x="105" y="90"/>
                    </a:lnTo>
                    <a:lnTo>
                      <a:pt x="68" y="6"/>
                    </a:lnTo>
                    <a:lnTo>
                      <a:pt x="66" y="2"/>
                    </a:lnTo>
                    <a:lnTo>
                      <a:pt x="62" y="0"/>
                    </a:lnTo>
                    <a:lnTo>
                      <a:pt x="51" y="0"/>
                    </a:lnTo>
                    <a:lnTo>
                      <a:pt x="8" y="18"/>
                    </a:lnTo>
                    <a:close/>
                  </a:path>
                </a:pathLst>
              </a:custGeom>
              <a:solidFill>
                <a:srgbClr val="FFC47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6" name="Freeform 410"/>
              <p:cNvSpPr>
                <a:spLocks/>
              </p:cNvSpPr>
              <p:nvPr/>
            </p:nvSpPr>
            <p:spPr bwMode="auto">
              <a:xfrm rot="2760634">
                <a:off x="3439" y="2696"/>
                <a:ext cx="64" cy="84"/>
              </a:xfrm>
              <a:custGeom>
                <a:avLst/>
                <a:gdLst>
                  <a:gd name="T0" fmla="*/ 3 w 101"/>
                  <a:gd name="T1" fmla="*/ 9 h 119"/>
                  <a:gd name="T2" fmla="*/ 1 w 101"/>
                  <a:gd name="T3" fmla="*/ 13 h 119"/>
                  <a:gd name="T4" fmla="*/ 0 w 101"/>
                  <a:gd name="T5" fmla="*/ 14 h 119"/>
                  <a:gd name="T6" fmla="*/ 1 w 101"/>
                  <a:gd name="T7" fmla="*/ 16 h 119"/>
                  <a:gd name="T8" fmla="*/ 15 w 101"/>
                  <a:gd name="T9" fmla="*/ 56 h 119"/>
                  <a:gd name="T10" fmla="*/ 16 w 101"/>
                  <a:gd name="T11" fmla="*/ 59 h 119"/>
                  <a:gd name="T12" fmla="*/ 17 w 101"/>
                  <a:gd name="T13" fmla="*/ 59 h 119"/>
                  <a:gd name="T14" fmla="*/ 22 w 101"/>
                  <a:gd name="T15" fmla="*/ 59 h 119"/>
                  <a:gd name="T16" fmla="*/ 38 w 101"/>
                  <a:gd name="T17" fmla="*/ 50 h 119"/>
                  <a:gd name="T18" fmla="*/ 41 w 101"/>
                  <a:gd name="T19" fmla="*/ 47 h 119"/>
                  <a:gd name="T20" fmla="*/ 41 w 101"/>
                  <a:gd name="T21" fmla="*/ 43 h 119"/>
                  <a:gd name="T22" fmla="*/ 26 w 101"/>
                  <a:gd name="T23" fmla="*/ 3 h 119"/>
                  <a:gd name="T24" fmla="*/ 23 w 101"/>
                  <a:gd name="T25" fmla="*/ 0 h 119"/>
                  <a:gd name="T26" fmla="*/ 20 w 101"/>
                  <a:gd name="T27" fmla="*/ 0 h 119"/>
                  <a:gd name="T28" fmla="*/ 3 w 101"/>
                  <a:gd name="T29" fmla="*/ 9 h 11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101"/>
                  <a:gd name="T46" fmla="*/ 0 h 119"/>
                  <a:gd name="T47" fmla="*/ 101 w 101"/>
                  <a:gd name="T48" fmla="*/ 119 h 11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101" h="119">
                    <a:moveTo>
                      <a:pt x="6" y="18"/>
                    </a:moveTo>
                    <a:lnTo>
                      <a:pt x="2" y="25"/>
                    </a:lnTo>
                    <a:lnTo>
                      <a:pt x="0" y="29"/>
                    </a:lnTo>
                    <a:lnTo>
                      <a:pt x="2" y="33"/>
                    </a:lnTo>
                    <a:lnTo>
                      <a:pt x="37" y="113"/>
                    </a:lnTo>
                    <a:lnTo>
                      <a:pt x="39" y="117"/>
                    </a:lnTo>
                    <a:lnTo>
                      <a:pt x="43" y="119"/>
                    </a:lnTo>
                    <a:lnTo>
                      <a:pt x="53" y="119"/>
                    </a:lnTo>
                    <a:lnTo>
                      <a:pt x="95" y="101"/>
                    </a:lnTo>
                    <a:lnTo>
                      <a:pt x="101" y="95"/>
                    </a:lnTo>
                    <a:lnTo>
                      <a:pt x="101" y="86"/>
                    </a:lnTo>
                    <a:lnTo>
                      <a:pt x="64" y="6"/>
                    </a:lnTo>
                    <a:lnTo>
                      <a:pt x="57" y="0"/>
                    </a:lnTo>
                    <a:lnTo>
                      <a:pt x="49" y="0"/>
                    </a:lnTo>
                    <a:lnTo>
                      <a:pt x="6" y="18"/>
                    </a:lnTo>
                    <a:close/>
                  </a:path>
                </a:pathLst>
              </a:custGeom>
              <a:solidFill>
                <a:srgbClr val="FFC57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7" name="Freeform 411"/>
              <p:cNvSpPr>
                <a:spLocks/>
              </p:cNvSpPr>
              <p:nvPr/>
            </p:nvSpPr>
            <p:spPr bwMode="auto">
              <a:xfrm rot="2760634">
                <a:off x="3441" y="2698"/>
                <a:ext cx="61" cy="82"/>
              </a:xfrm>
              <a:custGeom>
                <a:avLst/>
                <a:gdLst>
                  <a:gd name="T0" fmla="*/ 3 w 97"/>
                  <a:gd name="T1" fmla="*/ 8 h 115"/>
                  <a:gd name="T2" fmla="*/ 2 w 97"/>
                  <a:gd name="T3" fmla="*/ 9 h 115"/>
                  <a:gd name="T4" fmla="*/ 1 w 97"/>
                  <a:gd name="T5" fmla="*/ 11 h 115"/>
                  <a:gd name="T6" fmla="*/ 0 w 97"/>
                  <a:gd name="T7" fmla="*/ 14 h 115"/>
                  <a:gd name="T8" fmla="*/ 1 w 97"/>
                  <a:gd name="T9" fmla="*/ 16 h 115"/>
                  <a:gd name="T10" fmla="*/ 14 w 97"/>
                  <a:gd name="T11" fmla="*/ 56 h 115"/>
                  <a:gd name="T12" fmla="*/ 14 w 97"/>
                  <a:gd name="T13" fmla="*/ 58 h 115"/>
                  <a:gd name="T14" fmla="*/ 16 w 97"/>
                  <a:gd name="T15" fmla="*/ 58 h 115"/>
                  <a:gd name="T16" fmla="*/ 20 w 97"/>
                  <a:gd name="T17" fmla="*/ 58 h 115"/>
                  <a:gd name="T18" fmla="*/ 36 w 97"/>
                  <a:gd name="T19" fmla="*/ 51 h 115"/>
                  <a:gd name="T20" fmla="*/ 38 w 97"/>
                  <a:gd name="T21" fmla="*/ 47 h 115"/>
                  <a:gd name="T22" fmla="*/ 38 w 97"/>
                  <a:gd name="T23" fmla="*/ 43 h 115"/>
                  <a:gd name="T24" fmla="*/ 25 w 97"/>
                  <a:gd name="T25" fmla="*/ 3 h 115"/>
                  <a:gd name="T26" fmla="*/ 22 w 97"/>
                  <a:gd name="T27" fmla="*/ 0 h 115"/>
                  <a:gd name="T28" fmla="*/ 19 w 97"/>
                  <a:gd name="T29" fmla="*/ 0 h 115"/>
                  <a:gd name="T30" fmla="*/ 3 w 97"/>
                  <a:gd name="T31" fmla="*/ 8 h 11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97"/>
                  <a:gd name="T49" fmla="*/ 0 h 115"/>
                  <a:gd name="T50" fmla="*/ 97 w 97"/>
                  <a:gd name="T51" fmla="*/ 115 h 11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97" h="115">
                    <a:moveTo>
                      <a:pt x="6" y="16"/>
                    </a:moveTo>
                    <a:lnTo>
                      <a:pt x="4" y="18"/>
                    </a:lnTo>
                    <a:lnTo>
                      <a:pt x="2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35" y="109"/>
                    </a:lnTo>
                    <a:lnTo>
                      <a:pt x="37" y="113"/>
                    </a:lnTo>
                    <a:lnTo>
                      <a:pt x="41" y="115"/>
                    </a:lnTo>
                    <a:lnTo>
                      <a:pt x="51" y="115"/>
                    </a:lnTo>
                    <a:lnTo>
                      <a:pt x="91" y="99"/>
                    </a:lnTo>
                    <a:lnTo>
                      <a:pt x="97" y="93"/>
                    </a:lnTo>
                    <a:lnTo>
                      <a:pt x="97" y="84"/>
                    </a:lnTo>
                    <a:lnTo>
                      <a:pt x="62" y="6"/>
                    </a:lnTo>
                    <a:lnTo>
                      <a:pt x="55" y="0"/>
                    </a:lnTo>
                    <a:lnTo>
                      <a:pt x="47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67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8" name="Freeform 412"/>
              <p:cNvSpPr>
                <a:spLocks/>
              </p:cNvSpPr>
              <p:nvPr/>
            </p:nvSpPr>
            <p:spPr bwMode="auto">
              <a:xfrm rot="2760634">
                <a:off x="3442" y="2699"/>
                <a:ext cx="59" cy="80"/>
              </a:xfrm>
              <a:custGeom>
                <a:avLst/>
                <a:gdLst>
                  <a:gd name="T0" fmla="*/ 3 w 93"/>
                  <a:gd name="T1" fmla="*/ 9 h 111"/>
                  <a:gd name="T2" fmla="*/ 1 w 93"/>
                  <a:gd name="T3" fmla="*/ 12 h 111"/>
                  <a:gd name="T4" fmla="*/ 0 w 93"/>
                  <a:gd name="T5" fmla="*/ 14 h 111"/>
                  <a:gd name="T6" fmla="*/ 1 w 93"/>
                  <a:gd name="T7" fmla="*/ 16 h 111"/>
                  <a:gd name="T8" fmla="*/ 14 w 93"/>
                  <a:gd name="T9" fmla="*/ 55 h 111"/>
                  <a:gd name="T10" fmla="*/ 16 w 93"/>
                  <a:gd name="T11" fmla="*/ 58 h 111"/>
                  <a:gd name="T12" fmla="*/ 19 w 93"/>
                  <a:gd name="T13" fmla="*/ 58 h 111"/>
                  <a:gd name="T14" fmla="*/ 35 w 93"/>
                  <a:gd name="T15" fmla="*/ 49 h 111"/>
                  <a:gd name="T16" fmla="*/ 37 w 93"/>
                  <a:gd name="T17" fmla="*/ 46 h 111"/>
                  <a:gd name="T18" fmla="*/ 37 w 93"/>
                  <a:gd name="T19" fmla="*/ 42 h 111"/>
                  <a:gd name="T20" fmla="*/ 24 w 93"/>
                  <a:gd name="T21" fmla="*/ 3 h 111"/>
                  <a:gd name="T22" fmla="*/ 22 w 93"/>
                  <a:gd name="T23" fmla="*/ 0 h 111"/>
                  <a:gd name="T24" fmla="*/ 18 w 93"/>
                  <a:gd name="T25" fmla="*/ 0 h 111"/>
                  <a:gd name="T26" fmla="*/ 3 w 93"/>
                  <a:gd name="T27" fmla="*/ 9 h 11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3"/>
                  <a:gd name="T43" fmla="*/ 0 h 111"/>
                  <a:gd name="T44" fmla="*/ 93 w 93"/>
                  <a:gd name="T45" fmla="*/ 111 h 11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3" h="111">
                    <a:moveTo>
                      <a:pt x="6" y="16"/>
                    </a:moveTo>
                    <a:lnTo>
                      <a:pt x="2" y="23"/>
                    </a:lnTo>
                    <a:lnTo>
                      <a:pt x="0" y="27"/>
                    </a:lnTo>
                    <a:lnTo>
                      <a:pt x="2" y="31"/>
                    </a:lnTo>
                    <a:lnTo>
                      <a:pt x="35" y="107"/>
                    </a:lnTo>
                    <a:lnTo>
                      <a:pt x="41" y="111"/>
                    </a:lnTo>
                    <a:lnTo>
                      <a:pt x="47" y="111"/>
                    </a:lnTo>
                    <a:lnTo>
                      <a:pt x="86" y="95"/>
                    </a:lnTo>
                    <a:lnTo>
                      <a:pt x="93" y="89"/>
                    </a:lnTo>
                    <a:lnTo>
                      <a:pt x="93" y="80"/>
                    </a:lnTo>
                    <a:lnTo>
                      <a:pt x="60" y="6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77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09" name="Freeform 413"/>
              <p:cNvSpPr>
                <a:spLocks/>
              </p:cNvSpPr>
              <p:nvPr/>
            </p:nvSpPr>
            <p:spPr bwMode="auto">
              <a:xfrm rot="2760634">
                <a:off x="3443" y="2701"/>
                <a:ext cx="58" cy="76"/>
              </a:xfrm>
              <a:custGeom>
                <a:avLst/>
                <a:gdLst>
                  <a:gd name="T0" fmla="*/ 3 w 91"/>
                  <a:gd name="T1" fmla="*/ 8 h 107"/>
                  <a:gd name="T2" fmla="*/ 1 w 91"/>
                  <a:gd name="T3" fmla="*/ 11 h 107"/>
                  <a:gd name="T4" fmla="*/ 0 w 91"/>
                  <a:gd name="T5" fmla="*/ 13 h 107"/>
                  <a:gd name="T6" fmla="*/ 1 w 91"/>
                  <a:gd name="T7" fmla="*/ 15 h 107"/>
                  <a:gd name="T8" fmla="*/ 13 w 91"/>
                  <a:gd name="T9" fmla="*/ 52 h 107"/>
                  <a:gd name="T10" fmla="*/ 16 w 91"/>
                  <a:gd name="T11" fmla="*/ 54 h 107"/>
                  <a:gd name="T12" fmla="*/ 19 w 91"/>
                  <a:gd name="T13" fmla="*/ 54 h 107"/>
                  <a:gd name="T14" fmla="*/ 35 w 91"/>
                  <a:gd name="T15" fmla="*/ 46 h 107"/>
                  <a:gd name="T16" fmla="*/ 37 w 91"/>
                  <a:gd name="T17" fmla="*/ 43 h 107"/>
                  <a:gd name="T18" fmla="*/ 37 w 91"/>
                  <a:gd name="T19" fmla="*/ 39 h 107"/>
                  <a:gd name="T20" fmla="*/ 24 w 91"/>
                  <a:gd name="T21" fmla="*/ 2 h 107"/>
                  <a:gd name="T22" fmla="*/ 21 w 91"/>
                  <a:gd name="T23" fmla="*/ 0 h 107"/>
                  <a:gd name="T24" fmla="*/ 18 w 91"/>
                  <a:gd name="T25" fmla="*/ 0 h 107"/>
                  <a:gd name="T26" fmla="*/ 3 w 91"/>
                  <a:gd name="T27" fmla="*/ 8 h 10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1"/>
                  <a:gd name="T43" fmla="*/ 0 h 107"/>
                  <a:gd name="T44" fmla="*/ 91 w 91"/>
                  <a:gd name="T45" fmla="*/ 107 h 10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1" h="107">
                    <a:moveTo>
                      <a:pt x="6" y="16"/>
                    </a:moveTo>
                    <a:lnTo>
                      <a:pt x="2" y="23"/>
                    </a:lnTo>
                    <a:lnTo>
                      <a:pt x="0" y="25"/>
                    </a:lnTo>
                    <a:lnTo>
                      <a:pt x="2" y="29"/>
                    </a:lnTo>
                    <a:lnTo>
                      <a:pt x="33" y="103"/>
                    </a:lnTo>
                    <a:lnTo>
                      <a:pt x="39" y="107"/>
                    </a:lnTo>
                    <a:lnTo>
                      <a:pt x="47" y="107"/>
                    </a:lnTo>
                    <a:lnTo>
                      <a:pt x="87" y="91"/>
                    </a:lnTo>
                    <a:lnTo>
                      <a:pt x="91" y="85"/>
                    </a:lnTo>
                    <a:lnTo>
                      <a:pt x="91" y="78"/>
                    </a:lnTo>
                    <a:lnTo>
                      <a:pt x="58" y="4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6" y="16"/>
                    </a:lnTo>
                    <a:close/>
                  </a:path>
                </a:pathLst>
              </a:custGeom>
              <a:solidFill>
                <a:srgbClr val="FFC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0" name="Freeform 414"/>
              <p:cNvSpPr>
                <a:spLocks/>
              </p:cNvSpPr>
              <p:nvPr/>
            </p:nvSpPr>
            <p:spPr bwMode="auto">
              <a:xfrm rot="2760634">
                <a:off x="3444" y="2702"/>
                <a:ext cx="56" cy="74"/>
              </a:xfrm>
              <a:custGeom>
                <a:avLst/>
                <a:gdLst>
                  <a:gd name="T0" fmla="*/ 3 w 87"/>
                  <a:gd name="T1" fmla="*/ 7 h 103"/>
                  <a:gd name="T2" fmla="*/ 1 w 87"/>
                  <a:gd name="T3" fmla="*/ 11 h 103"/>
                  <a:gd name="T4" fmla="*/ 0 w 87"/>
                  <a:gd name="T5" fmla="*/ 12 h 103"/>
                  <a:gd name="T6" fmla="*/ 1 w 87"/>
                  <a:gd name="T7" fmla="*/ 14 h 103"/>
                  <a:gd name="T8" fmla="*/ 14 w 87"/>
                  <a:gd name="T9" fmla="*/ 51 h 103"/>
                  <a:gd name="T10" fmla="*/ 16 w 87"/>
                  <a:gd name="T11" fmla="*/ 53 h 103"/>
                  <a:gd name="T12" fmla="*/ 19 w 87"/>
                  <a:gd name="T13" fmla="*/ 53 h 103"/>
                  <a:gd name="T14" fmla="*/ 34 w 87"/>
                  <a:gd name="T15" fmla="*/ 46 h 103"/>
                  <a:gd name="T16" fmla="*/ 36 w 87"/>
                  <a:gd name="T17" fmla="*/ 43 h 103"/>
                  <a:gd name="T18" fmla="*/ 36 w 87"/>
                  <a:gd name="T19" fmla="*/ 40 h 103"/>
                  <a:gd name="T20" fmla="*/ 23 w 87"/>
                  <a:gd name="T21" fmla="*/ 2 h 103"/>
                  <a:gd name="T22" fmla="*/ 21 w 87"/>
                  <a:gd name="T23" fmla="*/ 0 h 103"/>
                  <a:gd name="T24" fmla="*/ 18 w 87"/>
                  <a:gd name="T25" fmla="*/ 0 h 103"/>
                  <a:gd name="T26" fmla="*/ 3 w 87"/>
                  <a:gd name="T27" fmla="*/ 7 h 10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87"/>
                  <a:gd name="T43" fmla="*/ 0 h 103"/>
                  <a:gd name="T44" fmla="*/ 87 w 87"/>
                  <a:gd name="T45" fmla="*/ 103 h 10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87" h="103">
                    <a:moveTo>
                      <a:pt x="6" y="14"/>
                    </a:moveTo>
                    <a:lnTo>
                      <a:pt x="2" y="21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33" y="99"/>
                    </a:lnTo>
                    <a:lnTo>
                      <a:pt x="39" y="103"/>
                    </a:lnTo>
                    <a:lnTo>
                      <a:pt x="45" y="103"/>
                    </a:lnTo>
                    <a:lnTo>
                      <a:pt x="82" y="89"/>
                    </a:lnTo>
                    <a:lnTo>
                      <a:pt x="87" y="83"/>
                    </a:lnTo>
                    <a:lnTo>
                      <a:pt x="87" y="76"/>
                    </a:lnTo>
                    <a:lnTo>
                      <a:pt x="56" y="4"/>
                    </a:lnTo>
                    <a:lnTo>
                      <a:pt x="49" y="0"/>
                    </a:lnTo>
                    <a:lnTo>
                      <a:pt x="43" y="0"/>
                    </a:lnTo>
                    <a:lnTo>
                      <a:pt x="6" y="14"/>
                    </a:lnTo>
                    <a:close/>
                  </a:path>
                </a:pathLst>
              </a:custGeom>
              <a:solidFill>
                <a:srgbClr val="FFC87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1" name="Freeform 415"/>
              <p:cNvSpPr>
                <a:spLocks/>
              </p:cNvSpPr>
              <p:nvPr/>
            </p:nvSpPr>
            <p:spPr bwMode="auto">
              <a:xfrm rot="2760634">
                <a:off x="3444" y="2703"/>
                <a:ext cx="54" cy="70"/>
              </a:xfrm>
              <a:custGeom>
                <a:avLst/>
                <a:gdLst>
                  <a:gd name="T0" fmla="*/ 3 w 85"/>
                  <a:gd name="T1" fmla="*/ 8 h 99"/>
                  <a:gd name="T2" fmla="*/ 1 w 85"/>
                  <a:gd name="T3" fmla="*/ 11 h 99"/>
                  <a:gd name="T4" fmla="*/ 0 w 85"/>
                  <a:gd name="T5" fmla="*/ 11 h 99"/>
                  <a:gd name="T6" fmla="*/ 1 w 85"/>
                  <a:gd name="T7" fmla="*/ 13 h 99"/>
                  <a:gd name="T8" fmla="*/ 13 w 85"/>
                  <a:gd name="T9" fmla="*/ 47 h 99"/>
                  <a:gd name="T10" fmla="*/ 15 w 85"/>
                  <a:gd name="T11" fmla="*/ 49 h 99"/>
                  <a:gd name="T12" fmla="*/ 17 w 85"/>
                  <a:gd name="T13" fmla="*/ 49 h 99"/>
                  <a:gd name="T14" fmla="*/ 32 w 85"/>
                  <a:gd name="T15" fmla="*/ 42 h 99"/>
                  <a:gd name="T16" fmla="*/ 34 w 85"/>
                  <a:gd name="T17" fmla="*/ 39 h 99"/>
                  <a:gd name="T18" fmla="*/ 34 w 85"/>
                  <a:gd name="T19" fmla="*/ 36 h 99"/>
                  <a:gd name="T20" fmla="*/ 22 w 85"/>
                  <a:gd name="T21" fmla="*/ 2 h 99"/>
                  <a:gd name="T22" fmla="*/ 22 w 85"/>
                  <a:gd name="T23" fmla="*/ 1 h 99"/>
                  <a:gd name="T24" fmla="*/ 20 w 85"/>
                  <a:gd name="T25" fmla="*/ 0 h 99"/>
                  <a:gd name="T26" fmla="*/ 17 w 85"/>
                  <a:gd name="T27" fmla="*/ 0 h 99"/>
                  <a:gd name="T28" fmla="*/ 3 w 85"/>
                  <a:gd name="T29" fmla="*/ 8 h 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85"/>
                  <a:gd name="T46" fmla="*/ 0 h 99"/>
                  <a:gd name="T47" fmla="*/ 85 w 85"/>
                  <a:gd name="T48" fmla="*/ 99 h 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85" h="99">
                    <a:moveTo>
                      <a:pt x="6" y="15"/>
                    </a:moveTo>
                    <a:lnTo>
                      <a:pt x="2" y="21"/>
                    </a:lnTo>
                    <a:lnTo>
                      <a:pt x="0" y="23"/>
                    </a:lnTo>
                    <a:lnTo>
                      <a:pt x="2" y="27"/>
                    </a:lnTo>
                    <a:lnTo>
                      <a:pt x="31" y="95"/>
                    </a:lnTo>
                    <a:lnTo>
                      <a:pt x="37" y="99"/>
                    </a:lnTo>
                    <a:lnTo>
                      <a:pt x="43" y="99"/>
                    </a:lnTo>
                    <a:lnTo>
                      <a:pt x="80" y="85"/>
                    </a:lnTo>
                    <a:lnTo>
                      <a:pt x="85" y="78"/>
                    </a:lnTo>
                    <a:lnTo>
                      <a:pt x="85" y="72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49" y="0"/>
                    </a:lnTo>
                    <a:lnTo>
                      <a:pt x="41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C9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2" name="Freeform 416"/>
              <p:cNvSpPr>
                <a:spLocks/>
              </p:cNvSpPr>
              <p:nvPr/>
            </p:nvSpPr>
            <p:spPr bwMode="auto">
              <a:xfrm rot="2760634">
                <a:off x="3446" y="2704"/>
                <a:ext cx="50" cy="68"/>
              </a:xfrm>
              <a:custGeom>
                <a:avLst/>
                <a:gdLst>
                  <a:gd name="T0" fmla="*/ 3 w 80"/>
                  <a:gd name="T1" fmla="*/ 8 h 95"/>
                  <a:gd name="T2" fmla="*/ 2 w 80"/>
                  <a:gd name="T3" fmla="*/ 9 h 95"/>
                  <a:gd name="T4" fmla="*/ 1 w 80"/>
                  <a:gd name="T5" fmla="*/ 10 h 95"/>
                  <a:gd name="T6" fmla="*/ 0 w 80"/>
                  <a:gd name="T7" fmla="*/ 11 h 95"/>
                  <a:gd name="T8" fmla="*/ 1 w 80"/>
                  <a:gd name="T9" fmla="*/ 13 h 95"/>
                  <a:gd name="T10" fmla="*/ 12 w 80"/>
                  <a:gd name="T11" fmla="*/ 47 h 95"/>
                  <a:gd name="T12" fmla="*/ 13 w 80"/>
                  <a:gd name="T13" fmla="*/ 48 h 95"/>
                  <a:gd name="T14" fmla="*/ 14 w 80"/>
                  <a:gd name="T15" fmla="*/ 49 h 95"/>
                  <a:gd name="T16" fmla="*/ 16 w 80"/>
                  <a:gd name="T17" fmla="*/ 49 h 95"/>
                  <a:gd name="T18" fmla="*/ 30 w 80"/>
                  <a:gd name="T19" fmla="*/ 42 h 95"/>
                  <a:gd name="T20" fmla="*/ 31 w 80"/>
                  <a:gd name="T21" fmla="*/ 39 h 95"/>
                  <a:gd name="T22" fmla="*/ 31 w 80"/>
                  <a:gd name="T23" fmla="*/ 36 h 95"/>
                  <a:gd name="T24" fmla="*/ 21 w 80"/>
                  <a:gd name="T25" fmla="*/ 2 h 95"/>
                  <a:gd name="T26" fmla="*/ 18 w 80"/>
                  <a:gd name="T27" fmla="*/ 0 h 95"/>
                  <a:gd name="T28" fmla="*/ 15 w 80"/>
                  <a:gd name="T29" fmla="*/ 0 h 95"/>
                  <a:gd name="T30" fmla="*/ 3 w 80"/>
                  <a:gd name="T31" fmla="*/ 8 h 95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0"/>
                  <a:gd name="T49" fmla="*/ 0 h 95"/>
                  <a:gd name="T50" fmla="*/ 80 w 80"/>
                  <a:gd name="T51" fmla="*/ 95 h 95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0" h="95">
                    <a:moveTo>
                      <a:pt x="6" y="15"/>
                    </a:moveTo>
                    <a:lnTo>
                      <a:pt x="4" y="17"/>
                    </a:lnTo>
                    <a:lnTo>
                      <a:pt x="2" y="19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31" y="91"/>
                    </a:lnTo>
                    <a:lnTo>
                      <a:pt x="33" y="93"/>
                    </a:lnTo>
                    <a:lnTo>
                      <a:pt x="35" y="95"/>
                    </a:lnTo>
                    <a:lnTo>
                      <a:pt x="41" y="95"/>
                    </a:lnTo>
                    <a:lnTo>
                      <a:pt x="76" y="81"/>
                    </a:lnTo>
                    <a:lnTo>
                      <a:pt x="80" y="76"/>
                    </a:lnTo>
                    <a:lnTo>
                      <a:pt x="80" y="70"/>
                    </a:lnTo>
                    <a:lnTo>
                      <a:pt x="52" y="4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6" y="15"/>
                    </a:lnTo>
                    <a:close/>
                  </a:path>
                </a:pathLst>
              </a:custGeom>
              <a:solidFill>
                <a:srgbClr val="FFCA8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3" name="Freeform 417"/>
              <p:cNvSpPr>
                <a:spLocks/>
              </p:cNvSpPr>
              <p:nvPr/>
            </p:nvSpPr>
            <p:spPr bwMode="auto">
              <a:xfrm rot="2760634">
                <a:off x="3447" y="2706"/>
                <a:ext cx="48" cy="64"/>
              </a:xfrm>
              <a:custGeom>
                <a:avLst/>
                <a:gdLst>
                  <a:gd name="T0" fmla="*/ 3 w 76"/>
                  <a:gd name="T1" fmla="*/ 6 h 91"/>
                  <a:gd name="T2" fmla="*/ 1 w 76"/>
                  <a:gd name="T3" fmla="*/ 9 h 91"/>
                  <a:gd name="T4" fmla="*/ 0 w 76"/>
                  <a:gd name="T5" fmla="*/ 11 h 91"/>
                  <a:gd name="T6" fmla="*/ 1 w 76"/>
                  <a:gd name="T7" fmla="*/ 13 h 91"/>
                  <a:gd name="T8" fmla="*/ 11 w 76"/>
                  <a:gd name="T9" fmla="*/ 43 h 91"/>
                  <a:gd name="T10" fmla="*/ 13 w 76"/>
                  <a:gd name="T11" fmla="*/ 45 h 91"/>
                  <a:gd name="T12" fmla="*/ 16 w 76"/>
                  <a:gd name="T13" fmla="*/ 45 h 91"/>
                  <a:gd name="T14" fmla="*/ 28 w 76"/>
                  <a:gd name="T15" fmla="*/ 39 h 91"/>
                  <a:gd name="T16" fmla="*/ 30 w 76"/>
                  <a:gd name="T17" fmla="*/ 36 h 91"/>
                  <a:gd name="T18" fmla="*/ 30 w 76"/>
                  <a:gd name="T19" fmla="*/ 32 h 91"/>
                  <a:gd name="T20" fmla="*/ 20 w 76"/>
                  <a:gd name="T21" fmla="*/ 2 h 91"/>
                  <a:gd name="T22" fmla="*/ 17 w 76"/>
                  <a:gd name="T23" fmla="*/ 0 h 91"/>
                  <a:gd name="T24" fmla="*/ 15 w 76"/>
                  <a:gd name="T25" fmla="*/ 0 h 91"/>
                  <a:gd name="T26" fmla="*/ 3 w 76"/>
                  <a:gd name="T27" fmla="*/ 6 h 91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6"/>
                  <a:gd name="T43" fmla="*/ 0 h 91"/>
                  <a:gd name="T44" fmla="*/ 76 w 76"/>
                  <a:gd name="T45" fmla="*/ 91 h 91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6" h="91">
                    <a:moveTo>
                      <a:pt x="6" y="13"/>
                    </a:moveTo>
                    <a:lnTo>
                      <a:pt x="2" y="19"/>
                    </a:lnTo>
                    <a:lnTo>
                      <a:pt x="0" y="21"/>
                    </a:lnTo>
                    <a:lnTo>
                      <a:pt x="2" y="25"/>
                    </a:lnTo>
                    <a:lnTo>
                      <a:pt x="29" y="87"/>
                    </a:lnTo>
                    <a:lnTo>
                      <a:pt x="33" y="91"/>
                    </a:lnTo>
                    <a:lnTo>
                      <a:pt x="39" y="91"/>
                    </a:lnTo>
                    <a:lnTo>
                      <a:pt x="72" y="79"/>
                    </a:lnTo>
                    <a:lnTo>
                      <a:pt x="76" y="72"/>
                    </a:lnTo>
                    <a:lnTo>
                      <a:pt x="76" y="66"/>
                    </a:lnTo>
                    <a:lnTo>
                      <a:pt x="50" y="4"/>
                    </a:lnTo>
                    <a:lnTo>
                      <a:pt x="43" y="0"/>
                    </a:lnTo>
                    <a:lnTo>
                      <a:pt x="37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CA83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4" name="Freeform 418"/>
              <p:cNvSpPr>
                <a:spLocks/>
              </p:cNvSpPr>
              <p:nvPr/>
            </p:nvSpPr>
            <p:spPr bwMode="auto">
              <a:xfrm rot="2760634">
                <a:off x="3448" y="2707"/>
                <a:ext cx="46" cy="62"/>
              </a:xfrm>
              <a:custGeom>
                <a:avLst/>
                <a:gdLst>
                  <a:gd name="T0" fmla="*/ 3 w 72"/>
                  <a:gd name="T1" fmla="*/ 6 h 87"/>
                  <a:gd name="T2" fmla="*/ 1 w 72"/>
                  <a:gd name="T3" fmla="*/ 9 h 87"/>
                  <a:gd name="T4" fmla="*/ 0 w 72"/>
                  <a:gd name="T5" fmla="*/ 11 h 87"/>
                  <a:gd name="T6" fmla="*/ 1 w 72"/>
                  <a:gd name="T7" fmla="*/ 11 h 87"/>
                  <a:gd name="T8" fmla="*/ 11 w 72"/>
                  <a:gd name="T9" fmla="*/ 42 h 87"/>
                  <a:gd name="T10" fmla="*/ 13 w 72"/>
                  <a:gd name="T11" fmla="*/ 44 h 87"/>
                  <a:gd name="T12" fmla="*/ 15 w 72"/>
                  <a:gd name="T13" fmla="*/ 44 h 87"/>
                  <a:gd name="T14" fmla="*/ 27 w 72"/>
                  <a:gd name="T15" fmla="*/ 38 h 87"/>
                  <a:gd name="T16" fmla="*/ 29 w 72"/>
                  <a:gd name="T17" fmla="*/ 36 h 87"/>
                  <a:gd name="T18" fmla="*/ 29 w 72"/>
                  <a:gd name="T19" fmla="*/ 33 h 87"/>
                  <a:gd name="T20" fmla="*/ 20 w 72"/>
                  <a:gd name="T21" fmla="*/ 2 h 87"/>
                  <a:gd name="T22" fmla="*/ 17 w 72"/>
                  <a:gd name="T23" fmla="*/ 0 h 87"/>
                  <a:gd name="T24" fmla="*/ 14 w 72"/>
                  <a:gd name="T25" fmla="*/ 0 h 87"/>
                  <a:gd name="T26" fmla="*/ 3 w 72"/>
                  <a:gd name="T27" fmla="*/ 6 h 87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72"/>
                  <a:gd name="T43" fmla="*/ 0 h 87"/>
                  <a:gd name="T44" fmla="*/ 72 w 72"/>
                  <a:gd name="T45" fmla="*/ 87 h 87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72" h="87">
                    <a:moveTo>
                      <a:pt x="6" y="13"/>
                    </a:moveTo>
                    <a:lnTo>
                      <a:pt x="2" y="17"/>
                    </a:lnTo>
                    <a:lnTo>
                      <a:pt x="0" y="21"/>
                    </a:lnTo>
                    <a:lnTo>
                      <a:pt x="2" y="23"/>
                    </a:lnTo>
                    <a:lnTo>
                      <a:pt x="27" y="83"/>
                    </a:lnTo>
                    <a:lnTo>
                      <a:pt x="31" y="87"/>
                    </a:lnTo>
                    <a:lnTo>
                      <a:pt x="37" y="87"/>
                    </a:lnTo>
                    <a:lnTo>
                      <a:pt x="68" y="75"/>
                    </a:lnTo>
                    <a:lnTo>
                      <a:pt x="72" y="70"/>
                    </a:lnTo>
                    <a:lnTo>
                      <a:pt x="72" y="64"/>
                    </a:lnTo>
                    <a:lnTo>
                      <a:pt x="48" y="4"/>
                    </a:lnTo>
                    <a:lnTo>
                      <a:pt x="41" y="0"/>
                    </a:lnTo>
                    <a:lnTo>
                      <a:pt x="35" y="0"/>
                    </a:lnTo>
                    <a:lnTo>
                      <a:pt x="6" y="13"/>
                    </a:lnTo>
                    <a:close/>
                  </a:path>
                </a:pathLst>
              </a:custGeom>
              <a:solidFill>
                <a:srgbClr val="FFCB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5" name="Freeform 419"/>
              <p:cNvSpPr>
                <a:spLocks/>
              </p:cNvSpPr>
              <p:nvPr/>
            </p:nvSpPr>
            <p:spPr bwMode="auto">
              <a:xfrm rot="2760634">
                <a:off x="3449" y="2708"/>
                <a:ext cx="45" cy="61"/>
              </a:xfrm>
              <a:custGeom>
                <a:avLst/>
                <a:gdLst>
                  <a:gd name="T0" fmla="*/ 2 w 70"/>
                  <a:gd name="T1" fmla="*/ 8 h 85"/>
                  <a:gd name="T2" fmla="*/ 1 w 70"/>
                  <a:gd name="T3" fmla="*/ 9 h 85"/>
                  <a:gd name="T4" fmla="*/ 0 w 70"/>
                  <a:gd name="T5" fmla="*/ 10 h 85"/>
                  <a:gd name="T6" fmla="*/ 0 w 70"/>
                  <a:gd name="T7" fmla="*/ 13 h 85"/>
                  <a:gd name="T8" fmla="*/ 11 w 70"/>
                  <a:gd name="T9" fmla="*/ 42 h 85"/>
                  <a:gd name="T10" fmla="*/ 12 w 70"/>
                  <a:gd name="T11" fmla="*/ 43 h 85"/>
                  <a:gd name="T12" fmla="*/ 13 w 70"/>
                  <a:gd name="T13" fmla="*/ 44 h 85"/>
                  <a:gd name="T14" fmla="*/ 15 w 70"/>
                  <a:gd name="T15" fmla="*/ 44 h 85"/>
                  <a:gd name="T16" fmla="*/ 27 w 70"/>
                  <a:gd name="T17" fmla="*/ 37 h 85"/>
                  <a:gd name="T18" fmla="*/ 29 w 70"/>
                  <a:gd name="T19" fmla="*/ 35 h 85"/>
                  <a:gd name="T20" fmla="*/ 29 w 70"/>
                  <a:gd name="T21" fmla="*/ 32 h 85"/>
                  <a:gd name="T22" fmla="*/ 19 w 70"/>
                  <a:gd name="T23" fmla="*/ 3 h 85"/>
                  <a:gd name="T24" fmla="*/ 17 w 70"/>
                  <a:gd name="T25" fmla="*/ 1 h 85"/>
                  <a:gd name="T26" fmla="*/ 15 w 70"/>
                  <a:gd name="T27" fmla="*/ 0 h 85"/>
                  <a:gd name="T28" fmla="*/ 2 w 70"/>
                  <a:gd name="T29" fmla="*/ 8 h 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70"/>
                  <a:gd name="T46" fmla="*/ 0 h 85"/>
                  <a:gd name="T47" fmla="*/ 70 w 70"/>
                  <a:gd name="T48" fmla="*/ 85 h 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70" h="85">
                    <a:moveTo>
                      <a:pt x="4" y="15"/>
                    </a:moveTo>
                    <a:lnTo>
                      <a:pt x="2" y="17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7" y="81"/>
                    </a:lnTo>
                    <a:lnTo>
                      <a:pt x="29" y="83"/>
                    </a:lnTo>
                    <a:lnTo>
                      <a:pt x="31" y="85"/>
                    </a:lnTo>
                    <a:lnTo>
                      <a:pt x="37" y="85"/>
                    </a:lnTo>
                    <a:lnTo>
                      <a:pt x="66" y="72"/>
                    </a:lnTo>
                    <a:lnTo>
                      <a:pt x="70" y="68"/>
                    </a:lnTo>
                    <a:lnTo>
                      <a:pt x="70" y="62"/>
                    </a:lnTo>
                    <a:lnTo>
                      <a:pt x="46" y="6"/>
                    </a:lnTo>
                    <a:lnTo>
                      <a:pt x="41" y="2"/>
                    </a:lnTo>
                    <a:lnTo>
                      <a:pt x="35" y="0"/>
                    </a:lnTo>
                    <a:lnTo>
                      <a:pt x="4" y="15"/>
                    </a:lnTo>
                    <a:close/>
                  </a:path>
                </a:pathLst>
              </a:custGeom>
              <a:solidFill>
                <a:srgbClr val="FFCC8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6" name="Freeform 420"/>
              <p:cNvSpPr>
                <a:spLocks/>
              </p:cNvSpPr>
              <p:nvPr/>
            </p:nvSpPr>
            <p:spPr bwMode="auto">
              <a:xfrm rot="2760634">
                <a:off x="3453" y="2713"/>
                <a:ext cx="36" cy="49"/>
              </a:xfrm>
              <a:custGeom>
                <a:avLst/>
                <a:gdLst>
                  <a:gd name="T0" fmla="*/ 2 w 56"/>
                  <a:gd name="T1" fmla="*/ 5 h 68"/>
                  <a:gd name="T2" fmla="*/ 0 w 56"/>
                  <a:gd name="T3" fmla="*/ 7 h 68"/>
                  <a:gd name="T4" fmla="*/ 0 w 56"/>
                  <a:gd name="T5" fmla="*/ 9 h 68"/>
                  <a:gd name="T6" fmla="*/ 9 w 56"/>
                  <a:gd name="T7" fmla="*/ 35 h 68"/>
                  <a:gd name="T8" fmla="*/ 10 w 56"/>
                  <a:gd name="T9" fmla="*/ 35 h 68"/>
                  <a:gd name="T10" fmla="*/ 12 w 56"/>
                  <a:gd name="T11" fmla="*/ 35 h 68"/>
                  <a:gd name="T12" fmla="*/ 23 w 56"/>
                  <a:gd name="T13" fmla="*/ 31 h 68"/>
                  <a:gd name="T14" fmla="*/ 23 w 56"/>
                  <a:gd name="T15" fmla="*/ 29 h 68"/>
                  <a:gd name="T16" fmla="*/ 23 w 56"/>
                  <a:gd name="T17" fmla="*/ 27 h 68"/>
                  <a:gd name="T18" fmla="*/ 15 w 56"/>
                  <a:gd name="T19" fmla="*/ 2 h 68"/>
                  <a:gd name="T20" fmla="*/ 14 w 56"/>
                  <a:gd name="T21" fmla="*/ 1 h 68"/>
                  <a:gd name="T22" fmla="*/ 12 w 56"/>
                  <a:gd name="T23" fmla="*/ 0 h 68"/>
                  <a:gd name="T24" fmla="*/ 2 w 56"/>
                  <a:gd name="T25" fmla="*/ 5 h 68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6"/>
                  <a:gd name="T40" fmla="*/ 0 h 68"/>
                  <a:gd name="T41" fmla="*/ 56 w 56"/>
                  <a:gd name="T42" fmla="*/ 68 h 68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6" h="68">
                    <a:moveTo>
                      <a:pt x="5" y="10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1" y="66"/>
                    </a:lnTo>
                    <a:lnTo>
                      <a:pt x="25" y="68"/>
                    </a:lnTo>
                    <a:lnTo>
                      <a:pt x="29" y="68"/>
                    </a:lnTo>
                    <a:lnTo>
                      <a:pt x="54" y="59"/>
                    </a:lnTo>
                    <a:lnTo>
                      <a:pt x="56" y="55"/>
                    </a:lnTo>
                    <a:lnTo>
                      <a:pt x="56" y="51"/>
                    </a:lnTo>
                    <a:lnTo>
                      <a:pt x="38" y="4"/>
                    </a:lnTo>
                    <a:lnTo>
                      <a:pt x="33" y="2"/>
                    </a:lnTo>
                    <a:lnTo>
                      <a:pt x="29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E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7" name="Freeform 421"/>
              <p:cNvSpPr>
                <a:spLocks/>
              </p:cNvSpPr>
              <p:nvPr/>
            </p:nvSpPr>
            <p:spPr bwMode="auto">
              <a:xfrm rot="2760634">
                <a:off x="3455" y="2716"/>
                <a:ext cx="34" cy="45"/>
              </a:xfrm>
              <a:custGeom>
                <a:avLst/>
                <a:gdLst>
                  <a:gd name="T0" fmla="*/ 2 w 54"/>
                  <a:gd name="T1" fmla="*/ 5 h 64"/>
                  <a:gd name="T2" fmla="*/ 0 w 54"/>
                  <a:gd name="T3" fmla="*/ 7 h 64"/>
                  <a:gd name="T4" fmla="*/ 0 w 54"/>
                  <a:gd name="T5" fmla="*/ 9 h 64"/>
                  <a:gd name="T6" fmla="*/ 8 w 54"/>
                  <a:gd name="T7" fmla="*/ 30 h 64"/>
                  <a:gd name="T8" fmla="*/ 9 w 54"/>
                  <a:gd name="T9" fmla="*/ 32 h 64"/>
                  <a:gd name="T10" fmla="*/ 11 w 54"/>
                  <a:gd name="T11" fmla="*/ 32 h 64"/>
                  <a:gd name="T12" fmla="*/ 21 w 54"/>
                  <a:gd name="T13" fmla="*/ 27 h 64"/>
                  <a:gd name="T14" fmla="*/ 21 w 54"/>
                  <a:gd name="T15" fmla="*/ 25 h 64"/>
                  <a:gd name="T16" fmla="*/ 21 w 54"/>
                  <a:gd name="T17" fmla="*/ 23 h 64"/>
                  <a:gd name="T18" fmla="*/ 14 w 54"/>
                  <a:gd name="T19" fmla="*/ 2 h 64"/>
                  <a:gd name="T20" fmla="*/ 13 w 54"/>
                  <a:gd name="T21" fmla="*/ 1 h 64"/>
                  <a:gd name="T22" fmla="*/ 11 w 54"/>
                  <a:gd name="T23" fmla="*/ 0 h 64"/>
                  <a:gd name="T24" fmla="*/ 2 w 54"/>
                  <a:gd name="T25" fmla="*/ 5 h 6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4"/>
                  <a:gd name="T40" fmla="*/ 0 h 64"/>
                  <a:gd name="T41" fmla="*/ 54 w 54"/>
                  <a:gd name="T42" fmla="*/ 64 h 6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4" h="64">
                    <a:moveTo>
                      <a:pt x="5" y="10"/>
                    </a:moveTo>
                    <a:lnTo>
                      <a:pt x="0" y="14"/>
                    </a:lnTo>
                    <a:lnTo>
                      <a:pt x="0" y="18"/>
                    </a:lnTo>
                    <a:lnTo>
                      <a:pt x="21" y="61"/>
                    </a:lnTo>
                    <a:lnTo>
                      <a:pt x="23" y="64"/>
                    </a:lnTo>
                    <a:lnTo>
                      <a:pt x="29" y="64"/>
                    </a:lnTo>
                    <a:lnTo>
                      <a:pt x="52" y="55"/>
                    </a:lnTo>
                    <a:lnTo>
                      <a:pt x="54" y="51"/>
                    </a:lnTo>
                    <a:lnTo>
                      <a:pt x="54" y="47"/>
                    </a:lnTo>
                    <a:lnTo>
                      <a:pt x="36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E88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8" name="Freeform 422"/>
              <p:cNvSpPr>
                <a:spLocks/>
              </p:cNvSpPr>
              <p:nvPr/>
            </p:nvSpPr>
            <p:spPr bwMode="auto">
              <a:xfrm rot="2760634">
                <a:off x="3455" y="2717"/>
                <a:ext cx="33" cy="42"/>
              </a:xfrm>
              <a:custGeom>
                <a:avLst/>
                <a:gdLst>
                  <a:gd name="T0" fmla="*/ 2 w 52"/>
                  <a:gd name="T1" fmla="*/ 5 h 59"/>
                  <a:gd name="T2" fmla="*/ 0 w 52"/>
                  <a:gd name="T3" fmla="*/ 6 h 59"/>
                  <a:gd name="T4" fmla="*/ 0 w 52"/>
                  <a:gd name="T5" fmla="*/ 8 h 59"/>
                  <a:gd name="T6" fmla="*/ 8 w 52"/>
                  <a:gd name="T7" fmla="*/ 29 h 59"/>
                  <a:gd name="T8" fmla="*/ 10 w 52"/>
                  <a:gd name="T9" fmla="*/ 30 h 59"/>
                  <a:gd name="T10" fmla="*/ 11 w 52"/>
                  <a:gd name="T11" fmla="*/ 30 h 59"/>
                  <a:gd name="T12" fmla="*/ 20 w 52"/>
                  <a:gd name="T13" fmla="*/ 26 h 59"/>
                  <a:gd name="T14" fmla="*/ 21 w 52"/>
                  <a:gd name="T15" fmla="*/ 25 h 59"/>
                  <a:gd name="T16" fmla="*/ 21 w 52"/>
                  <a:gd name="T17" fmla="*/ 23 h 59"/>
                  <a:gd name="T18" fmla="*/ 13 w 52"/>
                  <a:gd name="T19" fmla="*/ 2 h 59"/>
                  <a:gd name="T20" fmla="*/ 13 w 52"/>
                  <a:gd name="T21" fmla="*/ 1 h 59"/>
                  <a:gd name="T22" fmla="*/ 11 w 52"/>
                  <a:gd name="T23" fmla="*/ 0 h 59"/>
                  <a:gd name="T24" fmla="*/ 2 w 52"/>
                  <a:gd name="T25" fmla="*/ 5 h 5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2"/>
                  <a:gd name="T40" fmla="*/ 0 h 59"/>
                  <a:gd name="T41" fmla="*/ 52 w 52"/>
                  <a:gd name="T42" fmla="*/ 59 h 5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2" h="59">
                    <a:moveTo>
                      <a:pt x="5" y="10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19" y="57"/>
                    </a:lnTo>
                    <a:lnTo>
                      <a:pt x="23" y="59"/>
                    </a:lnTo>
                    <a:lnTo>
                      <a:pt x="27" y="59"/>
                    </a:lnTo>
                    <a:lnTo>
                      <a:pt x="50" y="51"/>
                    </a:lnTo>
                    <a:lnTo>
                      <a:pt x="52" y="49"/>
                    </a:lnTo>
                    <a:lnTo>
                      <a:pt x="52" y="45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27" y="0"/>
                    </a:ln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FFC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19" name="Freeform 423"/>
              <p:cNvSpPr>
                <a:spLocks/>
              </p:cNvSpPr>
              <p:nvPr/>
            </p:nvSpPr>
            <p:spPr bwMode="auto">
              <a:xfrm rot="2760634">
                <a:off x="3456" y="2718"/>
                <a:ext cx="30" cy="40"/>
              </a:xfrm>
              <a:custGeom>
                <a:avLst/>
                <a:gdLst>
                  <a:gd name="T0" fmla="*/ 2 w 47"/>
                  <a:gd name="T1" fmla="*/ 4 h 57"/>
                  <a:gd name="T2" fmla="*/ 0 w 47"/>
                  <a:gd name="T3" fmla="*/ 6 h 57"/>
                  <a:gd name="T4" fmla="*/ 0 w 47"/>
                  <a:gd name="T5" fmla="*/ 8 h 57"/>
                  <a:gd name="T6" fmla="*/ 7 w 47"/>
                  <a:gd name="T7" fmla="*/ 26 h 57"/>
                  <a:gd name="T8" fmla="*/ 8 w 47"/>
                  <a:gd name="T9" fmla="*/ 28 h 57"/>
                  <a:gd name="T10" fmla="*/ 10 w 47"/>
                  <a:gd name="T11" fmla="*/ 28 h 57"/>
                  <a:gd name="T12" fmla="*/ 19 w 47"/>
                  <a:gd name="T13" fmla="*/ 24 h 57"/>
                  <a:gd name="T14" fmla="*/ 19 w 47"/>
                  <a:gd name="T15" fmla="*/ 22 h 57"/>
                  <a:gd name="T16" fmla="*/ 19 w 47"/>
                  <a:gd name="T17" fmla="*/ 20 h 57"/>
                  <a:gd name="T18" fmla="*/ 12 w 47"/>
                  <a:gd name="T19" fmla="*/ 2 h 57"/>
                  <a:gd name="T20" fmla="*/ 11 w 47"/>
                  <a:gd name="T21" fmla="*/ 0 h 57"/>
                  <a:gd name="T22" fmla="*/ 10 w 47"/>
                  <a:gd name="T23" fmla="*/ 0 h 57"/>
                  <a:gd name="T24" fmla="*/ 2 w 47"/>
                  <a:gd name="T25" fmla="*/ 4 h 5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7"/>
                  <a:gd name="T40" fmla="*/ 0 h 57"/>
                  <a:gd name="T41" fmla="*/ 47 w 47"/>
                  <a:gd name="T42" fmla="*/ 57 h 5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7" h="57">
                    <a:moveTo>
                      <a:pt x="4" y="8"/>
                    </a:moveTo>
                    <a:lnTo>
                      <a:pt x="0" y="12"/>
                    </a:lnTo>
                    <a:lnTo>
                      <a:pt x="0" y="16"/>
                    </a:lnTo>
                    <a:lnTo>
                      <a:pt x="18" y="53"/>
                    </a:lnTo>
                    <a:lnTo>
                      <a:pt x="20" y="57"/>
                    </a:lnTo>
                    <a:lnTo>
                      <a:pt x="24" y="57"/>
                    </a:lnTo>
                    <a:lnTo>
                      <a:pt x="45" y="49"/>
                    </a:lnTo>
                    <a:lnTo>
                      <a:pt x="47" y="45"/>
                    </a:lnTo>
                    <a:lnTo>
                      <a:pt x="47" y="41"/>
                    </a:lnTo>
                    <a:lnTo>
                      <a:pt x="30" y="4"/>
                    </a:lnTo>
                    <a:lnTo>
                      <a:pt x="28" y="0"/>
                    </a:lnTo>
                    <a:lnTo>
                      <a:pt x="24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CF89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0" name="Freeform 424"/>
              <p:cNvSpPr>
                <a:spLocks/>
              </p:cNvSpPr>
              <p:nvPr/>
            </p:nvSpPr>
            <p:spPr bwMode="auto">
              <a:xfrm rot="2760634">
                <a:off x="3458" y="2720"/>
                <a:ext cx="28" cy="38"/>
              </a:xfrm>
              <a:custGeom>
                <a:avLst/>
                <a:gdLst>
                  <a:gd name="T0" fmla="*/ 1 w 45"/>
                  <a:gd name="T1" fmla="*/ 4 h 53"/>
                  <a:gd name="T2" fmla="*/ 0 w 45"/>
                  <a:gd name="T3" fmla="*/ 6 h 53"/>
                  <a:gd name="T4" fmla="*/ 0 w 45"/>
                  <a:gd name="T5" fmla="*/ 7 h 53"/>
                  <a:gd name="T6" fmla="*/ 6 w 45"/>
                  <a:gd name="T7" fmla="*/ 25 h 53"/>
                  <a:gd name="T8" fmla="*/ 7 w 45"/>
                  <a:gd name="T9" fmla="*/ 27 h 53"/>
                  <a:gd name="T10" fmla="*/ 9 w 45"/>
                  <a:gd name="T11" fmla="*/ 27 h 53"/>
                  <a:gd name="T12" fmla="*/ 16 w 45"/>
                  <a:gd name="T13" fmla="*/ 23 h 53"/>
                  <a:gd name="T14" fmla="*/ 17 w 45"/>
                  <a:gd name="T15" fmla="*/ 22 h 53"/>
                  <a:gd name="T16" fmla="*/ 17 w 45"/>
                  <a:gd name="T17" fmla="*/ 20 h 53"/>
                  <a:gd name="T18" fmla="*/ 11 w 45"/>
                  <a:gd name="T19" fmla="*/ 2 h 53"/>
                  <a:gd name="T20" fmla="*/ 10 w 45"/>
                  <a:gd name="T21" fmla="*/ 0 h 53"/>
                  <a:gd name="T22" fmla="*/ 9 w 45"/>
                  <a:gd name="T23" fmla="*/ 0 h 53"/>
                  <a:gd name="T24" fmla="*/ 1 w 45"/>
                  <a:gd name="T25" fmla="*/ 4 h 5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53"/>
                  <a:gd name="T41" fmla="*/ 45 w 45"/>
                  <a:gd name="T42" fmla="*/ 53 h 5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53">
                    <a:moveTo>
                      <a:pt x="4" y="8"/>
                    </a:moveTo>
                    <a:lnTo>
                      <a:pt x="0" y="12"/>
                    </a:lnTo>
                    <a:lnTo>
                      <a:pt x="0" y="14"/>
                    </a:lnTo>
                    <a:lnTo>
                      <a:pt x="16" y="49"/>
                    </a:lnTo>
                    <a:lnTo>
                      <a:pt x="18" y="53"/>
                    </a:lnTo>
                    <a:lnTo>
                      <a:pt x="22" y="53"/>
                    </a:lnTo>
                    <a:lnTo>
                      <a:pt x="41" y="45"/>
                    </a:lnTo>
                    <a:lnTo>
                      <a:pt x="45" y="43"/>
                    </a:lnTo>
                    <a:lnTo>
                      <a:pt x="45" y="39"/>
                    </a:lnTo>
                    <a:lnTo>
                      <a:pt x="28" y="4"/>
                    </a:lnTo>
                    <a:lnTo>
                      <a:pt x="26" y="0"/>
                    </a:lnTo>
                    <a:lnTo>
                      <a:pt x="22" y="0"/>
                    </a:ln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FFCF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1" name="Freeform 425"/>
              <p:cNvSpPr>
                <a:spLocks/>
              </p:cNvSpPr>
              <p:nvPr/>
            </p:nvSpPr>
            <p:spPr bwMode="auto">
              <a:xfrm rot="2760634">
                <a:off x="3459" y="2722"/>
                <a:ext cx="26" cy="34"/>
              </a:xfrm>
              <a:custGeom>
                <a:avLst/>
                <a:gdLst>
                  <a:gd name="T0" fmla="*/ 1 w 41"/>
                  <a:gd name="T1" fmla="*/ 4 h 49"/>
                  <a:gd name="T2" fmla="*/ 0 w 41"/>
                  <a:gd name="T3" fmla="*/ 5 h 49"/>
                  <a:gd name="T4" fmla="*/ 0 w 41"/>
                  <a:gd name="T5" fmla="*/ 7 h 49"/>
                  <a:gd name="T6" fmla="*/ 6 w 41"/>
                  <a:gd name="T7" fmla="*/ 23 h 49"/>
                  <a:gd name="T8" fmla="*/ 7 w 41"/>
                  <a:gd name="T9" fmla="*/ 24 h 49"/>
                  <a:gd name="T10" fmla="*/ 8 w 41"/>
                  <a:gd name="T11" fmla="*/ 24 h 49"/>
                  <a:gd name="T12" fmla="*/ 15 w 41"/>
                  <a:gd name="T13" fmla="*/ 19 h 49"/>
                  <a:gd name="T14" fmla="*/ 16 w 41"/>
                  <a:gd name="T15" fmla="*/ 19 h 49"/>
                  <a:gd name="T16" fmla="*/ 16 w 41"/>
                  <a:gd name="T17" fmla="*/ 17 h 49"/>
                  <a:gd name="T18" fmla="*/ 10 w 41"/>
                  <a:gd name="T19" fmla="*/ 2 h 49"/>
                  <a:gd name="T20" fmla="*/ 10 w 41"/>
                  <a:gd name="T21" fmla="*/ 0 h 49"/>
                  <a:gd name="T22" fmla="*/ 8 w 41"/>
                  <a:gd name="T23" fmla="*/ 0 h 49"/>
                  <a:gd name="T24" fmla="*/ 1 w 41"/>
                  <a:gd name="T25" fmla="*/ 4 h 4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1"/>
                  <a:gd name="T40" fmla="*/ 0 h 49"/>
                  <a:gd name="T41" fmla="*/ 41 w 41"/>
                  <a:gd name="T42" fmla="*/ 49 h 4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1" h="49">
                    <a:moveTo>
                      <a:pt x="2" y="8"/>
                    </a:moveTo>
                    <a:lnTo>
                      <a:pt x="0" y="10"/>
                    </a:lnTo>
                    <a:lnTo>
                      <a:pt x="0" y="14"/>
                    </a:lnTo>
                    <a:lnTo>
                      <a:pt x="14" y="47"/>
                    </a:lnTo>
                    <a:lnTo>
                      <a:pt x="18" y="49"/>
                    </a:lnTo>
                    <a:lnTo>
                      <a:pt x="20" y="49"/>
                    </a:lnTo>
                    <a:lnTo>
                      <a:pt x="37" y="41"/>
                    </a:lnTo>
                    <a:lnTo>
                      <a:pt x="41" y="39"/>
                    </a:lnTo>
                    <a:lnTo>
                      <a:pt x="41" y="35"/>
                    </a:lnTo>
                    <a:lnTo>
                      <a:pt x="26" y="4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D08A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2" name="Freeform 426"/>
              <p:cNvSpPr>
                <a:spLocks/>
              </p:cNvSpPr>
              <p:nvPr/>
            </p:nvSpPr>
            <p:spPr bwMode="auto">
              <a:xfrm rot="2760634">
                <a:off x="3460" y="2723"/>
                <a:ext cx="24" cy="32"/>
              </a:xfrm>
              <a:custGeom>
                <a:avLst/>
                <a:gdLst>
                  <a:gd name="T0" fmla="*/ 1 w 37"/>
                  <a:gd name="T1" fmla="*/ 4 h 45"/>
                  <a:gd name="T2" fmla="*/ 0 w 37"/>
                  <a:gd name="T3" fmla="*/ 5 h 45"/>
                  <a:gd name="T4" fmla="*/ 0 w 37"/>
                  <a:gd name="T5" fmla="*/ 6 h 45"/>
                  <a:gd name="T6" fmla="*/ 6 w 37"/>
                  <a:gd name="T7" fmla="*/ 22 h 45"/>
                  <a:gd name="T8" fmla="*/ 6 w 37"/>
                  <a:gd name="T9" fmla="*/ 23 h 45"/>
                  <a:gd name="T10" fmla="*/ 8 w 37"/>
                  <a:gd name="T11" fmla="*/ 23 h 45"/>
                  <a:gd name="T12" fmla="*/ 15 w 37"/>
                  <a:gd name="T13" fmla="*/ 20 h 45"/>
                  <a:gd name="T14" fmla="*/ 16 w 37"/>
                  <a:gd name="T15" fmla="*/ 18 h 45"/>
                  <a:gd name="T16" fmla="*/ 16 w 37"/>
                  <a:gd name="T17" fmla="*/ 16 h 45"/>
                  <a:gd name="T18" fmla="*/ 9 w 37"/>
                  <a:gd name="T19" fmla="*/ 1 h 45"/>
                  <a:gd name="T20" fmla="*/ 8 w 37"/>
                  <a:gd name="T21" fmla="*/ 0 h 45"/>
                  <a:gd name="T22" fmla="*/ 8 w 37"/>
                  <a:gd name="T23" fmla="*/ 0 h 45"/>
                  <a:gd name="T24" fmla="*/ 1 w 37"/>
                  <a:gd name="T25" fmla="*/ 4 h 4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5"/>
                  <a:gd name="T41" fmla="*/ 37 w 37"/>
                  <a:gd name="T42" fmla="*/ 45 h 4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5">
                    <a:moveTo>
                      <a:pt x="2" y="8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14" y="43"/>
                    </a:lnTo>
                    <a:lnTo>
                      <a:pt x="16" y="45"/>
                    </a:lnTo>
                    <a:lnTo>
                      <a:pt x="18" y="45"/>
                    </a:lnTo>
                    <a:lnTo>
                      <a:pt x="35" y="39"/>
                    </a:lnTo>
                    <a:lnTo>
                      <a:pt x="37" y="37"/>
                    </a:lnTo>
                    <a:lnTo>
                      <a:pt x="37" y="33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" y="8"/>
                    </a:lnTo>
                    <a:close/>
                  </a:path>
                </a:pathLst>
              </a:custGeom>
              <a:solidFill>
                <a:srgbClr val="FFD0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3" name="Freeform 427"/>
              <p:cNvSpPr>
                <a:spLocks/>
              </p:cNvSpPr>
              <p:nvPr/>
            </p:nvSpPr>
            <p:spPr bwMode="auto">
              <a:xfrm rot="2760634">
                <a:off x="3460" y="2724"/>
                <a:ext cx="24" cy="30"/>
              </a:xfrm>
              <a:custGeom>
                <a:avLst/>
                <a:gdLst>
                  <a:gd name="T0" fmla="*/ 1 w 37"/>
                  <a:gd name="T1" fmla="*/ 3 h 41"/>
                  <a:gd name="T2" fmla="*/ 0 w 37"/>
                  <a:gd name="T3" fmla="*/ 5 h 41"/>
                  <a:gd name="T4" fmla="*/ 0 w 37"/>
                  <a:gd name="T5" fmla="*/ 7 h 41"/>
                  <a:gd name="T6" fmla="*/ 6 w 37"/>
                  <a:gd name="T7" fmla="*/ 21 h 41"/>
                  <a:gd name="T8" fmla="*/ 6 w 37"/>
                  <a:gd name="T9" fmla="*/ 22 h 41"/>
                  <a:gd name="T10" fmla="*/ 8 w 37"/>
                  <a:gd name="T11" fmla="*/ 22 h 41"/>
                  <a:gd name="T12" fmla="*/ 15 w 37"/>
                  <a:gd name="T13" fmla="*/ 19 h 41"/>
                  <a:gd name="T14" fmla="*/ 16 w 37"/>
                  <a:gd name="T15" fmla="*/ 18 h 41"/>
                  <a:gd name="T16" fmla="*/ 16 w 37"/>
                  <a:gd name="T17" fmla="*/ 15 h 41"/>
                  <a:gd name="T18" fmla="*/ 9 w 37"/>
                  <a:gd name="T19" fmla="*/ 1 h 41"/>
                  <a:gd name="T20" fmla="*/ 8 w 37"/>
                  <a:gd name="T21" fmla="*/ 0 h 41"/>
                  <a:gd name="T22" fmla="*/ 8 w 37"/>
                  <a:gd name="T23" fmla="*/ 0 h 41"/>
                  <a:gd name="T24" fmla="*/ 1 w 37"/>
                  <a:gd name="T25" fmla="*/ 3 h 4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7"/>
                  <a:gd name="T40" fmla="*/ 0 h 41"/>
                  <a:gd name="T41" fmla="*/ 37 w 37"/>
                  <a:gd name="T42" fmla="*/ 41 h 4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7" h="41">
                    <a:moveTo>
                      <a:pt x="2" y="6"/>
                    </a:moveTo>
                    <a:lnTo>
                      <a:pt x="0" y="10"/>
                    </a:lnTo>
                    <a:lnTo>
                      <a:pt x="0" y="12"/>
                    </a:lnTo>
                    <a:lnTo>
                      <a:pt x="14" y="39"/>
                    </a:lnTo>
                    <a:lnTo>
                      <a:pt x="16" y="41"/>
                    </a:lnTo>
                    <a:lnTo>
                      <a:pt x="18" y="41"/>
                    </a:lnTo>
                    <a:lnTo>
                      <a:pt x="35" y="35"/>
                    </a:lnTo>
                    <a:lnTo>
                      <a:pt x="37" y="33"/>
                    </a:lnTo>
                    <a:lnTo>
                      <a:pt x="37" y="29"/>
                    </a:lnTo>
                    <a:lnTo>
                      <a:pt x="22" y="2"/>
                    </a:lnTo>
                    <a:lnTo>
                      <a:pt x="20" y="0"/>
                    </a:lnTo>
                    <a:lnTo>
                      <a:pt x="18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08B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4" name="Freeform 428"/>
              <p:cNvSpPr>
                <a:spLocks/>
              </p:cNvSpPr>
              <p:nvPr/>
            </p:nvSpPr>
            <p:spPr bwMode="auto">
              <a:xfrm rot="2760634">
                <a:off x="3462" y="2726"/>
                <a:ext cx="20" cy="26"/>
              </a:xfrm>
              <a:custGeom>
                <a:avLst/>
                <a:gdLst>
                  <a:gd name="T0" fmla="*/ 1 w 33"/>
                  <a:gd name="T1" fmla="*/ 3 h 37"/>
                  <a:gd name="T2" fmla="*/ 0 w 33"/>
                  <a:gd name="T3" fmla="*/ 4 h 37"/>
                  <a:gd name="T4" fmla="*/ 0 w 33"/>
                  <a:gd name="T5" fmla="*/ 5 h 37"/>
                  <a:gd name="T6" fmla="*/ 4 w 33"/>
                  <a:gd name="T7" fmla="*/ 18 h 37"/>
                  <a:gd name="T8" fmla="*/ 5 w 33"/>
                  <a:gd name="T9" fmla="*/ 18 h 37"/>
                  <a:gd name="T10" fmla="*/ 6 w 33"/>
                  <a:gd name="T11" fmla="*/ 18 h 37"/>
                  <a:gd name="T12" fmla="*/ 12 w 33"/>
                  <a:gd name="T13" fmla="*/ 15 h 37"/>
                  <a:gd name="T14" fmla="*/ 12 w 33"/>
                  <a:gd name="T15" fmla="*/ 14 h 37"/>
                  <a:gd name="T16" fmla="*/ 12 w 33"/>
                  <a:gd name="T17" fmla="*/ 13 h 37"/>
                  <a:gd name="T18" fmla="*/ 7 w 33"/>
                  <a:gd name="T19" fmla="*/ 1 h 37"/>
                  <a:gd name="T20" fmla="*/ 7 w 33"/>
                  <a:gd name="T21" fmla="*/ 0 h 37"/>
                  <a:gd name="T22" fmla="*/ 6 w 33"/>
                  <a:gd name="T23" fmla="*/ 0 h 37"/>
                  <a:gd name="T24" fmla="*/ 1 w 33"/>
                  <a:gd name="T25" fmla="*/ 3 h 3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33"/>
                  <a:gd name="T40" fmla="*/ 0 h 37"/>
                  <a:gd name="T41" fmla="*/ 33 w 33"/>
                  <a:gd name="T42" fmla="*/ 37 h 3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33" h="37">
                    <a:moveTo>
                      <a:pt x="2" y="6"/>
                    </a:moveTo>
                    <a:lnTo>
                      <a:pt x="0" y="8"/>
                    </a:lnTo>
                    <a:lnTo>
                      <a:pt x="0" y="10"/>
                    </a:lnTo>
                    <a:lnTo>
                      <a:pt x="12" y="35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31" y="31"/>
                    </a:lnTo>
                    <a:lnTo>
                      <a:pt x="33" y="29"/>
                    </a:lnTo>
                    <a:lnTo>
                      <a:pt x="33" y="27"/>
                    </a:lnTo>
                    <a:lnTo>
                      <a:pt x="20" y="2"/>
                    </a:lnTo>
                    <a:lnTo>
                      <a:pt x="18" y="0"/>
                    </a:lnTo>
                    <a:lnTo>
                      <a:pt x="16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1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5" name="Freeform 429"/>
              <p:cNvSpPr>
                <a:spLocks/>
              </p:cNvSpPr>
              <p:nvPr/>
            </p:nvSpPr>
            <p:spPr bwMode="auto">
              <a:xfrm rot="2760634">
                <a:off x="3463" y="2727"/>
                <a:ext cx="18" cy="24"/>
              </a:xfrm>
              <a:custGeom>
                <a:avLst/>
                <a:gdLst>
                  <a:gd name="T0" fmla="*/ 1 w 29"/>
                  <a:gd name="T1" fmla="*/ 3 h 33"/>
                  <a:gd name="T2" fmla="*/ 0 w 29"/>
                  <a:gd name="T3" fmla="*/ 4 h 33"/>
                  <a:gd name="T4" fmla="*/ 0 w 29"/>
                  <a:gd name="T5" fmla="*/ 4 h 33"/>
                  <a:gd name="T6" fmla="*/ 4 w 29"/>
                  <a:gd name="T7" fmla="*/ 17 h 33"/>
                  <a:gd name="T8" fmla="*/ 4 w 29"/>
                  <a:gd name="T9" fmla="*/ 17 h 33"/>
                  <a:gd name="T10" fmla="*/ 6 w 29"/>
                  <a:gd name="T11" fmla="*/ 17 h 33"/>
                  <a:gd name="T12" fmla="*/ 11 w 29"/>
                  <a:gd name="T13" fmla="*/ 15 h 33"/>
                  <a:gd name="T14" fmla="*/ 11 w 29"/>
                  <a:gd name="T15" fmla="*/ 15 h 33"/>
                  <a:gd name="T16" fmla="*/ 11 w 29"/>
                  <a:gd name="T17" fmla="*/ 13 h 33"/>
                  <a:gd name="T18" fmla="*/ 7 w 29"/>
                  <a:gd name="T19" fmla="*/ 1 h 33"/>
                  <a:gd name="T20" fmla="*/ 6 w 29"/>
                  <a:gd name="T21" fmla="*/ 0 h 33"/>
                  <a:gd name="T22" fmla="*/ 6 w 29"/>
                  <a:gd name="T23" fmla="*/ 0 h 33"/>
                  <a:gd name="T24" fmla="*/ 1 w 29"/>
                  <a:gd name="T25" fmla="*/ 3 h 3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9"/>
                  <a:gd name="T40" fmla="*/ 0 h 33"/>
                  <a:gd name="T41" fmla="*/ 29 w 29"/>
                  <a:gd name="T42" fmla="*/ 33 h 3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9" h="33">
                    <a:moveTo>
                      <a:pt x="2" y="6"/>
                    </a:moveTo>
                    <a:lnTo>
                      <a:pt x="0" y="8"/>
                    </a:lnTo>
                    <a:lnTo>
                      <a:pt x="10" y="31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27" y="27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18" y="2"/>
                    </a:lnTo>
                    <a:lnTo>
                      <a:pt x="16" y="0"/>
                    </a:lnTo>
                    <a:lnTo>
                      <a:pt x="14" y="0"/>
                    </a:lnTo>
                    <a:lnTo>
                      <a:pt x="2" y="6"/>
                    </a:lnTo>
                    <a:close/>
                  </a:path>
                </a:pathLst>
              </a:custGeom>
              <a:solidFill>
                <a:srgbClr val="FFD18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6" name="Freeform 430"/>
              <p:cNvSpPr>
                <a:spLocks/>
              </p:cNvSpPr>
              <p:nvPr/>
            </p:nvSpPr>
            <p:spPr bwMode="auto">
              <a:xfrm rot="2760634">
                <a:off x="3464" y="2729"/>
                <a:ext cx="16" cy="20"/>
              </a:xfrm>
              <a:custGeom>
                <a:avLst/>
                <a:gdLst>
                  <a:gd name="T0" fmla="*/ 1 w 25"/>
                  <a:gd name="T1" fmla="*/ 2 h 29"/>
                  <a:gd name="T2" fmla="*/ 0 w 25"/>
                  <a:gd name="T3" fmla="*/ 3 h 29"/>
                  <a:gd name="T4" fmla="*/ 0 w 25"/>
                  <a:gd name="T5" fmla="*/ 4 h 29"/>
                  <a:gd name="T6" fmla="*/ 3 w 25"/>
                  <a:gd name="T7" fmla="*/ 13 h 29"/>
                  <a:gd name="T8" fmla="*/ 4 w 25"/>
                  <a:gd name="T9" fmla="*/ 14 h 29"/>
                  <a:gd name="T10" fmla="*/ 5 w 25"/>
                  <a:gd name="T11" fmla="*/ 14 h 29"/>
                  <a:gd name="T12" fmla="*/ 10 w 25"/>
                  <a:gd name="T13" fmla="*/ 12 h 29"/>
                  <a:gd name="T14" fmla="*/ 10 w 25"/>
                  <a:gd name="T15" fmla="*/ 11 h 29"/>
                  <a:gd name="T16" fmla="*/ 10 w 25"/>
                  <a:gd name="T17" fmla="*/ 10 h 29"/>
                  <a:gd name="T18" fmla="*/ 6 w 25"/>
                  <a:gd name="T19" fmla="*/ 1 h 29"/>
                  <a:gd name="T20" fmla="*/ 6 w 25"/>
                  <a:gd name="T21" fmla="*/ 0 h 29"/>
                  <a:gd name="T22" fmla="*/ 5 w 25"/>
                  <a:gd name="T23" fmla="*/ 0 h 29"/>
                  <a:gd name="T24" fmla="*/ 1 w 25"/>
                  <a:gd name="T25" fmla="*/ 2 h 29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5"/>
                  <a:gd name="T40" fmla="*/ 0 h 29"/>
                  <a:gd name="T41" fmla="*/ 25 w 25"/>
                  <a:gd name="T42" fmla="*/ 29 h 29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5" h="29">
                    <a:moveTo>
                      <a:pt x="2" y="4"/>
                    </a:moveTo>
                    <a:lnTo>
                      <a:pt x="0" y="6"/>
                    </a:lnTo>
                    <a:lnTo>
                      <a:pt x="0" y="8"/>
                    </a:lnTo>
                    <a:lnTo>
                      <a:pt x="8" y="27"/>
                    </a:lnTo>
                    <a:lnTo>
                      <a:pt x="10" y="29"/>
                    </a:lnTo>
                    <a:lnTo>
                      <a:pt x="12" y="29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16" y="2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7" name="Freeform 431"/>
              <p:cNvSpPr>
                <a:spLocks/>
              </p:cNvSpPr>
              <p:nvPr/>
            </p:nvSpPr>
            <p:spPr bwMode="auto">
              <a:xfrm rot="2760634">
                <a:off x="3465" y="2730"/>
                <a:ext cx="14" cy="18"/>
              </a:xfrm>
              <a:custGeom>
                <a:avLst/>
                <a:gdLst>
                  <a:gd name="T0" fmla="*/ 1 w 21"/>
                  <a:gd name="T1" fmla="*/ 2 h 25"/>
                  <a:gd name="T2" fmla="*/ 0 w 21"/>
                  <a:gd name="T3" fmla="*/ 3 h 25"/>
                  <a:gd name="T4" fmla="*/ 0 w 21"/>
                  <a:gd name="T5" fmla="*/ 3 h 25"/>
                  <a:gd name="T6" fmla="*/ 3 w 21"/>
                  <a:gd name="T7" fmla="*/ 12 h 25"/>
                  <a:gd name="T8" fmla="*/ 5 w 21"/>
                  <a:gd name="T9" fmla="*/ 13 h 25"/>
                  <a:gd name="T10" fmla="*/ 5 w 21"/>
                  <a:gd name="T11" fmla="*/ 13 h 25"/>
                  <a:gd name="T12" fmla="*/ 9 w 21"/>
                  <a:gd name="T13" fmla="*/ 11 h 25"/>
                  <a:gd name="T14" fmla="*/ 9 w 21"/>
                  <a:gd name="T15" fmla="*/ 11 h 25"/>
                  <a:gd name="T16" fmla="*/ 9 w 21"/>
                  <a:gd name="T17" fmla="*/ 10 h 25"/>
                  <a:gd name="T18" fmla="*/ 5 w 21"/>
                  <a:gd name="T19" fmla="*/ 1 h 25"/>
                  <a:gd name="T20" fmla="*/ 5 w 21"/>
                  <a:gd name="T21" fmla="*/ 0 h 25"/>
                  <a:gd name="T22" fmla="*/ 5 w 21"/>
                  <a:gd name="T23" fmla="*/ 0 h 25"/>
                  <a:gd name="T24" fmla="*/ 1 w 21"/>
                  <a:gd name="T25" fmla="*/ 2 h 25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5"/>
                  <a:gd name="T41" fmla="*/ 21 w 21"/>
                  <a:gd name="T42" fmla="*/ 25 h 25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5">
                    <a:moveTo>
                      <a:pt x="2" y="4"/>
                    </a:moveTo>
                    <a:lnTo>
                      <a:pt x="0" y="6"/>
                    </a:lnTo>
                    <a:lnTo>
                      <a:pt x="8" y="23"/>
                    </a:lnTo>
                    <a:lnTo>
                      <a:pt x="10" y="25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1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8" name="Freeform 432"/>
              <p:cNvSpPr>
                <a:spLocks/>
              </p:cNvSpPr>
              <p:nvPr/>
            </p:nvSpPr>
            <p:spPr bwMode="auto">
              <a:xfrm rot="2760634">
                <a:off x="3465" y="2732"/>
                <a:ext cx="14" cy="14"/>
              </a:xfrm>
              <a:custGeom>
                <a:avLst/>
                <a:gdLst>
                  <a:gd name="T0" fmla="*/ 1 w 21"/>
                  <a:gd name="T1" fmla="*/ 2 h 21"/>
                  <a:gd name="T2" fmla="*/ 0 w 21"/>
                  <a:gd name="T3" fmla="*/ 2 h 21"/>
                  <a:gd name="T4" fmla="*/ 0 w 21"/>
                  <a:gd name="T5" fmla="*/ 3 h 21"/>
                  <a:gd name="T6" fmla="*/ 3 w 21"/>
                  <a:gd name="T7" fmla="*/ 9 h 21"/>
                  <a:gd name="T8" fmla="*/ 5 w 21"/>
                  <a:gd name="T9" fmla="*/ 9 h 21"/>
                  <a:gd name="T10" fmla="*/ 5 w 21"/>
                  <a:gd name="T11" fmla="*/ 9 h 21"/>
                  <a:gd name="T12" fmla="*/ 9 w 21"/>
                  <a:gd name="T13" fmla="*/ 7 h 21"/>
                  <a:gd name="T14" fmla="*/ 9 w 21"/>
                  <a:gd name="T15" fmla="*/ 7 h 21"/>
                  <a:gd name="T16" fmla="*/ 9 w 21"/>
                  <a:gd name="T17" fmla="*/ 7 h 21"/>
                  <a:gd name="T18" fmla="*/ 5 w 21"/>
                  <a:gd name="T19" fmla="*/ 1 h 21"/>
                  <a:gd name="T20" fmla="*/ 5 w 21"/>
                  <a:gd name="T21" fmla="*/ 0 h 21"/>
                  <a:gd name="T22" fmla="*/ 5 w 21"/>
                  <a:gd name="T23" fmla="*/ 0 h 21"/>
                  <a:gd name="T24" fmla="*/ 1 w 21"/>
                  <a:gd name="T25" fmla="*/ 2 h 2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21"/>
                  <a:gd name="T40" fmla="*/ 0 h 21"/>
                  <a:gd name="T41" fmla="*/ 21 w 21"/>
                  <a:gd name="T42" fmla="*/ 21 h 2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21" h="21">
                    <a:moveTo>
                      <a:pt x="2" y="4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8" y="19"/>
                    </a:lnTo>
                    <a:lnTo>
                      <a:pt x="10" y="21"/>
                    </a:lnTo>
                    <a:lnTo>
                      <a:pt x="19" y="17"/>
                    </a:lnTo>
                    <a:lnTo>
                      <a:pt x="21" y="17"/>
                    </a:lnTo>
                    <a:lnTo>
                      <a:pt x="21" y="15"/>
                    </a:lnTo>
                    <a:lnTo>
                      <a:pt x="12" y="2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FFD2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29" name="Freeform 433"/>
              <p:cNvSpPr>
                <a:spLocks/>
              </p:cNvSpPr>
              <p:nvPr/>
            </p:nvSpPr>
            <p:spPr bwMode="auto">
              <a:xfrm rot="2760634">
                <a:off x="3467" y="2733"/>
                <a:ext cx="10" cy="12"/>
              </a:xfrm>
              <a:custGeom>
                <a:avLst/>
                <a:gdLst>
                  <a:gd name="T0" fmla="*/ 1 w 17"/>
                  <a:gd name="T1" fmla="*/ 1 h 17"/>
                  <a:gd name="T2" fmla="*/ 0 w 17"/>
                  <a:gd name="T3" fmla="*/ 2 h 17"/>
                  <a:gd name="T4" fmla="*/ 0 w 17"/>
                  <a:gd name="T5" fmla="*/ 2 h 17"/>
                  <a:gd name="T6" fmla="*/ 2 w 17"/>
                  <a:gd name="T7" fmla="*/ 8 h 17"/>
                  <a:gd name="T8" fmla="*/ 3 w 17"/>
                  <a:gd name="T9" fmla="*/ 8 h 17"/>
                  <a:gd name="T10" fmla="*/ 3 w 17"/>
                  <a:gd name="T11" fmla="*/ 8 h 17"/>
                  <a:gd name="T12" fmla="*/ 5 w 17"/>
                  <a:gd name="T13" fmla="*/ 8 h 17"/>
                  <a:gd name="T14" fmla="*/ 6 w 17"/>
                  <a:gd name="T15" fmla="*/ 8 h 17"/>
                  <a:gd name="T16" fmla="*/ 6 w 17"/>
                  <a:gd name="T17" fmla="*/ 6 h 17"/>
                  <a:gd name="T18" fmla="*/ 4 w 17"/>
                  <a:gd name="T19" fmla="*/ 1 h 17"/>
                  <a:gd name="T20" fmla="*/ 4 w 17"/>
                  <a:gd name="T21" fmla="*/ 0 h 17"/>
                  <a:gd name="T22" fmla="*/ 3 w 17"/>
                  <a:gd name="T23" fmla="*/ 0 h 17"/>
                  <a:gd name="T24" fmla="*/ 1 w 17"/>
                  <a:gd name="T25" fmla="*/ 1 h 1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7"/>
                  <a:gd name="T40" fmla="*/ 0 h 17"/>
                  <a:gd name="T41" fmla="*/ 17 w 17"/>
                  <a:gd name="T42" fmla="*/ 17 h 1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7" h="17">
                    <a:moveTo>
                      <a:pt x="2" y="2"/>
                    </a:moveTo>
                    <a:lnTo>
                      <a:pt x="0" y="4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4" y="15"/>
                    </a:lnTo>
                    <a:lnTo>
                      <a:pt x="17" y="15"/>
                    </a:lnTo>
                    <a:lnTo>
                      <a:pt x="17" y="13"/>
                    </a:lnTo>
                    <a:lnTo>
                      <a:pt x="10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D28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0" name="Freeform 434"/>
              <p:cNvSpPr>
                <a:spLocks/>
              </p:cNvSpPr>
              <p:nvPr/>
            </p:nvSpPr>
            <p:spPr bwMode="auto">
              <a:xfrm rot="2760634">
                <a:off x="3468" y="2734"/>
                <a:ext cx="7" cy="10"/>
              </a:xfrm>
              <a:custGeom>
                <a:avLst/>
                <a:gdLst>
                  <a:gd name="T0" fmla="*/ 0 w 12"/>
                  <a:gd name="T1" fmla="*/ 2 h 13"/>
                  <a:gd name="T2" fmla="*/ 0 w 12"/>
                  <a:gd name="T3" fmla="*/ 2 h 13"/>
                  <a:gd name="T4" fmla="*/ 0 w 12"/>
                  <a:gd name="T5" fmla="*/ 3 h 13"/>
                  <a:gd name="T6" fmla="*/ 1 w 12"/>
                  <a:gd name="T7" fmla="*/ 8 h 13"/>
                  <a:gd name="T8" fmla="*/ 2 w 12"/>
                  <a:gd name="T9" fmla="*/ 8 h 13"/>
                  <a:gd name="T10" fmla="*/ 2 w 12"/>
                  <a:gd name="T11" fmla="*/ 8 h 13"/>
                  <a:gd name="T12" fmla="*/ 4 w 12"/>
                  <a:gd name="T13" fmla="*/ 6 h 13"/>
                  <a:gd name="T14" fmla="*/ 4 w 12"/>
                  <a:gd name="T15" fmla="*/ 6 h 13"/>
                  <a:gd name="T16" fmla="*/ 4 w 12"/>
                  <a:gd name="T17" fmla="*/ 5 h 13"/>
                  <a:gd name="T18" fmla="*/ 3 w 12"/>
                  <a:gd name="T19" fmla="*/ 0 h 13"/>
                  <a:gd name="T20" fmla="*/ 3 w 12"/>
                  <a:gd name="T21" fmla="*/ 0 h 13"/>
                  <a:gd name="T22" fmla="*/ 2 w 12"/>
                  <a:gd name="T23" fmla="*/ 0 h 13"/>
                  <a:gd name="T24" fmla="*/ 0 w 12"/>
                  <a:gd name="T25" fmla="*/ 2 h 13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2"/>
                  <a:gd name="T40" fmla="*/ 0 h 13"/>
                  <a:gd name="T41" fmla="*/ 12 w 12"/>
                  <a:gd name="T42" fmla="*/ 13 h 13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2" h="13">
                    <a:moveTo>
                      <a:pt x="0" y="2"/>
                    </a:moveTo>
                    <a:lnTo>
                      <a:pt x="0" y="2"/>
                    </a:lnTo>
                    <a:lnTo>
                      <a:pt x="0" y="5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1" name="Freeform 435"/>
              <p:cNvSpPr>
                <a:spLocks/>
              </p:cNvSpPr>
              <p:nvPr/>
            </p:nvSpPr>
            <p:spPr bwMode="auto">
              <a:xfrm rot="2760634">
                <a:off x="3469" y="2736"/>
                <a:ext cx="5" cy="6"/>
              </a:xfrm>
              <a:custGeom>
                <a:avLst/>
                <a:gdLst>
                  <a:gd name="T0" fmla="*/ 0 w 8"/>
                  <a:gd name="T1" fmla="*/ 1 h 9"/>
                  <a:gd name="T2" fmla="*/ 0 w 8"/>
                  <a:gd name="T3" fmla="*/ 1 h 9"/>
                  <a:gd name="T4" fmla="*/ 1 w 8"/>
                  <a:gd name="T5" fmla="*/ 4 h 9"/>
                  <a:gd name="T6" fmla="*/ 2 w 8"/>
                  <a:gd name="T7" fmla="*/ 4 h 9"/>
                  <a:gd name="T8" fmla="*/ 2 w 8"/>
                  <a:gd name="T9" fmla="*/ 4 h 9"/>
                  <a:gd name="T10" fmla="*/ 3 w 8"/>
                  <a:gd name="T11" fmla="*/ 3 h 9"/>
                  <a:gd name="T12" fmla="*/ 3 w 8"/>
                  <a:gd name="T13" fmla="*/ 3 h 9"/>
                  <a:gd name="T14" fmla="*/ 3 w 8"/>
                  <a:gd name="T15" fmla="*/ 0 h 9"/>
                  <a:gd name="T16" fmla="*/ 2 w 8"/>
                  <a:gd name="T17" fmla="*/ 0 h 9"/>
                  <a:gd name="T18" fmla="*/ 2 w 8"/>
                  <a:gd name="T19" fmla="*/ 0 h 9"/>
                  <a:gd name="T20" fmla="*/ 0 w 8"/>
                  <a:gd name="T21" fmla="*/ 1 h 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8"/>
                  <a:gd name="T34" fmla="*/ 0 h 9"/>
                  <a:gd name="T35" fmla="*/ 8 w 8"/>
                  <a:gd name="T36" fmla="*/ 9 h 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8" h="9">
                    <a:moveTo>
                      <a:pt x="0" y="3"/>
                    </a:moveTo>
                    <a:lnTo>
                      <a:pt x="0" y="3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7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2" name="Freeform 436"/>
              <p:cNvSpPr>
                <a:spLocks/>
              </p:cNvSpPr>
              <p:nvPr/>
            </p:nvSpPr>
            <p:spPr bwMode="auto">
              <a:xfrm rot="2760634">
                <a:off x="3469" y="2737"/>
                <a:ext cx="3" cy="3"/>
              </a:xfrm>
              <a:custGeom>
                <a:avLst/>
                <a:gdLst>
                  <a:gd name="T0" fmla="*/ 0 w 4"/>
                  <a:gd name="T1" fmla="*/ 0 h 4"/>
                  <a:gd name="T2" fmla="*/ 0 w 4"/>
                  <a:gd name="T3" fmla="*/ 0 h 4"/>
                  <a:gd name="T4" fmla="*/ 0 w 4"/>
                  <a:gd name="T5" fmla="*/ 2 h 4"/>
                  <a:gd name="T6" fmla="*/ 2 w 4"/>
                  <a:gd name="T7" fmla="*/ 2 h 4"/>
                  <a:gd name="T8" fmla="*/ 2 w 4"/>
                  <a:gd name="T9" fmla="*/ 2 h 4"/>
                  <a:gd name="T10" fmla="*/ 2 w 4"/>
                  <a:gd name="T11" fmla="*/ 2 h 4"/>
                  <a:gd name="T12" fmla="*/ 2 w 4"/>
                  <a:gd name="T13" fmla="*/ 2 h 4"/>
                  <a:gd name="T14" fmla="*/ 2 w 4"/>
                  <a:gd name="T15" fmla="*/ 2 h 4"/>
                  <a:gd name="T16" fmla="*/ 2 w 4"/>
                  <a:gd name="T17" fmla="*/ 0 h 4"/>
                  <a:gd name="T18" fmla="*/ 2 w 4"/>
                  <a:gd name="T19" fmla="*/ 0 h 4"/>
                  <a:gd name="T20" fmla="*/ 0 w 4"/>
                  <a:gd name="T21" fmla="*/ 0 h 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4"/>
                  <a:gd name="T34" fmla="*/ 0 h 4"/>
                  <a:gd name="T35" fmla="*/ 4 w 4"/>
                  <a:gd name="T36" fmla="*/ 4 h 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4" h="4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28E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33" name="Freeform 437"/>
              <p:cNvSpPr>
                <a:spLocks/>
              </p:cNvSpPr>
              <p:nvPr/>
            </p:nvSpPr>
            <p:spPr bwMode="auto">
              <a:xfrm rot="4599068">
                <a:off x="3312" y="2629"/>
                <a:ext cx="156" cy="187"/>
              </a:xfrm>
              <a:custGeom>
                <a:avLst/>
                <a:gdLst>
                  <a:gd name="T0" fmla="*/ 0 w 244"/>
                  <a:gd name="T1" fmla="*/ 19 h 262"/>
                  <a:gd name="T2" fmla="*/ 42 w 244"/>
                  <a:gd name="T3" fmla="*/ 133 h 262"/>
                  <a:gd name="T4" fmla="*/ 100 w 244"/>
                  <a:gd name="T5" fmla="*/ 0 h 262"/>
                  <a:gd name="T6" fmla="*/ 0 w 244"/>
                  <a:gd name="T7" fmla="*/ 19 h 2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44"/>
                  <a:gd name="T13" fmla="*/ 0 h 262"/>
                  <a:gd name="T14" fmla="*/ 244 w 244"/>
                  <a:gd name="T15" fmla="*/ 262 h 2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44" h="262">
                    <a:moveTo>
                      <a:pt x="0" y="37"/>
                    </a:moveTo>
                    <a:lnTo>
                      <a:pt x="104" y="262"/>
                    </a:lnTo>
                    <a:lnTo>
                      <a:pt x="244" y="0"/>
                    </a:lnTo>
                    <a:lnTo>
                      <a:pt x="0" y="37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64" name="Group 438"/>
            <p:cNvGrpSpPr>
              <a:grpSpLocks/>
            </p:cNvGrpSpPr>
            <p:nvPr/>
          </p:nvGrpSpPr>
          <p:grpSpPr bwMode="auto">
            <a:xfrm rot="-613740">
              <a:off x="3289" y="3552"/>
              <a:ext cx="222" cy="135"/>
              <a:chOff x="3168" y="3851"/>
              <a:chExt cx="222" cy="135"/>
            </a:xfrm>
          </p:grpSpPr>
          <p:sp>
            <p:nvSpPr>
              <p:cNvPr id="146" name="Freeform 439"/>
              <p:cNvSpPr>
                <a:spLocks/>
              </p:cNvSpPr>
              <p:nvPr/>
            </p:nvSpPr>
            <p:spPr bwMode="auto">
              <a:xfrm rot="-1421489">
                <a:off x="3168" y="3851"/>
                <a:ext cx="222" cy="135"/>
              </a:xfrm>
              <a:custGeom>
                <a:avLst/>
                <a:gdLst>
                  <a:gd name="T0" fmla="*/ 71 w 347"/>
                  <a:gd name="T1" fmla="*/ 0 h 189"/>
                  <a:gd name="T2" fmla="*/ 0 w 347"/>
                  <a:gd name="T3" fmla="*/ 96 h 189"/>
                  <a:gd name="T4" fmla="*/ 142 w 347"/>
                  <a:gd name="T5" fmla="*/ 96 h 189"/>
                  <a:gd name="T6" fmla="*/ 71 w 347"/>
                  <a:gd name="T7" fmla="*/ 0 h 18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347"/>
                  <a:gd name="T13" fmla="*/ 0 h 189"/>
                  <a:gd name="T14" fmla="*/ 347 w 347"/>
                  <a:gd name="T15" fmla="*/ 189 h 18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347" h="189">
                    <a:moveTo>
                      <a:pt x="174" y="0"/>
                    </a:moveTo>
                    <a:lnTo>
                      <a:pt x="0" y="189"/>
                    </a:lnTo>
                    <a:lnTo>
                      <a:pt x="347" y="189"/>
                    </a:lnTo>
                    <a:lnTo>
                      <a:pt x="174" y="0"/>
                    </a:lnTo>
                    <a:close/>
                  </a:path>
                </a:pathLst>
              </a:custGeom>
              <a:solidFill>
                <a:srgbClr val="FF9900"/>
              </a:solidFill>
              <a:ln w="12700" cmpd="sng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7" name="Rectangle 440"/>
              <p:cNvSpPr>
                <a:spLocks noChangeArrowheads="1"/>
              </p:cNvSpPr>
              <p:nvPr/>
            </p:nvSpPr>
            <p:spPr bwMode="auto">
              <a:xfrm rot="-1421489">
                <a:off x="3244" y="3901"/>
                <a:ext cx="8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000000"/>
                    </a:solidFill>
                    <a:ea typeface="MS Mincho" pitchFamily="49" charset="-128"/>
                  </a:rPr>
                  <a:t>NT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grpSp>
          <p:nvGrpSpPr>
            <p:cNvPr id="65" name="Group 441"/>
            <p:cNvGrpSpPr>
              <a:grpSpLocks/>
            </p:cNvGrpSpPr>
            <p:nvPr/>
          </p:nvGrpSpPr>
          <p:grpSpPr bwMode="auto">
            <a:xfrm rot="-734539">
              <a:off x="3213" y="2209"/>
              <a:ext cx="215" cy="158"/>
              <a:chOff x="3216" y="2578"/>
              <a:chExt cx="215" cy="158"/>
            </a:xfrm>
          </p:grpSpPr>
          <p:sp>
            <p:nvSpPr>
              <p:cNvPr id="143" name="Freeform 442"/>
              <p:cNvSpPr>
                <a:spLocks/>
              </p:cNvSpPr>
              <p:nvPr/>
            </p:nvSpPr>
            <p:spPr bwMode="auto">
              <a:xfrm rot="6031891">
                <a:off x="3250" y="2554"/>
                <a:ext cx="148" cy="200"/>
              </a:xfrm>
              <a:custGeom>
                <a:avLst/>
                <a:gdLst>
                  <a:gd name="T0" fmla="*/ 0 w 229"/>
                  <a:gd name="T1" fmla="*/ 36 h 280"/>
                  <a:gd name="T2" fmla="*/ 47 w 229"/>
                  <a:gd name="T3" fmla="*/ 143 h 280"/>
                  <a:gd name="T4" fmla="*/ 96 w 229"/>
                  <a:gd name="T5" fmla="*/ 0 h 280"/>
                  <a:gd name="T6" fmla="*/ 0 w 229"/>
                  <a:gd name="T7" fmla="*/ 36 h 2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9"/>
                  <a:gd name="T13" fmla="*/ 0 h 280"/>
                  <a:gd name="T14" fmla="*/ 229 w 229"/>
                  <a:gd name="T15" fmla="*/ 280 h 2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9" h="280">
                    <a:moveTo>
                      <a:pt x="0" y="72"/>
                    </a:moveTo>
                    <a:lnTo>
                      <a:pt x="113" y="280"/>
                    </a:lnTo>
                    <a:lnTo>
                      <a:pt x="229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4" name="Freeform 443"/>
              <p:cNvSpPr>
                <a:spLocks noEditPoints="1"/>
              </p:cNvSpPr>
              <p:nvPr/>
            </p:nvSpPr>
            <p:spPr bwMode="auto">
              <a:xfrm rot="6050339">
                <a:off x="3245" y="2549"/>
                <a:ext cx="158" cy="215"/>
              </a:xfrm>
              <a:custGeom>
                <a:avLst/>
                <a:gdLst>
                  <a:gd name="T0" fmla="*/ 48 w 245"/>
                  <a:gd name="T1" fmla="*/ 148 h 301"/>
                  <a:gd name="T2" fmla="*/ 50 w 245"/>
                  <a:gd name="T3" fmla="*/ 154 h 301"/>
                  <a:gd name="T4" fmla="*/ 52 w 245"/>
                  <a:gd name="T5" fmla="*/ 148 h 301"/>
                  <a:gd name="T6" fmla="*/ 100 w 245"/>
                  <a:gd name="T7" fmla="*/ 5 h 301"/>
                  <a:gd name="T8" fmla="*/ 102 w 245"/>
                  <a:gd name="T9" fmla="*/ 0 h 301"/>
                  <a:gd name="T10" fmla="*/ 98 w 245"/>
                  <a:gd name="T11" fmla="*/ 2 h 301"/>
                  <a:gd name="T12" fmla="*/ 3 w 245"/>
                  <a:gd name="T13" fmla="*/ 39 h 301"/>
                  <a:gd name="T14" fmla="*/ 0 w 245"/>
                  <a:gd name="T15" fmla="*/ 39 h 301"/>
                  <a:gd name="T16" fmla="*/ 1 w 245"/>
                  <a:gd name="T17" fmla="*/ 42 h 301"/>
                  <a:gd name="T18" fmla="*/ 48 w 245"/>
                  <a:gd name="T19" fmla="*/ 148 h 301"/>
                  <a:gd name="T20" fmla="*/ 4 w 245"/>
                  <a:gd name="T21" fmla="*/ 40 h 301"/>
                  <a:gd name="T22" fmla="*/ 3 w 245"/>
                  <a:gd name="T23" fmla="*/ 41 h 301"/>
                  <a:gd name="T24" fmla="*/ 3 w 245"/>
                  <a:gd name="T25" fmla="*/ 44 h 301"/>
                  <a:gd name="T26" fmla="*/ 99 w 245"/>
                  <a:gd name="T27" fmla="*/ 7 h 301"/>
                  <a:gd name="T28" fmla="*/ 98 w 245"/>
                  <a:gd name="T29" fmla="*/ 4 h 301"/>
                  <a:gd name="T30" fmla="*/ 96 w 245"/>
                  <a:gd name="T31" fmla="*/ 3 h 301"/>
                  <a:gd name="T32" fmla="*/ 48 w 245"/>
                  <a:gd name="T33" fmla="*/ 146 h 301"/>
                  <a:gd name="T34" fmla="*/ 50 w 245"/>
                  <a:gd name="T35" fmla="*/ 147 h 301"/>
                  <a:gd name="T36" fmla="*/ 51 w 245"/>
                  <a:gd name="T37" fmla="*/ 146 h 301"/>
                  <a:gd name="T38" fmla="*/ 4 w 245"/>
                  <a:gd name="T39" fmla="*/ 40 h 3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45"/>
                  <a:gd name="T61" fmla="*/ 0 h 301"/>
                  <a:gd name="T62" fmla="*/ 245 w 245"/>
                  <a:gd name="T63" fmla="*/ 301 h 30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45" h="301">
                    <a:moveTo>
                      <a:pt x="115" y="290"/>
                    </a:moveTo>
                    <a:lnTo>
                      <a:pt x="121" y="301"/>
                    </a:lnTo>
                    <a:lnTo>
                      <a:pt x="125" y="290"/>
                    </a:lnTo>
                    <a:lnTo>
                      <a:pt x="241" y="10"/>
                    </a:lnTo>
                    <a:lnTo>
                      <a:pt x="245" y="0"/>
                    </a:lnTo>
                    <a:lnTo>
                      <a:pt x="235" y="4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2" y="82"/>
                    </a:lnTo>
                    <a:lnTo>
                      <a:pt x="115" y="290"/>
                    </a:lnTo>
                    <a:close/>
                    <a:moveTo>
                      <a:pt x="10" y="78"/>
                    </a:moveTo>
                    <a:lnTo>
                      <a:pt x="6" y="80"/>
                    </a:lnTo>
                    <a:lnTo>
                      <a:pt x="8" y="86"/>
                    </a:lnTo>
                    <a:lnTo>
                      <a:pt x="237" y="14"/>
                    </a:lnTo>
                    <a:lnTo>
                      <a:pt x="235" y="8"/>
                    </a:lnTo>
                    <a:lnTo>
                      <a:pt x="231" y="6"/>
                    </a:lnTo>
                    <a:lnTo>
                      <a:pt x="115" y="286"/>
                    </a:lnTo>
                    <a:lnTo>
                      <a:pt x="119" y="288"/>
                    </a:lnTo>
                    <a:lnTo>
                      <a:pt x="123" y="286"/>
                    </a:lnTo>
                    <a:lnTo>
                      <a:pt x="1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45" name="Rectangle 444"/>
              <p:cNvSpPr>
                <a:spLocks noChangeArrowheads="1"/>
              </p:cNvSpPr>
              <p:nvPr/>
            </p:nvSpPr>
            <p:spPr bwMode="auto">
              <a:xfrm rot="1933045">
                <a:off x="3299" y="2613"/>
                <a:ext cx="8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000000"/>
                    </a:solidFill>
                    <a:ea typeface="MS Mincho" pitchFamily="49" charset="-128"/>
                  </a:rPr>
                  <a:t>NT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sp>
          <p:nvSpPr>
            <p:cNvPr id="66" name="AutoShape 445"/>
            <p:cNvSpPr>
              <a:spLocks noChangeArrowheads="1"/>
            </p:cNvSpPr>
            <p:nvPr/>
          </p:nvSpPr>
          <p:spPr bwMode="auto">
            <a:xfrm>
              <a:off x="4128" y="2541"/>
              <a:ext cx="1632" cy="658"/>
            </a:xfrm>
            <a:prstGeom prst="wedgeRectCallout">
              <a:avLst>
                <a:gd name="adj1" fmla="val -131926"/>
                <a:gd name="adj2" fmla="val 106079"/>
              </a:avLst>
            </a:prstGeom>
            <a:solidFill>
              <a:srgbClr val="E6F8D4"/>
            </a:solidFill>
            <a:ln w="12700" algn="ctr">
              <a:solidFill>
                <a:srgbClr val="33CC33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tIns="91440" bIns="91440"/>
            <a:lstStyle/>
            <a:p>
              <a:pPr algn="l"/>
              <a:r>
                <a:rPr lang="el-GR" sz="1400" dirty="0">
                  <a:ea typeface="MS PGothic" pitchFamily="34" charset="-128"/>
                </a:rPr>
                <a:t>α</a:t>
              </a:r>
              <a:r>
                <a:rPr lang="en-US" sz="1400" dirty="0">
                  <a:ea typeface="MS PGothic" pitchFamily="34" charset="-128"/>
                </a:rPr>
                <a:t>7 activation </a:t>
              </a:r>
              <a:r>
                <a:rPr lang="en-US" sz="1400" dirty="0">
                  <a:ea typeface="MS PGothic" pitchFamily="34" charset="-128"/>
                  <a:sym typeface="Wingdings" pitchFamily="2" charset="2"/>
                </a:rPr>
                <a:t> </a:t>
              </a:r>
              <a:r>
                <a:rPr lang="en-US" sz="1400" dirty="0">
                  <a:ea typeface="MS PGothic" pitchFamily="34" charset="-128"/>
                </a:rPr>
                <a:t>                      </a:t>
              </a:r>
              <a:r>
                <a:rPr lang="en-US" sz="1400" b="1" dirty="0">
                  <a:ea typeface="MS PGothic" pitchFamily="34" charset="-128"/>
                  <a:cs typeface="Arial" pitchFamily="34" charset="0"/>
                </a:rPr>
                <a:t>↑ </a:t>
              </a:r>
              <a:r>
                <a:rPr lang="en-US" sz="1400" b="1" dirty="0">
                  <a:ea typeface="MS PGothic" pitchFamily="34" charset="-128"/>
                </a:rPr>
                <a:t>neurotransmitter release </a:t>
              </a:r>
              <a:r>
                <a:rPr lang="en-US" sz="1400" dirty="0">
                  <a:ea typeface="MS PGothic" pitchFamily="34" charset="-128"/>
                </a:rPr>
                <a:t>e.g. </a:t>
              </a:r>
              <a:r>
                <a:rPr lang="en-US" sz="1400" dirty="0" err="1">
                  <a:ea typeface="MS PGothic" pitchFamily="34" charset="-128"/>
                </a:rPr>
                <a:t>ACh</a:t>
              </a:r>
              <a:r>
                <a:rPr lang="en-US" sz="1400" dirty="0">
                  <a:ea typeface="MS PGothic" pitchFamily="34" charset="-128"/>
                </a:rPr>
                <a:t>, glutamate, GABA, serotonin, and dopamine</a:t>
              </a:r>
            </a:p>
            <a:p>
              <a:pPr algn="l">
                <a:spcBef>
                  <a:spcPct val="0"/>
                </a:spcBef>
                <a:spcAft>
                  <a:spcPct val="20000"/>
                </a:spcAft>
                <a:buClr>
                  <a:schemeClr val="folHlink"/>
                </a:buClr>
                <a:buFont typeface="Wingdings" pitchFamily="2" charset="2"/>
                <a:buNone/>
              </a:pPr>
              <a:endParaRPr lang="en-US" sz="1400" b="1" dirty="0">
                <a:ea typeface="MS PGothic" pitchFamily="34" charset="-128"/>
              </a:endParaRPr>
            </a:p>
          </p:txBody>
        </p:sp>
        <p:sp>
          <p:nvSpPr>
            <p:cNvPr id="67" name="Freeform 446"/>
            <p:cNvSpPr>
              <a:spLocks/>
            </p:cNvSpPr>
            <p:nvPr/>
          </p:nvSpPr>
          <p:spPr bwMode="auto">
            <a:xfrm rot="10422275">
              <a:off x="3093" y="1239"/>
              <a:ext cx="140" cy="221"/>
            </a:xfrm>
            <a:custGeom>
              <a:avLst/>
              <a:gdLst>
                <a:gd name="T0" fmla="*/ 23 w 220"/>
                <a:gd name="T1" fmla="*/ 0 h 309"/>
                <a:gd name="T2" fmla="*/ 18 w 220"/>
                <a:gd name="T3" fmla="*/ 1 h 309"/>
                <a:gd name="T4" fmla="*/ 14 w 220"/>
                <a:gd name="T5" fmla="*/ 4 h 309"/>
                <a:gd name="T6" fmla="*/ 11 w 220"/>
                <a:gd name="T7" fmla="*/ 9 h 309"/>
                <a:gd name="T8" fmla="*/ 9 w 220"/>
                <a:gd name="T9" fmla="*/ 16 h 309"/>
                <a:gd name="T10" fmla="*/ 0 w 220"/>
                <a:gd name="T11" fmla="*/ 133 h 309"/>
                <a:gd name="T12" fmla="*/ 1 w 220"/>
                <a:gd name="T13" fmla="*/ 140 h 309"/>
                <a:gd name="T14" fmla="*/ 3 w 220"/>
                <a:gd name="T15" fmla="*/ 145 h 309"/>
                <a:gd name="T16" fmla="*/ 7 w 220"/>
                <a:gd name="T17" fmla="*/ 150 h 309"/>
                <a:gd name="T18" fmla="*/ 13 w 220"/>
                <a:gd name="T19" fmla="*/ 152 h 309"/>
                <a:gd name="T20" fmla="*/ 66 w 220"/>
                <a:gd name="T21" fmla="*/ 158 h 309"/>
                <a:gd name="T22" fmla="*/ 71 w 220"/>
                <a:gd name="T23" fmla="*/ 157 h 309"/>
                <a:gd name="T24" fmla="*/ 75 w 220"/>
                <a:gd name="T25" fmla="*/ 154 h 309"/>
                <a:gd name="T26" fmla="*/ 78 w 220"/>
                <a:gd name="T27" fmla="*/ 149 h 309"/>
                <a:gd name="T28" fmla="*/ 80 w 220"/>
                <a:gd name="T29" fmla="*/ 142 h 309"/>
                <a:gd name="T30" fmla="*/ 89 w 220"/>
                <a:gd name="T31" fmla="*/ 25 h 309"/>
                <a:gd name="T32" fmla="*/ 88 w 220"/>
                <a:gd name="T33" fmla="*/ 19 h 309"/>
                <a:gd name="T34" fmla="*/ 86 w 220"/>
                <a:gd name="T35" fmla="*/ 13 h 309"/>
                <a:gd name="T36" fmla="*/ 82 w 220"/>
                <a:gd name="T37" fmla="*/ 8 h 309"/>
                <a:gd name="T38" fmla="*/ 76 w 220"/>
                <a:gd name="T39" fmla="*/ 6 h 309"/>
                <a:gd name="T40" fmla="*/ 23 w 220"/>
                <a:gd name="T41" fmla="*/ 0 h 3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309"/>
                <a:gd name="T65" fmla="*/ 220 w 220"/>
                <a:gd name="T66" fmla="*/ 309 h 3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309">
                  <a:moveTo>
                    <a:pt x="57" y="0"/>
                  </a:moveTo>
                  <a:lnTo>
                    <a:pt x="45" y="2"/>
                  </a:lnTo>
                  <a:lnTo>
                    <a:pt x="35" y="8"/>
                  </a:lnTo>
                  <a:lnTo>
                    <a:pt x="26" y="18"/>
                  </a:lnTo>
                  <a:lnTo>
                    <a:pt x="22" y="31"/>
                  </a:lnTo>
                  <a:lnTo>
                    <a:pt x="0" y="260"/>
                  </a:lnTo>
                  <a:lnTo>
                    <a:pt x="2" y="274"/>
                  </a:lnTo>
                  <a:lnTo>
                    <a:pt x="8" y="284"/>
                  </a:lnTo>
                  <a:lnTo>
                    <a:pt x="18" y="293"/>
                  </a:lnTo>
                  <a:lnTo>
                    <a:pt x="31" y="297"/>
                  </a:lnTo>
                  <a:lnTo>
                    <a:pt x="163" y="309"/>
                  </a:lnTo>
                  <a:lnTo>
                    <a:pt x="175" y="307"/>
                  </a:lnTo>
                  <a:lnTo>
                    <a:pt x="185" y="301"/>
                  </a:lnTo>
                  <a:lnTo>
                    <a:pt x="194" y="291"/>
                  </a:lnTo>
                  <a:lnTo>
                    <a:pt x="198" y="278"/>
                  </a:lnTo>
                  <a:lnTo>
                    <a:pt x="220" y="49"/>
                  </a:lnTo>
                  <a:lnTo>
                    <a:pt x="218" y="37"/>
                  </a:lnTo>
                  <a:lnTo>
                    <a:pt x="212" y="25"/>
                  </a:lnTo>
                  <a:lnTo>
                    <a:pt x="202" y="16"/>
                  </a:lnTo>
                  <a:lnTo>
                    <a:pt x="189" y="12"/>
                  </a:lnTo>
                  <a:lnTo>
                    <a:pt x="5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447"/>
            <p:cNvSpPr>
              <a:spLocks noChangeAspect="1"/>
            </p:cNvSpPr>
            <p:nvPr/>
          </p:nvSpPr>
          <p:spPr bwMode="auto">
            <a:xfrm rot="-7924285">
              <a:off x="3032" y="1288"/>
              <a:ext cx="141" cy="121"/>
            </a:xfrm>
            <a:custGeom>
              <a:avLst/>
              <a:gdLst>
                <a:gd name="T0" fmla="*/ 102 w 161"/>
                <a:gd name="T1" fmla="*/ 89 h 142"/>
                <a:gd name="T2" fmla="*/ 98 w 161"/>
                <a:gd name="T3" fmla="*/ 95 h 142"/>
                <a:gd name="T4" fmla="*/ 92 w 161"/>
                <a:gd name="T5" fmla="*/ 101 h 142"/>
                <a:gd name="T6" fmla="*/ 84 w 161"/>
                <a:gd name="T7" fmla="*/ 103 h 142"/>
                <a:gd name="T8" fmla="*/ 74 w 161"/>
                <a:gd name="T9" fmla="*/ 103 h 142"/>
                <a:gd name="T10" fmla="*/ 65 w 161"/>
                <a:gd name="T11" fmla="*/ 103 h 142"/>
                <a:gd name="T12" fmla="*/ 54 w 161"/>
                <a:gd name="T13" fmla="*/ 101 h 142"/>
                <a:gd name="T14" fmla="*/ 45 w 161"/>
                <a:gd name="T15" fmla="*/ 97 h 142"/>
                <a:gd name="T16" fmla="*/ 34 w 161"/>
                <a:gd name="T17" fmla="*/ 91 h 142"/>
                <a:gd name="T18" fmla="*/ 24 w 161"/>
                <a:gd name="T19" fmla="*/ 85 h 142"/>
                <a:gd name="T20" fmla="*/ 15 w 161"/>
                <a:gd name="T21" fmla="*/ 78 h 142"/>
                <a:gd name="T22" fmla="*/ 9 w 161"/>
                <a:gd name="T23" fmla="*/ 68 h 142"/>
                <a:gd name="T24" fmla="*/ 4 w 161"/>
                <a:gd name="T25" fmla="*/ 61 h 142"/>
                <a:gd name="T26" fmla="*/ 0 w 161"/>
                <a:gd name="T27" fmla="*/ 54 h 142"/>
                <a:gd name="T28" fmla="*/ 0 w 161"/>
                <a:gd name="T29" fmla="*/ 44 h 142"/>
                <a:gd name="T30" fmla="*/ 0 w 161"/>
                <a:gd name="T31" fmla="*/ 37 h 142"/>
                <a:gd name="T32" fmla="*/ 4 w 161"/>
                <a:gd name="T33" fmla="*/ 32 h 142"/>
                <a:gd name="T34" fmla="*/ 24 w 161"/>
                <a:gd name="T35" fmla="*/ 0 h 142"/>
                <a:gd name="T36" fmla="*/ 123 w 161"/>
                <a:gd name="T37" fmla="*/ 60 h 142"/>
                <a:gd name="T38" fmla="*/ 102 w 161"/>
                <a:gd name="T39" fmla="*/ 89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142"/>
                <a:gd name="T62" fmla="*/ 161 w 161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142">
                  <a:moveTo>
                    <a:pt x="134" y="123"/>
                  </a:moveTo>
                  <a:lnTo>
                    <a:pt x="128" y="132"/>
                  </a:lnTo>
                  <a:lnTo>
                    <a:pt x="120" y="138"/>
                  </a:lnTo>
                  <a:lnTo>
                    <a:pt x="110" y="142"/>
                  </a:lnTo>
                  <a:lnTo>
                    <a:pt x="97" y="142"/>
                  </a:lnTo>
                  <a:lnTo>
                    <a:pt x="85" y="142"/>
                  </a:lnTo>
                  <a:lnTo>
                    <a:pt x="71" y="138"/>
                  </a:lnTo>
                  <a:lnTo>
                    <a:pt x="58" y="134"/>
                  </a:lnTo>
                  <a:lnTo>
                    <a:pt x="44" y="125"/>
                  </a:lnTo>
                  <a:lnTo>
                    <a:pt x="31" y="117"/>
                  </a:lnTo>
                  <a:lnTo>
                    <a:pt x="19" y="107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5" y="43"/>
                  </a:lnTo>
                  <a:lnTo>
                    <a:pt x="31" y="0"/>
                  </a:lnTo>
                  <a:lnTo>
                    <a:pt x="161" y="82"/>
                  </a:lnTo>
                  <a:lnTo>
                    <a:pt x="134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448"/>
            <p:cNvSpPr>
              <a:spLocks/>
            </p:cNvSpPr>
            <p:nvPr/>
          </p:nvSpPr>
          <p:spPr bwMode="auto">
            <a:xfrm rot="9257968">
              <a:off x="3181" y="1526"/>
              <a:ext cx="140" cy="221"/>
            </a:xfrm>
            <a:custGeom>
              <a:avLst/>
              <a:gdLst>
                <a:gd name="T0" fmla="*/ 23 w 220"/>
                <a:gd name="T1" fmla="*/ 0 h 309"/>
                <a:gd name="T2" fmla="*/ 18 w 220"/>
                <a:gd name="T3" fmla="*/ 1 h 309"/>
                <a:gd name="T4" fmla="*/ 14 w 220"/>
                <a:gd name="T5" fmla="*/ 4 h 309"/>
                <a:gd name="T6" fmla="*/ 11 w 220"/>
                <a:gd name="T7" fmla="*/ 9 h 309"/>
                <a:gd name="T8" fmla="*/ 9 w 220"/>
                <a:gd name="T9" fmla="*/ 16 h 309"/>
                <a:gd name="T10" fmla="*/ 0 w 220"/>
                <a:gd name="T11" fmla="*/ 133 h 309"/>
                <a:gd name="T12" fmla="*/ 1 w 220"/>
                <a:gd name="T13" fmla="*/ 140 h 309"/>
                <a:gd name="T14" fmla="*/ 3 w 220"/>
                <a:gd name="T15" fmla="*/ 145 h 309"/>
                <a:gd name="T16" fmla="*/ 7 w 220"/>
                <a:gd name="T17" fmla="*/ 150 h 309"/>
                <a:gd name="T18" fmla="*/ 13 w 220"/>
                <a:gd name="T19" fmla="*/ 152 h 309"/>
                <a:gd name="T20" fmla="*/ 66 w 220"/>
                <a:gd name="T21" fmla="*/ 158 h 309"/>
                <a:gd name="T22" fmla="*/ 71 w 220"/>
                <a:gd name="T23" fmla="*/ 157 h 309"/>
                <a:gd name="T24" fmla="*/ 75 w 220"/>
                <a:gd name="T25" fmla="*/ 154 h 309"/>
                <a:gd name="T26" fmla="*/ 78 w 220"/>
                <a:gd name="T27" fmla="*/ 149 h 309"/>
                <a:gd name="T28" fmla="*/ 80 w 220"/>
                <a:gd name="T29" fmla="*/ 142 h 309"/>
                <a:gd name="T30" fmla="*/ 89 w 220"/>
                <a:gd name="T31" fmla="*/ 25 h 309"/>
                <a:gd name="T32" fmla="*/ 88 w 220"/>
                <a:gd name="T33" fmla="*/ 19 h 309"/>
                <a:gd name="T34" fmla="*/ 86 w 220"/>
                <a:gd name="T35" fmla="*/ 13 h 309"/>
                <a:gd name="T36" fmla="*/ 82 w 220"/>
                <a:gd name="T37" fmla="*/ 8 h 309"/>
                <a:gd name="T38" fmla="*/ 76 w 220"/>
                <a:gd name="T39" fmla="*/ 6 h 309"/>
                <a:gd name="T40" fmla="*/ 23 w 220"/>
                <a:gd name="T41" fmla="*/ 0 h 3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309"/>
                <a:gd name="T65" fmla="*/ 220 w 220"/>
                <a:gd name="T66" fmla="*/ 309 h 3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309">
                  <a:moveTo>
                    <a:pt x="57" y="0"/>
                  </a:moveTo>
                  <a:lnTo>
                    <a:pt x="45" y="2"/>
                  </a:lnTo>
                  <a:lnTo>
                    <a:pt x="35" y="8"/>
                  </a:lnTo>
                  <a:lnTo>
                    <a:pt x="26" y="18"/>
                  </a:lnTo>
                  <a:lnTo>
                    <a:pt x="22" y="31"/>
                  </a:lnTo>
                  <a:lnTo>
                    <a:pt x="0" y="260"/>
                  </a:lnTo>
                  <a:lnTo>
                    <a:pt x="2" y="274"/>
                  </a:lnTo>
                  <a:lnTo>
                    <a:pt x="8" y="284"/>
                  </a:lnTo>
                  <a:lnTo>
                    <a:pt x="18" y="293"/>
                  </a:lnTo>
                  <a:lnTo>
                    <a:pt x="31" y="297"/>
                  </a:lnTo>
                  <a:lnTo>
                    <a:pt x="163" y="309"/>
                  </a:lnTo>
                  <a:lnTo>
                    <a:pt x="175" y="307"/>
                  </a:lnTo>
                  <a:lnTo>
                    <a:pt x="185" y="301"/>
                  </a:lnTo>
                  <a:lnTo>
                    <a:pt x="194" y="291"/>
                  </a:lnTo>
                  <a:lnTo>
                    <a:pt x="198" y="278"/>
                  </a:lnTo>
                  <a:lnTo>
                    <a:pt x="220" y="49"/>
                  </a:lnTo>
                  <a:lnTo>
                    <a:pt x="218" y="37"/>
                  </a:lnTo>
                  <a:lnTo>
                    <a:pt x="212" y="25"/>
                  </a:lnTo>
                  <a:lnTo>
                    <a:pt x="202" y="16"/>
                  </a:lnTo>
                  <a:lnTo>
                    <a:pt x="189" y="12"/>
                  </a:lnTo>
                  <a:lnTo>
                    <a:pt x="5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449"/>
            <p:cNvSpPr>
              <a:spLocks noChangeAspect="1"/>
            </p:cNvSpPr>
            <p:nvPr/>
          </p:nvSpPr>
          <p:spPr bwMode="auto">
            <a:xfrm rot="-8963960">
              <a:off x="3119" y="1588"/>
              <a:ext cx="141" cy="121"/>
            </a:xfrm>
            <a:custGeom>
              <a:avLst/>
              <a:gdLst>
                <a:gd name="T0" fmla="*/ 102 w 161"/>
                <a:gd name="T1" fmla="*/ 89 h 142"/>
                <a:gd name="T2" fmla="*/ 98 w 161"/>
                <a:gd name="T3" fmla="*/ 95 h 142"/>
                <a:gd name="T4" fmla="*/ 92 w 161"/>
                <a:gd name="T5" fmla="*/ 101 h 142"/>
                <a:gd name="T6" fmla="*/ 84 w 161"/>
                <a:gd name="T7" fmla="*/ 103 h 142"/>
                <a:gd name="T8" fmla="*/ 74 w 161"/>
                <a:gd name="T9" fmla="*/ 103 h 142"/>
                <a:gd name="T10" fmla="*/ 65 w 161"/>
                <a:gd name="T11" fmla="*/ 103 h 142"/>
                <a:gd name="T12" fmla="*/ 54 w 161"/>
                <a:gd name="T13" fmla="*/ 101 h 142"/>
                <a:gd name="T14" fmla="*/ 45 w 161"/>
                <a:gd name="T15" fmla="*/ 97 h 142"/>
                <a:gd name="T16" fmla="*/ 34 w 161"/>
                <a:gd name="T17" fmla="*/ 91 h 142"/>
                <a:gd name="T18" fmla="*/ 24 w 161"/>
                <a:gd name="T19" fmla="*/ 85 h 142"/>
                <a:gd name="T20" fmla="*/ 15 w 161"/>
                <a:gd name="T21" fmla="*/ 78 h 142"/>
                <a:gd name="T22" fmla="*/ 9 w 161"/>
                <a:gd name="T23" fmla="*/ 68 h 142"/>
                <a:gd name="T24" fmla="*/ 4 w 161"/>
                <a:gd name="T25" fmla="*/ 61 h 142"/>
                <a:gd name="T26" fmla="*/ 0 w 161"/>
                <a:gd name="T27" fmla="*/ 54 h 142"/>
                <a:gd name="T28" fmla="*/ 0 w 161"/>
                <a:gd name="T29" fmla="*/ 44 h 142"/>
                <a:gd name="T30" fmla="*/ 0 w 161"/>
                <a:gd name="T31" fmla="*/ 37 h 142"/>
                <a:gd name="T32" fmla="*/ 4 w 161"/>
                <a:gd name="T33" fmla="*/ 32 h 142"/>
                <a:gd name="T34" fmla="*/ 24 w 161"/>
                <a:gd name="T35" fmla="*/ 0 h 142"/>
                <a:gd name="T36" fmla="*/ 123 w 161"/>
                <a:gd name="T37" fmla="*/ 60 h 142"/>
                <a:gd name="T38" fmla="*/ 102 w 161"/>
                <a:gd name="T39" fmla="*/ 89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142"/>
                <a:gd name="T62" fmla="*/ 161 w 161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142">
                  <a:moveTo>
                    <a:pt x="134" y="123"/>
                  </a:moveTo>
                  <a:lnTo>
                    <a:pt x="128" y="132"/>
                  </a:lnTo>
                  <a:lnTo>
                    <a:pt x="120" y="138"/>
                  </a:lnTo>
                  <a:lnTo>
                    <a:pt x="110" y="142"/>
                  </a:lnTo>
                  <a:lnTo>
                    <a:pt x="97" y="142"/>
                  </a:lnTo>
                  <a:lnTo>
                    <a:pt x="85" y="142"/>
                  </a:lnTo>
                  <a:lnTo>
                    <a:pt x="71" y="138"/>
                  </a:lnTo>
                  <a:lnTo>
                    <a:pt x="58" y="134"/>
                  </a:lnTo>
                  <a:lnTo>
                    <a:pt x="44" y="125"/>
                  </a:lnTo>
                  <a:lnTo>
                    <a:pt x="31" y="117"/>
                  </a:lnTo>
                  <a:lnTo>
                    <a:pt x="19" y="107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5" y="43"/>
                  </a:lnTo>
                  <a:lnTo>
                    <a:pt x="31" y="0"/>
                  </a:lnTo>
                  <a:lnTo>
                    <a:pt x="161" y="82"/>
                  </a:lnTo>
                  <a:lnTo>
                    <a:pt x="134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Text Box 450"/>
            <p:cNvSpPr txBox="1">
              <a:spLocks noChangeArrowheads="1"/>
            </p:cNvSpPr>
            <p:nvPr/>
          </p:nvSpPr>
          <p:spPr bwMode="auto">
            <a:xfrm rot="-1039676">
              <a:off x="3197" y="1534"/>
              <a:ext cx="22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l-GR" sz="1200" b="1">
                  <a:ea typeface="MS PGothic" pitchFamily="34" charset="-128"/>
                  <a:cs typeface="Times New Roman" pitchFamily="18" charset="0"/>
                </a:rPr>
                <a:t>α</a:t>
              </a:r>
              <a:r>
                <a:rPr lang="en-US" sz="1200" b="1">
                  <a:ea typeface="MS PGothic" pitchFamily="34" charset="-128"/>
                  <a:cs typeface="Times New Roman" pitchFamily="18" charset="0"/>
                </a:rPr>
                <a:t>7</a:t>
              </a:r>
              <a:endParaRPr lang="el-GR" sz="1200" b="1"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72" name="Freeform 451"/>
            <p:cNvSpPr>
              <a:spLocks/>
            </p:cNvSpPr>
            <p:nvPr/>
          </p:nvSpPr>
          <p:spPr bwMode="auto">
            <a:xfrm rot="-9750103">
              <a:off x="3171" y="916"/>
              <a:ext cx="140" cy="221"/>
            </a:xfrm>
            <a:custGeom>
              <a:avLst/>
              <a:gdLst>
                <a:gd name="T0" fmla="*/ 23 w 220"/>
                <a:gd name="T1" fmla="*/ 0 h 309"/>
                <a:gd name="T2" fmla="*/ 18 w 220"/>
                <a:gd name="T3" fmla="*/ 1 h 309"/>
                <a:gd name="T4" fmla="*/ 14 w 220"/>
                <a:gd name="T5" fmla="*/ 4 h 309"/>
                <a:gd name="T6" fmla="*/ 11 w 220"/>
                <a:gd name="T7" fmla="*/ 9 h 309"/>
                <a:gd name="T8" fmla="*/ 9 w 220"/>
                <a:gd name="T9" fmla="*/ 16 h 309"/>
                <a:gd name="T10" fmla="*/ 0 w 220"/>
                <a:gd name="T11" fmla="*/ 133 h 309"/>
                <a:gd name="T12" fmla="*/ 1 w 220"/>
                <a:gd name="T13" fmla="*/ 140 h 309"/>
                <a:gd name="T14" fmla="*/ 3 w 220"/>
                <a:gd name="T15" fmla="*/ 145 h 309"/>
                <a:gd name="T16" fmla="*/ 7 w 220"/>
                <a:gd name="T17" fmla="*/ 150 h 309"/>
                <a:gd name="T18" fmla="*/ 13 w 220"/>
                <a:gd name="T19" fmla="*/ 152 h 309"/>
                <a:gd name="T20" fmla="*/ 66 w 220"/>
                <a:gd name="T21" fmla="*/ 158 h 309"/>
                <a:gd name="T22" fmla="*/ 71 w 220"/>
                <a:gd name="T23" fmla="*/ 157 h 309"/>
                <a:gd name="T24" fmla="*/ 75 w 220"/>
                <a:gd name="T25" fmla="*/ 154 h 309"/>
                <a:gd name="T26" fmla="*/ 78 w 220"/>
                <a:gd name="T27" fmla="*/ 149 h 309"/>
                <a:gd name="T28" fmla="*/ 80 w 220"/>
                <a:gd name="T29" fmla="*/ 142 h 309"/>
                <a:gd name="T30" fmla="*/ 89 w 220"/>
                <a:gd name="T31" fmla="*/ 25 h 309"/>
                <a:gd name="T32" fmla="*/ 88 w 220"/>
                <a:gd name="T33" fmla="*/ 19 h 309"/>
                <a:gd name="T34" fmla="*/ 86 w 220"/>
                <a:gd name="T35" fmla="*/ 13 h 309"/>
                <a:gd name="T36" fmla="*/ 82 w 220"/>
                <a:gd name="T37" fmla="*/ 8 h 309"/>
                <a:gd name="T38" fmla="*/ 76 w 220"/>
                <a:gd name="T39" fmla="*/ 6 h 309"/>
                <a:gd name="T40" fmla="*/ 23 w 220"/>
                <a:gd name="T41" fmla="*/ 0 h 30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20"/>
                <a:gd name="T64" fmla="*/ 0 h 309"/>
                <a:gd name="T65" fmla="*/ 220 w 220"/>
                <a:gd name="T66" fmla="*/ 309 h 30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20" h="309">
                  <a:moveTo>
                    <a:pt x="57" y="0"/>
                  </a:moveTo>
                  <a:lnTo>
                    <a:pt x="45" y="2"/>
                  </a:lnTo>
                  <a:lnTo>
                    <a:pt x="35" y="8"/>
                  </a:lnTo>
                  <a:lnTo>
                    <a:pt x="26" y="18"/>
                  </a:lnTo>
                  <a:lnTo>
                    <a:pt x="22" y="31"/>
                  </a:lnTo>
                  <a:lnTo>
                    <a:pt x="0" y="260"/>
                  </a:lnTo>
                  <a:lnTo>
                    <a:pt x="2" y="274"/>
                  </a:lnTo>
                  <a:lnTo>
                    <a:pt x="8" y="284"/>
                  </a:lnTo>
                  <a:lnTo>
                    <a:pt x="18" y="293"/>
                  </a:lnTo>
                  <a:lnTo>
                    <a:pt x="31" y="297"/>
                  </a:lnTo>
                  <a:lnTo>
                    <a:pt x="163" y="309"/>
                  </a:lnTo>
                  <a:lnTo>
                    <a:pt x="175" y="307"/>
                  </a:lnTo>
                  <a:lnTo>
                    <a:pt x="185" y="301"/>
                  </a:lnTo>
                  <a:lnTo>
                    <a:pt x="194" y="291"/>
                  </a:lnTo>
                  <a:lnTo>
                    <a:pt x="198" y="278"/>
                  </a:lnTo>
                  <a:lnTo>
                    <a:pt x="220" y="49"/>
                  </a:lnTo>
                  <a:lnTo>
                    <a:pt x="218" y="37"/>
                  </a:lnTo>
                  <a:lnTo>
                    <a:pt x="212" y="25"/>
                  </a:lnTo>
                  <a:lnTo>
                    <a:pt x="202" y="16"/>
                  </a:lnTo>
                  <a:lnTo>
                    <a:pt x="189" y="12"/>
                  </a:lnTo>
                  <a:lnTo>
                    <a:pt x="57" y="0"/>
                  </a:lnTo>
                  <a:close/>
                </a:path>
              </a:pathLst>
            </a:custGeom>
            <a:gradFill rotWithShape="1">
              <a:gsLst>
                <a:gs pos="0">
                  <a:srgbClr val="FF8F8F"/>
                </a:gs>
                <a:gs pos="100000">
                  <a:srgbClr val="FF0000"/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452"/>
            <p:cNvSpPr>
              <a:spLocks noChangeAspect="1"/>
            </p:cNvSpPr>
            <p:nvPr/>
          </p:nvSpPr>
          <p:spPr bwMode="auto">
            <a:xfrm rot="-6372032">
              <a:off x="3122" y="946"/>
              <a:ext cx="141" cy="121"/>
            </a:xfrm>
            <a:custGeom>
              <a:avLst/>
              <a:gdLst>
                <a:gd name="T0" fmla="*/ 102 w 161"/>
                <a:gd name="T1" fmla="*/ 89 h 142"/>
                <a:gd name="T2" fmla="*/ 98 w 161"/>
                <a:gd name="T3" fmla="*/ 95 h 142"/>
                <a:gd name="T4" fmla="*/ 92 w 161"/>
                <a:gd name="T5" fmla="*/ 101 h 142"/>
                <a:gd name="T6" fmla="*/ 84 w 161"/>
                <a:gd name="T7" fmla="*/ 103 h 142"/>
                <a:gd name="T8" fmla="*/ 74 w 161"/>
                <a:gd name="T9" fmla="*/ 103 h 142"/>
                <a:gd name="T10" fmla="*/ 65 w 161"/>
                <a:gd name="T11" fmla="*/ 103 h 142"/>
                <a:gd name="T12" fmla="*/ 54 w 161"/>
                <a:gd name="T13" fmla="*/ 101 h 142"/>
                <a:gd name="T14" fmla="*/ 45 w 161"/>
                <a:gd name="T15" fmla="*/ 97 h 142"/>
                <a:gd name="T16" fmla="*/ 34 w 161"/>
                <a:gd name="T17" fmla="*/ 91 h 142"/>
                <a:gd name="T18" fmla="*/ 24 w 161"/>
                <a:gd name="T19" fmla="*/ 85 h 142"/>
                <a:gd name="T20" fmla="*/ 15 w 161"/>
                <a:gd name="T21" fmla="*/ 78 h 142"/>
                <a:gd name="T22" fmla="*/ 9 w 161"/>
                <a:gd name="T23" fmla="*/ 68 h 142"/>
                <a:gd name="T24" fmla="*/ 4 w 161"/>
                <a:gd name="T25" fmla="*/ 61 h 142"/>
                <a:gd name="T26" fmla="*/ 0 w 161"/>
                <a:gd name="T27" fmla="*/ 54 h 142"/>
                <a:gd name="T28" fmla="*/ 0 w 161"/>
                <a:gd name="T29" fmla="*/ 44 h 142"/>
                <a:gd name="T30" fmla="*/ 0 w 161"/>
                <a:gd name="T31" fmla="*/ 37 h 142"/>
                <a:gd name="T32" fmla="*/ 4 w 161"/>
                <a:gd name="T33" fmla="*/ 32 h 142"/>
                <a:gd name="T34" fmla="*/ 24 w 161"/>
                <a:gd name="T35" fmla="*/ 0 h 142"/>
                <a:gd name="T36" fmla="*/ 123 w 161"/>
                <a:gd name="T37" fmla="*/ 60 h 142"/>
                <a:gd name="T38" fmla="*/ 102 w 161"/>
                <a:gd name="T39" fmla="*/ 89 h 14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61"/>
                <a:gd name="T61" fmla="*/ 0 h 142"/>
                <a:gd name="T62" fmla="*/ 161 w 161"/>
                <a:gd name="T63" fmla="*/ 142 h 142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61" h="142">
                  <a:moveTo>
                    <a:pt x="134" y="123"/>
                  </a:moveTo>
                  <a:lnTo>
                    <a:pt x="128" y="132"/>
                  </a:lnTo>
                  <a:lnTo>
                    <a:pt x="120" y="138"/>
                  </a:lnTo>
                  <a:lnTo>
                    <a:pt x="110" y="142"/>
                  </a:lnTo>
                  <a:lnTo>
                    <a:pt x="97" y="142"/>
                  </a:lnTo>
                  <a:lnTo>
                    <a:pt x="85" y="142"/>
                  </a:lnTo>
                  <a:lnTo>
                    <a:pt x="71" y="138"/>
                  </a:lnTo>
                  <a:lnTo>
                    <a:pt x="58" y="134"/>
                  </a:lnTo>
                  <a:lnTo>
                    <a:pt x="44" y="125"/>
                  </a:lnTo>
                  <a:lnTo>
                    <a:pt x="31" y="117"/>
                  </a:lnTo>
                  <a:lnTo>
                    <a:pt x="19" y="107"/>
                  </a:lnTo>
                  <a:lnTo>
                    <a:pt x="11" y="94"/>
                  </a:lnTo>
                  <a:lnTo>
                    <a:pt x="5" y="84"/>
                  </a:lnTo>
                  <a:lnTo>
                    <a:pt x="0" y="74"/>
                  </a:lnTo>
                  <a:lnTo>
                    <a:pt x="0" y="61"/>
                  </a:lnTo>
                  <a:lnTo>
                    <a:pt x="0" y="51"/>
                  </a:lnTo>
                  <a:lnTo>
                    <a:pt x="5" y="43"/>
                  </a:lnTo>
                  <a:lnTo>
                    <a:pt x="31" y="0"/>
                  </a:lnTo>
                  <a:lnTo>
                    <a:pt x="161" y="82"/>
                  </a:lnTo>
                  <a:lnTo>
                    <a:pt x="134" y="123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Text Box 453"/>
            <p:cNvSpPr txBox="1">
              <a:spLocks noChangeArrowheads="1"/>
            </p:cNvSpPr>
            <p:nvPr/>
          </p:nvSpPr>
          <p:spPr bwMode="auto">
            <a:xfrm>
              <a:off x="3186" y="957"/>
              <a:ext cx="22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l-GR" sz="1200" b="1">
                  <a:ea typeface="MS PGothic" pitchFamily="34" charset="-128"/>
                  <a:cs typeface="Times New Roman" pitchFamily="18" charset="0"/>
                </a:rPr>
                <a:t>α</a:t>
              </a:r>
              <a:r>
                <a:rPr lang="en-US" sz="1200" b="1">
                  <a:ea typeface="MS PGothic" pitchFamily="34" charset="-128"/>
                  <a:cs typeface="Times New Roman" pitchFamily="18" charset="0"/>
                </a:rPr>
                <a:t>7</a:t>
              </a:r>
              <a:endParaRPr lang="el-GR" sz="1200" b="1"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75" name="Rectangle 454"/>
            <p:cNvSpPr>
              <a:spLocks noChangeArrowheads="1"/>
            </p:cNvSpPr>
            <p:nvPr/>
          </p:nvSpPr>
          <p:spPr bwMode="auto">
            <a:xfrm>
              <a:off x="2847" y="782"/>
              <a:ext cx="14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1100" b="1" dirty="0">
                  <a:solidFill>
                    <a:srgbClr val="000000"/>
                  </a:solidFill>
                  <a:ea typeface="MS Mincho" pitchFamily="49" charset="-128"/>
                </a:rPr>
                <a:t>Na</a:t>
              </a:r>
              <a:r>
                <a:rPr lang="en-US" altLang="ja-JP" sz="1100" b="1" baseline="30000" dirty="0">
                  <a:solidFill>
                    <a:srgbClr val="000000"/>
                  </a:solidFill>
                  <a:ea typeface="MS Mincho" pitchFamily="49" charset="-128"/>
                </a:rPr>
                <a:t>+</a:t>
              </a:r>
              <a:endParaRPr lang="en-US" sz="1100" b="1" baseline="30000" dirty="0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76" name="Line 455"/>
            <p:cNvSpPr>
              <a:spLocks noChangeAspect="1" noChangeShapeType="1"/>
            </p:cNvSpPr>
            <p:nvPr/>
          </p:nvSpPr>
          <p:spPr bwMode="auto">
            <a:xfrm rot="2597919">
              <a:off x="3429" y="1340"/>
              <a:ext cx="138" cy="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Rectangle 456"/>
            <p:cNvSpPr>
              <a:spLocks noChangeArrowheads="1"/>
            </p:cNvSpPr>
            <p:nvPr/>
          </p:nvSpPr>
          <p:spPr bwMode="auto">
            <a:xfrm>
              <a:off x="2832" y="950"/>
              <a:ext cx="17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1100" b="1">
                  <a:solidFill>
                    <a:srgbClr val="000000"/>
                  </a:solidFill>
                  <a:ea typeface="MS Mincho" pitchFamily="49" charset="-128"/>
                </a:rPr>
                <a:t>Ca</a:t>
              </a:r>
              <a:r>
                <a:rPr lang="en-US" altLang="ja-JP" sz="1100" b="1" baseline="30000">
                  <a:solidFill>
                    <a:srgbClr val="000000"/>
                  </a:solidFill>
                  <a:ea typeface="MS Mincho" pitchFamily="49" charset="-128"/>
                </a:rPr>
                <a:t>++</a:t>
              </a:r>
              <a:endParaRPr lang="en-US" sz="1100" b="1" baseline="30000">
                <a:ea typeface="MS PGothic" pitchFamily="34" charset="-128"/>
              </a:endParaRPr>
            </a:p>
          </p:txBody>
        </p:sp>
        <p:sp>
          <p:nvSpPr>
            <p:cNvPr id="78" name="Line 457"/>
            <p:cNvSpPr>
              <a:spLocks noChangeShapeType="1"/>
            </p:cNvSpPr>
            <p:nvPr/>
          </p:nvSpPr>
          <p:spPr bwMode="auto">
            <a:xfrm rot="-394974">
              <a:off x="2214" y="2862"/>
              <a:ext cx="1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Rectangle 458"/>
            <p:cNvSpPr>
              <a:spLocks noChangeArrowheads="1"/>
            </p:cNvSpPr>
            <p:nvPr/>
          </p:nvSpPr>
          <p:spPr bwMode="auto">
            <a:xfrm rot="-1458273">
              <a:off x="2227" y="3246"/>
              <a:ext cx="1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Ca</a:t>
              </a:r>
              <a:r>
                <a:rPr lang="en-US" altLang="ja-JP" sz="1200" b="1" baseline="30000">
                  <a:solidFill>
                    <a:srgbClr val="000000"/>
                  </a:solidFill>
                  <a:ea typeface="MS Mincho" pitchFamily="49" charset="-128"/>
                </a:rPr>
                <a:t>++</a:t>
              </a:r>
              <a:endParaRPr lang="en-US" sz="1200" b="1" baseline="30000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80" name="Line 459"/>
            <p:cNvSpPr>
              <a:spLocks noChangeShapeType="1"/>
            </p:cNvSpPr>
            <p:nvPr/>
          </p:nvSpPr>
          <p:spPr bwMode="auto">
            <a:xfrm rot="-394974">
              <a:off x="2368" y="2800"/>
              <a:ext cx="1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Line 460"/>
            <p:cNvSpPr>
              <a:spLocks noChangeAspect="1" noChangeShapeType="1"/>
            </p:cNvSpPr>
            <p:nvPr/>
          </p:nvSpPr>
          <p:spPr bwMode="auto">
            <a:xfrm rot="3024622">
              <a:off x="2049" y="3296"/>
              <a:ext cx="4" cy="40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Text Box 461"/>
            <p:cNvSpPr txBox="1">
              <a:spLocks noChangeArrowheads="1"/>
            </p:cNvSpPr>
            <p:nvPr/>
          </p:nvSpPr>
          <p:spPr bwMode="auto">
            <a:xfrm>
              <a:off x="1766" y="3606"/>
              <a:ext cx="7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ea typeface="MS PGothic" pitchFamily="34" charset="-128"/>
                </a:rPr>
                <a:t>ERK </a:t>
              </a:r>
              <a:r>
                <a:rPr lang="en-US" sz="1200" b="1">
                  <a:ea typeface="MS PGothic" pitchFamily="34" charset="-128"/>
                  <a:sym typeface="Wingdings" pitchFamily="2" charset="2"/>
                </a:rPr>
                <a:t> CREB</a:t>
              </a:r>
              <a:endParaRPr lang="en-US" sz="1200" b="1">
                <a:ea typeface="MS PGothic" pitchFamily="34" charset="-128"/>
              </a:endParaRPr>
            </a:p>
          </p:txBody>
        </p:sp>
        <p:grpSp>
          <p:nvGrpSpPr>
            <p:cNvPr id="83" name="Group 462"/>
            <p:cNvGrpSpPr>
              <a:grpSpLocks/>
            </p:cNvGrpSpPr>
            <p:nvPr/>
          </p:nvGrpSpPr>
          <p:grpSpPr bwMode="auto">
            <a:xfrm rot="1753155">
              <a:off x="1788" y="3246"/>
              <a:ext cx="160" cy="134"/>
              <a:chOff x="1680" y="3552"/>
              <a:chExt cx="160" cy="134"/>
            </a:xfrm>
          </p:grpSpPr>
          <p:grpSp>
            <p:nvGrpSpPr>
              <p:cNvPr id="139" name="Group 463"/>
              <p:cNvGrpSpPr>
                <a:grpSpLocks/>
              </p:cNvGrpSpPr>
              <p:nvPr/>
            </p:nvGrpSpPr>
            <p:grpSpPr bwMode="auto">
              <a:xfrm rot="-771342">
                <a:off x="1680" y="3552"/>
                <a:ext cx="160" cy="134"/>
                <a:chOff x="2739" y="1684"/>
                <a:chExt cx="160" cy="134"/>
              </a:xfrm>
            </p:grpSpPr>
            <p:sp>
              <p:nvSpPr>
                <p:cNvPr id="141" name="Freeform 464"/>
                <p:cNvSpPr>
                  <a:spLocks/>
                </p:cNvSpPr>
                <p:nvPr/>
              </p:nvSpPr>
              <p:spPr bwMode="auto">
                <a:xfrm>
                  <a:off x="2801" y="1686"/>
                  <a:ext cx="98" cy="132"/>
                </a:xfrm>
                <a:custGeom>
                  <a:avLst/>
                  <a:gdLst>
                    <a:gd name="T0" fmla="*/ 0 w 152"/>
                    <a:gd name="T1" fmla="*/ 98 h 176"/>
                    <a:gd name="T2" fmla="*/ 2 w 152"/>
                    <a:gd name="T3" fmla="*/ 0 h 176"/>
                    <a:gd name="T4" fmla="*/ 52 w 152"/>
                    <a:gd name="T5" fmla="*/ 2 h 176"/>
                    <a:gd name="T6" fmla="*/ 63 w 152"/>
                    <a:gd name="T7" fmla="*/ 51 h 176"/>
                    <a:gd name="T8" fmla="*/ 50 w 152"/>
                    <a:gd name="T9" fmla="*/ 99 h 176"/>
                    <a:gd name="T10" fmla="*/ 0 w 152"/>
                    <a:gd name="T11" fmla="*/ 98 h 17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2"/>
                    <a:gd name="T19" fmla="*/ 0 h 176"/>
                    <a:gd name="T20" fmla="*/ 152 w 152"/>
                    <a:gd name="T21" fmla="*/ 176 h 17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2" h="176">
                      <a:moveTo>
                        <a:pt x="0" y="174"/>
                      </a:moveTo>
                      <a:lnTo>
                        <a:pt x="4" y="0"/>
                      </a:lnTo>
                      <a:lnTo>
                        <a:pt x="126" y="2"/>
                      </a:lnTo>
                      <a:lnTo>
                        <a:pt x="152" y="91"/>
                      </a:lnTo>
                      <a:lnTo>
                        <a:pt x="121" y="176"/>
                      </a:lnTo>
                      <a:lnTo>
                        <a:pt x="0" y="174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2" name="Freeform 465"/>
                <p:cNvSpPr>
                  <a:spLocks/>
                </p:cNvSpPr>
                <p:nvPr/>
              </p:nvSpPr>
              <p:spPr bwMode="auto">
                <a:xfrm>
                  <a:off x="2739" y="1684"/>
                  <a:ext cx="65" cy="132"/>
                </a:xfrm>
                <a:custGeom>
                  <a:avLst/>
                  <a:gdLst>
                    <a:gd name="T0" fmla="*/ 19 w 101"/>
                    <a:gd name="T1" fmla="*/ 99 h 174"/>
                    <a:gd name="T2" fmla="*/ 15 w 101"/>
                    <a:gd name="T3" fmla="*/ 97 h 174"/>
                    <a:gd name="T4" fmla="*/ 11 w 101"/>
                    <a:gd name="T5" fmla="*/ 95 h 174"/>
                    <a:gd name="T6" fmla="*/ 8 w 101"/>
                    <a:gd name="T7" fmla="*/ 90 h 174"/>
                    <a:gd name="T8" fmla="*/ 5 w 101"/>
                    <a:gd name="T9" fmla="*/ 85 h 174"/>
                    <a:gd name="T10" fmla="*/ 3 w 101"/>
                    <a:gd name="T11" fmla="*/ 76 h 174"/>
                    <a:gd name="T12" fmla="*/ 1 w 101"/>
                    <a:gd name="T13" fmla="*/ 68 h 174"/>
                    <a:gd name="T14" fmla="*/ 0 w 101"/>
                    <a:gd name="T15" fmla="*/ 58 h 174"/>
                    <a:gd name="T16" fmla="*/ 0 w 101"/>
                    <a:gd name="T17" fmla="*/ 49 h 174"/>
                    <a:gd name="T18" fmla="*/ 1 w 101"/>
                    <a:gd name="T19" fmla="*/ 39 h 174"/>
                    <a:gd name="T20" fmla="*/ 2 w 101"/>
                    <a:gd name="T21" fmla="*/ 30 h 174"/>
                    <a:gd name="T22" fmla="*/ 3 w 101"/>
                    <a:gd name="T23" fmla="*/ 21 h 174"/>
                    <a:gd name="T24" fmla="*/ 6 w 101"/>
                    <a:gd name="T25" fmla="*/ 14 h 174"/>
                    <a:gd name="T26" fmla="*/ 9 w 101"/>
                    <a:gd name="T27" fmla="*/ 8 h 174"/>
                    <a:gd name="T28" fmla="*/ 13 w 101"/>
                    <a:gd name="T29" fmla="*/ 4 h 174"/>
                    <a:gd name="T30" fmla="*/ 17 w 101"/>
                    <a:gd name="T31" fmla="*/ 2 h 174"/>
                    <a:gd name="T32" fmla="*/ 21 w 101"/>
                    <a:gd name="T33" fmla="*/ 0 h 174"/>
                    <a:gd name="T34" fmla="*/ 42 w 101"/>
                    <a:gd name="T35" fmla="*/ 2 h 174"/>
                    <a:gd name="T36" fmla="*/ 41 w 101"/>
                    <a:gd name="T37" fmla="*/ 100 h 174"/>
                    <a:gd name="T38" fmla="*/ 19 w 101"/>
                    <a:gd name="T39" fmla="*/ 99 h 174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101"/>
                    <a:gd name="T61" fmla="*/ 0 h 174"/>
                    <a:gd name="T62" fmla="*/ 101 w 101"/>
                    <a:gd name="T63" fmla="*/ 174 h 174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101" h="174">
                      <a:moveTo>
                        <a:pt x="47" y="172"/>
                      </a:moveTo>
                      <a:lnTo>
                        <a:pt x="37" y="169"/>
                      </a:lnTo>
                      <a:lnTo>
                        <a:pt x="27" y="165"/>
                      </a:lnTo>
                      <a:lnTo>
                        <a:pt x="18" y="157"/>
                      </a:lnTo>
                      <a:lnTo>
                        <a:pt x="12" y="147"/>
                      </a:lnTo>
                      <a:lnTo>
                        <a:pt x="6" y="132"/>
                      </a:lnTo>
                      <a:lnTo>
                        <a:pt x="2" y="118"/>
                      </a:lnTo>
                      <a:lnTo>
                        <a:pt x="0" y="101"/>
                      </a:lnTo>
                      <a:lnTo>
                        <a:pt x="0" y="85"/>
                      </a:lnTo>
                      <a:lnTo>
                        <a:pt x="2" y="68"/>
                      </a:lnTo>
                      <a:lnTo>
                        <a:pt x="4" y="52"/>
                      </a:lnTo>
                      <a:lnTo>
                        <a:pt x="8" y="37"/>
                      </a:lnTo>
                      <a:lnTo>
                        <a:pt x="14" y="25"/>
                      </a:lnTo>
                      <a:lnTo>
                        <a:pt x="22" y="15"/>
                      </a:lnTo>
                      <a:lnTo>
                        <a:pt x="31" y="7"/>
                      </a:lnTo>
                      <a:lnTo>
                        <a:pt x="41" y="2"/>
                      </a:lnTo>
                      <a:lnTo>
                        <a:pt x="51" y="0"/>
                      </a:lnTo>
                      <a:lnTo>
                        <a:pt x="101" y="2"/>
                      </a:lnTo>
                      <a:lnTo>
                        <a:pt x="99" y="174"/>
                      </a:lnTo>
                      <a:lnTo>
                        <a:pt x="47" y="172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 w="952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140" name="Rectangle 466"/>
              <p:cNvSpPr>
                <a:spLocks noChangeArrowheads="1"/>
              </p:cNvSpPr>
              <p:nvPr/>
            </p:nvSpPr>
            <p:spPr bwMode="auto">
              <a:xfrm rot="-679869">
                <a:off x="1687" y="3580"/>
                <a:ext cx="13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FFFFFF"/>
                    </a:solidFill>
                    <a:ea typeface="MS Mincho" pitchFamily="49" charset="-128"/>
                  </a:rPr>
                  <a:t>ACh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sp>
          <p:nvSpPr>
            <p:cNvPr id="84" name="AutoShape 467"/>
            <p:cNvSpPr>
              <a:spLocks noChangeArrowheads="1"/>
            </p:cNvSpPr>
            <p:nvPr/>
          </p:nvSpPr>
          <p:spPr bwMode="auto">
            <a:xfrm>
              <a:off x="0" y="2499"/>
              <a:ext cx="1488" cy="693"/>
            </a:xfrm>
            <a:prstGeom prst="wedgeRectCallout">
              <a:avLst>
                <a:gd name="adj1" fmla="val 100741"/>
                <a:gd name="adj2" fmla="val 62556"/>
              </a:avLst>
            </a:prstGeom>
            <a:solidFill>
              <a:srgbClr val="E6F8D4"/>
            </a:solidFill>
            <a:ln w="12700" algn="ctr">
              <a:solidFill>
                <a:srgbClr val="33CC33"/>
              </a:solidFill>
              <a:miter lim="800000"/>
              <a:headEnd/>
              <a:tailEnd/>
            </a:ln>
            <a:effectLst>
              <a:outerShdw dist="53882" dir="2700000" algn="ctr" rotWithShape="0">
                <a:schemeClr val="bg2">
                  <a:alpha val="50000"/>
                </a:schemeClr>
              </a:outerShdw>
            </a:effectLst>
          </p:spPr>
          <p:txBody>
            <a:bodyPr tIns="91440" bIns="91440"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>
                  <a:ea typeface="MS PGothic" pitchFamily="34" charset="-128"/>
                </a:rPr>
                <a:t>Activation of presynaptic </a:t>
              </a:r>
              <a:r>
                <a:rPr lang="en-US" sz="1400" b="1">
                  <a:latin typeface="Symbol" pitchFamily="18" charset="2"/>
                  <a:ea typeface="MS PGothic" pitchFamily="34" charset="-128"/>
                </a:rPr>
                <a:t>a</a:t>
              </a:r>
              <a:r>
                <a:rPr lang="en-US" sz="1400" b="1">
                  <a:ea typeface="MS PGothic" pitchFamily="34" charset="-128"/>
                </a:rPr>
                <a:t>7</a:t>
              </a:r>
              <a:r>
                <a:rPr lang="en-US" sz="1800">
                  <a:ea typeface="MS PGothic" pitchFamily="34" charset="-128"/>
                </a:rPr>
                <a:t> </a:t>
              </a:r>
              <a:r>
                <a:rPr lang="en-US" sz="1400" b="1">
                  <a:ea typeface="MS PGothic" pitchFamily="34" charset="-128"/>
                </a:rPr>
                <a:t>nicotinic receptors potentiates synaptic transmission</a:t>
              </a:r>
            </a:p>
          </p:txBody>
        </p:sp>
        <p:sp>
          <p:nvSpPr>
            <p:cNvPr id="85" name="Line 468"/>
            <p:cNvSpPr>
              <a:spLocks noChangeShapeType="1"/>
            </p:cNvSpPr>
            <p:nvPr/>
          </p:nvSpPr>
          <p:spPr bwMode="auto">
            <a:xfrm rot="1387877">
              <a:off x="3024" y="933"/>
              <a:ext cx="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6" name="Line 469"/>
            <p:cNvSpPr>
              <a:spLocks noChangeShapeType="1"/>
            </p:cNvSpPr>
            <p:nvPr/>
          </p:nvSpPr>
          <p:spPr bwMode="auto">
            <a:xfrm rot="1387877">
              <a:off x="3005" y="1101"/>
              <a:ext cx="40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87" name="Rectangle 470"/>
            <p:cNvSpPr>
              <a:spLocks noChangeArrowheads="1"/>
            </p:cNvSpPr>
            <p:nvPr/>
          </p:nvSpPr>
          <p:spPr bwMode="auto">
            <a:xfrm>
              <a:off x="3408" y="1167"/>
              <a:ext cx="196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Ca</a:t>
              </a:r>
              <a:r>
                <a:rPr lang="en-US" altLang="ja-JP" sz="1200" b="1" baseline="30000">
                  <a:solidFill>
                    <a:srgbClr val="000000"/>
                  </a:solidFill>
                  <a:ea typeface="MS Mincho" pitchFamily="49" charset="-128"/>
                </a:rPr>
                <a:t>++</a:t>
              </a:r>
              <a:endParaRPr lang="en-US" sz="1200" b="1" baseline="30000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88" name="Rectangle 471"/>
            <p:cNvSpPr>
              <a:spLocks noChangeArrowheads="1"/>
            </p:cNvSpPr>
            <p:nvPr/>
          </p:nvSpPr>
          <p:spPr bwMode="auto">
            <a:xfrm>
              <a:off x="336" y="1248"/>
              <a:ext cx="892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1200" b="1">
                  <a:solidFill>
                    <a:srgbClr val="000000"/>
                  </a:solidFill>
                  <a:ea typeface="MS Mincho" pitchFamily="49" charset="-128"/>
                </a:rPr>
                <a:t>Cholinergic Neuron</a:t>
              </a:r>
              <a:endParaRPr lang="en-US" sz="1800" b="1">
                <a:ea typeface="MS PGothic" pitchFamily="34" charset="-128"/>
              </a:endParaRPr>
            </a:p>
          </p:txBody>
        </p:sp>
        <p:sp>
          <p:nvSpPr>
            <p:cNvPr id="89" name="Freeform 472"/>
            <p:cNvSpPr>
              <a:spLocks/>
            </p:cNvSpPr>
            <p:nvPr/>
          </p:nvSpPr>
          <p:spPr bwMode="auto">
            <a:xfrm rot="-9406430">
              <a:off x="3162" y="959"/>
              <a:ext cx="65" cy="104"/>
            </a:xfrm>
            <a:custGeom>
              <a:avLst/>
              <a:gdLst>
                <a:gd name="T0" fmla="*/ 19 w 101"/>
                <a:gd name="T1" fmla="*/ 75 h 142"/>
                <a:gd name="T2" fmla="*/ 15 w 101"/>
                <a:gd name="T3" fmla="*/ 74 h 142"/>
                <a:gd name="T4" fmla="*/ 12 w 101"/>
                <a:gd name="T5" fmla="*/ 72 h 142"/>
                <a:gd name="T6" fmla="*/ 8 w 101"/>
                <a:gd name="T7" fmla="*/ 68 h 142"/>
                <a:gd name="T8" fmla="*/ 5 w 101"/>
                <a:gd name="T9" fmla="*/ 64 h 142"/>
                <a:gd name="T10" fmla="*/ 1 w 101"/>
                <a:gd name="T11" fmla="*/ 52 h 142"/>
                <a:gd name="T12" fmla="*/ 0 w 101"/>
                <a:gd name="T13" fmla="*/ 45 h 142"/>
                <a:gd name="T14" fmla="*/ 0 w 101"/>
                <a:gd name="T15" fmla="*/ 37 h 142"/>
                <a:gd name="T16" fmla="*/ 1 w 101"/>
                <a:gd name="T17" fmla="*/ 29 h 142"/>
                <a:gd name="T18" fmla="*/ 2 w 101"/>
                <a:gd name="T19" fmla="*/ 23 h 142"/>
                <a:gd name="T20" fmla="*/ 6 w 101"/>
                <a:gd name="T21" fmla="*/ 11 h 142"/>
                <a:gd name="T22" fmla="*/ 9 w 101"/>
                <a:gd name="T23" fmla="*/ 7 h 142"/>
                <a:gd name="T24" fmla="*/ 12 w 101"/>
                <a:gd name="T25" fmla="*/ 3 h 142"/>
                <a:gd name="T26" fmla="*/ 17 w 101"/>
                <a:gd name="T27" fmla="*/ 1 h 142"/>
                <a:gd name="T28" fmla="*/ 21 w 101"/>
                <a:gd name="T29" fmla="*/ 0 h 142"/>
                <a:gd name="T30" fmla="*/ 42 w 101"/>
                <a:gd name="T31" fmla="*/ 1 h 142"/>
                <a:gd name="T32" fmla="*/ 41 w 101"/>
                <a:gd name="T33" fmla="*/ 76 h 142"/>
                <a:gd name="T34" fmla="*/ 19 w 101"/>
                <a:gd name="T35" fmla="*/ 75 h 14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1"/>
                <a:gd name="T55" fmla="*/ 0 h 142"/>
                <a:gd name="T56" fmla="*/ 101 w 101"/>
                <a:gd name="T57" fmla="*/ 142 h 142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1" h="142">
                  <a:moveTo>
                    <a:pt x="47" y="140"/>
                  </a:moveTo>
                  <a:lnTo>
                    <a:pt x="37" y="138"/>
                  </a:lnTo>
                  <a:lnTo>
                    <a:pt x="28" y="134"/>
                  </a:lnTo>
                  <a:lnTo>
                    <a:pt x="20" y="127"/>
                  </a:lnTo>
                  <a:lnTo>
                    <a:pt x="12" y="119"/>
                  </a:lnTo>
                  <a:lnTo>
                    <a:pt x="2" y="97"/>
                  </a:lnTo>
                  <a:lnTo>
                    <a:pt x="0" y="84"/>
                  </a:lnTo>
                  <a:lnTo>
                    <a:pt x="0" y="70"/>
                  </a:lnTo>
                  <a:lnTo>
                    <a:pt x="2" y="55"/>
                  </a:lnTo>
                  <a:lnTo>
                    <a:pt x="4" y="43"/>
                  </a:lnTo>
                  <a:lnTo>
                    <a:pt x="14" y="20"/>
                  </a:lnTo>
                  <a:lnTo>
                    <a:pt x="22" y="12"/>
                  </a:lnTo>
                  <a:lnTo>
                    <a:pt x="30" y="6"/>
                  </a:lnTo>
                  <a:lnTo>
                    <a:pt x="41" y="2"/>
                  </a:lnTo>
                  <a:lnTo>
                    <a:pt x="51" y="0"/>
                  </a:lnTo>
                  <a:lnTo>
                    <a:pt x="101" y="2"/>
                  </a:lnTo>
                  <a:lnTo>
                    <a:pt x="99" y="142"/>
                  </a:lnTo>
                  <a:lnTo>
                    <a:pt x="47" y="14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0" name="Freeform 473"/>
            <p:cNvSpPr>
              <a:spLocks/>
            </p:cNvSpPr>
            <p:nvPr/>
          </p:nvSpPr>
          <p:spPr bwMode="auto">
            <a:xfrm rot="-9541077">
              <a:off x="3074" y="930"/>
              <a:ext cx="99" cy="102"/>
            </a:xfrm>
            <a:custGeom>
              <a:avLst/>
              <a:gdLst>
                <a:gd name="T0" fmla="*/ 0 w 155"/>
                <a:gd name="T1" fmla="*/ 72 h 144"/>
                <a:gd name="T2" fmla="*/ 2 w 155"/>
                <a:gd name="T3" fmla="*/ 0 h 144"/>
                <a:gd name="T4" fmla="*/ 51 w 155"/>
                <a:gd name="T5" fmla="*/ 1 h 144"/>
                <a:gd name="T6" fmla="*/ 63 w 155"/>
                <a:gd name="T7" fmla="*/ 37 h 144"/>
                <a:gd name="T8" fmla="*/ 50 w 155"/>
                <a:gd name="T9" fmla="*/ 72 h 144"/>
                <a:gd name="T10" fmla="*/ 0 w 155"/>
                <a:gd name="T11" fmla="*/ 72 h 1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55"/>
                <a:gd name="T19" fmla="*/ 0 h 144"/>
                <a:gd name="T20" fmla="*/ 155 w 155"/>
                <a:gd name="T21" fmla="*/ 144 h 1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55" h="144">
                  <a:moveTo>
                    <a:pt x="0" y="142"/>
                  </a:moveTo>
                  <a:lnTo>
                    <a:pt x="5" y="0"/>
                  </a:lnTo>
                  <a:lnTo>
                    <a:pt x="126" y="2"/>
                  </a:lnTo>
                  <a:lnTo>
                    <a:pt x="155" y="74"/>
                  </a:lnTo>
                  <a:lnTo>
                    <a:pt x="122" y="144"/>
                  </a:lnTo>
                  <a:lnTo>
                    <a:pt x="0" y="142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1" name="Rectangle 474"/>
            <p:cNvSpPr>
              <a:spLocks noChangeArrowheads="1"/>
            </p:cNvSpPr>
            <p:nvPr/>
          </p:nvSpPr>
          <p:spPr bwMode="auto">
            <a:xfrm rot="12007230" flipV="1">
              <a:off x="3087" y="954"/>
              <a:ext cx="131" cy="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800" b="1">
                  <a:solidFill>
                    <a:srgbClr val="FFFFFF"/>
                  </a:solidFill>
                  <a:ea typeface="MS Mincho" pitchFamily="49" charset="-128"/>
                </a:rPr>
                <a:t>ACh</a:t>
              </a:r>
              <a:endParaRPr lang="en-US" sz="800" b="1">
                <a:ea typeface="MS PGothic" pitchFamily="34" charset="-128"/>
              </a:endParaRPr>
            </a:p>
          </p:txBody>
        </p:sp>
        <p:sp>
          <p:nvSpPr>
            <p:cNvPr id="92" name="Text Box 475"/>
            <p:cNvSpPr txBox="1">
              <a:spLocks noChangeArrowheads="1"/>
            </p:cNvSpPr>
            <p:nvPr/>
          </p:nvSpPr>
          <p:spPr bwMode="auto">
            <a:xfrm>
              <a:off x="-44" y="4010"/>
              <a:ext cx="5388" cy="318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>
                  <a:ea typeface="MS PGothic" pitchFamily="34" charset="-128"/>
                </a:rPr>
                <a:t>Reviewed in: Stahl SM. </a:t>
              </a:r>
              <a:r>
                <a:rPr lang="pl-PL" sz="1200" dirty="0">
                  <a:ea typeface="MS PGothic" pitchFamily="34" charset="-128"/>
                </a:rPr>
                <a:t>J Clin Psychiatry. 2000;61(9):628-9</a:t>
              </a:r>
              <a:r>
                <a:rPr lang="en-US" sz="1200" dirty="0">
                  <a:ea typeface="MS PGothic" pitchFamily="34" charset="-128"/>
                </a:rPr>
                <a:t>.   </a:t>
              </a:r>
              <a:r>
                <a:rPr lang="en-US" sz="1200" dirty="0" err="1">
                  <a:ea typeface="MS PGothic" pitchFamily="34" charset="-128"/>
                </a:rPr>
                <a:t>Bitner</a:t>
              </a:r>
              <a:r>
                <a:rPr lang="en-US" sz="1200" dirty="0">
                  <a:ea typeface="MS PGothic" pitchFamily="34" charset="-128"/>
                </a:rPr>
                <a:t> RS, </a:t>
              </a:r>
              <a:r>
                <a:rPr lang="en-US" sz="1200" dirty="0" err="1">
                  <a:ea typeface="MS PGothic" pitchFamily="34" charset="-128"/>
                </a:rPr>
                <a:t>Nikkel</a:t>
              </a:r>
              <a:r>
                <a:rPr lang="en-US" sz="1200" dirty="0">
                  <a:ea typeface="MS PGothic" pitchFamily="34" charset="-128"/>
                </a:rPr>
                <a:t> AL, et al., Brain Research. 2009;1265:65-74.</a:t>
              </a:r>
            </a:p>
          </p:txBody>
        </p:sp>
        <p:sp>
          <p:nvSpPr>
            <p:cNvPr id="93" name="Text Box 476"/>
            <p:cNvSpPr txBox="1">
              <a:spLocks noChangeArrowheads="1"/>
            </p:cNvSpPr>
            <p:nvPr/>
          </p:nvSpPr>
          <p:spPr bwMode="auto">
            <a:xfrm>
              <a:off x="0" y="852"/>
              <a:ext cx="1710" cy="220"/>
            </a:xfrm>
            <a:prstGeom prst="rect">
              <a:avLst/>
            </a:prstGeom>
            <a:noFill/>
            <a:ln w="12700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ea typeface="MS PGothic" pitchFamily="34" charset="-128"/>
                </a:rPr>
                <a:t>Postsynaptic </a:t>
              </a:r>
              <a:r>
                <a:rPr lang="el-GR" sz="1600" b="1">
                  <a:ea typeface="MS PGothic" pitchFamily="34" charset="-128"/>
                  <a:cs typeface="Times New Roman" pitchFamily="18" charset="0"/>
                </a:rPr>
                <a:t>α</a:t>
              </a:r>
              <a:r>
                <a:rPr lang="en-US" sz="1600" b="1">
                  <a:ea typeface="MS PGothic" pitchFamily="34" charset="-128"/>
                  <a:cs typeface="Times New Roman" pitchFamily="18" charset="0"/>
                </a:rPr>
                <a:t>7 </a:t>
              </a:r>
              <a:r>
                <a:rPr lang="en-US" sz="1600" b="1">
                  <a:ea typeface="MS PGothic" pitchFamily="34" charset="-128"/>
                </a:rPr>
                <a:t>Receptors</a:t>
              </a:r>
            </a:p>
          </p:txBody>
        </p:sp>
        <p:sp>
          <p:nvSpPr>
            <p:cNvPr id="94" name="Text Box 477"/>
            <p:cNvSpPr txBox="1">
              <a:spLocks noChangeArrowheads="1"/>
            </p:cNvSpPr>
            <p:nvPr/>
          </p:nvSpPr>
          <p:spPr bwMode="auto">
            <a:xfrm>
              <a:off x="12" y="1894"/>
              <a:ext cx="165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</p:spPr>
          <p:txBody>
            <a:bodyPr lIns="45720" rIns="45720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sz="1600" b="1">
                  <a:ea typeface="MS PGothic" pitchFamily="34" charset="-128"/>
                </a:rPr>
                <a:t>Presynaptic </a:t>
              </a:r>
              <a:r>
                <a:rPr lang="el-GR" sz="1600" b="1">
                  <a:ea typeface="MS PGothic" pitchFamily="34" charset="-128"/>
                  <a:cs typeface="Times New Roman" pitchFamily="18" charset="0"/>
                </a:rPr>
                <a:t>α</a:t>
              </a:r>
              <a:r>
                <a:rPr lang="en-US" sz="1600" b="1">
                  <a:ea typeface="MS PGothic" pitchFamily="34" charset="-128"/>
                  <a:cs typeface="Times New Roman" pitchFamily="18" charset="0"/>
                </a:rPr>
                <a:t>7 </a:t>
              </a:r>
              <a:r>
                <a:rPr lang="en-US" sz="1600" b="1">
                  <a:ea typeface="MS PGothic" pitchFamily="34" charset="-128"/>
                </a:rPr>
                <a:t>Receptors</a:t>
              </a:r>
            </a:p>
          </p:txBody>
        </p:sp>
        <p:sp>
          <p:nvSpPr>
            <p:cNvPr id="95" name="Line 478"/>
            <p:cNvSpPr>
              <a:spLocks noChangeShapeType="1"/>
            </p:cNvSpPr>
            <p:nvPr/>
          </p:nvSpPr>
          <p:spPr bwMode="auto">
            <a:xfrm>
              <a:off x="0" y="1824"/>
              <a:ext cx="57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96" name="AutoShape 479"/>
            <p:cNvSpPr>
              <a:spLocks noChangeArrowheads="1"/>
            </p:cNvSpPr>
            <p:nvPr/>
          </p:nvSpPr>
          <p:spPr bwMode="auto">
            <a:xfrm>
              <a:off x="4267" y="912"/>
              <a:ext cx="1357" cy="602"/>
            </a:xfrm>
            <a:prstGeom prst="wedgeRectCallout">
              <a:avLst>
                <a:gd name="adj1" fmla="val -100333"/>
                <a:gd name="adj2" fmla="val 16444"/>
              </a:avLst>
            </a:prstGeom>
            <a:solidFill>
              <a:schemeClr val="bg1"/>
            </a:solidFill>
            <a:ln w="9525">
              <a:solidFill>
                <a:srgbClr val="33CC33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sz="1400" b="1" dirty="0">
                  <a:ea typeface="MS PGothic" pitchFamily="34" charset="-128"/>
                </a:rPr>
                <a:t>↑ </a:t>
              </a:r>
              <a:r>
                <a:rPr lang="en-US" sz="1400" dirty="0">
                  <a:ea typeface="MS PGothic" pitchFamily="34" charset="-128"/>
                </a:rPr>
                <a:t>intracellular Ca</a:t>
              </a:r>
              <a:r>
                <a:rPr lang="en-US" sz="1400" baseline="30000" dirty="0">
                  <a:ea typeface="MS PGothic" pitchFamily="34" charset="-128"/>
                </a:rPr>
                <a:t>++</a:t>
              </a:r>
              <a:r>
                <a:rPr lang="en-US" sz="1400" dirty="0">
                  <a:ea typeface="MS PGothic" pitchFamily="34" charset="-128"/>
                </a:rPr>
                <a:t> </a:t>
              </a:r>
              <a:r>
                <a:rPr lang="en-US" sz="1400" b="1" dirty="0">
                  <a:ea typeface="MS PGothic" pitchFamily="34" charset="-128"/>
                </a:rPr>
                <a:t>activates pro-cognitive </a:t>
              </a:r>
              <a:r>
                <a:rPr lang="en-US" sz="1400" dirty="0">
                  <a:ea typeface="MS PGothic" pitchFamily="34" charset="-128"/>
                </a:rPr>
                <a:t>signal transduction pathways </a:t>
              </a:r>
            </a:p>
          </p:txBody>
        </p:sp>
        <p:sp>
          <p:nvSpPr>
            <p:cNvPr id="97" name="Rectangle 480"/>
            <p:cNvSpPr>
              <a:spLocks noChangeArrowheads="1"/>
            </p:cNvSpPr>
            <p:nvPr/>
          </p:nvSpPr>
          <p:spPr bwMode="auto">
            <a:xfrm rot="-1458273">
              <a:off x="2475" y="3152"/>
              <a:ext cx="146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1100" b="1">
                  <a:solidFill>
                    <a:srgbClr val="000000"/>
                  </a:solidFill>
                  <a:ea typeface="MS Mincho" pitchFamily="49" charset="-128"/>
                </a:rPr>
                <a:t>Na</a:t>
              </a:r>
              <a:r>
                <a:rPr lang="en-US" altLang="ja-JP" sz="1100" b="1" baseline="30000">
                  <a:solidFill>
                    <a:srgbClr val="000000"/>
                  </a:solidFill>
                  <a:ea typeface="MS Mincho" pitchFamily="49" charset="-128"/>
                </a:rPr>
                <a:t>+</a:t>
              </a:r>
              <a:endParaRPr lang="en-US" sz="1100" b="1" baseline="30000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98" name="Line 481"/>
            <p:cNvSpPr>
              <a:spLocks noChangeAspect="1" noChangeShapeType="1"/>
            </p:cNvSpPr>
            <p:nvPr/>
          </p:nvSpPr>
          <p:spPr bwMode="auto">
            <a:xfrm rot="-1701021">
              <a:off x="2572" y="3270"/>
              <a:ext cx="1" cy="1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grpSp>
          <p:nvGrpSpPr>
            <p:cNvPr id="99" name="Group 482"/>
            <p:cNvGrpSpPr>
              <a:grpSpLocks/>
            </p:cNvGrpSpPr>
            <p:nvPr/>
          </p:nvGrpSpPr>
          <p:grpSpPr bwMode="auto">
            <a:xfrm>
              <a:off x="2979" y="1300"/>
              <a:ext cx="159" cy="104"/>
              <a:chOff x="2865" y="1288"/>
              <a:chExt cx="159" cy="104"/>
            </a:xfrm>
          </p:grpSpPr>
          <p:sp>
            <p:nvSpPr>
              <p:cNvPr id="136" name="Freeform 483"/>
              <p:cNvSpPr>
                <a:spLocks/>
              </p:cNvSpPr>
              <p:nvPr/>
            </p:nvSpPr>
            <p:spPr bwMode="auto">
              <a:xfrm rot="10800000">
                <a:off x="2959" y="1288"/>
                <a:ext cx="65" cy="104"/>
              </a:xfrm>
              <a:custGeom>
                <a:avLst/>
                <a:gdLst>
                  <a:gd name="T0" fmla="*/ 19 w 101"/>
                  <a:gd name="T1" fmla="*/ 75 h 142"/>
                  <a:gd name="T2" fmla="*/ 15 w 101"/>
                  <a:gd name="T3" fmla="*/ 74 h 142"/>
                  <a:gd name="T4" fmla="*/ 12 w 101"/>
                  <a:gd name="T5" fmla="*/ 72 h 142"/>
                  <a:gd name="T6" fmla="*/ 8 w 101"/>
                  <a:gd name="T7" fmla="*/ 68 h 142"/>
                  <a:gd name="T8" fmla="*/ 5 w 101"/>
                  <a:gd name="T9" fmla="*/ 64 h 142"/>
                  <a:gd name="T10" fmla="*/ 1 w 101"/>
                  <a:gd name="T11" fmla="*/ 52 h 142"/>
                  <a:gd name="T12" fmla="*/ 0 w 101"/>
                  <a:gd name="T13" fmla="*/ 45 h 142"/>
                  <a:gd name="T14" fmla="*/ 0 w 101"/>
                  <a:gd name="T15" fmla="*/ 37 h 142"/>
                  <a:gd name="T16" fmla="*/ 1 w 101"/>
                  <a:gd name="T17" fmla="*/ 29 h 142"/>
                  <a:gd name="T18" fmla="*/ 2 w 101"/>
                  <a:gd name="T19" fmla="*/ 23 h 142"/>
                  <a:gd name="T20" fmla="*/ 6 w 101"/>
                  <a:gd name="T21" fmla="*/ 11 h 142"/>
                  <a:gd name="T22" fmla="*/ 9 w 101"/>
                  <a:gd name="T23" fmla="*/ 7 h 142"/>
                  <a:gd name="T24" fmla="*/ 12 w 101"/>
                  <a:gd name="T25" fmla="*/ 3 h 142"/>
                  <a:gd name="T26" fmla="*/ 17 w 101"/>
                  <a:gd name="T27" fmla="*/ 1 h 142"/>
                  <a:gd name="T28" fmla="*/ 21 w 101"/>
                  <a:gd name="T29" fmla="*/ 0 h 142"/>
                  <a:gd name="T30" fmla="*/ 42 w 101"/>
                  <a:gd name="T31" fmla="*/ 1 h 142"/>
                  <a:gd name="T32" fmla="*/ 41 w 101"/>
                  <a:gd name="T33" fmla="*/ 76 h 142"/>
                  <a:gd name="T34" fmla="*/ 19 w 101"/>
                  <a:gd name="T35" fmla="*/ 75 h 1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142"/>
                  <a:gd name="T56" fmla="*/ 101 w 101"/>
                  <a:gd name="T57" fmla="*/ 142 h 1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142">
                    <a:moveTo>
                      <a:pt x="47" y="140"/>
                    </a:moveTo>
                    <a:lnTo>
                      <a:pt x="37" y="138"/>
                    </a:lnTo>
                    <a:lnTo>
                      <a:pt x="28" y="134"/>
                    </a:lnTo>
                    <a:lnTo>
                      <a:pt x="20" y="127"/>
                    </a:lnTo>
                    <a:lnTo>
                      <a:pt x="12" y="119"/>
                    </a:lnTo>
                    <a:lnTo>
                      <a:pt x="2" y="97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4" y="43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101" y="2"/>
                    </a:lnTo>
                    <a:lnTo>
                      <a:pt x="99" y="142"/>
                    </a:lnTo>
                    <a:lnTo>
                      <a:pt x="47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7" name="Freeform 484"/>
              <p:cNvSpPr>
                <a:spLocks/>
              </p:cNvSpPr>
              <p:nvPr/>
            </p:nvSpPr>
            <p:spPr bwMode="auto">
              <a:xfrm rot="10665353">
                <a:off x="2865" y="1289"/>
                <a:ext cx="99" cy="102"/>
              </a:xfrm>
              <a:custGeom>
                <a:avLst/>
                <a:gdLst>
                  <a:gd name="T0" fmla="*/ 0 w 155"/>
                  <a:gd name="T1" fmla="*/ 72 h 144"/>
                  <a:gd name="T2" fmla="*/ 2 w 155"/>
                  <a:gd name="T3" fmla="*/ 0 h 144"/>
                  <a:gd name="T4" fmla="*/ 51 w 155"/>
                  <a:gd name="T5" fmla="*/ 1 h 144"/>
                  <a:gd name="T6" fmla="*/ 63 w 155"/>
                  <a:gd name="T7" fmla="*/ 37 h 144"/>
                  <a:gd name="T8" fmla="*/ 50 w 155"/>
                  <a:gd name="T9" fmla="*/ 72 h 144"/>
                  <a:gd name="T10" fmla="*/ 0 w 155"/>
                  <a:gd name="T11" fmla="*/ 72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44"/>
                  <a:gd name="T20" fmla="*/ 155 w 155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44">
                    <a:moveTo>
                      <a:pt x="0" y="142"/>
                    </a:moveTo>
                    <a:lnTo>
                      <a:pt x="5" y="0"/>
                    </a:lnTo>
                    <a:lnTo>
                      <a:pt x="126" y="2"/>
                    </a:lnTo>
                    <a:lnTo>
                      <a:pt x="155" y="74"/>
                    </a:lnTo>
                    <a:lnTo>
                      <a:pt x="122" y="14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8" name="Rectangle 485"/>
              <p:cNvSpPr>
                <a:spLocks noChangeArrowheads="1"/>
              </p:cNvSpPr>
              <p:nvPr/>
            </p:nvSpPr>
            <p:spPr bwMode="auto">
              <a:xfrm>
                <a:off x="2881" y="1301"/>
                <a:ext cx="13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FFFFFF"/>
                    </a:solidFill>
                    <a:ea typeface="MS Mincho" pitchFamily="49" charset="-128"/>
                  </a:rPr>
                  <a:t>ACh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grpSp>
          <p:nvGrpSpPr>
            <p:cNvPr id="100" name="Group 486"/>
            <p:cNvGrpSpPr>
              <a:grpSpLocks/>
            </p:cNvGrpSpPr>
            <p:nvPr/>
          </p:nvGrpSpPr>
          <p:grpSpPr bwMode="auto">
            <a:xfrm rot="10800000">
              <a:off x="2040" y="2529"/>
              <a:ext cx="159" cy="104"/>
              <a:chOff x="2036" y="1279"/>
              <a:chExt cx="159" cy="104"/>
            </a:xfrm>
          </p:grpSpPr>
          <p:sp>
            <p:nvSpPr>
              <p:cNvPr id="133" name="Freeform 487"/>
              <p:cNvSpPr>
                <a:spLocks/>
              </p:cNvSpPr>
              <p:nvPr/>
            </p:nvSpPr>
            <p:spPr bwMode="auto">
              <a:xfrm>
                <a:off x="2036" y="1279"/>
                <a:ext cx="65" cy="104"/>
              </a:xfrm>
              <a:custGeom>
                <a:avLst/>
                <a:gdLst>
                  <a:gd name="T0" fmla="*/ 19 w 101"/>
                  <a:gd name="T1" fmla="*/ 75 h 142"/>
                  <a:gd name="T2" fmla="*/ 15 w 101"/>
                  <a:gd name="T3" fmla="*/ 74 h 142"/>
                  <a:gd name="T4" fmla="*/ 12 w 101"/>
                  <a:gd name="T5" fmla="*/ 72 h 142"/>
                  <a:gd name="T6" fmla="*/ 8 w 101"/>
                  <a:gd name="T7" fmla="*/ 68 h 142"/>
                  <a:gd name="T8" fmla="*/ 5 w 101"/>
                  <a:gd name="T9" fmla="*/ 64 h 142"/>
                  <a:gd name="T10" fmla="*/ 1 w 101"/>
                  <a:gd name="T11" fmla="*/ 52 h 142"/>
                  <a:gd name="T12" fmla="*/ 0 w 101"/>
                  <a:gd name="T13" fmla="*/ 45 h 142"/>
                  <a:gd name="T14" fmla="*/ 0 w 101"/>
                  <a:gd name="T15" fmla="*/ 37 h 142"/>
                  <a:gd name="T16" fmla="*/ 1 w 101"/>
                  <a:gd name="T17" fmla="*/ 29 h 142"/>
                  <a:gd name="T18" fmla="*/ 2 w 101"/>
                  <a:gd name="T19" fmla="*/ 23 h 142"/>
                  <a:gd name="T20" fmla="*/ 6 w 101"/>
                  <a:gd name="T21" fmla="*/ 11 h 142"/>
                  <a:gd name="T22" fmla="*/ 9 w 101"/>
                  <a:gd name="T23" fmla="*/ 7 h 142"/>
                  <a:gd name="T24" fmla="*/ 12 w 101"/>
                  <a:gd name="T25" fmla="*/ 3 h 142"/>
                  <a:gd name="T26" fmla="*/ 17 w 101"/>
                  <a:gd name="T27" fmla="*/ 1 h 142"/>
                  <a:gd name="T28" fmla="*/ 21 w 101"/>
                  <a:gd name="T29" fmla="*/ 0 h 142"/>
                  <a:gd name="T30" fmla="*/ 42 w 101"/>
                  <a:gd name="T31" fmla="*/ 1 h 142"/>
                  <a:gd name="T32" fmla="*/ 41 w 101"/>
                  <a:gd name="T33" fmla="*/ 76 h 142"/>
                  <a:gd name="T34" fmla="*/ 19 w 101"/>
                  <a:gd name="T35" fmla="*/ 75 h 1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142"/>
                  <a:gd name="T56" fmla="*/ 101 w 101"/>
                  <a:gd name="T57" fmla="*/ 142 h 1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142">
                    <a:moveTo>
                      <a:pt x="47" y="140"/>
                    </a:moveTo>
                    <a:lnTo>
                      <a:pt x="37" y="138"/>
                    </a:lnTo>
                    <a:lnTo>
                      <a:pt x="28" y="134"/>
                    </a:lnTo>
                    <a:lnTo>
                      <a:pt x="20" y="127"/>
                    </a:lnTo>
                    <a:lnTo>
                      <a:pt x="12" y="119"/>
                    </a:lnTo>
                    <a:lnTo>
                      <a:pt x="2" y="97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4" y="43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101" y="2"/>
                    </a:lnTo>
                    <a:lnTo>
                      <a:pt x="99" y="142"/>
                    </a:lnTo>
                    <a:lnTo>
                      <a:pt x="47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4" name="Freeform 488"/>
              <p:cNvSpPr>
                <a:spLocks/>
              </p:cNvSpPr>
              <p:nvPr/>
            </p:nvSpPr>
            <p:spPr bwMode="auto">
              <a:xfrm rot="-134647">
                <a:off x="2096" y="1280"/>
                <a:ext cx="99" cy="102"/>
              </a:xfrm>
              <a:custGeom>
                <a:avLst/>
                <a:gdLst>
                  <a:gd name="T0" fmla="*/ 0 w 155"/>
                  <a:gd name="T1" fmla="*/ 72 h 144"/>
                  <a:gd name="T2" fmla="*/ 2 w 155"/>
                  <a:gd name="T3" fmla="*/ 0 h 144"/>
                  <a:gd name="T4" fmla="*/ 51 w 155"/>
                  <a:gd name="T5" fmla="*/ 1 h 144"/>
                  <a:gd name="T6" fmla="*/ 63 w 155"/>
                  <a:gd name="T7" fmla="*/ 37 h 144"/>
                  <a:gd name="T8" fmla="*/ 50 w 155"/>
                  <a:gd name="T9" fmla="*/ 72 h 144"/>
                  <a:gd name="T10" fmla="*/ 0 w 155"/>
                  <a:gd name="T11" fmla="*/ 72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44"/>
                  <a:gd name="T20" fmla="*/ 155 w 155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44">
                    <a:moveTo>
                      <a:pt x="0" y="142"/>
                    </a:moveTo>
                    <a:lnTo>
                      <a:pt x="5" y="0"/>
                    </a:lnTo>
                    <a:lnTo>
                      <a:pt x="126" y="2"/>
                    </a:lnTo>
                    <a:lnTo>
                      <a:pt x="155" y="74"/>
                    </a:lnTo>
                    <a:lnTo>
                      <a:pt x="122" y="14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5" name="Rectangle 489"/>
              <p:cNvSpPr>
                <a:spLocks noChangeArrowheads="1"/>
              </p:cNvSpPr>
              <p:nvPr/>
            </p:nvSpPr>
            <p:spPr bwMode="auto">
              <a:xfrm rot="10800000">
                <a:off x="2048" y="1292"/>
                <a:ext cx="13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FFFFFF"/>
                    </a:solidFill>
                    <a:ea typeface="MS Mincho" pitchFamily="49" charset="-128"/>
                  </a:rPr>
                  <a:t>ACh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grpSp>
          <p:nvGrpSpPr>
            <p:cNvPr id="101" name="Group 490"/>
            <p:cNvGrpSpPr>
              <a:grpSpLocks/>
            </p:cNvGrpSpPr>
            <p:nvPr/>
          </p:nvGrpSpPr>
          <p:grpSpPr bwMode="auto">
            <a:xfrm rot="8508328">
              <a:off x="2523" y="960"/>
              <a:ext cx="159" cy="104"/>
              <a:chOff x="2036" y="1279"/>
              <a:chExt cx="159" cy="104"/>
            </a:xfrm>
          </p:grpSpPr>
          <p:sp>
            <p:nvSpPr>
              <p:cNvPr id="130" name="Freeform 491"/>
              <p:cNvSpPr>
                <a:spLocks/>
              </p:cNvSpPr>
              <p:nvPr/>
            </p:nvSpPr>
            <p:spPr bwMode="auto">
              <a:xfrm>
                <a:off x="2036" y="1279"/>
                <a:ext cx="65" cy="104"/>
              </a:xfrm>
              <a:custGeom>
                <a:avLst/>
                <a:gdLst>
                  <a:gd name="T0" fmla="*/ 19 w 101"/>
                  <a:gd name="T1" fmla="*/ 75 h 142"/>
                  <a:gd name="T2" fmla="*/ 15 w 101"/>
                  <a:gd name="T3" fmla="*/ 74 h 142"/>
                  <a:gd name="T4" fmla="*/ 12 w 101"/>
                  <a:gd name="T5" fmla="*/ 72 h 142"/>
                  <a:gd name="T6" fmla="*/ 8 w 101"/>
                  <a:gd name="T7" fmla="*/ 68 h 142"/>
                  <a:gd name="T8" fmla="*/ 5 w 101"/>
                  <a:gd name="T9" fmla="*/ 64 h 142"/>
                  <a:gd name="T10" fmla="*/ 1 w 101"/>
                  <a:gd name="T11" fmla="*/ 52 h 142"/>
                  <a:gd name="T12" fmla="*/ 0 w 101"/>
                  <a:gd name="T13" fmla="*/ 45 h 142"/>
                  <a:gd name="T14" fmla="*/ 0 w 101"/>
                  <a:gd name="T15" fmla="*/ 37 h 142"/>
                  <a:gd name="T16" fmla="*/ 1 w 101"/>
                  <a:gd name="T17" fmla="*/ 29 h 142"/>
                  <a:gd name="T18" fmla="*/ 2 w 101"/>
                  <a:gd name="T19" fmla="*/ 23 h 142"/>
                  <a:gd name="T20" fmla="*/ 6 w 101"/>
                  <a:gd name="T21" fmla="*/ 11 h 142"/>
                  <a:gd name="T22" fmla="*/ 9 w 101"/>
                  <a:gd name="T23" fmla="*/ 7 h 142"/>
                  <a:gd name="T24" fmla="*/ 12 w 101"/>
                  <a:gd name="T25" fmla="*/ 3 h 142"/>
                  <a:gd name="T26" fmla="*/ 17 w 101"/>
                  <a:gd name="T27" fmla="*/ 1 h 142"/>
                  <a:gd name="T28" fmla="*/ 21 w 101"/>
                  <a:gd name="T29" fmla="*/ 0 h 142"/>
                  <a:gd name="T30" fmla="*/ 42 w 101"/>
                  <a:gd name="T31" fmla="*/ 1 h 142"/>
                  <a:gd name="T32" fmla="*/ 41 w 101"/>
                  <a:gd name="T33" fmla="*/ 76 h 142"/>
                  <a:gd name="T34" fmla="*/ 19 w 101"/>
                  <a:gd name="T35" fmla="*/ 75 h 1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142"/>
                  <a:gd name="T56" fmla="*/ 101 w 101"/>
                  <a:gd name="T57" fmla="*/ 142 h 1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142">
                    <a:moveTo>
                      <a:pt x="47" y="140"/>
                    </a:moveTo>
                    <a:lnTo>
                      <a:pt x="37" y="138"/>
                    </a:lnTo>
                    <a:lnTo>
                      <a:pt x="28" y="134"/>
                    </a:lnTo>
                    <a:lnTo>
                      <a:pt x="20" y="127"/>
                    </a:lnTo>
                    <a:lnTo>
                      <a:pt x="12" y="119"/>
                    </a:lnTo>
                    <a:lnTo>
                      <a:pt x="2" y="97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4" y="43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101" y="2"/>
                    </a:lnTo>
                    <a:lnTo>
                      <a:pt x="99" y="142"/>
                    </a:lnTo>
                    <a:lnTo>
                      <a:pt x="47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1" name="Freeform 492"/>
              <p:cNvSpPr>
                <a:spLocks/>
              </p:cNvSpPr>
              <p:nvPr/>
            </p:nvSpPr>
            <p:spPr bwMode="auto">
              <a:xfrm rot="-134647">
                <a:off x="2096" y="1280"/>
                <a:ext cx="99" cy="102"/>
              </a:xfrm>
              <a:custGeom>
                <a:avLst/>
                <a:gdLst>
                  <a:gd name="T0" fmla="*/ 0 w 155"/>
                  <a:gd name="T1" fmla="*/ 72 h 144"/>
                  <a:gd name="T2" fmla="*/ 2 w 155"/>
                  <a:gd name="T3" fmla="*/ 0 h 144"/>
                  <a:gd name="T4" fmla="*/ 51 w 155"/>
                  <a:gd name="T5" fmla="*/ 1 h 144"/>
                  <a:gd name="T6" fmla="*/ 63 w 155"/>
                  <a:gd name="T7" fmla="*/ 37 h 144"/>
                  <a:gd name="T8" fmla="*/ 50 w 155"/>
                  <a:gd name="T9" fmla="*/ 72 h 144"/>
                  <a:gd name="T10" fmla="*/ 0 w 155"/>
                  <a:gd name="T11" fmla="*/ 72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44"/>
                  <a:gd name="T20" fmla="*/ 155 w 155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44">
                    <a:moveTo>
                      <a:pt x="0" y="142"/>
                    </a:moveTo>
                    <a:lnTo>
                      <a:pt x="5" y="0"/>
                    </a:lnTo>
                    <a:lnTo>
                      <a:pt x="126" y="2"/>
                    </a:lnTo>
                    <a:lnTo>
                      <a:pt x="155" y="74"/>
                    </a:lnTo>
                    <a:lnTo>
                      <a:pt x="122" y="14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32" name="Rectangle 493"/>
              <p:cNvSpPr>
                <a:spLocks noChangeArrowheads="1"/>
              </p:cNvSpPr>
              <p:nvPr/>
            </p:nvSpPr>
            <p:spPr bwMode="auto">
              <a:xfrm rot="10800000">
                <a:off x="2048" y="1292"/>
                <a:ext cx="13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FFFFFF"/>
                    </a:solidFill>
                    <a:ea typeface="MS Mincho" pitchFamily="49" charset="-128"/>
                  </a:rPr>
                  <a:t>ACh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grpSp>
          <p:nvGrpSpPr>
            <p:cNvPr id="102" name="Group 494"/>
            <p:cNvGrpSpPr>
              <a:grpSpLocks/>
            </p:cNvGrpSpPr>
            <p:nvPr/>
          </p:nvGrpSpPr>
          <p:grpSpPr bwMode="auto">
            <a:xfrm rot="-9322296">
              <a:off x="2619" y="1200"/>
              <a:ext cx="159" cy="104"/>
              <a:chOff x="2036" y="1279"/>
              <a:chExt cx="159" cy="104"/>
            </a:xfrm>
          </p:grpSpPr>
          <p:sp>
            <p:nvSpPr>
              <p:cNvPr id="127" name="Freeform 495"/>
              <p:cNvSpPr>
                <a:spLocks/>
              </p:cNvSpPr>
              <p:nvPr/>
            </p:nvSpPr>
            <p:spPr bwMode="auto">
              <a:xfrm>
                <a:off x="2036" y="1279"/>
                <a:ext cx="65" cy="104"/>
              </a:xfrm>
              <a:custGeom>
                <a:avLst/>
                <a:gdLst>
                  <a:gd name="T0" fmla="*/ 19 w 101"/>
                  <a:gd name="T1" fmla="*/ 75 h 142"/>
                  <a:gd name="T2" fmla="*/ 15 w 101"/>
                  <a:gd name="T3" fmla="*/ 74 h 142"/>
                  <a:gd name="T4" fmla="*/ 12 w 101"/>
                  <a:gd name="T5" fmla="*/ 72 h 142"/>
                  <a:gd name="T6" fmla="*/ 8 w 101"/>
                  <a:gd name="T7" fmla="*/ 68 h 142"/>
                  <a:gd name="T8" fmla="*/ 5 w 101"/>
                  <a:gd name="T9" fmla="*/ 64 h 142"/>
                  <a:gd name="T10" fmla="*/ 1 w 101"/>
                  <a:gd name="T11" fmla="*/ 52 h 142"/>
                  <a:gd name="T12" fmla="*/ 0 w 101"/>
                  <a:gd name="T13" fmla="*/ 45 h 142"/>
                  <a:gd name="T14" fmla="*/ 0 w 101"/>
                  <a:gd name="T15" fmla="*/ 37 h 142"/>
                  <a:gd name="T16" fmla="*/ 1 w 101"/>
                  <a:gd name="T17" fmla="*/ 29 h 142"/>
                  <a:gd name="T18" fmla="*/ 2 w 101"/>
                  <a:gd name="T19" fmla="*/ 23 h 142"/>
                  <a:gd name="T20" fmla="*/ 6 w 101"/>
                  <a:gd name="T21" fmla="*/ 11 h 142"/>
                  <a:gd name="T22" fmla="*/ 9 w 101"/>
                  <a:gd name="T23" fmla="*/ 7 h 142"/>
                  <a:gd name="T24" fmla="*/ 12 w 101"/>
                  <a:gd name="T25" fmla="*/ 3 h 142"/>
                  <a:gd name="T26" fmla="*/ 17 w 101"/>
                  <a:gd name="T27" fmla="*/ 1 h 142"/>
                  <a:gd name="T28" fmla="*/ 21 w 101"/>
                  <a:gd name="T29" fmla="*/ 0 h 142"/>
                  <a:gd name="T30" fmla="*/ 42 w 101"/>
                  <a:gd name="T31" fmla="*/ 1 h 142"/>
                  <a:gd name="T32" fmla="*/ 41 w 101"/>
                  <a:gd name="T33" fmla="*/ 76 h 142"/>
                  <a:gd name="T34" fmla="*/ 19 w 101"/>
                  <a:gd name="T35" fmla="*/ 75 h 1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142"/>
                  <a:gd name="T56" fmla="*/ 101 w 101"/>
                  <a:gd name="T57" fmla="*/ 142 h 1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142">
                    <a:moveTo>
                      <a:pt x="47" y="140"/>
                    </a:moveTo>
                    <a:lnTo>
                      <a:pt x="37" y="138"/>
                    </a:lnTo>
                    <a:lnTo>
                      <a:pt x="28" y="134"/>
                    </a:lnTo>
                    <a:lnTo>
                      <a:pt x="20" y="127"/>
                    </a:lnTo>
                    <a:lnTo>
                      <a:pt x="12" y="119"/>
                    </a:lnTo>
                    <a:lnTo>
                      <a:pt x="2" y="97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4" y="43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101" y="2"/>
                    </a:lnTo>
                    <a:lnTo>
                      <a:pt x="99" y="142"/>
                    </a:lnTo>
                    <a:lnTo>
                      <a:pt x="47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8" name="Freeform 496"/>
              <p:cNvSpPr>
                <a:spLocks/>
              </p:cNvSpPr>
              <p:nvPr/>
            </p:nvSpPr>
            <p:spPr bwMode="auto">
              <a:xfrm rot="-134647">
                <a:off x="2096" y="1280"/>
                <a:ext cx="99" cy="102"/>
              </a:xfrm>
              <a:custGeom>
                <a:avLst/>
                <a:gdLst>
                  <a:gd name="T0" fmla="*/ 0 w 155"/>
                  <a:gd name="T1" fmla="*/ 72 h 144"/>
                  <a:gd name="T2" fmla="*/ 2 w 155"/>
                  <a:gd name="T3" fmla="*/ 0 h 144"/>
                  <a:gd name="T4" fmla="*/ 51 w 155"/>
                  <a:gd name="T5" fmla="*/ 1 h 144"/>
                  <a:gd name="T6" fmla="*/ 63 w 155"/>
                  <a:gd name="T7" fmla="*/ 37 h 144"/>
                  <a:gd name="T8" fmla="*/ 50 w 155"/>
                  <a:gd name="T9" fmla="*/ 72 h 144"/>
                  <a:gd name="T10" fmla="*/ 0 w 155"/>
                  <a:gd name="T11" fmla="*/ 72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44"/>
                  <a:gd name="T20" fmla="*/ 155 w 155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44">
                    <a:moveTo>
                      <a:pt x="0" y="142"/>
                    </a:moveTo>
                    <a:lnTo>
                      <a:pt x="5" y="0"/>
                    </a:lnTo>
                    <a:lnTo>
                      <a:pt x="126" y="2"/>
                    </a:lnTo>
                    <a:lnTo>
                      <a:pt x="155" y="74"/>
                    </a:lnTo>
                    <a:lnTo>
                      <a:pt x="122" y="14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9" name="Rectangle 497"/>
              <p:cNvSpPr>
                <a:spLocks noChangeArrowheads="1"/>
              </p:cNvSpPr>
              <p:nvPr/>
            </p:nvSpPr>
            <p:spPr bwMode="auto">
              <a:xfrm rot="10800000">
                <a:off x="2048" y="1292"/>
                <a:ext cx="13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 dirty="0" err="1">
                    <a:solidFill>
                      <a:srgbClr val="FFFFFF"/>
                    </a:solidFill>
                    <a:ea typeface="MS Mincho" pitchFamily="49" charset="-128"/>
                  </a:rPr>
                  <a:t>ACh</a:t>
                </a:r>
                <a:endParaRPr lang="en-US" sz="800" b="1" dirty="0">
                  <a:ea typeface="MS PGothic" pitchFamily="34" charset="-128"/>
                </a:endParaRPr>
              </a:p>
            </p:txBody>
          </p:sp>
        </p:grpSp>
        <p:grpSp>
          <p:nvGrpSpPr>
            <p:cNvPr id="103" name="Group 498"/>
            <p:cNvGrpSpPr>
              <a:grpSpLocks/>
            </p:cNvGrpSpPr>
            <p:nvPr/>
          </p:nvGrpSpPr>
          <p:grpSpPr bwMode="auto">
            <a:xfrm rot="8508328">
              <a:off x="2961" y="1632"/>
              <a:ext cx="159" cy="104"/>
              <a:chOff x="2036" y="1279"/>
              <a:chExt cx="159" cy="104"/>
            </a:xfrm>
          </p:grpSpPr>
          <p:sp>
            <p:nvSpPr>
              <p:cNvPr id="124" name="Freeform 499"/>
              <p:cNvSpPr>
                <a:spLocks/>
              </p:cNvSpPr>
              <p:nvPr/>
            </p:nvSpPr>
            <p:spPr bwMode="auto">
              <a:xfrm>
                <a:off x="2036" y="1279"/>
                <a:ext cx="65" cy="104"/>
              </a:xfrm>
              <a:custGeom>
                <a:avLst/>
                <a:gdLst>
                  <a:gd name="T0" fmla="*/ 19 w 101"/>
                  <a:gd name="T1" fmla="*/ 75 h 142"/>
                  <a:gd name="T2" fmla="*/ 15 w 101"/>
                  <a:gd name="T3" fmla="*/ 74 h 142"/>
                  <a:gd name="T4" fmla="*/ 12 w 101"/>
                  <a:gd name="T5" fmla="*/ 72 h 142"/>
                  <a:gd name="T6" fmla="*/ 8 w 101"/>
                  <a:gd name="T7" fmla="*/ 68 h 142"/>
                  <a:gd name="T8" fmla="*/ 5 w 101"/>
                  <a:gd name="T9" fmla="*/ 64 h 142"/>
                  <a:gd name="T10" fmla="*/ 1 w 101"/>
                  <a:gd name="T11" fmla="*/ 52 h 142"/>
                  <a:gd name="T12" fmla="*/ 0 w 101"/>
                  <a:gd name="T13" fmla="*/ 45 h 142"/>
                  <a:gd name="T14" fmla="*/ 0 w 101"/>
                  <a:gd name="T15" fmla="*/ 37 h 142"/>
                  <a:gd name="T16" fmla="*/ 1 w 101"/>
                  <a:gd name="T17" fmla="*/ 29 h 142"/>
                  <a:gd name="T18" fmla="*/ 2 w 101"/>
                  <a:gd name="T19" fmla="*/ 23 h 142"/>
                  <a:gd name="T20" fmla="*/ 6 w 101"/>
                  <a:gd name="T21" fmla="*/ 11 h 142"/>
                  <a:gd name="T22" fmla="*/ 9 w 101"/>
                  <a:gd name="T23" fmla="*/ 7 h 142"/>
                  <a:gd name="T24" fmla="*/ 12 w 101"/>
                  <a:gd name="T25" fmla="*/ 3 h 142"/>
                  <a:gd name="T26" fmla="*/ 17 w 101"/>
                  <a:gd name="T27" fmla="*/ 1 h 142"/>
                  <a:gd name="T28" fmla="*/ 21 w 101"/>
                  <a:gd name="T29" fmla="*/ 0 h 142"/>
                  <a:gd name="T30" fmla="*/ 42 w 101"/>
                  <a:gd name="T31" fmla="*/ 1 h 142"/>
                  <a:gd name="T32" fmla="*/ 41 w 101"/>
                  <a:gd name="T33" fmla="*/ 76 h 142"/>
                  <a:gd name="T34" fmla="*/ 19 w 101"/>
                  <a:gd name="T35" fmla="*/ 75 h 1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142"/>
                  <a:gd name="T56" fmla="*/ 101 w 101"/>
                  <a:gd name="T57" fmla="*/ 142 h 1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142">
                    <a:moveTo>
                      <a:pt x="47" y="140"/>
                    </a:moveTo>
                    <a:lnTo>
                      <a:pt x="37" y="138"/>
                    </a:lnTo>
                    <a:lnTo>
                      <a:pt x="28" y="134"/>
                    </a:lnTo>
                    <a:lnTo>
                      <a:pt x="20" y="127"/>
                    </a:lnTo>
                    <a:lnTo>
                      <a:pt x="12" y="119"/>
                    </a:lnTo>
                    <a:lnTo>
                      <a:pt x="2" y="97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4" y="43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101" y="2"/>
                    </a:lnTo>
                    <a:lnTo>
                      <a:pt x="99" y="142"/>
                    </a:lnTo>
                    <a:lnTo>
                      <a:pt x="47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5" name="Freeform 500"/>
              <p:cNvSpPr>
                <a:spLocks/>
              </p:cNvSpPr>
              <p:nvPr/>
            </p:nvSpPr>
            <p:spPr bwMode="auto">
              <a:xfrm rot="-134647">
                <a:off x="2096" y="1280"/>
                <a:ext cx="99" cy="102"/>
              </a:xfrm>
              <a:custGeom>
                <a:avLst/>
                <a:gdLst>
                  <a:gd name="T0" fmla="*/ 0 w 155"/>
                  <a:gd name="T1" fmla="*/ 72 h 144"/>
                  <a:gd name="T2" fmla="*/ 2 w 155"/>
                  <a:gd name="T3" fmla="*/ 0 h 144"/>
                  <a:gd name="T4" fmla="*/ 51 w 155"/>
                  <a:gd name="T5" fmla="*/ 1 h 144"/>
                  <a:gd name="T6" fmla="*/ 63 w 155"/>
                  <a:gd name="T7" fmla="*/ 37 h 144"/>
                  <a:gd name="T8" fmla="*/ 50 w 155"/>
                  <a:gd name="T9" fmla="*/ 72 h 144"/>
                  <a:gd name="T10" fmla="*/ 0 w 155"/>
                  <a:gd name="T11" fmla="*/ 72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44"/>
                  <a:gd name="T20" fmla="*/ 155 w 155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44">
                    <a:moveTo>
                      <a:pt x="0" y="142"/>
                    </a:moveTo>
                    <a:lnTo>
                      <a:pt x="5" y="0"/>
                    </a:lnTo>
                    <a:lnTo>
                      <a:pt x="126" y="2"/>
                    </a:lnTo>
                    <a:lnTo>
                      <a:pt x="155" y="74"/>
                    </a:lnTo>
                    <a:lnTo>
                      <a:pt x="122" y="14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6" name="Rectangle 501"/>
              <p:cNvSpPr>
                <a:spLocks noChangeArrowheads="1"/>
              </p:cNvSpPr>
              <p:nvPr/>
            </p:nvSpPr>
            <p:spPr bwMode="auto">
              <a:xfrm rot="10800000">
                <a:off x="2048" y="1292"/>
                <a:ext cx="13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FFFFFF"/>
                    </a:solidFill>
                    <a:ea typeface="MS Mincho" pitchFamily="49" charset="-128"/>
                  </a:rPr>
                  <a:t>ACh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grpSp>
          <p:nvGrpSpPr>
            <p:cNvPr id="104" name="Group 502"/>
            <p:cNvGrpSpPr>
              <a:grpSpLocks/>
            </p:cNvGrpSpPr>
            <p:nvPr/>
          </p:nvGrpSpPr>
          <p:grpSpPr bwMode="auto">
            <a:xfrm rot="-9114966">
              <a:off x="2757" y="1440"/>
              <a:ext cx="159" cy="104"/>
              <a:chOff x="2036" y="1279"/>
              <a:chExt cx="159" cy="104"/>
            </a:xfrm>
          </p:grpSpPr>
          <p:sp>
            <p:nvSpPr>
              <p:cNvPr id="121" name="Freeform 503"/>
              <p:cNvSpPr>
                <a:spLocks/>
              </p:cNvSpPr>
              <p:nvPr/>
            </p:nvSpPr>
            <p:spPr bwMode="auto">
              <a:xfrm>
                <a:off x="2036" y="1279"/>
                <a:ext cx="65" cy="104"/>
              </a:xfrm>
              <a:custGeom>
                <a:avLst/>
                <a:gdLst>
                  <a:gd name="T0" fmla="*/ 19 w 101"/>
                  <a:gd name="T1" fmla="*/ 75 h 142"/>
                  <a:gd name="T2" fmla="*/ 15 w 101"/>
                  <a:gd name="T3" fmla="*/ 74 h 142"/>
                  <a:gd name="T4" fmla="*/ 12 w 101"/>
                  <a:gd name="T5" fmla="*/ 72 h 142"/>
                  <a:gd name="T6" fmla="*/ 8 w 101"/>
                  <a:gd name="T7" fmla="*/ 68 h 142"/>
                  <a:gd name="T8" fmla="*/ 5 w 101"/>
                  <a:gd name="T9" fmla="*/ 64 h 142"/>
                  <a:gd name="T10" fmla="*/ 1 w 101"/>
                  <a:gd name="T11" fmla="*/ 52 h 142"/>
                  <a:gd name="T12" fmla="*/ 0 w 101"/>
                  <a:gd name="T13" fmla="*/ 45 h 142"/>
                  <a:gd name="T14" fmla="*/ 0 w 101"/>
                  <a:gd name="T15" fmla="*/ 37 h 142"/>
                  <a:gd name="T16" fmla="*/ 1 w 101"/>
                  <a:gd name="T17" fmla="*/ 29 h 142"/>
                  <a:gd name="T18" fmla="*/ 2 w 101"/>
                  <a:gd name="T19" fmla="*/ 23 h 142"/>
                  <a:gd name="T20" fmla="*/ 6 w 101"/>
                  <a:gd name="T21" fmla="*/ 11 h 142"/>
                  <a:gd name="T22" fmla="*/ 9 w 101"/>
                  <a:gd name="T23" fmla="*/ 7 h 142"/>
                  <a:gd name="T24" fmla="*/ 12 w 101"/>
                  <a:gd name="T25" fmla="*/ 3 h 142"/>
                  <a:gd name="T26" fmla="*/ 17 w 101"/>
                  <a:gd name="T27" fmla="*/ 1 h 142"/>
                  <a:gd name="T28" fmla="*/ 21 w 101"/>
                  <a:gd name="T29" fmla="*/ 0 h 142"/>
                  <a:gd name="T30" fmla="*/ 42 w 101"/>
                  <a:gd name="T31" fmla="*/ 1 h 142"/>
                  <a:gd name="T32" fmla="*/ 41 w 101"/>
                  <a:gd name="T33" fmla="*/ 76 h 142"/>
                  <a:gd name="T34" fmla="*/ 19 w 101"/>
                  <a:gd name="T35" fmla="*/ 75 h 1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142"/>
                  <a:gd name="T56" fmla="*/ 101 w 101"/>
                  <a:gd name="T57" fmla="*/ 142 h 1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142">
                    <a:moveTo>
                      <a:pt x="47" y="140"/>
                    </a:moveTo>
                    <a:lnTo>
                      <a:pt x="37" y="138"/>
                    </a:lnTo>
                    <a:lnTo>
                      <a:pt x="28" y="134"/>
                    </a:lnTo>
                    <a:lnTo>
                      <a:pt x="20" y="127"/>
                    </a:lnTo>
                    <a:lnTo>
                      <a:pt x="12" y="119"/>
                    </a:lnTo>
                    <a:lnTo>
                      <a:pt x="2" y="97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4" y="43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101" y="2"/>
                    </a:lnTo>
                    <a:lnTo>
                      <a:pt x="99" y="142"/>
                    </a:lnTo>
                    <a:lnTo>
                      <a:pt x="47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2" name="Freeform 504"/>
              <p:cNvSpPr>
                <a:spLocks/>
              </p:cNvSpPr>
              <p:nvPr/>
            </p:nvSpPr>
            <p:spPr bwMode="auto">
              <a:xfrm rot="-134647">
                <a:off x="2096" y="1280"/>
                <a:ext cx="99" cy="102"/>
              </a:xfrm>
              <a:custGeom>
                <a:avLst/>
                <a:gdLst>
                  <a:gd name="T0" fmla="*/ 0 w 155"/>
                  <a:gd name="T1" fmla="*/ 72 h 144"/>
                  <a:gd name="T2" fmla="*/ 2 w 155"/>
                  <a:gd name="T3" fmla="*/ 0 h 144"/>
                  <a:gd name="T4" fmla="*/ 51 w 155"/>
                  <a:gd name="T5" fmla="*/ 1 h 144"/>
                  <a:gd name="T6" fmla="*/ 63 w 155"/>
                  <a:gd name="T7" fmla="*/ 37 h 144"/>
                  <a:gd name="T8" fmla="*/ 50 w 155"/>
                  <a:gd name="T9" fmla="*/ 72 h 144"/>
                  <a:gd name="T10" fmla="*/ 0 w 155"/>
                  <a:gd name="T11" fmla="*/ 72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44"/>
                  <a:gd name="T20" fmla="*/ 155 w 155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44">
                    <a:moveTo>
                      <a:pt x="0" y="142"/>
                    </a:moveTo>
                    <a:lnTo>
                      <a:pt x="5" y="0"/>
                    </a:lnTo>
                    <a:lnTo>
                      <a:pt x="126" y="2"/>
                    </a:lnTo>
                    <a:lnTo>
                      <a:pt x="155" y="74"/>
                    </a:lnTo>
                    <a:lnTo>
                      <a:pt x="122" y="14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3" name="Rectangle 505"/>
              <p:cNvSpPr>
                <a:spLocks noChangeArrowheads="1"/>
              </p:cNvSpPr>
              <p:nvPr/>
            </p:nvSpPr>
            <p:spPr bwMode="auto">
              <a:xfrm rot="10800000">
                <a:off x="2048" y="1292"/>
                <a:ext cx="13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FFFFFF"/>
                    </a:solidFill>
                    <a:ea typeface="MS Mincho" pitchFamily="49" charset="-128"/>
                  </a:rPr>
                  <a:t>ACh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grpSp>
          <p:nvGrpSpPr>
            <p:cNvPr id="105" name="Group 506"/>
            <p:cNvGrpSpPr>
              <a:grpSpLocks/>
            </p:cNvGrpSpPr>
            <p:nvPr/>
          </p:nvGrpSpPr>
          <p:grpSpPr bwMode="auto">
            <a:xfrm rot="-10364885">
              <a:off x="2538" y="1624"/>
              <a:ext cx="159" cy="104"/>
              <a:chOff x="2036" y="1279"/>
              <a:chExt cx="159" cy="104"/>
            </a:xfrm>
          </p:grpSpPr>
          <p:sp>
            <p:nvSpPr>
              <p:cNvPr id="118" name="Freeform 507"/>
              <p:cNvSpPr>
                <a:spLocks/>
              </p:cNvSpPr>
              <p:nvPr/>
            </p:nvSpPr>
            <p:spPr bwMode="auto">
              <a:xfrm>
                <a:off x="2036" y="1279"/>
                <a:ext cx="65" cy="104"/>
              </a:xfrm>
              <a:custGeom>
                <a:avLst/>
                <a:gdLst>
                  <a:gd name="T0" fmla="*/ 19 w 101"/>
                  <a:gd name="T1" fmla="*/ 75 h 142"/>
                  <a:gd name="T2" fmla="*/ 15 w 101"/>
                  <a:gd name="T3" fmla="*/ 74 h 142"/>
                  <a:gd name="T4" fmla="*/ 12 w 101"/>
                  <a:gd name="T5" fmla="*/ 72 h 142"/>
                  <a:gd name="T6" fmla="*/ 8 w 101"/>
                  <a:gd name="T7" fmla="*/ 68 h 142"/>
                  <a:gd name="T8" fmla="*/ 5 w 101"/>
                  <a:gd name="T9" fmla="*/ 64 h 142"/>
                  <a:gd name="T10" fmla="*/ 1 w 101"/>
                  <a:gd name="T11" fmla="*/ 52 h 142"/>
                  <a:gd name="T12" fmla="*/ 0 w 101"/>
                  <a:gd name="T13" fmla="*/ 45 h 142"/>
                  <a:gd name="T14" fmla="*/ 0 w 101"/>
                  <a:gd name="T15" fmla="*/ 37 h 142"/>
                  <a:gd name="T16" fmla="*/ 1 w 101"/>
                  <a:gd name="T17" fmla="*/ 29 h 142"/>
                  <a:gd name="T18" fmla="*/ 2 w 101"/>
                  <a:gd name="T19" fmla="*/ 23 h 142"/>
                  <a:gd name="T20" fmla="*/ 6 w 101"/>
                  <a:gd name="T21" fmla="*/ 11 h 142"/>
                  <a:gd name="T22" fmla="*/ 9 w 101"/>
                  <a:gd name="T23" fmla="*/ 7 h 142"/>
                  <a:gd name="T24" fmla="*/ 12 w 101"/>
                  <a:gd name="T25" fmla="*/ 3 h 142"/>
                  <a:gd name="T26" fmla="*/ 17 w 101"/>
                  <a:gd name="T27" fmla="*/ 1 h 142"/>
                  <a:gd name="T28" fmla="*/ 21 w 101"/>
                  <a:gd name="T29" fmla="*/ 0 h 142"/>
                  <a:gd name="T30" fmla="*/ 42 w 101"/>
                  <a:gd name="T31" fmla="*/ 1 h 142"/>
                  <a:gd name="T32" fmla="*/ 41 w 101"/>
                  <a:gd name="T33" fmla="*/ 76 h 142"/>
                  <a:gd name="T34" fmla="*/ 19 w 101"/>
                  <a:gd name="T35" fmla="*/ 75 h 142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01"/>
                  <a:gd name="T55" fmla="*/ 0 h 142"/>
                  <a:gd name="T56" fmla="*/ 101 w 101"/>
                  <a:gd name="T57" fmla="*/ 142 h 142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01" h="142">
                    <a:moveTo>
                      <a:pt x="47" y="140"/>
                    </a:moveTo>
                    <a:lnTo>
                      <a:pt x="37" y="138"/>
                    </a:lnTo>
                    <a:lnTo>
                      <a:pt x="28" y="134"/>
                    </a:lnTo>
                    <a:lnTo>
                      <a:pt x="20" y="127"/>
                    </a:lnTo>
                    <a:lnTo>
                      <a:pt x="12" y="119"/>
                    </a:lnTo>
                    <a:lnTo>
                      <a:pt x="2" y="97"/>
                    </a:lnTo>
                    <a:lnTo>
                      <a:pt x="0" y="84"/>
                    </a:lnTo>
                    <a:lnTo>
                      <a:pt x="0" y="70"/>
                    </a:lnTo>
                    <a:lnTo>
                      <a:pt x="2" y="55"/>
                    </a:lnTo>
                    <a:lnTo>
                      <a:pt x="4" y="43"/>
                    </a:lnTo>
                    <a:lnTo>
                      <a:pt x="14" y="20"/>
                    </a:lnTo>
                    <a:lnTo>
                      <a:pt x="22" y="12"/>
                    </a:lnTo>
                    <a:lnTo>
                      <a:pt x="30" y="6"/>
                    </a:lnTo>
                    <a:lnTo>
                      <a:pt x="41" y="2"/>
                    </a:lnTo>
                    <a:lnTo>
                      <a:pt x="51" y="0"/>
                    </a:lnTo>
                    <a:lnTo>
                      <a:pt x="101" y="2"/>
                    </a:lnTo>
                    <a:lnTo>
                      <a:pt x="99" y="142"/>
                    </a:lnTo>
                    <a:lnTo>
                      <a:pt x="47" y="14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9" name="Freeform 508"/>
              <p:cNvSpPr>
                <a:spLocks/>
              </p:cNvSpPr>
              <p:nvPr/>
            </p:nvSpPr>
            <p:spPr bwMode="auto">
              <a:xfrm rot="-134647">
                <a:off x="2096" y="1280"/>
                <a:ext cx="99" cy="102"/>
              </a:xfrm>
              <a:custGeom>
                <a:avLst/>
                <a:gdLst>
                  <a:gd name="T0" fmla="*/ 0 w 155"/>
                  <a:gd name="T1" fmla="*/ 72 h 144"/>
                  <a:gd name="T2" fmla="*/ 2 w 155"/>
                  <a:gd name="T3" fmla="*/ 0 h 144"/>
                  <a:gd name="T4" fmla="*/ 51 w 155"/>
                  <a:gd name="T5" fmla="*/ 1 h 144"/>
                  <a:gd name="T6" fmla="*/ 63 w 155"/>
                  <a:gd name="T7" fmla="*/ 37 h 144"/>
                  <a:gd name="T8" fmla="*/ 50 w 155"/>
                  <a:gd name="T9" fmla="*/ 72 h 144"/>
                  <a:gd name="T10" fmla="*/ 0 w 155"/>
                  <a:gd name="T11" fmla="*/ 72 h 1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5"/>
                  <a:gd name="T19" fmla="*/ 0 h 144"/>
                  <a:gd name="T20" fmla="*/ 155 w 155"/>
                  <a:gd name="T21" fmla="*/ 144 h 1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5" h="144">
                    <a:moveTo>
                      <a:pt x="0" y="142"/>
                    </a:moveTo>
                    <a:lnTo>
                      <a:pt x="5" y="0"/>
                    </a:lnTo>
                    <a:lnTo>
                      <a:pt x="126" y="2"/>
                    </a:lnTo>
                    <a:lnTo>
                      <a:pt x="155" y="74"/>
                    </a:lnTo>
                    <a:lnTo>
                      <a:pt x="122" y="144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20" name="Rectangle 509"/>
              <p:cNvSpPr>
                <a:spLocks noChangeArrowheads="1"/>
              </p:cNvSpPr>
              <p:nvPr/>
            </p:nvSpPr>
            <p:spPr bwMode="auto">
              <a:xfrm rot="10800000">
                <a:off x="2048" y="1292"/>
                <a:ext cx="131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FFFFFF"/>
                    </a:solidFill>
                    <a:ea typeface="MS Mincho" pitchFamily="49" charset="-128"/>
                  </a:rPr>
                  <a:t>ACh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  <p:grpSp>
          <p:nvGrpSpPr>
            <p:cNvPr id="106" name="Group 510"/>
            <p:cNvGrpSpPr>
              <a:grpSpLocks/>
            </p:cNvGrpSpPr>
            <p:nvPr/>
          </p:nvGrpSpPr>
          <p:grpSpPr bwMode="auto">
            <a:xfrm rot="-4002836">
              <a:off x="2467" y="1319"/>
              <a:ext cx="196" cy="342"/>
              <a:chOff x="1920" y="2945"/>
              <a:chExt cx="196" cy="342"/>
            </a:xfrm>
          </p:grpSpPr>
          <p:sp>
            <p:nvSpPr>
              <p:cNvPr id="116" name="Freeform 511"/>
              <p:cNvSpPr>
                <a:spLocks/>
              </p:cNvSpPr>
              <p:nvPr/>
            </p:nvSpPr>
            <p:spPr bwMode="auto">
              <a:xfrm rot="6697328">
                <a:off x="1865" y="3000"/>
                <a:ext cx="305" cy="196"/>
              </a:xfrm>
              <a:custGeom>
                <a:avLst/>
                <a:gdLst>
                  <a:gd name="T0" fmla="*/ 0 w 553"/>
                  <a:gd name="T1" fmla="*/ 172 h 207"/>
                  <a:gd name="T2" fmla="*/ 0 w 553"/>
                  <a:gd name="T3" fmla="*/ 186 h 207"/>
                  <a:gd name="T4" fmla="*/ 17 w 553"/>
                  <a:gd name="T5" fmla="*/ 184 h 207"/>
                  <a:gd name="T6" fmla="*/ 33 w 553"/>
                  <a:gd name="T7" fmla="*/ 182 h 207"/>
                  <a:gd name="T8" fmla="*/ 50 w 553"/>
                  <a:gd name="T9" fmla="*/ 176 h 207"/>
                  <a:gd name="T10" fmla="*/ 65 w 553"/>
                  <a:gd name="T11" fmla="*/ 170 h 207"/>
                  <a:gd name="T12" fmla="*/ 79 w 553"/>
                  <a:gd name="T13" fmla="*/ 163 h 207"/>
                  <a:gd name="T14" fmla="*/ 93 w 553"/>
                  <a:gd name="T15" fmla="*/ 154 h 207"/>
                  <a:gd name="T16" fmla="*/ 105 w 553"/>
                  <a:gd name="T17" fmla="*/ 144 h 207"/>
                  <a:gd name="T18" fmla="*/ 117 w 553"/>
                  <a:gd name="T19" fmla="*/ 132 h 207"/>
                  <a:gd name="T20" fmla="*/ 128 w 553"/>
                  <a:gd name="T21" fmla="*/ 121 h 207"/>
                  <a:gd name="T22" fmla="*/ 129 w 553"/>
                  <a:gd name="T23" fmla="*/ 118 h 207"/>
                  <a:gd name="T24" fmla="*/ 139 w 553"/>
                  <a:gd name="T25" fmla="*/ 104 h 207"/>
                  <a:gd name="T26" fmla="*/ 147 w 553"/>
                  <a:gd name="T27" fmla="*/ 89 h 207"/>
                  <a:gd name="T28" fmla="*/ 154 w 553"/>
                  <a:gd name="T29" fmla="*/ 75 h 207"/>
                  <a:gd name="T30" fmla="*/ 160 w 553"/>
                  <a:gd name="T31" fmla="*/ 58 h 207"/>
                  <a:gd name="T32" fmla="*/ 164 w 553"/>
                  <a:gd name="T33" fmla="*/ 42 h 207"/>
                  <a:gd name="T34" fmla="*/ 167 w 553"/>
                  <a:gd name="T35" fmla="*/ 23 h 207"/>
                  <a:gd name="T36" fmla="*/ 167 w 553"/>
                  <a:gd name="T37" fmla="*/ 19 h 207"/>
                  <a:gd name="T38" fmla="*/ 168 w 553"/>
                  <a:gd name="T39" fmla="*/ 0 h 207"/>
                  <a:gd name="T40" fmla="*/ 164 w 553"/>
                  <a:gd name="T41" fmla="*/ 0 h 207"/>
                  <a:gd name="T42" fmla="*/ 163 w 553"/>
                  <a:gd name="T43" fmla="*/ 19 h 207"/>
                  <a:gd name="T44" fmla="*/ 165 w 553"/>
                  <a:gd name="T45" fmla="*/ 19 h 207"/>
                  <a:gd name="T46" fmla="*/ 163 w 553"/>
                  <a:gd name="T47" fmla="*/ 13 h 207"/>
                  <a:gd name="T48" fmla="*/ 160 w 553"/>
                  <a:gd name="T49" fmla="*/ 32 h 207"/>
                  <a:gd name="T50" fmla="*/ 157 w 553"/>
                  <a:gd name="T51" fmla="*/ 48 h 207"/>
                  <a:gd name="T52" fmla="*/ 151 w 553"/>
                  <a:gd name="T53" fmla="*/ 65 h 207"/>
                  <a:gd name="T54" fmla="*/ 144 w 553"/>
                  <a:gd name="T55" fmla="*/ 80 h 207"/>
                  <a:gd name="T56" fmla="*/ 136 w 553"/>
                  <a:gd name="T57" fmla="*/ 95 h 207"/>
                  <a:gd name="T58" fmla="*/ 126 w 553"/>
                  <a:gd name="T59" fmla="*/ 110 h 207"/>
                  <a:gd name="T60" fmla="*/ 128 w 553"/>
                  <a:gd name="T61" fmla="*/ 113 h 207"/>
                  <a:gd name="T62" fmla="*/ 128 w 553"/>
                  <a:gd name="T63" fmla="*/ 108 h 207"/>
                  <a:gd name="T64" fmla="*/ 117 w 553"/>
                  <a:gd name="T65" fmla="*/ 118 h 207"/>
                  <a:gd name="T66" fmla="*/ 105 w 553"/>
                  <a:gd name="T67" fmla="*/ 132 h 207"/>
                  <a:gd name="T68" fmla="*/ 93 w 553"/>
                  <a:gd name="T69" fmla="*/ 141 h 207"/>
                  <a:gd name="T70" fmla="*/ 79 w 553"/>
                  <a:gd name="T71" fmla="*/ 151 h 207"/>
                  <a:gd name="T72" fmla="*/ 65 w 553"/>
                  <a:gd name="T73" fmla="*/ 158 h 207"/>
                  <a:gd name="T74" fmla="*/ 50 w 553"/>
                  <a:gd name="T75" fmla="*/ 163 h 207"/>
                  <a:gd name="T76" fmla="*/ 33 w 553"/>
                  <a:gd name="T77" fmla="*/ 169 h 207"/>
                  <a:gd name="T78" fmla="*/ 17 w 553"/>
                  <a:gd name="T79" fmla="*/ 170 h 207"/>
                  <a:gd name="T80" fmla="*/ 0 w 553"/>
                  <a:gd name="T81" fmla="*/ 172 h 20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553"/>
                  <a:gd name="T124" fmla="*/ 0 h 207"/>
                  <a:gd name="T125" fmla="*/ 553 w 553"/>
                  <a:gd name="T126" fmla="*/ 207 h 20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553" h="207">
                    <a:moveTo>
                      <a:pt x="0" y="192"/>
                    </a:moveTo>
                    <a:lnTo>
                      <a:pt x="0" y="207"/>
                    </a:lnTo>
                    <a:lnTo>
                      <a:pt x="56" y="205"/>
                    </a:lnTo>
                    <a:lnTo>
                      <a:pt x="109" y="203"/>
                    </a:lnTo>
                    <a:lnTo>
                      <a:pt x="163" y="196"/>
                    </a:lnTo>
                    <a:lnTo>
                      <a:pt x="212" y="190"/>
                    </a:lnTo>
                    <a:lnTo>
                      <a:pt x="260" y="182"/>
                    </a:lnTo>
                    <a:lnTo>
                      <a:pt x="305" y="172"/>
                    </a:lnTo>
                    <a:lnTo>
                      <a:pt x="347" y="161"/>
                    </a:lnTo>
                    <a:lnTo>
                      <a:pt x="386" y="147"/>
                    </a:lnTo>
                    <a:lnTo>
                      <a:pt x="421" y="135"/>
                    </a:lnTo>
                    <a:lnTo>
                      <a:pt x="425" y="132"/>
                    </a:lnTo>
                    <a:lnTo>
                      <a:pt x="456" y="116"/>
                    </a:lnTo>
                    <a:lnTo>
                      <a:pt x="485" y="99"/>
                    </a:lnTo>
                    <a:lnTo>
                      <a:pt x="507" y="83"/>
                    </a:lnTo>
                    <a:lnTo>
                      <a:pt x="526" y="64"/>
                    </a:lnTo>
                    <a:lnTo>
                      <a:pt x="538" y="46"/>
                    </a:lnTo>
                    <a:lnTo>
                      <a:pt x="547" y="25"/>
                    </a:lnTo>
                    <a:lnTo>
                      <a:pt x="549" y="21"/>
                    </a:lnTo>
                    <a:lnTo>
                      <a:pt x="553" y="0"/>
                    </a:lnTo>
                    <a:lnTo>
                      <a:pt x="538" y="0"/>
                    </a:lnTo>
                    <a:lnTo>
                      <a:pt x="534" y="21"/>
                    </a:lnTo>
                    <a:lnTo>
                      <a:pt x="542" y="21"/>
                    </a:lnTo>
                    <a:lnTo>
                      <a:pt x="536" y="15"/>
                    </a:lnTo>
                    <a:lnTo>
                      <a:pt x="528" y="36"/>
                    </a:lnTo>
                    <a:lnTo>
                      <a:pt x="516" y="54"/>
                    </a:lnTo>
                    <a:lnTo>
                      <a:pt x="497" y="73"/>
                    </a:lnTo>
                    <a:lnTo>
                      <a:pt x="474" y="89"/>
                    </a:lnTo>
                    <a:lnTo>
                      <a:pt x="446" y="106"/>
                    </a:lnTo>
                    <a:lnTo>
                      <a:pt x="415" y="122"/>
                    </a:lnTo>
                    <a:lnTo>
                      <a:pt x="421" y="126"/>
                    </a:lnTo>
                    <a:lnTo>
                      <a:pt x="421" y="120"/>
                    </a:lnTo>
                    <a:lnTo>
                      <a:pt x="386" y="132"/>
                    </a:lnTo>
                    <a:lnTo>
                      <a:pt x="347" y="147"/>
                    </a:lnTo>
                    <a:lnTo>
                      <a:pt x="305" y="157"/>
                    </a:lnTo>
                    <a:lnTo>
                      <a:pt x="260" y="168"/>
                    </a:lnTo>
                    <a:lnTo>
                      <a:pt x="212" y="176"/>
                    </a:lnTo>
                    <a:lnTo>
                      <a:pt x="163" y="182"/>
                    </a:lnTo>
                    <a:lnTo>
                      <a:pt x="109" y="188"/>
                    </a:lnTo>
                    <a:lnTo>
                      <a:pt x="56" y="190"/>
                    </a:lnTo>
                    <a:lnTo>
                      <a:pt x="0" y="19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7" name="Freeform 512"/>
              <p:cNvSpPr>
                <a:spLocks/>
              </p:cNvSpPr>
              <p:nvPr/>
            </p:nvSpPr>
            <p:spPr bwMode="auto">
              <a:xfrm>
                <a:off x="2019" y="3243"/>
                <a:ext cx="45" cy="44"/>
              </a:xfrm>
              <a:custGeom>
                <a:avLst/>
                <a:gdLst>
                  <a:gd name="T0" fmla="*/ 20 w 71"/>
                  <a:gd name="T1" fmla="*/ 0 h 62"/>
                  <a:gd name="T2" fmla="*/ 0 w 71"/>
                  <a:gd name="T3" fmla="*/ 27 h 62"/>
                  <a:gd name="T4" fmla="*/ 29 w 71"/>
                  <a:gd name="T5" fmla="*/ 31 h 62"/>
                  <a:gd name="T6" fmla="*/ 20 w 71"/>
                  <a:gd name="T7" fmla="*/ 0 h 6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71"/>
                  <a:gd name="T13" fmla="*/ 0 h 62"/>
                  <a:gd name="T14" fmla="*/ 71 w 71"/>
                  <a:gd name="T15" fmla="*/ 62 h 6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71" h="62">
                    <a:moveTo>
                      <a:pt x="50" y="0"/>
                    </a:moveTo>
                    <a:lnTo>
                      <a:pt x="0" y="53"/>
                    </a:lnTo>
                    <a:lnTo>
                      <a:pt x="71" y="62"/>
                    </a:lnTo>
                    <a:lnTo>
                      <a:pt x="5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07" name="Text Box 513"/>
            <p:cNvSpPr txBox="1">
              <a:spLocks noChangeArrowheads="1"/>
            </p:cNvSpPr>
            <p:nvPr/>
          </p:nvSpPr>
          <p:spPr bwMode="auto">
            <a:xfrm>
              <a:off x="3114" y="1260"/>
              <a:ext cx="223" cy="17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el-GR" sz="1200" b="1">
                  <a:ea typeface="MS PGothic" pitchFamily="34" charset="-128"/>
                  <a:cs typeface="Times New Roman" pitchFamily="18" charset="0"/>
                </a:rPr>
                <a:t>α</a:t>
              </a:r>
              <a:r>
                <a:rPr lang="en-US" sz="1200" b="1">
                  <a:ea typeface="MS PGothic" pitchFamily="34" charset="-128"/>
                  <a:cs typeface="Times New Roman" pitchFamily="18" charset="0"/>
                </a:rPr>
                <a:t>7</a:t>
              </a:r>
              <a:endParaRPr lang="el-GR" sz="1200" b="1">
                <a:ea typeface="MS PGothic" pitchFamily="34" charset="-128"/>
                <a:cs typeface="Times New Roman" pitchFamily="18" charset="0"/>
              </a:endParaRPr>
            </a:p>
          </p:txBody>
        </p:sp>
        <p:sp>
          <p:nvSpPr>
            <p:cNvPr id="108" name="Text Box 514"/>
            <p:cNvSpPr txBox="1">
              <a:spLocks noChangeArrowheads="1"/>
            </p:cNvSpPr>
            <p:nvPr/>
          </p:nvSpPr>
          <p:spPr bwMode="auto">
            <a:xfrm>
              <a:off x="3497" y="1365"/>
              <a:ext cx="73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l">
                <a:spcBef>
                  <a:spcPct val="0"/>
                </a:spcBef>
                <a:spcAft>
                  <a:spcPct val="0"/>
                </a:spcAft>
              </a:pPr>
              <a:r>
                <a:rPr lang="en-US" sz="1200" b="1">
                  <a:ea typeface="MS PGothic" pitchFamily="34" charset="-128"/>
                </a:rPr>
                <a:t>ERK </a:t>
              </a:r>
              <a:r>
                <a:rPr lang="en-US" sz="1200" b="1">
                  <a:ea typeface="MS PGothic" pitchFamily="34" charset="-128"/>
                  <a:sym typeface="Wingdings" pitchFamily="2" charset="2"/>
                </a:rPr>
                <a:t> CREB</a:t>
              </a:r>
              <a:endParaRPr lang="en-US" sz="1200" b="1">
                <a:ea typeface="MS PGothic" pitchFamily="34" charset="-128"/>
              </a:endParaRPr>
            </a:p>
          </p:txBody>
        </p:sp>
        <p:sp>
          <p:nvSpPr>
            <p:cNvPr id="109" name="Line 515"/>
            <p:cNvSpPr>
              <a:spLocks noChangeShapeType="1"/>
            </p:cNvSpPr>
            <p:nvPr/>
          </p:nvSpPr>
          <p:spPr bwMode="auto">
            <a:xfrm rot="2785094">
              <a:off x="1878" y="2433"/>
              <a:ext cx="192" cy="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0" name="Rectangle 516"/>
            <p:cNvSpPr>
              <a:spLocks noChangeArrowheads="1"/>
            </p:cNvSpPr>
            <p:nvPr/>
          </p:nvSpPr>
          <p:spPr bwMode="auto">
            <a:xfrm rot="-1458273">
              <a:off x="2091" y="2771"/>
              <a:ext cx="179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l"/>
              <a:r>
                <a:rPr lang="en-US" altLang="ja-JP" sz="1100" b="1">
                  <a:solidFill>
                    <a:srgbClr val="000000"/>
                  </a:solidFill>
                  <a:ea typeface="MS Mincho" pitchFamily="49" charset="-128"/>
                </a:rPr>
                <a:t>Ca</a:t>
              </a:r>
              <a:r>
                <a:rPr lang="en-US" altLang="ja-JP" sz="1100" b="1" baseline="30000">
                  <a:solidFill>
                    <a:srgbClr val="000000"/>
                  </a:solidFill>
                  <a:ea typeface="MS Mincho" pitchFamily="49" charset="-128"/>
                </a:rPr>
                <a:t>++</a:t>
              </a:r>
              <a:endParaRPr lang="en-US" sz="1100" b="1" baseline="30000">
                <a:solidFill>
                  <a:srgbClr val="000000"/>
                </a:solidFill>
                <a:ea typeface="MS Mincho" pitchFamily="49" charset="-128"/>
              </a:endParaRPr>
            </a:p>
          </p:txBody>
        </p:sp>
        <p:sp>
          <p:nvSpPr>
            <p:cNvPr id="111" name="Text Box 517"/>
            <p:cNvSpPr txBox="1">
              <a:spLocks noChangeArrowheads="1"/>
            </p:cNvSpPr>
            <p:nvPr/>
          </p:nvSpPr>
          <p:spPr bwMode="auto">
            <a:xfrm>
              <a:off x="3710" y="1921"/>
              <a:ext cx="2050" cy="22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33CC33"/>
              </a:solidFill>
              <a:miter lim="800000"/>
              <a:headEnd/>
              <a:tailEnd/>
            </a:ln>
          </p:spPr>
          <p:txBody>
            <a:bodyPr rIns="45720">
              <a:spAutoFit/>
            </a:bodyPr>
            <a:lstStyle/>
            <a:p>
              <a:pPr algn="l"/>
              <a:r>
                <a:rPr lang="en-US" altLang="ja-JP" sz="1600" b="1">
                  <a:solidFill>
                    <a:srgbClr val="000000"/>
                  </a:solidFill>
                  <a:ea typeface="MS PGothic" pitchFamily="34" charset="-128"/>
                </a:rPr>
                <a:t>      = ACh, Glu, GABA, 5-HT, DA</a:t>
              </a:r>
              <a:endParaRPr lang="en-US" sz="1600">
                <a:ea typeface="MS PGothic" pitchFamily="34" charset="-128"/>
              </a:endParaRPr>
            </a:p>
          </p:txBody>
        </p:sp>
        <p:grpSp>
          <p:nvGrpSpPr>
            <p:cNvPr id="112" name="Group 518"/>
            <p:cNvGrpSpPr>
              <a:grpSpLocks/>
            </p:cNvGrpSpPr>
            <p:nvPr/>
          </p:nvGrpSpPr>
          <p:grpSpPr bwMode="auto">
            <a:xfrm rot="-1807150">
              <a:off x="3735" y="1972"/>
              <a:ext cx="215" cy="158"/>
              <a:chOff x="3216" y="2578"/>
              <a:chExt cx="215" cy="158"/>
            </a:xfrm>
          </p:grpSpPr>
          <p:sp>
            <p:nvSpPr>
              <p:cNvPr id="113" name="Freeform 519"/>
              <p:cNvSpPr>
                <a:spLocks/>
              </p:cNvSpPr>
              <p:nvPr/>
            </p:nvSpPr>
            <p:spPr bwMode="auto">
              <a:xfrm rot="6031891">
                <a:off x="3250" y="2554"/>
                <a:ext cx="148" cy="200"/>
              </a:xfrm>
              <a:custGeom>
                <a:avLst/>
                <a:gdLst>
                  <a:gd name="T0" fmla="*/ 0 w 229"/>
                  <a:gd name="T1" fmla="*/ 36 h 280"/>
                  <a:gd name="T2" fmla="*/ 47 w 229"/>
                  <a:gd name="T3" fmla="*/ 143 h 280"/>
                  <a:gd name="T4" fmla="*/ 96 w 229"/>
                  <a:gd name="T5" fmla="*/ 0 h 280"/>
                  <a:gd name="T6" fmla="*/ 0 w 229"/>
                  <a:gd name="T7" fmla="*/ 36 h 28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29"/>
                  <a:gd name="T13" fmla="*/ 0 h 280"/>
                  <a:gd name="T14" fmla="*/ 229 w 229"/>
                  <a:gd name="T15" fmla="*/ 280 h 28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29" h="280">
                    <a:moveTo>
                      <a:pt x="0" y="72"/>
                    </a:moveTo>
                    <a:lnTo>
                      <a:pt x="113" y="280"/>
                    </a:lnTo>
                    <a:lnTo>
                      <a:pt x="229" y="0"/>
                    </a:lnTo>
                    <a:lnTo>
                      <a:pt x="0" y="72"/>
                    </a:lnTo>
                    <a:close/>
                  </a:path>
                </a:pathLst>
              </a:custGeom>
              <a:solidFill>
                <a:srgbClr val="FF99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4" name="Freeform 520"/>
              <p:cNvSpPr>
                <a:spLocks noEditPoints="1"/>
              </p:cNvSpPr>
              <p:nvPr/>
            </p:nvSpPr>
            <p:spPr bwMode="auto">
              <a:xfrm rot="6050339">
                <a:off x="3245" y="2549"/>
                <a:ext cx="158" cy="215"/>
              </a:xfrm>
              <a:custGeom>
                <a:avLst/>
                <a:gdLst>
                  <a:gd name="T0" fmla="*/ 48 w 245"/>
                  <a:gd name="T1" fmla="*/ 148 h 301"/>
                  <a:gd name="T2" fmla="*/ 50 w 245"/>
                  <a:gd name="T3" fmla="*/ 154 h 301"/>
                  <a:gd name="T4" fmla="*/ 52 w 245"/>
                  <a:gd name="T5" fmla="*/ 148 h 301"/>
                  <a:gd name="T6" fmla="*/ 100 w 245"/>
                  <a:gd name="T7" fmla="*/ 5 h 301"/>
                  <a:gd name="T8" fmla="*/ 102 w 245"/>
                  <a:gd name="T9" fmla="*/ 0 h 301"/>
                  <a:gd name="T10" fmla="*/ 98 w 245"/>
                  <a:gd name="T11" fmla="*/ 2 h 301"/>
                  <a:gd name="T12" fmla="*/ 3 w 245"/>
                  <a:gd name="T13" fmla="*/ 39 h 301"/>
                  <a:gd name="T14" fmla="*/ 0 w 245"/>
                  <a:gd name="T15" fmla="*/ 39 h 301"/>
                  <a:gd name="T16" fmla="*/ 1 w 245"/>
                  <a:gd name="T17" fmla="*/ 42 h 301"/>
                  <a:gd name="T18" fmla="*/ 48 w 245"/>
                  <a:gd name="T19" fmla="*/ 148 h 301"/>
                  <a:gd name="T20" fmla="*/ 4 w 245"/>
                  <a:gd name="T21" fmla="*/ 40 h 301"/>
                  <a:gd name="T22" fmla="*/ 3 w 245"/>
                  <a:gd name="T23" fmla="*/ 41 h 301"/>
                  <a:gd name="T24" fmla="*/ 3 w 245"/>
                  <a:gd name="T25" fmla="*/ 44 h 301"/>
                  <a:gd name="T26" fmla="*/ 99 w 245"/>
                  <a:gd name="T27" fmla="*/ 7 h 301"/>
                  <a:gd name="T28" fmla="*/ 98 w 245"/>
                  <a:gd name="T29" fmla="*/ 4 h 301"/>
                  <a:gd name="T30" fmla="*/ 96 w 245"/>
                  <a:gd name="T31" fmla="*/ 3 h 301"/>
                  <a:gd name="T32" fmla="*/ 48 w 245"/>
                  <a:gd name="T33" fmla="*/ 146 h 301"/>
                  <a:gd name="T34" fmla="*/ 50 w 245"/>
                  <a:gd name="T35" fmla="*/ 147 h 301"/>
                  <a:gd name="T36" fmla="*/ 51 w 245"/>
                  <a:gd name="T37" fmla="*/ 146 h 301"/>
                  <a:gd name="T38" fmla="*/ 4 w 245"/>
                  <a:gd name="T39" fmla="*/ 40 h 30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245"/>
                  <a:gd name="T61" fmla="*/ 0 h 301"/>
                  <a:gd name="T62" fmla="*/ 245 w 245"/>
                  <a:gd name="T63" fmla="*/ 301 h 30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245" h="301">
                    <a:moveTo>
                      <a:pt x="115" y="290"/>
                    </a:moveTo>
                    <a:lnTo>
                      <a:pt x="121" y="301"/>
                    </a:lnTo>
                    <a:lnTo>
                      <a:pt x="125" y="290"/>
                    </a:lnTo>
                    <a:lnTo>
                      <a:pt x="241" y="10"/>
                    </a:lnTo>
                    <a:lnTo>
                      <a:pt x="245" y="0"/>
                    </a:lnTo>
                    <a:lnTo>
                      <a:pt x="235" y="4"/>
                    </a:lnTo>
                    <a:lnTo>
                      <a:pt x="6" y="76"/>
                    </a:lnTo>
                    <a:lnTo>
                      <a:pt x="0" y="76"/>
                    </a:lnTo>
                    <a:lnTo>
                      <a:pt x="2" y="82"/>
                    </a:lnTo>
                    <a:lnTo>
                      <a:pt x="115" y="290"/>
                    </a:lnTo>
                    <a:close/>
                    <a:moveTo>
                      <a:pt x="10" y="78"/>
                    </a:moveTo>
                    <a:lnTo>
                      <a:pt x="6" y="80"/>
                    </a:lnTo>
                    <a:lnTo>
                      <a:pt x="8" y="86"/>
                    </a:lnTo>
                    <a:lnTo>
                      <a:pt x="237" y="14"/>
                    </a:lnTo>
                    <a:lnTo>
                      <a:pt x="235" y="8"/>
                    </a:lnTo>
                    <a:lnTo>
                      <a:pt x="231" y="6"/>
                    </a:lnTo>
                    <a:lnTo>
                      <a:pt x="115" y="286"/>
                    </a:lnTo>
                    <a:lnTo>
                      <a:pt x="119" y="288"/>
                    </a:lnTo>
                    <a:lnTo>
                      <a:pt x="123" y="286"/>
                    </a:lnTo>
                    <a:lnTo>
                      <a:pt x="10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15" name="Rectangle 521"/>
              <p:cNvSpPr>
                <a:spLocks noChangeArrowheads="1"/>
              </p:cNvSpPr>
              <p:nvPr/>
            </p:nvSpPr>
            <p:spPr bwMode="auto">
              <a:xfrm rot="1933045">
                <a:off x="3299" y="2613"/>
                <a:ext cx="85" cy="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pPr algn="l"/>
                <a:r>
                  <a:rPr lang="en-US" altLang="ja-JP" sz="800" b="1">
                    <a:solidFill>
                      <a:srgbClr val="000000"/>
                    </a:solidFill>
                    <a:ea typeface="MS Mincho" pitchFamily="49" charset="-128"/>
                  </a:rPr>
                  <a:t>NT</a:t>
                </a:r>
                <a:endParaRPr lang="en-US" sz="800" b="1">
                  <a:ea typeface="MS PGothic" pitchFamily="34" charset="-12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657197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Social disabilities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Improved coping skills </a:t>
            </a:r>
          </a:p>
          <a:p>
            <a:r>
              <a:rPr lang="en-GB" dirty="0"/>
              <a:t>Deficits in daily functioning in higher domains </a:t>
            </a:r>
          </a:p>
          <a:p>
            <a:r>
              <a:rPr lang="en-GB" dirty="0"/>
              <a:t>Predictors of abnormal functioning:</a:t>
            </a:r>
          </a:p>
          <a:p>
            <a:pPr lvl="1"/>
            <a:r>
              <a:rPr lang="en-GB" dirty="0"/>
              <a:t>Cognitive impairment</a:t>
            </a:r>
          </a:p>
          <a:p>
            <a:pPr lvl="1"/>
            <a:r>
              <a:rPr lang="en-GB" dirty="0"/>
              <a:t>Negative symptoms</a:t>
            </a:r>
          </a:p>
          <a:p>
            <a:pPr lvl="1"/>
            <a:r>
              <a:rPr lang="en-GB" dirty="0"/>
              <a:t>Movement disorders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1400" dirty="0"/>
              <a:t>(Cohen,1993; </a:t>
            </a:r>
            <a:r>
              <a:rPr lang="en-GB" sz="1400" dirty="0" err="1"/>
              <a:t>Klaplow</a:t>
            </a:r>
            <a:r>
              <a:rPr lang="en-GB" sz="1400" dirty="0"/>
              <a:t> et al,1997; Cohen et al, 2000)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6275419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Typical antipsychotics:</a:t>
            </a:r>
          </a:p>
          <a:p>
            <a:r>
              <a:rPr lang="en-US" sz="2000" dirty="0"/>
              <a:t>Higher risk of TD</a:t>
            </a:r>
          </a:p>
          <a:p>
            <a:r>
              <a:rPr lang="en-US" sz="2000" dirty="0"/>
              <a:t>37% higher risk of death; risk is dose dependent</a:t>
            </a:r>
          </a:p>
          <a:p>
            <a:r>
              <a:rPr lang="en-US" sz="2000" dirty="0"/>
              <a:t>Effective in treating positive symptoms</a:t>
            </a:r>
          </a:p>
          <a:p>
            <a:r>
              <a:rPr lang="en-US" sz="2000" dirty="0"/>
              <a:t>Higher risk of disabling side effects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Atypical antipsychotics:  </a:t>
            </a:r>
          </a:p>
          <a:p>
            <a:r>
              <a:rPr lang="en-US" sz="2000" dirty="0"/>
              <a:t>Better side effect profile</a:t>
            </a:r>
          </a:p>
          <a:p>
            <a:r>
              <a:rPr lang="en-US" sz="2000" dirty="0"/>
              <a:t>Better at treating negative symptoms</a:t>
            </a:r>
            <a:endParaRPr lang="en-US" sz="1800" dirty="0"/>
          </a:p>
          <a:p>
            <a:pPr marL="0" indent="0">
              <a:buNone/>
            </a:pPr>
            <a:r>
              <a:rPr lang="en-US" sz="1600" dirty="0"/>
              <a:t>                  </a:t>
            </a:r>
          </a:p>
          <a:p>
            <a:pPr marL="0" indent="0">
              <a:buNone/>
            </a:pPr>
            <a:r>
              <a:rPr lang="en-US" sz="1600" dirty="0" err="1"/>
              <a:t>Essali</a:t>
            </a:r>
            <a:r>
              <a:rPr lang="en-US" sz="1600" dirty="0"/>
              <a:t> A, Ali G: Antipsychotic drug treatment for elderly people with late-onset  schizophrenia (Review); 2013 ;The Cochrane Collaboration</a:t>
            </a:r>
          </a:p>
          <a:p>
            <a:pPr marL="0" indent="0">
              <a:buNone/>
            </a:pPr>
            <a:r>
              <a:rPr lang="en-US" sz="1600" dirty="0"/>
              <a:t>(</a:t>
            </a:r>
            <a:r>
              <a:rPr lang="en-US" sz="1600" dirty="0" err="1"/>
              <a:t>Correll</a:t>
            </a:r>
            <a:r>
              <a:rPr lang="en-US" sz="1600" dirty="0"/>
              <a:t> et al, 2004; Wang et al,2005; Nasrallah,2006)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17742940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Atypical Antipsychotics:</a:t>
            </a:r>
          </a:p>
          <a:p>
            <a:pPr marL="0" indent="0">
              <a:buNone/>
            </a:pPr>
            <a:r>
              <a:rPr lang="en-US" sz="2000" b="1" dirty="0"/>
              <a:t>Recommended 1st line treatment</a:t>
            </a:r>
          </a:p>
          <a:p>
            <a:pPr marL="0" indent="0">
              <a:buNone/>
            </a:pPr>
            <a:endParaRPr lang="en-US" sz="2000" b="1" dirty="0"/>
          </a:p>
          <a:p>
            <a:pPr marL="0" indent="0">
              <a:buNone/>
            </a:pPr>
            <a:r>
              <a:rPr lang="en-US" sz="2000" b="1" dirty="0"/>
              <a:t>Risperidone and Olanzapine:</a:t>
            </a:r>
          </a:p>
          <a:p>
            <a:r>
              <a:rPr lang="en-US" sz="2000" dirty="0"/>
              <a:t>Most extensively studied in elderly</a:t>
            </a:r>
          </a:p>
          <a:p>
            <a:r>
              <a:rPr lang="en-US" sz="2000" dirty="0"/>
              <a:t>Both equally effective</a:t>
            </a:r>
          </a:p>
          <a:p>
            <a:r>
              <a:rPr lang="en-US" sz="2000" dirty="0"/>
              <a:t>Fewer adverse events than </a:t>
            </a:r>
            <a:r>
              <a:rPr lang="en-US" sz="2000" dirty="0" err="1"/>
              <a:t>typicals</a:t>
            </a:r>
            <a:endParaRPr lang="en-US" sz="2000" dirty="0"/>
          </a:p>
          <a:p>
            <a:r>
              <a:rPr lang="en-US" sz="2000" dirty="0"/>
              <a:t>Risk of EPS higher with Risperidone</a:t>
            </a:r>
          </a:p>
          <a:p>
            <a:r>
              <a:rPr lang="en-US" sz="2000" dirty="0"/>
              <a:t>Improvement with switching from typical</a:t>
            </a:r>
          </a:p>
          <a:p>
            <a:pPr marL="0" indent="0">
              <a:buNone/>
            </a:pPr>
            <a:r>
              <a:rPr lang="en-US" sz="1400" dirty="0"/>
              <a:t>(Ritchie et al, 2006 &amp; 2003; Barak et al, 2004)</a:t>
            </a:r>
          </a:p>
          <a:p>
            <a:pPr marL="0" indent="0">
              <a:buNone/>
            </a:pPr>
            <a:endParaRPr lang="en-US" sz="1400" dirty="0"/>
          </a:p>
          <a:p>
            <a:r>
              <a:rPr lang="en-GB" sz="2000" dirty="0"/>
              <a:t>ATLAS trial: </a:t>
            </a:r>
            <a:r>
              <a:rPr lang="en-GB" sz="2000" b="1" dirty="0"/>
              <a:t>low-dose </a:t>
            </a:r>
            <a:r>
              <a:rPr lang="en-GB" sz="2000" b="1" dirty="0" err="1"/>
              <a:t>amisulpride</a:t>
            </a:r>
            <a:r>
              <a:rPr lang="en-GB" sz="2000" b="1" dirty="0"/>
              <a:t> </a:t>
            </a:r>
            <a:r>
              <a:rPr lang="en-GB" sz="2000" dirty="0"/>
              <a:t>is effective and well tolerated as a treatment for VLOSLP </a:t>
            </a:r>
            <a:r>
              <a:rPr lang="en-GB" sz="1400" dirty="0"/>
              <a:t>(Howard, R 2018)</a:t>
            </a:r>
          </a:p>
        </p:txBody>
      </p:sp>
    </p:spTree>
    <p:extLst>
      <p:ext uri="{BB962C8B-B14F-4D97-AF65-F5344CB8AC3E}">
        <p14:creationId xmlns:p14="http://schemas.microsoft.com/office/powerpoint/2010/main" val="6530743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Service Needs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85% reside in community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Service utilization comparable to AD </a:t>
            </a:r>
            <a:r>
              <a:rPr lang="en-US" sz="1400" dirty="0"/>
              <a:t>(Shaw et al, 2000)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Concern about standard of services </a:t>
            </a:r>
            <a:r>
              <a:rPr lang="en-US" sz="1400" dirty="0"/>
              <a:t>(McNulty et al,2003)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     Low spending</a:t>
            </a:r>
          </a:p>
          <a:p>
            <a:pPr marL="0" indent="0">
              <a:buNone/>
            </a:pPr>
            <a:r>
              <a:rPr lang="en-US" dirty="0"/>
              <a:t>           Shortage of consultants</a:t>
            </a:r>
          </a:p>
          <a:p>
            <a:pPr marL="0" indent="0">
              <a:buNone/>
            </a:pPr>
            <a:r>
              <a:rPr lang="en-US" dirty="0"/>
              <a:t>           Lack of policy</a:t>
            </a:r>
          </a:p>
          <a:p>
            <a:pPr marL="0" indent="0">
              <a:buNone/>
            </a:pPr>
            <a:r>
              <a:rPr lang="en-US" dirty="0"/>
              <a:t>          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32835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5" name="Subtitle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4400" dirty="0">
                <a:solidFill>
                  <a:srgbClr val="993366"/>
                </a:solidFill>
              </a:rPr>
              <a:t>MCQs</a:t>
            </a:r>
          </a:p>
        </p:txBody>
      </p:sp>
    </p:spTree>
    <p:extLst>
      <p:ext uri="{BB962C8B-B14F-4D97-AF65-F5344CB8AC3E}">
        <p14:creationId xmlns:p14="http://schemas.microsoft.com/office/powerpoint/2010/main" val="3974964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1. 	A 76 year old lady is diagnosed with ‘late paraphrenia’. 	Which of the following delusions is the GP most likely to 	find compared to younger adults?</a:t>
            </a:r>
            <a:endParaRPr lang="en-GB" sz="2000" dirty="0"/>
          </a:p>
          <a:p>
            <a:pPr marL="857250" lvl="1" indent="-457200">
              <a:buFont typeface="+mj-lt"/>
              <a:buAutoNum type="alphaUcPeriod"/>
            </a:pPr>
            <a:r>
              <a:rPr lang="en-GB" sz="2000" dirty="0"/>
              <a:t>Hypochondriacal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000" dirty="0"/>
              <a:t>Delusions of misidentification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000" dirty="0"/>
              <a:t>Religious delusions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000" dirty="0"/>
              <a:t>Delusions of reference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000" dirty="0"/>
              <a:t>Persecutory delusions</a:t>
            </a:r>
          </a:p>
        </p:txBody>
      </p:sp>
    </p:spTree>
    <p:extLst>
      <p:ext uri="{BB962C8B-B14F-4D97-AF65-F5344CB8AC3E}">
        <p14:creationId xmlns:p14="http://schemas.microsoft.com/office/powerpoint/2010/main" val="30668148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1. 	A 76 year old lady is diagnosed with ‘late paraphrenia’. 	Which of the following delusions is the GP most likely to 	find compared to younger adults?</a:t>
            </a:r>
            <a:endParaRPr lang="en-GB" sz="2000" dirty="0"/>
          </a:p>
          <a:p>
            <a:pPr marL="857250" lvl="1" indent="-457200">
              <a:buFont typeface="+mj-lt"/>
              <a:buAutoNum type="alphaUcPeriod"/>
            </a:pPr>
            <a:r>
              <a:rPr lang="en-GB" sz="2000" dirty="0"/>
              <a:t>Hypochondriacal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000" dirty="0"/>
              <a:t>Delusions of misidentification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000" dirty="0"/>
              <a:t>Religious delusions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000" dirty="0"/>
              <a:t>Delusions of reference</a:t>
            </a:r>
          </a:p>
          <a:p>
            <a:pPr marL="857250" lvl="1" indent="-457200">
              <a:buFont typeface="+mj-lt"/>
              <a:buAutoNum type="alphaUcPeriod"/>
            </a:pPr>
            <a:r>
              <a:rPr lang="en-GB" sz="2000" b="1" dirty="0"/>
              <a:t>Persecutory delusions</a:t>
            </a:r>
          </a:p>
        </p:txBody>
      </p:sp>
    </p:spTree>
    <p:extLst>
      <p:ext uri="{BB962C8B-B14F-4D97-AF65-F5344CB8AC3E}">
        <p14:creationId xmlns:p14="http://schemas.microsoft.com/office/powerpoint/2010/main" val="638358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Epidemiology of Psychosis in Elderly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20% of patients with schizophrenia (SZ) have their first onset at or after the age of 40, i.e. late-onset psychosis (LOP) </a:t>
            </a:r>
            <a:r>
              <a:rPr lang="en-GB" sz="1600" dirty="0"/>
              <a:t>(</a:t>
            </a:r>
            <a:r>
              <a:rPr lang="en-GB" sz="1600" dirty="0" err="1"/>
              <a:t>Maglione</a:t>
            </a:r>
            <a:r>
              <a:rPr lang="en-GB" sz="1600" dirty="0"/>
              <a:t>, Thomas, &amp; </a:t>
            </a:r>
            <a:r>
              <a:rPr lang="en-GB" sz="1600" dirty="0" err="1"/>
              <a:t>Jeste</a:t>
            </a:r>
            <a:r>
              <a:rPr lang="en-GB" sz="1600" dirty="0"/>
              <a:t>, 2014)</a:t>
            </a:r>
          </a:p>
          <a:p>
            <a:endParaRPr lang="en-GB" sz="1600" dirty="0"/>
          </a:p>
          <a:p>
            <a:r>
              <a:rPr lang="en-US" dirty="0"/>
              <a:t>0.1-0.5% prevalence of schizophrenia in &gt;65 </a:t>
            </a:r>
            <a:r>
              <a:rPr lang="en-US" sz="1600" dirty="0"/>
              <a:t>(</a:t>
            </a:r>
            <a:r>
              <a:rPr lang="en-GB" sz="1600" dirty="0"/>
              <a:t>Castle, 1993 and Copeland 1998)</a:t>
            </a:r>
            <a:endParaRPr lang="en-US" sz="1600" dirty="0"/>
          </a:p>
          <a:p>
            <a:endParaRPr lang="en-US" dirty="0"/>
          </a:p>
          <a:p>
            <a:r>
              <a:rPr lang="en-GB" dirty="0"/>
              <a:t>Estimated incidence of schizophrenia after the age of 65 years is 7.5 per 100,000 person-years </a:t>
            </a:r>
            <a:r>
              <a:rPr lang="en-GB" sz="1800" dirty="0"/>
              <a:t>(Stafford, 2018)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95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2.	</a:t>
            </a:r>
            <a:r>
              <a:rPr lang="en-US" sz="2000" b="1" dirty="0"/>
              <a:t>Very late onset schizophrenia is characterised by onset 	after:</a:t>
            </a:r>
          </a:p>
          <a:p>
            <a:pPr marL="400050" lvl="1" indent="0">
              <a:buNone/>
            </a:pPr>
            <a:r>
              <a:rPr lang="en-US" sz="2000" dirty="0"/>
              <a:t>A. 40 years</a:t>
            </a:r>
          </a:p>
          <a:p>
            <a:pPr marL="400050" lvl="1" indent="0">
              <a:buNone/>
            </a:pPr>
            <a:r>
              <a:rPr lang="en-US" sz="2000" dirty="0"/>
              <a:t>B. 60 years</a:t>
            </a:r>
          </a:p>
          <a:p>
            <a:pPr marL="400050" lvl="1" indent="0">
              <a:buNone/>
            </a:pPr>
            <a:r>
              <a:rPr lang="en-US" sz="2000" dirty="0"/>
              <a:t>C. 65 years</a:t>
            </a:r>
          </a:p>
          <a:p>
            <a:pPr marL="400050" lvl="1" indent="0">
              <a:buNone/>
            </a:pPr>
            <a:r>
              <a:rPr lang="en-US" sz="2000" dirty="0"/>
              <a:t>D. 70 years</a:t>
            </a:r>
          </a:p>
          <a:p>
            <a:pPr marL="400050" lvl="1" indent="0">
              <a:buNone/>
            </a:pPr>
            <a:r>
              <a:rPr lang="en-US" sz="2000" dirty="0"/>
              <a:t>E. 80 years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40016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2.	</a:t>
            </a:r>
            <a:r>
              <a:rPr lang="en-US" sz="2000" b="1" dirty="0"/>
              <a:t>Very late onset schizophrenia is characterised by onset 	after:</a:t>
            </a:r>
          </a:p>
          <a:p>
            <a:pPr marL="400050" lvl="1" indent="0">
              <a:buNone/>
            </a:pPr>
            <a:r>
              <a:rPr lang="en-US" sz="2000" dirty="0"/>
              <a:t>A. 40 years</a:t>
            </a:r>
          </a:p>
          <a:p>
            <a:pPr marL="400050" lvl="1" indent="0">
              <a:buNone/>
            </a:pPr>
            <a:r>
              <a:rPr lang="en-US" sz="2000" b="1" dirty="0"/>
              <a:t>B. 60 years</a:t>
            </a:r>
          </a:p>
          <a:p>
            <a:pPr marL="400050" lvl="1" indent="0">
              <a:buNone/>
            </a:pPr>
            <a:r>
              <a:rPr lang="en-US" sz="2000" dirty="0"/>
              <a:t>C. 65 years</a:t>
            </a:r>
          </a:p>
          <a:p>
            <a:pPr marL="400050" lvl="1" indent="0">
              <a:buNone/>
            </a:pPr>
            <a:r>
              <a:rPr lang="en-US" sz="2000" dirty="0"/>
              <a:t>D. 70 years</a:t>
            </a:r>
          </a:p>
          <a:p>
            <a:pPr marL="400050" lvl="1" indent="0">
              <a:buNone/>
            </a:pPr>
            <a:r>
              <a:rPr lang="en-US" sz="2000" dirty="0"/>
              <a:t>E. 80 years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641779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3. 	Which antipsychotic is most likely to cause postural 	hypotension:</a:t>
            </a:r>
          </a:p>
          <a:p>
            <a:pPr marL="400050" lvl="1" indent="0">
              <a:buNone/>
            </a:pPr>
            <a:r>
              <a:rPr lang="en-GB" sz="2000" dirty="0"/>
              <a:t>A. Aripiprazole</a:t>
            </a:r>
          </a:p>
          <a:p>
            <a:pPr marL="400050" lvl="1" indent="0">
              <a:buNone/>
            </a:pPr>
            <a:r>
              <a:rPr lang="en-GB" sz="2000" dirty="0"/>
              <a:t>B. Risperidone</a:t>
            </a:r>
          </a:p>
          <a:p>
            <a:pPr marL="400050" lvl="1" indent="0">
              <a:buNone/>
            </a:pPr>
            <a:r>
              <a:rPr lang="en-GB" sz="2000" dirty="0"/>
              <a:t>C. Haloperidol</a:t>
            </a:r>
          </a:p>
          <a:p>
            <a:pPr marL="400050" lvl="1" indent="0">
              <a:buNone/>
            </a:pPr>
            <a:r>
              <a:rPr lang="en-GB" sz="2000" dirty="0"/>
              <a:t>D. Quetiapine</a:t>
            </a:r>
          </a:p>
          <a:p>
            <a:pPr marL="400050" lvl="1" indent="0">
              <a:buNone/>
            </a:pPr>
            <a:r>
              <a:rPr lang="en-GB" sz="2000" dirty="0"/>
              <a:t>E. Sulpiride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6358910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3. 	Which antipsychotic is most likely to cause postural 	hypotension:</a:t>
            </a:r>
          </a:p>
          <a:p>
            <a:pPr marL="400050" lvl="1" indent="0">
              <a:buNone/>
            </a:pPr>
            <a:r>
              <a:rPr lang="en-GB" sz="2000" dirty="0"/>
              <a:t>A. Aripiprazole</a:t>
            </a:r>
          </a:p>
          <a:p>
            <a:pPr marL="400050" lvl="1" indent="0">
              <a:buNone/>
            </a:pPr>
            <a:r>
              <a:rPr lang="en-GB" sz="2000" dirty="0"/>
              <a:t>B. Risperidone</a:t>
            </a:r>
          </a:p>
          <a:p>
            <a:pPr marL="400050" lvl="1" indent="0">
              <a:buNone/>
            </a:pPr>
            <a:r>
              <a:rPr lang="en-GB" sz="2000" dirty="0"/>
              <a:t>C. Haloperidol</a:t>
            </a:r>
          </a:p>
          <a:p>
            <a:pPr marL="400050" lvl="1" indent="0">
              <a:buNone/>
            </a:pPr>
            <a:r>
              <a:rPr lang="en-GB" sz="2000" dirty="0"/>
              <a:t>D. </a:t>
            </a:r>
            <a:r>
              <a:rPr lang="en-GB" sz="2000" b="1" dirty="0"/>
              <a:t>Quetiapine</a:t>
            </a:r>
          </a:p>
          <a:p>
            <a:pPr marL="400050" lvl="1" indent="0">
              <a:buNone/>
            </a:pPr>
            <a:r>
              <a:rPr lang="en-GB" sz="2000" dirty="0"/>
              <a:t>E. Sulpiride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361601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4. 	Which of the following drugs should not be used in renal 	failure?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Amisulpride</a:t>
            </a:r>
          </a:p>
          <a:p>
            <a:pPr marL="400050" lvl="1" indent="0">
              <a:buNone/>
            </a:pPr>
            <a:r>
              <a:rPr lang="en-GB" sz="2000" dirty="0"/>
              <a:t>B. Aripiprazole</a:t>
            </a:r>
          </a:p>
          <a:p>
            <a:pPr marL="400050" lvl="1" indent="0">
              <a:buNone/>
            </a:pPr>
            <a:r>
              <a:rPr lang="en-GB" sz="2000" dirty="0"/>
              <a:t>C. Chlorpromazine</a:t>
            </a:r>
          </a:p>
          <a:p>
            <a:pPr marL="400050" lvl="1" indent="0">
              <a:buNone/>
            </a:pPr>
            <a:r>
              <a:rPr lang="en-GB" sz="2000" dirty="0"/>
              <a:t>D. Olanzapine</a:t>
            </a:r>
          </a:p>
          <a:p>
            <a:pPr marL="400050" lvl="1" indent="0">
              <a:buNone/>
            </a:pPr>
            <a:r>
              <a:rPr lang="en-GB" sz="2000" dirty="0"/>
              <a:t>E. Quetiapine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50414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4. 	Which of the following drugs should not be used in renal 	failure?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b="1" dirty="0"/>
              <a:t>A. Amisulpride</a:t>
            </a:r>
          </a:p>
          <a:p>
            <a:pPr marL="400050" lvl="1" indent="0">
              <a:buNone/>
            </a:pPr>
            <a:r>
              <a:rPr lang="en-GB" sz="2000" dirty="0"/>
              <a:t>B. Aripiprazole</a:t>
            </a:r>
          </a:p>
          <a:p>
            <a:pPr marL="400050" lvl="1" indent="0">
              <a:buNone/>
            </a:pPr>
            <a:r>
              <a:rPr lang="en-GB" sz="2000" dirty="0"/>
              <a:t>C. Chlorpromazine</a:t>
            </a:r>
          </a:p>
          <a:p>
            <a:pPr marL="400050" lvl="1" indent="0">
              <a:buNone/>
            </a:pPr>
            <a:r>
              <a:rPr lang="en-GB" sz="2000" dirty="0"/>
              <a:t>D. Olanzapine</a:t>
            </a:r>
          </a:p>
          <a:p>
            <a:pPr marL="400050" lvl="1" indent="0">
              <a:buNone/>
            </a:pPr>
            <a:r>
              <a:rPr lang="en-GB" sz="2000" dirty="0"/>
              <a:t>E. Quetiapine</a:t>
            </a:r>
          </a:p>
          <a:p>
            <a:pPr marL="0" indent="0">
              <a:buNone/>
            </a:pP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5984056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5. 	‘Sensitivity to antipsychotics’ is linked to which disorder?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Alzheimer’s Disease</a:t>
            </a:r>
          </a:p>
          <a:p>
            <a:pPr marL="400050" lvl="1" indent="0">
              <a:buNone/>
            </a:pPr>
            <a:r>
              <a:rPr lang="en-GB" sz="2000" dirty="0"/>
              <a:t>B. Dementia with Lewy Bodies</a:t>
            </a:r>
          </a:p>
          <a:p>
            <a:pPr marL="400050" lvl="1" indent="0">
              <a:buNone/>
            </a:pPr>
            <a:r>
              <a:rPr lang="en-GB" sz="2000" dirty="0"/>
              <a:t>C. Late onset Schizophrenia</a:t>
            </a:r>
          </a:p>
          <a:p>
            <a:pPr marL="400050" lvl="1" indent="0">
              <a:buNone/>
            </a:pPr>
            <a:r>
              <a:rPr lang="en-GB" sz="2000" dirty="0"/>
              <a:t>D. Organic mood disorder</a:t>
            </a:r>
          </a:p>
          <a:p>
            <a:pPr marL="400050" lvl="1" indent="0">
              <a:buNone/>
            </a:pPr>
            <a:r>
              <a:rPr lang="en-GB" sz="2000" dirty="0"/>
              <a:t>E. Huntington’s Disease </a:t>
            </a:r>
          </a:p>
        </p:txBody>
      </p:sp>
    </p:spTree>
    <p:extLst>
      <p:ext uri="{BB962C8B-B14F-4D97-AF65-F5344CB8AC3E}">
        <p14:creationId xmlns:p14="http://schemas.microsoft.com/office/powerpoint/2010/main" val="67634999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Old Age Module</a:t>
            </a:r>
          </a:p>
        </p:txBody>
      </p:sp>
      <p:sp>
        <p:nvSpPr>
          <p:cNvPr id="7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MCQs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b="1" dirty="0"/>
              <a:t>5. 	‘Sensitivity to antipsychotics’ is linked to which disorder?</a:t>
            </a:r>
            <a:endParaRPr lang="en-GB" sz="2000" dirty="0"/>
          </a:p>
          <a:p>
            <a:pPr marL="400050" lvl="1" indent="0">
              <a:buNone/>
            </a:pPr>
            <a:r>
              <a:rPr lang="en-GB" sz="2000" dirty="0"/>
              <a:t>A. Alzheimer’s Disease</a:t>
            </a:r>
          </a:p>
          <a:p>
            <a:pPr marL="400050" lvl="1" indent="0">
              <a:buNone/>
            </a:pPr>
            <a:r>
              <a:rPr lang="en-GB" sz="2000" dirty="0"/>
              <a:t>B. </a:t>
            </a:r>
            <a:r>
              <a:rPr lang="en-GB" sz="2000" b="1" dirty="0"/>
              <a:t>Dementia with Lewy Bodies</a:t>
            </a:r>
          </a:p>
          <a:p>
            <a:pPr marL="400050" lvl="1" indent="0">
              <a:buNone/>
            </a:pPr>
            <a:r>
              <a:rPr lang="en-GB" sz="2000" dirty="0"/>
              <a:t>C. Late onset Schizophrenia</a:t>
            </a:r>
          </a:p>
          <a:p>
            <a:pPr marL="400050" lvl="1" indent="0">
              <a:buNone/>
            </a:pPr>
            <a:r>
              <a:rPr lang="en-GB" sz="2000" dirty="0"/>
              <a:t>D. Organic mood disorder</a:t>
            </a:r>
          </a:p>
          <a:p>
            <a:pPr marL="400050" lvl="1" indent="0">
              <a:buNone/>
            </a:pPr>
            <a:r>
              <a:rPr lang="en-GB" sz="2000" dirty="0"/>
              <a:t>E. Huntington’s Disease </a:t>
            </a:r>
          </a:p>
        </p:txBody>
      </p:sp>
    </p:spTree>
    <p:extLst>
      <p:ext uri="{BB962C8B-B14F-4D97-AF65-F5344CB8AC3E}">
        <p14:creationId xmlns:p14="http://schemas.microsoft.com/office/powerpoint/2010/main" val="18307663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1025526"/>
            <a:ext cx="7839076" cy="679449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b="1" kern="1200" baseline="0">
                <a:solidFill>
                  <a:srgbClr val="A00054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GB"/>
              <a:t>Old Age Module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pPr marL="457200" indent="-457200">
              <a:buFont typeface="Arial" charset="0"/>
              <a:buChar char="•"/>
            </a:pPr>
            <a:endParaRPr lang="en-GB" dirty="0"/>
          </a:p>
          <a:p>
            <a:pPr marL="457200" indent="-457200">
              <a:buFont typeface="Arial" charset="0"/>
              <a:buChar char="•"/>
            </a:pPr>
            <a:endParaRPr lang="en-GB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endParaRPr lang="en-GB" sz="2400" dirty="0"/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dirty="0"/>
              <a:t>Please provide feedback/suggestions on this presentation to the module lead </a:t>
            </a:r>
            <a:r>
              <a:rPr lang="en-GB" sz="2000" dirty="0">
                <a:hlinkClick r:id="rId3"/>
              </a:rPr>
              <a:t>Anthony.Peter@lancashirecare.nhs.uk</a:t>
            </a:r>
            <a:endParaRPr lang="en-GB" dirty="0"/>
          </a:p>
        </p:txBody>
      </p:sp>
      <p:sp>
        <p:nvSpPr>
          <p:cNvPr id="6" name="Text Placeholder 3"/>
          <p:cNvSpPr txBox="1">
            <a:spLocks/>
          </p:cNvSpPr>
          <p:nvPr/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 mar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Any Questions?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411636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Increased risk of psychosis in elderly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Age-related changes in </a:t>
            </a:r>
            <a:r>
              <a:rPr lang="en-GB" dirty="0" err="1"/>
              <a:t>fronto</a:t>
            </a:r>
            <a:r>
              <a:rPr lang="en-GB" dirty="0"/>
              <a:t>-temporal cortices</a:t>
            </a:r>
          </a:p>
          <a:p>
            <a:r>
              <a:rPr lang="en-GB" dirty="0"/>
              <a:t>Neuro-chemical changes with ageing</a:t>
            </a:r>
          </a:p>
          <a:p>
            <a:r>
              <a:rPr lang="en-GB" dirty="0"/>
              <a:t>Sensory deficits</a:t>
            </a:r>
          </a:p>
          <a:p>
            <a:r>
              <a:rPr lang="en-GB" dirty="0"/>
              <a:t>Cognitive decline -  significantly greater risk of developing dementia [relative risk (RR) 2.29; 95% confidence </a:t>
            </a:r>
            <a:r>
              <a:rPr lang="en-GB" sz="1600" dirty="0"/>
              <a:t>(Palmer, 2001)</a:t>
            </a:r>
          </a:p>
          <a:p>
            <a:r>
              <a:rPr lang="en-GB" dirty="0"/>
              <a:t>interval (CI) 1.35–3.88]</a:t>
            </a:r>
          </a:p>
          <a:p>
            <a:r>
              <a:rPr lang="en-GB" dirty="0"/>
              <a:t>Social isolation</a:t>
            </a:r>
          </a:p>
          <a:p>
            <a:r>
              <a:rPr lang="en-GB" dirty="0"/>
              <a:t>Polypharmacy</a:t>
            </a:r>
          </a:p>
        </p:txBody>
      </p:sp>
    </p:spTree>
    <p:extLst>
      <p:ext uri="{BB962C8B-B14F-4D97-AF65-F5344CB8AC3E}">
        <p14:creationId xmlns:p14="http://schemas.microsoft.com/office/powerpoint/2010/main" val="3088936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Consequences of psychotic symptoms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Disruptive and aggressive behaviour</a:t>
            </a:r>
          </a:p>
          <a:p>
            <a:r>
              <a:rPr lang="en-GB" dirty="0"/>
              <a:t>Neglect and abuse</a:t>
            </a:r>
          </a:p>
          <a:p>
            <a:r>
              <a:rPr lang="en-GB" dirty="0"/>
              <a:t>Carer distress</a:t>
            </a:r>
          </a:p>
          <a:p>
            <a:r>
              <a:rPr lang="en-GB" dirty="0"/>
              <a:t>Institutionalisation</a:t>
            </a:r>
          </a:p>
          <a:p>
            <a:r>
              <a:rPr lang="en-GB" dirty="0"/>
              <a:t>Financial burden</a:t>
            </a:r>
          </a:p>
          <a:p>
            <a:pPr marL="0" indent="0">
              <a:buNone/>
            </a:pPr>
            <a:r>
              <a:rPr lang="en-GB" dirty="0"/>
              <a:t>                  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(Schneider et al, 1997 ; Stern, 1997)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2212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Psychosis in the elderly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buNone/>
            </a:pPr>
            <a:r>
              <a:rPr lang="en-GB" dirty="0"/>
              <a:t>Organic:</a:t>
            </a:r>
          </a:p>
          <a:p>
            <a:r>
              <a:rPr lang="en-GB" dirty="0"/>
              <a:t>Delirium</a:t>
            </a:r>
          </a:p>
          <a:p>
            <a:r>
              <a:rPr lang="en-GB" dirty="0"/>
              <a:t>Dementias </a:t>
            </a:r>
          </a:p>
          <a:p>
            <a:r>
              <a:rPr lang="en-GB" dirty="0" err="1"/>
              <a:t>Approx</a:t>
            </a:r>
            <a:r>
              <a:rPr lang="en-GB" dirty="0"/>
              <a:t> 60% of psychosis in elderly is </a:t>
            </a:r>
            <a:r>
              <a:rPr lang="en-GB" i="1" dirty="0"/>
              <a:t>secondary</a:t>
            </a:r>
            <a:r>
              <a:rPr lang="en-GB" dirty="0"/>
              <a:t> to other disorders </a:t>
            </a:r>
            <a:r>
              <a:rPr lang="en-GB" sz="1600" dirty="0"/>
              <a:t>(Holroyd S, 1999 and </a:t>
            </a:r>
            <a:r>
              <a:rPr lang="en-GB" sz="1600" dirty="0" err="1"/>
              <a:t>Manepalli</a:t>
            </a:r>
            <a:r>
              <a:rPr lang="en-GB" sz="1600" dirty="0"/>
              <a:t>, 2007)</a:t>
            </a:r>
          </a:p>
          <a:p>
            <a:pPr marL="0" indent="0">
              <a:buNone/>
            </a:pPr>
            <a:endParaRPr lang="en-GB" dirty="0"/>
          </a:p>
          <a:p>
            <a:pPr>
              <a:buNone/>
            </a:pPr>
            <a:r>
              <a:rPr lang="en-GB" dirty="0"/>
              <a:t>Functional:</a:t>
            </a:r>
          </a:p>
          <a:p>
            <a:r>
              <a:rPr lang="en-GB" dirty="0"/>
              <a:t>Schizophrenia</a:t>
            </a:r>
          </a:p>
          <a:p>
            <a:r>
              <a:rPr lang="en-GB" dirty="0"/>
              <a:t>Affective Disorder</a:t>
            </a:r>
          </a:p>
          <a:p>
            <a:r>
              <a:rPr lang="en-GB" dirty="0"/>
              <a:t>Delusional Disorder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970317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3200" dirty="0"/>
              <a:t>Schizophrenia – historical perspective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err="1"/>
              <a:t>Kraepelin</a:t>
            </a:r>
            <a:r>
              <a:rPr lang="en-GB" dirty="0"/>
              <a:t> (1894)</a:t>
            </a:r>
          </a:p>
          <a:p>
            <a:pPr lvl="1">
              <a:buNone/>
            </a:pPr>
            <a:r>
              <a:rPr lang="en-GB" sz="2000" dirty="0"/>
              <a:t>- Dementia Praecox (disorder of emotion/volition)</a:t>
            </a:r>
          </a:p>
          <a:p>
            <a:pPr lvl="1">
              <a:buNone/>
            </a:pPr>
            <a:r>
              <a:rPr lang="en-GB" sz="2000" dirty="0"/>
              <a:t>- Paraphrenia (insidious delusional system)</a:t>
            </a:r>
          </a:p>
          <a:p>
            <a:endParaRPr lang="en-GB" dirty="0"/>
          </a:p>
          <a:p>
            <a:r>
              <a:rPr lang="en-GB" dirty="0" err="1"/>
              <a:t>Bleuler</a:t>
            </a:r>
            <a:r>
              <a:rPr lang="en-GB" dirty="0"/>
              <a:t> (1911) - Schizophrenia</a:t>
            </a:r>
          </a:p>
          <a:p>
            <a:endParaRPr lang="en-GB" dirty="0"/>
          </a:p>
          <a:p>
            <a:r>
              <a:rPr lang="en-GB" dirty="0" err="1"/>
              <a:t>Bleuler</a:t>
            </a:r>
            <a:r>
              <a:rPr lang="en-GB" dirty="0"/>
              <a:t> (1943) - Late onset schizophrenia (onset after age 40)</a:t>
            </a:r>
          </a:p>
          <a:p>
            <a:endParaRPr lang="en-GB" dirty="0"/>
          </a:p>
          <a:p>
            <a:r>
              <a:rPr lang="en-GB" dirty="0"/>
              <a:t>Roth and </a:t>
            </a:r>
            <a:r>
              <a:rPr lang="en-GB" dirty="0" err="1"/>
              <a:t>Morrisey</a:t>
            </a:r>
            <a:r>
              <a:rPr lang="en-GB" dirty="0"/>
              <a:t> (1952) - Late paraphrenia (onset after age of 55)</a:t>
            </a:r>
          </a:p>
        </p:txBody>
      </p:sp>
    </p:spTree>
    <p:extLst>
      <p:ext uri="{BB962C8B-B14F-4D97-AF65-F5344CB8AC3E}">
        <p14:creationId xmlns:p14="http://schemas.microsoft.com/office/powerpoint/2010/main" val="3419987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SCIZOPHRENIA IN THE ELDERLY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l">
              <a:lnSpc>
                <a:spcPct val="90000"/>
              </a:lnSpc>
              <a:buNone/>
            </a:pPr>
            <a:r>
              <a:rPr lang="en-GB" dirty="0"/>
              <a:t>International Consensus Classification</a:t>
            </a:r>
          </a:p>
          <a:p>
            <a:pPr algn="l">
              <a:lnSpc>
                <a:spcPct val="90000"/>
              </a:lnSpc>
            </a:pPr>
            <a:r>
              <a:rPr lang="en-GB" dirty="0"/>
              <a:t>Chronic Schizophrenia (graduates)</a:t>
            </a:r>
          </a:p>
          <a:p>
            <a:pPr algn="l">
              <a:lnSpc>
                <a:spcPct val="90000"/>
              </a:lnSpc>
            </a:pPr>
            <a:endParaRPr lang="en-GB" dirty="0"/>
          </a:p>
          <a:p>
            <a:pPr algn="l">
              <a:lnSpc>
                <a:spcPct val="90000"/>
              </a:lnSpc>
            </a:pPr>
            <a:r>
              <a:rPr lang="en-GB" dirty="0"/>
              <a:t>Late Onset Schizophrenia (onset after age 40)</a:t>
            </a:r>
          </a:p>
          <a:p>
            <a:pPr marL="0" indent="0" algn="l">
              <a:lnSpc>
                <a:spcPct val="90000"/>
              </a:lnSpc>
              <a:buNone/>
            </a:pPr>
            <a:endParaRPr lang="en-GB" dirty="0"/>
          </a:p>
          <a:p>
            <a:pPr algn="l">
              <a:lnSpc>
                <a:spcPct val="90000"/>
              </a:lnSpc>
            </a:pPr>
            <a:r>
              <a:rPr lang="en-GB" dirty="0"/>
              <a:t>Very Late onset Schizophrenia (onset after age 60)</a:t>
            </a:r>
          </a:p>
          <a:p>
            <a:pPr>
              <a:lnSpc>
                <a:spcPct val="90000"/>
              </a:lnSpc>
              <a:buNone/>
            </a:pPr>
            <a:r>
              <a:rPr lang="en-GB" sz="1400" dirty="0"/>
              <a:t>                              </a:t>
            </a:r>
          </a:p>
          <a:p>
            <a:pPr algn="r">
              <a:lnSpc>
                <a:spcPct val="90000"/>
              </a:lnSpc>
              <a:buNone/>
            </a:pPr>
            <a:r>
              <a:rPr lang="en-GB" sz="1000" dirty="0"/>
              <a:t>                                                </a:t>
            </a:r>
            <a:r>
              <a:rPr lang="en-GB" sz="1600" dirty="0"/>
              <a:t>(Howard et al, 2000)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Schizophrenia in the elderly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Overall community prevalence – 0.1- 0.5%</a:t>
            </a:r>
          </a:p>
          <a:p>
            <a:endParaRPr lang="en-US" dirty="0"/>
          </a:p>
          <a:p>
            <a:r>
              <a:rPr lang="en-US" b="1" dirty="0"/>
              <a:t>Chronic schizophrenia </a:t>
            </a:r>
            <a:r>
              <a:rPr lang="en-US" dirty="0"/>
              <a:t>– 85% of the total</a:t>
            </a:r>
          </a:p>
          <a:p>
            <a:endParaRPr lang="en-US" dirty="0"/>
          </a:p>
          <a:p>
            <a:r>
              <a:rPr lang="en-US" b="1" dirty="0"/>
              <a:t>Late onset schizophrenia </a:t>
            </a:r>
            <a:r>
              <a:rPr lang="en-US" dirty="0"/>
              <a:t>– 23.5% develop the illness after age of 40</a:t>
            </a:r>
          </a:p>
          <a:p>
            <a:endParaRPr lang="en-US" dirty="0"/>
          </a:p>
          <a:p>
            <a:r>
              <a:rPr lang="en-US" b="1" dirty="0"/>
              <a:t>Very late onset </a:t>
            </a:r>
            <a:r>
              <a:rPr lang="en-US" dirty="0"/>
              <a:t>– 4% develop the illness after age 60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(Howard et al, 2000 ; Harris &amp; </a:t>
            </a:r>
            <a:r>
              <a:rPr lang="en-US" sz="1600" dirty="0" err="1"/>
              <a:t>Jeste</a:t>
            </a:r>
            <a:r>
              <a:rPr lang="en-US" sz="1600" dirty="0"/>
              <a:t>, 1998)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8247563"/>
      </p:ext>
    </p:extLst>
  </p:cSld>
  <p:clrMapOvr>
    <a:masterClrMapping/>
  </p:clrMapOvr>
</p:sld>
</file>

<file path=ppt/theme/theme1.xml><?xml version="1.0" encoding="utf-8"?>
<a:theme xmlns:a="http://schemas.openxmlformats.org/drawingml/2006/main" name="1_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4705</TotalTime>
  <Words>1730</Words>
  <Application>Microsoft Office PowerPoint</Application>
  <PresentationFormat>On-screen Show (4:3)</PresentationFormat>
  <Paragraphs>432</Paragraphs>
  <Slides>38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7" baseType="lpstr">
      <vt:lpstr>MS Mincho</vt:lpstr>
      <vt:lpstr>MS PGothic</vt:lpstr>
      <vt:lpstr>Arial</vt:lpstr>
      <vt:lpstr>Calibri</vt:lpstr>
      <vt:lpstr>Symbol</vt:lpstr>
      <vt:lpstr>Times New Roman</vt:lpstr>
      <vt:lpstr>Wingdings</vt:lpstr>
      <vt:lpstr>1_Psychiatry Recruitment PP</vt:lpstr>
      <vt:lpstr>Chart</vt:lpstr>
      <vt:lpstr>PowerPoint Presentation</vt:lpstr>
      <vt:lpstr>Older People with Psychosis</vt:lpstr>
      <vt:lpstr>Epidemiology of Psychosis in Elderly</vt:lpstr>
      <vt:lpstr>Increased risk of psychosis in elderly</vt:lpstr>
      <vt:lpstr>Consequences of psychotic symptoms</vt:lpstr>
      <vt:lpstr>Psychosis in the elderly</vt:lpstr>
      <vt:lpstr>Schizophrenia – historical perspective</vt:lpstr>
      <vt:lpstr>SCIZOPHRENIA IN THE ELDERLY</vt:lpstr>
      <vt:lpstr>Schizophrenia in the elderly</vt:lpstr>
      <vt:lpstr>Early &amp; Late-Onset Schizophrenia</vt:lpstr>
      <vt:lpstr>Very-late onset schizophrenia</vt:lpstr>
      <vt:lpstr>Comparison by age of onset</vt:lpstr>
      <vt:lpstr>Very late onset</vt:lpstr>
      <vt:lpstr>Biology of schizophrenia in elderly</vt:lpstr>
      <vt:lpstr>Biology of schizophrenia in elderly</vt:lpstr>
      <vt:lpstr>Clinical Features</vt:lpstr>
      <vt:lpstr>Clinical features</vt:lpstr>
      <vt:lpstr>Cognitive Deficits</vt:lpstr>
      <vt:lpstr>Cognitive Deficits</vt:lpstr>
      <vt:lpstr>Cognitive Deficits</vt:lpstr>
      <vt:lpstr>Neuronal Nicotinic Receptors – cholinergic hypothesis</vt:lpstr>
      <vt:lpstr>α7 Receptors: Pre- and Postsynaptic Mechanisms</vt:lpstr>
      <vt:lpstr>Social disabilities</vt:lpstr>
      <vt:lpstr>Management</vt:lpstr>
      <vt:lpstr>Management</vt:lpstr>
      <vt:lpstr>Service Needs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Old Age Module</vt:lpstr>
      <vt:lpstr>PowerPoint Presentation</vt:lpstr>
    </vt:vector>
  </TitlesOfParts>
  <Company>University Of Manchester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PSYCHOSIS IN THE ELDERLY</dc:title>
  <dc:creator>Dell User</dc:creator>
  <cp:lastModifiedBy>Helen McEnerney</cp:lastModifiedBy>
  <cp:revision>72</cp:revision>
  <dcterms:created xsi:type="dcterms:W3CDTF">2007-04-12T09:05:56Z</dcterms:created>
  <dcterms:modified xsi:type="dcterms:W3CDTF">2020-07-06T09:13:00Z</dcterms:modified>
</cp:coreProperties>
</file>