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5"/>
  </p:notesMasterIdLst>
  <p:handoutMasterIdLst>
    <p:handoutMasterId r:id="rId56"/>
  </p:handoutMasterIdLst>
  <p:sldIdLst>
    <p:sldId id="256" r:id="rId2"/>
    <p:sldId id="284" r:id="rId3"/>
    <p:sldId id="285" r:id="rId4"/>
    <p:sldId id="286" r:id="rId5"/>
    <p:sldId id="287" r:id="rId6"/>
    <p:sldId id="288" r:id="rId7"/>
    <p:sldId id="289" r:id="rId8"/>
    <p:sldId id="290" r:id="rId9"/>
    <p:sldId id="291" r:id="rId10"/>
    <p:sldId id="292" r:id="rId11"/>
    <p:sldId id="293" r:id="rId12"/>
    <p:sldId id="294" r:id="rId13"/>
    <p:sldId id="295" r:id="rId14"/>
    <p:sldId id="296" r:id="rId15"/>
    <p:sldId id="297" r:id="rId16"/>
    <p:sldId id="298" r:id="rId17"/>
    <p:sldId id="299" r:id="rId18"/>
    <p:sldId id="300" r:id="rId19"/>
    <p:sldId id="301" r:id="rId20"/>
    <p:sldId id="302" r:id="rId21"/>
    <p:sldId id="303" r:id="rId22"/>
    <p:sldId id="304" r:id="rId23"/>
    <p:sldId id="305" r:id="rId24"/>
    <p:sldId id="306" r:id="rId25"/>
    <p:sldId id="307" r:id="rId26"/>
    <p:sldId id="308" r:id="rId27"/>
    <p:sldId id="309" r:id="rId28"/>
    <p:sldId id="310" r:id="rId29"/>
    <p:sldId id="311" r:id="rId30"/>
    <p:sldId id="312" r:id="rId31"/>
    <p:sldId id="313" r:id="rId32"/>
    <p:sldId id="314" r:id="rId33"/>
    <p:sldId id="315" r:id="rId34"/>
    <p:sldId id="316" r:id="rId35"/>
    <p:sldId id="317" r:id="rId36"/>
    <p:sldId id="318" r:id="rId37"/>
    <p:sldId id="319" r:id="rId38"/>
    <p:sldId id="320" r:id="rId39"/>
    <p:sldId id="321" r:id="rId40"/>
    <p:sldId id="322" r:id="rId41"/>
    <p:sldId id="334" r:id="rId42"/>
    <p:sldId id="335" r:id="rId43"/>
    <p:sldId id="323" r:id="rId44"/>
    <p:sldId id="324" r:id="rId45"/>
    <p:sldId id="325" r:id="rId46"/>
    <p:sldId id="326" r:id="rId47"/>
    <p:sldId id="327" r:id="rId48"/>
    <p:sldId id="328" r:id="rId49"/>
    <p:sldId id="329" r:id="rId50"/>
    <p:sldId id="330" r:id="rId51"/>
    <p:sldId id="331" r:id="rId52"/>
    <p:sldId id="332" r:id="rId53"/>
    <p:sldId id="333" r:id="rId54"/>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3"/>
    <a:srgbClr val="A00054"/>
    <a:srgbClr val="E28C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92521" autoAdjust="0"/>
  </p:normalViewPr>
  <p:slideViewPr>
    <p:cSldViewPr snapToGrid="0" snapToObjects="1">
      <p:cViewPr varScale="1">
        <p:scale>
          <a:sx n="65" d="100"/>
          <a:sy n="65" d="100"/>
        </p:scale>
        <p:origin x="1716"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DC417EA-0D48-4EF4-A0A8-D9D3351EE4B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3801357C-4058-483D-AB8A-6DA748D96886}"/>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cs typeface="+mn-cs"/>
              </a:defRPr>
            </a:lvl1pPr>
          </a:lstStyle>
          <a:p>
            <a:pPr>
              <a:defRPr/>
            </a:pPr>
            <a:fld id="{FFA2F537-557B-4101-BB2C-187B6C5E83EE}" type="datetimeFigureOut">
              <a:rPr lang="en-US"/>
              <a:pPr>
                <a:defRPr/>
              </a:pPr>
              <a:t>8/21/2020</a:t>
            </a:fld>
            <a:endParaRPr lang="en-US"/>
          </a:p>
        </p:txBody>
      </p:sp>
      <p:sp>
        <p:nvSpPr>
          <p:cNvPr id="4" name="Footer Placeholder 3">
            <a:extLst>
              <a:ext uri="{FF2B5EF4-FFF2-40B4-BE49-F238E27FC236}">
                <a16:creationId xmlns:a16="http://schemas.microsoft.com/office/drawing/2014/main" id="{0B7BB62F-8FE7-4777-8C38-E8F3087D237D}"/>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7C32D101-BD3B-4072-A52C-41513006A560}"/>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AB468131-E24A-4995-B96B-AC9DCDA6B463}"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17C7F7-4969-4F4A-85AB-4903F4EB4AF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9D0FF723-1DEE-4A51-8326-7062BA149006}"/>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cs typeface="+mn-cs"/>
              </a:defRPr>
            </a:lvl1pPr>
          </a:lstStyle>
          <a:p>
            <a:pPr>
              <a:defRPr/>
            </a:pPr>
            <a:fld id="{1837F270-7B43-4668-B4AA-5B463B737777}" type="datetimeFigureOut">
              <a:rPr lang="en-US"/>
              <a:pPr>
                <a:defRPr/>
              </a:pPr>
              <a:t>8/21/2020</a:t>
            </a:fld>
            <a:endParaRPr lang="en-US"/>
          </a:p>
        </p:txBody>
      </p:sp>
      <p:sp>
        <p:nvSpPr>
          <p:cNvPr id="4" name="Slide Image Placeholder 3">
            <a:extLst>
              <a:ext uri="{FF2B5EF4-FFF2-40B4-BE49-F238E27FC236}">
                <a16:creationId xmlns:a16="http://schemas.microsoft.com/office/drawing/2014/main" id="{C5B218D9-E24E-4278-A031-DAAAAA8E84FC}"/>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3D92E54-DAD8-49DD-BD38-F75EC0493A2A}"/>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FB6356A9-6521-445C-B8A8-E997C52FCD12}"/>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25D34658-0D04-4DEB-80C6-CA0596BECF1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F37CD24D-9DA1-4491-ADB6-7883071695D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6457A465-D6D6-4B09-8990-79E74F2051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AB8C5EEC-B889-419E-99AC-15C8AF6B33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9220" name="Slide Number Placeholder 3">
            <a:extLst>
              <a:ext uri="{FF2B5EF4-FFF2-40B4-BE49-F238E27FC236}">
                <a16:creationId xmlns:a16="http://schemas.microsoft.com/office/drawing/2014/main" id="{3BD87FF3-7EF6-4920-957D-2ED199E2322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61DC23F-675E-4032-8B60-02B3FD3619ED}" type="slidenum">
              <a:rPr lang="en-US" altLang="en-US"/>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7DA98BB2-67DA-4491-9650-CFDCD44D9C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D1B6A6FC-BB52-42AD-8F92-A4054DFCFE3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WFH programme enables easy calculation and monitoring. Also allows sharing between professionals eg paeds/dietetics</a:t>
            </a:r>
          </a:p>
          <a:p>
            <a:r>
              <a:rPr lang="en-GB" altLang="en-US"/>
              <a:t>We don’t use the BMI in children but use a weight for height measure – in this case the last column using %median BMI</a:t>
            </a:r>
          </a:p>
          <a:p>
            <a:r>
              <a:rPr lang="en-GB" altLang="en-US"/>
              <a:t>Look at the trends  - refeeding aiming for 0.5-1kg/week</a:t>
            </a:r>
          </a:p>
        </p:txBody>
      </p:sp>
      <p:sp>
        <p:nvSpPr>
          <p:cNvPr id="34820" name="Slide Number Placeholder 3">
            <a:extLst>
              <a:ext uri="{FF2B5EF4-FFF2-40B4-BE49-F238E27FC236}">
                <a16:creationId xmlns:a16="http://schemas.microsoft.com/office/drawing/2014/main" id="{A78E03DA-28F3-4F1B-962B-EEC99A2A3CE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C67AFEF-AB8F-4276-98C0-626D64EF14FD}" type="slidenum">
              <a:rPr lang="en-GB" altLang="en-US"/>
              <a:pPr>
                <a:spcBef>
                  <a:spcPct val="0"/>
                </a:spcBef>
              </a:pPr>
              <a:t>17</a:t>
            </a:fld>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F5828465-C455-48CA-B189-7B10CE50B1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C816B848-3E3D-4120-BB7D-B254D8890F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Chart generated by WFH programme</a:t>
            </a:r>
          </a:p>
          <a:p>
            <a:r>
              <a:rPr lang="en-GB" altLang="en-US"/>
              <a:t>Patient refed on paeds ward then discharged</a:t>
            </a:r>
          </a:p>
          <a:p>
            <a:r>
              <a:rPr lang="en-GB" altLang="en-US"/>
              <a:t>Initial weight loss due to gradually increasing refeeding plan – not enough initially to cause weight regain, then building to steady gain</a:t>
            </a:r>
          </a:p>
          <a:p>
            <a:r>
              <a:rPr lang="en-GB" altLang="en-US"/>
              <a:t>Aiming for &gt;90% wfh (over purple line) in most patients. 96% of females will restart periods at this weight.</a:t>
            </a:r>
          </a:p>
          <a:p>
            <a:r>
              <a:rPr lang="en-GB" altLang="en-US"/>
              <a:t>This patient refed well  but did not achieve this. They disengaged and relapsed.</a:t>
            </a:r>
          </a:p>
        </p:txBody>
      </p:sp>
      <p:sp>
        <p:nvSpPr>
          <p:cNvPr id="36868" name="Slide Number Placeholder 3">
            <a:extLst>
              <a:ext uri="{FF2B5EF4-FFF2-40B4-BE49-F238E27FC236}">
                <a16:creationId xmlns:a16="http://schemas.microsoft.com/office/drawing/2014/main" id="{5907EDC9-0D84-45CA-9EB7-A90104819C3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496E26E-8B30-4803-9908-EB779A53D921}" type="slidenum">
              <a:rPr lang="en-GB" altLang="en-US"/>
              <a:pPr>
                <a:spcBef>
                  <a:spcPct val="0"/>
                </a:spcBef>
              </a:pPr>
              <a:t>18</a:t>
            </a:fld>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D04810F1-0D5F-49B8-BAB8-8E61ED7ED4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F5AA1BB5-001A-4860-A44E-030A106BAC4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38916" name="Slide Number Placeholder 3">
            <a:extLst>
              <a:ext uri="{FF2B5EF4-FFF2-40B4-BE49-F238E27FC236}">
                <a16:creationId xmlns:a16="http://schemas.microsoft.com/office/drawing/2014/main" id="{51BFFA87-2A1A-434A-9AFB-D40F1F68D30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1733117-CE3F-4807-80A1-1F2B35FB9A21}" type="slidenum">
              <a:rPr lang="en-GB" altLang="en-US"/>
              <a:pPr>
                <a:spcBef>
                  <a:spcPct val="0"/>
                </a:spcBef>
              </a:pPr>
              <a:t>19</a:t>
            </a:fld>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35758E6E-32C2-41A1-8D67-EB00BB103A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F7FA2051-8414-4CEE-82C5-31286234C0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MARSIPAN risk tracker. We use in all patients to enable ongoing physical and psychiatric risk monitoring.</a:t>
            </a:r>
          </a:p>
          <a:p>
            <a:r>
              <a:rPr lang="en-GB" altLang="en-US"/>
              <a:t>Use of BP centile charts is essential</a:t>
            </a:r>
          </a:p>
        </p:txBody>
      </p:sp>
      <p:sp>
        <p:nvSpPr>
          <p:cNvPr id="40964" name="Slide Number Placeholder 3">
            <a:extLst>
              <a:ext uri="{FF2B5EF4-FFF2-40B4-BE49-F238E27FC236}">
                <a16:creationId xmlns:a16="http://schemas.microsoft.com/office/drawing/2014/main" id="{4E41A3B5-F540-4B5C-B8E8-0D997E9392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F357BFB-B248-4405-A6A0-F7DF33D6F067}" type="slidenum">
              <a:rPr lang="en-GB" altLang="en-US"/>
              <a:pPr>
                <a:spcBef>
                  <a:spcPct val="0"/>
                </a:spcBef>
              </a:pPr>
              <a:t>20</a:t>
            </a:fld>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0AFC9744-F862-435A-9040-0FF43D9968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CBF7BA06-C864-4DEC-89E7-595CDB279F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Physiological changes that occur in starvation. Progressive shift from glucose to ketone metabolism. The important point is that generally electrolyte homeostasis is maintained by depleting body reserves. Body enters starvation mode and metabolism is slowed. </a:t>
            </a:r>
          </a:p>
        </p:txBody>
      </p:sp>
      <p:sp>
        <p:nvSpPr>
          <p:cNvPr id="44036" name="Slide Number Placeholder 3">
            <a:extLst>
              <a:ext uri="{FF2B5EF4-FFF2-40B4-BE49-F238E27FC236}">
                <a16:creationId xmlns:a16="http://schemas.microsoft.com/office/drawing/2014/main" id="{BC016946-0F8B-47B3-BE01-1FD9A6E31C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4171851-9A05-410B-BFD5-014743452381}" type="slidenum">
              <a:rPr lang="en-GB" altLang="en-US"/>
              <a:pPr>
                <a:spcBef>
                  <a:spcPct val="0"/>
                </a:spcBef>
              </a:pPr>
              <a:t>22</a:t>
            </a:fld>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E3A22111-3C1D-43B9-87D6-4B2334BF05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E0D3FB0E-3DF7-4AFE-A855-E9425794FE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In refeeding syndrome the body is struggling to cope with the shift back from ketone to glucose metabolism. Electrolytes and co-factors such as thiamine are depleted and the body cannot cope with rapid intracellular uptake as cells utilise glucose. Checking Calcium Phosphate and magnesium are critical. Falls in these can precipitate fatal cardiac arrythmia therefore prompt electrolyte replacement and consideration of slowing refeeding rate is critical. </a:t>
            </a:r>
          </a:p>
        </p:txBody>
      </p:sp>
      <p:sp>
        <p:nvSpPr>
          <p:cNvPr id="47108" name="Slide Number Placeholder 3">
            <a:extLst>
              <a:ext uri="{FF2B5EF4-FFF2-40B4-BE49-F238E27FC236}">
                <a16:creationId xmlns:a16="http://schemas.microsoft.com/office/drawing/2014/main" id="{8BB9B555-18BA-4166-86DC-127E2C20D4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0D9A101-FF6F-4E92-9012-A7A68ECC8F6D}" type="slidenum">
              <a:rPr lang="en-GB" altLang="en-US"/>
              <a:pPr>
                <a:spcBef>
                  <a:spcPct val="0"/>
                </a:spcBef>
              </a:pPr>
              <a:t>24</a:t>
            </a:fld>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3F7080E7-7AF8-4EBA-A992-5D4C74ED24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F8F8BC9A-B698-4BDB-9062-EA5F5461BE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Refeeding the patient is the key to treating AN it corrects physical complications which may be life threatening</a:t>
            </a:r>
          </a:p>
          <a:p>
            <a:r>
              <a:rPr lang="en-GB" altLang="en-US"/>
              <a:t>Refeeds the starved brain and reducing AN cognitions and improving mood (though these may worsten initially). This is a standard inpatient refeeding plan starting at 750Kcal. Recent studies suggest it may be safe to start at 1250Kcal but patients may not manage this. At each meal patient is offered the food then ensure if refused. After 24-48 hours of refusal consideration is given to giving supplement via NG tube. This may be considered sooner if paeds are concerned re life threatening complications. This is made very clear to patients at the beginning of their admission.</a:t>
            </a:r>
          </a:p>
        </p:txBody>
      </p:sp>
      <p:sp>
        <p:nvSpPr>
          <p:cNvPr id="50180" name="Slide Number Placeholder 3">
            <a:extLst>
              <a:ext uri="{FF2B5EF4-FFF2-40B4-BE49-F238E27FC236}">
                <a16:creationId xmlns:a16="http://schemas.microsoft.com/office/drawing/2014/main" id="{D33D0C9B-3CAD-415F-AE74-7914A484CF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F089B2B-FA60-4619-A183-FA900997808D}" type="slidenum">
              <a:rPr lang="en-GB" altLang="en-US"/>
              <a:pPr>
                <a:spcBef>
                  <a:spcPct val="0"/>
                </a:spcBef>
              </a:pPr>
              <a:t>26</a:t>
            </a:fld>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26F4EBF6-141F-4CDB-931E-A7800713CD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3DBB2E96-4F84-4317-8F99-E1E86BF151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Volunteers behaved like anorexics  - obsession with food (men looking at cookbooks in 1940’s america) rigid, mood changes, struggled to re-establish eating – looked much like anorexics helping prove that a significant part of the anorexic psychopathology is due to brain starvation</a:t>
            </a:r>
          </a:p>
        </p:txBody>
      </p:sp>
      <p:sp>
        <p:nvSpPr>
          <p:cNvPr id="52228" name="Slide Number Placeholder 3">
            <a:extLst>
              <a:ext uri="{FF2B5EF4-FFF2-40B4-BE49-F238E27FC236}">
                <a16:creationId xmlns:a16="http://schemas.microsoft.com/office/drawing/2014/main" id="{F163E9CF-BD45-4248-AB38-DFC8912D6B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6330D19-8796-4C3A-9590-2E5F88B0E5C1}" type="slidenum">
              <a:rPr lang="en-GB" altLang="en-US"/>
              <a:pPr>
                <a:spcBef>
                  <a:spcPct val="0"/>
                </a:spcBef>
              </a:pPr>
              <a:t>27</a:t>
            </a:fld>
            <a:endParaRPr lang="en-GB"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8A6A45CC-034A-4BB2-BD1C-FCBF074154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880D6B99-AAEC-4B3D-ACB4-C0B7F501A4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54276" name="Slide Number Placeholder 3">
            <a:extLst>
              <a:ext uri="{FF2B5EF4-FFF2-40B4-BE49-F238E27FC236}">
                <a16:creationId xmlns:a16="http://schemas.microsoft.com/office/drawing/2014/main" id="{D8018985-1654-4672-9EB2-2A013D814F5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9C0803C-E393-42B7-B289-E899F4E89A94}" type="slidenum">
              <a:rPr lang="en-GB" altLang="en-US"/>
              <a:pPr>
                <a:spcBef>
                  <a:spcPct val="0"/>
                </a:spcBef>
              </a:pPr>
              <a:t>28</a:t>
            </a:fld>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ABAD167E-BD37-40EA-966E-4110049AB5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389EE959-7AAB-4516-8A2B-03D7B18772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a:t>Eating safely  is a core feature of FBT and CBT-E. You cannot “therap” a starved brain and success of individual psychological therapy in v low weight is poor as the brain is unable to think flexibly, and develop new neural pathways. </a:t>
            </a:r>
          </a:p>
        </p:txBody>
      </p:sp>
      <p:sp>
        <p:nvSpPr>
          <p:cNvPr id="56324" name="Slide Number Placeholder 3">
            <a:extLst>
              <a:ext uri="{FF2B5EF4-FFF2-40B4-BE49-F238E27FC236}">
                <a16:creationId xmlns:a16="http://schemas.microsoft.com/office/drawing/2014/main" id="{9EAAE0FF-EF0C-4237-8A34-11441D5331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53AE03C-B991-4AA7-8C3E-0D0E677B6559}" type="slidenum">
              <a:rPr lang="en-GB" altLang="en-US"/>
              <a:pPr>
                <a:spcBef>
                  <a:spcPct val="0"/>
                </a:spcBef>
              </a:pPr>
              <a:t>29</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EA376553-593A-47E7-BA4B-9847D4F756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9A654875-3F35-4F6A-9DE0-A3F4B53BAE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1268" name="Slide Number Placeholder 3">
            <a:extLst>
              <a:ext uri="{FF2B5EF4-FFF2-40B4-BE49-F238E27FC236}">
                <a16:creationId xmlns:a16="http://schemas.microsoft.com/office/drawing/2014/main" id="{E3C579A3-6B9D-4799-A5A6-DA47D135C9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8DA286C-3FEF-4461-9D05-D196D35529A6}" type="slidenum">
              <a:rPr lang="en-GB" altLang="en-US"/>
              <a:pPr>
                <a:spcBef>
                  <a:spcPct val="0"/>
                </a:spcBef>
              </a:pPr>
              <a:t>2</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267EC075-5B81-4497-93FA-FAFC7AB542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2690AB6F-0A85-4A44-8A16-DD7FDC180B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a:t>Diagnosis based on maintenance of low weight as results of over evaluation of the self in terms of weight and shape. Weight loss attained and sustained by insufficient food intake and increase in activity. </a:t>
            </a:r>
          </a:p>
          <a:p>
            <a:pPr>
              <a:spcBef>
                <a:spcPct val="0"/>
              </a:spcBef>
            </a:pPr>
            <a:r>
              <a:rPr lang="en-GB" altLang="en-US"/>
              <a:t>However, BMI limited utility as changes in young people. Useful in tracking changes over time, useful median BMI (dividing actual BMI by 50</a:t>
            </a:r>
            <a:r>
              <a:rPr lang="en-GB" altLang="en-US" baseline="30000"/>
              <a:t>th</a:t>
            </a:r>
            <a:r>
              <a:rPr lang="en-GB" altLang="en-US"/>
              <a:t> BMI for age/sex).</a:t>
            </a:r>
          </a:p>
          <a:p>
            <a:pPr>
              <a:spcBef>
                <a:spcPct val="0"/>
              </a:spcBef>
            </a:pPr>
            <a:r>
              <a:rPr lang="en-GB" altLang="en-US"/>
              <a:t>2 different types: binging/purging type (vomiting, laxatives), restricting type</a:t>
            </a:r>
          </a:p>
          <a:p>
            <a:pPr>
              <a:spcBef>
                <a:spcPct val="0"/>
              </a:spcBef>
            </a:pPr>
            <a:endParaRPr lang="en-GB" altLang="en-US"/>
          </a:p>
        </p:txBody>
      </p:sp>
      <p:sp>
        <p:nvSpPr>
          <p:cNvPr id="14340" name="Slide Number Placeholder 3">
            <a:extLst>
              <a:ext uri="{FF2B5EF4-FFF2-40B4-BE49-F238E27FC236}">
                <a16:creationId xmlns:a16="http://schemas.microsoft.com/office/drawing/2014/main" id="{17CC6413-5587-403C-9113-7BF9AA6F64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A36809B-912D-4A6F-9813-403B9352C748}" type="slidenum">
              <a:rPr lang="en-GB" altLang="en-US"/>
              <a:pPr>
                <a:spcBef>
                  <a:spcPct val="0"/>
                </a:spcBef>
              </a:pPr>
              <a:t>4</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23C4AC06-D5DB-49DE-94D8-3444E33081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1EF33B82-1E99-4D50-A26A-B9720AD098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Patients may deny AN cognitions and express a desire to regain weight. </a:t>
            </a:r>
          </a:p>
        </p:txBody>
      </p:sp>
      <p:sp>
        <p:nvSpPr>
          <p:cNvPr id="16388" name="Slide Number Placeholder 3">
            <a:extLst>
              <a:ext uri="{FF2B5EF4-FFF2-40B4-BE49-F238E27FC236}">
                <a16:creationId xmlns:a16="http://schemas.microsoft.com/office/drawing/2014/main" id="{02FD4D57-9205-4AA6-A77A-241CEC3145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5E833DA-C325-4CE9-A044-EA4A2EA7BC06}" type="slidenum">
              <a:rPr lang="en-GB" altLang="en-US"/>
              <a:pPr>
                <a:spcBef>
                  <a:spcPct val="0"/>
                </a:spcBef>
              </a:pPr>
              <a:t>5</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E0F674E0-2A8F-45E4-9640-8D01BEB0FC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8F21D529-1E79-4431-B277-36C5736B83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8436" name="Slide Number Placeholder 3">
            <a:extLst>
              <a:ext uri="{FF2B5EF4-FFF2-40B4-BE49-F238E27FC236}">
                <a16:creationId xmlns:a16="http://schemas.microsoft.com/office/drawing/2014/main" id="{44B80BCF-9A36-44A4-A08E-E0962E0B5F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3F249BC-99BC-4D7C-ACB6-A09BA9AB1565}" type="slidenum">
              <a:rPr lang="en-GB" altLang="en-US"/>
              <a:pPr>
                <a:spcBef>
                  <a:spcPct val="0"/>
                </a:spcBef>
              </a:pPr>
              <a:t>6</a:t>
            </a:fld>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9C4CE8B-24CC-4798-AD9A-EC26DAB5DE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BBDA8C4C-0311-4B66-A310-AE62831D6C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0484" name="Slide Number Placeholder 3">
            <a:extLst>
              <a:ext uri="{FF2B5EF4-FFF2-40B4-BE49-F238E27FC236}">
                <a16:creationId xmlns:a16="http://schemas.microsoft.com/office/drawing/2014/main" id="{7CDBECBF-BD09-483D-96ED-4C286DCC06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3E24F7E-9A3C-4BF4-8D27-9726E5B795C7}" type="slidenum">
              <a:rPr lang="en-GB" altLang="en-US"/>
              <a:pPr>
                <a:spcBef>
                  <a:spcPct val="0"/>
                </a:spcBef>
              </a:pPr>
              <a:t>7</a:t>
            </a:fld>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0ED7219C-7C42-4D38-BBAA-F3AF40F02A6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D64BA6C2-D43D-45A3-A8B0-5258EE297D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23556" name="Slide Number Placeholder 3">
            <a:extLst>
              <a:ext uri="{FF2B5EF4-FFF2-40B4-BE49-F238E27FC236}">
                <a16:creationId xmlns:a16="http://schemas.microsoft.com/office/drawing/2014/main" id="{2962E208-FAA5-42B7-98B1-DCFEDA3215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3CFF702-6CF3-42A8-AFB4-80FCB6046216}" type="slidenum">
              <a:rPr lang="en-GB" altLang="en-US"/>
              <a:pPr>
                <a:spcBef>
                  <a:spcPct val="0"/>
                </a:spcBef>
              </a:pPr>
              <a:t>9</a:t>
            </a:fld>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8D80F14C-94E8-47F3-B7AD-8758FAF0177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D6565CD9-ADC0-401A-B7C9-8BCCFAF482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8676" name="Slide Number Placeholder 3">
            <a:extLst>
              <a:ext uri="{FF2B5EF4-FFF2-40B4-BE49-F238E27FC236}">
                <a16:creationId xmlns:a16="http://schemas.microsoft.com/office/drawing/2014/main" id="{123383CB-DCA4-422E-BA60-1C6E1E50550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049EE2F-D342-45A9-A5B7-27DBAFDA8552}" type="slidenum">
              <a:rPr lang="en-GB" altLang="en-US"/>
              <a:pPr>
                <a:spcBef>
                  <a:spcPct val="0"/>
                </a:spcBef>
              </a:pPr>
              <a:t>13</a:t>
            </a:fld>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4111FE5D-FF95-4CD5-9B23-0C427D8914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00111FAB-5FF1-4024-813B-9B2A4F6256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More than two centiles difference between height and weight=unhealthy weight zone</a:t>
            </a:r>
          </a:p>
          <a:p>
            <a:r>
              <a:rPr lang="en-GB" altLang="en-US"/>
              <a:t>Beware the overweight patient who has significant weight loss and has just dropped into the healthy weight zone. Their RATE of weight loss makes them risky even though they are in a healthy weight zone.</a:t>
            </a:r>
          </a:p>
        </p:txBody>
      </p:sp>
      <p:sp>
        <p:nvSpPr>
          <p:cNvPr id="32772" name="Slide Number Placeholder 3">
            <a:extLst>
              <a:ext uri="{FF2B5EF4-FFF2-40B4-BE49-F238E27FC236}">
                <a16:creationId xmlns:a16="http://schemas.microsoft.com/office/drawing/2014/main" id="{23A7A0DD-02A1-410B-9E9E-3D4CEEF330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F390208-588B-4579-9FA3-177D60183342}" type="slidenum">
              <a:rPr lang="en-GB" altLang="en-US"/>
              <a:pPr>
                <a:spcBef>
                  <a:spcPct val="0"/>
                </a:spcBef>
              </a:pPr>
              <a:t>16</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Click to edit Master title style</a:t>
            </a:r>
            <a:endParaRPr lang="en-US" dirty="0"/>
          </a:p>
        </p:txBody>
      </p:sp>
      <p:sp>
        <p:nvSpPr>
          <p:cNvPr id="10" name="Text Placeholder 7"/>
          <p:cNvSpPr>
            <a:spLocks noGrp="1"/>
          </p:cNvSpPr>
          <p:nvPr>
            <p:ph type="body" sz="quarter" idx="13"/>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841626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itle, text and photo">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a:solidFill>
                  <a:srgbClr val="A00054"/>
                </a:solidFill>
              </a:defRPr>
            </a:lvl1pPr>
          </a:lstStyle>
          <a:p>
            <a:r>
              <a:rPr lang="en-US"/>
              <a:t>Click to edit Master title style</a:t>
            </a:r>
            <a:endParaRPr lang="en-US" dirty="0"/>
          </a:p>
        </p:txBody>
      </p:sp>
      <p:sp>
        <p:nvSpPr>
          <p:cNvPr id="10" name="Text Placeholder 7"/>
          <p:cNvSpPr>
            <a:spLocks noGrp="1"/>
          </p:cNvSpPr>
          <p:nvPr>
            <p:ph type="body" sz="quarter" idx="13"/>
          </p:nvPr>
        </p:nvSpPr>
        <p:spPr>
          <a:xfrm>
            <a:off x="457200" y="1954924"/>
            <a:ext cx="4619297"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Picture Placeholder 2"/>
          <p:cNvSpPr>
            <a:spLocks noGrp="1"/>
          </p:cNvSpPr>
          <p:nvPr>
            <p:ph type="pic" sz="quarter" idx="14"/>
          </p:nvPr>
        </p:nvSpPr>
        <p:spPr>
          <a:xfrm>
            <a:off x="5218113" y="1954213"/>
            <a:ext cx="3673475" cy="3721100"/>
          </a:xfrm>
          <a:prstGeom prst="rect">
            <a:avLst/>
          </a:prstGeom>
        </p:spPr>
        <p:txBody>
          <a:bodyPr/>
          <a:lstStyle>
            <a:lvl1pPr marL="0" indent="0" algn="ctr">
              <a:buNone/>
              <a:defRPr sz="2400"/>
            </a:lvl1pPr>
          </a:lstStyle>
          <a:p>
            <a:pPr lvl="0"/>
            <a:r>
              <a:rPr lang="en-US" noProof="0"/>
              <a:t>Click icon to add picture</a:t>
            </a:r>
            <a:endParaRPr lang="en-GB" noProof="0" dirty="0"/>
          </a:p>
        </p:txBody>
      </p:sp>
    </p:spTree>
    <p:extLst>
      <p:ext uri="{BB962C8B-B14F-4D97-AF65-F5344CB8AC3E}">
        <p14:creationId xmlns:p14="http://schemas.microsoft.com/office/powerpoint/2010/main" val="3122401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17573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Text Placeholder 7"/>
          <p:cNvSpPr>
            <a:spLocks noGrp="1"/>
          </p:cNvSpPr>
          <p:nvPr>
            <p:ph type="body" sz="quarter" idx="13"/>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909192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ubtitle, text and photograph">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a:solidFill>
                  <a:srgbClr val="A00054"/>
                </a:solidFill>
              </a:defRPr>
            </a:lvl1pPr>
          </a:lstStyle>
          <a:p>
            <a:r>
              <a:rPr lang="en-US"/>
              <a:t>Click to edit Master title style</a:t>
            </a:r>
            <a:endParaRPr lang="en-US" dirty="0"/>
          </a:p>
        </p:txBody>
      </p:sp>
      <p:sp>
        <p:nvSpPr>
          <p:cNvPr id="8" name="Subtitle 2"/>
          <p:cNvSpPr>
            <a:spLocks noGrp="1"/>
          </p:cNvSpPr>
          <p:nvPr>
            <p:ph type="subTitle" idx="1"/>
          </p:nvPr>
        </p:nvSpPr>
        <p:spPr>
          <a:xfrm>
            <a:off x="457200" y="1757362"/>
            <a:ext cx="6400800" cy="581025"/>
          </a:xfrm>
          <a:prstGeom prst="rect">
            <a:avLst/>
          </a:prstGeom>
        </p:spPr>
        <p:txBody>
          <a:bodyPr/>
          <a:lstStyle>
            <a:lvl1pPr marL="0" indent="0" algn="l">
              <a:buNone/>
              <a:defRPr sz="2800" b="1">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Text Placeholder 7"/>
          <p:cNvSpPr>
            <a:spLocks noGrp="1"/>
          </p:cNvSpPr>
          <p:nvPr>
            <p:ph type="body" sz="quarter" idx="13"/>
          </p:nvPr>
        </p:nvSpPr>
        <p:spPr>
          <a:xfrm>
            <a:off x="457201" y="2486025"/>
            <a:ext cx="4761186" cy="245745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Picture Placeholder 10"/>
          <p:cNvSpPr>
            <a:spLocks noGrp="1"/>
          </p:cNvSpPr>
          <p:nvPr>
            <p:ph type="pic" sz="quarter" idx="14"/>
          </p:nvPr>
        </p:nvSpPr>
        <p:spPr>
          <a:xfrm>
            <a:off x="5360988" y="2486025"/>
            <a:ext cx="3451225" cy="2457450"/>
          </a:xfrm>
          <a:prstGeom prst="rect">
            <a:avLst/>
          </a:prstGeom>
        </p:spPr>
        <p:txBody>
          <a:bodyPr/>
          <a:lstStyle>
            <a:lvl1pPr marL="0" indent="0" algn="ctr">
              <a:buNone/>
              <a:defRPr sz="2400" baseline="0"/>
            </a:lvl1pPr>
          </a:lstStyle>
          <a:p>
            <a:pPr lvl="0"/>
            <a:r>
              <a:rPr lang="en-US" noProof="0"/>
              <a:t>Click icon to add picture</a:t>
            </a:r>
            <a:endParaRPr lang="en-GB" noProof="0" dirty="0"/>
          </a:p>
        </p:txBody>
      </p:sp>
    </p:spTree>
    <p:extLst>
      <p:ext uri="{BB962C8B-B14F-4D97-AF65-F5344CB8AC3E}">
        <p14:creationId xmlns:p14="http://schemas.microsoft.com/office/powerpoint/2010/main" val="341476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4094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a:prstGeom prst="rect">
            <a:avLst/>
          </a:prstGeom>
        </p:spPr>
        <p:txBody>
          <a:bodyPr/>
          <a:lstStyle/>
          <a:p>
            <a:r>
              <a:rPr lang="en-US"/>
              <a:t>Click to edit Master title style</a:t>
            </a:r>
          </a:p>
        </p:txBody>
      </p:sp>
      <p:sp>
        <p:nvSpPr>
          <p:cNvPr id="8" name="Content Placeholder 7"/>
          <p:cNvSpPr>
            <a:spLocks noGrp="1"/>
          </p:cNvSpPr>
          <p:nvPr>
            <p:ph sz="quarter" idx="1"/>
          </p:nvPr>
        </p:nvSpPr>
        <p:spPr>
          <a:xfrm>
            <a:off x="914400" y="1447800"/>
            <a:ext cx="7772400" cy="4572000"/>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BDDB95-853A-48A9-912F-4AAE7F41F93D}"/>
              </a:ext>
            </a:extLst>
          </p:cNvPr>
          <p:cNvSpPr>
            <a:spLocks noGrp="1"/>
          </p:cNvSpPr>
          <p:nvPr>
            <p:ph type="dt" sz="half" idx="10"/>
          </p:nvPr>
        </p:nvSpPr>
        <p:spPr>
          <a:xfrm>
            <a:off x="6172200" y="6191250"/>
            <a:ext cx="2476500" cy="476250"/>
          </a:xfrm>
          <a:prstGeom prst="rect">
            <a:avLst/>
          </a:prstGeom>
        </p:spPr>
        <p:txBody>
          <a:bodyPr/>
          <a:lstStyle>
            <a:lvl1pPr eaLnBrk="1" hangingPunct="1">
              <a:defRPr>
                <a:latin typeface="Arial" charset="0"/>
                <a:ea typeface="Arial" charset="0"/>
                <a:cs typeface="Arial" charset="0"/>
              </a:defRPr>
            </a:lvl1pPr>
          </a:lstStyle>
          <a:p>
            <a:pPr>
              <a:defRPr/>
            </a:pPr>
            <a:fld id="{1FAEC1F7-6972-42D2-B3B9-2DC2769C8F29}" type="datetimeFigureOut">
              <a:rPr lang="en-US"/>
              <a:pPr>
                <a:defRPr/>
              </a:pPr>
              <a:t>8/21/2020</a:t>
            </a:fld>
            <a:endParaRPr lang="en-GB"/>
          </a:p>
        </p:txBody>
      </p:sp>
      <p:sp>
        <p:nvSpPr>
          <p:cNvPr id="5" name="Footer Placeholder 4">
            <a:extLst>
              <a:ext uri="{FF2B5EF4-FFF2-40B4-BE49-F238E27FC236}">
                <a16:creationId xmlns:a16="http://schemas.microsoft.com/office/drawing/2014/main" id="{C3F915C3-4AD6-48A8-A903-CCFADD910BFA}"/>
              </a:ext>
            </a:extLst>
          </p:cNvPr>
          <p:cNvSpPr>
            <a:spLocks noGrp="1"/>
          </p:cNvSpPr>
          <p:nvPr>
            <p:ph type="ftr" sz="quarter" idx="11"/>
          </p:nvPr>
        </p:nvSpPr>
        <p:spPr>
          <a:xfrm>
            <a:off x="914400" y="6172200"/>
            <a:ext cx="3962400" cy="457200"/>
          </a:xfrm>
          <a:prstGeom prst="rect">
            <a:avLst/>
          </a:prstGeom>
        </p:spPr>
        <p:txBody>
          <a:bodyPr/>
          <a:lstStyle>
            <a:lvl1pPr eaLnBrk="1" hangingPunct="1">
              <a:defRPr>
                <a:latin typeface="Arial" charset="0"/>
                <a:ea typeface="Arial" charset="0"/>
                <a:cs typeface="Arial" charset="0"/>
              </a:defRPr>
            </a:lvl1pPr>
          </a:lstStyle>
          <a:p>
            <a:pPr>
              <a:defRPr/>
            </a:pPr>
            <a:endParaRPr lang="en-GB"/>
          </a:p>
        </p:txBody>
      </p:sp>
      <p:sp>
        <p:nvSpPr>
          <p:cNvPr id="6" name="Slide Number Placeholder 5">
            <a:extLst>
              <a:ext uri="{FF2B5EF4-FFF2-40B4-BE49-F238E27FC236}">
                <a16:creationId xmlns:a16="http://schemas.microsoft.com/office/drawing/2014/main" id="{6B642257-7A05-4AF4-85ED-FE06260353C9}"/>
              </a:ext>
            </a:extLst>
          </p:cNvPr>
          <p:cNvSpPr>
            <a:spLocks noGrp="1"/>
          </p:cNvSpPr>
          <p:nvPr>
            <p:ph type="sldNum" sz="quarter" idx="12"/>
          </p:nvPr>
        </p:nvSpPr>
        <p:spPr>
          <a:xfrm>
            <a:off x="146050" y="6210300"/>
            <a:ext cx="457200" cy="457200"/>
          </a:xfrm>
          <a:prstGeom prst="ellipse">
            <a:avLst/>
          </a:prstGeom>
        </p:spPr>
        <p:txBody>
          <a:bodyPr vert="horz" wrap="square" lIns="91440" tIns="45720" rIns="91440" bIns="45720" numCol="1" anchor="t" anchorCtr="0" compatLnSpc="1">
            <a:prstTxWarp prst="textNoShape">
              <a:avLst/>
            </a:prstTxWarp>
          </a:bodyPr>
          <a:lstStyle>
            <a:lvl1pPr eaLnBrk="1" hangingPunct="1">
              <a:defRPr/>
            </a:lvl1pPr>
          </a:lstStyle>
          <a:p>
            <a:fld id="{661672EB-B293-45CE-A899-4D4989F4C42D}" type="slidenum">
              <a:rPr lang="en-GB" altLang="en-US"/>
              <a:pPr/>
              <a:t>‹#›</a:t>
            </a:fld>
            <a:endParaRPr lang="en-GB" altLang="en-US"/>
          </a:p>
        </p:txBody>
      </p:sp>
    </p:spTree>
    <p:extLst>
      <p:ext uri="{BB962C8B-B14F-4D97-AF65-F5344CB8AC3E}">
        <p14:creationId xmlns:p14="http://schemas.microsoft.com/office/powerpoint/2010/main" val="1296848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78BDE0-E0BC-46A8-8806-A00F024B1A50}"/>
              </a:ext>
            </a:extLst>
          </p:cNvPr>
          <p:cNvSpPr>
            <a:spLocks noGrp="1"/>
          </p:cNvSpPr>
          <p:nvPr>
            <p:ph type="dt" sz="half" idx="10"/>
          </p:nvPr>
        </p:nvSpPr>
        <p:spPr>
          <a:xfrm>
            <a:off x="6172200" y="6191250"/>
            <a:ext cx="2476500" cy="476250"/>
          </a:xfrm>
          <a:prstGeom prst="rect">
            <a:avLst/>
          </a:prstGeom>
        </p:spPr>
        <p:txBody>
          <a:bodyPr/>
          <a:lstStyle>
            <a:lvl1pPr eaLnBrk="1" hangingPunct="1">
              <a:defRPr>
                <a:latin typeface="Arial" charset="0"/>
                <a:ea typeface="Arial" charset="0"/>
                <a:cs typeface="Arial" charset="0"/>
              </a:defRPr>
            </a:lvl1pPr>
          </a:lstStyle>
          <a:p>
            <a:pPr>
              <a:defRPr/>
            </a:pPr>
            <a:fld id="{384962F5-7DAB-4F3A-AF0B-8F58D591241E}" type="datetimeFigureOut">
              <a:rPr lang="en-US"/>
              <a:pPr>
                <a:defRPr/>
              </a:pPr>
              <a:t>8/21/2020</a:t>
            </a:fld>
            <a:endParaRPr lang="en-GB"/>
          </a:p>
        </p:txBody>
      </p:sp>
      <p:sp>
        <p:nvSpPr>
          <p:cNvPr id="3" name="Footer Placeholder 2">
            <a:extLst>
              <a:ext uri="{FF2B5EF4-FFF2-40B4-BE49-F238E27FC236}">
                <a16:creationId xmlns:a16="http://schemas.microsoft.com/office/drawing/2014/main" id="{5E7C283B-CF02-4DB5-8960-9B1DDF9CD91E}"/>
              </a:ext>
            </a:extLst>
          </p:cNvPr>
          <p:cNvSpPr>
            <a:spLocks noGrp="1"/>
          </p:cNvSpPr>
          <p:nvPr>
            <p:ph type="ftr" sz="quarter" idx="11"/>
          </p:nvPr>
        </p:nvSpPr>
        <p:spPr>
          <a:xfrm>
            <a:off x="914400" y="6172200"/>
            <a:ext cx="3962400" cy="457200"/>
          </a:xfrm>
          <a:prstGeom prst="rect">
            <a:avLst/>
          </a:prstGeom>
        </p:spPr>
        <p:txBody>
          <a:bodyPr/>
          <a:lstStyle>
            <a:lvl1pPr eaLnBrk="1" hangingPunct="1">
              <a:defRPr>
                <a:latin typeface="Arial" charset="0"/>
                <a:ea typeface="Arial" charset="0"/>
                <a:cs typeface="Arial" charset="0"/>
              </a:defRPr>
            </a:lvl1pPr>
          </a:lstStyle>
          <a:p>
            <a:pPr>
              <a:defRPr/>
            </a:pPr>
            <a:endParaRPr lang="en-GB"/>
          </a:p>
        </p:txBody>
      </p:sp>
      <p:sp>
        <p:nvSpPr>
          <p:cNvPr id="4" name="Slide Number Placeholder 3">
            <a:extLst>
              <a:ext uri="{FF2B5EF4-FFF2-40B4-BE49-F238E27FC236}">
                <a16:creationId xmlns:a16="http://schemas.microsoft.com/office/drawing/2014/main" id="{7F362404-4070-499E-8E3B-87CB2A30EBB0}"/>
              </a:ext>
            </a:extLst>
          </p:cNvPr>
          <p:cNvSpPr>
            <a:spLocks noGrp="1"/>
          </p:cNvSpPr>
          <p:nvPr>
            <p:ph type="sldNum" sz="quarter" idx="12"/>
          </p:nvPr>
        </p:nvSpPr>
        <p:spPr>
          <a:xfrm>
            <a:off x="146050" y="6210300"/>
            <a:ext cx="457200" cy="457200"/>
          </a:xfrm>
          <a:prstGeom prst="ellipse">
            <a:avLst/>
          </a:prstGeom>
        </p:spPr>
        <p:txBody>
          <a:bodyPr vert="horz" wrap="square" lIns="91440" tIns="45720" rIns="91440" bIns="45720" numCol="1" anchor="t" anchorCtr="0" compatLnSpc="1">
            <a:prstTxWarp prst="textNoShape">
              <a:avLst/>
            </a:prstTxWarp>
          </a:bodyPr>
          <a:lstStyle>
            <a:lvl1pPr eaLnBrk="1" hangingPunct="1">
              <a:defRPr/>
            </a:lvl1pPr>
          </a:lstStyle>
          <a:p>
            <a:fld id="{FA5F08E8-5AB2-4C90-ABB4-A2860C334395}" type="slidenum">
              <a:rPr lang="en-GB" altLang="en-US"/>
              <a:pPr/>
              <a:t>‹#›</a:t>
            </a:fld>
            <a:endParaRPr lang="en-GB" altLang="en-US"/>
          </a:p>
        </p:txBody>
      </p:sp>
    </p:spTree>
    <p:extLst>
      <p:ext uri="{BB962C8B-B14F-4D97-AF65-F5344CB8AC3E}">
        <p14:creationId xmlns:p14="http://schemas.microsoft.com/office/powerpoint/2010/main" val="3828866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856D81-A8C1-4415-923E-A1DBA549CB13}"/>
              </a:ext>
            </a:extLst>
          </p:cNvPr>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6" name="Rounded Rectangle 5">
            <a:extLst>
              <a:ext uri="{FF2B5EF4-FFF2-40B4-BE49-F238E27FC236}">
                <a16:creationId xmlns:a16="http://schemas.microsoft.com/office/drawing/2014/main" id="{554901C1-53A9-4541-817D-53C9B5A57872}"/>
              </a:ext>
            </a:extLst>
          </p:cNvPr>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914400" y="273050"/>
            <a:ext cx="7772400" cy="1143000"/>
          </a:xfrm>
          <a:prstGeom prst="rect">
            <a:avLst/>
          </a:prstGeom>
        </p:spPr>
        <p:txBody>
          <a:bodyPr anchor="b" anchorCtr="0"/>
          <a:lstStyle>
            <a:lvl1pPr algn="l">
              <a:buNone/>
              <a:defRPr sz="4000" b="0"/>
            </a:lvl1pPr>
          </a:lstStyle>
          <a:p>
            <a:r>
              <a:rPr lang="en-US"/>
              <a:t>Click to edit Master title style</a:t>
            </a:r>
          </a:p>
        </p:txBody>
      </p:sp>
      <p:sp>
        <p:nvSpPr>
          <p:cNvPr id="3" name="Text Placeholder 2"/>
          <p:cNvSpPr>
            <a:spLocks noGrp="1"/>
          </p:cNvSpPr>
          <p:nvPr>
            <p:ph type="body" idx="2"/>
          </p:nvPr>
        </p:nvSpPr>
        <p:spPr>
          <a:xfrm>
            <a:off x="914400" y="1600200"/>
            <a:ext cx="1905000" cy="4495800"/>
          </a:xfrm>
          <a:prstGeom prst="rect">
            <a:avLst/>
          </a:prstGeo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1" name="Content Placeholder 10"/>
          <p:cNvSpPr>
            <a:spLocks noGrp="1"/>
          </p:cNvSpPr>
          <p:nvPr>
            <p:ph sz="quarter" idx="1"/>
          </p:nvPr>
        </p:nvSpPr>
        <p:spPr>
          <a:xfrm>
            <a:off x="2971800" y="1600200"/>
            <a:ext cx="5715000" cy="4495800"/>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a:extLst>
              <a:ext uri="{FF2B5EF4-FFF2-40B4-BE49-F238E27FC236}">
                <a16:creationId xmlns:a16="http://schemas.microsoft.com/office/drawing/2014/main" id="{98BE168A-9EBF-482D-A120-85D2C7037D40}"/>
              </a:ext>
            </a:extLst>
          </p:cNvPr>
          <p:cNvSpPr>
            <a:spLocks noGrp="1"/>
          </p:cNvSpPr>
          <p:nvPr>
            <p:ph type="dt" sz="half" idx="10"/>
          </p:nvPr>
        </p:nvSpPr>
        <p:spPr>
          <a:xfrm>
            <a:off x="6172200" y="6191250"/>
            <a:ext cx="2476500" cy="476250"/>
          </a:xfrm>
          <a:prstGeom prst="rect">
            <a:avLst/>
          </a:prstGeom>
        </p:spPr>
        <p:txBody>
          <a:bodyPr/>
          <a:lstStyle>
            <a:lvl1pPr eaLnBrk="1" hangingPunct="1">
              <a:defRPr>
                <a:latin typeface="Arial" charset="0"/>
                <a:ea typeface="Arial" charset="0"/>
                <a:cs typeface="Arial" charset="0"/>
              </a:defRPr>
            </a:lvl1pPr>
          </a:lstStyle>
          <a:p>
            <a:pPr>
              <a:defRPr/>
            </a:pPr>
            <a:fld id="{E26175E0-CB3A-4325-A04B-D8771C957899}" type="datetimeFigureOut">
              <a:rPr lang="en-US"/>
              <a:pPr>
                <a:defRPr/>
              </a:pPr>
              <a:t>8/21/2020</a:t>
            </a:fld>
            <a:endParaRPr lang="en-GB"/>
          </a:p>
        </p:txBody>
      </p:sp>
      <p:sp>
        <p:nvSpPr>
          <p:cNvPr id="8" name="Footer Placeholder 5">
            <a:extLst>
              <a:ext uri="{FF2B5EF4-FFF2-40B4-BE49-F238E27FC236}">
                <a16:creationId xmlns:a16="http://schemas.microsoft.com/office/drawing/2014/main" id="{96891006-3FF5-4893-AA15-089588AE751A}"/>
              </a:ext>
            </a:extLst>
          </p:cNvPr>
          <p:cNvSpPr>
            <a:spLocks noGrp="1"/>
          </p:cNvSpPr>
          <p:nvPr>
            <p:ph type="ftr" sz="quarter" idx="11"/>
          </p:nvPr>
        </p:nvSpPr>
        <p:spPr>
          <a:xfrm>
            <a:off x="914400" y="6172200"/>
            <a:ext cx="3962400" cy="457200"/>
          </a:xfrm>
          <a:prstGeom prst="rect">
            <a:avLst/>
          </a:prstGeom>
        </p:spPr>
        <p:txBody>
          <a:bodyPr/>
          <a:lstStyle>
            <a:lvl1pPr eaLnBrk="1" hangingPunct="1">
              <a:defRPr>
                <a:latin typeface="Arial" charset="0"/>
                <a:ea typeface="Arial" charset="0"/>
                <a:cs typeface="Arial" charset="0"/>
              </a:defRPr>
            </a:lvl1pPr>
          </a:lstStyle>
          <a:p>
            <a:pPr>
              <a:defRPr/>
            </a:pPr>
            <a:endParaRPr lang="en-GB"/>
          </a:p>
        </p:txBody>
      </p:sp>
      <p:sp>
        <p:nvSpPr>
          <p:cNvPr id="9" name="Slide Number Placeholder 6">
            <a:extLst>
              <a:ext uri="{FF2B5EF4-FFF2-40B4-BE49-F238E27FC236}">
                <a16:creationId xmlns:a16="http://schemas.microsoft.com/office/drawing/2014/main" id="{7A6ECDD7-CC59-47E3-BCA0-7509A61E4E11}"/>
              </a:ext>
            </a:extLst>
          </p:cNvPr>
          <p:cNvSpPr>
            <a:spLocks noGrp="1"/>
          </p:cNvSpPr>
          <p:nvPr>
            <p:ph type="sldNum" sz="quarter" idx="12"/>
          </p:nvPr>
        </p:nvSpPr>
        <p:spPr>
          <a:xfrm>
            <a:off x="146050" y="6210300"/>
            <a:ext cx="457200" cy="457200"/>
          </a:xfrm>
          <a:prstGeom prst="ellipse">
            <a:avLst/>
          </a:prstGeom>
        </p:spPr>
        <p:txBody>
          <a:bodyPr vert="horz" wrap="square" lIns="91440" tIns="45720" rIns="91440" bIns="45720" numCol="1" anchor="t" anchorCtr="0" compatLnSpc="1">
            <a:prstTxWarp prst="textNoShape">
              <a:avLst/>
            </a:prstTxWarp>
          </a:bodyPr>
          <a:lstStyle>
            <a:lvl1pPr eaLnBrk="1" hangingPunct="1">
              <a:defRPr/>
            </a:lvl1pPr>
          </a:lstStyle>
          <a:p>
            <a:fld id="{627DDD0D-ABFE-4C42-B103-790F7B41EA46}" type="slidenum">
              <a:rPr lang="en-GB" altLang="en-US"/>
              <a:pPr/>
              <a:t>‹#›</a:t>
            </a:fld>
            <a:endParaRPr lang="en-GB" altLang="en-US"/>
          </a:p>
        </p:txBody>
      </p:sp>
    </p:spTree>
    <p:extLst>
      <p:ext uri="{BB962C8B-B14F-4D97-AF65-F5344CB8AC3E}">
        <p14:creationId xmlns:p14="http://schemas.microsoft.com/office/powerpoint/2010/main" val="1521945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a:prstGeom prst="rect">
            <a:avLst/>
          </a:prstGeom>
        </p:spPr>
        <p:txBody>
          <a:bodyPr/>
          <a:lstStyle/>
          <a:p>
            <a:r>
              <a:rPr lang="en-US"/>
              <a:t>Click to edit Master title style</a:t>
            </a:r>
          </a:p>
        </p:txBody>
      </p:sp>
      <p:sp>
        <p:nvSpPr>
          <p:cNvPr id="9" name="Content Placeholder 8"/>
          <p:cNvSpPr>
            <a:spLocks noGrp="1"/>
          </p:cNvSpPr>
          <p:nvPr>
            <p:ph sz="quarter" idx="1"/>
          </p:nvPr>
        </p:nvSpPr>
        <p:spPr>
          <a:xfrm>
            <a:off x="914400" y="1447800"/>
            <a:ext cx="3749040" cy="4572000"/>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933950" y="1447800"/>
            <a:ext cx="3749040" cy="4572000"/>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D0E20E-5CE3-46FC-8F45-DB419A7FB52B}"/>
              </a:ext>
            </a:extLst>
          </p:cNvPr>
          <p:cNvSpPr>
            <a:spLocks noGrp="1"/>
          </p:cNvSpPr>
          <p:nvPr>
            <p:ph type="dt" sz="half" idx="10"/>
          </p:nvPr>
        </p:nvSpPr>
        <p:spPr>
          <a:xfrm>
            <a:off x="6172200" y="6191250"/>
            <a:ext cx="2476500" cy="476250"/>
          </a:xfrm>
          <a:prstGeom prst="rect">
            <a:avLst/>
          </a:prstGeom>
        </p:spPr>
        <p:txBody>
          <a:bodyPr/>
          <a:lstStyle>
            <a:lvl1pPr eaLnBrk="1" hangingPunct="1">
              <a:defRPr>
                <a:latin typeface="Arial" charset="0"/>
                <a:ea typeface="Arial" charset="0"/>
                <a:cs typeface="Arial" charset="0"/>
              </a:defRPr>
            </a:lvl1pPr>
          </a:lstStyle>
          <a:p>
            <a:pPr>
              <a:defRPr/>
            </a:pPr>
            <a:fld id="{472BA73B-C32A-44C0-B002-99DA45C4E6C5}" type="datetimeFigureOut">
              <a:rPr lang="en-US"/>
              <a:pPr>
                <a:defRPr/>
              </a:pPr>
              <a:t>8/21/2020</a:t>
            </a:fld>
            <a:endParaRPr lang="en-GB"/>
          </a:p>
        </p:txBody>
      </p:sp>
      <p:sp>
        <p:nvSpPr>
          <p:cNvPr id="6" name="Footer Placeholder 5">
            <a:extLst>
              <a:ext uri="{FF2B5EF4-FFF2-40B4-BE49-F238E27FC236}">
                <a16:creationId xmlns:a16="http://schemas.microsoft.com/office/drawing/2014/main" id="{52E94810-CB67-41C9-9D1C-17EEF5274636}"/>
              </a:ext>
            </a:extLst>
          </p:cNvPr>
          <p:cNvSpPr>
            <a:spLocks noGrp="1"/>
          </p:cNvSpPr>
          <p:nvPr>
            <p:ph type="ftr" sz="quarter" idx="11"/>
          </p:nvPr>
        </p:nvSpPr>
        <p:spPr>
          <a:xfrm>
            <a:off x="914400" y="6172200"/>
            <a:ext cx="3962400" cy="457200"/>
          </a:xfrm>
          <a:prstGeom prst="rect">
            <a:avLst/>
          </a:prstGeom>
        </p:spPr>
        <p:txBody>
          <a:bodyPr/>
          <a:lstStyle>
            <a:lvl1pPr eaLnBrk="1" hangingPunct="1">
              <a:defRPr>
                <a:latin typeface="Arial" charset="0"/>
                <a:ea typeface="Arial" charset="0"/>
                <a:cs typeface="Arial" charset="0"/>
              </a:defRPr>
            </a:lvl1pPr>
          </a:lstStyle>
          <a:p>
            <a:pPr>
              <a:defRPr/>
            </a:pPr>
            <a:endParaRPr lang="en-GB"/>
          </a:p>
        </p:txBody>
      </p:sp>
      <p:sp>
        <p:nvSpPr>
          <p:cNvPr id="7" name="Slide Number Placeholder 6">
            <a:extLst>
              <a:ext uri="{FF2B5EF4-FFF2-40B4-BE49-F238E27FC236}">
                <a16:creationId xmlns:a16="http://schemas.microsoft.com/office/drawing/2014/main" id="{51E337C9-6DF1-4900-ABAB-7F3752EBA9BE}"/>
              </a:ext>
            </a:extLst>
          </p:cNvPr>
          <p:cNvSpPr>
            <a:spLocks noGrp="1"/>
          </p:cNvSpPr>
          <p:nvPr>
            <p:ph type="sldNum" sz="quarter" idx="12"/>
          </p:nvPr>
        </p:nvSpPr>
        <p:spPr>
          <a:xfrm>
            <a:off x="146050" y="6210300"/>
            <a:ext cx="457200" cy="457200"/>
          </a:xfrm>
          <a:prstGeom prst="ellipse">
            <a:avLst/>
          </a:prstGeom>
        </p:spPr>
        <p:txBody>
          <a:bodyPr vert="horz" wrap="square" lIns="91440" tIns="45720" rIns="91440" bIns="45720" numCol="1" anchor="t" anchorCtr="0" compatLnSpc="1">
            <a:prstTxWarp prst="textNoShape">
              <a:avLst/>
            </a:prstTxWarp>
          </a:bodyPr>
          <a:lstStyle>
            <a:lvl1pPr eaLnBrk="1" hangingPunct="1">
              <a:defRPr/>
            </a:lvl1pPr>
          </a:lstStyle>
          <a:p>
            <a:fld id="{D258A88F-8F47-4504-9C71-19065D697545}" type="slidenum">
              <a:rPr lang="en-GB" altLang="en-US"/>
              <a:pPr/>
              <a:t>‹#›</a:t>
            </a:fld>
            <a:endParaRPr lang="en-GB" altLang="en-US"/>
          </a:p>
        </p:txBody>
      </p:sp>
    </p:spTree>
    <p:extLst>
      <p:ext uri="{BB962C8B-B14F-4D97-AF65-F5344CB8AC3E}">
        <p14:creationId xmlns:p14="http://schemas.microsoft.com/office/powerpoint/2010/main" val="1167751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6007DCF-93E8-4BC0-8E09-42DCB5A49B72}"/>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708650" y="360363"/>
            <a:ext cx="31003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19506776-422A-40D8-8FDF-D30C220A8A20}"/>
              </a:ext>
            </a:extLst>
          </p:cNvPr>
          <p:cNvSpPr/>
          <p:nvPr/>
        </p:nvSpPr>
        <p:spPr>
          <a:xfrm>
            <a:off x="0" y="6227763"/>
            <a:ext cx="9144000" cy="63023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28" name="Picture 9">
            <a:extLst>
              <a:ext uri="{FF2B5EF4-FFF2-40B4-BE49-F238E27FC236}">
                <a16:creationId xmlns:a16="http://schemas.microsoft.com/office/drawing/2014/main" id="{433FC765-2688-4F2E-97C7-09AA4733E943}"/>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0" y="6189663"/>
            <a:ext cx="91440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8.png"/><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
            <a:extLst>
              <a:ext uri="{FF2B5EF4-FFF2-40B4-BE49-F238E27FC236}">
                <a16:creationId xmlns:a16="http://schemas.microsoft.com/office/drawing/2014/main" id="{9070CE02-6E12-4013-A9AC-C92C73D3EE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4175" y="2039938"/>
            <a:ext cx="833596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13" descr="bottom_branding.png">
            <a:extLst>
              <a:ext uri="{FF2B5EF4-FFF2-40B4-BE49-F238E27FC236}">
                <a16:creationId xmlns:a16="http://schemas.microsoft.com/office/drawing/2014/main" id="{E3DB3700-C571-48B6-B5A7-D2D5F802835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5275" y="5367338"/>
            <a:ext cx="1797050"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Box 1">
            <a:extLst>
              <a:ext uri="{FF2B5EF4-FFF2-40B4-BE49-F238E27FC236}">
                <a16:creationId xmlns:a16="http://schemas.microsoft.com/office/drawing/2014/main" id="{70073330-24A6-4CF1-A6B5-4F4DE4261C7C}"/>
              </a:ext>
            </a:extLst>
          </p:cNvPr>
          <p:cNvSpPr txBox="1">
            <a:spLocks noChangeArrowheads="1"/>
          </p:cNvSpPr>
          <p:nvPr/>
        </p:nvSpPr>
        <p:spPr bwMode="auto">
          <a:xfrm>
            <a:off x="566738" y="1082675"/>
            <a:ext cx="38782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3600" b="1"/>
              <a:t>Eating Disorders</a:t>
            </a:r>
          </a:p>
        </p:txBody>
      </p:sp>
      <p:sp>
        <p:nvSpPr>
          <p:cNvPr id="8197" name="TextBox 1">
            <a:extLst>
              <a:ext uri="{FF2B5EF4-FFF2-40B4-BE49-F238E27FC236}">
                <a16:creationId xmlns:a16="http://schemas.microsoft.com/office/drawing/2014/main" id="{6131DC29-768C-48A3-B067-DEAD84C613DE}"/>
              </a:ext>
            </a:extLst>
          </p:cNvPr>
          <p:cNvSpPr txBox="1">
            <a:spLocks noChangeArrowheads="1"/>
          </p:cNvSpPr>
          <p:nvPr/>
        </p:nvSpPr>
        <p:spPr bwMode="auto">
          <a:xfrm>
            <a:off x="1651000" y="3479800"/>
            <a:ext cx="68929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a:t>Dr Katharina Junejo and Dr Hilary Strachan: Consultant Child and Adolescent Psychiatrists</a:t>
            </a:r>
          </a:p>
          <a:p>
            <a:pPr eaLnBrk="1" hangingPunct="1"/>
            <a:r>
              <a:rPr lang="en-GB" altLang="en-US"/>
              <a:t>Updated by Dr Rachel Elvins, Consultant Child and Adolescent Psychiatrist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7B43DDED-F6AA-4DA9-AD22-B509739C6217}"/>
              </a:ext>
            </a:extLst>
          </p:cNvPr>
          <p:cNvSpPr>
            <a:spLocks noGrp="1"/>
          </p:cNvSpPr>
          <p:nvPr>
            <p:ph type="title"/>
          </p:nvPr>
        </p:nvSpPr>
        <p:spPr bwMode="auto">
          <a:xfrm>
            <a:off x="914400" y="941388"/>
            <a:ext cx="7772400" cy="9286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GB" altLang="en-US" sz="3600" b="1"/>
              <a:t>Differential diagnosis: Psychiatric</a:t>
            </a:r>
          </a:p>
        </p:txBody>
      </p:sp>
      <p:sp>
        <p:nvSpPr>
          <p:cNvPr id="24579" name="Content Placeholder 2">
            <a:extLst>
              <a:ext uri="{FF2B5EF4-FFF2-40B4-BE49-F238E27FC236}">
                <a16:creationId xmlns:a16="http://schemas.microsoft.com/office/drawing/2014/main" id="{EB9479EF-919F-453D-92CF-F5AD873E6698}"/>
              </a:ext>
            </a:extLst>
          </p:cNvPr>
          <p:cNvSpPr>
            <a:spLocks noGrp="1"/>
          </p:cNvSpPr>
          <p:nvPr>
            <p:ph idx="1"/>
          </p:nvPr>
        </p:nvSpPr>
        <p:spPr bwMode="auto">
          <a:xfrm>
            <a:off x="914400" y="1870075"/>
            <a:ext cx="777240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nSpc>
                <a:spcPct val="90000"/>
              </a:lnSpc>
            </a:pPr>
            <a:r>
              <a:rPr lang="en-US" altLang="en-US" sz="3000"/>
              <a:t>Schizophrenia, MDD, OCD (ritualistic eating behaviors)</a:t>
            </a:r>
          </a:p>
          <a:p>
            <a:pPr>
              <a:lnSpc>
                <a:spcPct val="90000"/>
              </a:lnSpc>
            </a:pPr>
            <a:r>
              <a:rPr lang="en-US" altLang="en-US" sz="3000"/>
              <a:t>The majority of patients with an eating disorder will also meet criteria for another psychiatric disorder, most commonly MDD or a PD such as EUPD</a:t>
            </a:r>
          </a:p>
          <a:p>
            <a:pPr>
              <a:lnSpc>
                <a:spcPct val="90000"/>
              </a:lnSpc>
            </a:pPr>
            <a:r>
              <a:rPr lang="en-US" altLang="en-US" sz="3000"/>
              <a:t>Rates of OCD in anorexia is about 5x the general population; OCPD found in 30% of parents of anorexics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ED15B3D1-74B6-440E-B52E-C02BA5EA4E24}"/>
              </a:ext>
            </a:extLst>
          </p:cNvPr>
          <p:cNvSpPr>
            <a:spLocks noGrp="1"/>
          </p:cNvSpPr>
          <p:nvPr>
            <p:ph type="title"/>
          </p:nvPr>
        </p:nvSpPr>
        <p:spPr bwMode="auto">
          <a:xfrm>
            <a:off x="914400" y="996950"/>
            <a:ext cx="7772400" cy="858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b="1"/>
              <a:t>Prognosis </a:t>
            </a:r>
          </a:p>
        </p:txBody>
      </p:sp>
      <p:sp>
        <p:nvSpPr>
          <p:cNvPr id="25603" name="Content Placeholder 2">
            <a:extLst>
              <a:ext uri="{FF2B5EF4-FFF2-40B4-BE49-F238E27FC236}">
                <a16:creationId xmlns:a16="http://schemas.microsoft.com/office/drawing/2014/main" id="{72993602-61C2-4FCE-B0AC-994366DA3D14}"/>
              </a:ext>
            </a:extLst>
          </p:cNvPr>
          <p:cNvSpPr>
            <a:spLocks noGrp="1"/>
          </p:cNvSpPr>
          <p:nvPr>
            <p:ph sz="quarter" idx="1"/>
          </p:nvPr>
        </p:nvSpPr>
        <p:spPr bwMode="auto">
          <a:xfrm>
            <a:off x="914400" y="1855788"/>
            <a:ext cx="7772400" cy="4164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GB" altLang="en-US" sz="2800"/>
              <a:t>Prognosis: average duration 5-6 years</a:t>
            </a:r>
          </a:p>
          <a:p>
            <a:r>
              <a:rPr lang="en-GB" altLang="en-US" sz="2800"/>
              <a:t>Severe illness markers</a:t>
            </a:r>
            <a:r>
              <a:rPr lang="en-GB" altLang="en-US"/>
              <a:t>: </a:t>
            </a:r>
          </a:p>
          <a:p>
            <a:pPr lvl="1"/>
            <a:r>
              <a:rPr lang="en-GB" altLang="en-US" sz="2400"/>
              <a:t>long duration </a:t>
            </a:r>
          </a:p>
          <a:p>
            <a:pPr lvl="1"/>
            <a:r>
              <a:rPr lang="en-GB" altLang="en-US" sz="2400"/>
              <a:t>severe weight loss</a:t>
            </a:r>
          </a:p>
          <a:p>
            <a:pPr lvl="1"/>
            <a:r>
              <a:rPr lang="en-GB" altLang="en-US" sz="2400"/>
              <a:t>purging type</a:t>
            </a:r>
          </a:p>
          <a:p>
            <a:pPr lvl="1"/>
            <a:r>
              <a:rPr lang="en-GB" altLang="en-US" sz="2400"/>
              <a:t>psychological problems</a:t>
            </a:r>
          </a:p>
          <a:p>
            <a:pPr lvl="1"/>
            <a:r>
              <a:rPr lang="en-GB" altLang="en-US" sz="2400"/>
              <a:t>difficulty gaining weight</a:t>
            </a:r>
          </a:p>
          <a:p>
            <a:pPr lvl="1"/>
            <a:r>
              <a:rPr lang="en-GB" altLang="en-US" sz="2400"/>
              <a:t>inability to restore normal weight as inpatient </a:t>
            </a:r>
          </a:p>
          <a:p>
            <a:pPr lvl="1"/>
            <a:r>
              <a:rPr lang="en-GB" altLang="en-US" sz="2400"/>
              <a:t>high expressed emotions within family</a:t>
            </a:r>
          </a:p>
          <a:p>
            <a:endParaRPr lang="en-GB"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Content Placeholder 3" descr="Diagram of health problems caused by anorexia">
            <a:extLst>
              <a:ext uri="{FF2B5EF4-FFF2-40B4-BE49-F238E27FC236}">
                <a16:creationId xmlns:a16="http://schemas.microsoft.com/office/drawing/2014/main" id="{5AE69652-8B8D-4BFE-8C38-98B507602D52}"/>
              </a:ext>
            </a:extLst>
          </p:cNvPr>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1403350" y="981075"/>
            <a:ext cx="6408738" cy="5111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C47B797A-623A-40A5-AE47-7A4CD92EDB28}"/>
              </a:ext>
            </a:extLst>
          </p:cNvPr>
          <p:cNvSpPr>
            <a:spLocks noGrp="1"/>
          </p:cNvSpPr>
          <p:nvPr>
            <p:ph type="title"/>
          </p:nvPr>
        </p:nvSpPr>
        <p:spPr bwMode="auto">
          <a:xfrm>
            <a:off x="914400" y="928688"/>
            <a:ext cx="7772400" cy="709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600" b="1"/>
              <a:t>Clinical management of AN</a:t>
            </a:r>
          </a:p>
        </p:txBody>
      </p:sp>
      <p:sp>
        <p:nvSpPr>
          <p:cNvPr id="27651" name="Content Placeholder 2">
            <a:extLst>
              <a:ext uri="{FF2B5EF4-FFF2-40B4-BE49-F238E27FC236}">
                <a16:creationId xmlns:a16="http://schemas.microsoft.com/office/drawing/2014/main" id="{6DA6C97B-98A6-4F4B-B65B-8A96A216D729}"/>
              </a:ext>
            </a:extLst>
          </p:cNvPr>
          <p:cNvSpPr>
            <a:spLocks noGrp="1"/>
          </p:cNvSpPr>
          <p:nvPr>
            <p:ph sz="quarter" idx="1"/>
          </p:nvPr>
        </p:nvSpPr>
        <p:spPr bwMode="auto">
          <a:xfrm>
            <a:off x="914400" y="1638300"/>
            <a:ext cx="7772400" cy="4381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GB" altLang="en-US" sz="2000"/>
              <a:t>Comprehensive approach: dietician, paediatrician, psychiatrist, psychologist, family therapist</a:t>
            </a:r>
          </a:p>
          <a:p>
            <a:r>
              <a:rPr lang="en-GB" altLang="en-US" sz="2000"/>
              <a:t>Manage immediate physical risk</a:t>
            </a:r>
          </a:p>
          <a:p>
            <a:r>
              <a:rPr lang="en-GB" altLang="en-US" sz="2000"/>
              <a:t>Weight restoration </a:t>
            </a:r>
          </a:p>
          <a:p>
            <a:r>
              <a:rPr lang="en-US" altLang="en-US" sz="2000"/>
              <a:t>Normalise eating patterns, re-establish normal perceptions of hunger and satiety, and correct the biological and psychological sequelae of malnutrition.  </a:t>
            </a:r>
            <a:endParaRPr lang="en-GB" altLang="en-US" sz="2000"/>
          </a:p>
          <a:p>
            <a:r>
              <a:rPr lang="en-GB" altLang="en-US" sz="2000"/>
              <a:t>Malnourished patient may have single (e.g. protein-calorie malnutrition) or multiple deficiencies</a:t>
            </a:r>
          </a:p>
          <a:p>
            <a:r>
              <a:rPr lang="en-GB" altLang="en-US" sz="2000"/>
              <a:t>Nutrients have highly variable stores in body and blood levels usually poor indicator of body store</a:t>
            </a:r>
          </a:p>
          <a:p>
            <a:r>
              <a:rPr lang="en-GB" altLang="en-US" sz="2000"/>
              <a:t>Malnourished patients have low metabolic rate which goes up quickly during re-feeding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227899E2-41FE-47F1-B5B6-6271D339225B}"/>
              </a:ext>
            </a:extLst>
          </p:cNvPr>
          <p:cNvSpPr>
            <a:spLocks noGrp="1" noRot="1" noChangeArrowheads="1"/>
          </p:cNvSpPr>
          <p:nvPr>
            <p:ph type="title"/>
          </p:nvPr>
        </p:nvSpPr>
        <p:spPr bwMode="auto">
          <a:xfrm>
            <a:off x="914400" y="1133475"/>
            <a:ext cx="7772400" cy="777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600" b="1"/>
              <a:t>Physical Assessment</a:t>
            </a:r>
            <a:endParaRPr lang="en-US" altLang="en-US" sz="3600" b="1"/>
          </a:p>
        </p:txBody>
      </p:sp>
      <p:sp>
        <p:nvSpPr>
          <p:cNvPr id="108547" name="Rectangle 3">
            <a:extLst>
              <a:ext uri="{FF2B5EF4-FFF2-40B4-BE49-F238E27FC236}">
                <a16:creationId xmlns:a16="http://schemas.microsoft.com/office/drawing/2014/main" id="{5E307B4D-1EBF-4D89-804C-7AE06161AD93}"/>
              </a:ext>
            </a:extLst>
          </p:cNvPr>
          <p:cNvSpPr>
            <a:spLocks noGrp="1" noChangeArrowheads="1"/>
          </p:cNvSpPr>
          <p:nvPr>
            <p:ph idx="1"/>
          </p:nvPr>
        </p:nvSpPr>
        <p:spPr>
          <a:xfrm>
            <a:off x="914400" y="1911350"/>
            <a:ext cx="7772400" cy="4108450"/>
          </a:xfrm>
        </p:spPr>
        <p:txBody>
          <a:bodyPr>
            <a:normAutofit fontScale="85000" lnSpcReduction="20000"/>
          </a:bodyPr>
          <a:lstStyle/>
          <a:p>
            <a:pPr>
              <a:lnSpc>
                <a:spcPct val="80000"/>
              </a:lnSpc>
              <a:buFont typeface="Arial" charset="0"/>
              <a:buChar char="•"/>
              <a:defRPr/>
            </a:pPr>
            <a:r>
              <a:rPr lang="en-GB" sz="2800" dirty="0">
                <a:latin typeface="Calibri" pitchFamily="34" charset="0"/>
              </a:rPr>
              <a:t>Weight</a:t>
            </a:r>
          </a:p>
          <a:p>
            <a:pPr>
              <a:lnSpc>
                <a:spcPct val="80000"/>
              </a:lnSpc>
              <a:buFont typeface="Arial" charset="0"/>
              <a:buChar char="•"/>
              <a:defRPr/>
            </a:pPr>
            <a:r>
              <a:rPr lang="en-GB" sz="2800" dirty="0">
                <a:latin typeface="Calibri" pitchFamily="34" charset="0"/>
              </a:rPr>
              <a:t>Height</a:t>
            </a:r>
          </a:p>
          <a:p>
            <a:pPr>
              <a:lnSpc>
                <a:spcPct val="80000"/>
              </a:lnSpc>
              <a:buFont typeface="Arial" charset="0"/>
              <a:buChar char="•"/>
              <a:defRPr/>
            </a:pPr>
            <a:r>
              <a:rPr lang="en-GB" sz="2800" dirty="0">
                <a:latin typeface="Calibri" pitchFamily="34" charset="0"/>
              </a:rPr>
              <a:t>Plot on centile charts</a:t>
            </a:r>
          </a:p>
          <a:p>
            <a:pPr>
              <a:lnSpc>
                <a:spcPct val="80000"/>
              </a:lnSpc>
              <a:buFont typeface="Arial" charset="0"/>
              <a:buChar char="•"/>
              <a:defRPr/>
            </a:pPr>
            <a:r>
              <a:rPr lang="en-GB" sz="2800" dirty="0">
                <a:latin typeface="Calibri" pitchFamily="34" charset="0"/>
              </a:rPr>
              <a:t>%age weight for height or BMI centile rather than BMI</a:t>
            </a:r>
          </a:p>
          <a:p>
            <a:pPr>
              <a:lnSpc>
                <a:spcPct val="80000"/>
              </a:lnSpc>
              <a:buFont typeface="Arial" charset="0"/>
              <a:buChar char="•"/>
              <a:defRPr/>
            </a:pPr>
            <a:r>
              <a:rPr lang="en-GB" sz="2800" dirty="0">
                <a:latin typeface="Calibri" pitchFamily="34" charset="0"/>
              </a:rPr>
              <a:t>Rapidity of change in weight – previous ht/weight</a:t>
            </a:r>
          </a:p>
          <a:p>
            <a:pPr>
              <a:lnSpc>
                <a:spcPct val="80000"/>
              </a:lnSpc>
              <a:buFont typeface="Arial" charset="0"/>
              <a:buChar char="•"/>
              <a:defRPr/>
            </a:pPr>
            <a:r>
              <a:rPr lang="en-GB" sz="2800" dirty="0">
                <a:latin typeface="Calibri" pitchFamily="34" charset="0"/>
              </a:rPr>
              <a:t>BP and P  - Lying and standing</a:t>
            </a:r>
          </a:p>
          <a:p>
            <a:pPr>
              <a:lnSpc>
                <a:spcPct val="80000"/>
              </a:lnSpc>
              <a:buFont typeface="Arial" charset="0"/>
              <a:buChar char="•"/>
              <a:defRPr/>
            </a:pPr>
            <a:r>
              <a:rPr lang="en-GB" sz="2800" dirty="0">
                <a:latin typeface="Calibri" pitchFamily="34" charset="0"/>
              </a:rPr>
              <a:t>Physical assessment – dehydration, temp, peripheries</a:t>
            </a:r>
          </a:p>
          <a:p>
            <a:pPr>
              <a:lnSpc>
                <a:spcPct val="80000"/>
              </a:lnSpc>
              <a:buFont typeface="Arial" charset="0"/>
              <a:buChar char="•"/>
              <a:defRPr/>
            </a:pPr>
            <a:r>
              <a:rPr lang="en-GB" sz="2800" dirty="0">
                <a:latin typeface="Calibri" pitchFamily="34" charset="0"/>
              </a:rPr>
              <a:t>Full respiratory, cardiovascular, abdominal and neurological examination</a:t>
            </a:r>
          </a:p>
          <a:p>
            <a:pPr>
              <a:lnSpc>
                <a:spcPct val="80000"/>
              </a:lnSpc>
              <a:buFont typeface="Arial" charset="0"/>
              <a:buChar char="•"/>
              <a:defRPr/>
            </a:pPr>
            <a:r>
              <a:rPr lang="en-GB" sz="2800" dirty="0">
                <a:latin typeface="Calibri" pitchFamily="34" charset="0"/>
              </a:rPr>
              <a:t>Squat test – demonstrate  and get them to copy</a:t>
            </a:r>
          </a:p>
          <a:p>
            <a:pPr>
              <a:lnSpc>
                <a:spcPct val="80000"/>
              </a:lnSpc>
              <a:buFont typeface="Arial" charset="0"/>
              <a:buChar char="•"/>
              <a:defRPr/>
            </a:pPr>
            <a:r>
              <a:rPr lang="en-GB" sz="2800" dirty="0">
                <a:latin typeface="Calibri" pitchFamily="34" charset="0"/>
              </a:rPr>
              <a:t>Episodes of collapse/dizziness fainting/chest pain/ shortness of breath/weakness – ask again</a:t>
            </a:r>
          </a:p>
          <a:p>
            <a:pPr>
              <a:lnSpc>
                <a:spcPct val="80000"/>
              </a:lnSpc>
              <a:buFont typeface="Arial" charset="0"/>
              <a:buChar char="•"/>
              <a:defRPr/>
            </a:pPr>
            <a:r>
              <a:rPr lang="en-GB" sz="2800" dirty="0">
                <a:latin typeface="Calibri" pitchFamily="34" charset="0"/>
              </a:rPr>
              <a:t>Having periods?</a:t>
            </a:r>
          </a:p>
          <a:p>
            <a:pPr>
              <a:lnSpc>
                <a:spcPct val="80000"/>
              </a:lnSpc>
              <a:buFont typeface="Arial" charset="0"/>
              <a:buChar char="•"/>
              <a:defRPr/>
            </a:pPr>
            <a:endParaRPr lang="en-US"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C9631939-8BB5-4D03-9570-BB8B266814DB}"/>
              </a:ext>
            </a:extLst>
          </p:cNvPr>
          <p:cNvSpPr>
            <a:spLocks noGrp="1"/>
          </p:cNvSpPr>
          <p:nvPr>
            <p:ph type="title"/>
          </p:nvPr>
        </p:nvSpPr>
        <p:spPr bwMode="auto">
          <a:xfrm>
            <a:off x="627063" y="900113"/>
            <a:ext cx="8059737" cy="709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2800" b="1"/>
              <a:t>What do you need to know immediately?</a:t>
            </a:r>
          </a:p>
        </p:txBody>
      </p:sp>
      <p:sp>
        <p:nvSpPr>
          <p:cNvPr id="3" name="Content Placeholder 2">
            <a:extLst>
              <a:ext uri="{FF2B5EF4-FFF2-40B4-BE49-F238E27FC236}">
                <a16:creationId xmlns:a16="http://schemas.microsoft.com/office/drawing/2014/main" id="{672E5BC0-9F19-41E6-B402-B21041DA7412}"/>
              </a:ext>
            </a:extLst>
          </p:cNvPr>
          <p:cNvSpPr>
            <a:spLocks noGrp="1"/>
          </p:cNvSpPr>
          <p:nvPr>
            <p:ph idx="1"/>
          </p:nvPr>
        </p:nvSpPr>
        <p:spPr>
          <a:xfrm>
            <a:off x="914400" y="1843088"/>
            <a:ext cx="7772400" cy="4176712"/>
          </a:xfrm>
        </p:spPr>
        <p:txBody>
          <a:bodyPr>
            <a:normAutofit fontScale="62500" lnSpcReduction="20000"/>
          </a:bodyPr>
          <a:lstStyle/>
          <a:p>
            <a:pPr marL="0" indent="0">
              <a:buFont typeface="Arial" charset="0"/>
              <a:buNone/>
              <a:defRPr/>
            </a:pPr>
            <a:r>
              <a:rPr lang="en-GB" dirty="0">
                <a:latin typeface="Calibri" panose="020F0502020204030204" pitchFamily="34" charset="0"/>
              </a:rPr>
              <a:t>Physical risk </a:t>
            </a:r>
          </a:p>
          <a:p>
            <a:pPr>
              <a:buFont typeface="Arial" charset="0"/>
              <a:buChar char="•"/>
              <a:defRPr/>
            </a:pPr>
            <a:r>
              <a:rPr lang="en-GB" dirty="0">
                <a:latin typeface="Calibri" panose="020F0502020204030204" pitchFamily="34" charset="0"/>
              </a:rPr>
              <a:t>What are they actually eating  and drinking Breakfast/Lunch/Tea ?</a:t>
            </a:r>
          </a:p>
          <a:p>
            <a:pPr>
              <a:buFont typeface="Arial" charset="0"/>
              <a:buChar char="•"/>
              <a:defRPr/>
            </a:pPr>
            <a:r>
              <a:rPr lang="en-GB" dirty="0">
                <a:latin typeface="Calibri" panose="020F0502020204030204" pitchFamily="34" charset="0"/>
              </a:rPr>
              <a:t>How long for </a:t>
            </a:r>
          </a:p>
          <a:p>
            <a:pPr>
              <a:buFont typeface="Arial" charset="0"/>
              <a:buChar char="•"/>
              <a:defRPr/>
            </a:pPr>
            <a:r>
              <a:rPr lang="en-GB" dirty="0">
                <a:latin typeface="Calibri" panose="020F0502020204030204" pitchFamily="34" charset="0"/>
              </a:rPr>
              <a:t>Rate of weight loss</a:t>
            </a:r>
          </a:p>
          <a:p>
            <a:pPr>
              <a:buFont typeface="Arial" charset="0"/>
              <a:buChar char="•"/>
              <a:defRPr/>
            </a:pPr>
            <a:r>
              <a:rPr lang="en-GB" dirty="0">
                <a:latin typeface="Calibri" panose="020F0502020204030204" pitchFamily="34" charset="0"/>
              </a:rPr>
              <a:t>Vomiting/pills /laxatives</a:t>
            </a:r>
          </a:p>
          <a:p>
            <a:pPr>
              <a:buFont typeface="Arial" charset="0"/>
              <a:buChar char="•"/>
              <a:defRPr/>
            </a:pPr>
            <a:r>
              <a:rPr lang="en-GB" dirty="0">
                <a:latin typeface="Calibri" panose="020F0502020204030204" pitchFamily="34" charset="0"/>
              </a:rPr>
              <a:t>Bingeing</a:t>
            </a:r>
          </a:p>
          <a:p>
            <a:pPr>
              <a:buFont typeface="Arial" charset="0"/>
              <a:buChar char="•"/>
              <a:defRPr/>
            </a:pPr>
            <a:r>
              <a:rPr lang="en-GB" dirty="0">
                <a:latin typeface="Calibri" panose="020F0502020204030204" pitchFamily="34" charset="0"/>
              </a:rPr>
              <a:t>Exercise</a:t>
            </a:r>
          </a:p>
          <a:p>
            <a:pPr>
              <a:buFont typeface="Arial" charset="0"/>
              <a:buChar char="•"/>
              <a:defRPr/>
            </a:pPr>
            <a:r>
              <a:rPr lang="en-GB" dirty="0">
                <a:latin typeface="Calibri" panose="020F0502020204030204" pitchFamily="34" charset="0"/>
              </a:rPr>
              <a:t>Physical symptoms – though many deny/minimise</a:t>
            </a:r>
          </a:p>
          <a:p>
            <a:pPr>
              <a:buFont typeface="Arial" charset="0"/>
              <a:buChar char="•"/>
              <a:defRPr/>
            </a:pPr>
            <a:endParaRPr lang="en-GB" dirty="0">
              <a:latin typeface="Calibri" panose="020F0502020204030204" pitchFamily="34" charset="0"/>
            </a:endParaRPr>
          </a:p>
          <a:p>
            <a:pPr marL="0" indent="0">
              <a:buFont typeface="Arial" charset="0"/>
              <a:buNone/>
              <a:defRPr/>
            </a:pPr>
            <a:r>
              <a:rPr lang="en-GB" dirty="0">
                <a:latin typeface="Calibri" panose="020F0502020204030204" pitchFamily="34" charset="0"/>
              </a:rPr>
              <a:t>Psychiatric risk</a:t>
            </a:r>
          </a:p>
          <a:p>
            <a:pPr>
              <a:buFont typeface="Arial" charset="0"/>
              <a:buChar char="•"/>
              <a:defRPr/>
            </a:pPr>
            <a:r>
              <a:rPr lang="en-GB" dirty="0">
                <a:latin typeface="Calibri" panose="020F0502020204030204" pitchFamily="34" charset="0"/>
              </a:rPr>
              <a:t>Self harm/suicidality – likely to increase as meal plan goes up</a:t>
            </a:r>
          </a:p>
          <a:p>
            <a:pPr>
              <a:buFont typeface="Arial" charset="0"/>
              <a:buChar char="•"/>
              <a:defRPr/>
            </a:pPr>
            <a:r>
              <a:rPr lang="en-GB" dirty="0">
                <a:latin typeface="Calibri" panose="020F0502020204030204" pitchFamily="34" charset="0"/>
              </a:rPr>
              <a:t>Likely adherence to treatment</a:t>
            </a:r>
          </a:p>
          <a:p>
            <a:pPr>
              <a:buFont typeface="Arial" charset="0"/>
              <a:buChar char="•"/>
              <a:defRPr/>
            </a:pPr>
            <a:r>
              <a:rPr lang="en-GB" dirty="0">
                <a:latin typeface="Calibri" panose="020F0502020204030204" pitchFamily="34" charset="0"/>
              </a:rPr>
              <a:t>Capacity/competence – will they agree to being refed on the ward? </a:t>
            </a:r>
          </a:p>
          <a:p>
            <a:pPr marL="0" indent="0">
              <a:buFont typeface="Arial" charset="0"/>
              <a:buNone/>
              <a:defRPr/>
            </a:pPr>
            <a:endParaRPr lang="en-GB" dirty="0">
              <a:latin typeface="Calibri" panose="020F05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a:extLst>
              <a:ext uri="{FF2B5EF4-FFF2-40B4-BE49-F238E27FC236}">
                <a16:creationId xmlns:a16="http://schemas.microsoft.com/office/drawing/2014/main" id="{C9E0C6B9-9657-45AB-834A-AA28D5E268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13" y="41275"/>
            <a:ext cx="5267325" cy="612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6">
            <a:extLst>
              <a:ext uri="{FF2B5EF4-FFF2-40B4-BE49-F238E27FC236}">
                <a16:creationId xmlns:a16="http://schemas.microsoft.com/office/drawing/2014/main" id="{3DAB51CB-5F22-4E1A-B540-A237FB7363BD}"/>
              </a:ext>
            </a:extLst>
          </p:cNvPr>
          <p:cNvSpPr>
            <a:spLocks noGrp="1"/>
          </p:cNvSpPr>
          <p:nvPr>
            <p:ph type="title" idx="4294967295"/>
          </p:nvPr>
        </p:nvSpPr>
        <p:spPr bwMode="auto">
          <a:xfrm>
            <a:off x="0" y="982663"/>
            <a:ext cx="8229600" cy="625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a:t>Weight for height</a:t>
            </a:r>
          </a:p>
        </p:txBody>
      </p:sp>
      <p:graphicFrame>
        <p:nvGraphicFramePr>
          <p:cNvPr id="33795" name="Object 8">
            <a:extLst>
              <a:ext uri="{FF2B5EF4-FFF2-40B4-BE49-F238E27FC236}">
                <a16:creationId xmlns:a16="http://schemas.microsoft.com/office/drawing/2014/main" id="{D1F5D0A9-3622-4BEC-A866-980BEBEAE2F3}"/>
              </a:ext>
            </a:extLst>
          </p:cNvPr>
          <p:cNvGraphicFramePr>
            <a:graphicFrameLocks noChangeAspect="1"/>
          </p:cNvGraphicFramePr>
          <p:nvPr/>
        </p:nvGraphicFramePr>
        <p:xfrm>
          <a:off x="1403350" y="1760538"/>
          <a:ext cx="5724525" cy="4333875"/>
        </p:xfrm>
        <a:graphic>
          <a:graphicData uri="http://schemas.openxmlformats.org/presentationml/2006/ole">
            <mc:AlternateContent xmlns:mc="http://schemas.openxmlformats.org/markup-compatibility/2006">
              <mc:Choice xmlns:v="urn:schemas-microsoft-com:vml" Requires="v">
                <p:oleObj spid="_x0000_s33797" name="Worksheet" r:id="rId4" imgW="5724525" imgH="4333875" progId="Excel.Sheet.8">
                  <p:embed/>
                </p:oleObj>
              </mc:Choice>
              <mc:Fallback>
                <p:oleObj name="Worksheet" r:id="rId4" imgW="5724525" imgH="4333875" progId="Excel.Sheet.8">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350" y="1760538"/>
                        <a:ext cx="5724525"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Rectangle 1">
            <a:extLst>
              <a:ext uri="{FF2B5EF4-FFF2-40B4-BE49-F238E27FC236}">
                <a16:creationId xmlns:a16="http://schemas.microsoft.com/office/drawing/2014/main" id="{9AFA059C-9112-4EA9-8F3D-6E57BA7FC2F5}"/>
              </a:ext>
            </a:extLst>
          </p:cNvPr>
          <p:cNvSpPr/>
          <p:nvPr/>
        </p:nvSpPr>
        <p:spPr>
          <a:xfrm>
            <a:off x="2411413" y="1773238"/>
            <a:ext cx="1223962" cy="1397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2" name="Chart 3">
            <a:extLst>
              <a:ext uri="{FF2B5EF4-FFF2-40B4-BE49-F238E27FC236}">
                <a16:creationId xmlns:a16="http://schemas.microsoft.com/office/drawing/2014/main" id="{CD311F28-8637-49B9-A0DA-9F2C5F7F91D4}"/>
              </a:ext>
            </a:extLst>
          </p:cNvPr>
          <p:cNvGraphicFramePr>
            <a:graphicFrameLocks noGrp="1"/>
          </p:cNvGraphicFramePr>
          <p:nvPr/>
        </p:nvGraphicFramePr>
        <p:xfrm>
          <a:off x="-84138" y="404813"/>
          <a:ext cx="9312276" cy="5721350"/>
        </p:xfrm>
        <a:graphic>
          <a:graphicData uri="http://schemas.openxmlformats.org/presentationml/2006/ole">
            <mc:AlternateContent xmlns:mc="http://schemas.openxmlformats.org/markup-compatibility/2006">
              <mc:Choice xmlns:v="urn:schemas-microsoft-com:vml" Requires="v">
                <p:oleObj spid="_x0000_s35843" r:id="rId4" imgW="9315495" imgH="5724640" progId="Excel.Chart.8">
                  <p:embed/>
                </p:oleObj>
              </mc:Choice>
              <mc:Fallback>
                <p:oleObj r:id="rId4" imgW="9315495" imgH="5724640" progId="Excel.Chart.8">
                  <p:embed/>
                  <p:pic>
                    <p:nvPicPr>
                      <p:cNvPr id="0" name="Chart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138" y="404813"/>
                        <a:ext cx="9312276" cy="572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362FBDC7-F27F-429A-8721-D5993B52983B}"/>
              </a:ext>
            </a:extLst>
          </p:cNvPr>
          <p:cNvSpPr>
            <a:spLocks noGrp="1"/>
          </p:cNvSpPr>
          <p:nvPr>
            <p:ph type="title"/>
          </p:nvPr>
        </p:nvSpPr>
        <p:spPr bwMode="auto">
          <a:xfrm>
            <a:off x="219075" y="982663"/>
            <a:ext cx="8802688" cy="1392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2400" b="1"/>
              <a:t>Management of Really Sick Patients under 18</a:t>
            </a:r>
            <a:br>
              <a:rPr lang="en-GB" altLang="en-US" sz="2400" b="1"/>
            </a:br>
            <a:r>
              <a:rPr lang="en-GB" altLang="en-US" sz="2400" b="1"/>
              <a:t>with Anorexia Nervosa</a:t>
            </a:r>
            <a:br>
              <a:rPr lang="en-GB" altLang="en-US" sz="2400" b="1"/>
            </a:br>
            <a:r>
              <a:rPr lang="en-GB" altLang="en-US" sz="2400" b="1"/>
              <a:t>Junior Marsipan guidelines (CR168</a:t>
            </a:r>
            <a:r>
              <a:rPr lang="en-GB" altLang="en-US" sz="3200" b="1"/>
              <a:t>)</a:t>
            </a:r>
            <a:br>
              <a:rPr lang="en-GB" altLang="en-US" sz="3200" b="1"/>
            </a:br>
            <a:br>
              <a:rPr lang="en-GB" altLang="en-US" sz="2400" b="1"/>
            </a:br>
            <a:endParaRPr lang="en-GB" altLang="en-US" sz="2400" b="1"/>
          </a:p>
        </p:txBody>
      </p:sp>
      <p:sp>
        <p:nvSpPr>
          <p:cNvPr id="37891" name="Content Placeholder 2">
            <a:extLst>
              <a:ext uri="{FF2B5EF4-FFF2-40B4-BE49-F238E27FC236}">
                <a16:creationId xmlns:a16="http://schemas.microsoft.com/office/drawing/2014/main" id="{065924F5-FEC1-4A3F-AA31-18FB27288FCF}"/>
              </a:ext>
            </a:extLst>
          </p:cNvPr>
          <p:cNvSpPr>
            <a:spLocks noGrp="1"/>
          </p:cNvSpPr>
          <p:nvPr>
            <p:ph sz="quarter" idx="1"/>
          </p:nvPr>
        </p:nvSpPr>
        <p:spPr bwMode="auto">
          <a:xfrm>
            <a:off x="914400" y="2387600"/>
            <a:ext cx="7772400" cy="3646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GB" altLang="en-US" sz="2000"/>
              <a:t>Risk assessment, physical examination and associated action</a:t>
            </a:r>
          </a:p>
          <a:p>
            <a:r>
              <a:rPr lang="en-GB" altLang="en-US" sz="2000"/>
              <a:t>Location of care and transition between services</a:t>
            </a:r>
          </a:p>
          <a:p>
            <a:r>
              <a:rPr lang="en-GB" altLang="en-US" sz="2000"/>
              <a:t>Compulsory treatment</a:t>
            </a:r>
          </a:p>
          <a:p>
            <a:r>
              <a:rPr lang="en-GB" altLang="en-US" sz="2000"/>
              <a:t>Paediatric admission and local protocols</a:t>
            </a:r>
          </a:p>
          <a:p>
            <a:r>
              <a:rPr lang="en-GB" altLang="en-US" sz="2000"/>
              <a:t>Management of re-feeding</a:t>
            </a:r>
          </a:p>
          <a:p>
            <a:r>
              <a:rPr lang="en-GB" altLang="en-US" sz="2000"/>
              <a:t>Management of compensatory behaviours associated with an eating disorder in a paediatric setting</a:t>
            </a:r>
          </a:p>
          <a:p>
            <a:r>
              <a:rPr lang="en-GB" altLang="en-US" sz="2000"/>
              <a:t>Management in primary care and paediatric out-patient settings</a:t>
            </a:r>
          </a:p>
          <a:p>
            <a:r>
              <a:rPr lang="en-GB" altLang="en-US" sz="2000"/>
              <a:t>Discharge from paediatric settings</a:t>
            </a:r>
          </a:p>
          <a:p>
            <a:r>
              <a:rPr lang="en-GB" altLang="en-US" sz="2000"/>
              <a:t>Management in specialist CAMHS in-patient settings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D7081E12-A722-4417-80D5-1D436AF21F9B}"/>
              </a:ext>
            </a:extLst>
          </p:cNvPr>
          <p:cNvSpPr>
            <a:spLocks noGrp="1"/>
          </p:cNvSpPr>
          <p:nvPr>
            <p:ph type="title"/>
          </p:nvPr>
        </p:nvSpPr>
        <p:spPr bwMode="auto">
          <a:xfrm>
            <a:off x="914400" y="1270000"/>
            <a:ext cx="7772400" cy="1131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b="1"/>
              <a:t>Aims</a:t>
            </a:r>
          </a:p>
        </p:txBody>
      </p:sp>
      <p:sp>
        <p:nvSpPr>
          <p:cNvPr id="10243" name="Content Placeholder 2">
            <a:extLst>
              <a:ext uri="{FF2B5EF4-FFF2-40B4-BE49-F238E27FC236}">
                <a16:creationId xmlns:a16="http://schemas.microsoft.com/office/drawing/2014/main" id="{3046628F-47FA-44D2-85DC-DB46AEC24FA5}"/>
              </a:ext>
            </a:extLst>
          </p:cNvPr>
          <p:cNvSpPr>
            <a:spLocks noGrp="1"/>
          </p:cNvSpPr>
          <p:nvPr>
            <p:ph sz="quarter" idx="1"/>
          </p:nvPr>
        </p:nvSpPr>
        <p:spPr bwMode="auto">
          <a:xfrm>
            <a:off x="914400" y="2060575"/>
            <a:ext cx="7772400" cy="3440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GB" altLang="en-US"/>
              <a:t>Diagnostic criteria for eating disorders, in particular Anorexia and Bulimia Nervosa</a:t>
            </a:r>
          </a:p>
          <a:p>
            <a:r>
              <a:rPr lang="en-GB" altLang="en-US"/>
              <a:t>Psychopathology of eating disorders</a:t>
            </a:r>
          </a:p>
          <a:p>
            <a:r>
              <a:rPr lang="en-GB" altLang="en-US"/>
              <a:t>Medical management including re-feeding syndrome</a:t>
            </a:r>
          </a:p>
          <a:p>
            <a:pPr>
              <a:buFont typeface="Arial" panose="020B0604020202020204" pitchFamily="34" charset="0"/>
              <a:buNone/>
            </a:pPr>
            <a:endParaRPr lang="en-GB" altLang="en-US"/>
          </a:p>
          <a:p>
            <a:pPr>
              <a:buFont typeface="Arial" panose="020B0604020202020204" pitchFamily="34" charset="0"/>
              <a:buNone/>
            </a:pPr>
            <a:endParaRPr lang="en-GB" altLang="en-US"/>
          </a:p>
          <a:p>
            <a:pPr>
              <a:buFont typeface="Arial" panose="020B0604020202020204" pitchFamily="34" charset="0"/>
              <a:buNone/>
            </a:pPr>
            <a:endParaRPr lang="en-GB" altLang="en-US"/>
          </a:p>
          <a:p>
            <a:pPr>
              <a:buFont typeface="Arial" panose="020B0604020202020204" pitchFamily="34" charset="0"/>
              <a:buNone/>
            </a:pPr>
            <a:endParaRPr lang="en-GB"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a:extLst>
              <a:ext uri="{FF2B5EF4-FFF2-40B4-BE49-F238E27FC236}">
                <a16:creationId xmlns:a16="http://schemas.microsoft.com/office/drawing/2014/main" id="{6D6F6454-7852-4798-A34B-5E7FD37BDC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13" y="287338"/>
            <a:ext cx="5594350" cy="600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a:extLst>
              <a:ext uri="{FF2B5EF4-FFF2-40B4-BE49-F238E27FC236}">
                <a16:creationId xmlns:a16="http://schemas.microsoft.com/office/drawing/2014/main" id="{6BBCC551-F071-472E-B0DD-DCA5D78354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6525"/>
            <a:ext cx="5745163" cy="593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a:extLst>
              <a:ext uri="{FF2B5EF4-FFF2-40B4-BE49-F238E27FC236}">
                <a16:creationId xmlns:a16="http://schemas.microsoft.com/office/drawing/2014/main" id="{87801E54-E187-443E-942A-E4C0C48DD1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 y="1133475"/>
            <a:ext cx="8937625" cy="484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3F9E2AD1-4CB7-4047-B47C-DE7A3BED8EE6}"/>
              </a:ext>
            </a:extLst>
          </p:cNvPr>
          <p:cNvSpPr>
            <a:spLocks noGrp="1"/>
          </p:cNvSpPr>
          <p:nvPr>
            <p:ph type="title"/>
          </p:nvPr>
        </p:nvSpPr>
        <p:spPr bwMode="auto">
          <a:xfrm>
            <a:off x="504825" y="1146175"/>
            <a:ext cx="8181975" cy="982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200" b="1"/>
              <a:t>Percieved risks for refeeding syndrome</a:t>
            </a:r>
          </a:p>
        </p:txBody>
      </p:sp>
      <p:sp>
        <p:nvSpPr>
          <p:cNvPr id="3" name="Content Placeholder 2">
            <a:extLst>
              <a:ext uri="{FF2B5EF4-FFF2-40B4-BE49-F238E27FC236}">
                <a16:creationId xmlns:a16="http://schemas.microsoft.com/office/drawing/2014/main" id="{9A451FD1-A682-47D8-9C68-AAA6C448124C}"/>
              </a:ext>
            </a:extLst>
          </p:cNvPr>
          <p:cNvSpPr>
            <a:spLocks noGrp="1"/>
          </p:cNvSpPr>
          <p:nvPr>
            <p:ph sz="quarter" idx="1"/>
          </p:nvPr>
        </p:nvSpPr>
        <p:spPr>
          <a:xfrm>
            <a:off x="914400" y="1924050"/>
            <a:ext cx="7772400" cy="4095750"/>
          </a:xfrm>
        </p:spPr>
        <p:txBody>
          <a:bodyPr>
            <a:normAutofit fontScale="70000" lnSpcReduction="20000"/>
          </a:bodyPr>
          <a:lstStyle/>
          <a:p>
            <a:pPr algn="just">
              <a:buFont typeface="Arial" charset="0"/>
              <a:buChar char="•"/>
              <a:defRPr/>
            </a:pPr>
            <a:r>
              <a:rPr lang="en-GB" dirty="0"/>
              <a:t>Rate of weight loss prior to refeeding* </a:t>
            </a:r>
            <a:r>
              <a:rPr lang="en-GB" sz="2800" i="1" dirty="0"/>
              <a:t>(Crook, </a:t>
            </a:r>
            <a:r>
              <a:rPr lang="en-GB" sz="2800" i="1" dirty="0" err="1"/>
              <a:t>Hally</a:t>
            </a:r>
            <a:r>
              <a:rPr lang="en-GB" sz="2800" i="1" dirty="0"/>
              <a:t> et al. 2001; </a:t>
            </a:r>
            <a:r>
              <a:rPr lang="en-GB" sz="2800" i="1" dirty="0" err="1"/>
              <a:t>Boateng</a:t>
            </a:r>
            <a:r>
              <a:rPr lang="en-GB" sz="2800" i="1" dirty="0"/>
              <a:t>, </a:t>
            </a:r>
            <a:r>
              <a:rPr lang="en-GB" sz="2800" i="1" dirty="0" err="1"/>
              <a:t>Sriram</a:t>
            </a:r>
            <a:r>
              <a:rPr lang="en-GB" sz="2800" i="1" dirty="0"/>
              <a:t> et al.2010; Raj, Keane-Miller et al. 2012)</a:t>
            </a:r>
          </a:p>
          <a:p>
            <a:pPr algn="just">
              <a:buFont typeface="Arial" charset="0"/>
              <a:buChar char="•"/>
              <a:defRPr/>
            </a:pPr>
            <a:r>
              <a:rPr lang="da-DK" dirty="0"/>
              <a:t>The extent of malnutrition* </a:t>
            </a:r>
            <a:r>
              <a:rPr lang="da-DK" sz="2800" i="1" dirty="0"/>
              <a:t>(Ornstein, Golden et al. 2003; Raj, Keane-Miller et al. 2012)</a:t>
            </a:r>
          </a:p>
          <a:p>
            <a:pPr algn="just">
              <a:buFont typeface="Arial" charset="0"/>
              <a:buChar char="•"/>
              <a:defRPr/>
            </a:pPr>
            <a:r>
              <a:rPr lang="en-GB" dirty="0"/>
              <a:t>Method of refeeding </a:t>
            </a:r>
            <a:r>
              <a:rPr lang="en-GB" sz="2800" i="1" dirty="0"/>
              <a:t>(enteral verse Parenteral) (</a:t>
            </a:r>
            <a:r>
              <a:rPr lang="en-GB" sz="2800" i="1" dirty="0" err="1"/>
              <a:t>Weinsier</a:t>
            </a:r>
            <a:r>
              <a:rPr lang="en-GB" sz="2800" i="1" dirty="0"/>
              <a:t> and </a:t>
            </a:r>
            <a:r>
              <a:rPr lang="en-GB" sz="2800" i="1" dirty="0" err="1"/>
              <a:t>Krumdieck</a:t>
            </a:r>
            <a:r>
              <a:rPr lang="en-GB" sz="2800" i="1" dirty="0"/>
              <a:t> 1981; </a:t>
            </a:r>
            <a:r>
              <a:rPr lang="it-IT" sz="2800" i="1" dirty="0"/>
              <a:t>Diamanti, Basso et al. 2008)</a:t>
            </a:r>
          </a:p>
          <a:p>
            <a:pPr algn="just">
              <a:buFont typeface="Arial" charset="0"/>
              <a:buChar char="•"/>
              <a:defRPr/>
            </a:pPr>
            <a:r>
              <a:rPr lang="en-GB" dirty="0"/>
              <a:t>Carbohydrate load </a:t>
            </a:r>
            <a:r>
              <a:rPr lang="en-GB" sz="2800" i="1" dirty="0"/>
              <a:t>(Kohn, Madden et al. 2011; O'Connor and </a:t>
            </a:r>
            <a:r>
              <a:rPr lang="en-GB" sz="2800" i="1" dirty="0" err="1"/>
              <a:t>Goldin</a:t>
            </a:r>
            <a:r>
              <a:rPr lang="en-GB" sz="2800" i="1" dirty="0"/>
              <a:t> 2011);</a:t>
            </a:r>
          </a:p>
          <a:p>
            <a:pPr algn="just">
              <a:buFont typeface="Arial" charset="0"/>
              <a:buChar char="•"/>
              <a:defRPr/>
            </a:pPr>
            <a:r>
              <a:rPr lang="en-GB" dirty="0"/>
              <a:t>Rate at which nutrition is introduced </a:t>
            </a:r>
            <a:r>
              <a:rPr lang="en-GB" sz="2400" i="1" dirty="0"/>
              <a:t>(Kohn, Golden et al. 1998; Whitelaw, Gilbertson et al. 2010)</a:t>
            </a:r>
          </a:p>
          <a:p>
            <a:pPr marL="0" indent="0">
              <a:buFont typeface="Arial" charset="0"/>
              <a:buNone/>
              <a:defRPr/>
            </a:pPr>
            <a:endParaRPr lang="en-GB" sz="2400" dirty="0"/>
          </a:p>
          <a:p>
            <a:pPr marL="0" indent="0">
              <a:buFont typeface="Arial" charset="0"/>
              <a:buNone/>
              <a:defRPr/>
            </a:pPr>
            <a:r>
              <a:rPr lang="en-GB" sz="2400" dirty="0"/>
              <a:t>*Jnr MARSIPAN defines this as: </a:t>
            </a:r>
            <a:r>
              <a:rPr lang="en-GB" sz="2400" i="1" dirty="0"/>
              <a:t>&lt; 70% </a:t>
            </a:r>
            <a:r>
              <a:rPr lang="en-GB" sz="2400" i="1" dirty="0" err="1"/>
              <a:t>WfH</a:t>
            </a:r>
            <a:r>
              <a:rPr lang="en-GB" sz="2400" i="1" dirty="0"/>
              <a:t> or 70-80% </a:t>
            </a:r>
            <a:r>
              <a:rPr lang="en-GB" sz="2400" i="1" dirty="0" err="1"/>
              <a:t>WfH</a:t>
            </a:r>
            <a:r>
              <a:rPr lang="en-GB" sz="2400" i="1" dirty="0"/>
              <a:t>,  or faster rates of </a:t>
            </a:r>
            <a:r>
              <a:rPr lang="en-GB" sz="2400" i="1" dirty="0" err="1"/>
              <a:t>wt</a:t>
            </a:r>
            <a:r>
              <a:rPr lang="en-GB" sz="2400" i="1" dirty="0"/>
              <a:t> loss of 500-999g for 2 consecutive weeks. Minimal or no feeding prior to admission, or commencing re-feeding – estimated intake c. 400-600kcals/day or severe restriction (less than 50% of required intake).</a:t>
            </a:r>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a:extLst>
              <a:ext uri="{FF2B5EF4-FFF2-40B4-BE49-F238E27FC236}">
                <a16:creationId xmlns:a16="http://schemas.microsoft.com/office/drawing/2014/main" id="{1B1A50E3-6C01-47E0-9DBA-15E6E0662F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125538"/>
            <a:ext cx="8653463" cy="453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7236A966-DB66-4BCC-B59C-EB486FEBA0B2}"/>
              </a:ext>
            </a:extLst>
          </p:cNvPr>
          <p:cNvSpPr>
            <a:spLocks noGrp="1"/>
          </p:cNvSpPr>
          <p:nvPr>
            <p:ph type="title"/>
          </p:nvPr>
        </p:nvSpPr>
        <p:spPr bwMode="auto">
          <a:xfrm>
            <a:off x="368300" y="1023938"/>
            <a:ext cx="8318500" cy="1173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200" b="1"/>
              <a:t>Why admit to Paediatrics/medical wards?</a:t>
            </a:r>
          </a:p>
        </p:txBody>
      </p:sp>
      <p:sp>
        <p:nvSpPr>
          <p:cNvPr id="3" name="Content Placeholder 2">
            <a:extLst>
              <a:ext uri="{FF2B5EF4-FFF2-40B4-BE49-F238E27FC236}">
                <a16:creationId xmlns:a16="http://schemas.microsoft.com/office/drawing/2014/main" id="{6C68AA34-166A-4AB7-8CFE-360A6D9A46EE}"/>
              </a:ext>
            </a:extLst>
          </p:cNvPr>
          <p:cNvSpPr>
            <a:spLocks noGrp="1"/>
          </p:cNvSpPr>
          <p:nvPr>
            <p:ph sz="quarter" idx="1"/>
          </p:nvPr>
        </p:nvSpPr>
        <p:spPr>
          <a:xfrm>
            <a:off x="914400" y="1924050"/>
            <a:ext cx="7772400" cy="4095750"/>
          </a:xfrm>
        </p:spPr>
        <p:txBody>
          <a:bodyPr/>
          <a:lstStyle/>
          <a:p>
            <a:pPr marL="0" indent="0">
              <a:buFont typeface="Arial" charset="0"/>
              <a:buNone/>
              <a:defRPr/>
            </a:pPr>
            <a:r>
              <a:rPr lang="en-GB" sz="2800" dirty="0">
                <a:latin typeface="Calibri" pitchFamily="34" charset="0"/>
                <a:cs typeface="Calibri" pitchFamily="34" charset="0"/>
              </a:rPr>
              <a:t>High risk according to MARSIPAN</a:t>
            </a:r>
          </a:p>
          <a:p>
            <a:pPr>
              <a:buFont typeface="Arial" charset="0"/>
              <a:buChar char="•"/>
              <a:defRPr/>
            </a:pPr>
            <a:r>
              <a:rPr lang="en-GB" sz="2800" dirty="0">
                <a:latin typeface="Calibri" pitchFamily="34" charset="0"/>
              </a:rPr>
              <a:t>Risky physical state</a:t>
            </a:r>
          </a:p>
          <a:p>
            <a:pPr>
              <a:buFont typeface="Arial" charset="0"/>
              <a:buChar char="•"/>
              <a:defRPr/>
            </a:pPr>
            <a:r>
              <a:rPr lang="en-GB" sz="2800" dirty="0">
                <a:latin typeface="Calibri" pitchFamily="34" charset="0"/>
              </a:rPr>
              <a:t>Severe weight loss </a:t>
            </a:r>
          </a:p>
          <a:p>
            <a:pPr>
              <a:buFont typeface="Arial" charset="0"/>
              <a:buChar char="•"/>
              <a:defRPr/>
            </a:pPr>
            <a:r>
              <a:rPr lang="en-GB" sz="2800" dirty="0">
                <a:latin typeface="Calibri" pitchFamily="34" charset="0"/>
              </a:rPr>
              <a:t>Rapid weight loss – beware “normal weight”</a:t>
            </a:r>
          </a:p>
          <a:p>
            <a:pPr>
              <a:buFont typeface="Arial" charset="0"/>
              <a:buChar char="•"/>
              <a:defRPr/>
            </a:pPr>
            <a:r>
              <a:rPr lang="en-GB" sz="2800" dirty="0">
                <a:latin typeface="Calibri" pitchFamily="34" charset="0"/>
              </a:rPr>
              <a:t>Dehydration – restricting fluid intake</a:t>
            </a:r>
          </a:p>
          <a:p>
            <a:pPr>
              <a:buFont typeface="Arial" charset="0"/>
              <a:buChar char="•"/>
              <a:defRPr/>
            </a:pPr>
            <a:r>
              <a:rPr lang="en-GB" sz="2800" dirty="0">
                <a:latin typeface="Calibri" pitchFamily="34" charset="0"/>
              </a:rPr>
              <a:t>Physical complications – electrolyte imbalances, slow heart rate, refeeding syndrome</a:t>
            </a:r>
          </a:p>
          <a:p>
            <a:pPr>
              <a:buFont typeface="Arial" charset="0"/>
              <a:buChar char="•"/>
              <a:defRPr/>
            </a:pPr>
            <a:r>
              <a:rPr lang="en-GB" sz="2800" dirty="0">
                <a:latin typeface="Calibri" pitchFamily="34" charset="0"/>
              </a:rPr>
              <a:t>Refeeding admission – 2 weeks</a:t>
            </a:r>
            <a:endParaRPr lang="en-US" sz="2800" dirty="0">
              <a:latin typeface="Calibri"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a:extLst>
              <a:ext uri="{FF2B5EF4-FFF2-40B4-BE49-F238E27FC236}">
                <a16:creationId xmlns:a16="http://schemas.microsoft.com/office/drawing/2014/main" id="{2D239CF3-C0A4-4529-85DA-865A002438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949" t="15666" r="6659" b="6627"/>
          <a:stretch>
            <a:fillRect/>
          </a:stretch>
        </p:blipFill>
        <p:spPr bwMode="auto">
          <a:xfrm>
            <a:off x="0" y="1009650"/>
            <a:ext cx="9144000" cy="515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7F60E-F204-4B74-9C5C-A4E495CFAD2B}"/>
              </a:ext>
            </a:extLst>
          </p:cNvPr>
          <p:cNvSpPr>
            <a:spLocks noGrp="1"/>
          </p:cNvSpPr>
          <p:nvPr>
            <p:ph type="title"/>
          </p:nvPr>
        </p:nvSpPr>
        <p:spPr>
          <a:xfrm>
            <a:off x="177800" y="273050"/>
            <a:ext cx="8707438" cy="709613"/>
          </a:xfrm>
        </p:spPr>
        <p:txBody>
          <a:bodyPr>
            <a:normAutofit fontScale="90000"/>
          </a:bodyPr>
          <a:lstStyle/>
          <a:p>
            <a:pPr>
              <a:defRPr/>
            </a:pPr>
            <a:r>
              <a:rPr lang="en-GB" sz="3600" dirty="0"/>
              <a:t>Minnesota Starvation Experiment (</a:t>
            </a:r>
            <a:r>
              <a:rPr lang="en-GB" sz="3600" dirty="0" err="1"/>
              <a:t>Ancel</a:t>
            </a:r>
            <a:r>
              <a:rPr lang="en-GB" sz="3600" dirty="0"/>
              <a:t> Keys)</a:t>
            </a:r>
          </a:p>
        </p:txBody>
      </p:sp>
      <p:sp>
        <p:nvSpPr>
          <p:cNvPr id="51203" name="Text Placeholder 3">
            <a:extLst>
              <a:ext uri="{FF2B5EF4-FFF2-40B4-BE49-F238E27FC236}">
                <a16:creationId xmlns:a16="http://schemas.microsoft.com/office/drawing/2014/main" id="{31163CCC-6EBC-4D2B-8619-FFCA33980511}"/>
              </a:ext>
            </a:extLst>
          </p:cNvPr>
          <p:cNvSpPr>
            <a:spLocks noGrp="1"/>
          </p:cNvSpPr>
          <p:nvPr>
            <p:ph type="body" idx="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tLang="en-US"/>
          </a:p>
        </p:txBody>
      </p:sp>
      <p:sp>
        <p:nvSpPr>
          <p:cNvPr id="3" name="Content Placeholder 2">
            <a:extLst>
              <a:ext uri="{FF2B5EF4-FFF2-40B4-BE49-F238E27FC236}">
                <a16:creationId xmlns:a16="http://schemas.microsoft.com/office/drawing/2014/main" id="{BF5D4068-6BCB-4AC3-9E0A-1DDC6BBF4451}"/>
              </a:ext>
            </a:extLst>
          </p:cNvPr>
          <p:cNvSpPr>
            <a:spLocks noGrp="1"/>
          </p:cNvSpPr>
          <p:nvPr>
            <p:ph sz="quarter" idx="1"/>
          </p:nvPr>
        </p:nvSpPr>
        <p:spPr/>
        <p:txBody>
          <a:bodyPr>
            <a:normAutofit fontScale="85000" lnSpcReduction="20000"/>
          </a:bodyPr>
          <a:lstStyle/>
          <a:p>
            <a:pPr>
              <a:buFont typeface="Arial" charset="0"/>
              <a:buChar char="•"/>
              <a:defRPr/>
            </a:pPr>
            <a:r>
              <a:rPr lang="en-GB" dirty="0"/>
              <a:t>An experiment which ran from November 1944 until December 1945 that studied the physiologic and psychological effects of malnutrition and semi-starvation and the effectiveness of dietary rehabilitation on 36 healthy male “volunteers” (conscientious objectors from historic peace churches), as part of the American effort to re-feed populations that suffered malnutrition during the war.</a:t>
            </a:r>
          </a:p>
          <a:p>
            <a:pPr>
              <a:buFont typeface="Arial" charset="0"/>
              <a:buNone/>
              <a:defRPr/>
            </a:pPr>
            <a:endParaRPr lang="en-GB" dirty="0"/>
          </a:p>
          <a:p>
            <a:pPr>
              <a:buFont typeface="Arial" charset="0"/>
              <a:buChar char="•"/>
              <a:defRPr/>
            </a:pPr>
            <a:endParaRPr lang="en-GB" dirty="0"/>
          </a:p>
        </p:txBody>
      </p:sp>
      <p:pic>
        <p:nvPicPr>
          <p:cNvPr id="51205" name="Picture 2">
            <a:extLst>
              <a:ext uri="{FF2B5EF4-FFF2-40B4-BE49-F238E27FC236}">
                <a16:creationId xmlns:a16="http://schemas.microsoft.com/office/drawing/2014/main" id="{A5F5E08D-AB62-433C-9C73-28F9F8AE1D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557338"/>
            <a:ext cx="2447925"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B558AB46-AFD1-4F3A-A802-81920D4DBD70}"/>
              </a:ext>
            </a:extLst>
          </p:cNvPr>
          <p:cNvSpPr/>
          <p:nvPr/>
        </p:nvSpPr>
        <p:spPr>
          <a:xfrm>
            <a:off x="2268538" y="1125538"/>
            <a:ext cx="4319587" cy="468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dirty="0"/>
              <a:t>Safety behaviour, Compensation e.g.. exercise, vomiting</a:t>
            </a:r>
          </a:p>
        </p:txBody>
      </p:sp>
      <p:sp>
        <p:nvSpPr>
          <p:cNvPr id="5" name="Rounded Rectangle 4">
            <a:extLst>
              <a:ext uri="{FF2B5EF4-FFF2-40B4-BE49-F238E27FC236}">
                <a16:creationId xmlns:a16="http://schemas.microsoft.com/office/drawing/2014/main" id="{99EB61A1-FF22-441D-BDDF-2734AAD9390D}"/>
              </a:ext>
            </a:extLst>
          </p:cNvPr>
          <p:cNvSpPr/>
          <p:nvPr/>
        </p:nvSpPr>
        <p:spPr>
          <a:xfrm>
            <a:off x="2268538" y="1870075"/>
            <a:ext cx="4319587" cy="4794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Rule driven eating, avoidance</a:t>
            </a:r>
          </a:p>
        </p:txBody>
      </p:sp>
      <p:sp>
        <p:nvSpPr>
          <p:cNvPr id="6" name="Rounded Rectangle 5">
            <a:extLst>
              <a:ext uri="{FF2B5EF4-FFF2-40B4-BE49-F238E27FC236}">
                <a16:creationId xmlns:a16="http://schemas.microsoft.com/office/drawing/2014/main" id="{1CC4C920-B0F8-448A-B92C-EE801A8C8BC3}"/>
              </a:ext>
            </a:extLst>
          </p:cNvPr>
          <p:cNvSpPr/>
          <p:nvPr/>
        </p:nvSpPr>
        <p:spPr>
          <a:xfrm>
            <a:off x="2268538" y="2636838"/>
            <a:ext cx="4319587" cy="647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Lack of variety and sufficiency: starvation effects</a:t>
            </a:r>
          </a:p>
        </p:txBody>
      </p:sp>
      <p:sp>
        <p:nvSpPr>
          <p:cNvPr id="7" name="Rounded Rectangle 6">
            <a:extLst>
              <a:ext uri="{FF2B5EF4-FFF2-40B4-BE49-F238E27FC236}">
                <a16:creationId xmlns:a16="http://schemas.microsoft.com/office/drawing/2014/main" id="{CF91013D-3767-467C-985D-58334AC40A8E}"/>
              </a:ext>
            </a:extLst>
          </p:cNvPr>
          <p:cNvSpPr/>
          <p:nvPr/>
        </p:nvSpPr>
        <p:spPr>
          <a:xfrm>
            <a:off x="2268538" y="3573463"/>
            <a:ext cx="4319587" cy="647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Homeostatic and hedonistic control fight back e.g. food more salient</a:t>
            </a:r>
          </a:p>
        </p:txBody>
      </p:sp>
      <p:sp>
        <p:nvSpPr>
          <p:cNvPr id="8" name="Rounded Rectangle 7">
            <a:extLst>
              <a:ext uri="{FF2B5EF4-FFF2-40B4-BE49-F238E27FC236}">
                <a16:creationId xmlns:a16="http://schemas.microsoft.com/office/drawing/2014/main" id="{B7150582-E21F-4F20-BC51-DC53C13C80A3}"/>
              </a:ext>
            </a:extLst>
          </p:cNvPr>
          <p:cNvSpPr/>
          <p:nvPr/>
        </p:nvSpPr>
        <p:spPr>
          <a:xfrm>
            <a:off x="2268538" y="4581525"/>
            <a:ext cx="4319587" cy="647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Appetite driven eating</a:t>
            </a:r>
          </a:p>
        </p:txBody>
      </p:sp>
      <p:sp>
        <p:nvSpPr>
          <p:cNvPr id="9" name="Rounded Rectangle 8">
            <a:extLst>
              <a:ext uri="{FF2B5EF4-FFF2-40B4-BE49-F238E27FC236}">
                <a16:creationId xmlns:a16="http://schemas.microsoft.com/office/drawing/2014/main" id="{C11F3013-0FD6-41E6-AFCA-915FC88E2DBC}"/>
              </a:ext>
            </a:extLst>
          </p:cNvPr>
          <p:cNvSpPr/>
          <p:nvPr/>
        </p:nvSpPr>
        <p:spPr>
          <a:xfrm>
            <a:off x="2268538" y="5589588"/>
            <a:ext cx="4319587" cy="5524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dirty="0"/>
              <a:t>Physically unpleasant, Appetite regulation disrupted, Violation of rules, neg. emotions</a:t>
            </a:r>
          </a:p>
        </p:txBody>
      </p:sp>
      <p:sp>
        <p:nvSpPr>
          <p:cNvPr id="14" name="Down Arrow 13">
            <a:extLst>
              <a:ext uri="{FF2B5EF4-FFF2-40B4-BE49-F238E27FC236}">
                <a16:creationId xmlns:a16="http://schemas.microsoft.com/office/drawing/2014/main" id="{57D4D4EB-422B-483C-AA80-9C66BF1225B9}"/>
              </a:ext>
            </a:extLst>
          </p:cNvPr>
          <p:cNvSpPr/>
          <p:nvPr/>
        </p:nvSpPr>
        <p:spPr>
          <a:xfrm>
            <a:off x="4356100" y="1593850"/>
            <a:ext cx="46038" cy="215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6" name="Down Arrow 15">
            <a:extLst>
              <a:ext uri="{FF2B5EF4-FFF2-40B4-BE49-F238E27FC236}">
                <a16:creationId xmlns:a16="http://schemas.microsoft.com/office/drawing/2014/main" id="{C9331BDC-BA98-4051-9124-0601C48B29C0}"/>
              </a:ext>
            </a:extLst>
          </p:cNvPr>
          <p:cNvSpPr/>
          <p:nvPr/>
        </p:nvSpPr>
        <p:spPr>
          <a:xfrm>
            <a:off x="4356100" y="2349500"/>
            <a:ext cx="46038" cy="215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7" name="Down Arrow 16">
            <a:extLst>
              <a:ext uri="{FF2B5EF4-FFF2-40B4-BE49-F238E27FC236}">
                <a16:creationId xmlns:a16="http://schemas.microsoft.com/office/drawing/2014/main" id="{C781EC9D-FA1B-4B9F-B546-932C1093F3BE}"/>
              </a:ext>
            </a:extLst>
          </p:cNvPr>
          <p:cNvSpPr/>
          <p:nvPr/>
        </p:nvSpPr>
        <p:spPr>
          <a:xfrm>
            <a:off x="4367213" y="3284538"/>
            <a:ext cx="71437" cy="2889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8" name="Down Arrow 17">
            <a:extLst>
              <a:ext uri="{FF2B5EF4-FFF2-40B4-BE49-F238E27FC236}">
                <a16:creationId xmlns:a16="http://schemas.microsoft.com/office/drawing/2014/main" id="{4A6ED599-05DB-49B0-9CAD-7EC6E10B92B0}"/>
              </a:ext>
            </a:extLst>
          </p:cNvPr>
          <p:cNvSpPr/>
          <p:nvPr/>
        </p:nvSpPr>
        <p:spPr>
          <a:xfrm>
            <a:off x="4427538" y="4292600"/>
            <a:ext cx="46037" cy="215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9" name="Down Arrow 18">
            <a:extLst>
              <a:ext uri="{FF2B5EF4-FFF2-40B4-BE49-F238E27FC236}">
                <a16:creationId xmlns:a16="http://schemas.microsoft.com/office/drawing/2014/main" id="{EFF72F72-1270-4286-86D4-F56F4B30B669}"/>
              </a:ext>
            </a:extLst>
          </p:cNvPr>
          <p:cNvSpPr/>
          <p:nvPr/>
        </p:nvSpPr>
        <p:spPr>
          <a:xfrm>
            <a:off x="4356100" y="5300663"/>
            <a:ext cx="46038" cy="215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0" name="Rounded Rectangle 19">
            <a:extLst>
              <a:ext uri="{FF2B5EF4-FFF2-40B4-BE49-F238E27FC236}">
                <a16:creationId xmlns:a16="http://schemas.microsoft.com/office/drawing/2014/main" id="{C931A0BC-9E64-492E-A052-923990D24854}"/>
              </a:ext>
            </a:extLst>
          </p:cNvPr>
          <p:cNvSpPr/>
          <p:nvPr/>
        </p:nvSpPr>
        <p:spPr>
          <a:xfrm>
            <a:off x="7019925" y="1557338"/>
            <a:ext cx="1584325" cy="9350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Focus on detail of food rigidity </a:t>
            </a:r>
          </a:p>
        </p:txBody>
      </p:sp>
      <p:sp>
        <p:nvSpPr>
          <p:cNvPr id="21" name="Rounded Rectangle 20">
            <a:extLst>
              <a:ext uri="{FF2B5EF4-FFF2-40B4-BE49-F238E27FC236}">
                <a16:creationId xmlns:a16="http://schemas.microsoft.com/office/drawing/2014/main" id="{FB96F505-65D4-4F0D-BA60-4850F2B6392D}"/>
              </a:ext>
            </a:extLst>
          </p:cNvPr>
          <p:cNvSpPr/>
          <p:nvPr/>
        </p:nvSpPr>
        <p:spPr>
          <a:xfrm>
            <a:off x="7092950" y="2924175"/>
            <a:ext cx="1582738" cy="936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High anxiety</a:t>
            </a:r>
          </a:p>
        </p:txBody>
      </p:sp>
      <p:sp>
        <p:nvSpPr>
          <p:cNvPr id="22" name="Rounded Rectangle 21">
            <a:extLst>
              <a:ext uri="{FF2B5EF4-FFF2-40B4-BE49-F238E27FC236}">
                <a16:creationId xmlns:a16="http://schemas.microsoft.com/office/drawing/2014/main" id="{C2EC44B1-9295-4912-BC51-F14A675900B2}"/>
              </a:ext>
            </a:extLst>
          </p:cNvPr>
          <p:cNvSpPr/>
          <p:nvPr/>
        </p:nvSpPr>
        <p:spPr>
          <a:xfrm>
            <a:off x="250825" y="1557338"/>
            <a:ext cx="1584325" cy="9350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Alienation of social norms</a:t>
            </a:r>
          </a:p>
        </p:txBody>
      </p:sp>
      <p:sp>
        <p:nvSpPr>
          <p:cNvPr id="23" name="Rounded Rectangle 22">
            <a:extLst>
              <a:ext uri="{FF2B5EF4-FFF2-40B4-BE49-F238E27FC236}">
                <a16:creationId xmlns:a16="http://schemas.microsoft.com/office/drawing/2014/main" id="{5D2EC143-0EAC-451A-9B6E-162CC9F0E728}"/>
              </a:ext>
            </a:extLst>
          </p:cNvPr>
          <p:cNvSpPr/>
          <p:nvPr/>
        </p:nvSpPr>
        <p:spPr>
          <a:xfrm>
            <a:off x="250825" y="5373688"/>
            <a:ext cx="1584325" cy="7683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Others enforce eating</a:t>
            </a:r>
          </a:p>
        </p:txBody>
      </p:sp>
      <p:cxnSp>
        <p:nvCxnSpPr>
          <p:cNvPr id="25" name="Straight Arrow Connector 24">
            <a:extLst>
              <a:ext uri="{FF2B5EF4-FFF2-40B4-BE49-F238E27FC236}">
                <a16:creationId xmlns:a16="http://schemas.microsoft.com/office/drawing/2014/main" id="{790EAF25-910A-4555-98F1-3606169AE80A}"/>
              </a:ext>
            </a:extLst>
          </p:cNvPr>
          <p:cNvCxnSpPr>
            <a:stCxn id="5" idx="1"/>
            <a:endCxn id="22" idx="3"/>
          </p:cNvCxnSpPr>
          <p:nvPr/>
        </p:nvCxnSpPr>
        <p:spPr>
          <a:xfrm flipH="1" flipV="1">
            <a:off x="1835150" y="2025650"/>
            <a:ext cx="433388" cy="841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9E13E97-E01E-4A12-9889-7A603D85F1F4}"/>
              </a:ext>
            </a:extLst>
          </p:cNvPr>
          <p:cNvCxnSpPr/>
          <p:nvPr/>
        </p:nvCxnSpPr>
        <p:spPr>
          <a:xfrm>
            <a:off x="1042988" y="2565400"/>
            <a:ext cx="0" cy="266382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BCB5240-EE96-4EE3-AAC4-3E68ED6A7D10}"/>
              </a:ext>
            </a:extLst>
          </p:cNvPr>
          <p:cNvCxnSpPr/>
          <p:nvPr/>
        </p:nvCxnSpPr>
        <p:spPr>
          <a:xfrm>
            <a:off x="1908175" y="5876925"/>
            <a:ext cx="28733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Left Arrow 29">
            <a:extLst>
              <a:ext uri="{FF2B5EF4-FFF2-40B4-BE49-F238E27FC236}">
                <a16:creationId xmlns:a16="http://schemas.microsoft.com/office/drawing/2014/main" id="{BFF7CAAD-014D-4421-BF57-06DF347F77CC}"/>
              </a:ext>
            </a:extLst>
          </p:cNvPr>
          <p:cNvSpPr/>
          <p:nvPr/>
        </p:nvSpPr>
        <p:spPr>
          <a:xfrm>
            <a:off x="6659563" y="1989138"/>
            <a:ext cx="288925" cy="7143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cxnSp>
        <p:nvCxnSpPr>
          <p:cNvPr id="32" name="Straight Arrow Connector 31">
            <a:extLst>
              <a:ext uri="{FF2B5EF4-FFF2-40B4-BE49-F238E27FC236}">
                <a16:creationId xmlns:a16="http://schemas.microsoft.com/office/drawing/2014/main" id="{45BA0A35-6E1B-4AA1-BA3D-1630A2D4C817}"/>
              </a:ext>
            </a:extLst>
          </p:cNvPr>
          <p:cNvCxnSpPr/>
          <p:nvPr/>
        </p:nvCxnSpPr>
        <p:spPr>
          <a:xfrm flipV="1">
            <a:off x="7812088" y="2565400"/>
            <a:ext cx="0" cy="2873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hape 37">
            <a:extLst>
              <a:ext uri="{FF2B5EF4-FFF2-40B4-BE49-F238E27FC236}">
                <a16:creationId xmlns:a16="http://schemas.microsoft.com/office/drawing/2014/main" id="{207FE772-0CD8-4662-96DD-F02282E86396}"/>
              </a:ext>
            </a:extLst>
          </p:cNvPr>
          <p:cNvCxnSpPr>
            <a:stCxn id="9" idx="3"/>
          </p:cNvCxnSpPr>
          <p:nvPr/>
        </p:nvCxnSpPr>
        <p:spPr>
          <a:xfrm flipV="1">
            <a:off x="6588125" y="3933825"/>
            <a:ext cx="1296988" cy="1931988"/>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Elbow Connector 39">
            <a:extLst>
              <a:ext uri="{FF2B5EF4-FFF2-40B4-BE49-F238E27FC236}">
                <a16:creationId xmlns:a16="http://schemas.microsoft.com/office/drawing/2014/main" id="{E93D71FD-FDCD-48F4-83A8-BA50B6C14DCB}"/>
              </a:ext>
            </a:extLst>
          </p:cNvPr>
          <p:cNvCxnSpPr/>
          <p:nvPr/>
        </p:nvCxnSpPr>
        <p:spPr>
          <a:xfrm rot="5400000" flipH="1" flipV="1">
            <a:off x="7020719" y="3429794"/>
            <a:ext cx="2376488" cy="6477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Elbow Connector 42">
            <a:extLst>
              <a:ext uri="{FF2B5EF4-FFF2-40B4-BE49-F238E27FC236}">
                <a16:creationId xmlns:a16="http://schemas.microsoft.com/office/drawing/2014/main" id="{A497FF80-D001-4251-AFBD-BE8C076ADECD}"/>
              </a:ext>
            </a:extLst>
          </p:cNvPr>
          <p:cNvCxnSpPr/>
          <p:nvPr/>
        </p:nvCxnSpPr>
        <p:spPr>
          <a:xfrm rot="16200000" flipV="1">
            <a:off x="5400675" y="2384426"/>
            <a:ext cx="3743325" cy="122555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53273" name="TextBox 43">
            <a:extLst>
              <a:ext uri="{FF2B5EF4-FFF2-40B4-BE49-F238E27FC236}">
                <a16:creationId xmlns:a16="http://schemas.microsoft.com/office/drawing/2014/main" id="{4C9B2F9C-560E-44D7-9EEC-377B8A64D4DE}"/>
              </a:ext>
            </a:extLst>
          </p:cNvPr>
          <p:cNvSpPr txBox="1">
            <a:spLocks noChangeArrowheads="1"/>
          </p:cNvSpPr>
          <p:nvPr/>
        </p:nvSpPr>
        <p:spPr bwMode="auto">
          <a:xfrm>
            <a:off x="0" y="188913"/>
            <a:ext cx="5937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a:latin typeface="Calibri" panose="020F0502020204030204" pitchFamily="34" charset="0"/>
              </a:rPr>
              <a:t>    </a:t>
            </a:r>
            <a:r>
              <a:rPr lang="en-GB" altLang="en-US" sz="2800" b="1">
                <a:latin typeface="Calibri" panose="020F0502020204030204" pitchFamily="34" charset="0"/>
              </a:rPr>
              <a:t>Factors maintaining under-eating</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6">
            <a:extLst>
              <a:ext uri="{FF2B5EF4-FFF2-40B4-BE49-F238E27FC236}">
                <a16:creationId xmlns:a16="http://schemas.microsoft.com/office/drawing/2014/main" id="{1E177ECE-2589-4779-BEE2-B55E3A269DDE}"/>
              </a:ext>
            </a:extLst>
          </p:cNvPr>
          <p:cNvSpPr>
            <a:spLocks noGrp="1"/>
          </p:cNvSpPr>
          <p:nvPr>
            <p:ph type="title"/>
          </p:nvPr>
        </p:nvSpPr>
        <p:spPr bwMode="auto">
          <a:xfrm>
            <a:off x="914400" y="900113"/>
            <a:ext cx="7772400" cy="874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b="1"/>
              <a:t>Psychological therapies</a:t>
            </a:r>
          </a:p>
        </p:txBody>
      </p:sp>
      <p:sp>
        <p:nvSpPr>
          <p:cNvPr id="55299" name="Content Placeholder 7">
            <a:extLst>
              <a:ext uri="{FF2B5EF4-FFF2-40B4-BE49-F238E27FC236}">
                <a16:creationId xmlns:a16="http://schemas.microsoft.com/office/drawing/2014/main" id="{2CEABA63-FDF3-484F-9DDF-9D22B8C23D4E}"/>
              </a:ext>
            </a:extLst>
          </p:cNvPr>
          <p:cNvSpPr>
            <a:spLocks noGrp="1"/>
          </p:cNvSpPr>
          <p:nvPr>
            <p:ph sz="quarter" idx="1"/>
          </p:nvPr>
        </p:nvSpPr>
        <p:spPr bwMode="auto">
          <a:xfrm>
            <a:off x="914400" y="1774825"/>
            <a:ext cx="7772400" cy="4244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GB" altLang="en-US" sz="2400"/>
              <a:t>Engagement with patient and family</a:t>
            </a:r>
          </a:p>
          <a:p>
            <a:r>
              <a:rPr lang="en-GB" altLang="en-US" sz="2400"/>
              <a:t>Motivational interviewing-assess readiness for change</a:t>
            </a:r>
          </a:p>
          <a:p>
            <a:r>
              <a:rPr lang="en-GB" altLang="en-US" sz="2400"/>
              <a:t>Support Step by Step recovery: relearn how to eat sufficient, flexibly with variety, socially with food set in context of bigger picture</a:t>
            </a:r>
          </a:p>
          <a:p>
            <a:r>
              <a:rPr lang="en-GB" altLang="en-US" sz="2400"/>
              <a:t>Family based therapy (Maudsley / Lock models)</a:t>
            </a:r>
          </a:p>
          <a:p>
            <a:r>
              <a:rPr lang="en-GB" altLang="en-US" sz="2400"/>
              <a:t>Individual therapies: CBT-ED, psychodynamic psychotherapy, cognitive analytic therapy</a:t>
            </a:r>
          </a:p>
          <a:p>
            <a:r>
              <a:rPr lang="en-GB" altLang="en-US" sz="2400"/>
              <a:t>Manage psychiatric comorbidities</a:t>
            </a:r>
          </a:p>
          <a:p>
            <a:endParaRPr lang="en-GB"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6ADF7FD9-1177-48B4-94E8-DDF3398FA13F}"/>
              </a:ext>
            </a:extLst>
          </p:cNvPr>
          <p:cNvSpPr>
            <a:spLocks noGrp="1"/>
          </p:cNvSpPr>
          <p:nvPr>
            <p:ph type="title"/>
          </p:nvPr>
        </p:nvSpPr>
        <p:spPr bwMode="auto">
          <a:xfrm>
            <a:off x="504825" y="1050925"/>
            <a:ext cx="8475663" cy="873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GB" altLang="en-US" sz="3000" b="1"/>
              <a:t>Changes in DSM V classification: 2013</a:t>
            </a:r>
          </a:p>
        </p:txBody>
      </p:sp>
      <p:sp>
        <p:nvSpPr>
          <p:cNvPr id="3" name="Content Placeholder 2">
            <a:extLst>
              <a:ext uri="{FF2B5EF4-FFF2-40B4-BE49-F238E27FC236}">
                <a16:creationId xmlns:a16="http://schemas.microsoft.com/office/drawing/2014/main" id="{83F01790-03BA-4818-9C89-4B985C8C81B8}"/>
              </a:ext>
            </a:extLst>
          </p:cNvPr>
          <p:cNvSpPr>
            <a:spLocks noGrp="1"/>
          </p:cNvSpPr>
          <p:nvPr>
            <p:ph sz="quarter" idx="1"/>
          </p:nvPr>
        </p:nvSpPr>
        <p:spPr>
          <a:xfrm>
            <a:off x="287338" y="2155825"/>
            <a:ext cx="8597900" cy="3863975"/>
          </a:xfrm>
        </p:spPr>
        <p:txBody>
          <a:bodyPr>
            <a:normAutofit fontScale="62500" lnSpcReduction="20000"/>
          </a:bodyPr>
          <a:lstStyle/>
          <a:p>
            <a:pPr>
              <a:buFont typeface="Arial" charset="0"/>
              <a:buChar char="•"/>
              <a:defRPr/>
            </a:pPr>
            <a:r>
              <a:rPr lang="en-GB" dirty="0"/>
              <a:t>The merging of feeding and eating disorders into a single grouping with categories applicable across age groups</a:t>
            </a:r>
          </a:p>
          <a:p>
            <a:pPr>
              <a:buFont typeface="Arial" charset="0"/>
              <a:buChar char="•"/>
              <a:defRPr/>
            </a:pPr>
            <a:r>
              <a:rPr lang="en-GB" dirty="0"/>
              <a:t>Diagnosis can be made on the basis of behaviours (e.g. parental report of excessive exercise) that indicate fear of weight gain or other underlying fears or beliefs</a:t>
            </a:r>
          </a:p>
          <a:p>
            <a:pPr>
              <a:buFont typeface="Arial" charset="0"/>
              <a:buChar char="•"/>
              <a:defRPr/>
            </a:pPr>
            <a:r>
              <a:rPr lang="en-GB" dirty="0"/>
              <a:t>Broadening of the criteria for the diagnosis of anorexia nervosa and removing the requirement for amenorrhoea</a:t>
            </a:r>
          </a:p>
          <a:p>
            <a:pPr>
              <a:buFont typeface="Arial" charset="0"/>
              <a:buChar char="•"/>
              <a:defRPr/>
            </a:pPr>
            <a:r>
              <a:rPr lang="en-GB" dirty="0"/>
              <a:t>Inclusion of binge eating disorder as a specific category defined by subjective or objective binge eating in the absence of regular compensatory behaviour</a:t>
            </a:r>
          </a:p>
          <a:p>
            <a:pPr>
              <a:buFont typeface="Arial" charset="0"/>
              <a:buChar char="•"/>
              <a:defRPr/>
            </a:pPr>
            <a:r>
              <a:rPr lang="en-GB" dirty="0"/>
              <a:t>Introduction of a newer term, ‘avoidant/restrictive food intake disorder’ (ARFID), to classify restricted food intake in children or adults that is not accompanied by psychopathology related to body weight and shape (Bryant-Waugh 2010).</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BAAAFF26-9314-4156-B2D1-62CAC37AF62A}"/>
              </a:ext>
            </a:extLst>
          </p:cNvPr>
          <p:cNvSpPr>
            <a:spLocks noGrp="1"/>
          </p:cNvSpPr>
          <p:nvPr>
            <p:ph type="title"/>
          </p:nvPr>
        </p:nvSpPr>
        <p:spPr bwMode="auto">
          <a:xfrm>
            <a:off x="914400" y="996950"/>
            <a:ext cx="7772400" cy="763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b="1"/>
              <a:t>Family based therapy: 1</a:t>
            </a:r>
          </a:p>
        </p:txBody>
      </p:sp>
      <p:sp>
        <p:nvSpPr>
          <p:cNvPr id="3" name="Content Placeholder 2">
            <a:extLst>
              <a:ext uri="{FF2B5EF4-FFF2-40B4-BE49-F238E27FC236}">
                <a16:creationId xmlns:a16="http://schemas.microsoft.com/office/drawing/2014/main" id="{0BE68CF3-115B-4B32-86ED-B91BEB6E4DFD}"/>
              </a:ext>
            </a:extLst>
          </p:cNvPr>
          <p:cNvSpPr>
            <a:spLocks noGrp="1"/>
          </p:cNvSpPr>
          <p:nvPr>
            <p:ph sz="quarter" idx="1"/>
          </p:nvPr>
        </p:nvSpPr>
        <p:spPr>
          <a:xfrm>
            <a:off x="914400" y="1951038"/>
            <a:ext cx="7772400" cy="4068762"/>
          </a:xfrm>
        </p:spPr>
        <p:txBody>
          <a:bodyPr>
            <a:normAutofit fontScale="85000" lnSpcReduction="20000"/>
          </a:bodyPr>
          <a:lstStyle/>
          <a:p>
            <a:pPr>
              <a:buFont typeface="Arial" charset="0"/>
              <a:buChar char="•"/>
              <a:defRPr/>
            </a:pPr>
            <a:r>
              <a:rPr lang="en-US" sz="2800" dirty="0"/>
              <a:t>Family-Based Therapy (FBT) grew out of the work of </a:t>
            </a:r>
            <a:r>
              <a:rPr lang="en-US" sz="2800" dirty="0" err="1"/>
              <a:t>Minuchin</a:t>
            </a:r>
            <a:r>
              <a:rPr lang="en-US" sz="2800" dirty="0"/>
              <a:t> and has been developed at the </a:t>
            </a:r>
            <a:r>
              <a:rPr lang="en-US" sz="2800" dirty="0" err="1"/>
              <a:t>Maudsley</a:t>
            </a:r>
            <a:r>
              <a:rPr lang="en-US" sz="2800" dirty="0"/>
              <a:t> Institute in London</a:t>
            </a:r>
          </a:p>
          <a:p>
            <a:pPr>
              <a:buFont typeface="Arial" charset="0"/>
              <a:buChar char="•"/>
              <a:defRPr/>
            </a:pPr>
            <a:r>
              <a:rPr lang="en-US" sz="2800" dirty="0"/>
              <a:t>A problem-focused therapy that aims to change behavior through unified parental action.  </a:t>
            </a:r>
          </a:p>
          <a:p>
            <a:pPr>
              <a:buFont typeface="Arial" charset="0"/>
              <a:buChar char="•"/>
              <a:defRPr/>
            </a:pPr>
            <a:r>
              <a:rPr lang="en-US" sz="2800" dirty="0"/>
              <a:t>The family in FBT is not viewed as the cause of the disorder but rather as a positive resource in the adolescent</a:t>
            </a:r>
            <a:r>
              <a:rPr lang="ja-JP" altLang="en-US" sz="2800" dirty="0"/>
              <a:t>’</a:t>
            </a:r>
            <a:r>
              <a:rPr lang="en-US" altLang="ja-JP" sz="2800" dirty="0"/>
              <a:t>s weight restoration and return to normal eating and health.  </a:t>
            </a:r>
          </a:p>
          <a:p>
            <a:pPr>
              <a:buFont typeface="Arial" charset="0"/>
              <a:buChar char="•"/>
              <a:defRPr/>
            </a:pPr>
            <a:r>
              <a:rPr lang="en-US" sz="2800" dirty="0"/>
              <a:t>FBT takes no stance on disease etiology and tries instead to separate the pathology of AN from the adolescent herself.  </a:t>
            </a:r>
          </a:p>
          <a:p>
            <a:pPr>
              <a:buFont typeface="Arial" charset="0"/>
              <a:buChar char="•"/>
              <a:defRPr/>
            </a:pPr>
            <a:endParaRPr lang="en-GB"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F424DDD0-8818-421F-A03B-4053C68E92D1}"/>
              </a:ext>
            </a:extLst>
          </p:cNvPr>
          <p:cNvSpPr>
            <a:spLocks noGrp="1"/>
          </p:cNvSpPr>
          <p:nvPr>
            <p:ph type="title"/>
          </p:nvPr>
        </p:nvSpPr>
        <p:spPr bwMode="auto">
          <a:xfrm>
            <a:off x="914400" y="968375"/>
            <a:ext cx="7772400" cy="682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600" b="1"/>
              <a:t>Family based therapy:2</a:t>
            </a:r>
          </a:p>
        </p:txBody>
      </p:sp>
      <p:sp>
        <p:nvSpPr>
          <p:cNvPr id="3" name="Content Placeholder 2">
            <a:extLst>
              <a:ext uri="{FF2B5EF4-FFF2-40B4-BE49-F238E27FC236}">
                <a16:creationId xmlns:a16="http://schemas.microsoft.com/office/drawing/2014/main" id="{F063D809-5500-4B84-996E-C24AB234ED8E}"/>
              </a:ext>
            </a:extLst>
          </p:cNvPr>
          <p:cNvSpPr>
            <a:spLocks noGrp="1"/>
          </p:cNvSpPr>
          <p:nvPr>
            <p:ph sz="quarter" idx="1"/>
          </p:nvPr>
        </p:nvSpPr>
        <p:spPr>
          <a:xfrm>
            <a:off x="914400" y="1774825"/>
            <a:ext cx="7772400" cy="4244975"/>
          </a:xfrm>
        </p:spPr>
        <p:txBody>
          <a:bodyPr>
            <a:normAutofit fontScale="62500" lnSpcReduction="20000"/>
          </a:bodyPr>
          <a:lstStyle/>
          <a:p>
            <a:pPr>
              <a:buFont typeface="Arial" charset="0"/>
              <a:buChar char="•"/>
              <a:defRPr/>
            </a:pPr>
            <a:r>
              <a:rPr lang="en-US" sz="2800" dirty="0"/>
              <a:t>FBT focuses on family strengths </a:t>
            </a:r>
          </a:p>
          <a:p>
            <a:pPr>
              <a:buFont typeface="Arial" charset="0"/>
              <a:buChar char="•"/>
              <a:defRPr/>
            </a:pPr>
            <a:r>
              <a:rPr lang="en-US" sz="2800" dirty="0"/>
              <a:t>The first phase of treatment  - “</a:t>
            </a:r>
            <a:r>
              <a:rPr lang="en-US" sz="2800" dirty="0" err="1"/>
              <a:t>Yp</a:t>
            </a:r>
            <a:r>
              <a:rPr lang="en-US" sz="2800" dirty="0"/>
              <a:t> is too ill to make safe decisions about eating, parents are taking responsibility for this”</a:t>
            </a:r>
          </a:p>
          <a:p>
            <a:pPr>
              <a:buFont typeface="Arial" charset="0"/>
              <a:buChar char="•"/>
              <a:defRPr/>
            </a:pPr>
            <a:r>
              <a:rPr lang="en-US" sz="2800" dirty="0"/>
              <a:t>The second phase begins when the child has reached 90% of ideal body weight and is eating without much resistance; at this point the parents are supported in returning the responsibility for their child</a:t>
            </a:r>
            <a:r>
              <a:rPr lang="ja-JP" altLang="en-US" sz="2800" dirty="0"/>
              <a:t>’</a:t>
            </a:r>
            <a:r>
              <a:rPr lang="en-US" altLang="ja-JP" sz="2800" dirty="0"/>
              <a:t>s eating back to the child.  </a:t>
            </a:r>
          </a:p>
          <a:p>
            <a:pPr>
              <a:buFont typeface="Arial" charset="0"/>
              <a:buChar char="•"/>
              <a:defRPr/>
            </a:pPr>
            <a:r>
              <a:rPr lang="en-US" sz="2800" dirty="0"/>
              <a:t>The final phase generally begins when the adolescent has achieved a healthy weight for age and height and focuses on the general issues of adolescent development and how the Eating Disorder affected this process. </a:t>
            </a:r>
          </a:p>
          <a:p>
            <a:pPr>
              <a:buFont typeface="Arial" charset="0"/>
              <a:buChar char="•"/>
              <a:defRPr/>
            </a:pPr>
            <a:r>
              <a:rPr lang="en-US" sz="2800" dirty="0"/>
              <a:t>FBT, or the so-called </a:t>
            </a:r>
            <a:r>
              <a:rPr lang="ja-JP" altLang="en-US" sz="2800" dirty="0"/>
              <a:t>“</a:t>
            </a:r>
            <a:r>
              <a:rPr lang="en-US" altLang="ja-JP" sz="2800" dirty="0" err="1"/>
              <a:t>Maudsley</a:t>
            </a:r>
            <a:r>
              <a:rPr lang="en-US" altLang="ja-JP" sz="2800" dirty="0"/>
              <a:t> Method,</a:t>
            </a:r>
            <a:r>
              <a:rPr lang="ja-JP" altLang="en-US" sz="2800" dirty="0"/>
              <a:t>”</a:t>
            </a:r>
            <a:r>
              <a:rPr lang="en-US" altLang="ja-JP" sz="2800" dirty="0"/>
              <a:t> has been shown effective in 50 – 75% of adolescents, who in randomized trials achieved weight restoration by the end of treatment and maintained it for up to five years.  In one trial of adolescents with a short history of illness, the response rate reached 90% (</a:t>
            </a:r>
            <a:r>
              <a:rPr lang="en-US" altLang="ja-JP" sz="2800" dirty="0" err="1"/>
              <a:t>Eisler</a:t>
            </a:r>
            <a:r>
              <a:rPr lang="en-US" altLang="ja-JP" sz="2800" dirty="0"/>
              <a:t> et al, 1997). </a:t>
            </a:r>
            <a:endParaRPr lang="en-US" sz="2800" dirty="0"/>
          </a:p>
          <a:p>
            <a:pPr marL="0" indent="0">
              <a:buFont typeface="Arial" charset="0"/>
              <a:buNone/>
              <a:defRPr/>
            </a:pPr>
            <a:endParaRPr lang="en-GB"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FA636E86-0514-42E8-9F0E-992CB6662D5B}"/>
              </a:ext>
            </a:extLst>
          </p:cNvPr>
          <p:cNvSpPr>
            <a:spLocks noGrp="1"/>
          </p:cNvSpPr>
          <p:nvPr>
            <p:ph type="title"/>
          </p:nvPr>
        </p:nvSpPr>
        <p:spPr bwMode="auto">
          <a:xfrm>
            <a:off x="914400" y="1036638"/>
            <a:ext cx="7772400" cy="833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b="1"/>
              <a:t>Medication</a:t>
            </a:r>
          </a:p>
        </p:txBody>
      </p:sp>
      <p:sp>
        <p:nvSpPr>
          <p:cNvPr id="59395" name="Content Placeholder 2">
            <a:extLst>
              <a:ext uri="{FF2B5EF4-FFF2-40B4-BE49-F238E27FC236}">
                <a16:creationId xmlns:a16="http://schemas.microsoft.com/office/drawing/2014/main" id="{6E6C73DA-9DDD-46E4-B17D-32BD18240F06}"/>
              </a:ext>
            </a:extLst>
          </p:cNvPr>
          <p:cNvSpPr>
            <a:spLocks noGrp="1"/>
          </p:cNvSpPr>
          <p:nvPr>
            <p:ph sz="quarter" idx="1"/>
          </p:nvPr>
        </p:nvSpPr>
        <p:spPr bwMode="auto">
          <a:xfrm>
            <a:off x="914400" y="1870075"/>
            <a:ext cx="777240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GB" altLang="en-US" sz="2400"/>
              <a:t>Evidence mainly comes from studies in adults</a:t>
            </a:r>
          </a:p>
          <a:p>
            <a:r>
              <a:rPr lang="en-GB" altLang="en-US" sz="2400"/>
              <a:t>The evidence for use of medication in the treatment of childhood-onset eating disorders is limited, and the evidence for effectiveness is weak across the age range:</a:t>
            </a:r>
          </a:p>
          <a:p>
            <a:r>
              <a:rPr lang="en-GB" altLang="en-US" sz="2400"/>
              <a:t>Atypical antipsychotics – beware cardiovascular risk. Used in high risk AN eg aggressively refusing refeeding requiring restraint</a:t>
            </a:r>
          </a:p>
          <a:p>
            <a:r>
              <a:rPr lang="en-GB" altLang="en-US" sz="2400"/>
              <a:t>Selective serotonin reuptake inhibitors (SSRIs) – not effective at low weight</a:t>
            </a:r>
          </a:p>
          <a:p>
            <a:endParaRPr lang="en-GB" altLang="en-US" sz="24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4311D818-4CB1-48F3-A52E-740427DBB292}"/>
              </a:ext>
            </a:extLst>
          </p:cNvPr>
          <p:cNvSpPr>
            <a:spLocks noGrp="1"/>
          </p:cNvSpPr>
          <p:nvPr>
            <p:ph type="title"/>
          </p:nvPr>
        </p:nvSpPr>
        <p:spPr bwMode="auto">
          <a:xfrm>
            <a:off x="914400" y="955675"/>
            <a:ext cx="7772400" cy="887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b="1"/>
              <a:t>Bulimia Nervosa</a:t>
            </a:r>
          </a:p>
        </p:txBody>
      </p:sp>
      <p:sp>
        <p:nvSpPr>
          <p:cNvPr id="3" name="Content Placeholder 2">
            <a:extLst>
              <a:ext uri="{FF2B5EF4-FFF2-40B4-BE49-F238E27FC236}">
                <a16:creationId xmlns:a16="http://schemas.microsoft.com/office/drawing/2014/main" id="{932A5FA6-0C38-4CC5-AE62-75EF5CFF4F8C}"/>
              </a:ext>
            </a:extLst>
          </p:cNvPr>
          <p:cNvSpPr>
            <a:spLocks noGrp="1"/>
          </p:cNvSpPr>
          <p:nvPr>
            <p:ph idx="1"/>
          </p:nvPr>
        </p:nvSpPr>
        <p:spPr>
          <a:xfrm>
            <a:off x="914400" y="1843088"/>
            <a:ext cx="7772400" cy="4176712"/>
          </a:xfrm>
        </p:spPr>
        <p:txBody>
          <a:bodyPr>
            <a:normAutofit fontScale="62500" lnSpcReduction="20000"/>
          </a:bodyPr>
          <a:lstStyle/>
          <a:p>
            <a:pPr>
              <a:buFont typeface="Arial" charset="0"/>
              <a:buChar char="•"/>
              <a:defRPr/>
            </a:pPr>
            <a:r>
              <a:rPr lang="en-GB" sz="3400" dirty="0"/>
              <a:t>An episode of binge-eating is characterized by both of the following: eating, in a discrete period of time, an amount of food that is definitely larger than most people would eat during a similar period of time and under similar circumstances</a:t>
            </a:r>
          </a:p>
          <a:p>
            <a:pPr>
              <a:buFont typeface="Arial" charset="0"/>
              <a:buChar char="•"/>
              <a:defRPr/>
            </a:pPr>
            <a:r>
              <a:rPr lang="en-GB" sz="3400" dirty="0"/>
              <a:t>Sense of lack of control over eating during the episode (e.g. a feeling that one cannot stop eating or control what or how much one is eating).</a:t>
            </a:r>
          </a:p>
          <a:p>
            <a:pPr>
              <a:buFont typeface="Arial" charset="0"/>
              <a:buChar char="•"/>
              <a:defRPr/>
            </a:pPr>
            <a:r>
              <a:rPr lang="en-GB" sz="3400" dirty="0"/>
              <a:t>Taking extreme measures for controlling shape or weight (e.g. self-induced vomiting, misuse of laxatives or diuretics, over-exercising and intense dieting or fasting).</a:t>
            </a:r>
          </a:p>
          <a:p>
            <a:pPr>
              <a:buFont typeface="Arial" charset="0"/>
              <a:buChar char="•"/>
              <a:defRPr/>
            </a:pPr>
            <a:r>
              <a:rPr lang="en-GB" sz="3400" dirty="0"/>
              <a:t>Extremely concerned about their shape or weight.</a:t>
            </a:r>
          </a:p>
          <a:p>
            <a:pPr marL="342900" lvl="1" indent="-342900">
              <a:buFont typeface="Arial" panose="020B0604020202020204" pitchFamily="34" charset="0"/>
              <a:buChar char="•"/>
              <a:defRPr/>
            </a:pPr>
            <a:r>
              <a:rPr lang="en-US" sz="3400" dirty="0"/>
              <a:t>The binge eating and inappropriate compensatory behaviors both occur, on average, at least twice a week for 3 months.</a:t>
            </a:r>
          </a:p>
          <a:p>
            <a:pPr>
              <a:buFont typeface="Arial" charset="0"/>
              <a:buChar char="•"/>
              <a:defRPr/>
            </a:pPr>
            <a:endParaRPr lang="en-GB"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FE1B4B02-F8B7-49B5-B4BA-FA12E280F511}"/>
              </a:ext>
            </a:extLst>
          </p:cNvPr>
          <p:cNvSpPr>
            <a:spLocks noGrp="1"/>
          </p:cNvSpPr>
          <p:nvPr>
            <p:ph type="title"/>
          </p:nvPr>
        </p:nvSpPr>
        <p:spPr bwMode="auto">
          <a:xfrm>
            <a:off x="914400" y="1023938"/>
            <a:ext cx="7772400" cy="682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b="1"/>
              <a:t>BN: characteristics</a:t>
            </a:r>
          </a:p>
        </p:txBody>
      </p:sp>
      <p:sp>
        <p:nvSpPr>
          <p:cNvPr id="3" name="Content Placeholder 2">
            <a:extLst>
              <a:ext uri="{FF2B5EF4-FFF2-40B4-BE49-F238E27FC236}">
                <a16:creationId xmlns:a16="http://schemas.microsoft.com/office/drawing/2014/main" id="{ABAD3E5E-F6E8-44B0-B432-EF85069F69E6}"/>
              </a:ext>
            </a:extLst>
          </p:cNvPr>
          <p:cNvSpPr>
            <a:spLocks noGrp="1"/>
          </p:cNvSpPr>
          <p:nvPr>
            <p:ph idx="1"/>
          </p:nvPr>
        </p:nvSpPr>
        <p:spPr>
          <a:xfrm>
            <a:off x="914400" y="1855788"/>
            <a:ext cx="7772400" cy="4271962"/>
          </a:xfrm>
        </p:spPr>
        <p:txBody>
          <a:bodyPr>
            <a:normAutofit fontScale="92500" lnSpcReduction="10000"/>
          </a:bodyPr>
          <a:lstStyle/>
          <a:p>
            <a:pPr>
              <a:lnSpc>
                <a:spcPct val="90000"/>
              </a:lnSpc>
              <a:buFont typeface="Arial" charset="0"/>
              <a:buChar char="•"/>
              <a:defRPr/>
            </a:pPr>
            <a:r>
              <a:rPr lang="en-US" sz="2600" dirty="0"/>
              <a:t>Frequent episodes of binge eating, during which they consume a large amount of food within a short period of time</a:t>
            </a:r>
          </a:p>
          <a:p>
            <a:pPr>
              <a:lnSpc>
                <a:spcPct val="90000"/>
              </a:lnSpc>
              <a:buFont typeface="Arial" charset="0"/>
              <a:buChar char="•"/>
              <a:defRPr/>
            </a:pPr>
            <a:r>
              <a:rPr lang="en-US" sz="2600" dirty="0"/>
              <a:t>Feels overwhelmed by the urge to binge and can only stop eating once it becomes too uncomfortable to eat any more</a:t>
            </a:r>
          </a:p>
          <a:p>
            <a:pPr>
              <a:lnSpc>
                <a:spcPct val="90000"/>
              </a:lnSpc>
              <a:buFont typeface="Arial" charset="0"/>
              <a:buChar char="•"/>
              <a:defRPr/>
            </a:pPr>
            <a:r>
              <a:rPr lang="en-US" sz="2600" dirty="0"/>
              <a:t>Feels guilty, anxious and depressed, because they have been unable to control their appetite any they fear weight gain</a:t>
            </a:r>
          </a:p>
          <a:p>
            <a:pPr>
              <a:lnSpc>
                <a:spcPct val="90000"/>
              </a:lnSpc>
              <a:buFont typeface="Arial" charset="0"/>
              <a:buChar char="•"/>
              <a:defRPr/>
            </a:pPr>
            <a:r>
              <a:rPr lang="en-US" sz="2600" dirty="0"/>
              <a:t>Tries to regain control by getting rid of the calories consumed ( the most common method is vomiting, but they might misuse laxatives, diuretics or appetite suppressants, fast or excessively exercise)</a:t>
            </a:r>
          </a:p>
          <a:p>
            <a:pPr>
              <a:buFont typeface="Arial" charset="0"/>
              <a:buChar char="•"/>
              <a:defRPr/>
            </a:pPr>
            <a:endParaRPr lang="en-GB"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6B7B8E-DAF7-4318-82E1-71723AB175D4}"/>
              </a:ext>
            </a:extLst>
          </p:cNvPr>
          <p:cNvSpPr>
            <a:spLocks noGrp="1"/>
          </p:cNvSpPr>
          <p:nvPr>
            <p:ph type="title"/>
          </p:nvPr>
        </p:nvSpPr>
        <p:spPr>
          <a:xfrm>
            <a:off x="914400" y="914400"/>
            <a:ext cx="7772400" cy="614363"/>
          </a:xfrm>
        </p:spPr>
        <p:txBody>
          <a:bodyPr/>
          <a:lstStyle/>
          <a:p>
            <a:pPr>
              <a:defRPr/>
            </a:pPr>
            <a:r>
              <a:rPr lang="en-US" b="1" dirty="0">
                <a:latin typeface="+mn-lt"/>
              </a:rPr>
              <a:t>Anorexia vs. Bulimia</a:t>
            </a:r>
            <a:endParaRPr lang="en-GB" b="1" dirty="0">
              <a:latin typeface="+mn-lt"/>
            </a:endParaRPr>
          </a:p>
        </p:txBody>
      </p:sp>
      <p:sp>
        <p:nvSpPr>
          <p:cNvPr id="62467" name="Content Placeholder 4">
            <a:extLst>
              <a:ext uri="{FF2B5EF4-FFF2-40B4-BE49-F238E27FC236}">
                <a16:creationId xmlns:a16="http://schemas.microsoft.com/office/drawing/2014/main" id="{348AD5B7-7EC9-4B41-81B9-70A9BAD29D8C}"/>
              </a:ext>
            </a:extLst>
          </p:cNvPr>
          <p:cNvSpPr>
            <a:spLocks noGrp="1"/>
          </p:cNvSpPr>
          <p:nvPr>
            <p:ph sz="half" idx="1"/>
          </p:nvPr>
        </p:nvSpPr>
        <p:spPr bwMode="auto">
          <a:xfrm>
            <a:off x="914400" y="1843088"/>
            <a:ext cx="3749675" cy="4176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800"/>
              <a:t>Denies abnormal eating behavior</a:t>
            </a:r>
          </a:p>
          <a:p>
            <a:r>
              <a:rPr lang="en-US" altLang="en-US" sz="2800"/>
              <a:t>Introverted</a:t>
            </a:r>
          </a:p>
          <a:p>
            <a:r>
              <a:rPr lang="en-US" altLang="en-US" sz="2800"/>
              <a:t>Turns away food in order to cope</a:t>
            </a:r>
          </a:p>
          <a:p>
            <a:r>
              <a:rPr lang="en-US" altLang="en-US" sz="2800"/>
              <a:t>Preoccupation with losing more and more weight</a:t>
            </a:r>
          </a:p>
          <a:p>
            <a:pPr>
              <a:buFont typeface="Arial" panose="020B0604020202020204" pitchFamily="34" charset="0"/>
              <a:buNone/>
            </a:pPr>
            <a:endParaRPr lang="en-GB" altLang="en-US"/>
          </a:p>
        </p:txBody>
      </p:sp>
      <p:sp>
        <p:nvSpPr>
          <p:cNvPr id="62468" name="Content Placeholder 5">
            <a:extLst>
              <a:ext uri="{FF2B5EF4-FFF2-40B4-BE49-F238E27FC236}">
                <a16:creationId xmlns:a16="http://schemas.microsoft.com/office/drawing/2014/main" id="{5AE0AC1F-1A0B-45AE-BA59-C7F93BCEEAC1}"/>
              </a:ext>
            </a:extLst>
          </p:cNvPr>
          <p:cNvSpPr>
            <a:spLocks noGrp="1"/>
          </p:cNvSpPr>
          <p:nvPr>
            <p:ph sz="half" idx="2"/>
          </p:nvPr>
        </p:nvSpPr>
        <p:spPr bwMode="auto">
          <a:xfrm>
            <a:off x="4933950" y="1843088"/>
            <a:ext cx="3749675" cy="4176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800"/>
              <a:t>Recognizes abnormal eating behavior</a:t>
            </a:r>
          </a:p>
          <a:p>
            <a:r>
              <a:rPr lang="en-US" altLang="en-US" sz="2800"/>
              <a:t>Extroverted</a:t>
            </a:r>
          </a:p>
          <a:p>
            <a:r>
              <a:rPr lang="en-US" altLang="en-US" sz="2800"/>
              <a:t>Turns to food in order to cope</a:t>
            </a:r>
          </a:p>
          <a:p>
            <a:r>
              <a:rPr lang="en-US" altLang="en-US" sz="2800"/>
              <a:t>Preoccupation with attaining an </a:t>
            </a:r>
            <a:r>
              <a:rPr lang="ja-JP" altLang="en-US" sz="2800">
                <a:ea typeface="ＭＳ Ｐゴシック" panose="020B0600070205080204" pitchFamily="34" charset="-128"/>
              </a:rPr>
              <a:t>“</a:t>
            </a:r>
            <a:r>
              <a:rPr lang="en-US" altLang="ja-JP" sz="2800">
                <a:ea typeface="ＭＳ Ｐゴシック" panose="020B0600070205080204" pitchFamily="34" charset="-128"/>
              </a:rPr>
              <a:t>ideal</a:t>
            </a:r>
            <a:r>
              <a:rPr lang="ja-JP" altLang="en-US" sz="2800">
                <a:ea typeface="ＭＳ Ｐゴシック" panose="020B0600070205080204" pitchFamily="34" charset="-128"/>
              </a:rPr>
              <a:t>”</a:t>
            </a:r>
            <a:r>
              <a:rPr lang="en-US" altLang="ja-JP" sz="2800">
                <a:ea typeface="ＭＳ Ｐゴシック" panose="020B0600070205080204" pitchFamily="34" charset="-128"/>
              </a:rPr>
              <a:t> but often unrealistic weight</a:t>
            </a:r>
            <a:endParaRPr lang="en-US" altLang="en-US" sz="2800"/>
          </a:p>
          <a:p>
            <a:endParaRPr lang="en-GB"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0A98AB14-6746-4EF8-9720-B8ED622302A9}"/>
              </a:ext>
            </a:extLst>
          </p:cNvPr>
          <p:cNvSpPr>
            <a:spLocks noGrp="1"/>
          </p:cNvSpPr>
          <p:nvPr>
            <p:ph type="title"/>
          </p:nvPr>
        </p:nvSpPr>
        <p:spPr bwMode="auto">
          <a:xfrm>
            <a:off x="914400" y="955675"/>
            <a:ext cx="7772400" cy="461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b="1"/>
              <a:t>Epidemiology</a:t>
            </a:r>
          </a:p>
        </p:txBody>
      </p:sp>
      <p:sp>
        <p:nvSpPr>
          <p:cNvPr id="63491" name="Content Placeholder 2">
            <a:extLst>
              <a:ext uri="{FF2B5EF4-FFF2-40B4-BE49-F238E27FC236}">
                <a16:creationId xmlns:a16="http://schemas.microsoft.com/office/drawing/2014/main" id="{C97847E2-A9EB-489D-98B5-EBC88180B9EF}"/>
              </a:ext>
            </a:extLst>
          </p:cNvPr>
          <p:cNvSpPr>
            <a:spLocks noGrp="1"/>
          </p:cNvSpPr>
          <p:nvPr>
            <p:ph idx="1"/>
          </p:nvPr>
        </p:nvSpPr>
        <p:spPr bwMode="auto">
          <a:xfrm>
            <a:off x="914400" y="1719263"/>
            <a:ext cx="7772400" cy="4300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400"/>
              <a:t>The prevalence rate of bulimia is 3-8% in females 12 – 40 y; incidence &lt;0.1%</a:t>
            </a:r>
          </a:p>
          <a:p>
            <a:pPr>
              <a:lnSpc>
                <a:spcPct val="90000"/>
              </a:lnSpc>
            </a:pPr>
            <a:r>
              <a:rPr lang="en-US" altLang="en-US" sz="2400"/>
              <a:t>Bulimics face an increased risk of depression; anxiety disorders may also be increased</a:t>
            </a:r>
          </a:p>
          <a:p>
            <a:pPr>
              <a:lnSpc>
                <a:spcPct val="90000"/>
              </a:lnSpc>
            </a:pPr>
            <a:r>
              <a:rPr lang="en-US" altLang="en-US" sz="2400"/>
              <a:t>The lifetime prevalence of substance abuse/dependence among bulimics (particularly alcohol and stimulants) is at least 30% (25% among all patients with an eating disorder)</a:t>
            </a:r>
          </a:p>
          <a:p>
            <a:pPr>
              <a:lnSpc>
                <a:spcPct val="90000"/>
              </a:lnSpc>
            </a:pPr>
            <a:r>
              <a:rPr lang="en-US" altLang="en-US" sz="2400"/>
              <a:t>The diagnosis of a personality disorder among bulimics is not uncommon (especially Borderline PD)</a:t>
            </a:r>
          </a:p>
          <a:p>
            <a:endParaRPr lang="en-GB" altLang="en-US" sz="24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0B5D3826-1EF3-4F16-9184-A14AB6D177E5}"/>
              </a:ext>
            </a:extLst>
          </p:cNvPr>
          <p:cNvSpPr>
            <a:spLocks noGrp="1"/>
          </p:cNvSpPr>
          <p:nvPr>
            <p:ph type="title"/>
          </p:nvPr>
        </p:nvSpPr>
        <p:spPr bwMode="auto">
          <a:xfrm>
            <a:off x="914400" y="914400"/>
            <a:ext cx="7772400" cy="996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b="1"/>
              <a:t>Aetiology</a:t>
            </a:r>
          </a:p>
        </p:txBody>
      </p:sp>
      <p:sp>
        <p:nvSpPr>
          <p:cNvPr id="64515" name="Content Placeholder 2">
            <a:extLst>
              <a:ext uri="{FF2B5EF4-FFF2-40B4-BE49-F238E27FC236}">
                <a16:creationId xmlns:a16="http://schemas.microsoft.com/office/drawing/2014/main" id="{8498EA7A-0C4A-4956-A684-ED3F9D590FF3}"/>
              </a:ext>
            </a:extLst>
          </p:cNvPr>
          <p:cNvSpPr>
            <a:spLocks noGrp="1"/>
          </p:cNvSpPr>
          <p:nvPr>
            <p:ph idx="1"/>
          </p:nvPr>
        </p:nvSpPr>
        <p:spPr bwMode="auto">
          <a:xfrm>
            <a:off x="914400" y="1911350"/>
            <a:ext cx="7772400" cy="410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GB" altLang="en-US" sz="2400"/>
              <a:t>Aetiology of eating disorders in line with most other psychiatric disorders is generally considered to be multi-factorial</a:t>
            </a:r>
          </a:p>
          <a:p>
            <a:r>
              <a:rPr lang="en-GB" altLang="en-US" sz="2400"/>
              <a:t>If young person develops an ED will depend on individual vulnerability, consequent on the presence of biological or other predisposing factors, their exposure to particular provoking risk factors and on the operation of protective factors.</a:t>
            </a:r>
          </a:p>
          <a:p>
            <a:r>
              <a:rPr lang="en-GB" altLang="en-US" sz="2400"/>
              <a:t>Eating disorders form a spectrum of clinical severity in which there is a continuum of familial liability</a:t>
            </a:r>
          </a:p>
          <a:p>
            <a:endParaRPr lang="en-GB" altLang="en-US" sz="2400"/>
          </a:p>
          <a:p>
            <a:endParaRPr lang="en-GB" altLang="en-US" sz="24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2779D768-5EAF-4591-9D39-1832586F9AEB}"/>
              </a:ext>
            </a:extLst>
          </p:cNvPr>
          <p:cNvSpPr>
            <a:spLocks noGrp="1"/>
          </p:cNvSpPr>
          <p:nvPr>
            <p:ph type="title"/>
          </p:nvPr>
        </p:nvSpPr>
        <p:spPr bwMode="auto">
          <a:xfrm>
            <a:off x="914400" y="860425"/>
            <a:ext cx="7772400" cy="885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b="1"/>
              <a:t>Genetic factors</a:t>
            </a:r>
          </a:p>
        </p:txBody>
      </p:sp>
      <p:sp>
        <p:nvSpPr>
          <p:cNvPr id="65539" name="Content Placeholder 2">
            <a:extLst>
              <a:ext uri="{FF2B5EF4-FFF2-40B4-BE49-F238E27FC236}">
                <a16:creationId xmlns:a16="http://schemas.microsoft.com/office/drawing/2014/main" id="{B1C25079-25B7-4285-97AF-5A49523AE5D4}"/>
              </a:ext>
            </a:extLst>
          </p:cNvPr>
          <p:cNvSpPr>
            <a:spLocks noGrp="1"/>
          </p:cNvSpPr>
          <p:nvPr>
            <p:ph idx="1"/>
          </p:nvPr>
        </p:nvSpPr>
        <p:spPr bwMode="auto">
          <a:xfrm>
            <a:off x="914400" y="1746250"/>
            <a:ext cx="7772400" cy="4273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GB" altLang="en-US" sz="2400"/>
              <a:t>Female relatives of those with bulimia nervosa were 3.7 times as likely to suffer with bulimia</a:t>
            </a:r>
          </a:p>
          <a:p>
            <a:r>
              <a:rPr lang="en-GB" altLang="en-US" sz="2400"/>
              <a:t>Fifty-four per cent to 83 per cent of the variance in liability has been thought to be due to common genetic factors (Bulik et al., 2000), but again the confidence intervals around the estimation of heritability are broad, thus the relative contribution of genetic to other factors is unclear</a:t>
            </a:r>
          </a:p>
          <a:p>
            <a:endParaRPr lang="en-GB" altLang="en-US"/>
          </a:p>
          <a:p>
            <a:endParaRPr lang="en-GB"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5" descr="How bulimia affects your body">
            <a:extLst>
              <a:ext uri="{FF2B5EF4-FFF2-40B4-BE49-F238E27FC236}">
                <a16:creationId xmlns:a16="http://schemas.microsoft.com/office/drawing/2014/main" id="{14F3BCC0-932C-42E1-99F7-F2599CB24F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00" y="1036638"/>
            <a:ext cx="7451725" cy="513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1A557FBA-13C3-4F28-96A0-C0847344C8AD}"/>
              </a:ext>
            </a:extLst>
          </p:cNvPr>
          <p:cNvSpPr>
            <a:spLocks noGrp="1"/>
          </p:cNvSpPr>
          <p:nvPr>
            <p:ph type="title"/>
          </p:nvPr>
        </p:nvSpPr>
        <p:spPr bwMode="auto">
          <a:xfrm>
            <a:off x="914400" y="968375"/>
            <a:ext cx="7772400" cy="723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600" b="1"/>
              <a:t>Anorexia Nervosa: ICD 10</a:t>
            </a:r>
          </a:p>
        </p:txBody>
      </p:sp>
      <p:sp>
        <p:nvSpPr>
          <p:cNvPr id="13315" name="Content Placeholder 2">
            <a:extLst>
              <a:ext uri="{FF2B5EF4-FFF2-40B4-BE49-F238E27FC236}">
                <a16:creationId xmlns:a16="http://schemas.microsoft.com/office/drawing/2014/main" id="{257FB4D2-CA57-40CD-904A-BE4D36C37548}"/>
              </a:ext>
            </a:extLst>
          </p:cNvPr>
          <p:cNvSpPr>
            <a:spLocks noGrp="1"/>
          </p:cNvSpPr>
          <p:nvPr>
            <p:ph sz="quarter" idx="1"/>
          </p:nvPr>
        </p:nvSpPr>
        <p:spPr bwMode="auto">
          <a:xfrm>
            <a:off x="914400" y="1692275"/>
            <a:ext cx="7772400" cy="432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GB" altLang="en-US" sz="2400"/>
              <a:t>Weight loss or in children lack of weight gain, body weight 15% below expected BMI</a:t>
            </a:r>
          </a:p>
          <a:p>
            <a:r>
              <a:rPr lang="en-GB" altLang="en-US" sz="2400"/>
              <a:t>Self induced weight loss by avoiding fattening food </a:t>
            </a:r>
          </a:p>
          <a:p>
            <a:r>
              <a:rPr lang="en-GB" altLang="en-US" sz="2400"/>
              <a:t>Body image distortion with dread of fatness as intrusive, overvalued idea and patient imposes a low weight threshold</a:t>
            </a:r>
          </a:p>
          <a:p>
            <a:r>
              <a:rPr lang="en-GB" altLang="en-US" sz="2400"/>
              <a:t>Endocrine disorder involving hypothalamic-pituitary-gonadal axis: amenorrhoea, in men: loss of sexual interest. Exception: if taking the pill</a:t>
            </a:r>
          </a:p>
          <a:p>
            <a:r>
              <a:rPr lang="en-GB" altLang="en-US" sz="2400"/>
              <a:t>If prepupertal: delayed development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669FD9B0-B58C-4EBF-B95B-E72DEB5413F9}"/>
              </a:ext>
            </a:extLst>
          </p:cNvPr>
          <p:cNvSpPr>
            <a:spLocks noGrp="1"/>
          </p:cNvSpPr>
          <p:nvPr>
            <p:ph type="title"/>
          </p:nvPr>
        </p:nvSpPr>
        <p:spPr bwMode="auto">
          <a:xfrm>
            <a:off x="914400" y="1023938"/>
            <a:ext cx="7772400" cy="846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b="1"/>
              <a:t>Treatment</a:t>
            </a:r>
          </a:p>
        </p:txBody>
      </p:sp>
      <p:sp>
        <p:nvSpPr>
          <p:cNvPr id="67587" name="Content Placeholder 2">
            <a:extLst>
              <a:ext uri="{FF2B5EF4-FFF2-40B4-BE49-F238E27FC236}">
                <a16:creationId xmlns:a16="http://schemas.microsoft.com/office/drawing/2014/main" id="{B94EE4D8-B872-465D-AC0B-1B87221713F2}"/>
              </a:ext>
            </a:extLst>
          </p:cNvPr>
          <p:cNvSpPr>
            <a:spLocks noGrp="1"/>
          </p:cNvSpPr>
          <p:nvPr>
            <p:ph idx="1"/>
          </p:nvPr>
        </p:nvSpPr>
        <p:spPr bwMode="auto">
          <a:xfrm>
            <a:off x="914400" y="1870075"/>
            <a:ext cx="777240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GB" altLang="en-US" sz="2400"/>
              <a:t>NICE recommends stepped care approach: as first line treatment to offer an evidence based self help programme,  then CBT-BN adapted to need and development,  as alternative to CBT offer interpersonal psychotherapy</a:t>
            </a:r>
          </a:p>
          <a:p>
            <a:r>
              <a:rPr lang="en-US" altLang="en-US" sz="2400"/>
              <a:t>Open label study, which treated adolescents for eight weeks with 60 mg of Fluoxetine per day, along with supportive psychotherapy.  The study found decreases in binge and purge episodes, and 70% of subjects were rated as improved or much-improved by study</a:t>
            </a:r>
            <a:r>
              <a:rPr lang="en-GB" altLang="en-US" sz="2400"/>
              <a:t>’</a:t>
            </a:r>
            <a:r>
              <a:rPr lang="en-US" altLang="ja-JP" sz="2400">
                <a:ea typeface="ＭＳ Ｐゴシック" panose="020B0600070205080204" pitchFamily="34" charset="-128"/>
              </a:rPr>
              <a:t>s end (Kotler et al, 2003).  </a:t>
            </a:r>
          </a:p>
          <a:p>
            <a:endParaRPr lang="en-GB" altLang="en-US" sz="2400"/>
          </a:p>
          <a:p>
            <a:endParaRPr lang="en-GB" altLang="en-US" sz="24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81B5AF9A-E46F-4051-A14B-FA4AC0FC3B90}"/>
              </a:ext>
            </a:extLst>
          </p:cNvPr>
          <p:cNvSpPr>
            <a:spLocks noGrp="1"/>
          </p:cNvSpPr>
          <p:nvPr>
            <p:ph type="title"/>
          </p:nvPr>
        </p:nvSpPr>
        <p:spPr bwMode="auto">
          <a:xfrm>
            <a:off x="914400" y="1077913"/>
            <a:ext cx="7772400" cy="1214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ARFID </a:t>
            </a:r>
            <a:r>
              <a:rPr lang="en-GB" altLang="en-US" sz="3600"/>
              <a:t>(</a:t>
            </a:r>
            <a:r>
              <a:rPr lang="en-US" altLang="en-US" sz="3600"/>
              <a:t>Avoidant / restrictive food intake disorder)</a:t>
            </a:r>
            <a:br>
              <a:rPr lang="en-US" altLang="en-US" sz="3600"/>
            </a:br>
            <a:endParaRPr lang="en-GB" altLang="en-US" sz="3600"/>
          </a:p>
        </p:txBody>
      </p:sp>
      <p:sp>
        <p:nvSpPr>
          <p:cNvPr id="68611" name="Content Placeholder 2">
            <a:extLst>
              <a:ext uri="{FF2B5EF4-FFF2-40B4-BE49-F238E27FC236}">
                <a16:creationId xmlns:a16="http://schemas.microsoft.com/office/drawing/2014/main" id="{F1F19B5A-A116-4C9C-A743-E017D93C1BF6}"/>
              </a:ext>
            </a:extLst>
          </p:cNvPr>
          <p:cNvSpPr>
            <a:spLocks noGrp="1"/>
          </p:cNvSpPr>
          <p:nvPr>
            <p:ph sz="quarter" idx="1"/>
          </p:nvPr>
        </p:nvSpPr>
        <p:spPr bwMode="auto">
          <a:xfrm>
            <a:off x="914400" y="2497138"/>
            <a:ext cx="7772400" cy="3522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800"/>
              <a:t>No weight loss or persistent low weight </a:t>
            </a:r>
            <a:r>
              <a:rPr lang="en-US" altLang="en-US" sz="2800" i="1"/>
              <a:t>when food is available </a:t>
            </a:r>
            <a:r>
              <a:rPr lang="en-US" altLang="en-US" sz="2400"/>
              <a:t>i.e. should not be diagnosed in the presence of neglect</a:t>
            </a:r>
          </a:p>
          <a:p>
            <a:r>
              <a:rPr lang="en-US" altLang="en-US" sz="2800"/>
              <a:t>No disturbed thinking regarding weight and body shape/size and no desire to lose weight</a:t>
            </a:r>
          </a:p>
          <a:p>
            <a:r>
              <a:rPr lang="en-US" altLang="en-US" sz="2800"/>
              <a:t>There is no underlying physical cause</a:t>
            </a:r>
          </a:p>
          <a:p>
            <a:r>
              <a:rPr lang="en-US" altLang="en-US" sz="2800"/>
              <a:t>Psychosocial functioning is impaired</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A02CA7B6-F60F-4CB6-9754-2C2A27C2D37E}"/>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ARFID</a:t>
            </a:r>
          </a:p>
        </p:txBody>
      </p:sp>
      <p:sp>
        <p:nvSpPr>
          <p:cNvPr id="69635" name="Content Placeholder 2">
            <a:extLst>
              <a:ext uri="{FF2B5EF4-FFF2-40B4-BE49-F238E27FC236}">
                <a16:creationId xmlns:a16="http://schemas.microsoft.com/office/drawing/2014/main" id="{C9C94A64-4008-42E6-A90F-BB3CB31C89FD}"/>
              </a:ext>
            </a:extLst>
          </p:cNvPr>
          <p:cNvSpPr>
            <a:spLocks noGrp="1"/>
          </p:cNvSpPr>
          <p:nvPr>
            <p:ph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400"/>
              <a:t>Tend to be younger than those with either AN or BN, are more likely to be male, often have a longer duration of illness and a greater likelihood of comorbid medical and/or psychiatric symptoms </a:t>
            </a:r>
          </a:p>
          <a:p>
            <a:r>
              <a:rPr lang="en-US" altLang="en-US" sz="2400"/>
              <a:t>Little evidence to guide clinicians treating children and adolescents with this condition</a:t>
            </a:r>
          </a:p>
          <a:p>
            <a:r>
              <a:rPr lang="en-US" altLang="en-US" sz="2400"/>
              <a:t>Young people are often treated pragmatically using a combination of medical monitoring, family therapy, medication, and cognitive behavioural therapy </a:t>
            </a:r>
          </a:p>
          <a:p>
            <a:endParaRPr lang="en-GB"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74A22184-70D2-4DDB-BDFF-599366C4C3A9}"/>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GB" altLang="en-US">
                <a:solidFill>
                  <a:schemeClr val="tx1"/>
                </a:solidFill>
              </a:rPr>
              <a:t>MCQ 1</a:t>
            </a:r>
          </a:p>
        </p:txBody>
      </p:sp>
      <p:sp>
        <p:nvSpPr>
          <p:cNvPr id="70659" name="Text Placeholder 2">
            <a:extLst>
              <a:ext uri="{FF2B5EF4-FFF2-40B4-BE49-F238E27FC236}">
                <a16:creationId xmlns:a16="http://schemas.microsoft.com/office/drawing/2014/main" id="{2B97EB84-B280-4842-BB89-7A979C3F1FB9}"/>
              </a:ext>
            </a:extLst>
          </p:cNvPr>
          <p:cNvSpPr>
            <a:spLocks noGrp="1"/>
          </p:cNvSpPr>
          <p:nvPr>
            <p:ph type="body" sz="quarter" idx="13"/>
          </p:nvPr>
        </p:nvSpPr>
        <p:spPr bwMode="auto">
          <a:xfrm>
            <a:off x="457200" y="1954213"/>
            <a:ext cx="7839075" cy="3721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1800"/>
              <a:t> When a child with anorexia nervosa refuses treatment that is deemed essential what do the National Institute of Clinical Excellence recommend?</a:t>
            </a:r>
          </a:p>
          <a:p>
            <a:pPr lvl="1"/>
            <a:r>
              <a:rPr lang="en-GB" altLang="en-US" sz="1800"/>
              <a:t>A. The Mental Health Act should not be used where parents give their consent</a:t>
            </a:r>
          </a:p>
          <a:p>
            <a:pPr lvl="1"/>
            <a:r>
              <a:rPr lang="en-GB" altLang="en-US" sz="1800"/>
              <a:t>B. Parental consent should be relied upon in cases of persistent refusal</a:t>
            </a:r>
          </a:p>
          <a:p>
            <a:pPr lvl="1"/>
            <a:r>
              <a:rPr lang="en-GB" altLang="en-US" sz="1800"/>
              <a:t>C. A second opinion from an eating disorders specialist should be considered only as a last resort</a:t>
            </a:r>
          </a:p>
          <a:p>
            <a:pPr lvl="1"/>
            <a:r>
              <a:rPr lang="en-GB" altLang="en-US" sz="1800"/>
              <a:t>D. If parents also refuse the treatment, the Mental Health Act should be applied</a:t>
            </a:r>
          </a:p>
          <a:p>
            <a:pPr lvl="1"/>
            <a:r>
              <a:rPr lang="en-GB" altLang="en-US" sz="1800"/>
              <a:t>E. The Children’s Act should be considered under circumstances where parents also refuse treatment</a:t>
            </a:r>
          </a:p>
          <a:p>
            <a:endParaRPr lang="en-GB" altLang="en-US" sz="18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527B66C4-4187-4C2A-B81D-0641F35F28C2}"/>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GB" altLang="en-US">
                <a:solidFill>
                  <a:schemeClr val="tx1"/>
                </a:solidFill>
              </a:rPr>
              <a:t>MCQ 2</a:t>
            </a:r>
          </a:p>
        </p:txBody>
      </p:sp>
      <p:sp>
        <p:nvSpPr>
          <p:cNvPr id="71683" name="Text Placeholder 2">
            <a:extLst>
              <a:ext uri="{FF2B5EF4-FFF2-40B4-BE49-F238E27FC236}">
                <a16:creationId xmlns:a16="http://schemas.microsoft.com/office/drawing/2014/main" id="{B874DCAA-95FF-4C56-AC34-F00C29F6FC83}"/>
              </a:ext>
            </a:extLst>
          </p:cNvPr>
          <p:cNvSpPr>
            <a:spLocks noGrp="1"/>
          </p:cNvSpPr>
          <p:nvPr>
            <p:ph type="body" sz="quarter" idx="13"/>
          </p:nvPr>
        </p:nvSpPr>
        <p:spPr bwMode="auto">
          <a:xfrm>
            <a:off x="457200" y="1954213"/>
            <a:ext cx="7839075" cy="3721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What is the approximate ratio of girls to boys with a diagnosis of any Eating Disorder in the UK?</a:t>
            </a:r>
          </a:p>
          <a:p>
            <a:pPr lvl="1"/>
            <a:r>
              <a:rPr lang="en-GB" altLang="en-US"/>
              <a:t>A. 5:1</a:t>
            </a:r>
          </a:p>
          <a:p>
            <a:pPr lvl="1"/>
            <a:r>
              <a:rPr lang="en-GB" altLang="en-US"/>
              <a:t>B.10:1</a:t>
            </a:r>
          </a:p>
          <a:p>
            <a:pPr lvl="1"/>
            <a:r>
              <a:rPr lang="en-GB" altLang="en-US"/>
              <a:t>C.15:1</a:t>
            </a:r>
          </a:p>
          <a:p>
            <a:pPr lvl="1"/>
            <a:r>
              <a:rPr lang="en-GB" altLang="en-US"/>
              <a:t>D.20:1</a:t>
            </a:r>
          </a:p>
          <a:p>
            <a:pPr lvl="1"/>
            <a:r>
              <a:rPr lang="en-GB" altLang="en-US"/>
              <a:t>E. 25:1</a:t>
            </a:r>
          </a:p>
          <a:p>
            <a:endParaRPr lang="en-GB"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BFA222E4-E0A2-4F5A-9E66-A36421A0CEC6}"/>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GB" altLang="en-US">
                <a:solidFill>
                  <a:schemeClr val="tx1"/>
                </a:solidFill>
              </a:rPr>
              <a:t>MCQ 3</a:t>
            </a:r>
          </a:p>
        </p:txBody>
      </p:sp>
      <p:sp>
        <p:nvSpPr>
          <p:cNvPr id="72707" name="Text Placeholder 2">
            <a:extLst>
              <a:ext uri="{FF2B5EF4-FFF2-40B4-BE49-F238E27FC236}">
                <a16:creationId xmlns:a16="http://schemas.microsoft.com/office/drawing/2014/main" id="{D955E5E2-8B62-442F-B5FB-1E458ADBB62B}"/>
              </a:ext>
            </a:extLst>
          </p:cNvPr>
          <p:cNvSpPr>
            <a:spLocks noGrp="1"/>
          </p:cNvSpPr>
          <p:nvPr>
            <p:ph type="body" sz="quarter" idx="13"/>
          </p:nvPr>
        </p:nvSpPr>
        <p:spPr bwMode="auto">
          <a:xfrm>
            <a:off x="457200" y="1954213"/>
            <a:ext cx="7839075" cy="3721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2000"/>
              <a:t>Which of the following is true?</a:t>
            </a:r>
          </a:p>
          <a:p>
            <a:pPr lvl="1"/>
            <a:r>
              <a:rPr lang="en-GB" altLang="en-US" sz="2000"/>
              <a:t>A. In children, BMI is a stable measure of severity of Anorexia Nervosa</a:t>
            </a:r>
          </a:p>
          <a:p>
            <a:pPr lvl="1"/>
            <a:r>
              <a:rPr lang="en-GB" altLang="en-US" sz="2000"/>
              <a:t>B. Children with Anorexia Nervosa can present with healthy weight</a:t>
            </a:r>
          </a:p>
          <a:p>
            <a:pPr lvl="1"/>
            <a:r>
              <a:rPr lang="en-GB" altLang="en-US" sz="2000"/>
              <a:t>C. NICE recommend low dose fluoxetine for the treatment of BN </a:t>
            </a:r>
          </a:p>
          <a:p>
            <a:pPr lvl="1"/>
            <a:r>
              <a:rPr lang="en-GB" altLang="en-US" sz="2000"/>
              <a:t>D. During treatment patients with Anorexia nervosa should be aiming for weight gain of more than 2 kg per week</a:t>
            </a:r>
          </a:p>
          <a:p>
            <a:pPr lvl="1"/>
            <a:r>
              <a:rPr lang="en-GB" altLang="en-US" sz="2000"/>
              <a:t>E. Oestrogen administration should not be used to treat bone density problems in children</a:t>
            </a:r>
          </a:p>
          <a:p>
            <a:endParaRPr lang="en-GB"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DC4C483A-5BD6-4F10-88F2-3A0317767D75}"/>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GB" altLang="en-US">
                <a:solidFill>
                  <a:schemeClr val="tx1"/>
                </a:solidFill>
              </a:rPr>
              <a:t>MCQ 4</a:t>
            </a:r>
          </a:p>
        </p:txBody>
      </p:sp>
      <p:sp>
        <p:nvSpPr>
          <p:cNvPr id="73731" name="Text Placeholder 2">
            <a:extLst>
              <a:ext uri="{FF2B5EF4-FFF2-40B4-BE49-F238E27FC236}">
                <a16:creationId xmlns:a16="http://schemas.microsoft.com/office/drawing/2014/main" id="{5A5ACEB0-FDB2-4D4E-A0E8-7DD9CC4AC2FC}"/>
              </a:ext>
            </a:extLst>
          </p:cNvPr>
          <p:cNvSpPr>
            <a:spLocks noGrp="1"/>
          </p:cNvSpPr>
          <p:nvPr>
            <p:ph type="body" sz="quarter" idx="13"/>
          </p:nvPr>
        </p:nvSpPr>
        <p:spPr bwMode="auto">
          <a:xfrm>
            <a:off x="457200" y="1954213"/>
            <a:ext cx="7839075" cy="3721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What medication do NICE recommend for Bulimia Nervosa?</a:t>
            </a:r>
          </a:p>
          <a:p>
            <a:pPr lvl="1"/>
            <a:r>
              <a:rPr lang="en-GB" altLang="en-US"/>
              <a:t>A. Fluoxetine</a:t>
            </a:r>
          </a:p>
          <a:p>
            <a:pPr lvl="1"/>
            <a:r>
              <a:rPr lang="en-GB" altLang="en-US"/>
              <a:t>B. Olanzapine</a:t>
            </a:r>
          </a:p>
          <a:p>
            <a:pPr lvl="1"/>
            <a:r>
              <a:rPr lang="en-GB" altLang="en-US"/>
              <a:t>C. Venlafaxine</a:t>
            </a:r>
          </a:p>
          <a:p>
            <a:pPr lvl="1"/>
            <a:r>
              <a:rPr lang="en-GB" altLang="en-US"/>
              <a:t>D. Methylphenidate</a:t>
            </a:r>
          </a:p>
          <a:p>
            <a:pPr lvl="1"/>
            <a:r>
              <a:rPr lang="en-GB" altLang="en-US"/>
              <a:t>E. Mirtazepine</a:t>
            </a:r>
          </a:p>
          <a:p>
            <a:endParaRPr lang="en-GB"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4442F716-CD5F-43EC-B941-7B430768B475}"/>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GB" altLang="en-US">
                <a:solidFill>
                  <a:schemeClr val="tx1"/>
                </a:solidFill>
              </a:rPr>
              <a:t>MCQ 5</a:t>
            </a:r>
          </a:p>
        </p:txBody>
      </p:sp>
      <p:sp>
        <p:nvSpPr>
          <p:cNvPr id="3" name="Text Placeholder 2">
            <a:extLst>
              <a:ext uri="{FF2B5EF4-FFF2-40B4-BE49-F238E27FC236}">
                <a16:creationId xmlns:a16="http://schemas.microsoft.com/office/drawing/2014/main" id="{C16E3882-B5EE-400E-B83E-D75291906303}"/>
              </a:ext>
            </a:extLst>
          </p:cNvPr>
          <p:cNvSpPr>
            <a:spLocks noGrp="1"/>
          </p:cNvSpPr>
          <p:nvPr>
            <p:ph type="body" sz="quarter" idx="13"/>
          </p:nvPr>
        </p:nvSpPr>
        <p:spPr>
          <a:xfrm>
            <a:off x="457200" y="1954213"/>
            <a:ext cx="7839075" cy="3721100"/>
          </a:xfrm>
        </p:spPr>
        <p:txBody>
          <a:bodyPr/>
          <a:lstStyle/>
          <a:p>
            <a:pPr>
              <a:buFont typeface="Arial" charset="0"/>
              <a:buChar char="•"/>
              <a:defRPr/>
            </a:pPr>
            <a:r>
              <a:rPr lang="en-GB" dirty="0"/>
              <a:t>Which of the following is not a criterion for diagnosis of Anorexia Nervosa according to ICD10?</a:t>
            </a:r>
          </a:p>
          <a:p>
            <a:pPr lvl="1">
              <a:buFont typeface="Arial" charset="0"/>
              <a:buChar char="–"/>
              <a:defRPr/>
            </a:pPr>
            <a:r>
              <a:rPr lang="en-GB" dirty="0"/>
              <a:t>A. Endocrine dysfunction</a:t>
            </a:r>
          </a:p>
          <a:p>
            <a:pPr lvl="1">
              <a:buFont typeface="Arial" charset="0"/>
              <a:buChar char="–"/>
              <a:defRPr/>
            </a:pPr>
            <a:r>
              <a:rPr lang="en-GB" dirty="0"/>
              <a:t>B. Fear of fatness</a:t>
            </a:r>
          </a:p>
          <a:p>
            <a:pPr lvl="1">
              <a:buFont typeface="Arial" charset="0"/>
              <a:buChar char="–"/>
              <a:defRPr/>
            </a:pPr>
            <a:r>
              <a:rPr lang="en-GB" dirty="0"/>
              <a:t>C. Over-exercise</a:t>
            </a:r>
          </a:p>
          <a:p>
            <a:pPr lvl="1">
              <a:buFont typeface="Arial" charset="0"/>
              <a:buChar char="–"/>
              <a:defRPr/>
            </a:pPr>
            <a:r>
              <a:rPr lang="en-GB" dirty="0"/>
              <a:t>D. Food restriction</a:t>
            </a:r>
          </a:p>
          <a:p>
            <a:pPr lvl="1">
              <a:buFont typeface="Arial" charset="0"/>
              <a:buChar char="–"/>
              <a:defRPr/>
            </a:pPr>
            <a:r>
              <a:rPr lang="en-GB" dirty="0"/>
              <a:t>E. Weight more than 15% below expected weight for age and height</a:t>
            </a:r>
          </a:p>
          <a:p>
            <a:pPr marL="0" indent="0">
              <a:buFont typeface="Arial" charset="0"/>
              <a:buNone/>
              <a:defRPr/>
            </a:pPr>
            <a:endParaRPr lang="en-GB"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0CFB910A-843D-4ACF-9817-38370EFDFC44}"/>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GB" altLang="en-US">
                <a:solidFill>
                  <a:schemeClr val="tx1"/>
                </a:solidFill>
              </a:rPr>
              <a:t>MCQ 6</a:t>
            </a:r>
          </a:p>
        </p:txBody>
      </p:sp>
      <p:sp>
        <p:nvSpPr>
          <p:cNvPr id="75779" name="Text Placeholder 2">
            <a:extLst>
              <a:ext uri="{FF2B5EF4-FFF2-40B4-BE49-F238E27FC236}">
                <a16:creationId xmlns:a16="http://schemas.microsoft.com/office/drawing/2014/main" id="{5A9FC7AD-C9E5-4DBD-806C-8C8004B7E0E5}"/>
              </a:ext>
            </a:extLst>
          </p:cNvPr>
          <p:cNvSpPr>
            <a:spLocks noGrp="1"/>
          </p:cNvSpPr>
          <p:nvPr>
            <p:ph type="body" sz="quarter" idx="13"/>
          </p:nvPr>
        </p:nvSpPr>
        <p:spPr bwMode="auto">
          <a:xfrm>
            <a:off x="457200" y="1954213"/>
            <a:ext cx="7839075" cy="3721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All of the following are often present in both Bulimia Nervosa and Anorexia Nervosa except:</a:t>
            </a:r>
          </a:p>
          <a:p>
            <a:pPr lvl="1"/>
            <a:r>
              <a:rPr lang="en-GB" altLang="en-US"/>
              <a:t>A. Food restriction</a:t>
            </a:r>
          </a:p>
          <a:p>
            <a:pPr lvl="1"/>
            <a:r>
              <a:rPr lang="en-GB" altLang="en-US"/>
              <a:t>B. Self induced vomiting</a:t>
            </a:r>
          </a:p>
          <a:p>
            <a:pPr lvl="1"/>
            <a:r>
              <a:rPr lang="en-GB" altLang="en-US"/>
              <a:t>C. Low weight </a:t>
            </a:r>
          </a:p>
          <a:p>
            <a:pPr lvl="1"/>
            <a:r>
              <a:rPr lang="en-GB" altLang="en-US"/>
              <a:t>D. Purging</a:t>
            </a:r>
          </a:p>
          <a:p>
            <a:pPr lvl="1"/>
            <a:r>
              <a:rPr lang="en-GB" altLang="en-US"/>
              <a:t>E. Episodes of overeating</a:t>
            </a:r>
          </a:p>
          <a:p>
            <a:endParaRPr lang="en-GB"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A57FFE04-3D88-4670-BD47-4D1FF9A38C1A}"/>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GB" altLang="en-US">
                <a:solidFill>
                  <a:schemeClr val="tx1"/>
                </a:solidFill>
              </a:rPr>
              <a:t>MCQ 7</a:t>
            </a:r>
          </a:p>
        </p:txBody>
      </p:sp>
      <p:sp>
        <p:nvSpPr>
          <p:cNvPr id="76803" name="Text Placeholder 2">
            <a:extLst>
              <a:ext uri="{FF2B5EF4-FFF2-40B4-BE49-F238E27FC236}">
                <a16:creationId xmlns:a16="http://schemas.microsoft.com/office/drawing/2014/main" id="{01B05889-C323-422E-9AD0-2E517696C155}"/>
              </a:ext>
            </a:extLst>
          </p:cNvPr>
          <p:cNvSpPr>
            <a:spLocks noGrp="1"/>
          </p:cNvSpPr>
          <p:nvPr>
            <p:ph type="body" sz="quarter" idx="13"/>
          </p:nvPr>
        </p:nvSpPr>
        <p:spPr bwMode="auto">
          <a:xfrm>
            <a:off x="457200" y="1954213"/>
            <a:ext cx="7839075" cy="3721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Which of the following is a necessary early treatment for life threatening low weight in a young person with an eating disorder?</a:t>
            </a:r>
          </a:p>
          <a:p>
            <a:pPr lvl="1"/>
            <a:r>
              <a:rPr lang="en-GB" altLang="en-US"/>
              <a:t>A. Feeding high calorie meals</a:t>
            </a:r>
          </a:p>
          <a:p>
            <a:pPr lvl="1"/>
            <a:r>
              <a:rPr lang="en-GB" altLang="en-US"/>
              <a:t>B. Thiamine replacement</a:t>
            </a:r>
          </a:p>
          <a:p>
            <a:pPr lvl="1"/>
            <a:r>
              <a:rPr lang="en-GB" altLang="en-US"/>
              <a:t>C. NG tube feeding</a:t>
            </a:r>
          </a:p>
          <a:p>
            <a:pPr lvl="1"/>
            <a:r>
              <a:rPr lang="en-GB" altLang="en-US"/>
              <a:t>D. CBT</a:t>
            </a:r>
          </a:p>
          <a:p>
            <a:pPr lvl="1"/>
            <a:r>
              <a:rPr lang="en-GB" altLang="en-US"/>
              <a:t>E. Psychotropic medication</a:t>
            </a:r>
          </a:p>
          <a:p>
            <a:endParaRPr lang="en-GB"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02A4B858-C958-417C-A5FF-822FE0237A3C}"/>
              </a:ext>
            </a:extLst>
          </p:cNvPr>
          <p:cNvSpPr>
            <a:spLocks noGrp="1"/>
          </p:cNvSpPr>
          <p:nvPr>
            <p:ph type="title"/>
          </p:nvPr>
        </p:nvSpPr>
        <p:spPr bwMode="auto">
          <a:xfrm>
            <a:off x="914400" y="1023938"/>
            <a:ext cx="7772400" cy="955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b="1"/>
              <a:t>AN: characteristics</a:t>
            </a:r>
          </a:p>
        </p:txBody>
      </p:sp>
      <p:sp>
        <p:nvSpPr>
          <p:cNvPr id="3" name="Content Placeholder 2">
            <a:extLst>
              <a:ext uri="{FF2B5EF4-FFF2-40B4-BE49-F238E27FC236}">
                <a16:creationId xmlns:a16="http://schemas.microsoft.com/office/drawing/2014/main" id="{10767412-35B0-40C3-869B-3031262BFF1D}"/>
              </a:ext>
            </a:extLst>
          </p:cNvPr>
          <p:cNvSpPr>
            <a:spLocks noGrp="1"/>
          </p:cNvSpPr>
          <p:nvPr>
            <p:ph sz="quarter" idx="1"/>
          </p:nvPr>
        </p:nvSpPr>
        <p:spPr>
          <a:xfrm>
            <a:off x="355600" y="1979613"/>
            <a:ext cx="8331200" cy="4040187"/>
          </a:xfrm>
        </p:spPr>
        <p:txBody>
          <a:bodyPr>
            <a:normAutofit fontScale="77500" lnSpcReduction="20000"/>
          </a:bodyPr>
          <a:lstStyle/>
          <a:p>
            <a:pPr>
              <a:lnSpc>
                <a:spcPct val="90000"/>
              </a:lnSpc>
              <a:buFont typeface="Arial" charset="0"/>
              <a:buChar char="•"/>
              <a:defRPr/>
            </a:pPr>
            <a:r>
              <a:rPr lang="en-US" sz="2800" dirty="0"/>
              <a:t>The discrepancy between weight and perceived body image is key to the diagnosis of anorexia; anorexic patients delight in their weight loss and express a fear of gaining weight</a:t>
            </a:r>
          </a:p>
          <a:p>
            <a:pPr>
              <a:lnSpc>
                <a:spcPct val="90000"/>
              </a:lnSpc>
              <a:buFont typeface="Arial" charset="0"/>
              <a:buChar char="•"/>
              <a:defRPr/>
            </a:pPr>
            <a:r>
              <a:rPr lang="en-US" sz="2800" dirty="0"/>
              <a:t>Have changes in hormone levels which, in females, result in amenorrhea (if the weight loss occurs before puberty begins, sexual development will be delayed and growth might cease)</a:t>
            </a:r>
          </a:p>
          <a:p>
            <a:pPr>
              <a:lnSpc>
                <a:spcPct val="90000"/>
              </a:lnSpc>
              <a:buFont typeface="Arial" charset="0"/>
              <a:buChar char="•"/>
              <a:defRPr/>
            </a:pPr>
            <a:r>
              <a:rPr lang="en-US" sz="2800" dirty="0"/>
              <a:t>Feel driven to lose weight because they experience themselves as fat, even when at a subnormal weight</a:t>
            </a:r>
          </a:p>
          <a:p>
            <a:pPr>
              <a:lnSpc>
                <a:spcPct val="90000"/>
              </a:lnSpc>
              <a:buFont typeface="Arial" charset="0"/>
              <a:buChar char="•"/>
              <a:defRPr/>
            </a:pPr>
            <a:r>
              <a:rPr lang="en-US" sz="2800" dirty="0"/>
              <a:t>Intensely afraid of becoming fat and preoccupied with worries about their body size and shape</a:t>
            </a:r>
          </a:p>
          <a:p>
            <a:pPr>
              <a:lnSpc>
                <a:spcPct val="90000"/>
              </a:lnSpc>
              <a:buFont typeface="Arial" charset="0"/>
              <a:buChar char="•"/>
              <a:defRPr/>
            </a:pPr>
            <a:r>
              <a:rPr lang="en-US" sz="2800" dirty="0"/>
              <a:t>Direct all their efforts towards controlling their weight by restricting their food intake, may self induce vomiting, misuse laxatives or diuretics (purging behaviors), exercises excessively or misuse appetite suppressants</a:t>
            </a:r>
          </a:p>
          <a:p>
            <a:pPr>
              <a:buFont typeface="Arial" charset="0"/>
              <a:buChar char="•"/>
              <a:defRPr/>
            </a:pPr>
            <a:endParaRPr lang="en-GB"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2BE5AE40-2A22-44DF-9311-607611F281BF}"/>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GB" altLang="en-US">
                <a:solidFill>
                  <a:schemeClr val="tx1"/>
                </a:solidFill>
              </a:rPr>
              <a:t>MCQ 8</a:t>
            </a:r>
          </a:p>
        </p:txBody>
      </p:sp>
      <p:sp>
        <p:nvSpPr>
          <p:cNvPr id="77827" name="Text Placeholder 2">
            <a:extLst>
              <a:ext uri="{FF2B5EF4-FFF2-40B4-BE49-F238E27FC236}">
                <a16:creationId xmlns:a16="http://schemas.microsoft.com/office/drawing/2014/main" id="{576692AA-758D-47C2-A0F6-484DF67F12E7}"/>
              </a:ext>
            </a:extLst>
          </p:cNvPr>
          <p:cNvSpPr>
            <a:spLocks noGrp="1"/>
          </p:cNvSpPr>
          <p:nvPr>
            <p:ph type="body" sz="quarter" idx="13"/>
          </p:nvPr>
        </p:nvSpPr>
        <p:spPr bwMode="auto">
          <a:xfrm>
            <a:off x="457200" y="1954213"/>
            <a:ext cx="7839075" cy="3721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Which of the following are features of anorexia nervosa (1 or more)?</a:t>
            </a:r>
          </a:p>
          <a:p>
            <a:pPr lvl="1"/>
            <a:r>
              <a:rPr lang="en-GB" altLang="en-US"/>
              <a:t>A. Low FSH, LH an Oestradiol</a:t>
            </a:r>
          </a:p>
          <a:p>
            <a:pPr lvl="1"/>
            <a:r>
              <a:rPr lang="en-GB" altLang="en-US"/>
              <a:t>B. Shortened QT</a:t>
            </a:r>
          </a:p>
          <a:p>
            <a:pPr lvl="1"/>
            <a:r>
              <a:rPr lang="en-GB" altLang="en-US"/>
              <a:t>C. Delayed gastric emptying</a:t>
            </a:r>
          </a:p>
          <a:p>
            <a:pPr lvl="1"/>
            <a:r>
              <a:rPr lang="en-GB" altLang="en-US"/>
              <a:t>D. Reduced Growth Hormone</a:t>
            </a:r>
          </a:p>
          <a:p>
            <a:pPr lvl="1"/>
            <a:r>
              <a:rPr lang="en-GB" altLang="en-US"/>
              <a:t>E. Low T3, normal TSH</a:t>
            </a:r>
          </a:p>
          <a:p>
            <a:pPr lvl="1"/>
            <a:r>
              <a:rPr lang="en-GB" altLang="en-US"/>
              <a:t>F. Normocytic, normochromic anaemia</a:t>
            </a:r>
          </a:p>
          <a:p>
            <a:endParaRPr lang="en-GB" alt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ECF74486-11A4-463C-A048-908FA0B5F56E}"/>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GB" altLang="en-US">
                <a:solidFill>
                  <a:schemeClr val="tx1"/>
                </a:solidFill>
              </a:rPr>
              <a:t>MCQ 9</a:t>
            </a:r>
          </a:p>
        </p:txBody>
      </p:sp>
      <p:sp>
        <p:nvSpPr>
          <p:cNvPr id="78851" name="Text Placeholder 2">
            <a:extLst>
              <a:ext uri="{FF2B5EF4-FFF2-40B4-BE49-F238E27FC236}">
                <a16:creationId xmlns:a16="http://schemas.microsoft.com/office/drawing/2014/main" id="{376EC6A4-5C7E-4E67-A6EB-AC7A2C43E54E}"/>
              </a:ext>
            </a:extLst>
          </p:cNvPr>
          <p:cNvSpPr>
            <a:spLocks noGrp="1"/>
          </p:cNvSpPr>
          <p:nvPr>
            <p:ph type="body" sz="quarter" idx="13"/>
          </p:nvPr>
        </p:nvSpPr>
        <p:spPr bwMode="auto">
          <a:xfrm>
            <a:off x="457200" y="1954213"/>
            <a:ext cx="7839075" cy="3721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2000"/>
              <a:t>Which of the following are true about the long term complications of Anorexia Nervosa?</a:t>
            </a:r>
          </a:p>
          <a:p>
            <a:pPr lvl="1"/>
            <a:r>
              <a:rPr lang="en-GB" altLang="en-US" sz="2000"/>
              <a:t>A. Pubertal delay is common</a:t>
            </a:r>
          </a:p>
          <a:p>
            <a:pPr lvl="1"/>
            <a:r>
              <a:rPr lang="en-GB" altLang="en-US" sz="2000"/>
              <a:t>B. Osteopenia and osteoporosis are less frequent in children and adolescents than in adults</a:t>
            </a:r>
          </a:p>
          <a:p>
            <a:pPr lvl="1"/>
            <a:r>
              <a:rPr lang="en-GB" altLang="en-US" sz="2000"/>
              <a:t>C. Catch up growth can occur with nutritional restoration</a:t>
            </a:r>
          </a:p>
          <a:p>
            <a:pPr lvl="1"/>
            <a:r>
              <a:rPr lang="en-GB" altLang="en-US" sz="2000"/>
              <a:t>D. Hormone replacement is recommended for teenagers with Anorexia</a:t>
            </a:r>
          </a:p>
          <a:p>
            <a:pPr lvl="1"/>
            <a:r>
              <a:rPr lang="en-GB" altLang="en-US" sz="2000"/>
              <a:t>E. Weight gain and the establishment of healthy eating habits usually results in restoration of menstruation</a:t>
            </a:r>
          </a:p>
          <a:p>
            <a:endParaRPr lang="en-GB" alt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EFBFED44-8CC7-467F-9E10-78556FDDE106}"/>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GB" altLang="en-US">
                <a:solidFill>
                  <a:schemeClr val="tx1"/>
                </a:solidFill>
              </a:rPr>
              <a:t>MCQ 10</a:t>
            </a:r>
          </a:p>
        </p:txBody>
      </p:sp>
      <p:sp>
        <p:nvSpPr>
          <p:cNvPr id="79875" name="Text Placeholder 2">
            <a:extLst>
              <a:ext uri="{FF2B5EF4-FFF2-40B4-BE49-F238E27FC236}">
                <a16:creationId xmlns:a16="http://schemas.microsoft.com/office/drawing/2014/main" id="{0AE6B9C1-8D10-4EE9-9799-46DF9F0216B5}"/>
              </a:ext>
            </a:extLst>
          </p:cNvPr>
          <p:cNvSpPr>
            <a:spLocks noGrp="1"/>
          </p:cNvSpPr>
          <p:nvPr>
            <p:ph type="body" sz="quarter" idx="13"/>
          </p:nvPr>
        </p:nvSpPr>
        <p:spPr bwMode="auto">
          <a:xfrm>
            <a:off x="457200" y="1954213"/>
            <a:ext cx="7839075" cy="3721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1800"/>
              <a:t>Which of the following are true regarding the prognosis of Eating Disorders:</a:t>
            </a:r>
          </a:p>
          <a:p>
            <a:pPr lvl="1"/>
            <a:r>
              <a:rPr lang="en-GB" altLang="en-US" sz="1800"/>
              <a:t>A. Bulimia has a worse prognosis than anorexia nervosa</a:t>
            </a:r>
          </a:p>
          <a:p>
            <a:pPr lvl="1"/>
            <a:r>
              <a:rPr lang="en-GB" altLang="en-US" sz="1800"/>
              <a:t>B. Vomiting in Anorexia Nervosa is a predictor if poor prognosis</a:t>
            </a:r>
          </a:p>
          <a:p>
            <a:pPr lvl="1"/>
            <a:r>
              <a:rPr lang="en-GB" altLang="en-US" sz="1800"/>
              <a:t>C. The 30 year mortality rate in women with Eating Disorders has been found to be 20%</a:t>
            </a:r>
          </a:p>
          <a:p>
            <a:pPr lvl="1"/>
            <a:r>
              <a:rPr lang="en-GB" altLang="en-US" sz="1800"/>
              <a:t>D. The mortality rate for Eating Disorders is greater than for psychiatric in patients</a:t>
            </a:r>
          </a:p>
          <a:p>
            <a:pPr lvl="1"/>
            <a:r>
              <a:rPr lang="en-GB" altLang="en-US" sz="1800"/>
              <a:t>E. Some bone loss experienced in Anorexia Nervosa is irreversible </a:t>
            </a:r>
          </a:p>
          <a:p>
            <a:pPr lvl="1"/>
            <a:endParaRPr lang="en-GB" alt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9B2A0DE7-168C-485D-AAB4-BB75AC84F0AA}"/>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GB" altLang="en-US">
                <a:solidFill>
                  <a:schemeClr val="tx1"/>
                </a:solidFill>
              </a:rPr>
              <a:t>Answers</a:t>
            </a:r>
          </a:p>
        </p:txBody>
      </p:sp>
      <p:sp>
        <p:nvSpPr>
          <p:cNvPr id="80899" name="Text Placeholder 2">
            <a:extLst>
              <a:ext uri="{FF2B5EF4-FFF2-40B4-BE49-F238E27FC236}">
                <a16:creationId xmlns:a16="http://schemas.microsoft.com/office/drawing/2014/main" id="{47A8B3ED-6BF3-4712-9484-33A9B5C29F53}"/>
              </a:ext>
            </a:extLst>
          </p:cNvPr>
          <p:cNvSpPr>
            <a:spLocks noGrp="1"/>
          </p:cNvSpPr>
          <p:nvPr>
            <p:ph type="body" sz="quarter" idx="13"/>
          </p:nvPr>
        </p:nvSpPr>
        <p:spPr bwMode="auto">
          <a:xfrm>
            <a:off x="457200" y="1954213"/>
            <a:ext cx="7839075" cy="3721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 typeface="Arial" panose="020B0604020202020204" pitchFamily="34" charset="0"/>
              <a:buAutoNum type="arabicPeriod"/>
            </a:pPr>
            <a:r>
              <a:rPr lang="en-GB" altLang="en-US" sz="2000"/>
              <a:t>D</a:t>
            </a:r>
          </a:p>
          <a:p>
            <a:pPr marL="457200" indent="-457200">
              <a:buFont typeface="Arial" panose="020B0604020202020204" pitchFamily="34" charset="0"/>
              <a:buAutoNum type="arabicPeriod"/>
            </a:pPr>
            <a:r>
              <a:rPr lang="en-GB" altLang="en-US" sz="2000"/>
              <a:t>B</a:t>
            </a:r>
          </a:p>
          <a:p>
            <a:pPr marL="457200" indent="-457200">
              <a:buFont typeface="Arial" panose="020B0604020202020204" pitchFamily="34" charset="0"/>
              <a:buAutoNum type="arabicPeriod"/>
            </a:pPr>
            <a:r>
              <a:rPr lang="en-GB" altLang="en-US" sz="2000"/>
              <a:t>B</a:t>
            </a:r>
          </a:p>
          <a:p>
            <a:pPr marL="457200" indent="-457200">
              <a:buFont typeface="Arial" panose="020B0604020202020204" pitchFamily="34" charset="0"/>
              <a:buAutoNum type="arabicPeriod"/>
            </a:pPr>
            <a:r>
              <a:rPr lang="en-GB" altLang="en-US" sz="2000"/>
              <a:t>A</a:t>
            </a:r>
          </a:p>
          <a:p>
            <a:pPr marL="457200" indent="-457200">
              <a:buFont typeface="Arial" panose="020B0604020202020204" pitchFamily="34" charset="0"/>
              <a:buAutoNum type="arabicPeriod"/>
            </a:pPr>
            <a:r>
              <a:rPr lang="en-GB" altLang="en-US" sz="2000"/>
              <a:t>C</a:t>
            </a:r>
          </a:p>
          <a:p>
            <a:pPr marL="457200" indent="-457200">
              <a:buFont typeface="Arial" panose="020B0604020202020204" pitchFamily="34" charset="0"/>
              <a:buAutoNum type="arabicPeriod"/>
            </a:pPr>
            <a:r>
              <a:rPr lang="en-GB" altLang="en-US" sz="2000"/>
              <a:t>C</a:t>
            </a:r>
          </a:p>
          <a:p>
            <a:pPr marL="457200" indent="-457200">
              <a:buFont typeface="Arial" panose="020B0604020202020204" pitchFamily="34" charset="0"/>
              <a:buAutoNum type="arabicPeriod"/>
            </a:pPr>
            <a:r>
              <a:rPr lang="en-GB" altLang="en-US" sz="2000"/>
              <a:t>B</a:t>
            </a:r>
          </a:p>
          <a:p>
            <a:pPr marL="457200" indent="-457200">
              <a:buFont typeface="Arial" panose="020B0604020202020204" pitchFamily="34" charset="0"/>
              <a:buAutoNum type="arabicPeriod"/>
            </a:pPr>
            <a:r>
              <a:rPr lang="en-GB" altLang="en-US" sz="2000"/>
              <a:t>ACEF</a:t>
            </a:r>
          </a:p>
          <a:p>
            <a:pPr marL="457200" indent="-457200">
              <a:buFont typeface="Arial" panose="020B0604020202020204" pitchFamily="34" charset="0"/>
              <a:buAutoNum type="arabicPeriod"/>
            </a:pPr>
            <a:r>
              <a:rPr lang="en-GB" altLang="en-US" sz="2000"/>
              <a:t>ACDE</a:t>
            </a:r>
          </a:p>
          <a:p>
            <a:pPr marL="457200" indent="-457200">
              <a:buFont typeface="Arial" panose="020B0604020202020204" pitchFamily="34" charset="0"/>
              <a:buAutoNum type="arabicPeriod"/>
            </a:pPr>
            <a:r>
              <a:rPr lang="en-GB" altLang="en-US" sz="2000"/>
              <a:t>BDE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3E7E265B-E1F1-49C7-AC0B-E8DAF7F66915}"/>
              </a:ext>
            </a:extLst>
          </p:cNvPr>
          <p:cNvSpPr>
            <a:spLocks noGrp="1"/>
          </p:cNvSpPr>
          <p:nvPr>
            <p:ph type="title"/>
          </p:nvPr>
        </p:nvSpPr>
        <p:spPr bwMode="auto">
          <a:xfrm>
            <a:off x="914400" y="1077913"/>
            <a:ext cx="7772400" cy="819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b="1"/>
              <a:t>Epidemiology</a:t>
            </a:r>
          </a:p>
        </p:txBody>
      </p:sp>
      <p:sp>
        <p:nvSpPr>
          <p:cNvPr id="17411" name="Content Placeholder 2">
            <a:extLst>
              <a:ext uri="{FF2B5EF4-FFF2-40B4-BE49-F238E27FC236}">
                <a16:creationId xmlns:a16="http://schemas.microsoft.com/office/drawing/2014/main" id="{C9AA8612-AB1C-456D-87A3-6A7E1AE8971A}"/>
              </a:ext>
            </a:extLst>
          </p:cNvPr>
          <p:cNvSpPr>
            <a:spLocks noGrp="1"/>
          </p:cNvSpPr>
          <p:nvPr>
            <p:ph sz="quarter" idx="1"/>
          </p:nvPr>
        </p:nvSpPr>
        <p:spPr bwMode="auto">
          <a:xfrm>
            <a:off x="436563" y="1897063"/>
            <a:ext cx="8250237" cy="4122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GB" altLang="en-US" sz="2400"/>
              <a:t>Lifetime prevalence (adolescent girls) by age 20 was 0.8% for anorexia nervosa, 2.6% for bulimia nervosa, 3.0% for binge eating disorder, 2.8% for atypical anorexia nervosa (Stice et al 2013) </a:t>
            </a:r>
          </a:p>
          <a:p>
            <a:r>
              <a:rPr lang="en-GB" altLang="en-US" sz="2400"/>
              <a:t>1:200 girls at age 16</a:t>
            </a:r>
          </a:p>
          <a:p>
            <a:r>
              <a:rPr lang="en-GB" altLang="en-US" sz="2400"/>
              <a:t>Common age of onset at age 15 (range 9-24)</a:t>
            </a:r>
          </a:p>
          <a:p>
            <a:r>
              <a:rPr lang="en-GB" altLang="en-US" sz="2400"/>
              <a:t>Females ten times more often affected than males</a:t>
            </a:r>
          </a:p>
          <a:p>
            <a:r>
              <a:rPr lang="en-GB" altLang="en-US" sz="2400" b="1"/>
              <a:t>Highest mortality (cardiac arrhythmias and suicide) of any adolescent psychiatric disorder</a:t>
            </a:r>
            <a:r>
              <a:rPr lang="en-GB" altLang="en-US" sz="2400"/>
              <a:t> </a:t>
            </a:r>
            <a:r>
              <a:rPr lang="en-GB" altLang="en-US" sz="2400" b="1"/>
              <a:t>and standardised mortality rate ten times of normal population</a:t>
            </a:r>
          </a:p>
          <a:p>
            <a:endParaRPr lang="en-GB" altLang="en-US"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AC9E2125-B901-4C9F-AAA7-207E481ED96F}"/>
              </a:ext>
            </a:extLst>
          </p:cNvPr>
          <p:cNvSpPr>
            <a:spLocks noGrp="1"/>
          </p:cNvSpPr>
          <p:nvPr>
            <p:ph type="title"/>
          </p:nvPr>
        </p:nvSpPr>
        <p:spPr bwMode="auto">
          <a:xfrm>
            <a:off x="914400" y="1009650"/>
            <a:ext cx="7772400" cy="696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b="1"/>
              <a:t>Aetiology: 1</a:t>
            </a:r>
          </a:p>
        </p:txBody>
      </p:sp>
      <p:sp>
        <p:nvSpPr>
          <p:cNvPr id="3" name="Content Placeholder 2">
            <a:extLst>
              <a:ext uri="{FF2B5EF4-FFF2-40B4-BE49-F238E27FC236}">
                <a16:creationId xmlns:a16="http://schemas.microsoft.com/office/drawing/2014/main" id="{86E0C5ED-6F4B-465D-B002-2634B48F3D99}"/>
              </a:ext>
            </a:extLst>
          </p:cNvPr>
          <p:cNvSpPr>
            <a:spLocks noGrp="1"/>
          </p:cNvSpPr>
          <p:nvPr>
            <p:ph sz="quarter" idx="1"/>
          </p:nvPr>
        </p:nvSpPr>
        <p:spPr>
          <a:xfrm>
            <a:off x="914400" y="1843088"/>
            <a:ext cx="7772400" cy="4176712"/>
          </a:xfrm>
        </p:spPr>
        <p:txBody>
          <a:bodyPr rtlCol="0">
            <a:normAutofit fontScale="70000" lnSpcReduction="20000"/>
          </a:bodyPr>
          <a:lstStyle/>
          <a:p>
            <a:pPr fontAlgn="auto">
              <a:spcAft>
                <a:spcPts val="0"/>
              </a:spcAft>
              <a:defRPr/>
            </a:pPr>
            <a:r>
              <a:rPr lang="en-GB" dirty="0"/>
              <a:t>Cultural factors: western culture fostering ideal of thinness and self- discontent. Tension may arise between fearing consequences of eating and easy available and appealing food</a:t>
            </a:r>
          </a:p>
          <a:p>
            <a:pPr fontAlgn="auto">
              <a:spcAft>
                <a:spcPts val="0"/>
              </a:spcAft>
              <a:defRPr/>
            </a:pPr>
            <a:r>
              <a:rPr lang="en-GB" dirty="0"/>
              <a:t>Specific environmental risk factors: teasing about weight/shape by peers/family may moderate susceptibility; reinforcing cultural body ideals; loss of social connectivity during meal times</a:t>
            </a:r>
          </a:p>
          <a:p>
            <a:pPr fontAlgn="auto">
              <a:spcAft>
                <a:spcPts val="0"/>
              </a:spcAft>
              <a:defRPr/>
            </a:pPr>
            <a:r>
              <a:rPr lang="en-GB" dirty="0"/>
              <a:t>Perinatal risk factors : </a:t>
            </a:r>
            <a:r>
              <a:rPr lang="en-GB" dirty="0" err="1"/>
              <a:t>Hx</a:t>
            </a:r>
            <a:r>
              <a:rPr lang="en-GB" dirty="0"/>
              <a:t> of obstetric complications</a:t>
            </a:r>
          </a:p>
          <a:p>
            <a:pPr fontAlgn="auto">
              <a:spcAft>
                <a:spcPts val="0"/>
              </a:spcAft>
              <a:defRPr/>
            </a:pPr>
            <a:r>
              <a:rPr lang="en-GB" dirty="0"/>
              <a:t>Life events and precipitants</a:t>
            </a:r>
          </a:p>
          <a:p>
            <a:pPr fontAlgn="auto">
              <a:spcAft>
                <a:spcPts val="0"/>
              </a:spcAft>
              <a:defRPr/>
            </a:pPr>
            <a:r>
              <a:rPr lang="en-GB" dirty="0"/>
              <a:t>Cognitive vulnerabilities: problems with decision making, rigid thought processes, difficulties with self regulatory control, enhanced skill in processing details, perfectionistic and inability to tolerate anxiety / uncertainty</a:t>
            </a:r>
          </a:p>
          <a:p>
            <a:pPr fontAlgn="auto">
              <a:spcAft>
                <a:spcPts val="0"/>
              </a:spcAft>
              <a:defRPr/>
            </a:pPr>
            <a:endParaRPr lang="en-GB" dirty="0"/>
          </a:p>
          <a:p>
            <a:pPr fontAlgn="auto">
              <a:spcAft>
                <a:spcPts val="0"/>
              </a:spcAft>
              <a:defRPr/>
            </a:pP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3C6327C8-C770-440F-B053-8D74E1C46253}"/>
              </a:ext>
            </a:extLst>
          </p:cNvPr>
          <p:cNvSpPr>
            <a:spLocks noGrp="1"/>
          </p:cNvSpPr>
          <p:nvPr>
            <p:ph type="title"/>
          </p:nvPr>
        </p:nvSpPr>
        <p:spPr bwMode="auto">
          <a:xfrm>
            <a:off x="914400" y="928688"/>
            <a:ext cx="7772400" cy="736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b="1"/>
              <a:t>Aetiology: 2</a:t>
            </a:r>
          </a:p>
        </p:txBody>
      </p:sp>
      <p:sp>
        <p:nvSpPr>
          <p:cNvPr id="3" name="Content Placeholder 2">
            <a:extLst>
              <a:ext uri="{FF2B5EF4-FFF2-40B4-BE49-F238E27FC236}">
                <a16:creationId xmlns:a16="http://schemas.microsoft.com/office/drawing/2014/main" id="{E8DC8927-E02B-4AD0-9F6F-F674A28A0334}"/>
              </a:ext>
            </a:extLst>
          </p:cNvPr>
          <p:cNvSpPr>
            <a:spLocks noGrp="1"/>
          </p:cNvSpPr>
          <p:nvPr>
            <p:ph sz="quarter" idx="1"/>
          </p:nvPr>
        </p:nvSpPr>
        <p:spPr>
          <a:xfrm>
            <a:off x="914400" y="1828800"/>
            <a:ext cx="7772400" cy="4191000"/>
          </a:xfrm>
        </p:spPr>
        <p:txBody>
          <a:bodyPr>
            <a:normAutofit fontScale="70000" lnSpcReduction="20000"/>
          </a:bodyPr>
          <a:lstStyle/>
          <a:p>
            <a:pPr>
              <a:buFont typeface="Arial" charset="0"/>
              <a:buChar char="•"/>
              <a:defRPr/>
            </a:pPr>
            <a:r>
              <a:rPr lang="en-US" sz="2800" dirty="0"/>
              <a:t>Eating Disorders are familial </a:t>
            </a:r>
          </a:p>
          <a:p>
            <a:pPr>
              <a:buFont typeface="Arial" charset="0"/>
              <a:buChar char="•"/>
              <a:defRPr/>
            </a:pPr>
            <a:r>
              <a:rPr lang="en-US" sz="2800" dirty="0"/>
              <a:t>The risk of AN among mothers and sisters of </a:t>
            </a:r>
            <a:r>
              <a:rPr lang="en-US" sz="2800" dirty="0" err="1"/>
              <a:t>probands</a:t>
            </a:r>
            <a:r>
              <a:rPr lang="en-US" sz="2800" dirty="0"/>
              <a:t> is estimated at 4% or about eight times the rate among the general population (</a:t>
            </a:r>
            <a:r>
              <a:rPr lang="en-US" sz="2800" dirty="0" err="1"/>
              <a:t>Strober</a:t>
            </a:r>
            <a:r>
              <a:rPr lang="en-US" sz="2800" dirty="0"/>
              <a:t> et al, 2000)</a:t>
            </a:r>
          </a:p>
          <a:p>
            <a:pPr>
              <a:buFont typeface="Arial" charset="0"/>
              <a:buChar char="•"/>
              <a:defRPr/>
            </a:pPr>
            <a:r>
              <a:rPr lang="en-US" sz="2800" dirty="0"/>
              <a:t>A large twin registry study appears to confirm that BN and AN are related.  This study found that the co-twin of a child with AN was 2.6 times more likely to have a diagnosis of BN than were co-twins of children without an Eating Disorder (Walters and </a:t>
            </a:r>
            <a:r>
              <a:rPr lang="en-US" sz="2800" dirty="0" err="1"/>
              <a:t>Kendler</a:t>
            </a:r>
            <a:r>
              <a:rPr lang="en-US" sz="2800" dirty="0"/>
              <a:t>, 1995)</a:t>
            </a:r>
          </a:p>
          <a:p>
            <a:pPr>
              <a:buFont typeface="Arial" charset="0"/>
              <a:buChar char="•"/>
              <a:defRPr/>
            </a:pPr>
            <a:r>
              <a:rPr lang="en-US" sz="2800" dirty="0"/>
              <a:t>Twin studies confirm a genetic link.  Studies of identical or monozygotic twins show concordance of up to 90% for AN and 83% for BN (Kaye et al, 2000)</a:t>
            </a:r>
          </a:p>
          <a:p>
            <a:pPr>
              <a:buFont typeface="Arial" charset="0"/>
              <a:buChar char="•"/>
              <a:defRPr/>
            </a:pPr>
            <a:r>
              <a:rPr lang="en-US" sz="2800" dirty="0"/>
              <a:t>Nearly all women in Western society diet at some point in adolescence or young adulthood, yet fewer than 1% develop AN  </a:t>
            </a:r>
          </a:p>
          <a:p>
            <a:pPr marL="0" indent="0">
              <a:buFont typeface="Arial" charset="0"/>
              <a:buNone/>
              <a:defRPr/>
            </a:pPr>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1E3B2-FCCF-482C-A9E3-4788EAD93C4E}"/>
              </a:ext>
            </a:extLst>
          </p:cNvPr>
          <p:cNvSpPr>
            <a:spLocks noGrp="1"/>
          </p:cNvSpPr>
          <p:nvPr>
            <p:ph type="title"/>
          </p:nvPr>
        </p:nvSpPr>
        <p:spPr>
          <a:xfrm>
            <a:off x="914400" y="968375"/>
            <a:ext cx="7772400" cy="819150"/>
          </a:xfrm>
        </p:spPr>
        <p:txBody>
          <a:bodyPr>
            <a:normAutofit fontScale="90000"/>
          </a:bodyPr>
          <a:lstStyle/>
          <a:p>
            <a:pPr>
              <a:defRPr/>
            </a:pPr>
            <a:r>
              <a:rPr lang="en-GB" b="1" dirty="0"/>
              <a:t>Differential diagnoses: Medical</a:t>
            </a:r>
            <a:br>
              <a:rPr lang="en-GB" b="1" dirty="0"/>
            </a:br>
            <a:endParaRPr lang="en-GB" b="1" dirty="0"/>
          </a:p>
        </p:txBody>
      </p:sp>
      <p:sp>
        <p:nvSpPr>
          <p:cNvPr id="3" name="Content Placeholder 2">
            <a:extLst>
              <a:ext uri="{FF2B5EF4-FFF2-40B4-BE49-F238E27FC236}">
                <a16:creationId xmlns:a16="http://schemas.microsoft.com/office/drawing/2014/main" id="{D49BB050-7FB2-4829-8421-E212DCFBA71B}"/>
              </a:ext>
            </a:extLst>
          </p:cNvPr>
          <p:cNvSpPr>
            <a:spLocks noGrp="1"/>
          </p:cNvSpPr>
          <p:nvPr>
            <p:ph sz="quarter" idx="1"/>
          </p:nvPr>
        </p:nvSpPr>
        <p:spPr>
          <a:xfrm>
            <a:off x="914400" y="1897063"/>
            <a:ext cx="7772400" cy="4122737"/>
          </a:xfrm>
        </p:spPr>
        <p:txBody>
          <a:bodyPr>
            <a:normAutofit fontScale="92500" lnSpcReduction="20000"/>
          </a:bodyPr>
          <a:lstStyle/>
          <a:p>
            <a:pPr>
              <a:buFont typeface="Arial" charset="0"/>
              <a:buChar char="•"/>
              <a:defRPr/>
            </a:pPr>
            <a:r>
              <a:rPr lang="en-GB" sz="2400" dirty="0"/>
              <a:t>Endocrine: diabetes mellitus, hyperthyroidism, </a:t>
            </a:r>
            <a:r>
              <a:rPr lang="en-GB" sz="2400" dirty="0" err="1"/>
              <a:t>glucocorticoid</a:t>
            </a:r>
            <a:r>
              <a:rPr lang="en-GB" sz="2400" dirty="0"/>
              <a:t> insufficiency</a:t>
            </a:r>
          </a:p>
          <a:p>
            <a:pPr>
              <a:buFont typeface="Arial" charset="0"/>
              <a:buChar char="•"/>
              <a:defRPr/>
            </a:pPr>
            <a:r>
              <a:rPr lang="en-GB" sz="2400" dirty="0"/>
              <a:t>Gastrointestinal: </a:t>
            </a:r>
            <a:r>
              <a:rPr lang="en-GB" sz="2400" dirty="0" err="1"/>
              <a:t>coeliac</a:t>
            </a:r>
            <a:r>
              <a:rPr lang="en-GB" sz="2400" dirty="0"/>
              <a:t> disease, inflammatory bowel disease, peptic ulcer</a:t>
            </a:r>
          </a:p>
          <a:p>
            <a:pPr>
              <a:buFont typeface="Arial" charset="0"/>
              <a:buChar char="•"/>
              <a:defRPr/>
            </a:pPr>
            <a:r>
              <a:rPr lang="en-GB" sz="2400" dirty="0"/>
              <a:t>Oncological: lymphoma, leukaemia, </a:t>
            </a:r>
            <a:r>
              <a:rPr lang="en-GB" sz="2400" dirty="0" err="1"/>
              <a:t>intracerebral</a:t>
            </a:r>
            <a:r>
              <a:rPr lang="en-GB" sz="2400" dirty="0"/>
              <a:t> tumour</a:t>
            </a:r>
          </a:p>
          <a:p>
            <a:pPr>
              <a:buFont typeface="Arial" charset="0"/>
              <a:buChar char="•"/>
              <a:defRPr/>
            </a:pPr>
            <a:r>
              <a:rPr lang="en-GB" sz="2400" dirty="0"/>
              <a:t>Chronic infection: tuberculosis, HIV, viral, other</a:t>
            </a:r>
          </a:p>
          <a:p>
            <a:pPr>
              <a:buFont typeface="Arial" charset="0"/>
              <a:buChar char="•"/>
              <a:defRPr/>
            </a:pPr>
            <a:r>
              <a:rPr lang="en-US" sz="2400" dirty="0"/>
              <a:t>Rare -</a:t>
            </a:r>
            <a:r>
              <a:rPr lang="en-US" sz="2400" dirty="0" err="1"/>
              <a:t>Kleine</a:t>
            </a:r>
            <a:r>
              <a:rPr lang="en-US" sz="2400" dirty="0"/>
              <a:t>-Levin Syndrome (</a:t>
            </a:r>
            <a:r>
              <a:rPr lang="en-US" sz="2400" dirty="0" err="1"/>
              <a:t>hyperphagia</a:t>
            </a:r>
            <a:r>
              <a:rPr lang="en-US" sz="2400" dirty="0"/>
              <a:t>, hypersomnia, and irritability seen in adolescents with a self limiting course); </a:t>
            </a:r>
          </a:p>
          <a:p>
            <a:pPr>
              <a:buFont typeface="Arial" charset="0"/>
              <a:buChar char="•"/>
              <a:defRPr/>
            </a:pPr>
            <a:r>
              <a:rPr lang="en-US" sz="2400" dirty="0"/>
              <a:t>Rare- </a:t>
            </a:r>
            <a:r>
              <a:rPr lang="en-US" sz="2400" dirty="0" err="1"/>
              <a:t>Kluver-Bucy</a:t>
            </a:r>
            <a:r>
              <a:rPr lang="en-US" sz="2400" dirty="0"/>
              <a:t> Syndrome (limbic system dysfunction with visual and auditory </a:t>
            </a:r>
            <a:r>
              <a:rPr lang="en-US" sz="2400" dirty="0" err="1"/>
              <a:t>agnosia</a:t>
            </a:r>
            <a:r>
              <a:rPr lang="en-US" sz="2400" dirty="0"/>
              <a:t>, placidity, </a:t>
            </a:r>
            <a:r>
              <a:rPr lang="en-US" sz="2400" dirty="0" err="1"/>
              <a:t>hyperorality</a:t>
            </a:r>
            <a:r>
              <a:rPr lang="en-US" sz="2400" dirty="0"/>
              <a:t>, </a:t>
            </a:r>
            <a:r>
              <a:rPr lang="en-US" sz="2400" dirty="0" err="1"/>
              <a:t>hypersexuality</a:t>
            </a:r>
            <a:r>
              <a:rPr lang="en-US" sz="2400" dirty="0"/>
              <a:t>, </a:t>
            </a:r>
            <a:r>
              <a:rPr lang="en-US" sz="2400" dirty="0" err="1"/>
              <a:t>hyperphagia</a:t>
            </a:r>
            <a:r>
              <a:rPr lang="en-US" sz="2400" dirty="0"/>
              <a:t>, seen in Pick</a:t>
            </a:r>
            <a:r>
              <a:rPr lang="ja-JP" altLang="en-US" sz="2400" dirty="0"/>
              <a:t>’</a:t>
            </a:r>
            <a:r>
              <a:rPr lang="en-US" altLang="ja-JP" sz="2400" dirty="0"/>
              <a:t>s Disease, HIV Encephalopathy, Herpes Encephalitis, Brain Tumors, etc.)</a:t>
            </a:r>
            <a:endParaRPr lang="en-US" sz="2400" dirty="0"/>
          </a:p>
          <a:p>
            <a:pPr>
              <a:buFont typeface="Arial" charset="0"/>
              <a:buChar char="•"/>
              <a:defRPr/>
            </a:pPr>
            <a:endParaRPr lang="en-GB" sz="2400" dirty="0"/>
          </a:p>
        </p:txBody>
      </p:sp>
    </p:spTree>
  </p:cSld>
  <p:clrMapOvr>
    <a:masterClrMapping/>
  </p:clrMapOvr>
</p:sld>
</file>

<file path=ppt/theme/theme1.xml><?xml version="1.0" encoding="utf-8"?>
<a:theme xmlns:a="http://schemas.openxmlformats.org/drawingml/2006/main" name="Psychiatry Recruitment P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Psychiatry Recruitment PP</Template>
  <TotalTime>419</TotalTime>
  <Words>4012</Words>
  <Application>Microsoft Office PowerPoint</Application>
  <PresentationFormat>On-screen Show (4:3)</PresentationFormat>
  <Paragraphs>330</Paragraphs>
  <Slides>53</Slides>
  <Notes>19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53</vt:i4>
      </vt:variant>
    </vt:vector>
  </HeadingPairs>
  <TitlesOfParts>
    <vt:vector size="59" baseType="lpstr">
      <vt:lpstr>Arial</vt:lpstr>
      <vt:lpstr>Calibri</vt:lpstr>
      <vt:lpstr>ＭＳ Ｐゴシック</vt:lpstr>
      <vt:lpstr>Psychiatry Recruitment PP</vt:lpstr>
      <vt:lpstr>Worksheet</vt:lpstr>
      <vt:lpstr>Microsoft Excel Chart</vt:lpstr>
      <vt:lpstr>PowerPoint Presentation</vt:lpstr>
      <vt:lpstr>Aims</vt:lpstr>
      <vt:lpstr>Changes in DSM V classification: 2013</vt:lpstr>
      <vt:lpstr>Anorexia Nervosa: ICD 10</vt:lpstr>
      <vt:lpstr>AN: characteristics</vt:lpstr>
      <vt:lpstr>Epidemiology</vt:lpstr>
      <vt:lpstr>Aetiology: 1</vt:lpstr>
      <vt:lpstr>Aetiology: 2</vt:lpstr>
      <vt:lpstr>Differential diagnoses: Medical </vt:lpstr>
      <vt:lpstr>Differential diagnosis: Psychiatric</vt:lpstr>
      <vt:lpstr>Prognosis </vt:lpstr>
      <vt:lpstr>PowerPoint Presentation</vt:lpstr>
      <vt:lpstr>Clinical management of AN</vt:lpstr>
      <vt:lpstr>Physical Assessment</vt:lpstr>
      <vt:lpstr>What do you need to know immediately?</vt:lpstr>
      <vt:lpstr>PowerPoint Presentation</vt:lpstr>
      <vt:lpstr>Weight for height</vt:lpstr>
      <vt:lpstr>PowerPoint Presentation</vt:lpstr>
      <vt:lpstr>Management of Really Sick Patients under 18 with Anorexia Nervosa Junior Marsipan guidelines (CR168)  </vt:lpstr>
      <vt:lpstr>PowerPoint Presentation</vt:lpstr>
      <vt:lpstr>PowerPoint Presentation</vt:lpstr>
      <vt:lpstr>PowerPoint Presentation</vt:lpstr>
      <vt:lpstr>Percieved risks for refeeding syndrome</vt:lpstr>
      <vt:lpstr>PowerPoint Presentation</vt:lpstr>
      <vt:lpstr>Why admit to Paediatrics/medical wards?</vt:lpstr>
      <vt:lpstr>PowerPoint Presentation</vt:lpstr>
      <vt:lpstr>Minnesota Starvation Experiment (Ancel Keys)</vt:lpstr>
      <vt:lpstr>PowerPoint Presentation</vt:lpstr>
      <vt:lpstr>Psychological therapies</vt:lpstr>
      <vt:lpstr>Family based therapy: 1</vt:lpstr>
      <vt:lpstr>Family based therapy:2</vt:lpstr>
      <vt:lpstr>Medication</vt:lpstr>
      <vt:lpstr>Bulimia Nervosa</vt:lpstr>
      <vt:lpstr>BN: characteristics</vt:lpstr>
      <vt:lpstr>Anorexia vs. Bulimia</vt:lpstr>
      <vt:lpstr>Epidemiology</vt:lpstr>
      <vt:lpstr>Aetiology</vt:lpstr>
      <vt:lpstr>Genetic factors</vt:lpstr>
      <vt:lpstr>PowerPoint Presentation</vt:lpstr>
      <vt:lpstr>Treatment</vt:lpstr>
      <vt:lpstr>ARFID (Avoidant / restrictive food intake disorder) </vt:lpstr>
      <vt:lpstr>ARFID</vt:lpstr>
      <vt:lpstr>MCQ 1</vt:lpstr>
      <vt:lpstr>MCQ 2</vt:lpstr>
      <vt:lpstr>MCQ 3</vt:lpstr>
      <vt:lpstr>MCQ 4</vt:lpstr>
      <vt:lpstr>MCQ 5</vt:lpstr>
      <vt:lpstr>MCQ 6</vt:lpstr>
      <vt:lpstr>MCQ 7</vt:lpstr>
      <vt:lpstr>MCQ 8</vt:lpstr>
      <vt:lpstr>MCQ 9</vt:lpstr>
      <vt:lpstr>MCQ 10</vt:lpstr>
      <vt:lpstr>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Holly Kent</dc:creator>
  <cp:lastModifiedBy>Claire McNally</cp:lastModifiedBy>
  <cp:revision>62</cp:revision>
  <dcterms:created xsi:type="dcterms:W3CDTF">2016-02-23T11:02:26Z</dcterms:created>
  <dcterms:modified xsi:type="dcterms:W3CDTF">2020-08-21T14:39:05Z</dcterms:modified>
</cp:coreProperties>
</file>