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6384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107179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7663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226493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91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274638"/>
            <a:ext cx="8229600" cy="1143000"/>
          </a:xfrm>
          <a:prstGeom prst="rect">
            <a:avLst/>
          </a:prstGeom>
        </p:spPr>
        <p:txBody>
          <a:bodyPr rtlCol="0"/>
          <a:lstStyle/>
          <a:p>
            <a:r>
              <a:rPr lang="en-US"/>
              <a:t>Click to edit Master title style</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ea typeface="Arial" charset="0"/>
              </a:defRPr>
            </a:lvl1pPr>
          </a:lstStyle>
          <a:p>
            <a:pPr defTabSz="457200" fontAlgn="base">
              <a:spcBef>
                <a:spcPct val="0"/>
              </a:spcBef>
              <a:spcAft>
                <a:spcPct val="0"/>
              </a:spcAft>
              <a:defRPr/>
            </a:pPr>
            <a:fld id="{6F03F5BD-FE73-4172-99E4-C9F1B5980DE3}" type="datetimeFigureOut">
              <a:rPr lang="en-GB">
                <a:solidFill>
                  <a:prstClr val="black"/>
                </a:solidFill>
                <a:cs typeface="Arial" charset="0"/>
              </a:rPr>
              <a:pPr defTabSz="457200" fontAlgn="base">
                <a:spcBef>
                  <a:spcPct val="0"/>
                </a:spcBef>
                <a:spcAft>
                  <a:spcPct val="0"/>
                </a:spcAft>
                <a:defRPr/>
              </a:pPr>
              <a:t>13/07/2020</a:t>
            </a:fld>
            <a:endParaRPr lang="en-GB">
              <a:solidFill>
                <a:prstClr val="black"/>
              </a:solidFill>
              <a:cs typeface="Arial" charset="0"/>
            </a:endParaRPr>
          </a:p>
        </p:txBody>
      </p:sp>
      <p:sp>
        <p:nvSpPr>
          <p:cNvPr id="5" name="Footer Placeholder 21"/>
          <p:cNvSpPr>
            <a:spLocks noGrp="1"/>
          </p:cNvSpPr>
          <p:nvPr>
            <p:ph type="ftr" sz="quarter" idx="11"/>
          </p:nvPr>
        </p:nvSpPr>
        <p:spPr>
          <a:xfrm>
            <a:off x="4379913" y="6408738"/>
            <a:ext cx="2351087" cy="365125"/>
          </a:xfrm>
          <a:prstGeom prst="rect">
            <a:avLst/>
          </a:prstGeom>
        </p:spPr>
        <p:txBody>
          <a:bodyPr/>
          <a:lstStyle>
            <a:lvl1pPr>
              <a:defRPr>
                <a:ea typeface="Arial" charset="0"/>
              </a:defRPr>
            </a:lvl1pPr>
          </a:lstStyle>
          <a:p>
            <a:pPr defTabSz="457200" fontAlgn="base">
              <a:spcBef>
                <a:spcPct val="0"/>
              </a:spcBef>
              <a:spcAft>
                <a:spcPct val="0"/>
              </a:spcAft>
              <a:defRPr/>
            </a:pPr>
            <a:endParaRPr lang="en-GB">
              <a:solidFill>
                <a:prstClr val="black"/>
              </a:solidFill>
              <a:cs typeface="Arial" charset="0"/>
            </a:endParaRPr>
          </a:p>
        </p:txBody>
      </p:sp>
      <p:sp>
        <p:nvSpPr>
          <p:cNvPr id="6" name="Slide Number Placeholder 17"/>
          <p:cNvSpPr>
            <a:spLocks noGrp="1"/>
          </p:cNvSpPr>
          <p:nvPr>
            <p:ph type="sldNum" sz="quarter" idx="12"/>
          </p:nvPr>
        </p:nvSpPr>
        <p:spPr>
          <a:xfrm>
            <a:off x="8647113" y="6408738"/>
            <a:ext cx="366712" cy="365125"/>
          </a:xfrm>
          <a:prstGeom prst="rect">
            <a:avLst/>
          </a:prstGeom>
        </p:spPr>
        <p:txBody>
          <a:bodyPr/>
          <a:lstStyle>
            <a:lvl1pPr>
              <a:defRPr>
                <a:ea typeface="Arial" charset="0"/>
              </a:defRPr>
            </a:lvl1pPr>
          </a:lstStyle>
          <a:p>
            <a:pPr defTabSz="457200" fontAlgn="base">
              <a:spcBef>
                <a:spcPct val="0"/>
              </a:spcBef>
              <a:spcAft>
                <a:spcPct val="0"/>
              </a:spcAft>
              <a:defRPr/>
            </a:pPr>
            <a:fld id="{7B0CA604-138C-4AF7-B6F4-0CA4D013BCFB}" type="slidenum">
              <a:rPr lang="en-GB">
                <a:solidFill>
                  <a:prstClr val="black"/>
                </a:solidFill>
                <a:cs typeface="Arial" charset="0"/>
              </a:rPr>
              <a:pPr defTabSz="457200"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257396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ea typeface="Arial" charset="0"/>
              </a:defRPr>
            </a:lvl1pPr>
          </a:lstStyle>
          <a:p>
            <a:pPr defTabSz="457200" fontAlgn="base">
              <a:spcBef>
                <a:spcPct val="0"/>
              </a:spcBef>
              <a:spcAft>
                <a:spcPct val="0"/>
              </a:spcAft>
              <a:defRPr/>
            </a:pPr>
            <a:fld id="{9E2652B6-2F1C-4066-B21D-09CEB85BE6C8}" type="datetimeFigureOut">
              <a:rPr lang="en-GB">
                <a:solidFill>
                  <a:prstClr val="black"/>
                </a:solidFill>
                <a:cs typeface="Arial" charset="0"/>
              </a:rPr>
              <a:pPr defTabSz="457200" fontAlgn="base">
                <a:spcBef>
                  <a:spcPct val="0"/>
                </a:spcBef>
                <a:spcAft>
                  <a:spcPct val="0"/>
                </a:spcAft>
                <a:defRPr/>
              </a:pPr>
              <a:t>13/07/2020</a:t>
            </a:fld>
            <a:endParaRPr lang="en-GB">
              <a:solidFill>
                <a:prstClr val="black"/>
              </a:solidFill>
              <a:cs typeface="Arial" charset="0"/>
            </a:endParaRPr>
          </a:p>
        </p:txBody>
      </p:sp>
      <p:sp>
        <p:nvSpPr>
          <p:cNvPr id="3" name="Footer Placeholder 21"/>
          <p:cNvSpPr>
            <a:spLocks noGrp="1"/>
          </p:cNvSpPr>
          <p:nvPr>
            <p:ph type="ftr" sz="quarter" idx="11"/>
          </p:nvPr>
        </p:nvSpPr>
        <p:spPr>
          <a:xfrm>
            <a:off x="4379913" y="6408738"/>
            <a:ext cx="2351087" cy="365125"/>
          </a:xfrm>
          <a:prstGeom prst="rect">
            <a:avLst/>
          </a:prstGeom>
        </p:spPr>
        <p:txBody>
          <a:bodyPr/>
          <a:lstStyle>
            <a:lvl1pPr>
              <a:defRPr>
                <a:ea typeface="Arial" charset="0"/>
              </a:defRPr>
            </a:lvl1pPr>
          </a:lstStyle>
          <a:p>
            <a:pPr defTabSz="457200" fontAlgn="base">
              <a:spcBef>
                <a:spcPct val="0"/>
              </a:spcBef>
              <a:spcAft>
                <a:spcPct val="0"/>
              </a:spcAft>
              <a:defRPr/>
            </a:pPr>
            <a:endParaRPr lang="en-GB">
              <a:solidFill>
                <a:prstClr val="black"/>
              </a:solidFill>
              <a:cs typeface="Arial" charset="0"/>
            </a:endParaRPr>
          </a:p>
        </p:txBody>
      </p:sp>
      <p:sp>
        <p:nvSpPr>
          <p:cNvPr id="4" name="Slide Number Placeholder 17"/>
          <p:cNvSpPr>
            <a:spLocks noGrp="1"/>
          </p:cNvSpPr>
          <p:nvPr>
            <p:ph type="sldNum" sz="quarter" idx="12"/>
          </p:nvPr>
        </p:nvSpPr>
        <p:spPr>
          <a:xfrm>
            <a:off x="8647113" y="6408738"/>
            <a:ext cx="366712" cy="365125"/>
          </a:xfrm>
          <a:prstGeom prst="rect">
            <a:avLst/>
          </a:prstGeom>
        </p:spPr>
        <p:txBody>
          <a:bodyPr/>
          <a:lstStyle>
            <a:lvl1pPr>
              <a:defRPr>
                <a:ea typeface="Arial" charset="0"/>
              </a:defRPr>
            </a:lvl1pPr>
          </a:lstStyle>
          <a:p>
            <a:pPr defTabSz="457200" fontAlgn="base">
              <a:spcBef>
                <a:spcPct val="0"/>
              </a:spcBef>
              <a:spcAft>
                <a:spcPct val="0"/>
              </a:spcAft>
              <a:defRPr/>
            </a:pPr>
            <a:fld id="{093703F8-FCC4-41F7-9FCB-5E67D0EFD92F}" type="slidenum">
              <a:rPr lang="en-GB">
                <a:solidFill>
                  <a:prstClr val="black"/>
                </a:solidFill>
                <a:cs typeface="Arial" charset="0"/>
              </a:rPr>
              <a:pPr defTabSz="457200"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141319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457200" fontAlgn="base">
              <a:spcBef>
                <a:spcPct val="0"/>
              </a:spcBef>
              <a:spcAft>
                <a:spcPct val="0"/>
              </a:spcAft>
            </a:pPr>
            <a:fld id="{1D8BD707-D9CF-40AE-B4C6-C98DA3205C09}" type="datetimeFigureOut">
              <a:rPr lang="en-US">
                <a:solidFill>
                  <a:prstClr val="black"/>
                </a:solidFill>
                <a:cs typeface="Arial" charset="0"/>
              </a:rPr>
              <a:pPr defTabSz="457200" fontAlgn="base">
                <a:spcBef>
                  <a:spcPct val="0"/>
                </a:spcBef>
                <a:spcAft>
                  <a:spcPct val="0"/>
                </a:spcAft>
              </a:pPr>
              <a:t>7/13/2020</a:t>
            </a:fld>
            <a:endParaRPr lang="en-US">
              <a:solidFill>
                <a:prstClr val="black"/>
              </a:solidFill>
              <a:cs typeface="Arial" charset="0"/>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defTabSz="457200" fontAlgn="base">
              <a:spcBef>
                <a:spcPct val="0"/>
              </a:spcBef>
              <a:spcAft>
                <a:spcPct val="0"/>
              </a:spcAft>
            </a:pPr>
            <a:endParaRPr lang="en-US">
              <a:solidFill>
                <a:prstClr val="black"/>
              </a:solidFill>
              <a:cs typeface="Arial" charset="0"/>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defTabSz="457200" fontAlgn="base">
              <a:spcBef>
                <a:spcPct val="0"/>
              </a:spcBef>
              <a:spcAft>
                <a:spcPct val="0"/>
              </a:spcAft>
            </a:pPr>
            <a:fld id="{B6F15528-21DE-4FAA-801E-634DDDAF4B2B}" type="slidenum">
              <a:rPr lang="en-US">
                <a:solidFill>
                  <a:prstClr val="black"/>
                </a:solidFill>
                <a:cs typeface="Arial" charset="0"/>
              </a:rPr>
              <a:pPr defTabSz="457200" fontAlgn="base">
                <a:spcBef>
                  <a:spcPct val="0"/>
                </a:spcBef>
                <a:spcAft>
                  <a:spcPct val="0"/>
                </a:spcAft>
              </a:pPr>
              <a:t>‹#›</a:t>
            </a:fld>
            <a:endParaRPr lang="en-US">
              <a:solidFill>
                <a:prstClr val="black"/>
              </a:solidFill>
              <a:cs typeface="Arial" charset="0"/>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60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21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b="1" dirty="0"/>
              <a:t>Legal Aspects in Child &amp; Adolescent Psychiatry</a:t>
            </a:r>
          </a:p>
        </p:txBody>
      </p:sp>
      <p:sp>
        <p:nvSpPr>
          <p:cNvPr id="3" name="Subtitle 2"/>
          <p:cNvSpPr>
            <a:spLocks noGrp="1"/>
          </p:cNvSpPr>
          <p:nvPr>
            <p:ph type="subTitle" idx="1"/>
          </p:nvPr>
        </p:nvSpPr>
        <p:spPr>
          <a:xfrm>
            <a:off x="685800" y="3505200"/>
            <a:ext cx="7696200" cy="1752600"/>
          </a:xfrm>
        </p:spPr>
        <p:txBody>
          <a:bodyPr>
            <a:normAutofit/>
          </a:bodyPr>
          <a:lstStyle/>
          <a:p>
            <a:pPr>
              <a:spcBef>
                <a:spcPct val="0"/>
              </a:spcBef>
            </a:pPr>
            <a:r>
              <a:rPr lang="en-GB" sz="2400" dirty="0">
                <a:solidFill>
                  <a:prstClr val="black"/>
                </a:solidFill>
                <a:cs typeface="Arial" charset="0"/>
              </a:rPr>
              <a:t>Dr Paramel: ST6 Child and Adolescent Psychiatry</a:t>
            </a:r>
          </a:p>
          <a:p>
            <a:pPr>
              <a:spcBef>
                <a:spcPct val="0"/>
              </a:spcBef>
            </a:pPr>
            <a:r>
              <a:rPr lang="en-GB" sz="2400" dirty="0">
                <a:solidFill>
                  <a:prstClr val="black"/>
                </a:solidFill>
                <a:cs typeface="Arial" charset="0"/>
              </a:rPr>
              <a:t>Dr Kenny Ross, Dr Karl </a:t>
            </a:r>
            <a:r>
              <a:rPr lang="en-GB" sz="2400" dirty="0" err="1">
                <a:solidFill>
                  <a:prstClr val="black"/>
                </a:solidFill>
                <a:cs typeface="Arial" charset="0"/>
              </a:rPr>
              <a:t>Coldman</a:t>
            </a:r>
            <a:r>
              <a:rPr lang="en-GB" sz="2400" dirty="0">
                <a:solidFill>
                  <a:prstClr val="black"/>
                </a:solidFill>
                <a:cs typeface="Arial" charset="0"/>
              </a:rPr>
              <a:t>: CAMHS Consultant</a:t>
            </a:r>
            <a:endParaRPr lang="en-GB" sz="2400" dirty="0"/>
          </a:p>
        </p:txBody>
      </p:sp>
    </p:spTree>
    <p:extLst>
      <p:ext uri="{BB962C8B-B14F-4D97-AF65-F5344CB8AC3E}">
        <p14:creationId xmlns:p14="http://schemas.microsoft.com/office/powerpoint/2010/main" val="55706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92088"/>
          </a:xfrm>
        </p:spPr>
        <p:txBody>
          <a:bodyPr>
            <a:noAutofit/>
          </a:bodyPr>
          <a:lstStyle/>
          <a:p>
            <a:pPr algn="l"/>
            <a:r>
              <a:rPr lang="en-US" sz="3200" b="1" dirty="0"/>
              <a:t>Assessment of competence: </a:t>
            </a:r>
            <a:r>
              <a:rPr lang="en-US" sz="3200" b="1" i="1" dirty="0">
                <a:solidFill>
                  <a:schemeClr val="tx2">
                    <a:lumMod val="60000"/>
                    <a:lumOff val="40000"/>
                  </a:schemeClr>
                </a:solidFill>
              </a:rPr>
              <a:t>Under 16s </a:t>
            </a:r>
            <a:endParaRPr lang="en-GB" sz="3200" b="1" i="1" dirty="0">
              <a:solidFill>
                <a:schemeClr val="tx2">
                  <a:lumMod val="60000"/>
                  <a:lumOff val="40000"/>
                </a:schemeClr>
              </a:solidFill>
            </a:endParaRPr>
          </a:p>
        </p:txBody>
      </p:sp>
      <p:sp>
        <p:nvSpPr>
          <p:cNvPr id="3" name="Content Placeholder 2"/>
          <p:cNvSpPr>
            <a:spLocks noGrp="1"/>
          </p:cNvSpPr>
          <p:nvPr>
            <p:ph idx="1"/>
          </p:nvPr>
        </p:nvSpPr>
        <p:spPr>
          <a:xfrm>
            <a:off x="457200" y="2132856"/>
            <a:ext cx="8229600" cy="4104456"/>
          </a:xfrm>
        </p:spPr>
        <p:txBody>
          <a:bodyPr>
            <a:normAutofit fontScale="62500" lnSpcReduction="20000"/>
          </a:bodyPr>
          <a:lstStyle/>
          <a:p>
            <a:r>
              <a:rPr lang="en-US" b="1" dirty="0"/>
              <a:t>For a young person under the age of 16 to be competent, s/he should have:</a:t>
            </a:r>
          </a:p>
          <a:p>
            <a:endParaRPr lang="en-US" b="1" dirty="0"/>
          </a:p>
          <a:p>
            <a:r>
              <a:rPr lang="en-US" dirty="0"/>
              <a:t>An understanding of the nature and purpose of the proposed intervention</a:t>
            </a:r>
          </a:p>
          <a:p>
            <a:endParaRPr lang="en-US" dirty="0"/>
          </a:p>
          <a:p>
            <a:r>
              <a:rPr lang="en-US" dirty="0"/>
              <a:t>an understanding of the proposed intervention’s risks and side-effects</a:t>
            </a:r>
          </a:p>
          <a:p>
            <a:endParaRPr lang="en-US" dirty="0"/>
          </a:p>
          <a:p>
            <a:r>
              <a:rPr lang="en-US" dirty="0"/>
              <a:t>an understanding of the alternatives to the proposed intervention, and the risks attached to them</a:t>
            </a:r>
          </a:p>
          <a:p>
            <a:endParaRPr lang="en-US" dirty="0"/>
          </a:p>
          <a:p>
            <a:r>
              <a:rPr lang="en-US" dirty="0"/>
              <a:t>Freedom from undue pressure</a:t>
            </a:r>
            <a:endParaRPr lang="en-GB" dirty="0"/>
          </a:p>
        </p:txBody>
      </p:sp>
    </p:spTree>
    <p:extLst>
      <p:ext uri="{BB962C8B-B14F-4D97-AF65-F5344CB8AC3E}">
        <p14:creationId xmlns:p14="http://schemas.microsoft.com/office/powerpoint/2010/main" val="240370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720080"/>
          </a:xfrm>
        </p:spPr>
        <p:txBody>
          <a:bodyPr>
            <a:normAutofit/>
          </a:bodyPr>
          <a:lstStyle/>
          <a:p>
            <a:pPr algn="l"/>
            <a:r>
              <a:rPr lang="en-US" sz="3200" b="1" dirty="0"/>
              <a:t>Assessment of competence: </a:t>
            </a:r>
            <a:r>
              <a:rPr lang="en-US" sz="3200" b="1" i="1" dirty="0">
                <a:solidFill>
                  <a:schemeClr val="tx2">
                    <a:lumMod val="60000"/>
                    <a:lumOff val="40000"/>
                  </a:schemeClr>
                </a:solidFill>
              </a:rPr>
              <a:t>Under 16s </a:t>
            </a:r>
            <a:endParaRPr lang="en-GB" sz="3200" b="1" i="1" dirty="0">
              <a:solidFill>
                <a:schemeClr val="tx2">
                  <a:lumMod val="60000"/>
                  <a:lumOff val="40000"/>
                </a:schemeClr>
              </a:solidFill>
            </a:endParaRPr>
          </a:p>
        </p:txBody>
      </p:sp>
      <p:sp>
        <p:nvSpPr>
          <p:cNvPr id="3" name="Content Placeholder 2"/>
          <p:cNvSpPr>
            <a:spLocks noGrp="1"/>
          </p:cNvSpPr>
          <p:nvPr>
            <p:ph idx="1"/>
          </p:nvPr>
        </p:nvSpPr>
        <p:spPr>
          <a:xfrm>
            <a:off x="457200" y="1844824"/>
            <a:ext cx="8229600" cy="4162276"/>
          </a:xfrm>
        </p:spPr>
        <p:txBody>
          <a:bodyPr>
            <a:normAutofit/>
          </a:bodyPr>
          <a:lstStyle/>
          <a:p>
            <a:r>
              <a:rPr lang="en-US" dirty="0"/>
              <a:t>Competent under 16 year olds are sometimes referred to as being “</a:t>
            </a:r>
            <a:r>
              <a:rPr lang="en-US" i="1" dirty="0" err="1"/>
              <a:t>Gillick</a:t>
            </a:r>
            <a:r>
              <a:rPr lang="en-US" i="1" dirty="0"/>
              <a:t>” </a:t>
            </a:r>
            <a:r>
              <a:rPr lang="en-US" dirty="0"/>
              <a:t>competent</a:t>
            </a:r>
          </a:p>
          <a:p>
            <a:r>
              <a:rPr lang="en-GB" dirty="0"/>
              <a:t>In England, </a:t>
            </a:r>
            <a:r>
              <a:rPr lang="en-US" dirty="0"/>
              <a:t>Wales and NI children who are aged 12 or over are generally expected to have competence to give or withhold their </a:t>
            </a:r>
            <a:r>
              <a:rPr lang="en-US" b="1" dirty="0"/>
              <a:t>consent </a:t>
            </a:r>
            <a:r>
              <a:rPr lang="en-US" b="1" i="1" dirty="0"/>
              <a:t>to the </a:t>
            </a:r>
            <a:r>
              <a:rPr lang="en-GB" b="1" i="1" dirty="0"/>
              <a:t>release of information</a:t>
            </a:r>
            <a:endParaRPr lang="en-GB" b="1" dirty="0"/>
          </a:p>
          <a:p>
            <a:endParaRPr lang="en-GB" dirty="0"/>
          </a:p>
        </p:txBody>
      </p:sp>
    </p:spTree>
    <p:extLst>
      <p:ext uri="{BB962C8B-B14F-4D97-AF65-F5344CB8AC3E}">
        <p14:creationId xmlns:p14="http://schemas.microsoft.com/office/powerpoint/2010/main" val="416687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364902"/>
          </a:xfrm>
        </p:spPr>
        <p:txBody>
          <a:bodyPr>
            <a:noAutofit/>
          </a:bodyPr>
          <a:lstStyle/>
          <a:p>
            <a:r>
              <a:rPr lang="en-GB" sz="3200" b="1" dirty="0"/>
              <a:t>Who should assess competence?</a:t>
            </a:r>
            <a:endParaRPr lang="en-GB" sz="3200" dirty="0"/>
          </a:p>
        </p:txBody>
      </p:sp>
      <p:sp>
        <p:nvSpPr>
          <p:cNvPr id="3" name="Content Placeholder 2"/>
          <p:cNvSpPr>
            <a:spLocks noGrp="1"/>
          </p:cNvSpPr>
          <p:nvPr>
            <p:ph idx="1"/>
          </p:nvPr>
        </p:nvSpPr>
        <p:spPr>
          <a:xfrm>
            <a:off x="457200" y="1916832"/>
            <a:ext cx="8229600" cy="4090268"/>
          </a:xfrm>
        </p:spPr>
        <p:txBody>
          <a:bodyPr>
            <a:normAutofit fontScale="70000" lnSpcReduction="20000"/>
          </a:bodyPr>
          <a:lstStyle/>
          <a:p>
            <a:r>
              <a:rPr lang="en-US" dirty="0"/>
              <a:t>GPs who have known the young person for a long </a:t>
            </a:r>
            <a:r>
              <a:rPr lang="en-GB" dirty="0"/>
              <a:t>time</a:t>
            </a:r>
          </a:p>
          <a:p>
            <a:endParaRPr lang="en-GB" dirty="0"/>
          </a:p>
          <a:p>
            <a:r>
              <a:rPr lang="en-US" dirty="0"/>
              <a:t>The treating doctor may be the most appropriate </a:t>
            </a:r>
            <a:r>
              <a:rPr lang="en-GB" dirty="0"/>
              <a:t>person</a:t>
            </a:r>
          </a:p>
          <a:p>
            <a:endParaRPr lang="en-GB" dirty="0"/>
          </a:p>
          <a:p>
            <a:r>
              <a:rPr lang="en-US" dirty="0"/>
              <a:t>Other members of the health care team who have a close rapport with the patient may also have a valuable contribution to make</a:t>
            </a:r>
          </a:p>
          <a:p>
            <a:endParaRPr lang="en-US" dirty="0"/>
          </a:p>
          <a:p>
            <a:r>
              <a:rPr lang="en-GB" dirty="0"/>
              <a:t>It is unwise to </a:t>
            </a:r>
            <a:r>
              <a:rPr lang="en-US" dirty="0"/>
              <a:t>rely on any assessment that is not contemporaneous</a:t>
            </a:r>
          </a:p>
          <a:p>
            <a:r>
              <a:rPr lang="en-US" dirty="0"/>
              <a:t>Outcome must be recorded in case notes.</a:t>
            </a:r>
            <a:endParaRPr lang="en-GB" dirty="0"/>
          </a:p>
        </p:txBody>
      </p:sp>
    </p:spTree>
    <p:extLst>
      <p:ext uri="{BB962C8B-B14F-4D97-AF65-F5344CB8AC3E}">
        <p14:creationId xmlns:p14="http://schemas.microsoft.com/office/powerpoint/2010/main" val="395057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lstStyle/>
          <a:p>
            <a:r>
              <a:rPr lang="en-GB" b="1" dirty="0"/>
              <a:t>Legal Concepts</a:t>
            </a:r>
          </a:p>
        </p:txBody>
      </p:sp>
      <p:sp>
        <p:nvSpPr>
          <p:cNvPr id="3" name="Content Placeholder 2"/>
          <p:cNvSpPr>
            <a:spLocks noGrp="1"/>
          </p:cNvSpPr>
          <p:nvPr>
            <p:ph idx="1"/>
          </p:nvPr>
        </p:nvSpPr>
        <p:spPr>
          <a:xfrm>
            <a:off x="457200" y="2132856"/>
            <a:ext cx="8229600" cy="3874244"/>
          </a:xfrm>
        </p:spPr>
        <p:txBody>
          <a:bodyPr>
            <a:normAutofit/>
          </a:bodyPr>
          <a:lstStyle/>
          <a:p>
            <a:r>
              <a:rPr lang="en-US" sz="2800" dirty="0">
                <a:solidFill>
                  <a:schemeClr val="bg1">
                    <a:lumMod val="75000"/>
                  </a:schemeClr>
                </a:solidFill>
              </a:rPr>
              <a:t>Basic Principles</a:t>
            </a:r>
          </a:p>
          <a:p>
            <a:r>
              <a:rPr lang="en-US" sz="2800" dirty="0">
                <a:solidFill>
                  <a:schemeClr val="bg1">
                    <a:lumMod val="75000"/>
                  </a:schemeClr>
                </a:solidFill>
              </a:rPr>
              <a:t>Assessment of competence</a:t>
            </a:r>
          </a:p>
          <a:p>
            <a:r>
              <a:rPr lang="en-US" sz="2800" b="1" dirty="0"/>
              <a:t>Parental Responsibility</a:t>
            </a:r>
          </a:p>
          <a:p>
            <a:r>
              <a:rPr lang="en-US" sz="2800" dirty="0">
                <a:solidFill>
                  <a:schemeClr val="bg1">
                    <a:lumMod val="65000"/>
                  </a:schemeClr>
                </a:solidFill>
              </a:rPr>
              <a:t>Children and Families Act (2014)</a:t>
            </a:r>
          </a:p>
          <a:p>
            <a:r>
              <a:rPr lang="en-US" sz="2800" dirty="0">
                <a:solidFill>
                  <a:schemeClr val="bg1">
                    <a:lumMod val="75000"/>
                  </a:schemeClr>
                </a:solidFill>
              </a:rPr>
              <a:t>Mental Health Act (1983, as amended 2007)</a:t>
            </a:r>
          </a:p>
          <a:p>
            <a:r>
              <a:rPr lang="en-US" sz="2800" dirty="0">
                <a:solidFill>
                  <a:schemeClr val="bg1">
                    <a:lumMod val="75000"/>
                  </a:schemeClr>
                </a:solidFill>
              </a:rPr>
              <a:t>Mental Capacity Act (2005)</a:t>
            </a:r>
            <a:endParaRPr lang="en-GB" sz="2800" dirty="0">
              <a:solidFill>
                <a:schemeClr val="bg1">
                  <a:lumMod val="75000"/>
                </a:schemeClr>
              </a:solidFill>
            </a:endParaRPr>
          </a:p>
        </p:txBody>
      </p:sp>
    </p:spTree>
    <p:extLst>
      <p:ext uri="{BB962C8B-B14F-4D97-AF65-F5344CB8AC3E}">
        <p14:creationId xmlns:p14="http://schemas.microsoft.com/office/powerpoint/2010/main" val="2622050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92088"/>
          </a:xfrm>
        </p:spPr>
        <p:txBody>
          <a:bodyPr/>
          <a:lstStyle/>
          <a:p>
            <a:r>
              <a:rPr lang="en-GB" b="1" dirty="0"/>
              <a:t>Parental responsibility</a:t>
            </a:r>
          </a:p>
        </p:txBody>
      </p:sp>
      <p:sp>
        <p:nvSpPr>
          <p:cNvPr id="3" name="Content Placeholder 2"/>
          <p:cNvSpPr>
            <a:spLocks noGrp="1"/>
          </p:cNvSpPr>
          <p:nvPr>
            <p:ph idx="1"/>
          </p:nvPr>
        </p:nvSpPr>
        <p:spPr>
          <a:xfrm>
            <a:off x="457200" y="1988840"/>
            <a:ext cx="8229600" cy="4018260"/>
          </a:xfrm>
        </p:spPr>
        <p:txBody>
          <a:bodyPr>
            <a:normAutofit/>
          </a:bodyPr>
          <a:lstStyle/>
          <a:p>
            <a:r>
              <a:rPr lang="en-GB" sz="2400" dirty="0"/>
              <a:t>PR </a:t>
            </a:r>
            <a:r>
              <a:rPr lang="en-US" sz="2400" dirty="0"/>
              <a:t>may be exercised until a young </a:t>
            </a:r>
            <a:r>
              <a:rPr lang="en-GB" sz="2400" dirty="0"/>
              <a:t>person reaches 18 years in England Wales and NI</a:t>
            </a:r>
          </a:p>
          <a:p>
            <a:r>
              <a:rPr lang="en-GB" sz="2400" dirty="0"/>
              <a:t>Mothers </a:t>
            </a:r>
            <a:r>
              <a:rPr lang="en-US" sz="2400" dirty="0"/>
              <a:t>automatically acquire parental responsibility at </a:t>
            </a:r>
            <a:r>
              <a:rPr lang="en-GB" sz="2400" dirty="0"/>
              <a:t>birth</a:t>
            </a:r>
          </a:p>
          <a:p>
            <a:r>
              <a:rPr lang="en-US" sz="2400" dirty="0"/>
              <a:t>For births registered in England, Wales or NI a father acquires PR if he is married to the mother at the time of the child’s birth or subsequently</a:t>
            </a:r>
          </a:p>
          <a:p>
            <a:r>
              <a:rPr lang="en-GB" sz="2400" dirty="0"/>
              <a:t>An u</a:t>
            </a:r>
            <a:r>
              <a:rPr lang="en-US" sz="2400" dirty="0" err="1"/>
              <a:t>nmarried</a:t>
            </a:r>
            <a:r>
              <a:rPr lang="en-US" sz="2400" dirty="0"/>
              <a:t> father will acquire PR if he is recorded on the child’s birth certificate from 1 December 2003 in England or Wales and from 15 April 2002 in NI</a:t>
            </a:r>
            <a:endParaRPr lang="en-GB" sz="2400" dirty="0"/>
          </a:p>
        </p:txBody>
      </p:sp>
    </p:spTree>
    <p:extLst>
      <p:ext uri="{BB962C8B-B14F-4D97-AF65-F5344CB8AC3E}">
        <p14:creationId xmlns:p14="http://schemas.microsoft.com/office/powerpoint/2010/main" val="15671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720080"/>
          </a:xfrm>
        </p:spPr>
        <p:txBody>
          <a:bodyPr/>
          <a:lstStyle/>
          <a:p>
            <a:r>
              <a:rPr lang="en-GB" b="1" dirty="0"/>
              <a:t>Parental responsibility</a:t>
            </a:r>
          </a:p>
        </p:txBody>
      </p:sp>
      <p:sp>
        <p:nvSpPr>
          <p:cNvPr id="3" name="Content Placeholder 2"/>
          <p:cNvSpPr>
            <a:spLocks noGrp="1"/>
          </p:cNvSpPr>
          <p:nvPr>
            <p:ph idx="1"/>
          </p:nvPr>
        </p:nvSpPr>
        <p:spPr>
          <a:xfrm>
            <a:off x="457200" y="2060848"/>
            <a:ext cx="8229600" cy="3946252"/>
          </a:xfrm>
        </p:spPr>
        <p:txBody>
          <a:bodyPr>
            <a:normAutofit fontScale="85000" lnSpcReduction="20000"/>
          </a:bodyPr>
          <a:lstStyle/>
          <a:p>
            <a:r>
              <a:rPr lang="en-US" dirty="0"/>
              <a:t>An unmarried father, whose child’s birth was registered before the dates mentioned above, or afterwards if he is not recorded on the child’s birth certificate, does not have PR even if he has lived with the mother for a long time</a:t>
            </a:r>
          </a:p>
          <a:p>
            <a:r>
              <a:rPr lang="en-US" dirty="0"/>
              <a:t>Father can acquire PR by way of a Court registered PR-agreement with the mother or by obtaining a PR Order or a Residence Order from the Courts</a:t>
            </a:r>
          </a:p>
          <a:p>
            <a:r>
              <a:rPr lang="en-GB" dirty="0"/>
              <a:t>PR </a:t>
            </a:r>
            <a:r>
              <a:rPr lang="en-US" dirty="0"/>
              <a:t>awarded by a Court can only be </a:t>
            </a:r>
            <a:r>
              <a:rPr lang="en-GB" dirty="0"/>
              <a:t>removed by a Court</a:t>
            </a:r>
          </a:p>
        </p:txBody>
      </p:sp>
    </p:spTree>
    <p:extLst>
      <p:ext uri="{BB962C8B-B14F-4D97-AF65-F5344CB8AC3E}">
        <p14:creationId xmlns:p14="http://schemas.microsoft.com/office/powerpoint/2010/main" val="2494512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864096"/>
          </a:xfrm>
        </p:spPr>
        <p:txBody>
          <a:bodyPr>
            <a:normAutofit fontScale="90000"/>
          </a:bodyPr>
          <a:lstStyle/>
          <a:p>
            <a:r>
              <a:rPr lang="en-US" b="1" dirty="0"/>
              <a:t>What if the parents are divorced?</a:t>
            </a:r>
            <a:endParaRPr lang="en-GB" dirty="0"/>
          </a:p>
        </p:txBody>
      </p:sp>
      <p:sp>
        <p:nvSpPr>
          <p:cNvPr id="3" name="Content Placeholder 2"/>
          <p:cNvSpPr>
            <a:spLocks noGrp="1"/>
          </p:cNvSpPr>
          <p:nvPr>
            <p:ph idx="1"/>
          </p:nvPr>
        </p:nvSpPr>
        <p:spPr>
          <a:xfrm>
            <a:off x="457200" y="2348880"/>
            <a:ext cx="8229600" cy="3658220"/>
          </a:xfrm>
        </p:spPr>
        <p:txBody>
          <a:bodyPr/>
          <a:lstStyle/>
          <a:p>
            <a:r>
              <a:rPr lang="en-GB" dirty="0"/>
              <a:t>Parents do not lose PR</a:t>
            </a:r>
          </a:p>
          <a:p>
            <a:r>
              <a:rPr lang="en-US" dirty="0"/>
              <a:t>A separated or divorced parent cannot </a:t>
            </a:r>
            <a:r>
              <a:rPr lang="en-GB" dirty="0"/>
              <a:t>relinquish PR</a:t>
            </a:r>
          </a:p>
          <a:p>
            <a:r>
              <a:rPr lang="en-GB" dirty="0"/>
              <a:t>Applies even </a:t>
            </a:r>
            <a:r>
              <a:rPr lang="en-US" dirty="0"/>
              <a:t>if the parent without custody does not have contact with the child and does not make any </a:t>
            </a:r>
            <a:r>
              <a:rPr lang="en-GB" dirty="0"/>
              <a:t>financial contribution</a:t>
            </a:r>
          </a:p>
        </p:txBody>
      </p:sp>
    </p:spTree>
    <p:extLst>
      <p:ext uri="{BB962C8B-B14F-4D97-AF65-F5344CB8AC3E}">
        <p14:creationId xmlns:p14="http://schemas.microsoft.com/office/powerpoint/2010/main" val="308253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792088"/>
          </a:xfrm>
        </p:spPr>
        <p:txBody>
          <a:bodyPr>
            <a:normAutofit/>
          </a:bodyPr>
          <a:lstStyle/>
          <a:p>
            <a:r>
              <a:rPr lang="en-GB" sz="3200" b="1" dirty="0"/>
              <a:t>Disagreement </a:t>
            </a:r>
            <a:r>
              <a:rPr lang="en-US" sz="3200" b="1" dirty="0"/>
              <a:t>between people with PR</a:t>
            </a:r>
            <a:endParaRPr lang="en-GB" sz="3200" dirty="0"/>
          </a:p>
        </p:txBody>
      </p:sp>
      <p:sp>
        <p:nvSpPr>
          <p:cNvPr id="3" name="Content Placeholder 2"/>
          <p:cNvSpPr>
            <a:spLocks noGrp="1"/>
          </p:cNvSpPr>
          <p:nvPr>
            <p:ph idx="1"/>
          </p:nvPr>
        </p:nvSpPr>
        <p:spPr>
          <a:xfrm>
            <a:off x="457200" y="2204864"/>
            <a:ext cx="8229600" cy="3802236"/>
          </a:xfrm>
        </p:spPr>
        <p:txBody>
          <a:bodyPr>
            <a:normAutofit/>
          </a:bodyPr>
          <a:lstStyle/>
          <a:p>
            <a:r>
              <a:rPr lang="en-US" sz="2800" dirty="0"/>
              <a:t>Law requires doctors to have consent from only one person in order lawfully to provide </a:t>
            </a:r>
            <a:r>
              <a:rPr lang="en-GB" sz="2800" dirty="0"/>
              <a:t>treatment</a:t>
            </a:r>
          </a:p>
          <a:p>
            <a:r>
              <a:rPr lang="en-US" sz="2800" dirty="0"/>
              <a:t>Decision must be made by the clinician </a:t>
            </a:r>
            <a:r>
              <a:rPr lang="en-GB" sz="2800" dirty="0"/>
              <a:t>in charge</a:t>
            </a:r>
          </a:p>
          <a:p>
            <a:r>
              <a:rPr lang="en-GB" sz="2800" dirty="0"/>
              <a:t>If the </a:t>
            </a:r>
            <a:r>
              <a:rPr lang="en-US" sz="2800" dirty="0"/>
              <a:t>dispute is over an irreversible, controversial, elective </a:t>
            </a:r>
            <a:r>
              <a:rPr lang="en-GB" sz="2800" dirty="0"/>
              <a:t>procedure doctors should not </a:t>
            </a:r>
            <a:r>
              <a:rPr lang="en-US" sz="2800" dirty="0"/>
              <a:t>proceed without the authority of a Court</a:t>
            </a:r>
            <a:endParaRPr lang="en-GB" sz="2800" dirty="0"/>
          </a:p>
        </p:txBody>
      </p:sp>
    </p:spTree>
    <p:extLst>
      <p:ext uri="{BB962C8B-B14F-4D97-AF65-F5344CB8AC3E}">
        <p14:creationId xmlns:p14="http://schemas.microsoft.com/office/powerpoint/2010/main" val="126801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364902"/>
          </a:xfrm>
        </p:spPr>
        <p:txBody>
          <a:bodyPr/>
          <a:lstStyle/>
          <a:p>
            <a:r>
              <a:rPr lang="en-GB" b="1" dirty="0"/>
              <a:t>Legal Concepts</a:t>
            </a:r>
          </a:p>
        </p:txBody>
      </p:sp>
      <p:sp>
        <p:nvSpPr>
          <p:cNvPr id="3" name="Content Placeholder 2"/>
          <p:cNvSpPr>
            <a:spLocks noGrp="1"/>
          </p:cNvSpPr>
          <p:nvPr>
            <p:ph idx="1"/>
          </p:nvPr>
        </p:nvSpPr>
        <p:spPr>
          <a:xfrm>
            <a:off x="457200" y="1844824"/>
            <a:ext cx="8229600" cy="4162276"/>
          </a:xfrm>
        </p:spPr>
        <p:txBody>
          <a:bodyPr>
            <a:normAutofit/>
          </a:bodyPr>
          <a:lstStyle/>
          <a:p>
            <a:r>
              <a:rPr lang="en-US" sz="2800" dirty="0">
                <a:solidFill>
                  <a:schemeClr val="bg1">
                    <a:lumMod val="75000"/>
                  </a:schemeClr>
                </a:solidFill>
              </a:rPr>
              <a:t>Basic Principles</a:t>
            </a:r>
          </a:p>
          <a:p>
            <a:r>
              <a:rPr lang="en-US" sz="2800" dirty="0">
                <a:solidFill>
                  <a:schemeClr val="bg1">
                    <a:lumMod val="75000"/>
                  </a:schemeClr>
                </a:solidFill>
              </a:rPr>
              <a:t>Assessment of competence</a:t>
            </a:r>
          </a:p>
          <a:p>
            <a:r>
              <a:rPr lang="en-US" sz="2800" dirty="0">
                <a:solidFill>
                  <a:schemeClr val="bg1">
                    <a:lumMod val="75000"/>
                  </a:schemeClr>
                </a:solidFill>
              </a:rPr>
              <a:t>Parental Responsibility</a:t>
            </a:r>
          </a:p>
          <a:p>
            <a:r>
              <a:rPr lang="en-US" sz="2800" b="1" dirty="0"/>
              <a:t>Children and Families Act (2014)</a:t>
            </a:r>
          </a:p>
          <a:p>
            <a:r>
              <a:rPr lang="en-US" sz="2800" dirty="0">
                <a:solidFill>
                  <a:schemeClr val="bg1">
                    <a:lumMod val="75000"/>
                  </a:schemeClr>
                </a:solidFill>
              </a:rPr>
              <a:t>Mental Health Act (1983, as amended 2007) </a:t>
            </a:r>
          </a:p>
          <a:p>
            <a:r>
              <a:rPr lang="en-US" sz="2800" dirty="0">
                <a:solidFill>
                  <a:schemeClr val="bg1">
                    <a:lumMod val="75000"/>
                  </a:schemeClr>
                </a:solidFill>
              </a:rPr>
              <a:t>Mental Capacity Act (2005)</a:t>
            </a:r>
            <a:endParaRPr lang="en-GB" sz="2800" dirty="0">
              <a:solidFill>
                <a:schemeClr val="bg1">
                  <a:lumMod val="75000"/>
                </a:schemeClr>
              </a:solidFill>
            </a:endParaRPr>
          </a:p>
        </p:txBody>
      </p:sp>
    </p:spTree>
    <p:extLst>
      <p:ext uri="{BB962C8B-B14F-4D97-AF65-F5344CB8AC3E}">
        <p14:creationId xmlns:p14="http://schemas.microsoft.com/office/powerpoint/2010/main" val="360669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648072"/>
          </a:xfrm>
        </p:spPr>
        <p:txBody>
          <a:bodyPr>
            <a:normAutofit/>
          </a:bodyPr>
          <a:lstStyle/>
          <a:p>
            <a:r>
              <a:rPr lang="en-GB" sz="3600" b="1" dirty="0"/>
              <a:t>Children and Families Act-Adoption</a:t>
            </a:r>
          </a:p>
        </p:txBody>
      </p:sp>
      <p:sp>
        <p:nvSpPr>
          <p:cNvPr id="3" name="Content Placeholder 2"/>
          <p:cNvSpPr>
            <a:spLocks noGrp="1"/>
          </p:cNvSpPr>
          <p:nvPr>
            <p:ph idx="1"/>
          </p:nvPr>
        </p:nvSpPr>
        <p:spPr>
          <a:xfrm>
            <a:off x="457200" y="1772816"/>
            <a:ext cx="8229600" cy="4234284"/>
          </a:xfrm>
        </p:spPr>
        <p:txBody>
          <a:bodyPr>
            <a:normAutofit fontScale="92500" lnSpcReduction="20000"/>
          </a:bodyPr>
          <a:lstStyle/>
          <a:p>
            <a:r>
              <a:rPr lang="en-US" sz="3000" dirty="0"/>
              <a:t>Helps some children to move in sooner with the families who might adopt them (fostering for adoption)</a:t>
            </a:r>
          </a:p>
          <a:p>
            <a:r>
              <a:rPr lang="en-US" sz="3000" dirty="0"/>
              <a:t>Makes it easier to find new parents for children who need to be adopted</a:t>
            </a:r>
          </a:p>
          <a:p>
            <a:r>
              <a:rPr lang="en-US" sz="3000" dirty="0"/>
              <a:t>Helps to find more people to adopt children</a:t>
            </a:r>
          </a:p>
          <a:p>
            <a:r>
              <a:rPr lang="en-US" sz="3000" dirty="0"/>
              <a:t>Gives families a real choice in exactly who gives them help after the adoption</a:t>
            </a:r>
          </a:p>
          <a:p>
            <a:r>
              <a:rPr lang="en-US" sz="3000" dirty="0"/>
              <a:t>Makes it easier for people who want to adopt a child to look for the right child for them to adopt</a:t>
            </a:r>
          </a:p>
          <a:p>
            <a:endParaRPr lang="en-GB" dirty="0"/>
          </a:p>
        </p:txBody>
      </p:sp>
    </p:spTree>
    <p:extLst>
      <p:ext uri="{BB962C8B-B14F-4D97-AF65-F5344CB8AC3E}">
        <p14:creationId xmlns:p14="http://schemas.microsoft.com/office/powerpoint/2010/main" val="425234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864096"/>
          </a:xfrm>
        </p:spPr>
        <p:txBody>
          <a:bodyPr/>
          <a:lstStyle/>
          <a:p>
            <a:r>
              <a:rPr lang="en-GB" b="1" dirty="0"/>
              <a:t>Learning Objectives</a:t>
            </a:r>
          </a:p>
        </p:txBody>
      </p:sp>
      <p:sp>
        <p:nvSpPr>
          <p:cNvPr id="3" name="Content Placeholder 2"/>
          <p:cNvSpPr>
            <a:spLocks noGrp="1"/>
          </p:cNvSpPr>
          <p:nvPr>
            <p:ph idx="1"/>
          </p:nvPr>
        </p:nvSpPr>
        <p:spPr>
          <a:xfrm>
            <a:off x="457200" y="1916832"/>
            <a:ext cx="8229600" cy="4090268"/>
          </a:xfrm>
        </p:spPr>
        <p:txBody>
          <a:bodyPr/>
          <a:lstStyle/>
          <a:p>
            <a:r>
              <a:rPr lang="en-US" dirty="0"/>
              <a:t>Develop an understanding of legal frameworks with respect to children</a:t>
            </a:r>
          </a:p>
          <a:p>
            <a:r>
              <a:rPr lang="en-US" dirty="0"/>
              <a:t>Understand how the law interacts with children.</a:t>
            </a:r>
            <a:endParaRPr lang="en-GB" dirty="0"/>
          </a:p>
        </p:txBody>
      </p:sp>
    </p:spTree>
    <p:extLst>
      <p:ext uri="{BB962C8B-B14F-4D97-AF65-F5344CB8AC3E}">
        <p14:creationId xmlns:p14="http://schemas.microsoft.com/office/powerpoint/2010/main" val="32270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856984" cy="864096"/>
          </a:xfrm>
        </p:spPr>
        <p:txBody>
          <a:bodyPr>
            <a:noAutofit/>
          </a:bodyPr>
          <a:lstStyle/>
          <a:p>
            <a:r>
              <a:rPr lang="en-GB" sz="2400" b="1" dirty="0"/>
              <a:t>Children and Families Act</a:t>
            </a:r>
            <a:br>
              <a:rPr lang="en-GB" sz="2400" b="1" dirty="0"/>
            </a:br>
            <a:r>
              <a:rPr lang="en-GB" sz="2400" b="1" dirty="0"/>
              <a:t>Family Courts</a:t>
            </a:r>
            <a:br>
              <a:rPr lang="en-GB" sz="2400" b="1" dirty="0"/>
            </a:br>
            <a:r>
              <a:rPr lang="en-GB" sz="2400" b="1" dirty="0"/>
              <a:t>Going into care</a:t>
            </a:r>
          </a:p>
        </p:txBody>
      </p:sp>
      <p:sp>
        <p:nvSpPr>
          <p:cNvPr id="3" name="Content Placeholder 2"/>
          <p:cNvSpPr>
            <a:spLocks noGrp="1"/>
          </p:cNvSpPr>
          <p:nvPr>
            <p:ph idx="1"/>
          </p:nvPr>
        </p:nvSpPr>
        <p:spPr>
          <a:xfrm>
            <a:off x="457200" y="2276872"/>
            <a:ext cx="8229600" cy="3730228"/>
          </a:xfrm>
        </p:spPr>
        <p:txBody>
          <a:bodyPr>
            <a:normAutofit/>
          </a:bodyPr>
          <a:lstStyle/>
          <a:p>
            <a:r>
              <a:rPr lang="en-US" sz="2000" dirty="0"/>
              <a:t>Family Court can decide when a child needs to go into care to stay safe</a:t>
            </a:r>
          </a:p>
          <a:p>
            <a:r>
              <a:rPr lang="en-US" sz="2000" dirty="0"/>
              <a:t>The Act sets a new time limit of 26 weeks for the Court to decide whether or not a child is to go into care</a:t>
            </a:r>
          </a:p>
          <a:p>
            <a:r>
              <a:rPr lang="en-US" sz="2000" dirty="0"/>
              <a:t>The Act tells the Court to look at what the child’s care plan says about where they are going to live and who they are going to have contact with </a:t>
            </a:r>
          </a:p>
          <a:p>
            <a:r>
              <a:rPr lang="en-US" sz="2000" dirty="0"/>
              <a:t>The judge can decide whether the child should stay in care until the final decisions are made about their future</a:t>
            </a:r>
          </a:p>
          <a:p>
            <a:r>
              <a:rPr lang="en-US" sz="2000" dirty="0"/>
              <a:t>An expert must have the Court’s permission before they can write a report for the Court or come to the Court to give their opinions</a:t>
            </a:r>
          </a:p>
        </p:txBody>
      </p:sp>
    </p:spTree>
    <p:extLst>
      <p:ext uri="{BB962C8B-B14F-4D97-AF65-F5344CB8AC3E}">
        <p14:creationId xmlns:p14="http://schemas.microsoft.com/office/powerpoint/2010/main" val="299154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52128"/>
          </a:xfrm>
        </p:spPr>
        <p:txBody>
          <a:bodyPr>
            <a:noAutofit/>
          </a:bodyPr>
          <a:lstStyle/>
          <a:p>
            <a:r>
              <a:rPr lang="en-US" sz="2400" b="1" dirty="0"/>
              <a:t>Children and Families Act</a:t>
            </a:r>
            <a:br>
              <a:rPr lang="en-US" sz="2400" b="1" dirty="0"/>
            </a:br>
            <a:r>
              <a:rPr lang="en-US" sz="2400" b="1" dirty="0"/>
              <a:t>Family Courts</a:t>
            </a:r>
            <a:br>
              <a:rPr lang="en-US" sz="2400" b="1" dirty="0"/>
            </a:br>
            <a:r>
              <a:rPr lang="en-US" sz="2400" b="1" dirty="0"/>
              <a:t>Parents splitting up</a:t>
            </a:r>
            <a:endParaRPr lang="en-GB" sz="2400" b="1" dirty="0"/>
          </a:p>
        </p:txBody>
      </p:sp>
      <p:sp>
        <p:nvSpPr>
          <p:cNvPr id="3" name="Content Placeholder 2"/>
          <p:cNvSpPr>
            <a:spLocks noGrp="1"/>
          </p:cNvSpPr>
          <p:nvPr>
            <p:ph idx="1"/>
          </p:nvPr>
        </p:nvSpPr>
        <p:spPr>
          <a:xfrm>
            <a:off x="457200" y="2132856"/>
            <a:ext cx="8229600" cy="3874244"/>
          </a:xfrm>
        </p:spPr>
        <p:txBody>
          <a:bodyPr>
            <a:normAutofit/>
          </a:bodyPr>
          <a:lstStyle/>
          <a:p>
            <a:r>
              <a:rPr lang="en-US" sz="2000" dirty="0"/>
              <a:t>Helps parents to see if they can sort things out without having to go to Court</a:t>
            </a:r>
          </a:p>
          <a:p>
            <a:r>
              <a:rPr lang="en-US" sz="2000" dirty="0"/>
              <a:t>It is usually best for both parents to stay involved with their children, even if they have split up</a:t>
            </a:r>
          </a:p>
          <a:p>
            <a:r>
              <a:rPr lang="en-US" sz="2000" dirty="0"/>
              <a:t>Courts should help parents to do what is right for their child, not what they might want to do for themselves</a:t>
            </a:r>
          </a:p>
          <a:p>
            <a:r>
              <a:rPr lang="en-US" sz="2000" dirty="0"/>
              <a:t>Courts can send parents on a course or special activities to help them learn how to keep in contact with their child (Courts can’t send the children on any of these courses or activities, only their parents)</a:t>
            </a:r>
            <a:endParaRPr lang="en-GB" sz="2000" dirty="0"/>
          </a:p>
        </p:txBody>
      </p:sp>
    </p:spTree>
    <p:extLst>
      <p:ext uri="{BB962C8B-B14F-4D97-AF65-F5344CB8AC3E}">
        <p14:creationId xmlns:p14="http://schemas.microsoft.com/office/powerpoint/2010/main" val="38849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4744"/>
            <a:ext cx="8712968" cy="648072"/>
          </a:xfrm>
        </p:spPr>
        <p:txBody>
          <a:bodyPr>
            <a:noAutofit/>
          </a:bodyPr>
          <a:lstStyle/>
          <a:p>
            <a:r>
              <a:rPr lang="en-GB" sz="3200" b="1" dirty="0"/>
              <a:t>Children and Families Act</a:t>
            </a:r>
            <a:br>
              <a:rPr lang="en-GB" sz="3200" b="1" dirty="0"/>
            </a:br>
            <a:r>
              <a:rPr lang="en-GB" sz="3200" b="1" dirty="0"/>
              <a:t>New Laws</a:t>
            </a:r>
          </a:p>
        </p:txBody>
      </p:sp>
      <p:sp>
        <p:nvSpPr>
          <p:cNvPr id="3" name="Content Placeholder 2"/>
          <p:cNvSpPr>
            <a:spLocks noGrp="1"/>
          </p:cNvSpPr>
          <p:nvPr>
            <p:ph idx="1"/>
          </p:nvPr>
        </p:nvSpPr>
        <p:spPr>
          <a:xfrm>
            <a:off x="457200" y="2132856"/>
            <a:ext cx="8229600" cy="3874244"/>
          </a:xfrm>
        </p:spPr>
        <p:txBody>
          <a:bodyPr>
            <a:normAutofit/>
          </a:bodyPr>
          <a:lstStyle/>
          <a:p>
            <a:r>
              <a:rPr lang="en-US" dirty="0"/>
              <a:t>The Act gives young </a:t>
            </a:r>
            <a:r>
              <a:rPr lang="en-US" dirty="0" err="1"/>
              <a:t>carers</a:t>
            </a:r>
            <a:r>
              <a:rPr lang="en-US" dirty="0"/>
              <a:t> more rights to ask for help</a:t>
            </a:r>
          </a:p>
          <a:p>
            <a:r>
              <a:rPr lang="en-US" dirty="0"/>
              <a:t>Gets more help for parents who are looking after a disabled child</a:t>
            </a:r>
          </a:p>
          <a:p>
            <a:r>
              <a:rPr lang="en-US" dirty="0"/>
              <a:t>Lets foster children carry on living with their former foster </a:t>
            </a:r>
            <a:r>
              <a:rPr lang="en-US" dirty="0" err="1"/>
              <a:t>carers</a:t>
            </a:r>
            <a:r>
              <a:rPr lang="en-US" dirty="0"/>
              <a:t> until they are 21</a:t>
            </a:r>
            <a:endParaRPr lang="en-GB" dirty="0"/>
          </a:p>
        </p:txBody>
      </p:sp>
    </p:spTree>
    <p:extLst>
      <p:ext uri="{BB962C8B-B14F-4D97-AF65-F5344CB8AC3E}">
        <p14:creationId xmlns:p14="http://schemas.microsoft.com/office/powerpoint/2010/main" val="98251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20080"/>
          </a:xfrm>
        </p:spPr>
        <p:txBody>
          <a:bodyPr>
            <a:normAutofit fontScale="90000"/>
          </a:bodyPr>
          <a:lstStyle/>
          <a:p>
            <a:r>
              <a:rPr lang="en-US" sz="3600" b="1" dirty="0"/>
              <a:t>Children and Families Act</a:t>
            </a:r>
            <a:br>
              <a:rPr lang="en-US" sz="3600" b="1" dirty="0"/>
            </a:br>
            <a:r>
              <a:rPr lang="en-US" sz="3600" b="1" dirty="0"/>
              <a:t>New Laws</a:t>
            </a:r>
            <a:endParaRPr lang="en-GB" sz="3600" b="1" dirty="0"/>
          </a:p>
        </p:txBody>
      </p:sp>
      <p:sp>
        <p:nvSpPr>
          <p:cNvPr id="3" name="Content Placeholder 2"/>
          <p:cNvSpPr>
            <a:spLocks noGrp="1"/>
          </p:cNvSpPr>
          <p:nvPr>
            <p:ph idx="1"/>
          </p:nvPr>
        </p:nvSpPr>
        <p:spPr>
          <a:xfrm>
            <a:off x="457200" y="1988840"/>
            <a:ext cx="8229600" cy="4018260"/>
          </a:xfrm>
        </p:spPr>
        <p:txBody>
          <a:bodyPr>
            <a:normAutofit fontScale="70000" lnSpcReduction="20000"/>
          </a:bodyPr>
          <a:lstStyle/>
          <a:p>
            <a:r>
              <a:rPr lang="en-US" dirty="0"/>
              <a:t>Helps children who are looked after by their Local Authorities to do well at school</a:t>
            </a:r>
          </a:p>
          <a:p>
            <a:r>
              <a:rPr lang="en-US" dirty="0"/>
              <a:t>Schools should give more help to pupils who have medical problems</a:t>
            </a:r>
          </a:p>
          <a:p>
            <a:r>
              <a:rPr lang="en-US" dirty="0"/>
              <a:t>Makes sure the Government can sort things out for children if their Local Authority is not doing what it should be doing</a:t>
            </a:r>
          </a:p>
          <a:p>
            <a:r>
              <a:rPr lang="en-US" dirty="0"/>
              <a:t>The Act says the Government can set new rules for children’s homes, fostering services and adoption agencies (regulations and standards)</a:t>
            </a:r>
          </a:p>
          <a:p>
            <a:r>
              <a:rPr lang="en-US" dirty="0"/>
              <a:t>The Act says that every school and academy which is paid for by the state must give free school lunches to every child who wants one in their reception classes, year one and year two.</a:t>
            </a:r>
            <a:endParaRPr lang="en-GB" dirty="0"/>
          </a:p>
        </p:txBody>
      </p:sp>
    </p:spTree>
    <p:extLst>
      <p:ext uri="{BB962C8B-B14F-4D97-AF65-F5344CB8AC3E}">
        <p14:creationId xmlns:p14="http://schemas.microsoft.com/office/powerpoint/2010/main" val="3386733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8964488" cy="1224136"/>
          </a:xfrm>
        </p:spPr>
        <p:txBody>
          <a:bodyPr>
            <a:normAutofit fontScale="90000"/>
          </a:bodyPr>
          <a:lstStyle/>
          <a:p>
            <a:r>
              <a:rPr lang="en-GB" sz="3600" b="1" dirty="0"/>
              <a:t>The Children Act 1989</a:t>
            </a:r>
            <a:br>
              <a:rPr lang="en-GB" sz="3600" b="1" dirty="0"/>
            </a:br>
            <a:r>
              <a:rPr lang="en-GB" sz="3600" b="1" dirty="0"/>
              <a:t>Statutory assessments</a:t>
            </a:r>
            <a:br>
              <a:rPr lang="en-GB" sz="3600" b="1" dirty="0"/>
            </a:br>
            <a:endParaRPr lang="en-GB" sz="3600" b="1" dirty="0"/>
          </a:p>
        </p:txBody>
      </p:sp>
      <p:sp>
        <p:nvSpPr>
          <p:cNvPr id="3" name="Content Placeholder 2"/>
          <p:cNvSpPr>
            <a:spLocks noGrp="1"/>
          </p:cNvSpPr>
          <p:nvPr>
            <p:ph idx="1"/>
          </p:nvPr>
        </p:nvSpPr>
        <p:spPr>
          <a:xfrm>
            <a:off x="457200" y="2276872"/>
            <a:ext cx="8229600" cy="3730228"/>
          </a:xfrm>
        </p:spPr>
        <p:txBody>
          <a:bodyPr/>
          <a:lstStyle/>
          <a:p>
            <a:r>
              <a:rPr lang="en-GB" sz="2400" dirty="0"/>
              <a:t>Referrals received by Local Authority:</a:t>
            </a:r>
          </a:p>
          <a:p>
            <a:r>
              <a:rPr lang="en-GB" sz="2400" dirty="0"/>
              <a:t>Decision on course of action within </a:t>
            </a:r>
            <a:r>
              <a:rPr lang="en-GB" sz="2400" b="1" dirty="0"/>
              <a:t>one</a:t>
            </a:r>
            <a:r>
              <a:rPr lang="en-GB" sz="2400" dirty="0"/>
              <a:t> working day</a:t>
            </a:r>
          </a:p>
          <a:p>
            <a:r>
              <a:rPr lang="en-GB" sz="2400" dirty="0"/>
              <a:t>May proceed to Assessment under Section17 or 47 of the Act</a:t>
            </a:r>
          </a:p>
          <a:p>
            <a:r>
              <a:rPr lang="en-GB" sz="2400" dirty="0"/>
              <a:t>See </a:t>
            </a:r>
            <a:r>
              <a:rPr lang="en-GB" sz="2400" b="1" dirty="0"/>
              <a:t>Appendix</a:t>
            </a:r>
            <a:r>
              <a:rPr lang="en-GB" sz="2400" dirty="0"/>
              <a:t> for information and example flow charts of process</a:t>
            </a:r>
          </a:p>
        </p:txBody>
      </p:sp>
    </p:spTree>
    <p:extLst>
      <p:ext uri="{BB962C8B-B14F-4D97-AF65-F5344CB8AC3E}">
        <p14:creationId xmlns:p14="http://schemas.microsoft.com/office/powerpoint/2010/main" val="299753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436910"/>
          </a:xfrm>
        </p:spPr>
        <p:txBody>
          <a:bodyPr/>
          <a:lstStyle/>
          <a:p>
            <a:r>
              <a:rPr lang="en-GB" b="1" dirty="0"/>
              <a:t>Legal Concepts</a:t>
            </a:r>
          </a:p>
        </p:txBody>
      </p:sp>
      <p:sp>
        <p:nvSpPr>
          <p:cNvPr id="3" name="Content Placeholder 2"/>
          <p:cNvSpPr>
            <a:spLocks noGrp="1"/>
          </p:cNvSpPr>
          <p:nvPr>
            <p:ph idx="1"/>
          </p:nvPr>
        </p:nvSpPr>
        <p:spPr>
          <a:xfrm>
            <a:off x="457200" y="1844824"/>
            <a:ext cx="8229600" cy="4162276"/>
          </a:xfrm>
        </p:spPr>
        <p:txBody>
          <a:bodyPr>
            <a:normAutofit/>
          </a:bodyPr>
          <a:lstStyle/>
          <a:p>
            <a:r>
              <a:rPr lang="en-US" sz="2800" dirty="0">
                <a:solidFill>
                  <a:schemeClr val="bg1">
                    <a:lumMod val="75000"/>
                  </a:schemeClr>
                </a:solidFill>
              </a:rPr>
              <a:t>Informed consent</a:t>
            </a:r>
          </a:p>
          <a:p>
            <a:r>
              <a:rPr lang="en-US" sz="2800" dirty="0">
                <a:solidFill>
                  <a:schemeClr val="bg1">
                    <a:lumMod val="75000"/>
                  </a:schemeClr>
                </a:solidFill>
              </a:rPr>
              <a:t>Assessment of competence</a:t>
            </a:r>
          </a:p>
          <a:p>
            <a:r>
              <a:rPr lang="en-US" sz="2800" dirty="0">
                <a:solidFill>
                  <a:schemeClr val="bg1">
                    <a:lumMod val="75000"/>
                  </a:schemeClr>
                </a:solidFill>
              </a:rPr>
              <a:t>Parental Responsibility</a:t>
            </a:r>
          </a:p>
          <a:p>
            <a:r>
              <a:rPr lang="en-US" sz="2800" dirty="0">
                <a:solidFill>
                  <a:schemeClr val="bg1">
                    <a:lumMod val="75000"/>
                  </a:schemeClr>
                </a:solidFill>
              </a:rPr>
              <a:t>Children and Families Act (2014)</a:t>
            </a:r>
          </a:p>
          <a:p>
            <a:r>
              <a:rPr lang="en-US" sz="2800" b="1" dirty="0"/>
              <a:t>The Mental Health Act (1983, as amended 2007)</a:t>
            </a:r>
          </a:p>
          <a:p>
            <a:r>
              <a:rPr lang="en-US" sz="2800" b="1" dirty="0"/>
              <a:t>The Mental Capacity Act (2005)</a:t>
            </a:r>
            <a:endParaRPr lang="en-GB" sz="2800" b="1" dirty="0"/>
          </a:p>
        </p:txBody>
      </p:sp>
    </p:spTree>
    <p:extLst>
      <p:ext uri="{BB962C8B-B14F-4D97-AF65-F5344CB8AC3E}">
        <p14:creationId xmlns:p14="http://schemas.microsoft.com/office/powerpoint/2010/main" val="379843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436910"/>
          </a:xfrm>
        </p:spPr>
        <p:txBody>
          <a:bodyPr>
            <a:noAutofit/>
          </a:bodyPr>
          <a:lstStyle/>
          <a:p>
            <a:r>
              <a:rPr lang="en-GB" sz="3600" b="1" dirty="0"/>
              <a:t>The Mental Health Act and Under 18s</a:t>
            </a:r>
          </a:p>
        </p:txBody>
      </p:sp>
      <p:sp>
        <p:nvSpPr>
          <p:cNvPr id="3" name="Content Placeholder 2"/>
          <p:cNvSpPr>
            <a:spLocks noGrp="1"/>
          </p:cNvSpPr>
          <p:nvPr>
            <p:ph idx="1"/>
          </p:nvPr>
        </p:nvSpPr>
        <p:spPr>
          <a:xfrm>
            <a:off x="457200" y="1844824"/>
            <a:ext cx="8229600" cy="4162276"/>
          </a:xfrm>
        </p:spPr>
        <p:txBody>
          <a:bodyPr>
            <a:normAutofit fontScale="92500" lnSpcReduction="20000"/>
          </a:bodyPr>
          <a:lstStyle/>
          <a:p>
            <a:r>
              <a:rPr lang="en-GB" sz="3300" dirty="0"/>
              <a:t>Identifying persons with PR</a:t>
            </a:r>
          </a:p>
          <a:p>
            <a:pPr lvl="1"/>
            <a:r>
              <a:rPr lang="en-US" dirty="0"/>
              <a:t>For LAC establish whether they are subject to a Care Order or are being voluntarily accommodated by LA</a:t>
            </a:r>
          </a:p>
          <a:p>
            <a:pPr lvl="1"/>
            <a:r>
              <a:rPr lang="en-US" dirty="0"/>
              <a:t>If a young person is voluntarily accommodated by the LA, parents or others with PR have the same rights and responsibilities in relation to treatment as they would otherwise.</a:t>
            </a:r>
          </a:p>
          <a:p>
            <a:pPr lvl="1"/>
            <a:r>
              <a:rPr lang="en-US" dirty="0"/>
              <a:t>If the child or young person is subject to a Care Order, the person with PR shares parental responsibility with the Local Authority</a:t>
            </a:r>
            <a:endParaRPr lang="en-GB" dirty="0"/>
          </a:p>
        </p:txBody>
      </p:sp>
    </p:spTree>
    <p:extLst>
      <p:ext uri="{BB962C8B-B14F-4D97-AF65-F5344CB8AC3E}">
        <p14:creationId xmlns:p14="http://schemas.microsoft.com/office/powerpoint/2010/main" val="178021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20080"/>
          </a:xfrm>
        </p:spPr>
        <p:txBody>
          <a:bodyPr>
            <a:normAutofit/>
          </a:bodyPr>
          <a:lstStyle/>
          <a:p>
            <a:r>
              <a:rPr lang="en-US" sz="3600" b="1" dirty="0"/>
              <a:t>Mental Health Act and Under 18s</a:t>
            </a:r>
            <a:endParaRPr lang="en-GB" sz="3600" b="1" dirty="0"/>
          </a:p>
        </p:txBody>
      </p:sp>
      <p:sp>
        <p:nvSpPr>
          <p:cNvPr id="3" name="Content Placeholder 2"/>
          <p:cNvSpPr>
            <a:spLocks noGrp="1"/>
          </p:cNvSpPr>
          <p:nvPr>
            <p:ph idx="1"/>
          </p:nvPr>
        </p:nvSpPr>
        <p:spPr>
          <a:xfrm>
            <a:off x="457200" y="1916832"/>
            <a:ext cx="8229600" cy="4090268"/>
          </a:xfrm>
        </p:spPr>
        <p:txBody>
          <a:bodyPr>
            <a:normAutofit fontScale="70000" lnSpcReduction="20000"/>
          </a:bodyPr>
          <a:lstStyle/>
          <a:p>
            <a:r>
              <a:rPr lang="en-US" dirty="0"/>
              <a:t>There is no minimum age for detention in hospital under The Act</a:t>
            </a:r>
          </a:p>
          <a:p>
            <a:r>
              <a:rPr lang="en-US" dirty="0"/>
              <a:t>The valid consent of a </a:t>
            </a:r>
            <a:r>
              <a:rPr lang="en-US" dirty="0" err="1"/>
              <a:t>capacitous</a:t>
            </a:r>
            <a:r>
              <a:rPr lang="en-US" dirty="0"/>
              <a:t> child or young person will be sufficient authority for their admission to hospital and/or treatment for mental disorder; additional consent by a person with parental responsibility will not be required</a:t>
            </a:r>
          </a:p>
          <a:p>
            <a:r>
              <a:rPr lang="en-US" dirty="0"/>
              <a:t>Consent should be sought for each aspect of the child or young person’s admission, care and treatment as it arises</a:t>
            </a:r>
          </a:p>
          <a:p>
            <a:r>
              <a:rPr lang="en-US" dirty="0"/>
              <a:t>A young person must have the capacity to make the particular decision in question</a:t>
            </a:r>
          </a:p>
          <a:p>
            <a:r>
              <a:rPr lang="en-US" dirty="0"/>
              <a:t>Unlike adults, the refusal by a young person with capacity under the age of 18 may in certain circumstances, be overridden by a Court</a:t>
            </a:r>
            <a:endParaRPr lang="en-GB" dirty="0"/>
          </a:p>
        </p:txBody>
      </p:sp>
    </p:spTree>
    <p:extLst>
      <p:ext uri="{BB962C8B-B14F-4D97-AF65-F5344CB8AC3E}">
        <p14:creationId xmlns:p14="http://schemas.microsoft.com/office/powerpoint/2010/main" val="56869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20080"/>
          </a:xfrm>
        </p:spPr>
        <p:txBody>
          <a:bodyPr>
            <a:normAutofit fontScale="90000"/>
          </a:bodyPr>
          <a:lstStyle/>
          <a:p>
            <a:r>
              <a:rPr lang="en-US" b="1" dirty="0"/>
              <a:t>Mental Health Act and Under 18s</a:t>
            </a:r>
            <a:endParaRPr lang="en-GB" b="1" dirty="0"/>
          </a:p>
        </p:txBody>
      </p:sp>
      <p:sp>
        <p:nvSpPr>
          <p:cNvPr id="3" name="Content Placeholder 2"/>
          <p:cNvSpPr>
            <a:spLocks noGrp="1"/>
          </p:cNvSpPr>
          <p:nvPr>
            <p:ph idx="1"/>
          </p:nvPr>
        </p:nvSpPr>
        <p:spPr>
          <a:xfrm>
            <a:off x="457200" y="1916832"/>
            <a:ext cx="8229600" cy="4090268"/>
          </a:xfrm>
        </p:spPr>
        <p:txBody>
          <a:bodyPr>
            <a:normAutofit/>
          </a:bodyPr>
          <a:lstStyle/>
          <a:p>
            <a:r>
              <a:rPr lang="en-US" sz="2800" dirty="0"/>
              <a:t>At least one of the people involved in assessing whether a child or young person should be admitted to hospital, and if so whether they should be detained under The Act (</a:t>
            </a:r>
            <a:r>
              <a:rPr lang="en-US" sz="2800" dirty="0" err="1"/>
              <a:t>ie</a:t>
            </a:r>
            <a:r>
              <a:rPr lang="en-US" sz="2800" dirty="0"/>
              <a:t> one of the two medical practitioners or the AMHP), should ideally be a CAMHS professional</a:t>
            </a:r>
          </a:p>
          <a:p>
            <a:r>
              <a:rPr lang="en-US" sz="2800" dirty="0"/>
              <a:t>The AMHP should employ their best efforts to identify those who have PR, and who would be the Nearest Relative </a:t>
            </a:r>
            <a:endParaRPr lang="en-GB" sz="2800" dirty="0"/>
          </a:p>
        </p:txBody>
      </p:sp>
    </p:spTree>
    <p:extLst>
      <p:ext uri="{BB962C8B-B14F-4D97-AF65-F5344CB8AC3E}">
        <p14:creationId xmlns:p14="http://schemas.microsoft.com/office/powerpoint/2010/main" val="607478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p:spPr>
        <p:txBody>
          <a:bodyPr>
            <a:noAutofit/>
          </a:bodyPr>
          <a:lstStyle/>
          <a:p>
            <a:r>
              <a:rPr lang="en-US" sz="2800" b="1" dirty="0"/>
              <a:t>16 and 17 year olds with capacity to consent</a:t>
            </a:r>
            <a:br>
              <a:rPr lang="en-US" sz="2800" b="1" dirty="0"/>
            </a:br>
            <a:r>
              <a:rPr lang="en-US" sz="2800" b="1" dirty="0"/>
              <a:t> Informal </a:t>
            </a:r>
            <a:r>
              <a:rPr lang="en-US" sz="2800" b="1" i="1" dirty="0">
                <a:solidFill>
                  <a:schemeClr val="tx2">
                    <a:lumMod val="60000"/>
                    <a:lumOff val="40000"/>
                  </a:schemeClr>
                </a:solidFill>
              </a:rPr>
              <a:t>admission</a:t>
            </a:r>
            <a:endParaRPr lang="en-GB" sz="2800" b="1" i="1" dirty="0">
              <a:solidFill>
                <a:schemeClr val="tx2">
                  <a:lumMod val="60000"/>
                  <a:lumOff val="40000"/>
                </a:schemeClr>
              </a:solidFill>
            </a:endParaRPr>
          </a:p>
        </p:txBody>
      </p:sp>
      <p:sp>
        <p:nvSpPr>
          <p:cNvPr id="3" name="Content Placeholder 2"/>
          <p:cNvSpPr>
            <a:spLocks noGrp="1"/>
          </p:cNvSpPr>
          <p:nvPr>
            <p:ph idx="1"/>
          </p:nvPr>
        </p:nvSpPr>
        <p:spPr>
          <a:xfrm>
            <a:off x="457200" y="1988840"/>
            <a:ext cx="8229600" cy="4018260"/>
          </a:xfrm>
        </p:spPr>
        <p:txBody>
          <a:bodyPr>
            <a:normAutofit fontScale="70000" lnSpcReduction="20000"/>
          </a:bodyPr>
          <a:lstStyle/>
          <a:p>
            <a:r>
              <a:rPr lang="en-US" dirty="0"/>
              <a:t>Where a young person aged 16 or 17 has capacity to consent to being admitted to hospital for treatment for mental disorder, they may either consent, or refuse to consent</a:t>
            </a:r>
          </a:p>
          <a:p>
            <a:r>
              <a:rPr lang="en-US" dirty="0"/>
              <a:t>If a young person has the capacity to consent to informal admission and gives such consent, they can be admitted, irrespective of the views of a person with PR</a:t>
            </a:r>
          </a:p>
          <a:p>
            <a:r>
              <a:rPr lang="en-US" dirty="0"/>
              <a:t>If the young person with capacity does not consent to the admission, then a person with PR cannot consent on their behalf</a:t>
            </a:r>
          </a:p>
          <a:p>
            <a:r>
              <a:rPr lang="en-US" dirty="0"/>
              <a:t>Where the young person does not consent to their admission to hospital, but the admission is thought to be necessary, consideration should be given to whether the criteria for admission under The Mental Health Act are met</a:t>
            </a:r>
            <a:endParaRPr lang="en-GB" dirty="0"/>
          </a:p>
        </p:txBody>
      </p:sp>
    </p:spTree>
    <p:extLst>
      <p:ext uri="{BB962C8B-B14F-4D97-AF65-F5344CB8AC3E}">
        <p14:creationId xmlns:p14="http://schemas.microsoft.com/office/powerpoint/2010/main" val="57028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792088"/>
          </a:xfrm>
        </p:spPr>
        <p:txBody>
          <a:bodyPr/>
          <a:lstStyle/>
          <a:p>
            <a:r>
              <a:rPr lang="en-GB" b="1" dirty="0"/>
              <a:t>Topics Covered</a:t>
            </a:r>
          </a:p>
        </p:txBody>
      </p:sp>
      <p:sp>
        <p:nvSpPr>
          <p:cNvPr id="3" name="Content Placeholder 2"/>
          <p:cNvSpPr>
            <a:spLocks noGrp="1"/>
          </p:cNvSpPr>
          <p:nvPr>
            <p:ph idx="1"/>
          </p:nvPr>
        </p:nvSpPr>
        <p:spPr>
          <a:xfrm>
            <a:off x="467544" y="2132856"/>
            <a:ext cx="8229600" cy="3877890"/>
          </a:xfrm>
        </p:spPr>
        <p:txBody>
          <a:bodyPr/>
          <a:lstStyle/>
          <a:p>
            <a:r>
              <a:rPr lang="en-US" dirty="0"/>
              <a:t>Basic Principles</a:t>
            </a:r>
          </a:p>
          <a:p>
            <a:r>
              <a:rPr lang="en-US" dirty="0"/>
              <a:t>Assessment of competence</a:t>
            </a:r>
          </a:p>
          <a:p>
            <a:r>
              <a:rPr lang="en-US" dirty="0"/>
              <a:t>Children and Families Act (2014)</a:t>
            </a:r>
          </a:p>
          <a:p>
            <a:r>
              <a:rPr lang="en-US" dirty="0"/>
              <a:t>Mental Health Act (1983, as amended 2007)</a:t>
            </a:r>
          </a:p>
          <a:p>
            <a:r>
              <a:rPr lang="en-US" dirty="0"/>
              <a:t>Mental Capacity Act (2005)</a:t>
            </a:r>
            <a:endParaRPr lang="en-GB" dirty="0"/>
          </a:p>
        </p:txBody>
      </p:sp>
    </p:spTree>
    <p:extLst>
      <p:ext uri="{BB962C8B-B14F-4D97-AF65-F5344CB8AC3E}">
        <p14:creationId xmlns:p14="http://schemas.microsoft.com/office/powerpoint/2010/main" val="411460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864096"/>
          </a:xfrm>
        </p:spPr>
        <p:txBody>
          <a:bodyPr>
            <a:noAutofit/>
          </a:bodyPr>
          <a:lstStyle/>
          <a:p>
            <a:r>
              <a:rPr lang="en-US" sz="2800" dirty="0"/>
              <a:t>16 and 17 year olds who lack capacity to consent</a:t>
            </a:r>
            <a:br>
              <a:rPr lang="en-US" sz="2800" dirty="0"/>
            </a:br>
            <a:r>
              <a:rPr lang="en-US" sz="2800" dirty="0"/>
              <a:t>Informal </a:t>
            </a:r>
            <a:r>
              <a:rPr lang="en-US" sz="2800" b="1" i="1" dirty="0">
                <a:solidFill>
                  <a:schemeClr val="tx2">
                    <a:lumMod val="60000"/>
                    <a:lumOff val="40000"/>
                  </a:schemeClr>
                </a:solidFill>
              </a:rPr>
              <a:t>admission</a:t>
            </a:r>
            <a:br>
              <a:rPr lang="en-US" sz="2800" dirty="0"/>
            </a:br>
            <a:endParaRPr lang="en-GB" sz="2800" dirty="0"/>
          </a:p>
        </p:txBody>
      </p:sp>
      <p:sp>
        <p:nvSpPr>
          <p:cNvPr id="3" name="Content Placeholder 2"/>
          <p:cNvSpPr>
            <a:spLocks noGrp="1"/>
          </p:cNvSpPr>
          <p:nvPr>
            <p:ph idx="1"/>
          </p:nvPr>
        </p:nvSpPr>
        <p:spPr>
          <a:xfrm>
            <a:off x="457200" y="2276872"/>
            <a:ext cx="8229600" cy="3730228"/>
          </a:xfrm>
        </p:spPr>
        <p:txBody>
          <a:bodyPr>
            <a:normAutofit fontScale="92500" lnSpcReduction="10000"/>
          </a:bodyPr>
          <a:lstStyle/>
          <a:p>
            <a:r>
              <a:rPr lang="en-US" sz="2800" dirty="0"/>
              <a:t>Where a young person aged 16 or 17 lacks capacity it may be possible for them to be admitted informally, in accordance with the MCA, unless the admission and treatment amounts to a Deprivation of Liberty</a:t>
            </a:r>
          </a:p>
          <a:p>
            <a:endParaRPr lang="en-US" sz="2800" dirty="0"/>
          </a:p>
          <a:p>
            <a:r>
              <a:rPr lang="en-US" sz="2800" b="1" dirty="0"/>
              <a:t>However, recent case law makes it clear that any inpatient treatment is restrictive, so better framework for care is The Mental Health Act</a:t>
            </a:r>
          </a:p>
          <a:p>
            <a:endParaRPr lang="en-US" dirty="0"/>
          </a:p>
        </p:txBody>
      </p:sp>
    </p:spTree>
    <p:extLst>
      <p:ext uri="{BB962C8B-B14F-4D97-AF65-F5344CB8AC3E}">
        <p14:creationId xmlns:p14="http://schemas.microsoft.com/office/powerpoint/2010/main" val="1981895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296144"/>
          </a:xfrm>
        </p:spPr>
        <p:txBody>
          <a:bodyPr>
            <a:normAutofit fontScale="90000"/>
          </a:bodyPr>
          <a:lstStyle/>
          <a:p>
            <a:r>
              <a:rPr lang="en-US" sz="3200" b="1" dirty="0"/>
              <a:t>16 and 17 year olds with capacity to consent</a:t>
            </a:r>
            <a:br>
              <a:rPr lang="en-US" sz="3200" b="1" dirty="0"/>
            </a:br>
            <a:r>
              <a:rPr lang="en-US" sz="3200" b="1" dirty="0"/>
              <a:t>Informal </a:t>
            </a:r>
            <a:r>
              <a:rPr lang="en-US" sz="3200" b="1" i="1" dirty="0">
                <a:solidFill>
                  <a:schemeClr val="tx2">
                    <a:lumMod val="60000"/>
                    <a:lumOff val="40000"/>
                  </a:schemeClr>
                </a:solidFill>
              </a:rPr>
              <a:t>treatment</a:t>
            </a:r>
            <a:endParaRPr lang="en-GB" sz="3200" b="1" i="1" dirty="0">
              <a:solidFill>
                <a:schemeClr val="tx2">
                  <a:lumMod val="60000"/>
                  <a:lumOff val="40000"/>
                </a:schemeClr>
              </a:solidFill>
            </a:endParaRPr>
          </a:p>
        </p:txBody>
      </p:sp>
      <p:sp>
        <p:nvSpPr>
          <p:cNvPr id="3" name="Content Placeholder 2"/>
          <p:cNvSpPr>
            <a:spLocks noGrp="1"/>
          </p:cNvSpPr>
          <p:nvPr>
            <p:ph idx="1"/>
          </p:nvPr>
        </p:nvSpPr>
        <p:spPr>
          <a:xfrm>
            <a:off x="457200" y="2204864"/>
            <a:ext cx="8229600" cy="3802236"/>
          </a:xfrm>
        </p:spPr>
        <p:txBody>
          <a:bodyPr>
            <a:normAutofit fontScale="70000" lnSpcReduction="20000"/>
          </a:bodyPr>
          <a:lstStyle/>
          <a:p>
            <a:r>
              <a:rPr lang="en-US" dirty="0"/>
              <a:t>Young people aged 16 or 17 can consent to their medical treatment and to any ancillary procedures involved in that treatment, such as an </a:t>
            </a:r>
            <a:r>
              <a:rPr lang="en-US" dirty="0" err="1"/>
              <a:t>anaesthetic</a:t>
            </a:r>
            <a:r>
              <a:rPr lang="en-US" dirty="0"/>
              <a:t> </a:t>
            </a:r>
          </a:p>
          <a:p>
            <a:r>
              <a:rPr lang="en-US" dirty="0"/>
              <a:t>Where a young person has the capacity to consent to proposed medical treatment but refuses to consent, </a:t>
            </a:r>
            <a:r>
              <a:rPr lang="en-US" b="1" dirty="0"/>
              <a:t>it would not be advisable</a:t>
            </a:r>
            <a:r>
              <a:rPr lang="en-US" dirty="0"/>
              <a:t> to rely on the consent of a person with parental responsibility in order to treat the young person </a:t>
            </a:r>
          </a:p>
          <a:p>
            <a:r>
              <a:rPr lang="en-US" dirty="0"/>
              <a:t>Consideration should be given to whether admission under The Mental Health Act for the purposes of treatment is necessary, and if so, whether the criteria are met</a:t>
            </a:r>
          </a:p>
          <a:p>
            <a:r>
              <a:rPr lang="en-US" dirty="0"/>
              <a:t>If The Mental Health Act is not applicable, legal advice should be sought</a:t>
            </a:r>
            <a:endParaRPr lang="en-GB" dirty="0"/>
          </a:p>
        </p:txBody>
      </p:sp>
    </p:spTree>
    <p:extLst>
      <p:ext uri="{BB962C8B-B14F-4D97-AF65-F5344CB8AC3E}">
        <p14:creationId xmlns:p14="http://schemas.microsoft.com/office/powerpoint/2010/main" val="159041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9036496" cy="864096"/>
          </a:xfrm>
        </p:spPr>
        <p:txBody>
          <a:bodyPr>
            <a:noAutofit/>
          </a:bodyPr>
          <a:lstStyle/>
          <a:p>
            <a:r>
              <a:rPr lang="en-US" sz="2800" b="1" dirty="0"/>
              <a:t>16 and 17 year olds who lack capacity to consent</a:t>
            </a:r>
            <a:br>
              <a:rPr lang="en-US" sz="2800" b="1" dirty="0"/>
            </a:br>
            <a:r>
              <a:rPr lang="en-US" sz="2800" b="1" dirty="0"/>
              <a:t>Informal </a:t>
            </a:r>
            <a:r>
              <a:rPr lang="en-US" sz="2800" b="1" i="1" dirty="0">
                <a:solidFill>
                  <a:schemeClr val="tx2">
                    <a:lumMod val="60000"/>
                    <a:lumOff val="40000"/>
                  </a:schemeClr>
                </a:solidFill>
              </a:rPr>
              <a:t>treatment</a:t>
            </a:r>
            <a:endParaRPr lang="en-GB" sz="2800" b="1" i="1" dirty="0">
              <a:solidFill>
                <a:schemeClr val="tx2">
                  <a:lumMod val="60000"/>
                  <a:lumOff val="40000"/>
                </a:schemeClr>
              </a:solidFill>
            </a:endParaRPr>
          </a:p>
        </p:txBody>
      </p:sp>
      <p:sp>
        <p:nvSpPr>
          <p:cNvPr id="3" name="Content Placeholder 2"/>
          <p:cNvSpPr>
            <a:spLocks noGrp="1"/>
          </p:cNvSpPr>
          <p:nvPr>
            <p:ph idx="1"/>
          </p:nvPr>
        </p:nvSpPr>
        <p:spPr>
          <a:xfrm>
            <a:off x="457200" y="2060848"/>
            <a:ext cx="8229600" cy="3946252"/>
          </a:xfrm>
        </p:spPr>
        <p:txBody>
          <a:bodyPr>
            <a:normAutofit fontScale="62500" lnSpcReduction="20000"/>
          </a:bodyPr>
          <a:lstStyle/>
          <a:p>
            <a:r>
              <a:rPr lang="en-US" dirty="0"/>
              <a:t>Where the young person lacks capacity, the MCA may apply in the same way as it does to those aged 18 and over, and treatment may be given in accordance with the MCA, unless it amounts to a deprivation of liberty</a:t>
            </a:r>
            <a:endParaRPr lang="en-US" b="1" dirty="0"/>
          </a:p>
          <a:p>
            <a:r>
              <a:rPr lang="en-US" b="1" dirty="0"/>
              <a:t>Recent case law makes it clear that any inpatient treatment is restrictive and can amount to deprivation of liberty.</a:t>
            </a:r>
            <a:endParaRPr lang="en-US" dirty="0"/>
          </a:p>
          <a:p>
            <a:r>
              <a:rPr lang="en-US" dirty="0"/>
              <a:t>If it is not possible to provide treatment relying on the MCA, consideration should be given to whether admission under The Mental Health Act for the purposes of treatment is necessary, and if so, whether the criteria are met</a:t>
            </a:r>
          </a:p>
          <a:p>
            <a:r>
              <a:rPr lang="en-US" dirty="0"/>
              <a:t>If The Mental Health Act is not applicable, legal advice should be sought on the need to seek </a:t>
            </a:r>
            <a:r>
              <a:rPr lang="en-US" dirty="0" err="1"/>
              <a:t>authorisation</a:t>
            </a:r>
            <a:r>
              <a:rPr lang="en-US" dirty="0"/>
              <a:t> from the Court before further action is taken. </a:t>
            </a:r>
            <a:endParaRPr lang="en-GB" dirty="0"/>
          </a:p>
        </p:txBody>
      </p:sp>
    </p:spTree>
    <p:extLst>
      <p:ext uri="{BB962C8B-B14F-4D97-AF65-F5344CB8AC3E}">
        <p14:creationId xmlns:p14="http://schemas.microsoft.com/office/powerpoint/2010/main" val="635305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936104"/>
          </a:xfrm>
        </p:spPr>
        <p:txBody>
          <a:bodyPr>
            <a:normAutofit fontScale="90000"/>
          </a:bodyPr>
          <a:lstStyle/>
          <a:p>
            <a:r>
              <a:rPr lang="en-US" sz="3200" b="1" dirty="0"/>
              <a:t>Under 16s who are </a:t>
            </a:r>
            <a:r>
              <a:rPr lang="en-US" sz="3200" b="1" dirty="0" err="1"/>
              <a:t>Gillick</a:t>
            </a:r>
            <a:r>
              <a:rPr lang="en-US" sz="3200" b="1" dirty="0"/>
              <a:t> competent</a:t>
            </a:r>
            <a:br>
              <a:rPr lang="en-GB" sz="3200" b="1" dirty="0"/>
            </a:br>
            <a:r>
              <a:rPr lang="en-US" sz="3200" b="1" dirty="0"/>
              <a:t>Informal admission and treatment</a:t>
            </a:r>
            <a:endParaRPr lang="en-GB" sz="3200" b="1" dirty="0"/>
          </a:p>
        </p:txBody>
      </p:sp>
      <p:sp>
        <p:nvSpPr>
          <p:cNvPr id="3" name="Content Placeholder 2"/>
          <p:cNvSpPr>
            <a:spLocks noGrp="1"/>
          </p:cNvSpPr>
          <p:nvPr>
            <p:ph idx="1"/>
          </p:nvPr>
        </p:nvSpPr>
        <p:spPr>
          <a:xfrm>
            <a:off x="457200" y="2060848"/>
            <a:ext cx="8229600" cy="3946252"/>
          </a:xfrm>
        </p:spPr>
        <p:txBody>
          <a:bodyPr>
            <a:normAutofit fontScale="70000" lnSpcReduction="20000"/>
          </a:bodyPr>
          <a:lstStyle/>
          <a:p>
            <a:r>
              <a:rPr lang="en-US" dirty="0"/>
              <a:t>Where a child who is </a:t>
            </a:r>
            <a:r>
              <a:rPr lang="en-US" dirty="0" err="1"/>
              <a:t>Gillick</a:t>
            </a:r>
            <a:r>
              <a:rPr lang="en-US" dirty="0"/>
              <a:t> competent to decide about their admission to hospital for assessment and/or treatment of their mental disorder consents to this, they may be admitted to hospital as an informal patient</a:t>
            </a:r>
          </a:p>
          <a:p>
            <a:r>
              <a:rPr lang="en-US" dirty="0"/>
              <a:t>A child who is </a:t>
            </a:r>
            <a:r>
              <a:rPr lang="en-US" dirty="0" err="1"/>
              <a:t>Gillick</a:t>
            </a:r>
            <a:r>
              <a:rPr lang="en-US" dirty="0"/>
              <a:t> competent and has consented to being admitted informally, may also be given treatment if they are competent to consent to the proposed treatment, and do consent</a:t>
            </a:r>
          </a:p>
          <a:p>
            <a:r>
              <a:rPr lang="en-US" dirty="0"/>
              <a:t>Consent will be required for each aspect of the child’s care and treatment as it arises. This will involve an assessment of the child’s competence to make the particular decision and, where the child is competent to do so, confirmation that they have given their consent</a:t>
            </a:r>
            <a:endParaRPr lang="en-GB" dirty="0"/>
          </a:p>
        </p:txBody>
      </p:sp>
    </p:spTree>
    <p:extLst>
      <p:ext uri="{BB962C8B-B14F-4D97-AF65-F5344CB8AC3E}">
        <p14:creationId xmlns:p14="http://schemas.microsoft.com/office/powerpoint/2010/main" val="188865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792088"/>
          </a:xfrm>
        </p:spPr>
        <p:txBody>
          <a:bodyPr>
            <a:normAutofit fontScale="90000"/>
          </a:bodyPr>
          <a:lstStyle/>
          <a:p>
            <a:r>
              <a:rPr lang="en-US" sz="3000" b="1" dirty="0"/>
              <a:t>Under 16s who are </a:t>
            </a:r>
            <a:r>
              <a:rPr lang="en-US" sz="3000" b="1" dirty="0" err="1"/>
              <a:t>Gillick</a:t>
            </a:r>
            <a:r>
              <a:rPr lang="en-US" sz="3000" b="1" dirty="0"/>
              <a:t> competent</a:t>
            </a:r>
            <a:br>
              <a:rPr lang="en-US" sz="3000" b="1" dirty="0"/>
            </a:br>
            <a:r>
              <a:rPr lang="en-US" sz="3000" b="1" dirty="0"/>
              <a:t>Informal admission and treatment</a:t>
            </a:r>
            <a:endParaRPr lang="en-GB" sz="3000" b="1" dirty="0"/>
          </a:p>
        </p:txBody>
      </p:sp>
      <p:sp>
        <p:nvSpPr>
          <p:cNvPr id="3" name="Content Placeholder 2"/>
          <p:cNvSpPr>
            <a:spLocks noGrp="1"/>
          </p:cNvSpPr>
          <p:nvPr>
            <p:ph idx="1"/>
          </p:nvPr>
        </p:nvSpPr>
        <p:spPr>
          <a:xfrm>
            <a:off x="457200" y="2276872"/>
            <a:ext cx="8229600" cy="3730228"/>
          </a:xfrm>
        </p:spPr>
        <p:txBody>
          <a:bodyPr>
            <a:normAutofit fontScale="77500" lnSpcReduction="20000"/>
          </a:bodyPr>
          <a:lstStyle/>
          <a:p>
            <a:r>
              <a:rPr lang="en-US" dirty="0"/>
              <a:t>Where a child who is </a:t>
            </a:r>
            <a:r>
              <a:rPr lang="en-US" dirty="0" err="1"/>
              <a:t>Gillick</a:t>
            </a:r>
            <a:r>
              <a:rPr lang="en-US" dirty="0"/>
              <a:t> competent refuses to be admitted for treatment it may be </a:t>
            </a:r>
            <a:r>
              <a:rPr lang="en-US" b="1" dirty="0"/>
              <a:t>inadvisable </a:t>
            </a:r>
            <a:r>
              <a:rPr lang="en-US" dirty="0"/>
              <a:t>to rely on the consent of a person with parental responsibility</a:t>
            </a:r>
          </a:p>
          <a:p>
            <a:r>
              <a:rPr lang="en-US" dirty="0"/>
              <a:t>Consideration should be given to whether admission under The Mental Health Act is necessary, and if so, whether the criteria are met</a:t>
            </a:r>
          </a:p>
          <a:p>
            <a:r>
              <a:rPr lang="en-US" dirty="0"/>
              <a:t>If The Mental Health Act is not applicable, legal advice should be sought on the need to seek </a:t>
            </a:r>
            <a:r>
              <a:rPr lang="en-US" dirty="0" err="1"/>
              <a:t>authorisation</a:t>
            </a:r>
            <a:r>
              <a:rPr lang="en-US" dirty="0"/>
              <a:t> from the Court before further action is taken</a:t>
            </a:r>
            <a:endParaRPr lang="en-GB" dirty="0"/>
          </a:p>
        </p:txBody>
      </p:sp>
    </p:spTree>
    <p:extLst>
      <p:ext uri="{BB962C8B-B14F-4D97-AF65-F5344CB8AC3E}">
        <p14:creationId xmlns:p14="http://schemas.microsoft.com/office/powerpoint/2010/main" val="1256451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p:spPr>
        <p:txBody>
          <a:bodyPr>
            <a:noAutofit/>
          </a:bodyPr>
          <a:lstStyle/>
          <a:p>
            <a:r>
              <a:rPr lang="en-US" sz="3000" b="1" dirty="0"/>
              <a:t>Under 16s who are not </a:t>
            </a:r>
            <a:r>
              <a:rPr lang="en-US" sz="3000" b="1" dirty="0" err="1"/>
              <a:t>Gillick</a:t>
            </a:r>
            <a:r>
              <a:rPr lang="en-US" sz="3000" b="1" dirty="0"/>
              <a:t> competent</a:t>
            </a:r>
            <a:br>
              <a:rPr lang="en-US" sz="3000" b="1" dirty="0"/>
            </a:br>
            <a:r>
              <a:rPr lang="en-US" sz="3000" b="1" dirty="0"/>
              <a:t>Informal admission and treatment</a:t>
            </a:r>
            <a:endParaRPr lang="en-GB" sz="3000" b="1" dirty="0"/>
          </a:p>
        </p:txBody>
      </p:sp>
      <p:sp>
        <p:nvSpPr>
          <p:cNvPr id="3" name="Content Placeholder 2"/>
          <p:cNvSpPr>
            <a:spLocks noGrp="1"/>
          </p:cNvSpPr>
          <p:nvPr>
            <p:ph idx="1"/>
          </p:nvPr>
        </p:nvSpPr>
        <p:spPr>
          <a:xfrm>
            <a:off x="457200" y="2204864"/>
            <a:ext cx="8229600" cy="3802236"/>
          </a:xfrm>
        </p:spPr>
        <p:txBody>
          <a:bodyPr/>
          <a:lstStyle/>
          <a:p>
            <a:r>
              <a:rPr lang="en-US" sz="2800" dirty="0"/>
              <a:t>It may be possible for a person with parental responsibility to consent, on their behalf, to their informal admission to hospital for treatment for mental disorder</a:t>
            </a:r>
          </a:p>
          <a:p>
            <a:r>
              <a:rPr lang="en-US" sz="2800" dirty="0"/>
              <a:t>If parental consent can be relied upon and consent is given by a person with parental responsibility, then the child may be admitted and treated as an informal patient. </a:t>
            </a:r>
            <a:endParaRPr lang="en-GB" sz="2800" dirty="0"/>
          </a:p>
        </p:txBody>
      </p:sp>
    </p:spTree>
    <p:extLst>
      <p:ext uri="{BB962C8B-B14F-4D97-AF65-F5344CB8AC3E}">
        <p14:creationId xmlns:p14="http://schemas.microsoft.com/office/powerpoint/2010/main" val="4045559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537" y="1052736"/>
            <a:ext cx="684075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3" y="10886"/>
            <a:ext cx="5472607" cy="954107"/>
          </a:xfrm>
          <a:prstGeom prst="rect">
            <a:avLst/>
          </a:prstGeom>
          <a:noFill/>
        </p:spPr>
        <p:txBody>
          <a:bodyPr wrap="square" rtlCol="0">
            <a:spAutoFit/>
          </a:bodyPr>
          <a:lstStyle/>
          <a:p>
            <a:pPr algn="ctr" defTabSz="457200" fontAlgn="base">
              <a:spcBef>
                <a:spcPct val="0"/>
              </a:spcBef>
              <a:spcAft>
                <a:spcPct val="0"/>
              </a:spcAft>
            </a:pPr>
            <a:endParaRPr lang="en-GB" b="1" dirty="0">
              <a:solidFill>
                <a:prstClr val="black"/>
              </a:solidFill>
              <a:cs typeface="Arial" charset="0"/>
            </a:endParaRPr>
          </a:p>
          <a:p>
            <a:pPr algn="ctr" defTabSz="457200" fontAlgn="base">
              <a:spcBef>
                <a:spcPct val="0"/>
              </a:spcBef>
              <a:spcAft>
                <a:spcPct val="0"/>
              </a:spcAft>
            </a:pPr>
            <a:endParaRPr lang="en-GB" b="1" dirty="0">
              <a:solidFill>
                <a:prstClr val="black"/>
              </a:solidFill>
              <a:cs typeface="Arial" charset="0"/>
            </a:endParaRPr>
          </a:p>
          <a:p>
            <a:pPr defTabSz="457200" fontAlgn="base">
              <a:spcBef>
                <a:spcPct val="0"/>
              </a:spcBef>
              <a:spcAft>
                <a:spcPct val="0"/>
              </a:spcAft>
            </a:pPr>
            <a:r>
              <a:rPr lang="en-GB" sz="2000" b="1" dirty="0">
                <a:solidFill>
                  <a:prstClr val="black"/>
                </a:solidFill>
                <a:cs typeface="Arial" charset="0"/>
              </a:rPr>
              <a:t>Informal treatment of 16 and 17 year olds</a:t>
            </a:r>
          </a:p>
        </p:txBody>
      </p:sp>
    </p:spTree>
    <p:extLst>
      <p:ext uri="{BB962C8B-B14F-4D97-AF65-F5344CB8AC3E}">
        <p14:creationId xmlns:p14="http://schemas.microsoft.com/office/powerpoint/2010/main" val="2657028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864096"/>
          </a:xfrm>
        </p:spPr>
        <p:txBody>
          <a:bodyPr/>
          <a:lstStyle/>
          <a:p>
            <a:r>
              <a:rPr lang="en-GB" b="1" dirty="0"/>
              <a:t>Exercise A</a:t>
            </a:r>
          </a:p>
        </p:txBody>
      </p:sp>
      <p:sp>
        <p:nvSpPr>
          <p:cNvPr id="3" name="Content Placeholder 2"/>
          <p:cNvSpPr>
            <a:spLocks noGrp="1"/>
          </p:cNvSpPr>
          <p:nvPr>
            <p:ph idx="1"/>
          </p:nvPr>
        </p:nvSpPr>
        <p:spPr>
          <a:xfrm>
            <a:off x="457200" y="2060848"/>
            <a:ext cx="8229600" cy="1749151"/>
          </a:xfrm>
        </p:spPr>
        <p:txBody>
          <a:bodyPr>
            <a:normAutofit fontScale="70000" lnSpcReduction="20000"/>
          </a:bodyPr>
          <a:lstStyle/>
          <a:p>
            <a:r>
              <a:rPr lang="en-US" dirty="0"/>
              <a:t>A 13 year old child is assessed as not being </a:t>
            </a:r>
            <a:r>
              <a:rPr lang="en-US" dirty="0" err="1"/>
              <a:t>Gillick</a:t>
            </a:r>
            <a:r>
              <a:rPr lang="en-US" dirty="0"/>
              <a:t> competent. The primary purpose of the intervention is to provide medical treatment for mental disorder. The child has been in hospital before and is happy to return there. However, neither of the parents (both of whom have parental responsibility) consents. </a:t>
            </a:r>
          </a:p>
          <a:p>
            <a:endParaRPr lang="en-US" dirty="0"/>
          </a:p>
        </p:txBody>
      </p:sp>
    </p:spTree>
    <p:extLst>
      <p:ext uri="{BB962C8B-B14F-4D97-AF65-F5344CB8AC3E}">
        <p14:creationId xmlns:p14="http://schemas.microsoft.com/office/powerpoint/2010/main" val="2419441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92088"/>
          </a:xfrm>
        </p:spPr>
        <p:txBody>
          <a:bodyPr/>
          <a:lstStyle/>
          <a:p>
            <a:r>
              <a:rPr lang="en-GB" b="1" dirty="0"/>
              <a:t>Exercise A</a:t>
            </a:r>
          </a:p>
        </p:txBody>
      </p:sp>
      <p:sp>
        <p:nvSpPr>
          <p:cNvPr id="3" name="Content Placeholder 2"/>
          <p:cNvSpPr>
            <a:spLocks noGrp="1"/>
          </p:cNvSpPr>
          <p:nvPr>
            <p:ph idx="1"/>
          </p:nvPr>
        </p:nvSpPr>
        <p:spPr>
          <a:xfrm>
            <a:off x="457200" y="1772816"/>
            <a:ext cx="8229600" cy="4234284"/>
          </a:xfrm>
        </p:spPr>
        <p:txBody>
          <a:bodyPr>
            <a:normAutofit/>
          </a:bodyPr>
          <a:lstStyle/>
          <a:p>
            <a:pPr lvl="0"/>
            <a:r>
              <a:rPr lang="en-US" sz="2200" dirty="0">
                <a:solidFill>
                  <a:prstClr val="black"/>
                </a:solidFill>
              </a:rPr>
              <a:t>Given that it is not possible to rely on the child’s consent (the child is not </a:t>
            </a:r>
            <a:r>
              <a:rPr lang="en-US" sz="2200" dirty="0" err="1">
                <a:solidFill>
                  <a:prstClr val="black"/>
                </a:solidFill>
              </a:rPr>
              <a:t>Gillick</a:t>
            </a:r>
            <a:r>
              <a:rPr lang="en-US" sz="2200" dirty="0">
                <a:solidFill>
                  <a:prstClr val="black"/>
                </a:solidFill>
              </a:rPr>
              <a:t> competent) or parental consent (the parents do not consent and no other person has parental responsibility) the child cannot be admitted informally in accordance with section 131(1) of The Mental Health Act. If the child meets the relevant criteria, the child could be admitted to hospital for assessment (section 2) or for treatment (section 3) under The Mental Health Act. If the criteria for detention under The Mental Health Act are not met, legal advice should be sought on the need to seek </a:t>
            </a:r>
            <a:r>
              <a:rPr lang="en-US" sz="2200" dirty="0" err="1">
                <a:solidFill>
                  <a:prstClr val="black"/>
                </a:solidFill>
              </a:rPr>
              <a:t>authorisation</a:t>
            </a:r>
            <a:r>
              <a:rPr lang="en-US" sz="2200" dirty="0">
                <a:solidFill>
                  <a:prstClr val="black"/>
                </a:solidFill>
              </a:rPr>
              <a:t> from the Court before further action is taken.</a:t>
            </a:r>
            <a:endParaRPr lang="en-GB" sz="2200" dirty="0">
              <a:solidFill>
                <a:prstClr val="black"/>
              </a:solidFill>
            </a:endParaRPr>
          </a:p>
          <a:p>
            <a:endParaRPr lang="en-GB" dirty="0"/>
          </a:p>
        </p:txBody>
      </p:sp>
    </p:spTree>
    <p:extLst>
      <p:ext uri="{BB962C8B-B14F-4D97-AF65-F5344CB8AC3E}">
        <p14:creationId xmlns:p14="http://schemas.microsoft.com/office/powerpoint/2010/main" val="2154422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864096"/>
          </a:xfrm>
        </p:spPr>
        <p:txBody>
          <a:bodyPr/>
          <a:lstStyle/>
          <a:p>
            <a:r>
              <a:rPr lang="en-GB" b="1" dirty="0"/>
              <a:t>Exercise B</a:t>
            </a:r>
          </a:p>
        </p:txBody>
      </p:sp>
      <p:sp>
        <p:nvSpPr>
          <p:cNvPr id="3" name="Content Placeholder 2"/>
          <p:cNvSpPr>
            <a:spLocks noGrp="1"/>
          </p:cNvSpPr>
          <p:nvPr>
            <p:ph idx="1"/>
          </p:nvPr>
        </p:nvSpPr>
        <p:spPr>
          <a:xfrm>
            <a:off x="457200" y="1844824"/>
            <a:ext cx="8229600" cy="4162276"/>
          </a:xfrm>
        </p:spPr>
        <p:txBody>
          <a:bodyPr/>
          <a:lstStyle/>
          <a:p>
            <a:r>
              <a:rPr lang="en-US" sz="2800" dirty="0"/>
              <a:t>A 14 year old girl is assessed as not being </a:t>
            </a:r>
            <a:r>
              <a:rPr lang="en-US" sz="2800" dirty="0" err="1"/>
              <a:t>Gillick</a:t>
            </a:r>
            <a:r>
              <a:rPr lang="en-US" sz="2800" dirty="0"/>
              <a:t> competent. The primary purpose of the intervention is to provide medical treatment for mental disorder. She is severely anorexic and the proposed treatment is that she is fed by </a:t>
            </a:r>
            <a:r>
              <a:rPr lang="en-US" sz="2800" dirty="0" err="1"/>
              <a:t>naso</a:t>
            </a:r>
            <a:r>
              <a:rPr lang="en-US" sz="2800" dirty="0"/>
              <a:t>-gastric tube. The </a:t>
            </a:r>
            <a:r>
              <a:rPr lang="en-US" sz="2800" dirty="0" err="1"/>
              <a:t>naso</a:t>
            </a:r>
            <a:r>
              <a:rPr lang="en-US" sz="2800" dirty="0"/>
              <a:t>-gastric tube may need to be in place for several weeks in order to restore the child to a safe BMI (body mass index)</a:t>
            </a:r>
            <a:endParaRPr lang="en-GB" sz="2800" dirty="0"/>
          </a:p>
        </p:txBody>
      </p:sp>
    </p:spTree>
    <p:extLst>
      <p:ext uri="{BB962C8B-B14F-4D97-AF65-F5344CB8AC3E}">
        <p14:creationId xmlns:p14="http://schemas.microsoft.com/office/powerpoint/2010/main" val="395640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936104"/>
          </a:xfrm>
        </p:spPr>
        <p:txBody>
          <a:bodyPr/>
          <a:lstStyle/>
          <a:p>
            <a:r>
              <a:rPr lang="en-GB" b="1" dirty="0"/>
              <a:t>Basic Principles</a:t>
            </a:r>
          </a:p>
        </p:txBody>
      </p:sp>
      <p:sp>
        <p:nvSpPr>
          <p:cNvPr id="3" name="Content Placeholder 2"/>
          <p:cNvSpPr>
            <a:spLocks noGrp="1"/>
          </p:cNvSpPr>
          <p:nvPr>
            <p:ph idx="1"/>
          </p:nvPr>
        </p:nvSpPr>
        <p:spPr>
          <a:xfrm>
            <a:off x="457200" y="1844824"/>
            <a:ext cx="8229600" cy="4392488"/>
          </a:xfrm>
        </p:spPr>
        <p:txBody>
          <a:bodyPr>
            <a:normAutofit fontScale="25000" lnSpcReduction="20000"/>
          </a:bodyPr>
          <a:lstStyle/>
          <a:p>
            <a:r>
              <a:rPr lang="en-US" sz="7200" b="1" dirty="0"/>
              <a:t>Children</a:t>
            </a:r>
            <a:r>
              <a:rPr lang="en-US" sz="5000" b="1" dirty="0"/>
              <a:t> </a:t>
            </a:r>
            <a:r>
              <a:rPr lang="en-US" sz="7200" b="1" dirty="0"/>
              <a:t>and young people can expect:</a:t>
            </a:r>
          </a:p>
          <a:p>
            <a:endParaRPr lang="en-US" b="1" dirty="0"/>
          </a:p>
          <a:p>
            <a:pPr lvl="1"/>
            <a:r>
              <a:rPr lang="en-US" sz="6400" dirty="0"/>
              <a:t>to be kept as fully informed as they wish, and as is possible, about their care and treatment</a:t>
            </a:r>
          </a:p>
          <a:p>
            <a:pPr lvl="1"/>
            <a:endParaRPr lang="en-US" sz="6400" dirty="0"/>
          </a:p>
          <a:p>
            <a:pPr lvl="1"/>
            <a:r>
              <a:rPr lang="en-US" sz="6400" dirty="0"/>
              <a:t>health professionals to act as their advocates</a:t>
            </a:r>
          </a:p>
          <a:p>
            <a:pPr lvl="1"/>
            <a:endParaRPr lang="en-US" sz="6400" dirty="0"/>
          </a:p>
          <a:p>
            <a:pPr lvl="1"/>
            <a:r>
              <a:rPr lang="en-US" sz="6400" dirty="0"/>
              <a:t>to have their views and wishes sought and taken into account as part of promoting their welfare in the widest sense</a:t>
            </a:r>
          </a:p>
          <a:p>
            <a:pPr lvl="1"/>
            <a:endParaRPr lang="en-US" sz="6400" dirty="0"/>
          </a:p>
          <a:p>
            <a:pPr lvl="1"/>
            <a:r>
              <a:rPr lang="en-US" sz="6400" dirty="0"/>
              <a:t>to be the individual who consents to treatment when they are competent to do so</a:t>
            </a:r>
          </a:p>
          <a:p>
            <a:pPr lvl="1"/>
            <a:endParaRPr lang="en-US" sz="6400" dirty="0"/>
          </a:p>
          <a:p>
            <a:pPr lvl="1"/>
            <a:r>
              <a:rPr lang="en-US" sz="6400" dirty="0"/>
              <a:t>to be encouraged to take decisions in collaboration with other family members, especially parents, if this is feasible</a:t>
            </a:r>
          </a:p>
          <a:p>
            <a:pPr lvl="1"/>
            <a:endParaRPr lang="en-US" sz="6400" dirty="0"/>
          </a:p>
          <a:p>
            <a:pPr lvl="1"/>
            <a:r>
              <a:rPr lang="en-US" sz="6400" dirty="0"/>
              <a:t>that age-appropriate information will be provided</a:t>
            </a:r>
          </a:p>
          <a:p>
            <a:pPr lvl="1"/>
            <a:endParaRPr lang="en-US" sz="6400" dirty="0"/>
          </a:p>
          <a:p>
            <a:pPr lvl="1"/>
            <a:r>
              <a:rPr lang="en-US" sz="6400" dirty="0"/>
              <a:t>confidentiality unless there are exceptional reasons that require confidentiality to be breached.</a:t>
            </a:r>
            <a:endParaRPr lang="en-GB" sz="6400" dirty="0"/>
          </a:p>
        </p:txBody>
      </p:sp>
    </p:spTree>
    <p:extLst>
      <p:ext uri="{BB962C8B-B14F-4D97-AF65-F5344CB8AC3E}">
        <p14:creationId xmlns:p14="http://schemas.microsoft.com/office/powerpoint/2010/main" val="26223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864096"/>
          </a:xfrm>
        </p:spPr>
        <p:txBody>
          <a:bodyPr/>
          <a:lstStyle/>
          <a:p>
            <a:r>
              <a:rPr lang="en-GB" b="1" dirty="0"/>
              <a:t>Exercise B</a:t>
            </a:r>
          </a:p>
        </p:txBody>
      </p:sp>
      <p:sp>
        <p:nvSpPr>
          <p:cNvPr id="3" name="Content Placeholder 2"/>
          <p:cNvSpPr>
            <a:spLocks noGrp="1"/>
          </p:cNvSpPr>
          <p:nvPr>
            <p:ph idx="1"/>
          </p:nvPr>
        </p:nvSpPr>
        <p:spPr>
          <a:xfrm>
            <a:off x="457200" y="2060848"/>
            <a:ext cx="8229600" cy="3946252"/>
          </a:xfrm>
        </p:spPr>
        <p:txBody>
          <a:bodyPr>
            <a:noAutofit/>
          </a:bodyPr>
          <a:lstStyle/>
          <a:p>
            <a:r>
              <a:rPr lang="en-US" sz="2000" dirty="0"/>
              <a:t>The care team conclude that as this is a particularly invasive form of treatment and the girl is likely to resist the insertion of the tube, it would not be appropriate to rely on parental consent to </a:t>
            </a:r>
            <a:r>
              <a:rPr lang="en-US" sz="2000" dirty="0" err="1"/>
              <a:t>authorise</a:t>
            </a:r>
            <a:r>
              <a:rPr lang="en-US" sz="2000" dirty="0"/>
              <a:t> this intervention. Accordingly, even though a person with parental responsibility consents, the child is not admitted and treated informally under section 131(1) of the Act. If the child meets the relevant criteria, she could be admitted to hospital for assessment (Section 2) or for treatment (Section 3) under the Act. If the criteria for detention under the Act are not met, legal advice should be sought on the need to seek </a:t>
            </a:r>
            <a:r>
              <a:rPr lang="en-US" sz="2000" dirty="0" err="1"/>
              <a:t>authorisation</a:t>
            </a:r>
            <a:r>
              <a:rPr lang="en-US" sz="2000" dirty="0"/>
              <a:t> from the Court before further action is taken</a:t>
            </a:r>
            <a:endParaRPr lang="en-GB" sz="2000" dirty="0"/>
          </a:p>
        </p:txBody>
      </p:sp>
    </p:spTree>
    <p:extLst>
      <p:ext uri="{BB962C8B-B14F-4D97-AF65-F5344CB8AC3E}">
        <p14:creationId xmlns:p14="http://schemas.microsoft.com/office/powerpoint/2010/main" val="3960676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936104"/>
          </a:xfrm>
        </p:spPr>
        <p:txBody>
          <a:bodyPr/>
          <a:lstStyle/>
          <a:p>
            <a:r>
              <a:rPr lang="en-GB" b="1" dirty="0"/>
              <a:t>MCQ 1</a:t>
            </a:r>
          </a:p>
        </p:txBody>
      </p:sp>
      <p:sp>
        <p:nvSpPr>
          <p:cNvPr id="3" name="Content Placeholder 2"/>
          <p:cNvSpPr>
            <a:spLocks noGrp="1"/>
          </p:cNvSpPr>
          <p:nvPr>
            <p:ph idx="1"/>
          </p:nvPr>
        </p:nvSpPr>
        <p:spPr>
          <a:xfrm>
            <a:off x="467544" y="2060848"/>
            <a:ext cx="8229600" cy="3949898"/>
          </a:xfrm>
        </p:spPr>
        <p:txBody>
          <a:bodyPr/>
          <a:lstStyle/>
          <a:p>
            <a:pPr marL="514350" indent="-514350">
              <a:buFont typeface="+mj-lt"/>
              <a:buAutoNum type="arabicPeriod"/>
            </a:pPr>
            <a:r>
              <a:rPr lang="en-US" dirty="0"/>
              <a:t>Until what age can parental responsibility be exercised?</a:t>
            </a:r>
          </a:p>
          <a:p>
            <a:pPr lvl="1"/>
            <a:r>
              <a:rPr lang="en-US" dirty="0"/>
              <a:t>A) Until 14</a:t>
            </a:r>
          </a:p>
          <a:p>
            <a:pPr lvl="1"/>
            <a:r>
              <a:rPr lang="en-US" dirty="0"/>
              <a:t>B)Until 16 in England, Wales and NI</a:t>
            </a:r>
          </a:p>
          <a:p>
            <a:pPr lvl="1"/>
            <a:r>
              <a:rPr lang="en-US" dirty="0"/>
              <a:t>C)Until 18 in England, Wales and NI</a:t>
            </a:r>
          </a:p>
          <a:p>
            <a:pPr lvl="1"/>
            <a:r>
              <a:rPr lang="en-GB" dirty="0"/>
              <a:t>D)Until 14 in Scotland</a:t>
            </a:r>
          </a:p>
        </p:txBody>
      </p:sp>
    </p:spTree>
    <p:extLst>
      <p:ext uri="{BB962C8B-B14F-4D97-AF65-F5344CB8AC3E}">
        <p14:creationId xmlns:p14="http://schemas.microsoft.com/office/powerpoint/2010/main" val="2142125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864096"/>
          </a:xfrm>
        </p:spPr>
        <p:txBody>
          <a:bodyPr/>
          <a:lstStyle/>
          <a:p>
            <a:r>
              <a:rPr lang="en-GB" b="1" dirty="0"/>
              <a:t>Answer 1</a:t>
            </a:r>
          </a:p>
        </p:txBody>
      </p:sp>
      <p:sp>
        <p:nvSpPr>
          <p:cNvPr id="3" name="Content Placeholder 2"/>
          <p:cNvSpPr>
            <a:spLocks noGrp="1"/>
          </p:cNvSpPr>
          <p:nvPr>
            <p:ph idx="1"/>
          </p:nvPr>
        </p:nvSpPr>
        <p:spPr>
          <a:xfrm>
            <a:off x="457200" y="2060848"/>
            <a:ext cx="8229600" cy="3946252"/>
          </a:xfrm>
        </p:spPr>
        <p:txBody>
          <a:bodyPr/>
          <a:lstStyle/>
          <a:p>
            <a:r>
              <a:rPr lang="en-US" sz="2400" dirty="0"/>
              <a:t>In England, Wales and Northern Ireland, parental responsibility may be exercised until a young person reaches 18 years. </a:t>
            </a:r>
          </a:p>
          <a:p>
            <a:r>
              <a:rPr lang="en-US" sz="2400" dirty="0"/>
              <a:t>In Scotland, only the aspect of parental responsibility concerned with the giving of ‘guidance’ endures until 18 years – guidance meaning the provision of advice. The rest is lost when the young person reaches 16 years, although some may be lost before this if the child attains legal capacity to act on his or her </a:t>
            </a:r>
            <a:r>
              <a:rPr lang="en-GB" sz="2400" dirty="0"/>
              <a:t>own behalf</a:t>
            </a:r>
          </a:p>
        </p:txBody>
      </p:sp>
    </p:spTree>
    <p:extLst>
      <p:ext uri="{BB962C8B-B14F-4D97-AF65-F5344CB8AC3E}">
        <p14:creationId xmlns:p14="http://schemas.microsoft.com/office/powerpoint/2010/main" val="290222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792088"/>
          </a:xfrm>
        </p:spPr>
        <p:txBody>
          <a:bodyPr/>
          <a:lstStyle/>
          <a:p>
            <a:r>
              <a:rPr lang="en-GB" b="1" dirty="0"/>
              <a:t>MCQ 2</a:t>
            </a:r>
          </a:p>
        </p:txBody>
      </p:sp>
      <p:sp>
        <p:nvSpPr>
          <p:cNvPr id="3" name="Content Placeholder 2"/>
          <p:cNvSpPr>
            <a:spLocks noGrp="1"/>
          </p:cNvSpPr>
          <p:nvPr>
            <p:ph idx="1"/>
          </p:nvPr>
        </p:nvSpPr>
        <p:spPr>
          <a:xfrm>
            <a:off x="457200" y="2132856"/>
            <a:ext cx="8229600" cy="3874244"/>
          </a:xfrm>
        </p:spPr>
        <p:txBody>
          <a:bodyPr/>
          <a:lstStyle/>
          <a:p>
            <a:pPr marL="457200" indent="-457200">
              <a:buFont typeface="+mj-lt"/>
              <a:buAutoNum type="arabicPeriod" startAt="2"/>
            </a:pPr>
            <a:r>
              <a:rPr lang="en-GB" sz="2400" dirty="0"/>
              <a:t> A Court can do all the following except</a:t>
            </a:r>
          </a:p>
          <a:p>
            <a:pPr lvl="1"/>
            <a:r>
              <a:rPr lang="en-GB" sz="2000" dirty="0"/>
              <a:t>A) </a:t>
            </a:r>
            <a:r>
              <a:rPr lang="en-US" sz="2000" dirty="0"/>
              <a:t>give consent to treatment on behalf of competent patients aged under 18 if necessary</a:t>
            </a:r>
          </a:p>
          <a:p>
            <a:pPr lvl="1"/>
            <a:r>
              <a:rPr lang="en-US" sz="2000" dirty="0"/>
              <a:t>B) give consent to treatment on behalf of incompetent patients aged under 18 if necessary</a:t>
            </a:r>
          </a:p>
          <a:p>
            <a:pPr lvl="1"/>
            <a:r>
              <a:rPr lang="en-US" sz="2000" dirty="0"/>
              <a:t>C) can override a child’s refusal or parents’ refusal of a particular treatment if there is evidence that it would be in the child or young person’s best interests</a:t>
            </a:r>
          </a:p>
          <a:p>
            <a:pPr lvl="1"/>
            <a:r>
              <a:rPr lang="en-US" sz="2000" dirty="0"/>
              <a:t>D) require doctors to treat contrary to their professional judgment</a:t>
            </a:r>
            <a:endParaRPr lang="en-GB" sz="2000" dirty="0"/>
          </a:p>
        </p:txBody>
      </p:sp>
    </p:spTree>
    <p:extLst>
      <p:ext uri="{BB962C8B-B14F-4D97-AF65-F5344CB8AC3E}">
        <p14:creationId xmlns:p14="http://schemas.microsoft.com/office/powerpoint/2010/main" val="3047160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792088"/>
          </a:xfrm>
        </p:spPr>
        <p:txBody>
          <a:bodyPr/>
          <a:lstStyle/>
          <a:p>
            <a:r>
              <a:rPr lang="en-GB" b="1" dirty="0"/>
              <a:t>Answer 2</a:t>
            </a:r>
          </a:p>
        </p:txBody>
      </p:sp>
      <p:sp>
        <p:nvSpPr>
          <p:cNvPr id="3" name="Content Placeholder 2"/>
          <p:cNvSpPr>
            <a:spLocks noGrp="1"/>
          </p:cNvSpPr>
          <p:nvPr>
            <p:ph idx="1"/>
          </p:nvPr>
        </p:nvSpPr>
        <p:spPr>
          <a:xfrm>
            <a:off x="457200" y="2132856"/>
            <a:ext cx="8229600" cy="3874244"/>
          </a:xfrm>
        </p:spPr>
        <p:txBody>
          <a:bodyPr/>
          <a:lstStyle/>
          <a:p>
            <a:r>
              <a:rPr lang="en-GB" dirty="0"/>
              <a:t>Answer D</a:t>
            </a:r>
          </a:p>
        </p:txBody>
      </p:sp>
    </p:spTree>
    <p:extLst>
      <p:ext uri="{BB962C8B-B14F-4D97-AF65-F5344CB8AC3E}">
        <p14:creationId xmlns:p14="http://schemas.microsoft.com/office/powerpoint/2010/main" val="1251877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20080"/>
          </a:xfrm>
        </p:spPr>
        <p:txBody>
          <a:bodyPr/>
          <a:lstStyle/>
          <a:p>
            <a:r>
              <a:rPr lang="en-GB" b="1" dirty="0"/>
              <a:t>MCQ 3</a:t>
            </a:r>
          </a:p>
        </p:txBody>
      </p:sp>
      <p:sp>
        <p:nvSpPr>
          <p:cNvPr id="3" name="Content Placeholder 2"/>
          <p:cNvSpPr>
            <a:spLocks noGrp="1"/>
          </p:cNvSpPr>
          <p:nvPr>
            <p:ph idx="1"/>
          </p:nvPr>
        </p:nvSpPr>
        <p:spPr>
          <a:xfrm>
            <a:off x="457200" y="1988840"/>
            <a:ext cx="8229600" cy="4018260"/>
          </a:xfrm>
        </p:spPr>
        <p:txBody>
          <a:bodyPr/>
          <a:lstStyle/>
          <a:p>
            <a:pPr marL="457200" indent="-457200">
              <a:buFont typeface="+mj-lt"/>
              <a:buAutoNum type="arabicPeriod" startAt="3"/>
            </a:pPr>
            <a:r>
              <a:rPr lang="en-US" sz="2400" dirty="0"/>
              <a:t>When is a young person competent to consent to the disclosure of his/her personal information?</a:t>
            </a:r>
          </a:p>
          <a:p>
            <a:pPr lvl="1"/>
            <a:r>
              <a:rPr lang="en-US" sz="2000" dirty="0"/>
              <a:t>A) Never, a person with PR can override the consent of young person</a:t>
            </a:r>
          </a:p>
          <a:p>
            <a:pPr lvl="1"/>
            <a:r>
              <a:rPr lang="en-US" sz="2000" dirty="0"/>
              <a:t>B) At 12</a:t>
            </a:r>
          </a:p>
          <a:p>
            <a:pPr lvl="1"/>
            <a:r>
              <a:rPr lang="en-US" sz="2000" dirty="0"/>
              <a:t>C) At 14</a:t>
            </a:r>
          </a:p>
          <a:p>
            <a:pPr lvl="1"/>
            <a:r>
              <a:rPr lang="en-US" sz="2000" dirty="0"/>
              <a:t>D) At 16</a:t>
            </a:r>
          </a:p>
          <a:p>
            <a:pPr lvl="1"/>
            <a:r>
              <a:rPr lang="en-US" sz="2000" dirty="0"/>
              <a:t>E) At 18</a:t>
            </a:r>
            <a:endParaRPr lang="en-GB" sz="2000" dirty="0"/>
          </a:p>
        </p:txBody>
      </p:sp>
    </p:spTree>
    <p:extLst>
      <p:ext uri="{BB962C8B-B14F-4D97-AF65-F5344CB8AC3E}">
        <p14:creationId xmlns:p14="http://schemas.microsoft.com/office/powerpoint/2010/main" val="164852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lstStyle/>
          <a:p>
            <a:r>
              <a:rPr lang="en-GB" b="1" dirty="0"/>
              <a:t>Answer 3</a:t>
            </a:r>
          </a:p>
        </p:txBody>
      </p:sp>
      <p:sp>
        <p:nvSpPr>
          <p:cNvPr id="3" name="Content Placeholder 2"/>
          <p:cNvSpPr>
            <a:spLocks noGrp="1"/>
          </p:cNvSpPr>
          <p:nvPr>
            <p:ph idx="1"/>
          </p:nvPr>
        </p:nvSpPr>
        <p:spPr>
          <a:xfrm>
            <a:off x="457200" y="2060848"/>
            <a:ext cx="8229600" cy="3946252"/>
          </a:xfrm>
        </p:spPr>
        <p:txBody>
          <a:bodyPr/>
          <a:lstStyle/>
          <a:p>
            <a:r>
              <a:rPr lang="en-US" sz="2800" dirty="0"/>
              <a:t>In England, Wales and Northern Ireland children who are aged 12 or over are generally expected to have competence to give or withhold their consent to the release of information</a:t>
            </a:r>
          </a:p>
          <a:p>
            <a:r>
              <a:rPr lang="en-US" sz="2800" dirty="0"/>
              <a:t>In Scotland, anyone aged 12 or over is legally presumed to </a:t>
            </a:r>
            <a:r>
              <a:rPr lang="en-GB" sz="2800" dirty="0"/>
              <a:t>have such competence</a:t>
            </a:r>
          </a:p>
        </p:txBody>
      </p:sp>
    </p:spTree>
    <p:extLst>
      <p:ext uri="{BB962C8B-B14F-4D97-AF65-F5344CB8AC3E}">
        <p14:creationId xmlns:p14="http://schemas.microsoft.com/office/powerpoint/2010/main" val="2265047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92088"/>
          </a:xfrm>
        </p:spPr>
        <p:txBody>
          <a:bodyPr/>
          <a:lstStyle/>
          <a:p>
            <a:r>
              <a:rPr lang="en-GB" b="1" dirty="0"/>
              <a:t>MCQ 4</a:t>
            </a:r>
          </a:p>
        </p:txBody>
      </p:sp>
      <p:sp>
        <p:nvSpPr>
          <p:cNvPr id="3" name="Content Placeholder 2"/>
          <p:cNvSpPr>
            <a:spLocks noGrp="1"/>
          </p:cNvSpPr>
          <p:nvPr>
            <p:ph idx="1"/>
          </p:nvPr>
        </p:nvSpPr>
        <p:spPr>
          <a:xfrm>
            <a:off x="457200" y="1916832"/>
            <a:ext cx="8229600" cy="4090268"/>
          </a:xfrm>
        </p:spPr>
        <p:txBody>
          <a:bodyPr/>
          <a:lstStyle/>
          <a:p>
            <a:pPr marL="514350" indent="-514350">
              <a:buFont typeface="+mj-lt"/>
              <a:buAutoNum type="arabicPeriod" startAt="4"/>
            </a:pPr>
            <a:r>
              <a:rPr lang="en-US" sz="2800" dirty="0"/>
              <a:t>Can someone with parental responsibility refuse disclosure of a child’s or young person’s personal information?</a:t>
            </a:r>
          </a:p>
          <a:p>
            <a:pPr lvl="1"/>
            <a:r>
              <a:rPr lang="en-US" sz="2400" dirty="0"/>
              <a:t>A) Never</a:t>
            </a:r>
          </a:p>
          <a:p>
            <a:pPr lvl="1"/>
            <a:r>
              <a:rPr lang="en-US" sz="2400" dirty="0"/>
              <a:t>B) Yes, but professionals can override it</a:t>
            </a:r>
          </a:p>
          <a:p>
            <a:pPr lvl="1"/>
            <a:r>
              <a:rPr lang="en-US" sz="2400" dirty="0"/>
              <a:t>C) Yes, but only a Court can override this</a:t>
            </a:r>
          </a:p>
          <a:p>
            <a:pPr lvl="1"/>
            <a:r>
              <a:rPr lang="en-US" sz="2400" dirty="0"/>
              <a:t>D) PR and disclosure of information are unrelated</a:t>
            </a:r>
            <a:endParaRPr lang="en-GB" sz="2400" dirty="0"/>
          </a:p>
        </p:txBody>
      </p:sp>
    </p:spTree>
    <p:extLst>
      <p:ext uri="{BB962C8B-B14F-4D97-AF65-F5344CB8AC3E}">
        <p14:creationId xmlns:p14="http://schemas.microsoft.com/office/powerpoint/2010/main" val="473630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864096"/>
          </a:xfrm>
        </p:spPr>
        <p:txBody>
          <a:bodyPr/>
          <a:lstStyle/>
          <a:p>
            <a:r>
              <a:rPr lang="en-GB" b="1" dirty="0"/>
              <a:t>Answer 4</a:t>
            </a:r>
          </a:p>
        </p:txBody>
      </p:sp>
      <p:sp>
        <p:nvSpPr>
          <p:cNvPr id="3" name="Content Placeholder 2"/>
          <p:cNvSpPr>
            <a:spLocks noGrp="1"/>
          </p:cNvSpPr>
          <p:nvPr>
            <p:ph idx="1"/>
          </p:nvPr>
        </p:nvSpPr>
        <p:spPr>
          <a:xfrm>
            <a:off x="457200" y="2060848"/>
            <a:ext cx="8229600" cy="3946252"/>
          </a:xfrm>
        </p:spPr>
        <p:txBody>
          <a:bodyPr/>
          <a:lstStyle/>
          <a:p>
            <a:r>
              <a:rPr lang="en-US" sz="2400" dirty="0"/>
              <a:t>Anyone with parental responsibility can give or withhold consent to the release of information where the child lacks competence</a:t>
            </a:r>
          </a:p>
          <a:p>
            <a:r>
              <a:rPr lang="en-US" sz="2400" dirty="0"/>
              <a:t>Where an individual who has parental responsibility refuses to share relevant information with other health professionals or agencies and the health professional considers that it is not in the best interests of the child, (for example, it puts the child at risk of significant harm), disclosure may take place in the public interest without consent</a:t>
            </a:r>
            <a:endParaRPr lang="en-GB" sz="2400" dirty="0"/>
          </a:p>
        </p:txBody>
      </p:sp>
    </p:spTree>
    <p:extLst>
      <p:ext uri="{BB962C8B-B14F-4D97-AF65-F5344CB8AC3E}">
        <p14:creationId xmlns:p14="http://schemas.microsoft.com/office/powerpoint/2010/main" val="2975046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20080"/>
          </a:xfrm>
        </p:spPr>
        <p:txBody>
          <a:bodyPr/>
          <a:lstStyle/>
          <a:p>
            <a:r>
              <a:rPr lang="en-GB" b="1" dirty="0"/>
              <a:t>MCQ 5</a:t>
            </a:r>
          </a:p>
        </p:txBody>
      </p:sp>
      <p:sp>
        <p:nvSpPr>
          <p:cNvPr id="3" name="Content Placeholder 2"/>
          <p:cNvSpPr>
            <a:spLocks noGrp="1"/>
          </p:cNvSpPr>
          <p:nvPr>
            <p:ph idx="1"/>
          </p:nvPr>
        </p:nvSpPr>
        <p:spPr>
          <a:xfrm>
            <a:off x="457200" y="1772816"/>
            <a:ext cx="8229600" cy="4234284"/>
          </a:xfrm>
        </p:spPr>
        <p:txBody>
          <a:bodyPr/>
          <a:lstStyle/>
          <a:p>
            <a:pPr marL="514350" indent="-514350">
              <a:buFont typeface="+mj-lt"/>
              <a:buAutoNum type="arabicPeriod" startAt="5"/>
            </a:pPr>
            <a:r>
              <a:rPr lang="en-US" sz="2800" dirty="0"/>
              <a:t>Who can access a child’s or young person’s health record?</a:t>
            </a:r>
          </a:p>
          <a:p>
            <a:pPr lvl="1"/>
            <a:r>
              <a:rPr lang="en-US" sz="2400" dirty="0"/>
              <a:t>A) Access is never given to under 18s</a:t>
            </a:r>
          </a:p>
          <a:p>
            <a:pPr lvl="1"/>
            <a:r>
              <a:rPr lang="en-US" sz="2400" dirty="0"/>
              <a:t>B) Access can never be given to non-professionals</a:t>
            </a:r>
          </a:p>
          <a:p>
            <a:pPr lvl="1"/>
            <a:r>
              <a:rPr lang="en-US" sz="2400" dirty="0"/>
              <a:t>C) A competent child if they give a valid reason</a:t>
            </a:r>
          </a:p>
          <a:p>
            <a:pPr lvl="1"/>
            <a:r>
              <a:rPr lang="en-US" sz="2400" dirty="0"/>
              <a:t>D) A competent 15 year old</a:t>
            </a:r>
          </a:p>
          <a:p>
            <a:endParaRPr lang="en-GB" dirty="0"/>
          </a:p>
        </p:txBody>
      </p:sp>
    </p:spTree>
    <p:extLst>
      <p:ext uri="{BB962C8B-B14F-4D97-AF65-F5344CB8AC3E}">
        <p14:creationId xmlns:p14="http://schemas.microsoft.com/office/powerpoint/2010/main" val="286447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648072"/>
          </a:xfrm>
        </p:spPr>
        <p:txBody>
          <a:bodyPr/>
          <a:lstStyle/>
          <a:p>
            <a:r>
              <a:rPr lang="en-GB" b="1" dirty="0"/>
              <a:t>Legal Framewo</a:t>
            </a:r>
            <a:r>
              <a:rPr lang="en-GB" dirty="0"/>
              <a:t>rks</a:t>
            </a:r>
          </a:p>
        </p:txBody>
      </p:sp>
      <p:sp>
        <p:nvSpPr>
          <p:cNvPr id="3" name="Content Placeholder 2"/>
          <p:cNvSpPr>
            <a:spLocks noGrp="1"/>
          </p:cNvSpPr>
          <p:nvPr>
            <p:ph idx="1"/>
          </p:nvPr>
        </p:nvSpPr>
        <p:spPr>
          <a:xfrm>
            <a:off x="457200" y="1988840"/>
            <a:ext cx="8229600" cy="4018260"/>
          </a:xfrm>
        </p:spPr>
        <p:txBody>
          <a:bodyPr>
            <a:noAutofit/>
          </a:bodyPr>
          <a:lstStyle/>
          <a:p>
            <a:r>
              <a:rPr lang="en-US" sz="2000" dirty="0"/>
              <a:t>Doctors should be familiar with ethical and legal obligations which are outlined in best practice guidance, statute and case law</a:t>
            </a:r>
          </a:p>
          <a:p>
            <a:r>
              <a:rPr lang="en-US" sz="2000" dirty="0"/>
              <a:t>The </a:t>
            </a:r>
            <a:r>
              <a:rPr lang="en-US" sz="2000" dirty="0" err="1"/>
              <a:t>Gillick</a:t>
            </a:r>
            <a:r>
              <a:rPr lang="en-US" sz="2000" dirty="0"/>
              <a:t> case</a:t>
            </a:r>
          </a:p>
          <a:p>
            <a:r>
              <a:rPr lang="en-US" sz="2000" dirty="0"/>
              <a:t>Children Acts 1989 and 2004</a:t>
            </a:r>
          </a:p>
          <a:p>
            <a:r>
              <a:rPr lang="en-US" sz="2000" dirty="0"/>
              <a:t>The Children (Scotland) Act 1995</a:t>
            </a:r>
          </a:p>
          <a:p>
            <a:r>
              <a:rPr lang="en-US" sz="2000" dirty="0"/>
              <a:t>Children (Northern Ireland) Order 1995</a:t>
            </a:r>
          </a:p>
          <a:p>
            <a:r>
              <a:rPr lang="en-US" sz="2000" dirty="0"/>
              <a:t>Age of Legal Capacity (Scotland) Act 1991</a:t>
            </a:r>
          </a:p>
          <a:p>
            <a:r>
              <a:rPr lang="en-US" sz="2000" dirty="0"/>
              <a:t>Mental Capacity Act 2005 (England &amp; Wales)</a:t>
            </a:r>
          </a:p>
          <a:p>
            <a:r>
              <a:rPr lang="en-US" sz="2000" dirty="0"/>
              <a:t>Family Law Reform Act 1969</a:t>
            </a:r>
          </a:p>
          <a:p>
            <a:r>
              <a:rPr lang="en-US" sz="2000" dirty="0"/>
              <a:t>Human Rights Act 1998 </a:t>
            </a:r>
          </a:p>
          <a:p>
            <a:r>
              <a:rPr lang="en-US" sz="2000" dirty="0"/>
              <a:t>United Nations Convention on the Rights of the Child</a:t>
            </a:r>
            <a:endParaRPr lang="en-GB" sz="2000" dirty="0"/>
          </a:p>
        </p:txBody>
      </p:sp>
    </p:spTree>
    <p:extLst>
      <p:ext uri="{BB962C8B-B14F-4D97-AF65-F5344CB8AC3E}">
        <p14:creationId xmlns:p14="http://schemas.microsoft.com/office/powerpoint/2010/main" val="2696500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92088"/>
          </a:xfrm>
        </p:spPr>
        <p:txBody>
          <a:bodyPr/>
          <a:lstStyle/>
          <a:p>
            <a:r>
              <a:rPr lang="en-GB" b="1" dirty="0"/>
              <a:t>Answer 5</a:t>
            </a:r>
          </a:p>
        </p:txBody>
      </p:sp>
      <p:sp>
        <p:nvSpPr>
          <p:cNvPr id="3" name="Content Placeholder 2"/>
          <p:cNvSpPr>
            <a:spLocks noGrp="1"/>
          </p:cNvSpPr>
          <p:nvPr>
            <p:ph idx="1"/>
          </p:nvPr>
        </p:nvSpPr>
        <p:spPr>
          <a:xfrm>
            <a:off x="457200" y="1844824"/>
            <a:ext cx="8229600" cy="4162276"/>
          </a:xfrm>
        </p:spPr>
        <p:txBody>
          <a:bodyPr/>
          <a:lstStyle/>
          <a:p>
            <a:r>
              <a:rPr lang="en-GB" sz="2400" dirty="0"/>
              <a:t> D</a:t>
            </a:r>
          </a:p>
          <a:p>
            <a:r>
              <a:rPr lang="en-US" sz="2400" dirty="0"/>
              <a:t>Competent children and young people may apply for access to their own records, or may </a:t>
            </a:r>
            <a:r>
              <a:rPr lang="en-US" sz="2400" dirty="0" err="1"/>
              <a:t>authorise</a:t>
            </a:r>
            <a:r>
              <a:rPr lang="en-US" sz="2400" dirty="0"/>
              <a:t> others to do so on their behalf. </a:t>
            </a:r>
          </a:p>
          <a:p>
            <a:r>
              <a:rPr lang="en-US" sz="2400" b="1" dirty="0"/>
              <a:t>It is not necessary for competent patients to give reasons as to why they wish to access their records</a:t>
            </a:r>
          </a:p>
          <a:p>
            <a:r>
              <a:rPr lang="en-US" sz="2400" dirty="0"/>
              <a:t>Anyone with parental responsibility has a statutory right to apply for access to their child’s health records. If the child is capable of giving consent, access may only be given with his or her consent</a:t>
            </a:r>
            <a:endParaRPr lang="en-GB" sz="2400" dirty="0"/>
          </a:p>
          <a:p>
            <a:endParaRPr lang="en-GB" sz="2400" dirty="0"/>
          </a:p>
        </p:txBody>
      </p:sp>
    </p:spTree>
    <p:extLst>
      <p:ext uri="{BB962C8B-B14F-4D97-AF65-F5344CB8AC3E}">
        <p14:creationId xmlns:p14="http://schemas.microsoft.com/office/powerpoint/2010/main" val="3563538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80120"/>
          </a:xfrm>
        </p:spPr>
        <p:txBody>
          <a:bodyPr/>
          <a:lstStyle/>
          <a:p>
            <a:r>
              <a:rPr lang="en-GB" b="1" dirty="0"/>
              <a:t>MCQ 6</a:t>
            </a:r>
          </a:p>
        </p:txBody>
      </p:sp>
      <p:sp>
        <p:nvSpPr>
          <p:cNvPr id="3" name="Content Placeholder 2"/>
          <p:cNvSpPr>
            <a:spLocks noGrp="1"/>
          </p:cNvSpPr>
          <p:nvPr>
            <p:ph idx="1"/>
          </p:nvPr>
        </p:nvSpPr>
        <p:spPr>
          <a:xfrm>
            <a:off x="457200" y="2060848"/>
            <a:ext cx="8229600" cy="3946252"/>
          </a:xfrm>
        </p:spPr>
        <p:txBody>
          <a:bodyPr/>
          <a:lstStyle/>
          <a:p>
            <a:pPr marL="514350" indent="-514350">
              <a:buFont typeface="+mj-lt"/>
              <a:buAutoNum type="arabicPeriod" startAt="6"/>
            </a:pPr>
            <a:r>
              <a:rPr lang="en-US" sz="2800" dirty="0"/>
              <a:t>Which of the following provisions in the Mental Capacity Act do not apply to 16-17 year olds</a:t>
            </a:r>
          </a:p>
          <a:p>
            <a:pPr lvl="1"/>
            <a:r>
              <a:rPr lang="en-US" sz="2400" dirty="0"/>
              <a:t>A) they cannot make a Lasting Power of Attorney</a:t>
            </a:r>
          </a:p>
          <a:p>
            <a:pPr lvl="1"/>
            <a:r>
              <a:rPr lang="en-US" sz="2400" dirty="0"/>
              <a:t>B)they cannot make an advance decision to refuse medical treatment</a:t>
            </a:r>
          </a:p>
          <a:p>
            <a:pPr lvl="1"/>
            <a:r>
              <a:rPr lang="en-US" sz="2400" dirty="0"/>
              <a:t>C)the Court of Protection cannot make a statutory will</a:t>
            </a:r>
          </a:p>
          <a:p>
            <a:pPr lvl="1"/>
            <a:r>
              <a:rPr lang="en-US" sz="2400" dirty="0"/>
              <a:t>D)none of the above</a:t>
            </a:r>
            <a:endParaRPr lang="en-GB" sz="2400" dirty="0"/>
          </a:p>
        </p:txBody>
      </p:sp>
    </p:spTree>
    <p:extLst>
      <p:ext uri="{BB962C8B-B14F-4D97-AF65-F5344CB8AC3E}">
        <p14:creationId xmlns:p14="http://schemas.microsoft.com/office/powerpoint/2010/main" val="3391082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936104"/>
          </a:xfrm>
        </p:spPr>
        <p:txBody>
          <a:bodyPr/>
          <a:lstStyle/>
          <a:p>
            <a:r>
              <a:rPr lang="en-GB" b="1" dirty="0"/>
              <a:t>Answer 6</a:t>
            </a:r>
          </a:p>
        </p:txBody>
      </p:sp>
      <p:sp>
        <p:nvSpPr>
          <p:cNvPr id="3" name="Content Placeholder 2"/>
          <p:cNvSpPr>
            <a:spLocks noGrp="1"/>
          </p:cNvSpPr>
          <p:nvPr>
            <p:ph idx="1"/>
          </p:nvPr>
        </p:nvSpPr>
        <p:spPr>
          <a:xfrm>
            <a:off x="457200" y="2060848"/>
            <a:ext cx="8229600" cy="3946252"/>
          </a:xfrm>
        </p:spPr>
        <p:txBody>
          <a:bodyPr/>
          <a:lstStyle/>
          <a:p>
            <a:r>
              <a:rPr lang="en-GB" dirty="0"/>
              <a:t>A, B and C</a:t>
            </a:r>
          </a:p>
        </p:txBody>
      </p:sp>
    </p:spTree>
    <p:extLst>
      <p:ext uri="{BB962C8B-B14F-4D97-AF65-F5344CB8AC3E}">
        <p14:creationId xmlns:p14="http://schemas.microsoft.com/office/powerpoint/2010/main" val="3797695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92088"/>
          </a:xfrm>
        </p:spPr>
        <p:txBody>
          <a:bodyPr/>
          <a:lstStyle/>
          <a:p>
            <a:r>
              <a:rPr lang="en-GB" b="1" dirty="0"/>
              <a:t>MCQ 7</a:t>
            </a:r>
          </a:p>
        </p:txBody>
      </p:sp>
      <p:sp>
        <p:nvSpPr>
          <p:cNvPr id="3" name="Content Placeholder 2"/>
          <p:cNvSpPr>
            <a:spLocks noGrp="1"/>
          </p:cNvSpPr>
          <p:nvPr>
            <p:ph idx="1"/>
          </p:nvPr>
        </p:nvSpPr>
        <p:spPr>
          <a:xfrm>
            <a:off x="457200" y="1916832"/>
            <a:ext cx="8229600" cy="4090268"/>
          </a:xfrm>
        </p:spPr>
        <p:txBody>
          <a:bodyPr/>
          <a:lstStyle/>
          <a:p>
            <a:pPr marL="514350" indent="-514350">
              <a:buFont typeface="+mj-lt"/>
              <a:buAutoNum type="arabicPeriod" startAt="7"/>
            </a:pPr>
            <a:r>
              <a:rPr lang="en-GB" sz="2800" dirty="0"/>
              <a:t>Which of the following statements is true regarding participation of children and young person in research and innovative treatment</a:t>
            </a:r>
          </a:p>
          <a:p>
            <a:pPr lvl="1"/>
            <a:r>
              <a:rPr lang="en-GB" sz="2400" dirty="0"/>
              <a:t>A)Only consent from a competent child is required in all situations</a:t>
            </a:r>
          </a:p>
          <a:p>
            <a:pPr lvl="1"/>
            <a:r>
              <a:rPr lang="en-GB" sz="2400" dirty="0"/>
              <a:t>B)Parents can never refuse participation</a:t>
            </a:r>
          </a:p>
          <a:p>
            <a:pPr lvl="1"/>
            <a:r>
              <a:rPr lang="en-GB" sz="2400" dirty="0"/>
              <a:t>C)Even when parents agree a child can refuse participation</a:t>
            </a:r>
          </a:p>
          <a:p>
            <a:pPr lvl="1"/>
            <a:r>
              <a:rPr lang="en-GB" sz="2400" dirty="0"/>
              <a:t>D) Children can never take part in emergency care trials</a:t>
            </a:r>
          </a:p>
        </p:txBody>
      </p:sp>
    </p:spTree>
    <p:extLst>
      <p:ext uri="{BB962C8B-B14F-4D97-AF65-F5344CB8AC3E}">
        <p14:creationId xmlns:p14="http://schemas.microsoft.com/office/powerpoint/2010/main" val="3016365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1066130"/>
          </a:xfrm>
        </p:spPr>
        <p:txBody>
          <a:bodyPr/>
          <a:lstStyle/>
          <a:p>
            <a:r>
              <a:rPr lang="en-GB" b="1" dirty="0"/>
              <a:t>Answer 7</a:t>
            </a:r>
          </a:p>
        </p:txBody>
      </p:sp>
      <p:sp>
        <p:nvSpPr>
          <p:cNvPr id="3" name="Content Placeholder 2"/>
          <p:cNvSpPr>
            <a:spLocks noGrp="1"/>
          </p:cNvSpPr>
          <p:nvPr>
            <p:ph idx="1"/>
          </p:nvPr>
        </p:nvSpPr>
        <p:spPr>
          <a:xfrm>
            <a:off x="457200" y="2060848"/>
            <a:ext cx="8229600" cy="3946252"/>
          </a:xfrm>
        </p:spPr>
        <p:txBody>
          <a:bodyPr>
            <a:normAutofit fontScale="77500" lnSpcReduction="20000"/>
          </a:bodyPr>
          <a:lstStyle/>
          <a:p>
            <a:r>
              <a:rPr lang="en-GB" dirty="0"/>
              <a:t>C</a:t>
            </a:r>
          </a:p>
          <a:p>
            <a:r>
              <a:rPr lang="en-US" dirty="0"/>
              <a:t>Children can take part in emergency care trials, when there would be no time to seek initial consent before administering the medicine, if certain criteria are met</a:t>
            </a:r>
          </a:p>
          <a:p>
            <a:r>
              <a:rPr lang="en-US" dirty="0"/>
              <a:t>In 2008, the Medicines for Human Use (Clinical Trials) and Blood Safety and Quality Amendment was passed. As well as amending the Blood Safety and Quality Regulations 2005, this amended the regulations to enable children to be involved in emergency trials in certain circumstances.</a:t>
            </a:r>
            <a:endParaRPr lang="en-GB" dirty="0"/>
          </a:p>
        </p:txBody>
      </p:sp>
    </p:spTree>
    <p:extLst>
      <p:ext uri="{BB962C8B-B14F-4D97-AF65-F5344CB8AC3E}">
        <p14:creationId xmlns:p14="http://schemas.microsoft.com/office/powerpoint/2010/main" val="1498749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104"/>
          </a:xfrm>
        </p:spPr>
        <p:txBody>
          <a:bodyPr/>
          <a:lstStyle/>
          <a:p>
            <a:r>
              <a:rPr lang="en-GB" b="1" dirty="0"/>
              <a:t>MCQ 8</a:t>
            </a:r>
          </a:p>
        </p:txBody>
      </p:sp>
      <p:sp>
        <p:nvSpPr>
          <p:cNvPr id="3" name="Content Placeholder 2"/>
          <p:cNvSpPr>
            <a:spLocks noGrp="1"/>
          </p:cNvSpPr>
          <p:nvPr>
            <p:ph idx="1"/>
          </p:nvPr>
        </p:nvSpPr>
        <p:spPr>
          <a:xfrm>
            <a:off x="457200" y="1988840"/>
            <a:ext cx="8229600" cy="4018260"/>
          </a:xfrm>
        </p:spPr>
        <p:txBody>
          <a:bodyPr/>
          <a:lstStyle/>
          <a:p>
            <a:pPr marL="514350" indent="-514350">
              <a:buFont typeface="+mj-lt"/>
              <a:buAutoNum type="arabicPeriod" startAt="8"/>
            </a:pPr>
            <a:r>
              <a:rPr lang="en-GB" sz="2800" dirty="0"/>
              <a:t>The following factors</a:t>
            </a:r>
            <a:r>
              <a:rPr lang="en-US" sz="2800" dirty="0"/>
              <a:t> undermine the validity of parental consent except</a:t>
            </a:r>
          </a:p>
          <a:p>
            <a:pPr lvl="1"/>
            <a:r>
              <a:rPr lang="en-US" dirty="0"/>
              <a:t>A) The parent lacks capacity as defined in the MCA</a:t>
            </a:r>
          </a:p>
          <a:p>
            <a:pPr lvl="1"/>
            <a:r>
              <a:rPr lang="en-US" dirty="0"/>
              <a:t>B) The parent puts their interest first</a:t>
            </a:r>
          </a:p>
          <a:p>
            <a:pPr lvl="1"/>
            <a:r>
              <a:rPr lang="en-US" dirty="0"/>
              <a:t>C) Where 1 parent agrees and the other parent with PR disagrees</a:t>
            </a:r>
          </a:p>
          <a:p>
            <a:pPr lvl="1"/>
            <a:r>
              <a:rPr lang="en-US" dirty="0"/>
              <a:t>D) Parent has a history of mental illness</a:t>
            </a:r>
            <a:endParaRPr lang="en-GB" dirty="0"/>
          </a:p>
        </p:txBody>
      </p:sp>
    </p:spTree>
    <p:extLst>
      <p:ext uri="{BB962C8B-B14F-4D97-AF65-F5344CB8AC3E}">
        <p14:creationId xmlns:p14="http://schemas.microsoft.com/office/powerpoint/2010/main" val="1394574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20080"/>
          </a:xfrm>
        </p:spPr>
        <p:txBody>
          <a:bodyPr/>
          <a:lstStyle/>
          <a:p>
            <a:r>
              <a:rPr lang="en-GB" b="1" dirty="0"/>
              <a:t>Answer 8</a:t>
            </a:r>
          </a:p>
        </p:txBody>
      </p:sp>
      <p:sp>
        <p:nvSpPr>
          <p:cNvPr id="3" name="Content Placeholder 2"/>
          <p:cNvSpPr>
            <a:spLocks noGrp="1"/>
          </p:cNvSpPr>
          <p:nvPr>
            <p:ph idx="1"/>
          </p:nvPr>
        </p:nvSpPr>
        <p:spPr>
          <a:xfrm>
            <a:off x="457200" y="2060848"/>
            <a:ext cx="8229600" cy="3946252"/>
          </a:xfrm>
        </p:spPr>
        <p:txBody>
          <a:bodyPr/>
          <a:lstStyle/>
          <a:p>
            <a:r>
              <a:rPr lang="en-GB" dirty="0"/>
              <a:t>D</a:t>
            </a:r>
          </a:p>
        </p:txBody>
      </p:sp>
    </p:spTree>
    <p:extLst>
      <p:ext uri="{BB962C8B-B14F-4D97-AF65-F5344CB8AC3E}">
        <p14:creationId xmlns:p14="http://schemas.microsoft.com/office/powerpoint/2010/main" val="1434200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MCQ 9</a:t>
            </a:r>
          </a:p>
        </p:txBody>
      </p:sp>
      <p:sp>
        <p:nvSpPr>
          <p:cNvPr id="3" name="Content Placeholder 2"/>
          <p:cNvSpPr>
            <a:spLocks noGrp="1"/>
          </p:cNvSpPr>
          <p:nvPr>
            <p:ph idx="1"/>
          </p:nvPr>
        </p:nvSpPr>
        <p:spPr/>
        <p:txBody>
          <a:bodyPr/>
          <a:lstStyle/>
          <a:p>
            <a:pPr marL="514350" indent="-514350">
              <a:buFont typeface="+mj-lt"/>
              <a:buAutoNum type="arabicPeriod" startAt="9"/>
            </a:pPr>
            <a:r>
              <a:rPr lang="en-US" sz="2400" dirty="0"/>
              <a:t>Section 131A of The Mental Health Act states that children and young people admitted to hospital for the treatment of mental disorder should be accommodated in an environment that is suitable for their age.</a:t>
            </a:r>
            <a:r>
              <a:rPr lang="en-GB" sz="2400" dirty="0"/>
              <a:t>Which of the following statements is true </a:t>
            </a:r>
          </a:p>
          <a:p>
            <a:pPr lvl="1"/>
            <a:r>
              <a:rPr lang="en-GB" sz="1800" dirty="0"/>
              <a:t>A) Only applies to detained patients</a:t>
            </a:r>
          </a:p>
          <a:p>
            <a:pPr lvl="1"/>
            <a:r>
              <a:rPr lang="en-GB" sz="1800" dirty="0"/>
              <a:t>B) A young person under 18 can be admitted to an adult ward if they choose </a:t>
            </a:r>
          </a:p>
          <a:p>
            <a:pPr lvl="1"/>
            <a:r>
              <a:rPr lang="en-GB" sz="1800" dirty="0"/>
              <a:t>C)CTO recall of a young person to adult ward is acceptable</a:t>
            </a:r>
          </a:p>
          <a:p>
            <a:pPr lvl="1"/>
            <a:r>
              <a:rPr lang="en-GB" sz="1800" dirty="0"/>
              <a:t>D) Admission of a young person to adult ward is acceptable if s/he is on a depot </a:t>
            </a:r>
          </a:p>
          <a:p>
            <a:endParaRPr lang="en-GB" sz="1800" dirty="0"/>
          </a:p>
        </p:txBody>
      </p:sp>
    </p:spTree>
    <p:extLst>
      <p:ext uri="{BB962C8B-B14F-4D97-AF65-F5344CB8AC3E}">
        <p14:creationId xmlns:p14="http://schemas.microsoft.com/office/powerpoint/2010/main" val="337258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864096"/>
          </a:xfrm>
        </p:spPr>
        <p:txBody>
          <a:bodyPr/>
          <a:lstStyle/>
          <a:p>
            <a:r>
              <a:rPr lang="en-GB" b="1" dirty="0"/>
              <a:t>Answer 9</a:t>
            </a:r>
          </a:p>
        </p:txBody>
      </p:sp>
      <p:sp>
        <p:nvSpPr>
          <p:cNvPr id="3" name="Content Placeholder 2"/>
          <p:cNvSpPr>
            <a:spLocks noGrp="1"/>
          </p:cNvSpPr>
          <p:nvPr>
            <p:ph idx="1"/>
          </p:nvPr>
        </p:nvSpPr>
        <p:spPr>
          <a:xfrm>
            <a:off x="457200" y="2348880"/>
            <a:ext cx="8229600" cy="3658220"/>
          </a:xfrm>
        </p:spPr>
        <p:txBody>
          <a:bodyPr/>
          <a:lstStyle/>
          <a:p>
            <a:r>
              <a:rPr lang="en-GB" dirty="0"/>
              <a:t>B</a:t>
            </a:r>
          </a:p>
        </p:txBody>
      </p:sp>
    </p:spTree>
    <p:extLst>
      <p:ext uri="{BB962C8B-B14F-4D97-AF65-F5344CB8AC3E}">
        <p14:creationId xmlns:p14="http://schemas.microsoft.com/office/powerpoint/2010/main" val="4154612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4000" b="1" dirty="0"/>
              <a:t>Any Questions?</a:t>
            </a:r>
          </a:p>
        </p:txBody>
      </p:sp>
    </p:spTree>
    <p:extLst>
      <p:ext uri="{BB962C8B-B14F-4D97-AF65-F5344CB8AC3E}">
        <p14:creationId xmlns:p14="http://schemas.microsoft.com/office/powerpoint/2010/main" val="370684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720080"/>
          </a:xfrm>
        </p:spPr>
        <p:txBody>
          <a:bodyPr/>
          <a:lstStyle/>
          <a:p>
            <a:r>
              <a:rPr lang="en-GB" b="1" dirty="0"/>
              <a:t>Legal Concepts</a:t>
            </a:r>
          </a:p>
        </p:txBody>
      </p:sp>
      <p:sp>
        <p:nvSpPr>
          <p:cNvPr id="3" name="Content Placeholder 2"/>
          <p:cNvSpPr>
            <a:spLocks noGrp="1"/>
          </p:cNvSpPr>
          <p:nvPr>
            <p:ph idx="1"/>
          </p:nvPr>
        </p:nvSpPr>
        <p:spPr>
          <a:xfrm>
            <a:off x="457200" y="1916832"/>
            <a:ext cx="8229600" cy="4090268"/>
          </a:xfrm>
        </p:spPr>
        <p:txBody>
          <a:bodyPr/>
          <a:lstStyle/>
          <a:p>
            <a:r>
              <a:rPr lang="en-US" sz="2800" dirty="0">
                <a:solidFill>
                  <a:schemeClr val="bg1">
                    <a:lumMod val="75000"/>
                  </a:schemeClr>
                </a:solidFill>
              </a:rPr>
              <a:t>Basic Principles</a:t>
            </a:r>
          </a:p>
          <a:p>
            <a:r>
              <a:rPr lang="en-US" sz="2800" b="1" dirty="0"/>
              <a:t>Assessment of competence</a:t>
            </a:r>
          </a:p>
          <a:p>
            <a:r>
              <a:rPr lang="en-US" sz="2800" dirty="0">
                <a:solidFill>
                  <a:schemeClr val="bg1">
                    <a:lumMod val="75000"/>
                  </a:schemeClr>
                </a:solidFill>
              </a:rPr>
              <a:t>Parental Responsibility</a:t>
            </a:r>
          </a:p>
          <a:p>
            <a:r>
              <a:rPr lang="en-US" sz="2800" dirty="0">
                <a:solidFill>
                  <a:schemeClr val="bg1">
                    <a:lumMod val="75000"/>
                  </a:schemeClr>
                </a:solidFill>
              </a:rPr>
              <a:t>Children and Families Act (2014)</a:t>
            </a:r>
          </a:p>
          <a:p>
            <a:r>
              <a:rPr lang="en-US" sz="2800" dirty="0">
                <a:solidFill>
                  <a:schemeClr val="bg1">
                    <a:lumMod val="75000"/>
                  </a:schemeClr>
                </a:solidFill>
              </a:rPr>
              <a:t>Mental Health Act (1983, as amended 2007)</a:t>
            </a:r>
          </a:p>
          <a:p>
            <a:r>
              <a:rPr lang="en-US" sz="2800" dirty="0">
                <a:solidFill>
                  <a:schemeClr val="bg1">
                    <a:lumMod val="75000"/>
                  </a:schemeClr>
                </a:solidFill>
              </a:rPr>
              <a:t>Mental Capacity Act (2005)</a:t>
            </a:r>
            <a:endParaRPr lang="en-GB" sz="2800" dirty="0">
              <a:solidFill>
                <a:schemeClr val="bg1">
                  <a:lumMod val="75000"/>
                </a:schemeClr>
              </a:solidFill>
            </a:endParaRPr>
          </a:p>
        </p:txBody>
      </p:sp>
    </p:spTree>
    <p:extLst>
      <p:ext uri="{BB962C8B-B14F-4D97-AF65-F5344CB8AC3E}">
        <p14:creationId xmlns:p14="http://schemas.microsoft.com/office/powerpoint/2010/main" val="1509081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008112"/>
          </a:xfrm>
        </p:spPr>
        <p:txBody>
          <a:bodyPr/>
          <a:lstStyle/>
          <a:p>
            <a:r>
              <a:rPr lang="en-GB" b="1" dirty="0"/>
              <a:t>Appendix</a:t>
            </a:r>
          </a:p>
        </p:txBody>
      </p:sp>
      <p:sp>
        <p:nvSpPr>
          <p:cNvPr id="3" name="Content Placeholder 2"/>
          <p:cNvSpPr>
            <a:spLocks noGrp="1"/>
          </p:cNvSpPr>
          <p:nvPr>
            <p:ph idx="1"/>
          </p:nvPr>
        </p:nvSpPr>
        <p:spPr>
          <a:xfrm>
            <a:off x="457200" y="1988840"/>
            <a:ext cx="8229600" cy="4018260"/>
          </a:xfrm>
        </p:spPr>
        <p:txBody>
          <a:bodyPr/>
          <a:lstStyle/>
          <a:p>
            <a:r>
              <a:rPr lang="en-GB" sz="2400" dirty="0"/>
              <a:t>Statutory assessments under The Children Act 1989</a:t>
            </a:r>
          </a:p>
          <a:p>
            <a:r>
              <a:rPr lang="en-GB" sz="2400" dirty="0"/>
              <a:t>Referrals received by Local Authority:</a:t>
            </a:r>
          </a:p>
          <a:p>
            <a:r>
              <a:rPr lang="en-GB" sz="2400" dirty="0"/>
              <a:t>Decision on course of action within </a:t>
            </a:r>
            <a:r>
              <a:rPr lang="en-GB" sz="2400" b="1" dirty="0"/>
              <a:t>one</a:t>
            </a:r>
            <a:r>
              <a:rPr lang="en-GB" sz="2400" dirty="0"/>
              <a:t> working day</a:t>
            </a:r>
          </a:p>
          <a:p>
            <a:r>
              <a:rPr lang="en-GB" sz="2400" dirty="0"/>
              <a:t>May proceed to Assessment under Section17 or 47 of the Act</a:t>
            </a:r>
          </a:p>
          <a:p>
            <a:r>
              <a:rPr lang="en-GB" sz="2400" dirty="0"/>
              <a:t>See following slides containing flow charts, outlining different stages in assessments</a:t>
            </a:r>
          </a:p>
        </p:txBody>
      </p:sp>
    </p:spTree>
    <p:extLst>
      <p:ext uri="{BB962C8B-B14F-4D97-AF65-F5344CB8AC3E}">
        <p14:creationId xmlns:p14="http://schemas.microsoft.com/office/powerpoint/2010/main" val="4165493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ct-fsclusers\users\LCFT\Amith.paramel\My Documents\My Pictures\c1_flow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520" y="980728"/>
            <a:ext cx="6048672"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74971" y="2492896"/>
            <a:ext cx="2209800" cy="369332"/>
          </a:xfrm>
          <a:prstGeom prst="rect">
            <a:avLst/>
          </a:prstGeom>
          <a:noFill/>
        </p:spPr>
        <p:txBody>
          <a:bodyPr wrap="square" rtlCol="0">
            <a:spAutoFit/>
          </a:bodyPr>
          <a:lstStyle/>
          <a:p>
            <a:pPr defTabSz="457200" fontAlgn="base">
              <a:spcBef>
                <a:spcPct val="0"/>
              </a:spcBef>
              <a:spcAft>
                <a:spcPct val="0"/>
              </a:spcAft>
            </a:pPr>
            <a:r>
              <a:rPr lang="en-GB" b="1" i="1" dirty="0">
                <a:solidFill>
                  <a:prstClr val="black"/>
                </a:solidFill>
                <a:cs typeface="Arial" charset="0"/>
              </a:rPr>
              <a:t>Flowchart 1</a:t>
            </a:r>
          </a:p>
        </p:txBody>
      </p:sp>
    </p:spTree>
    <p:extLst>
      <p:ext uri="{BB962C8B-B14F-4D97-AF65-F5344CB8AC3E}">
        <p14:creationId xmlns:p14="http://schemas.microsoft.com/office/powerpoint/2010/main" val="3680453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188640"/>
            <a:ext cx="5184575" cy="6048672"/>
          </a:xfrm>
        </p:spPr>
      </p:pic>
      <p:sp>
        <p:nvSpPr>
          <p:cNvPr id="5" name="TextBox 4"/>
          <p:cNvSpPr txBox="1"/>
          <p:nvPr/>
        </p:nvSpPr>
        <p:spPr>
          <a:xfrm>
            <a:off x="6553200" y="1828800"/>
            <a:ext cx="2209800" cy="369332"/>
          </a:xfrm>
          <a:prstGeom prst="rect">
            <a:avLst/>
          </a:prstGeom>
          <a:noFill/>
        </p:spPr>
        <p:txBody>
          <a:bodyPr wrap="square" rtlCol="0">
            <a:spAutoFit/>
          </a:bodyPr>
          <a:lstStyle/>
          <a:p>
            <a:pPr defTabSz="457200" fontAlgn="base">
              <a:spcBef>
                <a:spcPct val="0"/>
              </a:spcBef>
              <a:spcAft>
                <a:spcPct val="0"/>
              </a:spcAft>
            </a:pPr>
            <a:r>
              <a:rPr lang="en-GB" b="1" i="1" dirty="0">
                <a:solidFill>
                  <a:prstClr val="black"/>
                </a:solidFill>
                <a:cs typeface="Arial" charset="0"/>
              </a:rPr>
              <a:t>Flowchart 2</a:t>
            </a:r>
          </a:p>
        </p:txBody>
      </p:sp>
    </p:spTree>
    <p:extLst>
      <p:ext uri="{BB962C8B-B14F-4D97-AF65-F5344CB8AC3E}">
        <p14:creationId xmlns:p14="http://schemas.microsoft.com/office/powerpoint/2010/main" val="3886774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188640"/>
            <a:ext cx="5112568" cy="5904656"/>
          </a:xfrm>
        </p:spPr>
      </p:pic>
      <p:sp>
        <p:nvSpPr>
          <p:cNvPr id="5" name="TextBox 4"/>
          <p:cNvSpPr txBox="1"/>
          <p:nvPr/>
        </p:nvSpPr>
        <p:spPr>
          <a:xfrm>
            <a:off x="6553200" y="1828800"/>
            <a:ext cx="2209800" cy="369332"/>
          </a:xfrm>
          <a:prstGeom prst="rect">
            <a:avLst/>
          </a:prstGeom>
          <a:noFill/>
        </p:spPr>
        <p:txBody>
          <a:bodyPr wrap="square" rtlCol="0">
            <a:spAutoFit/>
          </a:bodyPr>
          <a:lstStyle/>
          <a:p>
            <a:pPr defTabSz="457200" fontAlgn="base">
              <a:spcBef>
                <a:spcPct val="0"/>
              </a:spcBef>
              <a:spcAft>
                <a:spcPct val="0"/>
              </a:spcAft>
            </a:pPr>
            <a:r>
              <a:rPr lang="en-GB" b="1" dirty="0">
                <a:solidFill>
                  <a:prstClr val="black"/>
                </a:solidFill>
                <a:cs typeface="Arial" charset="0"/>
              </a:rPr>
              <a:t>Flowchart 3</a:t>
            </a:r>
          </a:p>
        </p:txBody>
      </p:sp>
    </p:spTree>
    <p:extLst>
      <p:ext uri="{BB962C8B-B14F-4D97-AF65-F5344CB8AC3E}">
        <p14:creationId xmlns:p14="http://schemas.microsoft.com/office/powerpoint/2010/main" val="4086974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6632"/>
            <a:ext cx="5184576" cy="5976664"/>
          </a:xfrm>
        </p:spPr>
      </p:pic>
      <p:sp>
        <p:nvSpPr>
          <p:cNvPr id="5" name="TextBox 4"/>
          <p:cNvSpPr txBox="1"/>
          <p:nvPr/>
        </p:nvSpPr>
        <p:spPr>
          <a:xfrm>
            <a:off x="6553200" y="1828800"/>
            <a:ext cx="2209800" cy="369332"/>
          </a:xfrm>
          <a:prstGeom prst="rect">
            <a:avLst/>
          </a:prstGeom>
          <a:noFill/>
        </p:spPr>
        <p:txBody>
          <a:bodyPr wrap="square" rtlCol="0">
            <a:spAutoFit/>
          </a:bodyPr>
          <a:lstStyle/>
          <a:p>
            <a:pPr defTabSz="457200" fontAlgn="base">
              <a:spcBef>
                <a:spcPct val="0"/>
              </a:spcBef>
              <a:spcAft>
                <a:spcPct val="0"/>
              </a:spcAft>
            </a:pPr>
            <a:r>
              <a:rPr lang="en-GB" b="1" dirty="0">
                <a:solidFill>
                  <a:prstClr val="black"/>
                </a:solidFill>
                <a:cs typeface="Arial" charset="0"/>
              </a:rPr>
              <a:t>Flowchart 4</a:t>
            </a:r>
          </a:p>
        </p:txBody>
      </p:sp>
    </p:spTree>
    <p:extLst>
      <p:ext uri="{BB962C8B-B14F-4D97-AF65-F5344CB8AC3E}">
        <p14:creationId xmlns:p14="http://schemas.microsoft.com/office/powerpoint/2010/main" val="27578812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5400600" cy="5962164"/>
          </a:xfrm>
        </p:spPr>
      </p:pic>
      <p:sp>
        <p:nvSpPr>
          <p:cNvPr id="5" name="TextBox 4"/>
          <p:cNvSpPr txBox="1"/>
          <p:nvPr/>
        </p:nvSpPr>
        <p:spPr>
          <a:xfrm>
            <a:off x="6553200" y="1828800"/>
            <a:ext cx="2209800" cy="369332"/>
          </a:xfrm>
          <a:prstGeom prst="rect">
            <a:avLst/>
          </a:prstGeom>
          <a:noFill/>
        </p:spPr>
        <p:txBody>
          <a:bodyPr wrap="square" rtlCol="0">
            <a:spAutoFit/>
          </a:bodyPr>
          <a:lstStyle/>
          <a:p>
            <a:pPr defTabSz="457200" fontAlgn="base">
              <a:spcBef>
                <a:spcPct val="0"/>
              </a:spcBef>
              <a:spcAft>
                <a:spcPct val="0"/>
              </a:spcAft>
            </a:pPr>
            <a:r>
              <a:rPr lang="en-GB" b="1" dirty="0">
                <a:solidFill>
                  <a:prstClr val="black"/>
                </a:solidFill>
                <a:cs typeface="Arial" charset="0"/>
              </a:rPr>
              <a:t>Flowchart 5</a:t>
            </a:r>
          </a:p>
        </p:txBody>
      </p:sp>
    </p:spTree>
    <p:extLst>
      <p:ext uri="{BB962C8B-B14F-4D97-AF65-F5344CB8AC3E}">
        <p14:creationId xmlns:p14="http://schemas.microsoft.com/office/powerpoint/2010/main" val="2035873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936104"/>
          </a:xfrm>
        </p:spPr>
        <p:txBody>
          <a:bodyPr/>
          <a:lstStyle/>
          <a:p>
            <a:r>
              <a:rPr lang="en-GB" b="1" dirty="0"/>
              <a:t>Reference</a:t>
            </a:r>
          </a:p>
        </p:txBody>
      </p:sp>
      <p:sp>
        <p:nvSpPr>
          <p:cNvPr id="3" name="Content Placeholder 2"/>
          <p:cNvSpPr>
            <a:spLocks noGrp="1"/>
          </p:cNvSpPr>
          <p:nvPr>
            <p:ph idx="1"/>
          </p:nvPr>
        </p:nvSpPr>
        <p:spPr>
          <a:xfrm>
            <a:off x="457200" y="2060848"/>
            <a:ext cx="8229600" cy="3946252"/>
          </a:xfrm>
        </p:spPr>
        <p:txBody>
          <a:bodyPr>
            <a:normAutofit fontScale="47500" lnSpcReduction="20000"/>
          </a:bodyPr>
          <a:lstStyle/>
          <a:p>
            <a:r>
              <a:rPr lang="en-US" dirty="0"/>
              <a:t>General Medical Council. 0-18 years: guidance for all doctors. Available at www.gmc-uk.org</a:t>
            </a:r>
          </a:p>
          <a:p>
            <a:r>
              <a:rPr lang="en-US" dirty="0"/>
              <a:t>Department of Health. Seeking consent: working with children. Available at www.dh.gov.uk</a:t>
            </a:r>
          </a:p>
          <a:p>
            <a:r>
              <a:rPr lang="en-US" dirty="0"/>
              <a:t>General Medical Council. </a:t>
            </a:r>
            <a:r>
              <a:rPr lang="en-US" i="1" dirty="0"/>
              <a:t>0-18 years: guidance for all doctors </a:t>
            </a:r>
            <a:r>
              <a:rPr lang="en-US" dirty="0"/>
              <a:t>– sections 12 and 13. Available </a:t>
            </a:r>
            <a:r>
              <a:rPr lang="en-GB" dirty="0"/>
              <a:t>at www.gmc-uk.org</a:t>
            </a:r>
            <a:endParaRPr lang="en-US" dirty="0"/>
          </a:p>
          <a:p>
            <a:r>
              <a:rPr lang="en-US" dirty="0"/>
              <a:t>Mental Capacity Act 2005.</a:t>
            </a:r>
          </a:p>
          <a:p>
            <a:r>
              <a:rPr lang="en-US" u="sng" dirty="0"/>
              <a:t>http://www.legislation.gov.uk/ukpga/2005/9/contents </a:t>
            </a:r>
            <a:endParaRPr lang="en-US" dirty="0"/>
          </a:p>
          <a:p>
            <a:r>
              <a:rPr lang="en-US" dirty="0"/>
              <a:t>Mental Capacity Act 2005: Code of Practice. Department for Constitutional Affairs (now Ministry of Justice). 2007. </a:t>
            </a:r>
            <a:r>
              <a:rPr lang="en-US" u="sng" dirty="0"/>
              <a:t>https://www.gov.uk/government/publications/mental-capacity-act-code-of-practice </a:t>
            </a:r>
            <a:endParaRPr lang="en-US" dirty="0"/>
          </a:p>
          <a:p>
            <a:r>
              <a:rPr lang="en-US" dirty="0"/>
              <a:t>Mental Capacity Act 2005: Deprivation of Liberty Safeguards – Code of Practice to supplement the main Mental Capacity Act 2005 Code of Practice. 2008. </a:t>
            </a:r>
          </a:p>
          <a:p>
            <a:r>
              <a:rPr lang="fr-FR" u="sng" dirty="0"/>
              <a:t>http://webarchive.nationalarchives.gov.uk/20130107105354/http:/www.dh.gov.uk/en/Publicationsandstatistics/Publications/PublicationsPolicyAndGuidance/ DH_085476 </a:t>
            </a:r>
            <a:endParaRPr lang="en-GB" dirty="0"/>
          </a:p>
        </p:txBody>
      </p:sp>
    </p:spTree>
    <p:extLst>
      <p:ext uri="{BB962C8B-B14F-4D97-AF65-F5344CB8AC3E}">
        <p14:creationId xmlns:p14="http://schemas.microsoft.com/office/powerpoint/2010/main" val="708137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1</a:t>
            </a:r>
          </a:p>
        </p:txBody>
      </p:sp>
      <p:sp>
        <p:nvSpPr>
          <p:cNvPr id="3" name="Text Placeholder 2"/>
          <p:cNvSpPr>
            <a:spLocks noGrp="1"/>
          </p:cNvSpPr>
          <p:nvPr>
            <p:ph type="body" sz="quarter" idx="13"/>
          </p:nvPr>
        </p:nvSpPr>
        <p:spPr/>
        <p:txBody>
          <a:bodyPr/>
          <a:lstStyle/>
          <a:p>
            <a:r>
              <a:rPr lang="en-GB" dirty="0"/>
              <a:t>The Mental Health Act (1983, amended 2007) applies to which of the following age groups:</a:t>
            </a:r>
          </a:p>
          <a:p>
            <a:pPr lvl="1"/>
            <a:r>
              <a:rPr lang="en-GB" dirty="0"/>
              <a:t>A. 16 and over</a:t>
            </a:r>
          </a:p>
          <a:p>
            <a:pPr lvl="1"/>
            <a:r>
              <a:rPr lang="en-GB" dirty="0"/>
              <a:t>B. 18 and over</a:t>
            </a:r>
          </a:p>
          <a:p>
            <a:pPr lvl="1"/>
            <a:r>
              <a:rPr lang="en-GB" dirty="0"/>
              <a:t>C. 16 – 65</a:t>
            </a:r>
          </a:p>
          <a:p>
            <a:pPr lvl="1"/>
            <a:r>
              <a:rPr lang="en-GB" dirty="0"/>
              <a:t>D. 18 – 65</a:t>
            </a:r>
          </a:p>
          <a:p>
            <a:pPr lvl="1"/>
            <a:r>
              <a:rPr lang="en-GB" dirty="0"/>
              <a:t>E. All age groups</a:t>
            </a:r>
          </a:p>
          <a:p>
            <a:endParaRPr lang="en-GB" dirty="0"/>
          </a:p>
        </p:txBody>
      </p:sp>
    </p:spTree>
    <p:extLst>
      <p:ext uri="{BB962C8B-B14F-4D97-AF65-F5344CB8AC3E}">
        <p14:creationId xmlns:p14="http://schemas.microsoft.com/office/powerpoint/2010/main" val="2422049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2</a:t>
            </a:r>
          </a:p>
        </p:txBody>
      </p:sp>
      <p:sp>
        <p:nvSpPr>
          <p:cNvPr id="3" name="Text Placeholder 2"/>
          <p:cNvSpPr>
            <a:spLocks noGrp="1"/>
          </p:cNvSpPr>
          <p:nvPr>
            <p:ph type="body" sz="quarter" idx="13"/>
          </p:nvPr>
        </p:nvSpPr>
        <p:spPr/>
        <p:txBody>
          <a:bodyPr/>
          <a:lstStyle/>
          <a:p>
            <a:r>
              <a:rPr lang="en-GB" dirty="0"/>
              <a:t>A 15 year old boy, with a full understanding of the risks/benefits of treatment, consents to treatment for ADHD. This can be offered under the framework of:</a:t>
            </a:r>
          </a:p>
          <a:p>
            <a:pPr lvl="1"/>
            <a:r>
              <a:rPr lang="en-GB" dirty="0"/>
              <a:t>A. The Mental Health Act</a:t>
            </a:r>
          </a:p>
          <a:p>
            <a:pPr lvl="1"/>
            <a:r>
              <a:rPr lang="en-GB" dirty="0"/>
              <a:t>B. The Children’ Act</a:t>
            </a:r>
          </a:p>
          <a:p>
            <a:pPr lvl="1"/>
            <a:r>
              <a:rPr lang="en-GB" dirty="0"/>
              <a:t>C. </a:t>
            </a:r>
            <a:r>
              <a:rPr lang="en-GB" dirty="0" err="1"/>
              <a:t>Gillick</a:t>
            </a:r>
            <a:r>
              <a:rPr lang="en-GB" dirty="0"/>
              <a:t> competence</a:t>
            </a:r>
          </a:p>
          <a:p>
            <a:pPr lvl="1"/>
            <a:r>
              <a:rPr lang="en-GB" dirty="0"/>
              <a:t>D. The Mental Capacity Act</a:t>
            </a:r>
          </a:p>
          <a:p>
            <a:pPr lvl="1"/>
            <a:r>
              <a:rPr lang="en-GB" dirty="0"/>
              <a:t>E. The Family Reform Act  </a:t>
            </a:r>
          </a:p>
          <a:p>
            <a:endParaRPr lang="en-GB" dirty="0"/>
          </a:p>
        </p:txBody>
      </p:sp>
    </p:spTree>
    <p:extLst>
      <p:ext uri="{BB962C8B-B14F-4D97-AF65-F5344CB8AC3E}">
        <p14:creationId xmlns:p14="http://schemas.microsoft.com/office/powerpoint/2010/main" val="3076464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3</a:t>
            </a:r>
          </a:p>
        </p:txBody>
      </p:sp>
      <p:sp>
        <p:nvSpPr>
          <p:cNvPr id="3" name="Text Placeholder 2"/>
          <p:cNvSpPr>
            <a:spLocks noGrp="1"/>
          </p:cNvSpPr>
          <p:nvPr>
            <p:ph type="body" sz="quarter" idx="13"/>
          </p:nvPr>
        </p:nvSpPr>
        <p:spPr/>
        <p:txBody>
          <a:bodyPr/>
          <a:lstStyle/>
          <a:p>
            <a:r>
              <a:rPr lang="en-GB" dirty="0"/>
              <a:t>What is the definition of a child in UK child protection guidance?</a:t>
            </a:r>
          </a:p>
          <a:p>
            <a:pPr lvl="1"/>
            <a:r>
              <a:rPr lang="en-GB" dirty="0"/>
              <a:t>A. Anyone under the age of 18</a:t>
            </a:r>
          </a:p>
          <a:p>
            <a:pPr lvl="1"/>
            <a:r>
              <a:rPr lang="en-GB" dirty="0"/>
              <a:t>B. Anyone under the age of 16</a:t>
            </a:r>
          </a:p>
          <a:p>
            <a:pPr lvl="1"/>
            <a:r>
              <a:rPr lang="en-GB" dirty="0"/>
              <a:t>C. Anyone under the age of 14</a:t>
            </a:r>
          </a:p>
          <a:p>
            <a:pPr lvl="1"/>
            <a:r>
              <a:rPr lang="en-GB" dirty="0"/>
              <a:t>D. Anyone under the age of 18 in full-time education</a:t>
            </a:r>
          </a:p>
          <a:p>
            <a:pPr lvl="1"/>
            <a:r>
              <a:rPr lang="en-GB" dirty="0"/>
              <a:t>E. Anyone under the age of 16 in full-time education</a:t>
            </a:r>
          </a:p>
          <a:p>
            <a:endParaRPr lang="en-GB" dirty="0"/>
          </a:p>
        </p:txBody>
      </p:sp>
    </p:spTree>
    <p:extLst>
      <p:ext uri="{BB962C8B-B14F-4D97-AF65-F5344CB8AC3E}">
        <p14:creationId xmlns:p14="http://schemas.microsoft.com/office/powerpoint/2010/main" val="338711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224136"/>
          </a:xfrm>
        </p:spPr>
        <p:txBody>
          <a:bodyPr>
            <a:normAutofit/>
          </a:bodyPr>
          <a:lstStyle/>
          <a:p>
            <a:pPr algn="l"/>
            <a:r>
              <a:rPr lang="en-GB" sz="3200" b="1" dirty="0"/>
              <a:t>Assessment of competence: </a:t>
            </a:r>
            <a:r>
              <a:rPr lang="en-GB" sz="3200" b="1" i="1" dirty="0">
                <a:solidFill>
                  <a:schemeClr val="tx2">
                    <a:lumMod val="60000"/>
                    <a:lumOff val="40000"/>
                  </a:schemeClr>
                </a:solidFill>
              </a:rPr>
              <a:t>Over 16s</a:t>
            </a:r>
          </a:p>
        </p:txBody>
      </p:sp>
      <p:sp>
        <p:nvSpPr>
          <p:cNvPr id="3" name="Content Placeholder 2"/>
          <p:cNvSpPr>
            <a:spLocks noGrp="1"/>
          </p:cNvSpPr>
          <p:nvPr>
            <p:ph idx="1"/>
          </p:nvPr>
        </p:nvSpPr>
        <p:spPr>
          <a:xfrm>
            <a:off x="457200" y="2420888"/>
            <a:ext cx="8229600" cy="3586212"/>
          </a:xfrm>
        </p:spPr>
        <p:txBody>
          <a:bodyPr/>
          <a:lstStyle/>
          <a:p>
            <a:r>
              <a:rPr lang="en-US" sz="2800" dirty="0"/>
              <a:t>All people aged 16 and over are presumed in law to be competent to give their consent to medical treatment and to the release of information in the United Kingdom</a:t>
            </a:r>
          </a:p>
          <a:p>
            <a:pPr marL="0" indent="0">
              <a:buNone/>
            </a:pPr>
            <a:endParaRPr lang="en-US" dirty="0"/>
          </a:p>
        </p:txBody>
      </p:sp>
    </p:spTree>
    <p:extLst>
      <p:ext uri="{BB962C8B-B14F-4D97-AF65-F5344CB8AC3E}">
        <p14:creationId xmlns:p14="http://schemas.microsoft.com/office/powerpoint/2010/main" val="2332346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4</a:t>
            </a:r>
          </a:p>
        </p:txBody>
      </p:sp>
      <p:sp>
        <p:nvSpPr>
          <p:cNvPr id="3" name="Text Placeholder 2"/>
          <p:cNvSpPr>
            <a:spLocks noGrp="1"/>
          </p:cNvSpPr>
          <p:nvPr>
            <p:ph type="body" sz="quarter" idx="13"/>
          </p:nvPr>
        </p:nvSpPr>
        <p:spPr/>
        <p:txBody>
          <a:bodyPr/>
          <a:lstStyle/>
          <a:p>
            <a:r>
              <a:rPr lang="en-GB" dirty="0"/>
              <a:t>Which of these groups of people would not automatically qualify for Parental Responsibility (PR) under The Children Act (1989)?</a:t>
            </a:r>
          </a:p>
          <a:p>
            <a:pPr lvl="1"/>
            <a:r>
              <a:rPr lang="en-GB" dirty="0"/>
              <a:t>A. Mothers</a:t>
            </a:r>
          </a:p>
          <a:p>
            <a:pPr lvl="1"/>
            <a:r>
              <a:rPr lang="en-GB" dirty="0"/>
              <a:t>B. Fathers</a:t>
            </a:r>
          </a:p>
          <a:p>
            <a:pPr lvl="1"/>
            <a:r>
              <a:rPr lang="en-GB" dirty="0"/>
              <a:t>C. Adoptive parents</a:t>
            </a:r>
          </a:p>
          <a:p>
            <a:pPr lvl="1"/>
            <a:r>
              <a:rPr lang="en-GB" dirty="0"/>
              <a:t>D. People with special guardianship</a:t>
            </a:r>
          </a:p>
          <a:p>
            <a:pPr lvl="1"/>
            <a:r>
              <a:rPr lang="en-GB" dirty="0"/>
              <a:t>E. An individual with an order from a Family Court</a:t>
            </a:r>
          </a:p>
          <a:p>
            <a:pPr lvl="1"/>
            <a:endParaRPr lang="en-GB" dirty="0"/>
          </a:p>
        </p:txBody>
      </p:sp>
    </p:spTree>
    <p:extLst>
      <p:ext uri="{BB962C8B-B14F-4D97-AF65-F5344CB8AC3E}">
        <p14:creationId xmlns:p14="http://schemas.microsoft.com/office/powerpoint/2010/main" val="534753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5</a:t>
            </a:r>
          </a:p>
        </p:txBody>
      </p:sp>
      <p:sp>
        <p:nvSpPr>
          <p:cNvPr id="3" name="Text Placeholder 2"/>
          <p:cNvSpPr>
            <a:spLocks noGrp="1"/>
          </p:cNvSpPr>
          <p:nvPr>
            <p:ph type="body" sz="quarter" idx="13"/>
          </p:nvPr>
        </p:nvSpPr>
        <p:spPr/>
        <p:txBody>
          <a:bodyPr/>
          <a:lstStyle/>
          <a:p>
            <a:r>
              <a:rPr lang="en-GB" sz="1800" dirty="0"/>
              <a:t> A 14 year old girl has delirium secondary to a urinary tract infection, and has refused IV antibiotics although has allowed nurses to site a cannula. She does not have capacity to make decisions regarding this treatment, with her delirium interfering with her ability to understand information. What would be the most likely legal framework used to treat her in this situation?</a:t>
            </a:r>
          </a:p>
          <a:p>
            <a:pPr lvl="1"/>
            <a:r>
              <a:rPr lang="en-GB" sz="1800" dirty="0"/>
              <a:t>A. The Mental Capacity Act</a:t>
            </a:r>
          </a:p>
          <a:p>
            <a:pPr lvl="1"/>
            <a:r>
              <a:rPr lang="en-GB" sz="1800" dirty="0"/>
              <a:t>B. The Mental Health Act</a:t>
            </a:r>
          </a:p>
          <a:p>
            <a:pPr lvl="1"/>
            <a:r>
              <a:rPr lang="en-GB" sz="1800" dirty="0"/>
              <a:t>C. </a:t>
            </a:r>
            <a:r>
              <a:rPr lang="en-GB" sz="1800" dirty="0" err="1"/>
              <a:t>Gillick</a:t>
            </a:r>
            <a:r>
              <a:rPr lang="en-GB" sz="1800" dirty="0"/>
              <a:t> competence</a:t>
            </a:r>
          </a:p>
          <a:p>
            <a:pPr lvl="1"/>
            <a:r>
              <a:rPr lang="en-GB" sz="1800" dirty="0"/>
              <a:t>D. The Family Reform Act</a:t>
            </a:r>
          </a:p>
          <a:p>
            <a:pPr lvl="1"/>
            <a:r>
              <a:rPr lang="en-GB" sz="1800" dirty="0"/>
              <a:t>E. Consent from an individual with Parental Responsibility </a:t>
            </a:r>
          </a:p>
          <a:p>
            <a:endParaRPr lang="en-GB" dirty="0"/>
          </a:p>
        </p:txBody>
      </p:sp>
    </p:spTree>
    <p:extLst>
      <p:ext uri="{BB962C8B-B14F-4D97-AF65-F5344CB8AC3E}">
        <p14:creationId xmlns:p14="http://schemas.microsoft.com/office/powerpoint/2010/main" val="3911147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6</a:t>
            </a:r>
          </a:p>
        </p:txBody>
      </p:sp>
      <p:sp>
        <p:nvSpPr>
          <p:cNvPr id="3" name="Text Placeholder 2"/>
          <p:cNvSpPr>
            <a:spLocks noGrp="1"/>
          </p:cNvSpPr>
          <p:nvPr>
            <p:ph type="body" sz="quarter" idx="13"/>
          </p:nvPr>
        </p:nvSpPr>
        <p:spPr/>
        <p:txBody>
          <a:bodyPr/>
          <a:lstStyle/>
          <a:p>
            <a:r>
              <a:rPr lang="en-GB" dirty="0"/>
              <a:t>Which of the following difficulties experienced by young people does NOT count as a mental disorder under the terms of the Mental Health Act?</a:t>
            </a:r>
          </a:p>
          <a:p>
            <a:pPr lvl="1"/>
            <a:r>
              <a:rPr lang="en-GB" dirty="0"/>
              <a:t>A. Anorexia Nervosa</a:t>
            </a:r>
          </a:p>
          <a:p>
            <a:pPr lvl="1"/>
            <a:r>
              <a:rPr lang="en-GB" dirty="0"/>
              <a:t>B. Learning Disability</a:t>
            </a:r>
          </a:p>
          <a:p>
            <a:pPr lvl="1"/>
            <a:r>
              <a:rPr lang="en-GB" dirty="0"/>
              <a:t>C. Autism Spectrum Disorder</a:t>
            </a:r>
          </a:p>
          <a:p>
            <a:pPr lvl="1"/>
            <a:r>
              <a:rPr lang="en-GB" dirty="0"/>
              <a:t>D. Alcohol dependence</a:t>
            </a:r>
          </a:p>
          <a:p>
            <a:pPr lvl="1"/>
            <a:r>
              <a:rPr lang="en-GB" dirty="0"/>
              <a:t>E. Personality Disorder</a:t>
            </a:r>
          </a:p>
          <a:p>
            <a:endParaRPr lang="en-GB" dirty="0"/>
          </a:p>
        </p:txBody>
      </p:sp>
    </p:spTree>
    <p:extLst>
      <p:ext uri="{BB962C8B-B14F-4D97-AF65-F5344CB8AC3E}">
        <p14:creationId xmlns:p14="http://schemas.microsoft.com/office/powerpoint/2010/main" val="595396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7</a:t>
            </a:r>
          </a:p>
        </p:txBody>
      </p:sp>
      <p:sp>
        <p:nvSpPr>
          <p:cNvPr id="3" name="Text Placeholder 2"/>
          <p:cNvSpPr>
            <a:spLocks noGrp="1"/>
          </p:cNvSpPr>
          <p:nvPr>
            <p:ph type="body" sz="quarter" idx="13"/>
          </p:nvPr>
        </p:nvSpPr>
        <p:spPr/>
        <p:txBody>
          <a:bodyPr/>
          <a:lstStyle/>
          <a:p>
            <a:r>
              <a:rPr lang="en-GB" dirty="0"/>
              <a:t>What age group can be treated  under the Mental Capacity Act:</a:t>
            </a:r>
          </a:p>
          <a:p>
            <a:pPr lvl="1"/>
            <a:r>
              <a:rPr lang="en-GB" dirty="0"/>
              <a:t>A. Any age group</a:t>
            </a:r>
          </a:p>
          <a:p>
            <a:pPr lvl="1"/>
            <a:r>
              <a:rPr lang="en-GB" dirty="0"/>
              <a:t>B. Any age group if the person with Parental Responsibility is unavailable</a:t>
            </a:r>
          </a:p>
          <a:p>
            <a:pPr lvl="1"/>
            <a:r>
              <a:rPr lang="en-GB" dirty="0"/>
              <a:t>C. 14 and over</a:t>
            </a:r>
          </a:p>
          <a:p>
            <a:pPr lvl="1"/>
            <a:r>
              <a:rPr lang="en-GB" dirty="0"/>
              <a:t>D. 16 and over</a:t>
            </a:r>
          </a:p>
          <a:p>
            <a:pPr lvl="1"/>
            <a:r>
              <a:rPr lang="en-GB" dirty="0"/>
              <a:t>E. 18 and over</a:t>
            </a:r>
          </a:p>
          <a:p>
            <a:endParaRPr lang="en-GB" dirty="0"/>
          </a:p>
        </p:txBody>
      </p:sp>
    </p:spTree>
    <p:extLst>
      <p:ext uri="{BB962C8B-B14F-4D97-AF65-F5344CB8AC3E}">
        <p14:creationId xmlns:p14="http://schemas.microsoft.com/office/powerpoint/2010/main" val="30962579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8</a:t>
            </a:r>
          </a:p>
        </p:txBody>
      </p:sp>
      <p:sp>
        <p:nvSpPr>
          <p:cNvPr id="3" name="Text Placeholder 2"/>
          <p:cNvSpPr>
            <a:spLocks noGrp="1"/>
          </p:cNvSpPr>
          <p:nvPr>
            <p:ph type="body" sz="quarter" idx="13"/>
          </p:nvPr>
        </p:nvSpPr>
        <p:spPr/>
        <p:txBody>
          <a:bodyPr/>
          <a:lstStyle/>
          <a:p>
            <a:r>
              <a:rPr lang="en-GB" dirty="0"/>
              <a:t>Which of the following is NOT relevant when considering the compulsory treatment of 16-18 year olds?</a:t>
            </a:r>
          </a:p>
          <a:p>
            <a:pPr lvl="1"/>
            <a:r>
              <a:rPr lang="en-GB" dirty="0"/>
              <a:t>A. Deprivation of liberty</a:t>
            </a:r>
          </a:p>
          <a:p>
            <a:pPr lvl="1"/>
            <a:r>
              <a:rPr lang="en-GB" dirty="0"/>
              <a:t>B. The zone of parental control</a:t>
            </a:r>
          </a:p>
          <a:p>
            <a:pPr lvl="1"/>
            <a:r>
              <a:rPr lang="en-GB" dirty="0"/>
              <a:t>C. Consent of the person with parental responsibility</a:t>
            </a:r>
          </a:p>
          <a:p>
            <a:pPr lvl="1"/>
            <a:r>
              <a:rPr lang="en-GB" dirty="0"/>
              <a:t>D. </a:t>
            </a:r>
            <a:r>
              <a:rPr lang="en-GB" dirty="0" err="1"/>
              <a:t>Gillick</a:t>
            </a:r>
            <a:r>
              <a:rPr lang="en-GB" dirty="0"/>
              <a:t> competence</a:t>
            </a:r>
          </a:p>
          <a:p>
            <a:pPr lvl="1"/>
            <a:r>
              <a:rPr lang="en-GB" dirty="0"/>
              <a:t>E. The Mental Health Act</a:t>
            </a:r>
          </a:p>
          <a:p>
            <a:endParaRPr lang="en-GB" dirty="0"/>
          </a:p>
        </p:txBody>
      </p:sp>
    </p:spTree>
    <p:extLst>
      <p:ext uri="{BB962C8B-B14F-4D97-AF65-F5344CB8AC3E}">
        <p14:creationId xmlns:p14="http://schemas.microsoft.com/office/powerpoint/2010/main" val="1075395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9</a:t>
            </a:r>
          </a:p>
        </p:txBody>
      </p:sp>
      <p:sp>
        <p:nvSpPr>
          <p:cNvPr id="3" name="Text Placeholder 2"/>
          <p:cNvSpPr>
            <a:spLocks noGrp="1"/>
          </p:cNvSpPr>
          <p:nvPr>
            <p:ph type="body" sz="quarter" idx="13"/>
          </p:nvPr>
        </p:nvSpPr>
        <p:spPr/>
        <p:txBody>
          <a:bodyPr/>
          <a:lstStyle/>
          <a:p>
            <a:r>
              <a:rPr lang="en-GB" dirty="0"/>
              <a:t>Which of the following would NOT be used when considering IV rehydration for a 14 year old with Anorexia Nervosa?</a:t>
            </a:r>
          </a:p>
          <a:p>
            <a:pPr lvl="1"/>
            <a:r>
              <a:rPr lang="en-GB" dirty="0"/>
              <a:t>A. The Mental Health Act</a:t>
            </a:r>
          </a:p>
          <a:p>
            <a:pPr lvl="1"/>
            <a:r>
              <a:rPr lang="en-GB" dirty="0"/>
              <a:t>B. Treatment with consent from the person with Parental Responsibility</a:t>
            </a:r>
          </a:p>
          <a:p>
            <a:pPr lvl="1"/>
            <a:r>
              <a:rPr lang="en-GB" dirty="0"/>
              <a:t>C. Consent from a child with </a:t>
            </a:r>
            <a:r>
              <a:rPr lang="en-GB" dirty="0" err="1"/>
              <a:t>Gillick</a:t>
            </a:r>
            <a:r>
              <a:rPr lang="en-GB" dirty="0"/>
              <a:t> competence</a:t>
            </a:r>
          </a:p>
          <a:p>
            <a:pPr lvl="1"/>
            <a:r>
              <a:rPr lang="en-GB" dirty="0"/>
              <a:t>D. The Mental Capacity Act</a:t>
            </a:r>
          </a:p>
          <a:p>
            <a:pPr lvl="1"/>
            <a:r>
              <a:rPr lang="en-GB" dirty="0"/>
              <a:t>E. Emergency treatment under common law</a:t>
            </a:r>
          </a:p>
          <a:p>
            <a:endParaRPr lang="en-GB" dirty="0"/>
          </a:p>
        </p:txBody>
      </p:sp>
    </p:spTree>
    <p:extLst>
      <p:ext uri="{BB962C8B-B14F-4D97-AF65-F5344CB8AC3E}">
        <p14:creationId xmlns:p14="http://schemas.microsoft.com/office/powerpoint/2010/main" val="13868149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MCQ 10</a:t>
            </a:r>
          </a:p>
        </p:txBody>
      </p:sp>
      <p:sp>
        <p:nvSpPr>
          <p:cNvPr id="3" name="Text Placeholder 2"/>
          <p:cNvSpPr>
            <a:spLocks noGrp="1"/>
          </p:cNvSpPr>
          <p:nvPr>
            <p:ph type="body" sz="quarter" idx="13"/>
          </p:nvPr>
        </p:nvSpPr>
        <p:spPr/>
        <p:txBody>
          <a:bodyPr/>
          <a:lstStyle/>
          <a:p>
            <a:r>
              <a:rPr lang="en-GB" sz="1800" dirty="0"/>
              <a:t>There are circumstances in which the confidentiality young people can expect may have to be breached, to the extent of informing those with parental responsibility. </a:t>
            </a:r>
          </a:p>
          <a:p>
            <a:pPr lvl="1"/>
            <a:r>
              <a:rPr lang="en-GB" sz="1800" dirty="0"/>
              <a:t>Which of the following is NOT an important factor in making this decision?</a:t>
            </a:r>
          </a:p>
          <a:p>
            <a:pPr lvl="1"/>
            <a:r>
              <a:rPr lang="en-GB" sz="1800" dirty="0"/>
              <a:t>A. The young person’s age and developmental level</a:t>
            </a:r>
          </a:p>
          <a:p>
            <a:pPr lvl="1"/>
            <a:r>
              <a:rPr lang="en-GB" sz="1800" dirty="0"/>
              <a:t>B. The severity of any mental disorder</a:t>
            </a:r>
          </a:p>
          <a:p>
            <a:pPr lvl="1"/>
            <a:r>
              <a:rPr lang="en-GB" sz="1800" dirty="0"/>
              <a:t>C. The closeness of the relationship with the parents</a:t>
            </a:r>
          </a:p>
          <a:p>
            <a:pPr lvl="1"/>
            <a:r>
              <a:rPr lang="en-GB" sz="1800" dirty="0"/>
              <a:t>D. The presence of an Autism Spectrum Disorder</a:t>
            </a:r>
          </a:p>
          <a:p>
            <a:pPr lvl="1"/>
            <a:r>
              <a:rPr lang="en-GB" sz="1800" dirty="0"/>
              <a:t>E. The degree of care and protection required </a:t>
            </a:r>
          </a:p>
          <a:p>
            <a:endParaRPr lang="en-GB" sz="1800" dirty="0"/>
          </a:p>
        </p:txBody>
      </p:sp>
    </p:spTree>
    <p:extLst>
      <p:ext uri="{BB962C8B-B14F-4D97-AF65-F5344CB8AC3E}">
        <p14:creationId xmlns:p14="http://schemas.microsoft.com/office/powerpoint/2010/main" val="4913450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Answers</a:t>
            </a:r>
          </a:p>
        </p:txBody>
      </p:sp>
      <p:sp>
        <p:nvSpPr>
          <p:cNvPr id="3" name="Text Placeholder 2"/>
          <p:cNvSpPr>
            <a:spLocks noGrp="1"/>
          </p:cNvSpPr>
          <p:nvPr>
            <p:ph type="body" sz="quarter" idx="13"/>
          </p:nvPr>
        </p:nvSpPr>
        <p:spPr/>
        <p:txBody>
          <a:bodyPr/>
          <a:lstStyle/>
          <a:p>
            <a:pPr marL="457200" indent="-457200">
              <a:buFont typeface="+mj-lt"/>
              <a:buAutoNum type="arabicPeriod"/>
            </a:pPr>
            <a:r>
              <a:rPr lang="en-GB" sz="1800" dirty="0"/>
              <a:t>E</a:t>
            </a:r>
          </a:p>
          <a:p>
            <a:pPr marL="457200" indent="-457200">
              <a:buFont typeface="+mj-lt"/>
              <a:buAutoNum type="arabicPeriod"/>
            </a:pPr>
            <a:r>
              <a:rPr lang="en-GB" sz="1800" dirty="0"/>
              <a:t>C</a:t>
            </a:r>
          </a:p>
          <a:p>
            <a:pPr marL="457200" indent="-457200">
              <a:buFont typeface="+mj-lt"/>
              <a:buAutoNum type="arabicPeriod"/>
            </a:pPr>
            <a:r>
              <a:rPr lang="en-GB" sz="1800" dirty="0"/>
              <a:t>A</a:t>
            </a:r>
          </a:p>
          <a:p>
            <a:pPr marL="457200" indent="-457200">
              <a:buFont typeface="+mj-lt"/>
              <a:buAutoNum type="arabicPeriod"/>
            </a:pPr>
            <a:r>
              <a:rPr lang="en-GB" sz="1800" dirty="0"/>
              <a:t>B</a:t>
            </a:r>
          </a:p>
          <a:p>
            <a:pPr marL="457200" indent="-457200">
              <a:buFont typeface="+mj-lt"/>
              <a:buAutoNum type="arabicPeriod"/>
            </a:pPr>
            <a:r>
              <a:rPr lang="en-GB" sz="1800" dirty="0"/>
              <a:t>E</a:t>
            </a:r>
          </a:p>
          <a:p>
            <a:pPr marL="457200" indent="-457200">
              <a:buFont typeface="+mj-lt"/>
              <a:buAutoNum type="arabicPeriod"/>
            </a:pPr>
            <a:r>
              <a:rPr lang="en-GB" sz="1800" dirty="0"/>
              <a:t>D</a:t>
            </a:r>
          </a:p>
          <a:p>
            <a:pPr marL="457200" indent="-457200">
              <a:buFont typeface="+mj-lt"/>
              <a:buAutoNum type="arabicPeriod"/>
            </a:pPr>
            <a:r>
              <a:rPr lang="en-GB" sz="1800" dirty="0"/>
              <a:t>D</a:t>
            </a:r>
          </a:p>
          <a:p>
            <a:pPr marL="457200" indent="-457200">
              <a:buFont typeface="+mj-lt"/>
              <a:buAutoNum type="arabicPeriod"/>
            </a:pPr>
            <a:r>
              <a:rPr lang="en-GB" sz="1800" dirty="0"/>
              <a:t>A</a:t>
            </a:r>
          </a:p>
          <a:p>
            <a:pPr marL="457200" indent="-457200">
              <a:buFont typeface="+mj-lt"/>
              <a:buAutoNum type="arabicPeriod"/>
            </a:pPr>
            <a:r>
              <a:rPr lang="en-GB" sz="1800" dirty="0"/>
              <a:t>D</a:t>
            </a:r>
          </a:p>
          <a:p>
            <a:pPr marL="457200" indent="-457200">
              <a:buFont typeface="+mj-lt"/>
              <a:buAutoNum type="arabicPeriod"/>
            </a:pPr>
            <a:r>
              <a:rPr lang="en-GB" sz="1800" dirty="0"/>
              <a:t>CD</a:t>
            </a:r>
          </a:p>
        </p:txBody>
      </p:sp>
    </p:spTree>
    <p:extLst>
      <p:ext uri="{BB962C8B-B14F-4D97-AF65-F5344CB8AC3E}">
        <p14:creationId xmlns:p14="http://schemas.microsoft.com/office/powerpoint/2010/main" val="167175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936104"/>
          </a:xfrm>
        </p:spPr>
        <p:txBody>
          <a:bodyPr>
            <a:normAutofit/>
          </a:bodyPr>
          <a:lstStyle/>
          <a:p>
            <a:pPr algn="l"/>
            <a:r>
              <a:rPr lang="en-GB" sz="3200" b="1" dirty="0"/>
              <a:t>Assessment of competence: </a:t>
            </a:r>
            <a:r>
              <a:rPr lang="en-GB" sz="3200" b="1" i="1" dirty="0">
                <a:solidFill>
                  <a:schemeClr val="tx2">
                    <a:lumMod val="60000"/>
                    <a:lumOff val="40000"/>
                  </a:schemeClr>
                </a:solidFill>
              </a:rPr>
              <a:t>Under 16s </a:t>
            </a:r>
          </a:p>
        </p:txBody>
      </p:sp>
      <p:sp>
        <p:nvSpPr>
          <p:cNvPr id="3" name="Content Placeholder 2"/>
          <p:cNvSpPr>
            <a:spLocks noGrp="1"/>
          </p:cNvSpPr>
          <p:nvPr>
            <p:ph idx="1"/>
          </p:nvPr>
        </p:nvSpPr>
        <p:spPr>
          <a:xfrm>
            <a:off x="457200" y="2132856"/>
            <a:ext cx="8229600" cy="3874244"/>
          </a:xfrm>
        </p:spPr>
        <p:txBody>
          <a:bodyPr>
            <a:noAutofit/>
          </a:bodyPr>
          <a:lstStyle/>
          <a:p>
            <a:r>
              <a:rPr lang="en-US" sz="2400" dirty="0"/>
              <a:t>Needs to be assessed in each case on a continual basis</a:t>
            </a:r>
          </a:p>
          <a:p>
            <a:r>
              <a:rPr lang="en-US" sz="2400" dirty="0"/>
              <a:t>Involve all children and young people in decisions relating to their medical treatment</a:t>
            </a:r>
          </a:p>
          <a:p>
            <a:r>
              <a:rPr lang="en-US" sz="2400" dirty="0" err="1"/>
              <a:t>Recognise</a:t>
            </a:r>
            <a:r>
              <a:rPr lang="en-US" sz="2400" dirty="0"/>
              <a:t> when a young person is able to make a valid choice about a proposed medical intervention or disclosure of personal medical data and is therefore competent to make a personal decision</a:t>
            </a:r>
          </a:p>
          <a:p>
            <a:r>
              <a:rPr lang="en-US" sz="2400" dirty="0"/>
              <a:t>Do not judge the ability of a particular child or young person solely on the basis of his or her age</a:t>
            </a:r>
            <a:endParaRPr lang="en-GB" sz="2400" dirty="0"/>
          </a:p>
        </p:txBody>
      </p:sp>
    </p:spTree>
    <p:extLst>
      <p:ext uri="{BB962C8B-B14F-4D97-AF65-F5344CB8AC3E}">
        <p14:creationId xmlns:p14="http://schemas.microsoft.com/office/powerpoint/2010/main" val="127532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052736"/>
            <a:ext cx="8229600" cy="1152128"/>
          </a:xfrm>
        </p:spPr>
        <p:txBody>
          <a:bodyPr>
            <a:noAutofit/>
          </a:bodyPr>
          <a:lstStyle/>
          <a:p>
            <a:pPr algn="l"/>
            <a:r>
              <a:rPr lang="en-GB" sz="3200" b="1" dirty="0"/>
              <a:t>Assessment of competence: </a:t>
            </a:r>
            <a:r>
              <a:rPr lang="en-GB" sz="3200" b="1" i="1" dirty="0">
                <a:solidFill>
                  <a:schemeClr val="tx2">
                    <a:lumMod val="60000"/>
                    <a:lumOff val="40000"/>
                  </a:schemeClr>
                </a:solidFill>
              </a:rPr>
              <a:t>Under 16s </a:t>
            </a:r>
          </a:p>
        </p:txBody>
      </p:sp>
      <p:sp>
        <p:nvSpPr>
          <p:cNvPr id="3" name="Content Placeholder 2"/>
          <p:cNvSpPr>
            <a:spLocks noGrp="1"/>
          </p:cNvSpPr>
          <p:nvPr>
            <p:ph idx="1"/>
          </p:nvPr>
        </p:nvSpPr>
        <p:spPr>
          <a:xfrm>
            <a:off x="457200" y="2564904"/>
            <a:ext cx="8229600" cy="3442196"/>
          </a:xfrm>
        </p:spPr>
        <p:txBody>
          <a:bodyPr>
            <a:normAutofit fontScale="70000" lnSpcReduction="20000"/>
          </a:bodyPr>
          <a:lstStyle/>
          <a:p>
            <a:r>
              <a:rPr lang="en-US" b="1" dirty="0"/>
              <a:t>For a young person under the age of 16 to be competent, s/he should have:</a:t>
            </a:r>
          </a:p>
          <a:p>
            <a:endParaRPr lang="en-US" b="1" dirty="0"/>
          </a:p>
          <a:p>
            <a:r>
              <a:rPr lang="en-US" dirty="0"/>
              <a:t>The ability to understand that there is a choice and that choices have consequences</a:t>
            </a:r>
          </a:p>
          <a:p>
            <a:endParaRPr lang="en-US" dirty="0"/>
          </a:p>
          <a:p>
            <a:r>
              <a:rPr lang="en-US" dirty="0"/>
              <a:t>The ability to weigh the information and arrive at a decision</a:t>
            </a:r>
          </a:p>
          <a:p>
            <a:endParaRPr lang="en-US" dirty="0"/>
          </a:p>
          <a:p>
            <a:r>
              <a:rPr lang="en-US" dirty="0"/>
              <a:t>A willingness to make a choice (including the choice that someone else should make the decision)</a:t>
            </a:r>
          </a:p>
          <a:p>
            <a:endParaRPr lang="en-GB" dirty="0"/>
          </a:p>
        </p:txBody>
      </p:sp>
    </p:spTree>
    <p:extLst>
      <p:ext uri="{BB962C8B-B14F-4D97-AF65-F5344CB8AC3E}">
        <p14:creationId xmlns:p14="http://schemas.microsoft.com/office/powerpoint/2010/main" val="1031162260"/>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TotalTime>
  <Words>4821</Words>
  <Application>Microsoft Office PowerPoint</Application>
  <PresentationFormat>On-screen Show (4:3)</PresentationFormat>
  <Paragraphs>395</Paragraphs>
  <Slides>77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77</vt:i4>
      </vt:variant>
    </vt:vector>
  </HeadingPairs>
  <TitlesOfParts>
    <vt:vector size="79" baseType="lpstr">
      <vt:lpstr>Arial</vt:lpstr>
      <vt:lpstr>Psychiatry Recruitment PP</vt:lpstr>
      <vt:lpstr>Legal Aspects in Child &amp; Adolescent Psychiatry</vt:lpstr>
      <vt:lpstr>Learning Objectives</vt:lpstr>
      <vt:lpstr>Topics Covered</vt:lpstr>
      <vt:lpstr>Basic Principles</vt:lpstr>
      <vt:lpstr>Legal Frameworks</vt:lpstr>
      <vt:lpstr>Legal Concepts</vt:lpstr>
      <vt:lpstr>Assessment of competence: Over 16s</vt:lpstr>
      <vt:lpstr>Assessment of competence: Under 16s </vt:lpstr>
      <vt:lpstr>Assessment of competence: Under 16s </vt:lpstr>
      <vt:lpstr>Assessment of competence: Under 16s </vt:lpstr>
      <vt:lpstr>Assessment of competence: Under 16s </vt:lpstr>
      <vt:lpstr>Who should assess competence?</vt:lpstr>
      <vt:lpstr>Legal Concepts</vt:lpstr>
      <vt:lpstr>Parental responsibility</vt:lpstr>
      <vt:lpstr>Parental responsibility</vt:lpstr>
      <vt:lpstr>What if the parents are divorced?</vt:lpstr>
      <vt:lpstr>Disagreement between people with PR</vt:lpstr>
      <vt:lpstr>Legal Concepts</vt:lpstr>
      <vt:lpstr>Children and Families Act-Adoption</vt:lpstr>
      <vt:lpstr>Children and Families Act Family Courts Going into care</vt:lpstr>
      <vt:lpstr>Children and Families Act Family Courts Parents splitting up</vt:lpstr>
      <vt:lpstr>Children and Families Act New Laws</vt:lpstr>
      <vt:lpstr>Children and Families Act New Laws</vt:lpstr>
      <vt:lpstr>The Children Act 1989 Statutory assessments </vt:lpstr>
      <vt:lpstr>Legal Concepts</vt:lpstr>
      <vt:lpstr>The Mental Health Act and Under 18s</vt:lpstr>
      <vt:lpstr>Mental Health Act and Under 18s</vt:lpstr>
      <vt:lpstr>Mental Health Act and Under 18s</vt:lpstr>
      <vt:lpstr>16 and 17 year olds with capacity to consent  Informal admission</vt:lpstr>
      <vt:lpstr>16 and 17 year olds who lack capacity to consent Informal admission </vt:lpstr>
      <vt:lpstr>16 and 17 year olds with capacity to consent Informal treatment</vt:lpstr>
      <vt:lpstr>16 and 17 year olds who lack capacity to consent Informal treatment</vt:lpstr>
      <vt:lpstr>Under 16s who are Gillick competent Informal admission and treatment</vt:lpstr>
      <vt:lpstr>Under 16s who are Gillick competent Informal admission and treatment</vt:lpstr>
      <vt:lpstr>Under 16s who are not Gillick competent Informal admission and treatment</vt:lpstr>
      <vt:lpstr>PowerPoint Presentation</vt:lpstr>
      <vt:lpstr>Exercise A</vt:lpstr>
      <vt:lpstr>Exercise A</vt:lpstr>
      <vt:lpstr>Exercise B</vt:lpstr>
      <vt:lpstr>Exercise B</vt:lpstr>
      <vt:lpstr>MCQ 1</vt:lpstr>
      <vt:lpstr>Answer 1</vt:lpstr>
      <vt:lpstr>MCQ 2</vt:lpstr>
      <vt:lpstr>Answer 2</vt:lpstr>
      <vt:lpstr>MCQ 3</vt:lpstr>
      <vt:lpstr>Answer 3</vt:lpstr>
      <vt:lpstr>MCQ 4</vt:lpstr>
      <vt:lpstr>Answer 4</vt:lpstr>
      <vt:lpstr>MCQ 5</vt:lpstr>
      <vt:lpstr>Answer 5</vt:lpstr>
      <vt:lpstr>MCQ 6</vt:lpstr>
      <vt:lpstr>Answer 6</vt:lpstr>
      <vt:lpstr>MCQ 7</vt:lpstr>
      <vt:lpstr>Answer 7</vt:lpstr>
      <vt:lpstr>MCQ 8</vt:lpstr>
      <vt:lpstr>Answer 8</vt:lpstr>
      <vt:lpstr>MCQ 9</vt:lpstr>
      <vt:lpstr>Answer 9</vt:lpstr>
      <vt:lpstr>PowerPoint Presentation</vt:lpstr>
      <vt:lpstr>Appendix</vt:lpstr>
      <vt:lpstr>PowerPoint Presentation</vt:lpstr>
      <vt:lpstr>PowerPoint Presentation</vt:lpstr>
      <vt:lpstr>PowerPoint Presentation</vt:lpstr>
      <vt:lpstr>PowerPoint Presentation</vt:lpstr>
      <vt:lpstr>PowerPoint Presentation</vt:lpstr>
      <vt:lpstr>Reference</vt:lpstr>
      <vt:lpstr>MCQ 1</vt:lpstr>
      <vt:lpstr>MCQ 2</vt:lpstr>
      <vt:lpstr>MCQ 3</vt:lpstr>
      <vt:lpstr>MCQ 4</vt:lpstr>
      <vt:lpstr>MCQ 5</vt:lpstr>
      <vt:lpstr>MCQ 6</vt:lpstr>
      <vt:lpstr>MCQ 7</vt:lpstr>
      <vt:lpstr>MCQ 8</vt:lpstr>
      <vt:lpstr>MCQ 9</vt:lpstr>
      <vt:lpstr>MCQ 10</vt:lpstr>
      <vt:lpstr>Answers</vt:lpstr>
    </vt:vector>
  </TitlesOfParts>
  <Company>Central Manchester University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Aslam Neelo (RW3) CMFT Manchester</dc:creator>
  <cp:lastModifiedBy>Helen McEnerney</cp:lastModifiedBy>
  <cp:revision>42</cp:revision>
  <dcterms:created xsi:type="dcterms:W3CDTF">2016-06-30T15:51:26Z</dcterms:created>
  <dcterms:modified xsi:type="dcterms:W3CDTF">2020-07-13T10:02:17Z</dcterms:modified>
</cp:coreProperties>
</file>