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5"/>
  </p:notesMasterIdLst>
  <p:handoutMasterIdLst>
    <p:handoutMasterId r:id="rId96"/>
  </p:handoutMasterIdLst>
  <p:sldIdLst>
    <p:sldId id="256" r:id="rId2"/>
    <p:sldId id="282" r:id="rId3"/>
    <p:sldId id="283" r:id="rId4"/>
    <p:sldId id="284"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4" r:id="rId30"/>
    <p:sldId id="312" r:id="rId31"/>
    <p:sldId id="313"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2" r:id="rId59"/>
    <p:sldId id="287" r:id="rId60"/>
    <p:sldId id="376"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521415D9-36F7-43E2-AB2F-B90AF26B5E84}">
      <p14:sectionLst xmlns:p14="http://schemas.microsoft.com/office/powerpoint/2010/main">
        <p14:section name="Default Section" id="{A11AAED3-7356-4149-95D8-B85F5EB9C890}">
          <p14:sldIdLst>
            <p14:sldId id="256"/>
            <p14:sldId id="282"/>
            <p14:sldId id="283"/>
            <p14:sldId id="284"/>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4"/>
            <p14:sldId id="312"/>
            <p14:sldId id="313"/>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2"/>
            <p14:sldId id="287"/>
            <p14:sldId id="376"/>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521" autoAdjust="0"/>
  </p:normalViewPr>
  <p:slideViewPr>
    <p:cSldViewPr snapToGrid="0" snapToObjects="1">
      <p:cViewPr>
        <p:scale>
          <a:sx n="79" d="100"/>
          <a:sy n="79" d="100"/>
        </p:scale>
        <p:origin x="133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8A162-4C62-4396-9306-7B3C2463A7EF}"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GB"/>
        </a:p>
      </dgm:t>
    </dgm:pt>
    <dgm:pt modelId="{5B8D34C4-A25D-42E3-8531-BC9BF14DB135}">
      <dgm:prSet/>
      <dgm:spPr/>
      <dgm:t>
        <a:bodyPr/>
        <a:lstStyle/>
        <a:p>
          <a:pPr rtl="0"/>
          <a:r>
            <a:rPr lang="en-GB" dirty="0"/>
            <a:t>Psychopathy Checklist Revised (PCL-R)</a:t>
          </a:r>
        </a:p>
      </dgm:t>
    </dgm:pt>
    <dgm:pt modelId="{349514FF-3565-4946-91C1-35D874F2040F}" type="parTrans" cxnId="{1C489FB0-9B5E-401A-88AC-26DC13FEE021}">
      <dgm:prSet/>
      <dgm:spPr/>
      <dgm:t>
        <a:bodyPr/>
        <a:lstStyle/>
        <a:p>
          <a:endParaRPr lang="en-GB"/>
        </a:p>
      </dgm:t>
    </dgm:pt>
    <dgm:pt modelId="{61B29EEE-4EFD-473B-B770-4D090CA07C74}" type="sibTrans" cxnId="{1C489FB0-9B5E-401A-88AC-26DC13FEE021}">
      <dgm:prSet/>
      <dgm:spPr/>
      <dgm:t>
        <a:bodyPr/>
        <a:lstStyle/>
        <a:p>
          <a:endParaRPr lang="en-GB"/>
        </a:p>
      </dgm:t>
    </dgm:pt>
    <dgm:pt modelId="{E64E2CBA-358E-45A7-B1A4-7AECFD4C13A7}">
      <dgm:prSet/>
      <dgm:spPr/>
      <dgm:t>
        <a:bodyPr/>
        <a:lstStyle/>
        <a:p>
          <a:pPr rtl="0"/>
          <a:r>
            <a:rPr lang="en-GB" dirty="0"/>
            <a:t>Level of Service Inventory Revised (LSI-R)</a:t>
          </a:r>
        </a:p>
      </dgm:t>
    </dgm:pt>
    <dgm:pt modelId="{282ACCBF-EAC9-4F5D-875C-25CB30745EE0}" type="parTrans" cxnId="{0062A845-E9E7-402D-8A28-119CB332C382}">
      <dgm:prSet/>
      <dgm:spPr/>
      <dgm:t>
        <a:bodyPr/>
        <a:lstStyle/>
        <a:p>
          <a:endParaRPr lang="en-GB"/>
        </a:p>
      </dgm:t>
    </dgm:pt>
    <dgm:pt modelId="{F4997139-0A2F-4821-BC0D-6B31E8630652}" type="sibTrans" cxnId="{0062A845-E9E7-402D-8A28-119CB332C382}">
      <dgm:prSet/>
      <dgm:spPr/>
      <dgm:t>
        <a:bodyPr/>
        <a:lstStyle/>
        <a:p>
          <a:endParaRPr lang="en-GB"/>
        </a:p>
      </dgm:t>
    </dgm:pt>
    <dgm:pt modelId="{DA755E14-3907-4E8C-9A46-7624D53AA95C}">
      <dgm:prSet/>
      <dgm:spPr/>
      <dgm:t>
        <a:bodyPr/>
        <a:lstStyle/>
        <a:p>
          <a:pPr rtl="0"/>
          <a:r>
            <a:rPr lang="en-GB" dirty="0"/>
            <a:t>Sex Offender Risk Appraisal Guide (SORAG)</a:t>
          </a:r>
        </a:p>
      </dgm:t>
    </dgm:pt>
    <dgm:pt modelId="{2E23A34C-6C55-4E24-A444-20CBA55FF857}" type="parTrans" cxnId="{99FE4BBA-A5FD-45C3-9C6E-44BE9E0BF7B5}">
      <dgm:prSet/>
      <dgm:spPr/>
      <dgm:t>
        <a:bodyPr/>
        <a:lstStyle/>
        <a:p>
          <a:endParaRPr lang="en-GB"/>
        </a:p>
      </dgm:t>
    </dgm:pt>
    <dgm:pt modelId="{8A344F8F-7738-4507-A85F-9152788C886D}" type="sibTrans" cxnId="{99FE4BBA-A5FD-45C3-9C6E-44BE9E0BF7B5}">
      <dgm:prSet/>
      <dgm:spPr/>
      <dgm:t>
        <a:bodyPr/>
        <a:lstStyle/>
        <a:p>
          <a:endParaRPr lang="en-GB"/>
        </a:p>
      </dgm:t>
    </dgm:pt>
    <dgm:pt modelId="{28240128-3B26-4C66-860A-A83F04E1EAA0}">
      <dgm:prSet/>
      <dgm:spPr/>
      <dgm:t>
        <a:bodyPr/>
        <a:lstStyle/>
        <a:p>
          <a:pPr rtl="0"/>
          <a:r>
            <a:rPr lang="en-GB" dirty="0"/>
            <a:t>Static-99</a:t>
          </a:r>
        </a:p>
      </dgm:t>
    </dgm:pt>
    <dgm:pt modelId="{962AEA99-2557-4D94-95E7-7AAE370D060A}" type="parTrans" cxnId="{970C32AE-A94D-4A6E-B90A-5297CB110862}">
      <dgm:prSet/>
      <dgm:spPr/>
      <dgm:t>
        <a:bodyPr/>
        <a:lstStyle/>
        <a:p>
          <a:endParaRPr lang="en-GB"/>
        </a:p>
      </dgm:t>
    </dgm:pt>
    <dgm:pt modelId="{08162C6F-829D-4AF0-9CF8-DF81393ADCAC}" type="sibTrans" cxnId="{970C32AE-A94D-4A6E-B90A-5297CB110862}">
      <dgm:prSet/>
      <dgm:spPr/>
      <dgm:t>
        <a:bodyPr/>
        <a:lstStyle/>
        <a:p>
          <a:endParaRPr lang="en-GB"/>
        </a:p>
      </dgm:t>
    </dgm:pt>
    <dgm:pt modelId="{F6AD94C9-562B-4495-87A4-87CA22E30DDD}">
      <dgm:prSet/>
      <dgm:spPr/>
      <dgm:t>
        <a:bodyPr/>
        <a:lstStyle/>
        <a:p>
          <a:pPr rtl="0"/>
          <a:r>
            <a:rPr lang="en-GB" dirty="0"/>
            <a:t>Violence Risk Appraisal Guide (VRAG)</a:t>
          </a:r>
        </a:p>
      </dgm:t>
    </dgm:pt>
    <dgm:pt modelId="{BE1A05DE-566D-497F-91D4-A65EDE4C9C25}" type="parTrans" cxnId="{F940C5EF-FA02-4EC2-B550-8FADDD100419}">
      <dgm:prSet/>
      <dgm:spPr/>
      <dgm:t>
        <a:bodyPr/>
        <a:lstStyle/>
        <a:p>
          <a:endParaRPr lang="en-GB"/>
        </a:p>
      </dgm:t>
    </dgm:pt>
    <dgm:pt modelId="{9E0F33B9-EBF0-40E3-8994-BB18383A85AC}" type="sibTrans" cxnId="{F940C5EF-FA02-4EC2-B550-8FADDD100419}">
      <dgm:prSet/>
      <dgm:spPr/>
      <dgm:t>
        <a:bodyPr/>
        <a:lstStyle/>
        <a:p>
          <a:endParaRPr lang="en-GB"/>
        </a:p>
      </dgm:t>
    </dgm:pt>
    <dgm:pt modelId="{7C10561A-9496-4F3A-B5E0-1531F2BB3554}" type="pres">
      <dgm:prSet presAssocID="{FF68A162-4C62-4396-9306-7B3C2463A7EF}" presName="diagram" presStyleCnt="0">
        <dgm:presLayoutVars>
          <dgm:dir/>
          <dgm:resizeHandles val="exact"/>
        </dgm:presLayoutVars>
      </dgm:prSet>
      <dgm:spPr/>
    </dgm:pt>
    <dgm:pt modelId="{035139E5-03B3-4728-B097-D7CC5A18CFC1}" type="pres">
      <dgm:prSet presAssocID="{5B8D34C4-A25D-42E3-8531-BC9BF14DB135}" presName="node" presStyleLbl="node1" presStyleIdx="0" presStyleCnt="5">
        <dgm:presLayoutVars>
          <dgm:bulletEnabled val="1"/>
        </dgm:presLayoutVars>
      </dgm:prSet>
      <dgm:spPr/>
    </dgm:pt>
    <dgm:pt modelId="{A7C4DECD-8C42-40C7-A670-403D688AA66C}" type="pres">
      <dgm:prSet presAssocID="{61B29EEE-4EFD-473B-B770-4D090CA07C74}" presName="sibTrans" presStyleCnt="0"/>
      <dgm:spPr/>
    </dgm:pt>
    <dgm:pt modelId="{ADA0D53B-5377-4242-BACA-7909AF3E7C12}" type="pres">
      <dgm:prSet presAssocID="{E64E2CBA-358E-45A7-B1A4-7AECFD4C13A7}" presName="node" presStyleLbl="node1" presStyleIdx="1" presStyleCnt="5">
        <dgm:presLayoutVars>
          <dgm:bulletEnabled val="1"/>
        </dgm:presLayoutVars>
      </dgm:prSet>
      <dgm:spPr/>
    </dgm:pt>
    <dgm:pt modelId="{063C3BEA-73B4-475C-8FB6-61F23EE7CA8F}" type="pres">
      <dgm:prSet presAssocID="{F4997139-0A2F-4821-BC0D-6B31E8630652}" presName="sibTrans" presStyleCnt="0"/>
      <dgm:spPr/>
    </dgm:pt>
    <dgm:pt modelId="{6B415A8D-6295-45FB-BF50-FA9D2903076C}" type="pres">
      <dgm:prSet presAssocID="{DA755E14-3907-4E8C-9A46-7624D53AA95C}" presName="node" presStyleLbl="node1" presStyleIdx="2" presStyleCnt="5">
        <dgm:presLayoutVars>
          <dgm:bulletEnabled val="1"/>
        </dgm:presLayoutVars>
      </dgm:prSet>
      <dgm:spPr/>
    </dgm:pt>
    <dgm:pt modelId="{71F9EF05-BEAB-4403-AE06-82B530A0ACB1}" type="pres">
      <dgm:prSet presAssocID="{8A344F8F-7738-4507-A85F-9152788C886D}" presName="sibTrans" presStyleCnt="0"/>
      <dgm:spPr/>
    </dgm:pt>
    <dgm:pt modelId="{69905C30-B287-4692-BDB5-0E7E1E00AA61}" type="pres">
      <dgm:prSet presAssocID="{28240128-3B26-4C66-860A-A83F04E1EAA0}" presName="node" presStyleLbl="node1" presStyleIdx="3" presStyleCnt="5">
        <dgm:presLayoutVars>
          <dgm:bulletEnabled val="1"/>
        </dgm:presLayoutVars>
      </dgm:prSet>
      <dgm:spPr/>
    </dgm:pt>
    <dgm:pt modelId="{FEB931FC-F9AC-407B-8C83-4864E1F18FD2}" type="pres">
      <dgm:prSet presAssocID="{08162C6F-829D-4AF0-9CF8-DF81393ADCAC}" presName="sibTrans" presStyleCnt="0"/>
      <dgm:spPr/>
    </dgm:pt>
    <dgm:pt modelId="{5BEFB3C8-1200-44BE-83B5-4B33148C652D}" type="pres">
      <dgm:prSet presAssocID="{F6AD94C9-562B-4495-87A4-87CA22E30DDD}" presName="node" presStyleLbl="node1" presStyleIdx="4" presStyleCnt="5">
        <dgm:presLayoutVars>
          <dgm:bulletEnabled val="1"/>
        </dgm:presLayoutVars>
      </dgm:prSet>
      <dgm:spPr/>
    </dgm:pt>
  </dgm:ptLst>
  <dgm:cxnLst>
    <dgm:cxn modelId="{1D244123-7211-4415-8EBA-748F84155E8C}" type="presOf" srcId="{DA755E14-3907-4E8C-9A46-7624D53AA95C}" destId="{6B415A8D-6295-45FB-BF50-FA9D2903076C}" srcOrd="0" destOrd="0" presId="urn:microsoft.com/office/officeart/2005/8/layout/default"/>
    <dgm:cxn modelId="{0062A845-E9E7-402D-8A28-119CB332C382}" srcId="{FF68A162-4C62-4396-9306-7B3C2463A7EF}" destId="{E64E2CBA-358E-45A7-B1A4-7AECFD4C13A7}" srcOrd="1" destOrd="0" parTransId="{282ACCBF-EAC9-4F5D-875C-25CB30745EE0}" sibTransId="{F4997139-0A2F-4821-BC0D-6B31E8630652}"/>
    <dgm:cxn modelId="{B4E1727A-901F-44CF-B3D3-8693798D52C8}" type="presOf" srcId="{28240128-3B26-4C66-860A-A83F04E1EAA0}" destId="{69905C30-B287-4692-BDB5-0E7E1E00AA61}" srcOrd="0" destOrd="0" presId="urn:microsoft.com/office/officeart/2005/8/layout/default"/>
    <dgm:cxn modelId="{146B0C87-73AE-41E0-90B8-88F31E820DA5}" type="presOf" srcId="{FF68A162-4C62-4396-9306-7B3C2463A7EF}" destId="{7C10561A-9496-4F3A-B5E0-1531F2BB3554}" srcOrd="0" destOrd="0" presId="urn:microsoft.com/office/officeart/2005/8/layout/default"/>
    <dgm:cxn modelId="{B6D6C994-C3A5-4160-AD90-6C6AA91B27FA}" type="presOf" srcId="{5B8D34C4-A25D-42E3-8531-BC9BF14DB135}" destId="{035139E5-03B3-4728-B097-D7CC5A18CFC1}" srcOrd="0" destOrd="0" presId="urn:microsoft.com/office/officeart/2005/8/layout/default"/>
    <dgm:cxn modelId="{A0836B98-3065-4158-870E-D15F4731EBA6}" type="presOf" srcId="{E64E2CBA-358E-45A7-B1A4-7AECFD4C13A7}" destId="{ADA0D53B-5377-4242-BACA-7909AF3E7C12}" srcOrd="0" destOrd="0" presId="urn:microsoft.com/office/officeart/2005/8/layout/default"/>
    <dgm:cxn modelId="{970C32AE-A94D-4A6E-B90A-5297CB110862}" srcId="{FF68A162-4C62-4396-9306-7B3C2463A7EF}" destId="{28240128-3B26-4C66-860A-A83F04E1EAA0}" srcOrd="3" destOrd="0" parTransId="{962AEA99-2557-4D94-95E7-7AAE370D060A}" sibTransId="{08162C6F-829D-4AF0-9CF8-DF81393ADCAC}"/>
    <dgm:cxn modelId="{1C489FB0-9B5E-401A-88AC-26DC13FEE021}" srcId="{FF68A162-4C62-4396-9306-7B3C2463A7EF}" destId="{5B8D34C4-A25D-42E3-8531-BC9BF14DB135}" srcOrd="0" destOrd="0" parTransId="{349514FF-3565-4946-91C1-35D874F2040F}" sibTransId="{61B29EEE-4EFD-473B-B770-4D090CA07C74}"/>
    <dgm:cxn modelId="{99FE4BBA-A5FD-45C3-9C6E-44BE9E0BF7B5}" srcId="{FF68A162-4C62-4396-9306-7B3C2463A7EF}" destId="{DA755E14-3907-4E8C-9A46-7624D53AA95C}" srcOrd="2" destOrd="0" parTransId="{2E23A34C-6C55-4E24-A444-20CBA55FF857}" sibTransId="{8A344F8F-7738-4507-A85F-9152788C886D}"/>
    <dgm:cxn modelId="{F940C5EF-FA02-4EC2-B550-8FADDD100419}" srcId="{FF68A162-4C62-4396-9306-7B3C2463A7EF}" destId="{F6AD94C9-562B-4495-87A4-87CA22E30DDD}" srcOrd="4" destOrd="0" parTransId="{BE1A05DE-566D-497F-91D4-A65EDE4C9C25}" sibTransId="{9E0F33B9-EBF0-40E3-8994-BB18383A85AC}"/>
    <dgm:cxn modelId="{EAC974FE-46B6-4AB5-977D-9F356338DC93}" type="presOf" srcId="{F6AD94C9-562B-4495-87A4-87CA22E30DDD}" destId="{5BEFB3C8-1200-44BE-83B5-4B33148C652D}" srcOrd="0" destOrd="0" presId="urn:microsoft.com/office/officeart/2005/8/layout/default"/>
    <dgm:cxn modelId="{DE01C7F5-23B7-49B7-BD8C-083F7C32A37F}" type="presParOf" srcId="{7C10561A-9496-4F3A-B5E0-1531F2BB3554}" destId="{035139E5-03B3-4728-B097-D7CC5A18CFC1}" srcOrd="0" destOrd="0" presId="urn:microsoft.com/office/officeart/2005/8/layout/default"/>
    <dgm:cxn modelId="{441C6D04-5751-447D-9E1D-2F06B55C7217}" type="presParOf" srcId="{7C10561A-9496-4F3A-B5E0-1531F2BB3554}" destId="{A7C4DECD-8C42-40C7-A670-403D688AA66C}" srcOrd="1" destOrd="0" presId="urn:microsoft.com/office/officeart/2005/8/layout/default"/>
    <dgm:cxn modelId="{5935FC0B-4F96-45AE-B372-C0F767B0978B}" type="presParOf" srcId="{7C10561A-9496-4F3A-B5E0-1531F2BB3554}" destId="{ADA0D53B-5377-4242-BACA-7909AF3E7C12}" srcOrd="2" destOrd="0" presId="urn:microsoft.com/office/officeart/2005/8/layout/default"/>
    <dgm:cxn modelId="{F51FD70A-9DD8-4787-9528-306F633A3042}" type="presParOf" srcId="{7C10561A-9496-4F3A-B5E0-1531F2BB3554}" destId="{063C3BEA-73B4-475C-8FB6-61F23EE7CA8F}" srcOrd="3" destOrd="0" presId="urn:microsoft.com/office/officeart/2005/8/layout/default"/>
    <dgm:cxn modelId="{123713CD-4771-48C0-92D4-063246D06474}" type="presParOf" srcId="{7C10561A-9496-4F3A-B5E0-1531F2BB3554}" destId="{6B415A8D-6295-45FB-BF50-FA9D2903076C}" srcOrd="4" destOrd="0" presId="urn:microsoft.com/office/officeart/2005/8/layout/default"/>
    <dgm:cxn modelId="{570D744D-E72E-41C1-89E2-2024BDCA0A21}" type="presParOf" srcId="{7C10561A-9496-4F3A-B5E0-1531F2BB3554}" destId="{71F9EF05-BEAB-4403-AE06-82B530A0ACB1}" srcOrd="5" destOrd="0" presId="urn:microsoft.com/office/officeart/2005/8/layout/default"/>
    <dgm:cxn modelId="{C8FF954E-DEDE-4A6C-96F8-C75051729645}" type="presParOf" srcId="{7C10561A-9496-4F3A-B5E0-1531F2BB3554}" destId="{69905C30-B287-4692-BDB5-0E7E1E00AA61}" srcOrd="6" destOrd="0" presId="urn:microsoft.com/office/officeart/2005/8/layout/default"/>
    <dgm:cxn modelId="{E20B24BD-F724-406C-8D69-4E01538B445C}" type="presParOf" srcId="{7C10561A-9496-4F3A-B5E0-1531F2BB3554}" destId="{FEB931FC-F9AC-407B-8C83-4864E1F18FD2}" srcOrd="7" destOrd="0" presId="urn:microsoft.com/office/officeart/2005/8/layout/default"/>
    <dgm:cxn modelId="{92E54B29-473F-452C-986F-E0A0DBEB6E17}" type="presParOf" srcId="{7C10561A-9496-4F3A-B5E0-1531F2BB3554}" destId="{5BEFB3C8-1200-44BE-83B5-4B33148C652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B13AB-E1FE-4494-A129-23C0597DE9E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GB"/>
        </a:p>
      </dgm:t>
    </dgm:pt>
    <dgm:pt modelId="{D88303B1-33F5-40AC-B05D-4AB8100A2D14}">
      <dgm:prSet/>
      <dgm:spPr/>
      <dgm:t>
        <a:bodyPr/>
        <a:lstStyle/>
        <a:p>
          <a:pPr rtl="0"/>
          <a:r>
            <a:rPr lang="en-GB" dirty="0"/>
            <a:t>HCR-20</a:t>
          </a:r>
        </a:p>
      </dgm:t>
    </dgm:pt>
    <dgm:pt modelId="{6C9BC875-0D51-4458-9000-943F9C1AFA85}" type="parTrans" cxnId="{5F33E57E-55F3-4243-9867-BF7E088A3B2E}">
      <dgm:prSet/>
      <dgm:spPr/>
      <dgm:t>
        <a:bodyPr/>
        <a:lstStyle/>
        <a:p>
          <a:endParaRPr lang="en-GB"/>
        </a:p>
      </dgm:t>
    </dgm:pt>
    <dgm:pt modelId="{31BD6BE0-AEC5-430F-873A-06D29459B879}" type="sibTrans" cxnId="{5F33E57E-55F3-4243-9867-BF7E088A3B2E}">
      <dgm:prSet/>
      <dgm:spPr/>
      <dgm:t>
        <a:bodyPr/>
        <a:lstStyle/>
        <a:p>
          <a:endParaRPr lang="en-GB"/>
        </a:p>
      </dgm:t>
    </dgm:pt>
    <dgm:pt modelId="{34F547D0-80FE-473A-A5E3-CA3540429E07}">
      <dgm:prSet/>
      <dgm:spPr/>
      <dgm:t>
        <a:bodyPr/>
        <a:lstStyle/>
        <a:p>
          <a:pPr rtl="0"/>
          <a:r>
            <a:rPr lang="en-GB" dirty="0"/>
            <a:t>Sexual Violence Risk-20 (SVR-20)</a:t>
          </a:r>
        </a:p>
      </dgm:t>
    </dgm:pt>
    <dgm:pt modelId="{7635BD38-1EBA-4212-866E-897FA067469D}" type="parTrans" cxnId="{EE298EA0-127B-46FC-9698-7310CF822415}">
      <dgm:prSet/>
      <dgm:spPr/>
      <dgm:t>
        <a:bodyPr/>
        <a:lstStyle/>
        <a:p>
          <a:endParaRPr lang="en-GB"/>
        </a:p>
      </dgm:t>
    </dgm:pt>
    <dgm:pt modelId="{15F48909-2560-4FCE-8FC2-116C73497BAD}" type="sibTrans" cxnId="{EE298EA0-127B-46FC-9698-7310CF822415}">
      <dgm:prSet/>
      <dgm:spPr/>
      <dgm:t>
        <a:bodyPr/>
        <a:lstStyle/>
        <a:p>
          <a:endParaRPr lang="en-GB"/>
        </a:p>
      </dgm:t>
    </dgm:pt>
    <dgm:pt modelId="{53F02FBC-0619-4F46-96C0-EDFDA4866CE1}">
      <dgm:prSet/>
      <dgm:spPr/>
      <dgm:t>
        <a:bodyPr/>
        <a:lstStyle/>
        <a:p>
          <a:pPr rtl="0"/>
          <a:r>
            <a:rPr lang="en-GB" dirty="0"/>
            <a:t>Spousal Assault Risk Assessment (SARA)</a:t>
          </a:r>
        </a:p>
      </dgm:t>
    </dgm:pt>
    <dgm:pt modelId="{1582CF06-C2E9-4B9F-9D25-53FE15F9081B}" type="parTrans" cxnId="{3994F00D-B794-466C-8DBD-63786AFDF131}">
      <dgm:prSet/>
      <dgm:spPr/>
      <dgm:t>
        <a:bodyPr/>
        <a:lstStyle/>
        <a:p>
          <a:endParaRPr lang="en-GB"/>
        </a:p>
      </dgm:t>
    </dgm:pt>
    <dgm:pt modelId="{1CEA8ACE-4582-4922-AA3E-C8872EFFECAD}" type="sibTrans" cxnId="{3994F00D-B794-466C-8DBD-63786AFDF131}">
      <dgm:prSet/>
      <dgm:spPr/>
      <dgm:t>
        <a:bodyPr/>
        <a:lstStyle/>
        <a:p>
          <a:endParaRPr lang="en-GB"/>
        </a:p>
      </dgm:t>
    </dgm:pt>
    <dgm:pt modelId="{1AD6D7DE-AF92-4E13-8C33-140D83F2AC85}">
      <dgm:prSet/>
      <dgm:spPr/>
      <dgm:t>
        <a:bodyPr/>
        <a:lstStyle/>
        <a:p>
          <a:pPr rtl="0"/>
          <a:r>
            <a:rPr lang="en-GB" dirty="0"/>
            <a:t>Structured Assessment of Violence Risk in Youth (SAVRY)</a:t>
          </a:r>
        </a:p>
      </dgm:t>
    </dgm:pt>
    <dgm:pt modelId="{22E86CD9-CF15-4F38-8EC9-AAB1C63592DC}" type="parTrans" cxnId="{61FBE990-4AEF-44E4-B738-4F5B611EF8A9}">
      <dgm:prSet/>
      <dgm:spPr/>
      <dgm:t>
        <a:bodyPr/>
        <a:lstStyle/>
        <a:p>
          <a:endParaRPr lang="en-GB"/>
        </a:p>
      </dgm:t>
    </dgm:pt>
    <dgm:pt modelId="{B95065E3-E1A6-4D16-A415-9A29F2BA663D}" type="sibTrans" cxnId="{61FBE990-4AEF-44E4-B738-4F5B611EF8A9}">
      <dgm:prSet/>
      <dgm:spPr/>
      <dgm:t>
        <a:bodyPr/>
        <a:lstStyle/>
        <a:p>
          <a:endParaRPr lang="en-GB"/>
        </a:p>
      </dgm:t>
    </dgm:pt>
    <dgm:pt modelId="{F28CD8C8-F5D1-424C-B875-27378312C278}" type="pres">
      <dgm:prSet presAssocID="{642B13AB-E1FE-4494-A129-23C0597DE9ED}" presName="diagram" presStyleCnt="0">
        <dgm:presLayoutVars>
          <dgm:dir/>
          <dgm:resizeHandles val="exact"/>
        </dgm:presLayoutVars>
      </dgm:prSet>
      <dgm:spPr/>
    </dgm:pt>
    <dgm:pt modelId="{D2EC3849-55AA-4F1C-8831-5919A1507FA3}" type="pres">
      <dgm:prSet presAssocID="{D88303B1-33F5-40AC-B05D-4AB8100A2D14}" presName="node" presStyleLbl="node1" presStyleIdx="0" presStyleCnt="4">
        <dgm:presLayoutVars>
          <dgm:bulletEnabled val="1"/>
        </dgm:presLayoutVars>
      </dgm:prSet>
      <dgm:spPr/>
    </dgm:pt>
    <dgm:pt modelId="{6BAA92F4-B69D-4E70-834C-948C3A75A424}" type="pres">
      <dgm:prSet presAssocID="{31BD6BE0-AEC5-430F-873A-06D29459B879}" presName="sibTrans" presStyleCnt="0"/>
      <dgm:spPr/>
    </dgm:pt>
    <dgm:pt modelId="{7F4B4FEB-B704-410C-9B99-8B94ABCE2488}" type="pres">
      <dgm:prSet presAssocID="{34F547D0-80FE-473A-A5E3-CA3540429E07}" presName="node" presStyleLbl="node1" presStyleIdx="1" presStyleCnt="4" custLinFactNeighborX="695" custLinFactNeighborY="-120">
        <dgm:presLayoutVars>
          <dgm:bulletEnabled val="1"/>
        </dgm:presLayoutVars>
      </dgm:prSet>
      <dgm:spPr/>
    </dgm:pt>
    <dgm:pt modelId="{4C9FF2B8-128C-44B4-8DB3-ED4FD4014E9F}" type="pres">
      <dgm:prSet presAssocID="{15F48909-2560-4FCE-8FC2-116C73497BAD}" presName="sibTrans" presStyleCnt="0"/>
      <dgm:spPr/>
    </dgm:pt>
    <dgm:pt modelId="{82A152BB-3FF8-4331-ACB4-EF7D5A8D0567}" type="pres">
      <dgm:prSet presAssocID="{53F02FBC-0619-4F46-96C0-EDFDA4866CE1}" presName="node" presStyleLbl="node1" presStyleIdx="2" presStyleCnt="4">
        <dgm:presLayoutVars>
          <dgm:bulletEnabled val="1"/>
        </dgm:presLayoutVars>
      </dgm:prSet>
      <dgm:spPr/>
    </dgm:pt>
    <dgm:pt modelId="{04A302A7-5246-4842-9D34-20D0CDD544F4}" type="pres">
      <dgm:prSet presAssocID="{1CEA8ACE-4582-4922-AA3E-C8872EFFECAD}" presName="sibTrans" presStyleCnt="0"/>
      <dgm:spPr/>
    </dgm:pt>
    <dgm:pt modelId="{9AFC0F8B-2920-47A0-8252-5122F45E6D73}" type="pres">
      <dgm:prSet presAssocID="{1AD6D7DE-AF92-4E13-8C33-140D83F2AC85}" presName="node" presStyleLbl="node1" presStyleIdx="3" presStyleCnt="4">
        <dgm:presLayoutVars>
          <dgm:bulletEnabled val="1"/>
        </dgm:presLayoutVars>
      </dgm:prSet>
      <dgm:spPr/>
    </dgm:pt>
  </dgm:ptLst>
  <dgm:cxnLst>
    <dgm:cxn modelId="{3994F00D-B794-466C-8DBD-63786AFDF131}" srcId="{642B13AB-E1FE-4494-A129-23C0597DE9ED}" destId="{53F02FBC-0619-4F46-96C0-EDFDA4866CE1}" srcOrd="2" destOrd="0" parTransId="{1582CF06-C2E9-4B9F-9D25-53FE15F9081B}" sibTransId="{1CEA8ACE-4582-4922-AA3E-C8872EFFECAD}"/>
    <dgm:cxn modelId="{6BD58E25-F8A1-4626-8123-9139AECE0024}" type="presOf" srcId="{53F02FBC-0619-4F46-96C0-EDFDA4866CE1}" destId="{82A152BB-3FF8-4331-ACB4-EF7D5A8D0567}" srcOrd="0" destOrd="0" presId="urn:microsoft.com/office/officeart/2005/8/layout/default"/>
    <dgm:cxn modelId="{7E1BB770-AB3B-4B36-B81B-08FAF1799668}" type="presOf" srcId="{642B13AB-E1FE-4494-A129-23C0597DE9ED}" destId="{F28CD8C8-F5D1-424C-B875-27378312C278}" srcOrd="0" destOrd="0" presId="urn:microsoft.com/office/officeart/2005/8/layout/default"/>
    <dgm:cxn modelId="{5F33E57E-55F3-4243-9867-BF7E088A3B2E}" srcId="{642B13AB-E1FE-4494-A129-23C0597DE9ED}" destId="{D88303B1-33F5-40AC-B05D-4AB8100A2D14}" srcOrd="0" destOrd="0" parTransId="{6C9BC875-0D51-4458-9000-943F9C1AFA85}" sibTransId="{31BD6BE0-AEC5-430F-873A-06D29459B879}"/>
    <dgm:cxn modelId="{61FBE990-4AEF-44E4-B738-4F5B611EF8A9}" srcId="{642B13AB-E1FE-4494-A129-23C0597DE9ED}" destId="{1AD6D7DE-AF92-4E13-8C33-140D83F2AC85}" srcOrd="3" destOrd="0" parTransId="{22E86CD9-CF15-4F38-8EC9-AAB1C63592DC}" sibTransId="{B95065E3-E1A6-4D16-A415-9A29F2BA663D}"/>
    <dgm:cxn modelId="{EE298EA0-127B-46FC-9698-7310CF822415}" srcId="{642B13AB-E1FE-4494-A129-23C0597DE9ED}" destId="{34F547D0-80FE-473A-A5E3-CA3540429E07}" srcOrd="1" destOrd="0" parTransId="{7635BD38-1EBA-4212-866E-897FA067469D}" sibTransId="{15F48909-2560-4FCE-8FC2-116C73497BAD}"/>
    <dgm:cxn modelId="{E66F76B7-A654-4219-B4BA-2940B494515B}" type="presOf" srcId="{1AD6D7DE-AF92-4E13-8C33-140D83F2AC85}" destId="{9AFC0F8B-2920-47A0-8252-5122F45E6D73}" srcOrd="0" destOrd="0" presId="urn:microsoft.com/office/officeart/2005/8/layout/default"/>
    <dgm:cxn modelId="{6299D6C0-8C0E-43C6-99AB-B0D8BFE26D47}" type="presOf" srcId="{D88303B1-33F5-40AC-B05D-4AB8100A2D14}" destId="{D2EC3849-55AA-4F1C-8831-5919A1507FA3}" srcOrd="0" destOrd="0" presId="urn:microsoft.com/office/officeart/2005/8/layout/default"/>
    <dgm:cxn modelId="{CE26DFF9-D1F8-4C3D-8DB9-EEA11624EF34}" type="presOf" srcId="{34F547D0-80FE-473A-A5E3-CA3540429E07}" destId="{7F4B4FEB-B704-410C-9B99-8B94ABCE2488}" srcOrd="0" destOrd="0" presId="urn:microsoft.com/office/officeart/2005/8/layout/default"/>
    <dgm:cxn modelId="{208397BC-1C4A-4EDE-9E66-3C59A4532D68}" type="presParOf" srcId="{F28CD8C8-F5D1-424C-B875-27378312C278}" destId="{D2EC3849-55AA-4F1C-8831-5919A1507FA3}" srcOrd="0" destOrd="0" presId="urn:microsoft.com/office/officeart/2005/8/layout/default"/>
    <dgm:cxn modelId="{8406782C-9B91-4569-9A6B-81BDECF143EF}" type="presParOf" srcId="{F28CD8C8-F5D1-424C-B875-27378312C278}" destId="{6BAA92F4-B69D-4E70-834C-948C3A75A424}" srcOrd="1" destOrd="0" presId="urn:microsoft.com/office/officeart/2005/8/layout/default"/>
    <dgm:cxn modelId="{30456908-07F4-43F9-879A-47E9D2216E52}" type="presParOf" srcId="{F28CD8C8-F5D1-424C-B875-27378312C278}" destId="{7F4B4FEB-B704-410C-9B99-8B94ABCE2488}" srcOrd="2" destOrd="0" presId="urn:microsoft.com/office/officeart/2005/8/layout/default"/>
    <dgm:cxn modelId="{C455A43F-A371-40A4-8617-C0625E0FC9D7}" type="presParOf" srcId="{F28CD8C8-F5D1-424C-B875-27378312C278}" destId="{4C9FF2B8-128C-44B4-8DB3-ED4FD4014E9F}" srcOrd="3" destOrd="0" presId="urn:microsoft.com/office/officeart/2005/8/layout/default"/>
    <dgm:cxn modelId="{26D91CB7-1186-4A78-86CC-FB8D6F8F228B}" type="presParOf" srcId="{F28CD8C8-F5D1-424C-B875-27378312C278}" destId="{82A152BB-3FF8-4331-ACB4-EF7D5A8D0567}" srcOrd="4" destOrd="0" presId="urn:microsoft.com/office/officeart/2005/8/layout/default"/>
    <dgm:cxn modelId="{9AB2531A-BE01-4865-896D-CA90C452AD99}" type="presParOf" srcId="{F28CD8C8-F5D1-424C-B875-27378312C278}" destId="{04A302A7-5246-4842-9D34-20D0CDD544F4}" srcOrd="5" destOrd="0" presId="urn:microsoft.com/office/officeart/2005/8/layout/default"/>
    <dgm:cxn modelId="{D46D8BDA-9A1D-454E-A32D-2E07DF89E60C}" type="presParOf" srcId="{F28CD8C8-F5D1-424C-B875-27378312C278}" destId="{9AFC0F8B-2920-47A0-8252-5122F45E6D7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F1B273-C96B-410A-B5B0-508B2B3846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DAD9B41-57F9-44C8-8F9C-A31683961D98}">
      <dgm:prSet/>
      <dgm:spPr/>
      <dgm:t>
        <a:bodyPr/>
        <a:lstStyle/>
        <a:p>
          <a:pPr rtl="0"/>
          <a:r>
            <a:rPr lang="en-GB" dirty="0"/>
            <a:t>Lying = deliberate attempt to mislead</a:t>
          </a:r>
        </a:p>
      </dgm:t>
    </dgm:pt>
    <dgm:pt modelId="{AF227169-336F-4B50-9792-1DC7E4F2F3D5}" type="parTrans" cxnId="{FFDA80C8-E153-4AD1-8630-8C7247CF58E0}">
      <dgm:prSet/>
      <dgm:spPr/>
      <dgm:t>
        <a:bodyPr/>
        <a:lstStyle/>
        <a:p>
          <a:endParaRPr lang="en-GB"/>
        </a:p>
      </dgm:t>
    </dgm:pt>
    <dgm:pt modelId="{A799766C-CE42-4052-A505-18DA2C8DDD3E}" type="sibTrans" cxnId="{FFDA80C8-E153-4AD1-8630-8C7247CF58E0}">
      <dgm:prSet/>
      <dgm:spPr/>
      <dgm:t>
        <a:bodyPr/>
        <a:lstStyle/>
        <a:p>
          <a:endParaRPr lang="en-GB"/>
        </a:p>
      </dgm:t>
    </dgm:pt>
    <dgm:pt modelId="{9FEA5CA9-ED04-4C23-8E64-F0004EC0605A}">
      <dgm:prSet/>
      <dgm:spPr/>
      <dgm:t>
        <a:bodyPr/>
        <a:lstStyle/>
        <a:p>
          <a:pPr rtl="0"/>
          <a:r>
            <a:rPr lang="en-GB" dirty="0"/>
            <a:t>Truthful narratives</a:t>
          </a:r>
        </a:p>
      </dgm:t>
    </dgm:pt>
    <dgm:pt modelId="{59918A2C-000D-478D-B468-B79BF9CA2621}" type="parTrans" cxnId="{0A14BD3B-96FC-4F3F-9803-9A1ADD63CFFD}">
      <dgm:prSet/>
      <dgm:spPr/>
      <dgm:t>
        <a:bodyPr/>
        <a:lstStyle/>
        <a:p>
          <a:endParaRPr lang="en-GB"/>
        </a:p>
      </dgm:t>
    </dgm:pt>
    <dgm:pt modelId="{D3A6C23D-1BB8-4E84-AFAD-97DCB8559E6C}" type="sibTrans" cxnId="{0A14BD3B-96FC-4F3F-9803-9A1ADD63CFFD}">
      <dgm:prSet/>
      <dgm:spPr/>
      <dgm:t>
        <a:bodyPr/>
        <a:lstStyle/>
        <a:p>
          <a:endParaRPr lang="en-GB"/>
        </a:p>
      </dgm:t>
    </dgm:pt>
    <dgm:pt modelId="{91E52907-4C13-4351-B6BE-7C6FE5155655}">
      <dgm:prSet/>
      <dgm:spPr/>
      <dgm:t>
        <a:bodyPr/>
        <a:lstStyle/>
        <a:p>
          <a:pPr rtl="0"/>
          <a:r>
            <a:rPr lang="en-GB" dirty="0"/>
            <a:t>Contextual embedding</a:t>
          </a:r>
        </a:p>
      </dgm:t>
    </dgm:pt>
    <dgm:pt modelId="{5F4838AE-63E2-4D95-9C93-EE9AE8F03B83}" type="parTrans" cxnId="{48867BA6-99D4-4ED4-A207-8BE2717BFA67}">
      <dgm:prSet/>
      <dgm:spPr/>
      <dgm:t>
        <a:bodyPr/>
        <a:lstStyle/>
        <a:p>
          <a:endParaRPr lang="en-GB"/>
        </a:p>
      </dgm:t>
    </dgm:pt>
    <dgm:pt modelId="{E3C3FC5A-A248-4BE0-8E84-1635603F41C2}" type="sibTrans" cxnId="{48867BA6-99D4-4ED4-A207-8BE2717BFA67}">
      <dgm:prSet/>
      <dgm:spPr/>
      <dgm:t>
        <a:bodyPr/>
        <a:lstStyle/>
        <a:p>
          <a:endParaRPr lang="en-GB"/>
        </a:p>
      </dgm:t>
    </dgm:pt>
    <dgm:pt modelId="{37AFB91B-BB1A-4BE6-80F7-10E0697D004B}">
      <dgm:prSet/>
      <dgm:spPr/>
      <dgm:t>
        <a:bodyPr/>
        <a:lstStyle/>
        <a:p>
          <a:pPr rtl="0"/>
          <a:r>
            <a:rPr lang="en-GB" dirty="0"/>
            <a:t>Reproduction of conversations</a:t>
          </a:r>
        </a:p>
      </dgm:t>
    </dgm:pt>
    <dgm:pt modelId="{FF741362-E3B7-4B97-8E85-E2A5B2F29717}" type="parTrans" cxnId="{7884D3D5-85C5-4A76-A55E-85259DC52EBF}">
      <dgm:prSet/>
      <dgm:spPr/>
      <dgm:t>
        <a:bodyPr/>
        <a:lstStyle/>
        <a:p>
          <a:endParaRPr lang="en-GB"/>
        </a:p>
      </dgm:t>
    </dgm:pt>
    <dgm:pt modelId="{E187EA29-3C21-4727-ABD9-B504AC27E45D}" type="sibTrans" cxnId="{7884D3D5-85C5-4A76-A55E-85259DC52EBF}">
      <dgm:prSet/>
      <dgm:spPr/>
      <dgm:t>
        <a:bodyPr/>
        <a:lstStyle/>
        <a:p>
          <a:endParaRPr lang="en-GB"/>
        </a:p>
      </dgm:t>
    </dgm:pt>
    <dgm:pt modelId="{193585AD-DA35-4400-8B81-6F703692AE0F}">
      <dgm:prSet/>
      <dgm:spPr/>
      <dgm:t>
        <a:bodyPr/>
        <a:lstStyle/>
        <a:p>
          <a:pPr rtl="0"/>
          <a:r>
            <a:rPr lang="en-GB" dirty="0"/>
            <a:t>Unexpected complications</a:t>
          </a:r>
        </a:p>
      </dgm:t>
    </dgm:pt>
    <dgm:pt modelId="{ADA2A5C3-B945-466A-808D-4CD4192F014F}" type="parTrans" cxnId="{40CCEDE6-433C-4E90-9EFB-C1373D6FE437}">
      <dgm:prSet/>
      <dgm:spPr/>
      <dgm:t>
        <a:bodyPr/>
        <a:lstStyle/>
        <a:p>
          <a:endParaRPr lang="en-GB"/>
        </a:p>
      </dgm:t>
    </dgm:pt>
    <dgm:pt modelId="{11AE7DE1-7B55-44B7-B197-E861F5EC2534}" type="sibTrans" cxnId="{40CCEDE6-433C-4E90-9EFB-C1373D6FE437}">
      <dgm:prSet/>
      <dgm:spPr/>
      <dgm:t>
        <a:bodyPr/>
        <a:lstStyle/>
        <a:p>
          <a:endParaRPr lang="en-GB"/>
        </a:p>
      </dgm:t>
    </dgm:pt>
    <dgm:pt modelId="{D5C809C8-4C2D-4045-B7CE-C4309E7F5392}">
      <dgm:prSet/>
      <dgm:spPr/>
      <dgm:t>
        <a:bodyPr/>
        <a:lstStyle/>
        <a:p>
          <a:pPr rtl="0"/>
          <a:r>
            <a:rPr lang="en-GB" dirty="0"/>
            <a:t>Attributions of another’s mental state</a:t>
          </a:r>
        </a:p>
      </dgm:t>
    </dgm:pt>
    <dgm:pt modelId="{DCF306C6-63D3-4BAB-A831-196460BF0681}" type="parTrans" cxnId="{C623092F-4113-453A-A294-5730CCD50A36}">
      <dgm:prSet/>
      <dgm:spPr/>
      <dgm:t>
        <a:bodyPr/>
        <a:lstStyle/>
        <a:p>
          <a:endParaRPr lang="en-GB"/>
        </a:p>
      </dgm:t>
    </dgm:pt>
    <dgm:pt modelId="{32643536-FB24-437E-85AE-1B594F8A4757}" type="sibTrans" cxnId="{C623092F-4113-453A-A294-5730CCD50A36}">
      <dgm:prSet/>
      <dgm:spPr/>
      <dgm:t>
        <a:bodyPr/>
        <a:lstStyle/>
        <a:p>
          <a:endParaRPr lang="en-GB"/>
        </a:p>
      </dgm:t>
    </dgm:pt>
    <dgm:pt modelId="{D5C8E02D-DF2D-4589-8D86-EFB89180BF8D}" type="pres">
      <dgm:prSet presAssocID="{23F1B273-C96B-410A-B5B0-508B2B38464C}" presName="Name0" presStyleCnt="0">
        <dgm:presLayoutVars>
          <dgm:dir/>
          <dgm:animLvl val="lvl"/>
          <dgm:resizeHandles val="exact"/>
        </dgm:presLayoutVars>
      </dgm:prSet>
      <dgm:spPr/>
    </dgm:pt>
    <dgm:pt modelId="{5A3E2AB3-E869-4B6B-917A-A7AF38E4AD41}" type="pres">
      <dgm:prSet presAssocID="{5DAD9B41-57F9-44C8-8F9C-A31683961D98}" presName="linNode" presStyleCnt="0"/>
      <dgm:spPr/>
    </dgm:pt>
    <dgm:pt modelId="{186DCAAE-8C5B-4A91-A684-EEF8363CBD40}" type="pres">
      <dgm:prSet presAssocID="{5DAD9B41-57F9-44C8-8F9C-A31683961D98}" presName="parentText" presStyleLbl="node1" presStyleIdx="0" presStyleCnt="2" custScaleX="277778" custScaleY="42630">
        <dgm:presLayoutVars>
          <dgm:chMax val="1"/>
          <dgm:bulletEnabled val="1"/>
        </dgm:presLayoutVars>
      </dgm:prSet>
      <dgm:spPr/>
    </dgm:pt>
    <dgm:pt modelId="{15A41CA5-D84C-42D9-92B8-D1B39AEBA6FC}" type="pres">
      <dgm:prSet presAssocID="{A799766C-CE42-4052-A505-18DA2C8DDD3E}" presName="sp" presStyleCnt="0"/>
      <dgm:spPr/>
    </dgm:pt>
    <dgm:pt modelId="{1750E911-D83A-45D7-9BE2-DAD425BBD345}" type="pres">
      <dgm:prSet presAssocID="{9FEA5CA9-ED04-4C23-8E64-F0004EC0605A}" presName="linNode" presStyleCnt="0"/>
      <dgm:spPr/>
    </dgm:pt>
    <dgm:pt modelId="{1B8097EB-AE48-435D-87DA-220CFDDD46A3}" type="pres">
      <dgm:prSet presAssocID="{9FEA5CA9-ED04-4C23-8E64-F0004EC0605A}" presName="parentText" presStyleLbl="node1" presStyleIdx="1" presStyleCnt="2">
        <dgm:presLayoutVars>
          <dgm:chMax val="1"/>
          <dgm:bulletEnabled val="1"/>
        </dgm:presLayoutVars>
      </dgm:prSet>
      <dgm:spPr/>
    </dgm:pt>
    <dgm:pt modelId="{4C0F27CD-AF0B-406D-8187-49878F145C24}" type="pres">
      <dgm:prSet presAssocID="{9FEA5CA9-ED04-4C23-8E64-F0004EC0605A}" presName="descendantText" presStyleLbl="alignAccFollowNode1" presStyleIdx="0" presStyleCnt="1">
        <dgm:presLayoutVars>
          <dgm:bulletEnabled val="1"/>
        </dgm:presLayoutVars>
      </dgm:prSet>
      <dgm:spPr/>
    </dgm:pt>
  </dgm:ptLst>
  <dgm:cxnLst>
    <dgm:cxn modelId="{C623092F-4113-453A-A294-5730CCD50A36}" srcId="{9FEA5CA9-ED04-4C23-8E64-F0004EC0605A}" destId="{D5C809C8-4C2D-4045-B7CE-C4309E7F5392}" srcOrd="3" destOrd="0" parTransId="{DCF306C6-63D3-4BAB-A831-196460BF0681}" sibTransId="{32643536-FB24-437E-85AE-1B594F8A4757}"/>
    <dgm:cxn modelId="{0A14BD3B-96FC-4F3F-9803-9A1ADD63CFFD}" srcId="{23F1B273-C96B-410A-B5B0-508B2B38464C}" destId="{9FEA5CA9-ED04-4C23-8E64-F0004EC0605A}" srcOrd="1" destOrd="0" parTransId="{59918A2C-000D-478D-B468-B79BF9CA2621}" sibTransId="{D3A6C23D-1BB8-4E84-AFAD-97DCB8559E6C}"/>
    <dgm:cxn modelId="{7F673974-1E90-4731-92EF-203ABAD620E9}" type="presOf" srcId="{23F1B273-C96B-410A-B5B0-508B2B38464C}" destId="{D5C8E02D-DF2D-4589-8D86-EFB89180BF8D}" srcOrd="0" destOrd="0" presId="urn:microsoft.com/office/officeart/2005/8/layout/vList5"/>
    <dgm:cxn modelId="{E4154475-9288-4803-9A43-FD343DE94ED5}" type="presOf" srcId="{D5C809C8-4C2D-4045-B7CE-C4309E7F5392}" destId="{4C0F27CD-AF0B-406D-8187-49878F145C24}" srcOrd="0" destOrd="3" presId="urn:microsoft.com/office/officeart/2005/8/layout/vList5"/>
    <dgm:cxn modelId="{6B00F282-4D20-4C07-AD17-7BC704BD1D7F}" type="presOf" srcId="{193585AD-DA35-4400-8B81-6F703692AE0F}" destId="{4C0F27CD-AF0B-406D-8187-49878F145C24}" srcOrd="0" destOrd="2" presId="urn:microsoft.com/office/officeart/2005/8/layout/vList5"/>
    <dgm:cxn modelId="{353ACE8A-396E-46BA-AD82-E27753417620}" type="presOf" srcId="{37AFB91B-BB1A-4BE6-80F7-10E0697D004B}" destId="{4C0F27CD-AF0B-406D-8187-49878F145C24}" srcOrd="0" destOrd="1" presId="urn:microsoft.com/office/officeart/2005/8/layout/vList5"/>
    <dgm:cxn modelId="{48867BA6-99D4-4ED4-A207-8BE2717BFA67}" srcId="{9FEA5CA9-ED04-4C23-8E64-F0004EC0605A}" destId="{91E52907-4C13-4351-B6BE-7C6FE5155655}" srcOrd="0" destOrd="0" parTransId="{5F4838AE-63E2-4D95-9C93-EE9AE8F03B83}" sibTransId="{E3C3FC5A-A248-4BE0-8E84-1635603F41C2}"/>
    <dgm:cxn modelId="{173B45AC-1428-4FD3-A478-44372195DA4B}" type="presOf" srcId="{91E52907-4C13-4351-B6BE-7C6FE5155655}" destId="{4C0F27CD-AF0B-406D-8187-49878F145C24}" srcOrd="0" destOrd="0" presId="urn:microsoft.com/office/officeart/2005/8/layout/vList5"/>
    <dgm:cxn modelId="{FFDA80C8-E153-4AD1-8630-8C7247CF58E0}" srcId="{23F1B273-C96B-410A-B5B0-508B2B38464C}" destId="{5DAD9B41-57F9-44C8-8F9C-A31683961D98}" srcOrd="0" destOrd="0" parTransId="{AF227169-336F-4B50-9792-1DC7E4F2F3D5}" sibTransId="{A799766C-CE42-4052-A505-18DA2C8DDD3E}"/>
    <dgm:cxn modelId="{B7E725D0-17C4-4063-812E-6B754BE7EB28}" type="presOf" srcId="{5DAD9B41-57F9-44C8-8F9C-A31683961D98}" destId="{186DCAAE-8C5B-4A91-A684-EEF8363CBD40}" srcOrd="0" destOrd="0" presId="urn:microsoft.com/office/officeart/2005/8/layout/vList5"/>
    <dgm:cxn modelId="{7884D3D5-85C5-4A76-A55E-85259DC52EBF}" srcId="{9FEA5CA9-ED04-4C23-8E64-F0004EC0605A}" destId="{37AFB91B-BB1A-4BE6-80F7-10E0697D004B}" srcOrd="1" destOrd="0" parTransId="{FF741362-E3B7-4B97-8E85-E2A5B2F29717}" sibTransId="{E187EA29-3C21-4727-ABD9-B504AC27E45D}"/>
    <dgm:cxn modelId="{92E588DF-218E-4D0A-B8CF-B828856086D3}" type="presOf" srcId="{9FEA5CA9-ED04-4C23-8E64-F0004EC0605A}" destId="{1B8097EB-AE48-435D-87DA-220CFDDD46A3}" srcOrd="0" destOrd="0" presId="urn:microsoft.com/office/officeart/2005/8/layout/vList5"/>
    <dgm:cxn modelId="{40CCEDE6-433C-4E90-9EFB-C1373D6FE437}" srcId="{9FEA5CA9-ED04-4C23-8E64-F0004EC0605A}" destId="{193585AD-DA35-4400-8B81-6F703692AE0F}" srcOrd="2" destOrd="0" parTransId="{ADA2A5C3-B945-466A-808D-4CD4192F014F}" sibTransId="{11AE7DE1-7B55-44B7-B197-E861F5EC2534}"/>
    <dgm:cxn modelId="{9DA9812B-C3F2-4C1A-A4FD-961FF636D874}" type="presParOf" srcId="{D5C8E02D-DF2D-4589-8D86-EFB89180BF8D}" destId="{5A3E2AB3-E869-4B6B-917A-A7AF38E4AD41}" srcOrd="0" destOrd="0" presId="urn:microsoft.com/office/officeart/2005/8/layout/vList5"/>
    <dgm:cxn modelId="{033C9C81-234E-42B8-B24B-E2A03B604B93}" type="presParOf" srcId="{5A3E2AB3-E869-4B6B-917A-A7AF38E4AD41}" destId="{186DCAAE-8C5B-4A91-A684-EEF8363CBD40}" srcOrd="0" destOrd="0" presId="urn:microsoft.com/office/officeart/2005/8/layout/vList5"/>
    <dgm:cxn modelId="{ADD5582E-EA98-4C42-9C7F-B812BCDEEC85}" type="presParOf" srcId="{D5C8E02D-DF2D-4589-8D86-EFB89180BF8D}" destId="{15A41CA5-D84C-42D9-92B8-D1B39AEBA6FC}" srcOrd="1" destOrd="0" presId="urn:microsoft.com/office/officeart/2005/8/layout/vList5"/>
    <dgm:cxn modelId="{79ADB440-8FB8-4E86-9E59-31639D6BB1F7}" type="presParOf" srcId="{D5C8E02D-DF2D-4589-8D86-EFB89180BF8D}" destId="{1750E911-D83A-45D7-9BE2-DAD425BBD345}" srcOrd="2" destOrd="0" presId="urn:microsoft.com/office/officeart/2005/8/layout/vList5"/>
    <dgm:cxn modelId="{19720B9C-2FA7-4B64-B1E1-821D8ADBB19B}" type="presParOf" srcId="{1750E911-D83A-45D7-9BE2-DAD425BBD345}" destId="{1B8097EB-AE48-435D-87DA-220CFDDD46A3}" srcOrd="0" destOrd="0" presId="urn:microsoft.com/office/officeart/2005/8/layout/vList5"/>
    <dgm:cxn modelId="{198F3F37-EEA3-44B4-87C1-910BF974E947}" type="presParOf" srcId="{1750E911-D83A-45D7-9BE2-DAD425BBD345}" destId="{4C0F27CD-AF0B-406D-8187-49878F145C2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D71846-4D13-4768-8395-CE37F00E736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71E3660E-F2CC-4AF7-9568-AAF78F90E6E1}">
      <dgm:prSet/>
      <dgm:spPr/>
      <dgm:t>
        <a:bodyPr/>
        <a:lstStyle/>
        <a:p>
          <a:pPr rtl="0"/>
          <a:r>
            <a:rPr lang="en-GB" dirty="0"/>
            <a:t>Individual Historical / Dispositional Factors</a:t>
          </a:r>
        </a:p>
      </dgm:t>
    </dgm:pt>
    <dgm:pt modelId="{B4997773-8596-4595-A319-52B06A0FBCFE}" type="parTrans" cxnId="{01C2A352-ED69-44BD-83DC-D05DAF89B35F}">
      <dgm:prSet/>
      <dgm:spPr/>
      <dgm:t>
        <a:bodyPr/>
        <a:lstStyle/>
        <a:p>
          <a:endParaRPr lang="en-GB"/>
        </a:p>
      </dgm:t>
    </dgm:pt>
    <dgm:pt modelId="{21A62337-ABC3-422D-A353-C1B67B4FBD24}" type="sibTrans" cxnId="{01C2A352-ED69-44BD-83DC-D05DAF89B35F}">
      <dgm:prSet/>
      <dgm:spPr/>
      <dgm:t>
        <a:bodyPr/>
        <a:lstStyle/>
        <a:p>
          <a:endParaRPr lang="en-GB"/>
        </a:p>
      </dgm:t>
    </dgm:pt>
    <dgm:pt modelId="{B45EBB21-4CD3-427C-A842-B91FD7FA5509}">
      <dgm:prSet/>
      <dgm:spPr/>
      <dgm:t>
        <a:bodyPr/>
        <a:lstStyle/>
        <a:p>
          <a:pPr rtl="0"/>
          <a:r>
            <a:rPr lang="en-GB" dirty="0"/>
            <a:t>Individual Clinical Factors</a:t>
          </a:r>
        </a:p>
      </dgm:t>
    </dgm:pt>
    <dgm:pt modelId="{432E2941-20CE-4103-B316-51ADF31123FE}" type="parTrans" cxnId="{93A577BE-3335-4AC9-9078-37517C52353E}">
      <dgm:prSet/>
      <dgm:spPr/>
      <dgm:t>
        <a:bodyPr/>
        <a:lstStyle/>
        <a:p>
          <a:endParaRPr lang="en-GB"/>
        </a:p>
      </dgm:t>
    </dgm:pt>
    <dgm:pt modelId="{5AF4182B-459E-49BD-BD62-6F26B8ED351A}" type="sibTrans" cxnId="{93A577BE-3335-4AC9-9078-37517C52353E}">
      <dgm:prSet/>
      <dgm:spPr/>
      <dgm:t>
        <a:bodyPr/>
        <a:lstStyle/>
        <a:p>
          <a:endParaRPr lang="en-GB"/>
        </a:p>
      </dgm:t>
    </dgm:pt>
    <dgm:pt modelId="{6299A7B5-D6A4-4A3E-B90C-B23EB630C6C5}">
      <dgm:prSet/>
      <dgm:spPr/>
      <dgm:t>
        <a:bodyPr/>
        <a:lstStyle/>
        <a:p>
          <a:pPr rtl="0"/>
          <a:r>
            <a:rPr lang="en-GB" dirty="0"/>
            <a:t>Explanatory or Motivational Factors</a:t>
          </a:r>
        </a:p>
      </dgm:t>
    </dgm:pt>
    <dgm:pt modelId="{4DA589A1-1D4E-4EB7-A466-AF521DE30234}" type="parTrans" cxnId="{5EC94719-20F9-4F55-A5EB-7FC18E26DAF9}">
      <dgm:prSet/>
      <dgm:spPr/>
      <dgm:t>
        <a:bodyPr/>
        <a:lstStyle/>
        <a:p>
          <a:endParaRPr lang="en-GB"/>
        </a:p>
      </dgm:t>
    </dgm:pt>
    <dgm:pt modelId="{9253542F-1D07-449F-8398-2AB91E8BEBA9}" type="sibTrans" cxnId="{5EC94719-20F9-4F55-A5EB-7FC18E26DAF9}">
      <dgm:prSet/>
      <dgm:spPr/>
      <dgm:t>
        <a:bodyPr/>
        <a:lstStyle/>
        <a:p>
          <a:endParaRPr lang="en-GB"/>
        </a:p>
      </dgm:t>
    </dgm:pt>
    <dgm:pt modelId="{D42434D6-F9E1-491E-AC8C-5A78E28E31B1}">
      <dgm:prSet/>
      <dgm:spPr/>
      <dgm:t>
        <a:bodyPr/>
        <a:lstStyle/>
        <a:p>
          <a:pPr rtl="0"/>
          <a:r>
            <a:rPr lang="en-GB" dirty="0"/>
            <a:t>Situational or Environmental Factors</a:t>
          </a:r>
        </a:p>
      </dgm:t>
    </dgm:pt>
    <dgm:pt modelId="{0B7BBB6D-1FD4-47F7-AC1B-57AB594D9FFF}" type="parTrans" cxnId="{68836C7A-A8A2-4F38-B9A2-FC1C33FC0242}">
      <dgm:prSet/>
      <dgm:spPr/>
      <dgm:t>
        <a:bodyPr/>
        <a:lstStyle/>
        <a:p>
          <a:endParaRPr lang="en-GB"/>
        </a:p>
      </dgm:t>
    </dgm:pt>
    <dgm:pt modelId="{3368791F-1BDB-4D83-AC1D-A5E5C1B64BE9}" type="sibTrans" cxnId="{68836C7A-A8A2-4F38-B9A2-FC1C33FC0242}">
      <dgm:prSet/>
      <dgm:spPr/>
      <dgm:t>
        <a:bodyPr/>
        <a:lstStyle/>
        <a:p>
          <a:endParaRPr lang="en-GB"/>
        </a:p>
      </dgm:t>
    </dgm:pt>
    <dgm:pt modelId="{E38AAEE6-6E84-4AE2-9EEF-CBD105012E5C}" type="pres">
      <dgm:prSet presAssocID="{A7D71846-4D13-4768-8395-CE37F00E736C}" presName="matrix" presStyleCnt="0">
        <dgm:presLayoutVars>
          <dgm:chMax val="1"/>
          <dgm:dir/>
          <dgm:resizeHandles val="exact"/>
        </dgm:presLayoutVars>
      </dgm:prSet>
      <dgm:spPr/>
    </dgm:pt>
    <dgm:pt modelId="{F939D135-0EA3-4B82-A555-AE6A2051F826}" type="pres">
      <dgm:prSet presAssocID="{A7D71846-4D13-4768-8395-CE37F00E736C}" presName="diamond" presStyleLbl="bgShp" presStyleIdx="0" presStyleCnt="1"/>
      <dgm:spPr/>
    </dgm:pt>
    <dgm:pt modelId="{8048904E-E893-4848-84BB-D1AA80DD43C7}" type="pres">
      <dgm:prSet presAssocID="{A7D71846-4D13-4768-8395-CE37F00E736C}" presName="quad1" presStyleLbl="node1" presStyleIdx="0" presStyleCnt="4">
        <dgm:presLayoutVars>
          <dgm:chMax val="0"/>
          <dgm:chPref val="0"/>
          <dgm:bulletEnabled val="1"/>
        </dgm:presLayoutVars>
      </dgm:prSet>
      <dgm:spPr/>
    </dgm:pt>
    <dgm:pt modelId="{5AA848EC-F0AE-4997-9314-CBFE5EC85E86}" type="pres">
      <dgm:prSet presAssocID="{A7D71846-4D13-4768-8395-CE37F00E736C}" presName="quad2" presStyleLbl="node1" presStyleIdx="1" presStyleCnt="4">
        <dgm:presLayoutVars>
          <dgm:chMax val="0"/>
          <dgm:chPref val="0"/>
          <dgm:bulletEnabled val="1"/>
        </dgm:presLayoutVars>
      </dgm:prSet>
      <dgm:spPr/>
    </dgm:pt>
    <dgm:pt modelId="{756F4713-348F-456D-9DCB-ACAFB3CC8367}" type="pres">
      <dgm:prSet presAssocID="{A7D71846-4D13-4768-8395-CE37F00E736C}" presName="quad3" presStyleLbl="node1" presStyleIdx="2" presStyleCnt="4">
        <dgm:presLayoutVars>
          <dgm:chMax val="0"/>
          <dgm:chPref val="0"/>
          <dgm:bulletEnabled val="1"/>
        </dgm:presLayoutVars>
      </dgm:prSet>
      <dgm:spPr/>
    </dgm:pt>
    <dgm:pt modelId="{6774F196-159E-4764-8792-345854EC4EF7}" type="pres">
      <dgm:prSet presAssocID="{A7D71846-4D13-4768-8395-CE37F00E736C}" presName="quad4" presStyleLbl="node1" presStyleIdx="3" presStyleCnt="4">
        <dgm:presLayoutVars>
          <dgm:chMax val="0"/>
          <dgm:chPref val="0"/>
          <dgm:bulletEnabled val="1"/>
        </dgm:presLayoutVars>
      </dgm:prSet>
      <dgm:spPr/>
    </dgm:pt>
  </dgm:ptLst>
  <dgm:cxnLst>
    <dgm:cxn modelId="{F6A8D105-8B54-4882-BF0A-FDE6745AE055}" type="presOf" srcId="{71E3660E-F2CC-4AF7-9568-AAF78F90E6E1}" destId="{8048904E-E893-4848-84BB-D1AA80DD43C7}" srcOrd="0" destOrd="0" presId="urn:microsoft.com/office/officeart/2005/8/layout/matrix3"/>
    <dgm:cxn modelId="{5EC94719-20F9-4F55-A5EB-7FC18E26DAF9}" srcId="{A7D71846-4D13-4768-8395-CE37F00E736C}" destId="{6299A7B5-D6A4-4A3E-B90C-B23EB630C6C5}" srcOrd="2" destOrd="0" parTransId="{4DA589A1-1D4E-4EB7-A466-AF521DE30234}" sibTransId="{9253542F-1D07-449F-8398-2AB91E8BEBA9}"/>
    <dgm:cxn modelId="{CDB2306E-1C34-47D8-A774-C189BAD2B482}" type="presOf" srcId="{A7D71846-4D13-4768-8395-CE37F00E736C}" destId="{E38AAEE6-6E84-4AE2-9EEF-CBD105012E5C}" srcOrd="0" destOrd="0" presId="urn:microsoft.com/office/officeart/2005/8/layout/matrix3"/>
    <dgm:cxn modelId="{01C2A352-ED69-44BD-83DC-D05DAF89B35F}" srcId="{A7D71846-4D13-4768-8395-CE37F00E736C}" destId="{71E3660E-F2CC-4AF7-9568-AAF78F90E6E1}" srcOrd="0" destOrd="0" parTransId="{B4997773-8596-4595-A319-52B06A0FBCFE}" sibTransId="{21A62337-ABC3-422D-A353-C1B67B4FBD24}"/>
    <dgm:cxn modelId="{68836C7A-A8A2-4F38-B9A2-FC1C33FC0242}" srcId="{A7D71846-4D13-4768-8395-CE37F00E736C}" destId="{D42434D6-F9E1-491E-AC8C-5A78E28E31B1}" srcOrd="3" destOrd="0" parTransId="{0B7BBB6D-1FD4-47F7-AC1B-57AB594D9FFF}" sibTransId="{3368791F-1BDB-4D83-AC1D-A5E5C1B64BE9}"/>
    <dgm:cxn modelId="{F9D9EF82-96E8-4CA9-B066-FC0D2F548588}" type="presOf" srcId="{6299A7B5-D6A4-4A3E-B90C-B23EB630C6C5}" destId="{756F4713-348F-456D-9DCB-ACAFB3CC8367}" srcOrd="0" destOrd="0" presId="urn:microsoft.com/office/officeart/2005/8/layout/matrix3"/>
    <dgm:cxn modelId="{04C15CA1-00CB-4716-A054-90287032A321}" type="presOf" srcId="{D42434D6-F9E1-491E-AC8C-5A78E28E31B1}" destId="{6774F196-159E-4764-8792-345854EC4EF7}" srcOrd="0" destOrd="0" presId="urn:microsoft.com/office/officeart/2005/8/layout/matrix3"/>
    <dgm:cxn modelId="{E08B57B4-3E73-4BFF-850D-FF88BAE8C8DC}" type="presOf" srcId="{B45EBB21-4CD3-427C-A842-B91FD7FA5509}" destId="{5AA848EC-F0AE-4997-9314-CBFE5EC85E86}" srcOrd="0" destOrd="0" presId="urn:microsoft.com/office/officeart/2005/8/layout/matrix3"/>
    <dgm:cxn modelId="{93A577BE-3335-4AC9-9078-37517C52353E}" srcId="{A7D71846-4D13-4768-8395-CE37F00E736C}" destId="{B45EBB21-4CD3-427C-A842-B91FD7FA5509}" srcOrd="1" destOrd="0" parTransId="{432E2941-20CE-4103-B316-51ADF31123FE}" sibTransId="{5AF4182B-459E-49BD-BD62-6F26B8ED351A}"/>
    <dgm:cxn modelId="{A39CDF5C-1196-4DFD-9E62-15DC984208E5}" type="presParOf" srcId="{E38AAEE6-6E84-4AE2-9EEF-CBD105012E5C}" destId="{F939D135-0EA3-4B82-A555-AE6A2051F826}" srcOrd="0" destOrd="0" presId="urn:microsoft.com/office/officeart/2005/8/layout/matrix3"/>
    <dgm:cxn modelId="{E5F8DB3C-B9E0-4D14-8159-37BE4D183011}" type="presParOf" srcId="{E38AAEE6-6E84-4AE2-9EEF-CBD105012E5C}" destId="{8048904E-E893-4848-84BB-D1AA80DD43C7}" srcOrd="1" destOrd="0" presId="urn:microsoft.com/office/officeart/2005/8/layout/matrix3"/>
    <dgm:cxn modelId="{135FB6B9-3969-406A-9E8E-E47F74573F50}" type="presParOf" srcId="{E38AAEE6-6E84-4AE2-9EEF-CBD105012E5C}" destId="{5AA848EC-F0AE-4997-9314-CBFE5EC85E86}" srcOrd="2" destOrd="0" presId="urn:microsoft.com/office/officeart/2005/8/layout/matrix3"/>
    <dgm:cxn modelId="{B320363C-53BB-4923-B897-DCC8CA60F058}" type="presParOf" srcId="{E38AAEE6-6E84-4AE2-9EEF-CBD105012E5C}" destId="{756F4713-348F-456D-9DCB-ACAFB3CC8367}" srcOrd="3" destOrd="0" presId="urn:microsoft.com/office/officeart/2005/8/layout/matrix3"/>
    <dgm:cxn modelId="{F5F789ED-DE63-47C2-815C-A6D32703CBAE}" type="presParOf" srcId="{E38AAEE6-6E84-4AE2-9EEF-CBD105012E5C}" destId="{6774F196-159E-4764-8792-345854EC4EF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9ED785-9AA4-46D4-8BCE-0AA39D833BB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GB"/>
        </a:p>
      </dgm:t>
    </dgm:pt>
    <dgm:pt modelId="{9C4ED38E-7DC9-4AA0-8C66-F0AAFDC8D7FC}">
      <dgm:prSet/>
      <dgm:spPr/>
      <dgm:t>
        <a:bodyPr/>
        <a:lstStyle/>
        <a:p>
          <a:pPr rtl="0"/>
          <a:r>
            <a:rPr lang="en-GB" dirty="0"/>
            <a:t>Nature of the violence</a:t>
          </a:r>
        </a:p>
      </dgm:t>
    </dgm:pt>
    <dgm:pt modelId="{D8479417-97D3-4314-ADA8-59044666BA27}" type="parTrans" cxnId="{EC1A5245-6980-46F8-AA59-D96D0DCCB79F}">
      <dgm:prSet/>
      <dgm:spPr/>
      <dgm:t>
        <a:bodyPr/>
        <a:lstStyle/>
        <a:p>
          <a:endParaRPr lang="en-GB"/>
        </a:p>
      </dgm:t>
    </dgm:pt>
    <dgm:pt modelId="{046266A4-168D-4B86-A6BF-024AE3DA9A7C}" type="sibTrans" cxnId="{EC1A5245-6980-46F8-AA59-D96D0DCCB79F}">
      <dgm:prSet/>
      <dgm:spPr/>
      <dgm:t>
        <a:bodyPr/>
        <a:lstStyle/>
        <a:p>
          <a:endParaRPr lang="en-GB"/>
        </a:p>
      </dgm:t>
    </dgm:pt>
    <dgm:pt modelId="{B747B19B-50A7-4674-9E18-D3CB420F56CB}">
      <dgm:prSet/>
      <dgm:spPr/>
      <dgm:t>
        <a:bodyPr/>
        <a:lstStyle/>
        <a:p>
          <a:pPr rtl="0"/>
          <a:r>
            <a:rPr lang="en-GB" dirty="0"/>
            <a:t>Frequency &amp; severity</a:t>
          </a:r>
        </a:p>
      </dgm:t>
    </dgm:pt>
    <dgm:pt modelId="{40CC80B8-A1D9-48EF-AAFB-2C614E24CA43}" type="parTrans" cxnId="{EA9A5991-88BC-4644-B043-85E1C47FF1CD}">
      <dgm:prSet/>
      <dgm:spPr/>
      <dgm:t>
        <a:bodyPr/>
        <a:lstStyle/>
        <a:p>
          <a:endParaRPr lang="en-GB"/>
        </a:p>
      </dgm:t>
    </dgm:pt>
    <dgm:pt modelId="{C7F3DB2E-E19B-42BA-9C01-EBE16C66BDC4}" type="sibTrans" cxnId="{EA9A5991-88BC-4644-B043-85E1C47FF1CD}">
      <dgm:prSet/>
      <dgm:spPr/>
      <dgm:t>
        <a:bodyPr/>
        <a:lstStyle/>
        <a:p>
          <a:endParaRPr lang="en-GB"/>
        </a:p>
      </dgm:t>
    </dgm:pt>
    <dgm:pt modelId="{4B7DC2C9-33D4-4A4F-B0A7-54E1530CAADF}">
      <dgm:prSet/>
      <dgm:spPr/>
      <dgm:t>
        <a:bodyPr/>
        <a:lstStyle/>
        <a:p>
          <a:pPr rtl="0"/>
          <a:r>
            <a:rPr lang="en-GB" dirty="0"/>
            <a:t>Use of weapons</a:t>
          </a:r>
        </a:p>
      </dgm:t>
    </dgm:pt>
    <dgm:pt modelId="{75196E73-474E-4938-8BCF-81E5325B4E61}" type="parTrans" cxnId="{B695F7D8-6D99-4B76-A266-FC2E8C13E498}">
      <dgm:prSet/>
      <dgm:spPr/>
      <dgm:t>
        <a:bodyPr/>
        <a:lstStyle/>
        <a:p>
          <a:endParaRPr lang="en-GB"/>
        </a:p>
      </dgm:t>
    </dgm:pt>
    <dgm:pt modelId="{2E2D3D66-97F2-44D4-83F4-9791F6FADC16}" type="sibTrans" cxnId="{B695F7D8-6D99-4B76-A266-FC2E8C13E498}">
      <dgm:prSet/>
      <dgm:spPr/>
      <dgm:t>
        <a:bodyPr/>
        <a:lstStyle/>
        <a:p>
          <a:endParaRPr lang="en-GB"/>
        </a:p>
      </dgm:t>
    </dgm:pt>
    <dgm:pt modelId="{D7B9585B-B432-483E-8D29-2A97B88B453A}">
      <dgm:prSet/>
      <dgm:spPr/>
      <dgm:t>
        <a:bodyPr/>
        <a:lstStyle/>
        <a:p>
          <a:pPr rtl="0"/>
          <a:r>
            <a:rPr lang="en-GB" dirty="0"/>
            <a:t>Proportionate</a:t>
          </a:r>
        </a:p>
      </dgm:t>
    </dgm:pt>
    <dgm:pt modelId="{D3DCF281-2D6E-4549-BA59-F4A26C7CE923}" type="parTrans" cxnId="{8811A94B-DA25-4791-B90A-AC5610DE4416}">
      <dgm:prSet/>
      <dgm:spPr/>
      <dgm:t>
        <a:bodyPr/>
        <a:lstStyle/>
        <a:p>
          <a:endParaRPr lang="en-GB"/>
        </a:p>
      </dgm:t>
    </dgm:pt>
    <dgm:pt modelId="{3FF49B79-677A-46A4-86FA-4BD46DE8B2A5}" type="sibTrans" cxnId="{8811A94B-DA25-4791-B90A-AC5610DE4416}">
      <dgm:prSet/>
      <dgm:spPr/>
      <dgm:t>
        <a:bodyPr/>
        <a:lstStyle/>
        <a:p>
          <a:endParaRPr lang="en-GB"/>
        </a:p>
      </dgm:t>
    </dgm:pt>
    <dgm:pt modelId="{5B6BA350-5925-4B11-9317-E7170A0001F2}">
      <dgm:prSet/>
      <dgm:spPr/>
      <dgm:t>
        <a:bodyPr/>
        <a:lstStyle/>
        <a:p>
          <a:pPr rtl="0"/>
          <a:r>
            <a:rPr lang="en-GB" dirty="0"/>
            <a:t>Situational triggers</a:t>
          </a:r>
        </a:p>
      </dgm:t>
    </dgm:pt>
    <dgm:pt modelId="{DDB623C7-6772-4112-AB23-EF873028A5BA}" type="parTrans" cxnId="{B2034B68-B243-4590-B7C6-7634AA2CECBB}">
      <dgm:prSet/>
      <dgm:spPr/>
      <dgm:t>
        <a:bodyPr/>
        <a:lstStyle/>
        <a:p>
          <a:endParaRPr lang="en-GB"/>
        </a:p>
      </dgm:t>
    </dgm:pt>
    <dgm:pt modelId="{FADFB03A-7A3F-4DB1-82BA-E67CBD796926}" type="sibTrans" cxnId="{B2034B68-B243-4590-B7C6-7634AA2CECBB}">
      <dgm:prSet/>
      <dgm:spPr/>
      <dgm:t>
        <a:bodyPr/>
        <a:lstStyle/>
        <a:p>
          <a:endParaRPr lang="en-GB"/>
        </a:p>
      </dgm:t>
    </dgm:pt>
    <dgm:pt modelId="{DD242775-3D64-4763-BE81-7585503DD02A}">
      <dgm:prSet/>
      <dgm:spPr/>
      <dgm:t>
        <a:bodyPr/>
        <a:lstStyle/>
        <a:p>
          <a:pPr rtl="0"/>
          <a:r>
            <a:rPr lang="en-GB" dirty="0"/>
            <a:t>Victim types</a:t>
          </a:r>
        </a:p>
      </dgm:t>
    </dgm:pt>
    <dgm:pt modelId="{E52AF606-290C-441B-9337-C6B75ED43596}" type="parTrans" cxnId="{18060B7A-51DD-4D1C-995D-5854801AEB44}">
      <dgm:prSet/>
      <dgm:spPr/>
      <dgm:t>
        <a:bodyPr/>
        <a:lstStyle/>
        <a:p>
          <a:endParaRPr lang="en-GB"/>
        </a:p>
      </dgm:t>
    </dgm:pt>
    <dgm:pt modelId="{3161BE67-B17E-42C2-A810-2357094C4092}" type="sibTrans" cxnId="{18060B7A-51DD-4D1C-995D-5854801AEB44}">
      <dgm:prSet/>
      <dgm:spPr/>
      <dgm:t>
        <a:bodyPr/>
        <a:lstStyle/>
        <a:p>
          <a:endParaRPr lang="en-GB"/>
        </a:p>
      </dgm:t>
    </dgm:pt>
    <dgm:pt modelId="{D0AF1520-5A70-44E9-86CF-0D0DFA443D58}">
      <dgm:prSet/>
      <dgm:spPr/>
      <dgm:t>
        <a:bodyPr/>
        <a:lstStyle/>
        <a:p>
          <a:pPr rtl="0"/>
          <a:r>
            <a:rPr lang="en-GB" dirty="0"/>
            <a:t>Emotions, places &amp; people</a:t>
          </a:r>
        </a:p>
      </dgm:t>
    </dgm:pt>
    <dgm:pt modelId="{57E935C4-656E-4DD9-94F5-FC6DC0087437}" type="parTrans" cxnId="{14F1BB24-C8F5-4B8D-BC9F-9E5DB1854EDB}">
      <dgm:prSet/>
      <dgm:spPr/>
      <dgm:t>
        <a:bodyPr/>
        <a:lstStyle/>
        <a:p>
          <a:endParaRPr lang="en-GB"/>
        </a:p>
      </dgm:t>
    </dgm:pt>
    <dgm:pt modelId="{B4BA87BF-2F72-47EE-BB58-F44D968895BD}" type="sibTrans" cxnId="{14F1BB24-C8F5-4B8D-BC9F-9E5DB1854EDB}">
      <dgm:prSet/>
      <dgm:spPr/>
      <dgm:t>
        <a:bodyPr/>
        <a:lstStyle/>
        <a:p>
          <a:endParaRPr lang="en-GB"/>
        </a:p>
      </dgm:t>
    </dgm:pt>
    <dgm:pt modelId="{C7D7D7A8-C450-402D-97D8-3F4B5DC7FAB5}">
      <dgm:prSet/>
      <dgm:spPr/>
      <dgm:t>
        <a:bodyPr/>
        <a:lstStyle/>
        <a:p>
          <a:pPr rtl="0"/>
          <a:r>
            <a:rPr lang="en-GB" dirty="0"/>
            <a:t>Retrospective attitudes</a:t>
          </a:r>
        </a:p>
      </dgm:t>
    </dgm:pt>
    <dgm:pt modelId="{99061EB2-82D5-4FB2-8588-DE7A0437EBD2}" type="parTrans" cxnId="{304E3A84-D9A7-4854-99E3-68C513355BDB}">
      <dgm:prSet/>
      <dgm:spPr/>
      <dgm:t>
        <a:bodyPr/>
        <a:lstStyle/>
        <a:p>
          <a:endParaRPr lang="en-GB"/>
        </a:p>
      </dgm:t>
    </dgm:pt>
    <dgm:pt modelId="{8DE580B9-FA2A-4F7B-B54A-3974D302E731}" type="sibTrans" cxnId="{304E3A84-D9A7-4854-99E3-68C513355BDB}">
      <dgm:prSet/>
      <dgm:spPr/>
      <dgm:t>
        <a:bodyPr/>
        <a:lstStyle/>
        <a:p>
          <a:endParaRPr lang="en-GB"/>
        </a:p>
      </dgm:t>
    </dgm:pt>
    <dgm:pt modelId="{1232C063-6136-47B4-A08B-F532EE587C2C}">
      <dgm:prSet/>
      <dgm:spPr/>
      <dgm:t>
        <a:bodyPr/>
        <a:lstStyle/>
        <a:p>
          <a:pPr rtl="0"/>
          <a:r>
            <a:rPr lang="en-GB" dirty="0"/>
            <a:t>To victim</a:t>
          </a:r>
        </a:p>
      </dgm:t>
    </dgm:pt>
    <dgm:pt modelId="{7AB0FB20-D95E-4976-8E89-BB7D5D7C7C60}" type="parTrans" cxnId="{B2765FB5-2EAE-4F56-8DD4-0766A6BF6ACD}">
      <dgm:prSet/>
      <dgm:spPr/>
      <dgm:t>
        <a:bodyPr/>
        <a:lstStyle/>
        <a:p>
          <a:endParaRPr lang="en-GB"/>
        </a:p>
      </dgm:t>
    </dgm:pt>
    <dgm:pt modelId="{0B422A5D-29D7-45BE-97F4-E3156CF1F443}" type="sibTrans" cxnId="{B2765FB5-2EAE-4F56-8DD4-0766A6BF6ACD}">
      <dgm:prSet/>
      <dgm:spPr/>
      <dgm:t>
        <a:bodyPr/>
        <a:lstStyle/>
        <a:p>
          <a:endParaRPr lang="en-GB"/>
        </a:p>
      </dgm:t>
    </dgm:pt>
    <dgm:pt modelId="{89B97598-6AD7-4560-9E45-A39BD9A184ED}">
      <dgm:prSet/>
      <dgm:spPr/>
      <dgm:t>
        <a:bodyPr/>
        <a:lstStyle/>
        <a:p>
          <a:pPr rtl="0"/>
          <a:r>
            <a:rPr lang="en-GB" dirty="0"/>
            <a:t>Re violence</a:t>
          </a:r>
        </a:p>
      </dgm:t>
    </dgm:pt>
    <dgm:pt modelId="{F1DDC386-E804-47AE-AAE7-1B853DA826D1}" type="parTrans" cxnId="{4CA428AE-7EFF-4F3F-8EAA-754B2CB6BD0D}">
      <dgm:prSet/>
      <dgm:spPr/>
      <dgm:t>
        <a:bodyPr/>
        <a:lstStyle/>
        <a:p>
          <a:endParaRPr lang="en-GB"/>
        </a:p>
      </dgm:t>
    </dgm:pt>
    <dgm:pt modelId="{208B920F-BF80-42BD-A6CE-1614321E82EB}" type="sibTrans" cxnId="{4CA428AE-7EFF-4F3F-8EAA-754B2CB6BD0D}">
      <dgm:prSet/>
      <dgm:spPr/>
      <dgm:t>
        <a:bodyPr/>
        <a:lstStyle/>
        <a:p>
          <a:endParaRPr lang="en-GB"/>
        </a:p>
      </dgm:t>
    </dgm:pt>
    <dgm:pt modelId="{F7D41BC4-7663-42D1-9898-7E4D9BA16E03}" type="pres">
      <dgm:prSet presAssocID="{0C9ED785-9AA4-46D4-8BCE-0AA39D833BBF}" presName="Name0" presStyleCnt="0">
        <dgm:presLayoutVars>
          <dgm:dir/>
          <dgm:animLvl val="lvl"/>
          <dgm:resizeHandles val="exact"/>
        </dgm:presLayoutVars>
      </dgm:prSet>
      <dgm:spPr/>
    </dgm:pt>
    <dgm:pt modelId="{6677FE4D-4899-4FF9-ABEC-85F2A8CFDA9B}" type="pres">
      <dgm:prSet presAssocID="{9C4ED38E-7DC9-4AA0-8C66-F0AAFDC8D7FC}" presName="composite" presStyleCnt="0"/>
      <dgm:spPr/>
    </dgm:pt>
    <dgm:pt modelId="{96372462-EF11-46BC-90C6-4C3D48526D26}" type="pres">
      <dgm:prSet presAssocID="{9C4ED38E-7DC9-4AA0-8C66-F0AAFDC8D7FC}" presName="parTx" presStyleLbl="alignNode1" presStyleIdx="0" presStyleCnt="3">
        <dgm:presLayoutVars>
          <dgm:chMax val="0"/>
          <dgm:chPref val="0"/>
          <dgm:bulletEnabled val="1"/>
        </dgm:presLayoutVars>
      </dgm:prSet>
      <dgm:spPr/>
    </dgm:pt>
    <dgm:pt modelId="{AE07961A-920E-4619-AB21-B7C55F9BDB36}" type="pres">
      <dgm:prSet presAssocID="{9C4ED38E-7DC9-4AA0-8C66-F0AAFDC8D7FC}" presName="desTx" presStyleLbl="alignAccFollowNode1" presStyleIdx="0" presStyleCnt="3">
        <dgm:presLayoutVars>
          <dgm:bulletEnabled val="1"/>
        </dgm:presLayoutVars>
      </dgm:prSet>
      <dgm:spPr/>
    </dgm:pt>
    <dgm:pt modelId="{B55FF105-68EE-4C14-927E-4C92B4ABF718}" type="pres">
      <dgm:prSet presAssocID="{046266A4-168D-4B86-A6BF-024AE3DA9A7C}" presName="space" presStyleCnt="0"/>
      <dgm:spPr/>
    </dgm:pt>
    <dgm:pt modelId="{C51919A2-4C13-458D-B1BB-71C65DE0A2AE}" type="pres">
      <dgm:prSet presAssocID="{5B6BA350-5925-4B11-9317-E7170A0001F2}" presName="composite" presStyleCnt="0"/>
      <dgm:spPr/>
    </dgm:pt>
    <dgm:pt modelId="{25FB98E9-D059-4097-B323-EBB82224531E}" type="pres">
      <dgm:prSet presAssocID="{5B6BA350-5925-4B11-9317-E7170A0001F2}" presName="parTx" presStyleLbl="alignNode1" presStyleIdx="1" presStyleCnt="3">
        <dgm:presLayoutVars>
          <dgm:chMax val="0"/>
          <dgm:chPref val="0"/>
          <dgm:bulletEnabled val="1"/>
        </dgm:presLayoutVars>
      </dgm:prSet>
      <dgm:spPr/>
    </dgm:pt>
    <dgm:pt modelId="{12435576-0E7C-413A-899D-248E6D33CC20}" type="pres">
      <dgm:prSet presAssocID="{5B6BA350-5925-4B11-9317-E7170A0001F2}" presName="desTx" presStyleLbl="alignAccFollowNode1" presStyleIdx="1" presStyleCnt="3">
        <dgm:presLayoutVars>
          <dgm:bulletEnabled val="1"/>
        </dgm:presLayoutVars>
      </dgm:prSet>
      <dgm:spPr/>
    </dgm:pt>
    <dgm:pt modelId="{24AFAAC5-172E-4CE8-B48B-E4B5D1403A7B}" type="pres">
      <dgm:prSet presAssocID="{FADFB03A-7A3F-4DB1-82BA-E67CBD796926}" presName="space" presStyleCnt="0"/>
      <dgm:spPr/>
    </dgm:pt>
    <dgm:pt modelId="{2B98F7E3-C659-4EEF-B658-33BC4F45E13E}" type="pres">
      <dgm:prSet presAssocID="{C7D7D7A8-C450-402D-97D8-3F4B5DC7FAB5}" presName="composite" presStyleCnt="0"/>
      <dgm:spPr/>
    </dgm:pt>
    <dgm:pt modelId="{63FB3760-8523-4E42-AE36-97E64D6615A3}" type="pres">
      <dgm:prSet presAssocID="{C7D7D7A8-C450-402D-97D8-3F4B5DC7FAB5}" presName="parTx" presStyleLbl="alignNode1" presStyleIdx="2" presStyleCnt="3">
        <dgm:presLayoutVars>
          <dgm:chMax val="0"/>
          <dgm:chPref val="0"/>
          <dgm:bulletEnabled val="1"/>
        </dgm:presLayoutVars>
      </dgm:prSet>
      <dgm:spPr/>
    </dgm:pt>
    <dgm:pt modelId="{A7F68BCB-A5CF-4F63-BB51-6FCB08B30C7E}" type="pres">
      <dgm:prSet presAssocID="{C7D7D7A8-C450-402D-97D8-3F4B5DC7FAB5}" presName="desTx" presStyleLbl="alignAccFollowNode1" presStyleIdx="2" presStyleCnt="3">
        <dgm:presLayoutVars>
          <dgm:bulletEnabled val="1"/>
        </dgm:presLayoutVars>
      </dgm:prSet>
      <dgm:spPr/>
    </dgm:pt>
  </dgm:ptLst>
  <dgm:cxnLst>
    <dgm:cxn modelId="{872B6222-6AF8-4364-B3A3-DA8E99448F69}" type="presOf" srcId="{5B6BA350-5925-4B11-9317-E7170A0001F2}" destId="{25FB98E9-D059-4097-B323-EBB82224531E}" srcOrd="0" destOrd="0" presId="urn:microsoft.com/office/officeart/2005/8/layout/hList1"/>
    <dgm:cxn modelId="{14F1BB24-C8F5-4B8D-BC9F-9E5DB1854EDB}" srcId="{5B6BA350-5925-4B11-9317-E7170A0001F2}" destId="{D0AF1520-5A70-44E9-86CF-0D0DFA443D58}" srcOrd="1" destOrd="0" parTransId="{57E935C4-656E-4DD9-94F5-FC6DC0087437}" sibTransId="{B4BA87BF-2F72-47EE-BB58-F44D968895BD}"/>
    <dgm:cxn modelId="{EC1A5245-6980-46F8-AA59-D96D0DCCB79F}" srcId="{0C9ED785-9AA4-46D4-8BCE-0AA39D833BBF}" destId="{9C4ED38E-7DC9-4AA0-8C66-F0AAFDC8D7FC}" srcOrd="0" destOrd="0" parTransId="{D8479417-97D3-4314-ADA8-59044666BA27}" sibTransId="{046266A4-168D-4B86-A6BF-024AE3DA9A7C}"/>
    <dgm:cxn modelId="{95910C48-8A3F-4F1A-B226-AA8C0BB24DE8}" type="presOf" srcId="{B747B19B-50A7-4674-9E18-D3CB420F56CB}" destId="{AE07961A-920E-4619-AB21-B7C55F9BDB36}" srcOrd="0" destOrd="0" presId="urn:microsoft.com/office/officeart/2005/8/layout/hList1"/>
    <dgm:cxn modelId="{B2034B68-B243-4590-B7C6-7634AA2CECBB}" srcId="{0C9ED785-9AA4-46D4-8BCE-0AA39D833BBF}" destId="{5B6BA350-5925-4B11-9317-E7170A0001F2}" srcOrd="1" destOrd="0" parTransId="{DDB623C7-6772-4112-AB23-EF873028A5BA}" sibTransId="{FADFB03A-7A3F-4DB1-82BA-E67CBD796926}"/>
    <dgm:cxn modelId="{FD09C94A-93AE-4767-A856-68A48C77AA54}" type="presOf" srcId="{DD242775-3D64-4763-BE81-7585503DD02A}" destId="{12435576-0E7C-413A-899D-248E6D33CC20}" srcOrd="0" destOrd="0" presId="urn:microsoft.com/office/officeart/2005/8/layout/hList1"/>
    <dgm:cxn modelId="{8811A94B-DA25-4791-B90A-AC5610DE4416}" srcId="{9C4ED38E-7DC9-4AA0-8C66-F0AAFDC8D7FC}" destId="{D7B9585B-B432-483E-8D29-2A97B88B453A}" srcOrd="2" destOrd="0" parTransId="{D3DCF281-2D6E-4549-BA59-F4A26C7CE923}" sibTransId="{3FF49B79-677A-46A4-86FA-4BD46DE8B2A5}"/>
    <dgm:cxn modelId="{18060B7A-51DD-4D1C-995D-5854801AEB44}" srcId="{5B6BA350-5925-4B11-9317-E7170A0001F2}" destId="{DD242775-3D64-4763-BE81-7585503DD02A}" srcOrd="0" destOrd="0" parTransId="{E52AF606-290C-441B-9337-C6B75ED43596}" sibTransId="{3161BE67-B17E-42C2-A810-2357094C4092}"/>
    <dgm:cxn modelId="{304E3A84-D9A7-4854-99E3-68C513355BDB}" srcId="{0C9ED785-9AA4-46D4-8BCE-0AA39D833BBF}" destId="{C7D7D7A8-C450-402D-97D8-3F4B5DC7FAB5}" srcOrd="2" destOrd="0" parTransId="{99061EB2-82D5-4FB2-8588-DE7A0437EBD2}" sibTransId="{8DE580B9-FA2A-4F7B-B54A-3974D302E731}"/>
    <dgm:cxn modelId="{0DA1188F-C037-40AA-88C4-E6A099E61812}" type="presOf" srcId="{D7B9585B-B432-483E-8D29-2A97B88B453A}" destId="{AE07961A-920E-4619-AB21-B7C55F9BDB36}" srcOrd="0" destOrd="2" presId="urn:microsoft.com/office/officeart/2005/8/layout/hList1"/>
    <dgm:cxn modelId="{EA9A5991-88BC-4644-B043-85E1C47FF1CD}" srcId="{9C4ED38E-7DC9-4AA0-8C66-F0AAFDC8D7FC}" destId="{B747B19B-50A7-4674-9E18-D3CB420F56CB}" srcOrd="0" destOrd="0" parTransId="{40CC80B8-A1D9-48EF-AAFB-2C614E24CA43}" sibTransId="{C7F3DB2E-E19B-42BA-9C01-EBE16C66BDC4}"/>
    <dgm:cxn modelId="{9C7EFE96-EEA5-407E-8044-FDAD34BFF2A7}" type="presOf" srcId="{89B97598-6AD7-4560-9E45-A39BD9A184ED}" destId="{A7F68BCB-A5CF-4F63-BB51-6FCB08B30C7E}" srcOrd="0" destOrd="1" presId="urn:microsoft.com/office/officeart/2005/8/layout/hList1"/>
    <dgm:cxn modelId="{4CA428AE-7EFF-4F3F-8EAA-754B2CB6BD0D}" srcId="{C7D7D7A8-C450-402D-97D8-3F4B5DC7FAB5}" destId="{89B97598-6AD7-4560-9E45-A39BD9A184ED}" srcOrd="1" destOrd="0" parTransId="{F1DDC386-E804-47AE-AAE7-1B853DA826D1}" sibTransId="{208B920F-BF80-42BD-A6CE-1614321E82EB}"/>
    <dgm:cxn modelId="{4B0B15B5-EB17-4579-B666-B6BDF32E4691}" type="presOf" srcId="{4B7DC2C9-33D4-4A4F-B0A7-54E1530CAADF}" destId="{AE07961A-920E-4619-AB21-B7C55F9BDB36}" srcOrd="0" destOrd="1" presId="urn:microsoft.com/office/officeart/2005/8/layout/hList1"/>
    <dgm:cxn modelId="{B2765FB5-2EAE-4F56-8DD4-0766A6BF6ACD}" srcId="{C7D7D7A8-C450-402D-97D8-3F4B5DC7FAB5}" destId="{1232C063-6136-47B4-A08B-F532EE587C2C}" srcOrd="0" destOrd="0" parTransId="{7AB0FB20-D95E-4976-8E89-BB7D5D7C7C60}" sibTransId="{0B422A5D-29D7-45BE-97F4-E3156CF1F443}"/>
    <dgm:cxn modelId="{3EE39FC7-72FE-4B91-8D22-FCC76260AA91}" type="presOf" srcId="{9C4ED38E-7DC9-4AA0-8C66-F0AAFDC8D7FC}" destId="{96372462-EF11-46BC-90C6-4C3D48526D26}" srcOrd="0" destOrd="0" presId="urn:microsoft.com/office/officeart/2005/8/layout/hList1"/>
    <dgm:cxn modelId="{B5B2B6C8-6854-415C-8B3D-A1C5FCAD489A}" type="presOf" srcId="{1232C063-6136-47B4-A08B-F532EE587C2C}" destId="{A7F68BCB-A5CF-4F63-BB51-6FCB08B30C7E}" srcOrd="0" destOrd="0" presId="urn:microsoft.com/office/officeart/2005/8/layout/hList1"/>
    <dgm:cxn modelId="{B3A03AD0-7173-4259-923A-27C38CCE975B}" type="presOf" srcId="{C7D7D7A8-C450-402D-97D8-3F4B5DC7FAB5}" destId="{63FB3760-8523-4E42-AE36-97E64D6615A3}" srcOrd="0" destOrd="0" presId="urn:microsoft.com/office/officeart/2005/8/layout/hList1"/>
    <dgm:cxn modelId="{A951C1D3-E6F4-4BA4-AFA9-4D0E760EC35D}" type="presOf" srcId="{D0AF1520-5A70-44E9-86CF-0D0DFA443D58}" destId="{12435576-0E7C-413A-899D-248E6D33CC20}" srcOrd="0" destOrd="1" presId="urn:microsoft.com/office/officeart/2005/8/layout/hList1"/>
    <dgm:cxn modelId="{637D09D8-0861-4717-B935-F87C26732B35}" type="presOf" srcId="{0C9ED785-9AA4-46D4-8BCE-0AA39D833BBF}" destId="{F7D41BC4-7663-42D1-9898-7E4D9BA16E03}" srcOrd="0" destOrd="0" presId="urn:microsoft.com/office/officeart/2005/8/layout/hList1"/>
    <dgm:cxn modelId="{B695F7D8-6D99-4B76-A266-FC2E8C13E498}" srcId="{9C4ED38E-7DC9-4AA0-8C66-F0AAFDC8D7FC}" destId="{4B7DC2C9-33D4-4A4F-B0A7-54E1530CAADF}" srcOrd="1" destOrd="0" parTransId="{75196E73-474E-4938-8BCF-81E5325B4E61}" sibTransId="{2E2D3D66-97F2-44D4-83F4-9791F6FADC16}"/>
    <dgm:cxn modelId="{9A4E882A-18D5-471E-AB65-CF63BFFBDD17}" type="presParOf" srcId="{F7D41BC4-7663-42D1-9898-7E4D9BA16E03}" destId="{6677FE4D-4899-4FF9-ABEC-85F2A8CFDA9B}" srcOrd="0" destOrd="0" presId="urn:microsoft.com/office/officeart/2005/8/layout/hList1"/>
    <dgm:cxn modelId="{965C8BF9-264D-4CB8-8A3D-5EA391A08939}" type="presParOf" srcId="{6677FE4D-4899-4FF9-ABEC-85F2A8CFDA9B}" destId="{96372462-EF11-46BC-90C6-4C3D48526D26}" srcOrd="0" destOrd="0" presId="urn:microsoft.com/office/officeart/2005/8/layout/hList1"/>
    <dgm:cxn modelId="{F6D28E4C-F28A-43BB-9361-652DA7427FFE}" type="presParOf" srcId="{6677FE4D-4899-4FF9-ABEC-85F2A8CFDA9B}" destId="{AE07961A-920E-4619-AB21-B7C55F9BDB36}" srcOrd="1" destOrd="0" presId="urn:microsoft.com/office/officeart/2005/8/layout/hList1"/>
    <dgm:cxn modelId="{5C0D27B3-26D0-4245-B5BF-3A85F3991D7D}" type="presParOf" srcId="{F7D41BC4-7663-42D1-9898-7E4D9BA16E03}" destId="{B55FF105-68EE-4C14-927E-4C92B4ABF718}" srcOrd="1" destOrd="0" presId="urn:microsoft.com/office/officeart/2005/8/layout/hList1"/>
    <dgm:cxn modelId="{D9F06B1F-F546-4D27-B08C-A7F3E8EDF180}" type="presParOf" srcId="{F7D41BC4-7663-42D1-9898-7E4D9BA16E03}" destId="{C51919A2-4C13-458D-B1BB-71C65DE0A2AE}" srcOrd="2" destOrd="0" presId="urn:microsoft.com/office/officeart/2005/8/layout/hList1"/>
    <dgm:cxn modelId="{CF67A235-46DE-4909-94A0-87C705D04558}" type="presParOf" srcId="{C51919A2-4C13-458D-B1BB-71C65DE0A2AE}" destId="{25FB98E9-D059-4097-B323-EBB82224531E}" srcOrd="0" destOrd="0" presId="urn:microsoft.com/office/officeart/2005/8/layout/hList1"/>
    <dgm:cxn modelId="{8408AD70-BB13-4CDF-AB07-7668AAA000EC}" type="presParOf" srcId="{C51919A2-4C13-458D-B1BB-71C65DE0A2AE}" destId="{12435576-0E7C-413A-899D-248E6D33CC20}" srcOrd="1" destOrd="0" presId="urn:microsoft.com/office/officeart/2005/8/layout/hList1"/>
    <dgm:cxn modelId="{0B7852A7-07F3-411D-8880-BA1E24D9A4DF}" type="presParOf" srcId="{F7D41BC4-7663-42D1-9898-7E4D9BA16E03}" destId="{24AFAAC5-172E-4CE8-B48B-E4B5D1403A7B}" srcOrd="3" destOrd="0" presId="urn:microsoft.com/office/officeart/2005/8/layout/hList1"/>
    <dgm:cxn modelId="{3C065A85-C77D-4F96-A4B2-B230CA05BBA4}" type="presParOf" srcId="{F7D41BC4-7663-42D1-9898-7E4D9BA16E03}" destId="{2B98F7E3-C659-4EEF-B658-33BC4F45E13E}" srcOrd="4" destOrd="0" presId="urn:microsoft.com/office/officeart/2005/8/layout/hList1"/>
    <dgm:cxn modelId="{B0DF4101-523F-4167-9B41-D088DC4FDD29}" type="presParOf" srcId="{2B98F7E3-C659-4EEF-B658-33BC4F45E13E}" destId="{63FB3760-8523-4E42-AE36-97E64D6615A3}" srcOrd="0" destOrd="0" presId="urn:microsoft.com/office/officeart/2005/8/layout/hList1"/>
    <dgm:cxn modelId="{9FC4D631-424C-426A-B619-C1B99FE0C423}" type="presParOf" srcId="{2B98F7E3-C659-4EEF-B658-33BC4F45E13E}" destId="{A7F68BCB-A5CF-4F63-BB51-6FCB08B30C7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9C4D40-ACFC-4025-8065-2730F18D30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2785314-2FA8-4898-B1B9-39F530EFE848}">
      <dgm:prSet/>
      <dgm:spPr/>
      <dgm:t>
        <a:bodyPr/>
        <a:lstStyle/>
        <a:p>
          <a:pPr rtl="0"/>
          <a:r>
            <a:rPr lang="en-GB" dirty="0"/>
            <a:t>4 possible relationships between substance misuse and violence in MDOs</a:t>
          </a:r>
        </a:p>
      </dgm:t>
    </dgm:pt>
    <dgm:pt modelId="{DDE5F5D1-C315-4B35-81A2-060046997332}" type="parTrans" cxnId="{03997E95-5539-498F-925D-5005E0037EEF}">
      <dgm:prSet/>
      <dgm:spPr/>
      <dgm:t>
        <a:bodyPr/>
        <a:lstStyle/>
        <a:p>
          <a:endParaRPr lang="en-GB"/>
        </a:p>
      </dgm:t>
    </dgm:pt>
    <dgm:pt modelId="{8E5535CE-A7C2-4DB9-BF93-98269504EC45}" type="sibTrans" cxnId="{03997E95-5539-498F-925D-5005E0037EEF}">
      <dgm:prSet/>
      <dgm:spPr/>
      <dgm:t>
        <a:bodyPr/>
        <a:lstStyle/>
        <a:p>
          <a:endParaRPr lang="en-GB"/>
        </a:p>
      </dgm:t>
    </dgm:pt>
    <dgm:pt modelId="{A57BC7A1-2B7D-40FC-AD9C-92074D38D5B0}">
      <dgm:prSet/>
      <dgm:spPr/>
      <dgm:t>
        <a:bodyPr/>
        <a:lstStyle/>
        <a:p>
          <a:pPr rtl="0"/>
          <a:r>
            <a:rPr lang="en-GB" dirty="0"/>
            <a:t>Intoxication leads directly to violence</a:t>
          </a:r>
        </a:p>
      </dgm:t>
    </dgm:pt>
    <dgm:pt modelId="{ADF367CD-F05A-4203-9470-57BEABE466E4}" type="parTrans" cxnId="{02B41A74-B0C6-4CD3-A7E7-2E6579316AE8}">
      <dgm:prSet/>
      <dgm:spPr/>
      <dgm:t>
        <a:bodyPr/>
        <a:lstStyle/>
        <a:p>
          <a:endParaRPr lang="en-GB"/>
        </a:p>
      </dgm:t>
    </dgm:pt>
    <dgm:pt modelId="{C0F91575-E05E-49FF-B653-B348AEA0408D}" type="sibTrans" cxnId="{02B41A74-B0C6-4CD3-A7E7-2E6579316AE8}">
      <dgm:prSet/>
      <dgm:spPr/>
      <dgm:t>
        <a:bodyPr/>
        <a:lstStyle/>
        <a:p>
          <a:endParaRPr lang="en-GB"/>
        </a:p>
      </dgm:t>
    </dgm:pt>
    <dgm:pt modelId="{EF45E4DD-790F-476A-8119-916D3B62C202}">
      <dgm:prSet/>
      <dgm:spPr/>
      <dgm:t>
        <a:bodyPr/>
        <a:lstStyle/>
        <a:p>
          <a:pPr rtl="0"/>
          <a:r>
            <a:rPr lang="en-GB" dirty="0"/>
            <a:t>Substance misuse leads to symptoms which leads to violence</a:t>
          </a:r>
        </a:p>
      </dgm:t>
    </dgm:pt>
    <dgm:pt modelId="{EBD4C5A0-48EA-46F3-8678-03D127C6EEE5}" type="parTrans" cxnId="{9CA54E7F-7F19-44E5-9536-E5A1E620D1D2}">
      <dgm:prSet/>
      <dgm:spPr/>
      <dgm:t>
        <a:bodyPr/>
        <a:lstStyle/>
        <a:p>
          <a:endParaRPr lang="en-GB"/>
        </a:p>
      </dgm:t>
    </dgm:pt>
    <dgm:pt modelId="{E29603A7-BE2D-476F-AE41-500BDA12EA0F}" type="sibTrans" cxnId="{9CA54E7F-7F19-44E5-9536-E5A1E620D1D2}">
      <dgm:prSet/>
      <dgm:spPr/>
      <dgm:t>
        <a:bodyPr/>
        <a:lstStyle/>
        <a:p>
          <a:endParaRPr lang="en-GB"/>
        </a:p>
      </dgm:t>
    </dgm:pt>
    <dgm:pt modelId="{80DCED10-0E9D-43EF-84E4-5C7B797440E6}">
      <dgm:prSet/>
      <dgm:spPr/>
      <dgm:t>
        <a:bodyPr/>
        <a:lstStyle/>
        <a:p>
          <a:pPr rtl="0"/>
          <a:r>
            <a:rPr lang="en-GB" dirty="0"/>
            <a:t>Substance misuse and violence linked through other characteristics</a:t>
          </a:r>
        </a:p>
      </dgm:t>
    </dgm:pt>
    <dgm:pt modelId="{8245D7CB-4BC6-44BE-823E-852B2A53418A}" type="parTrans" cxnId="{2DA740E4-6179-4F34-BA7C-250EB63FB98C}">
      <dgm:prSet/>
      <dgm:spPr/>
      <dgm:t>
        <a:bodyPr/>
        <a:lstStyle/>
        <a:p>
          <a:endParaRPr lang="en-GB"/>
        </a:p>
      </dgm:t>
    </dgm:pt>
    <dgm:pt modelId="{9B1FA187-F6B9-4A9C-8B2D-F55B297631EF}" type="sibTrans" cxnId="{2DA740E4-6179-4F34-BA7C-250EB63FB98C}">
      <dgm:prSet/>
      <dgm:spPr/>
      <dgm:t>
        <a:bodyPr/>
        <a:lstStyle/>
        <a:p>
          <a:endParaRPr lang="en-GB"/>
        </a:p>
      </dgm:t>
    </dgm:pt>
    <dgm:pt modelId="{9E025D4D-AA9F-44BC-8FBB-3D75168B7C8B}">
      <dgm:prSet/>
      <dgm:spPr/>
      <dgm:t>
        <a:bodyPr/>
        <a:lstStyle/>
        <a:p>
          <a:pPr rtl="0"/>
          <a:r>
            <a:rPr lang="en-GB" dirty="0"/>
            <a:t>Substance misuse leads to socio-economic environment where violence more likely</a:t>
          </a:r>
        </a:p>
      </dgm:t>
    </dgm:pt>
    <dgm:pt modelId="{26250C73-47B5-4A6D-96D6-12A3B433F1A7}" type="parTrans" cxnId="{477E41DB-F8C7-42FC-8602-8645E44A3938}">
      <dgm:prSet/>
      <dgm:spPr/>
      <dgm:t>
        <a:bodyPr/>
        <a:lstStyle/>
        <a:p>
          <a:endParaRPr lang="en-GB"/>
        </a:p>
      </dgm:t>
    </dgm:pt>
    <dgm:pt modelId="{39208710-4E8C-4C51-859D-56EA8D574A49}" type="sibTrans" cxnId="{477E41DB-F8C7-42FC-8602-8645E44A3938}">
      <dgm:prSet/>
      <dgm:spPr/>
      <dgm:t>
        <a:bodyPr/>
        <a:lstStyle/>
        <a:p>
          <a:endParaRPr lang="en-GB"/>
        </a:p>
      </dgm:t>
    </dgm:pt>
    <dgm:pt modelId="{86334E18-1FE1-4CCA-A01E-ED46040B573F}">
      <dgm:prSet/>
      <dgm:spPr/>
      <dgm:t>
        <a:bodyPr/>
        <a:lstStyle/>
        <a:p>
          <a:pPr rtl="0"/>
          <a:r>
            <a:rPr lang="en-GB" dirty="0"/>
            <a:t>Investigate role of drugs / alcohol in specific episodes of violence</a:t>
          </a:r>
        </a:p>
      </dgm:t>
    </dgm:pt>
    <dgm:pt modelId="{FC6C28EA-114F-4D87-BB33-5940D3451B40}" type="parTrans" cxnId="{292D85A4-FCB1-44A5-B1BD-53F9BC4DCFA4}">
      <dgm:prSet/>
      <dgm:spPr/>
      <dgm:t>
        <a:bodyPr/>
        <a:lstStyle/>
        <a:p>
          <a:endParaRPr lang="en-GB"/>
        </a:p>
      </dgm:t>
    </dgm:pt>
    <dgm:pt modelId="{455F364A-7E82-4402-AF94-3DC2BFF7569C}" type="sibTrans" cxnId="{292D85A4-FCB1-44A5-B1BD-53F9BC4DCFA4}">
      <dgm:prSet/>
      <dgm:spPr/>
      <dgm:t>
        <a:bodyPr/>
        <a:lstStyle/>
        <a:p>
          <a:endParaRPr lang="en-GB"/>
        </a:p>
      </dgm:t>
    </dgm:pt>
    <dgm:pt modelId="{FA73AB1A-3E17-47F9-BA5A-BC939A797F7D}" type="pres">
      <dgm:prSet presAssocID="{009C4D40-ACFC-4025-8065-2730F18D3059}" presName="Name0" presStyleCnt="0">
        <dgm:presLayoutVars>
          <dgm:dir/>
          <dgm:animLvl val="lvl"/>
          <dgm:resizeHandles val="exact"/>
        </dgm:presLayoutVars>
      </dgm:prSet>
      <dgm:spPr/>
    </dgm:pt>
    <dgm:pt modelId="{123E9E42-FBD8-4E9F-B915-2A2DA7B77F83}" type="pres">
      <dgm:prSet presAssocID="{E2785314-2FA8-4898-B1B9-39F530EFE848}" presName="linNode" presStyleCnt="0"/>
      <dgm:spPr/>
    </dgm:pt>
    <dgm:pt modelId="{13F77591-1423-4A1F-903D-CC282F08FF1F}" type="pres">
      <dgm:prSet presAssocID="{E2785314-2FA8-4898-B1B9-39F530EFE848}" presName="parentText" presStyleLbl="node1" presStyleIdx="0" presStyleCnt="2">
        <dgm:presLayoutVars>
          <dgm:chMax val="1"/>
          <dgm:bulletEnabled val="1"/>
        </dgm:presLayoutVars>
      </dgm:prSet>
      <dgm:spPr/>
    </dgm:pt>
    <dgm:pt modelId="{E9662C6B-8D31-4C50-88C2-155E0D66F67C}" type="pres">
      <dgm:prSet presAssocID="{E2785314-2FA8-4898-B1B9-39F530EFE848}" presName="descendantText" presStyleLbl="alignAccFollowNode1" presStyleIdx="0" presStyleCnt="1">
        <dgm:presLayoutVars>
          <dgm:bulletEnabled val="1"/>
        </dgm:presLayoutVars>
      </dgm:prSet>
      <dgm:spPr/>
    </dgm:pt>
    <dgm:pt modelId="{C8541B47-6904-4621-AFC9-E0E6EB310D66}" type="pres">
      <dgm:prSet presAssocID="{8E5535CE-A7C2-4DB9-BF93-98269504EC45}" presName="sp" presStyleCnt="0"/>
      <dgm:spPr/>
    </dgm:pt>
    <dgm:pt modelId="{EEDF03DC-7DF8-4249-8400-A080B087CA94}" type="pres">
      <dgm:prSet presAssocID="{86334E18-1FE1-4CCA-A01E-ED46040B573F}" presName="linNode" presStyleCnt="0"/>
      <dgm:spPr/>
    </dgm:pt>
    <dgm:pt modelId="{B975485D-16F9-4BD6-AA85-5E210950CB0A}" type="pres">
      <dgm:prSet presAssocID="{86334E18-1FE1-4CCA-A01E-ED46040B573F}" presName="parentText" presStyleLbl="node1" presStyleIdx="1" presStyleCnt="2" custScaleX="277778" custScaleY="30794">
        <dgm:presLayoutVars>
          <dgm:chMax val="1"/>
          <dgm:bulletEnabled val="1"/>
        </dgm:presLayoutVars>
      </dgm:prSet>
      <dgm:spPr/>
    </dgm:pt>
  </dgm:ptLst>
  <dgm:cxnLst>
    <dgm:cxn modelId="{AAE7EE67-87EC-4430-8368-8E0698395188}" type="presOf" srcId="{9E025D4D-AA9F-44BC-8FBB-3D75168B7C8B}" destId="{E9662C6B-8D31-4C50-88C2-155E0D66F67C}" srcOrd="0" destOrd="3" presId="urn:microsoft.com/office/officeart/2005/8/layout/vList5"/>
    <dgm:cxn modelId="{C1B30450-09BE-449F-9E52-D600EE014971}" type="presOf" srcId="{EF45E4DD-790F-476A-8119-916D3B62C202}" destId="{E9662C6B-8D31-4C50-88C2-155E0D66F67C}" srcOrd="0" destOrd="1" presId="urn:microsoft.com/office/officeart/2005/8/layout/vList5"/>
    <dgm:cxn modelId="{02B41A74-B0C6-4CD3-A7E7-2E6579316AE8}" srcId="{E2785314-2FA8-4898-B1B9-39F530EFE848}" destId="{A57BC7A1-2B7D-40FC-AD9C-92074D38D5B0}" srcOrd="0" destOrd="0" parTransId="{ADF367CD-F05A-4203-9470-57BEABE466E4}" sibTransId="{C0F91575-E05E-49FF-B653-B348AEA0408D}"/>
    <dgm:cxn modelId="{6C103E7A-D04F-4884-B53A-45089F834F80}" type="presOf" srcId="{E2785314-2FA8-4898-B1B9-39F530EFE848}" destId="{13F77591-1423-4A1F-903D-CC282F08FF1F}" srcOrd="0" destOrd="0" presId="urn:microsoft.com/office/officeart/2005/8/layout/vList5"/>
    <dgm:cxn modelId="{27A14F7D-4C5C-4EFF-AB6E-A18DBBC2AB04}" type="presOf" srcId="{80DCED10-0E9D-43EF-84E4-5C7B797440E6}" destId="{E9662C6B-8D31-4C50-88C2-155E0D66F67C}" srcOrd="0" destOrd="2" presId="urn:microsoft.com/office/officeart/2005/8/layout/vList5"/>
    <dgm:cxn modelId="{9CA54E7F-7F19-44E5-9536-E5A1E620D1D2}" srcId="{E2785314-2FA8-4898-B1B9-39F530EFE848}" destId="{EF45E4DD-790F-476A-8119-916D3B62C202}" srcOrd="1" destOrd="0" parTransId="{EBD4C5A0-48EA-46F3-8678-03D127C6EEE5}" sibTransId="{E29603A7-BE2D-476F-AE41-500BDA12EA0F}"/>
    <dgm:cxn modelId="{03997E95-5539-498F-925D-5005E0037EEF}" srcId="{009C4D40-ACFC-4025-8065-2730F18D3059}" destId="{E2785314-2FA8-4898-B1B9-39F530EFE848}" srcOrd="0" destOrd="0" parTransId="{DDE5F5D1-C315-4B35-81A2-060046997332}" sibTransId="{8E5535CE-A7C2-4DB9-BF93-98269504EC45}"/>
    <dgm:cxn modelId="{292D85A4-FCB1-44A5-B1BD-53F9BC4DCFA4}" srcId="{009C4D40-ACFC-4025-8065-2730F18D3059}" destId="{86334E18-1FE1-4CCA-A01E-ED46040B573F}" srcOrd="1" destOrd="0" parTransId="{FC6C28EA-114F-4D87-BB33-5940D3451B40}" sibTransId="{455F364A-7E82-4402-AF94-3DC2BFF7569C}"/>
    <dgm:cxn modelId="{D1C830D0-7B14-46C4-A22D-A5B9E50345A7}" type="presOf" srcId="{009C4D40-ACFC-4025-8065-2730F18D3059}" destId="{FA73AB1A-3E17-47F9-BA5A-BC939A797F7D}" srcOrd="0" destOrd="0" presId="urn:microsoft.com/office/officeart/2005/8/layout/vList5"/>
    <dgm:cxn modelId="{F05F11D2-7322-4EA0-9ED7-9E662B11BD17}" type="presOf" srcId="{A57BC7A1-2B7D-40FC-AD9C-92074D38D5B0}" destId="{E9662C6B-8D31-4C50-88C2-155E0D66F67C}" srcOrd="0" destOrd="0" presId="urn:microsoft.com/office/officeart/2005/8/layout/vList5"/>
    <dgm:cxn modelId="{477E41DB-F8C7-42FC-8602-8645E44A3938}" srcId="{E2785314-2FA8-4898-B1B9-39F530EFE848}" destId="{9E025D4D-AA9F-44BC-8FBB-3D75168B7C8B}" srcOrd="3" destOrd="0" parTransId="{26250C73-47B5-4A6D-96D6-12A3B433F1A7}" sibTransId="{39208710-4E8C-4C51-859D-56EA8D574A49}"/>
    <dgm:cxn modelId="{2DA740E4-6179-4F34-BA7C-250EB63FB98C}" srcId="{E2785314-2FA8-4898-B1B9-39F530EFE848}" destId="{80DCED10-0E9D-43EF-84E4-5C7B797440E6}" srcOrd="2" destOrd="0" parTransId="{8245D7CB-4BC6-44BE-823E-852B2A53418A}" sibTransId="{9B1FA187-F6B9-4A9C-8B2D-F55B297631EF}"/>
    <dgm:cxn modelId="{C6DA10E8-C252-4366-BEC1-CD98BB691110}" type="presOf" srcId="{86334E18-1FE1-4CCA-A01E-ED46040B573F}" destId="{B975485D-16F9-4BD6-AA85-5E210950CB0A}" srcOrd="0" destOrd="0" presId="urn:microsoft.com/office/officeart/2005/8/layout/vList5"/>
    <dgm:cxn modelId="{C3635C03-AFB8-47B8-90F7-A2DFA6E0CC96}" type="presParOf" srcId="{FA73AB1A-3E17-47F9-BA5A-BC939A797F7D}" destId="{123E9E42-FBD8-4E9F-B915-2A2DA7B77F83}" srcOrd="0" destOrd="0" presId="urn:microsoft.com/office/officeart/2005/8/layout/vList5"/>
    <dgm:cxn modelId="{C293E2AF-9E2C-451E-BB03-D53D7788DE30}" type="presParOf" srcId="{123E9E42-FBD8-4E9F-B915-2A2DA7B77F83}" destId="{13F77591-1423-4A1F-903D-CC282F08FF1F}" srcOrd="0" destOrd="0" presId="urn:microsoft.com/office/officeart/2005/8/layout/vList5"/>
    <dgm:cxn modelId="{44A4445B-CB76-41D3-B760-502C8FE34251}" type="presParOf" srcId="{123E9E42-FBD8-4E9F-B915-2A2DA7B77F83}" destId="{E9662C6B-8D31-4C50-88C2-155E0D66F67C}" srcOrd="1" destOrd="0" presId="urn:microsoft.com/office/officeart/2005/8/layout/vList5"/>
    <dgm:cxn modelId="{2BC19E0B-DDE7-4ACE-8228-105D75CD1E48}" type="presParOf" srcId="{FA73AB1A-3E17-47F9-BA5A-BC939A797F7D}" destId="{C8541B47-6904-4621-AFC9-E0E6EB310D66}" srcOrd="1" destOrd="0" presId="urn:microsoft.com/office/officeart/2005/8/layout/vList5"/>
    <dgm:cxn modelId="{BDA16C16-10BE-44DA-BF48-80D4A301FA53}" type="presParOf" srcId="{FA73AB1A-3E17-47F9-BA5A-BC939A797F7D}" destId="{EEDF03DC-7DF8-4249-8400-A080B087CA94}" srcOrd="2" destOrd="0" presId="urn:microsoft.com/office/officeart/2005/8/layout/vList5"/>
    <dgm:cxn modelId="{B7110480-0FFF-4964-96DC-1642F9FA4F51}" type="presParOf" srcId="{EEDF03DC-7DF8-4249-8400-A080B087CA94}" destId="{B975485D-16F9-4BD6-AA85-5E210950CB0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DEDBBA-CF08-4931-8E49-48506A8DBAB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7D83D928-9E17-4929-A851-A39AE95AE94B}">
      <dgm:prSet/>
      <dgm:spPr/>
      <dgm:t>
        <a:bodyPr/>
        <a:lstStyle/>
        <a:p>
          <a:pPr rtl="0"/>
          <a:r>
            <a:rPr lang="en-GB" dirty="0"/>
            <a:t>Problem</a:t>
          </a:r>
        </a:p>
      </dgm:t>
    </dgm:pt>
    <dgm:pt modelId="{7027173C-37EB-4579-9362-0A80BF767E47}" type="parTrans" cxnId="{D634052E-4F0F-430B-942E-9BCA4A854253}">
      <dgm:prSet/>
      <dgm:spPr/>
      <dgm:t>
        <a:bodyPr/>
        <a:lstStyle/>
        <a:p>
          <a:endParaRPr lang="en-GB"/>
        </a:p>
      </dgm:t>
    </dgm:pt>
    <dgm:pt modelId="{926FEBEF-7801-4345-A93F-7071745FCDB2}" type="sibTrans" cxnId="{D634052E-4F0F-430B-942E-9BCA4A854253}">
      <dgm:prSet/>
      <dgm:spPr/>
      <dgm:t>
        <a:bodyPr/>
        <a:lstStyle/>
        <a:p>
          <a:endParaRPr lang="en-GB"/>
        </a:p>
      </dgm:t>
    </dgm:pt>
    <dgm:pt modelId="{1CEF8F60-84E3-418B-987B-07623BB3743C}">
      <dgm:prSet/>
      <dgm:spPr/>
      <dgm:t>
        <a:bodyPr/>
        <a:lstStyle/>
        <a:p>
          <a:pPr rtl="0"/>
          <a:r>
            <a:rPr lang="en-GB" dirty="0"/>
            <a:t>Predisposing factors</a:t>
          </a:r>
        </a:p>
      </dgm:t>
    </dgm:pt>
    <dgm:pt modelId="{AF19FC95-C1B3-4085-AC52-CF99284AD8F3}" type="parTrans" cxnId="{8931E116-71ED-4F5C-8EC1-54B2B54BE305}">
      <dgm:prSet/>
      <dgm:spPr/>
      <dgm:t>
        <a:bodyPr/>
        <a:lstStyle/>
        <a:p>
          <a:endParaRPr lang="en-GB"/>
        </a:p>
      </dgm:t>
    </dgm:pt>
    <dgm:pt modelId="{3EE03B95-B1D1-4C0E-80F4-EDA8C2BCAE06}" type="sibTrans" cxnId="{8931E116-71ED-4F5C-8EC1-54B2B54BE305}">
      <dgm:prSet/>
      <dgm:spPr/>
      <dgm:t>
        <a:bodyPr/>
        <a:lstStyle/>
        <a:p>
          <a:endParaRPr lang="en-GB"/>
        </a:p>
      </dgm:t>
    </dgm:pt>
    <dgm:pt modelId="{50685FE6-2874-4A84-8405-5A0A6449A46C}">
      <dgm:prSet/>
      <dgm:spPr/>
      <dgm:t>
        <a:bodyPr/>
        <a:lstStyle/>
        <a:p>
          <a:pPr rtl="0"/>
          <a:r>
            <a:rPr lang="en-GB" dirty="0"/>
            <a:t>Precipitating factors</a:t>
          </a:r>
        </a:p>
      </dgm:t>
    </dgm:pt>
    <dgm:pt modelId="{0A43FA8F-A628-4206-ACF4-45A70997DDE4}" type="parTrans" cxnId="{0F6AE438-8F6D-4654-A1C7-3921A892A7D7}">
      <dgm:prSet/>
      <dgm:spPr/>
      <dgm:t>
        <a:bodyPr/>
        <a:lstStyle/>
        <a:p>
          <a:endParaRPr lang="en-GB"/>
        </a:p>
      </dgm:t>
    </dgm:pt>
    <dgm:pt modelId="{169672F7-55EA-4FFE-8A23-C6675D6386A5}" type="sibTrans" cxnId="{0F6AE438-8F6D-4654-A1C7-3921A892A7D7}">
      <dgm:prSet/>
      <dgm:spPr/>
      <dgm:t>
        <a:bodyPr/>
        <a:lstStyle/>
        <a:p>
          <a:endParaRPr lang="en-GB"/>
        </a:p>
      </dgm:t>
    </dgm:pt>
    <dgm:pt modelId="{644B2924-3E1D-4429-B760-52C64FD89E6A}">
      <dgm:prSet/>
      <dgm:spPr/>
      <dgm:t>
        <a:bodyPr/>
        <a:lstStyle/>
        <a:p>
          <a:pPr rtl="0"/>
          <a:r>
            <a:rPr lang="en-GB" dirty="0"/>
            <a:t>Perpetuating factors</a:t>
          </a:r>
        </a:p>
      </dgm:t>
    </dgm:pt>
    <dgm:pt modelId="{D55962CE-F8AD-49E9-A3BB-72F33BD82685}" type="parTrans" cxnId="{53CC0EC7-6874-4232-8BB7-8E04485D2336}">
      <dgm:prSet/>
      <dgm:spPr/>
      <dgm:t>
        <a:bodyPr/>
        <a:lstStyle/>
        <a:p>
          <a:endParaRPr lang="en-GB"/>
        </a:p>
      </dgm:t>
    </dgm:pt>
    <dgm:pt modelId="{E264E226-EEBE-48B6-9A4F-9841160E15D0}" type="sibTrans" cxnId="{53CC0EC7-6874-4232-8BB7-8E04485D2336}">
      <dgm:prSet/>
      <dgm:spPr/>
      <dgm:t>
        <a:bodyPr/>
        <a:lstStyle/>
        <a:p>
          <a:endParaRPr lang="en-GB"/>
        </a:p>
      </dgm:t>
    </dgm:pt>
    <dgm:pt modelId="{A9EC70C5-31FA-49E3-AF36-91A58834ABE7}">
      <dgm:prSet/>
      <dgm:spPr/>
      <dgm:t>
        <a:bodyPr/>
        <a:lstStyle/>
        <a:p>
          <a:pPr rtl="0"/>
          <a:r>
            <a:rPr lang="en-GB" dirty="0"/>
            <a:t>Protective factors</a:t>
          </a:r>
        </a:p>
      </dgm:t>
    </dgm:pt>
    <dgm:pt modelId="{0D7EBF6B-901A-4100-BC63-71AF97663D8D}" type="parTrans" cxnId="{6482DFF4-C35E-45EC-BFC2-93B53A77DCAB}">
      <dgm:prSet/>
      <dgm:spPr/>
      <dgm:t>
        <a:bodyPr/>
        <a:lstStyle/>
        <a:p>
          <a:endParaRPr lang="en-GB"/>
        </a:p>
      </dgm:t>
    </dgm:pt>
    <dgm:pt modelId="{9CC4618F-3D84-49C1-BB54-79BD0486E92A}" type="sibTrans" cxnId="{6482DFF4-C35E-45EC-BFC2-93B53A77DCAB}">
      <dgm:prSet/>
      <dgm:spPr/>
      <dgm:t>
        <a:bodyPr/>
        <a:lstStyle/>
        <a:p>
          <a:endParaRPr lang="en-GB"/>
        </a:p>
      </dgm:t>
    </dgm:pt>
    <dgm:pt modelId="{CC8B1CE2-90BB-41B9-9AA3-E62EB51EEFFA}" type="pres">
      <dgm:prSet presAssocID="{23DEDBBA-CF08-4931-8E49-48506A8DBABF}" presName="diagram" presStyleCnt="0">
        <dgm:presLayoutVars>
          <dgm:chMax val="1"/>
          <dgm:dir/>
          <dgm:animLvl val="ctr"/>
          <dgm:resizeHandles val="exact"/>
        </dgm:presLayoutVars>
      </dgm:prSet>
      <dgm:spPr/>
    </dgm:pt>
    <dgm:pt modelId="{76C5C665-B94F-4B2E-9DA3-380C1BE0C058}" type="pres">
      <dgm:prSet presAssocID="{23DEDBBA-CF08-4931-8E49-48506A8DBABF}" presName="matrix" presStyleCnt="0"/>
      <dgm:spPr/>
    </dgm:pt>
    <dgm:pt modelId="{FEFF6BC2-7EB8-4D89-B8AE-3BF6AEB5363A}" type="pres">
      <dgm:prSet presAssocID="{23DEDBBA-CF08-4931-8E49-48506A8DBABF}" presName="tile1" presStyleLbl="node1" presStyleIdx="0" presStyleCnt="4" custLinFactNeighborX="251" custLinFactNeighborY="-5100"/>
      <dgm:spPr/>
    </dgm:pt>
    <dgm:pt modelId="{9DBFF927-7597-4B3F-AFAA-2EC95F76A23F}" type="pres">
      <dgm:prSet presAssocID="{23DEDBBA-CF08-4931-8E49-48506A8DBABF}" presName="tile1text" presStyleLbl="node1" presStyleIdx="0" presStyleCnt="4">
        <dgm:presLayoutVars>
          <dgm:chMax val="0"/>
          <dgm:chPref val="0"/>
          <dgm:bulletEnabled val="1"/>
        </dgm:presLayoutVars>
      </dgm:prSet>
      <dgm:spPr/>
    </dgm:pt>
    <dgm:pt modelId="{BE35559F-CE22-41D2-A11F-B8926560C04A}" type="pres">
      <dgm:prSet presAssocID="{23DEDBBA-CF08-4931-8E49-48506A8DBABF}" presName="tile2" presStyleLbl="node1" presStyleIdx="1" presStyleCnt="4"/>
      <dgm:spPr/>
    </dgm:pt>
    <dgm:pt modelId="{9CEA5E78-D36A-4278-84F0-A9B6831CDB0C}" type="pres">
      <dgm:prSet presAssocID="{23DEDBBA-CF08-4931-8E49-48506A8DBABF}" presName="tile2text" presStyleLbl="node1" presStyleIdx="1" presStyleCnt="4">
        <dgm:presLayoutVars>
          <dgm:chMax val="0"/>
          <dgm:chPref val="0"/>
          <dgm:bulletEnabled val="1"/>
        </dgm:presLayoutVars>
      </dgm:prSet>
      <dgm:spPr/>
    </dgm:pt>
    <dgm:pt modelId="{B76425FC-E4A3-4633-9503-754D97BDE80B}" type="pres">
      <dgm:prSet presAssocID="{23DEDBBA-CF08-4931-8E49-48506A8DBABF}" presName="tile3" presStyleLbl="node1" presStyleIdx="2" presStyleCnt="4"/>
      <dgm:spPr/>
    </dgm:pt>
    <dgm:pt modelId="{55929C2C-382F-4D61-8426-92F20C331E4C}" type="pres">
      <dgm:prSet presAssocID="{23DEDBBA-CF08-4931-8E49-48506A8DBABF}" presName="tile3text" presStyleLbl="node1" presStyleIdx="2" presStyleCnt="4">
        <dgm:presLayoutVars>
          <dgm:chMax val="0"/>
          <dgm:chPref val="0"/>
          <dgm:bulletEnabled val="1"/>
        </dgm:presLayoutVars>
      </dgm:prSet>
      <dgm:spPr/>
    </dgm:pt>
    <dgm:pt modelId="{8357A3EB-1BC6-4BDB-8A5E-B2A68183BC35}" type="pres">
      <dgm:prSet presAssocID="{23DEDBBA-CF08-4931-8E49-48506A8DBABF}" presName="tile4" presStyleLbl="node1" presStyleIdx="3" presStyleCnt="4"/>
      <dgm:spPr/>
    </dgm:pt>
    <dgm:pt modelId="{79B9AC1D-4E51-450F-8217-63F6209E0C04}" type="pres">
      <dgm:prSet presAssocID="{23DEDBBA-CF08-4931-8E49-48506A8DBABF}" presName="tile4text" presStyleLbl="node1" presStyleIdx="3" presStyleCnt="4">
        <dgm:presLayoutVars>
          <dgm:chMax val="0"/>
          <dgm:chPref val="0"/>
          <dgm:bulletEnabled val="1"/>
        </dgm:presLayoutVars>
      </dgm:prSet>
      <dgm:spPr/>
    </dgm:pt>
    <dgm:pt modelId="{58E3C4D0-24D1-4C54-99B4-9E96286B7DA3}" type="pres">
      <dgm:prSet presAssocID="{23DEDBBA-CF08-4931-8E49-48506A8DBABF}" presName="centerTile" presStyleLbl="fgShp" presStyleIdx="0" presStyleCnt="1">
        <dgm:presLayoutVars>
          <dgm:chMax val="0"/>
          <dgm:chPref val="0"/>
        </dgm:presLayoutVars>
      </dgm:prSet>
      <dgm:spPr/>
    </dgm:pt>
  </dgm:ptLst>
  <dgm:cxnLst>
    <dgm:cxn modelId="{8931E116-71ED-4F5C-8EC1-54B2B54BE305}" srcId="{7D83D928-9E17-4929-A851-A39AE95AE94B}" destId="{1CEF8F60-84E3-418B-987B-07623BB3743C}" srcOrd="0" destOrd="0" parTransId="{AF19FC95-C1B3-4085-AC52-CF99284AD8F3}" sibTransId="{3EE03B95-B1D1-4C0E-80F4-EDA8C2BCAE06}"/>
    <dgm:cxn modelId="{E90D8D19-3061-4BA6-97F9-7AA9FFA98054}" type="presOf" srcId="{7D83D928-9E17-4929-A851-A39AE95AE94B}" destId="{58E3C4D0-24D1-4C54-99B4-9E96286B7DA3}" srcOrd="0" destOrd="0" presId="urn:microsoft.com/office/officeart/2005/8/layout/matrix1"/>
    <dgm:cxn modelId="{077CFA1A-96C8-425A-BB3A-C81B96C4EDF3}" type="presOf" srcId="{1CEF8F60-84E3-418B-987B-07623BB3743C}" destId="{FEFF6BC2-7EB8-4D89-B8AE-3BF6AEB5363A}" srcOrd="0" destOrd="0" presId="urn:microsoft.com/office/officeart/2005/8/layout/matrix1"/>
    <dgm:cxn modelId="{6A79991F-CA76-4DC5-BB5F-69D441EBCFD0}" type="presOf" srcId="{A9EC70C5-31FA-49E3-AF36-91A58834ABE7}" destId="{79B9AC1D-4E51-450F-8217-63F6209E0C04}" srcOrd="1" destOrd="0" presId="urn:microsoft.com/office/officeart/2005/8/layout/matrix1"/>
    <dgm:cxn modelId="{2AA59427-A441-4DFD-9CD9-162968CCD33E}" type="presOf" srcId="{50685FE6-2874-4A84-8405-5A0A6449A46C}" destId="{9CEA5E78-D36A-4278-84F0-A9B6831CDB0C}" srcOrd="1" destOrd="0" presId="urn:microsoft.com/office/officeart/2005/8/layout/matrix1"/>
    <dgm:cxn modelId="{D634052E-4F0F-430B-942E-9BCA4A854253}" srcId="{23DEDBBA-CF08-4931-8E49-48506A8DBABF}" destId="{7D83D928-9E17-4929-A851-A39AE95AE94B}" srcOrd="0" destOrd="0" parTransId="{7027173C-37EB-4579-9362-0A80BF767E47}" sibTransId="{926FEBEF-7801-4345-A93F-7071745FCDB2}"/>
    <dgm:cxn modelId="{0F6AE438-8F6D-4654-A1C7-3921A892A7D7}" srcId="{7D83D928-9E17-4929-A851-A39AE95AE94B}" destId="{50685FE6-2874-4A84-8405-5A0A6449A46C}" srcOrd="1" destOrd="0" parTransId="{0A43FA8F-A628-4206-ACF4-45A70997DDE4}" sibTransId="{169672F7-55EA-4FFE-8A23-C6675D6386A5}"/>
    <dgm:cxn modelId="{45D6425B-84BC-4F2D-9784-85F09793C1F2}" type="presOf" srcId="{644B2924-3E1D-4429-B760-52C64FD89E6A}" destId="{55929C2C-382F-4D61-8426-92F20C331E4C}" srcOrd="1" destOrd="0" presId="urn:microsoft.com/office/officeart/2005/8/layout/matrix1"/>
    <dgm:cxn modelId="{6CA9DE50-34E0-46E2-A66C-D1E41FC9BF42}" type="presOf" srcId="{23DEDBBA-CF08-4931-8E49-48506A8DBABF}" destId="{CC8B1CE2-90BB-41B9-9AA3-E62EB51EEFFA}" srcOrd="0" destOrd="0" presId="urn:microsoft.com/office/officeart/2005/8/layout/matrix1"/>
    <dgm:cxn modelId="{E4B4BA72-C9A2-4E17-984A-EDDA621CB6FB}" type="presOf" srcId="{50685FE6-2874-4A84-8405-5A0A6449A46C}" destId="{BE35559F-CE22-41D2-A11F-B8926560C04A}" srcOrd="0" destOrd="0" presId="urn:microsoft.com/office/officeart/2005/8/layout/matrix1"/>
    <dgm:cxn modelId="{1591189A-DC5C-49C4-AB66-C6655D0DD612}" type="presOf" srcId="{A9EC70C5-31FA-49E3-AF36-91A58834ABE7}" destId="{8357A3EB-1BC6-4BDB-8A5E-B2A68183BC35}" srcOrd="0" destOrd="0" presId="urn:microsoft.com/office/officeart/2005/8/layout/matrix1"/>
    <dgm:cxn modelId="{516084C1-D458-4B1E-B589-FDDD78D856E1}" type="presOf" srcId="{1CEF8F60-84E3-418B-987B-07623BB3743C}" destId="{9DBFF927-7597-4B3F-AFAA-2EC95F76A23F}" srcOrd="1" destOrd="0" presId="urn:microsoft.com/office/officeart/2005/8/layout/matrix1"/>
    <dgm:cxn modelId="{53CC0EC7-6874-4232-8BB7-8E04485D2336}" srcId="{7D83D928-9E17-4929-A851-A39AE95AE94B}" destId="{644B2924-3E1D-4429-B760-52C64FD89E6A}" srcOrd="2" destOrd="0" parTransId="{D55962CE-F8AD-49E9-A3BB-72F33BD82685}" sibTransId="{E264E226-EEBE-48B6-9A4F-9841160E15D0}"/>
    <dgm:cxn modelId="{A295B1CD-87E0-48F4-A926-FF4D8117547D}" type="presOf" srcId="{644B2924-3E1D-4429-B760-52C64FD89E6A}" destId="{B76425FC-E4A3-4633-9503-754D97BDE80B}" srcOrd="0" destOrd="0" presId="urn:microsoft.com/office/officeart/2005/8/layout/matrix1"/>
    <dgm:cxn modelId="{6482DFF4-C35E-45EC-BFC2-93B53A77DCAB}" srcId="{7D83D928-9E17-4929-A851-A39AE95AE94B}" destId="{A9EC70C5-31FA-49E3-AF36-91A58834ABE7}" srcOrd="3" destOrd="0" parTransId="{0D7EBF6B-901A-4100-BC63-71AF97663D8D}" sibTransId="{9CC4618F-3D84-49C1-BB54-79BD0486E92A}"/>
    <dgm:cxn modelId="{196CC75E-E34A-4530-822F-70476F19AA1C}" type="presParOf" srcId="{CC8B1CE2-90BB-41B9-9AA3-E62EB51EEFFA}" destId="{76C5C665-B94F-4B2E-9DA3-380C1BE0C058}" srcOrd="0" destOrd="0" presId="urn:microsoft.com/office/officeart/2005/8/layout/matrix1"/>
    <dgm:cxn modelId="{69BE64EA-7CF5-4F79-8688-2D95D50B63BA}" type="presParOf" srcId="{76C5C665-B94F-4B2E-9DA3-380C1BE0C058}" destId="{FEFF6BC2-7EB8-4D89-B8AE-3BF6AEB5363A}" srcOrd="0" destOrd="0" presId="urn:microsoft.com/office/officeart/2005/8/layout/matrix1"/>
    <dgm:cxn modelId="{2E06D618-C399-4348-9C2D-BA99F33A9297}" type="presParOf" srcId="{76C5C665-B94F-4B2E-9DA3-380C1BE0C058}" destId="{9DBFF927-7597-4B3F-AFAA-2EC95F76A23F}" srcOrd="1" destOrd="0" presId="urn:microsoft.com/office/officeart/2005/8/layout/matrix1"/>
    <dgm:cxn modelId="{614BC66A-26AF-4E48-874B-EEF6C201129B}" type="presParOf" srcId="{76C5C665-B94F-4B2E-9DA3-380C1BE0C058}" destId="{BE35559F-CE22-41D2-A11F-B8926560C04A}" srcOrd="2" destOrd="0" presId="urn:microsoft.com/office/officeart/2005/8/layout/matrix1"/>
    <dgm:cxn modelId="{23772228-5470-4D80-AF49-C502739957D1}" type="presParOf" srcId="{76C5C665-B94F-4B2E-9DA3-380C1BE0C058}" destId="{9CEA5E78-D36A-4278-84F0-A9B6831CDB0C}" srcOrd="3" destOrd="0" presId="urn:microsoft.com/office/officeart/2005/8/layout/matrix1"/>
    <dgm:cxn modelId="{802937D4-D0FA-444F-A872-76226D37CA2A}" type="presParOf" srcId="{76C5C665-B94F-4B2E-9DA3-380C1BE0C058}" destId="{B76425FC-E4A3-4633-9503-754D97BDE80B}" srcOrd="4" destOrd="0" presId="urn:microsoft.com/office/officeart/2005/8/layout/matrix1"/>
    <dgm:cxn modelId="{FF0CA551-9AD2-4D2B-AD9D-E05C33BDFA98}" type="presParOf" srcId="{76C5C665-B94F-4B2E-9DA3-380C1BE0C058}" destId="{55929C2C-382F-4D61-8426-92F20C331E4C}" srcOrd="5" destOrd="0" presId="urn:microsoft.com/office/officeart/2005/8/layout/matrix1"/>
    <dgm:cxn modelId="{A45D2947-E871-4BB8-AF74-96F7C4A3AE02}" type="presParOf" srcId="{76C5C665-B94F-4B2E-9DA3-380C1BE0C058}" destId="{8357A3EB-1BC6-4BDB-8A5E-B2A68183BC35}" srcOrd="6" destOrd="0" presId="urn:microsoft.com/office/officeart/2005/8/layout/matrix1"/>
    <dgm:cxn modelId="{4FA142E3-CD54-4466-805E-385D9B8168F1}" type="presParOf" srcId="{76C5C665-B94F-4B2E-9DA3-380C1BE0C058}" destId="{79B9AC1D-4E51-450F-8217-63F6209E0C04}" srcOrd="7" destOrd="0" presId="urn:microsoft.com/office/officeart/2005/8/layout/matrix1"/>
    <dgm:cxn modelId="{864BFF0F-1C74-41E5-94C8-C761630A8EBA}" type="presParOf" srcId="{CC8B1CE2-90BB-41B9-9AA3-E62EB51EEFFA}" destId="{58E3C4D0-24D1-4C54-99B4-9E96286B7DA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58C994-4028-4087-A9A5-76EE14BC9102}" type="doc">
      <dgm:prSet loTypeId="urn:microsoft.com/office/officeart/2005/8/layout/pyramid2" loCatId="list" qsTypeId="urn:microsoft.com/office/officeart/2005/8/quickstyle/simple1" qsCatId="simple" csTypeId="urn:microsoft.com/office/officeart/2005/8/colors/accent1_2" csCatId="accent1"/>
      <dgm:spPr/>
      <dgm:t>
        <a:bodyPr/>
        <a:lstStyle/>
        <a:p>
          <a:endParaRPr lang="en-GB"/>
        </a:p>
      </dgm:t>
    </dgm:pt>
    <dgm:pt modelId="{83B5F930-2FEF-4638-884A-37D44BB28DF1}">
      <dgm:prSet/>
      <dgm:spPr/>
      <dgm:t>
        <a:bodyPr/>
        <a:lstStyle/>
        <a:p>
          <a:pPr rtl="0"/>
          <a:r>
            <a:rPr lang="en-GB" dirty="0"/>
            <a:t>Drivers</a:t>
          </a:r>
        </a:p>
      </dgm:t>
    </dgm:pt>
    <dgm:pt modelId="{AB791E9D-FE09-412B-874F-894DA0EE6A2C}" type="parTrans" cxnId="{E1C1C0B7-9F7A-40D8-AA99-AE0E121285E5}">
      <dgm:prSet/>
      <dgm:spPr/>
      <dgm:t>
        <a:bodyPr/>
        <a:lstStyle/>
        <a:p>
          <a:endParaRPr lang="en-GB"/>
        </a:p>
      </dgm:t>
    </dgm:pt>
    <dgm:pt modelId="{7C721668-8C64-4909-80A7-ED64E71E2F05}" type="sibTrans" cxnId="{E1C1C0B7-9F7A-40D8-AA99-AE0E121285E5}">
      <dgm:prSet/>
      <dgm:spPr/>
      <dgm:t>
        <a:bodyPr/>
        <a:lstStyle/>
        <a:p>
          <a:endParaRPr lang="en-GB"/>
        </a:p>
      </dgm:t>
    </dgm:pt>
    <dgm:pt modelId="{58596475-9CF5-41EA-B0F4-9A55C6A50EC7}">
      <dgm:prSet/>
      <dgm:spPr/>
      <dgm:t>
        <a:bodyPr/>
        <a:lstStyle/>
        <a:p>
          <a:pPr rtl="0"/>
          <a:r>
            <a:rPr lang="en-GB" dirty="0"/>
            <a:t>Disinhibitors</a:t>
          </a:r>
        </a:p>
      </dgm:t>
    </dgm:pt>
    <dgm:pt modelId="{04192585-1CB5-4983-BDF1-2D04AD58F8DC}" type="parTrans" cxnId="{26470815-9BED-4252-A615-0C1F4CAB9C84}">
      <dgm:prSet/>
      <dgm:spPr/>
      <dgm:t>
        <a:bodyPr/>
        <a:lstStyle/>
        <a:p>
          <a:endParaRPr lang="en-GB"/>
        </a:p>
      </dgm:t>
    </dgm:pt>
    <dgm:pt modelId="{00183130-BF0E-4E74-B80C-506E9EA7C7C0}" type="sibTrans" cxnId="{26470815-9BED-4252-A615-0C1F4CAB9C84}">
      <dgm:prSet/>
      <dgm:spPr/>
      <dgm:t>
        <a:bodyPr/>
        <a:lstStyle/>
        <a:p>
          <a:endParaRPr lang="en-GB"/>
        </a:p>
      </dgm:t>
    </dgm:pt>
    <dgm:pt modelId="{FB7BC130-CC61-464B-A420-E9565EB371E5}">
      <dgm:prSet/>
      <dgm:spPr/>
      <dgm:t>
        <a:bodyPr/>
        <a:lstStyle/>
        <a:p>
          <a:pPr rtl="0"/>
          <a:r>
            <a:rPr lang="en-GB" dirty="0"/>
            <a:t>Destabilisers</a:t>
          </a:r>
        </a:p>
      </dgm:t>
    </dgm:pt>
    <dgm:pt modelId="{0137685B-D327-41A8-A372-A68576D038AC}" type="parTrans" cxnId="{BBCED02F-4B03-4A2B-827A-61CB7BDD3896}">
      <dgm:prSet/>
      <dgm:spPr/>
      <dgm:t>
        <a:bodyPr/>
        <a:lstStyle/>
        <a:p>
          <a:endParaRPr lang="en-GB"/>
        </a:p>
      </dgm:t>
    </dgm:pt>
    <dgm:pt modelId="{7C24993C-A82D-4DF3-8F9C-23837B61994D}" type="sibTrans" cxnId="{BBCED02F-4B03-4A2B-827A-61CB7BDD3896}">
      <dgm:prSet/>
      <dgm:spPr/>
      <dgm:t>
        <a:bodyPr/>
        <a:lstStyle/>
        <a:p>
          <a:endParaRPr lang="en-GB"/>
        </a:p>
      </dgm:t>
    </dgm:pt>
    <dgm:pt modelId="{184D0F05-E700-47B5-ABB6-B0C44914A02E}" type="pres">
      <dgm:prSet presAssocID="{2C58C994-4028-4087-A9A5-76EE14BC9102}" presName="compositeShape" presStyleCnt="0">
        <dgm:presLayoutVars>
          <dgm:dir/>
          <dgm:resizeHandles/>
        </dgm:presLayoutVars>
      </dgm:prSet>
      <dgm:spPr/>
    </dgm:pt>
    <dgm:pt modelId="{443C5642-03ED-4565-91EB-F48FBECEC951}" type="pres">
      <dgm:prSet presAssocID="{2C58C994-4028-4087-A9A5-76EE14BC9102}" presName="pyramid" presStyleLbl="node1" presStyleIdx="0" presStyleCnt="1"/>
      <dgm:spPr/>
    </dgm:pt>
    <dgm:pt modelId="{21BA4B1E-C428-4491-AF03-C3EEEE1A81C9}" type="pres">
      <dgm:prSet presAssocID="{2C58C994-4028-4087-A9A5-76EE14BC9102}" presName="theList" presStyleCnt="0"/>
      <dgm:spPr/>
    </dgm:pt>
    <dgm:pt modelId="{EF90A25A-6ABE-4DDA-9951-2D4BCC6D0683}" type="pres">
      <dgm:prSet presAssocID="{83B5F930-2FEF-4638-884A-37D44BB28DF1}" presName="aNode" presStyleLbl="fgAcc1" presStyleIdx="0" presStyleCnt="3">
        <dgm:presLayoutVars>
          <dgm:bulletEnabled val="1"/>
        </dgm:presLayoutVars>
      </dgm:prSet>
      <dgm:spPr/>
    </dgm:pt>
    <dgm:pt modelId="{6916B6A6-2602-4C93-BF77-F08AF26F51A8}" type="pres">
      <dgm:prSet presAssocID="{83B5F930-2FEF-4638-884A-37D44BB28DF1}" presName="aSpace" presStyleCnt="0"/>
      <dgm:spPr/>
    </dgm:pt>
    <dgm:pt modelId="{62AB4F2C-E535-4BC0-B72B-AD609C839FCC}" type="pres">
      <dgm:prSet presAssocID="{58596475-9CF5-41EA-B0F4-9A55C6A50EC7}" presName="aNode" presStyleLbl="fgAcc1" presStyleIdx="1" presStyleCnt="3">
        <dgm:presLayoutVars>
          <dgm:bulletEnabled val="1"/>
        </dgm:presLayoutVars>
      </dgm:prSet>
      <dgm:spPr/>
    </dgm:pt>
    <dgm:pt modelId="{9201B141-9B9F-4F3F-B672-F78ECE28CE92}" type="pres">
      <dgm:prSet presAssocID="{58596475-9CF5-41EA-B0F4-9A55C6A50EC7}" presName="aSpace" presStyleCnt="0"/>
      <dgm:spPr/>
    </dgm:pt>
    <dgm:pt modelId="{4A1733AC-6C9B-4459-9CCF-E9DB667271DB}" type="pres">
      <dgm:prSet presAssocID="{FB7BC130-CC61-464B-A420-E9565EB371E5}" presName="aNode" presStyleLbl="fgAcc1" presStyleIdx="2" presStyleCnt="3">
        <dgm:presLayoutVars>
          <dgm:bulletEnabled val="1"/>
        </dgm:presLayoutVars>
      </dgm:prSet>
      <dgm:spPr/>
    </dgm:pt>
    <dgm:pt modelId="{E14677EF-07F0-414B-A24C-F0CC137C91B9}" type="pres">
      <dgm:prSet presAssocID="{FB7BC130-CC61-464B-A420-E9565EB371E5}" presName="aSpace" presStyleCnt="0"/>
      <dgm:spPr/>
    </dgm:pt>
  </dgm:ptLst>
  <dgm:cxnLst>
    <dgm:cxn modelId="{26470815-9BED-4252-A615-0C1F4CAB9C84}" srcId="{2C58C994-4028-4087-A9A5-76EE14BC9102}" destId="{58596475-9CF5-41EA-B0F4-9A55C6A50EC7}" srcOrd="1" destOrd="0" parTransId="{04192585-1CB5-4983-BDF1-2D04AD58F8DC}" sibTransId="{00183130-BF0E-4E74-B80C-506E9EA7C7C0}"/>
    <dgm:cxn modelId="{FEA27929-9C41-4F0C-ACC5-E5B2C7F9737C}" type="presOf" srcId="{2C58C994-4028-4087-A9A5-76EE14BC9102}" destId="{184D0F05-E700-47B5-ABB6-B0C44914A02E}" srcOrd="0" destOrd="0" presId="urn:microsoft.com/office/officeart/2005/8/layout/pyramid2"/>
    <dgm:cxn modelId="{BBCED02F-4B03-4A2B-827A-61CB7BDD3896}" srcId="{2C58C994-4028-4087-A9A5-76EE14BC9102}" destId="{FB7BC130-CC61-464B-A420-E9565EB371E5}" srcOrd="2" destOrd="0" parTransId="{0137685B-D327-41A8-A372-A68576D038AC}" sibTransId="{7C24993C-A82D-4DF3-8F9C-23837B61994D}"/>
    <dgm:cxn modelId="{03C8723F-FCD9-4633-A36C-7CAFE9DCF6C5}" type="presOf" srcId="{FB7BC130-CC61-464B-A420-E9565EB371E5}" destId="{4A1733AC-6C9B-4459-9CCF-E9DB667271DB}" srcOrd="0" destOrd="0" presId="urn:microsoft.com/office/officeart/2005/8/layout/pyramid2"/>
    <dgm:cxn modelId="{E7D89E6E-51BA-473D-B0BA-3FAD7E666B6D}" type="presOf" srcId="{83B5F930-2FEF-4638-884A-37D44BB28DF1}" destId="{EF90A25A-6ABE-4DDA-9951-2D4BCC6D0683}" srcOrd="0" destOrd="0" presId="urn:microsoft.com/office/officeart/2005/8/layout/pyramid2"/>
    <dgm:cxn modelId="{6D4BC5A6-547D-4ECA-A8EE-174EFCA9C3C8}" type="presOf" srcId="{58596475-9CF5-41EA-B0F4-9A55C6A50EC7}" destId="{62AB4F2C-E535-4BC0-B72B-AD609C839FCC}" srcOrd="0" destOrd="0" presId="urn:microsoft.com/office/officeart/2005/8/layout/pyramid2"/>
    <dgm:cxn modelId="{E1C1C0B7-9F7A-40D8-AA99-AE0E121285E5}" srcId="{2C58C994-4028-4087-A9A5-76EE14BC9102}" destId="{83B5F930-2FEF-4638-884A-37D44BB28DF1}" srcOrd="0" destOrd="0" parTransId="{AB791E9D-FE09-412B-874F-894DA0EE6A2C}" sibTransId="{7C721668-8C64-4909-80A7-ED64E71E2F05}"/>
    <dgm:cxn modelId="{04511702-9A15-46B6-A13C-D202E7BF7BBB}" type="presParOf" srcId="{184D0F05-E700-47B5-ABB6-B0C44914A02E}" destId="{443C5642-03ED-4565-91EB-F48FBECEC951}" srcOrd="0" destOrd="0" presId="urn:microsoft.com/office/officeart/2005/8/layout/pyramid2"/>
    <dgm:cxn modelId="{D878E7EF-0B49-4589-8064-AA072F20909B}" type="presParOf" srcId="{184D0F05-E700-47B5-ABB6-B0C44914A02E}" destId="{21BA4B1E-C428-4491-AF03-C3EEEE1A81C9}" srcOrd="1" destOrd="0" presId="urn:microsoft.com/office/officeart/2005/8/layout/pyramid2"/>
    <dgm:cxn modelId="{E09DEACE-7265-44C6-B831-58341010603B}" type="presParOf" srcId="{21BA4B1E-C428-4491-AF03-C3EEEE1A81C9}" destId="{EF90A25A-6ABE-4DDA-9951-2D4BCC6D0683}" srcOrd="0" destOrd="0" presId="urn:microsoft.com/office/officeart/2005/8/layout/pyramid2"/>
    <dgm:cxn modelId="{586FF53F-6ACA-414C-BD2C-6F38B6FD3B01}" type="presParOf" srcId="{21BA4B1E-C428-4491-AF03-C3EEEE1A81C9}" destId="{6916B6A6-2602-4C93-BF77-F08AF26F51A8}" srcOrd="1" destOrd="0" presId="urn:microsoft.com/office/officeart/2005/8/layout/pyramid2"/>
    <dgm:cxn modelId="{91D21A0B-70ED-47D7-A5AD-AAEF613DB728}" type="presParOf" srcId="{21BA4B1E-C428-4491-AF03-C3EEEE1A81C9}" destId="{62AB4F2C-E535-4BC0-B72B-AD609C839FCC}" srcOrd="2" destOrd="0" presId="urn:microsoft.com/office/officeart/2005/8/layout/pyramid2"/>
    <dgm:cxn modelId="{9F30FEDD-C87C-4F0D-9721-D8C8914BA97A}" type="presParOf" srcId="{21BA4B1E-C428-4491-AF03-C3EEEE1A81C9}" destId="{9201B141-9B9F-4F3F-B672-F78ECE28CE92}" srcOrd="3" destOrd="0" presId="urn:microsoft.com/office/officeart/2005/8/layout/pyramid2"/>
    <dgm:cxn modelId="{6A83DB7E-0C74-4A0C-B647-B02BAA783795}" type="presParOf" srcId="{21BA4B1E-C428-4491-AF03-C3EEEE1A81C9}" destId="{4A1733AC-6C9B-4459-9CCF-E9DB667271DB}" srcOrd="4" destOrd="0" presId="urn:microsoft.com/office/officeart/2005/8/layout/pyramid2"/>
    <dgm:cxn modelId="{EFDD5A62-A2B1-41B0-978C-AB03755B77F3}" type="presParOf" srcId="{21BA4B1E-C428-4491-AF03-C3EEEE1A81C9}" destId="{E14677EF-07F0-414B-A24C-F0CC137C91B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AD07B4-1F9B-4033-AB1D-FC17CAD5C1B6}"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GB"/>
        </a:p>
      </dgm:t>
    </dgm:pt>
    <dgm:pt modelId="{6A38F5B5-1546-4300-B63D-52AD16BBD0FE}">
      <dgm:prSet/>
      <dgm:spPr/>
      <dgm:t>
        <a:bodyPr/>
        <a:lstStyle/>
        <a:p>
          <a:pPr rtl="0"/>
          <a:r>
            <a:rPr lang="en-GB" dirty="0"/>
            <a:t>Reducing risk factors</a:t>
          </a:r>
        </a:p>
      </dgm:t>
    </dgm:pt>
    <dgm:pt modelId="{75144BE1-0125-40D9-91BA-8BE83B25F132}" type="parTrans" cxnId="{CCCDC329-66C8-4DF6-83C2-257D3281598A}">
      <dgm:prSet/>
      <dgm:spPr/>
      <dgm:t>
        <a:bodyPr/>
        <a:lstStyle/>
        <a:p>
          <a:endParaRPr lang="en-GB"/>
        </a:p>
      </dgm:t>
    </dgm:pt>
    <dgm:pt modelId="{B5F940CF-D679-4E86-8983-F2B40AF18196}" type="sibTrans" cxnId="{CCCDC329-66C8-4DF6-83C2-257D3281598A}">
      <dgm:prSet/>
      <dgm:spPr/>
      <dgm:t>
        <a:bodyPr/>
        <a:lstStyle/>
        <a:p>
          <a:endParaRPr lang="en-GB"/>
        </a:p>
      </dgm:t>
    </dgm:pt>
    <dgm:pt modelId="{5F17A8F3-94B0-432F-B8CD-2370025EBE33}">
      <dgm:prSet/>
      <dgm:spPr/>
      <dgm:t>
        <a:bodyPr/>
        <a:lstStyle/>
        <a:p>
          <a:pPr rtl="0"/>
          <a:r>
            <a:rPr lang="en-GB" dirty="0"/>
            <a:t>Address substance misuse</a:t>
          </a:r>
        </a:p>
      </dgm:t>
    </dgm:pt>
    <dgm:pt modelId="{435B24B0-2C22-4897-87F8-EBD22F20B385}" type="parTrans" cxnId="{5E9C706C-C6EC-460E-BECB-1730DFE39428}">
      <dgm:prSet/>
      <dgm:spPr/>
      <dgm:t>
        <a:bodyPr/>
        <a:lstStyle/>
        <a:p>
          <a:endParaRPr lang="en-GB"/>
        </a:p>
      </dgm:t>
    </dgm:pt>
    <dgm:pt modelId="{3B0FEC33-03F0-460D-9D74-D558C352BC70}" type="sibTrans" cxnId="{5E9C706C-C6EC-460E-BECB-1730DFE39428}">
      <dgm:prSet/>
      <dgm:spPr/>
      <dgm:t>
        <a:bodyPr/>
        <a:lstStyle/>
        <a:p>
          <a:endParaRPr lang="en-GB"/>
        </a:p>
      </dgm:t>
    </dgm:pt>
    <dgm:pt modelId="{861729FE-CCD3-4934-94FE-F1692E73009C}">
      <dgm:prSet/>
      <dgm:spPr/>
      <dgm:t>
        <a:bodyPr/>
        <a:lstStyle/>
        <a:p>
          <a:pPr rtl="0"/>
          <a:r>
            <a:rPr lang="en-GB" dirty="0"/>
            <a:t>Treating mental illness</a:t>
          </a:r>
        </a:p>
      </dgm:t>
    </dgm:pt>
    <dgm:pt modelId="{6275364D-8D55-402A-BFA0-6332E172F891}" type="parTrans" cxnId="{B816D202-567C-4481-A334-411D0B3099D2}">
      <dgm:prSet/>
      <dgm:spPr/>
      <dgm:t>
        <a:bodyPr/>
        <a:lstStyle/>
        <a:p>
          <a:endParaRPr lang="en-GB"/>
        </a:p>
      </dgm:t>
    </dgm:pt>
    <dgm:pt modelId="{875AE59C-7EE7-4A12-ACB6-6A8AB9F4E9AC}" type="sibTrans" cxnId="{B816D202-567C-4481-A334-411D0B3099D2}">
      <dgm:prSet/>
      <dgm:spPr/>
      <dgm:t>
        <a:bodyPr/>
        <a:lstStyle/>
        <a:p>
          <a:endParaRPr lang="en-GB"/>
        </a:p>
      </dgm:t>
    </dgm:pt>
    <dgm:pt modelId="{A2AF9CEC-631B-4645-8284-F58ED4E56168}">
      <dgm:prSet/>
      <dgm:spPr/>
      <dgm:t>
        <a:bodyPr/>
        <a:lstStyle/>
        <a:p>
          <a:pPr rtl="0"/>
          <a:r>
            <a:rPr lang="en-GB" dirty="0"/>
            <a:t>Minimise access to weapons</a:t>
          </a:r>
        </a:p>
      </dgm:t>
    </dgm:pt>
    <dgm:pt modelId="{CA9176BC-1F87-4FC7-B5C6-F611A765F848}" type="parTrans" cxnId="{D36B9DA1-0395-4C11-991C-4E04005E445E}">
      <dgm:prSet/>
      <dgm:spPr/>
      <dgm:t>
        <a:bodyPr/>
        <a:lstStyle/>
        <a:p>
          <a:endParaRPr lang="en-GB"/>
        </a:p>
      </dgm:t>
    </dgm:pt>
    <dgm:pt modelId="{1C732CD3-DB4B-4C2C-800F-43FF74F4D14D}" type="sibTrans" cxnId="{D36B9DA1-0395-4C11-991C-4E04005E445E}">
      <dgm:prSet/>
      <dgm:spPr/>
      <dgm:t>
        <a:bodyPr/>
        <a:lstStyle/>
        <a:p>
          <a:endParaRPr lang="en-GB"/>
        </a:p>
      </dgm:t>
    </dgm:pt>
    <dgm:pt modelId="{1DDA7718-B57C-4060-AF47-0802E53788B0}">
      <dgm:prSet/>
      <dgm:spPr/>
      <dgm:t>
        <a:bodyPr/>
        <a:lstStyle/>
        <a:p>
          <a:pPr rtl="0"/>
          <a:r>
            <a:rPr lang="en-GB" dirty="0"/>
            <a:t>Enhancing protective factors</a:t>
          </a:r>
        </a:p>
      </dgm:t>
    </dgm:pt>
    <dgm:pt modelId="{2DC952C8-9998-4E85-B2BB-79E75E5DF922}" type="parTrans" cxnId="{3A182565-A712-4775-9C71-1F4945DAACBD}">
      <dgm:prSet/>
      <dgm:spPr/>
      <dgm:t>
        <a:bodyPr/>
        <a:lstStyle/>
        <a:p>
          <a:endParaRPr lang="en-GB"/>
        </a:p>
      </dgm:t>
    </dgm:pt>
    <dgm:pt modelId="{921FCBFF-D73D-4D74-A80C-F23702BE6180}" type="sibTrans" cxnId="{3A182565-A712-4775-9C71-1F4945DAACBD}">
      <dgm:prSet/>
      <dgm:spPr/>
      <dgm:t>
        <a:bodyPr/>
        <a:lstStyle/>
        <a:p>
          <a:endParaRPr lang="en-GB"/>
        </a:p>
      </dgm:t>
    </dgm:pt>
    <dgm:pt modelId="{C9349012-6F12-4AED-BE93-8AE92E78A7F6}">
      <dgm:prSet/>
      <dgm:spPr/>
      <dgm:t>
        <a:bodyPr/>
        <a:lstStyle/>
        <a:p>
          <a:pPr rtl="0"/>
          <a:r>
            <a:rPr lang="en-GB" dirty="0"/>
            <a:t>Personal support</a:t>
          </a:r>
        </a:p>
      </dgm:t>
    </dgm:pt>
    <dgm:pt modelId="{2AC54E32-7578-4DD2-9A1A-166EEF2C7D4A}" type="parTrans" cxnId="{5D84D6E1-4FF9-42E0-85EE-FB9C68697FAC}">
      <dgm:prSet/>
      <dgm:spPr/>
      <dgm:t>
        <a:bodyPr/>
        <a:lstStyle/>
        <a:p>
          <a:endParaRPr lang="en-GB"/>
        </a:p>
      </dgm:t>
    </dgm:pt>
    <dgm:pt modelId="{5F13BC52-AB21-4CAC-8ADE-01EFC6020CDC}" type="sibTrans" cxnId="{5D84D6E1-4FF9-42E0-85EE-FB9C68697FAC}">
      <dgm:prSet/>
      <dgm:spPr/>
      <dgm:t>
        <a:bodyPr/>
        <a:lstStyle/>
        <a:p>
          <a:endParaRPr lang="en-GB"/>
        </a:p>
      </dgm:t>
    </dgm:pt>
    <dgm:pt modelId="{DA0322D2-53BB-4746-8B4C-97F12F2D3613}">
      <dgm:prSet/>
      <dgm:spPr/>
      <dgm:t>
        <a:bodyPr/>
        <a:lstStyle/>
        <a:p>
          <a:pPr rtl="0"/>
          <a:r>
            <a:rPr lang="en-GB" dirty="0"/>
            <a:t>Compliance</a:t>
          </a:r>
        </a:p>
      </dgm:t>
    </dgm:pt>
    <dgm:pt modelId="{CF5CB924-18D0-4D94-A72B-56349FA88A90}" type="parTrans" cxnId="{D35B1196-DDD4-492D-92B5-1F8BAE9AAD14}">
      <dgm:prSet/>
      <dgm:spPr/>
      <dgm:t>
        <a:bodyPr/>
        <a:lstStyle/>
        <a:p>
          <a:endParaRPr lang="en-GB"/>
        </a:p>
      </dgm:t>
    </dgm:pt>
    <dgm:pt modelId="{05293DA7-8BEE-432C-9A14-AA13F2A63664}" type="sibTrans" cxnId="{D35B1196-DDD4-492D-92B5-1F8BAE9AAD14}">
      <dgm:prSet/>
      <dgm:spPr/>
      <dgm:t>
        <a:bodyPr/>
        <a:lstStyle/>
        <a:p>
          <a:endParaRPr lang="en-GB"/>
        </a:p>
      </dgm:t>
    </dgm:pt>
    <dgm:pt modelId="{02015699-5861-47BB-944B-B54E811F6A4B}">
      <dgm:prSet/>
      <dgm:spPr/>
      <dgm:t>
        <a:bodyPr/>
        <a:lstStyle/>
        <a:p>
          <a:pPr rtl="0"/>
          <a:r>
            <a:rPr lang="en-GB" dirty="0"/>
            <a:t>Therapeutic engagement</a:t>
          </a:r>
        </a:p>
      </dgm:t>
    </dgm:pt>
    <dgm:pt modelId="{C0E438B2-9C8C-4E10-B4E9-FC70F5BAD641}" type="parTrans" cxnId="{E61D32B8-2032-4C7D-A7BB-66843EBBE251}">
      <dgm:prSet/>
      <dgm:spPr/>
      <dgm:t>
        <a:bodyPr/>
        <a:lstStyle/>
        <a:p>
          <a:endParaRPr lang="en-GB"/>
        </a:p>
      </dgm:t>
    </dgm:pt>
    <dgm:pt modelId="{53A0E510-FAEF-4AE4-B5A6-429E8FA7005D}" type="sibTrans" cxnId="{E61D32B8-2032-4C7D-A7BB-66843EBBE251}">
      <dgm:prSet/>
      <dgm:spPr/>
      <dgm:t>
        <a:bodyPr/>
        <a:lstStyle/>
        <a:p>
          <a:endParaRPr lang="en-GB"/>
        </a:p>
      </dgm:t>
    </dgm:pt>
    <dgm:pt modelId="{93873993-8081-4428-A387-498F2A8F84D4}">
      <dgm:prSet/>
      <dgm:spPr/>
      <dgm:t>
        <a:bodyPr/>
        <a:lstStyle/>
        <a:p>
          <a:pPr rtl="0"/>
          <a:r>
            <a:rPr lang="en-GB" dirty="0"/>
            <a:t>Insight</a:t>
          </a:r>
        </a:p>
      </dgm:t>
    </dgm:pt>
    <dgm:pt modelId="{0B539996-60F1-4AE3-B9B8-5F2FB216C77F}" type="parTrans" cxnId="{BF6ACB7B-DD96-4C4F-9036-088A707CCFED}">
      <dgm:prSet/>
      <dgm:spPr/>
      <dgm:t>
        <a:bodyPr/>
        <a:lstStyle/>
        <a:p>
          <a:endParaRPr lang="en-GB"/>
        </a:p>
      </dgm:t>
    </dgm:pt>
    <dgm:pt modelId="{AAE6D789-1F77-4ACF-88D9-1E672D35511A}" type="sibTrans" cxnId="{BF6ACB7B-DD96-4C4F-9036-088A707CCFED}">
      <dgm:prSet/>
      <dgm:spPr/>
      <dgm:t>
        <a:bodyPr/>
        <a:lstStyle/>
        <a:p>
          <a:endParaRPr lang="en-GB"/>
        </a:p>
      </dgm:t>
    </dgm:pt>
    <dgm:pt modelId="{F35364C2-59AF-4C47-A392-346716937598}">
      <dgm:prSet/>
      <dgm:spPr/>
      <dgm:t>
        <a:bodyPr/>
        <a:lstStyle/>
        <a:p>
          <a:pPr rtl="0"/>
          <a:r>
            <a:rPr lang="en-GB" dirty="0"/>
            <a:t>Improving deficits in function</a:t>
          </a:r>
        </a:p>
      </dgm:t>
    </dgm:pt>
    <dgm:pt modelId="{3EEDB2EA-8A8E-4D2F-87DA-889CB2220D4D}" type="parTrans" cxnId="{76BEA941-79CF-49B3-92FE-950D3275E25F}">
      <dgm:prSet/>
      <dgm:spPr/>
      <dgm:t>
        <a:bodyPr/>
        <a:lstStyle/>
        <a:p>
          <a:endParaRPr lang="en-GB"/>
        </a:p>
      </dgm:t>
    </dgm:pt>
    <dgm:pt modelId="{90731DD3-3825-4B0E-9D48-BFEFCF3C194F}" type="sibTrans" cxnId="{76BEA941-79CF-49B3-92FE-950D3275E25F}">
      <dgm:prSet/>
      <dgm:spPr/>
      <dgm:t>
        <a:bodyPr/>
        <a:lstStyle/>
        <a:p>
          <a:endParaRPr lang="en-GB"/>
        </a:p>
      </dgm:t>
    </dgm:pt>
    <dgm:pt modelId="{E4CF633E-3B7B-44BE-89B2-F7D20995BCFA}">
      <dgm:prSet/>
      <dgm:spPr/>
      <dgm:t>
        <a:bodyPr/>
        <a:lstStyle/>
        <a:p>
          <a:pPr rtl="0"/>
          <a:r>
            <a:rPr lang="en-GB" dirty="0"/>
            <a:t>Target maladaptive coping strategies</a:t>
          </a:r>
        </a:p>
      </dgm:t>
    </dgm:pt>
    <dgm:pt modelId="{C5246578-C0EC-42A7-9093-0E213D22F466}" type="parTrans" cxnId="{98A276A2-9068-4900-96C9-9F2879706AAB}">
      <dgm:prSet/>
      <dgm:spPr/>
      <dgm:t>
        <a:bodyPr/>
        <a:lstStyle/>
        <a:p>
          <a:endParaRPr lang="en-GB"/>
        </a:p>
      </dgm:t>
    </dgm:pt>
    <dgm:pt modelId="{1A43B162-C70F-4450-858A-469B1C14F0C3}" type="sibTrans" cxnId="{98A276A2-9068-4900-96C9-9F2879706AAB}">
      <dgm:prSet/>
      <dgm:spPr/>
      <dgm:t>
        <a:bodyPr/>
        <a:lstStyle/>
        <a:p>
          <a:endParaRPr lang="en-GB"/>
        </a:p>
      </dgm:t>
    </dgm:pt>
    <dgm:pt modelId="{D3B4B327-2EE5-4EC2-98E7-82D5AD71EC98}">
      <dgm:prSet/>
      <dgm:spPr/>
      <dgm:t>
        <a:bodyPr/>
        <a:lstStyle/>
        <a:p>
          <a:pPr rtl="0"/>
          <a:r>
            <a:rPr lang="en-GB" dirty="0"/>
            <a:t>Structured day / meaningful occupation</a:t>
          </a:r>
        </a:p>
      </dgm:t>
    </dgm:pt>
    <dgm:pt modelId="{5FB43A82-03AA-4B3E-9038-E6F0BBEC580E}" type="parTrans" cxnId="{8D3F4A28-EDC1-4EF6-A512-E530CB142EA1}">
      <dgm:prSet/>
      <dgm:spPr/>
      <dgm:t>
        <a:bodyPr/>
        <a:lstStyle/>
        <a:p>
          <a:endParaRPr lang="en-GB"/>
        </a:p>
      </dgm:t>
    </dgm:pt>
    <dgm:pt modelId="{E4627AF5-7C07-4990-A62F-D57E2C707C48}" type="sibTrans" cxnId="{8D3F4A28-EDC1-4EF6-A512-E530CB142EA1}">
      <dgm:prSet/>
      <dgm:spPr/>
      <dgm:t>
        <a:bodyPr/>
        <a:lstStyle/>
        <a:p>
          <a:endParaRPr lang="en-GB"/>
        </a:p>
      </dgm:t>
    </dgm:pt>
    <dgm:pt modelId="{2EC698FB-9003-4E49-8BA9-58EF01367720}">
      <dgm:prSet/>
      <dgm:spPr/>
      <dgm:t>
        <a:bodyPr/>
        <a:lstStyle/>
        <a:p>
          <a:pPr rtl="0"/>
          <a:r>
            <a:rPr lang="en-GB" dirty="0"/>
            <a:t>Target self-esteem issues</a:t>
          </a:r>
        </a:p>
      </dgm:t>
    </dgm:pt>
    <dgm:pt modelId="{E1DA6336-DCC0-4059-BD3F-39524DD5771C}" type="parTrans" cxnId="{7FD20CB4-2293-4F96-934A-6D17F90A670B}">
      <dgm:prSet/>
      <dgm:spPr/>
      <dgm:t>
        <a:bodyPr/>
        <a:lstStyle/>
        <a:p>
          <a:endParaRPr lang="en-GB"/>
        </a:p>
      </dgm:t>
    </dgm:pt>
    <dgm:pt modelId="{D98017C6-5162-4380-9EB4-0298A28A6C87}" type="sibTrans" cxnId="{7FD20CB4-2293-4F96-934A-6D17F90A670B}">
      <dgm:prSet/>
      <dgm:spPr/>
      <dgm:t>
        <a:bodyPr/>
        <a:lstStyle/>
        <a:p>
          <a:endParaRPr lang="en-GB"/>
        </a:p>
      </dgm:t>
    </dgm:pt>
    <dgm:pt modelId="{F9F40E8E-2948-46C4-9792-802CC10809CF}" type="pres">
      <dgm:prSet presAssocID="{E3AD07B4-1F9B-4033-AB1D-FC17CAD5C1B6}" presName="Name0" presStyleCnt="0">
        <dgm:presLayoutVars>
          <dgm:dir/>
          <dgm:animLvl val="lvl"/>
          <dgm:resizeHandles val="exact"/>
        </dgm:presLayoutVars>
      </dgm:prSet>
      <dgm:spPr/>
    </dgm:pt>
    <dgm:pt modelId="{8A272EDD-6835-4268-9A13-387FA0D43000}" type="pres">
      <dgm:prSet presAssocID="{6A38F5B5-1546-4300-B63D-52AD16BBD0FE}" presName="composite" presStyleCnt="0"/>
      <dgm:spPr/>
    </dgm:pt>
    <dgm:pt modelId="{6EC3876A-BB6C-4FB9-832F-2F1A8E30AD75}" type="pres">
      <dgm:prSet presAssocID="{6A38F5B5-1546-4300-B63D-52AD16BBD0FE}" presName="parTx" presStyleLbl="alignNode1" presStyleIdx="0" presStyleCnt="3">
        <dgm:presLayoutVars>
          <dgm:chMax val="0"/>
          <dgm:chPref val="0"/>
          <dgm:bulletEnabled val="1"/>
        </dgm:presLayoutVars>
      </dgm:prSet>
      <dgm:spPr/>
    </dgm:pt>
    <dgm:pt modelId="{BEFA8D76-63A3-453E-9413-42D59E3F09A4}" type="pres">
      <dgm:prSet presAssocID="{6A38F5B5-1546-4300-B63D-52AD16BBD0FE}" presName="desTx" presStyleLbl="alignAccFollowNode1" presStyleIdx="0" presStyleCnt="3">
        <dgm:presLayoutVars>
          <dgm:bulletEnabled val="1"/>
        </dgm:presLayoutVars>
      </dgm:prSet>
      <dgm:spPr/>
    </dgm:pt>
    <dgm:pt modelId="{C4062FC0-A83C-43E0-923F-ACB62EE9CA75}" type="pres">
      <dgm:prSet presAssocID="{B5F940CF-D679-4E86-8983-F2B40AF18196}" presName="space" presStyleCnt="0"/>
      <dgm:spPr/>
    </dgm:pt>
    <dgm:pt modelId="{2F315595-C091-41FC-B90E-BE8B9A84B91F}" type="pres">
      <dgm:prSet presAssocID="{1DDA7718-B57C-4060-AF47-0802E53788B0}" presName="composite" presStyleCnt="0"/>
      <dgm:spPr/>
    </dgm:pt>
    <dgm:pt modelId="{8F1AA555-E345-442C-AFDA-C894A762E773}" type="pres">
      <dgm:prSet presAssocID="{1DDA7718-B57C-4060-AF47-0802E53788B0}" presName="parTx" presStyleLbl="alignNode1" presStyleIdx="1" presStyleCnt="3">
        <dgm:presLayoutVars>
          <dgm:chMax val="0"/>
          <dgm:chPref val="0"/>
          <dgm:bulletEnabled val="1"/>
        </dgm:presLayoutVars>
      </dgm:prSet>
      <dgm:spPr/>
    </dgm:pt>
    <dgm:pt modelId="{D489BDE3-8934-4C6B-8982-37D36E0902CE}" type="pres">
      <dgm:prSet presAssocID="{1DDA7718-B57C-4060-AF47-0802E53788B0}" presName="desTx" presStyleLbl="alignAccFollowNode1" presStyleIdx="1" presStyleCnt="3">
        <dgm:presLayoutVars>
          <dgm:bulletEnabled val="1"/>
        </dgm:presLayoutVars>
      </dgm:prSet>
      <dgm:spPr/>
    </dgm:pt>
    <dgm:pt modelId="{EC687D80-6CE1-475F-A7AF-CA4B3C5FD972}" type="pres">
      <dgm:prSet presAssocID="{921FCBFF-D73D-4D74-A80C-F23702BE6180}" presName="space" presStyleCnt="0"/>
      <dgm:spPr/>
    </dgm:pt>
    <dgm:pt modelId="{AC8BFFF0-14FC-4A33-BF21-B526B85861BE}" type="pres">
      <dgm:prSet presAssocID="{F35364C2-59AF-4C47-A392-346716937598}" presName="composite" presStyleCnt="0"/>
      <dgm:spPr/>
    </dgm:pt>
    <dgm:pt modelId="{8B5046D1-552E-4502-8074-8BA1B2EDCD59}" type="pres">
      <dgm:prSet presAssocID="{F35364C2-59AF-4C47-A392-346716937598}" presName="parTx" presStyleLbl="alignNode1" presStyleIdx="2" presStyleCnt="3">
        <dgm:presLayoutVars>
          <dgm:chMax val="0"/>
          <dgm:chPref val="0"/>
          <dgm:bulletEnabled val="1"/>
        </dgm:presLayoutVars>
      </dgm:prSet>
      <dgm:spPr/>
    </dgm:pt>
    <dgm:pt modelId="{E7CD30F6-40C1-4676-B9EB-A582975DF228}" type="pres">
      <dgm:prSet presAssocID="{F35364C2-59AF-4C47-A392-346716937598}" presName="desTx" presStyleLbl="alignAccFollowNode1" presStyleIdx="2" presStyleCnt="3">
        <dgm:presLayoutVars>
          <dgm:bulletEnabled val="1"/>
        </dgm:presLayoutVars>
      </dgm:prSet>
      <dgm:spPr/>
    </dgm:pt>
  </dgm:ptLst>
  <dgm:cxnLst>
    <dgm:cxn modelId="{B91A6700-8F2D-4142-8B30-A0D56AC5E3FD}" type="presOf" srcId="{5F17A8F3-94B0-432F-B8CD-2370025EBE33}" destId="{BEFA8D76-63A3-453E-9413-42D59E3F09A4}" srcOrd="0" destOrd="0" presId="urn:microsoft.com/office/officeart/2005/8/layout/hList1"/>
    <dgm:cxn modelId="{B816D202-567C-4481-A334-411D0B3099D2}" srcId="{6A38F5B5-1546-4300-B63D-52AD16BBD0FE}" destId="{861729FE-CCD3-4934-94FE-F1692E73009C}" srcOrd="1" destOrd="0" parTransId="{6275364D-8D55-402A-BFA0-6332E172F891}" sibTransId="{875AE59C-7EE7-4A12-ACB6-6A8AB9F4E9AC}"/>
    <dgm:cxn modelId="{7B846810-F368-458A-B43A-A0182904B637}" type="presOf" srcId="{A2AF9CEC-631B-4645-8284-F58ED4E56168}" destId="{BEFA8D76-63A3-453E-9413-42D59E3F09A4}" srcOrd="0" destOrd="2" presId="urn:microsoft.com/office/officeart/2005/8/layout/hList1"/>
    <dgm:cxn modelId="{BACDE721-3F06-49A1-AB39-E42F9DE898F9}" type="presOf" srcId="{D3B4B327-2EE5-4EC2-98E7-82D5AD71EC98}" destId="{E7CD30F6-40C1-4676-B9EB-A582975DF228}" srcOrd="0" destOrd="1" presId="urn:microsoft.com/office/officeart/2005/8/layout/hList1"/>
    <dgm:cxn modelId="{8D3F4A28-EDC1-4EF6-A512-E530CB142EA1}" srcId="{F35364C2-59AF-4C47-A392-346716937598}" destId="{D3B4B327-2EE5-4EC2-98E7-82D5AD71EC98}" srcOrd="1" destOrd="0" parTransId="{5FB43A82-03AA-4B3E-9038-E6F0BBEC580E}" sibTransId="{E4627AF5-7C07-4990-A62F-D57E2C707C48}"/>
    <dgm:cxn modelId="{CCCDC329-66C8-4DF6-83C2-257D3281598A}" srcId="{E3AD07B4-1F9B-4033-AB1D-FC17CAD5C1B6}" destId="{6A38F5B5-1546-4300-B63D-52AD16BBD0FE}" srcOrd="0" destOrd="0" parTransId="{75144BE1-0125-40D9-91BA-8BE83B25F132}" sibTransId="{B5F940CF-D679-4E86-8983-F2B40AF18196}"/>
    <dgm:cxn modelId="{2C5A663E-4EDE-488B-8DE9-1CBA88317E47}" type="presOf" srcId="{C9349012-6F12-4AED-BE93-8AE92E78A7F6}" destId="{D489BDE3-8934-4C6B-8982-37D36E0902CE}" srcOrd="0" destOrd="0" presId="urn:microsoft.com/office/officeart/2005/8/layout/hList1"/>
    <dgm:cxn modelId="{76BEA941-79CF-49B3-92FE-950D3275E25F}" srcId="{E3AD07B4-1F9B-4033-AB1D-FC17CAD5C1B6}" destId="{F35364C2-59AF-4C47-A392-346716937598}" srcOrd="2" destOrd="0" parTransId="{3EEDB2EA-8A8E-4D2F-87DA-889CB2220D4D}" sibTransId="{90731DD3-3825-4B0E-9D48-BFEFCF3C194F}"/>
    <dgm:cxn modelId="{3A182565-A712-4775-9C71-1F4945DAACBD}" srcId="{E3AD07B4-1F9B-4033-AB1D-FC17CAD5C1B6}" destId="{1DDA7718-B57C-4060-AF47-0802E53788B0}" srcOrd="1" destOrd="0" parTransId="{2DC952C8-9998-4E85-B2BB-79E75E5DF922}" sibTransId="{921FCBFF-D73D-4D74-A80C-F23702BE6180}"/>
    <dgm:cxn modelId="{5E9C706C-C6EC-460E-BECB-1730DFE39428}" srcId="{6A38F5B5-1546-4300-B63D-52AD16BBD0FE}" destId="{5F17A8F3-94B0-432F-B8CD-2370025EBE33}" srcOrd="0" destOrd="0" parTransId="{435B24B0-2C22-4897-87F8-EBD22F20B385}" sibTransId="{3B0FEC33-03F0-460D-9D74-D558C352BC70}"/>
    <dgm:cxn modelId="{C59DF050-D1D9-48FD-9CF4-086963F99E2E}" type="presOf" srcId="{2EC698FB-9003-4E49-8BA9-58EF01367720}" destId="{E7CD30F6-40C1-4676-B9EB-A582975DF228}" srcOrd="0" destOrd="2" presId="urn:microsoft.com/office/officeart/2005/8/layout/hList1"/>
    <dgm:cxn modelId="{50A47E74-31A1-4094-8A2F-8B87542ED6A0}" type="presOf" srcId="{1DDA7718-B57C-4060-AF47-0802E53788B0}" destId="{8F1AA555-E345-442C-AFDA-C894A762E773}" srcOrd="0" destOrd="0" presId="urn:microsoft.com/office/officeart/2005/8/layout/hList1"/>
    <dgm:cxn modelId="{A9E0CE58-DAA8-4906-A1B2-C207530A48F1}" type="presOf" srcId="{E4CF633E-3B7B-44BE-89B2-F7D20995BCFA}" destId="{E7CD30F6-40C1-4676-B9EB-A582975DF228}" srcOrd="0" destOrd="0" presId="urn:microsoft.com/office/officeart/2005/8/layout/hList1"/>
    <dgm:cxn modelId="{BF6ACB7B-DD96-4C4F-9036-088A707CCFED}" srcId="{1DDA7718-B57C-4060-AF47-0802E53788B0}" destId="{93873993-8081-4428-A387-498F2A8F84D4}" srcOrd="3" destOrd="0" parTransId="{0B539996-60F1-4AE3-B9B8-5F2FB216C77F}" sibTransId="{AAE6D789-1F77-4ACF-88D9-1E672D35511A}"/>
    <dgm:cxn modelId="{566B1785-82A4-40D0-8921-554E159A39E4}" type="presOf" srcId="{E3AD07B4-1F9B-4033-AB1D-FC17CAD5C1B6}" destId="{F9F40E8E-2948-46C4-9792-802CC10809CF}" srcOrd="0" destOrd="0" presId="urn:microsoft.com/office/officeart/2005/8/layout/hList1"/>
    <dgm:cxn modelId="{D35B1196-DDD4-492D-92B5-1F8BAE9AAD14}" srcId="{1DDA7718-B57C-4060-AF47-0802E53788B0}" destId="{DA0322D2-53BB-4746-8B4C-97F12F2D3613}" srcOrd="1" destOrd="0" parTransId="{CF5CB924-18D0-4D94-A72B-56349FA88A90}" sibTransId="{05293DA7-8BEE-432C-9A14-AA13F2A63664}"/>
    <dgm:cxn modelId="{D36B9DA1-0395-4C11-991C-4E04005E445E}" srcId="{6A38F5B5-1546-4300-B63D-52AD16BBD0FE}" destId="{A2AF9CEC-631B-4645-8284-F58ED4E56168}" srcOrd="2" destOrd="0" parTransId="{CA9176BC-1F87-4FC7-B5C6-F611A765F848}" sibTransId="{1C732CD3-DB4B-4C2C-800F-43FF74F4D14D}"/>
    <dgm:cxn modelId="{98A276A2-9068-4900-96C9-9F2879706AAB}" srcId="{F35364C2-59AF-4C47-A392-346716937598}" destId="{E4CF633E-3B7B-44BE-89B2-F7D20995BCFA}" srcOrd="0" destOrd="0" parTransId="{C5246578-C0EC-42A7-9093-0E213D22F466}" sibTransId="{1A43B162-C70F-4450-858A-469B1C14F0C3}"/>
    <dgm:cxn modelId="{042E54A6-5603-49E9-B0EB-BB3EF7999B05}" type="presOf" srcId="{93873993-8081-4428-A387-498F2A8F84D4}" destId="{D489BDE3-8934-4C6B-8982-37D36E0902CE}" srcOrd="0" destOrd="3" presId="urn:microsoft.com/office/officeart/2005/8/layout/hList1"/>
    <dgm:cxn modelId="{F45EA8B3-EA18-4CFD-BDD6-24F2011CCFE9}" type="presOf" srcId="{861729FE-CCD3-4934-94FE-F1692E73009C}" destId="{BEFA8D76-63A3-453E-9413-42D59E3F09A4}" srcOrd="0" destOrd="1" presId="urn:microsoft.com/office/officeart/2005/8/layout/hList1"/>
    <dgm:cxn modelId="{7FD20CB4-2293-4F96-934A-6D17F90A670B}" srcId="{F35364C2-59AF-4C47-A392-346716937598}" destId="{2EC698FB-9003-4E49-8BA9-58EF01367720}" srcOrd="2" destOrd="0" parTransId="{E1DA6336-DCC0-4059-BD3F-39524DD5771C}" sibTransId="{D98017C6-5162-4380-9EB4-0298A28A6C87}"/>
    <dgm:cxn modelId="{264AF0B7-0C6F-4066-A6E6-A057E50BF4FD}" type="presOf" srcId="{02015699-5861-47BB-944B-B54E811F6A4B}" destId="{D489BDE3-8934-4C6B-8982-37D36E0902CE}" srcOrd="0" destOrd="2" presId="urn:microsoft.com/office/officeart/2005/8/layout/hList1"/>
    <dgm:cxn modelId="{E61D32B8-2032-4C7D-A7BB-66843EBBE251}" srcId="{1DDA7718-B57C-4060-AF47-0802E53788B0}" destId="{02015699-5861-47BB-944B-B54E811F6A4B}" srcOrd="2" destOrd="0" parTransId="{C0E438B2-9C8C-4E10-B4E9-FC70F5BAD641}" sibTransId="{53A0E510-FAEF-4AE4-B5A6-429E8FA7005D}"/>
    <dgm:cxn modelId="{1D486ADD-7931-4808-AE81-C4BC6CDDCE8F}" type="presOf" srcId="{DA0322D2-53BB-4746-8B4C-97F12F2D3613}" destId="{D489BDE3-8934-4C6B-8982-37D36E0902CE}" srcOrd="0" destOrd="1" presId="urn:microsoft.com/office/officeart/2005/8/layout/hList1"/>
    <dgm:cxn modelId="{5D84D6E1-4FF9-42E0-85EE-FB9C68697FAC}" srcId="{1DDA7718-B57C-4060-AF47-0802E53788B0}" destId="{C9349012-6F12-4AED-BE93-8AE92E78A7F6}" srcOrd="0" destOrd="0" parTransId="{2AC54E32-7578-4DD2-9A1A-166EEF2C7D4A}" sibTransId="{5F13BC52-AB21-4CAC-8ADE-01EFC6020CDC}"/>
    <dgm:cxn modelId="{7B4455F5-981A-4E52-8EB2-F3C4202B7D62}" type="presOf" srcId="{6A38F5B5-1546-4300-B63D-52AD16BBD0FE}" destId="{6EC3876A-BB6C-4FB9-832F-2F1A8E30AD75}" srcOrd="0" destOrd="0" presId="urn:microsoft.com/office/officeart/2005/8/layout/hList1"/>
    <dgm:cxn modelId="{5A0C6AF7-914A-4309-B572-06CA945720C1}" type="presOf" srcId="{F35364C2-59AF-4C47-A392-346716937598}" destId="{8B5046D1-552E-4502-8074-8BA1B2EDCD59}" srcOrd="0" destOrd="0" presId="urn:microsoft.com/office/officeart/2005/8/layout/hList1"/>
    <dgm:cxn modelId="{E90A3A43-8A62-454C-90E8-A081EB5043C4}" type="presParOf" srcId="{F9F40E8E-2948-46C4-9792-802CC10809CF}" destId="{8A272EDD-6835-4268-9A13-387FA0D43000}" srcOrd="0" destOrd="0" presId="urn:microsoft.com/office/officeart/2005/8/layout/hList1"/>
    <dgm:cxn modelId="{E327A798-BE23-4E1B-B5BA-9AA306828345}" type="presParOf" srcId="{8A272EDD-6835-4268-9A13-387FA0D43000}" destId="{6EC3876A-BB6C-4FB9-832F-2F1A8E30AD75}" srcOrd="0" destOrd="0" presId="urn:microsoft.com/office/officeart/2005/8/layout/hList1"/>
    <dgm:cxn modelId="{678DF108-5419-4B41-9E40-A551F9E20627}" type="presParOf" srcId="{8A272EDD-6835-4268-9A13-387FA0D43000}" destId="{BEFA8D76-63A3-453E-9413-42D59E3F09A4}" srcOrd="1" destOrd="0" presId="urn:microsoft.com/office/officeart/2005/8/layout/hList1"/>
    <dgm:cxn modelId="{BBEEA930-93BD-4711-893A-9D53B6257E4C}" type="presParOf" srcId="{F9F40E8E-2948-46C4-9792-802CC10809CF}" destId="{C4062FC0-A83C-43E0-923F-ACB62EE9CA75}" srcOrd="1" destOrd="0" presId="urn:microsoft.com/office/officeart/2005/8/layout/hList1"/>
    <dgm:cxn modelId="{8573124E-B1AC-40CF-8370-B6AD262273B7}" type="presParOf" srcId="{F9F40E8E-2948-46C4-9792-802CC10809CF}" destId="{2F315595-C091-41FC-B90E-BE8B9A84B91F}" srcOrd="2" destOrd="0" presId="urn:microsoft.com/office/officeart/2005/8/layout/hList1"/>
    <dgm:cxn modelId="{DD1D47ED-8BB9-4037-B70E-2E4C3E5E9017}" type="presParOf" srcId="{2F315595-C091-41FC-B90E-BE8B9A84B91F}" destId="{8F1AA555-E345-442C-AFDA-C894A762E773}" srcOrd="0" destOrd="0" presId="urn:microsoft.com/office/officeart/2005/8/layout/hList1"/>
    <dgm:cxn modelId="{2153DC29-320A-498D-AD04-99D67A80645C}" type="presParOf" srcId="{2F315595-C091-41FC-B90E-BE8B9A84B91F}" destId="{D489BDE3-8934-4C6B-8982-37D36E0902CE}" srcOrd="1" destOrd="0" presId="urn:microsoft.com/office/officeart/2005/8/layout/hList1"/>
    <dgm:cxn modelId="{5A0EDACA-DF0B-48C8-9F34-5670A990E46E}" type="presParOf" srcId="{F9F40E8E-2948-46C4-9792-802CC10809CF}" destId="{EC687D80-6CE1-475F-A7AF-CA4B3C5FD972}" srcOrd="3" destOrd="0" presId="urn:microsoft.com/office/officeart/2005/8/layout/hList1"/>
    <dgm:cxn modelId="{FC3F2F10-7633-4A7A-B740-A5077C229933}" type="presParOf" srcId="{F9F40E8E-2948-46C4-9792-802CC10809CF}" destId="{AC8BFFF0-14FC-4A33-BF21-B526B85861BE}" srcOrd="4" destOrd="0" presId="urn:microsoft.com/office/officeart/2005/8/layout/hList1"/>
    <dgm:cxn modelId="{C43484A8-FF9B-4E7C-8C64-6580929D1166}" type="presParOf" srcId="{AC8BFFF0-14FC-4A33-BF21-B526B85861BE}" destId="{8B5046D1-552E-4502-8074-8BA1B2EDCD59}" srcOrd="0" destOrd="0" presId="urn:microsoft.com/office/officeart/2005/8/layout/hList1"/>
    <dgm:cxn modelId="{FEAC2C2E-D4D4-4154-8823-0EF858AF93B4}" type="presParOf" srcId="{AC8BFFF0-14FC-4A33-BF21-B526B85861BE}" destId="{E7CD30F6-40C1-4676-B9EB-A582975DF22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139E5-03B3-4728-B097-D7CC5A18CFC1}">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t>Psychopathy Checklist Revised (PCL-R)</a:t>
          </a:r>
        </a:p>
      </dsp:txBody>
      <dsp:txXfrm>
        <a:off x="0" y="591343"/>
        <a:ext cx="2571749" cy="1543050"/>
      </dsp:txXfrm>
    </dsp:sp>
    <dsp:sp modelId="{ADA0D53B-5377-4242-BACA-7909AF3E7C12}">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t>Level of Service Inventory Revised (LSI-R)</a:t>
          </a:r>
        </a:p>
      </dsp:txBody>
      <dsp:txXfrm>
        <a:off x="2828925" y="591343"/>
        <a:ext cx="2571749" cy="1543050"/>
      </dsp:txXfrm>
    </dsp:sp>
    <dsp:sp modelId="{6B415A8D-6295-45FB-BF50-FA9D2903076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t>Sex Offender Risk Appraisal Guide (SORAG)</a:t>
          </a:r>
        </a:p>
      </dsp:txBody>
      <dsp:txXfrm>
        <a:off x="5657849" y="591343"/>
        <a:ext cx="2571749" cy="1543050"/>
      </dsp:txXfrm>
    </dsp:sp>
    <dsp:sp modelId="{69905C30-B287-4692-BDB5-0E7E1E00AA61}">
      <dsp:nvSpPr>
        <dsp:cNvPr id="0" name=""/>
        <dsp:cNvSpPr/>
      </dsp:nvSpPr>
      <dsp:spPr>
        <a:xfrm>
          <a:off x="1414462"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t>Static-99</a:t>
          </a:r>
        </a:p>
      </dsp:txBody>
      <dsp:txXfrm>
        <a:off x="1414462" y="2391569"/>
        <a:ext cx="2571749" cy="1543050"/>
      </dsp:txXfrm>
    </dsp:sp>
    <dsp:sp modelId="{5BEFB3C8-1200-44BE-83B5-4B33148C652D}">
      <dsp:nvSpPr>
        <dsp:cNvPr id="0" name=""/>
        <dsp:cNvSpPr/>
      </dsp:nvSpPr>
      <dsp:spPr>
        <a:xfrm>
          <a:off x="4243387"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t>Violence Risk Appraisal Guide (VRAG)</a:t>
          </a:r>
        </a:p>
      </dsp:txBody>
      <dsp:txXfrm>
        <a:off x="4243387"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C3849-55AA-4F1C-8831-5919A1507FA3}">
      <dsp:nvSpPr>
        <dsp:cNvPr id="0" name=""/>
        <dsp:cNvSpPr/>
      </dsp:nvSpPr>
      <dsp:spPr>
        <a:xfrm>
          <a:off x="541406" y="2221"/>
          <a:ext cx="3095870" cy="1857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GB" sz="3000" kern="1200" dirty="0"/>
            <a:t>HCR-20</a:t>
          </a:r>
        </a:p>
      </dsp:txBody>
      <dsp:txXfrm>
        <a:off x="541406" y="2221"/>
        <a:ext cx="3095870" cy="1857522"/>
      </dsp:txXfrm>
    </dsp:sp>
    <dsp:sp modelId="{7F4B4FEB-B704-410C-9B99-8B94ABCE2488}">
      <dsp:nvSpPr>
        <dsp:cNvPr id="0" name=""/>
        <dsp:cNvSpPr/>
      </dsp:nvSpPr>
      <dsp:spPr>
        <a:xfrm>
          <a:off x="3968380" y="0"/>
          <a:ext cx="3095870" cy="1857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GB" sz="3000" kern="1200" dirty="0"/>
            <a:t>Sexual Violence Risk-20 (SVR-20)</a:t>
          </a:r>
        </a:p>
      </dsp:txBody>
      <dsp:txXfrm>
        <a:off x="3968380" y="0"/>
        <a:ext cx="3095870" cy="1857522"/>
      </dsp:txXfrm>
    </dsp:sp>
    <dsp:sp modelId="{82A152BB-3FF8-4331-ACB4-EF7D5A8D0567}">
      <dsp:nvSpPr>
        <dsp:cNvPr id="0" name=""/>
        <dsp:cNvSpPr/>
      </dsp:nvSpPr>
      <dsp:spPr>
        <a:xfrm>
          <a:off x="541406" y="2169330"/>
          <a:ext cx="3095870" cy="1857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GB" sz="3000" kern="1200" dirty="0"/>
            <a:t>Spousal Assault Risk Assessment (SARA)</a:t>
          </a:r>
        </a:p>
      </dsp:txBody>
      <dsp:txXfrm>
        <a:off x="541406" y="2169330"/>
        <a:ext cx="3095870" cy="1857522"/>
      </dsp:txXfrm>
    </dsp:sp>
    <dsp:sp modelId="{9AFC0F8B-2920-47A0-8252-5122F45E6D73}">
      <dsp:nvSpPr>
        <dsp:cNvPr id="0" name=""/>
        <dsp:cNvSpPr/>
      </dsp:nvSpPr>
      <dsp:spPr>
        <a:xfrm>
          <a:off x="3946864" y="2169330"/>
          <a:ext cx="3095870" cy="1857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GB" sz="3000" kern="1200" dirty="0"/>
            <a:t>Structured Assessment of Violence Risk in Youth (SAVRY)</a:t>
          </a:r>
        </a:p>
      </dsp:txBody>
      <dsp:txXfrm>
        <a:off x="3946864" y="2169330"/>
        <a:ext cx="3095870" cy="1857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DCAAE-8C5B-4A91-A684-EEF8363CBD40}">
      <dsp:nvSpPr>
        <dsp:cNvPr id="0" name=""/>
        <dsp:cNvSpPr/>
      </dsp:nvSpPr>
      <dsp:spPr>
        <a:xfrm>
          <a:off x="0" y="1787"/>
          <a:ext cx="8162460" cy="11429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n-GB" sz="3700" kern="1200" dirty="0"/>
            <a:t>Lying = deliberate attempt to mislead</a:t>
          </a:r>
        </a:p>
      </dsp:txBody>
      <dsp:txXfrm>
        <a:off x="55792" y="57579"/>
        <a:ext cx="8050876" cy="1031317"/>
      </dsp:txXfrm>
    </dsp:sp>
    <dsp:sp modelId="{4C0F27CD-AF0B-406D-8187-49878F145C24}">
      <dsp:nvSpPr>
        <dsp:cNvPr id="0" name=""/>
        <dsp:cNvSpPr/>
      </dsp:nvSpPr>
      <dsp:spPr>
        <a:xfrm rot="5400000">
          <a:off x="4483502" y="4688"/>
          <a:ext cx="2144783" cy="52290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GB" sz="2500" kern="1200" dirty="0"/>
            <a:t>Contextual embedding</a:t>
          </a:r>
        </a:p>
        <a:p>
          <a:pPr marL="228600" lvl="1" indent="-228600" algn="l" defTabSz="1111250" rtl="0">
            <a:lnSpc>
              <a:spcPct val="90000"/>
            </a:lnSpc>
            <a:spcBef>
              <a:spcPct val="0"/>
            </a:spcBef>
            <a:spcAft>
              <a:spcPct val="15000"/>
            </a:spcAft>
            <a:buChar char="•"/>
          </a:pPr>
          <a:r>
            <a:rPr lang="en-GB" sz="2500" kern="1200" dirty="0"/>
            <a:t>Reproduction of conversations</a:t>
          </a:r>
        </a:p>
        <a:p>
          <a:pPr marL="228600" lvl="1" indent="-228600" algn="l" defTabSz="1111250" rtl="0">
            <a:lnSpc>
              <a:spcPct val="90000"/>
            </a:lnSpc>
            <a:spcBef>
              <a:spcPct val="0"/>
            </a:spcBef>
            <a:spcAft>
              <a:spcPct val="15000"/>
            </a:spcAft>
            <a:buChar char="•"/>
          </a:pPr>
          <a:r>
            <a:rPr lang="en-GB" sz="2500" kern="1200" dirty="0"/>
            <a:t>Unexpected complications</a:t>
          </a:r>
        </a:p>
        <a:p>
          <a:pPr marL="228600" lvl="1" indent="-228600" algn="l" defTabSz="1111250" rtl="0">
            <a:lnSpc>
              <a:spcPct val="90000"/>
            </a:lnSpc>
            <a:spcBef>
              <a:spcPct val="0"/>
            </a:spcBef>
            <a:spcAft>
              <a:spcPct val="15000"/>
            </a:spcAft>
            <a:buChar char="•"/>
          </a:pPr>
          <a:r>
            <a:rPr lang="en-GB" sz="2500" kern="1200" dirty="0"/>
            <a:t>Attributions of another’s mental state</a:t>
          </a:r>
        </a:p>
      </dsp:txBody>
      <dsp:txXfrm rot="-5400000">
        <a:off x="2941355" y="1651535"/>
        <a:ext cx="5124377" cy="1935383"/>
      </dsp:txXfrm>
    </dsp:sp>
    <dsp:sp modelId="{1B8097EB-AE48-435D-87DA-220CFDDD46A3}">
      <dsp:nvSpPr>
        <dsp:cNvPr id="0" name=""/>
        <dsp:cNvSpPr/>
      </dsp:nvSpPr>
      <dsp:spPr>
        <a:xfrm>
          <a:off x="0" y="1278737"/>
          <a:ext cx="2941355" cy="26809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n-GB" sz="3700" kern="1200" dirty="0"/>
            <a:t>Truthful narratives</a:t>
          </a:r>
        </a:p>
      </dsp:txBody>
      <dsp:txXfrm>
        <a:off x="130875" y="1409612"/>
        <a:ext cx="2679605" cy="2419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9D135-0EA3-4B82-A555-AE6A2051F826}">
      <dsp:nvSpPr>
        <dsp:cNvPr id="0" name=""/>
        <dsp:cNvSpPr/>
      </dsp:nvSpPr>
      <dsp:spPr>
        <a:xfrm>
          <a:off x="1851818" y="0"/>
          <a:ext cx="4525963"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48904E-E893-4848-84BB-D1AA80DD43C7}">
      <dsp:nvSpPr>
        <dsp:cNvPr id="0" name=""/>
        <dsp:cNvSpPr/>
      </dsp:nvSpPr>
      <dsp:spPr>
        <a:xfrm>
          <a:off x="2281784" y="429966"/>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Individual Historical / Dispositional Factors</a:t>
          </a:r>
        </a:p>
      </dsp:txBody>
      <dsp:txXfrm>
        <a:off x="2367950" y="516132"/>
        <a:ext cx="1592793" cy="1592793"/>
      </dsp:txXfrm>
    </dsp:sp>
    <dsp:sp modelId="{5AA848EC-F0AE-4997-9314-CBFE5EC85E86}">
      <dsp:nvSpPr>
        <dsp:cNvPr id="0" name=""/>
        <dsp:cNvSpPr/>
      </dsp:nvSpPr>
      <dsp:spPr>
        <a:xfrm>
          <a:off x="4182689" y="429966"/>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Individual Clinical Factors</a:t>
          </a:r>
        </a:p>
      </dsp:txBody>
      <dsp:txXfrm>
        <a:off x="4268855" y="516132"/>
        <a:ext cx="1592793" cy="1592793"/>
      </dsp:txXfrm>
    </dsp:sp>
    <dsp:sp modelId="{756F4713-348F-456D-9DCB-ACAFB3CC8367}">
      <dsp:nvSpPr>
        <dsp:cNvPr id="0" name=""/>
        <dsp:cNvSpPr/>
      </dsp:nvSpPr>
      <dsp:spPr>
        <a:xfrm>
          <a:off x="2281784"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Explanatory or Motivational Factors</a:t>
          </a:r>
        </a:p>
      </dsp:txBody>
      <dsp:txXfrm>
        <a:off x="2367950" y="2417036"/>
        <a:ext cx="1592793" cy="1592793"/>
      </dsp:txXfrm>
    </dsp:sp>
    <dsp:sp modelId="{6774F196-159E-4764-8792-345854EC4EF7}">
      <dsp:nvSpPr>
        <dsp:cNvPr id="0" name=""/>
        <dsp:cNvSpPr/>
      </dsp:nvSpPr>
      <dsp:spPr>
        <a:xfrm>
          <a:off x="4182689"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Situational or Environmental Factors</a:t>
          </a:r>
        </a:p>
      </dsp:txBody>
      <dsp:txXfrm>
        <a:off x="4268855" y="2417036"/>
        <a:ext cx="1592793" cy="1592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72462-EF11-46BC-90C6-4C3D48526D26}">
      <dsp:nvSpPr>
        <dsp:cNvPr id="0" name=""/>
        <dsp:cNvSpPr/>
      </dsp:nvSpPr>
      <dsp:spPr>
        <a:xfrm>
          <a:off x="2571" y="785704"/>
          <a:ext cx="2507456" cy="8614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GB" sz="2500" kern="1200" dirty="0"/>
            <a:t>Nature of the violence</a:t>
          </a:r>
        </a:p>
      </dsp:txBody>
      <dsp:txXfrm>
        <a:off x="2571" y="785704"/>
        <a:ext cx="2507456" cy="861491"/>
      </dsp:txXfrm>
    </dsp:sp>
    <dsp:sp modelId="{AE07961A-920E-4619-AB21-B7C55F9BDB36}">
      <dsp:nvSpPr>
        <dsp:cNvPr id="0" name=""/>
        <dsp:cNvSpPr/>
      </dsp:nvSpPr>
      <dsp:spPr>
        <a:xfrm>
          <a:off x="2571" y="1647195"/>
          <a:ext cx="2507456" cy="20930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GB" sz="2500" kern="1200" dirty="0"/>
            <a:t>Frequency &amp; severity</a:t>
          </a:r>
        </a:p>
        <a:p>
          <a:pPr marL="228600" lvl="1" indent="-228600" algn="l" defTabSz="1111250" rtl="0">
            <a:lnSpc>
              <a:spcPct val="90000"/>
            </a:lnSpc>
            <a:spcBef>
              <a:spcPct val="0"/>
            </a:spcBef>
            <a:spcAft>
              <a:spcPct val="15000"/>
            </a:spcAft>
            <a:buChar char="•"/>
          </a:pPr>
          <a:r>
            <a:rPr lang="en-GB" sz="2500" kern="1200" dirty="0"/>
            <a:t>Use of weapons</a:t>
          </a:r>
        </a:p>
        <a:p>
          <a:pPr marL="228600" lvl="1" indent="-228600" algn="l" defTabSz="1111250" rtl="0">
            <a:lnSpc>
              <a:spcPct val="90000"/>
            </a:lnSpc>
            <a:spcBef>
              <a:spcPct val="0"/>
            </a:spcBef>
            <a:spcAft>
              <a:spcPct val="15000"/>
            </a:spcAft>
            <a:buChar char="•"/>
          </a:pPr>
          <a:r>
            <a:rPr lang="en-GB" sz="2500" kern="1200" dirty="0"/>
            <a:t>Proportionate</a:t>
          </a:r>
        </a:p>
      </dsp:txBody>
      <dsp:txXfrm>
        <a:off x="2571" y="1647195"/>
        <a:ext cx="2507456" cy="2093062"/>
      </dsp:txXfrm>
    </dsp:sp>
    <dsp:sp modelId="{25FB98E9-D059-4097-B323-EBB82224531E}">
      <dsp:nvSpPr>
        <dsp:cNvPr id="0" name=""/>
        <dsp:cNvSpPr/>
      </dsp:nvSpPr>
      <dsp:spPr>
        <a:xfrm>
          <a:off x="2861071" y="785704"/>
          <a:ext cx="2507456" cy="8614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GB" sz="2500" kern="1200" dirty="0"/>
            <a:t>Situational triggers</a:t>
          </a:r>
        </a:p>
      </dsp:txBody>
      <dsp:txXfrm>
        <a:off x="2861071" y="785704"/>
        <a:ext cx="2507456" cy="861491"/>
      </dsp:txXfrm>
    </dsp:sp>
    <dsp:sp modelId="{12435576-0E7C-413A-899D-248E6D33CC20}">
      <dsp:nvSpPr>
        <dsp:cNvPr id="0" name=""/>
        <dsp:cNvSpPr/>
      </dsp:nvSpPr>
      <dsp:spPr>
        <a:xfrm>
          <a:off x="2861071" y="1647195"/>
          <a:ext cx="2507456" cy="20930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GB" sz="2500" kern="1200" dirty="0"/>
            <a:t>Victim types</a:t>
          </a:r>
        </a:p>
        <a:p>
          <a:pPr marL="228600" lvl="1" indent="-228600" algn="l" defTabSz="1111250" rtl="0">
            <a:lnSpc>
              <a:spcPct val="90000"/>
            </a:lnSpc>
            <a:spcBef>
              <a:spcPct val="0"/>
            </a:spcBef>
            <a:spcAft>
              <a:spcPct val="15000"/>
            </a:spcAft>
            <a:buChar char="•"/>
          </a:pPr>
          <a:r>
            <a:rPr lang="en-GB" sz="2500" kern="1200" dirty="0"/>
            <a:t>Emotions, places &amp; people</a:t>
          </a:r>
        </a:p>
      </dsp:txBody>
      <dsp:txXfrm>
        <a:off x="2861071" y="1647195"/>
        <a:ext cx="2507456" cy="2093062"/>
      </dsp:txXfrm>
    </dsp:sp>
    <dsp:sp modelId="{63FB3760-8523-4E42-AE36-97E64D6615A3}">
      <dsp:nvSpPr>
        <dsp:cNvPr id="0" name=""/>
        <dsp:cNvSpPr/>
      </dsp:nvSpPr>
      <dsp:spPr>
        <a:xfrm>
          <a:off x="5719571" y="785704"/>
          <a:ext cx="2507456" cy="8614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GB" sz="2500" kern="1200" dirty="0"/>
            <a:t>Retrospective attitudes</a:t>
          </a:r>
        </a:p>
      </dsp:txBody>
      <dsp:txXfrm>
        <a:off x="5719571" y="785704"/>
        <a:ext cx="2507456" cy="861491"/>
      </dsp:txXfrm>
    </dsp:sp>
    <dsp:sp modelId="{A7F68BCB-A5CF-4F63-BB51-6FCB08B30C7E}">
      <dsp:nvSpPr>
        <dsp:cNvPr id="0" name=""/>
        <dsp:cNvSpPr/>
      </dsp:nvSpPr>
      <dsp:spPr>
        <a:xfrm>
          <a:off x="5719571" y="1647195"/>
          <a:ext cx="2507456" cy="20930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GB" sz="2500" kern="1200" dirty="0"/>
            <a:t>To victim</a:t>
          </a:r>
        </a:p>
        <a:p>
          <a:pPr marL="228600" lvl="1" indent="-228600" algn="l" defTabSz="1111250" rtl="0">
            <a:lnSpc>
              <a:spcPct val="90000"/>
            </a:lnSpc>
            <a:spcBef>
              <a:spcPct val="0"/>
            </a:spcBef>
            <a:spcAft>
              <a:spcPct val="15000"/>
            </a:spcAft>
            <a:buChar char="•"/>
          </a:pPr>
          <a:r>
            <a:rPr lang="en-GB" sz="2500" kern="1200" dirty="0"/>
            <a:t>Re violence</a:t>
          </a:r>
        </a:p>
      </dsp:txBody>
      <dsp:txXfrm>
        <a:off x="5719571" y="1647195"/>
        <a:ext cx="2507456" cy="2093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62C6B-8D31-4C50-88C2-155E0D66F67C}">
      <dsp:nvSpPr>
        <dsp:cNvPr id="0" name=""/>
        <dsp:cNvSpPr/>
      </dsp:nvSpPr>
      <dsp:spPr>
        <a:xfrm rot="5400000">
          <a:off x="4342175" y="-1065796"/>
          <a:ext cx="250790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GB" sz="1900" kern="1200" dirty="0"/>
            <a:t>Intoxication leads directly to violence</a:t>
          </a:r>
        </a:p>
        <a:p>
          <a:pPr marL="171450" lvl="1" indent="-171450" algn="l" defTabSz="844550" rtl="0">
            <a:lnSpc>
              <a:spcPct val="90000"/>
            </a:lnSpc>
            <a:spcBef>
              <a:spcPct val="0"/>
            </a:spcBef>
            <a:spcAft>
              <a:spcPct val="15000"/>
            </a:spcAft>
            <a:buChar char="•"/>
          </a:pPr>
          <a:r>
            <a:rPr lang="en-GB" sz="1900" kern="1200" dirty="0"/>
            <a:t>Substance misuse leads to symptoms which leads to violence</a:t>
          </a:r>
        </a:p>
        <a:p>
          <a:pPr marL="171450" lvl="1" indent="-171450" algn="l" defTabSz="844550" rtl="0">
            <a:lnSpc>
              <a:spcPct val="90000"/>
            </a:lnSpc>
            <a:spcBef>
              <a:spcPct val="0"/>
            </a:spcBef>
            <a:spcAft>
              <a:spcPct val="15000"/>
            </a:spcAft>
            <a:buChar char="•"/>
          </a:pPr>
          <a:r>
            <a:rPr lang="en-GB" sz="1900" kern="1200" dirty="0"/>
            <a:t>Substance misuse and violence linked through other characteristics</a:t>
          </a:r>
        </a:p>
        <a:p>
          <a:pPr marL="171450" lvl="1" indent="-171450" algn="l" defTabSz="844550" rtl="0">
            <a:lnSpc>
              <a:spcPct val="90000"/>
            </a:lnSpc>
            <a:spcBef>
              <a:spcPct val="0"/>
            </a:spcBef>
            <a:spcAft>
              <a:spcPct val="15000"/>
            </a:spcAft>
            <a:buChar char="•"/>
          </a:pPr>
          <a:r>
            <a:rPr lang="en-GB" sz="1900" kern="1200" dirty="0"/>
            <a:t>Substance misuse leads to socio-economic environment where violence more likely</a:t>
          </a:r>
        </a:p>
      </dsp:txBody>
      <dsp:txXfrm rot="-5400000">
        <a:off x="2962655" y="436150"/>
        <a:ext cx="5144518" cy="2263052"/>
      </dsp:txXfrm>
    </dsp:sp>
    <dsp:sp modelId="{13F77591-1423-4A1F-903D-CC282F08FF1F}">
      <dsp:nvSpPr>
        <dsp:cNvPr id="0" name=""/>
        <dsp:cNvSpPr/>
      </dsp:nvSpPr>
      <dsp:spPr>
        <a:xfrm>
          <a:off x="0" y="235"/>
          <a:ext cx="2962656" cy="3134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GB" sz="2800" kern="1200" dirty="0"/>
            <a:t>4 possible relationships between substance misuse and violence in MDOs</a:t>
          </a:r>
        </a:p>
      </dsp:txBody>
      <dsp:txXfrm>
        <a:off x="144625" y="144860"/>
        <a:ext cx="2673406" cy="2845630"/>
      </dsp:txXfrm>
    </dsp:sp>
    <dsp:sp modelId="{B975485D-16F9-4BD6-AA85-5E210950CB0A}">
      <dsp:nvSpPr>
        <dsp:cNvPr id="0" name=""/>
        <dsp:cNvSpPr/>
      </dsp:nvSpPr>
      <dsp:spPr>
        <a:xfrm>
          <a:off x="0" y="3291859"/>
          <a:ext cx="8221569" cy="9653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GB" sz="2800" kern="1200" dirty="0"/>
            <a:t>Investigate role of drugs / alcohol in specific episodes of violence</a:t>
          </a:r>
        </a:p>
      </dsp:txBody>
      <dsp:txXfrm>
        <a:off x="47125" y="3338984"/>
        <a:ext cx="8127319" cy="8711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F6BC2-7EB8-4D89-B8AE-3BF6AEB5363A}">
      <dsp:nvSpPr>
        <dsp:cNvPr id="0" name=""/>
        <dsp:cNvSpPr/>
      </dsp:nvSpPr>
      <dsp:spPr>
        <a:xfrm rot="16200000">
          <a:off x="992825" y="-982780"/>
          <a:ext cx="2036316" cy="400187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rtl="0">
            <a:lnSpc>
              <a:spcPct val="90000"/>
            </a:lnSpc>
            <a:spcBef>
              <a:spcPct val="0"/>
            </a:spcBef>
            <a:spcAft>
              <a:spcPct val="35000"/>
            </a:spcAft>
            <a:buNone/>
          </a:pPr>
          <a:r>
            <a:rPr lang="en-GB" sz="3700" kern="1200" dirty="0"/>
            <a:t>Predisposing factors</a:t>
          </a:r>
        </a:p>
      </dsp:txBody>
      <dsp:txXfrm rot="5400000">
        <a:off x="10044" y="0"/>
        <a:ext cx="4001877" cy="1527237"/>
      </dsp:txXfrm>
    </dsp:sp>
    <dsp:sp modelId="{BE35559F-CE22-41D2-A11F-B8926560C04A}">
      <dsp:nvSpPr>
        <dsp:cNvPr id="0" name=""/>
        <dsp:cNvSpPr/>
      </dsp:nvSpPr>
      <dsp:spPr>
        <a:xfrm>
          <a:off x="4001877" y="0"/>
          <a:ext cx="4001877" cy="203631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rtl="0">
            <a:lnSpc>
              <a:spcPct val="90000"/>
            </a:lnSpc>
            <a:spcBef>
              <a:spcPct val="0"/>
            </a:spcBef>
            <a:spcAft>
              <a:spcPct val="35000"/>
            </a:spcAft>
            <a:buNone/>
          </a:pPr>
          <a:r>
            <a:rPr lang="en-GB" sz="3700" kern="1200" dirty="0"/>
            <a:t>Precipitating factors</a:t>
          </a:r>
        </a:p>
      </dsp:txBody>
      <dsp:txXfrm>
        <a:off x="4001877" y="0"/>
        <a:ext cx="4001877" cy="1527237"/>
      </dsp:txXfrm>
    </dsp:sp>
    <dsp:sp modelId="{B76425FC-E4A3-4633-9503-754D97BDE80B}">
      <dsp:nvSpPr>
        <dsp:cNvPr id="0" name=""/>
        <dsp:cNvSpPr/>
      </dsp:nvSpPr>
      <dsp:spPr>
        <a:xfrm rot="10800000">
          <a:off x="0" y="2036316"/>
          <a:ext cx="4001877" cy="203631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rtl="0">
            <a:lnSpc>
              <a:spcPct val="90000"/>
            </a:lnSpc>
            <a:spcBef>
              <a:spcPct val="0"/>
            </a:spcBef>
            <a:spcAft>
              <a:spcPct val="35000"/>
            </a:spcAft>
            <a:buNone/>
          </a:pPr>
          <a:r>
            <a:rPr lang="en-GB" sz="3700" kern="1200" dirty="0"/>
            <a:t>Perpetuating factors</a:t>
          </a:r>
        </a:p>
      </dsp:txBody>
      <dsp:txXfrm rot="10800000">
        <a:off x="0" y="2545394"/>
        <a:ext cx="4001877" cy="1527237"/>
      </dsp:txXfrm>
    </dsp:sp>
    <dsp:sp modelId="{8357A3EB-1BC6-4BDB-8A5E-B2A68183BC35}">
      <dsp:nvSpPr>
        <dsp:cNvPr id="0" name=""/>
        <dsp:cNvSpPr/>
      </dsp:nvSpPr>
      <dsp:spPr>
        <a:xfrm rot="5400000">
          <a:off x="4984657" y="1053535"/>
          <a:ext cx="2036316" cy="400187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rtl="0">
            <a:lnSpc>
              <a:spcPct val="90000"/>
            </a:lnSpc>
            <a:spcBef>
              <a:spcPct val="0"/>
            </a:spcBef>
            <a:spcAft>
              <a:spcPct val="35000"/>
            </a:spcAft>
            <a:buNone/>
          </a:pPr>
          <a:r>
            <a:rPr lang="en-GB" sz="3700" kern="1200" dirty="0"/>
            <a:t>Protective factors</a:t>
          </a:r>
        </a:p>
      </dsp:txBody>
      <dsp:txXfrm rot="-5400000">
        <a:off x="4001877" y="2545394"/>
        <a:ext cx="4001877" cy="1527237"/>
      </dsp:txXfrm>
    </dsp:sp>
    <dsp:sp modelId="{58E3C4D0-24D1-4C54-99B4-9E96286B7DA3}">
      <dsp:nvSpPr>
        <dsp:cNvPr id="0" name=""/>
        <dsp:cNvSpPr/>
      </dsp:nvSpPr>
      <dsp:spPr>
        <a:xfrm>
          <a:off x="2801313" y="1527236"/>
          <a:ext cx="2401126" cy="101815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GB" sz="3700" kern="1200" dirty="0"/>
            <a:t>Problem</a:t>
          </a:r>
        </a:p>
      </dsp:txBody>
      <dsp:txXfrm>
        <a:off x="2851015" y="1576938"/>
        <a:ext cx="2301722" cy="9187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C5642-03ED-4565-91EB-F48FBECEC951}">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0A25A-6ABE-4DDA-9951-2D4BCC6D0683}">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GB" sz="3300" kern="1200" dirty="0"/>
            <a:t>Drivers</a:t>
          </a:r>
        </a:p>
      </dsp:txBody>
      <dsp:txXfrm>
        <a:off x="3827652" y="507327"/>
        <a:ext cx="2837275" cy="966780"/>
      </dsp:txXfrm>
    </dsp:sp>
    <dsp:sp modelId="{62AB4F2C-E535-4BC0-B72B-AD609C839FCC}">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GB" sz="3300" kern="1200" dirty="0"/>
            <a:t>Disinhibitors</a:t>
          </a:r>
        </a:p>
      </dsp:txBody>
      <dsp:txXfrm>
        <a:off x="3827652" y="1712630"/>
        <a:ext cx="2837275" cy="966780"/>
      </dsp:txXfrm>
    </dsp:sp>
    <dsp:sp modelId="{4A1733AC-6C9B-4459-9CCF-E9DB667271DB}">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GB" sz="3300" kern="1200" dirty="0"/>
            <a:t>Destabilisers</a:t>
          </a:r>
        </a:p>
      </dsp:txBody>
      <dsp:txXfrm>
        <a:off x="3827652" y="2917932"/>
        <a:ext cx="2837275" cy="9667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3876A-BB6C-4FB9-832F-2F1A8E30AD75}">
      <dsp:nvSpPr>
        <dsp:cNvPr id="0" name=""/>
        <dsp:cNvSpPr/>
      </dsp:nvSpPr>
      <dsp:spPr>
        <a:xfrm>
          <a:off x="2571" y="354072"/>
          <a:ext cx="2507456" cy="7605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kern="1200" dirty="0"/>
            <a:t>Reducing risk factors</a:t>
          </a:r>
        </a:p>
      </dsp:txBody>
      <dsp:txXfrm>
        <a:off x="2571" y="354072"/>
        <a:ext cx="2507456" cy="760575"/>
      </dsp:txXfrm>
    </dsp:sp>
    <dsp:sp modelId="{BEFA8D76-63A3-453E-9413-42D59E3F09A4}">
      <dsp:nvSpPr>
        <dsp:cNvPr id="0" name=""/>
        <dsp:cNvSpPr/>
      </dsp:nvSpPr>
      <dsp:spPr>
        <a:xfrm>
          <a:off x="2571" y="1114647"/>
          <a:ext cx="2507456" cy="3057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dirty="0"/>
            <a:t>Address substance misuse</a:t>
          </a:r>
        </a:p>
        <a:p>
          <a:pPr marL="228600" lvl="1" indent="-228600" algn="l" defTabSz="977900" rtl="0">
            <a:lnSpc>
              <a:spcPct val="90000"/>
            </a:lnSpc>
            <a:spcBef>
              <a:spcPct val="0"/>
            </a:spcBef>
            <a:spcAft>
              <a:spcPct val="15000"/>
            </a:spcAft>
            <a:buChar char="•"/>
          </a:pPr>
          <a:r>
            <a:rPr lang="en-GB" sz="2200" kern="1200" dirty="0"/>
            <a:t>Treating mental illness</a:t>
          </a:r>
        </a:p>
        <a:p>
          <a:pPr marL="228600" lvl="1" indent="-228600" algn="l" defTabSz="977900" rtl="0">
            <a:lnSpc>
              <a:spcPct val="90000"/>
            </a:lnSpc>
            <a:spcBef>
              <a:spcPct val="0"/>
            </a:spcBef>
            <a:spcAft>
              <a:spcPct val="15000"/>
            </a:spcAft>
            <a:buChar char="•"/>
          </a:pPr>
          <a:r>
            <a:rPr lang="en-GB" sz="2200" kern="1200" dirty="0"/>
            <a:t>Minimise access to weapons</a:t>
          </a:r>
        </a:p>
      </dsp:txBody>
      <dsp:txXfrm>
        <a:off x="2571" y="1114647"/>
        <a:ext cx="2507456" cy="3057243"/>
      </dsp:txXfrm>
    </dsp:sp>
    <dsp:sp modelId="{8F1AA555-E345-442C-AFDA-C894A762E773}">
      <dsp:nvSpPr>
        <dsp:cNvPr id="0" name=""/>
        <dsp:cNvSpPr/>
      </dsp:nvSpPr>
      <dsp:spPr>
        <a:xfrm>
          <a:off x="2861071" y="354072"/>
          <a:ext cx="2507456" cy="7605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kern="1200" dirty="0"/>
            <a:t>Enhancing protective factors</a:t>
          </a:r>
        </a:p>
      </dsp:txBody>
      <dsp:txXfrm>
        <a:off x="2861071" y="354072"/>
        <a:ext cx="2507456" cy="760575"/>
      </dsp:txXfrm>
    </dsp:sp>
    <dsp:sp modelId="{D489BDE3-8934-4C6B-8982-37D36E0902CE}">
      <dsp:nvSpPr>
        <dsp:cNvPr id="0" name=""/>
        <dsp:cNvSpPr/>
      </dsp:nvSpPr>
      <dsp:spPr>
        <a:xfrm>
          <a:off x="2861071" y="1114647"/>
          <a:ext cx="2507456" cy="3057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dirty="0"/>
            <a:t>Personal support</a:t>
          </a:r>
        </a:p>
        <a:p>
          <a:pPr marL="228600" lvl="1" indent="-228600" algn="l" defTabSz="977900" rtl="0">
            <a:lnSpc>
              <a:spcPct val="90000"/>
            </a:lnSpc>
            <a:spcBef>
              <a:spcPct val="0"/>
            </a:spcBef>
            <a:spcAft>
              <a:spcPct val="15000"/>
            </a:spcAft>
            <a:buChar char="•"/>
          </a:pPr>
          <a:r>
            <a:rPr lang="en-GB" sz="2200" kern="1200" dirty="0"/>
            <a:t>Compliance</a:t>
          </a:r>
        </a:p>
        <a:p>
          <a:pPr marL="228600" lvl="1" indent="-228600" algn="l" defTabSz="977900" rtl="0">
            <a:lnSpc>
              <a:spcPct val="90000"/>
            </a:lnSpc>
            <a:spcBef>
              <a:spcPct val="0"/>
            </a:spcBef>
            <a:spcAft>
              <a:spcPct val="15000"/>
            </a:spcAft>
            <a:buChar char="•"/>
          </a:pPr>
          <a:r>
            <a:rPr lang="en-GB" sz="2200" kern="1200" dirty="0"/>
            <a:t>Therapeutic engagement</a:t>
          </a:r>
        </a:p>
        <a:p>
          <a:pPr marL="228600" lvl="1" indent="-228600" algn="l" defTabSz="977900" rtl="0">
            <a:lnSpc>
              <a:spcPct val="90000"/>
            </a:lnSpc>
            <a:spcBef>
              <a:spcPct val="0"/>
            </a:spcBef>
            <a:spcAft>
              <a:spcPct val="15000"/>
            </a:spcAft>
            <a:buChar char="•"/>
          </a:pPr>
          <a:r>
            <a:rPr lang="en-GB" sz="2200" kern="1200" dirty="0"/>
            <a:t>Insight</a:t>
          </a:r>
        </a:p>
      </dsp:txBody>
      <dsp:txXfrm>
        <a:off x="2861071" y="1114647"/>
        <a:ext cx="2507456" cy="3057243"/>
      </dsp:txXfrm>
    </dsp:sp>
    <dsp:sp modelId="{8B5046D1-552E-4502-8074-8BA1B2EDCD59}">
      <dsp:nvSpPr>
        <dsp:cNvPr id="0" name=""/>
        <dsp:cNvSpPr/>
      </dsp:nvSpPr>
      <dsp:spPr>
        <a:xfrm>
          <a:off x="5719571" y="354072"/>
          <a:ext cx="2507456" cy="7605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kern="1200" dirty="0"/>
            <a:t>Improving deficits in function</a:t>
          </a:r>
        </a:p>
      </dsp:txBody>
      <dsp:txXfrm>
        <a:off x="5719571" y="354072"/>
        <a:ext cx="2507456" cy="760575"/>
      </dsp:txXfrm>
    </dsp:sp>
    <dsp:sp modelId="{E7CD30F6-40C1-4676-B9EB-A582975DF228}">
      <dsp:nvSpPr>
        <dsp:cNvPr id="0" name=""/>
        <dsp:cNvSpPr/>
      </dsp:nvSpPr>
      <dsp:spPr>
        <a:xfrm>
          <a:off x="5719571" y="1114647"/>
          <a:ext cx="2507456" cy="3057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dirty="0"/>
            <a:t>Target maladaptive coping strategies</a:t>
          </a:r>
        </a:p>
        <a:p>
          <a:pPr marL="228600" lvl="1" indent="-228600" algn="l" defTabSz="977900" rtl="0">
            <a:lnSpc>
              <a:spcPct val="90000"/>
            </a:lnSpc>
            <a:spcBef>
              <a:spcPct val="0"/>
            </a:spcBef>
            <a:spcAft>
              <a:spcPct val="15000"/>
            </a:spcAft>
            <a:buChar char="•"/>
          </a:pPr>
          <a:r>
            <a:rPr lang="en-GB" sz="2200" kern="1200" dirty="0"/>
            <a:t>Structured day / meaningful occupation</a:t>
          </a:r>
        </a:p>
        <a:p>
          <a:pPr marL="228600" lvl="1" indent="-228600" algn="l" defTabSz="977900" rtl="0">
            <a:lnSpc>
              <a:spcPct val="90000"/>
            </a:lnSpc>
            <a:spcBef>
              <a:spcPct val="0"/>
            </a:spcBef>
            <a:spcAft>
              <a:spcPct val="15000"/>
            </a:spcAft>
            <a:buChar char="•"/>
          </a:pPr>
          <a:r>
            <a:rPr lang="en-GB" sz="2200" kern="1200" dirty="0"/>
            <a:t>Target self-esteem issues</a:t>
          </a:r>
        </a:p>
      </dsp:txBody>
      <dsp:txXfrm>
        <a:off x="5719571" y="1114647"/>
        <a:ext cx="2507456" cy="30572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7/2/2020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7/2/2020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mentalhealthlaw.co.uk/S74"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Absence</a:t>
            </a:r>
            <a:r>
              <a:rPr lang="en-GB" baseline="0" dirty="0"/>
              <a:t> of any guarantee of confidentiality – the purpose of interviewing for risk assessment is to inform and assist others </a:t>
            </a:r>
          </a:p>
          <a:p>
            <a:endParaRPr lang="en-GB" dirty="0"/>
          </a:p>
          <a:p>
            <a:r>
              <a:rPr lang="en-GB" dirty="0"/>
              <a:t>Clinical interviews in forensic settings might present additional problems to those present in interviews in mainstream</a:t>
            </a:r>
            <a:r>
              <a:rPr lang="en-GB" baseline="0" dirty="0"/>
              <a:t> mental health settings – might be related to the setting and clients may be reluctant to discuss topics in detail – e.g. offending behaviour</a:t>
            </a:r>
          </a:p>
          <a:p>
            <a:endParaRPr lang="en-GB" baseline="0" dirty="0"/>
          </a:p>
          <a:p>
            <a:r>
              <a:rPr lang="en-GB" dirty="0"/>
              <a:t>Coercion</a:t>
            </a:r>
            <a:r>
              <a:rPr lang="en-GB" baseline="0" dirty="0"/>
              <a:t> is present – the client is mandated to engage or fears the negative consequences of not engaging</a:t>
            </a:r>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23</a:t>
            </a:fld>
            <a:endParaRPr lang="en-GB" dirty="0"/>
          </a:p>
        </p:txBody>
      </p:sp>
    </p:spTree>
    <p:extLst>
      <p:ext uri="{BB962C8B-B14F-4D97-AF65-F5344CB8AC3E}">
        <p14:creationId xmlns:p14="http://schemas.microsoft.com/office/powerpoint/2010/main" val="2131437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already have information about this patient so think</a:t>
            </a:r>
            <a:r>
              <a:rPr lang="en-GB" baseline="0" dirty="0"/>
              <a:t> about what kind of person they are likely to be – personality type, their expectations of the interview, </a:t>
            </a:r>
            <a:endParaRPr lang="en-GB" dirty="0"/>
          </a:p>
          <a:p>
            <a:endParaRPr lang="en-GB" dirty="0"/>
          </a:p>
          <a:p>
            <a:r>
              <a:rPr lang="en-GB" dirty="0"/>
              <a:t>Think about ways in which they might take control from you</a:t>
            </a:r>
          </a:p>
          <a:p>
            <a:r>
              <a:rPr lang="en-GB" dirty="0"/>
              <a:t>Objectives – what do you want from this meeting</a:t>
            </a:r>
          </a:p>
          <a:p>
            <a:r>
              <a:rPr lang="en-GB" dirty="0"/>
              <a:t>Who is going to conduct the interview</a:t>
            </a:r>
          </a:p>
          <a:p>
            <a:r>
              <a:rPr lang="en-GB" dirty="0"/>
              <a:t>Where is this going to take place – somewhere</a:t>
            </a:r>
            <a:r>
              <a:rPr lang="en-GB" baseline="0" dirty="0"/>
              <a:t> neutral would be best, think about the room layout in terms of safety, minimise / eliminate distractions</a:t>
            </a:r>
          </a:p>
          <a:p>
            <a:r>
              <a:rPr lang="en-GB" baseline="0" dirty="0"/>
              <a:t>Think about barriers / likely resistance techniques – plan for these and then can hopefully avoid / know how to tackle them</a:t>
            </a:r>
          </a:p>
        </p:txBody>
      </p:sp>
      <p:sp>
        <p:nvSpPr>
          <p:cNvPr id="4" name="Slide Number Placeholder 3"/>
          <p:cNvSpPr>
            <a:spLocks noGrp="1"/>
          </p:cNvSpPr>
          <p:nvPr>
            <p:ph type="sldNum" sz="quarter" idx="10"/>
          </p:nvPr>
        </p:nvSpPr>
        <p:spPr/>
        <p:txBody>
          <a:bodyPr/>
          <a:lstStyle/>
          <a:p>
            <a:fld id="{FB93D88D-0D2B-42EA-98D6-C2C61F90D303}" type="slidenum">
              <a:rPr lang="en-GB" smtClean="0"/>
              <a:t>25</a:t>
            </a:fld>
            <a:endParaRPr lang="en-GB" dirty="0"/>
          </a:p>
        </p:txBody>
      </p:sp>
    </p:spTree>
    <p:extLst>
      <p:ext uri="{BB962C8B-B14F-4D97-AF65-F5344CB8AC3E}">
        <p14:creationId xmlns:p14="http://schemas.microsoft.com/office/powerpoint/2010/main" val="1821517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No-no’s</a:t>
            </a:r>
            <a:endParaRPr lang="en-GB" u="none"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talking too much,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not paying attention,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following own agenda,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dominating,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interrupting,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constraining questions,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filling gaps,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changing topics,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Rushing</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u="sng"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sng" kern="1200" dirty="0">
                <a:solidFill>
                  <a:schemeClr val="tx1"/>
                </a:solidFill>
                <a:effectLst/>
                <a:latin typeface="+mn-lt"/>
                <a:ea typeface="+mn-ea"/>
                <a:cs typeface="+mn-cs"/>
              </a:rPr>
              <a:t>Questioning Style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open questions (What happened),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Avoid leading questions (She told you to get out didn’t she?),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Avoid negatively worded questions (You didn’t expect her to be there)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Avoid multiple questions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Pace questions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Incorporate reviews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Repeat questions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Write only brief notes during interview</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Multiple interviews or breaks to make comprehensive notes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Vary order of recall</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Listening –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talk no more than 20 – 50% of the time</a:t>
            </a:r>
            <a:endParaRPr lang="en-GB" u="none" dirty="0"/>
          </a:p>
          <a:p>
            <a:pPr marL="171450" indent="-171450">
              <a:buFont typeface="Arial" panose="020B0604020202020204" pitchFamily="34" charset="0"/>
              <a:buChar char="•"/>
            </a:pPr>
            <a:r>
              <a:rPr lang="en-GB" u="none" dirty="0"/>
              <a:t>Listening well is an art-form</a:t>
            </a:r>
          </a:p>
          <a:p>
            <a:pPr marL="171450" indent="-171450">
              <a:buFont typeface="Arial" panose="020B0604020202020204" pitchFamily="34" charset="0"/>
              <a:buChar char="•"/>
            </a:pPr>
            <a:r>
              <a:rPr lang="en-GB" u="none" dirty="0"/>
              <a:t>Good</a:t>
            </a:r>
            <a:r>
              <a:rPr lang="en-GB" u="none" baseline="0" dirty="0"/>
              <a:t> listening involves body language and eye contact that communicates interest and attention – an implicit encouragement to say more</a:t>
            </a:r>
          </a:p>
          <a:p>
            <a:pPr marL="171450" indent="-171450">
              <a:buFont typeface="Arial" panose="020B0604020202020204" pitchFamily="34" charset="0"/>
              <a:buChar char="•"/>
            </a:pPr>
            <a:endParaRPr lang="en-GB" u="none" baseline="0" dirty="0"/>
          </a:p>
          <a:p>
            <a:pPr marL="0" indent="0">
              <a:buFont typeface="Arial" panose="020B0604020202020204" pitchFamily="34" charset="0"/>
              <a:buNone/>
            </a:pPr>
            <a:r>
              <a:rPr lang="en-GB" u="none" baseline="0" dirty="0"/>
              <a:t>Non-verbal communication</a:t>
            </a:r>
          </a:p>
          <a:p>
            <a:pPr marL="171450" indent="-171450">
              <a:buFont typeface="Arial" panose="020B0604020202020204" pitchFamily="34" charset="0"/>
              <a:buChar char="•"/>
            </a:pPr>
            <a:endParaRPr lang="en-GB" u="none" dirty="0"/>
          </a:p>
          <a:p>
            <a:pPr marL="0" indent="0">
              <a:buFont typeface="Arial" panose="020B0604020202020204" pitchFamily="34" charset="0"/>
              <a:buNone/>
            </a:pPr>
            <a:r>
              <a:rPr lang="en-GB" u="none" dirty="0"/>
              <a:t>Control</a:t>
            </a:r>
          </a:p>
          <a:p>
            <a:pPr marL="171450" indent="-171450">
              <a:buFont typeface="Arial" panose="020B0604020202020204" pitchFamily="34" charset="0"/>
              <a:buChar char="•"/>
            </a:pPr>
            <a:r>
              <a:rPr lang="en-GB" u="none" dirty="0"/>
              <a:t>Essential you maintain control of interview</a:t>
            </a:r>
          </a:p>
          <a:p>
            <a:pPr marL="171450" indent="-171450">
              <a:buFont typeface="Arial" panose="020B0604020202020204" pitchFamily="34" charset="0"/>
              <a:buChar char="•"/>
            </a:pPr>
            <a:r>
              <a:rPr lang="en-GB" u="none" dirty="0"/>
              <a:t>Allow patient</a:t>
            </a:r>
            <a:r>
              <a:rPr lang="en-GB" u="none" baseline="0" dirty="0"/>
              <a:t> to have some control over small things</a:t>
            </a:r>
          </a:p>
          <a:p>
            <a:pPr marL="628650" lvl="1" indent="-171450">
              <a:buFont typeface="Arial" panose="020B0604020202020204" pitchFamily="34" charset="0"/>
              <a:buChar char="•"/>
            </a:pPr>
            <a:r>
              <a:rPr lang="en-GB" u="none" baseline="0" dirty="0"/>
              <a:t>“what would you like me to call you?”</a:t>
            </a:r>
          </a:p>
          <a:p>
            <a:pPr marL="628650" lvl="1" indent="-171450">
              <a:buFont typeface="Arial" panose="020B0604020202020204" pitchFamily="34" charset="0"/>
              <a:buChar char="•"/>
            </a:pPr>
            <a:r>
              <a:rPr lang="en-GB" u="none" baseline="0" dirty="0"/>
              <a:t>“let me know when you need to take a break”</a:t>
            </a:r>
          </a:p>
          <a:p>
            <a:pPr marL="0" lvl="0" indent="0">
              <a:buFont typeface="Arial" panose="020B0604020202020204" pitchFamily="34" charset="0"/>
              <a:buNone/>
            </a:pPr>
            <a:endParaRPr lang="en-GB" u="none" baseline="0" dirty="0"/>
          </a:p>
          <a:p>
            <a:pPr marL="0" lvl="0" indent="0">
              <a:buFont typeface="Arial" panose="020B0604020202020204" pitchFamily="34" charset="0"/>
              <a:buNone/>
            </a:pPr>
            <a:r>
              <a:rPr lang="en-GB" u="none" baseline="0" dirty="0"/>
              <a:t>Note-taking</a:t>
            </a:r>
          </a:p>
          <a:p>
            <a:pPr marL="171450" lvl="0" indent="-171450">
              <a:buFont typeface="Arial" panose="020B0604020202020204" pitchFamily="34" charset="0"/>
              <a:buChar char="•"/>
            </a:pPr>
            <a:r>
              <a:rPr lang="en-GB" u="none" baseline="0" dirty="0"/>
              <a:t>Keep this to a minimum during interview because it involves breaking eye contact and may impede the interview</a:t>
            </a:r>
          </a:p>
          <a:p>
            <a:pPr marL="171450" lvl="0" indent="-171450">
              <a:buFont typeface="Arial" panose="020B0604020202020204" pitchFamily="34" charset="0"/>
              <a:buChar char="•"/>
            </a:pPr>
            <a:r>
              <a:rPr lang="en-GB" u="none" baseline="0" dirty="0"/>
              <a:t>Have breaks to write notes</a:t>
            </a:r>
          </a:p>
          <a:p>
            <a:pPr marL="171450" lvl="0" indent="-171450">
              <a:buFont typeface="Arial" panose="020B0604020202020204" pitchFamily="34" charset="0"/>
              <a:buChar char="•"/>
            </a:pPr>
            <a:endParaRPr lang="en-GB" u="none" baseline="0" dirty="0"/>
          </a:p>
          <a:p>
            <a:pPr marL="0" lvl="0" indent="0">
              <a:buFont typeface="Arial" panose="020B0604020202020204" pitchFamily="34" charset="0"/>
              <a:buNone/>
            </a:pPr>
            <a:r>
              <a:rPr lang="en-GB" u="none" baseline="0" dirty="0"/>
              <a:t>Concluding the interview</a:t>
            </a:r>
          </a:p>
          <a:p>
            <a:pPr marL="171450" lvl="0" indent="-171450">
              <a:buFont typeface="Arial" panose="020B0604020202020204" pitchFamily="34" charset="0"/>
              <a:buChar char="•"/>
            </a:pPr>
            <a:r>
              <a:rPr lang="en-GB" u="none" baseline="0" dirty="0"/>
              <a:t>Agree a time-frame at the start and conclude within this</a:t>
            </a:r>
          </a:p>
          <a:p>
            <a:pPr marL="171450" lvl="0" indent="-171450">
              <a:buFont typeface="Arial" panose="020B0604020202020204" pitchFamily="34" charset="0"/>
              <a:buChar char="•"/>
            </a:pPr>
            <a:r>
              <a:rPr lang="en-GB" u="none" baseline="0" dirty="0"/>
              <a:t>The last few minutes of an interview are important because as it winds down the client becomes more relaxed and is often a time when they will raise something of significance</a:t>
            </a:r>
          </a:p>
          <a:p>
            <a:pPr marL="171450" lvl="0" indent="-171450">
              <a:buFont typeface="Arial" panose="020B0604020202020204" pitchFamily="34" charset="0"/>
              <a:buChar char="•"/>
            </a:pPr>
            <a:r>
              <a:rPr lang="en-GB" u="none" baseline="0" dirty="0"/>
              <a:t>May ‘let their guard down’ and say something unscripted or that they haven’t prepared</a:t>
            </a:r>
          </a:p>
          <a:p>
            <a:pPr marL="171450" lvl="0" indent="-171450">
              <a:buFont typeface="Arial" panose="020B0604020202020204" pitchFamily="34" charset="0"/>
              <a:buChar char="•"/>
            </a:pPr>
            <a:endParaRPr lang="en-GB" u="none" baseline="0" dirty="0"/>
          </a:p>
        </p:txBody>
      </p:sp>
      <p:sp>
        <p:nvSpPr>
          <p:cNvPr id="4" name="Slide Number Placeholder 3"/>
          <p:cNvSpPr>
            <a:spLocks noGrp="1"/>
          </p:cNvSpPr>
          <p:nvPr>
            <p:ph type="sldNum" sz="quarter" idx="10"/>
          </p:nvPr>
        </p:nvSpPr>
        <p:spPr/>
        <p:txBody>
          <a:bodyPr/>
          <a:lstStyle/>
          <a:p>
            <a:fld id="{FB93D88D-0D2B-42EA-98D6-C2C61F90D303}" type="slidenum">
              <a:rPr lang="en-GB" smtClean="0"/>
              <a:t>26</a:t>
            </a:fld>
            <a:endParaRPr lang="en-GB" dirty="0"/>
          </a:p>
        </p:txBody>
      </p:sp>
    </p:spTree>
    <p:extLst>
      <p:ext uri="{BB962C8B-B14F-4D97-AF65-F5344CB8AC3E}">
        <p14:creationId xmlns:p14="http://schemas.microsoft.com/office/powerpoint/2010/main" val="783879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kern="1200" dirty="0">
                <a:solidFill>
                  <a:schemeClr val="tx1"/>
                </a:solidFill>
                <a:effectLst/>
                <a:latin typeface="+mn-lt"/>
                <a:ea typeface="+mn-ea"/>
                <a:cs typeface="+mn-cs"/>
              </a:rPr>
              <a:t>Splitting</a:t>
            </a:r>
            <a:endParaRPr lang="en-GB"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Separation</a:t>
            </a:r>
            <a:r>
              <a:rPr lang="en-GB" sz="1200" b="0" kern="1200" baseline="0" dirty="0">
                <a:solidFill>
                  <a:schemeClr val="tx1"/>
                </a:solidFill>
                <a:effectLst/>
                <a:latin typeface="+mn-lt"/>
                <a:ea typeface="+mn-ea"/>
                <a:cs typeface="+mn-cs"/>
              </a:rPr>
              <a:t> of the individual from negative objects</a:t>
            </a:r>
          </a:p>
          <a:p>
            <a:pPr marL="171450" lvl="0" indent="-171450">
              <a:buFont typeface="Arial" panose="020B0604020202020204" pitchFamily="34" charset="0"/>
              <a:buChar char="•"/>
            </a:pPr>
            <a:r>
              <a:rPr lang="en-GB" sz="1200" b="0" kern="1200" baseline="0" dirty="0">
                <a:solidFill>
                  <a:schemeClr val="tx1"/>
                </a:solidFill>
                <a:effectLst/>
                <a:latin typeface="+mn-lt"/>
                <a:ea typeface="+mn-ea"/>
                <a:cs typeface="+mn-cs"/>
              </a:rPr>
              <a:t>Leave challenging questions until later in the interview</a:t>
            </a:r>
          </a:p>
          <a:p>
            <a:pPr marL="171450" lvl="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0" lvl="0" indent="0">
              <a:buFont typeface="Arial" panose="020B0604020202020204" pitchFamily="34" charset="0"/>
              <a:buNone/>
            </a:pPr>
            <a:endParaRPr lang="en-GB" sz="1200" b="1" kern="1200" dirty="0">
              <a:solidFill>
                <a:schemeClr val="tx1"/>
              </a:solidFill>
              <a:effectLst/>
              <a:latin typeface="+mn-lt"/>
              <a:ea typeface="+mn-ea"/>
              <a:cs typeface="+mn-cs"/>
            </a:endParaRPr>
          </a:p>
          <a:p>
            <a:pPr marL="0" lvl="0" indent="0">
              <a:buFont typeface="Arial" panose="020B0604020202020204" pitchFamily="34" charset="0"/>
              <a:buNone/>
            </a:pPr>
            <a:r>
              <a:rPr lang="en-GB" sz="1200" b="1" kern="1200" dirty="0">
                <a:solidFill>
                  <a:schemeClr val="tx1"/>
                </a:solidFill>
                <a:effectLst/>
                <a:latin typeface="+mn-lt"/>
                <a:ea typeface="+mn-ea"/>
                <a:cs typeface="+mn-cs"/>
              </a:rPr>
              <a:t>Projection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Process of locating in others his / her unwanted feelings or attributes creating inaccurate descriptions that are a reflection of the inner world of the SU</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Avoid endorsing this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Check out descriptions / attitudes towards others</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b="1" kern="1200" dirty="0">
                <a:solidFill>
                  <a:schemeClr val="tx1"/>
                </a:solidFill>
                <a:effectLst/>
                <a:latin typeface="+mn-lt"/>
                <a:ea typeface="+mn-ea"/>
                <a:cs typeface="+mn-cs"/>
              </a:rPr>
              <a:t>Projective identification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When a SU projects onto another person their fears and anger then reacts to that person as if they were genuinely the source of fear or anger, inducing acts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Makes bad emotions tolerable because they are seen as belonging to someone else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 need to maintain a state of affective neutrality</a:t>
            </a:r>
          </a:p>
          <a:p>
            <a:pPr marL="0" lvl="0" indent="0">
              <a:buFont typeface="Arial" panose="020B0604020202020204" pitchFamily="34" charset="0"/>
              <a:buNone/>
            </a:pPr>
            <a:endParaRPr lang="en-GB" sz="1200" b="1" kern="1200" dirty="0">
              <a:solidFill>
                <a:schemeClr val="tx1"/>
              </a:solidFill>
              <a:effectLst/>
              <a:latin typeface="+mn-lt"/>
              <a:ea typeface="+mn-ea"/>
              <a:cs typeface="+mn-cs"/>
            </a:endParaRPr>
          </a:p>
          <a:p>
            <a:pPr marL="0" lvl="0" indent="0">
              <a:buFont typeface="Arial" panose="020B0604020202020204" pitchFamily="34" charset="0"/>
              <a:buNone/>
            </a:pPr>
            <a:r>
              <a:rPr lang="en-GB" sz="1200" b="1" kern="1200" dirty="0">
                <a:solidFill>
                  <a:schemeClr val="tx1"/>
                </a:solidFill>
                <a:effectLst/>
                <a:latin typeface="+mn-lt"/>
                <a:ea typeface="+mn-ea"/>
                <a:cs typeface="+mn-cs"/>
              </a:rPr>
              <a:t>Devaluation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When a SU criticises and disregards others to minimise the threat they pose</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93D88D-0D2B-42EA-98D6-C2C61F90D303}" type="slidenum">
              <a:rPr lang="en-GB" smtClean="0"/>
              <a:t>27</a:t>
            </a:fld>
            <a:endParaRPr lang="en-GB" dirty="0"/>
          </a:p>
        </p:txBody>
      </p:sp>
    </p:spTree>
    <p:extLst>
      <p:ext uri="{BB962C8B-B14F-4D97-AF65-F5344CB8AC3E}">
        <p14:creationId xmlns:p14="http://schemas.microsoft.com/office/powerpoint/2010/main" val="4059007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kern="1200" dirty="0">
                <a:solidFill>
                  <a:schemeClr val="tx1"/>
                </a:solidFill>
                <a:effectLst/>
                <a:latin typeface="+mn-lt"/>
                <a:ea typeface="+mn-ea"/>
                <a:cs typeface="+mn-cs"/>
              </a:rPr>
              <a:t>Concealment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Lying is a deliberate attempt to mislead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Truthful narratives feature more (Lee et al 2008)</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Contextual embedding</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Reproduction of conversations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Unexpected complications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Attributions of another’s mental state</a:t>
            </a:r>
          </a:p>
          <a:p>
            <a:pPr marL="628650" lvl="1"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Cannot</a:t>
            </a:r>
            <a:r>
              <a:rPr lang="en-GB" sz="1200" kern="1200" baseline="0" dirty="0">
                <a:solidFill>
                  <a:schemeClr val="tx1"/>
                </a:solidFill>
                <a:effectLst/>
                <a:latin typeface="+mn-lt"/>
                <a:ea typeface="+mn-ea"/>
                <a:cs typeface="+mn-cs"/>
              </a:rPr>
              <a:t> reliably tell if someone is lying by observing behaviour and listening to speech</a:t>
            </a:r>
          </a:p>
          <a:p>
            <a:pPr marL="0" lv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GB" sz="1200" kern="1200" baseline="0" dirty="0">
                <a:solidFill>
                  <a:schemeClr val="tx1"/>
                </a:solidFill>
                <a:effectLst/>
                <a:latin typeface="+mn-lt"/>
                <a:ea typeface="+mn-ea"/>
                <a:cs typeface="+mn-cs"/>
              </a:rPr>
              <a:t>Have to ask questions that elicit and amplify verbal and non-verbal cues to deceit</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By increasing the cognitive load on liars (cognitive lie-detection perspective)</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Strategic questioning – e.g. can ask them to give their account of key events in an unanticipated order (e.g. backwards) and by maintaining eye contact with the client – this is distracting and more cognitive effort is required to maintain it and not be distracted from the task of lying)</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 good interviewer will detect deception by revealing inconsistencies in the client’s account.</a:t>
            </a:r>
            <a:endParaRPr lang="en-GB" sz="1200" kern="1200" baseline="0" dirty="0">
              <a:solidFill>
                <a:schemeClr val="tx1"/>
              </a:solidFill>
              <a:effectLst/>
              <a:latin typeface="+mn-lt"/>
              <a:ea typeface="+mn-ea"/>
              <a:cs typeface="+mn-cs"/>
            </a:endParaRP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Resistance</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Switch from facts to feelings</a:t>
            </a:r>
          </a:p>
          <a:p>
            <a:pPr marL="1085850" lvl="2" indent="-171450">
              <a:buFont typeface="Arial" panose="020B0604020202020204" pitchFamily="34" charset="0"/>
              <a:buChar char="•"/>
            </a:pPr>
            <a:r>
              <a:rPr lang="en-GB" sz="1200" kern="1200" dirty="0">
                <a:solidFill>
                  <a:schemeClr val="tx1"/>
                </a:solidFill>
                <a:effectLst/>
                <a:latin typeface="+mn-lt"/>
                <a:ea typeface="+mn-ea"/>
                <a:cs typeface="+mn-cs"/>
              </a:rPr>
              <a:t>Avoid meeting resistance / hostility with efforts to provoke</a:t>
            </a:r>
          </a:p>
          <a:p>
            <a:endParaRPr lang="en-GB" dirty="0"/>
          </a:p>
          <a:p>
            <a:r>
              <a:rPr lang="en-GB" sz="1200" kern="1200" dirty="0">
                <a:solidFill>
                  <a:schemeClr val="tx1"/>
                </a:solidFill>
                <a:effectLst/>
                <a:latin typeface="+mn-lt"/>
                <a:ea typeface="+mn-ea"/>
                <a:cs typeface="+mn-cs"/>
              </a:rPr>
              <a:t>Account – missing detail, gaps, jumps, absence of detail, sidesteps, inconsistency, contraindications, too rehearsed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Story doesn’t make sense – improbable account, impossible storyline, nonsensical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Struggling with detail – can’t go beyond original story, repeats non-specific detail, admit their inability to give further detail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Evasion – changes topic, answers question with a question, sidesteps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Sabotaging behaviour – argues / becomes angry, abusive , threatens, refuses to be helped, refuses to cooperate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Significant expressive behaviour – marked pauses, voice changes</a:t>
            </a:r>
          </a:p>
          <a:p>
            <a:endParaRPr lang="en-GB" dirty="0"/>
          </a:p>
          <a:p>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28</a:t>
            </a:fld>
            <a:endParaRPr lang="en-GB" dirty="0"/>
          </a:p>
        </p:txBody>
      </p:sp>
    </p:spTree>
    <p:extLst>
      <p:ext uri="{BB962C8B-B14F-4D97-AF65-F5344CB8AC3E}">
        <p14:creationId xmlns:p14="http://schemas.microsoft.com/office/powerpoint/2010/main" val="3042841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SOME SCENES</a:t>
            </a:r>
            <a:r>
              <a:rPr lang="en-GB" b="1" baseline="0" dirty="0"/>
              <a:t> MAY BE UPSETTING – PICTURES OF DEAD BODIES, TOPIC DISTRESSING</a:t>
            </a:r>
          </a:p>
          <a:p>
            <a:endParaRPr lang="en-GB" b="1" baseline="0" dirty="0"/>
          </a:p>
          <a:p>
            <a:r>
              <a:rPr lang="en-GB" b="1" baseline="0" dirty="0"/>
              <a:t>Video clip from 1 hr 30 – 40 minutes for the psychiatric interview</a:t>
            </a:r>
          </a:p>
          <a:p>
            <a:endParaRPr lang="en-GB" b="1" baseline="0" dirty="0"/>
          </a:p>
          <a:p>
            <a:r>
              <a:rPr lang="en-GB" b="1" baseline="0" dirty="0"/>
              <a:t>Psychiatrist explanation about diagnosis – 2hr 08.30</a:t>
            </a:r>
          </a:p>
          <a:p>
            <a:endParaRPr lang="en-GB" b="1" baseline="0" dirty="0"/>
          </a:p>
          <a:p>
            <a:r>
              <a:rPr lang="en-GB" b="0" dirty="0"/>
              <a:t>Will use this man for</a:t>
            </a:r>
            <a:r>
              <a:rPr lang="en-GB" b="0" baseline="0" dirty="0"/>
              <a:t> an exercise on risk factors</a:t>
            </a:r>
            <a:endParaRPr lang="en-GB" b="0" dirty="0"/>
          </a:p>
        </p:txBody>
      </p:sp>
      <p:sp>
        <p:nvSpPr>
          <p:cNvPr id="4" name="Slide Number Placeholder 3"/>
          <p:cNvSpPr>
            <a:spLocks noGrp="1"/>
          </p:cNvSpPr>
          <p:nvPr>
            <p:ph type="sldNum" sz="quarter" idx="10"/>
          </p:nvPr>
        </p:nvSpPr>
        <p:spPr/>
        <p:txBody>
          <a:bodyPr/>
          <a:lstStyle/>
          <a:p>
            <a:fld id="{FB93D88D-0D2B-42EA-98D6-C2C61F90D303}" type="slidenum">
              <a:rPr lang="en-GB" smtClean="0"/>
              <a:t>31</a:t>
            </a:fld>
            <a:endParaRPr lang="en-GB" dirty="0"/>
          </a:p>
        </p:txBody>
      </p:sp>
    </p:spTree>
    <p:extLst>
      <p:ext uri="{BB962C8B-B14F-4D97-AF65-F5344CB8AC3E}">
        <p14:creationId xmlns:p14="http://schemas.microsoft.com/office/powerpoint/2010/main" val="1228547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33</a:t>
            </a:fld>
            <a:endParaRPr lang="en-GB" dirty="0"/>
          </a:p>
        </p:txBody>
      </p:sp>
    </p:spTree>
    <p:extLst>
      <p:ext uri="{BB962C8B-B14F-4D97-AF65-F5344CB8AC3E}">
        <p14:creationId xmlns:p14="http://schemas.microsoft.com/office/powerpoint/2010/main" val="3154646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Previous violence is the most important factor to consider in detail</a:t>
            </a:r>
          </a:p>
        </p:txBody>
      </p:sp>
      <p:sp>
        <p:nvSpPr>
          <p:cNvPr id="4" name="Slide Number Placeholder 3"/>
          <p:cNvSpPr>
            <a:spLocks noGrp="1"/>
          </p:cNvSpPr>
          <p:nvPr>
            <p:ph type="sldNum" sz="quarter" idx="10"/>
          </p:nvPr>
        </p:nvSpPr>
        <p:spPr/>
        <p:txBody>
          <a:bodyPr/>
          <a:lstStyle/>
          <a:p>
            <a:fld id="{FB93D88D-0D2B-42EA-98D6-C2C61F90D303}" type="slidenum">
              <a:rPr lang="en-GB" smtClean="0"/>
              <a:t>34</a:t>
            </a:fld>
            <a:endParaRPr lang="en-GB" dirty="0"/>
          </a:p>
        </p:txBody>
      </p:sp>
    </p:spTree>
    <p:extLst>
      <p:ext uri="{BB962C8B-B14F-4D97-AF65-F5344CB8AC3E}">
        <p14:creationId xmlns:p14="http://schemas.microsoft.com/office/powerpoint/2010/main" val="352039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Future risk will increase the more future circumstances resemble those in which violence has occurred before</a:t>
            </a:r>
          </a:p>
          <a:p>
            <a:endParaRPr lang="en-GB" dirty="0"/>
          </a:p>
          <a:p>
            <a:r>
              <a:rPr lang="en-GB" dirty="0"/>
              <a:t>Consider</a:t>
            </a:r>
          </a:p>
          <a:p>
            <a:r>
              <a:rPr lang="en-GB" b="1" dirty="0"/>
              <a:t>Nature of the violence</a:t>
            </a:r>
            <a:endParaRPr lang="en-GB" b="0" dirty="0"/>
          </a:p>
          <a:p>
            <a:pPr marL="171450" indent="-171450">
              <a:buFont typeface="Arial" panose="020B0604020202020204" pitchFamily="34" charset="0"/>
              <a:buChar char="•"/>
            </a:pPr>
            <a:r>
              <a:rPr lang="en-GB" b="0" dirty="0"/>
              <a:t>Frequency</a:t>
            </a:r>
          </a:p>
          <a:p>
            <a:pPr marL="171450" indent="-171450">
              <a:buFont typeface="Arial" panose="020B0604020202020204" pitchFamily="34" charset="0"/>
              <a:buChar char="•"/>
            </a:pPr>
            <a:r>
              <a:rPr lang="en-GB" b="0" dirty="0"/>
              <a:t>Patterns – increasing / decreasing / gaps / spates</a:t>
            </a:r>
          </a:p>
          <a:p>
            <a:pPr marL="171450" indent="-171450">
              <a:buFont typeface="Arial" panose="020B0604020202020204" pitchFamily="34" charset="0"/>
              <a:buChar char="•"/>
            </a:pPr>
            <a:r>
              <a:rPr lang="en-GB" b="0" dirty="0"/>
              <a:t>Severity of injuries</a:t>
            </a:r>
          </a:p>
          <a:p>
            <a:pPr marL="171450" indent="-171450">
              <a:buFont typeface="Arial" panose="020B0604020202020204" pitchFamily="34" charset="0"/>
              <a:buChar char="•"/>
            </a:pPr>
            <a:r>
              <a:rPr lang="en-GB" b="0" dirty="0"/>
              <a:t>Use</a:t>
            </a:r>
            <a:r>
              <a:rPr lang="en-GB" b="0" baseline="0" dirty="0"/>
              <a:t> of weapons</a:t>
            </a:r>
          </a:p>
          <a:p>
            <a:pPr marL="171450" indent="-171450">
              <a:buFont typeface="Arial" panose="020B0604020202020204" pitchFamily="34" charset="0"/>
              <a:buChar char="•"/>
            </a:pPr>
            <a:r>
              <a:rPr lang="en-GB" b="0" baseline="0" dirty="0"/>
              <a:t>Proportionate? Or more extreme than was necessary to achieve ends</a:t>
            </a:r>
          </a:p>
          <a:p>
            <a:pPr marL="171450" indent="-171450">
              <a:buFont typeface="Arial" panose="020B0604020202020204" pitchFamily="34" charset="0"/>
              <a:buChar char="•"/>
            </a:pPr>
            <a:r>
              <a:rPr lang="en-GB" b="0" baseline="0" dirty="0"/>
              <a:t>Planned or impulsive</a:t>
            </a:r>
          </a:p>
          <a:p>
            <a:pPr marL="171450" indent="-171450">
              <a:buFont typeface="Arial" panose="020B0604020202020204" pitchFamily="34" charset="0"/>
              <a:buChar char="•"/>
            </a:pPr>
            <a:endParaRPr lang="en-GB" b="0" baseline="0" dirty="0"/>
          </a:p>
          <a:p>
            <a:pPr marL="0" indent="0">
              <a:buFont typeface="Arial" panose="020B0604020202020204" pitchFamily="34" charset="0"/>
              <a:buNone/>
            </a:pPr>
            <a:r>
              <a:rPr lang="en-GB" b="1" baseline="0" dirty="0"/>
              <a:t>Situational triggers / precipitants and internal motivations</a:t>
            </a:r>
            <a:endParaRPr lang="en-GB" b="0" baseline="0" dirty="0"/>
          </a:p>
          <a:p>
            <a:pPr marL="171450" indent="-171450">
              <a:buFont typeface="Arial" panose="020B0604020202020204" pitchFamily="34" charset="0"/>
              <a:buChar char="•"/>
            </a:pPr>
            <a:r>
              <a:rPr lang="en-GB" b="0" baseline="0" dirty="0"/>
              <a:t>Think about emotions, places and people</a:t>
            </a:r>
          </a:p>
          <a:p>
            <a:pPr marL="171450" indent="-171450">
              <a:buFont typeface="Arial" panose="020B0604020202020204" pitchFamily="34" charset="0"/>
              <a:buChar char="•"/>
            </a:pPr>
            <a:r>
              <a:rPr lang="en-GB" b="0" baseline="0" dirty="0"/>
              <a:t>Victim types and victim influences on violence</a:t>
            </a:r>
          </a:p>
          <a:p>
            <a:pPr marL="171450" indent="-171450">
              <a:buFont typeface="Arial" panose="020B0604020202020204" pitchFamily="34" charset="0"/>
              <a:buChar char="•"/>
            </a:pPr>
            <a:r>
              <a:rPr lang="en-GB" b="0" baseline="0" dirty="0"/>
              <a:t>If apparently unprovoked – look for an early trigger that led to a change in mental state (e.g. they report xx caused them to feel anxious)</a:t>
            </a:r>
          </a:p>
          <a:p>
            <a:pPr marL="171450" indent="-171450">
              <a:buFont typeface="Arial" panose="020B0604020202020204" pitchFamily="34" charset="0"/>
              <a:buChar char="•"/>
            </a:pPr>
            <a:r>
              <a:rPr lang="en-GB" b="0" baseline="0" dirty="0"/>
              <a:t>Identify factors that are necessary for violence – violence does not occur in their absence</a:t>
            </a:r>
          </a:p>
          <a:p>
            <a:pPr marL="171450" indent="-171450">
              <a:buFont typeface="Arial" panose="020B0604020202020204" pitchFamily="34" charset="0"/>
              <a:buChar char="•"/>
            </a:pPr>
            <a:r>
              <a:rPr lang="en-GB" b="0" baseline="0" dirty="0"/>
              <a:t>Identify factors that are sufficient for violence – if the factor is present, violence will follow</a:t>
            </a:r>
          </a:p>
          <a:p>
            <a:pPr marL="171450" indent="-171450">
              <a:buFont typeface="Arial" panose="020B0604020202020204" pitchFamily="34" charset="0"/>
              <a:buChar char="•"/>
            </a:pPr>
            <a:r>
              <a:rPr lang="en-GB" b="0" baseline="0" dirty="0"/>
              <a:t>How likely is it that they will encounter similar situations in future</a:t>
            </a:r>
          </a:p>
          <a:p>
            <a:pPr marL="171450" indent="-171450">
              <a:buFont typeface="Arial" panose="020B0604020202020204" pitchFamily="34" charset="0"/>
              <a:buChar char="•"/>
            </a:pPr>
            <a:endParaRPr lang="en-GB" b="0" baseline="0" dirty="0"/>
          </a:p>
          <a:p>
            <a:pPr marL="0" indent="0">
              <a:buFont typeface="Arial" panose="020B0604020202020204" pitchFamily="34" charset="0"/>
              <a:buNone/>
            </a:pPr>
            <a:r>
              <a:rPr lang="en-GB" b="1" baseline="0" dirty="0"/>
              <a:t>Retrospective attitudes</a:t>
            </a:r>
            <a:endParaRPr lang="en-GB" b="0" baseline="0" dirty="0"/>
          </a:p>
          <a:p>
            <a:pPr marL="171450" indent="-171450">
              <a:buFont typeface="Arial" panose="020B0604020202020204" pitchFamily="34" charset="0"/>
              <a:buChar char="•"/>
            </a:pPr>
            <a:r>
              <a:rPr lang="en-GB" b="0" baseline="0" dirty="0"/>
              <a:t>To the violence</a:t>
            </a:r>
          </a:p>
          <a:p>
            <a:pPr marL="171450" indent="-171450">
              <a:buFont typeface="Arial" panose="020B0604020202020204" pitchFamily="34" charset="0"/>
              <a:buChar char="•"/>
            </a:pPr>
            <a:r>
              <a:rPr lang="en-GB" b="0" baseline="0" dirty="0"/>
              <a:t>To the victim / victim types</a:t>
            </a:r>
            <a:endParaRPr lang="en-GB" b="1" dirty="0"/>
          </a:p>
        </p:txBody>
      </p:sp>
      <p:sp>
        <p:nvSpPr>
          <p:cNvPr id="4" name="Slide Number Placeholder 3"/>
          <p:cNvSpPr>
            <a:spLocks noGrp="1"/>
          </p:cNvSpPr>
          <p:nvPr>
            <p:ph type="sldNum" sz="quarter" idx="10"/>
          </p:nvPr>
        </p:nvSpPr>
        <p:spPr/>
        <p:txBody>
          <a:bodyPr/>
          <a:lstStyle/>
          <a:p>
            <a:fld id="{FB93D88D-0D2B-42EA-98D6-C2C61F90D303}" type="slidenum">
              <a:rPr lang="en-GB" smtClean="0"/>
              <a:t>35</a:t>
            </a:fld>
            <a:endParaRPr lang="en-GB" dirty="0"/>
          </a:p>
        </p:txBody>
      </p:sp>
    </p:spTree>
    <p:extLst>
      <p:ext uri="{BB962C8B-B14F-4D97-AF65-F5344CB8AC3E}">
        <p14:creationId xmlns:p14="http://schemas.microsoft.com/office/powerpoint/2010/main" val="823461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Previous violence is the most important factor to consider in detail</a:t>
            </a:r>
          </a:p>
          <a:p>
            <a:endParaRPr lang="en-GB" dirty="0"/>
          </a:p>
          <a:p>
            <a:r>
              <a:rPr lang="en-GB" dirty="0"/>
              <a:t>Think about</a:t>
            </a:r>
          </a:p>
          <a:p>
            <a:pPr marL="171450" indent="-171450">
              <a:buFont typeface="Arial" panose="020B0604020202020204" pitchFamily="34" charset="0"/>
              <a:buChar char="•"/>
            </a:pPr>
            <a:r>
              <a:rPr lang="en-GB" dirty="0"/>
              <a:t>Parenting style, consistency, involvement, loss / separation</a:t>
            </a:r>
          </a:p>
          <a:p>
            <a:pPr marL="171450" indent="-171450">
              <a:buFont typeface="Arial" panose="020B0604020202020204" pitchFamily="34" charset="0"/>
              <a:buChar char="•"/>
            </a:pPr>
            <a:r>
              <a:rPr lang="en-GB" dirty="0"/>
              <a:t>Sibling</a:t>
            </a:r>
            <a:r>
              <a:rPr lang="en-GB" baseline="0" dirty="0"/>
              <a:t> relationships</a:t>
            </a:r>
          </a:p>
          <a:p>
            <a:pPr marL="171450" indent="-171450">
              <a:buFont typeface="Arial" panose="020B0604020202020204" pitchFamily="34" charset="0"/>
              <a:buChar char="•"/>
            </a:pPr>
            <a:r>
              <a:rPr lang="en-GB" baseline="0" dirty="0"/>
              <a:t>Age of onset of violence and conduct problems</a:t>
            </a:r>
          </a:p>
          <a:p>
            <a:pPr marL="171450" indent="-171450">
              <a:buFont typeface="Arial" panose="020B0604020202020204" pitchFamily="34" charset="0"/>
              <a:buChar char="•"/>
            </a:pPr>
            <a:r>
              <a:rPr lang="en-GB" baseline="0" dirty="0"/>
              <a:t>Peer relationships, teacher relationships</a:t>
            </a:r>
          </a:p>
          <a:p>
            <a:pPr marL="171450" indent="-171450">
              <a:buFont typeface="Arial" panose="020B0604020202020204" pitchFamily="34" charset="0"/>
              <a:buChar char="•"/>
            </a:pPr>
            <a:r>
              <a:rPr lang="en-GB" baseline="0" dirty="0"/>
              <a:t>Sociability</a:t>
            </a:r>
          </a:p>
          <a:p>
            <a:pPr marL="171450" indent="-171450">
              <a:buFont typeface="Arial" panose="020B0604020202020204" pitchFamily="34" charset="0"/>
              <a:buChar char="•"/>
            </a:pPr>
            <a:r>
              <a:rPr lang="en-GB" baseline="0" dirty="0"/>
              <a:t>Childhood hobbies</a:t>
            </a:r>
          </a:p>
          <a:p>
            <a:pPr marL="171450" indent="-171450">
              <a:buFont typeface="Arial" panose="020B0604020202020204" pitchFamily="34" charset="0"/>
              <a:buChar char="•"/>
            </a:pPr>
            <a:r>
              <a:rPr lang="en-GB" baseline="0" dirty="0"/>
              <a:t>School vs home</a:t>
            </a:r>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36</a:t>
            </a:fld>
            <a:endParaRPr lang="en-GB" dirty="0"/>
          </a:p>
        </p:txBody>
      </p:sp>
    </p:spTree>
    <p:extLst>
      <p:ext uri="{BB962C8B-B14F-4D97-AF65-F5344CB8AC3E}">
        <p14:creationId xmlns:p14="http://schemas.microsoft.com/office/powerpoint/2010/main" val="87059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 behaviour is governed by multiple internal and environmental factors – therefore risk assessment is complex and difficult</a:t>
            </a:r>
          </a:p>
          <a:p>
            <a:r>
              <a:rPr lang="en-GB" dirty="0"/>
              <a:t>Research evidence is</a:t>
            </a:r>
            <a:r>
              <a:rPr lang="en-GB" baseline="0" dirty="0"/>
              <a:t> weekend by methodological limitations</a:t>
            </a:r>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7</a:t>
            </a:fld>
            <a:endParaRPr lang="en-GB" dirty="0"/>
          </a:p>
        </p:txBody>
      </p:sp>
    </p:spTree>
    <p:extLst>
      <p:ext uri="{BB962C8B-B14F-4D97-AF65-F5344CB8AC3E}">
        <p14:creationId xmlns:p14="http://schemas.microsoft.com/office/powerpoint/2010/main" val="1587998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Substance</a:t>
            </a:r>
            <a:r>
              <a:rPr lang="en-GB" baseline="0" dirty="0"/>
              <a:t> misuse is important but there is a complex relationship with violence</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37</a:t>
            </a:fld>
            <a:endParaRPr lang="en-GB" dirty="0"/>
          </a:p>
        </p:txBody>
      </p:sp>
    </p:spTree>
    <p:extLst>
      <p:ext uri="{BB962C8B-B14F-4D97-AF65-F5344CB8AC3E}">
        <p14:creationId xmlns:p14="http://schemas.microsoft.com/office/powerpoint/2010/main" val="1456063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take a full drug and alcohol history</a:t>
            </a:r>
          </a:p>
          <a:p>
            <a:r>
              <a:rPr lang="en-GB" dirty="0"/>
              <a:t>4 possible relationships</a:t>
            </a:r>
            <a:r>
              <a:rPr lang="en-GB" baseline="0" dirty="0"/>
              <a:t> between substance use and risk of violence in those with mental disorders</a:t>
            </a:r>
          </a:p>
          <a:p>
            <a:endParaRPr lang="en-GB" baseline="0" dirty="0"/>
          </a:p>
          <a:p>
            <a:pPr marL="228600" indent="-228600">
              <a:buAutoNum type="arabicPeriod"/>
            </a:pPr>
            <a:r>
              <a:rPr lang="en-GB" baseline="0" dirty="0"/>
              <a:t>Intoxication with drugs leads directly to an increased risk of violence</a:t>
            </a:r>
          </a:p>
          <a:p>
            <a:pPr marL="628650" lvl="1" indent="-171450">
              <a:buFont typeface="Arial" panose="020B0604020202020204" pitchFamily="34" charset="0"/>
              <a:buChar char="•"/>
            </a:pPr>
            <a:r>
              <a:rPr lang="en-GB" baseline="0" dirty="0"/>
              <a:t>Stimulants and alcohol are associated with an increased risk of violence</a:t>
            </a:r>
          </a:p>
          <a:p>
            <a:pPr marL="628650" lvl="1" indent="-171450">
              <a:buFont typeface="Arial" panose="020B0604020202020204" pitchFamily="34" charset="0"/>
              <a:buChar char="•"/>
            </a:pPr>
            <a:r>
              <a:rPr lang="en-GB" baseline="0" dirty="0"/>
              <a:t>Among non MDOs cannabis and opiates are not associated with an increased risk of violence</a:t>
            </a:r>
          </a:p>
          <a:p>
            <a:pPr marL="457200" lvl="1" indent="0">
              <a:buFont typeface="Arial" panose="020B0604020202020204" pitchFamily="34" charset="0"/>
              <a:buNone/>
            </a:pPr>
            <a:endParaRPr lang="en-GB" baseline="0" dirty="0"/>
          </a:p>
          <a:p>
            <a:pPr marL="228600" indent="-228600">
              <a:buAutoNum type="arabicPeriod"/>
            </a:pPr>
            <a:r>
              <a:rPr lang="en-GB" baseline="0" dirty="0"/>
              <a:t>Substance use leads to more symptoms of mental illness, which leads to an increased risk of violence</a:t>
            </a:r>
          </a:p>
          <a:p>
            <a:pPr marL="685800" lvl="1" indent="-228600">
              <a:buFont typeface="Arial" panose="020B0604020202020204" pitchFamily="34" charset="0"/>
              <a:buChar char="•"/>
            </a:pPr>
            <a:r>
              <a:rPr lang="en-GB" baseline="0" dirty="0"/>
              <a:t>Cannabis and stimulants lead to greater illness severity</a:t>
            </a:r>
          </a:p>
          <a:p>
            <a:pPr marL="685800" lvl="1" indent="-228600">
              <a:buFont typeface="Arial" panose="020B0604020202020204" pitchFamily="34" charset="0"/>
              <a:buChar char="•"/>
            </a:pPr>
            <a:r>
              <a:rPr lang="en-GB" baseline="0" dirty="0"/>
              <a:t>Opiates and alcohol are less likely to cause deterioration in psychosis directly but may do so indirectly through socio-economic mediators</a:t>
            </a:r>
          </a:p>
          <a:p>
            <a:pPr marL="457200" lvl="1" indent="0">
              <a:buFont typeface="Arial" panose="020B0604020202020204" pitchFamily="34" charset="0"/>
              <a:buNone/>
            </a:pPr>
            <a:endParaRPr lang="en-GB" baseline="0" dirty="0"/>
          </a:p>
          <a:p>
            <a:pPr marL="228600" indent="-228600">
              <a:buAutoNum type="arabicPeriod"/>
            </a:pPr>
            <a:r>
              <a:rPr lang="en-GB" baseline="0" dirty="0"/>
              <a:t>Drug use and violence are associated through other individual characteristics which are associated with both</a:t>
            </a:r>
          </a:p>
          <a:p>
            <a:pPr marL="685800" lvl="1" indent="-228600">
              <a:buFont typeface="Arial" panose="020B0604020202020204" pitchFamily="34" charset="0"/>
              <a:buChar char="•"/>
            </a:pPr>
            <a:r>
              <a:rPr lang="en-GB" baseline="0" dirty="0"/>
              <a:t>Any substance where use is heavy and problematic</a:t>
            </a:r>
          </a:p>
          <a:p>
            <a:pPr marL="457200" lvl="1" indent="0">
              <a:buFont typeface="Arial" panose="020B0604020202020204" pitchFamily="34" charset="0"/>
              <a:buNone/>
            </a:pPr>
            <a:endParaRPr lang="en-GB" baseline="0" dirty="0"/>
          </a:p>
          <a:p>
            <a:pPr marL="228600" indent="-228600">
              <a:buAutoNum type="arabicPeriod"/>
            </a:pPr>
            <a:r>
              <a:rPr lang="en-GB" baseline="0" dirty="0"/>
              <a:t>Use of drugs leads to involvement in a social environment where violence is relatively common</a:t>
            </a:r>
          </a:p>
          <a:p>
            <a:pPr marL="685800" lvl="1" indent="-228600">
              <a:buFont typeface="Arial" panose="020B0604020202020204" pitchFamily="34" charset="0"/>
              <a:buChar char="•"/>
            </a:pPr>
            <a:r>
              <a:rPr lang="en-GB" baseline="0" dirty="0"/>
              <a:t>Any substance</a:t>
            </a:r>
          </a:p>
          <a:p>
            <a:pPr marL="685800" lvl="1" indent="-228600">
              <a:buFont typeface="Arial" panose="020B0604020202020204" pitchFamily="34" charset="0"/>
              <a:buChar char="•"/>
            </a:pPr>
            <a:endParaRPr lang="en-GB" baseline="0" dirty="0"/>
          </a:p>
          <a:p>
            <a:pPr marL="0" lvl="0" indent="0">
              <a:buFont typeface="Arial" panose="020B0604020202020204" pitchFamily="34" charset="0"/>
              <a:buNone/>
            </a:pPr>
            <a:r>
              <a:rPr lang="en-GB" baseline="0" dirty="0"/>
              <a:t>Role of drugs / alcohol in specific episodes of violence should be investigated</a:t>
            </a:r>
          </a:p>
          <a:p>
            <a:pPr marL="171450" lvl="0" indent="-171450">
              <a:buFont typeface="Arial" panose="020B0604020202020204" pitchFamily="34" charset="0"/>
              <a:buChar char="•"/>
            </a:pPr>
            <a:r>
              <a:rPr lang="en-GB" baseline="0" dirty="0"/>
              <a:t>Has the violence occurred only when intoxicated</a:t>
            </a:r>
          </a:p>
          <a:p>
            <a:pPr marL="171450" lvl="0" indent="-171450">
              <a:buFont typeface="Arial" panose="020B0604020202020204" pitchFamily="34" charset="0"/>
              <a:buChar char="•"/>
            </a:pPr>
            <a:r>
              <a:rPr lang="en-GB" baseline="0" dirty="0"/>
              <a:t>If not, what are the other necessary conditions</a:t>
            </a:r>
          </a:p>
          <a:p>
            <a:pPr marL="171450" lvl="0" indent="-171450">
              <a:buFont typeface="Arial" panose="020B0604020202020204" pitchFamily="34" charset="0"/>
              <a:buChar char="•"/>
            </a:pPr>
            <a:r>
              <a:rPr lang="en-GB" baseline="0" dirty="0"/>
              <a:t>Are drugs / alcohol used in order to be violence or recklessly</a:t>
            </a:r>
          </a:p>
          <a:p>
            <a:pPr marL="171450" lvl="0" indent="-171450">
              <a:buFont typeface="Arial" panose="020B0604020202020204" pitchFamily="34" charset="0"/>
              <a:buChar char="•"/>
            </a:pPr>
            <a:r>
              <a:rPr lang="en-GB" baseline="0" dirty="0"/>
              <a:t>Are drugs / alcohol used as a reaction to being violent</a:t>
            </a:r>
          </a:p>
        </p:txBody>
      </p:sp>
      <p:sp>
        <p:nvSpPr>
          <p:cNvPr id="4" name="Slide Number Placeholder 3"/>
          <p:cNvSpPr>
            <a:spLocks noGrp="1"/>
          </p:cNvSpPr>
          <p:nvPr>
            <p:ph type="sldNum" sz="quarter" idx="10"/>
          </p:nvPr>
        </p:nvSpPr>
        <p:spPr/>
        <p:txBody>
          <a:bodyPr/>
          <a:lstStyle/>
          <a:p>
            <a:fld id="{FB93D88D-0D2B-42EA-98D6-C2C61F90D303}" type="slidenum">
              <a:rPr lang="en-GB" smtClean="0"/>
              <a:t>38</a:t>
            </a:fld>
            <a:endParaRPr lang="en-GB" dirty="0"/>
          </a:p>
        </p:txBody>
      </p:sp>
    </p:spTree>
    <p:extLst>
      <p:ext uri="{BB962C8B-B14F-4D97-AF65-F5344CB8AC3E}">
        <p14:creationId xmlns:p14="http://schemas.microsoft.com/office/powerpoint/2010/main" val="2976565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a:t>
            </a:r>
          </a:p>
          <a:p>
            <a:pPr marL="171450" indent="-171450">
              <a:buFont typeface="Arial" panose="020B0604020202020204" pitchFamily="34" charset="0"/>
              <a:buChar char="•"/>
            </a:pPr>
            <a:r>
              <a:rPr lang="en-GB" dirty="0"/>
              <a:t>Are there reasons why the person may be violent</a:t>
            </a:r>
            <a:r>
              <a:rPr lang="en-GB" baseline="0" dirty="0"/>
              <a:t> – grudges, resentment, humiliation</a:t>
            </a:r>
          </a:p>
          <a:p>
            <a:pPr marL="171450" indent="-171450">
              <a:buFont typeface="Arial" panose="020B0604020202020204" pitchFamily="34" charset="0"/>
              <a:buChar char="•"/>
            </a:pPr>
            <a:r>
              <a:rPr lang="en-GB" baseline="0" dirty="0"/>
              <a:t>Do they justify the violence</a:t>
            </a:r>
          </a:p>
          <a:p>
            <a:pPr marL="171450" indent="-171450">
              <a:buFont typeface="Arial" panose="020B0604020202020204" pitchFamily="34" charset="0"/>
              <a:buChar char="•"/>
            </a:pPr>
            <a:r>
              <a:rPr lang="en-GB" baseline="0" dirty="0"/>
              <a:t>Collaboration with treatment</a:t>
            </a:r>
          </a:p>
          <a:p>
            <a:pPr marL="628650" lvl="1" indent="-171450">
              <a:buFont typeface="Arial" panose="020B0604020202020204" pitchFamily="34" charset="0"/>
              <a:buChar char="•"/>
            </a:pPr>
            <a:r>
              <a:rPr lang="en-GB" baseline="0" dirty="0"/>
              <a:t>Important risk factor as it is dynamic, modifiable and can be monitored</a:t>
            </a:r>
          </a:p>
          <a:p>
            <a:pPr marL="171450" lvl="0" indent="-171450">
              <a:buFont typeface="Arial" panose="020B0604020202020204" pitchFamily="34" charset="0"/>
              <a:buChar char="•"/>
            </a:pPr>
            <a:r>
              <a:rPr lang="en-GB" baseline="0" dirty="0"/>
              <a:t>Insight</a:t>
            </a:r>
          </a:p>
          <a:p>
            <a:pPr marL="628650" lvl="1" indent="-171450">
              <a:buFont typeface="Arial" panose="020B0604020202020204" pitchFamily="34" charset="0"/>
              <a:buChar char="•"/>
            </a:pPr>
            <a:r>
              <a:rPr lang="en-GB" baseline="0" dirty="0"/>
              <a:t>Insight into MD should be distinguished from the insight into the risk of violence</a:t>
            </a:r>
          </a:p>
          <a:p>
            <a:pPr marL="171450" lvl="0" indent="-171450">
              <a:buFont typeface="Arial" panose="020B0604020202020204" pitchFamily="34" charset="0"/>
              <a:buChar char="•"/>
            </a:pPr>
            <a:r>
              <a:rPr lang="en-GB" baseline="0" dirty="0"/>
              <a:t>Adherence to medication</a:t>
            </a:r>
          </a:p>
          <a:p>
            <a:pPr marL="171450" lvl="0" indent="-171450">
              <a:buFont typeface="Arial" panose="020B0604020202020204" pitchFamily="34" charset="0"/>
              <a:buChar char="•"/>
            </a:pPr>
            <a:r>
              <a:rPr lang="en-GB" baseline="0" dirty="0"/>
              <a:t>What is the person’s appraisal of their likelihood to be violent in the future?</a:t>
            </a:r>
          </a:p>
          <a:p>
            <a:pPr marL="171450" lvl="0" indent="-171450">
              <a:buFont typeface="Arial" panose="020B0604020202020204" pitchFamily="34" charset="0"/>
              <a:buChar char="•"/>
            </a:pPr>
            <a:r>
              <a:rPr lang="en-GB" baseline="0" dirty="0"/>
              <a:t>What is their appraisal of the likelihood of relapse of their mental illness?</a:t>
            </a:r>
          </a:p>
          <a:p>
            <a:pPr marL="171450" lvl="0" indent="-171450">
              <a:buFont typeface="Arial" panose="020B0604020202020204" pitchFamily="34" charset="0"/>
              <a:buChar char="•"/>
            </a:pPr>
            <a:r>
              <a:rPr lang="en-GB" baseline="0" dirty="0"/>
              <a:t>How motivated are they to reduce these risks?</a:t>
            </a:r>
          </a:p>
          <a:p>
            <a:pPr marL="171450" lvl="0" indent="-171450">
              <a:buFont typeface="Arial" panose="020B0604020202020204" pitchFamily="34" charset="0"/>
              <a:buChar char="•"/>
            </a:pPr>
            <a:r>
              <a:rPr lang="en-GB" baseline="0" dirty="0"/>
              <a:t>What measures are required?</a:t>
            </a:r>
          </a:p>
          <a:p>
            <a:pPr marL="171450" lvl="0" indent="-171450">
              <a:buFont typeface="Arial" panose="020B0604020202020204" pitchFamily="34" charset="0"/>
              <a:buChar char="•"/>
            </a:pPr>
            <a:r>
              <a:rPr lang="en-GB" baseline="0" dirty="0"/>
              <a:t>What is their attitude to medication and other treatment including support and monitoring</a:t>
            </a:r>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39</a:t>
            </a:fld>
            <a:endParaRPr lang="en-GB" dirty="0"/>
          </a:p>
        </p:txBody>
      </p:sp>
    </p:spTree>
    <p:extLst>
      <p:ext uri="{BB962C8B-B14F-4D97-AF65-F5344CB8AC3E}">
        <p14:creationId xmlns:p14="http://schemas.microsoft.com/office/powerpoint/2010/main" val="359334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Relate their episodes</a:t>
            </a:r>
            <a:r>
              <a:rPr lang="en-GB" baseline="0" dirty="0"/>
              <a:t> of violence to their illness</a:t>
            </a:r>
          </a:p>
          <a:p>
            <a:r>
              <a:rPr lang="en-GB" baseline="0" dirty="0"/>
              <a:t>Think about periods of mental health stability, episodes of illness and hospitalisation</a:t>
            </a:r>
          </a:p>
        </p:txBody>
      </p:sp>
      <p:sp>
        <p:nvSpPr>
          <p:cNvPr id="4" name="Slide Number Placeholder 3"/>
          <p:cNvSpPr>
            <a:spLocks noGrp="1"/>
          </p:cNvSpPr>
          <p:nvPr>
            <p:ph type="sldNum" sz="quarter" idx="10"/>
          </p:nvPr>
        </p:nvSpPr>
        <p:spPr/>
        <p:txBody>
          <a:bodyPr/>
          <a:lstStyle/>
          <a:p>
            <a:fld id="{FB93D88D-0D2B-42EA-98D6-C2C61F90D303}" type="slidenum">
              <a:rPr lang="en-GB" smtClean="0"/>
              <a:t>40</a:t>
            </a:fld>
            <a:endParaRPr lang="en-GB" dirty="0"/>
          </a:p>
        </p:txBody>
      </p:sp>
    </p:spTree>
    <p:extLst>
      <p:ext uri="{BB962C8B-B14F-4D97-AF65-F5344CB8AC3E}">
        <p14:creationId xmlns:p14="http://schemas.microsoft.com/office/powerpoint/2010/main" val="41138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can be involved in monitoring and care planning</a:t>
            </a:r>
          </a:p>
        </p:txBody>
      </p:sp>
      <p:sp>
        <p:nvSpPr>
          <p:cNvPr id="4" name="Slide Number Placeholder 3"/>
          <p:cNvSpPr>
            <a:spLocks noGrp="1"/>
          </p:cNvSpPr>
          <p:nvPr>
            <p:ph type="sldNum" sz="quarter" idx="10"/>
          </p:nvPr>
        </p:nvSpPr>
        <p:spPr/>
        <p:txBody>
          <a:bodyPr/>
          <a:lstStyle/>
          <a:p>
            <a:fld id="{FB93D88D-0D2B-42EA-98D6-C2C61F90D303}" type="slidenum">
              <a:rPr lang="en-GB" smtClean="0"/>
              <a:t>41</a:t>
            </a:fld>
            <a:endParaRPr lang="en-GB" dirty="0"/>
          </a:p>
        </p:txBody>
      </p:sp>
    </p:spTree>
    <p:extLst>
      <p:ext uri="{BB962C8B-B14F-4D97-AF65-F5344CB8AC3E}">
        <p14:creationId xmlns:p14="http://schemas.microsoft.com/office/powerpoint/2010/main" val="367058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Organisational framework for producing a narrative that explains the underlying mechanism of the presenting problem and proposes hypotheses regarding action to facilitate change</a:t>
            </a:r>
          </a:p>
          <a:p>
            <a:endParaRPr lang="en-GB" dirty="0"/>
          </a:p>
          <a:p>
            <a:pPr lvl="0"/>
            <a:r>
              <a:rPr lang="en-GB" sz="1200" kern="1200" dirty="0">
                <a:solidFill>
                  <a:schemeClr val="tx1"/>
                </a:solidFill>
                <a:effectLst/>
                <a:latin typeface="+mn-lt"/>
                <a:ea typeface="+mn-ea"/>
                <a:cs typeface="+mn-cs"/>
              </a:rPr>
              <a:t>Purpose of case formulation</a:t>
            </a:r>
          </a:p>
          <a:p>
            <a:pPr lvl="1"/>
            <a:r>
              <a:rPr lang="en-GB" sz="1200" kern="1200" dirty="0">
                <a:solidFill>
                  <a:schemeClr val="tx1"/>
                </a:solidFill>
                <a:effectLst/>
                <a:latin typeface="+mn-lt"/>
                <a:ea typeface="+mn-ea"/>
                <a:cs typeface="+mn-cs"/>
              </a:rPr>
              <a:t>Organise</a:t>
            </a:r>
          </a:p>
          <a:p>
            <a:pPr lvl="1"/>
            <a:r>
              <a:rPr lang="en-GB" sz="1200" kern="1200" dirty="0">
                <a:solidFill>
                  <a:schemeClr val="tx1"/>
                </a:solidFill>
                <a:effectLst/>
                <a:latin typeface="+mn-lt"/>
                <a:ea typeface="+mn-ea"/>
                <a:cs typeface="+mn-cs"/>
              </a:rPr>
              <a:t>Mutual understanding – patient / relatives / carers / professionals</a:t>
            </a:r>
          </a:p>
          <a:p>
            <a:pPr lvl="1"/>
            <a:r>
              <a:rPr lang="en-GB" sz="1200" kern="1200" dirty="0">
                <a:solidFill>
                  <a:schemeClr val="tx1"/>
                </a:solidFill>
                <a:effectLst/>
                <a:latin typeface="+mn-lt"/>
                <a:ea typeface="+mn-ea"/>
                <a:cs typeface="+mn-cs"/>
              </a:rPr>
              <a:t>Intervention</a:t>
            </a:r>
          </a:p>
          <a:p>
            <a:pPr lvl="1"/>
            <a:r>
              <a:rPr lang="en-GB" sz="1200" kern="1200" dirty="0">
                <a:solidFill>
                  <a:schemeClr val="tx1"/>
                </a:solidFill>
                <a:effectLst/>
                <a:latin typeface="+mn-lt"/>
                <a:ea typeface="+mn-ea"/>
                <a:cs typeface="+mn-cs"/>
              </a:rPr>
              <a:t>Communication</a:t>
            </a:r>
          </a:p>
          <a:p>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45</a:t>
            </a:fld>
            <a:endParaRPr lang="en-GB" dirty="0"/>
          </a:p>
        </p:txBody>
      </p:sp>
    </p:spTree>
    <p:extLst>
      <p:ext uri="{BB962C8B-B14F-4D97-AF65-F5344CB8AC3E}">
        <p14:creationId xmlns:p14="http://schemas.microsoft.com/office/powerpoint/2010/main" val="3421497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Common features</a:t>
            </a:r>
            <a:r>
              <a:rPr lang="en-GB" baseline="0" dirty="0"/>
              <a:t> of formulations:</a:t>
            </a:r>
          </a:p>
          <a:p>
            <a:endParaRPr lang="en-GB" baseline="0" dirty="0"/>
          </a:p>
          <a:p>
            <a:pPr lvl="1"/>
            <a:r>
              <a:rPr lang="en-GB" sz="1200" kern="1200" dirty="0">
                <a:solidFill>
                  <a:schemeClr val="tx1"/>
                </a:solidFill>
                <a:effectLst/>
                <a:latin typeface="+mn-lt"/>
                <a:ea typeface="+mn-ea"/>
                <a:cs typeface="+mn-cs"/>
              </a:rPr>
              <a:t>Inferential</a:t>
            </a:r>
          </a:p>
          <a:p>
            <a:pPr lvl="2"/>
            <a:r>
              <a:rPr lang="en-GB" sz="1200" kern="1200" dirty="0">
                <a:solidFill>
                  <a:schemeClr val="tx1"/>
                </a:solidFill>
                <a:effectLst/>
                <a:latin typeface="+mn-lt"/>
                <a:ea typeface="+mn-ea"/>
                <a:cs typeface="+mn-cs"/>
              </a:rPr>
              <a:t>The extent to which the formulation explains the reasons for or causes of behaviour</a:t>
            </a:r>
          </a:p>
          <a:p>
            <a:pPr lvl="1"/>
            <a:r>
              <a:rPr lang="en-GB" sz="1200" kern="1200" dirty="0">
                <a:solidFill>
                  <a:schemeClr val="tx1"/>
                </a:solidFill>
                <a:effectLst/>
                <a:latin typeface="+mn-lt"/>
                <a:ea typeface="+mn-ea"/>
                <a:cs typeface="+mn-cs"/>
              </a:rPr>
              <a:t>Individualised</a:t>
            </a:r>
          </a:p>
          <a:p>
            <a:pPr lvl="2"/>
            <a:r>
              <a:rPr lang="en-GB" sz="1200" kern="1200" dirty="0">
                <a:solidFill>
                  <a:schemeClr val="tx1"/>
                </a:solidFill>
                <a:effectLst/>
                <a:latin typeface="+mn-lt"/>
                <a:ea typeface="+mn-ea"/>
                <a:cs typeface="+mn-cs"/>
              </a:rPr>
              <a:t>The extent to which the formulation seeks to explain the behaviour of a single person</a:t>
            </a:r>
          </a:p>
          <a:p>
            <a:pPr lvl="1"/>
            <a:r>
              <a:rPr lang="en-GB" sz="1200" kern="1200" dirty="0">
                <a:solidFill>
                  <a:schemeClr val="tx1"/>
                </a:solidFill>
                <a:effectLst/>
                <a:latin typeface="+mn-lt"/>
                <a:ea typeface="+mn-ea"/>
                <a:cs typeface="+mn-cs"/>
              </a:rPr>
              <a:t>Theory-driven</a:t>
            </a:r>
          </a:p>
          <a:p>
            <a:pPr lvl="2"/>
            <a:r>
              <a:rPr lang="en-GB" sz="1200" kern="1200" dirty="0">
                <a:solidFill>
                  <a:schemeClr val="tx1"/>
                </a:solidFill>
                <a:effectLst/>
                <a:latin typeface="+mn-lt"/>
                <a:ea typeface="+mn-ea"/>
                <a:cs typeface="+mn-cs"/>
              </a:rPr>
              <a:t>The extent to which the formulation seeks guidance from an overarching principled knowledge structure</a:t>
            </a:r>
          </a:p>
          <a:p>
            <a:pPr lvl="1"/>
            <a:r>
              <a:rPr lang="en-GB" sz="1200" kern="1200" dirty="0">
                <a:solidFill>
                  <a:schemeClr val="tx1"/>
                </a:solidFill>
                <a:effectLst/>
                <a:latin typeface="+mn-lt"/>
                <a:ea typeface="+mn-ea"/>
                <a:cs typeface="+mn-cs"/>
              </a:rPr>
              <a:t>Factual-foundation</a:t>
            </a:r>
          </a:p>
          <a:p>
            <a:pPr lvl="2"/>
            <a:r>
              <a:rPr lang="en-GB" sz="1200" kern="1200" dirty="0">
                <a:solidFill>
                  <a:schemeClr val="tx1"/>
                </a:solidFill>
                <a:effectLst/>
                <a:latin typeface="+mn-lt"/>
                <a:ea typeface="+mn-ea"/>
                <a:cs typeface="+mn-cs"/>
              </a:rPr>
              <a:t>The extent to which the formulation addresses and connects the 5Ps / 3Ds relating to problem generation</a:t>
            </a:r>
          </a:p>
          <a:p>
            <a:pPr lvl="1"/>
            <a:r>
              <a:rPr lang="en-GB" sz="1200" kern="1200" dirty="0">
                <a:solidFill>
                  <a:schemeClr val="tx1"/>
                </a:solidFill>
                <a:effectLst/>
                <a:latin typeface="+mn-lt"/>
                <a:ea typeface="+mn-ea"/>
                <a:cs typeface="+mn-cs"/>
              </a:rPr>
              <a:t>Diachronic</a:t>
            </a:r>
          </a:p>
          <a:p>
            <a:pPr lvl="2"/>
            <a:r>
              <a:rPr lang="en-GB" sz="1200" kern="1200" dirty="0">
                <a:solidFill>
                  <a:schemeClr val="tx1"/>
                </a:solidFill>
                <a:effectLst/>
                <a:latin typeface="+mn-lt"/>
                <a:ea typeface="+mn-ea"/>
                <a:cs typeface="+mn-cs"/>
              </a:rPr>
              <a:t>The extent to which the formulation addresses multiple time periods – past, present and possible futures</a:t>
            </a:r>
          </a:p>
          <a:p>
            <a:pPr lvl="1"/>
            <a:r>
              <a:rPr lang="en-GB" sz="1200" kern="1200" dirty="0">
                <a:solidFill>
                  <a:schemeClr val="tx1"/>
                </a:solidFill>
                <a:effectLst/>
                <a:latin typeface="+mn-lt"/>
                <a:ea typeface="+mn-ea"/>
                <a:cs typeface="+mn-cs"/>
              </a:rPr>
              <a:t>Narrative</a:t>
            </a:r>
          </a:p>
          <a:p>
            <a:pPr lvl="2"/>
            <a:r>
              <a:rPr lang="en-GB" sz="1200" kern="1200" dirty="0">
                <a:solidFill>
                  <a:schemeClr val="tx1"/>
                </a:solidFill>
                <a:effectLst/>
                <a:latin typeface="+mn-lt"/>
                <a:ea typeface="+mn-ea"/>
                <a:cs typeface="+mn-cs"/>
              </a:rPr>
              <a:t>The degree to which the formulation is a qualitative process that produces a temporal story with important information ‘anchors’</a:t>
            </a:r>
          </a:p>
          <a:p>
            <a:pPr lvl="1"/>
            <a:r>
              <a:rPr lang="en-GB" sz="1200" kern="1200" dirty="0">
                <a:solidFill>
                  <a:schemeClr val="tx1"/>
                </a:solidFill>
                <a:effectLst/>
                <a:latin typeface="+mn-lt"/>
                <a:ea typeface="+mn-ea"/>
                <a:cs typeface="+mn-cs"/>
              </a:rPr>
              <a:t>Simplicity</a:t>
            </a:r>
          </a:p>
          <a:p>
            <a:pPr lvl="2"/>
            <a:r>
              <a:rPr lang="en-GB" sz="1200" kern="1200" dirty="0">
                <a:solidFill>
                  <a:schemeClr val="tx1"/>
                </a:solidFill>
                <a:effectLst/>
                <a:latin typeface="+mn-lt"/>
                <a:ea typeface="+mn-ea"/>
                <a:cs typeface="+mn-cs"/>
              </a:rPr>
              <a:t>The extent to which the formulation is free from unnecessary details, propositions and assumptions</a:t>
            </a:r>
          </a:p>
          <a:p>
            <a:pPr lvl="1"/>
            <a:r>
              <a:rPr lang="en-GB" sz="1200" kern="1200" dirty="0">
                <a:solidFill>
                  <a:schemeClr val="tx1"/>
                </a:solidFill>
                <a:effectLst/>
                <a:latin typeface="+mn-lt"/>
                <a:ea typeface="+mn-ea"/>
                <a:cs typeface="+mn-cs"/>
              </a:rPr>
              <a:t>Action-oriented</a:t>
            </a:r>
          </a:p>
          <a:p>
            <a:pPr lvl="2"/>
            <a:r>
              <a:rPr lang="en-GB" sz="1200" kern="1200" dirty="0">
                <a:solidFill>
                  <a:schemeClr val="tx1"/>
                </a:solidFill>
                <a:effectLst/>
                <a:latin typeface="+mn-lt"/>
                <a:ea typeface="+mn-ea"/>
                <a:cs typeface="+mn-cs"/>
              </a:rPr>
              <a:t>The degree to which the formulation directs the risk reduction actions of clinicians or criminal justice professionals</a:t>
            </a:r>
          </a:p>
          <a:p>
            <a:pPr lvl="1"/>
            <a:r>
              <a:rPr lang="en-GB" sz="1200" kern="1200" dirty="0">
                <a:solidFill>
                  <a:schemeClr val="tx1"/>
                </a:solidFill>
                <a:effectLst/>
                <a:latin typeface="+mn-lt"/>
                <a:ea typeface="+mn-ea"/>
                <a:cs typeface="+mn-cs"/>
              </a:rPr>
              <a:t>Testable</a:t>
            </a:r>
          </a:p>
          <a:p>
            <a:pPr lvl="2"/>
            <a:r>
              <a:rPr lang="en-GB" sz="1200" kern="1200" dirty="0">
                <a:solidFill>
                  <a:schemeClr val="tx1"/>
                </a:solidFill>
                <a:effectLst/>
                <a:latin typeface="+mn-lt"/>
                <a:ea typeface="+mn-ea"/>
                <a:cs typeface="+mn-cs"/>
              </a:rPr>
              <a:t>The degree to which the formulation can be evaluated</a:t>
            </a:r>
          </a:p>
          <a:p>
            <a:pPr lvl="1"/>
            <a:r>
              <a:rPr lang="en-GB" sz="1200" kern="1200" dirty="0">
                <a:solidFill>
                  <a:schemeClr val="tx1"/>
                </a:solidFill>
                <a:effectLst/>
                <a:latin typeface="+mn-lt"/>
                <a:ea typeface="+mn-ea"/>
                <a:cs typeface="+mn-cs"/>
              </a:rPr>
              <a:t>Ampliative</a:t>
            </a:r>
          </a:p>
          <a:p>
            <a:pPr lvl="2"/>
            <a:r>
              <a:rPr lang="en-GB" sz="1200" kern="1200" dirty="0">
                <a:solidFill>
                  <a:schemeClr val="tx1"/>
                </a:solidFill>
                <a:effectLst/>
                <a:latin typeface="+mn-lt"/>
                <a:ea typeface="+mn-ea"/>
                <a:cs typeface="+mn-cs"/>
              </a:rPr>
              <a:t>The extent to which the formulation yields new information or knowledge about the individual rather than merely summarising known facts</a:t>
            </a:r>
          </a:p>
          <a:p>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46</a:t>
            </a:fld>
            <a:endParaRPr lang="en-GB" dirty="0"/>
          </a:p>
        </p:txBody>
      </p:sp>
    </p:spTree>
    <p:extLst>
      <p:ext uri="{BB962C8B-B14F-4D97-AF65-F5344CB8AC3E}">
        <p14:creationId xmlns:p14="http://schemas.microsoft.com/office/powerpoint/2010/main" val="2875897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5 P’s of formulation</a:t>
            </a:r>
          </a:p>
          <a:p>
            <a:pPr lvl="1"/>
            <a:r>
              <a:rPr lang="en-GB" sz="1200" kern="1200" dirty="0">
                <a:solidFill>
                  <a:schemeClr val="tx1"/>
                </a:solidFill>
                <a:effectLst/>
                <a:latin typeface="+mn-lt"/>
                <a:ea typeface="+mn-ea"/>
                <a:cs typeface="+mn-cs"/>
              </a:rPr>
              <a:t>Problem</a:t>
            </a:r>
          </a:p>
          <a:p>
            <a:pPr lvl="1"/>
            <a:r>
              <a:rPr lang="en-GB" sz="1200" kern="1200" dirty="0">
                <a:solidFill>
                  <a:schemeClr val="tx1"/>
                </a:solidFill>
                <a:effectLst/>
                <a:latin typeface="+mn-lt"/>
                <a:ea typeface="+mn-ea"/>
                <a:cs typeface="+mn-cs"/>
              </a:rPr>
              <a:t>Predisposing factors (Vulnerability factors)</a:t>
            </a:r>
          </a:p>
          <a:p>
            <a:pPr lvl="1"/>
            <a:r>
              <a:rPr lang="en-GB" sz="1200" kern="1200" dirty="0">
                <a:solidFill>
                  <a:schemeClr val="tx1"/>
                </a:solidFill>
                <a:effectLst/>
                <a:latin typeface="+mn-lt"/>
                <a:ea typeface="+mn-ea"/>
                <a:cs typeface="+mn-cs"/>
              </a:rPr>
              <a:t>Precipitating factors (Triggers)</a:t>
            </a:r>
          </a:p>
          <a:p>
            <a:pPr lvl="1"/>
            <a:r>
              <a:rPr lang="en-GB" sz="1200" kern="1200" dirty="0">
                <a:solidFill>
                  <a:schemeClr val="tx1"/>
                </a:solidFill>
                <a:effectLst/>
                <a:latin typeface="+mn-lt"/>
                <a:ea typeface="+mn-ea"/>
                <a:cs typeface="+mn-cs"/>
              </a:rPr>
              <a:t>Perpetuating factors (Maintaining factors)</a:t>
            </a:r>
          </a:p>
          <a:p>
            <a:pPr lvl="1"/>
            <a:r>
              <a:rPr lang="en-GB" sz="1200" kern="1200" dirty="0">
                <a:solidFill>
                  <a:schemeClr val="tx1"/>
                </a:solidFill>
                <a:effectLst/>
                <a:latin typeface="+mn-lt"/>
                <a:ea typeface="+mn-ea"/>
                <a:cs typeface="+mn-cs"/>
              </a:rPr>
              <a:t>Protective factors</a:t>
            </a:r>
          </a:p>
          <a:p>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47</a:t>
            </a:fld>
            <a:endParaRPr lang="en-GB" dirty="0"/>
          </a:p>
        </p:txBody>
      </p:sp>
    </p:spTree>
    <p:extLst>
      <p:ext uri="{BB962C8B-B14F-4D97-AF65-F5344CB8AC3E}">
        <p14:creationId xmlns:p14="http://schemas.microsoft.com/office/powerpoint/2010/main" val="1907135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Drivers </a:t>
            </a:r>
          </a:p>
          <a:p>
            <a:pPr lvl="2"/>
            <a:r>
              <a:rPr lang="en-GB" sz="1200" kern="1200" dirty="0">
                <a:solidFill>
                  <a:schemeClr val="tx1"/>
                </a:solidFill>
                <a:effectLst/>
                <a:latin typeface="+mn-lt"/>
                <a:ea typeface="+mn-ea"/>
                <a:cs typeface="+mn-cs"/>
              </a:rPr>
              <a:t>Motivators</a:t>
            </a:r>
          </a:p>
          <a:p>
            <a:pPr lvl="2"/>
            <a:r>
              <a:rPr lang="en-GB" sz="1200" kern="1200" dirty="0">
                <a:solidFill>
                  <a:schemeClr val="tx1"/>
                </a:solidFill>
                <a:effectLst/>
                <a:latin typeface="+mn-lt"/>
                <a:ea typeface="+mn-ea"/>
                <a:cs typeface="+mn-cs"/>
              </a:rPr>
              <a:t>Factors that increased the perceived benefits / rewards of the risk behaviour (e.g. violence)</a:t>
            </a:r>
          </a:p>
          <a:p>
            <a:pPr lvl="2"/>
            <a:r>
              <a:rPr lang="en-GB" sz="1200" kern="1200" dirty="0">
                <a:solidFill>
                  <a:schemeClr val="tx1"/>
                </a:solidFill>
                <a:effectLst/>
                <a:latin typeface="+mn-lt"/>
                <a:ea typeface="+mn-ea"/>
                <a:cs typeface="+mn-cs"/>
              </a:rPr>
              <a:t>E.g. Profit, revenge honour, release, status, defence, distance, justice, gain, control, change, esteem, expression, arousal, activity, proximity, affiliation etc.</a:t>
            </a:r>
          </a:p>
          <a:p>
            <a:pPr lvl="2"/>
            <a:r>
              <a:rPr lang="en-GB" sz="1200" i="1" kern="1200" dirty="0">
                <a:solidFill>
                  <a:schemeClr val="tx1"/>
                </a:solidFill>
                <a:effectLst/>
                <a:latin typeface="+mn-lt"/>
                <a:ea typeface="+mn-ea"/>
                <a:cs typeface="+mn-cs"/>
              </a:rPr>
              <a:t>What was the SU trying to accomplish by being violent in the past?</a:t>
            </a:r>
            <a:endParaRPr lang="en-GB"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Which factors increased the perceived gains or benefits of violence?</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Disinhibitors</a:t>
            </a:r>
          </a:p>
          <a:p>
            <a:pPr lvl="2"/>
            <a:r>
              <a:rPr lang="en-GB" sz="1200" kern="1200" dirty="0">
                <a:solidFill>
                  <a:schemeClr val="tx1"/>
                </a:solidFill>
                <a:effectLst/>
                <a:latin typeface="+mn-lt"/>
                <a:ea typeface="+mn-ea"/>
                <a:cs typeface="+mn-cs"/>
              </a:rPr>
              <a:t>Factors that decrease the perceived costs of negative consequences of violence</a:t>
            </a:r>
          </a:p>
          <a:p>
            <a:pPr lvl="2"/>
            <a:r>
              <a:rPr lang="en-GB" sz="1200" kern="1200" dirty="0">
                <a:solidFill>
                  <a:schemeClr val="tx1"/>
                </a:solidFill>
                <a:effectLst/>
                <a:latin typeface="+mn-lt"/>
                <a:ea typeface="+mn-ea"/>
                <a:cs typeface="+mn-cs"/>
              </a:rPr>
              <a:t>E.g. lack of empathy, negative attitudes, lack of insight, lack of guilt, negative self-concept, alienation, nihilism, lack of anxiety</a:t>
            </a:r>
          </a:p>
          <a:p>
            <a:pPr lvl="2"/>
            <a:r>
              <a:rPr lang="en-GB" sz="1200" i="1" kern="1200" dirty="0">
                <a:solidFill>
                  <a:schemeClr val="tx1"/>
                </a:solidFill>
                <a:effectLst/>
                <a:latin typeface="+mn-lt"/>
                <a:ea typeface="+mn-ea"/>
                <a:cs typeface="+mn-cs"/>
              </a:rPr>
              <a:t>How did the person overcome their internal inhibitions?</a:t>
            </a:r>
            <a:endParaRPr lang="en-GB"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What factors decreased the perceived costs of negative consequences of violence?</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Destabilisers</a:t>
            </a:r>
          </a:p>
          <a:p>
            <a:pPr lvl="2"/>
            <a:r>
              <a:rPr lang="en-GB" sz="1200" kern="1200" dirty="0">
                <a:solidFill>
                  <a:schemeClr val="tx1"/>
                </a:solidFill>
                <a:effectLst/>
                <a:latin typeface="+mn-lt"/>
                <a:ea typeface="+mn-ea"/>
                <a:cs typeface="+mn-cs"/>
              </a:rPr>
              <a:t>Factors that disturb a person’s ability to monitor and control their decision-making</a:t>
            </a:r>
          </a:p>
          <a:p>
            <a:pPr lvl="2"/>
            <a:r>
              <a:rPr lang="en-GB" sz="1200" kern="1200" dirty="0">
                <a:solidFill>
                  <a:schemeClr val="tx1"/>
                </a:solidFill>
                <a:effectLst/>
                <a:latin typeface="+mn-lt"/>
                <a:ea typeface="+mn-ea"/>
                <a:cs typeface="+mn-cs"/>
              </a:rPr>
              <a:t>E.g. impaired reasoning, racing thoughts, disturbed attention, disturbed perception, impaired problem-solving, perseveration, intoxication</a:t>
            </a:r>
          </a:p>
          <a:p>
            <a:pPr lvl="2"/>
            <a:r>
              <a:rPr lang="en-GB" sz="1200" i="1" kern="1200" dirty="0">
                <a:solidFill>
                  <a:schemeClr val="tx1"/>
                </a:solidFill>
                <a:effectLst/>
                <a:latin typeface="+mn-lt"/>
                <a:ea typeface="+mn-ea"/>
                <a:cs typeface="+mn-cs"/>
              </a:rPr>
              <a:t>Did the person have problems thinking clearly and forming plans?</a:t>
            </a:r>
            <a:endParaRPr lang="en-GB"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Which factors impaired, disturbed or disrupted the person’s decision-making?</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48</a:t>
            </a:fld>
            <a:endParaRPr lang="en-GB" dirty="0"/>
          </a:p>
        </p:txBody>
      </p:sp>
    </p:spTree>
    <p:extLst>
      <p:ext uri="{BB962C8B-B14F-4D97-AF65-F5344CB8AC3E}">
        <p14:creationId xmlns:p14="http://schemas.microsoft.com/office/powerpoint/2010/main" val="625274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Fictional</a:t>
            </a:r>
          </a:p>
        </p:txBody>
      </p:sp>
      <p:sp>
        <p:nvSpPr>
          <p:cNvPr id="4" name="Slide Number Placeholder 3"/>
          <p:cNvSpPr>
            <a:spLocks noGrp="1"/>
          </p:cNvSpPr>
          <p:nvPr>
            <p:ph type="sldNum" sz="quarter" idx="10"/>
          </p:nvPr>
        </p:nvSpPr>
        <p:spPr/>
        <p:txBody>
          <a:bodyPr/>
          <a:lstStyle/>
          <a:p>
            <a:fld id="{FB93D88D-0D2B-42EA-98D6-C2C61F90D303}" type="slidenum">
              <a:rPr lang="en-GB" smtClean="0"/>
              <a:t>49</a:t>
            </a:fld>
            <a:endParaRPr lang="en-GB" dirty="0"/>
          </a:p>
        </p:txBody>
      </p:sp>
    </p:spTree>
    <p:extLst>
      <p:ext uri="{BB962C8B-B14F-4D97-AF65-F5344CB8AC3E}">
        <p14:creationId xmlns:p14="http://schemas.microsoft.com/office/powerpoint/2010/main" val="317450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t>
            </a:r>
            <a:r>
              <a:rPr lang="en-GB" baseline="0" dirty="0"/>
              <a:t> is imprecise and subject to uncertainty</a:t>
            </a:r>
          </a:p>
          <a:p>
            <a:r>
              <a:rPr lang="en-GB" baseline="0" dirty="0"/>
              <a:t>Does not relate to specific events or times</a:t>
            </a:r>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8</a:t>
            </a:fld>
            <a:endParaRPr lang="en-GB" dirty="0"/>
          </a:p>
        </p:txBody>
      </p:sp>
    </p:spTree>
    <p:extLst>
      <p:ext uri="{BB962C8B-B14F-4D97-AF65-F5344CB8AC3E}">
        <p14:creationId xmlns:p14="http://schemas.microsoft.com/office/powerpoint/2010/main" val="1454638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Purpose is to prevent or limit potentially harmful outcomes</a:t>
            </a:r>
          </a:p>
          <a:p>
            <a:pPr lvl="0"/>
            <a:r>
              <a:rPr lang="en-GB" sz="1200" kern="1200" dirty="0">
                <a:solidFill>
                  <a:schemeClr val="tx1"/>
                </a:solidFill>
                <a:effectLst/>
                <a:latin typeface="+mn-lt"/>
                <a:ea typeface="+mn-ea"/>
                <a:cs typeface="+mn-cs"/>
              </a:rPr>
              <a:t>Treatment</a:t>
            </a:r>
          </a:p>
          <a:p>
            <a:pPr lvl="1"/>
            <a:r>
              <a:rPr lang="en-GB" sz="1200" kern="1200" dirty="0">
                <a:solidFill>
                  <a:schemeClr val="tx1"/>
                </a:solidFill>
                <a:effectLst/>
                <a:latin typeface="+mn-lt"/>
                <a:ea typeface="+mn-ea"/>
                <a:cs typeface="+mn-cs"/>
              </a:rPr>
              <a:t>To reduce risk factors</a:t>
            </a:r>
          </a:p>
          <a:p>
            <a:pPr lvl="1"/>
            <a:r>
              <a:rPr lang="en-GB" sz="1200" kern="1200" dirty="0">
                <a:solidFill>
                  <a:schemeClr val="tx1"/>
                </a:solidFill>
                <a:effectLst/>
                <a:latin typeface="+mn-lt"/>
                <a:ea typeface="+mn-ea"/>
                <a:cs typeface="+mn-cs"/>
              </a:rPr>
              <a:t>To enhance protective factors</a:t>
            </a:r>
          </a:p>
          <a:p>
            <a:pPr lvl="1"/>
            <a:r>
              <a:rPr lang="en-GB" sz="1200" kern="1200" dirty="0">
                <a:solidFill>
                  <a:schemeClr val="tx1"/>
                </a:solidFill>
                <a:effectLst/>
                <a:latin typeface="+mn-lt"/>
                <a:ea typeface="+mn-ea"/>
                <a:cs typeface="+mn-cs"/>
              </a:rPr>
              <a:t>Improvements to deficits in functioning</a:t>
            </a:r>
          </a:p>
          <a:p>
            <a:pPr lvl="0"/>
            <a:r>
              <a:rPr lang="en-GB" sz="1200" kern="1200" dirty="0">
                <a:solidFill>
                  <a:schemeClr val="tx1"/>
                </a:solidFill>
                <a:effectLst/>
                <a:latin typeface="+mn-lt"/>
                <a:ea typeface="+mn-ea"/>
                <a:cs typeface="+mn-cs"/>
              </a:rPr>
              <a:t>Supervision</a:t>
            </a:r>
          </a:p>
          <a:p>
            <a:pPr lvl="1"/>
            <a:r>
              <a:rPr lang="en-GB" sz="1200" kern="1200" dirty="0">
                <a:solidFill>
                  <a:schemeClr val="tx1"/>
                </a:solidFill>
                <a:effectLst/>
                <a:latin typeface="+mn-lt"/>
                <a:ea typeface="+mn-ea"/>
                <a:cs typeface="+mn-cs"/>
              </a:rPr>
              <a:t>Restrictions on activity, movement, association or communication that are intended to control risk factors</a:t>
            </a:r>
          </a:p>
          <a:p>
            <a:pPr lvl="1"/>
            <a:r>
              <a:rPr lang="en-GB" sz="1200" kern="1200" dirty="0">
                <a:solidFill>
                  <a:schemeClr val="tx1"/>
                </a:solidFill>
                <a:effectLst/>
                <a:latin typeface="+mn-lt"/>
                <a:ea typeface="+mn-ea"/>
                <a:cs typeface="+mn-cs"/>
              </a:rPr>
              <a:t>Enhance protective lifestyle factors – structure, boundaries etc</a:t>
            </a:r>
          </a:p>
          <a:p>
            <a:pPr lvl="0"/>
            <a:r>
              <a:rPr lang="en-GB" sz="1200" kern="1200" dirty="0">
                <a:solidFill>
                  <a:schemeClr val="tx1"/>
                </a:solidFill>
                <a:effectLst/>
                <a:latin typeface="+mn-lt"/>
                <a:ea typeface="+mn-ea"/>
                <a:cs typeface="+mn-cs"/>
              </a:rPr>
              <a:t>Monitoring</a:t>
            </a:r>
          </a:p>
          <a:p>
            <a:pPr lvl="1"/>
            <a:r>
              <a:rPr lang="en-GB" sz="1200" kern="1200" dirty="0">
                <a:solidFill>
                  <a:schemeClr val="tx1"/>
                </a:solidFill>
                <a:effectLst/>
                <a:latin typeface="+mn-lt"/>
                <a:ea typeface="+mn-ea"/>
                <a:cs typeface="+mn-cs"/>
              </a:rPr>
              <a:t>Early warning signs to indicate relapse to harmful behaviour</a:t>
            </a:r>
          </a:p>
          <a:p>
            <a:pPr lvl="0"/>
            <a:r>
              <a:rPr lang="en-GB" sz="1200" kern="1200" dirty="0">
                <a:solidFill>
                  <a:schemeClr val="tx1"/>
                </a:solidFill>
                <a:effectLst/>
                <a:latin typeface="+mn-lt"/>
                <a:ea typeface="+mn-ea"/>
                <a:cs typeface="+mn-cs"/>
              </a:rPr>
              <a:t>Victim-safety planning</a:t>
            </a:r>
          </a:p>
          <a:p>
            <a:pPr lvl="1"/>
            <a:r>
              <a:rPr lang="en-GB" sz="1200" kern="1200" dirty="0">
                <a:solidFill>
                  <a:schemeClr val="tx1"/>
                </a:solidFill>
                <a:effectLst/>
                <a:latin typeface="+mn-lt"/>
                <a:ea typeface="+mn-ea"/>
                <a:cs typeface="+mn-cs"/>
              </a:rPr>
              <a:t>Guidance to past / potential victims about reducing impact of (re-)victimisation</a:t>
            </a:r>
          </a:p>
          <a:p>
            <a:pPr lvl="0"/>
            <a:r>
              <a:rPr lang="en-GB" sz="1200" kern="1200" dirty="0">
                <a:solidFill>
                  <a:schemeClr val="tx1"/>
                </a:solidFill>
                <a:effectLst/>
                <a:latin typeface="+mn-lt"/>
                <a:ea typeface="+mn-ea"/>
                <a:cs typeface="+mn-cs"/>
              </a:rPr>
              <a:t>Why has the SU been harmful before and why might he do so again?</a:t>
            </a:r>
          </a:p>
          <a:p>
            <a:pPr lvl="0"/>
            <a:r>
              <a:rPr lang="en-GB" sz="1200" kern="1200" dirty="0">
                <a:solidFill>
                  <a:schemeClr val="tx1"/>
                </a:solidFill>
                <a:effectLst/>
                <a:latin typeface="+mn-lt"/>
                <a:ea typeface="+mn-ea"/>
                <a:cs typeface="+mn-cs"/>
              </a:rPr>
              <a:t>Scenario planning – under what circumstances might he be harmful again?</a:t>
            </a:r>
          </a:p>
          <a:p>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51</a:t>
            </a:fld>
            <a:endParaRPr lang="en-GB" dirty="0"/>
          </a:p>
        </p:txBody>
      </p:sp>
    </p:spTree>
    <p:extLst>
      <p:ext uri="{BB962C8B-B14F-4D97-AF65-F5344CB8AC3E}">
        <p14:creationId xmlns:p14="http://schemas.microsoft.com/office/powerpoint/2010/main" val="1764270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ENCOURAGE</a:t>
            </a:r>
            <a:r>
              <a:rPr lang="en-GB" b="1" baseline="0" dirty="0"/>
              <a:t> AUDIENCE TO COME UP WITH THE TREATMENT OPTIONS</a:t>
            </a:r>
          </a:p>
          <a:p>
            <a:endParaRPr lang="en-GB" b="1" baseline="0" dirty="0"/>
          </a:p>
          <a:p>
            <a:r>
              <a:rPr lang="en-GB" b="1" baseline="0" dirty="0"/>
              <a:t>TREATMENT ENCOMPASSES – REDUCING RISK FACTORS, ENHANCING PROTECTIVE FACTORS, IMPROVING DEFICITS IN FUNCTION</a:t>
            </a:r>
            <a:endParaRPr lang="en-GB" b="1" dirty="0"/>
          </a:p>
        </p:txBody>
      </p:sp>
      <p:sp>
        <p:nvSpPr>
          <p:cNvPr id="4" name="Slide Number Placeholder 3"/>
          <p:cNvSpPr>
            <a:spLocks noGrp="1"/>
          </p:cNvSpPr>
          <p:nvPr>
            <p:ph type="sldNum" sz="quarter" idx="10"/>
          </p:nvPr>
        </p:nvSpPr>
        <p:spPr/>
        <p:txBody>
          <a:bodyPr/>
          <a:lstStyle/>
          <a:p>
            <a:fld id="{FB93D88D-0D2B-42EA-98D6-C2C61F90D303}" type="slidenum">
              <a:rPr lang="en-GB" smtClean="0"/>
              <a:t>52</a:t>
            </a:fld>
            <a:endParaRPr lang="en-GB" dirty="0"/>
          </a:p>
        </p:txBody>
      </p:sp>
    </p:spTree>
    <p:extLst>
      <p:ext uri="{BB962C8B-B14F-4D97-AF65-F5344CB8AC3E}">
        <p14:creationId xmlns:p14="http://schemas.microsoft.com/office/powerpoint/2010/main" val="3380788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ENCOURAGE</a:t>
            </a:r>
            <a:r>
              <a:rPr lang="en-GB" b="1" baseline="0" dirty="0"/>
              <a:t> AUDIENCE TO COME UP WITH THE TREATMENT OPTIONS</a:t>
            </a:r>
          </a:p>
          <a:p>
            <a:endParaRPr lang="en-GB" dirty="0"/>
          </a:p>
          <a:p>
            <a:pPr lvl="0"/>
            <a:r>
              <a:rPr lang="en-GB" b="1" dirty="0"/>
              <a:t>REMEMBER</a:t>
            </a:r>
            <a:r>
              <a:rPr lang="en-GB" b="1" baseline="0" dirty="0"/>
              <a:t> SUPERVISION ENCOMPASSES: </a:t>
            </a:r>
          </a:p>
          <a:p>
            <a:pPr lvl="0"/>
            <a:r>
              <a:rPr lang="en-GB" sz="1200" kern="1200" dirty="0">
                <a:solidFill>
                  <a:schemeClr val="tx1"/>
                </a:solidFill>
                <a:effectLst/>
                <a:latin typeface="+mn-lt"/>
                <a:ea typeface="+mn-ea"/>
                <a:cs typeface="+mn-cs"/>
              </a:rPr>
              <a:t>Restrictions on activity, movement, association or communication that are intended to control risk factors</a:t>
            </a:r>
          </a:p>
          <a:p>
            <a:pPr lvl="0"/>
            <a:r>
              <a:rPr lang="en-GB" sz="1200" kern="1200" dirty="0">
                <a:solidFill>
                  <a:schemeClr val="tx1"/>
                </a:solidFill>
                <a:effectLst/>
                <a:latin typeface="+mn-lt"/>
                <a:ea typeface="+mn-ea"/>
                <a:cs typeface="+mn-cs"/>
              </a:rPr>
              <a:t>Enhance protective lifestyle factors – structure, boundaries etc</a:t>
            </a:r>
          </a:p>
          <a:p>
            <a:endParaRPr lang="en-GB" b="1" dirty="0"/>
          </a:p>
        </p:txBody>
      </p:sp>
      <p:sp>
        <p:nvSpPr>
          <p:cNvPr id="4" name="Slide Number Placeholder 3"/>
          <p:cNvSpPr>
            <a:spLocks noGrp="1"/>
          </p:cNvSpPr>
          <p:nvPr>
            <p:ph type="sldNum" sz="quarter" idx="10"/>
          </p:nvPr>
        </p:nvSpPr>
        <p:spPr/>
        <p:txBody>
          <a:bodyPr/>
          <a:lstStyle/>
          <a:p>
            <a:fld id="{FB93D88D-0D2B-42EA-98D6-C2C61F90D303}" type="slidenum">
              <a:rPr lang="en-GB" smtClean="0"/>
              <a:t>53</a:t>
            </a:fld>
            <a:endParaRPr lang="en-GB" dirty="0"/>
          </a:p>
        </p:txBody>
      </p:sp>
    </p:spTree>
    <p:extLst>
      <p:ext uri="{BB962C8B-B14F-4D97-AF65-F5344CB8AC3E}">
        <p14:creationId xmlns:p14="http://schemas.microsoft.com/office/powerpoint/2010/main" val="109494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Monitoring</a:t>
            </a:r>
          </a:p>
          <a:p>
            <a:pPr lvl="1"/>
            <a:r>
              <a:rPr lang="en-GB" sz="1200" kern="1200" dirty="0">
                <a:solidFill>
                  <a:schemeClr val="tx1"/>
                </a:solidFill>
                <a:effectLst/>
                <a:latin typeface="+mn-lt"/>
                <a:ea typeface="+mn-ea"/>
                <a:cs typeface="+mn-cs"/>
              </a:rPr>
              <a:t>Early warning signs to indicate relapse to harmful behaviour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Typical</a:t>
            </a:r>
            <a:r>
              <a:rPr lang="en-GB" sz="1200" kern="1200" baseline="0" dirty="0">
                <a:solidFill>
                  <a:schemeClr val="tx1"/>
                </a:solidFill>
                <a:effectLst/>
                <a:latin typeface="+mn-lt"/>
                <a:ea typeface="+mn-ea"/>
                <a:cs typeface="+mn-cs"/>
              </a:rPr>
              <a:t> early warning signs may include……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93D88D-0D2B-42EA-98D6-C2C61F90D303}" type="slidenum">
              <a:rPr lang="en-GB" smtClean="0"/>
              <a:t>54</a:t>
            </a:fld>
            <a:endParaRPr lang="en-GB" dirty="0"/>
          </a:p>
        </p:txBody>
      </p:sp>
    </p:spTree>
    <p:extLst>
      <p:ext uri="{BB962C8B-B14F-4D97-AF65-F5344CB8AC3E}">
        <p14:creationId xmlns:p14="http://schemas.microsoft.com/office/powerpoint/2010/main" val="3087678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 information</a:t>
            </a:r>
            <a:r>
              <a:rPr lang="en-GB" baseline="0" dirty="0"/>
              <a:t> should not be disclosed to a 3</a:t>
            </a:r>
            <a:r>
              <a:rPr lang="en-GB" baseline="30000" dirty="0"/>
              <a:t>rd</a:t>
            </a:r>
            <a:r>
              <a:rPr lang="en-GB" baseline="0" dirty="0"/>
              <a:t> party without the patient’s consent except in certain circumstances:</a:t>
            </a:r>
          </a:p>
          <a:p>
            <a:pPr marL="171450" indent="-171450">
              <a:buFont typeface="Arial" panose="020B0604020202020204" pitchFamily="34" charset="0"/>
              <a:buChar char="•"/>
            </a:pPr>
            <a:r>
              <a:rPr lang="en-GB" baseline="0" dirty="0"/>
              <a:t>Disclosure to protect the patient or others</a:t>
            </a:r>
          </a:p>
          <a:p>
            <a:pPr marL="628650" lvl="1" indent="-171450">
              <a:buFont typeface="Arial" panose="020B0604020202020204" pitchFamily="34" charset="0"/>
              <a:buChar char="•"/>
            </a:pPr>
            <a:r>
              <a:rPr lang="en-GB" baseline="0" dirty="0"/>
              <a:t>Risk to 3</a:t>
            </a:r>
            <a:r>
              <a:rPr lang="en-GB" baseline="30000" dirty="0"/>
              <a:t>rd</a:t>
            </a:r>
            <a:r>
              <a:rPr lang="en-GB" baseline="0" dirty="0"/>
              <a:t> party is so serious that it outweighs the person’s right to privacy</a:t>
            </a:r>
          </a:p>
          <a:p>
            <a:pPr marL="628650" lvl="1" indent="-171450">
              <a:buFont typeface="Arial" panose="020B0604020202020204" pitchFamily="34" charset="0"/>
              <a:buChar char="•"/>
            </a:pPr>
            <a:r>
              <a:rPr lang="en-GB" baseline="0" dirty="0"/>
              <a:t>E.g. threats of violence towards someone</a:t>
            </a:r>
          </a:p>
          <a:p>
            <a:pPr marL="171450" indent="-171450">
              <a:buFont typeface="Arial" panose="020B0604020202020204" pitchFamily="34" charset="0"/>
              <a:buChar char="•"/>
            </a:pPr>
            <a:r>
              <a:rPr lang="en-GB" baseline="0" dirty="0"/>
              <a:t>Disclosure in connection with judicial or other statutory proceedings</a:t>
            </a:r>
          </a:p>
          <a:p>
            <a:pPr marL="628650" lvl="1" indent="-171450">
              <a:buFont typeface="Arial" panose="020B0604020202020204" pitchFamily="34" charset="0"/>
              <a:buChar char="•"/>
            </a:pPr>
            <a:r>
              <a:rPr lang="en-GB" baseline="0" dirty="0"/>
              <a:t>Notification of a known or suspected communicable disease</a:t>
            </a:r>
          </a:p>
          <a:p>
            <a:pPr marL="628650" lvl="1" indent="-171450">
              <a:buFont typeface="Arial" panose="020B0604020202020204" pitchFamily="34" charset="0"/>
              <a:buChar char="•"/>
            </a:pPr>
            <a:r>
              <a:rPr lang="en-GB" baseline="0" dirty="0"/>
              <a:t>If ordered to do so by a judge</a:t>
            </a:r>
          </a:p>
          <a:p>
            <a:pPr marL="628650" lvl="1" indent="-171450">
              <a:buFont typeface="Arial" panose="020B0604020202020204" pitchFamily="34" charset="0"/>
              <a:buChar char="•"/>
            </a:pPr>
            <a:r>
              <a:rPr lang="en-GB" baseline="0" dirty="0"/>
              <a:t>To assist a coroner</a:t>
            </a:r>
          </a:p>
          <a:p>
            <a:pPr marL="0" indent="0">
              <a:buFont typeface="Arial" panose="020B0604020202020204" pitchFamily="34" charset="0"/>
              <a:buNone/>
            </a:pPr>
            <a:endParaRPr lang="en-GB"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Disclosure should be only necessary information</a:t>
            </a:r>
            <a:r>
              <a:rPr lang="en-GB" baseline="0" dirty="0"/>
              <a:t> and clearly documented in patient’s notes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Tarasoff Case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October 1969 Prosenjit Poddar killed his ex-girlfriend, Tatiana Tarasoff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2 months earlier he had declared his intentions to his psychotherapist at University of California at Berkeley’s Cowell Memorial Hospital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His psychotherapist tried to have him admitted to hospital, and sought help from the university police force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police considered to be harmless and was released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university director asked that all evidence of contact between Poddar and the police was destroyed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This matter wasn’t pursued further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Following Tarasoff’s death, her parents came to know about these events and sued the university, hospital and police department – saying that a warning should have been issued to Tatiana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Supreme Court of California found that the defendants (University / Hospital / Police) had breached their duty to exercise reasonable care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Therefore they ruled that physicians and therapists have a duty to warn 3</a:t>
            </a:r>
            <a:r>
              <a:rPr lang="en-GB" baseline="30000" dirty="0"/>
              <a:t>rd</a:t>
            </a:r>
            <a:r>
              <a:rPr lang="en-GB" baseline="0" dirty="0"/>
              <a:t> parties of threatened danger</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56</a:t>
            </a:fld>
            <a:endParaRPr lang="en-GB" dirty="0"/>
          </a:p>
        </p:txBody>
      </p:sp>
    </p:spTree>
    <p:extLst>
      <p:ext uri="{BB962C8B-B14F-4D97-AF65-F5344CB8AC3E}">
        <p14:creationId xmlns:p14="http://schemas.microsoft.com/office/powerpoint/2010/main" val="1124414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kinds of scenarios would we plan for?</a:t>
            </a:r>
          </a:p>
        </p:txBody>
      </p:sp>
      <p:sp>
        <p:nvSpPr>
          <p:cNvPr id="4" name="Slide Number Placeholder 3"/>
          <p:cNvSpPr>
            <a:spLocks noGrp="1"/>
          </p:cNvSpPr>
          <p:nvPr>
            <p:ph type="sldNum" sz="quarter" idx="10"/>
          </p:nvPr>
        </p:nvSpPr>
        <p:spPr/>
        <p:txBody>
          <a:bodyPr/>
          <a:lstStyle/>
          <a:p>
            <a:fld id="{FB93D88D-0D2B-42EA-98D6-C2C61F90D303}" type="slidenum">
              <a:rPr lang="en-GB" smtClean="0"/>
              <a:t>57</a:t>
            </a:fld>
            <a:endParaRPr lang="en-GB" dirty="0"/>
          </a:p>
        </p:txBody>
      </p:sp>
    </p:spTree>
    <p:extLst>
      <p:ext uri="{BB962C8B-B14F-4D97-AF65-F5344CB8AC3E}">
        <p14:creationId xmlns:p14="http://schemas.microsoft.com/office/powerpoint/2010/main" val="1517386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61</a:t>
            </a:fld>
            <a:endParaRPr lang="en-GB" dirty="0"/>
          </a:p>
        </p:txBody>
      </p:sp>
    </p:spTree>
    <p:extLst>
      <p:ext uri="{BB962C8B-B14F-4D97-AF65-F5344CB8AC3E}">
        <p14:creationId xmlns:p14="http://schemas.microsoft.com/office/powerpoint/2010/main" val="3636357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62</a:t>
            </a:fld>
            <a:endParaRPr lang="en-GB" dirty="0"/>
          </a:p>
        </p:txBody>
      </p:sp>
    </p:spTree>
    <p:extLst>
      <p:ext uri="{BB962C8B-B14F-4D97-AF65-F5344CB8AC3E}">
        <p14:creationId xmlns:p14="http://schemas.microsoft.com/office/powerpoint/2010/main" val="2140996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PAUSE!!</a:t>
            </a:r>
          </a:p>
        </p:txBody>
      </p:sp>
      <p:sp>
        <p:nvSpPr>
          <p:cNvPr id="4" name="Slide Number Placeholder 3"/>
          <p:cNvSpPr>
            <a:spLocks noGrp="1"/>
          </p:cNvSpPr>
          <p:nvPr>
            <p:ph type="sldNum" sz="quarter" idx="10"/>
          </p:nvPr>
        </p:nvSpPr>
        <p:spPr/>
        <p:txBody>
          <a:bodyPr/>
          <a:lstStyle/>
          <a:p>
            <a:fld id="{6153C348-8466-48A0-B2DE-364D8F609D48}" type="slidenum">
              <a:rPr lang="en-GB" smtClean="0"/>
              <a:pPr/>
              <a:t>63</a:t>
            </a:fld>
            <a:endParaRPr lang="en-GB" dirty="0"/>
          </a:p>
        </p:txBody>
      </p:sp>
    </p:spTree>
    <p:extLst>
      <p:ext uri="{BB962C8B-B14F-4D97-AF65-F5344CB8AC3E}">
        <p14:creationId xmlns:p14="http://schemas.microsoft.com/office/powerpoint/2010/main" val="4262255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The person must have a </a:t>
            </a:r>
            <a:r>
              <a:rPr lang="en-GB" b="1" dirty="0"/>
              <a:t>mental disorder</a:t>
            </a:r>
            <a:r>
              <a:rPr lang="en-GB" b="0" dirty="0"/>
              <a:t> of a </a:t>
            </a:r>
            <a:r>
              <a:rPr lang="en-GB" b="1" dirty="0"/>
              <a:t>nature or degree</a:t>
            </a:r>
            <a:r>
              <a:rPr lang="en-GB" b="0" dirty="0"/>
              <a:t> that warrants</a:t>
            </a:r>
            <a:r>
              <a:rPr lang="en-GB" b="0" baseline="0" dirty="0"/>
              <a:t> treatment in hospital in the interests of their own </a:t>
            </a:r>
            <a:r>
              <a:rPr lang="en-GB" b="1" baseline="0" dirty="0"/>
              <a:t>health or safety or for the protection of others </a:t>
            </a:r>
            <a:r>
              <a:rPr lang="en-GB" b="0" baseline="0" dirty="0"/>
              <a:t>and </a:t>
            </a:r>
            <a:r>
              <a:rPr lang="en-GB" b="1" baseline="0" dirty="0"/>
              <a:t>appropriate treatment</a:t>
            </a:r>
            <a:r>
              <a:rPr lang="en-GB" b="0" baseline="0" dirty="0"/>
              <a:t> is available.</a:t>
            </a:r>
          </a:p>
          <a:p>
            <a:endParaRPr lang="en-GB" b="0" baseline="0" dirty="0"/>
          </a:p>
          <a:p>
            <a:r>
              <a:rPr lang="en-GB" b="1" baseline="0" dirty="0"/>
              <a:t>Question them What does MD / nature etc mean?</a:t>
            </a:r>
          </a:p>
          <a:p>
            <a:endParaRPr lang="en-GB" b="0" baseline="0" dirty="0"/>
          </a:p>
          <a:p>
            <a:r>
              <a:rPr lang="en-GB" b="1" baseline="0" dirty="0"/>
              <a:t>Mental disorder s1(2) MHA</a:t>
            </a:r>
            <a:r>
              <a:rPr lang="en-GB" b="0" baseline="0" dirty="0"/>
              <a:t>= any disorder or disability of mind</a:t>
            </a:r>
          </a:p>
          <a:p>
            <a:r>
              <a:rPr lang="en-GB" b="0" baseline="0" dirty="0"/>
              <a:t>	dependence on drugs / alcohol is not considered a MD</a:t>
            </a:r>
          </a:p>
          <a:p>
            <a:r>
              <a:rPr lang="en-GB" b="0" baseline="0" dirty="0"/>
              <a:t>	Learning-disabled person only considered to have a MD when their disability is associated with ‘abnormally aggressive or seriously 	irresponsible 	conduct.’</a:t>
            </a:r>
          </a:p>
          <a:p>
            <a:r>
              <a:rPr lang="en-GB" b="1" baseline="0" dirty="0"/>
              <a:t>Nature </a:t>
            </a:r>
            <a:r>
              <a:rPr lang="en-GB" b="0" baseline="0" dirty="0"/>
              <a:t>= is a longer-term view of the condition and can include a consideration of whether the patient, if discharged, would likely relapse in the near future. Can include insight into the need for future treatment.</a:t>
            </a:r>
          </a:p>
          <a:p>
            <a:endParaRPr lang="en-GB" b="0" baseline="0" dirty="0"/>
          </a:p>
          <a:p>
            <a:r>
              <a:rPr lang="en-GB" b="1" baseline="0" dirty="0"/>
              <a:t>Degree </a:t>
            </a:r>
            <a:r>
              <a:rPr lang="en-GB" b="0" baseline="0" dirty="0"/>
              <a:t>= refers to the severity of the condition at the time</a:t>
            </a:r>
          </a:p>
          <a:p>
            <a:endParaRPr lang="en-GB" b="0" baseline="0" dirty="0"/>
          </a:p>
          <a:p>
            <a:r>
              <a:rPr lang="en-GB" b="1" dirty="0"/>
              <a:t>Appropriate Treatment =</a:t>
            </a:r>
            <a:r>
              <a:rPr lang="en-GB" b="0" dirty="0"/>
              <a:t> ‘medical treatment which is appropriate</a:t>
            </a:r>
            <a:r>
              <a:rPr lang="en-GB" b="0" baseline="0" dirty="0"/>
              <a:t> in this case taking into account the nature and degree of the mental disorder and all other circumstances of his case’</a:t>
            </a:r>
          </a:p>
          <a:p>
            <a:r>
              <a:rPr lang="en-GB" b="0" baseline="0" dirty="0"/>
              <a:t>Appropriate treatment test is not applicable in ss 2, 35, 135 or 136</a:t>
            </a:r>
            <a:endParaRPr lang="en-GB" b="1"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64</a:t>
            </a:fld>
            <a:endParaRPr lang="en-GB" dirty="0"/>
          </a:p>
        </p:txBody>
      </p:sp>
    </p:spTree>
    <p:extLst>
      <p:ext uri="{BB962C8B-B14F-4D97-AF65-F5344CB8AC3E}">
        <p14:creationId xmlns:p14="http://schemas.microsoft.com/office/powerpoint/2010/main" val="254555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purpose of today</a:t>
            </a:r>
            <a:r>
              <a:rPr lang="en-GB" baseline="0" dirty="0"/>
              <a:t> we will focus on risk of violence, however the principles can be used for any risk behaviour</a:t>
            </a:r>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9</a:t>
            </a:fld>
            <a:endParaRPr lang="en-GB" dirty="0"/>
          </a:p>
        </p:txBody>
      </p:sp>
    </p:spTree>
    <p:extLst>
      <p:ext uri="{BB962C8B-B14F-4D97-AF65-F5344CB8AC3E}">
        <p14:creationId xmlns:p14="http://schemas.microsoft.com/office/powerpoint/2010/main" val="1235637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65</a:t>
            </a:fld>
            <a:endParaRPr lang="en-GB" dirty="0"/>
          </a:p>
        </p:txBody>
      </p:sp>
    </p:spTree>
    <p:extLst>
      <p:ext uri="{BB962C8B-B14F-4D97-AF65-F5344CB8AC3E}">
        <p14:creationId xmlns:p14="http://schemas.microsoft.com/office/powerpoint/2010/main" val="3487231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may or may not have been convicted</a:t>
            </a:r>
            <a:r>
              <a:rPr lang="en-GB" baseline="0" dirty="0"/>
              <a:t> of the offence</a:t>
            </a:r>
            <a:endParaRPr lang="en-GB"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66</a:t>
            </a:fld>
            <a:endParaRPr lang="en-GB" dirty="0"/>
          </a:p>
        </p:txBody>
      </p:sp>
    </p:spTree>
    <p:extLst>
      <p:ext uri="{BB962C8B-B14F-4D97-AF65-F5344CB8AC3E}">
        <p14:creationId xmlns:p14="http://schemas.microsoft.com/office/powerpoint/2010/main" val="2634932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dirty="0"/>
              <a:t>Crown Court</a:t>
            </a:r>
            <a:r>
              <a:rPr lang="en-GB" baseline="0" dirty="0"/>
              <a:t> – awaiting trial or pre-sentence</a:t>
            </a:r>
          </a:p>
          <a:p>
            <a:pPr marL="0" indent="0">
              <a:buFont typeface="Arial" charset="0"/>
              <a:buNone/>
            </a:pPr>
            <a:r>
              <a:rPr lang="en-GB" baseline="0" dirty="0"/>
              <a:t>Magistrates Court – convicted / pre-sentence</a:t>
            </a:r>
          </a:p>
          <a:p>
            <a:pPr marL="0" indent="0">
              <a:buFont typeface="Arial" charset="0"/>
              <a:buNone/>
            </a:pPr>
            <a:endParaRPr lang="en-GB" baseline="0" dirty="0"/>
          </a:p>
          <a:p>
            <a:pPr marL="0" indent="0">
              <a:buFont typeface="Arial" charset="0"/>
              <a:buNone/>
            </a:pPr>
            <a:r>
              <a:rPr lang="en-GB" baseline="0" dirty="0"/>
              <a:t>No s17 leave / transfer or powers to discharge</a:t>
            </a:r>
          </a:p>
          <a:p>
            <a:pPr marL="0" indent="0">
              <a:buFont typeface="Arial" charset="0"/>
              <a:buNone/>
            </a:pPr>
            <a:r>
              <a:rPr lang="en-GB" baseline="0" dirty="0"/>
              <a:t>If wanted to treat patient compulsorily then could send them back to court for consideration of a s36 or a concurrent s3</a:t>
            </a:r>
            <a:endParaRPr lang="en-GB" dirty="0"/>
          </a:p>
          <a:p>
            <a:pPr marL="0" indent="0">
              <a:buFont typeface="Arial" charset="0"/>
              <a:buNone/>
            </a:pPr>
            <a:endParaRPr lang="en-GB" dirty="0"/>
          </a:p>
          <a:p>
            <a:pPr marL="0" indent="0">
              <a:buFont typeface="Arial" charset="0"/>
              <a:buNone/>
            </a:pPr>
            <a:endParaRPr lang="en-GB" dirty="0"/>
          </a:p>
          <a:p>
            <a:pPr marL="0" indent="0">
              <a:buFont typeface="Arial" charset="0"/>
              <a:buNone/>
            </a:pPr>
            <a:r>
              <a:rPr lang="en-GB" dirty="0"/>
              <a:t>- not</a:t>
            </a:r>
            <a:r>
              <a:rPr lang="en-GB" baseline="0" dirty="0"/>
              <a:t> an offence where the sentence is fixed by law (e.g. murder has a mandatory life sentence)</a:t>
            </a:r>
          </a:p>
          <a:p>
            <a:pPr marL="0" indent="0">
              <a:buFont typeface="Arial" charset="0"/>
              <a:buNone/>
            </a:pPr>
            <a:r>
              <a:rPr lang="en-GB" baseline="0" dirty="0"/>
              <a:t>	But you can be made subject to a s35 in a murder trial BEFORE conviction</a:t>
            </a:r>
            <a:endParaRPr lang="en-GB"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67</a:t>
            </a:fld>
            <a:endParaRPr lang="en-GB" dirty="0"/>
          </a:p>
        </p:txBody>
      </p:sp>
    </p:spTree>
    <p:extLst>
      <p:ext uri="{BB962C8B-B14F-4D97-AF65-F5344CB8AC3E}">
        <p14:creationId xmlns:p14="http://schemas.microsoft.com/office/powerpoint/2010/main" val="1603353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Generally</a:t>
            </a:r>
            <a:r>
              <a:rPr lang="en-GB" baseline="0" dirty="0"/>
              <a:t> used in cases where the person is not fit to plead, but it is anticipated that they would regain this quickly with treatment and it would then be possible to proceed to a full trial.</a:t>
            </a:r>
          </a:p>
          <a:p>
            <a:endParaRPr lang="en-GB" baseline="0" dirty="0"/>
          </a:p>
          <a:p>
            <a:r>
              <a:rPr lang="en-GB" baseline="0" dirty="0"/>
              <a:t>No s17 leave / transfer / discharge</a:t>
            </a:r>
            <a:endParaRPr lang="en-GB"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68</a:t>
            </a:fld>
            <a:endParaRPr lang="en-GB" dirty="0"/>
          </a:p>
        </p:txBody>
      </p:sp>
    </p:spTree>
    <p:extLst>
      <p:ext uri="{BB962C8B-B14F-4D97-AF65-F5344CB8AC3E}">
        <p14:creationId xmlns:p14="http://schemas.microsoft.com/office/powerpoint/2010/main" val="574662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Crown or Magistrates’ Court</a:t>
            </a:r>
          </a:p>
          <a:p>
            <a:endParaRPr lang="en-GB" dirty="0"/>
          </a:p>
          <a:p>
            <a:r>
              <a:rPr lang="en-GB" dirty="0"/>
              <a:t>May be used when the defendant has only been briefly assessed and it is difficult to know if he would benefit from the prison regime.</a:t>
            </a:r>
          </a:p>
          <a:p>
            <a:endParaRPr lang="en-GB" dirty="0"/>
          </a:p>
          <a:p>
            <a:r>
              <a:rPr lang="en-GB" dirty="0"/>
              <a:t>No</a:t>
            </a:r>
            <a:r>
              <a:rPr lang="en-GB" baseline="0" dirty="0"/>
              <a:t> right to apply to a Tribunal (but it is reviewed every 28 days)</a:t>
            </a:r>
          </a:p>
          <a:p>
            <a:r>
              <a:rPr lang="en-GB" baseline="0" dirty="0"/>
              <a:t>Not a sentence therefore no right to appeal under the Criminal Appeal Act 1968</a:t>
            </a:r>
          </a:p>
          <a:p>
            <a:endParaRPr lang="en-GB" baseline="0" dirty="0"/>
          </a:p>
          <a:p>
            <a:r>
              <a:rPr lang="en-GB" baseline="0" dirty="0"/>
              <a:t>Someone under s 38 can be made subject to a hospital order without having to go back to Court.</a:t>
            </a:r>
            <a:endParaRPr lang="en-GB"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69</a:t>
            </a:fld>
            <a:endParaRPr lang="en-GB" dirty="0"/>
          </a:p>
        </p:txBody>
      </p:sp>
    </p:spTree>
    <p:extLst>
      <p:ext uri="{BB962C8B-B14F-4D97-AF65-F5344CB8AC3E}">
        <p14:creationId xmlns:p14="http://schemas.microsoft.com/office/powerpoint/2010/main" val="1324290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70</a:t>
            </a:fld>
            <a:endParaRPr lang="en-GB" dirty="0"/>
          </a:p>
        </p:txBody>
      </p:sp>
    </p:spTree>
    <p:extLst>
      <p:ext uri="{BB962C8B-B14F-4D97-AF65-F5344CB8AC3E}">
        <p14:creationId xmlns:p14="http://schemas.microsoft.com/office/powerpoint/2010/main" val="2925996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71</a:t>
            </a:fld>
            <a:endParaRPr lang="en-GB" dirty="0"/>
          </a:p>
        </p:txBody>
      </p:sp>
    </p:spTree>
    <p:extLst>
      <p:ext uri="{BB962C8B-B14F-4D97-AF65-F5344CB8AC3E}">
        <p14:creationId xmlns:p14="http://schemas.microsoft.com/office/powerpoint/2010/main" val="1017080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a:t>
            </a:r>
            <a:r>
              <a:rPr lang="en-GB" baseline="0" dirty="0"/>
              <a:t> that the person has MD of nature or degree </a:t>
            </a:r>
            <a:r>
              <a:rPr lang="en-GB" b="1" baseline="0" dirty="0"/>
              <a:t>at the time of making the order</a:t>
            </a:r>
          </a:p>
          <a:p>
            <a:endParaRPr lang="en-GB" b="1" baseline="0" dirty="0"/>
          </a:p>
          <a:p>
            <a:r>
              <a:rPr lang="en-GB" b="0" baseline="0" dirty="0"/>
              <a:t>Hospital order is NOT a punishment. It was designed as a humane way of dealing with MDOs to ensure they receive medical care and attention.</a:t>
            </a:r>
            <a:endParaRPr lang="en-GB" b="0"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72</a:t>
            </a:fld>
            <a:endParaRPr lang="en-GB" dirty="0"/>
          </a:p>
        </p:txBody>
      </p:sp>
    </p:spTree>
    <p:extLst>
      <p:ext uri="{BB962C8B-B14F-4D97-AF65-F5344CB8AC3E}">
        <p14:creationId xmlns:p14="http://schemas.microsoft.com/office/powerpoint/2010/main" val="2200434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does</a:t>
            </a:r>
            <a:r>
              <a:rPr lang="en-GB" baseline="0" dirty="0"/>
              <a:t> not have to be a causal relationship established between the mental disorder and criminal activities. Often Hospital Orders are made in cases involving grave offences of violence, but the gravity of the offence is not an important consideration.</a:t>
            </a:r>
          </a:p>
          <a:p>
            <a:endParaRPr lang="en-GB" baseline="0" dirty="0"/>
          </a:p>
          <a:p>
            <a:r>
              <a:rPr lang="en-GB" baseline="0" dirty="0"/>
              <a:t>The alternative is a custodial sentence – under the Criminal Justice Act the court must consider (in the case of an MDO) before passing a custodial sentence </a:t>
            </a:r>
          </a:p>
          <a:p>
            <a:pPr marL="171450" indent="-171450">
              <a:buFontTx/>
              <a:buChar char="-"/>
            </a:pPr>
            <a:r>
              <a:rPr lang="en-GB" baseline="0" dirty="0"/>
              <a:t>Information relating to their mental condition</a:t>
            </a:r>
          </a:p>
          <a:p>
            <a:pPr marL="171450" indent="-171450">
              <a:buFontTx/>
              <a:buChar char="-"/>
            </a:pPr>
            <a:r>
              <a:rPr lang="en-GB" baseline="0" dirty="0"/>
              <a:t>The likely effect of the sentence on their condition and treatment. </a:t>
            </a:r>
          </a:p>
          <a:p>
            <a:endParaRPr lang="en-GB" baseline="0" dirty="0"/>
          </a:p>
          <a:p>
            <a:r>
              <a:rPr lang="en-GB" baseline="0" dirty="0"/>
              <a:t>Right to apply for a Tribunal 6 months after the order and then yearly. It IS a form of sentence and therefore the person has a right to appeal under the Criminal Appeal Act.</a:t>
            </a:r>
          </a:p>
          <a:p>
            <a:endParaRPr lang="en-GB" baseline="0" dirty="0"/>
          </a:p>
          <a:p>
            <a:r>
              <a:rPr lang="en-GB" baseline="0" dirty="0"/>
              <a:t>If not admitted within 28 days then the order ceases to have effect.</a:t>
            </a:r>
          </a:p>
          <a:p>
            <a:endParaRPr lang="en-GB" baseline="0" dirty="0"/>
          </a:p>
          <a:p>
            <a:r>
              <a:rPr lang="en-GB" baseline="0" dirty="0"/>
              <a:t>Effectively their position (if unrestricted) is exactly the same as a civil patient (i.e. on a s3) in terms of leave / transfer / discharge etc (apart from can only apply for a MHT 6 months after the order rather than 3 months for a s3)</a:t>
            </a:r>
          </a:p>
          <a:p>
            <a:endParaRPr lang="en-GB" baseline="0" dirty="0"/>
          </a:p>
          <a:p>
            <a:r>
              <a:rPr lang="en-GB" baseline="0" dirty="0"/>
              <a:t>Nearest relative has no role / rights</a:t>
            </a:r>
          </a:p>
        </p:txBody>
      </p:sp>
      <p:sp>
        <p:nvSpPr>
          <p:cNvPr id="4" name="Slide Number Placeholder 3"/>
          <p:cNvSpPr>
            <a:spLocks noGrp="1"/>
          </p:cNvSpPr>
          <p:nvPr>
            <p:ph type="sldNum" sz="quarter" idx="10"/>
          </p:nvPr>
        </p:nvSpPr>
        <p:spPr/>
        <p:txBody>
          <a:bodyPr/>
          <a:lstStyle/>
          <a:p>
            <a:fld id="{6153C348-8466-48A0-B2DE-364D8F609D48}" type="slidenum">
              <a:rPr lang="en-GB" smtClean="0"/>
              <a:pPr/>
              <a:t>73</a:t>
            </a:fld>
            <a:endParaRPr lang="en-GB" dirty="0"/>
          </a:p>
        </p:txBody>
      </p:sp>
    </p:spTree>
    <p:extLst>
      <p:ext uri="{BB962C8B-B14F-4D97-AF65-F5344CB8AC3E}">
        <p14:creationId xmlns:p14="http://schemas.microsoft.com/office/powerpoint/2010/main" val="3066449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not need to be renewed to prevent it</a:t>
            </a:r>
            <a:r>
              <a:rPr lang="en-GB" baseline="0" dirty="0"/>
              <a:t> from lapsing.</a:t>
            </a:r>
            <a:endParaRPr lang="en-GB"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74</a:t>
            </a:fld>
            <a:endParaRPr lang="en-GB" dirty="0"/>
          </a:p>
        </p:txBody>
      </p:sp>
    </p:spTree>
    <p:extLst>
      <p:ext uri="{BB962C8B-B14F-4D97-AF65-F5344CB8AC3E}">
        <p14:creationId xmlns:p14="http://schemas.microsoft.com/office/powerpoint/2010/main" val="383826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Requires clinical judgment about</a:t>
            </a:r>
            <a:r>
              <a:rPr lang="en-GB" baseline="0" dirty="0"/>
              <a:t> the presence of some factors</a:t>
            </a:r>
          </a:p>
          <a:p>
            <a:endParaRPr lang="en-GB" baseline="0" dirty="0"/>
          </a:p>
          <a:p>
            <a:r>
              <a:rPr lang="en-GB" baseline="0" dirty="0"/>
              <a:t>Was taken and adapted from the insurance industry where it is used to pool risk</a:t>
            </a:r>
          </a:p>
          <a:p>
            <a:r>
              <a:rPr lang="en-GB" baseline="0" dirty="0"/>
              <a:t>In psychiatric literature it assigns a numerical risk, or assigns an individual to a group</a:t>
            </a:r>
          </a:p>
          <a:p>
            <a:r>
              <a:rPr lang="en-GB" baseline="0" dirty="0"/>
              <a:t>Based on statistical estimates of risk in groups of people</a:t>
            </a:r>
          </a:p>
          <a:p>
            <a:endParaRPr lang="en-GB" baseline="0" dirty="0"/>
          </a:p>
          <a:p>
            <a:r>
              <a:rPr lang="en-GB" baseline="0" dirty="0"/>
              <a:t>They have a low positive predictive value due to the low prevalence of the relevant harms</a:t>
            </a:r>
          </a:p>
          <a:p>
            <a:r>
              <a:rPr lang="en-GB" baseline="0" dirty="0"/>
              <a:t>Limited by their reliance on static risk factors and there is a limited use of dynamic factors</a:t>
            </a:r>
          </a:p>
          <a:p>
            <a:r>
              <a:rPr lang="en-GB" baseline="0" dirty="0"/>
              <a:t>They cannot measure changes in risk</a:t>
            </a:r>
          </a:p>
          <a:p>
            <a:r>
              <a:rPr lang="en-GB" baseline="0" dirty="0"/>
              <a:t>They generally ignore protective factors</a:t>
            </a:r>
          </a:p>
          <a:p>
            <a:endParaRPr lang="en-GB" baseline="0" dirty="0"/>
          </a:p>
          <a:p>
            <a:r>
              <a:rPr lang="en-GB" baseline="0" dirty="0"/>
              <a:t>They only tell you about the risk in a group to which the patient belongs – not about the individual himself.</a:t>
            </a:r>
          </a:p>
          <a:p>
            <a:endParaRPr lang="en-GB" baseline="0" dirty="0"/>
          </a:p>
          <a:p>
            <a:r>
              <a:rPr lang="en-GB" baseline="0" dirty="0"/>
              <a:t>Some consider that ARA tools should supplement clinical assessment</a:t>
            </a:r>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15</a:t>
            </a:fld>
            <a:endParaRPr lang="en-GB" dirty="0"/>
          </a:p>
        </p:txBody>
      </p:sp>
    </p:spTree>
    <p:extLst>
      <p:ext uri="{BB962C8B-B14F-4D97-AF65-F5344CB8AC3E}">
        <p14:creationId xmlns:p14="http://schemas.microsoft.com/office/powerpoint/2010/main" val="441841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 is likely to be</a:t>
            </a:r>
            <a:r>
              <a:rPr lang="en-GB" baseline="0" dirty="0"/>
              <a:t> detained in hospital longer than without it, and often can be detained longer than the likely prison sentence.</a:t>
            </a:r>
          </a:p>
          <a:p>
            <a:endParaRPr lang="en-GB" baseline="0" dirty="0"/>
          </a:p>
          <a:p>
            <a:r>
              <a:rPr lang="en-GB" baseline="0" dirty="0"/>
              <a:t>The person DOES have a right to appeal a RO</a:t>
            </a:r>
          </a:p>
          <a:p>
            <a:endParaRPr lang="en-GB" baseline="0" dirty="0"/>
          </a:p>
          <a:p>
            <a:r>
              <a:rPr lang="en-GB" baseline="0" dirty="0"/>
              <a:t>RO doesn’t necessarily have to relate to the gravity of the offence causing the conviction. The offender may have a history of offending / violence but be in court for a minor offence of criminal damage and a RO may be considered appropriate.</a:t>
            </a:r>
            <a:endParaRPr lang="en-GB"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75</a:t>
            </a:fld>
            <a:endParaRPr lang="en-GB" dirty="0"/>
          </a:p>
        </p:txBody>
      </p:sp>
    </p:spTree>
    <p:extLst>
      <p:ext uri="{BB962C8B-B14F-4D97-AF65-F5344CB8AC3E}">
        <p14:creationId xmlns:p14="http://schemas.microsoft.com/office/powerpoint/2010/main" val="182810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Power of recall on conditionally</a:t>
            </a:r>
            <a:r>
              <a:rPr lang="en-GB" baseline="0" dirty="0"/>
              <a:t> discharged patients.</a:t>
            </a:r>
          </a:p>
          <a:p>
            <a:r>
              <a:rPr lang="en-GB" baseline="0" dirty="0"/>
              <a:t>The s41 remains in place until discharged by the RC with the agreement of the SoS</a:t>
            </a:r>
            <a:endParaRPr lang="en-GB"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76</a:t>
            </a:fld>
            <a:endParaRPr lang="en-GB" dirty="0"/>
          </a:p>
        </p:txBody>
      </p:sp>
    </p:spTree>
    <p:extLst>
      <p:ext uri="{BB962C8B-B14F-4D97-AF65-F5344CB8AC3E}">
        <p14:creationId xmlns:p14="http://schemas.microsoft.com/office/powerpoint/2010/main" val="2952487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Imposes a prison sentence</a:t>
            </a:r>
            <a:r>
              <a:rPr lang="en-GB" baseline="0" dirty="0"/>
              <a:t> on an MDO but with immediate admission to hospital.</a:t>
            </a:r>
          </a:p>
          <a:p>
            <a:endParaRPr lang="en-GB" baseline="0" dirty="0"/>
          </a:p>
          <a:p>
            <a:r>
              <a:rPr lang="en-GB" baseline="0" dirty="0"/>
              <a:t>Generally the MDO’s responsibility for his actions (in relation to offending) remains high. A prison sentence is considered to be the most appropriate disposal but he is mentally disordered (requiring admission) at the time of sentencing.</a:t>
            </a:r>
          </a:p>
          <a:p>
            <a:endParaRPr lang="en-GB" baseline="0" dirty="0"/>
          </a:p>
          <a:p>
            <a:r>
              <a:rPr lang="en-GB" baseline="0" dirty="0"/>
              <a:t>There is a right to appeal under the Criminal Appeals Act</a:t>
            </a:r>
          </a:p>
          <a:p>
            <a:endParaRPr lang="en-GB" baseline="0" dirty="0"/>
          </a:p>
          <a:p>
            <a:r>
              <a:rPr lang="en-GB" baseline="0" dirty="0"/>
              <a:t>If he remains in hospital on his prison release date then he remains detained in hospital on a ‘notional s37’ (unrestricted)</a:t>
            </a:r>
            <a:endParaRPr lang="en-GB"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77</a:t>
            </a:fld>
            <a:endParaRPr lang="en-GB" dirty="0"/>
          </a:p>
        </p:txBody>
      </p:sp>
    </p:spTree>
    <p:extLst>
      <p:ext uri="{BB962C8B-B14F-4D97-AF65-F5344CB8AC3E}">
        <p14:creationId xmlns:p14="http://schemas.microsoft.com/office/powerpoint/2010/main" val="1761613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78</a:t>
            </a:fld>
            <a:endParaRPr lang="en-GB" dirty="0"/>
          </a:p>
        </p:txBody>
      </p:sp>
    </p:spTree>
    <p:extLst>
      <p:ext uri="{BB962C8B-B14F-4D97-AF65-F5344CB8AC3E}">
        <p14:creationId xmlns:p14="http://schemas.microsoft.com/office/powerpoint/2010/main" val="32423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GB" sz="1200" b="0" i="0" kern="1200" dirty="0">
                <a:solidFill>
                  <a:schemeClr val="tx1"/>
                </a:solidFill>
                <a:latin typeface="+mn-lt"/>
                <a:ea typeface="+mn-ea"/>
                <a:cs typeface="+mn-cs"/>
              </a:rPr>
              <a:t>This is a transfer direction under s47 together with a restriction direction under s49. The restrictions are the same as those in s41. The prisoner can be transferred back to prison at any time, on medical advice or the advice of the MHT. In theory these patients can be discharged directly into the community, but in practice (except for a minority called “technical lifers”) they are returned to prison when the MHA is not necessary. These are the routes to discharge:</a:t>
            </a:r>
          </a:p>
          <a:p>
            <a:pPr rtl="0"/>
            <a:r>
              <a:rPr lang="en-GB" sz="1200" b="0" i="0" kern="1200" dirty="0">
                <a:solidFill>
                  <a:schemeClr val="tx1"/>
                </a:solidFill>
                <a:latin typeface="+mn-lt"/>
                <a:ea typeface="+mn-ea"/>
                <a:cs typeface="+mn-cs"/>
              </a:rPr>
              <a:t>MHRT. Eligibility is as for s47. The MHRT make a </a:t>
            </a:r>
            <a:r>
              <a:rPr lang="en-GB" sz="1200" b="0" i="0" u="none" strike="noStrike" kern="1200" dirty="0">
                <a:solidFill>
                  <a:schemeClr val="tx1"/>
                </a:solidFill>
                <a:latin typeface="+mn-lt"/>
                <a:ea typeface="+mn-ea"/>
                <a:cs typeface="+mn-cs"/>
                <a:hlinkClick r:id="rId3" tooltip="S74"/>
              </a:rPr>
              <a:t>s74</a:t>
            </a:r>
            <a:r>
              <a:rPr lang="en-GB" sz="1200" b="0" i="0" kern="1200" dirty="0">
                <a:solidFill>
                  <a:schemeClr val="tx1"/>
                </a:solidFill>
                <a:latin typeface="+mn-lt"/>
                <a:ea typeface="+mn-ea"/>
                <a:cs typeface="+mn-cs"/>
              </a:rPr>
              <a:t> notification which is invariably followed by the Ministry of Justice.</a:t>
            </a:r>
          </a:p>
          <a:p>
            <a:pPr rtl="0"/>
            <a:r>
              <a:rPr lang="en-GB" sz="1200" b="0" i="0" kern="1200" dirty="0">
                <a:solidFill>
                  <a:schemeClr val="tx1"/>
                </a:solidFill>
                <a:latin typeface="+mn-lt"/>
                <a:ea typeface="+mn-ea"/>
                <a:cs typeface="+mn-cs"/>
              </a:rPr>
              <a:t>Ministry of Justice.</a:t>
            </a:r>
          </a:p>
          <a:p>
            <a:endParaRPr lang="en-GB"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79</a:t>
            </a:fld>
            <a:endParaRPr lang="en-GB" dirty="0"/>
          </a:p>
        </p:txBody>
      </p:sp>
    </p:spTree>
    <p:extLst>
      <p:ext uri="{BB962C8B-B14F-4D97-AF65-F5344CB8AC3E}">
        <p14:creationId xmlns:p14="http://schemas.microsoft.com/office/powerpoint/2010/main" val="371261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Warrant</a:t>
            </a:r>
            <a:r>
              <a:rPr lang="en-GB" baseline="0" dirty="0"/>
              <a:t> issued within 2 months of date of medical reports</a:t>
            </a:r>
          </a:p>
          <a:p>
            <a:r>
              <a:rPr lang="en-GB" baseline="0" dirty="0"/>
              <a:t>Reports are dated within 2 weeks of examination of patient</a:t>
            </a:r>
          </a:p>
          <a:p>
            <a:endParaRPr lang="en-GB" baseline="0" dirty="0"/>
          </a:p>
          <a:p>
            <a:r>
              <a:rPr lang="en-GB" baseline="0" dirty="0"/>
              <a:t>URGENT = the dr would recommend inpatient treatment if the person was an outpatient in the community</a:t>
            </a:r>
          </a:p>
          <a:p>
            <a:r>
              <a:rPr lang="en-GB" baseline="0" dirty="0"/>
              <a:t>Is an admission for treatment, not for assessment</a:t>
            </a:r>
          </a:p>
          <a:p>
            <a:endParaRPr lang="en-GB" baseline="0" dirty="0"/>
          </a:p>
          <a:p>
            <a:r>
              <a:rPr lang="en-GB" baseline="0" dirty="0"/>
              <a:t>If the person is a remand prisoner (criminal) then they must have a s49 – they may not if immigration detainee or civil prisoner</a:t>
            </a:r>
          </a:p>
          <a:p>
            <a:endParaRPr lang="en-GB" baseline="0" dirty="0"/>
          </a:p>
          <a:p>
            <a:r>
              <a:rPr lang="en-GB" baseline="0" dirty="0"/>
              <a:t>If for any reason they cease to be a remand prisoner (they are bailed or their case collapses) then the s48 ceases immediately and the person would not be detained. If there is a real risk of this occurring then they made need a concurrent s3</a:t>
            </a:r>
          </a:p>
          <a:p>
            <a:endParaRPr lang="en-GB" baseline="0" dirty="0"/>
          </a:p>
          <a:p>
            <a:r>
              <a:rPr lang="en-GB" baseline="0" dirty="0"/>
              <a:t>A s49 is a restriction order (similar to s41) for prisoners – places restrictions on discharge / leave / transfer etc</a:t>
            </a:r>
          </a:p>
        </p:txBody>
      </p:sp>
      <p:sp>
        <p:nvSpPr>
          <p:cNvPr id="4" name="Slide Number Placeholder 3"/>
          <p:cNvSpPr>
            <a:spLocks noGrp="1"/>
          </p:cNvSpPr>
          <p:nvPr>
            <p:ph type="sldNum" sz="quarter" idx="10"/>
          </p:nvPr>
        </p:nvSpPr>
        <p:spPr/>
        <p:txBody>
          <a:bodyPr/>
          <a:lstStyle/>
          <a:p>
            <a:fld id="{6153C348-8466-48A0-B2DE-364D8F609D48}" type="slidenum">
              <a:rPr lang="en-GB" smtClean="0"/>
              <a:pPr/>
              <a:t>80</a:t>
            </a:fld>
            <a:endParaRPr lang="en-GB" dirty="0"/>
          </a:p>
        </p:txBody>
      </p:sp>
    </p:spTree>
    <p:extLst>
      <p:ext uri="{BB962C8B-B14F-4D97-AF65-F5344CB8AC3E}">
        <p14:creationId xmlns:p14="http://schemas.microsoft.com/office/powerpoint/2010/main" val="40533266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discussed CPIA (will</a:t>
            </a:r>
            <a:r>
              <a:rPr lang="en-GB" baseline="0" dirty="0"/>
              <a:t> be in 4</a:t>
            </a:r>
            <a:r>
              <a:rPr lang="en-GB" baseline="30000" dirty="0"/>
              <a:t>th</a:t>
            </a:r>
            <a:r>
              <a:rPr lang="en-GB" baseline="0" dirty="0"/>
              <a:t> forensic lecture looking at disposal at court).</a:t>
            </a:r>
            <a:endParaRPr lang="en-GB" dirty="0"/>
          </a:p>
        </p:txBody>
      </p:sp>
      <p:sp>
        <p:nvSpPr>
          <p:cNvPr id="4" name="Slide Number Placeholder 3"/>
          <p:cNvSpPr>
            <a:spLocks noGrp="1"/>
          </p:cNvSpPr>
          <p:nvPr>
            <p:ph type="sldNum" sz="quarter" idx="10"/>
          </p:nvPr>
        </p:nvSpPr>
        <p:spPr/>
        <p:txBody>
          <a:bodyPr/>
          <a:lstStyle/>
          <a:p>
            <a:fld id="{6153C348-8466-48A0-B2DE-364D8F609D48}" type="slidenum">
              <a:rPr lang="en-GB" smtClean="0"/>
              <a:pPr/>
              <a:t>81</a:t>
            </a:fld>
            <a:endParaRPr lang="en-GB" dirty="0"/>
          </a:p>
        </p:txBody>
      </p:sp>
    </p:spTree>
    <p:extLst>
      <p:ext uri="{BB962C8B-B14F-4D97-AF65-F5344CB8AC3E}">
        <p14:creationId xmlns:p14="http://schemas.microsoft.com/office/powerpoint/2010/main" val="21213771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82</a:t>
            </a:fld>
            <a:endParaRPr lang="en-GB" dirty="0"/>
          </a:p>
        </p:txBody>
      </p:sp>
    </p:spTree>
    <p:extLst>
      <p:ext uri="{BB962C8B-B14F-4D97-AF65-F5344CB8AC3E}">
        <p14:creationId xmlns:p14="http://schemas.microsoft.com/office/powerpoint/2010/main" val="21641638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83</a:t>
            </a:fld>
            <a:endParaRPr lang="en-GB" dirty="0"/>
          </a:p>
        </p:txBody>
      </p:sp>
    </p:spTree>
    <p:extLst>
      <p:ext uri="{BB962C8B-B14F-4D97-AF65-F5344CB8AC3E}">
        <p14:creationId xmlns:p14="http://schemas.microsoft.com/office/powerpoint/2010/main" val="41058635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84</a:t>
            </a:fld>
            <a:endParaRPr lang="en-GB" dirty="0"/>
          </a:p>
        </p:txBody>
      </p:sp>
    </p:spTree>
    <p:extLst>
      <p:ext uri="{BB962C8B-B14F-4D97-AF65-F5344CB8AC3E}">
        <p14:creationId xmlns:p14="http://schemas.microsoft.com/office/powerpoint/2010/main" val="223138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PCL-R</a:t>
            </a:r>
            <a:r>
              <a:rPr lang="en-GB" b="1" baseline="0" dirty="0"/>
              <a:t> </a:t>
            </a:r>
          </a:p>
          <a:p>
            <a:pPr marL="171450" indent="-171450">
              <a:buFont typeface="Arial" panose="020B0604020202020204" pitchFamily="34" charset="0"/>
              <a:buChar char="•"/>
            </a:pPr>
            <a:r>
              <a:rPr lang="en-GB" b="0" baseline="0" dirty="0"/>
              <a:t>Most widely researched instrument</a:t>
            </a:r>
          </a:p>
          <a:p>
            <a:pPr marL="171450" indent="-171450">
              <a:buFont typeface="Arial" panose="020B0604020202020204" pitchFamily="34" charset="0"/>
              <a:buChar char="•"/>
            </a:pPr>
            <a:r>
              <a:rPr lang="en-GB" b="0" baseline="0" dirty="0"/>
              <a:t>Assesses the degree to which an individual matches certain categories and provides them a score</a:t>
            </a:r>
          </a:p>
          <a:p>
            <a:pPr marL="171450" indent="-171450">
              <a:buFont typeface="Arial" panose="020B0604020202020204" pitchFamily="34" charset="0"/>
              <a:buChar char="•"/>
            </a:pPr>
            <a:r>
              <a:rPr lang="en-GB" b="0" baseline="0" dirty="0"/>
              <a:t>Criteria include</a:t>
            </a:r>
          </a:p>
          <a:p>
            <a:pPr marL="628650" lvl="1" indent="-171450">
              <a:buFont typeface="Arial" panose="020B0604020202020204" pitchFamily="34" charset="0"/>
              <a:buChar char="•"/>
            </a:pPr>
            <a:r>
              <a:rPr lang="en-GB" b="0" baseline="0" dirty="0"/>
              <a:t>Glibness or superficial charm</a:t>
            </a:r>
          </a:p>
          <a:p>
            <a:pPr marL="628650" lvl="1" indent="-171450">
              <a:buFont typeface="Arial" panose="020B0604020202020204" pitchFamily="34" charset="0"/>
              <a:buChar char="•"/>
            </a:pPr>
            <a:r>
              <a:rPr lang="en-GB" b="0" baseline="0" dirty="0"/>
              <a:t>Grandiose sense of worth</a:t>
            </a:r>
          </a:p>
          <a:p>
            <a:pPr marL="628650" lvl="1" indent="-171450">
              <a:buFont typeface="Arial" panose="020B0604020202020204" pitchFamily="34" charset="0"/>
              <a:buChar char="•"/>
            </a:pPr>
            <a:r>
              <a:rPr lang="en-GB" b="0" baseline="0" dirty="0"/>
              <a:t>Proneness to boredom</a:t>
            </a:r>
          </a:p>
          <a:p>
            <a:pPr marL="628650" lvl="1" indent="-171450">
              <a:buFont typeface="Arial" panose="020B0604020202020204" pitchFamily="34" charset="0"/>
              <a:buChar char="•"/>
            </a:pPr>
            <a:r>
              <a:rPr lang="en-GB" b="0" baseline="0" dirty="0"/>
              <a:t>Pathological lying</a:t>
            </a:r>
          </a:p>
          <a:p>
            <a:pPr marL="628650" lvl="1" indent="-171450">
              <a:buFont typeface="Arial" panose="020B0604020202020204" pitchFamily="34" charset="0"/>
              <a:buChar char="•"/>
            </a:pPr>
            <a:r>
              <a:rPr lang="en-GB" b="0" baseline="0" dirty="0"/>
              <a:t>Conning or manipulative</a:t>
            </a:r>
          </a:p>
          <a:p>
            <a:pPr marL="628650" lvl="1" indent="-171450">
              <a:buFont typeface="Arial" panose="020B0604020202020204" pitchFamily="34" charset="0"/>
              <a:buChar char="•"/>
            </a:pPr>
            <a:r>
              <a:rPr lang="en-GB" b="0" baseline="0" dirty="0"/>
              <a:t>Lack or remorse or guilt</a:t>
            </a:r>
          </a:p>
          <a:p>
            <a:pPr marL="628650" lvl="1" indent="-171450">
              <a:buFont typeface="Arial" panose="020B0604020202020204" pitchFamily="34" charset="0"/>
              <a:buChar char="•"/>
            </a:pPr>
            <a:r>
              <a:rPr lang="en-GB" b="0" baseline="0" dirty="0"/>
              <a:t>Shallow affect</a:t>
            </a:r>
          </a:p>
          <a:p>
            <a:pPr marL="628650" lvl="1" indent="-171450">
              <a:buFont typeface="Arial" panose="020B0604020202020204" pitchFamily="34" charset="0"/>
              <a:buChar char="•"/>
            </a:pPr>
            <a:r>
              <a:rPr lang="en-GB" b="0" baseline="0" dirty="0"/>
              <a:t>Callous / lack of empathy</a:t>
            </a:r>
          </a:p>
          <a:p>
            <a:pPr marL="628650" lvl="1" indent="-171450">
              <a:buFont typeface="Arial" panose="020B0604020202020204" pitchFamily="34" charset="0"/>
              <a:buChar char="•"/>
            </a:pPr>
            <a:r>
              <a:rPr lang="en-GB" b="0" baseline="0" dirty="0"/>
              <a:t>Parasitic lifestyle</a:t>
            </a:r>
          </a:p>
          <a:p>
            <a:pPr marL="628650" lvl="1" indent="-171450">
              <a:buFont typeface="Arial" panose="020B0604020202020204" pitchFamily="34" charset="0"/>
              <a:buChar char="•"/>
            </a:pPr>
            <a:r>
              <a:rPr lang="en-GB" b="0" baseline="0" dirty="0"/>
              <a:t>Poor behavioural controls</a:t>
            </a:r>
          </a:p>
          <a:p>
            <a:pPr marL="628650" lvl="1" indent="-171450">
              <a:buFont typeface="Arial" panose="020B0604020202020204" pitchFamily="34" charset="0"/>
              <a:buChar char="•"/>
            </a:pPr>
            <a:r>
              <a:rPr lang="en-GB" b="0" baseline="0" dirty="0"/>
              <a:t>Promiscuous sexual behaviour</a:t>
            </a:r>
          </a:p>
          <a:p>
            <a:pPr marL="628650" lvl="1" indent="-171450">
              <a:buFont typeface="Arial" panose="020B0604020202020204" pitchFamily="34" charset="0"/>
              <a:buChar char="•"/>
            </a:pPr>
            <a:r>
              <a:rPr lang="en-GB" b="0" baseline="0" dirty="0"/>
              <a:t>Early behavioural problems</a:t>
            </a:r>
          </a:p>
          <a:p>
            <a:pPr marL="628650" lvl="1" indent="-171450">
              <a:buFont typeface="Arial" panose="020B0604020202020204" pitchFamily="34" charset="0"/>
              <a:buChar char="•"/>
            </a:pPr>
            <a:r>
              <a:rPr lang="en-GB" b="0" baseline="0" dirty="0"/>
              <a:t>Lack of realistic long-term goals</a:t>
            </a:r>
          </a:p>
          <a:p>
            <a:pPr marL="628650" lvl="1" indent="-171450">
              <a:buFont typeface="Arial" panose="020B0604020202020204" pitchFamily="34" charset="0"/>
              <a:buChar char="•"/>
            </a:pPr>
            <a:r>
              <a:rPr lang="en-GB" b="0" baseline="0" dirty="0"/>
              <a:t>Impulsivity</a:t>
            </a:r>
          </a:p>
          <a:p>
            <a:pPr marL="628650" lvl="1" indent="-171450">
              <a:buFont typeface="Arial" panose="020B0604020202020204" pitchFamily="34" charset="0"/>
              <a:buChar char="•"/>
            </a:pPr>
            <a:r>
              <a:rPr lang="en-GB" b="0" baseline="0" dirty="0"/>
              <a:t>Irresponsibility</a:t>
            </a:r>
          </a:p>
          <a:p>
            <a:pPr marL="628650" lvl="1" indent="-171450">
              <a:buFont typeface="Arial" panose="020B0604020202020204" pitchFamily="34" charset="0"/>
              <a:buChar char="•"/>
            </a:pPr>
            <a:r>
              <a:rPr lang="en-GB" b="0" baseline="0" dirty="0"/>
              <a:t>Failure to accept responsibility</a:t>
            </a:r>
          </a:p>
          <a:p>
            <a:pPr marL="628650" lvl="1" indent="-171450">
              <a:buFont typeface="Arial" panose="020B0604020202020204" pitchFamily="34" charset="0"/>
              <a:buChar char="•"/>
            </a:pPr>
            <a:r>
              <a:rPr lang="en-GB" b="0" baseline="0" dirty="0"/>
              <a:t>Many short-term relationships</a:t>
            </a:r>
          </a:p>
          <a:p>
            <a:pPr marL="628650" lvl="1" indent="-171450">
              <a:buFont typeface="Arial" panose="020B0604020202020204" pitchFamily="34" charset="0"/>
              <a:buChar char="•"/>
            </a:pPr>
            <a:r>
              <a:rPr lang="en-GB" b="0" baseline="0" dirty="0"/>
              <a:t>Juvenile delinquency</a:t>
            </a:r>
          </a:p>
          <a:p>
            <a:pPr marL="628650" lvl="1" indent="-171450">
              <a:buFont typeface="Arial" panose="020B0604020202020204" pitchFamily="34" charset="0"/>
              <a:buChar char="•"/>
            </a:pPr>
            <a:r>
              <a:rPr lang="en-GB" b="0" baseline="0" dirty="0"/>
              <a:t>Revocation of conditional release</a:t>
            </a:r>
          </a:p>
          <a:p>
            <a:pPr marL="628650" lvl="1" indent="-171450">
              <a:buFont typeface="Arial" panose="020B0604020202020204" pitchFamily="34" charset="0"/>
              <a:buChar char="•"/>
            </a:pPr>
            <a:r>
              <a:rPr lang="en-GB" b="0" baseline="0" dirty="0"/>
              <a:t>Criminal responsibility</a:t>
            </a:r>
          </a:p>
          <a:p>
            <a:pPr marL="0" lvl="0" indent="0">
              <a:buFont typeface="Arial" panose="020B0604020202020204" pitchFamily="34" charset="0"/>
              <a:buNone/>
            </a:pPr>
            <a:endParaRPr lang="en-GB" b="0" baseline="0" dirty="0"/>
          </a:p>
          <a:p>
            <a:pPr marL="0" lvl="0" indent="0">
              <a:buFont typeface="Arial" panose="020B0604020202020204" pitchFamily="34" charset="0"/>
              <a:buNone/>
            </a:pPr>
            <a:r>
              <a:rPr lang="en-GB" b="1" baseline="0" dirty="0"/>
              <a:t>VRAG</a:t>
            </a:r>
            <a:endParaRPr lang="en-GB" b="0" baseline="0" dirty="0"/>
          </a:p>
          <a:p>
            <a:pPr marL="171450" lvl="0" indent="-171450">
              <a:buFont typeface="Arial" panose="020B0604020202020204" pitchFamily="34" charset="0"/>
              <a:buChar char="•"/>
            </a:pPr>
            <a:r>
              <a:rPr lang="en-GB" b="0" baseline="0" dirty="0"/>
              <a:t>Validated on 600 male offenders discharged from a Canadian high security hospital</a:t>
            </a:r>
          </a:p>
          <a:p>
            <a:pPr marL="171450" lvl="0" indent="-171450">
              <a:buFont typeface="Arial" panose="020B0604020202020204" pitchFamily="34" charset="0"/>
              <a:buChar char="•"/>
            </a:pPr>
            <a:r>
              <a:rPr lang="en-GB" b="0" baseline="0" dirty="0"/>
              <a:t>So only patients fit for discharge included</a:t>
            </a:r>
          </a:p>
          <a:p>
            <a:pPr marL="171450" lvl="0" indent="-171450">
              <a:buFont typeface="Arial" panose="020B0604020202020204" pitchFamily="34" charset="0"/>
              <a:buChar char="•"/>
            </a:pPr>
            <a:r>
              <a:rPr lang="en-GB" b="0" baseline="0" dirty="0"/>
              <a:t>12 items are scored positively or negatively to assign the individual into one of 9 risk categories associated with a risk of violent reoffending over 7 years</a:t>
            </a:r>
          </a:p>
          <a:p>
            <a:pPr marL="171450" lvl="0" indent="-171450">
              <a:buFont typeface="Arial" panose="020B0604020202020204" pitchFamily="34" charset="0"/>
              <a:buChar char="•"/>
            </a:pPr>
            <a:r>
              <a:rPr lang="en-GB" b="0" u="sng" baseline="0" dirty="0"/>
              <a:t>Positive association with violence</a:t>
            </a:r>
            <a:endParaRPr lang="en-GB" b="0" u="none" baseline="0" dirty="0"/>
          </a:p>
          <a:p>
            <a:pPr marL="628650" lvl="1" indent="-171450">
              <a:buFont typeface="Arial" panose="020B0604020202020204" pitchFamily="34" charset="0"/>
              <a:buChar char="•"/>
            </a:pPr>
            <a:r>
              <a:rPr lang="en-GB" b="0" u="none" baseline="0" dirty="0"/>
              <a:t>Elementary school maladjustment</a:t>
            </a:r>
          </a:p>
          <a:p>
            <a:pPr marL="628650" lvl="1" indent="-171450">
              <a:buFont typeface="Arial" panose="020B0604020202020204" pitchFamily="34" charset="0"/>
              <a:buChar char="•"/>
            </a:pPr>
            <a:r>
              <a:rPr lang="en-GB" b="0" u="none" baseline="0" dirty="0"/>
              <a:t>History of alcohol abuse problems</a:t>
            </a:r>
          </a:p>
          <a:p>
            <a:pPr marL="628650" lvl="1" indent="-171450">
              <a:buFont typeface="Arial" panose="020B0604020202020204" pitchFamily="34" charset="0"/>
              <a:buChar char="•"/>
            </a:pPr>
            <a:r>
              <a:rPr lang="en-GB" b="0" u="none" baseline="0" dirty="0"/>
              <a:t>Never married</a:t>
            </a:r>
          </a:p>
          <a:p>
            <a:pPr marL="628650" lvl="1" indent="-171450">
              <a:buFont typeface="Arial" panose="020B0604020202020204" pitchFamily="34" charset="0"/>
              <a:buChar char="•"/>
            </a:pPr>
            <a:r>
              <a:rPr lang="en-GB" b="0" u="none" baseline="0" dirty="0"/>
              <a:t>Non-violent offence history</a:t>
            </a:r>
          </a:p>
          <a:p>
            <a:pPr marL="628650" lvl="1" indent="-171450">
              <a:buFont typeface="Arial" panose="020B0604020202020204" pitchFamily="34" charset="0"/>
              <a:buChar char="•"/>
            </a:pPr>
            <a:r>
              <a:rPr lang="en-GB" b="0" u="none" baseline="0" dirty="0"/>
              <a:t>Failure on prior conditional release</a:t>
            </a:r>
          </a:p>
          <a:p>
            <a:pPr marL="628650" lvl="1" indent="-171450">
              <a:buFont typeface="Arial" panose="020B0604020202020204" pitchFamily="34" charset="0"/>
              <a:buChar char="•"/>
            </a:pPr>
            <a:r>
              <a:rPr lang="en-GB" b="0" u="none" baseline="0" dirty="0"/>
              <a:t>Severity of victim injury</a:t>
            </a:r>
          </a:p>
          <a:p>
            <a:pPr marL="628650" lvl="1" indent="-171450">
              <a:buFont typeface="Arial" panose="020B0604020202020204" pitchFamily="34" charset="0"/>
              <a:buChar char="•"/>
            </a:pPr>
            <a:r>
              <a:rPr lang="en-GB" b="0" u="none" baseline="0" dirty="0"/>
              <a:t>Personality disorder</a:t>
            </a:r>
          </a:p>
          <a:p>
            <a:pPr marL="628650" lvl="1" indent="-171450">
              <a:buFont typeface="Arial" panose="020B0604020202020204" pitchFamily="34" charset="0"/>
              <a:buChar char="•"/>
            </a:pPr>
            <a:r>
              <a:rPr lang="en-GB" b="0" u="none" baseline="0" dirty="0"/>
              <a:t>PCL-R Score</a:t>
            </a:r>
            <a:endParaRPr lang="en-GB" b="0" u="sng" baseline="0" dirty="0"/>
          </a:p>
          <a:p>
            <a:pPr marL="171450" lvl="0" indent="-171450">
              <a:buFont typeface="Arial" panose="020B0604020202020204" pitchFamily="34" charset="0"/>
              <a:buChar char="•"/>
            </a:pPr>
            <a:r>
              <a:rPr lang="en-GB" b="0" u="sng" baseline="0" dirty="0"/>
              <a:t>Negative association with violence</a:t>
            </a:r>
            <a:endParaRPr lang="en-GB" b="0" u="none" baseline="0" dirty="0"/>
          </a:p>
          <a:p>
            <a:pPr marL="628650" lvl="1" indent="-171450" algn="just">
              <a:buFont typeface="Arial" panose="020B0604020202020204" pitchFamily="34" charset="0"/>
              <a:buChar char="•"/>
            </a:pPr>
            <a:r>
              <a:rPr lang="en-GB" b="0" u="none" baseline="0" dirty="0"/>
              <a:t>Lived with parents until 16</a:t>
            </a:r>
          </a:p>
          <a:p>
            <a:pPr marL="628650" lvl="1" indent="-171450" algn="just">
              <a:buFont typeface="Arial" panose="020B0604020202020204" pitchFamily="34" charset="0"/>
              <a:buChar char="•"/>
            </a:pPr>
            <a:r>
              <a:rPr lang="en-GB" b="0" u="none" baseline="0" dirty="0"/>
              <a:t>Older age at index offence</a:t>
            </a:r>
          </a:p>
          <a:p>
            <a:pPr marL="628650" lvl="1" indent="-171450" algn="just">
              <a:buFont typeface="Arial" panose="020B0604020202020204" pitchFamily="34" charset="0"/>
              <a:buChar char="•"/>
            </a:pPr>
            <a:r>
              <a:rPr lang="en-GB" b="0" u="none" baseline="0" dirty="0"/>
              <a:t>Female victim</a:t>
            </a:r>
          </a:p>
          <a:p>
            <a:pPr marL="628650" lvl="1" indent="-171450" algn="just">
              <a:buFont typeface="Arial" panose="020B0604020202020204" pitchFamily="34" charset="0"/>
              <a:buChar char="•"/>
            </a:pPr>
            <a:r>
              <a:rPr lang="en-GB" b="0" u="none" baseline="0" dirty="0"/>
              <a:t>SZ</a:t>
            </a:r>
            <a:endParaRPr lang="en-GB" b="1" u="sng" baseline="0" dirty="0"/>
          </a:p>
        </p:txBody>
      </p:sp>
      <p:sp>
        <p:nvSpPr>
          <p:cNvPr id="4" name="Slide Number Placeholder 3"/>
          <p:cNvSpPr>
            <a:spLocks noGrp="1"/>
          </p:cNvSpPr>
          <p:nvPr>
            <p:ph type="sldNum" sz="quarter" idx="10"/>
          </p:nvPr>
        </p:nvSpPr>
        <p:spPr/>
        <p:txBody>
          <a:bodyPr/>
          <a:lstStyle/>
          <a:p>
            <a:fld id="{FB93D88D-0D2B-42EA-98D6-C2C61F90D303}" type="slidenum">
              <a:rPr lang="en-GB" smtClean="0"/>
              <a:t>16</a:t>
            </a:fld>
            <a:endParaRPr lang="en-GB" dirty="0"/>
          </a:p>
        </p:txBody>
      </p:sp>
    </p:spTree>
    <p:extLst>
      <p:ext uri="{BB962C8B-B14F-4D97-AF65-F5344CB8AC3E}">
        <p14:creationId xmlns:p14="http://schemas.microsoft.com/office/powerpoint/2010/main" val="17071435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85</a:t>
            </a:fld>
            <a:endParaRPr lang="en-GB" dirty="0"/>
          </a:p>
        </p:txBody>
      </p:sp>
    </p:spTree>
    <p:extLst>
      <p:ext uri="{BB962C8B-B14F-4D97-AF65-F5344CB8AC3E}">
        <p14:creationId xmlns:p14="http://schemas.microsoft.com/office/powerpoint/2010/main" val="20486637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86</a:t>
            </a:fld>
            <a:endParaRPr lang="en-GB" dirty="0"/>
          </a:p>
        </p:txBody>
      </p:sp>
    </p:spTree>
    <p:extLst>
      <p:ext uri="{BB962C8B-B14F-4D97-AF65-F5344CB8AC3E}">
        <p14:creationId xmlns:p14="http://schemas.microsoft.com/office/powerpoint/2010/main" val="20030731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87</a:t>
            </a:fld>
            <a:endParaRPr lang="en-GB" dirty="0"/>
          </a:p>
        </p:txBody>
      </p:sp>
    </p:spTree>
    <p:extLst>
      <p:ext uri="{BB962C8B-B14F-4D97-AF65-F5344CB8AC3E}">
        <p14:creationId xmlns:p14="http://schemas.microsoft.com/office/powerpoint/2010/main" val="24281723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88</a:t>
            </a:fld>
            <a:endParaRPr lang="en-GB" dirty="0"/>
          </a:p>
        </p:txBody>
      </p:sp>
    </p:spTree>
    <p:extLst>
      <p:ext uri="{BB962C8B-B14F-4D97-AF65-F5344CB8AC3E}">
        <p14:creationId xmlns:p14="http://schemas.microsoft.com/office/powerpoint/2010/main" val="34280003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89</a:t>
            </a:fld>
            <a:endParaRPr lang="en-GB" dirty="0"/>
          </a:p>
        </p:txBody>
      </p:sp>
    </p:spTree>
    <p:extLst>
      <p:ext uri="{BB962C8B-B14F-4D97-AF65-F5344CB8AC3E}">
        <p14:creationId xmlns:p14="http://schemas.microsoft.com/office/powerpoint/2010/main" val="21269515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90</a:t>
            </a:fld>
            <a:endParaRPr lang="en-GB" dirty="0"/>
          </a:p>
        </p:txBody>
      </p:sp>
    </p:spTree>
    <p:extLst>
      <p:ext uri="{BB962C8B-B14F-4D97-AF65-F5344CB8AC3E}">
        <p14:creationId xmlns:p14="http://schemas.microsoft.com/office/powerpoint/2010/main" val="19687826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91</a:t>
            </a:fld>
            <a:endParaRPr lang="en-GB" dirty="0"/>
          </a:p>
        </p:txBody>
      </p:sp>
    </p:spTree>
    <p:extLst>
      <p:ext uri="{BB962C8B-B14F-4D97-AF65-F5344CB8AC3E}">
        <p14:creationId xmlns:p14="http://schemas.microsoft.com/office/powerpoint/2010/main" val="27900141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92</a:t>
            </a:fld>
            <a:endParaRPr lang="en-GB" dirty="0"/>
          </a:p>
        </p:txBody>
      </p:sp>
    </p:spTree>
    <p:extLst>
      <p:ext uri="{BB962C8B-B14F-4D97-AF65-F5344CB8AC3E}">
        <p14:creationId xmlns:p14="http://schemas.microsoft.com/office/powerpoint/2010/main" val="18328487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3C348-8466-48A0-B2DE-364D8F609D48}" type="slidenum">
              <a:rPr lang="en-GB" smtClean="0"/>
              <a:pPr/>
              <a:t>93</a:t>
            </a:fld>
            <a:endParaRPr lang="en-GB" dirty="0"/>
          </a:p>
        </p:txBody>
      </p:sp>
    </p:spTree>
    <p:extLst>
      <p:ext uri="{BB962C8B-B14F-4D97-AF65-F5344CB8AC3E}">
        <p14:creationId xmlns:p14="http://schemas.microsoft.com/office/powerpoint/2010/main" val="308164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Likely to be less reliable than ARA tools but are likely</a:t>
            </a:r>
            <a:r>
              <a:rPr lang="en-GB" baseline="0" dirty="0"/>
              <a:t> to be more valid</a:t>
            </a:r>
          </a:p>
          <a:p>
            <a:pPr marL="171450" indent="-171450">
              <a:buFont typeface="Arial" panose="020B0604020202020204" pitchFamily="34" charset="0"/>
              <a:buChar char="•"/>
            </a:pPr>
            <a:r>
              <a:rPr lang="en-GB" baseline="0" dirty="0"/>
              <a:t>Takes idiosyncratic risk factors into account</a:t>
            </a:r>
          </a:p>
          <a:p>
            <a:pPr marL="171450" indent="-171450">
              <a:buFont typeface="Arial" panose="020B0604020202020204" pitchFamily="34" charset="0"/>
              <a:buChar char="•"/>
            </a:pPr>
            <a:r>
              <a:rPr lang="en-GB" baseline="0" dirty="0"/>
              <a:t>Takes factors external to the individual into account – e.g. provocation etc</a:t>
            </a:r>
          </a:p>
          <a:p>
            <a:pPr marL="171450" indent="-171450">
              <a:buFont typeface="Arial" panose="020B0604020202020204" pitchFamily="34" charset="0"/>
              <a:buChar char="•"/>
            </a:pPr>
            <a:r>
              <a:rPr lang="en-GB" baseline="0" dirty="0"/>
              <a:t>The assessor can define the target behaviour (ie what the risk is) – different types of violence may be distinguished</a:t>
            </a:r>
          </a:p>
          <a:p>
            <a:pPr marL="171450" indent="-171450">
              <a:buFont typeface="Arial" panose="020B0604020202020204" pitchFamily="34" charset="0"/>
              <a:buChar char="•"/>
            </a:pPr>
            <a:r>
              <a:rPr lang="en-GB" baseline="0" dirty="0"/>
              <a:t>Understanding cause allows risk reduction interventions</a:t>
            </a:r>
          </a:p>
          <a:p>
            <a:pPr marL="171450" indent="-171450">
              <a:buFont typeface="Arial" panose="020B0604020202020204" pitchFamily="34" charset="0"/>
              <a:buChar char="•"/>
            </a:pPr>
            <a:r>
              <a:rPr lang="en-GB" baseline="0" dirty="0"/>
              <a:t>Dynamic scenario planning – identifying high and low-risk situations in future</a:t>
            </a:r>
            <a:endParaRPr lang="en-GB" dirty="0"/>
          </a:p>
        </p:txBody>
      </p:sp>
      <p:sp>
        <p:nvSpPr>
          <p:cNvPr id="4" name="Slide Number Placeholder 3"/>
          <p:cNvSpPr>
            <a:spLocks noGrp="1"/>
          </p:cNvSpPr>
          <p:nvPr>
            <p:ph type="sldNum" sz="quarter" idx="10"/>
          </p:nvPr>
        </p:nvSpPr>
        <p:spPr/>
        <p:txBody>
          <a:bodyPr/>
          <a:lstStyle/>
          <a:p>
            <a:fld id="{FB93D88D-0D2B-42EA-98D6-C2C61F90D303}" type="slidenum">
              <a:rPr lang="en-GB" smtClean="0"/>
              <a:t>17</a:t>
            </a:fld>
            <a:endParaRPr lang="en-GB" dirty="0"/>
          </a:p>
        </p:txBody>
      </p:sp>
    </p:spTree>
    <p:extLst>
      <p:ext uri="{BB962C8B-B14F-4D97-AF65-F5344CB8AC3E}">
        <p14:creationId xmlns:p14="http://schemas.microsoft.com/office/powerpoint/2010/main" val="298202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HCR 20 v 3</a:t>
            </a:r>
            <a:endParaRPr lang="en-GB" b="0" dirty="0"/>
          </a:p>
          <a:p>
            <a:pPr marL="171450" indent="-171450">
              <a:buFont typeface="Arial" panose="020B0604020202020204" pitchFamily="34" charset="0"/>
              <a:buChar char="•"/>
            </a:pPr>
            <a:r>
              <a:rPr lang="en-GB" b="0" dirty="0"/>
              <a:t>Most commonly used</a:t>
            </a:r>
            <a:r>
              <a:rPr lang="en-GB" b="0" baseline="0" dirty="0"/>
              <a:t> risk assessment instrument in the UK</a:t>
            </a:r>
          </a:p>
          <a:p>
            <a:pPr marL="171450" indent="-171450">
              <a:buFont typeface="Arial" panose="020B0604020202020204" pitchFamily="34" charset="0"/>
              <a:buChar char="•"/>
            </a:pPr>
            <a:r>
              <a:rPr lang="en-GB" b="0" baseline="0" dirty="0"/>
              <a:t>20 evidence-based risk factors</a:t>
            </a:r>
          </a:p>
          <a:p>
            <a:pPr marL="171450" indent="-171450">
              <a:buFont typeface="Arial" panose="020B0604020202020204" pitchFamily="34" charset="0"/>
              <a:buChar char="•"/>
            </a:pPr>
            <a:r>
              <a:rPr lang="en-GB" b="0" baseline="0" dirty="0"/>
              <a:t>10 HISTORICAL</a:t>
            </a:r>
          </a:p>
          <a:p>
            <a:pPr marL="628650" lvl="1" indent="-171450">
              <a:buFont typeface="Arial" panose="020B0604020202020204" pitchFamily="34" charset="0"/>
              <a:buChar char="•"/>
            </a:pPr>
            <a:r>
              <a:rPr lang="en-GB" b="0" baseline="0" dirty="0"/>
              <a:t>Violence</a:t>
            </a:r>
          </a:p>
          <a:p>
            <a:pPr marL="628650" lvl="1" indent="-171450">
              <a:buFont typeface="Arial" panose="020B0604020202020204" pitchFamily="34" charset="0"/>
              <a:buChar char="•"/>
            </a:pPr>
            <a:r>
              <a:rPr lang="en-GB" b="0" baseline="0" dirty="0"/>
              <a:t>Other antisocial behaviour</a:t>
            </a:r>
          </a:p>
          <a:p>
            <a:pPr marL="628650" lvl="1" indent="-171450">
              <a:buFont typeface="Arial" panose="020B0604020202020204" pitchFamily="34" charset="0"/>
              <a:buChar char="•"/>
            </a:pPr>
            <a:r>
              <a:rPr lang="en-GB" b="0" baseline="0" dirty="0"/>
              <a:t>History of problems with Relationships </a:t>
            </a:r>
          </a:p>
          <a:p>
            <a:pPr marL="628650" lvl="1" indent="-171450">
              <a:buFont typeface="Arial" panose="020B0604020202020204" pitchFamily="34" charset="0"/>
              <a:buChar char="•"/>
            </a:pPr>
            <a:r>
              <a:rPr lang="en-GB" b="0" baseline="0" dirty="0"/>
              <a:t>History of problems with Employment </a:t>
            </a:r>
          </a:p>
          <a:p>
            <a:pPr marL="628650" lvl="1" indent="-171450">
              <a:buFont typeface="Arial" panose="020B0604020202020204" pitchFamily="34" charset="0"/>
              <a:buChar char="•"/>
            </a:pPr>
            <a:r>
              <a:rPr lang="en-GB" b="0" baseline="0" dirty="0"/>
              <a:t>Substance use problems</a:t>
            </a:r>
          </a:p>
          <a:p>
            <a:pPr marL="628650" lvl="1" indent="-171450">
              <a:buFont typeface="Arial" panose="020B0604020202020204" pitchFamily="34" charset="0"/>
              <a:buChar char="•"/>
            </a:pPr>
            <a:r>
              <a:rPr lang="en-GB" b="0" baseline="0" dirty="0"/>
              <a:t>History of problems with major mental disorder</a:t>
            </a:r>
          </a:p>
          <a:p>
            <a:pPr marL="628650" lvl="1" indent="-171450">
              <a:buFont typeface="Arial" panose="020B0604020202020204" pitchFamily="34" charset="0"/>
              <a:buChar char="•"/>
            </a:pPr>
            <a:r>
              <a:rPr lang="en-GB" b="0" baseline="0" dirty="0"/>
              <a:t>History of problems with personality disorder</a:t>
            </a:r>
          </a:p>
          <a:p>
            <a:pPr marL="628650" lvl="1" indent="-171450">
              <a:buFont typeface="Arial" panose="020B0604020202020204" pitchFamily="34" charset="0"/>
              <a:buChar char="•"/>
            </a:pPr>
            <a:r>
              <a:rPr lang="en-GB" b="0" baseline="0" dirty="0"/>
              <a:t>History of problems with traumatic experiences</a:t>
            </a:r>
          </a:p>
          <a:p>
            <a:pPr marL="628650" lvl="1" indent="-171450">
              <a:buFont typeface="Arial" panose="020B0604020202020204" pitchFamily="34" charset="0"/>
              <a:buChar char="•"/>
            </a:pPr>
            <a:r>
              <a:rPr lang="en-GB" b="0" baseline="0" dirty="0"/>
              <a:t>History of problems with violent attitudes</a:t>
            </a:r>
          </a:p>
          <a:p>
            <a:pPr marL="628650" lvl="1" indent="-171450">
              <a:buFont typeface="Arial" panose="020B0604020202020204" pitchFamily="34" charset="0"/>
              <a:buChar char="•"/>
            </a:pPr>
            <a:r>
              <a:rPr lang="en-GB" b="0" baseline="0" dirty="0"/>
              <a:t>History of problems with treatment or supervision response</a:t>
            </a:r>
          </a:p>
          <a:p>
            <a:pPr marL="171450" indent="-171450">
              <a:buFont typeface="Arial" panose="020B0604020202020204" pitchFamily="34" charset="0"/>
              <a:buChar char="•"/>
            </a:pPr>
            <a:r>
              <a:rPr lang="en-GB" b="0" baseline="0" dirty="0"/>
              <a:t>5 CLINICAL</a:t>
            </a:r>
          </a:p>
          <a:p>
            <a:pPr marL="628650" lvl="1" indent="-171450">
              <a:buFont typeface="Arial" panose="020B0604020202020204" pitchFamily="34" charset="0"/>
              <a:buChar char="•"/>
            </a:pPr>
            <a:r>
              <a:rPr lang="en-GB" b="0" baseline="0" dirty="0"/>
              <a:t>Recent problems with insight</a:t>
            </a:r>
          </a:p>
          <a:p>
            <a:pPr marL="628650" lvl="1" indent="-171450">
              <a:buFont typeface="Arial" panose="020B0604020202020204" pitchFamily="34" charset="0"/>
              <a:buChar char="•"/>
            </a:pPr>
            <a:r>
              <a:rPr lang="en-GB" b="0" baseline="0" dirty="0"/>
              <a:t>Recent problems with violent ideation or intent</a:t>
            </a:r>
          </a:p>
          <a:p>
            <a:pPr marL="628650" lvl="1" indent="-171450">
              <a:buFont typeface="Arial" panose="020B0604020202020204" pitchFamily="34" charset="0"/>
              <a:buChar char="•"/>
            </a:pPr>
            <a:r>
              <a:rPr lang="en-GB" b="0" baseline="0" dirty="0"/>
              <a:t>Recent problems with symptoms of major mental disorder</a:t>
            </a:r>
          </a:p>
          <a:p>
            <a:pPr marL="628650" lvl="1" indent="-171450">
              <a:buFont typeface="Arial" panose="020B0604020202020204" pitchFamily="34" charset="0"/>
              <a:buChar char="•"/>
            </a:pPr>
            <a:r>
              <a:rPr lang="en-GB" b="0" baseline="0" dirty="0"/>
              <a:t>Recent problems with instability</a:t>
            </a:r>
          </a:p>
          <a:p>
            <a:pPr marL="628650" lvl="1" indent="-171450">
              <a:buFont typeface="Arial" panose="020B0604020202020204" pitchFamily="34" charset="0"/>
              <a:buChar char="•"/>
            </a:pPr>
            <a:r>
              <a:rPr lang="en-GB" b="0" baseline="0" dirty="0"/>
              <a:t>Recent problems with treatment or supervision response</a:t>
            </a:r>
          </a:p>
          <a:p>
            <a:pPr marL="171450" indent="-171450">
              <a:buFont typeface="Arial" panose="020B0604020202020204" pitchFamily="34" charset="0"/>
              <a:buChar char="•"/>
            </a:pPr>
            <a:r>
              <a:rPr lang="en-GB" b="0" baseline="0" dirty="0"/>
              <a:t>5 RISK MANAGEMENT</a:t>
            </a:r>
          </a:p>
          <a:p>
            <a:pPr marL="628650" lvl="1" indent="-171450">
              <a:buFont typeface="Arial" panose="020B0604020202020204" pitchFamily="34" charset="0"/>
              <a:buChar char="•"/>
            </a:pPr>
            <a:r>
              <a:rPr lang="en-GB" b="0" baseline="0" dirty="0"/>
              <a:t>Future problems with professional services or plans</a:t>
            </a:r>
          </a:p>
          <a:p>
            <a:pPr marL="628650" lvl="1" indent="-171450">
              <a:buFont typeface="Arial" panose="020B0604020202020204" pitchFamily="34" charset="0"/>
              <a:buChar char="•"/>
            </a:pPr>
            <a:r>
              <a:rPr lang="en-GB" b="0" baseline="0" dirty="0"/>
              <a:t>Future problems with living situation</a:t>
            </a:r>
          </a:p>
          <a:p>
            <a:pPr marL="628650" lvl="1" indent="-171450">
              <a:buFont typeface="Arial" panose="020B0604020202020204" pitchFamily="34" charset="0"/>
              <a:buChar char="•"/>
            </a:pPr>
            <a:r>
              <a:rPr lang="en-GB" b="0" baseline="0" dirty="0"/>
              <a:t>Future problems with personal support</a:t>
            </a:r>
          </a:p>
          <a:p>
            <a:pPr marL="628650" lvl="1" indent="-171450">
              <a:buFont typeface="Arial" panose="020B0604020202020204" pitchFamily="34" charset="0"/>
              <a:buChar char="•"/>
            </a:pPr>
            <a:r>
              <a:rPr lang="en-GB" b="0" baseline="0" dirty="0"/>
              <a:t>Future problems with treatment or supervision response</a:t>
            </a:r>
          </a:p>
          <a:p>
            <a:pPr marL="628650" lvl="1" indent="-171450">
              <a:buFont typeface="Arial" panose="020B0604020202020204" pitchFamily="34" charset="0"/>
              <a:buChar char="•"/>
            </a:pPr>
            <a:r>
              <a:rPr lang="en-GB" b="0" baseline="0" dirty="0"/>
              <a:t>Future problems with Stress or coping</a:t>
            </a:r>
            <a:endParaRPr lang="en-GB" b="1" dirty="0"/>
          </a:p>
        </p:txBody>
      </p:sp>
      <p:sp>
        <p:nvSpPr>
          <p:cNvPr id="4" name="Slide Number Placeholder 3"/>
          <p:cNvSpPr>
            <a:spLocks noGrp="1"/>
          </p:cNvSpPr>
          <p:nvPr>
            <p:ph type="sldNum" sz="quarter" idx="10"/>
          </p:nvPr>
        </p:nvSpPr>
        <p:spPr/>
        <p:txBody>
          <a:bodyPr/>
          <a:lstStyle/>
          <a:p>
            <a:fld id="{FB93D88D-0D2B-42EA-98D6-C2C61F90D303}" type="slidenum">
              <a:rPr lang="en-GB" smtClean="0"/>
              <a:t>18</a:t>
            </a:fld>
            <a:endParaRPr lang="en-GB" dirty="0"/>
          </a:p>
        </p:txBody>
      </p:sp>
    </p:spTree>
    <p:extLst>
      <p:ext uri="{BB962C8B-B14F-4D97-AF65-F5344CB8AC3E}">
        <p14:creationId xmlns:p14="http://schemas.microsoft.com/office/powerpoint/2010/main" val="14979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cover this again after the break</a:t>
            </a:r>
          </a:p>
        </p:txBody>
      </p:sp>
      <p:sp>
        <p:nvSpPr>
          <p:cNvPr id="4" name="Slide Number Placeholder 3"/>
          <p:cNvSpPr>
            <a:spLocks noGrp="1"/>
          </p:cNvSpPr>
          <p:nvPr>
            <p:ph type="sldNum" sz="quarter" idx="10"/>
          </p:nvPr>
        </p:nvSpPr>
        <p:spPr/>
        <p:txBody>
          <a:bodyPr/>
          <a:lstStyle/>
          <a:p>
            <a:fld id="{FB93D88D-0D2B-42EA-98D6-C2C61F90D303}" type="slidenum">
              <a:rPr lang="en-GB" smtClean="0"/>
              <a:t>22</a:t>
            </a:fld>
            <a:endParaRPr lang="en-GB" dirty="0"/>
          </a:p>
        </p:txBody>
      </p:sp>
    </p:spTree>
    <p:extLst>
      <p:ext uri="{BB962C8B-B14F-4D97-AF65-F5344CB8AC3E}">
        <p14:creationId xmlns:p14="http://schemas.microsoft.com/office/powerpoint/2010/main" val="255417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34CBE-AAA3-4E65-B5B3-ABB5FAEA6E87}" type="datetimeFigureOut">
              <a:rPr lang="en-GB" smtClean="0"/>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345E15-7C64-41E2-B3F9-561217B54AC8}" type="slidenum">
              <a:rPr lang="en-GB" smtClean="0"/>
              <a:t>‹#›</a:t>
            </a:fld>
            <a:endParaRPr lang="en-GB" dirty="0"/>
          </a:p>
        </p:txBody>
      </p:sp>
    </p:spTree>
    <p:extLst>
      <p:ext uri="{BB962C8B-B14F-4D97-AF65-F5344CB8AC3E}">
        <p14:creationId xmlns:p14="http://schemas.microsoft.com/office/powerpoint/2010/main" val="421798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10768-4A47-47CF-8F6D-CD8F62BEF0F2}" type="datetimeFigureOut">
              <a:rPr lang="en-GB" smtClean="0"/>
              <a:pPr/>
              <a:t>02/07/2020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6A2E9E4-B714-446C-BF06-09EB59236834}" type="slidenum">
              <a:rPr lang="en-GB" smtClean="0"/>
              <a:pPr/>
              <a:t>‹#›</a:t>
            </a:fld>
            <a:endParaRPr lang="en-GB" dirty="0"/>
          </a:p>
        </p:txBody>
      </p:sp>
    </p:spTree>
    <p:extLst>
      <p:ext uri="{BB962C8B-B14F-4D97-AF65-F5344CB8AC3E}">
        <p14:creationId xmlns:p14="http://schemas.microsoft.com/office/powerpoint/2010/main" val="110873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B34CBE-AAA3-4E65-B5B3-ABB5FAEA6E87}" type="datetimeFigureOut">
              <a:rPr lang="en-GB" smtClean="0"/>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345E15-7C64-41E2-B3F9-561217B54AC8}" type="slidenum">
              <a:rPr lang="en-GB" smtClean="0"/>
              <a:t>‹#›</a:t>
            </a:fld>
            <a:endParaRPr lang="en-GB" dirty="0"/>
          </a:p>
        </p:txBody>
      </p:sp>
    </p:spTree>
    <p:extLst>
      <p:ext uri="{BB962C8B-B14F-4D97-AF65-F5344CB8AC3E}">
        <p14:creationId xmlns:p14="http://schemas.microsoft.com/office/powerpoint/2010/main" val="325591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B34CBE-AAA3-4E65-B5B3-ABB5FAEA6E87}" type="datetimeFigureOut">
              <a:rPr lang="en-GB" smtClean="0"/>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345E15-7C64-41E2-B3F9-561217B54AC8}" type="slidenum">
              <a:rPr lang="en-GB" smtClean="0"/>
              <a:t>‹#›</a:t>
            </a:fld>
            <a:endParaRPr lang="en-GB" dirty="0"/>
          </a:p>
        </p:txBody>
      </p:sp>
    </p:spTree>
    <p:extLst>
      <p:ext uri="{BB962C8B-B14F-4D97-AF65-F5344CB8AC3E}">
        <p14:creationId xmlns:p14="http://schemas.microsoft.com/office/powerpoint/2010/main" val="374088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B34CBE-AAA3-4E65-B5B3-ABB5FAEA6E87}" type="datetimeFigureOut">
              <a:rPr lang="en-GB" smtClean="0"/>
              <a:t>02/07/2020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345E15-7C64-41E2-B3F9-561217B54AC8}" type="slidenum">
              <a:rPr lang="en-GB" smtClean="0"/>
              <a:t>‹#›</a:t>
            </a:fld>
            <a:endParaRPr lang="en-GB" dirty="0"/>
          </a:p>
        </p:txBody>
      </p:sp>
    </p:spTree>
    <p:extLst>
      <p:ext uri="{BB962C8B-B14F-4D97-AF65-F5344CB8AC3E}">
        <p14:creationId xmlns:p14="http://schemas.microsoft.com/office/powerpoint/2010/main" val="286235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B34CBE-AAA3-4E65-B5B3-ABB5FAEA6E87}" type="datetimeFigureOut">
              <a:rPr lang="en-GB" smtClean="0"/>
              <a:t>02/07/2020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345E15-7C64-41E2-B3F9-561217B54AC8}" type="slidenum">
              <a:rPr lang="en-GB" smtClean="0"/>
              <a:t>‹#›</a:t>
            </a:fld>
            <a:endParaRPr lang="en-GB" dirty="0"/>
          </a:p>
        </p:txBody>
      </p:sp>
    </p:spTree>
    <p:extLst>
      <p:ext uri="{BB962C8B-B14F-4D97-AF65-F5344CB8AC3E}">
        <p14:creationId xmlns:p14="http://schemas.microsoft.com/office/powerpoint/2010/main" val="194708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uk/url?sa=i&amp;rct=j&amp;q=&amp;esrc=s&amp;source=images&amp;cd=&amp;cad=rja&amp;uact=8&amp;ved=0ahUKEwiK46XmqffKAhVKIJoKHWDRB48QjRwIBw&amp;url=https://www.gmw.nhs.uk/&amp;psig=AFQjCNH0tY2RBL4Xu_oPgc0b3bWlqfqtVQ&amp;ust=1455541770940165"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QXgi72W2H7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sz="3600" b="1" dirty="0">
                <a:solidFill>
                  <a:srgbClr val="A00054"/>
                </a:solidFill>
              </a:rPr>
              <a:t>Forensic Psychiatry</a:t>
            </a:r>
            <a:endParaRPr lang="en-GB" altLang="en-US" sz="3600" b="1" dirty="0">
              <a:solidFill>
                <a:srgbClr val="A00054"/>
              </a:solidFill>
            </a:endParaRPr>
          </a:p>
        </p:txBody>
      </p:sp>
      <p:sp>
        <p:nvSpPr>
          <p:cNvPr id="2" name="TextBox 1"/>
          <p:cNvSpPr txBox="1"/>
          <p:nvPr/>
        </p:nvSpPr>
        <p:spPr>
          <a:xfrm>
            <a:off x="725714" y="3116779"/>
            <a:ext cx="7613424" cy="646331"/>
          </a:xfrm>
          <a:prstGeom prst="rect">
            <a:avLst/>
          </a:prstGeom>
          <a:noFill/>
        </p:spPr>
        <p:txBody>
          <a:bodyPr wrap="square" rtlCol="0">
            <a:spAutoFit/>
          </a:bodyPr>
          <a:lstStyle/>
          <a:p>
            <a:pPr algn="ctr"/>
            <a:r>
              <a:rPr lang="en-US" b="1" dirty="0">
                <a:solidFill>
                  <a:srgbClr val="A00054"/>
                </a:solidFill>
              </a:rPr>
              <a:t>Introduction to Risk Assessment</a:t>
            </a:r>
          </a:p>
          <a:p>
            <a:pPr algn="ct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GB" altLang="en-US" dirty="0"/>
              <a:t>Risk Factors</a:t>
            </a:r>
          </a:p>
        </p:txBody>
      </p:sp>
      <p:sp>
        <p:nvSpPr>
          <p:cNvPr id="32772" name="Rectangle 4"/>
          <p:cNvSpPr>
            <a:spLocks noGrp="1" noChangeArrowheads="1"/>
          </p:cNvSpPr>
          <p:nvPr>
            <p:ph type="body" sz="quarter" idx="13"/>
          </p:nvPr>
        </p:nvSpPr>
        <p:spPr>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buFont typeface="Wingdings" pitchFamily="2" charset="2"/>
              <a:buNone/>
            </a:pPr>
            <a:r>
              <a:rPr lang="en-GB" altLang="en-US" sz="2400" dirty="0"/>
              <a:t>static                 unchangeable  e.g. history or abuse  </a:t>
            </a:r>
          </a:p>
          <a:p>
            <a:pPr>
              <a:lnSpc>
                <a:spcPct val="90000"/>
              </a:lnSpc>
              <a:buFont typeface="Wingdings" pitchFamily="2" charset="2"/>
              <a:buNone/>
            </a:pPr>
            <a:endParaRPr lang="en-GB" altLang="en-US" sz="2400" dirty="0"/>
          </a:p>
          <a:p>
            <a:pPr>
              <a:lnSpc>
                <a:spcPct val="90000"/>
              </a:lnSpc>
              <a:buFont typeface="Wingdings" pitchFamily="2" charset="2"/>
              <a:buNone/>
            </a:pPr>
            <a:endParaRPr lang="en-GB" altLang="en-US" sz="2400" dirty="0"/>
          </a:p>
          <a:p>
            <a:pPr>
              <a:lnSpc>
                <a:spcPct val="90000"/>
              </a:lnSpc>
              <a:buFont typeface="Wingdings" pitchFamily="2" charset="2"/>
              <a:buNone/>
            </a:pPr>
            <a:r>
              <a:rPr lang="en-GB" altLang="en-US" sz="2400" dirty="0"/>
              <a:t>dynamic               change over time  e.g. alcohol attitudes  </a:t>
            </a:r>
          </a:p>
          <a:p>
            <a:pPr>
              <a:lnSpc>
                <a:spcPct val="90000"/>
              </a:lnSpc>
            </a:pPr>
            <a:endParaRPr lang="en-GB" altLang="en-US" sz="2400" dirty="0"/>
          </a:p>
          <a:p>
            <a:pPr>
              <a:lnSpc>
                <a:spcPct val="90000"/>
              </a:lnSpc>
            </a:pPr>
            <a:endParaRPr lang="en-GB" altLang="en-US" sz="2400" dirty="0"/>
          </a:p>
          <a:p>
            <a:pPr>
              <a:lnSpc>
                <a:spcPct val="90000"/>
              </a:lnSpc>
              <a:buFont typeface="Wingdings" pitchFamily="2" charset="2"/>
              <a:buNone/>
            </a:pPr>
            <a:r>
              <a:rPr lang="en-GB" altLang="en-US" sz="2400" dirty="0"/>
              <a:t>stable (chronic)		acute (triggers)</a:t>
            </a:r>
          </a:p>
          <a:p>
            <a:pPr>
              <a:lnSpc>
                <a:spcPct val="90000"/>
              </a:lnSpc>
              <a:buFont typeface="Wingdings" pitchFamily="2" charset="2"/>
              <a:buNone/>
            </a:pPr>
            <a:r>
              <a:rPr lang="en-GB" altLang="en-US" sz="2400" dirty="0"/>
              <a:t>change slowly                   	change rapidly</a:t>
            </a:r>
          </a:p>
          <a:p>
            <a:pPr>
              <a:lnSpc>
                <a:spcPct val="90000"/>
              </a:lnSpc>
              <a:buFont typeface="Wingdings" pitchFamily="2" charset="2"/>
              <a:buNone/>
            </a:pPr>
            <a:endParaRPr lang="en-GB" altLang="en-US" sz="2400" dirty="0"/>
          </a:p>
          <a:p>
            <a:pPr>
              <a:lnSpc>
                <a:spcPct val="90000"/>
              </a:lnSpc>
              <a:buFont typeface="Wingdings" pitchFamily="2" charset="2"/>
              <a:buNone/>
            </a:pPr>
            <a:r>
              <a:rPr lang="en-GB" altLang="en-US" sz="2800" dirty="0"/>
              <a:t>   </a:t>
            </a:r>
          </a:p>
        </p:txBody>
      </p:sp>
      <p:sp>
        <p:nvSpPr>
          <p:cNvPr id="32777" name="Line 9"/>
          <p:cNvSpPr>
            <a:spLocks noChangeShapeType="1"/>
          </p:cNvSpPr>
          <p:nvPr/>
        </p:nvSpPr>
        <p:spPr bwMode="auto">
          <a:xfrm>
            <a:off x="1547813" y="2132856"/>
            <a:ext cx="792162"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dirty="0"/>
          </a:p>
        </p:txBody>
      </p:sp>
      <p:sp>
        <p:nvSpPr>
          <p:cNvPr id="32778" name="Line 10"/>
          <p:cNvSpPr>
            <a:spLocks noChangeShapeType="1"/>
          </p:cNvSpPr>
          <p:nvPr/>
        </p:nvSpPr>
        <p:spPr bwMode="auto">
          <a:xfrm>
            <a:off x="1908175" y="3284984"/>
            <a:ext cx="792163"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dirty="0"/>
          </a:p>
        </p:txBody>
      </p:sp>
      <p:sp>
        <p:nvSpPr>
          <p:cNvPr id="32779" name="Line 11"/>
          <p:cNvSpPr>
            <a:spLocks noChangeShapeType="1"/>
          </p:cNvSpPr>
          <p:nvPr/>
        </p:nvSpPr>
        <p:spPr bwMode="auto">
          <a:xfrm flipH="1">
            <a:off x="1943894" y="3644900"/>
            <a:ext cx="1223962" cy="6477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dirty="0"/>
          </a:p>
        </p:txBody>
      </p:sp>
      <p:sp>
        <p:nvSpPr>
          <p:cNvPr id="32780" name="Line 12"/>
          <p:cNvSpPr>
            <a:spLocks noChangeShapeType="1"/>
          </p:cNvSpPr>
          <p:nvPr/>
        </p:nvSpPr>
        <p:spPr bwMode="auto">
          <a:xfrm>
            <a:off x="4558779" y="3644900"/>
            <a:ext cx="1079500" cy="6477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dirty="0"/>
          </a:p>
        </p:txBody>
      </p:sp>
    </p:spTree>
    <p:extLst>
      <p:ext uri="{BB962C8B-B14F-4D97-AF65-F5344CB8AC3E}">
        <p14:creationId xmlns:p14="http://schemas.microsoft.com/office/powerpoint/2010/main" val="12577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r>
              <a:rPr lang="en-GB" altLang="en-US" dirty="0"/>
              <a:t>Group Exercise 2</a:t>
            </a:r>
          </a:p>
        </p:txBody>
      </p:sp>
      <p:sp>
        <p:nvSpPr>
          <p:cNvPr id="39939" name="Rectangle 3"/>
          <p:cNvSpPr>
            <a:spLocks noGrp="1" noChangeArrowheads="1"/>
          </p:cNvSpPr>
          <p:nvPr>
            <p:ph type="body" sz="quarter" idx="13"/>
          </p:nvPr>
        </p:nvSpPr>
        <p:spPr>
          <a:solidFill>
            <a:schemeClr val="tx2">
              <a:lumMod val="40000"/>
              <a:lumOff val="60000"/>
            </a:schemeClr>
          </a:solidFill>
        </p:spPr>
        <p:txBody>
          <a:bodyPr>
            <a:normAutofit fontScale="92500"/>
          </a:bodyPr>
          <a:lstStyle/>
          <a:p>
            <a:r>
              <a:rPr lang="en-GB" altLang="en-US" dirty="0"/>
              <a:t>In your small groups of 4</a:t>
            </a:r>
          </a:p>
          <a:p>
            <a:endParaRPr lang="en-GB" altLang="en-US" dirty="0"/>
          </a:p>
          <a:p>
            <a:r>
              <a:rPr lang="en-GB" altLang="en-US" dirty="0"/>
              <a:t>5 minutes</a:t>
            </a:r>
          </a:p>
          <a:p>
            <a:endParaRPr lang="en-GB" altLang="en-US" dirty="0"/>
          </a:p>
          <a:p>
            <a:r>
              <a:rPr lang="en-GB" altLang="en-US" dirty="0"/>
              <a:t>Define static and dynamic (chronic &amp; acute) risk factors</a:t>
            </a:r>
          </a:p>
          <a:p>
            <a:endParaRPr lang="en-GB" altLang="en-US" dirty="0"/>
          </a:p>
          <a:p>
            <a:r>
              <a:rPr lang="en-GB" altLang="en-US" dirty="0"/>
              <a:t>Give examples</a:t>
            </a:r>
          </a:p>
          <a:p>
            <a:endParaRPr lang="en-GB" altLang="en-US" dirty="0"/>
          </a:p>
          <a:p>
            <a:r>
              <a:rPr lang="en-GB" altLang="en-US" dirty="0"/>
              <a:t>Which can be more easily treated?</a:t>
            </a:r>
          </a:p>
        </p:txBody>
      </p:sp>
    </p:spTree>
    <p:extLst>
      <p:ext uri="{BB962C8B-B14F-4D97-AF65-F5344CB8AC3E}">
        <p14:creationId xmlns:p14="http://schemas.microsoft.com/office/powerpoint/2010/main" val="276323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Static Risk Factors</a:t>
            </a:r>
          </a:p>
        </p:txBody>
      </p:sp>
      <p:sp>
        <p:nvSpPr>
          <p:cNvPr id="5" name="Content Placeholder 4"/>
          <p:cNvSpPr>
            <a:spLocks noGrp="1"/>
          </p:cNvSpPr>
          <p:nvPr>
            <p:ph type="body" sz="quarter" idx="13"/>
          </p:nvPr>
        </p:nvSpPr>
        <p:spPr/>
        <p:txBody>
          <a:bodyPr>
            <a:noAutofit/>
          </a:bodyPr>
          <a:lstStyle/>
          <a:p>
            <a:r>
              <a:rPr lang="en-GB" sz="2000" dirty="0"/>
              <a:t>Age</a:t>
            </a:r>
          </a:p>
          <a:p>
            <a:endParaRPr lang="en-GB" sz="2000" dirty="0"/>
          </a:p>
          <a:p>
            <a:r>
              <a:rPr lang="en-GB" sz="2000" dirty="0"/>
              <a:t>Gender</a:t>
            </a:r>
          </a:p>
          <a:p>
            <a:endParaRPr lang="en-GB" sz="2000" dirty="0"/>
          </a:p>
          <a:p>
            <a:r>
              <a:rPr lang="en-GB" sz="2000" dirty="0"/>
              <a:t>Previous violence</a:t>
            </a:r>
          </a:p>
          <a:p>
            <a:endParaRPr lang="en-GB" sz="2000" dirty="0"/>
          </a:p>
          <a:p>
            <a:r>
              <a:rPr lang="en-GB" sz="2000" dirty="0"/>
              <a:t>Educational attainment</a:t>
            </a:r>
          </a:p>
          <a:p>
            <a:endParaRPr lang="en-GB" sz="2000" dirty="0"/>
          </a:p>
          <a:p>
            <a:r>
              <a:rPr lang="en-GB" sz="2000" dirty="0"/>
              <a:t>Psychopathic traits</a:t>
            </a:r>
          </a:p>
          <a:p>
            <a:endParaRPr lang="en-GB" sz="2000" dirty="0"/>
          </a:p>
          <a:p>
            <a:r>
              <a:rPr lang="en-GB" sz="2000" dirty="0"/>
              <a:t>Dissocial PD traits</a:t>
            </a:r>
          </a:p>
        </p:txBody>
      </p:sp>
      <p:sp>
        <p:nvSpPr>
          <p:cNvPr id="6" name="Content Placeholder 5"/>
          <p:cNvSpPr>
            <a:spLocks noGrp="1"/>
          </p:cNvSpPr>
          <p:nvPr>
            <p:ph sz="half" idx="4294967295"/>
          </p:nvPr>
        </p:nvSpPr>
        <p:spPr>
          <a:xfrm>
            <a:off x="5105400" y="1954924"/>
            <a:ext cx="4038600" cy="4525963"/>
          </a:xfrm>
        </p:spPr>
        <p:txBody>
          <a:bodyPr>
            <a:normAutofit/>
          </a:bodyPr>
          <a:lstStyle/>
          <a:p>
            <a:r>
              <a:rPr lang="en-GB" sz="2000" dirty="0"/>
              <a:t>Childhood conduct disorder</a:t>
            </a:r>
          </a:p>
          <a:p>
            <a:endParaRPr lang="en-GB" sz="2000" dirty="0"/>
          </a:p>
          <a:p>
            <a:r>
              <a:rPr lang="en-GB" sz="2000" dirty="0"/>
              <a:t>Childhood abuse</a:t>
            </a:r>
          </a:p>
          <a:p>
            <a:endParaRPr lang="en-GB" sz="2000" dirty="0"/>
          </a:p>
          <a:p>
            <a:r>
              <a:rPr lang="en-GB" sz="2000" dirty="0"/>
              <a:t>Parental criminality</a:t>
            </a:r>
          </a:p>
          <a:p>
            <a:endParaRPr lang="en-GB" sz="2000" dirty="0"/>
          </a:p>
          <a:p>
            <a:r>
              <a:rPr lang="en-GB" sz="2000" dirty="0"/>
              <a:t>Socio-economic background</a:t>
            </a:r>
          </a:p>
        </p:txBody>
      </p:sp>
    </p:spTree>
    <p:extLst>
      <p:ext uri="{BB962C8B-B14F-4D97-AF65-F5344CB8AC3E}">
        <p14:creationId xmlns:p14="http://schemas.microsoft.com/office/powerpoint/2010/main" val="230711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Dynamic Risk Factors</a:t>
            </a:r>
          </a:p>
        </p:txBody>
      </p:sp>
      <p:sp>
        <p:nvSpPr>
          <p:cNvPr id="6" name="Content Placeholder 5"/>
          <p:cNvSpPr>
            <a:spLocks noGrp="1"/>
          </p:cNvSpPr>
          <p:nvPr>
            <p:ph sz="half" idx="4294967295"/>
          </p:nvPr>
        </p:nvSpPr>
        <p:spPr>
          <a:xfrm>
            <a:off x="591671" y="2165948"/>
            <a:ext cx="4040188" cy="3951288"/>
          </a:xfrm>
        </p:spPr>
        <p:txBody>
          <a:bodyPr/>
          <a:lstStyle/>
          <a:p>
            <a:pPr marL="0" indent="0">
              <a:buNone/>
            </a:pPr>
            <a:r>
              <a:rPr lang="en-US" sz="2400" b="1" u="sng" dirty="0"/>
              <a:t>CHRONIC</a:t>
            </a:r>
            <a:endParaRPr lang="en-GB" sz="2400" b="1" u="sng" dirty="0"/>
          </a:p>
          <a:p>
            <a:r>
              <a:rPr lang="en-GB" sz="2400" dirty="0"/>
              <a:t>Substance dependence</a:t>
            </a:r>
          </a:p>
          <a:p>
            <a:r>
              <a:rPr lang="en-GB" sz="2400" dirty="0"/>
              <a:t>Insight</a:t>
            </a:r>
          </a:p>
          <a:p>
            <a:r>
              <a:rPr lang="en-GB" sz="2400" dirty="0"/>
              <a:t>Psychotic symptoms</a:t>
            </a:r>
          </a:p>
          <a:p>
            <a:r>
              <a:rPr lang="en-GB" sz="2400" dirty="0"/>
              <a:t>Victimisation</a:t>
            </a:r>
          </a:p>
          <a:p>
            <a:r>
              <a:rPr lang="en-GB" sz="2400" dirty="0"/>
              <a:t>Justification for violence</a:t>
            </a:r>
          </a:p>
          <a:p>
            <a:r>
              <a:rPr lang="en-GB" sz="2400" dirty="0"/>
              <a:t>Violent thoughts / fantasies</a:t>
            </a:r>
          </a:p>
          <a:p>
            <a:endParaRPr lang="en-GB" sz="2800" dirty="0"/>
          </a:p>
        </p:txBody>
      </p:sp>
      <p:sp>
        <p:nvSpPr>
          <p:cNvPr id="8" name="Content Placeholder 7"/>
          <p:cNvSpPr>
            <a:spLocks noGrp="1"/>
          </p:cNvSpPr>
          <p:nvPr>
            <p:ph sz="quarter" idx="4294967295"/>
          </p:nvPr>
        </p:nvSpPr>
        <p:spPr>
          <a:xfrm>
            <a:off x="5102225" y="2174875"/>
            <a:ext cx="4041775" cy="3951288"/>
          </a:xfrm>
        </p:spPr>
        <p:txBody>
          <a:bodyPr/>
          <a:lstStyle/>
          <a:p>
            <a:pPr marL="0" indent="0">
              <a:buNone/>
            </a:pPr>
            <a:r>
              <a:rPr lang="en-US" sz="2400" b="1" u="sng" dirty="0"/>
              <a:t>ACUTE</a:t>
            </a:r>
            <a:endParaRPr lang="en-GB" sz="2400" b="1" u="sng" dirty="0"/>
          </a:p>
          <a:p>
            <a:r>
              <a:rPr lang="en-GB" sz="2400" dirty="0"/>
              <a:t>Substance misuse</a:t>
            </a:r>
          </a:p>
          <a:p>
            <a:r>
              <a:rPr lang="en-GB" sz="2400" dirty="0"/>
              <a:t>Anger or irritability</a:t>
            </a:r>
          </a:p>
          <a:p>
            <a:r>
              <a:rPr lang="en-GB" sz="2400" dirty="0"/>
              <a:t>Impulsivity</a:t>
            </a:r>
          </a:p>
          <a:p>
            <a:r>
              <a:rPr lang="en-GB" sz="2400" dirty="0"/>
              <a:t>Recent victimisation</a:t>
            </a:r>
          </a:p>
          <a:p>
            <a:r>
              <a:rPr lang="en-GB" sz="2400" dirty="0"/>
              <a:t>Availability of weapons</a:t>
            </a:r>
          </a:p>
          <a:p>
            <a:r>
              <a:rPr lang="en-GB" sz="2400" dirty="0"/>
              <a:t>Availability of victims</a:t>
            </a:r>
          </a:p>
        </p:txBody>
      </p:sp>
    </p:spTree>
    <p:extLst>
      <p:ext uri="{BB962C8B-B14F-4D97-AF65-F5344CB8AC3E}">
        <p14:creationId xmlns:p14="http://schemas.microsoft.com/office/powerpoint/2010/main" val="16667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normAutofit fontScale="90000"/>
          </a:bodyPr>
          <a:lstStyle/>
          <a:p>
            <a:r>
              <a:rPr lang="en-GB" altLang="en-US" dirty="0"/>
              <a:t>Assessing Risk:</a:t>
            </a:r>
            <a:br>
              <a:rPr lang="en-GB" altLang="en-US" dirty="0"/>
            </a:br>
            <a:r>
              <a:rPr lang="en-GB" altLang="en-US" dirty="0"/>
              <a:t>Unstructured Clinical Approach</a:t>
            </a:r>
          </a:p>
        </p:txBody>
      </p:sp>
      <p:sp>
        <p:nvSpPr>
          <p:cNvPr id="33795" name="Rectangle 3"/>
          <p:cNvSpPr>
            <a:spLocks noGrp="1" noChangeArrowheads="1"/>
          </p:cNvSpPr>
          <p:nvPr>
            <p:ph type="body" sz="quarter" idx="13"/>
          </p:nvPr>
        </p:nvSpPr>
        <p:spPr>
          <a:xfrm>
            <a:off x="476698" y="2245380"/>
            <a:ext cx="7839075" cy="3720662"/>
          </a:xfrm>
        </p:spPr>
        <p:txBody>
          <a:bodyPr/>
          <a:lstStyle/>
          <a:p>
            <a:r>
              <a:rPr lang="en-GB" altLang="en-US" sz="2800" dirty="0"/>
              <a:t>Information obtained in ongoing clinical assessment</a:t>
            </a:r>
          </a:p>
          <a:p>
            <a:endParaRPr lang="en-GB" altLang="en-US" sz="2800" dirty="0"/>
          </a:p>
          <a:p>
            <a:r>
              <a:rPr lang="en-GB" altLang="en-US" sz="2800" dirty="0"/>
              <a:t>Not gathered systematically</a:t>
            </a:r>
          </a:p>
          <a:p>
            <a:endParaRPr lang="en-GB" altLang="en-US" sz="2800" dirty="0"/>
          </a:p>
          <a:p>
            <a:r>
              <a:rPr lang="en-GB" altLang="en-US" sz="2800" dirty="0"/>
              <a:t>Inconsistent</a:t>
            </a:r>
          </a:p>
        </p:txBody>
      </p:sp>
    </p:spTree>
    <p:extLst>
      <p:ext uri="{BB962C8B-B14F-4D97-AF65-F5344CB8AC3E}">
        <p14:creationId xmlns:p14="http://schemas.microsoft.com/office/powerpoint/2010/main" val="2268708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noAutofit/>
          </a:bodyPr>
          <a:lstStyle/>
          <a:p>
            <a:r>
              <a:rPr lang="en-GB" altLang="en-US" dirty="0"/>
              <a:t>Assessing Risk:</a:t>
            </a:r>
            <a:br>
              <a:rPr lang="en-GB" altLang="en-US" dirty="0"/>
            </a:br>
            <a:r>
              <a:rPr lang="en-GB" altLang="en-US" dirty="0"/>
              <a:t>Actuarial Risk Assessment (ARA)</a:t>
            </a:r>
          </a:p>
        </p:txBody>
      </p:sp>
      <p:sp>
        <p:nvSpPr>
          <p:cNvPr id="34819" name="Rectangle 3"/>
          <p:cNvSpPr>
            <a:spLocks noGrp="1" noChangeArrowheads="1"/>
          </p:cNvSpPr>
          <p:nvPr>
            <p:ph type="body" sz="quarter" idx="13"/>
          </p:nvPr>
        </p:nvSpPr>
        <p:spPr>
          <a:xfrm>
            <a:off x="457200" y="2439019"/>
            <a:ext cx="7839075" cy="3720662"/>
          </a:xfrm>
        </p:spPr>
        <p:txBody>
          <a:bodyPr>
            <a:normAutofit fontScale="77500" lnSpcReduction="20000"/>
          </a:bodyPr>
          <a:lstStyle/>
          <a:p>
            <a:r>
              <a:rPr lang="en-GB" altLang="en-US" sz="2800" dirty="0"/>
              <a:t>Focus on static risk factors shown to be statistically associated with increased risk in large samples (e.g. car insurance).</a:t>
            </a:r>
          </a:p>
          <a:p>
            <a:endParaRPr lang="en-GB" altLang="en-US" sz="2800" dirty="0"/>
          </a:p>
          <a:p>
            <a:r>
              <a:rPr lang="en-GB" altLang="en-US" sz="2800" dirty="0"/>
              <a:t>Generates overall score of presumes risk</a:t>
            </a:r>
          </a:p>
          <a:p>
            <a:endParaRPr lang="en-GB" altLang="en-US" sz="2800" dirty="0"/>
          </a:p>
          <a:p>
            <a:r>
              <a:rPr lang="en-GB" altLang="en-US" sz="2800" dirty="0"/>
              <a:t>Emphasis is on prediction not management</a:t>
            </a:r>
          </a:p>
          <a:p>
            <a:endParaRPr lang="en-GB" altLang="en-US" sz="2800" dirty="0"/>
          </a:p>
          <a:p>
            <a:r>
              <a:rPr lang="en-GB" altLang="en-US" sz="2800" dirty="0"/>
              <a:t>Does not provide any information about nuances of risk – does not provide measure of risk in individual user</a:t>
            </a:r>
          </a:p>
        </p:txBody>
      </p:sp>
    </p:spTree>
    <p:extLst>
      <p:ext uri="{BB962C8B-B14F-4D97-AF65-F5344CB8AC3E}">
        <p14:creationId xmlns:p14="http://schemas.microsoft.com/office/powerpoint/2010/main" val="181948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Examples of ARA tools</a:t>
            </a:r>
          </a:p>
        </p:txBody>
      </p:sp>
      <p:sp>
        <p:nvSpPr>
          <p:cNvPr id="3" name="Text Placeholder 2"/>
          <p:cNvSpPr>
            <a:spLocks noGrp="1"/>
          </p:cNvSpPr>
          <p:nvPr>
            <p:ph type="body" sz="quarter" idx="13"/>
          </p:nvPr>
        </p:nvSpPr>
        <p:spPr/>
        <p:txBody>
          <a:bodyPr/>
          <a:lstStyle/>
          <a:p>
            <a:endParaRPr lang="en-GB"/>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53911164"/>
              </p:ext>
            </p:extLst>
          </p:nvPr>
        </p:nvGraphicFramePr>
        <p:xfrm>
          <a:off x="457200" y="164054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noAutofit/>
          </a:bodyPr>
          <a:lstStyle/>
          <a:p>
            <a:r>
              <a:rPr lang="en-GB" altLang="en-US" sz="3200" dirty="0"/>
              <a:t>Assessing Risk:</a:t>
            </a:r>
            <a:br>
              <a:rPr lang="en-GB" altLang="en-US" sz="3200" dirty="0"/>
            </a:br>
            <a:r>
              <a:rPr lang="en-GB" altLang="en-US" sz="3200" dirty="0"/>
              <a:t>Structured Clinical (Professional) Judgement</a:t>
            </a:r>
          </a:p>
        </p:txBody>
      </p:sp>
      <p:sp>
        <p:nvSpPr>
          <p:cNvPr id="35843" name="Rectangle 3"/>
          <p:cNvSpPr>
            <a:spLocks noGrp="1" noChangeArrowheads="1"/>
          </p:cNvSpPr>
          <p:nvPr>
            <p:ph type="body" sz="quarter" idx="13"/>
          </p:nvPr>
        </p:nvSpPr>
        <p:spPr>
          <a:xfrm>
            <a:off x="457200" y="2643414"/>
            <a:ext cx="7839075" cy="3720662"/>
          </a:xfrm>
        </p:spPr>
        <p:txBody>
          <a:bodyPr>
            <a:normAutofit/>
          </a:bodyPr>
          <a:lstStyle/>
          <a:p>
            <a:r>
              <a:rPr lang="en-GB" altLang="en-US" dirty="0"/>
              <a:t>Involves clinician making judgement about risk by combining assessment of defined risk factors derived from research with clinical presentation</a:t>
            </a:r>
          </a:p>
          <a:p>
            <a:endParaRPr lang="en-GB" altLang="en-US" dirty="0"/>
          </a:p>
          <a:p>
            <a:r>
              <a:rPr lang="en-GB" altLang="en-US" dirty="0"/>
              <a:t>Preferred model in health care settings</a:t>
            </a:r>
          </a:p>
          <a:p>
            <a:endParaRPr lang="en-GB" altLang="en-US" dirty="0"/>
          </a:p>
          <a:p>
            <a:r>
              <a:rPr lang="en-GB" altLang="en-US" dirty="0"/>
              <a:t>Risk reduction interventions more possible</a:t>
            </a:r>
          </a:p>
          <a:p>
            <a:endParaRPr lang="en-GB" altLang="en-US" dirty="0"/>
          </a:p>
        </p:txBody>
      </p:sp>
    </p:spTree>
    <p:extLst>
      <p:ext uri="{BB962C8B-B14F-4D97-AF65-F5344CB8AC3E}">
        <p14:creationId xmlns:p14="http://schemas.microsoft.com/office/powerpoint/2010/main" val="138363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Examples of SPJ tools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47249244"/>
              </p:ext>
            </p:extLst>
          </p:nvPr>
        </p:nvGraphicFramePr>
        <p:xfrm>
          <a:off x="551329" y="1800718"/>
          <a:ext cx="7584141" cy="4029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394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noAutofit/>
          </a:bodyPr>
          <a:lstStyle/>
          <a:p>
            <a:r>
              <a:rPr lang="en-GB" altLang="en-US" sz="4000" dirty="0"/>
              <a:t>Principles of Risk Management</a:t>
            </a:r>
          </a:p>
        </p:txBody>
      </p:sp>
      <p:sp>
        <p:nvSpPr>
          <p:cNvPr id="37891" name="Rectangle 3"/>
          <p:cNvSpPr>
            <a:spLocks noGrp="1" noChangeArrowheads="1"/>
          </p:cNvSpPr>
          <p:nvPr>
            <p:ph type="body" sz="quarter" idx="13"/>
          </p:nvPr>
        </p:nvSpPr>
        <p:spPr/>
        <p:txBody>
          <a:bodyPr>
            <a:normAutofit/>
          </a:bodyPr>
          <a:lstStyle/>
          <a:p>
            <a:pPr>
              <a:lnSpc>
                <a:spcPct val="90000"/>
              </a:lnSpc>
            </a:pPr>
            <a:r>
              <a:rPr lang="en-GB" altLang="en-US" dirty="0"/>
              <a:t>Can never entirely eliminate risk</a:t>
            </a:r>
          </a:p>
          <a:p>
            <a:pPr>
              <a:lnSpc>
                <a:spcPct val="90000"/>
              </a:lnSpc>
            </a:pPr>
            <a:endParaRPr lang="en-GB" altLang="en-US" dirty="0"/>
          </a:p>
          <a:p>
            <a:pPr>
              <a:lnSpc>
                <a:spcPct val="90000"/>
              </a:lnSpc>
            </a:pPr>
            <a:r>
              <a:rPr lang="en-GB" altLang="en-US" dirty="0"/>
              <a:t>Management plans should be developed collaboratively by a </a:t>
            </a:r>
            <a:r>
              <a:rPr lang="en-GB" altLang="en-US" u="sng" dirty="0"/>
              <a:t>team</a:t>
            </a:r>
            <a:r>
              <a:rPr lang="en-GB" altLang="en-US" dirty="0"/>
              <a:t> and include service user.</a:t>
            </a:r>
          </a:p>
          <a:p>
            <a:pPr>
              <a:lnSpc>
                <a:spcPct val="90000"/>
              </a:lnSpc>
            </a:pPr>
            <a:endParaRPr lang="en-GB" altLang="en-US" dirty="0"/>
          </a:p>
          <a:p>
            <a:pPr>
              <a:lnSpc>
                <a:spcPct val="90000"/>
              </a:lnSpc>
            </a:pPr>
            <a:r>
              <a:rPr lang="en-GB" altLang="en-US" dirty="0"/>
              <a:t>Weigh up potential benefits/harm of choosing one action over another.</a:t>
            </a:r>
          </a:p>
          <a:p>
            <a:pPr>
              <a:lnSpc>
                <a:spcPct val="90000"/>
              </a:lnSpc>
            </a:pPr>
            <a:endParaRPr lang="en-GB" altLang="en-US" dirty="0"/>
          </a:p>
          <a:p>
            <a:pPr>
              <a:lnSpc>
                <a:spcPct val="90000"/>
              </a:lnSpc>
            </a:pPr>
            <a:r>
              <a:rPr lang="en-GB" altLang="en-US" dirty="0"/>
              <a:t>Should also consider resilience and strength factors</a:t>
            </a:r>
          </a:p>
        </p:txBody>
      </p:sp>
      <p:pic>
        <p:nvPicPr>
          <p:cNvPr id="4" name="Picture 2" descr="https://www.gmw.nhs.uk/base-install/images/main-logo/company-log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5629274"/>
            <a:ext cx="1314450"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3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Introduction to Risk Assessment</a:t>
            </a:r>
          </a:p>
        </p:txBody>
      </p:sp>
      <p:sp>
        <p:nvSpPr>
          <p:cNvPr id="5" name="Subtitle 4"/>
          <p:cNvSpPr>
            <a:spLocks noGrp="1"/>
          </p:cNvSpPr>
          <p:nvPr>
            <p:ph type="subTitle" idx="1"/>
          </p:nvPr>
        </p:nvSpPr>
        <p:spPr>
          <a:xfrm>
            <a:off x="457199" y="1757362"/>
            <a:ext cx="8069943" cy="581025"/>
          </a:xfrm>
        </p:spPr>
        <p:txBody>
          <a:bodyPr/>
          <a:lstStyle/>
          <a:p>
            <a:r>
              <a:rPr lang="en-US" dirty="0"/>
              <a:t>Aims and Objectives (from handbook)</a:t>
            </a:r>
          </a:p>
        </p:txBody>
      </p:sp>
      <p:sp>
        <p:nvSpPr>
          <p:cNvPr id="6" name="Text Placeholder 5"/>
          <p:cNvSpPr>
            <a:spLocks noGrp="1"/>
          </p:cNvSpPr>
          <p:nvPr>
            <p:ph type="body" sz="quarter" idx="13"/>
          </p:nvPr>
        </p:nvSpPr>
        <p:spPr/>
        <p:txBody>
          <a:bodyPr/>
          <a:lstStyle/>
          <a:p>
            <a:pPr lvl="0"/>
            <a:r>
              <a:rPr lang="en-GB" dirty="0"/>
              <a:t>To develop an understanding of what clinical risk is</a:t>
            </a:r>
          </a:p>
          <a:p>
            <a:pPr lvl="0"/>
            <a:r>
              <a:rPr lang="en-GB" dirty="0"/>
              <a:t>To understand different risk assessment tools</a:t>
            </a:r>
          </a:p>
          <a:p>
            <a:pPr lvl="0"/>
            <a:r>
              <a:rPr lang="en-GB" dirty="0"/>
              <a:t>To develop skills in planning how to undertake a risk assessment</a:t>
            </a:r>
          </a:p>
          <a:p>
            <a:pPr lvl="0"/>
            <a:r>
              <a:rPr lang="en-GB" dirty="0"/>
              <a:t>To develop skills in risk formulation</a:t>
            </a:r>
          </a:p>
          <a:p>
            <a:pPr lvl="0"/>
            <a:r>
              <a:rPr lang="en-GB" dirty="0"/>
              <a:t>To develop an understanding of risk management</a:t>
            </a:r>
            <a:endParaRPr lang="en-US" dirty="0"/>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normAutofit fontScale="90000"/>
          </a:bodyPr>
          <a:lstStyle/>
          <a:p>
            <a:r>
              <a:rPr lang="en-GB" altLang="en-US" sz="4000" dirty="0"/>
              <a:t>Risk Management: Organisation</a:t>
            </a:r>
          </a:p>
        </p:txBody>
      </p:sp>
      <p:sp>
        <p:nvSpPr>
          <p:cNvPr id="38915" name="Rectangle 3"/>
          <p:cNvSpPr>
            <a:spLocks noGrp="1" noChangeArrowheads="1"/>
          </p:cNvSpPr>
          <p:nvPr>
            <p:ph type="body" sz="quarter" idx="13"/>
          </p:nvPr>
        </p:nvSpPr>
        <p:spPr/>
        <p:txBody>
          <a:bodyPr/>
          <a:lstStyle/>
          <a:p>
            <a:r>
              <a:rPr lang="en-GB" altLang="en-US" dirty="0"/>
              <a:t>Build up safety culture</a:t>
            </a:r>
          </a:p>
          <a:p>
            <a:r>
              <a:rPr lang="en-GB" altLang="en-US" dirty="0"/>
              <a:t>Integrate management activity</a:t>
            </a:r>
          </a:p>
          <a:p>
            <a:r>
              <a:rPr lang="en-GB" altLang="en-US" dirty="0"/>
              <a:t>Learn from safety lessons</a:t>
            </a:r>
          </a:p>
          <a:p>
            <a:r>
              <a:rPr lang="en-GB" altLang="en-US" dirty="0"/>
              <a:t>Standardised documentation</a:t>
            </a:r>
          </a:p>
        </p:txBody>
      </p:sp>
    </p:spTree>
    <p:extLst>
      <p:ext uri="{BB962C8B-B14F-4D97-AF65-F5344CB8AC3E}">
        <p14:creationId xmlns:p14="http://schemas.microsoft.com/office/powerpoint/2010/main" val="1930714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Risk Assessment</a:t>
            </a:r>
          </a:p>
        </p:txBody>
      </p:sp>
      <p:sp>
        <p:nvSpPr>
          <p:cNvPr id="5" name="Subtitle 4"/>
          <p:cNvSpPr>
            <a:spLocks noGrp="1"/>
          </p:cNvSpPr>
          <p:nvPr>
            <p:ph type="subTitle" idx="1"/>
          </p:nvPr>
        </p:nvSpPr>
        <p:spPr/>
        <p:txBody>
          <a:bodyPr/>
          <a:lstStyle/>
          <a:p>
            <a:r>
              <a:rPr lang="en-GB" dirty="0"/>
              <a:t>Interview Skills: Forensic Clinical Interviewing</a:t>
            </a:r>
          </a:p>
        </p:txBody>
      </p:sp>
    </p:spTree>
    <p:extLst>
      <p:ext uri="{BB962C8B-B14F-4D97-AF65-F5344CB8AC3E}">
        <p14:creationId xmlns:p14="http://schemas.microsoft.com/office/powerpoint/2010/main" val="3733795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Risk assessment</a:t>
            </a:r>
          </a:p>
        </p:txBody>
      </p:sp>
      <p:sp>
        <p:nvSpPr>
          <p:cNvPr id="3" name="Content Placeholder 2"/>
          <p:cNvSpPr>
            <a:spLocks noGrp="1"/>
          </p:cNvSpPr>
          <p:nvPr>
            <p:ph type="body" sz="quarter" idx="13"/>
          </p:nvPr>
        </p:nvSpPr>
        <p:spPr/>
        <p:txBody>
          <a:bodyPr>
            <a:normAutofit lnSpcReduction="10000"/>
          </a:bodyPr>
          <a:lstStyle/>
          <a:p>
            <a:r>
              <a:rPr lang="en-GB" dirty="0"/>
              <a:t>Full psychiatric history</a:t>
            </a:r>
          </a:p>
          <a:p>
            <a:endParaRPr lang="en-GB" dirty="0"/>
          </a:p>
          <a:p>
            <a:r>
              <a:rPr lang="en-GB" dirty="0"/>
              <a:t>Mental state examination</a:t>
            </a:r>
          </a:p>
          <a:p>
            <a:endParaRPr lang="en-GB" dirty="0"/>
          </a:p>
          <a:p>
            <a:r>
              <a:rPr lang="en-GB" dirty="0"/>
              <a:t>Using a structured risk assessment tool may be helpful to guide assessment</a:t>
            </a:r>
          </a:p>
          <a:p>
            <a:pPr lvl="1"/>
            <a:r>
              <a:rPr lang="en-GB" dirty="0"/>
              <a:t>E.g. HCR-20 factors</a:t>
            </a:r>
          </a:p>
          <a:p>
            <a:endParaRPr lang="en-GB" dirty="0"/>
          </a:p>
          <a:p>
            <a:r>
              <a:rPr lang="en-GB" dirty="0"/>
              <a:t>Need to think about protective factors too</a:t>
            </a:r>
          </a:p>
        </p:txBody>
      </p:sp>
    </p:spTree>
    <p:extLst>
      <p:ext uri="{BB962C8B-B14F-4D97-AF65-F5344CB8AC3E}">
        <p14:creationId xmlns:p14="http://schemas.microsoft.com/office/powerpoint/2010/main" val="2005978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Forensic Clinical Interviewing</a:t>
            </a:r>
          </a:p>
        </p:txBody>
      </p:sp>
      <p:sp>
        <p:nvSpPr>
          <p:cNvPr id="3" name="Content Placeholder 2"/>
          <p:cNvSpPr>
            <a:spLocks noGrp="1"/>
          </p:cNvSpPr>
          <p:nvPr>
            <p:ph type="body" sz="quarter" idx="13"/>
          </p:nvPr>
        </p:nvSpPr>
        <p:spPr/>
        <p:txBody>
          <a:bodyPr>
            <a:normAutofit/>
          </a:bodyPr>
          <a:lstStyle/>
          <a:p>
            <a:r>
              <a:rPr lang="en-GB" dirty="0"/>
              <a:t>Engaging with client in context of legal proceedings to address a specific psycholegal question</a:t>
            </a:r>
          </a:p>
          <a:p>
            <a:pPr lvl="1"/>
            <a:r>
              <a:rPr lang="en-GB" dirty="0"/>
              <a:t>E.g. What kind of risk does this person present to others?  How restrictive might his community supervision need to be?</a:t>
            </a:r>
          </a:p>
          <a:p>
            <a:pPr lvl="1"/>
            <a:endParaRPr lang="en-GB" dirty="0"/>
          </a:p>
          <a:p>
            <a:r>
              <a:rPr lang="en-GB" dirty="0"/>
              <a:t>Confidentiality limited / non-existent</a:t>
            </a:r>
          </a:p>
          <a:p>
            <a:r>
              <a:rPr lang="en-GB" dirty="0"/>
              <a:t>Coercion</a:t>
            </a:r>
          </a:p>
        </p:txBody>
      </p:sp>
    </p:spTree>
    <p:extLst>
      <p:ext uri="{BB962C8B-B14F-4D97-AF65-F5344CB8AC3E}">
        <p14:creationId xmlns:p14="http://schemas.microsoft.com/office/powerpoint/2010/main" val="113034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Core Stages</a:t>
            </a:r>
          </a:p>
        </p:txBody>
      </p:sp>
      <p:sp>
        <p:nvSpPr>
          <p:cNvPr id="3" name="Content Placeholder 2"/>
          <p:cNvSpPr>
            <a:spLocks noGrp="1"/>
          </p:cNvSpPr>
          <p:nvPr>
            <p:ph type="body" sz="quarter" idx="13"/>
          </p:nvPr>
        </p:nvSpPr>
        <p:spPr/>
        <p:txBody>
          <a:bodyPr/>
          <a:lstStyle/>
          <a:p>
            <a:r>
              <a:rPr lang="en-GB" dirty="0"/>
              <a:t>Openings and Introductions</a:t>
            </a:r>
          </a:p>
          <a:p>
            <a:r>
              <a:rPr lang="en-GB" dirty="0"/>
              <a:t>Establishing the chief complaint</a:t>
            </a:r>
          </a:p>
          <a:p>
            <a:r>
              <a:rPr lang="en-GB" dirty="0"/>
              <a:t>Maintaining rapport</a:t>
            </a:r>
          </a:p>
          <a:p>
            <a:r>
              <a:rPr lang="en-GB" dirty="0"/>
              <a:t>Using specialist techniques to access essential details</a:t>
            </a:r>
          </a:p>
          <a:p>
            <a:r>
              <a:rPr lang="en-GB" dirty="0"/>
              <a:t>Affirming or testing feelings</a:t>
            </a:r>
          </a:p>
          <a:p>
            <a:r>
              <a:rPr lang="en-GB" dirty="0"/>
              <a:t>Closing the interview and planning for further meetings</a:t>
            </a:r>
          </a:p>
        </p:txBody>
      </p:sp>
    </p:spTree>
    <p:extLst>
      <p:ext uri="{BB962C8B-B14F-4D97-AF65-F5344CB8AC3E}">
        <p14:creationId xmlns:p14="http://schemas.microsoft.com/office/powerpoint/2010/main" val="340901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Core Skills</a:t>
            </a:r>
          </a:p>
        </p:txBody>
      </p:sp>
      <p:sp>
        <p:nvSpPr>
          <p:cNvPr id="3" name="Content Placeholder 2"/>
          <p:cNvSpPr>
            <a:spLocks noGrp="1"/>
          </p:cNvSpPr>
          <p:nvPr>
            <p:ph type="body" sz="quarter" idx="13"/>
          </p:nvPr>
        </p:nvSpPr>
        <p:spPr/>
        <p:txBody>
          <a:bodyPr/>
          <a:lstStyle/>
          <a:p>
            <a:r>
              <a:rPr lang="en-GB" dirty="0"/>
              <a:t>Plan your assessment</a:t>
            </a:r>
          </a:p>
          <a:p>
            <a:pPr lvl="1"/>
            <a:r>
              <a:rPr lang="en-GB" dirty="0"/>
              <a:t>Anticipate interview strategies</a:t>
            </a:r>
          </a:p>
          <a:p>
            <a:pPr lvl="1"/>
            <a:r>
              <a:rPr lang="en-GB" dirty="0"/>
              <a:t>Objectives</a:t>
            </a:r>
          </a:p>
          <a:p>
            <a:pPr lvl="1"/>
            <a:r>
              <a:rPr lang="en-GB" dirty="0"/>
              <a:t>Location</a:t>
            </a:r>
          </a:p>
          <a:p>
            <a:pPr lvl="1"/>
            <a:r>
              <a:rPr lang="en-GB" dirty="0"/>
              <a:t>Barriers / likely resistance techniques</a:t>
            </a:r>
          </a:p>
          <a:p>
            <a:pPr lvl="1"/>
            <a:endParaRPr lang="en-GB" dirty="0"/>
          </a:p>
          <a:p>
            <a:r>
              <a:rPr lang="en-GB" dirty="0"/>
              <a:t>Explain purpose of assessment and limits of confidentiality</a:t>
            </a:r>
          </a:p>
        </p:txBody>
      </p:sp>
    </p:spTree>
    <p:extLst>
      <p:ext uri="{BB962C8B-B14F-4D97-AF65-F5344CB8AC3E}">
        <p14:creationId xmlns:p14="http://schemas.microsoft.com/office/powerpoint/2010/main" val="365264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Core Skills</a:t>
            </a:r>
          </a:p>
        </p:txBody>
      </p:sp>
      <p:sp>
        <p:nvSpPr>
          <p:cNvPr id="3" name="Content Placeholder 2"/>
          <p:cNvSpPr>
            <a:spLocks noGrp="1"/>
          </p:cNvSpPr>
          <p:nvPr>
            <p:ph type="body" sz="quarter" idx="13"/>
          </p:nvPr>
        </p:nvSpPr>
        <p:spPr/>
        <p:txBody>
          <a:bodyPr>
            <a:normAutofit/>
          </a:bodyPr>
          <a:lstStyle/>
          <a:p>
            <a:r>
              <a:rPr lang="en-GB" dirty="0"/>
              <a:t>Interview no-no’s</a:t>
            </a:r>
          </a:p>
          <a:p>
            <a:r>
              <a:rPr lang="en-GB" dirty="0"/>
              <a:t>Questioning Style</a:t>
            </a:r>
          </a:p>
          <a:p>
            <a:r>
              <a:rPr lang="en-GB" dirty="0"/>
              <a:t>Listening</a:t>
            </a:r>
          </a:p>
          <a:p>
            <a:r>
              <a:rPr lang="en-GB" dirty="0"/>
              <a:t>Non-verbal communication</a:t>
            </a:r>
          </a:p>
          <a:p>
            <a:r>
              <a:rPr lang="en-GB" dirty="0"/>
              <a:t>Control</a:t>
            </a:r>
          </a:p>
          <a:p>
            <a:r>
              <a:rPr lang="en-GB" dirty="0"/>
              <a:t>Note-taking</a:t>
            </a:r>
          </a:p>
          <a:p>
            <a:r>
              <a:rPr lang="en-GB" dirty="0"/>
              <a:t>Conclusion</a:t>
            </a:r>
          </a:p>
        </p:txBody>
      </p:sp>
    </p:spTree>
    <p:extLst>
      <p:ext uri="{BB962C8B-B14F-4D97-AF65-F5344CB8AC3E}">
        <p14:creationId xmlns:p14="http://schemas.microsoft.com/office/powerpoint/2010/main" val="4291052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Defence mechanisms</a:t>
            </a:r>
          </a:p>
        </p:txBody>
      </p:sp>
      <p:sp>
        <p:nvSpPr>
          <p:cNvPr id="3" name="Content Placeholder 2"/>
          <p:cNvSpPr>
            <a:spLocks noGrp="1"/>
          </p:cNvSpPr>
          <p:nvPr>
            <p:ph type="body" sz="quarter" idx="13"/>
          </p:nvPr>
        </p:nvSpPr>
        <p:spPr/>
        <p:txBody>
          <a:bodyPr/>
          <a:lstStyle/>
          <a:p>
            <a:r>
              <a:rPr lang="en-GB" dirty="0"/>
              <a:t>Splitting</a:t>
            </a:r>
          </a:p>
          <a:p>
            <a:r>
              <a:rPr lang="en-GB" dirty="0"/>
              <a:t>Projection</a:t>
            </a:r>
          </a:p>
          <a:p>
            <a:r>
              <a:rPr lang="en-GB" dirty="0"/>
              <a:t>Projective Identification</a:t>
            </a:r>
          </a:p>
          <a:p>
            <a:r>
              <a:rPr lang="en-GB" dirty="0"/>
              <a:t>Devaluation</a:t>
            </a:r>
          </a:p>
        </p:txBody>
      </p:sp>
    </p:spTree>
    <p:extLst>
      <p:ext uri="{BB962C8B-B14F-4D97-AF65-F5344CB8AC3E}">
        <p14:creationId xmlns:p14="http://schemas.microsoft.com/office/powerpoint/2010/main" val="271608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Concealment</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60151617"/>
              </p:ext>
            </p:extLst>
          </p:nvPr>
        </p:nvGraphicFramePr>
        <p:xfrm>
          <a:off x="457200" y="1834503"/>
          <a:ext cx="8170433" cy="396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5219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break</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2533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Risk Assessment</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GB" dirty="0"/>
              <a:t>An introduction to risk</a:t>
            </a:r>
          </a:p>
          <a:p>
            <a:r>
              <a:rPr lang="en-GB" dirty="0"/>
              <a:t>Risk assessment tools</a:t>
            </a:r>
          </a:p>
          <a:p>
            <a:r>
              <a:rPr lang="en-GB" dirty="0"/>
              <a:t>Forensic clinical interview</a:t>
            </a:r>
          </a:p>
          <a:p>
            <a:r>
              <a:rPr lang="en-GB" dirty="0"/>
              <a:t>Risk assessment</a:t>
            </a:r>
          </a:p>
          <a:p>
            <a:r>
              <a:rPr lang="en-GB" dirty="0"/>
              <a:t>Risk formulation</a:t>
            </a:r>
          </a:p>
          <a:p>
            <a:r>
              <a:rPr lang="en-GB" dirty="0"/>
              <a:t>Risk management</a:t>
            </a:r>
          </a:p>
          <a:p>
            <a:pPr marL="0" indent="0">
              <a:buNone/>
            </a:pPr>
            <a:endParaRPr lang="en-US" dirty="0"/>
          </a:p>
          <a:p>
            <a:r>
              <a:rPr lang="en-US"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774" y="349627"/>
            <a:ext cx="7772400" cy="679449"/>
          </a:xfrm>
        </p:spPr>
        <p:txBody>
          <a:bodyPr/>
          <a:lstStyle/>
          <a:p>
            <a:r>
              <a:rPr lang="en-GB" sz="3200" dirty="0"/>
              <a:t>Forensic Clinical Interview</a:t>
            </a:r>
            <a:endParaRPr lang="en-GB"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96593733"/>
              </p:ext>
            </p:extLst>
          </p:nvPr>
        </p:nvGraphicFramePr>
        <p:xfrm>
          <a:off x="376517" y="1029076"/>
          <a:ext cx="8229600" cy="5185352"/>
        </p:xfrm>
        <a:graphic>
          <a:graphicData uri="http://schemas.openxmlformats.org/drawingml/2006/table">
            <a:tbl>
              <a:tblPr firstRow="1" bandRow="1">
                <a:tableStyleId>{69CF1AB2-1976-4502-BF36-3FF5EA218861}</a:tableStyleId>
              </a:tblPr>
              <a:tblGrid>
                <a:gridCol w="2314600">
                  <a:extLst>
                    <a:ext uri="{9D8B030D-6E8A-4147-A177-3AD203B41FA5}">
                      <a16:colId xmlns:a16="http://schemas.microsoft.com/office/drawing/2014/main" val="20000"/>
                    </a:ext>
                  </a:extLst>
                </a:gridCol>
                <a:gridCol w="5915000">
                  <a:extLst>
                    <a:ext uri="{9D8B030D-6E8A-4147-A177-3AD203B41FA5}">
                      <a16:colId xmlns:a16="http://schemas.microsoft.com/office/drawing/2014/main" val="20001"/>
                    </a:ext>
                  </a:extLst>
                </a:gridCol>
              </a:tblGrid>
              <a:tr h="1057040">
                <a:tc>
                  <a:txBody>
                    <a:bodyPr/>
                    <a:lstStyle/>
                    <a:p>
                      <a:r>
                        <a:rPr lang="en-GB" b="1" dirty="0"/>
                        <a:t>Preparation</a:t>
                      </a:r>
                    </a:p>
                  </a:txBody>
                  <a:tcPr/>
                </a:tc>
                <a:tc>
                  <a:txBody>
                    <a:bodyPr/>
                    <a:lstStyle/>
                    <a:p>
                      <a:pPr marL="285750" indent="-285750">
                        <a:buFont typeface="Arial" panose="020B0604020202020204" pitchFamily="34" charset="0"/>
                        <a:buChar char="•"/>
                      </a:pPr>
                      <a:r>
                        <a:rPr lang="en-GB" b="0" dirty="0"/>
                        <a:t>Anticipate</a:t>
                      </a:r>
                      <a:r>
                        <a:rPr lang="en-GB" b="0" baseline="0" dirty="0"/>
                        <a:t> the client</a:t>
                      </a:r>
                    </a:p>
                    <a:p>
                      <a:pPr marL="285750" indent="-285750">
                        <a:buFont typeface="Arial" panose="020B0604020202020204" pitchFamily="34" charset="0"/>
                        <a:buChar char="•"/>
                      </a:pPr>
                      <a:r>
                        <a:rPr lang="en-GB" b="0" baseline="0" dirty="0"/>
                        <a:t>Anticipate yourself</a:t>
                      </a:r>
                    </a:p>
                    <a:p>
                      <a:pPr marL="285750" indent="-285750">
                        <a:buFont typeface="Arial" panose="020B0604020202020204" pitchFamily="34" charset="0"/>
                        <a:buChar char="•"/>
                      </a:pPr>
                      <a:r>
                        <a:rPr lang="en-GB" b="0" baseline="0" dirty="0"/>
                        <a:t>Prepare interview strategy</a:t>
                      </a:r>
                      <a:endParaRPr lang="en-GB" b="0" dirty="0"/>
                    </a:p>
                  </a:txBody>
                  <a:tcPr/>
                </a:tc>
                <a:extLst>
                  <a:ext uri="{0D108BD9-81ED-4DB2-BD59-A6C34878D82A}">
                    <a16:rowId xmlns:a16="http://schemas.microsoft.com/office/drawing/2014/main" val="10000"/>
                  </a:ext>
                </a:extLst>
              </a:tr>
              <a:tr h="423280">
                <a:tc>
                  <a:txBody>
                    <a:bodyPr/>
                    <a:lstStyle/>
                    <a:p>
                      <a:r>
                        <a:rPr lang="en-GB" b="1" dirty="0"/>
                        <a:t>Engage and explain</a:t>
                      </a:r>
                    </a:p>
                  </a:txBody>
                  <a:tcPr/>
                </a:tc>
                <a:tc>
                  <a:txBody>
                    <a:bodyPr/>
                    <a:lstStyle/>
                    <a:p>
                      <a:pPr marL="285750" indent="-285750">
                        <a:buFont typeface="Arial" panose="020B0604020202020204" pitchFamily="34" charset="0"/>
                        <a:buChar char="•"/>
                      </a:pPr>
                      <a:r>
                        <a:rPr lang="en-GB" dirty="0"/>
                        <a:t>Set the scene</a:t>
                      </a:r>
                      <a:r>
                        <a:rPr lang="en-GB" baseline="0" dirty="0"/>
                        <a:t>, confidentiality, consent</a:t>
                      </a:r>
                      <a:endParaRPr lang="en-GB" dirty="0"/>
                    </a:p>
                  </a:txBody>
                  <a:tcPr/>
                </a:tc>
                <a:extLst>
                  <a:ext uri="{0D108BD9-81ED-4DB2-BD59-A6C34878D82A}">
                    <a16:rowId xmlns:a16="http://schemas.microsoft.com/office/drawing/2014/main" val="10001"/>
                  </a:ext>
                </a:extLst>
              </a:tr>
              <a:tr h="1691264">
                <a:tc>
                  <a:txBody>
                    <a:bodyPr/>
                    <a:lstStyle/>
                    <a:p>
                      <a:r>
                        <a:rPr lang="en-GB" b="1" dirty="0"/>
                        <a:t>Account</a:t>
                      </a:r>
                    </a:p>
                  </a:txBody>
                  <a:tcPr/>
                </a:tc>
                <a:tc>
                  <a:txBody>
                    <a:bodyPr/>
                    <a:lstStyle/>
                    <a:p>
                      <a:pPr marL="285750" indent="-285750">
                        <a:buFont typeface="Arial" panose="020B0604020202020204" pitchFamily="34" charset="0"/>
                        <a:buChar char="•"/>
                      </a:pPr>
                      <a:r>
                        <a:rPr lang="en-GB" dirty="0"/>
                        <a:t>Baseline – neutral questioning</a:t>
                      </a:r>
                    </a:p>
                    <a:p>
                      <a:pPr marL="285750" indent="-285750">
                        <a:buFont typeface="Arial" panose="020B0604020202020204" pitchFamily="34" charset="0"/>
                        <a:buChar char="•"/>
                      </a:pPr>
                      <a:r>
                        <a:rPr lang="en-GB" dirty="0"/>
                        <a:t>Active account phase –</a:t>
                      </a:r>
                      <a:r>
                        <a:rPr lang="en-GB" baseline="0" dirty="0"/>
                        <a:t> information gathering about relevant topics</a:t>
                      </a:r>
                    </a:p>
                    <a:p>
                      <a:pPr marL="285750" indent="-285750">
                        <a:buFont typeface="Arial" panose="020B0604020202020204" pitchFamily="34" charset="0"/>
                        <a:buChar char="•"/>
                      </a:pPr>
                      <a:r>
                        <a:rPr lang="en-GB" baseline="0" dirty="0"/>
                        <a:t>Challenge phase – address inconsistencies and contradictions within their account</a:t>
                      </a:r>
                      <a:endParaRPr lang="en-GB" dirty="0"/>
                    </a:p>
                  </a:txBody>
                  <a:tcPr/>
                </a:tc>
                <a:extLst>
                  <a:ext uri="{0D108BD9-81ED-4DB2-BD59-A6C34878D82A}">
                    <a16:rowId xmlns:a16="http://schemas.microsoft.com/office/drawing/2014/main" val="10002"/>
                  </a:ext>
                </a:extLst>
              </a:tr>
              <a:tr h="739928">
                <a:tc>
                  <a:txBody>
                    <a:bodyPr/>
                    <a:lstStyle/>
                    <a:p>
                      <a:r>
                        <a:rPr lang="en-GB" b="1" dirty="0"/>
                        <a:t>Closure </a:t>
                      </a:r>
                    </a:p>
                  </a:txBody>
                  <a:tcPr/>
                </a:tc>
                <a:tc>
                  <a:txBody>
                    <a:bodyPr/>
                    <a:lstStyle/>
                    <a:p>
                      <a:pPr marL="285750" indent="-285750">
                        <a:buFont typeface="Arial" panose="020B0604020202020204" pitchFamily="34" charset="0"/>
                        <a:buChar char="•"/>
                      </a:pPr>
                      <a:r>
                        <a:rPr lang="en-GB" dirty="0"/>
                        <a:t>Return to more neutral questioning</a:t>
                      </a:r>
                    </a:p>
                    <a:p>
                      <a:pPr marL="285750" indent="-285750">
                        <a:buFont typeface="Arial" panose="020B0604020202020204" pitchFamily="34" charset="0"/>
                        <a:buChar char="•"/>
                      </a:pPr>
                      <a:r>
                        <a:rPr lang="en-GB" dirty="0"/>
                        <a:t>Recap </a:t>
                      </a:r>
                    </a:p>
                  </a:txBody>
                  <a:tcPr/>
                </a:tc>
                <a:extLst>
                  <a:ext uri="{0D108BD9-81ED-4DB2-BD59-A6C34878D82A}">
                    <a16:rowId xmlns:a16="http://schemas.microsoft.com/office/drawing/2014/main" val="10003"/>
                  </a:ext>
                </a:extLst>
              </a:tr>
              <a:tr h="1057040">
                <a:tc>
                  <a:txBody>
                    <a:bodyPr/>
                    <a:lstStyle/>
                    <a:p>
                      <a:r>
                        <a:rPr lang="en-GB" b="1" dirty="0"/>
                        <a:t>Evaluate</a:t>
                      </a:r>
                    </a:p>
                  </a:txBody>
                  <a:tcPr/>
                </a:tc>
                <a:tc>
                  <a:txBody>
                    <a:bodyPr/>
                    <a:lstStyle/>
                    <a:p>
                      <a:pPr marL="285750" indent="-285750">
                        <a:buFont typeface="Arial" panose="020B0604020202020204" pitchFamily="34" charset="0"/>
                        <a:buChar char="•"/>
                      </a:pPr>
                      <a:r>
                        <a:rPr lang="en-GB" dirty="0"/>
                        <a:t>Review findings against</a:t>
                      </a:r>
                      <a:r>
                        <a:rPr lang="en-GB" baseline="0" dirty="0"/>
                        <a:t> interview objectives</a:t>
                      </a:r>
                    </a:p>
                    <a:p>
                      <a:pPr marL="285750" indent="-285750">
                        <a:buFont typeface="Arial" panose="020B0604020202020204" pitchFamily="34" charset="0"/>
                        <a:buChar char="•"/>
                      </a:pPr>
                      <a:r>
                        <a:rPr lang="en-GB" baseline="0" dirty="0"/>
                        <a:t>Assess further requirement for further interviews</a:t>
                      </a:r>
                    </a:p>
                    <a:p>
                      <a:pPr marL="285750" indent="-285750">
                        <a:buFont typeface="Arial" panose="020B0604020202020204" pitchFamily="34" charset="0"/>
                        <a:buChar char="•"/>
                      </a:pPr>
                      <a:r>
                        <a:rPr lang="en-GB" baseline="0" dirty="0"/>
                        <a:t>Determine quality of interview</a:t>
                      </a:r>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34017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Group Exercise 3</a:t>
            </a:r>
          </a:p>
        </p:txBody>
      </p:sp>
      <p:sp>
        <p:nvSpPr>
          <p:cNvPr id="3" name="Content Placeholder 2"/>
          <p:cNvSpPr>
            <a:spLocks noGrp="1"/>
          </p:cNvSpPr>
          <p:nvPr>
            <p:ph type="body" sz="quarter" idx="13"/>
          </p:nvPr>
        </p:nvSpPr>
        <p:spPr/>
        <p:txBody>
          <a:bodyPr>
            <a:normAutofit/>
          </a:bodyPr>
          <a:lstStyle/>
          <a:p>
            <a:r>
              <a:rPr lang="en-GB" dirty="0"/>
              <a:t>Watch following video clip</a:t>
            </a:r>
          </a:p>
          <a:p>
            <a:r>
              <a:rPr lang="en-GB" dirty="0"/>
              <a:t>Group A</a:t>
            </a:r>
          </a:p>
          <a:p>
            <a:pPr lvl="1"/>
            <a:r>
              <a:rPr lang="en-GB" dirty="0"/>
              <a:t>Think about risk factors for future violence</a:t>
            </a:r>
          </a:p>
          <a:p>
            <a:r>
              <a:rPr lang="en-GB" dirty="0"/>
              <a:t>Group B</a:t>
            </a:r>
          </a:p>
          <a:p>
            <a:pPr lvl="1"/>
            <a:r>
              <a:rPr lang="en-GB" dirty="0"/>
              <a:t>Think about interview technique – questioning style, clarifying etc</a:t>
            </a:r>
          </a:p>
          <a:p>
            <a:pPr marL="457200" lvl="1" indent="0">
              <a:buNone/>
            </a:pPr>
            <a:r>
              <a:rPr lang="en-GB" u="sng" dirty="0">
                <a:hlinkClick r:id="rId3"/>
              </a:rPr>
              <a:t>https://www.youtube.com/watch?v=QXgi72W2H7U</a:t>
            </a:r>
            <a:endParaRPr lang="en-GB" dirty="0"/>
          </a:p>
        </p:txBody>
      </p:sp>
    </p:spTree>
    <p:extLst>
      <p:ext uri="{BB962C8B-B14F-4D97-AF65-F5344CB8AC3E}">
        <p14:creationId xmlns:p14="http://schemas.microsoft.com/office/powerpoint/2010/main" val="174126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Risk Assessment</a:t>
            </a:r>
          </a:p>
        </p:txBody>
      </p:sp>
      <p:sp>
        <p:nvSpPr>
          <p:cNvPr id="5" name="Subtitle 4"/>
          <p:cNvSpPr>
            <a:spLocks noGrp="1"/>
          </p:cNvSpPr>
          <p:nvPr>
            <p:ph type="subTitle" idx="1"/>
          </p:nvPr>
        </p:nvSpPr>
        <p:spPr/>
        <p:txBody>
          <a:bodyPr/>
          <a:lstStyle/>
          <a:p>
            <a:r>
              <a:rPr lang="en-GB" dirty="0"/>
              <a:t>Identifying Risk Factors</a:t>
            </a:r>
          </a:p>
        </p:txBody>
      </p:sp>
    </p:spTree>
    <p:extLst>
      <p:ext uri="{BB962C8B-B14F-4D97-AF65-F5344CB8AC3E}">
        <p14:creationId xmlns:p14="http://schemas.microsoft.com/office/powerpoint/2010/main" val="2169871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Factors</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nvPr>
        </p:nvGraphicFramePr>
        <p:xfrm>
          <a:off x="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6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Individual Historical Factors</a:t>
            </a:r>
          </a:p>
        </p:txBody>
      </p:sp>
      <p:sp>
        <p:nvSpPr>
          <p:cNvPr id="3" name="Content Placeholder 2"/>
          <p:cNvSpPr>
            <a:spLocks noGrp="1"/>
          </p:cNvSpPr>
          <p:nvPr>
            <p:ph type="body" sz="quarter" idx="13"/>
          </p:nvPr>
        </p:nvSpPr>
        <p:spPr/>
        <p:txBody>
          <a:bodyPr>
            <a:normAutofit/>
          </a:bodyPr>
          <a:lstStyle/>
          <a:p>
            <a:r>
              <a:rPr lang="en-GB" b="1" dirty="0"/>
              <a:t>Previous violence</a:t>
            </a:r>
          </a:p>
          <a:p>
            <a:r>
              <a:rPr lang="en-GB" dirty="0"/>
              <a:t>Age</a:t>
            </a:r>
          </a:p>
          <a:p>
            <a:r>
              <a:rPr lang="en-GB" dirty="0"/>
              <a:t>Educational attainment</a:t>
            </a:r>
          </a:p>
          <a:p>
            <a:r>
              <a:rPr lang="en-GB" dirty="0"/>
              <a:t>Psychopathic traits / PD</a:t>
            </a:r>
          </a:p>
          <a:p>
            <a:r>
              <a:rPr lang="en-GB" dirty="0"/>
              <a:t>Childhood conduct disorder</a:t>
            </a:r>
          </a:p>
          <a:p>
            <a:r>
              <a:rPr lang="en-GB" dirty="0"/>
              <a:t>Childhood abuse</a:t>
            </a:r>
          </a:p>
          <a:p>
            <a:r>
              <a:rPr lang="en-GB" dirty="0"/>
              <a:t>Parental criminality</a:t>
            </a:r>
          </a:p>
          <a:p>
            <a:r>
              <a:rPr lang="en-GB" dirty="0"/>
              <a:t>Impulsiveness</a:t>
            </a:r>
          </a:p>
        </p:txBody>
      </p:sp>
    </p:spTree>
    <p:extLst>
      <p:ext uri="{BB962C8B-B14F-4D97-AF65-F5344CB8AC3E}">
        <p14:creationId xmlns:p14="http://schemas.microsoft.com/office/powerpoint/2010/main" val="3907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Previous violence</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05059564"/>
              </p:ext>
            </p:extLst>
          </p:nvPr>
        </p:nvGraphicFramePr>
        <p:xfrm>
          <a:off x="457200" y="16082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6222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Individual Historical Factors</a:t>
            </a:r>
          </a:p>
        </p:txBody>
      </p:sp>
      <p:sp>
        <p:nvSpPr>
          <p:cNvPr id="3" name="Content Placeholder 2"/>
          <p:cNvSpPr>
            <a:spLocks noGrp="1"/>
          </p:cNvSpPr>
          <p:nvPr>
            <p:ph type="body" sz="quarter" idx="13"/>
          </p:nvPr>
        </p:nvSpPr>
        <p:spPr/>
        <p:txBody>
          <a:bodyPr>
            <a:normAutofit/>
          </a:bodyPr>
          <a:lstStyle/>
          <a:p>
            <a:r>
              <a:rPr lang="en-GB" dirty="0">
                <a:solidFill>
                  <a:schemeClr val="bg1">
                    <a:lumMod val="50000"/>
                  </a:schemeClr>
                </a:solidFill>
              </a:rPr>
              <a:t>Previous violence</a:t>
            </a:r>
          </a:p>
          <a:p>
            <a:r>
              <a:rPr lang="en-GB" dirty="0"/>
              <a:t>Age</a:t>
            </a:r>
          </a:p>
          <a:p>
            <a:r>
              <a:rPr lang="en-GB" dirty="0"/>
              <a:t>Educational attainment</a:t>
            </a:r>
          </a:p>
          <a:p>
            <a:r>
              <a:rPr lang="en-GB" dirty="0"/>
              <a:t>Psychopathic traits / PD</a:t>
            </a:r>
          </a:p>
          <a:p>
            <a:r>
              <a:rPr lang="en-GB" dirty="0"/>
              <a:t>Childhood conduct disorder</a:t>
            </a:r>
          </a:p>
          <a:p>
            <a:r>
              <a:rPr lang="en-GB" dirty="0"/>
              <a:t>Childhood abuse</a:t>
            </a:r>
          </a:p>
          <a:p>
            <a:r>
              <a:rPr lang="en-GB" dirty="0"/>
              <a:t>Parental criminality</a:t>
            </a:r>
          </a:p>
          <a:p>
            <a:r>
              <a:rPr lang="en-GB" dirty="0"/>
              <a:t>Impulsiveness</a:t>
            </a:r>
          </a:p>
        </p:txBody>
      </p:sp>
    </p:spTree>
    <p:extLst>
      <p:ext uri="{BB962C8B-B14F-4D97-AF65-F5344CB8AC3E}">
        <p14:creationId xmlns:p14="http://schemas.microsoft.com/office/powerpoint/2010/main" val="2237284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Individual Clinical Factors</a:t>
            </a:r>
          </a:p>
        </p:txBody>
      </p:sp>
      <p:sp>
        <p:nvSpPr>
          <p:cNvPr id="3" name="Content Placeholder 2"/>
          <p:cNvSpPr>
            <a:spLocks noGrp="1"/>
          </p:cNvSpPr>
          <p:nvPr>
            <p:ph type="body" sz="quarter" idx="13"/>
          </p:nvPr>
        </p:nvSpPr>
        <p:spPr/>
        <p:txBody>
          <a:bodyPr/>
          <a:lstStyle/>
          <a:p>
            <a:r>
              <a:rPr lang="en-GB" b="1" dirty="0"/>
              <a:t>Substance misuse</a:t>
            </a:r>
          </a:p>
          <a:p>
            <a:r>
              <a:rPr lang="en-GB" dirty="0"/>
              <a:t>Anger &amp; irritability</a:t>
            </a:r>
          </a:p>
          <a:p>
            <a:r>
              <a:rPr lang="en-GB" dirty="0"/>
              <a:t>Justification of violence</a:t>
            </a:r>
          </a:p>
          <a:p>
            <a:r>
              <a:rPr lang="en-GB" dirty="0"/>
              <a:t>Violent thoughts &amp; fantasies</a:t>
            </a:r>
          </a:p>
          <a:p>
            <a:r>
              <a:rPr lang="en-GB" dirty="0"/>
              <a:t>Insight and understanding</a:t>
            </a:r>
          </a:p>
          <a:p>
            <a:r>
              <a:rPr lang="en-GB" dirty="0"/>
              <a:t>Collaboration with services</a:t>
            </a:r>
          </a:p>
        </p:txBody>
      </p:sp>
    </p:spTree>
    <p:extLst>
      <p:ext uri="{BB962C8B-B14F-4D97-AF65-F5344CB8AC3E}">
        <p14:creationId xmlns:p14="http://schemas.microsoft.com/office/powerpoint/2010/main" val="109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Substance misuse</a:t>
            </a:r>
          </a:p>
        </p:txBody>
      </p:sp>
      <p:sp>
        <p:nvSpPr>
          <p:cNvPr id="3" name="Text Placeholder 2"/>
          <p:cNvSpPr>
            <a:spLocks noGrp="1"/>
          </p:cNvSpPr>
          <p:nvPr>
            <p:ph type="body" sz="quarter" idx="13"/>
          </p:nvPr>
        </p:nvSpPr>
        <p:spPr/>
        <p:txBody>
          <a:bodyPr/>
          <a:lstStyle/>
          <a:p>
            <a:endParaRPr lang="en-GB"/>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560267686"/>
              </p:ext>
            </p:extLst>
          </p:nvPr>
        </p:nvGraphicFramePr>
        <p:xfrm>
          <a:off x="457200" y="1702287"/>
          <a:ext cx="8229600" cy="425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471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Individual Clinical Factors</a:t>
            </a:r>
          </a:p>
        </p:txBody>
      </p:sp>
      <p:sp>
        <p:nvSpPr>
          <p:cNvPr id="3" name="Content Placeholder 2"/>
          <p:cNvSpPr>
            <a:spLocks noGrp="1"/>
          </p:cNvSpPr>
          <p:nvPr>
            <p:ph type="body" sz="quarter" idx="13"/>
          </p:nvPr>
        </p:nvSpPr>
        <p:spPr/>
        <p:txBody>
          <a:bodyPr/>
          <a:lstStyle/>
          <a:p>
            <a:r>
              <a:rPr lang="en-GB" dirty="0">
                <a:solidFill>
                  <a:schemeClr val="bg1">
                    <a:lumMod val="50000"/>
                  </a:schemeClr>
                </a:solidFill>
              </a:rPr>
              <a:t>Substance misuse</a:t>
            </a:r>
          </a:p>
          <a:p>
            <a:r>
              <a:rPr lang="en-GB" dirty="0"/>
              <a:t>Anger &amp; irritability</a:t>
            </a:r>
          </a:p>
          <a:p>
            <a:r>
              <a:rPr lang="en-GB" dirty="0"/>
              <a:t>Justification of violence</a:t>
            </a:r>
          </a:p>
          <a:p>
            <a:r>
              <a:rPr lang="en-GB" dirty="0"/>
              <a:t>Violent thoughts &amp; fantasies</a:t>
            </a:r>
          </a:p>
          <a:p>
            <a:r>
              <a:rPr lang="en-GB" dirty="0"/>
              <a:t>Insight and understanding</a:t>
            </a:r>
          </a:p>
          <a:p>
            <a:r>
              <a:rPr lang="en-GB" dirty="0"/>
              <a:t>Collaboration with services</a:t>
            </a:r>
          </a:p>
        </p:txBody>
      </p:sp>
    </p:spTree>
    <p:extLst>
      <p:ext uri="{BB962C8B-B14F-4D97-AF65-F5344CB8AC3E}">
        <p14:creationId xmlns:p14="http://schemas.microsoft.com/office/powerpoint/2010/main" val="412257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Forensic Psychiatry</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endParaRPr lang="en-US" dirty="0"/>
          </a:p>
          <a:p>
            <a:pPr marL="0" indent="0" algn="ctr">
              <a:buNone/>
            </a:pPr>
            <a:r>
              <a:rPr lang="en-US" dirty="0"/>
              <a:t>Introduction to Risk Assessment</a:t>
            </a:r>
          </a:p>
          <a:p>
            <a:pPr marL="0" indent="0" algn="ctr">
              <a:buNone/>
            </a:pPr>
            <a:r>
              <a:rPr lang="en-US" dirty="0"/>
              <a:t>Authors:</a:t>
            </a:r>
          </a:p>
          <a:p>
            <a:pPr marL="0" indent="0" algn="ctr">
              <a:buNone/>
            </a:pPr>
            <a:r>
              <a:rPr lang="en-US" dirty="0" err="1"/>
              <a:t>Dr</a:t>
            </a:r>
            <a:r>
              <a:rPr lang="en-US" dirty="0"/>
              <a:t> Jayne Taylor </a:t>
            </a:r>
          </a:p>
          <a:p>
            <a:pPr marL="0" indent="0" algn="ctr">
              <a:buNone/>
            </a:pPr>
            <a:r>
              <a:rPr lang="en-US" dirty="0" err="1"/>
              <a:t>Dr</a:t>
            </a:r>
            <a:r>
              <a:rPr lang="en-US" dirty="0"/>
              <a:t> Victoria Sullivan</a:t>
            </a:r>
          </a:p>
          <a:p>
            <a:pPr marL="0" indent="0" algn="ctr">
              <a:buNone/>
            </a:pPr>
            <a:r>
              <a:rPr lang="en-US" dirty="0" err="1"/>
              <a:t>Dr</a:t>
            </a:r>
            <a:r>
              <a:rPr lang="en-US" dirty="0"/>
              <a:t> Caroline Hoult</a:t>
            </a:r>
          </a:p>
        </p:txBody>
      </p:sp>
    </p:spTree>
    <p:extLst>
      <p:ext uri="{BB962C8B-B14F-4D97-AF65-F5344CB8AC3E}">
        <p14:creationId xmlns:p14="http://schemas.microsoft.com/office/powerpoint/2010/main" val="3871912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Explanatory or motivational factors</a:t>
            </a:r>
          </a:p>
        </p:txBody>
      </p:sp>
      <p:sp>
        <p:nvSpPr>
          <p:cNvPr id="3" name="Content Placeholder 2"/>
          <p:cNvSpPr>
            <a:spLocks noGrp="1"/>
          </p:cNvSpPr>
          <p:nvPr>
            <p:ph type="body" sz="quarter" idx="13"/>
          </p:nvPr>
        </p:nvSpPr>
        <p:spPr>
          <a:xfrm>
            <a:off x="457200" y="2266896"/>
            <a:ext cx="7839075" cy="3720662"/>
          </a:xfrm>
        </p:spPr>
        <p:txBody>
          <a:bodyPr/>
          <a:lstStyle/>
          <a:p>
            <a:r>
              <a:rPr lang="en-GB" dirty="0"/>
              <a:t>Persecutory delusions</a:t>
            </a:r>
          </a:p>
          <a:p>
            <a:r>
              <a:rPr lang="en-GB" dirty="0"/>
              <a:t>Auditory hallucinations</a:t>
            </a:r>
          </a:p>
          <a:p>
            <a:r>
              <a:rPr lang="en-GB" dirty="0"/>
              <a:t>Threat control over-ride symptoms</a:t>
            </a:r>
          </a:p>
          <a:p>
            <a:r>
              <a:rPr lang="en-GB" dirty="0"/>
              <a:t>Morbid jealousy</a:t>
            </a:r>
          </a:p>
          <a:p>
            <a:r>
              <a:rPr lang="en-GB" dirty="0"/>
              <a:t>Delusional misidentification</a:t>
            </a:r>
          </a:p>
          <a:p>
            <a:r>
              <a:rPr lang="en-GB" dirty="0"/>
              <a:t>Negative attitudes</a:t>
            </a:r>
          </a:p>
          <a:p>
            <a:endParaRPr lang="en-GB" dirty="0"/>
          </a:p>
        </p:txBody>
      </p:sp>
    </p:spTree>
    <p:extLst>
      <p:ext uri="{BB962C8B-B14F-4D97-AF65-F5344CB8AC3E}">
        <p14:creationId xmlns:p14="http://schemas.microsoft.com/office/powerpoint/2010/main" val="78131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Situational / environmental factors</a:t>
            </a:r>
          </a:p>
        </p:txBody>
      </p:sp>
      <p:sp>
        <p:nvSpPr>
          <p:cNvPr id="3" name="Content Placeholder 2"/>
          <p:cNvSpPr>
            <a:spLocks noGrp="1"/>
          </p:cNvSpPr>
          <p:nvPr>
            <p:ph type="body" sz="quarter" idx="13"/>
          </p:nvPr>
        </p:nvSpPr>
        <p:spPr/>
        <p:txBody>
          <a:bodyPr/>
          <a:lstStyle/>
          <a:p>
            <a:r>
              <a:rPr lang="en-GB" dirty="0"/>
              <a:t>Recent victimisation</a:t>
            </a:r>
          </a:p>
          <a:p>
            <a:r>
              <a:rPr lang="en-GB" dirty="0"/>
              <a:t>Social network and support</a:t>
            </a:r>
          </a:p>
          <a:p>
            <a:r>
              <a:rPr lang="en-GB" dirty="0"/>
              <a:t>Availability / use of weapons</a:t>
            </a:r>
          </a:p>
          <a:p>
            <a:r>
              <a:rPr lang="en-GB" dirty="0"/>
              <a:t>Availability of victims</a:t>
            </a:r>
          </a:p>
        </p:txBody>
      </p:sp>
    </p:spTree>
    <p:extLst>
      <p:ext uri="{BB962C8B-B14F-4D97-AF65-F5344CB8AC3E}">
        <p14:creationId xmlns:p14="http://schemas.microsoft.com/office/powerpoint/2010/main" val="384922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Group Exercise 4</a:t>
            </a:r>
          </a:p>
        </p:txBody>
      </p:sp>
      <p:sp>
        <p:nvSpPr>
          <p:cNvPr id="3" name="Content Placeholder 2"/>
          <p:cNvSpPr>
            <a:spLocks noGrp="1"/>
          </p:cNvSpPr>
          <p:nvPr>
            <p:ph type="body" sz="quarter" idx="13"/>
          </p:nvPr>
        </p:nvSpPr>
        <p:spPr/>
        <p:txBody>
          <a:bodyPr>
            <a:normAutofit lnSpcReduction="10000"/>
          </a:bodyPr>
          <a:lstStyle/>
          <a:p>
            <a:r>
              <a:rPr lang="en-GB" dirty="0"/>
              <a:t>Read through the report of Mr Richard Custard</a:t>
            </a:r>
          </a:p>
          <a:p>
            <a:r>
              <a:rPr lang="en-GB" dirty="0"/>
              <a:t>Identify the risk factors and document them in the HCR-20 style handout</a:t>
            </a:r>
          </a:p>
          <a:p>
            <a:r>
              <a:rPr lang="en-GB" dirty="0"/>
              <a:t>Which are characterised as</a:t>
            </a:r>
          </a:p>
          <a:p>
            <a:pPr lvl="1"/>
            <a:r>
              <a:rPr lang="en-GB" dirty="0"/>
              <a:t>Individual historical</a:t>
            </a:r>
          </a:p>
          <a:p>
            <a:pPr lvl="1"/>
            <a:r>
              <a:rPr lang="en-GB" dirty="0"/>
              <a:t>Individual clinical</a:t>
            </a:r>
          </a:p>
          <a:p>
            <a:pPr lvl="1"/>
            <a:r>
              <a:rPr lang="en-GB" dirty="0"/>
              <a:t>Motivational</a:t>
            </a:r>
          </a:p>
          <a:p>
            <a:pPr lvl="1"/>
            <a:r>
              <a:rPr lang="en-GB" dirty="0"/>
              <a:t>Situational</a:t>
            </a:r>
          </a:p>
          <a:p>
            <a:r>
              <a:rPr lang="en-GB" dirty="0"/>
              <a:t>20 minutes</a:t>
            </a:r>
          </a:p>
        </p:txBody>
      </p:sp>
    </p:spTree>
    <p:extLst>
      <p:ext uri="{BB962C8B-B14F-4D97-AF65-F5344CB8AC3E}">
        <p14:creationId xmlns:p14="http://schemas.microsoft.com/office/powerpoint/2010/main" val="1308300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BREAK</a:t>
            </a:r>
          </a:p>
        </p:txBody>
      </p:sp>
      <p:sp>
        <p:nvSpPr>
          <p:cNvPr id="6" name="Text Placeholder 5"/>
          <p:cNvSpPr>
            <a:spLocks noGrp="1"/>
          </p:cNvSpPr>
          <p:nvPr>
            <p:ph type="body" idx="1"/>
          </p:nvPr>
        </p:nvSpPr>
        <p:spPr/>
        <p:txBody>
          <a:bodyPr/>
          <a:lstStyle/>
          <a:p>
            <a:endParaRPr lang="en-GB"/>
          </a:p>
        </p:txBody>
      </p:sp>
    </p:spTree>
    <p:extLst>
      <p:ext uri="{BB962C8B-B14F-4D97-AF65-F5344CB8AC3E}">
        <p14:creationId xmlns:p14="http://schemas.microsoft.com/office/powerpoint/2010/main" val="3006105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Risk Formulation</a:t>
            </a:r>
          </a:p>
        </p:txBody>
      </p:sp>
      <p:sp>
        <p:nvSpPr>
          <p:cNvPr id="6" name="Subtitle 5"/>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495194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Formulation</a:t>
            </a:r>
          </a:p>
        </p:txBody>
      </p:sp>
      <p:sp>
        <p:nvSpPr>
          <p:cNvPr id="3" name="Content Placeholder 2"/>
          <p:cNvSpPr>
            <a:spLocks noGrp="1"/>
          </p:cNvSpPr>
          <p:nvPr>
            <p:ph type="body" sz="quarter" idx="13"/>
          </p:nvPr>
        </p:nvSpPr>
        <p:spPr/>
        <p:txBody>
          <a:bodyPr/>
          <a:lstStyle/>
          <a:p>
            <a:r>
              <a:rPr lang="en-GB" dirty="0"/>
              <a:t>Underpins clinical practice</a:t>
            </a:r>
          </a:p>
          <a:p>
            <a:r>
              <a:rPr lang="en-GB" dirty="0"/>
              <a:t>Narrative that explains problem and proposed hypotheses for change</a:t>
            </a:r>
          </a:p>
          <a:p>
            <a:r>
              <a:rPr lang="en-GB" dirty="0"/>
              <a:t>Purpose</a:t>
            </a:r>
          </a:p>
          <a:p>
            <a:pPr lvl="1"/>
            <a:r>
              <a:rPr lang="en-GB" dirty="0"/>
              <a:t>Organise</a:t>
            </a:r>
          </a:p>
          <a:p>
            <a:pPr lvl="1"/>
            <a:r>
              <a:rPr lang="en-GB" dirty="0"/>
              <a:t>Mutual understanding</a:t>
            </a:r>
          </a:p>
          <a:p>
            <a:pPr lvl="1"/>
            <a:r>
              <a:rPr lang="en-GB" dirty="0"/>
              <a:t>Intervention</a:t>
            </a:r>
          </a:p>
          <a:p>
            <a:pPr lvl="1"/>
            <a:r>
              <a:rPr lang="en-GB" dirty="0"/>
              <a:t>Communication</a:t>
            </a:r>
          </a:p>
        </p:txBody>
      </p:sp>
    </p:spTree>
    <p:extLst>
      <p:ext uri="{BB962C8B-B14F-4D97-AF65-F5344CB8AC3E}">
        <p14:creationId xmlns:p14="http://schemas.microsoft.com/office/powerpoint/2010/main" val="2861721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Formulation</a:t>
            </a:r>
          </a:p>
        </p:txBody>
      </p:sp>
      <p:sp>
        <p:nvSpPr>
          <p:cNvPr id="3" name="Content Placeholder 2"/>
          <p:cNvSpPr>
            <a:spLocks noGrp="1"/>
          </p:cNvSpPr>
          <p:nvPr>
            <p:ph type="body" sz="quarter" idx="13"/>
          </p:nvPr>
        </p:nvSpPr>
        <p:spPr/>
        <p:txBody>
          <a:bodyPr/>
          <a:lstStyle/>
          <a:p>
            <a:r>
              <a:rPr lang="en-GB" dirty="0"/>
              <a:t>Explain the behaviour</a:t>
            </a:r>
          </a:p>
          <a:p>
            <a:r>
              <a:rPr lang="en-GB" dirty="0"/>
              <a:t>Individualised</a:t>
            </a:r>
          </a:p>
          <a:p>
            <a:r>
              <a:rPr lang="en-GB" dirty="0"/>
              <a:t>Diachronic</a:t>
            </a:r>
          </a:p>
          <a:p>
            <a:r>
              <a:rPr lang="en-GB" dirty="0"/>
              <a:t>Simple</a:t>
            </a:r>
          </a:p>
          <a:p>
            <a:r>
              <a:rPr lang="en-GB" dirty="0"/>
              <a:t>Action-oriented</a:t>
            </a:r>
          </a:p>
          <a:p>
            <a:r>
              <a:rPr lang="en-GB" dirty="0"/>
              <a:t>5 P’s</a:t>
            </a:r>
          </a:p>
          <a:p>
            <a:r>
              <a:rPr lang="en-GB" dirty="0"/>
              <a:t>3 D’s</a:t>
            </a:r>
          </a:p>
          <a:p>
            <a:endParaRPr lang="en-GB" dirty="0"/>
          </a:p>
        </p:txBody>
      </p:sp>
    </p:spTree>
    <p:extLst>
      <p:ext uri="{BB962C8B-B14F-4D97-AF65-F5344CB8AC3E}">
        <p14:creationId xmlns:p14="http://schemas.microsoft.com/office/powerpoint/2010/main" val="1061669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5 P’s of Formulation</a:t>
            </a:r>
          </a:p>
        </p:txBody>
      </p:sp>
      <p:sp>
        <p:nvSpPr>
          <p:cNvPr id="3" name="Text Placeholder 2"/>
          <p:cNvSpPr>
            <a:spLocks noGrp="1"/>
          </p:cNvSpPr>
          <p:nvPr>
            <p:ph type="body" sz="quarter" idx="13"/>
          </p:nvPr>
        </p:nvSpPr>
        <p:spPr/>
        <p:txBody>
          <a:bodyPr/>
          <a:lstStyle/>
          <a:p>
            <a:endParaRPr lang="en-GB"/>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552339942"/>
              </p:ext>
            </p:extLst>
          </p:nvPr>
        </p:nvGraphicFramePr>
        <p:xfrm>
          <a:off x="457200" y="1710484"/>
          <a:ext cx="8003754" cy="4072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198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3 D’s of Formulation</a:t>
            </a:r>
          </a:p>
        </p:txBody>
      </p:sp>
      <p:sp>
        <p:nvSpPr>
          <p:cNvPr id="3" name="Text Placeholder 2"/>
          <p:cNvSpPr>
            <a:spLocks noGrp="1"/>
          </p:cNvSpPr>
          <p:nvPr>
            <p:ph type="body" sz="quarter" idx="13"/>
          </p:nvPr>
        </p:nvSpPr>
        <p:spPr/>
        <p:txBody>
          <a:bodyPr/>
          <a:lstStyle/>
          <a:p>
            <a:endParaRPr lang="en-GB"/>
          </a:p>
        </p:txBody>
      </p:sp>
      <p:graphicFrame>
        <p:nvGraphicFramePr>
          <p:cNvPr id="14" name="Content Placeholder 13"/>
          <p:cNvGraphicFramePr>
            <a:graphicFrameLocks noGrp="1"/>
          </p:cNvGraphicFramePr>
          <p:nvPr>
            <p:ph idx="4294967295"/>
            <p:extLst/>
          </p:nvPr>
        </p:nvGraphicFramePr>
        <p:xfrm>
          <a:off x="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7236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Group Exercise 5</a:t>
            </a:r>
          </a:p>
        </p:txBody>
      </p:sp>
      <p:sp>
        <p:nvSpPr>
          <p:cNvPr id="3" name="Content Placeholder 2"/>
          <p:cNvSpPr>
            <a:spLocks noGrp="1"/>
          </p:cNvSpPr>
          <p:nvPr>
            <p:ph type="body" sz="quarter" idx="13"/>
          </p:nvPr>
        </p:nvSpPr>
        <p:spPr/>
        <p:txBody>
          <a:bodyPr/>
          <a:lstStyle/>
          <a:p>
            <a:r>
              <a:rPr lang="en-GB" dirty="0"/>
              <a:t>In small groups of 4</a:t>
            </a:r>
          </a:p>
          <a:p>
            <a:endParaRPr lang="en-GB" dirty="0"/>
          </a:p>
          <a:p>
            <a:r>
              <a:rPr lang="en-GB" dirty="0"/>
              <a:t>Complete a 5 Ps Formulation of Richard Custard</a:t>
            </a:r>
          </a:p>
          <a:p>
            <a:pPr marL="0" indent="0">
              <a:buNone/>
            </a:pPr>
            <a:endParaRPr lang="en-GB" dirty="0"/>
          </a:p>
        </p:txBody>
      </p:sp>
    </p:spTree>
    <p:extLst>
      <p:ext uri="{BB962C8B-B14F-4D97-AF65-F5344CB8AC3E}">
        <p14:creationId xmlns:p14="http://schemas.microsoft.com/office/powerpoint/2010/main" val="187433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An introduction to risk</a:t>
            </a:r>
          </a:p>
        </p:txBody>
      </p:sp>
      <p:sp>
        <p:nvSpPr>
          <p:cNvPr id="6" name="Subtitle 5"/>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559182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Risk Management</a:t>
            </a:r>
          </a:p>
        </p:txBody>
      </p:sp>
      <p:sp>
        <p:nvSpPr>
          <p:cNvPr id="6" name="Subtitle 5"/>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330336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Risk Management Plan</a:t>
            </a:r>
          </a:p>
        </p:txBody>
      </p:sp>
      <p:sp>
        <p:nvSpPr>
          <p:cNvPr id="3" name="Content Placeholder 2"/>
          <p:cNvSpPr>
            <a:spLocks noGrp="1"/>
          </p:cNvSpPr>
          <p:nvPr>
            <p:ph type="body" sz="quarter" idx="13"/>
          </p:nvPr>
        </p:nvSpPr>
        <p:spPr/>
        <p:txBody>
          <a:bodyPr/>
          <a:lstStyle/>
          <a:p>
            <a:r>
              <a:rPr lang="en-GB" dirty="0"/>
              <a:t>Prevent / limit harmful outcomes</a:t>
            </a:r>
          </a:p>
          <a:p>
            <a:r>
              <a:rPr lang="en-GB" dirty="0"/>
              <a:t>Treatment</a:t>
            </a:r>
          </a:p>
          <a:p>
            <a:r>
              <a:rPr lang="en-GB" dirty="0"/>
              <a:t>Supervision</a:t>
            </a:r>
          </a:p>
          <a:p>
            <a:r>
              <a:rPr lang="en-GB" dirty="0"/>
              <a:t>Monitoring</a:t>
            </a:r>
          </a:p>
          <a:p>
            <a:r>
              <a:rPr lang="en-GB" dirty="0"/>
              <a:t>Victim-safety planning</a:t>
            </a:r>
          </a:p>
          <a:p>
            <a:r>
              <a:rPr lang="en-GB" dirty="0"/>
              <a:t>Scenario planning</a:t>
            </a:r>
          </a:p>
        </p:txBody>
      </p:sp>
    </p:spTree>
    <p:extLst>
      <p:ext uri="{BB962C8B-B14F-4D97-AF65-F5344CB8AC3E}">
        <p14:creationId xmlns:p14="http://schemas.microsoft.com/office/powerpoint/2010/main" val="1360086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RC: Treatment</a:t>
            </a:r>
          </a:p>
        </p:txBody>
      </p:sp>
      <p:sp>
        <p:nvSpPr>
          <p:cNvPr id="3" name="Text Placeholder 2"/>
          <p:cNvSpPr>
            <a:spLocks noGrp="1"/>
          </p:cNvSpPr>
          <p:nvPr>
            <p:ph type="body" sz="quarter" idx="13"/>
          </p:nvPr>
        </p:nvSpPr>
        <p:spPr/>
        <p:txBody>
          <a:bodyPr/>
          <a:lstStyle/>
          <a:p>
            <a:endParaRPr lang="en-GB"/>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5229370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04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RC: Supervision</a:t>
            </a:r>
          </a:p>
        </p:txBody>
      </p:sp>
      <p:sp>
        <p:nvSpPr>
          <p:cNvPr id="3" name="Content Placeholder 2"/>
          <p:cNvSpPr>
            <a:spLocks noGrp="1"/>
          </p:cNvSpPr>
          <p:nvPr>
            <p:ph type="body" sz="quarter" idx="13"/>
          </p:nvPr>
        </p:nvSpPr>
        <p:spPr/>
        <p:txBody>
          <a:bodyPr/>
          <a:lstStyle/>
          <a:p>
            <a:r>
              <a:rPr lang="en-GB" dirty="0"/>
              <a:t>Treatment in hospital </a:t>
            </a:r>
          </a:p>
          <a:p>
            <a:r>
              <a:rPr lang="en-GB" dirty="0"/>
              <a:t>Restriction order effects</a:t>
            </a:r>
          </a:p>
          <a:p>
            <a:r>
              <a:rPr lang="en-GB" dirty="0"/>
              <a:t>Monitor and control access to illicit substances</a:t>
            </a:r>
          </a:p>
          <a:p>
            <a:r>
              <a:rPr lang="en-GB" dirty="0"/>
              <a:t>Boundaries to minimise impulsivity</a:t>
            </a:r>
          </a:p>
          <a:p>
            <a:r>
              <a:rPr lang="en-GB" dirty="0"/>
              <a:t>Structure</a:t>
            </a:r>
          </a:p>
          <a:p>
            <a:r>
              <a:rPr lang="en-GB" dirty="0"/>
              <a:t>Occupational therapy</a:t>
            </a:r>
          </a:p>
        </p:txBody>
      </p:sp>
    </p:spTree>
    <p:extLst>
      <p:ext uri="{BB962C8B-B14F-4D97-AF65-F5344CB8AC3E}">
        <p14:creationId xmlns:p14="http://schemas.microsoft.com/office/powerpoint/2010/main" val="1307544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RC: Monitoring</a:t>
            </a:r>
          </a:p>
        </p:txBody>
      </p:sp>
      <p:sp>
        <p:nvSpPr>
          <p:cNvPr id="3" name="Content Placeholder 2"/>
          <p:cNvSpPr>
            <a:spLocks noGrp="1"/>
          </p:cNvSpPr>
          <p:nvPr>
            <p:ph type="body" sz="quarter" idx="13"/>
          </p:nvPr>
        </p:nvSpPr>
        <p:spPr/>
        <p:txBody>
          <a:bodyPr/>
          <a:lstStyle/>
          <a:p>
            <a:r>
              <a:rPr lang="en-GB" dirty="0"/>
              <a:t>Early warning signs for violence	</a:t>
            </a:r>
          </a:p>
          <a:p>
            <a:pPr lvl="1"/>
            <a:r>
              <a:rPr lang="en-GB" dirty="0"/>
              <a:t>Psychotic symptoms – paranoia +++</a:t>
            </a:r>
          </a:p>
          <a:p>
            <a:pPr lvl="1"/>
            <a:r>
              <a:rPr lang="en-GB" dirty="0"/>
              <a:t>Quarrelsome</a:t>
            </a:r>
          </a:p>
          <a:p>
            <a:pPr lvl="1"/>
            <a:r>
              <a:rPr lang="en-GB" dirty="0"/>
              <a:t>Staff intervention for self-harm</a:t>
            </a:r>
          </a:p>
          <a:p>
            <a:pPr lvl="1"/>
            <a:r>
              <a:rPr lang="en-GB" dirty="0"/>
              <a:t>Irritability</a:t>
            </a:r>
          </a:p>
          <a:p>
            <a:pPr lvl="1"/>
            <a:r>
              <a:rPr lang="en-GB" dirty="0"/>
              <a:t>Pacing </a:t>
            </a:r>
          </a:p>
          <a:p>
            <a:pPr lvl="1"/>
            <a:r>
              <a:rPr lang="en-GB" dirty="0"/>
              <a:t>Threats etc</a:t>
            </a:r>
          </a:p>
          <a:p>
            <a:pPr lvl="1"/>
            <a:endParaRPr lang="en-GB" dirty="0"/>
          </a:p>
        </p:txBody>
      </p:sp>
    </p:spTree>
    <p:extLst>
      <p:ext uri="{BB962C8B-B14F-4D97-AF65-F5344CB8AC3E}">
        <p14:creationId xmlns:p14="http://schemas.microsoft.com/office/powerpoint/2010/main" val="2490110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RC: Victim-safety planning</a:t>
            </a:r>
          </a:p>
        </p:txBody>
      </p:sp>
      <p:sp>
        <p:nvSpPr>
          <p:cNvPr id="3" name="Content Placeholder 2"/>
          <p:cNvSpPr>
            <a:spLocks noGrp="1"/>
          </p:cNvSpPr>
          <p:nvPr>
            <p:ph type="body" sz="quarter" idx="13"/>
          </p:nvPr>
        </p:nvSpPr>
        <p:spPr/>
        <p:txBody>
          <a:bodyPr/>
          <a:lstStyle/>
          <a:p>
            <a:r>
              <a:rPr lang="en-GB" dirty="0"/>
              <a:t>Female partners – domestic violence</a:t>
            </a:r>
          </a:p>
          <a:p>
            <a:r>
              <a:rPr lang="en-GB" dirty="0"/>
              <a:t>Support &amp; monitor contact with victim</a:t>
            </a:r>
          </a:p>
          <a:p>
            <a:pPr lvl="1"/>
            <a:r>
              <a:rPr lang="en-GB" dirty="0"/>
              <a:t>? Non-contact order</a:t>
            </a:r>
          </a:p>
          <a:p>
            <a:pPr lvl="1"/>
            <a:endParaRPr lang="en-GB" dirty="0"/>
          </a:p>
          <a:p>
            <a:r>
              <a:rPr lang="en-GB" dirty="0"/>
              <a:t>Confidentiality</a:t>
            </a:r>
          </a:p>
        </p:txBody>
      </p:sp>
    </p:spTree>
    <p:extLst>
      <p:ext uri="{BB962C8B-B14F-4D97-AF65-F5344CB8AC3E}">
        <p14:creationId xmlns:p14="http://schemas.microsoft.com/office/powerpoint/2010/main" val="82415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Breaking confidentiality</a:t>
            </a:r>
          </a:p>
        </p:txBody>
      </p:sp>
      <p:sp>
        <p:nvSpPr>
          <p:cNvPr id="3" name="Content Placeholder 2"/>
          <p:cNvSpPr>
            <a:spLocks noGrp="1"/>
          </p:cNvSpPr>
          <p:nvPr>
            <p:ph type="body" sz="quarter" idx="13"/>
          </p:nvPr>
        </p:nvSpPr>
        <p:spPr/>
        <p:txBody>
          <a:bodyPr/>
          <a:lstStyle/>
          <a:p>
            <a:r>
              <a:rPr lang="en-GB" dirty="0"/>
              <a:t>Information should not be disclosed unless patient consents, except</a:t>
            </a:r>
          </a:p>
          <a:p>
            <a:pPr lvl="1"/>
            <a:r>
              <a:rPr lang="en-GB" dirty="0"/>
              <a:t>To protect the patient or others</a:t>
            </a:r>
          </a:p>
          <a:p>
            <a:pPr lvl="1"/>
            <a:r>
              <a:rPr lang="en-GB" dirty="0"/>
              <a:t>In connection with judicial / statutory proceedings</a:t>
            </a:r>
          </a:p>
          <a:p>
            <a:pPr lvl="1"/>
            <a:endParaRPr lang="en-GB" dirty="0"/>
          </a:p>
          <a:p>
            <a:r>
              <a:rPr lang="en-GB" dirty="0"/>
              <a:t>Tarasoff Case</a:t>
            </a:r>
          </a:p>
          <a:p>
            <a:pPr lvl="1"/>
            <a:r>
              <a:rPr lang="en-GB" dirty="0"/>
              <a:t>Duty to warn third parties of threatened danger</a:t>
            </a:r>
          </a:p>
          <a:p>
            <a:pPr lvl="1"/>
            <a:endParaRPr lang="en-GB" dirty="0"/>
          </a:p>
        </p:txBody>
      </p:sp>
    </p:spTree>
    <p:extLst>
      <p:ext uri="{BB962C8B-B14F-4D97-AF65-F5344CB8AC3E}">
        <p14:creationId xmlns:p14="http://schemas.microsoft.com/office/powerpoint/2010/main" val="5290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Scenario planning</a:t>
            </a:r>
          </a:p>
        </p:txBody>
      </p:sp>
      <p:sp>
        <p:nvSpPr>
          <p:cNvPr id="3" name="Content Placeholder 2"/>
          <p:cNvSpPr>
            <a:spLocks noGrp="1"/>
          </p:cNvSpPr>
          <p:nvPr>
            <p:ph type="body" sz="quarter" idx="13"/>
          </p:nvPr>
        </p:nvSpPr>
        <p:spPr/>
        <p:txBody>
          <a:bodyPr/>
          <a:lstStyle/>
          <a:p>
            <a:r>
              <a:rPr lang="en-GB" dirty="0"/>
              <a:t>Kinds of scenarios to plan for</a:t>
            </a:r>
          </a:p>
          <a:p>
            <a:pPr lvl="1"/>
            <a:r>
              <a:rPr lang="en-GB" dirty="0"/>
              <a:t>Use of substances</a:t>
            </a:r>
          </a:p>
          <a:p>
            <a:pPr lvl="1"/>
            <a:r>
              <a:rPr lang="en-GB" dirty="0"/>
              <a:t>Non-compliance with medication</a:t>
            </a:r>
          </a:p>
          <a:p>
            <a:pPr lvl="1"/>
            <a:r>
              <a:rPr lang="en-GB" dirty="0"/>
              <a:t>Arguments</a:t>
            </a:r>
          </a:p>
          <a:p>
            <a:pPr lvl="1"/>
            <a:r>
              <a:rPr lang="en-GB" dirty="0"/>
              <a:t>Relationship difficulties</a:t>
            </a:r>
          </a:p>
          <a:p>
            <a:pPr lvl="1"/>
            <a:r>
              <a:rPr lang="en-GB" dirty="0"/>
              <a:t>Escalating self-harm – how to support</a:t>
            </a:r>
          </a:p>
        </p:txBody>
      </p:sp>
    </p:spTree>
    <p:extLst>
      <p:ext uri="{BB962C8B-B14F-4D97-AF65-F5344CB8AC3E}">
        <p14:creationId xmlns:p14="http://schemas.microsoft.com/office/powerpoint/2010/main" val="1258702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Further Reading</a:t>
            </a:r>
          </a:p>
        </p:txBody>
      </p:sp>
      <p:sp>
        <p:nvSpPr>
          <p:cNvPr id="3" name="Content Placeholder 2"/>
          <p:cNvSpPr>
            <a:spLocks noGrp="1"/>
          </p:cNvSpPr>
          <p:nvPr>
            <p:ph type="body" sz="quarter" idx="13"/>
          </p:nvPr>
        </p:nvSpPr>
        <p:spPr/>
        <p:txBody>
          <a:bodyPr/>
          <a:lstStyle/>
          <a:p>
            <a:r>
              <a:rPr lang="en-GB" dirty="0"/>
              <a:t>Baird J &amp; Stocks R. Risk assessment and management: forensic methods, human results. </a:t>
            </a:r>
            <a:r>
              <a:rPr lang="en-GB" i="1" dirty="0"/>
              <a:t>APT</a:t>
            </a:r>
            <a:r>
              <a:rPr lang="en-GB" dirty="0"/>
              <a:t> 2013, 19 (5), 358 – 365</a:t>
            </a:r>
          </a:p>
          <a:p>
            <a:endParaRPr lang="en-GB" dirty="0"/>
          </a:p>
          <a:p>
            <a:r>
              <a:rPr lang="en-GB" dirty="0"/>
              <a:t>CR150: Rethinking risk to others in mental health services. Final report of a scoping group. June 2008. </a:t>
            </a:r>
            <a:r>
              <a:rPr lang="en-GB" i="1" dirty="0"/>
              <a:t>RCPsych</a:t>
            </a:r>
            <a:endParaRPr lang="en-GB" dirty="0"/>
          </a:p>
          <a:p>
            <a:endParaRPr lang="en-GB" dirty="0"/>
          </a:p>
        </p:txBody>
      </p:sp>
    </p:spTree>
    <p:extLst>
      <p:ext uri="{BB962C8B-B14F-4D97-AF65-F5344CB8AC3E}">
        <p14:creationId xmlns:p14="http://schemas.microsoft.com/office/powerpoint/2010/main" val="3061676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Risk Assessment</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Group Exercise 1</a:t>
            </a:r>
          </a:p>
        </p:txBody>
      </p:sp>
      <p:sp>
        <p:nvSpPr>
          <p:cNvPr id="3" name="Content Placeholder 2"/>
          <p:cNvSpPr>
            <a:spLocks noGrp="1"/>
          </p:cNvSpPr>
          <p:nvPr>
            <p:ph type="body" sz="quarter" idx="13"/>
          </p:nvPr>
        </p:nvSpPr>
        <p:spPr/>
        <p:txBody>
          <a:bodyPr/>
          <a:lstStyle/>
          <a:p>
            <a:r>
              <a:rPr lang="en-GB" altLang="en-US" dirty="0"/>
              <a:t>In groups of 3 – 4 </a:t>
            </a:r>
          </a:p>
          <a:p>
            <a:r>
              <a:rPr lang="en-GB" altLang="en-US" dirty="0"/>
              <a:t>10 minutes</a:t>
            </a:r>
          </a:p>
          <a:p>
            <a:r>
              <a:rPr lang="en-GB" altLang="en-US" dirty="0"/>
              <a:t>Consider</a:t>
            </a:r>
          </a:p>
          <a:p>
            <a:pPr lvl="1"/>
            <a:r>
              <a:rPr lang="en-GB" altLang="en-US" dirty="0"/>
              <a:t>What do we mean by risk?</a:t>
            </a:r>
          </a:p>
          <a:p>
            <a:pPr lvl="1"/>
            <a:r>
              <a:rPr lang="en-GB" altLang="en-US" dirty="0"/>
              <a:t>What aspects of risk might psychiatrists come across?  </a:t>
            </a:r>
          </a:p>
          <a:p>
            <a:pPr lvl="1"/>
            <a:r>
              <a:rPr lang="en-GB" altLang="en-US" dirty="0"/>
              <a:t>What would your role in risk be?</a:t>
            </a:r>
          </a:p>
        </p:txBody>
      </p:sp>
    </p:spTree>
    <p:extLst>
      <p:ext uri="{BB962C8B-B14F-4D97-AF65-F5344CB8AC3E}">
        <p14:creationId xmlns:p14="http://schemas.microsoft.com/office/powerpoint/2010/main" val="1125706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Forensic Sections MHA</a:t>
            </a:r>
            <a:endParaRPr lang="en-GB" dirty="0"/>
          </a:p>
        </p:txBody>
      </p:sp>
      <p:sp>
        <p:nvSpPr>
          <p:cNvPr id="3" name="Subtitle 2"/>
          <p:cNvSpPr>
            <a:spLocks noGrp="1"/>
          </p:cNvSpPr>
          <p:nvPr>
            <p:ph type="subTitle" idx="1"/>
          </p:nvPr>
        </p:nvSpPr>
        <p:spPr/>
        <p:txBody>
          <a:bodyPr/>
          <a:lstStyle/>
          <a:p>
            <a:endParaRPr lang="en-GB" dirty="0"/>
          </a:p>
        </p:txBody>
      </p:sp>
      <p:sp>
        <p:nvSpPr>
          <p:cNvPr id="4" name="Text Placeholder 3"/>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999477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Outline</a:t>
            </a:r>
          </a:p>
        </p:txBody>
      </p:sp>
      <p:sp>
        <p:nvSpPr>
          <p:cNvPr id="4" name="Text Placeholder 3"/>
          <p:cNvSpPr>
            <a:spLocks noGrp="1"/>
          </p:cNvSpPr>
          <p:nvPr>
            <p:ph type="body" sz="quarter" idx="13"/>
          </p:nvPr>
        </p:nvSpPr>
        <p:spPr/>
        <p:txBody>
          <a:bodyPr/>
          <a:lstStyle/>
          <a:p>
            <a:r>
              <a:rPr lang="en-US" dirty="0"/>
              <a:t>Detention Criteria</a:t>
            </a:r>
            <a:endParaRPr lang="en-GB" dirty="0"/>
          </a:p>
          <a:p>
            <a:r>
              <a:rPr lang="en-GB" dirty="0"/>
              <a:t>Part III Mental Health Act</a:t>
            </a:r>
          </a:p>
          <a:p>
            <a:pPr lvl="1"/>
            <a:r>
              <a:rPr lang="en-GB" dirty="0"/>
              <a:t>Before sentencing</a:t>
            </a:r>
          </a:p>
          <a:p>
            <a:pPr lvl="1"/>
            <a:r>
              <a:rPr lang="en-GB" dirty="0"/>
              <a:t>Mental health disposals at criminal court</a:t>
            </a:r>
          </a:p>
          <a:p>
            <a:pPr lvl="1"/>
            <a:r>
              <a:rPr lang="en-GB" dirty="0"/>
              <a:t>Transfer from custody</a:t>
            </a:r>
          </a:p>
          <a:p>
            <a:pPr lvl="1">
              <a:buNone/>
            </a:pPr>
            <a:endParaRPr lang="en-GB" dirty="0"/>
          </a:p>
          <a:p>
            <a:r>
              <a:rPr lang="en-GB" dirty="0"/>
              <a:t>Case studies</a:t>
            </a:r>
          </a:p>
          <a:p>
            <a:endParaRPr lang="en-GB" dirty="0"/>
          </a:p>
        </p:txBody>
      </p:sp>
      <p:sp>
        <p:nvSpPr>
          <p:cNvPr id="3" name="Content Placeholder 2"/>
          <p:cNvSpPr>
            <a:spLocks noGrp="1"/>
          </p:cNvSpPr>
          <p:nvPr>
            <p:ph idx="4294967295"/>
          </p:nvPr>
        </p:nvSpPr>
        <p:spPr/>
        <p:txBody>
          <a:bodyPr/>
          <a:lstStyle/>
          <a:p>
            <a:pPr lvl="1"/>
            <a:endParaRPr lang="en-GB" dirty="0"/>
          </a:p>
          <a:p>
            <a:endParaRPr lang="en-GB" dirty="0"/>
          </a:p>
        </p:txBody>
      </p:sp>
    </p:spTree>
    <p:extLst>
      <p:ext uri="{BB962C8B-B14F-4D97-AF65-F5344CB8AC3E}">
        <p14:creationId xmlns:p14="http://schemas.microsoft.com/office/powerpoint/2010/main" val="3055610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ag.jpg"/>
          <p:cNvPicPr>
            <a:picLocks noChangeAspect="1"/>
          </p:cNvPicPr>
          <p:nvPr/>
        </p:nvPicPr>
        <p:blipFill>
          <a:blip r:embed="rId3" cstate="print"/>
          <a:stretch>
            <a:fillRect/>
          </a:stretch>
        </p:blipFill>
        <p:spPr>
          <a:xfrm>
            <a:off x="277009" y="0"/>
            <a:ext cx="8589981" cy="6858000"/>
          </a:xfrm>
          <a:prstGeom prst="rect">
            <a:avLst/>
          </a:prstGeom>
        </p:spPr>
      </p:pic>
    </p:spTree>
    <p:extLst>
      <p:ext uri="{BB962C8B-B14F-4D97-AF65-F5344CB8AC3E}">
        <p14:creationId xmlns:p14="http://schemas.microsoft.com/office/powerpoint/2010/main" val="2333534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are the criteria for detaining someone under the mental health act?</a:t>
            </a:r>
          </a:p>
        </p:txBody>
      </p:sp>
      <p:sp>
        <p:nvSpPr>
          <p:cNvPr id="3" name="Content Placeholder 2"/>
          <p:cNvSpPr>
            <a:spLocks noGrp="1"/>
          </p:cNvSpPr>
          <p:nvPr>
            <p:ph type="body" idx="1"/>
          </p:nvPr>
        </p:nvSpPr>
        <p:spPr/>
        <p:txBody>
          <a:bodyPr>
            <a:normAutofit/>
          </a:bodyPr>
          <a:lstStyle/>
          <a:p>
            <a:endParaRPr lang="en-GB" sz="4000" dirty="0"/>
          </a:p>
        </p:txBody>
      </p:sp>
    </p:spTree>
    <p:extLst>
      <p:ext uri="{BB962C8B-B14F-4D97-AF65-F5344CB8AC3E}">
        <p14:creationId xmlns:p14="http://schemas.microsoft.com/office/powerpoint/2010/main" val="1898661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Detention under MHA</a:t>
            </a:r>
          </a:p>
        </p:txBody>
      </p:sp>
      <p:sp>
        <p:nvSpPr>
          <p:cNvPr id="5" name="Text Placeholder 4"/>
          <p:cNvSpPr>
            <a:spLocks noGrp="1"/>
          </p:cNvSpPr>
          <p:nvPr>
            <p:ph type="body" sz="quarter" idx="13"/>
          </p:nvPr>
        </p:nvSpPr>
        <p:spPr/>
        <p:txBody>
          <a:bodyPr/>
          <a:lstStyle/>
          <a:p>
            <a:r>
              <a:rPr lang="en-GB" dirty="0"/>
              <a:t>Mental Disorder</a:t>
            </a:r>
          </a:p>
          <a:p>
            <a:endParaRPr lang="en-GB" dirty="0"/>
          </a:p>
          <a:p>
            <a:r>
              <a:rPr lang="en-GB" dirty="0"/>
              <a:t>Nature or Degree</a:t>
            </a:r>
          </a:p>
          <a:p>
            <a:endParaRPr lang="en-GB" dirty="0"/>
          </a:p>
          <a:p>
            <a:r>
              <a:rPr lang="en-GB" dirty="0"/>
              <a:t>Health, Safety or Protection of others</a:t>
            </a:r>
          </a:p>
          <a:p>
            <a:endParaRPr lang="en-GB" dirty="0"/>
          </a:p>
          <a:p>
            <a:r>
              <a:rPr lang="en-GB" dirty="0"/>
              <a:t>Appropriate treatment</a:t>
            </a:r>
          </a:p>
          <a:p>
            <a:endParaRPr lang="en-GB" dirty="0"/>
          </a:p>
        </p:txBody>
      </p:sp>
    </p:spTree>
    <p:extLst>
      <p:ext uri="{BB962C8B-B14F-4D97-AF65-F5344CB8AC3E}">
        <p14:creationId xmlns:p14="http://schemas.microsoft.com/office/powerpoint/2010/main" val="2650483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Part III MHA</a:t>
            </a:r>
          </a:p>
        </p:txBody>
      </p:sp>
      <p:sp>
        <p:nvSpPr>
          <p:cNvPr id="3" name="Content Placeholder 2"/>
          <p:cNvSpPr>
            <a:spLocks noGrp="1"/>
          </p:cNvSpPr>
          <p:nvPr>
            <p:ph type="body" sz="quarter" idx="13"/>
          </p:nvPr>
        </p:nvSpPr>
        <p:spPr/>
        <p:txBody>
          <a:bodyPr>
            <a:normAutofit fontScale="92500" lnSpcReduction="10000"/>
          </a:bodyPr>
          <a:lstStyle/>
          <a:p>
            <a:r>
              <a:rPr lang="en-GB" dirty="0"/>
              <a:t>Admissions by court order prior to sentencing</a:t>
            </a:r>
          </a:p>
          <a:p>
            <a:pPr lvl="1"/>
            <a:r>
              <a:rPr lang="en-GB" dirty="0"/>
              <a:t>Section 35</a:t>
            </a:r>
          </a:p>
          <a:p>
            <a:pPr lvl="1"/>
            <a:r>
              <a:rPr lang="en-GB" dirty="0"/>
              <a:t>Section 36</a:t>
            </a:r>
          </a:p>
          <a:p>
            <a:pPr lvl="1"/>
            <a:r>
              <a:rPr lang="en-GB" dirty="0"/>
              <a:t>Section 38</a:t>
            </a:r>
          </a:p>
          <a:p>
            <a:r>
              <a:rPr lang="en-GB" dirty="0"/>
              <a:t>MHA sentences available to criminal Courts</a:t>
            </a:r>
          </a:p>
          <a:p>
            <a:pPr lvl="1"/>
            <a:r>
              <a:rPr lang="en-GB" dirty="0"/>
              <a:t>Section 37</a:t>
            </a:r>
          </a:p>
          <a:p>
            <a:pPr lvl="1"/>
            <a:r>
              <a:rPr lang="en-GB" dirty="0"/>
              <a:t>Section 45a</a:t>
            </a:r>
          </a:p>
          <a:p>
            <a:r>
              <a:rPr lang="en-GB" dirty="0"/>
              <a:t>Transfer from custody</a:t>
            </a:r>
          </a:p>
          <a:p>
            <a:pPr lvl="1"/>
            <a:r>
              <a:rPr lang="en-GB" dirty="0"/>
              <a:t>Section 47</a:t>
            </a:r>
          </a:p>
          <a:p>
            <a:pPr lvl="1"/>
            <a:r>
              <a:rPr lang="en-GB" dirty="0"/>
              <a:t>Section 48</a:t>
            </a:r>
          </a:p>
        </p:txBody>
      </p:sp>
    </p:spTree>
    <p:extLst>
      <p:ext uri="{BB962C8B-B14F-4D97-AF65-F5344CB8AC3E}">
        <p14:creationId xmlns:p14="http://schemas.microsoft.com/office/powerpoint/2010/main" val="192640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Admissions by court order prior to sentencing</a:t>
            </a:r>
          </a:p>
        </p:txBody>
      </p:sp>
      <p:sp>
        <p:nvSpPr>
          <p:cNvPr id="7" name="Text Placeholder 6"/>
          <p:cNvSpPr>
            <a:spLocks noGrp="1"/>
          </p:cNvSpPr>
          <p:nvPr>
            <p:ph type="body" idx="1"/>
          </p:nvPr>
        </p:nvSpPr>
        <p:spPr/>
        <p:txBody>
          <a:bodyPr>
            <a:normAutofit/>
          </a:bodyPr>
          <a:lstStyle/>
          <a:p>
            <a:r>
              <a:rPr lang="en-GB" dirty="0"/>
              <a:t>Section 35</a:t>
            </a:r>
          </a:p>
          <a:p>
            <a:r>
              <a:rPr lang="en-GB" dirty="0"/>
              <a:t>Section 36</a:t>
            </a:r>
          </a:p>
          <a:p>
            <a:r>
              <a:rPr lang="en-GB" dirty="0"/>
              <a:t>Section 38</a:t>
            </a:r>
          </a:p>
        </p:txBody>
      </p:sp>
    </p:spTree>
    <p:extLst>
      <p:ext uri="{BB962C8B-B14F-4D97-AF65-F5344CB8AC3E}">
        <p14:creationId xmlns:p14="http://schemas.microsoft.com/office/powerpoint/2010/main" val="1967383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35</a:t>
            </a:r>
          </a:p>
        </p:txBody>
      </p:sp>
      <p:sp>
        <p:nvSpPr>
          <p:cNvPr id="3" name="Content Placeholder 2"/>
          <p:cNvSpPr>
            <a:spLocks noGrp="1"/>
          </p:cNvSpPr>
          <p:nvPr>
            <p:ph type="body" sz="quarter" idx="13"/>
          </p:nvPr>
        </p:nvSpPr>
        <p:spPr/>
        <p:txBody>
          <a:bodyPr>
            <a:normAutofit fontScale="92500" lnSpcReduction="20000"/>
          </a:bodyPr>
          <a:lstStyle/>
          <a:p>
            <a:r>
              <a:rPr lang="en-GB" b="1" dirty="0"/>
              <a:t>Remand to hospital for report</a:t>
            </a:r>
          </a:p>
          <a:p>
            <a:pPr lvl="1">
              <a:spcAft>
                <a:spcPts val="600"/>
              </a:spcAft>
            </a:pPr>
            <a:r>
              <a:rPr lang="en-GB" dirty="0"/>
              <a:t>Convicted of (pre-sentence) or awaiting trial for an offence punishable with imprisonment*</a:t>
            </a:r>
          </a:p>
          <a:p>
            <a:pPr lvl="1">
              <a:spcAft>
                <a:spcPts val="600"/>
              </a:spcAft>
            </a:pPr>
            <a:r>
              <a:rPr lang="en-GB" dirty="0"/>
              <a:t>One s12(2) approved RMP</a:t>
            </a:r>
          </a:p>
          <a:p>
            <a:pPr lvl="1">
              <a:spcAft>
                <a:spcPts val="600"/>
              </a:spcAft>
            </a:pPr>
            <a:r>
              <a:rPr lang="en-GB" dirty="0"/>
              <a:t>Reason to suspect accused is suffering from MD</a:t>
            </a:r>
          </a:p>
          <a:p>
            <a:pPr lvl="1">
              <a:spcAft>
                <a:spcPts val="600"/>
              </a:spcAft>
            </a:pPr>
            <a:r>
              <a:rPr lang="en-GB" dirty="0"/>
              <a:t>‘Impracticable for report..to be made..on bail’</a:t>
            </a:r>
          </a:p>
          <a:p>
            <a:pPr lvl="1">
              <a:spcAft>
                <a:spcPts val="600"/>
              </a:spcAft>
            </a:pPr>
            <a:r>
              <a:rPr lang="en-GB" dirty="0"/>
              <a:t>Bed available within 7 days</a:t>
            </a:r>
          </a:p>
          <a:p>
            <a:pPr lvl="1">
              <a:spcAft>
                <a:spcPts val="600"/>
              </a:spcAft>
            </a:pPr>
            <a:r>
              <a:rPr lang="en-GB" dirty="0"/>
              <a:t>Duration up to 28 days, renewable to 12 weeks</a:t>
            </a:r>
          </a:p>
          <a:p>
            <a:pPr lvl="1">
              <a:spcAft>
                <a:spcPts val="600"/>
              </a:spcAft>
            </a:pPr>
            <a:r>
              <a:rPr lang="en-GB" dirty="0"/>
              <a:t>No power to treat compulsorily</a:t>
            </a:r>
          </a:p>
        </p:txBody>
      </p:sp>
      <p:sp>
        <p:nvSpPr>
          <p:cNvPr id="4" name="TextBox 3"/>
          <p:cNvSpPr txBox="1"/>
          <p:nvPr/>
        </p:nvSpPr>
        <p:spPr>
          <a:xfrm>
            <a:off x="467544" y="6381328"/>
            <a:ext cx="8280920" cy="646331"/>
          </a:xfrm>
          <a:prstGeom prst="rect">
            <a:avLst/>
          </a:prstGeom>
          <a:noFill/>
        </p:spPr>
        <p:txBody>
          <a:bodyPr wrap="square" rtlCol="0">
            <a:spAutoFit/>
          </a:bodyPr>
          <a:lstStyle/>
          <a:p>
            <a:r>
              <a:rPr lang="en-GB" dirty="0"/>
              <a:t>*Not where sentence is fixed by law (i.e. mandatory life sentence for murder)</a:t>
            </a:r>
          </a:p>
          <a:p>
            <a:endParaRPr lang="en-GB" dirty="0"/>
          </a:p>
        </p:txBody>
      </p:sp>
    </p:spTree>
    <p:extLst>
      <p:ext uri="{BB962C8B-B14F-4D97-AF65-F5344CB8AC3E}">
        <p14:creationId xmlns:p14="http://schemas.microsoft.com/office/powerpoint/2010/main" val="1502498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36</a:t>
            </a:r>
          </a:p>
        </p:txBody>
      </p:sp>
      <p:sp>
        <p:nvSpPr>
          <p:cNvPr id="4" name="Text Placeholder 3"/>
          <p:cNvSpPr>
            <a:spLocks noGrp="1"/>
          </p:cNvSpPr>
          <p:nvPr>
            <p:ph type="body" sz="quarter" idx="13"/>
          </p:nvPr>
        </p:nvSpPr>
        <p:spPr/>
        <p:txBody>
          <a:bodyPr/>
          <a:lstStyle/>
          <a:p>
            <a:r>
              <a:rPr lang="en-GB" b="1" dirty="0"/>
              <a:t>Remand to hospital for treatment</a:t>
            </a:r>
          </a:p>
          <a:p>
            <a:pPr lvl="1">
              <a:spcAft>
                <a:spcPts val="600"/>
              </a:spcAft>
            </a:pPr>
            <a:r>
              <a:rPr lang="en-GB" dirty="0"/>
              <a:t>Awaiting trial or sentencing for </a:t>
            </a:r>
            <a:r>
              <a:rPr lang="en-GB" dirty="0" err="1"/>
              <a:t>imprisonable</a:t>
            </a:r>
            <a:r>
              <a:rPr lang="en-GB" dirty="0"/>
              <a:t> offence*</a:t>
            </a:r>
          </a:p>
          <a:p>
            <a:pPr lvl="1">
              <a:spcAft>
                <a:spcPts val="600"/>
              </a:spcAft>
            </a:pPr>
            <a:r>
              <a:rPr lang="en-GB" dirty="0"/>
              <a:t>2 </a:t>
            </a:r>
            <a:r>
              <a:rPr lang="en-GB" dirty="0" err="1"/>
              <a:t>RMPs</a:t>
            </a:r>
            <a:r>
              <a:rPr lang="en-GB" dirty="0"/>
              <a:t> (one s12(2) approved)</a:t>
            </a:r>
          </a:p>
          <a:p>
            <a:pPr lvl="1">
              <a:spcAft>
                <a:spcPts val="600"/>
              </a:spcAft>
            </a:pPr>
            <a:r>
              <a:rPr lang="en-GB" dirty="0"/>
              <a:t>MD of nature &amp; degree, appropriate treatment</a:t>
            </a:r>
          </a:p>
          <a:p>
            <a:pPr lvl="1">
              <a:spcAft>
                <a:spcPts val="600"/>
              </a:spcAft>
            </a:pPr>
            <a:r>
              <a:rPr lang="en-GB" dirty="0"/>
              <a:t>Bed available within 7 days</a:t>
            </a:r>
          </a:p>
          <a:p>
            <a:pPr lvl="1">
              <a:spcAft>
                <a:spcPts val="600"/>
              </a:spcAft>
            </a:pPr>
            <a:r>
              <a:rPr lang="en-GB" dirty="0"/>
              <a:t>Duration 28 days, renewable up to 12 weeks</a:t>
            </a:r>
          </a:p>
          <a:p>
            <a:pPr lvl="1">
              <a:spcAft>
                <a:spcPts val="600"/>
              </a:spcAft>
            </a:pPr>
            <a:r>
              <a:rPr lang="en-GB" dirty="0"/>
              <a:t>Subject to compulsory treatment provisions</a:t>
            </a:r>
          </a:p>
          <a:p>
            <a:endParaRPr lang="en-GB" dirty="0"/>
          </a:p>
        </p:txBody>
      </p:sp>
      <p:sp>
        <p:nvSpPr>
          <p:cNvPr id="3" name="Content Placeholder 2"/>
          <p:cNvSpPr>
            <a:spLocks noGrp="1"/>
          </p:cNvSpPr>
          <p:nvPr>
            <p:ph sz="quarter" idx="4294967295"/>
          </p:nvPr>
        </p:nvSpPr>
        <p:spPr/>
        <p:txBody>
          <a:bodyPr/>
          <a:lstStyle/>
          <a:p>
            <a:endParaRPr lang="en-GB" dirty="0"/>
          </a:p>
        </p:txBody>
      </p:sp>
    </p:spTree>
    <p:extLst>
      <p:ext uri="{BB962C8B-B14F-4D97-AF65-F5344CB8AC3E}">
        <p14:creationId xmlns:p14="http://schemas.microsoft.com/office/powerpoint/2010/main" val="759343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38</a:t>
            </a:r>
          </a:p>
        </p:txBody>
      </p:sp>
      <p:sp>
        <p:nvSpPr>
          <p:cNvPr id="3" name="Content Placeholder 2"/>
          <p:cNvSpPr>
            <a:spLocks noGrp="1"/>
          </p:cNvSpPr>
          <p:nvPr>
            <p:ph sz="quarter" idx="4294967295"/>
          </p:nvPr>
        </p:nvSpPr>
        <p:spPr>
          <a:xfrm>
            <a:off x="0" y="1600200"/>
            <a:ext cx="8229600" cy="4924425"/>
          </a:xfrm>
        </p:spPr>
        <p:txBody>
          <a:bodyPr>
            <a:normAutofit fontScale="92500" lnSpcReduction="20000"/>
          </a:bodyPr>
          <a:lstStyle/>
          <a:p>
            <a:r>
              <a:rPr lang="en-GB" b="1" dirty="0"/>
              <a:t>Interim Hospital Order</a:t>
            </a:r>
          </a:p>
          <a:p>
            <a:pPr lvl="1">
              <a:spcAft>
                <a:spcPts val="600"/>
              </a:spcAft>
            </a:pPr>
            <a:r>
              <a:rPr lang="en-GB" dirty="0"/>
              <a:t>Convicted of imprisonable* offence, but not sentenced</a:t>
            </a:r>
          </a:p>
          <a:p>
            <a:pPr lvl="1">
              <a:spcAft>
                <a:spcPts val="600"/>
              </a:spcAft>
            </a:pPr>
            <a:r>
              <a:rPr lang="en-GB" dirty="0"/>
              <a:t>2 RMPs (one s12(2) approved) – 1 is employed in the admitting hospital</a:t>
            </a:r>
          </a:p>
          <a:p>
            <a:pPr lvl="1">
              <a:spcAft>
                <a:spcPts val="600"/>
              </a:spcAft>
            </a:pPr>
            <a:r>
              <a:rPr lang="en-GB" dirty="0"/>
              <a:t>“offender suffering from MD…suspect it may be appropriate for a hospital order to be made”</a:t>
            </a:r>
          </a:p>
          <a:p>
            <a:pPr lvl="1">
              <a:spcAft>
                <a:spcPts val="600"/>
              </a:spcAft>
            </a:pPr>
            <a:r>
              <a:rPr lang="en-GB" dirty="0"/>
              <a:t>Bed available in 28 days</a:t>
            </a:r>
          </a:p>
          <a:p>
            <a:pPr lvl="1">
              <a:spcAft>
                <a:spcPts val="600"/>
              </a:spcAft>
            </a:pPr>
            <a:r>
              <a:rPr lang="en-GB" dirty="0"/>
              <a:t>Duration 12 weeks, renewable in 28-day periods up to 1 year</a:t>
            </a:r>
          </a:p>
          <a:p>
            <a:pPr lvl="1">
              <a:spcAft>
                <a:spcPts val="600"/>
              </a:spcAft>
            </a:pPr>
            <a:r>
              <a:rPr lang="en-GB" dirty="0"/>
              <a:t>Subject to consent to treatment</a:t>
            </a:r>
          </a:p>
          <a:p>
            <a:pPr lvl="1"/>
            <a:endParaRPr lang="en-GB" dirty="0"/>
          </a:p>
        </p:txBody>
      </p:sp>
    </p:spTree>
    <p:extLst>
      <p:ext uri="{BB962C8B-B14F-4D97-AF65-F5344CB8AC3E}">
        <p14:creationId xmlns:p14="http://schemas.microsoft.com/office/powerpoint/2010/main" val="219044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r>
              <a:rPr lang="en-GB" altLang="en-US" dirty="0"/>
              <a:t>What is Risk?</a:t>
            </a:r>
          </a:p>
        </p:txBody>
      </p:sp>
      <p:sp>
        <p:nvSpPr>
          <p:cNvPr id="30724" name="Rectangle 4"/>
          <p:cNvSpPr>
            <a:spLocks noGrp="1" noChangeArrowheads="1"/>
          </p:cNvSpPr>
          <p:nvPr>
            <p:ph type="body" sz="quarter" idx="13"/>
          </p:nvPr>
        </p:nvSpPr>
        <p:spPr>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a:lnSpc>
                <a:spcPct val="90000"/>
              </a:lnSpc>
            </a:pPr>
            <a:r>
              <a:rPr lang="en-GB" altLang="en-US" dirty="0"/>
              <a:t>A statistical term</a:t>
            </a:r>
          </a:p>
          <a:p>
            <a:pPr>
              <a:lnSpc>
                <a:spcPct val="90000"/>
              </a:lnSpc>
            </a:pPr>
            <a:endParaRPr lang="en-GB" altLang="en-US" dirty="0"/>
          </a:p>
          <a:p>
            <a:pPr>
              <a:lnSpc>
                <a:spcPct val="90000"/>
              </a:lnSpc>
            </a:pPr>
            <a:r>
              <a:rPr lang="en-GB" altLang="en-US" dirty="0"/>
              <a:t>Relates to a generally negative term</a:t>
            </a:r>
          </a:p>
          <a:p>
            <a:pPr>
              <a:lnSpc>
                <a:spcPct val="90000"/>
              </a:lnSpc>
            </a:pPr>
            <a:endParaRPr lang="en-GB" altLang="en-US" dirty="0"/>
          </a:p>
          <a:p>
            <a:pPr>
              <a:lnSpc>
                <a:spcPct val="90000"/>
              </a:lnSpc>
            </a:pPr>
            <a:r>
              <a:rPr lang="en-GB" altLang="en-US" dirty="0"/>
              <a:t>Differs from vulnerability in that it says nothing about causality but is based on factors which suggest an increase in probability of occurrence.</a:t>
            </a:r>
          </a:p>
          <a:p>
            <a:pPr>
              <a:lnSpc>
                <a:spcPct val="90000"/>
              </a:lnSpc>
            </a:pPr>
            <a:endParaRPr lang="en-GB" altLang="en-US" dirty="0"/>
          </a:p>
          <a:p>
            <a:pPr>
              <a:lnSpc>
                <a:spcPct val="90000"/>
              </a:lnSpc>
            </a:pPr>
            <a:r>
              <a:rPr lang="en-GB" altLang="en-US" dirty="0"/>
              <a:t>Says nothing about mechanism that bring about event/state.</a:t>
            </a:r>
          </a:p>
        </p:txBody>
      </p:sp>
    </p:spTree>
    <p:extLst>
      <p:ext uri="{BB962C8B-B14F-4D97-AF65-F5344CB8AC3E}">
        <p14:creationId xmlns:p14="http://schemas.microsoft.com/office/powerpoint/2010/main" val="11398102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For ss35, 36 &amp; 38</a:t>
            </a:r>
          </a:p>
        </p:txBody>
      </p:sp>
      <p:sp>
        <p:nvSpPr>
          <p:cNvPr id="4" name="Text Placeholder 3"/>
          <p:cNvSpPr>
            <a:spLocks noGrp="1"/>
          </p:cNvSpPr>
          <p:nvPr>
            <p:ph type="body" sz="quarter" idx="13"/>
          </p:nvPr>
        </p:nvSpPr>
        <p:spPr/>
        <p:txBody>
          <a:bodyPr/>
          <a:lstStyle/>
          <a:p>
            <a:r>
              <a:rPr lang="en-GB" dirty="0"/>
              <a:t>Not required to attend Court for renewal hearings</a:t>
            </a:r>
          </a:p>
          <a:p>
            <a:endParaRPr lang="en-GB" dirty="0"/>
          </a:p>
          <a:p>
            <a:r>
              <a:rPr lang="en-GB" dirty="0"/>
              <a:t>Court may direct the person is taken to a place of custody, pending admission</a:t>
            </a:r>
          </a:p>
          <a:p>
            <a:endParaRPr lang="en-GB" dirty="0"/>
          </a:p>
        </p:txBody>
      </p:sp>
      <p:sp>
        <p:nvSpPr>
          <p:cNvPr id="3" name="Content Placeholder 2"/>
          <p:cNvSpPr>
            <a:spLocks noGrp="1"/>
          </p:cNvSpPr>
          <p:nvPr>
            <p:ph sz="quarter" idx="4294967295"/>
          </p:nvPr>
        </p:nvSpPr>
        <p:spPr/>
        <p:txBody>
          <a:bodyPr/>
          <a:lstStyle/>
          <a:p>
            <a:endParaRPr lang="en-GB" dirty="0"/>
          </a:p>
        </p:txBody>
      </p:sp>
    </p:spTree>
    <p:extLst>
      <p:ext uri="{BB962C8B-B14F-4D97-AF65-F5344CB8AC3E}">
        <p14:creationId xmlns:p14="http://schemas.microsoft.com/office/powerpoint/2010/main" val="541139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MHA sentences available to criminal courts</a:t>
            </a:r>
          </a:p>
        </p:txBody>
      </p:sp>
      <p:sp>
        <p:nvSpPr>
          <p:cNvPr id="5" name="Text Placeholder 4"/>
          <p:cNvSpPr>
            <a:spLocks noGrp="1"/>
          </p:cNvSpPr>
          <p:nvPr>
            <p:ph type="body" idx="1"/>
          </p:nvPr>
        </p:nvSpPr>
        <p:spPr/>
        <p:txBody>
          <a:bodyPr>
            <a:normAutofit/>
          </a:bodyPr>
          <a:lstStyle/>
          <a:p>
            <a:r>
              <a:rPr lang="en-GB" dirty="0"/>
              <a:t>Section 37</a:t>
            </a:r>
          </a:p>
          <a:p>
            <a:r>
              <a:rPr lang="en-GB" dirty="0"/>
              <a:t>(Section 41)</a:t>
            </a:r>
          </a:p>
          <a:p>
            <a:r>
              <a:rPr lang="en-GB" dirty="0"/>
              <a:t>Section 45a</a:t>
            </a:r>
          </a:p>
        </p:txBody>
      </p:sp>
    </p:spTree>
    <p:extLst>
      <p:ext uri="{BB962C8B-B14F-4D97-AF65-F5344CB8AC3E}">
        <p14:creationId xmlns:p14="http://schemas.microsoft.com/office/powerpoint/2010/main" val="2343835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Section 37</a:t>
            </a:r>
          </a:p>
        </p:txBody>
      </p:sp>
      <p:sp>
        <p:nvSpPr>
          <p:cNvPr id="2" name="Text Placeholder 1"/>
          <p:cNvSpPr>
            <a:spLocks noGrp="1"/>
          </p:cNvSpPr>
          <p:nvPr>
            <p:ph type="body" sz="quarter" idx="13"/>
          </p:nvPr>
        </p:nvSpPr>
        <p:spPr/>
        <p:txBody>
          <a:bodyPr/>
          <a:lstStyle/>
          <a:p>
            <a:r>
              <a:rPr lang="en-GB" b="1" dirty="0"/>
              <a:t>Hospital Order</a:t>
            </a:r>
          </a:p>
          <a:p>
            <a:pPr lvl="1"/>
            <a:r>
              <a:rPr lang="en-GB" dirty="0"/>
              <a:t>Convicted of </a:t>
            </a:r>
            <a:r>
              <a:rPr lang="en-GB" dirty="0" err="1"/>
              <a:t>imprisonable</a:t>
            </a:r>
            <a:r>
              <a:rPr lang="en-GB" dirty="0"/>
              <a:t>* offence</a:t>
            </a:r>
          </a:p>
          <a:p>
            <a:pPr lvl="1"/>
            <a:endParaRPr lang="en-GB" dirty="0"/>
          </a:p>
          <a:p>
            <a:pPr lvl="1"/>
            <a:r>
              <a:rPr lang="en-GB" dirty="0"/>
              <a:t>(Magistrates’ Court may make s37 without convicting person, if satisfied he ‘did the act or made the omission charged)</a:t>
            </a:r>
          </a:p>
          <a:p>
            <a:pPr lvl="1"/>
            <a:endParaRPr lang="en-GB" dirty="0"/>
          </a:p>
          <a:p>
            <a:pPr lvl="1"/>
            <a:r>
              <a:rPr lang="en-GB" dirty="0"/>
              <a:t>2 </a:t>
            </a:r>
            <a:r>
              <a:rPr lang="en-GB" dirty="0" err="1"/>
              <a:t>RMPs</a:t>
            </a:r>
            <a:r>
              <a:rPr lang="en-GB" dirty="0"/>
              <a:t> (one s12(2) approved)</a:t>
            </a:r>
          </a:p>
          <a:p>
            <a:pPr lvl="1"/>
            <a:endParaRPr lang="en-GB" dirty="0"/>
          </a:p>
          <a:p>
            <a:pPr lvl="1"/>
            <a:r>
              <a:rPr lang="en-GB" dirty="0"/>
              <a:t>MD of nature or degree, appropriate treatment</a:t>
            </a:r>
          </a:p>
          <a:p>
            <a:endParaRPr lang="en-GB" dirty="0"/>
          </a:p>
        </p:txBody>
      </p:sp>
      <p:sp>
        <p:nvSpPr>
          <p:cNvPr id="5" name="Content Placeholder 4"/>
          <p:cNvSpPr>
            <a:spLocks noGrp="1"/>
          </p:cNvSpPr>
          <p:nvPr>
            <p:ph sz="quarter" idx="4294967295"/>
          </p:nvPr>
        </p:nvSpPr>
        <p:spPr/>
        <p:txBody>
          <a:bodyPr/>
          <a:lstStyle/>
          <a:p>
            <a:endParaRPr lang="en-GB" dirty="0"/>
          </a:p>
        </p:txBody>
      </p:sp>
    </p:spTree>
    <p:extLst>
      <p:ext uri="{BB962C8B-B14F-4D97-AF65-F5344CB8AC3E}">
        <p14:creationId xmlns:p14="http://schemas.microsoft.com/office/powerpoint/2010/main" val="24550289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37</a:t>
            </a:r>
          </a:p>
        </p:txBody>
      </p:sp>
      <p:sp>
        <p:nvSpPr>
          <p:cNvPr id="4" name="Text Placeholder 3"/>
          <p:cNvSpPr>
            <a:spLocks noGrp="1"/>
          </p:cNvSpPr>
          <p:nvPr>
            <p:ph type="body" sz="quarter" idx="13"/>
          </p:nvPr>
        </p:nvSpPr>
        <p:spPr/>
        <p:txBody>
          <a:bodyPr/>
          <a:lstStyle/>
          <a:p>
            <a:r>
              <a:rPr lang="en-GB" dirty="0"/>
              <a:t>Court </a:t>
            </a:r>
            <a:r>
              <a:rPr lang="en-GB" i="1" dirty="0"/>
              <a:t>“is of the opinion having regard to all the circumstances including the nature of the offence and the character and antecedents of the offender…that the most suitable method of disposing of the case”</a:t>
            </a:r>
            <a:r>
              <a:rPr lang="en-GB" dirty="0"/>
              <a:t> is a hospital order</a:t>
            </a:r>
          </a:p>
          <a:p>
            <a:endParaRPr lang="en-GB" dirty="0"/>
          </a:p>
          <a:p>
            <a:r>
              <a:rPr lang="en-GB" dirty="0"/>
              <a:t>Bed available within 28 days</a:t>
            </a:r>
          </a:p>
          <a:p>
            <a:r>
              <a:rPr lang="en-GB" dirty="0"/>
              <a:t>Duration 6 months initially, then annually</a:t>
            </a:r>
          </a:p>
          <a:p>
            <a:endParaRPr lang="en-GB" dirty="0"/>
          </a:p>
        </p:txBody>
      </p:sp>
      <p:sp>
        <p:nvSpPr>
          <p:cNvPr id="3" name="Content Placeholder 2"/>
          <p:cNvSpPr>
            <a:spLocks noGrp="1"/>
          </p:cNvSpPr>
          <p:nvPr>
            <p:ph sz="quarter" idx="4294967295"/>
          </p:nvPr>
        </p:nvSpPr>
        <p:spPr/>
        <p:txBody>
          <a:bodyPr>
            <a:normAutofit fontScale="25000" lnSpcReduction="20000"/>
          </a:bodyPr>
          <a:lstStyle/>
          <a:p>
            <a:endParaRPr lang="en-GB" dirty="0"/>
          </a:p>
        </p:txBody>
      </p:sp>
    </p:spTree>
    <p:extLst>
      <p:ext uri="{BB962C8B-B14F-4D97-AF65-F5344CB8AC3E}">
        <p14:creationId xmlns:p14="http://schemas.microsoft.com/office/powerpoint/2010/main" val="1630574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41</a:t>
            </a:r>
          </a:p>
        </p:txBody>
      </p:sp>
      <p:sp>
        <p:nvSpPr>
          <p:cNvPr id="4" name="Text Placeholder 3"/>
          <p:cNvSpPr>
            <a:spLocks noGrp="1"/>
          </p:cNvSpPr>
          <p:nvPr>
            <p:ph type="body" sz="quarter" idx="13"/>
          </p:nvPr>
        </p:nvSpPr>
        <p:spPr/>
        <p:txBody>
          <a:bodyPr/>
          <a:lstStyle/>
          <a:p>
            <a:r>
              <a:rPr lang="en-GB" b="1" dirty="0"/>
              <a:t>Restriction order</a:t>
            </a:r>
          </a:p>
          <a:p>
            <a:pPr lvl="1"/>
            <a:r>
              <a:rPr lang="en-GB" dirty="0"/>
              <a:t>Crown court may add RO to hospital order</a:t>
            </a:r>
          </a:p>
          <a:p>
            <a:pPr lvl="2"/>
            <a:r>
              <a:rPr lang="en-GB" dirty="0"/>
              <a:t>Magistrates’ Court may not make s41 order – would commit case to Crown Court</a:t>
            </a:r>
          </a:p>
          <a:p>
            <a:pPr lvl="1"/>
            <a:endParaRPr lang="en-GB" dirty="0"/>
          </a:p>
          <a:p>
            <a:pPr lvl="1"/>
            <a:r>
              <a:rPr lang="en-GB" dirty="0"/>
              <a:t>Necessary for the </a:t>
            </a:r>
            <a:r>
              <a:rPr lang="en-GB" i="1" dirty="0"/>
              <a:t>“protection of the public from serious harm”</a:t>
            </a:r>
            <a:endParaRPr lang="en-GB" dirty="0"/>
          </a:p>
          <a:p>
            <a:pPr lvl="1"/>
            <a:endParaRPr lang="en-GB" dirty="0"/>
          </a:p>
          <a:p>
            <a:pPr lvl="1"/>
            <a:r>
              <a:rPr lang="en-GB" dirty="0"/>
              <a:t>Oral evidence from one of the </a:t>
            </a:r>
            <a:r>
              <a:rPr lang="en-GB" dirty="0" err="1"/>
              <a:t>RMPs</a:t>
            </a:r>
            <a:r>
              <a:rPr lang="en-GB" dirty="0"/>
              <a:t>, who recommended hospital order</a:t>
            </a:r>
          </a:p>
          <a:p>
            <a:endParaRPr lang="en-GB" dirty="0"/>
          </a:p>
        </p:txBody>
      </p:sp>
      <p:sp>
        <p:nvSpPr>
          <p:cNvPr id="3" name="Content Placeholder 2"/>
          <p:cNvSpPr>
            <a:spLocks noGrp="1"/>
          </p:cNvSpPr>
          <p:nvPr>
            <p:ph sz="quarter" idx="4294967295"/>
          </p:nvPr>
        </p:nvSpPr>
        <p:spPr/>
        <p:txBody>
          <a:bodyPr/>
          <a:lstStyle/>
          <a:p>
            <a:endParaRPr lang="en-GB" dirty="0"/>
          </a:p>
        </p:txBody>
      </p:sp>
    </p:spTree>
    <p:extLst>
      <p:ext uri="{BB962C8B-B14F-4D97-AF65-F5344CB8AC3E}">
        <p14:creationId xmlns:p14="http://schemas.microsoft.com/office/powerpoint/2010/main" val="3934409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41</a:t>
            </a:r>
          </a:p>
        </p:txBody>
      </p:sp>
      <p:sp>
        <p:nvSpPr>
          <p:cNvPr id="4" name="Text Placeholder 3"/>
          <p:cNvSpPr>
            <a:spLocks noGrp="1"/>
          </p:cNvSpPr>
          <p:nvPr>
            <p:ph type="body" sz="quarter" idx="13"/>
          </p:nvPr>
        </p:nvSpPr>
        <p:spPr/>
        <p:txBody>
          <a:bodyPr/>
          <a:lstStyle/>
          <a:p>
            <a:r>
              <a:rPr lang="en-GB" dirty="0"/>
              <a:t>Decision is made with regard to</a:t>
            </a:r>
          </a:p>
          <a:p>
            <a:pPr lvl="1"/>
            <a:r>
              <a:rPr lang="en-GB" dirty="0"/>
              <a:t>Nature of offence</a:t>
            </a:r>
          </a:p>
          <a:p>
            <a:pPr lvl="1"/>
            <a:r>
              <a:rPr lang="en-GB" dirty="0"/>
              <a:t>Antecedents of the offender</a:t>
            </a:r>
          </a:p>
          <a:p>
            <a:pPr lvl="1"/>
            <a:r>
              <a:rPr lang="en-GB" dirty="0"/>
              <a:t>Risk of committing further offences if set at large</a:t>
            </a:r>
          </a:p>
          <a:p>
            <a:pPr lvl="2"/>
            <a:r>
              <a:rPr lang="en-GB" dirty="0"/>
              <a:t>Risk the public will suffer serious harm (must be serious)</a:t>
            </a:r>
          </a:p>
          <a:p>
            <a:pPr>
              <a:buNone/>
            </a:pPr>
            <a:endParaRPr lang="en-GB" dirty="0"/>
          </a:p>
          <a:p>
            <a:endParaRPr lang="en-GB" dirty="0"/>
          </a:p>
        </p:txBody>
      </p:sp>
      <p:sp>
        <p:nvSpPr>
          <p:cNvPr id="3" name="Content Placeholder 2"/>
          <p:cNvSpPr>
            <a:spLocks noGrp="1"/>
          </p:cNvSpPr>
          <p:nvPr>
            <p:ph sz="quarter" idx="4294967295"/>
          </p:nvPr>
        </p:nvSpPr>
        <p:spPr/>
        <p:txBody>
          <a:bodyPr/>
          <a:lstStyle/>
          <a:p>
            <a:pPr>
              <a:buNone/>
            </a:pPr>
            <a:endParaRPr lang="en-GB" dirty="0"/>
          </a:p>
        </p:txBody>
      </p:sp>
    </p:spTree>
    <p:extLst>
      <p:ext uri="{BB962C8B-B14F-4D97-AF65-F5344CB8AC3E}">
        <p14:creationId xmlns:p14="http://schemas.microsoft.com/office/powerpoint/2010/main" val="25267659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41</a:t>
            </a:r>
          </a:p>
        </p:txBody>
      </p:sp>
      <p:sp>
        <p:nvSpPr>
          <p:cNvPr id="4" name="Text Placeholder 3"/>
          <p:cNvSpPr>
            <a:spLocks noGrp="1"/>
          </p:cNvSpPr>
          <p:nvPr>
            <p:ph type="body" sz="quarter" idx="13"/>
          </p:nvPr>
        </p:nvSpPr>
        <p:spPr/>
        <p:txBody>
          <a:bodyPr/>
          <a:lstStyle/>
          <a:p>
            <a:r>
              <a:rPr lang="en-GB" dirty="0"/>
              <a:t>Effects</a:t>
            </a:r>
          </a:p>
          <a:p>
            <a:pPr lvl="1"/>
            <a:r>
              <a:rPr lang="en-GB" dirty="0"/>
              <a:t>No procedures for </a:t>
            </a:r>
            <a:r>
              <a:rPr lang="en-GB" dirty="0" err="1"/>
              <a:t>SCT</a:t>
            </a:r>
            <a:endParaRPr lang="en-GB" dirty="0"/>
          </a:p>
          <a:p>
            <a:pPr lvl="1"/>
            <a:r>
              <a:rPr lang="en-GB" dirty="0"/>
              <a:t>No nearest relative powers</a:t>
            </a:r>
          </a:p>
          <a:p>
            <a:pPr lvl="1"/>
            <a:r>
              <a:rPr lang="en-GB" dirty="0"/>
              <a:t>Secretary of State must grant consent for</a:t>
            </a:r>
          </a:p>
          <a:p>
            <a:pPr lvl="2"/>
            <a:r>
              <a:rPr lang="en-GB" dirty="0"/>
              <a:t>Leave of absence</a:t>
            </a:r>
          </a:p>
          <a:p>
            <a:pPr lvl="2"/>
            <a:r>
              <a:rPr lang="en-GB" dirty="0"/>
              <a:t>Transfer </a:t>
            </a:r>
          </a:p>
          <a:p>
            <a:pPr lvl="2"/>
            <a:r>
              <a:rPr lang="en-GB" dirty="0"/>
              <a:t>Discharge</a:t>
            </a:r>
          </a:p>
          <a:p>
            <a:pPr lvl="1"/>
            <a:r>
              <a:rPr lang="en-GB" dirty="0"/>
              <a:t>Annual reports to Sec of State</a:t>
            </a:r>
          </a:p>
        </p:txBody>
      </p:sp>
      <p:sp>
        <p:nvSpPr>
          <p:cNvPr id="3" name="Content Placeholder 2"/>
          <p:cNvSpPr>
            <a:spLocks noGrp="1"/>
          </p:cNvSpPr>
          <p:nvPr>
            <p:ph sz="quarter" idx="4294967295"/>
          </p:nvPr>
        </p:nvSpPr>
        <p:spPr/>
        <p:txBody>
          <a:bodyPr/>
          <a:lstStyle/>
          <a:p>
            <a:endParaRPr lang="en-GB" dirty="0"/>
          </a:p>
        </p:txBody>
      </p:sp>
    </p:spTree>
    <p:extLst>
      <p:ext uri="{BB962C8B-B14F-4D97-AF65-F5344CB8AC3E}">
        <p14:creationId xmlns:p14="http://schemas.microsoft.com/office/powerpoint/2010/main" val="23228986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45a</a:t>
            </a:r>
          </a:p>
        </p:txBody>
      </p:sp>
      <p:sp>
        <p:nvSpPr>
          <p:cNvPr id="4" name="Text Placeholder 3"/>
          <p:cNvSpPr>
            <a:spLocks noGrp="1"/>
          </p:cNvSpPr>
          <p:nvPr>
            <p:ph type="body" sz="quarter" idx="13"/>
          </p:nvPr>
        </p:nvSpPr>
        <p:spPr/>
        <p:txBody>
          <a:bodyPr/>
          <a:lstStyle/>
          <a:p>
            <a:r>
              <a:rPr lang="en-GB" b="1" dirty="0"/>
              <a:t>Hospital direction and limitation direction</a:t>
            </a:r>
          </a:p>
          <a:p>
            <a:pPr lvl="1">
              <a:spcAft>
                <a:spcPts val="600"/>
              </a:spcAft>
            </a:pPr>
            <a:r>
              <a:rPr lang="en-GB" dirty="0"/>
              <a:t>Convicted of an </a:t>
            </a:r>
            <a:r>
              <a:rPr lang="en-GB" dirty="0" err="1"/>
              <a:t>imprisonable</a:t>
            </a:r>
            <a:r>
              <a:rPr lang="en-GB" dirty="0"/>
              <a:t>* offence</a:t>
            </a:r>
          </a:p>
          <a:p>
            <a:pPr lvl="1">
              <a:spcAft>
                <a:spcPts val="600"/>
              </a:spcAft>
            </a:pPr>
            <a:r>
              <a:rPr lang="en-GB" dirty="0"/>
              <a:t>2 </a:t>
            </a:r>
            <a:r>
              <a:rPr lang="en-GB" dirty="0" err="1"/>
              <a:t>RMPs</a:t>
            </a:r>
            <a:r>
              <a:rPr lang="en-GB" dirty="0"/>
              <a:t> (one s12(2) approved) – one must give oral evidence</a:t>
            </a:r>
          </a:p>
          <a:p>
            <a:pPr lvl="1">
              <a:spcAft>
                <a:spcPts val="600"/>
              </a:spcAft>
            </a:pPr>
            <a:r>
              <a:rPr lang="en-GB" dirty="0"/>
              <a:t>MD of nature / degree, appropriate treatment</a:t>
            </a:r>
          </a:p>
          <a:p>
            <a:pPr lvl="1">
              <a:spcAft>
                <a:spcPts val="600"/>
              </a:spcAft>
            </a:pPr>
            <a:r>
              <a:rPr lang="en-GB" dirty="0"/>
              <a:t>Bed available in 28 days</a:t>
            </a:r>
          </a:p>
          <a:p>
            <a:pPr lvl="1">
              <a:spcAft>
                <a:spcPts val="600"/>
              </a:spcAft>
            </a:pPr>
            <a:r>
              <a:rPr lang="en-GB" dirty="0"/>
              <a:t>In effect is a hospital order followed by period of imprisonment</a:t>
            </a:r>
          </a:p>
          <a:p>
            <a:pPr lvl="1">
              <a:spcAft>
                <a:spcPts val="600"/>
              </a:spcAft>
            </a:pPr>
            <a:r>
              <a:rPr lang="en-GB" dirty="0"/>
              <a:t>Limitation direction – like s41</a:t>
            </a:r>
          </a:p>
          <a:p>
            <a:endParaRPr lang="en-GB" dirty="0"/>
          </a:p>
        </p:txBody>
      </p:sp>
      <p:sp>
        <p:nvSpPr>
          <p:cNvPr id="3" name="Content Placeholder 2"/>
          <p:cNvSpPr>
            <a:spLocks noGrp="1"/>
          </p:cNvSpPr>
          <p:nvPr>
            <p:ph sz="quarter" idx="4294967295"/>
          </p:nvPr>
        </p:nvSpPr>
        <p:spPr/>
        <p:txBody>
          <a:bodyPr/>
          <a:lstStyle/>
          <a:p>
            <a:endParaRPr lang="en-GB" dirty="0"/>
          </a:p>
        </p:txBody>
      </p:sp>
    </p:spTree>
    <p:extLst>
      <p:ext uri="{BB962C8B-B14F-4D97-AF65-F5344CB8AC3E}">
        <p14:creationId xmlns:p14="http://schemas.microsoft.com/office/powerpoint/2010/main" val="37247521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Transfer from custody</a:t>
            </a:r>
          </a:p>
        </p:txBody>
      </p:sp>
      <p:sp>
        <p:nvSpPr>
          <p:cNvPr id="5" name="Text Placeholder 4"/>
          <p:cNvSpPr>
            <a:spLocks noGrp="1"/>
          </p:cNvSpPr>
          <p:nvPr>
            <p:ph type="body" idx="1"/>
          </p:nvPr>
        </p:nvSpPr>
        <p:spPr/>
        <p:txBody>
          <a:bodyPr/>
          <a:lstStyle/>
          <a:p>
            <a:r>
              <a:rPr lang="en-GB" dirty="0"/>
              <a:t>Section 47</a:t>
            </a:r>
          </a:p>
          <a:p>
            <a:r>
              <a:rPr lang="en-GB" dirty="0"/>
              <a:t>Section 48</a:t>
            </a:r>
          </a:p>
        </p:txBody>
      </p:sp>
    </p:spTree>
    <p:extLst>
      <p:ext uri="{BB962C8B-B14F-4D97-AF65-F5344CB8AC3E}">
        <p14:creationId xmlns:p14="http://schemas.microsoft.com/office/powerpoint/2010/main" val="1714398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Section 47</a:t>
            </a:r>
          </a:p>
        </p:txBody>
      </p:sp>
      <p:sp>
        <p:nvSpPr>
          <p:cNvPr id="2" name="Text Placeholder 1"/>
          <p:cNvSpPr>
            <a:spLocks noGrp="1"/>
          </p:cNvSpPr>
          <p:nvPr>
            <p:ph type="body" sz="quarter" idx="13"/>
          </p:nvPr>
        </p:nvSpPr>
        <p:spPr/>
        <p:txBody>
          <a:bodyPr/>
          <a:lstStyle/>
          <a:p>
            <a:r>
              <a:rPr lang="en-GB" b="1" dirty="0"/>
              <a:t>Removal of sentenced prisoner</a:t>
            </a:r>
          </a:p>
          <a:p>
            <a:pPr lvl="1">
              <a:spcAft>
                <a:spcPts val="600"/>
              </a:spcAft>
            </a:pPr>
            <a:r>
              <a:rPr lang="en-GB" dirty="0"/>
              <a:t>2 </a:t>
            </a:r>
            <a:r>
              <a:rPr lang="en-GB" dirty="0" err="1"/>
              <a:t>RMPS</a:t>
            </a:r>
            <a:r>
              <a:rPr lang="en-GB" dirty="0"/>
              <a:t> (one s12(2) approved)</a:t>
            </a:r>
          </a:p>
          <a:p>
            <a:pPr lvl="1">
              <a:spcAft>
                <a:spcPts val="600"/>
              </a:spcAft>
            </a:pPr>
            <a:r>
              <a:rPr lang="en-GB" dirty="0"/>
              <a:t>MD nature or degree, appropriate treatment</a:t>
            </a:r>
          </a:p>
          <a:p>
            <a:pPr lvl="1">
              <a:spcAft>
                <a:spcPts val="600"/>
              </a:spcAft>
            </a:pPr>
            <a:r>
              <a:rPr lang="en-GB" dirty="0"/>
              <a:t>May be (usually) with s49 – Restriction Direction</a:t>
            </a:r>
          </a:p>
          <a:p>
            <a:pPr lvl="2">
              <a:spcAft>
                <a:spcPts val="600"/>
              </a:spcAft>
            </a:pPr>
            <a:r>
              <a:rPr lang="en-GB" dirty="0"/>
              <a:t>Same effect as s41 (limits transfer, discharge or leave)</a:t>
            </a:r>
          </a:p>
          <a:p>
            <a:pPr lvl="1">
              <a:spcAft>
                <a:spcPts val="600"/>
              </a:spcAft>
            </a:pPr>
            <a:r>
              <a:rPr lang="en-GB" dirty="0"/>
              <a:t>S47 (&amp; s49) ends on day of release from custody</a:t>
            </a:r>
          </a:p>
          <a:p>
            <a:pPr lvl="2">
              <a:spcAft>
                <a:spcPts val="600"/>
              </a:spcAft>
            </a:pPr>
            <a:r>
              <a:rPr lang="en-GB" dirty="0"/>
              <a:t>Then detained under notional s37</a:t>
            </a:r>
          </a:p>
          <a:p>
            <a:pPr lvl="1">
              <a:spcAft>
                <a:spcPts val="600"/>
              </a:spcAft>
            </a:pPr>
            <a:r>
              <a:rPr lang="en-GB" dirty="0"/>
              <a:t>Transfer warrant expires after 14 days</a:t>
            </a:r>
          </a:p>
          <a:p>
            <a:endParaRPr lang="en-GB" dirty="0"/>
          </a:p>
        </p:txBody>
      </p:sp>
      <p:sp>
        <p:nvSpPr>
          <p:cNvPr id="5" name="Content Placeholder 4"/>
          <p:cNvSpPr>
            <a:spLocks noGrp="1"/>
          </p:cNvSpPr>
          <p:nvPr>
            <p:ph sz="quarter" idx="4294967295"/>
          </p:nvPr>
        </p:nvSpPr>
        <p:spPr/>
        <p:txBody>
          <a:bodyPr/>
          <a:lstStyle/>
          <a:p>
            <a:endParaRPr lang="en-GB" dirty="0"/>
          </a:p>
        </p:txBody>
      </p:sp>
    </p:spTree>
    <p:extLst>
      <p:ext uri="{BB962C8B-B14F-4D97-AF65-F5344CB8AC3E}">
        <p14:creationId xmlns:p14="http://schemas.microsoft.com/office/powerpoint/2010/main" val="381484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r>
              <a:rPr lang="en-GB" altLang="en-US" dirty="0"/>
              <a:t>Clinical Risk</a:t>
            </a:r>
          </a:p>
        </p:txBody>
      </p:sp>
      <p:sp>
        <p:nvSpPr>
          <p:cNvPr id="31748" name="Rectangle 4"/>
          <p:cNvSpPr>
            <a:spLocks noGrp="1" noChangeArrowheads="1"/>
          </p:cNvSpPr>
          <p:nvPr>
            <p:ph type="body" sz="quarter" idx="13"/>
          </p:nvPr>
        </p:nvSpPr>
        <p:spPr>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t>Is an </a:t>
            </a:r>
            <a:r>
              <a:rPr lang="en-GB" altLang="en-US" u="sng" dirty="0"/>
              <a:t>ESTIMATE</a:t>
            </a:r>
          </a:p>
          <a:p>
            <a:endParaRPr lang="en-GB" altLang="en-US" dirty="0"/>
          </a:p>
          <a:p>
            <a:r>
              <a:rPr lang="en-GB" altLang="en-US" dirty="0"/>
              <a:t>Is not just concerned with probability of a behaviour (e.g. violence or self injury) but also</a:t>
            </a:r>
          </a:p>
          <a:p>
            <a:pPr>
              <a:buFont typeface="Wingdings" pitchFamily="2" charset="2"/>
              <a:buNone/>
            </a:pPr>
            <a:r>
              <a:rPr lang="en-GB" altLang="en-US" dirty="0"/>
              <a:t>        - severity?</a:t>
            </a:r>
          </a:p>
          <a:p>
            <a:pPr>
              <a:buFont typeface="Wingdings" pitchFamily="2" charset="2"/>
              <a:buNone/>
            </a:pPr>
            <a:r>
              <a:rPr lang="en-GB" altLang="en-US" dirty="0"/>
              <a:t>        - frequency?</a:t>
            </a:r>
          </a:p>
          <a:p>
            <a:pPr>
              <a:buFont typeface="Wingdings" pitchFamily="2" charset="2"/>
              <a:buNone/>
            </a:pPr>
            <a:r>
              <a:rPr lang="en-GB" altLang="en-US" dirty="0"/>
              <a:t>        - imminence?</a:t>
            </a:r>
          </a:p>
        </p:txBody>
      </p:sp>
    </p:spTree>
    <p:extLst>
      <p:ext uri="{BB962C8B-B14F-4D97-AF65-F5344CB8AC3E}">
        <p14:creationId xmlns:p14="http://schemas.microsoft.com/office/powerpoint/2010/main" val="31472456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48</a:t>
            </a:r>
          </a:p>
        </p:txBody>
      </p:sp>
      <p:sp>
        <p:nvSpPr>
          <p:cNvPr id="4" name="Text Placeholder 3"/>
          <p:cNvSpPr>
            <a:spLocks noGrp="1"/>
          </p:cNvSpPr>
          <p:nvPr>
            <p:ph type="body" sz="quarter" idx="13"/>
          </p:nvPr>
        </p:nvSpPr>
        <p:spPr/>
        <p:txBody>
          <a:bodyPr/>
          <a:lstStyle/>
          <a:p>
            <a:r>
              <a:rPr lang="en-GB" b="1" dirty="0"/>
              <a:t>Removal of </a:t>
            </a:r>
            <a:r>
              <a:rPr lang="en-GB" b="1" dirty="0" err="1"/>
              <a:t>unsentenced</a:t>
            </a:r>
            <a:r>
              <a:rPr lang="en-GB" b="1" dirty="0"/>
              <a:t> prisoner</a:t>
            </a:r>
          </a:p>
          <a:p>
            <a:pPr lvl="1">
              <a:spcAft>
                <a:spcPts val="600"/>
              </a:spcAft>
            </a:pPr>
            <a:r>
              <a:rPr lang="en-GB" dirty="0"/>
              <a:t>Remand prisoners, immigration detainees or civil prisoners</a:t>
            </a:r>
          </a:p>
          <a:p>
            <a:pPr lvl="1">
              <a:spcAft>
                <a:spcPts val="600"/>
              </a:spcAft>
            </a:pPr>
            <a:r>
              <a:rPr lang="en-GB" dirty="0"/>
              <a:t>2 </a:t>
            </a:r>
            <a:r>
              <a:rPr lang="en-GB" dirty="0" err="1"/>
              <a:t>RMPs</a:t>
            </a:r>
            <a:r>
              <a:rPr lang="en-GB" dirty="0"/>
              <a:t> (one s12(2) approved)</a:t>
            </a:r>
          </a:p>
          <a:p>
            <a:pPr lvl="1">
              <a:spcAft>
                <a:spcPts val="600"/>
              </a:spcAft>
            </a:pPr>
            <a:r>
              <a:rPr lang="en-GB" dirty="0"/>
              <a:t>MD of nature or degree, appropriate treatment</a:t>
            </a:r>
          </a:p>
          <a:p>
            <a:pPr lvl="1">
              <a:spcAft>
                <a:spcPts val="600"/>
              </a:spcAft>
            </a:pPr>
            <a:r>
              <a:rPr lang="en-GB" b="1" dirty="0"/>
              <a:t>Urgent</a:t>
            </a:r>
            <a:r>
              <a:rPr lang="en-GB" dirty="0"/>
              <a:t> need for treatment</a:t>
            </a:r>
          </a:p>
          <a:p>
            <a:pPr lvl="1">
              <a:spcAft>
                <a:spcPts val="600"/>
              </a:spcAft>
            </a:pPr>
            <a:r>
              <a:rPr lang="en-GB" dirty="0"/>
              <a:t>May have s49 restriction direction</a:t>
            </a:r>
          </a:p>
          <a:p>
            <a:pPr lvl="1">
              <a:spcAft>
                <a:spcPts val="600"/>
              </a:spcAft>
            </a:pPr>
            <a:r>
              <a:rPr lang="en-GB" dirty="0"/>
              <a:t>Ends when case disposed of by Court</a:t>
            </a:r>
          </a:p>
          <a:p>
            <a:r>
              <a:rPr lang="en-GB" dirty="0"/>
              <a:t>Transfer warrant expires after 14 days</a:t>
            </a:r>
          </a:p>
          <a:p>
            <a:pPr marL="0" indent="0">
              <a:buNone/>
            </a:pPr>
            <a:endParaRPr lang="en-GB" dirty="0"/>
          </a:p>
        </p:txBody>
      </p:sp>
      <p:sp>
        <p:nvSpPr>
          <p:cNvPr id="3" name="Content Placeholder 2"/>
          <p:cNvSpPr>
            <a:spLocks noGrp="1"/>
          </p:cNvSpPr>
          <p:nvPr>
            <p:ph sz="quarter" idx="4294967295"/>
          </p:nvPr>
        </p:nvSpPr>
        <p:spPr/>
        <p:txBody>
          <a:bodyPr>
            <a:normAutofit fontScale="25000" lnSpcReduction="20000"/>
          </a:bodyPr>
          <a:lstStyle/>
          <a:p>
            <a:pPr lvl="1">
              <a:spcAft>
                <a:spcPts val="600"/>
              </a:spcAft>
            </a:pPr>
            <a:endParaRPr lang="en-GB" dirty="0"/>
          </a:p>
        </p:txBody>
      </p:sp>
    </p:spTree>
    <p:extLst>
      <p:ext uri="{BB962C8B-B14F-4D97-AF65-F5344CB8AC3E}">
        <p14:creationId xmlns:p14="http://schemas.microsoft.com/office/powerpoint/2010/main" val="35933118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Case Studies</a:t>
            </a:r>
          </a:p>
        </p:txBody>
      </p:sp>
      <p:sp>
        <p:nvSpPr>
          <p:cNvPr id="5" name="Text Placeholder 4"/>
          <p:cNvSpPr>
            <a:spLocks noGrp="1"/>
          </p:cNvSpPr>
          <p:nvPr>
            <p:ph type="body" idx="1"/>
          </p:nvPr>
        </p:nvSpPr>
        <p:spPr/>
        <p:txBody>
          <a:bodyPr/>
          <a:lstStyle/>
          <a:p>
            <a:r>
              <a:rPr lang="en-GB" dirty="0"/>
              <a:t>10 minutes to discuss in small groups then feedback to room</a:t>
            </a:r>
          </a:p>
        </p:txBody>
      </p:sp>
    </p:spTree>
    <p:extLst>
      <p:ext uri="{BB962C8B-B14F-4D97-AF65-F5344CB8AC3E}">
        <p14:creationId xmlns:p14="http://schemas.microsoft.com/office/powerpoint/2010/main" val="445163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ag.jpg"/>
          <p:cNvPicPr>
            <a:picLocks noChangeAspect="1"/>
          </p:cNvPicPr>
          <p:nvPr/>
        </p:nvPicPr>
        <p:blipFill>
          <a:blip r:embed="rId3" cstate="print"/>
          <a:stretch>
            <a:fillRect/>
          </a:stretch>
        </p:blipFill>
        <p:spPr>
          <a:xfrm>
            <a:off x="277009" y="0"/>
            <a:ext cx="8589981" cy="6858000"/>
          </a:xfrm>
          <a:prstGeom prst="rect">
            <a:avLst/>
          </a:prstGeom>
        </p:spPr>
      </p:pic>
    </p:spTree>
    <p:extLst>
      <p:ext uri="{BB962C8B-B14F-4D97-AF65-F5344CB8AC3E}">
        <p14:creationId xmlns:p14="http://schemas.microsoft.com/office/powerpoint/2010/main" val="30384432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A</a:t>
            </a:r>
          </a:p>
        </p:txBody>
      </p:sp>
      <p:sp>
        <p:nvSpPr>
          <p:cNvPr id="4" name="Text Placeholder 3"/>
          <p:cNvSpPr>
            <a:spLocks noGrp="1"/>
          </p:cNvSpPr>
          <p:nvPr>
            <p:ph type="body" sz="quarter" idx="13"/>
          </p:nvPr>
        </p:nvSpPr>
        <p:spPr/>
        <p:txBody>
          <a:bodyPr/>
          <a:lstStyle/>
          <a:p>
            <a:r>
              <a:rPr lang="en-GB" dirty="0"/>
              <a:t>Bob has been convicted of </a:t>
            </a:r>
            <a:r>
              <a:rPr lang="en-GB" dirty="0" err="1"/>
              <a:t>GBH</a:t>
            </a:r>
            <a:r>
              <a:rPr lang="en-GB" dirty="0"/>
              <a:t> and has been sentenced to life in prison (tariff 17 years).</a:t>
            </a:r>
          </a:p>
          <a:p>
            <a:endParaRPr lang="en-GB" dirty="0"/>
          </a:p>
          <a:p>
            <a:r>
              <a:rPr lang="en-GB" dirty="0"/>
              <a:t>In prison he becomes unwell; he is worried that prison officers are poisoning his food and has been violent. He appears to be responding to unseen stimuli. He refuses antipsychotic medication.</a:t>
            </a:r>
          </a:p>
          <a:p>
            <a:endParaRPr lang="en-GB" dirty="0"/>
          </a:p>
          <a:p>
            <a:r>
              <a:rPr lang="en-GB" dirty="0"/>
              <a:t>What section would he be transferred to hospital under?</a:t>
            </a:r>
          </a:p>
          <a:p>
            <a:endParaRPr lang="en-GB" dirty="0"/>
          </a:p>
        </p:txBody>
      </p:sp>
      <p:sp>
        <p:nvSpPr>
          <p:cNvPr id="3" name="Content Placeholder 2"/>
          <p:cNvSpPr>
            <a:spLocks noGrp="1"/>
          </p:cNvSpPr>
          <p:nvPr>
            <p:ph sz="quarter" idx="4294967295"/>
          </p:nvPr>
        </p:nvSpPr>
        <p:spPr/>
        <p:txBody>
          <a:bodyPr>
            <a:normAutofit fontScale="25000" lnSpcReduction="20000"/>
          </a:bodyPr>
          <a:lstStyle/>
          <a:p>
            <a:pPr marL="0" indent="0">
              <a:buNone/>
            </a:pPr>
            <a:endParaRPr lang="en-GB" dirty="0"/>
          </a:p>
        </p:txBody>
      </p:sp>
    </p:spTree>
    <p:extLst>
      <p:ext uri="{BB962C8B-B14F-4D97-AF65-F5344CB8AC3E}">
        <p14:creationId xmlns:p14="http://schemas.microsoft.com/office/powerpoint/2010/main" val="30908107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A</a:t>
            </a:r>
          </a:p>
        </p:txBody>
      </p:sp>
      <p:sp>
        <p:nvSpPr>
          <p:cNvPr id="3" name="Content Placeholder 2"/>
          <p:cNvSpPr>
            <a:spLocks noGrp="1"/>
          </p:cNvSpPr>
          <p:nvPr>
            <p:ph type="body" sz="quarter" idx="13"/>
          </p:nvPr>
        </p:nvSpPr>
        <p:spPr/>
        <p:txBody>
          <a:bodyPr/>
          <a:lstStyle/>
          <a:p>
            <a:r>
              <a:rPr lang="en-GB" dirty="0"/>
              <a:t>Section 47 / 49</a:t>
            </a:r>
          </a:p>
          <a:p>
            <a:pPr lvl="1"/>
            <a:r>
              <a:rPr lang="en-GB" dirty="0"/>
              <a:t>Convicted prisoner</a:t>
            </a:r>
          </a:p>
          <a:p>
            <a:pPr lvl="1"/>
            <a:endParaRPr lang="en-GB" dirty="0"/>
          </a:p>
          <a:p>
            <a:pPr lvl="1"/>
            <a:r>
              <a:rPr lang="en-GB" dirty="0"/>
              <a:t>Mental disorder of nature and degree</a:t>
            </a:r>
          </a:p>
          <a:p>
            <a:pPr lvl="1"/>
            <a:endParaRPr lang="en-GB" dirty="0"/>
          </a:p>
          <a:p>
            <a:pPr lvl="1"/>
            <a:r>
              <a:rPr lang="en-GB" dirty="0"/>
              <a:t>Appropriate treatment is available</a:t>
            </a:r>
          </a:p>
          <a:p>
            <a:pPr lvl="1"/>
            <a:endParaRPr lang="en-GB" dirty="0"/>
          </a:p>
          <a:p>
            <a:pPr lvl="1"/>
            <a:r>
              <a:rPr lang="en-GB" dirty="0"/>
              <a:t>Has life sentence – so when MD treated would (usually) return to prison</a:t>
            </a:r>
          </a:p>
        </p:txBody>
      </p:sp>
    </p:spTree>
    <p:extLst>
      <p:ext uri="{BB962C8B-B14F-4D97-AF65-F5344CB8AC3E}">
        <p14:creationId xmlns:p14="http://schemas.microsoft.com/office/powerpoint/2010/main" val="28573419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B</a:t>
            </a:r>
          </a:p>
        </p:txBody>
      </p:sp>
      <p:sp>
        <p:nvSpPr>
          <p:cNvPr id="4" name="Text Placeholder 3"/>
          <p:cNvSpPr>
            <a:spLocks noGrp="1"/>
          </p:cNvSpPr>
          <p:nvPr>
            <p:ph type="body" sz="quarter" idx="13"/>
          </p:nvPr>
        </p:nvSpPr>
        <p:spPr/>
        <p:txBody>
          <a:bodyPr/>
          <a:lstStyle/>
          <a:p>
            <a:r>
              <a:rPr lang="en-GB" dirty="0"/>
              <a:t>Sarah is on bail for charges of arson and is due to enter her plea in Court. Her Solicitor is concerned because she keeps muttering to herself and talks about a chip being implanted in her brain. She refuses to let people into her home.</a:t>
            </a:r>
          </a:p>
          <a:p>
            <a:endParaRPr lang="en-GB" dirty="0"/>
          </a:p>
          <a:p>
            <a:r>
              <a:rPr lang="en-GB" dirty="0"/>
              <a:t>She is not known to MH services</a:t>
            </a:r>
          </a:p>
          <a:p>
            <a:endParaRPr lang="en-GB" dirty="0"/>
          </a:p>
          <a:p>
            <a:r>
              <a:rPr lang="en-GB" dirty="0"/>
              <a:t>What section could be appropriate if Sarah needed admission to hospital?</a:t>
            </a:r>
          </a:p>
          <a:p>
            <a:endParaRPr lang="en-GB" dirty="0"/>
          </a:p>
        </p:txBody>
      </p:sp>
      <p:sp>
        <p:nvSpPr>
          <p:cNvPr id="3" name="Content Placeholder 2"/>
          <p:cNvSpPr>
            <a:spLocks noGrp="1"/>
          </p:cNvSpPr>
          <p:nvPr>
            <p:ph sz="quarter" idx="4294967295"/>
          </p:nvPr>
        </p:nvSpPr>
        <p:spPr/>
        <p:txBody>
          <a:bodyPr>
            <a:normAutofit fontScale="25000" lnSpcReduction="20000"/>
          </a:bodyPr>
          <a:lstStyle/>
          <a:p>
            <a:endParaRPr lang="en-GB" dirty="0"/>
          </a:p>
        </p:txBody>
      </p:sp>
    </p:spTree>
    <p:extLst>
      <p:ext uri="{BB962C8B-B14F-4D97-AF65-F5344CB8AC3E}">
        <p14:creationId xmlns:p14="http://schemas.microsoft.com/office/powerpoint/2010/main" val="748140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B</a:t>
            </a:r>
          </a:p>
        </p:txBody>
      </p:sp>
      <p:sp>
        <p:nvSpPr>
          <p:cNvPr id="4" name="Text Placeholder 3"/>
          <p:cNvSpPr>
            <a:spLocks noGrp="1"/>
          </p:cNvSpPr>
          <p:nvPr>
            <p:ph type="body" sz="quarter" idx="13"/>
          </p:nvPr>
        </p:nvSpPr>
        <p:spPr/>
        <p:txBody>
          <a:bodyPr/>
          <a:lstStyle/>
          <a:p>
            <a:r>
              <a:rPr lang="en-GB" dirty="0"/>
              <a:t>Section 35</a:t>
            </a:r>
          </a:p>
          <a:p>
            <a:pPr lvl="1"/>
            <a:r>
              <a:rPr lang="en-GB" dirty="0"/>
              <a:t>Reason to suspect she is suffering from mental disorder</a:t>
            </a:r>
          </a:p>
          <a:p>
            <a:pPr lvl="1"/>
            <a:r>
              <a:rPr lang="en-GB" dirty="0"/>
              <a:t>Wouldn’t be practicable to make a report on bail</a:t>
            </a:r>
          </a:p>
          <a:p>
            <a:endParaRPr lang="en-GB" dirty="0"/>
          </a:p>
          <a:p>
            <a:r>
              <a:rPr lang="en-GB" dirty="0"/>
              <a:t>If she refuses treatment, could she be subject to compulsory treatment?</a:t>
            </a:r>
          </a:p>
          <a:p>
            <a:pPr lvl="1"/>
            <a:r>
              <a:rPr lang="en-GB" dirty="0"/>
              <a:t>No</a:t>
            </a:r>
          </a:p>
        </p:txBody>
      </p:sp>
      <p:sp>
        <p:nvSpPr>
          <p:cNvPr id="3" name="Content Placeholder 2"/>
          <p:cNvSpPr>
            <a:spLocks noGrp="1"/>
          </p:cNvSpPr>
          <p:nvPr>
            <p:ph sz="quarter" idx="4294967295"/>
          </p:nvPr>
        </p:nvSpPr>
        <p:spPr/>
        <p:txBody>
          <a:bodyPr/>
          <a:lstStyle/>
          <a:p>
            <a:endParaRPr lang="en-GB" dirty="0"/>
          </a:p>
        </p:txBody>
      </p:sp>
    </p:spTree>
    <p:extLst>
      <p:ext uri="{BB962C8B-B14F-4D97-AF65-F5344CB8AC3E}">
        <p14:creationId xmlns:p14="http://schemas.microsoft.com/office/powerpoint/2010/main" val="22564840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C</a:t>
            </a:r>
          </a:p>
        </p:txBody>
      </p:sp>
      <p:sp>
        <p:nvSpPr>
          <p:cNvPr id="5" name="Text Placeholder 4"/>
          <p:cNvSpPr>
            <a:spLocks noGrp="1"/>
          </p:cNvSpPr>
          <p:nvPr>
            <p:ph type="body" sz="quarter" idx="13"/>
          </p:nvPr>
        </p:nvSpPr>
        <p:spPr/>
        <p:txBody>
          <a:bodyPr/>
          <a:lstStyle/>
          <a:p>
            <a:r>
              <a:rPr lang="en-GB" dirty="0"/>
              <a:t>Andrew has been found guilty of burglary. He is in </a:t>
            </a:r>
            <a:r>
              <a:rPr lang="en-GB" dirty="0" err="1"/>
              <a:t>HMP</a:t>
            </a:r>
            <a:r>
              <a:rPr lang="en-GB" dirty="0"/>
              <a:t> Anywhere and is awaiting sentencing.</a:t>
            </a:r>
          </a:p>
          <a:p>
            <a:endParaRPr lang="en-GB" dirty="0"/>
          </a:p>
          <a:p>
            <a:r>
              <a:rPr lang="en-GB" dirty="0"/>
              <a:t>He reports distressing command hallucinations to harm people and is on 5-man unlock on the segregation unit due to his violence. He has attempted to hang himself.</a:t>
            </a:r>
          </a:p>
          <a:p>
            <a:endParaRPr lang="en-GB" dirty="0"/>
          </a:p>
          <a:p>
            <a:r>
              <a:rPr lang="en-GB" dirty="0"/>
              <a:t>What section could be admitted to hospital under?</a:t>
            </a:r>
          </a:p>
          <a:p>
            <a:endParaRPr lang="en-GB" dirty="0"/>
          </a:p>
        </p:txBody>
      </p:sp>
    </p:spTree>
    <p:extLst>
      <p:ext uri="{BB962C8B-B14F-4D97-AF65-F5344CB8AC3E}">
        <p14:creationId xmlns:p14="http://schemas.microsoft.com/office/powerpoint/2010/main" val="3790812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C</a:t>
            </a:r>
          </a:p>
        </p:txBody>
      </p:sp>
      <p:sp>
        <p:nvSpPr>
          <p:cNvPr id="4" name="Text Placeholder 3"/>
          <p:cNvSpPr>
            <a:spLocks noGrp="1"/>
          </p:cNvSpPr>
          <p:nvPr>
            <p:ph type="body" sz="quarter" idx="13"/>
          </p:nvPr>
        </p:nvSpPr>
        <p:spPr/>
        <p:txBody>
          <a:bodyPr/>
          <a:lstStyle/>
          <a:p>
            <a:r>
              <a:rPr lang="en-GB" dirty="0"/>
              <a:t>Section 48/49</a:t>
            </a:r>
          </a:p>
          <a:p>
            <a:pPr lvl="1"/>
            <a:r>
              <a:rPr lang="en-GB" dirty="0" err="1"/>
              <a:t>Unsentenced</a:t>
            </a:r>
            <a:endParaRPr lang="en-GB" dirty="0"/>
          </a:p>
          <a:p>
            <a:pPr lvl="1"/>
            <a:r>
              <a:rPr lang="en-GB" dirty="0"/>
              <a:t>MD of nature or degree, appropriate treatment</a:t>
            </a:r>
          </a:p>
          <a:p>
            <a:pPr lvl="1"/>
            <a:r>
              <a:rPr lang="en-GB" dirty="0"/>
              <a:t>Need for urgent treatment</a:t>
            </a:r>
          </a:p>
          <a:p>
            <a:endParaRPr lang="en-GB" dirty="0"/>
          </a:p>
          <a:p>
            <a:r>
              <a:rPr lang="en-GB" dirty="0"/>
              <a:t>Andrew is admitted to Brilliant hospital where is started on medication, but continues to express suicidal ideas. There is some evidence of paranoia. His case goes to Court and he is given a community service order. </a:t>
            </a:r>
            <a:r>
              <a:rPr lang="en-GB" b="1" dirty="0"/>
              <a:t>What happens to his sentence?</a:t>
            </a:r>
          </a:p>
          <a:p>
            <a:endParaRPr lang="en-GB" dirty="0"/>
          </a:p>
        </p:txBody>
      </p:sp>
      <p:sp>
        <p:nvSpPr>
          <p:cNvPr id="3" name="Content Placeholder 2"/>
          <p:cNvSpPr>
            <a:spLocks noGrp="1"/>
          </p:cNvSpPr>
          <p:nvPr>
            <p:ph sz="quarter" idx="4294967295"/>
          </p:nvPr>
        </p:nvSpPr>
        <p:spPr/>
        <p:txBody>
          <a:bodyPr>
            <a:normAutofit fontScale="25000" lnSpcReduction="20000"/>
          </a:bodyPr>
          <a:lstStyle/>
          <a:p>
            <a:endParaRPr lang="en-GB" b="1" dirty="0"/>
          </a:p>
        </p:txBody>
      </p:sp>
    </p:spTree>
    <p:extLst>
      <p:ext uri="{BB962C8B-B14F-4D97-AF65-F5344CB8AC3E}">
        <p14:creationId xmlns:p14="http://schemas.microsoft.com/office/powerpoint/2010/main" val="18848476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C</a:t>
            </a:r>
          </a:p>
        </p:txBody>
      </p:sp>
      <p:sp>
        <p:nvSpPr>
          <p:cNvPr id="4" name="Text Placeholder 3"/>
          <p:cNvSpPr>
            <a:spLocks noGrp="1"/>
          </p:cNvSpPr>
          <p:nvPr>
            <p:ph type="body" sz="quarter" idx="13"/>
          </p:nvPr>
        </p:nvSpPr>
        <p:spPr/>
        <p:txBody>
          <a:bodyPr/>
          <a:lstStyle/>
          <a:p>
            <a:r>
              <a:rPr lang="en-GB" dirty="0"/>
              <a:t>S48/49 ceases to have effect</a:t>
            </a:r>
          </a:p>
          <a:p>
            <a:endParaRPr lang="en-GB" dirty="0"/>
          </a:p>
          <a:p>
            <a:r>
              <a:rPr lang="en-GB" dirty="0"/>
              <a:t>Would need to be detained under s3 MHA</a:t>
            </a:r>
          </a:p>
          <a:p>
            <a:endParaRPr lang="en-GB" dirty="0"/>
          </a:p>
        </p:txBody>
      </p:sp>
      <p:sp>
        <p:nvSpPr>
          <p:cNvPr id="3" name="Content Placeholder 2"/>
          <p:cNvSpPr>
            <a:spLocks noGrp="1"/>
          </p:cNvSpPr>
          <p:nvPr>
            <p:ph sz="quarter" idx="4294967295"/>
          </p:nvPr>
        </p:nvSpPr>
        <p:spPr/>
        <p:txBody>
          <a:bodyPr/>
          <a:lstStyle/>
          <a:p>
            <a:endParaRPr lang="en-GB" dirty="0"/>
          </a:p>
        </p:txBody>
      </p:sp>
    </p:spTree>
    <p:extLst>
      <p:ext uri="{BB962C8B-B14F-4D97-AF65-F5344CB8AC3E}">
        <p14:creationId xmlns:p14="http://schemas.microsoft.com/office/powerpoint/2010/main" val="255593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Risk of what?</a:t>
            </a:r>
          </a:p>
        </p:txBody>
      </p:sp>
      <p:sp>
        <p:nvSpPr>
          <p:cNvPr id="3" name="Content Placeholder 2"/>
          <p:cNvSpPr>
            <a:spLocks noGrp="1"/>
          </p:cNvSpPr>
          <p:nvPr>
            <p:ph type="body" sz="quarter" idx="13"/>
          </p:nvPr>
        </p:nvSpPr>
        <p:spPr/>
        <p:txBody>
          <a:bodyPr>
            <a:normAutofit lnSpcReduction="10000"/>
          </a:bodyPr>
          <a:lstStyle/>
          <a:p>
            <a:r>
              <a:rPr lang="en-GB" dirty="0"/>
              <a:t>Violence</a:t>
            </a:r>
          </a:p>
          <a:p>
            <a:endParaRPr lang="en-GB" dirty="0"/>
          </a:p>
          <a:p>
            <a:r>
              <a:rPr lang="en-GB" dirty="0"/>
              <a:t>Self-injury / Suicide</a:t>
            </a:r>
          </a:p>
          <a:p>
            <a:endParaRPr lang="en-GB" dirty="0"/>
          </a:p>
          <a:p>
            <a:r>
              <a:rPr lang="en-GB" dirty="0"/>
              <a:t>Sexual offending</a:t>
            </a:r>
          </a:p>
          <a:p>
            <a:endParaRPr lang="en-GB" dirty="0"/>
          </a:p>
          <a:p>
            <a:r>
              <a:rPr lang="en-GB" dirty="0"/>
              <a:t>Fire-setting</a:t>
            </a:r>
          </a:p>
          <a:p>
            <a:endParaRPr lang="en-GB" dirty="0"/>
          </a:p>
          <a:p>
            <a:r>
              <a:rPr lang="en-GB" dirty="0"/>
              <a:t>Absconding</a:t>
            </a:r>
          </a:p>
        </p:txBody>
      </p:sp>
      <p:sp>
        <p:nvSpPr>
          <p:cNvPr id="5" name="Content Placeholder 4"/>
          <p:cNvSpPr>
            <a:spLocks noGrp="1"/>
          </p:cNvSpPr>
          <p:nvPr>
            <p:ph sz="half" idx="4294967295"/>
          </p:nvPr>
        </p:nvSpPr>
        <p:spPr>
          <a:xfrm>
            <a:off x="5105400" y="1869142"/>
            <a:ext cx="4038600" cy="4525963"/>
          </a:xfrm>
        </p:spPr>
        <p:txBody>
          <a:bodyPr>
            <a:normAutofit/>
          </a:bodyPr>
          <a:lstStyle/>
          <a:p>
            <a:r>
              <a:rPr lang="en-GB" sz="2400" dirty="0"/>
              <a:t>Vulnerability</a:t>
            </a:r>
          </a:p>
          <a:p>
            <a:endParaRPr lang="en-GB" sz="2400" dirty="0"/>
          </a:p>
          <a:p>
            <a:r>
              <a:rPr lang="en-GB" sz="2400" dirty="0"/>
              <a:t>Financial crimes</a:t>
            </a:r>
          </a:p>
          <a:p>
            <a:endParaRPr lang="en-GB" sz="2400" dirty="0"/>
          </a:p>
          <a:p>
            <a:r>
              <a:rPr lang="en-GB" sz="2400" dirty="0"/>
              <a:t>Self-neglect</a:t>
            </a:r>
          </a:p>
          <a:p>
            <a:endParaRPr lang="en-GB" sz="2400" dirty="0"/>
          </a:p>
          <a:p>
            <a:r>
              <a:rPr lang="en-GB" sz="2400" dirty="0"/>
              <a:t>Relapse </a:t>
            </a:r>
          </a:p>
          <a:p>
            <a:endParaRPr lang="en-GB" sz="2400" dirty="0"/>
          </a:p>
          <a:p>
            <a:r>
              <a:rPr lang="en-GB" sz="2400" dirty="0"/>
              <a:t>Property damage</a:t>
            </a:r>
          </a:p>
          <a:p>
            <a:endParaRPr lang="en-GB" dirty="0"/>
          </a:p>
        </p:txBody>
      </p:sp>
    </p:spTree>
    <p:extLst>
      <p:ext uri="{BB962C8B-B14F-4D97-AF65-F5344CB8AC3E}">
        <p14:creationId xmlns:p14="http://schemas.microsoft.com/office/powerpoint/2010/main" val="40524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D</a:t>
            </a:r>
          </a:p>
        </p:txBody>
      </p:sp>
      <p:sp>
        <p:nvSpPr>
          <p:cNvPr id="4" name="Text Placeholder 3"/>
          <p:cNvSpPr>
            <a:spLocks noGrp="1"/>
          </p:cNvSpPr>
          <p:nvPr>
            <p:ph type="body" sz="quarter" idx="13"/>
          </p:nvPr>
        </p:nvSpPr>
        <p:spPr/>
        <p:txBody>
          <a:bodyPr/>
          <a:lstStyle/>
          <a:p>
            <a:r>
              <a:rPr lang="en-GB" dirty="0"/>
              <a:t>Peter kills his neighbour by cutting off his head. He expresses ideas that his neighbour had been watching him and planned to kidnap and torture his children. He is started on medication in prison, but now believes that the psychiatrist is involved and is plotting to cover up his neighbour’s true crimes.</a:t>
            </a:r>
          </a:p>
          <a:p>
            <a:endParaRPr lang="en-GB" dirty="0"/>
          </a:p>
          <a:p>
            <a:r>
              <a:rPr lang="en-GB" dirty="0"/>
              <a:t>Peter’s case goes to Court and he is found guilty of murder.</a:t>
            </a:r>
          </a:p>
          <a:p>
            <a:endParaRPr lang="en-GB" dirty="0"/>
          </a:p>
          <a:p>
            <a:r>
              <a:rPr lang="en-GB" dirty="0"/>
              <a:t>What would the appropriate MH section be for admission?</a:t>
            </a:r>
          </a:p>
          <a:p>
            <a:endParaRPr lang="en-GB" dirty="0"/>
          </a:p>
        </p:txBody>
      </p:sp>
      <p:sp>
        <p:nvSpPr>
          <p:cNvPr id="3" name="Content Placeholder 2"/>
          <p:cNvSpPr>
            <a:spLocks noGrp="1"/>
          </p:cNvSpPr>
          <p:nvPr>
            <p:ph sz="quarter" idx="4294967295"/>
          </p:nvPr>
        </p:nvSpPr>
        <p:spPr>
          <a:xfrm>
            <a:off x="1371600" y="1447800"/>
            <a:ext cx="7772400" cy="5076825"/>
          </a:xfrm>
        </p:spPr>
        <p:txBody>
          <a:bodyPr>
            <a:normAutofit/>
          </a:bodyPr>
          <a:lstStyle/>
          <a:p>
            <a:endParaRPr lang="en-GB" dirty="0"/>
          </a:p>
        </p:txBody>
      </p:sp>
    </p:spTree>
    <p:extLst>
      <p:ext uri="{BB962C8B-B14F-4D97-AF65-F5344CB8AC3E}">
        <p14:creationId xmlns:p14="http://schemas.microsoft.com/office/powerpoint/2010/main" val="8576373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D</a:t>
            </a:r>
          </a:p>
        </p:txBody>
      </p:sp>
      <p:sp>
        <p:nvSpPr>
          <p:cNvPr id="4" name="Text Placeholder 3"/>
          <p:cNvSpPr>
            <a:spLocks noGrp="1"/>
          </p:cNvSpPr>
          <p:nvPr>
            <p:ph type="body" sz="quarter" idx="13"/>
          </p:nvPr>
        </p:nvSpPr>
        <p:spPr/>
        <p:txBody>
          <a:bodyPr/>
          <a:lstStyle/>
          <a:p>
            <a:r>
              <a:rPr lang="en-GB" dirty="0"/>
              <a:t>Pre – sentence – 48 / 49</a:t>
            </a:r>
          </a:p>
          <a:p>
            <a:r>
              <a:rPr lang="en-GB" dirty="0"/>
              <a:t>Post – sentence – 47 / 49</a:t>
            </a:r>
          </a:p>
          <a:p>
            <a:endParaRPr lang="en-GB" dirty="0"/>
          </a:p>
          <a:p>
            <a:r>
              <a:rPr lang="en-GB" dirty="0"/>
              <a:t>S37 cannot be used as is convicted of an offence with a sentence fixed by law.</a:t>
            </a:r>
          </a:p>
          <a:p>
            <a:endParaRPr lang="en-GB" dirty="0"/>
          </a:p>
          <a:p>
            <a:r>
              <a:rPr lang="en-GB" dirty="0"/>
              <a:t>If he was found guilty of manslaughter (on grounds of DR) s37 +/- s41 could be used</a:t>
            </a:r>
          </a:p>
          <a:p>
            <a:endParaRPr lang="en-GB" dirty="0"/>
          </a:p>
        </p:txBody>
      </p:sp>
      <p:sp>
        <p:nvSpPr>
          <p:cNvPr id="3" name="Content Placeholder 2"/>
          <p:cNvSpPr>
            <a:spLocks noGrp="1"/>
          </p:cNvSpPr>
          <p:nvPr>
            <p:ph sz="quarter" idx="4294967295"/>
          </p:nvPr>
        </p:nvSpPr>
        <p:spPr/>
        <p:txBody>
          <a:bodyPr/>
          <a:lstStyle/>
          <a:p>
            <a:endParaRPr lang="en-GB" dirty="0"/>
          </a:p>
        </p:txBody>
      </p:sp>
    </p:spTree>
    <p:extLst>
      <p:ext uri="{BB962C8B-B14F-4D97-AF65-F5344CB8AC3E}">
        <p14:creationId xmlns:p14="http://schemas.microsoft.com/office/powerpoint/2010/main" val="22853578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E</a:t>
            </a:r>
          </a:p>
        </p:txBody>
      </p:sp>
      <p:sp>
        <p:nvSpPr>
          <p:cNvPr id="4" name="Text Placeholder 3"/>
          <p:cNvSpPr>
            <a:spLocks noGrp="1"/>
          </p:cNvSpPr>
          <p:nvPr>
            <p:ph type="body" sz="quarter" idx="13"/>
          </p:nvPr>
        </p:nvSpPr>
        <p:spPr/>
        <p:txBody>
          <a:bodyPr/>
          <a:lstStyle/>
          <a:p>
            <a:r>
              <a:rPr lang="en-GB" dirty="0"/>
              <a:t>Annabelle is convicted but not sentenced for armed robbery. She has 17 previous convictions for 24 offences. Whilst on remand she became suspicious that other prisoners were imposters planted by the Government to monitor her. She believes there were  cameras in her cell. This is her first episode of psychosis.</a:t>
            </a:r>
          </a:p>
          <a:p>
            <a:endParaRPr lang="en-GB" dirty="0"/>
          </a:p>
          <a:p>
            <a:r>
              <a:rPr lang="en-GB" dirty="0"/>
              <a:t>What section could she be admitted to hospital under?</a:t>
            </a:r>
          </a:p>
          <a:p>
            <a:endParaRPr lang="en-GB" dirty="0"/>
          </a:p>
        </p:txBody>
      </p:sp>
      <p:sp>
        <p:nvSpPr>
          <p:cNvPr id="3" name="Content Placeholder 2"/>
          <p:cNvSpPr>
            <a:spLocks noGrp="1"/>
          </p:cNvSpPr>
          <p:nvPr>
            <p:ph sz="quarter" idx="4294967295"/>
          </p:nvPr>
        </p:nvSpPr>
        <p:spPr/>
        <p:txBody>
          <a:bodyPr>
            <a:normAutofit fontScale="25000" lnSpcReduction="20000"/>
          </a:bodyPr>
          <a:lstStyle/>
          <a:p>
            <a:endParaRPr lang="en-GB" dirty="0"/>
          </a:p>
        </p:txBody>
      </p:sp>
    </p:spTree>
    <p:extLst>
      <p:ext uri="{BB962C8B-B14F-4D97-AF65-F5344CB8AC3E}">
        <p14:creationId xmlns:p14="http://schemas.microsoft.com/office/powerpoint/2010/main" val="1096441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E</a:t>
            </a:r>
          </a:p>
        </p:txBody>
      </p:sp>
      <p:sp>
        <p:nvSpPr>
          <p:cNvPr id="4" name="Text Placeholder 3"/>
          <p:cNvSpPr>
            <a:spLocks noGrp="1"/>
          </p:cNvSpPr>
          <p:nvPr>
            <p:ph type="body" sz="quarter" idx="13"/>
          </p:nvPr>
        </p:nvSpPr>
        <p:spPr/>
        <p:txBody>
          <a:bodyPr/>
          <a:lstStyle/>
          <a:p>
            <a:r>
              <a:rPr lang="en-GB" dirty="0"/>
              <a:t>Section 38</a:t>
            </a:r>
          </a:p>
          <a:p>
            <a:pPr lvl="1"/>
            <a:r>
              <a:rPr lang="en-GB" dirty="0"/>
              <a:t>To assess if a hospital order is necessary</a:t>
            </a:r>
          </a:p>
          <a:p>
            <a:pPr lvl="1"/>
            <a:r>
              <a:rPr lang="en-GB" dirty="0"/>
              <a:t>Convicted but not sentenced</a:t>
            </a:r>
          </a:p>
          <a:p>
            <a:r>
              <a:rPr lang="en-GB" dirty="0"/>
              <a:t>Section 37</a:t>
            </a:r>
          </a:p>
          <a:p>
            <a:pPr lvl="1"/>
            <a:r>
              <a:rPr lang="en-GB" dirty="0"/>
              <a:t>Possibly</a:t>
            </a:r>
          </a:p>
          <a:p>
            <a:pPr lvl="1"/>
            <a:r>
              <a:rPr lang="en-GB" dirty="0"/>
              <a:t>Meets criteria</a:t>
            </a:r>
          </a:p>
          <a:p>
            <a:r>
              <a:rPr lang="en-GB" dirty="0"/>
              <a:t>Section 45a</a:t>
            </a:r>
          </a:p>
          <a:p>
            <a:pPr lvl="1"/>
            <a:r>
              <a:rPr lang="en-GB" dirty="0"/>
              <a:t>Her offending doesn’t appear to be related to MD</a:t>
            </a:r>
          </a:p>
          <a:p>
            <a:pPr lvl="1"/>
            <a:r>
              <a:rPr lang="en-GB" dirty="0"/>
              <a:t>Could have hospital order followed by custodial sentence</a:t>
            </a:r>
          </a:p>
          <a:p>
            <a:endParaRPr lang="en-GB" dirty="0"/>
          </a:p>
        </p:txBody>
      </p:sp>
      <p:sp>
        <p:nvSpPr>
          <p:cNvPr id="3" name="Content Placeholder 2"/>
          <p:cNvSpPr>
            <a:spLocks noGrp="1"/>
          </p:cNvSpPr>
          <p:nvPr>
            <p:ph sz="quarter" idx="4294967295"/>
          </p:nvPr>
        </p:nvSpPr>
        <p:spPr/>
        <p:txBody>
          <a:bodyPr>
            <a:normAutofit fontScale="25000" lnSpcReduction="20000"/>
          </a:bodyPr>
          <a:lstStyle/>
          <a:p>
            <a:endParaRPr lang="en-GB" dirty="0"/>
          </a:p>
        </p:txBody>
      </p:sp>
    </p:spTree>
    <p:extLst>
      <p:ext uri="{BB962C8B-B14F-4D97-AF65-F5344CB8AC3E}">
        <p14:creationId xmlns:p14="http://schemas.microsoft.com/office/powerpoint/2010/main" val="4200890082"/>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437</TotalTime>
  <Words>6927</Words>
  <Application>Microsoft Office PowerPoint</Application>
  <PresentationFormat>On-screen Show (4:3)</PresentationFormat>
  <Paragraphs>1158</Paragraphs>
  <Slides>93</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93</vt:i4>
      </vt:variant>
    </vt:vector>
  </HeadingPairs>
  <TitlesOfParts>
    <vt:vector size="97" baseType="lpstr">
      <vt:lpstr>Arial</vt:lpstr>
      <vt:lpstr>Calibri</vt:lpstr>
      <vt:lpstr>Wingdings</vt:lpstr>
      <vt:lpstr>Psychiatry Recruitment PP</vt:lpstr>
      <vt:lpstr>PowerPoint Presentation</vt:lpstr>
      <vt:lpstr>Introduction to Risk Assessment</vt:lpstr>
      <vt:lpstr>Introduction to Risk Assessment</vt:lpstr>
      <vt:lpstr>Forensic Psychiatry</vt:lpstr>
      <vt:lpstr>An introduction to risk</vt:lpstr>
      <vt:lpstr>Group Exercise 1</vt:lpstr>
      <vt:lpstr>What is Risk?</vt:lpstr>
      <vt:lpstr>Clinical Risk</vt:lpstr>
      <vt:lpstr>Risk of what?</vt:lpstr>
      <vt:lpstr>Risk Factors</vt:lpstr>
      <vt:lpstr>Group Exercise 2</vt:lpstr>
      <vt:lpstr>Static Risk Factors</vt:lpstr>
      <vt:lpstr>Dynamic Risk Factors</vt:lpstr>
      <vt:lpstr>Assessing Risk: Unstructured Clinical Approach</vt:lpstr>
      <vt:lpstr>Assessing Risk: Actuarial Risk Assessment (ARA)</vt:lpstr>
      <vt:lpstr>Examples of ARA tools</vt:lpstr>
      <vt:lpstr>Assessing Risk: Structured Clinical (Professional) Judgement</vt:lpstr>
      <vt:lpstr>Examples of SPJ tools</vt:lpstr>
      <vt:lpstr>Principles of Risk Management</vt:lpstr>
      <vt:lpstr>Risk Management: Organisation</vt:lpstr>
      <vt:lpstr>Risk Assessment</vt:lpstr>
      <vt:lpstr>Risk assessment</vt:lpstr>
      <vt:lpstr>Forensic Clinical Interviewing</vt:lpstr>
      <vt:lpstr>Core Stages</vt:lpstr>
      <vt:lpstr>Core Skills</vt:lpstr>
      <vt:lpstr>Core Skills</vt:lpstr>
      <vt:lpstr>Defence mechanisms</vt:lpstr>
      <vt:lpstr>Concealment</vt:lpstr>
      <vt:lpstr>break</vt:lpstr>
      <vt:lpstr>Forensic Clinical Interview</vt:lpstr>
      <vt:lpstr>Group Exercise 3</vt:lpstr>
      <vt:lpstr>Risk Assessment</vt:lpstr>
      <vt:lpstr>Factors</vt:lpstr>
      <vt:lpstr>Individual Historical Factors</vt:lpstr>
      <vt:lpstr>Previous violence</vt:lpstr>
      <vt:lpstr>Individual Historical Factors</vt:lpstr>
      <vt:lpstr>Individual Clinical Factors</vt:lpstr>
      <vt:lpstr>Substance misuse</vt:lpstr>
      <vt:lpstr>Individual Clinical Factors</vt:lpstr>
      <vt:lpstr>Explanatory or motivational factors</vt:lpstr>
      <vt:lpstr>Situational / environmental factors</vt:lpstr>
      <vt:lpstr>Group Exercise 4</vt:lpstr>
      <vt:lpstr>BREAK</vt:lpstr>
      <vt:lpstr>Risk Formulation</vt:lpstr>
      <vt:lpstr>Formulation</vt:lpstr>
      <vt:lpstr>Formulation</vt:lpstr>
      <vt:lpstr>5 P’s of Formulation</vt:lpstr>
      <vt:lpstr>3 D’s of Formulation</vt:lpstr>
      <vt:lpstr>Group Exercise 5</vt:lpstr>
      <vt:lpstr>Risk Management</vt:lpstr>
      <vt:lpstr>Risk Management Plan</vt:lpstr>
      <vt:lpstr>RC: Treatment</vt:lpstr>
      <vt:lpstr>RC: Supervision</vt:lpstr>
      <vt:lpstr>RC: Monitoring</vt:lpstr>
      <vt:lpstr>RC: Victim-safety planning</vt:lpstr>
      <vt:lpstr>Breaking confidentiality</vt:lpstr>
      <vt:lpstr>Scenario planning</vt:lpstr>
      <vt:lpstr>Further Reading</vt:lpstr>
      <vt:lpstr>Introduction to Risk Assessment</vt:lpstr>
      <vt:lpstr>Forensic Sections MHA</vt:lpstr>
      <vt:lpstr>Outline</vt:lpstr>
      <vt:lpstr>PowerPoint Presentation</vt:lpstr>
      <vt:lpstr>What are the criteria for detaining someone under the mental health act?</vt:lpstr>
      <vt:lpstr>Detention under MHA</vt:lpstr>
      <vt:lpstr>Part III MHA</vt:lpstr>
      <vt:lpstr>Admissions by court order prior to sentencing</vt:lpstr>
      <vt:lpstr>Section 35</vt:lpstr>
      <vt:lpstr>Section 36</vt:lpstr>
      <vt:lpstr>Section 38</vt:lpstr>
      <vt:lpstr>For ss35, 36 &amp; 38</vt:lpstr>
      <vt:lpstr>MHA sentences available to criminal courts</vt:lpstr>
      <vt:lpstr>Section 37</vt:lpstr>
      <vt:lpstr>Section 37</vt:lpstr>
      <vt:lpstr>Section 41</vt:lpstr>
      <vt:lpstr>Section 41</vt:lpstr>
      <vt:lpstr>Section 41</vt:lpstr>
      <vt:lpstr>Section 45a</vt:lpstr>
      <vt:lpstr>Transfer from custody</vt:lpstr>
      <vt:lpstr>Section 47</vt:lpstr>
      <vt:lpstr>Section 48</vt:lpstr>
      <vt:lpstr>Case Studies</vt:lpstr>
      <vt:lpstr>PowerPoint Presentation</vt:lpstr>
      <vt:lpstr>Case A</vt:lpstr>
      <vt:lpstr>Case A</vt:lpstr>
      <vt:lpstr>Case B</vt:lpstr>
      <vt:lpstr>Case B</vt:lpstr>
      <vt:lpstr>Case C</vt:lpstr>
      <vt:lpstr>Case C</vt:lpstr>
      <vt:lpstr>Case C</vt:lpstr>
      <vt:lpstr>Case D</vt:lpstr>
      <vt:lpstr>Case D</vt:lpstr>
      <vt:lpstr>Case E</vt:lpstr>
      <vt:lpstr>Case 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50</cp:revision>
  <dcterms:created xsi:type="dcterms:W3CDTF">2016-02-23T11:02:26Z</dcterms:created>
  <dcterms:modified xsi:type="dcterms:W3CDTF">2020-07-02T12:02:13Z</dcterms:modified>
</cp:coreProperties>
</file>