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256" r:id="rId2"/>
    <p:sldId id="282" r:id="rId3"/>
    <p:sldId id="284" r:id="rId4"/>
    <p:sldId id="291" r:id="rId5"/>
    <p:sldId id="315" r:id="rId6"/>
    <p:sldId id="316" r:id="rId7"/>
    <p:sldId id="317" r:id="rId8"/>
    <p:sldId id="319"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11" r:id="rId43"/>
    <p:sldId id="314" r:id="rId44"/>
    <p:sldId id="285" r:id="rId45"/>
    <p:sldId id="354" r:id="rId46"/>
    <p:sldId id="355" r:id="rId47"/>
    <p:sldId id="356" r:id="rId48"/>
    <p:sldId id="357" r:id="rId49"/>
    <p:sldId id="358" r:id="rId50"/>
    <p:sldId id="359" r:id="rId51"/>
    <p:sldId id="360" r:id="rId52"/>
    <p:sldId id="361" r:id="rId53"/>
    <p:sldId id="362" r:id="rId54"/>
    <p:sldId id="287"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517" autoAdjust="0"/>
  </p:normalViewPr>
  <p:slideViewPr>
    <p:cSldViewPr snapToGrid="0" snapToObjects="1">
      <p:cViewPr varScale="1">
        <p:scale>
          <a:sx n="101" d="100"/>
          <a:sy n="101" d="100"/>
        </p:scale>
        <p:origin x="19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7" Type="http://schemas.openxmlformats.org/officeDocument/2006/relationships/hyperlink" Target="http://www.ncbi.nlm.nih.gov/pubmed/20189391" TargetMode="External"/><Relationship Id="rId2" Type="http://schemas.openxmlformats.org/officeDocument/2006/relationships/hyperlink" Target="http://www.ncbi.nlm.nih.gov/pubmed/18191401" TargetMode="External"/><Relationship Id="rId1" Type="http://schemas.openxmlformats.org/officeDocument/2006/relationships/slideLayout" Target="../slideLayouts/slideLayout3.xml"/><Relationship Id="rId6" Type="http://schemas.openxmlformats.org/officeDocument/2006/relationships/hyperlink" Target="http://www.ncbi.nlm.nih.gov/pubmed/6157012" TargetMode="External"/><Relationship Id="rId5" Type="http://schemas.openxmlformats.org/officeDocument/2006/relationships/hyperlink" Target="http://www.ncbi.nlm.nih.gov/pubmed/17661792" TargetMode="External"/><Relationship Id="rId4" Type="http://schemas.openxmlformats.org/officeDocument/2006/relationships/hyperlink" Target="http://www.ncbi.nlm.nih.gov/pubmed/1292810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term=Burke%20AL%5bAuthor%5d&amp;cauthor=true&amp;cauthor_uid=25772553" TargetMode="External"/><Relationship Id="rId2" Type="http://schemas.openxmlformats.org/officeDocument/2006/relationships/hyperlink" Target="http://www.ncbi.nlm.nih.gov/pubmed/26174215" TargetMode="External"/><Relationship Id="rId1" Type="http://schemas.openxmlformats.org/officeDocument/2006/relationships/slideLayout" Target="../slideLayouts/slideLayout3.xml"/><Relationship Id="rId6" Type="http://schemas.openxmlformats.org/officeDocument/2006/relationships/hyperlink" Target="http://www.ncbi.nlm.nih.gov/pubmed" TargetMode="External"/><Relationship Id="rId5" Type="http://schemas.openxmlformats.org/officeDocument/2006/relationships/hyperlink" Target="http://www.ncbi.nlm.nih.gov/pubmed/?term=Denson%20LA%5bAuthor%5d&amp;cauthor=true&amp;cauthor_uid=25772553" TargetMode="External"/><Relationship Id="rId4" Type="http://schemas.openxmlformats.org/officeDocument/2006/relationships/hyperlink" Target="http://www.ncbi.nlm.nih.gov/pubmed/?term=Mathias%20JL%5bAuthor%5d&amp;cauthor=true&amp;cauthor_uid=2577255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www.ncbi.nlm.nih.gov/pubmed/25674924"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www.ncbi.nlm.nih.gov/pubmed/19566965"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MRCPsych General Adult Psychiatry</a:t>
            </a:r>
          </a:p>
        </p:txBody>
      </p:sp>
      <p:sp>
        <p:nvSpPr>
          <p:cNvPr id="2" name="TextBox 1"/>
          <p:cNvSpPr txBox="1"/>
          <p:nvPr/>
        </p:nvSpPr>
        <p:spPr>
          <a:xfrm>
            <a:off x="725714" y="3120571"/>
            <a:ext cx="7613424" cy="584775"/>
          </a:xfrm>
          <a:prstGeom prst="rect">
            <a:avLst/>
          </a:prstGeom>
          <a:noFill/>
        </p:spPr>
        <p:txBody>
          <a:bodyPr wrap="square" rtlCol="0">
            <a:spAutoFit/>
          </a:bodyPr>
          <a:lstStyle/>
          <a:p>
            <a:pPr algn="ctr" eaLnBrk="1" hangingPunct="1"/>
            <a:r>
              <a:rPr lang="en-GB" altLang="en-US" sz="3200" b="1" dirty="0">
                <a:solidFill>
                  <a:srgbClr val="A00054"/>
                </a:solidFill>
              </a:rPr>
              <a:t>General Hospital Psychiatry</a:t>
            </a:r>
            <a:endParaRPr lang="en-US" sz="2400"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Assessment</a:t>
            </a:r>
          </a:p>
        </p:txBody>
      </p:sp>
      <p:sp>
        <p:nvSpPr>
          <p:cNvPr id="4" name="Text Placeholder 3"/>
          <p:cNvSpPr>
            <a:spLocks noGrp="1"/>
          </p:cNvSpPr>
          <p:nvPr>
            <p:ph type="body" sz="quarter" idx="13"/>
          </p:nvPr>
        </p:nvSpPr>
        <p:spPr>
          <a:xfrm>
            <a:off x="457200" y="2020529"/>
            <a:ext cx="7839075" cy="2922946"/>
          </a:xfrm>
        </p:spPr>
        <p:txBody>
          <a:bodyPr/>
          <a:lstStyle/>
          <a:p>
            <a:r>
              <a:rPr lang="en-GB" sz="2000" dirty="0"/>
              <a:t>James is alert and it is apparent he has a good range of eye movement as you enter the room. </a:t>
            </a:r>
          </a:p>
          <a:p>
            <a:endParaRPr lang="en-GB" sz="2000" dirty="0"/>
          </a:p>
          <a:p>
            <a:r>
              <a:rPr lang="en-GB" sz="2000" dirty="0"/>
              <a:t>You introduce yourself and explain the purpose of the assessment</a:t>
            </a:r>
          </a:p>
          <a:p>
            <a:endParaRPr lang="en-GB" sz="2000" dirty="0"/>
          </a:p>
          <a:p>
            <a:r>
              <a:rPr lang="en-GB" sz="2000" dirty="0"/>
              <a:t>What strategies might you use to ascertain his level of orientation, and what types of questions are you going to ask about his mood? </a:t>
            </a:r>
          </a:p>
          <a:p>
            <a:endParaRPr lang="en-GB" sz="2000" dirty="0"/>
          </a:p>
          <a:p>
            <a:r>
              <a:rPr lang="en-GB" sz="2000" dirty="0"/>
              <a:t>Discuss in small groups</a:t>
            </a:r>
          </a:p>
          <a:p>
            <a:endParaRPr lang="en-GB" sz="2000" dirty="0"/>
          </a:p>
          <a:p>
            <a:endParaRPr lang="en-GB" sz="2000" dirty="0"/>
          </a:p>
          <a:p>
            <a:endParaRPr lang="en-GB" sz="2000" dirty="0"/>
          </a:p>
        </p:txBody>
      </p:sp>
    </p:spTree>
    <p:extLst>
      <p:ext uri="{BB962C8B-B14F-4D97-AF65-F5344CB8AC3E}">
        <p14:creationId xmlns:p14="http://schemas.microsoft.com/office/powerpoint/2010/main" val="278597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Communicating - bridging the gap</a:t>
            </a:r>
          </a:p>
        </p:txBody>
      </p:sp>
      <p:sp>
        <p:nvSpPr>
          <p:cNvPr id="4" name="Text Placeholder 3"/>
          <p:cNvSpPr>
            <a:spLocks noGrp="1"/>
          </p:cNvSpPr>
          <p:nvPr>
            <p:ph type="body" sz="quarter" idx="13"/>
          </p:nvPr>
        </p:nvSpPr>
        <p:spPr>
          <a:xfrm>
            <a:off x="457200" y="2241755"/>
            <a:ext cx="7839075" cy="2701720"/>
          </a:xfrm>
        </p:spPr>
        <p:txBody>
          <a:bodyPr/>
          <a:lstStyle/>
          <a:p>
            <a:r>
              <a:rPr lang="en-GB" sz="2000" dirty="0"/>
              <a:t>There are no right answers here. Explore what is easiest for the patient. It might not be immediately obvious. </a:t>
            </a:r>
          </a:p>
          <a:p>
            <a:r>
              <a:rPr lang="en-GB" sz="2000" dirty="0"/>
              <a:t>Head movements for yes/no or gently squeezing your hand, tapping a hand on the bed, eye movements could be used but would be further down the list in terms of simplicity</a:t>
            </a:r>
          </a:p>
          <a:p>
            <a:r>
              <a:rPr lang="en-GB" sz="2000" dirty="0"/>
              <a:t>Writing is also an option for patients with focal </a:t>
            </a:r>
            <a:r>
              <a:rPr lang="en-GB" sz="2000" dirty="0" err="1"/>
              <a:t>oro</a:t>
            </a:r>
            <a:r>
              <a:rPr lang="en-GB" sz="2000" dirty="0"/>
              <a:t>-laryngeal problems (post op </a:t>
            </a:r>
            <a:r>
              <a:rPr lang="en-GB" sz="2000" dirty="0" err="1"/>
              <a:t>etc</a:t>
            </a:r>
            <a:r>
              <a:rPr lang="en-GB" sz="2000" dirty="0"/>
              <a:t>)</a:t>
            </a:r>
          </a:p>
          <a:p>
            <a:endParaRPr lang="en-GB" sz="2000" dirty="0"/>
          </a:p>
          <a:p>
            <a:r>
              <a:rPr lang="en-GB" sz="2000" dirty="0"/>
              <a:t>James is </a:t>
            </a:r>
            <a:r>
              <a:rPr lang="en-GB" sz="2000" dirty="0" err="1"/>
              <a:t>quadriparetic</a:t>
            </a:r>
            <a:r>
              <a:rPr lang="en-GB" sz="2000" dirty="0"/>
              <a:t>, not quadriplegic. He was able to use his right hand to communicate by squeezing the interviewers hand</a:t>
            </a:r>
          </a:p>
          <a:p>
            <a:endParaRPr lang="en-GB" sz="2000" dirty="0"/>
          </a:p>
        </p:txBody>
      </p:sp>
    </p:spTree>
    <p:extLst>
      <p:ext uri="{BB962C8B-B14F-4D97-AF65-F5344CB8AC3E}">
        <p14:creationId xmlns:p14="http://schemas.microsoft.com/office/powerpoint/2010/main" val="225812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 and follow up</a:t>
            </a:r>
          </a:p>
        </p:txBody>
      </p:sp>
      <p:sp>
        <p:nvSpPr>
          <p:cNvPr id="4" name="Text Placeholder 3"/>
          <p:cNvSpPr>
            <a:spLocks noGrp="1"/>
          </p:cNvSpPr>
          <p:nvPr>
            <p:ph type="body" sz="quarter" idx="13"/>
          </p:nvPr>
        </p:nvSpPr>
        <p:spPr/>
        <p:txBody>
          <a:bodyPr/>
          <a:lstStyle/>
          <a:p>
            <a:r>
              <a:rPr lang="en-GB" sz="2000" dirty="0"/>
              <a:t>James finds himself crying for no apparent reason. He is devastated about the stroke, but does enjoy visits from his family. Sleep is poor. He cannot think about the future but is clear he has not had any thoughts of ending his life. A major preoccupation is shoulder pain.</a:t>
            </a:r>
          </a:p>
          <a:p>
            <a:endParaRPr lang="en-GB" sz="2000" dirty="0"/>
          </a:p>
          <a:p>
            <a:r>
              <a:rPr lang="en-GB" sz="2000" dirty="0"/>
              <a:t>Plan – Physio input and analgesia. </a:t>
            </a:r>
            <a:r>
              <a:rPr lang="en-GB" sz="2000" dirty="0" err="1"/>
              <a:t>Mirtazepine</a:t>
            </a:r>
            <a:r>
              <a:rPr lang="en-GB" sz="2000" dirty="0"/>
              <a:t> and/or pause while further reading occurs?</a:t>
            </a:r>
          </a:p>
          <a:p>
            <a:endParaRPr lang="en-GB" sz="2000" dirty="0"/>
          </a:p>
          <a:p>
            <a:pPr>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429048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Read around your patients</a:t>
            </a:r>
          </a:p>
        </p:txBody>
      </p:sp>
      <p:sp>
        <p:nvSpPr>
          <p:cNvPr id="4" name="Text Placeholder 3"/>
          <p:cNvSpPr>
            <a:spLocks noGrp="1"/>
          </p:cNvSpPr>
          <p:nvPr>
            <p:ph type="body" sz="quarter" idx="13"/>
          </p:nvPr>
        </p:nvSpPr>
        <p:spPr>
          <a:xfrm>
            <a:off x="457200" y="1704975"/>
            <a:ext cx="7839075" cy="3238500"/>
          </a:xfrm>
        </p:spPr>
        <p:txBody>
          <a:bodyPr/>
          <a:lstStyle/>
          <a:p>
            <a:pPr>
              <a:buNone/>
            </a:pPr>
            <a:endParaRPr lang="en-GB" sz="1600" b="1" dirty="0">
              <a:latin typeface="Arial" pitchFamily="34" charset="0"/>
              <a:hlinkClick r:id="rId2"/>
            </a:endParaRPr>
          </a:p>
          <a:p>
            <a:r>
              <a:rPr lang="en-GB" sz="1600" b="1" dirty="0">
                <a:latin typeface="Arial" pitchFamily="34" charset="0"/>
                <a:hlinkClick r:id="rId2"/>
              </a:rPr>
              <a:t>Brainstem compression from a trigeminal schwannoma presenting with pathological crying.</a:t>
            </a:r>
            <a:r>
              <a:rPr lang="en-GB" sz="1600" b="1" dirty="0">
                <a:latin typeface="Arial" pitchFamily="34" charset="0"/>
              </a:rPr>
              <a:t> </a:t>
            </a:r>
            <a:r>
              <a:rPr lang="en-GB" sz="1600" dirty="0">
                <a:latin typeface="Arial" pitchFamily="34" charset="0"/>
                <a:hlinkClick r:id="rId3" tooltip="Journal of clinical neuroscience : official journal of the Neurosurgical Society of Australasia."/>
              </a:rPr>
              <a:t>J </a:t>
            </a:r>
            <a:r>
              <a:rPr lang="en-GB" sz="1600" dirty="0" err="1">
                <a:latin typeface="Arial" pitchFamily="34" charset="0"/>
                <a:hlinkClick r:id="rId3" tooltip="Journal of clinical neuroscience : official journal of the Neurosurgical Society of Australasia."/>
              </a:rPr>
              <a:t>Clin</a:t>
            </a:r>
            <a:r>
              <a:rPr lang="en-GB" sz="1600" dirty="0">
                <a:latin typeface="Arial" pitchFamily="34" charset="0"/>
                <a:hlinkClick r:id="rId3" tooltip="Journal of clinical neuroscience : official journal of the Neurosurgical Society of Australasia."/>
              </a:rPr>
              <a:t> </a:t>
            </a:r>
            <a:r>
              <a:rPr lang="en-GB" sz="1600" dirty="0" err="1">
                <a:latin typeface="Arial" pitchFamily="34" charset="0"/>
                <a:hlinkClick r:id="rId3" tooltip="Journal of clinical neuroscience : official journal of the Neurosurgical Society of Australasia."/>
              </a:rPr>
              <a:t>Neurosci</a:t>
            </a:r>
            <a:r>
              <a:rPr lang="en-GB" sz="1600" dirty="0">
                <a:latin typeface="Arial" pitchFamily="34" charset="0"/>
                <a:hlinkClick r:id="rId3" tooltip="Journal of clinical neuroscience : official journal of the Neurosurgical Society of Australasia."/>
              </a:rPr>
              <a:t>.</a:t>
            </a:r>
            <a:r>
              <a:rPr lang="en-GB" sz="1600" dirty="0">
                <a:latin typeface="Arial" pitchFamily="34" charset="0"/>
              </a:rPr>
              <a:t> 2008 Mar;15(3):322-4</a:t>
            </a:r>
          </a:p>
          <a:p>
            <a:r>
              <a:rPr lang="en-GB" sz="1600" b="1" dirty="0">
                <a:latin typeface="Arial" pitchFamily="34" charset="0"/>
                <a:hlinkClick r:id="rId4"/>
              </a:rPr>
              <a:t>Neuroimaging of serotonin transporters in post-stroke pathological crying.</a:t>
            </a:r>
            <a:r>
              <a:rPr lang="en-GB" sz="1600" b="1" dirty="0">
                <a:latin typeface="Arial" pitchFamily="34" charset="0"/>
              </a:rPr>
              <a:t> </a:t>
            </a:r>
            <a:r>
              <a:rPr lang="pl-PL" sz="1600" dirty="0">
                <a:latin typeface="Arial" pitchFamily="34" charset="0"/>
                <a:hlinkClick r:id="rId3" tooltip="Psychiatry research."/>
              </a:rPr>
              <a:t>Psychiatry Res.</a:t>
            </a:r>
            <a:r>
              <a:rPr lang="pl-PL" sz="1600" dirty="0">
                <a:latin typeface="Arial" pitchFamily="34" charset="0"/>
              </a:rPr>
              <a:t> 2003 Jul 30;123(3):207-11.</a:t>
            </a:r>
            <a:endParaRPr lang="en-GB" sz="1600" b="1" dirty="0">
              <a:latin typeface="Arial" pitchFamily="34" charset="0"/>
            </a:endParaRPr>
          </a:p>
          <a:p>
            <a:r>
              <a:rPr lang="en-GB" sz="1600" b="1" dirty="0">
                <a:latin typeface="Arial" pitchFamily="34" charset="0"/>
                <a:hlinkClick r:id="rId5"/>
              </a:rPr>
              <a:t>Serotonin 5HT1A receptor availability and pathological crying after stroke.</a:t>
            </a:r>
            <a:r>
              <a:rPr lang="en-GB" sz="1600" b="1" dirty="0">
                <a:latin typeface="Arial" pitchFamily="34" charset="0"/>
              </a:rPr>
              <a:t> </a:t>
            </a:r>
            <a:r>
              <a:rPr lang="en-GB" sz="1600" dirty="0" err="1">
                <a:latin typeface="Arial" pitchFamily="34" charset="0"/>
                <a:hlinkClick r:id="rId3" tooltip="Acta neurologica Scandinavica."/>
              </a:rPr>
              <a:t>Acta</a:t>
            </a:r>
            <a:r>
              <a:rPr lang="en-GB" sz="1600" dirty="0">
                <a:latin typeface="Arial" pitchFamily="34" charset="0"/>
                <a:hlinkClick r:id="rId3" tooltip="Acta neurologica Scandinavica."/>
              </a:rPr>
              <a:t> </a:t>
            </a:r>
            <a:r>
              <a:rPr lang="en-GB" sz="1600" dirty="0" err="1">
                <a:latin typeface="Arial" pitchFamily="34" charset="0"/>
                <a:hlinkClick r:id="rId3" tooltip="Acta neurologica Scandinavica."/>
              </a:rPr>
              <a:t>Neurol</a:t>
            </a:r>
            <a:r>
              <a:rPr lang="en-GB" sz="1600" dirty="0">
                <a:latin typeface="Arial" pitchFamily="34" charset="0"/>
                <a:hlinkClick r:id="rId3" tooltip="Acta neurologica Scandinavica."/>
              </a:rPr>
              <a:t> Scand.</a:t>
            </a:r>
            <a:r>
              <a:rPr lang="en-GB" sz="1600" dirty="0">
                <a:latin typeface="Arial" pitchFamily="34" charset="0"/>
              </a:rPr>
              <a:t> 2007 Aug;116(2):83-90.</a:t>
            </a:r>
          </a:p>
          <a:p>
            <a:r>
              <a:rPr lang="en-GB" sz="1600" b="1" dirty="0">
                <a:latin typeface="Arial" pitchFamily="34" charset="0"/>
                <a:hlinkClick r:id="rId6"/>
              </a:rPr>
              <a:t>Involuntary motor phenomena in the locked-in syndrome.</a:t>
            </a:r>
            <a:r>
              <a:rPr lang="en-GB" sz="1600" b="1" dirty="0">
                <a:latin typeface="Arial" pitchFamily="34" charset="0"/>
              </a:rPr>
              <a:t> </a:t>
            </a:r>
            <a:r>
              <a:rPr lang="en-GB" sz="1600" dirty="0">
                <a:latin typeface="Arial" pitchFamily="34" charset="0"/>
                <a:hlinkClick r:id="rId3" tooltip="Journal of neurology."/>
              </a:rPr>
              <a:t>J Neurol.</a:t>
            </a:r>
            <a:r>
              <a:rPr lang="en-GB" sz="1600" dirty="0">
                <a:latin typeface="Arial" pitchFamily="34" charset="0"/>
              </a:rPr>
              <a:t> 1980;223(3):191-8.</a:t>
            </a:r>
          </a:p>
          <a:p>
            <a:r>
              <a:rPr lang="en-GB" sz="1600" b="1" dirty="0">
                <a:latin typeface="Arial" pitchFamily="34" charset="0"/>
                <a:hlinkClick r:id="rId7"/>
              </a:rPr>
              <a:t>Pathological crying as a manifestation of spontaneous haemorrhage in a pontine cavernous haemangioma.</a:t>
            </a:r>
            <a:r>
              <a:rPr lang="en-GB" sz="1600" b="1" dirty="0">
                <a:latin typeface="Arial" pitchFamily="34" charset="0"/>
              </a:rPr>
              <a:t> </a:t>
            </a:r>
            <a:r>
              <a:rPr lang="it-IT" sz="1600" dirty="0">
                <a:latin typeface="Arial" pitchFamily="34" charset="0"/>
                <a:hlinkClick r:id="rId3" tooltip="Journal of clinical neuroscience : official journal of the Neurosurgical Society of Australasia."/>
              </a:rPr>
              <a:t>J Clin Neurosci.</a:t>
            </a:r>
            <a:r>
              <a:rPr lang="it-IT" sz="1600" dirty="0">
                <a:latin typeface="Arial" pitchFamily="34" charset="0"/>
              </a:rPr>
              <a:t> 2010 May;17(5):662-3</a:t>
            </a:r>
            <a:endParaRPr lang="en-GB" sz="1600" b="1" dirty="0">
              <a:latin typeface="Arial" pitchFamily="34" charset="0"/>
            </a:endParaRPr>
          </a:p>
          <a:p>
            <a:pPr algn="ctr"/>
            <a:endParaRPr lang="en-GB" sz="1600" b="1" dirty="0"/>
          </a:p>
          <a:p>
            <a:pPr marL="0" indent="0" algn="ctr">
              <a:buNone/>
            </a:pPr>
            <a:r>
              <a:rPr lang="en-GB" sz="2000" b="1" i="1" dirty="0"/>
              <a:t>We diagnosed pathological crying  secondary to the pontine lesion and kept the </a:t>
            </a:r>
            <a:r>
              <a:rPr lang="en-GB" sz="2000" b="1" i="1" dirty="0" err="1"/>
              <a:t>Mirtazepine</a:t>
            </a:r>
            <a:r>
              <a:rPr lang="en-GB" sz="2000" b="1" i="1" dirty="0"/>
              <a:t> to boost serotonin and aid sleep. He responded well. </a:t>
            </a:r>
          </a:p>
          <a:p>
            <a:endParaRPr lang="en-GB" sz="1600" dirty="0"/>
          </a:p>
        </p:txBody>
      </p:sp>
    </p:spTree>
    <p:extLst>
      <p:ext uri="{BB962C8B-B14F-4D97-AF65-F5344CB8AC3E}">
        <p14:creationId xmlns:p14="http://schemas.microsoft.com/office/powerpoint/2010/main" val="124871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Stroke – Exam notes</a:t>
            </a:r>
          </a:p>
        </p:txBody>
      </p:sp>
      <p:sp>
        <p:nvSpPr>
          <p:cNvPr id="4" name="Text Placeholder 3"/>
          <p:cNvSpPr>
            <a:spLocks noGrp="1"/>
          </p:cNvSpPr>
          <p:nvPr>
            <p:ph type="body" sz="quarter" idx="13"/>
          </p:nvPr>
        </p:nvSpPr>
        <p:spPr>
          <a:xfrm>
            <a:off x="457200" y="1902542"/>
            <a:ext cx="7839075" cy="3040933"/>
          </a:xfrm>
        </p:spPr>
        <p:txBody>
          <a:bodyPr/>
          <a:lstStyle/>
          <a:p>
            <a:r>
              <a:rPr lang="en-GB" sz="2000" dirty="0"/>
              <a:t>Comorbid depression in 35% patients</a:t>
            </a:r>
          </a:p>
          <a:p>
            <a:r>
              <a:rPr lang="en-GB" sz="2000" dirty="0"/>
              <a:t>Comorbid anxiety in 25 % patients (cortical infarcts)</a:t>
            </a:r>
          </a:p>
          <a:p>
            <a:r>
              <a:rPr lang="en-GB" sz="2000" dirty="0"/>
              <a:t>Apathy, catastrophic reactions and undue lability (</a:t>
            </a:r>
            <a:r>
              <a:rPr lang="en-GB" sz="2000" dirty="0" err="1"/>
              <a:t>esp</a:t>
            </a:r>
            <a:r>
              <a:rPr lang="en-GB" sz="2000" dirty="0"/>
              <a:t> frontal CVA) in 20% patients</a:t>
            </a:r>
          </a:p>
          <a:p>
            <a:r>
              <a:rPr lang="en-GB" sz="2000" dirty="0"/>
              <a:t>Delirium occurs in up to a third of patients experiencing haemorrhagic CVA (can respond to small doses of haloperidol)</a:t>
            </a:r>
          </a:p>
          <a:p>
            <a:r>
              <a:rPr lang="en-GB" sz="2000" dirty="0"/>
              <a:t>Mania and psychoses are rare</a:t>
            </a:r>
          </a:p>
          <a:p>
            <a:endParaRPr lang="en-GB" sz="2000" dirty="0"/>
          </a:p>
          <a:p>
            <a:r>
              <a:rPr lang="en-GB" sz="2000" dirty="0"/>
              <a:t>Left sided basal ganglia infarcts have been associated with increased risk of post CVA depression</a:t>
            </a:r>
          </a:p>
          <a:p>
            <a:endParaRPr lang="en-GB" sz="2000" dirty="0"/>
          </a:p>
          <a:p>
            <a:r>
              <a:rPr lang="en-GB" sz="2000" dirty="0"/>
              <a:t>SSRI’s first line for mood, anxiety, lability</a:t>
            </a:r>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89195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Outcome &amp; Summary</a:t>
            </a:r>
          </a:p>
        </p:txBody>
      </p:sp>
      <p:sp>
        <p:nvSpPr>
          <p:cNvPr id="4" name="Text Placeholder 3"/>
          <p:cNvSpPr>
            <a:spLocks noGrp="1"/>
          </p:cNvSpPr>
          <p:nvPr>
            <p:ph type="body" sz="quarter" idx="13"/>
          </p:nvPr>
        </p:nvSpPr>
        <p:spPr>
          <a:xfrm>
            <a:off x="457200" y="1828800"/>
            <a:ext cx="7839075" cy="3114675"/>
          </a:xfrm>
        </p:spPr>
        <p:txBody>
          <a:bodyPr/>
          <a:lstStyle/>
          <a:p>
            <a:r>
              <a:rPr lang="en-GB" sz="2000" dirty="0"/>
              <a:t>James was able to use a speaking tube 6 weeks after we met him. He gave me these teaching points for this session:</a:t>
            </a:r>
          </a:p>
          <a:p>
            <a:endParaRPr lang="en-GB" sz="2000" dirty="0"/>
          </a:p>
          <a:p>
            <a:r>
              <a:rPr lang="en-GB" sz="2000" dirty="0"/>
              <a:t>Don’t be scared to ask difficult questions</a:t>
            </a:r>
          </a:p>
          <a:p>
            <a:r>
              <a:rPr lang="en-GB" sz="2000" dirty="0"/>
              <a:t>Take the time to find a way to communicate properly</a:t>
            </a:r>
          </a:p>
          <a:p>
            <a:r>
              <a:rPr lang="en-GB" sz="2000" dirty="0"/>
              <a:t>Don’t underestimate the effect of pain on mood and outlook on life. Its not always where you expect to find it. </a:t>
            </a:r>
          </a:p>
          <a:p>
            <a:r>
              <a:rPr lang="en-GB" sz="2000" dirty="0"/>
              <a:t>Keep coming even when you think there’s nothing much more to do. Explaining the crying to me and the wife was a big relief. </a:t>
            </a:r>
          </a:p>
          <a:p>
            <a:endParaRPr lang="en-GB" sz="2000" dirty="0"/>
          </a:p>
          <a:p>
            <a:endParaRPr lang="en-GB" sz="2000" dirty="0"/>
          </a:p>
        </p:txBody>
      </p:sp>
    </p:spTree>
    <p:extLst>
      <p:ext uri="{BB962C8B-B14F-4D97-AF65-F5344CB8AC3E}">
        <p14:creationId xmlns:p14="http://schemas.microsoft.com/office/powerpoint/2010/main" val="327113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Further Themes in GHP</a:t>
            </a:r>
          </a:p>
        </p:txBody>
      </p:sp>
      <p:sp>
        <p:nvSpPr>
          <p:cNvPr id="4" name="Text Placeholder 3"/>
          <p:cNvSpPr>
            <a:spLocks noGrp="1"/>
          </p:cNvSpPr>
          <p:nvPr>
            <p:ph type="body" sz="quarter" idx="13"/>
          </p:nvPr>
        </p:nvSpPr>
        <p:spPr/>
        <p:txBody>
          <a:bodyPr/>
          <a:lstStyle/>
          <a:p>
            <a:r>
              <a:rPr lang="en-GB" dirty="0"/>
              <a:t>Somatoform pain disorders</a:t>
            </a:r>
          </a:p>
          <a:p>
            <a:endParaRPr lang="en-GB" dirty="0"/>
          </a:p>
          <a:p>
            <a:r>
              <a:rPr lang="en-GB" dirty="0"/>
              <a:t>Chronic fatigue</a:t>
            </a:r>
          </a:p>
          <a:p>
            <a:endParaRPr lang="en-GB" dirty="0"/>
          </a:p>
          <a:p>
            <a:r>
              <a:rPr lang="en-GB" dirty="0"/>
              <a:t>Fibromyalgia</a:t>
            </a:r>
          </a:p>
          <a:p>
            <a:pPr>
              <a:buNone/>
            </a:pPr>
            <a:endParaRPr lang="en-GB" dirty="0"/>
          </a:p>
          <a:p>
            <a:r>
              <a:rPr lang="en-GB" dirty="0"/>
              <a:t>Huge topics – all will require further reading for the interested</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5086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Somatoform Pain Disorders</a:t>
            </a:r>
          </a:p>
        </p:txBody>
      </p:sp>
      <p:sp>
        <p:nvSpPr>
          <p:cNvPr id="4" name="Text Placeholder 3"/>
          <p:cNvSpPr>
            <a:spLocks noGrp="1"/>
          </p:cNvSpPr>
          <p:nvPr>
            <p:ph type="body" sz="quarter" idx="13"/>
          </p:nvPr>
        </p:nvSpPr>
        <p:spPr>
          <a:xfrm>
            <a:off x="457200" y="1991032"/>
            <a:ext cx="7839075" cy="2952443"/>
          </a:xfrm>
        </p:spPr>
        <p:txBody>
          <a:bodyPr/>
          <a:lstStyle/>
          <a:p>
            <a:r>
              <a:rPr lang="en-GB" sz="2000" dirty="0"/>
              <a:t>Pain in one or more anatomical sites – pain is the predominant focus of presentation and severe enough to request a clinical opinion</a:t>
            </a:r>
          </a:p>
          <a:p>
            <a:endParaRPr lang="en-GB" sz="2000" dirty="0"/>
          </a:p>
          <a:p>
            <a:r>
              <a:rPr lang="en-GB" sz="2000" dirty="0"/>
              <a:t>Pain causes significant distress or impairment in social, occupational or other important areas of function</a:t>
            </a:r>
          </a:p>
          <a:p>
            <a:endParaRPr lang="en-GB" sz="2000" dirty="0"/>
          </a:p>
          <a:p>
            <a:r>
              <a:rPr lang="en-GB" sz="2000" dirty="0"/>
              <a:t>Psychological factors are thought to contribute to onset, severity, maintenance, exacerbation of pain</a:t>
            </a:r>
          </a:p>
          <a:p>
            <a:endParaRPr lang="en-GB" sz="2000" dirty="0"/>
          </a:p>
        </p:txBody>
      </p:sp>
    </p:spTree>
    <p:extLst>
      <p:ext uri="{BB962C8B-B14F-4D97-AF65-F5344CB8AC3E}">
        <p14:creationId xmlns:p14="http://schemas.microsoft.com/office/powerpoint/2010/main" val="151579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Somatoform Pain Disorders</a:t>
            </a:r>
          </a:p>
        </p:txBody>
      </p:sp>
      <p:sp>
        <p:nvSpPr>
          <p:cNvPr id="4" name="Text Placeholder 3"/>
          <p:cNvSpPr>
            <a:spLocks noGrp="1"/>
          </p:cNvSpPr>
          <p:nvPr>
            <p:ph type="body" sz="quarter" idx="13"/>
          </p:nvPr>
        </p:nvSpPr>
        <p:spPr>
          <a:xfrm>
            <a:off x="457200" y="2109019"/>
            <a:ext cx="7839075" cy="2834456"/>
          </a:xfrm>
        </p:spPr>
        <p:txBody>
          <a:bodyPr/>
          <a:lstStyle/>
          <a:p>
            <a:r>
              <a:rPr lang="en-GB" sz="2000" dirty="0"/>
              <a:t>Pain is not intentionally produced or feigned (factitious disorder or malingering)</a:t>
            </a:r>
          </a:p>
          <a:p>
            <a:endParaRPr lang="en-GB" sz="2000" dirty="0"/>
          </a:p>
          <a:p>
            <a:r>
              <a:rPr lang="en-GB" sz="2000" dirty="0"/>
              <a:t>Pain is not better accounted for by mood, anxiety or psychotic disorder</a:t>
            </a:r>
          </a:p>
          <a:p>
            <a:endParaRPr lang="en-GB" sz="2000" dirty="0"/>
          </a:p>
          <a:p>
            <a:r>
              <a:rPr lang="en-GB" sz="2000" dirty="0"/>
              <a:t>Note that a co-existing medical condition may be present (common conditions include rheumatoid and </a:t>
            </a:r>
            <a:r>
              <a:rPr lang="en-GB" sz="2000" dirty="0" err="1"/>
              <a:t>osteo</a:t>
            </a:r>
            <a:r>
              <a:rPr lang="en-GB" sz="2000" dirty="0"/>
              <a:t> arthritis, disc herniation, osteoporosis, neuropathies, metastatic disease)</a:t>
            </a:r>
          </a:p>
          <a:p>
            <a:endParaRPr lang="en-GB" sz="2000" dirty="0"/>
          </a:p>
        </p:txBody>
      </p:sp>
    </p:spTree>
    <p:extLst>
      <p:ext uri="{BB962C8B-B14F-4D97-AF65-F5344CB8AC3E}">
        <p14:creationId xmlns:p14="http://schemas.microsoft.com/office/powerpoint/2010/main" val="360677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Somatoform Pain Disorders</a:t>
            </a:r>
          </a:p>
        </p:txBody>
      </p:sp>
      <p:sp>
        <p:nvSpPr>
          <p:cNvPr id="4" name="Text Placeholder 3"/>
          <p:cNvSpPr>
            <a:spLocks noGrp="1"/>
          </p:cNvSpPr>
          <p:nvPr>
            <p:ph type="body" sz="quarter" idx="13"/>
          </p:nvPr>
        </p:nvSpPr>
        <p:spPr>
          <a:xfrm>
            <a:off x="457200" y="1932039"/>
            <a:ext cx="7839075" cy="3011436"/>
          </a:xfrm>
        </p:spPr>
        <p:txBody>
          <a:bodyPr/>
          <a:lstStyle/>
          <a:p>
            <a:r>
              <a:rPr lang="en-GB" sz="2000" dirty="0"/>
              <a:t>Acute = less than 6 months</a:t>
            </a:r>
          </a:p>
          <a:p>
            <a:r>
              <a:rPr lang="en-GB" sz="2000" dirty="0"/>
              <a:t>Chronic = greater than 6 months</a:t>
            </a:r>
          </a:p>
          <a:p>
            <a:endParaRPr lang="en-GB" sz="2000" dirty="0"/>
          </a:p>
          <a:p>
            <a:r>
              <a:rPr lang="en-GB" sz="2000" dirty="0"/>
              <a:t>Differential diagnosis</a:t>
            </a:r>
          </a:p>
          <a:p>
            <a:pPr lvl="1"/>
            <a:r>
              <a:rPr lang="en-GB" sz="2000" dirty="0"/>
              <a:t>Organic condition</a:t>
            </a:r>
          </a:p>
          <a:p>
            <a:pPr lvl="1"/>
            <a:r>
              <a:rPr lang="en-GB" sz="2000" dirty="0"/>
              <a:t>Somatisation</a:t>
            </a:r>
          </a:p>
          <a:p>
            <a:pPr lvl="1"/>
            <a:r>
              <a:rPr lang="en-GB" sz="2000" dirty="0"/>
              <a:t>Depression</a:t>
            </a:r>
          </a:p>
          <a:p>
            <a:pPr lvl="1"/>
            <a:r>
              <a:rPr lang="en-GB" sz="2000" dirty="0"/>
              <a:t>Anxiety disorder</a:t>
            </a:r>
          </a:p>
          <a:p>
            <a:pPr lvl="1"/>
            <a:r>
              <a:rPr lang="en-GB" sz="2000" dirty="0"/>
              <a:t>Psychosis (</a:t>
            </a:r>
            <a:r>
              <a:rPr lang="en-GB" sz="2000" dirty="0" err="1"/>
              <a:t>coenestopathic</a:t>
            </a:r>
            <a:r>
              <a:rPr lang="en-GB" sz="2000" dirty="0"/>
              <a:t> states)</a:t>
            </a:r>
          </a:p>
          <a:p>
            <a:pPr lvl="1"/>
            <a:r>
              <a:rPr lang="en-GB" sz="2000" dirty="0"/>
              <a:t>Factitious disorder</a:t>
            </a:r>
          </a:p>
          <a:p>
            <a:pPr lvl="1"/>
            <a:r>
              <a:rPr lang="en-GB" sz="2000" dirty="0"/>
              <a:t>Malingering</a:t>
            </a:r>
          </a:p>
          <a:p>
            <a:pPr lvl="1"/>
            <a:endParaRPr lang="en-GB" sz="2000" dirty="0"/>
          </a:p>
          <a:p>
            <a:endParaRPr lang="en-GB" sz="2000" dirty="0"/>
          </a:p>
          <a:p>
            <a:endParaRPr lang="en-GB" sz="2000" dirty="0"/>
          </a:p>
          <a:p>
            <a:endParaRPr lang="en-GB" sz="2000" dirty="0"/>
          </a:p>
          <a:p>
            <a:endParaRPr lang="en-GB" sz="1800" dirty="0"/>
          </a:p>
        </p:txBody>
      </p:sp>
    </p:spTree>
    <p:extLst>
      <p:ext uri="{BB962C8B-B14F-4D97-AF65-F5344CB8AC3E}">
        <p14:creationId xmlns:p14="http://schemas.microsoft.com/office/powerpoint/2010/main" val="143337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eaLnBrk="1" hangingPunct="1"/>
            <a:r>
              <a:rPr lang="en-GB" altLang="en-US" dirty="0"/>
              <a:t>General Hospital Psychiatry</a:t>
            </a:r>
            <a:endParaRPr lang="en-US" sz="2800" dirty="0"/>
          </a:p>
        </p:txBody>
      </p:sp>
      <p:sp>
        <p:nvSpPr>
          <p:cNvPr id="5" name="Subtitle 4"/>
          <p:cNvSpPr>
            <a:spLocks noGrp="1"/>
          </p:cNvSpPr>
          <p:nvPr>
            <p:ph type="subTitle" idx="1"/>
          </p:nvPr>
        </p:nvSpPr>
        <p:spPr>
          <a:xfrm>
            <a:off x="457199" y="1757362"/>
            <a:ext cx="8069943" cy="581025"/>
          </a:xfrm>
        </p:spPr>
        <p:txBody>
          <a:bodyPr/>
          <a:lstStyle/>
          <a:p>
            <a:r>
              <a:rPr lang="en-US" dirty="0"/>
              <a:t>Objectives</a:t>
            </a:r>
          </a:p>
        </p:txBody>
      </p:sp>
      <p:sp>
        <p:nvSpPr>
          <p:cNvPr id="6" name="Text Placeholder 5"/>
          <p:cNvSpPr>
            <a:spLocks noGrp="1"/>
          </p:cNvSpPr>
          <p:nvPr>
            <p:ph type="body" sz="quarter" idx="13"/>
          </p:nvPr>
        </p:nvSpPr>
        <p:spPr>
          <a:xfrm>
            <a:off x="443552" y="2486025"/>
            <a:ext cx="7839075" cy="2457450"/>
          </a:xfrm>
        </p:spPr>
        <p:txBody>
          <a:bodyPr/>
          <a:lstStyle/>
          <a:p>
            <a:pPr marL="0" lvl="0" indent="0">
              <a:buNone/>
            </a:pPr>
            <a:r>
              <a:rPr lang="en-GB" sz="2000" dirty="0"/>
              <a:t>To develop an understanding of:</a:t>
            </a:r>
          </a:p>
          <a:p>
            <a:pPr marL="0" lvl="0" indent="0">
              <a:buNone/>
            </a:pPr>
            <a:endParaRPr lang="en-GB" sz="2000" dirty="0"/>
          </a:p>
          <a:p>
            <a:pPr lvl="0"/>
            <a:r>
              <a:rPr lang="en-GB" sz="2000" dirty="0"/>
              <a:t>psychiatric assessment of patients with physical illness, liaising with colleagues in other specialties, psychiatric consequences and aspects of brain pathology; and clinical and theoretical psychiatric aspects of chronic fatigue and pain, including management. </a:t>
            </a:r>
          </a:p>
          <a:p>
            <a:pPr lvl="0"/>
            <a:endParaRPr lang="en-GB" sz="2000" dirty="0"/>
          </a:p>
          <a:p>
            <a:pPr marL="0" lvl="0" indent="0">
              <a:buNone/>
            </a:pPr>
            <a:endParaRPr lang="en-GB" sz="2000"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few organic considerations</a:t>
            </a:r>
          </a:p>
        </p:txBody>
      </p:sp>
      <p:sp>
        <p:nvSpPr>
          <p:cNvPr id="4" name="Text Placeholder 3"/>
          <p:cNvSpPr>
            <a:spLocks noGrp="1"/>
          </p:cNvSpPr>
          <p:nvPr>
            <p:ph type="body" sz="quarter" idx="13"/>
          </p:nvPr>
        </p:nvSpPr>
        <p:spPr>
          <a:xfrm>
            <a:off x="457200" y="1843548"/>
            <a:ext cx="7839075" cy="3099927"/>
          </a:xfrm>
        </p:spPr>
        <p:txBody>
          <a:bodyPr/>
          <a:lstStyle/>
          <a:p>
            <a:r>
              <a:rPr lang="en-GB" sz="2000" dirty="0"/>
              <a:t>Fractures,including compression fractures</a:t>
            </a:r>
          </a:p>
          <a:p>
            <a:r>
              <a:rPr lang="en-GB" sz="2000" dirty="0"/>
              <a:t>Sprains and strains, Tendinitis</a:t>
            </a:r>
          </a:p>
          <a:p>
            <a:r>
              <a:rPr lang="en-GB" sz="2000" dirty="0"/>
              <a:t>Rheumatoid and osteoarthritis</a:t>
            </a:r>
          </a:p>
          <a:p>
            <a:r>
              <a:rPr lang="en-GB" sz="2000" dirty="0"/>
              <a:t>Polymyalgia </a:t>
            </a:r>
            <a:r>
              <a:rPr lang="en-GB" sz="2000" dirty="0" err="1"/>
              <a:t>rheumatica</a:t>
            </a:r>
            <a:r>
              <a:rPr lang="en-GB" sz="2000" dirty="0"/>
              <a:t>, Polymyositis</a:t>
            </a:r>
          </a:p>
          <a:p>
            <a:r>
              <a:rPr lang="en-GB" sz="2000" dirty="0" err="1"/>
              <a:t>Herniae</a:t>
            </a:r>
            <a:r>
              <a:rPr lang="en-GB" sz="2000" dirty="0"/>
              <a:t> causing compression (obturator, sciatic, inguinal , femoral </a:t>
            </a:r>
            <a:r>
              <a:rPr lang="en-GB" sz="2000" dirty="0" err="1"/>
              <a:t>etc</a:t>
            </a:r>
            <a:r>
              <a:rPr lang="en-GB" sz="2000" dirty="0"/>
              <a:t>)</a:t>
            </a:r>
          </a:p>
          <a:p>
            <a:r>
              <a:rPr lang="en-GB" sz="2000" dirty="0"/>
              <a:t>Disc herniation</a:t>
            </a:r>
          </a:p>
          <a:p>
            <a:r>
              <a:rPr lang="en-GB" sz="2000" dirty="0"/>
              <a:t>Radiculopathy / neuropathy / neuralgias</a:t>
            </a:r>
          </a:p>
          <a:p>
            <a:r>
              <a:rPr lang="en-GB" sz="2000" dirty="0"/>
              <a:t>Neoplasia</a:t>
            </a:r>
          </a:p>
          <a:p>
            <a:endParaRPr lang="en-GB" sz="2000" dirty="0"/>
          </a:p>
          <a:p>
            <a:r>
              <a:rPr lang="en-GB" sz="2000" dirty="0"/>
              <a:t>Each organ system has its own pain differential (angina, nephrolithiasis, reflux  </a:t>
            </a:r>
            <a:r>
              <a:rPr lang="en-GB" sz="2000" dirty="0" err="1"/>
              <a:t>etc</a:t>
            </a:r>
            <a:r>
              <a:rPr lang="en-GB" sz="2000" dirty="0"/>
              <a:t>)</a:t>
            </a:r>
          </a:p>
          <a:p>
            <a:endParaRPr lang="en-GB" sz="2000" dirty="0"/>
          </a:p>
          <a:p>
            <a:endParaRPr lang="en-GB" sz="2000" dirty="0"/>
          </a:p>
          <a:p>
            <a:endParaRPr lang="en-GB" sz="2000" dirty="0"/>
          </a:p>
        </p:txBody>
      </p:sp>
    </p:spTree>
    <p:extLst>
      <p:ext uri="{BB962C8B-B14F-4D97-AF65-F5344CB8AC3E}">
        <p14:creationId xmlns:p14="http://schemas.microsoft.com/office/powerpoint/2010/main" val="167753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Common syndromes</a:t>
            </a:r>
          </a:p>
        </p:txBody>
      </p:sp>
      <p:sp>
        <p:nvSpPr>
          <p:cNvPr id="4" name="Text Placeholder 3"/>
          <p:cNvSpPr>
            <a:spLocks noGrp="1"/>
          </p:cNvSpPr>
          <p:nvPr>
            <p:ph type="body" sz="quarter" idx="13"/>
          </p:nvPr>
        </p:nvSpPr>
        <p:spPr>
          <a:xfrm>
            <a:off x="457200" y="1976284"/>
            <a:ext cx="7839075" cy="2967191"/>
          </a:xfrm>
        </p:spPr>
        <p:txBody>
          <a:bodyPr/>
          <a:lstStyle/>
          <a:p>
            <a:r>
              <a:rPr lang="en-GB" sz="2000" dirty="0"/>
              <a:t>Tension headache</a:t>
            </a:r>
          </a:p>
          <a:p>
            <a:r>
              <a:rPr lang="en-GB" sz="2000" dirty="0"/>
              <a:t>Temporomandibular pain</a:t>
            </a:r>
          </a:p>
          <a:p>
            <a:r>
              <a:rPr lang="en-GB" sz="2000" dirty="0"/>
              <a:t>Atypical facial pain</a:t>
            </a:r>
          </a:p>
          <a:p>
            <a:r>
              <a:rPr lang="en-GB" sz="2000" dirty="0"/>
              <a:t>Non cardiac chest pain</a:t>
            </a:r>
          </a:p>
          <a:p>
            <a:r>
              <a:rPr lang="en-GB" sz="2000" dirty="0"/>
              <a:t>Non ulcer dyspepsia</a:t>
            </a:r>
          </a:p>
          <a:p>
            <a:r>
              <a:rPr lang="en-GB" sz="2000" dirty="0"/>
              <a:t>Irritable bowel syndrome</a:t>
            </a:r>
          </a:p>
          <a:p>
            <a:r>
              <a:rPr lang="en-GB" sz="2000" dirty="0"/>
              <a:t>Chronic pelvic pain</a:t>
            </a:r>
          </a:p>
          <a:p>
            <a:r>
              <a:rPr lang="en-GB" sz="2000" dirty="0"/>
              <a:t>Irritable bladder syndrome</a:t>
            </a:r>
          </a:p>
          <a:p>
            <a:r>
              <a:rPr lang="en-GB" sz="2000" dirty="0"/>
              <a:t>Proctalgia </a:t>
            </a:r>
            <a:r>
              <a:rPr lang="en-GB" sz="2000" dirty="0" err="1"/>
              <a:t>fugax</a:t>
            </a:r>
            <a:endParaRPr lang="en-GB" sz="2000" dirty="0"/>
          </a:p>
          <a:p>
            <a:r>
              <a:rPr lang="en-GB" sz="2000" dirty="0"/>
              <a:t>Fibromyalgia</a:t>
            </a:r>
          </a:p>
          <a:p>
            <a:endParaRPr lang="en-GB" sz="2000" dirty="0"/>
          </a:p>
        </p:txBody>
      </p:sp>
    </p:spTree>
    <p:extLst>
      <p:ext uri="{BB962C8B-B14F-4D97-AF65-F5344CB8AC3E}">
        <p14:creationId xmlns:p14="http://schemas.microsoft.com/office/powerpoint/2010/main" val="355259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few facts and figures </a:t>
            </a:r>
            <a:br>
              <a:rPr lang="en-GB" dirty="0"/>
            </a:br>
            <a:r>
              <a:rPr lang="en-GB" sz="2400" dirty="0"/>
              <a:t>(</a:t>
            </a:r>
            <a:r>
              <a:rPr lang="en-GB" sz="2400" dirty="0" err="1"/>
              <a:t>Grabe</a:t>
            </a:r>
            <a:r>
              <a:rPr lang="en-GB" sz="2400" dirty="0"/>
              <a:t> 2003, Katz 2015)</a:t>
            </a:r>
            <a:br>
              <a:rPr lang="en-GB" sz="2400" dirty="0"/>
            </a:br>
            <a:endParaRPr lang="en-GB" dirty="0"/>
          </a:p>
        </p:txBody>
      </p:sp>
      <p:sp>
        <p:nvSpPr>
          <p:cNvPr id="4" name="Text Placeholder 3"/>
          <p:cNvSpPr>
            <a:spLocks noGrp="1"/>
          </p:cNvSpPr>
          <p:nvPr>
            <p:ph type="body" sz="quarter" idx="13"/>
          </p:nvPr>
        </p:nvSpPr>
        <p:spPr>
          <a:xfrm>
            <a:off x="457200" y="2271252"/>
            <a:ext cx="7839075" cy="2672223"/>
          </a:xfrm>
        </p:spPr>
        <p:txBody>
          <a:bodyPr/>
          <a:lstStyle/>
          <a:p>
            <a:pPr>
              <a:buNone/>
            </a:pPr>
            <a:endParaRPr lang="en-GB" sz="2000" dirty="0"/>
          </a:p>
          <a:p>
            <a:r>
              <a:rPr lang="en-GB" sz="2000" dirty="0"/>
              <a:t>Lifetime prevalence of chronic pain syndromes 12.3%</a:t>
            </a:r>
          </a:p>
          <a:p>
            <a:pPr>
              <a:buNone/>
            </a:pPr>
            <a:endParaRPr lang="en-GB" sz="2000" dirty="0"/>
          </a:p>
          <a:p>
            <a:r>
              <a:rPr lang="en-GB" sz="2000" dirty="0"/>
              <a:t>Female: male ratio: 2:1</a:t>
            </a:r>
          </a:p>
          <a:p>
            <a:endParaRPr lang="en-GB" sz="2000" dirty="0"/>
          </a:p>
          <a:p>
            <a:r>
              <a:rPr lang="en-GB" sz="2000" dirty="0"/>
              <a:t>Odds ratio for comorbid depression : 2.5</a:t>
            </a:r>
          </a:p>
          <a:p>
            <a:endParaRPr lang="en-GB" sz="2000" dirty="0"/>
          </a:p>
          <a:p>
            <a:r>
              <a:rPr lang="en-GB" sz="2000" dirty="0"/>
              <a:t>Odds ratio for comorbid anxiety disorder : 2.3</a:t>
            </a:r>
          </a:p>
          <a:p>
            <a:endParaRPr lang="en-GB" sz="2000" dirty="0"/>
          </a:p>
          <a:p>
            <a:endParaRPr lang="en-GB" sz="2000" dirty="0"/>
          </a:p>
        </p:txBody>
      </p:sp>
    </p:spTree>
    <p:extLst>
      <p:ext uri="{BB962C8B-B14F-4D97-AF65-F5344CB8AC3E}">
        <p14:creationId xmlns:p14="http://schemas.microsoft.com/office/powerpoint/2010/main" val="226401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Associated Features</a:t>
            </a:r>
          </a:p>
        </p:txBody>
      </p:sp>
      <p:sp>
        <p:nvSpPr>
          <p:cNvPr id="4" name="Text Placeholder 3"/>
          <p:cNvSpPr>
            <a:spLocks noGrp="1"/>
          </p:cNvSpPr>
          <p:nvPr>
            <p:ph type="body" sz="quarter" idx="13"/>
          </p:nvPr>
        </p:nvSpPr>
        <p:spPr>
          <a:xfrm>
            <a:off x="457200" y="1704974"/>
            <a:ext cx="7839075" cy="4474599"/>
          </a:xfrm>
        </p:spPr>
        <p:txBody>
          <a:bodyPr/>
          <a:lstStyle/>
          <a:p>
            <a:r>
              <a:rPr lang="en-GB" sz="2000" dirty="0"/>
              <a:t>Search for precipitants and maintaining factors (emotional conflict, psychosocial stressors, potential gains from adopting sick role)</a:t>
            </a:r>
          </a:p>
          <a:p>
            <a:pPr marL="0" indent="0">
              <a:buNone/>
            </a:pPr>
            <a:endParaRPr lang="en-GB" sz="1200" dirty="0"/>
          </a:p>
          <a:p>
            <a:r>
              <a:rPr lang="en-GB" sz="2000" dirty="0"/>
              <a:t>Comorbid mood and anxiety disorders (may precede, co-occur or result from pain syndrome)</a:t>
            </a:r>
          </a:p>
          <a:p>
            <a:pPr marL="0" indent="0">
              <a:buNone/>
            </a:pPr>
            <a:endParaRPr lang="en-GB" sz="1200" dirty="0"/>
          </a:p>
          <a:p>
            <a:r>
              <a:rPr lang="en-GB" sz="2000" dirty="0"/>
              <a:t>Sleep - initial insomnia, fragmentation, reduced sleep time</a:t>
            </a:r>
          </a:p>
          <a:p>
            <a:pPr marL="0" indent="0">
              <a:buNone/>
            </a:pPr>
            <a:endParaRPr lang="en-GB" sz="1200" dirty="0"/>
          </a:p>
          <a:p>
            <a:r>
              <a:rPr lang="en-GB" sz="2000" dirty="0"/>
              <a:t>Alcohol and substance misuse, including analgesics</a:t>
            </a:r>
            <a:endParaRPr lang="en-GB" sz="1800" dirty="0"/>
          </a:p>
          <a:p>
            <a:endParaRPr lang="en-GB" sz="1200" dirty="0"/>
          </a:p>
          <a:p>
            <a:r>
              <a:rPr lang="en-GB" sz="2000" dirty="0"/>
              <a:t>Social isolation, reduced activity levels</a:t>
            </a:r>
          </a:p>
          <a:p>
            <a:pPr marL="0" indent="0">
              <a:buNone/>
            </a:pPr>
            <a:endParaRPr lang="en-GB" sz="1200" dirty="0"/>
          </a:p>
          <a:p>
            <a:r>
              <a:rPr lang="en-GB" sz="2000" dirty="0"/>
              <a:t>Explore possibility of doctor shopping, over investigation, iatrogenic analgesic dependence</a:t>
            </a:r>
          </a:p>
          <a:p>
            <a:endParaRPr lang="en-GB" sz="2000" dirty="0"/>
          </a:p>
          <a:p>
            <a:endParaRPr lang="en-GB" sz="2000" dirty="0"/>
          </a:p>
        </p:txBody>
      </p:sp>
    </p:spTree>
    <p:extLst>
      <p:ext uri="{BB962C8B-B14F-4D97-AF65-F5344CB8AC3E}">
        <p14:creationId xmlns:p14="http://schemas.microsoft.com/office/powerpoint/2010/main" val="254155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Using a multi-axial system</a:t>
            </a:r>
          </a:p>
        </p:txBody>
      </p:sp>
      <p:sp>
        <p:nvSpPr>
          <p:cNvPr id="4" name="Text Placeholder 3"/>
          <p:cNvSpPr>
            <a:spLocks noGrp="1"/>
          </p:cNvSpPr>
          <p:nvPr>
            <p:ph type="body" sz="quarter" idx="13"/>
          </p:nvPr>
        </p:nvSpPr>
        <p:spPr/>
        <p:txBody>
          <a:bodyPr/>
          <a:lstStyle/>
          <a:p>
            <a:r>
              <a:rPr lang="en-GB" sz="2000" dirty="0"/>
              <a:t>International association for the study of pain propose a five axis system to characterise pain syndromes:</a:t>
            </a:r>
          </a:p>
          <a:p>
            <a:endParaRPr lang="en-GB" sz="2000" dirty="0"/>
          </a:p>
          <a:p>
            <a:r>
              <a:rPr lang="en-GB" sz="2000" dirty="0"/>
              <a:t>I - site</a:t>
            </a:r>
          </a:p>
          <a:p>
            <a:r>
              <a:rPr lang="en-GB" sz="2000" dirty="0"/>
              <a:t>II - organ system </a:t>
            </a:r>
          </a:p>
          <a:p>
            <a:r>
              <a:rPr lang="en-GB" sz="2000" dirty="0"/>
              <a:t>III - temporal characteristics</a:t>
            </a:r>
          </a:p>
          <a:p>
            <a:r>
              <a:rPr lang="en-GB" sz="2000" dirty="0"/>
              <a:t>IV - severity and duration (since onset)</a:t>
            </a:r>
          </a:p>
          <a:p>
            <a:r>
              <a:rPr lang="en-GB" sz="2000" dirty="0"/>
              <a:t>V - aetiology</a:t>
            </a:r>
          </a:p>
          <a:p>
            <a:endParaRPr lang="en-GB" sz="2000" dirty="0"/>
          </a:p>
        </p:txBody>
      </p:sp>
    </p:spTree>
    <p:extLst>
      <p:ext uri="{BB962C8B-B14F-4D97-AF65-F5344CB8AC3E}">
        <p14:creationId xmlns:p14="http://schemas.microsoft.com/office/powerpoint/2010/main" val="420817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Assessment Framework</a:t>
            </a:r>
          </a:p>
        </p:txBody>
      </p:sp>
      <p:sp>
        <p:nvSpPr>
          <p:cNvPr id="4" name="Text Placeholder 3"/>
          <p:cNvSpPr>
            <a:spLocks noGrp="1"/>
          </p:cNvSpPr>
          <p:nvPr>
            <p:ph type="body" sz="quarter" idx="13"/>
          </p:nvPr>
        </p:nvSpPr>
        <p:spPr>
          <a:xfrm>
            <a:off x="457200" y="1991032"/>
            <a:ext cx="7839075" cy="2952443"/>
          </a:xfrm>
        </p:spPr>
        <p:txBody>
          <a:bodyPr/>
          <a:lstStyle/>
          <a:p>
            <a:r>
              <a:rPr lang="en-GB" sz="2000" dirty="0"/>
              <a:t>Quality of pain (affective and sensory dimensions e.g. vicious, exhausting, crushing, burning)</a:t>
            </a:r>
          </a:p>
          <a:p>
            <a:r>
              <a:rPr lang="en-GB" sz="2000" dirty="0"/>
              <a:t>Location and distribution</a:t>
            </a:r>
          </a:p>
          <a:p>
            <a:r>
              <a:rPr lang="en-GB" sz="2000" dirty="0"/>
              <a:t>Duration and timing of first onset</a:t>
            </a:r>
          </a:p>
          <a:p>
            <a:r>
              <a:rPr lang="en-GB" sz="2000" dirty="0"/>
              <a:t>Relapses and remissions</a:t>
            </a:r>
          </a:p>
          <a:p>
            <a:r>
              <a:rPr lang="en-GB" sz="2000" dirty="0"/>
              <a:t>Related life events and difficulties</a:t>
            </a:r>
          </a:p>
          <a:p>
            <a:r>
              <a:rPr lang="en-GB" sz="2000" dirty="0"/>
              <a:t>Personal and Family history of severe, chronic or disabling physical disorders</a:t>
            </a:r>
          </a:p>
          <a:p>
            <a:r>
              <a:rPr lang="en-GB" sz="2000" dirty="0"/>
              <a:t>Adverse childhood experiences</a:t>
            </a:r>
          </a:p>
          <a:p>
            <a:r>
              <a:rPr lang="en-GB" sz="2000" dirty="0"/>
              <a:t>Collateral history is often vital (chronicle of distressing events and also attitudes, knowledge and beliefs of carers)</a:t>
            </a:r>
          </a:p>
          <a:p>
            <a:endParaRPr lang="en-GB" sz="2000" dirty="0"/>
          </a:p>
          <a:p>
            <a:endParaRPr lang="en-GB" sz="2000" dirty="0"/>
          </a:p>
        </p:txBody>
      </p:sp>
    </p:spTree>
    <p:extLst>
      <p:ext uri="{BB962C8B-B14F-4D97-AF65-F5344CB8AC3E}">
        <p14:creationId xmlns:p14="http://schemas.microsoft.com/office/powerpoint/2010/main" val="344449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Treating Somatoform Pain Disorders</a:t>
            </a:r>
          </a:p>
        </p:txBody>
      </p:sp>
      <p:sp>
        <p:nvSpPr>
          <p:cNvPr id="4" name="Text Placeholder 3"/>
          <p:cNvSpPr>
            <a:spLocks noGrp="1"/>
          </p:cNvSpPr>
          <p:nvPr>
            <p:ph type="body" sz="quarter" idx="13"/>
          </p:nvPr>
        </p:nvSpPr>
        <p:spPr>
          <a:xfrm>
            <a:off x="457200" y="2153265"/>
            <a:ext cx="7839075" cy="2790210"/>
          </a:xfrm>
        </p:spPr>
        <p:txBody>
          <a:bodyPr/>
          <a:lstStyle/>
          <a:p>
            <a:endParaRPr lang="en-GB" sz="2000" dirty="0"/>
          </a:p>
          <a:p>
            <a:r>
              <a:rPr lang="en-GB" sz="2000" dirty="0"/>
              <a:t>Pharmacological strategies include TCA’s, SSRI’s, </a:t>
            </a:r>
            <a:r>
              <a:rPr lang="en-GB" sz="2000" dirty="0" err="1"/>
              <a:t>Pregabalin</a:t>
            </a:r>
            <a:r>
              <a:rPr lang="en-GB" sz="2000" dirty="0"/>
              <a:t> and Gabapentin</a:t>
            </a:r>
          </a:p>
          <a:p>
            <a:endParaRPr lang="en-GB" sz="2000" dirty="0"/>
          </a:p>
          <a:p>
            <a:r>
              <a:rPr lang="en-GB" sz="2000" dirty="0"/>
              <a:t>Psychological therapies centre on CBT and tackle perceived locus of control, attributional style, cognitive distortions and coping strategies</a:t>
            </a:r>
          </a:p>
          <a:p>
            <a:endParaRPr lang="en-GB" sz="2000" dirty="0"/>
          </a:p>
          <a:p>
            <a:r>
              <a:rPr lang="en-GB" sz="2000" dirty="0"/>
              <a:t>Relaxation techniques, physiotherapy, graded exercise therapy and biofeedback (increasing awareness of autonomic changes and stress) are also used</a:t>
            </a:r>
          </a:p>
          <a:p>
            <a:endParaRPr lang="en-GB" sz="2000" dirty="0"/>
          </a:p>
          <a:p>
            <a:endParaRPr lang="en-GB" sz="2000" dirty="0"/>
          </a:p>
          <a:p>
            <a:endParaRPr lang="en-GB" sz="2000" dirty="0"/>
          </a:p>
        </p:txBody>
      </p:sp>
    </p:spTree>
    <p:extLst>
      <p:ext uri="{BB962C8B-B14F-4D97-AF65-F5344CB8AC3E}">
        <p14:creationId xmlns:p14="http://schemas.microsoft.com/office/powerpoint/2010/main" val="75241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Further Reading</a:t>
            </a:r>
          </a:p>
        </p:txBody>
      </p:sp>
      <p:sp>
        <p:nvSpPr>
          <p:cNvPr id="4" name="Text Placeholder 3"/>
          <p:cNvSpPr>
            <a:spLocks noGrp="1"/>
          </p:cNvSpPr>
          <p:nvPr>
            <p:ph type="body" sz="quarter" idx="13"/>
          </p:nvPr>
        </p:nvSpPr>
        <p:spPr/>
        <p:txBody>
          <a:bodyPr/>
          <a:lstStyle/>
          <a:p>
            <a:r>
              <a:rPr lang="en-GB" sz="2000" dirty="0"/>
              <a:t>Katz J, Rosenbloom BN, </a:t>
            </a:r>
            <a:r>
              <a:rPr lang="en-GB" sz="2000" dirty="0" err="1"/>
              <a:t>Fashler</a:t>
            </a:r>
            <a:r>
              <a:rPr lang="en-GB" sz="2000" dirty="0"/>
              <a:t> S.(2015). </a:t>
            </a:r>
            <a:r>
              <a:rPr lang="en-GB" sz="2000" dirty="0">
                <a:hlinkClick r:id="rId2"/>
              </a:rPr>
              <a:t>Chronic </a:t>
            </a:r>
            <a:r>
              <a:rPr lang="en-GB" sz="2000" b="1" dirty="0">
                <a:hlinkClick r:id="rId2"/>
              </a:rPr>
              <a:t>Pain</a:t>
            </a:r>
            <a:r>
              <a:rPr lang="en-GB" sz="2000" dirty="0">
                <a:hlinkClick r:id="rId2"/>
              </a:rPr>
              <a:t>, Psychopathology, and DSM-5 Somatic Symptom </a:t>
            </a:r>
            <a:r>
              <a:rPr lang="en-GB" sz="2000" b="1" dirty="0">
                <a:hlinkClick r:id="rId2"/>
              </a:rPr>
              <a:t>Disorder</a:t>
            </a:r>
            <a:r>
              <a:rPr lang="en-GB" sz="2000" dirty="0">
                <a:hlinkClick r:id="rId2"/>
              </a:rPr>
              <a:t>.</a:t>
            </a:r>
            <a:r>
              <a:rPr lang="pl-PL" sz="2000" dirty="0"/>
              <a:t> Can J Psychiatry. Apr;60(4):160-7.</a:t>
            </a:r>
            <a:endParaRPr lang="en-GB" sz="2000" dirty="0"/>
          </a:p>
          <a:p>
            <a:endParaRPr lang="en-GB" sz="2000" dirty="0"/>
          </a:p>
          <a:p>
            <a:r>
              <a:rPr lang="es-ES" sz="2000" dirty="0" err="1">
                <a:hlinkClick r:id="rId3"/>
              </a:rPr>
              <a:t>Burke</a:t>
            </a:r>
            <a:r>
              <a:rPr lang="es-ES" sz="2000" dirty="0">
                <a:hlinkClick r:id="rId3"/>
              </a:rPr>
              <a:t> AL</a:t>
            </a:r>
            <a:r>
              <a:rPr lang="es-ES" sz="2000" baseline="30000" dirty="0"/>
              <a:t>1,2</a:t>
            </a:r>
            <a:r>
              <a:rPr lang="es-ES" sz="2000" dirty="0"/>
              <a:t>, </a:t>
            </a:r>
            <a:r>
              <a:rPr lang="es-ES" sz="2000" dirty="0" err="1">
                <a:hlinkClick r:id="rId4"/>
              </a:rPr>
              <a:t>Mathias</a:t>
            </a:r>
            <a:r>
              <a:rPr lang="es-ES" sz="2000" dirty="0">
                <a:hlinkClick r:id="rId4"/>
              </a:rPr>
              <a:t> JL</a:t>
            </a:r>
            <a:r>
              <a:rPr lang="es-ES" sz="2000" baseline="30000" dirty="0"/>
              <a:t>2</a:t>
            </a:r>
            <a:r>
              <a:rPr lang="es-ES" sz="2000" dirty="0"/>
              <a:t>, </a:t>
            </a:r>
            <a:r>
              <a:rPr lang="es-ES" sz="2000" dirty="0" err="1">
                <a:hlinkClick r:id="rId5"/>
              </a:rPr>
              <a:t>Denson</a:t>
            </a:r>
            <a:r>
              <a:rPr lang="es-ES" sz="2000" dirty="0">
                <a:hlinkClick r:id="rId5"/>
              </a:rPr>
              <a:t> LA</a:t>
            </a:r>
            <a:r>
              <a:rPr lang="es-ES" sz="2000" baseline="30000" dirty="0"/>
              <a:t>2</a:t>
            </a:r>
            <a:r>
              <a:rPr lang="es-ES" sz="2000" dirty="0"/>
              <a:t>. </a:t>
            </a:r>
            <a:r>
              <a:rPr lang="es-ES" sz="2000" dirty="0" err="1"/>
              <a:t>Psychological</a:t>
            </a:r>
            <a:r>
              <a:rPr lang="es-ES" sz="2000" dirty="0"/>
              <a:t> </a:t>
            </a:r>
            <a:r>
              <a:rPr lang="es-ES" sz="2000" dirty="0" err="1"/>
              <a:t>function</a:t>
            </a:r>
            <a:r>
              <a:rPr lang="es-ES" sz="2000" dirty="0"/>
              <a:t> of </a:t>
            </a:r>
            <a:r>
              <a:rPr lang="es-ES" sz="2000" dirty="0" err="1"/>
              <a:t>people</a:t>
            </a:r>
            <a:r>
              <a:rPr lang="es-ES" sz="2000" dirty="0"/>
              <a:t> living </a:t>
            </a:r>
            <a:r>
              <a:rPr lang="es-ES" sz="2000" dirty="0" err="1"/>
              <a:t>with</a:t>
            </a:r>
            <a:r>
              <a:rPr lang="es-ES" sz="2000" dirty="0"/>
              <a:t> </a:t>
            </a:r>
            <a:r>
              <a:rPr lang="es-ES" sz="2000" dirty="0" err="1"/>
              <a:t>chronic</a:t>
            </a:r>
            <a:r>
              <a:rPr lang="es-ES" sz="2000" dirty="0"/>
              <a:t> </a:t>
            </a:r>
            <a:r>
              <a:rPr lang="es-ES" sz="2000" dirty="0" err="1"/>
              <a:t>pain</a:t>
            </a:r>
            <a:r>
              <a:rPr lang="es-ES" sz="2000" dirty="0"/>
              <a:t>. </a:t>
            </a:r>
            <a:r>
              <a:rPr lang="en-GB" sz="2000" dirty="0">
                <a:hlinkClick r:id="rId6" tooltip="The British journal of clinical psychology / the British Psychological Society."/>
              </a:rPr>
              <a:t>Br J </a:t>
            </a:r>
            <a:r>
              <a:rPr lang="en-GB" sz="2000" dirty="0" err="1">
                <a:hlinkClick r:id="rId6" tooltip="The British journal of clinical psychology / the British Psychological Society."/>
              </a:rPr>
              <a:t>Clin</a:t>
            </a:r>
            <a:r>
              <a:rPr lang="en-GB" sz="2000" dirty="0">
                <a:hlinkClick r:id="rId6" tooltip="The British journal of clinical psychology / the British Psychological Society."/>
              </a:rPr>
              <a:t> Psychol.</a:t>
            </a:r>
            <a:r>
              <a:rPr lang="en-GB" sz="2000" dirty="0"/>
              <a:t> 2015 Sep;54(3):345-60</a:t>
            </a:r>
          </a:p>
          <a:p>
            <a:endParaRPr lang="en-GB" sz="2000" dirty="0"/>
          </a:p>
        </p:txBody>
      </p:sp>
    </p:spTree>
    <p:extLst>
      <p:ext uri="{BB962C8B-B14F-4D97-AF65-F5344CB8AC3E}">
        <p14:creationId xmlns:p14="http://schemas.microsoft.com/office/powerpoint/2010/main" val="385336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Chronic Fatigue Syndrome</a:t>
            </a:r>
          </a:p>
        </p:txBody>
      </p:sp>
      <p:sp>
        <p:nvSpPr>
          <p:cNvPr id="4" name="Text Placeholder 3"/>
          <p:cNvSpPr>
            <a:spLocks noGrp="1"/>
          </p:cNvSpPr>
          <p:nvPr>
            <p:ph type="body" sz="quarter" idx="13"/>
          </p:nvPr>
        </p:nvSpPr>
        <p:spPr>
          <a:xfrm>
            <a:off x="457200" y="1757362"/>
            <a:ext cx="7839075" cy="3186113"/>
          </a:xfrm>
        </p:spPr>
        <p:txBody>
          <a:bodyPr/>
          <a:lstStyle/>
          <a:p>
            <a:endParaRPr lang="en-GB" sz="2000" dirty="0"/>
          </a:p>
          <a:p>
            <a:r>
              <a:rPr lang="en-GB" sz="2000" dirty="0"/>
              <a:t>A perpetually controversial </a:t>
            </a:r>
          </a:p>
          <a:p>
            <a:pPr marL="0" indent="0">
              <a:buNone/>
            </a:pPr>
            <a:r>
              <a:rPr lang="en-GB" sz="2000" dirty="0"/>
              <a:t>	condition</a:t>
            </a:r>
          </a:p>
          <a:p>
            <a:r>
              <a:rPr lang="en-GB" sz="2000" dirty="0"/>
              <a:t>0.4% European population </a:t>
            </a:r>
          </a:p>
          <a:p>
            <a:pPr marL="0" indent="0">
              <a:buNone/>
            </a:pPr>
            <a:r>
              <a:rPr lang="en-GB" sz="2000" dirty="0"/>
              <a:t>	have it</a:t>
            </a:r>
          </a:p>
          <a:p>
            <a:r>
              <a:rPr lang="en-GB" sz="2000" dirty="0"/>
              <a:t>F:M = 4:1</a:t>
            </a:r>
          </a:p>
          <a:p>
            <a:r>
              <a:rPr lang="en-GB" sz="2000" dirty="0"/>
              <a:t>Bimodal age at onset: 13-15 </a:t>
            </a:r>
            <a:r>
              <a:rPr lang="en-GB" sz="2000" dirty="0" err="1"/>
              <a:t>yrs</a:t>
            </a:r>
            <a:r>
              <a:rPr lang="en-GB" sz="2000" dirty="0"/>
              <a:t> - early 20’s- peaks at mid 40’s</a:t>
            </a:r>
          </a:p>
          <a:p>
            <a:r>
              <a:rPr lang="en-GB" sz="1800" dirty="0"/>
              <a:t>(online exam notes age at onset 29-35yrs, M:F 1:3, duration 3-9 years)</a:t>
            </a:r>
          </a:p>
          <a:p>
            <a:pPr>
              <a:buNone/>
            </a:pPr>
            <a:endParaRPr lang="en-GB" sz="2000" dirty="0"/>
          </a:p>
          <a:p>
            <a:endParaRPr lang="en-GB" sz="2000" dirty="0"/>
          </a:p>
        </p:txBody>
      </p:sp>
      <p:pic>
        <p:nvPicPr>
          <p:cNvPr id="5" name="Picture 2" descr="http://wellcomecollection.org/sites/default/files/styles/main_image/public/hubbub-exhaustion-main.jpg?itok=pZNqSedO"/>
          <p:cNvPicPr>
            <a:picLocks noChangeAspect="1" noChangeArrowheads="1"/>
          </p:cNvPicPr>
          <p:nvPr/>
        </p:nvPicPr>
        <p:blipFill>
          <a:blip r:embed="rId2" cstate="print"/>
          <a:srcRect/>
          <a:stretch>
            <a:fillRect/>
          </a:stretch>
        </p:blipFill>
        <p:spPr bwMode="auto">
          <a:xfrm>
            <a:off x="4822722" y="1757362"/>
            <a:ext cx="4070555" cy="1718789"/>
          </a:xfrm>
          <a:prstGeom prst="rect">
            <a:avLst/>
          </a:prstGeom>
          <a:noFill/>
        </p:spPr>
      </p:pic>
    </p:spTree>
    <p:extLst>
      <p:ext uri="{BB962C8B-B14F-4D97-AF65-F5344CB8AC3E}">
        <p14:creationId xmlns:p14="http://schemas.microsoft.com/office/powerpoint/2010/main" val="135734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Diagnostic Frameworks</a:t>
            </a:r>
          </a:p>
        </p:txBody>
      </p:sp>
      <p:sp>
        <p:nvSpPr>
          <p:cNvPr id="4" name="Text Placeholder 3"/>
          <p:cNvSpPr>
            <a:spLocks noGrp="1"/>
          </p:cNvSpPr>
          <p:nvPr>
            <p:ph type="body" sz="quarter" idx="13"/>
          </p:nvPr>
        </p:nvSpPr>
        <p:spPr/>
        <p:txBody>
          <a:bodyPr/>
          <a:lstStyle/>
          <a:p>
            <a:r>
              <a:rPr lang="en-GB" sz="2000" dirty="0"/>
              <a:t>Not easy to find at first glance. Chronic fatigue is not listed in either ICD-10 or DSM but..</a:t>
            </a:r>
          </a:p>
          <a:p>
            <a:endParaRPr lang="en-GB" sz="2000" dirty="0"/>
          </a:p>
          <a:p>
            <a:r>
              <a:rPr lang="en-GB" sz="2000" dirty="0"/>
              <a:t>ICD-10 : </a:t>
            </a:r>
            <a:r>
              <a:rPr lang="en-GB" sz="2000" dirty="0">
                <a:solidFill>
                  <a:srgbClr val="0070C0"/>
                </a:solidFill>
              </a:rPr>
              <a:t>G</a:t>
            </a:r>
            <a:r>
              <a:rPr lang="en-GB" sz="2000" dirty="0"/>
              <a:t>93.3 (Benign </a:t>
            </a:r>
            <a:r>
              <a:rPr lang="en-GB" sz="2000" dirty="0" err="1"/>
              <a:t>Myalgic</a:t>
            </a:r>
            <a:r>
              <a:rPr lang="en-GB" sz="2000" dirty="0"/>
              <a:t> Encephalomyelitis)</a:t>
            </a:r>
          </a:p>
          <a:p>
            <a:r>
              <a:rPr lang="en-GB" sz="2000" dirty="0"/>
              <a:t>ICD-10 : F48.0 (Neurasthenia)</a:t>
            </a:r>
          </a:p>
          <a:p>
            <a:r>
              <a:rPr lang="en-GB" sz="2000" dirty="0"/>
              <a:t>DSM-IV : Undifferentiated somatic symptom disorder</a:t>
            </a:r>
          </a:p>
          <a:p>
            <a:endParaRPr lang="en-GB" sz="2000" dirty="0"/>
          </a:p>
        </p:txBody>
      </p:sp>
    </p:spTree>
    <p:extLst>
      <p:ext uri="{BB962C8B-B14F-4D97-AF65-F5344CB8AC3E}">
        <p14:creationId xmlns:p14="http://schemas.microsoft.com/office/powerpoint/2010/main" val="13562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hangingPunct="1"/>
            <a:r>
              <a:rPr lang="en-GB" altLang="en-US" dirty="0"/>
              <a:t>General Hospital Psychiatry</a:t>
            </a:r>
            <a:endParaRPr lang="en-US" sz="2800" dirty="0"/>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sz="2800" b="1" dirty="0"/>
              <a:t>General Hospital Psychiatry</a:t>
            </a:r>
          </a:p>
        </p:txBody>
      </p:sp>
    </p:spTree>
    <p:extLst>
      <p:ext uri="{BB962C8B-B14F-4D97-AF65-F5344CB8AC3E}">
        <p14:creationId xmlns:p14="http://schemas.microsoft.com/office/powerpoint/2010/main" val="387191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CDC Consensus Definition</a:t>
            </a:r>
          </a:p>
        </p:txBody>
      </p:sp>
      <p:sp>
        <p:nvSpPr>
          <p:cNvPr id="4" name="Text Placeholder 3"/>
          <p:cNvSpPr>
            <a:spLocks noGrp="1"/>
          </p:cNvSpPr>
          <p:nvPr>
            <p:ph type="body" sz="quarter" idx="13"/>
          </p:nvPr>
        </p:nvSpPr>
        <p:spPr>
          <a:xfrm>
            <a:off x="457200" y="2005781"/>
            <a:ext cx="7839075" cy="2937694"/>
          </a:xfrm>
        </p:spPr>
        <p:txBody>
          <a:bodyPr/>
          <a:lstStyle/>
          <a:p>
            <a:r>
              <a:rPr lang="en-GB" sz="2000" dirty="0"/>
              <a:t>New onset fatigue, not relieved by rest and lasting at least 6 months</a:t>
            </a:r>
          </a:p>
          <a:p>
            <a:r>
              <a:rPr lang="en-GB" sz="2000" b="1" dirty="0"/>
              <a:t>4</a:t>
            </a:r>
            <a:r>
              <a:rPr lang="en-GB" sz="2000" dirty="0"/>
              <a:t> of </a:t>
            </a:r>
          </a:p>
          <a:p>
            <a:pPr lvl="1"/>
            <a:r>
              <a:rPr lang="en-GB" sz="2000" dirty="0"/>
              <a:t>subjective memory impairment, sore throat, tender lymph nodes, muscle and joint pain, unrefreshing sleep, post exertional malaise lasting &gt;24h</a:t>
            </a:r>
          </a:p>
          <a:p>
            <a:r>
              <a:rPr lang="en-GB" sz="2000" dirty="0"/>
              <a:t>Impaired functioning</a:t>
            </a:r>
          </a:p>
          <a:p>
            <a:r>
              <a:rPr lang="en-GB" sz="2000" dirty="0"/>
              <a:t>Other conditions that may explain fatigue have been excluded</a:t>
            </a:r>
          </a:p>
          <a:p>
            <a:endParaRPr lang="en-GB" sz="2000" dirty="0"/>
          </a:p>
        </p:txBody>
      </p:sp>
    </p:spTree>
    <p:extLst>
      <p:ext uri="{BB962C8B-B14F-4D97-AF65-F5344CB8AC3E}">
        <p14:creationId xmlns:p14="http://schemas.microsoft.com/office/powerpoint/2010/main" val="84405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ICD-10</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Persistent and distressing complaints of increased bodily fatigue after mental effort, or persistent and distressing complaints of bodily weakness and exhaustion after minimal effort</a:t>
            </a:r>
          </a:p>
          <a:p>
            <a:r>
              <a:rPr lang="en-GB" sz="2000" dirty="0"/>
              <a:t>2 or more of : muscle aches and pains, dizziness, tension headaches, sleep disturbance, inability to relax, irritability, dyspepsia</a:t>
            </a:r>
          </a:p>
          <a:p>
            <a:r>
              <a:rPr lang="en-GB" sz="2000" dirty="0"/>
              <a:t>Any autonomic or depressive symptoms are not persistent and severe enough to fulfil criteria for another diagnosis</a:t>
            </a:r>
          </a:p>
          <a:p>
            <a:endParaRPr lang="en-GB" sz="2000" dirty="0"/>
          </a:p>
          <a:p>
            <a:r>
              <a:rPr lang="en-GB" sz="2000" dirty="0"/>
              <a:t>Post viral – G93.3, cause unknown – F48!..</a:t>
            </a:r>
          </a:p>
          <a:p>
            <a:endParaRPr lang="en-GB" sz="2000" dirty="0"/>
          </a:p>
        </p:txBody>
      </p:sp>
    </p:spTree>
    <p:extLst>
      <p:ext uri="{BB962C8B-B14F-4D97-AF65-F5344CB8AC3E}">
        <p14:creationId xmlns:p14="http://schemas.microsoft.com/office/powerpoint/2010/main" val="188258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DSM</a:t>
            </a:r>
          </a:p>
        </p:txBody>
      </p:sp>
      <p:sp>
        <p:nvSpPr>
          <p:cNvPr id="4" name="Text Placeholder 3"/>
          <p:cNvSpPr>
            <a:spLocks noGrp="1"/>
          </p:cNvSpPr>
          <p:nvPr>
            <p:ph type="body" sz="quarter" idx="13"/>
          </p:nvPr>
        </p:nvSpPr>
        <p:spPr>
          <a:xfrm>
            <a:off x="457200" y="2064774"/>
            <a:ext cx="7839075" cy="2878701"/>
          </a:xfrm>
        </p:spPr>
        <p:txBody>
          <a:bodyPr/>
          <a:lstStyle/>
          <a:p>
            <a:r>
              <a:rPr lang="en-GB" sz="2000" dirty="0"/>
              <a:t>One or more physical complaints</a:t>
            </a:r>
          </a:p>
          <a:p>
            <a:r>
              <a:rPr lang="en-GB" sz="2000" dirty="0"/>
              <a:t>Investigations have not revealed a medical or substance related cause   OR</a:t>
            </a:r>
          </a:p>
          <a:p>
            <a:r>
              <a:rPr lang="en-GB" sz="2000" dirty="0"/>
              <a:t>Where there is a medical condition, the physical complaints and related impairment is in excess of what would be expected from history, examination and investigations</a:t>
            </a:r>
          </a:p>
          <a:p>
            <a:r>
              <a:rPr lang="en-GB" sz="2000" dirty="0"/>
              <a:t>Clinically significant distress or functional impairment</a:t>
            </a:r>
          </a:p>
          <a:p>
            <a:r>
              <a:rPr lang="en-GB" sz="2000" dirty="0"/>
              <a:t>Duration at least 6 months</a:t>
            </a:r>
          </a:p>
          <a:p>
            <a:r>
              <a:rPr lang="en-GB" sz="2000" dirty="0"/>
              <a:t>Not intentionally produced or feigned</a:t>
            </a:r>
          </a:p>
          <a:p>
            <a:r>
              <a:rPr lang="en-GB" sz="2000" dirty="0"/>
              <a:t>Not better accounted for by another mental disorder</a:t>
            </a:r>
          </a:p>
          <a:p>
            <a:endParaRPr lang="en-GB" sz="2000" dirty="0"/>
          </a:p>
          <a:p>
            <a:endParaRPr lang="en-GB" sz="2000" dirty="0"/>
          </a:p>
        </p:txBody>
      </p:sp>
    </p:spTree>
    <p:extLst>
      <p:ext uri="{BB962C8B-B14F-4D97-AF65-F5344CB8AC3E}">
        <p14:creationId xmlns:p14="http://schemas.microsoft.com/office/powerpoint/2010/main" val="447474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Controversy</a:t>
            </a:r>
          </a:p>
        </p:txBody>
      </p:sp>
      <p:sp>
        <p:nvSpPr>
          <p:cNvPr id="4" name="Text Placeholder 3"/>
          <p:cNvSpPr>
            <a:spLocks noGrp="1"/>
          </p:cNvSpPr>
          <p:nvPr>
            <p:ph type="body" sz="quarter" idx="13"/>
          </p:nvPr>
        </p:nvSpPr>
        <p:spPr>
          <a:xfrm>
            <a:off x="457200" y="2035277"/>
            <a:ext cx="7839075" cy="2908198"/>
          </a:xfrm>
        </p:spPr>
        <p:txBody>
          <a:bodyPr/>
          <a:lstStyle/>
          <a:p>
            <a:r>
              <a:rPr lang="en-GB" sz="2000" dirty="0"/>
              <a:t>Patients present with persistent relapses of fatigue, musculoskeletal pain, sluggish mentation and memory difficulties, disturbed sleep-wake cycle which collectively impair functioning. </a:t>
            </a:r>
          </a:p>
          <a:p>
            <a:endParaRPr lang="en-GB" sz="2000" dirty="0"/>
          </a:p>
          <a:p>
            <a:r>
              <a:rPr lang="en-GB" sz="2000" dirty="0"/>
              <a:t>Precipitant – infection or other environmental trigger causes fatigue in predisposed individuals.</a:t>
            </a:r>
          </a:p>
          <a:p>
            <a:endParaRPr lang="en-GB" sz="2000" dirty="0"/>
          </a:p>
          <a:p>
            <a:r>
              <a:rPr lang="en-GB" sz="2000" dirty="0"/>
              <a:t> Perpetuators – are psychiatric symptoms primary, secondary or occurring in parallel with underlying physiological, immunological or inflammatory causes?</a:t>
            </a:r>
          </a:p>
          <a:p>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3536172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Psychologically based Treatments</a:t>
            </a:r>
          </a:p>
        </p:txBody>
      </p:sp>
      <p:sp>
        <p:nvSpPr>
          <p:cNvPr id="4" name="Text Placeholder 3"/>
          <p:cNvSpPr>
            <a:spLocks noGrp="1"/>
          </p:cNvSpPr>
          <p:nvPr>
            <p:ph type="body" sz="quarter" idx="13"/>
          </p:nvPr>
        </p:nvSpPr>
        <p:spPr/>
        <p:txBody>
          <a:bodyPr/>
          <a:lstStyle/>
          <a:p>
            <a:r>
              <a:rPr lang="en-GB" sz="2000" b="1" dirty="0"/>
              <a:t>Exercise therapy for chronic fatigue syndrome.</a:t>
            </a:r>
            <a:r>
              <a:rPr lang="en-GB" sz="2000" dirty="0">
                <a:hlinkClick r:id="rId2" tooltip="The Cochrane database of systematic reviews."/>
              </a:rPr>
              <a:t> Cochrane Database </a:t>
            </a:r>
            <a:r>
              <a:rPr lang="en-GB" sz="2000" dirty="0" err="1">
                <a:hlinkClick r:id="rId2" tooltip="The Cochrane database of systematic reviews."/>
              </a:rPr>
              <a:t>Syst</a:t>
            </a:r>
            <a:r>
              <a:rPr lang="en-GB" sz="2000" dirty="0">
                <a:hlinkClick r:id="rId2" tooltip="The Cochrane database of systematic reviews."/>
              </a:rPr>
              <a:t> Rev.</a:t>
            </a:r>
            <a:r>
              <a:rPr lang="en-GB" sz="2000" dirty="0"/>
              <a:t> 2015 Feb 10;2</a:t>
            </a:r>
          </a:p>
          <a:p>
            <a:endParaRPr lang="en-GB" sz="2000" dirty="0"/>
          </a:p>
          <a:p>
            <a:r>
              <a:rPr lang="en-GB" sz="2000" dirty="0"/>
              <a:t>General benefits from CBT and GET (Graded Exercise Therapy)</a:t>
            </a:r>
          </a:p>
          <a:p>
            <a:r>
              <a:rPr lang="en-GB" sz="2000" dirty="0"/>
              <a:t>Positive effects - sleep, physical function and self-perceived general health </a:t>
            </a:r>
          </a:p>
          <a:p>
            <a:r>
              <a:rPr lang="en-GB" sz="2000" dirty="0"/>
              <a:t>Equivocal for the outcomes of pain, quality of life, anxiety, depression, drop-out rate and health service resources</a:t>
            </a:r>
          </a:p>
          <a:p>
            <a:endParaRPr lang="en-GB" sz="2000" dirty="0"/>
          </a:p>
        </p:txBody>
      </p:sp>
    </p:spTree>
    <p:extLst>
      <p:ext uri="{BB962C8B-B14F-4D97-AF65-F5344CB8AC3E}">
        <p14:creationId xmlns:p14="http://schemas.microsoft.com/office/powerpoint/2010/main" val="301287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Biology &amp; Pharmacotherapy</a:t>
            </a:r>
          </a:p>
        </p:txBody>
      </p:sp>
      <p:sp>
        <p:nvSpPr>
          <p:cNvPr id="4" name="Text Placeholder 3"/>
          <p:cNvSpPr>
            <a:spLocks noGrp="1"/>
          </p:cNvSpPr>
          <p:nvPr>
            <p:ph type="body" sz="quarter" idx="13"/>
          </p:nvPr>
        </p:nvSpPr>
        <p:spPr>
          <a:xfrm>
            <a:off x="457200" y="1991032"/>
            <a:ext cx="7839075" cy="2952443"/>
          </a:xfrm>
        </p:spPr>
        <p:txBody>
          <a:bodyPr/>
          <a:lstStyle/>
          <a:p>
            <a:r>
              <a:rPr lang="en-GB" sz="2000" dirty="0"/>
              <a:t>Markers of altered NK, B and T cell function, raised cytokine levels, reduced ATP levels have been found in CFS/ME patients</a:t>
            </a:r>
          </a:p>
          <a:p>
            <a:pPr>
              <a:buNone/>
            </a:pPr>
            <a:endParaRPr lang="en-GB" sz="2000" dirty="0"/>
          </a:p>
          <a:p>
            <a:r>
              <a:rPr lang="en-GB" sz="2000" dirty="0"/>
              <a:t>Results using </a:t>
            </a:r>
            <a:r>
              <a:rPr lang="en-GB" sz="2000" b="1" dirty="0" err="1"/>
              <a:t>Galantamine</a:t>
            </a:r>
            <a:r>
              <a:rPr lang="en-GB" sz="2000" dirty="0"/>
              <a:t> and </a:t>
            </a:r>
            <a:r>
              <a:rPr lang="en-GB" sz="2000" b="1" dirty="0"/>
              <a:t>hydrocortisone </a:t>
            </a:r>
            <a:r>
              <a:rPr lang="en-GB" sz="2000" dirty="0"/>
              <a:t>have been published but outcomes are poor (J R </a:t>
            </a:r>
            <a:r>
              <a:rPr lang="en-GB" sz="2000" dirty="0" err="1"/>
              <a:t>Soc</a:t>
            </a:r>
            <a:r>
              <a:rPr lang="en-GB" sz="2000" dirty="0"/>
              <a:t> Med. 2006 Oct; 99(10): 506–520)</a:t>
            </a:r>
          </a:p>
          <a:p>
            <a:endParaRPr lang="en-GB" sz="2000" dirty="0"/>
          </a:p>
          <a:p>
            <a:r>
              <a:rPr lang="en-GB" sz="2000" b="1" dirty="0"/>
              <a:t>Clinical impact of B-cell depletion with the anti-CD20 antibody rituximab in chronic fatigue syndrome: a preliminary case series. </a:t>
            </a:r>
            <a:r>
              <a:rPr lang="sv-SE" sz="2000" dirty="0">
                <a:hlinkClick r:id="rId2" tooltip="BMC neurology."/>
              </a:rPr>
              <a:t>BMC Neurol.</a:t>
            </a:r>
            <a:r>
              <a:rPr lang="sv-SE" sz="2000" dirty="0"/>
              <a:t> 2009 Jul 1;9:28. N=3 study with positive results. </a:t>
            </a:r>
            <a:endParaRPr lang="en-GB" sz="2000" b="1" dirty="0"/>
          </a:p>
          <a:p>
            <a:endParaRPr lang="en-GB" sz="2000" dirty="0"/>
          </a:p>
        </p:txBody>
      </p:sp>
    </p:spTree>
    <p:extLst>
      <p:ext uri="{BB962C8B-B14F-4D97-AF65-F5344CB8AC3E}">
        <p14:creationId xmlns:p14="http://schemas.microsoft.com/office/powerpoint/2010/main" val="387768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p>
        </p:txBody>
      </p:sp>
      <p:sp>
        <p:nvSpPr>
          <p:cNvPr id="4" name="Text Placeholder 3"/>
          <p:cNvSpPr>
            <a:spLocks noGrp="1"/>
          </p:cNvSpPr>
          <p:nvPr>
            <p:ph type="body" sz="quarter" idx="13"/>
          </p:nvPr>
        </p:nvSpPr>
        <p:spPr>
          <a:xfrm>
            <a:off x="457200" y="1704975"/>
            <a:ext cx="7839075" cy="3238500"/>
          </a:xfrm>
        </p:spPr>
        <p:txBody>
          <a:bodyPr/>
          <a:lstStyle/>
          <a:p>
            <a:r>
              <a:rPr lang="en-GB" sz="2000" dirty="0"/>
              <a:t>Reasonable consensus on possibility of a biological trigger such as a viral infection, (though some argue psychological stressors could also act as triggers)</a:t>
            </a:r>
          </a:p>
          <a:p>
            <a:endParaRPr lang="en-GB" sz="1400" dirty="0"/>
          </a:p>
          <a:p>
            <a:r>
              <a:rPr lang="en-GB" sz="2000" dirty="0"/>
              <a:t>Huge controversy regarding maintaining factors (Inflammatory mediators, Endocrine changes, Psychological mechanisms or possibly a combination)</a:t>
            </a:r>
          </a:p>
          <a:p>
            <a:endParaRPr lang="en-GB" sz="1400" dirty="0"/>
          </a:p>
          <a:p>
            <a:r>
              <a:rPr lang="en-GB" sz="2000" dirty="0"/>
              <a:t>The only treatments so far with a reasonable evidence base are CBT  and GET</a:t>
            </a:r>
          </a:p>
          <a:p>
            <a:endParaRPr lang="en-GB" sz="1400" dirty="0"/>
          </a:p>
          <a:p>
            <a:r>
              <a:rPr lang="en-GB" sz="2000" dirty="0"/>
              <a:t>How far should efforts go with immunosuppressive therapy? (Steroids, methotrexate, monoclonal antibodies, plasma exchange?..)</a:t>
            </a:r>
          </a:p>
          <a:p>
            <a:endParaRPr lang="en-GB" sz="2000" dirty="0"/>
          </a:p>
          <a:p>
            <a:endParaRPr lang="en-GB" sz="2000" dirty="0"/>
          </a:p>
          <a:p>
            <a:endParaRPr lang="en-GB" sz="2000" dirty="0"/>
          </a:p>
        </p:txBody>
      </p:sp>
    </p:spTree>
    <p:extLst>
      <p:ext uri="{BB962C8B-B14F-4D97-AF65-F5344CB8AC3E}">
        <p14:creationId xmlns:p14="http://schemas.microsoft.com/office/powerpoint/2010/main" val="2282657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Fibromyalgia</a:t>
            </a:r>
          </a:p>
        </p:txBody>
      </p:sp>
      <p:sp>
        <p:nvSpPr>
          <p:cNvPr id="4" name="Text Placeholder 3"/>
          <p:cNvSpPr>
            <a:spLocks noGrp="1"/>
          </p:cNvSpPr>
          <p:nvPr>
            <p:ph type="body" sz="quarter" idx="13"/>
          </p:nvPr>
        </p:nvSpPr>
        <p:spPr>
          <a:xfrm>
            <a:off x="457200" y="2064774"/>
            <a:ext cx="7839075" cy="2878701"/>
          </a:xfrm>
        </p:spPr>
        <p:txBody>
          <a:bodyPr/>
          <a:lstStyle/>
          <a:p>
            <a:r>
              <a:rPr lang="en-GB" sz="2000" dirty="0"/>
              <a:t>Chronic pain disorder</a:t>
            </a:r>
          </a:p>
          <a:p>
            <a:r>
              <a:rPr lang="en-GB" sz="2000" dirty="0"/>
              <a:t>Prevalence of 2-3% worldwide</a:t>
            </a:r>
          </a:p>
          <a:p>
            <a:r>
              <a:rPr lang="en-GB" sz="2000" dirty="0"/>
              <a:t>Second most common disorder in rheumatology clinics</a:t>
            </a:r>
          </a:p>
          <a:p>
            <a:r>
              <a:rPr lang="en-GB" sz="2000" dirty="0"/>
              <a:t>F:M = 7:1</a:t>
            </a:r>
          </a:p>
          <a:p>
            <a:r>
              <a:rPr lang="en-GB" sz="2000" dirty="0"/>
              <a:t>x8 increase in risk in first degree relatives</a:t>
            </a:r>
          </a:p>
          <a:p>
            <a:endParaRPr lang="en-GB" sz="2000" dirty="0"/>
          </a:p>
          <a:p>
            <a:endParaRPr lang="en-GB" sz="2000" dirty="0"/>
          </a:p>
          <a:p>
            <a:r>
              <a:rPr lang="en-GB" sz="2000" dirty="0"/>
              <a:t>Thought to arise from central amplification of pain perception</a:t>
            </a:r>
          </a:p>
          <a:p>
            <a:endParaRPr lang="en-GB" sz="2000" dirty="0"/>
          </a:p>
          <a:p>
            <a:endParaRPr lang="en-GB" sz="2000" dirty="0"/>
          </a:p>
        </p:txBody>
      </p:sp>
    </p:spTree>
    <p:extLst>
      <p:ext uri="{BB962C8B-B14F-4D97-AF65-F5344CB8AC3E}">
        <p14:creationId xmlns:p14="http://schemas.microsoft.com/office/powerpoint/2010/main" val="3262327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Diagnosis</a:t>
            </a:r>
          </a:p>
        </p:txBody>
      </p:sp>
      <p:sp>
        <p:nvSpPr>
          <p:cNvPr id="4" name="Text Placeholder 3"/>
          <p:cNvSpPr>
            <a:spLocks noGrp="1"/>
          </p:cNvSpPr>
          <p:nvPr>
            <p:ph type="body" sz="quarter" idx="13"/>
          </p:nvPr>
        </p:nvSpPr>
        <p:spPr/>
        <p:txBody>
          <a:bodyPr/>
          <a:lstStyle/>
          <a:p>
            <a:r>
              <a:rPr lang="en-GB" sz="2000" dirty="0"/>
              <a:t>ACR criteria - Sensitivity 88.4, Specificity 81.1%</a:t>
            </a:r>
          </a:p>
          <a:p>
            <a:endParaRPr lang="en-GB" sz="2000" dirty="0"/>
          </a:p>
          <a:p>
            <a:r>
              <a:rPr lang="en-GB" sz="2000" dirty="0"/>
              <a:t>3 months or more of:</a:t>
            </a:r>
          </a:p>
          <a:p>
            <a:r>
              <a:rPr lang="en-GB" sz="2000" dirty="0"/>
              <a:t>Widespread pain including axial regions</a:t>
            </a:r>
          </a:p>
          <a:p>
            <a:r>
              <a:rPr lang="en-GB" sz="2000" dirty="0"/>
              <a:t>Tenderness in 18 or more designated palpation points</a:t>
            </a:r>
          </a:p>
          <a:p>
            <a:endParaRPr lang="en-GB" sz="2000" dirty="0"/>
          </a:p>
          <a:p>
            <a:r>
              <a:rPr lang="en-GB" sz="2000" dirty="0"/>
              <a:t>Fatigue and sleep disturbance are also common and form a core triad with pain</a:t>
            </a:r>
          </a:p>
          <a:p>
            <a:endParaRPr lang="en-GB" sz="2000" dirty="0"/>
          </a:p>
          <a:p>
            <a:pPr>
              <a:buNone/>
            </a:pPr>
            <a:endParaRPr lang="en-GB" sz="2000" dirty="0"/>
          </a:p>
          <a:p>
            <a:endParaRPr lang="en-GB" sz="2000" dirty="0"/>
          </a:p>
          <a:p>
            <a:endParaRPr lang="en-GB" sz="2000" dirty="0"/>
          </a:p>
        </p:txBody>
      </p:sp>
    </p:spTree>
    <p:extLst>
      <p:ext uri="{BB962C8B-B14F-4D97-AF65-F5344CB8AC3E}">
        <p14:creationId xmlns:p14="http://schemas.microsoft.com/office/powerpoint/2010/main" val="1690645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999703" y="1356852"/>
            <a:ext cx="3296572" cy="3586623"/>
          </a:xfrm>
        </p:spPr>
        <p:txBody>
          <a:bodyPr/>
          <a:lstStyle/>
          <a:p>
            <a:pPr>
              <a:buNone/>
            </a:pPr>
            <a:endParaRPr lang="en-GB" dirty="0"/>
          </a:p>
          <a:p>
            <a:r>
              <a:rPr lang="en-GB" dirty="0"/>
              <a:t>Mood and anxiety disorders are highly comorbid (up to 75%)</a:t>
            </a:r>
          </a:p>
          <a:p>
            <a:endParaRPr lang="en-GB" dirty="0"/>
          </a:p>
          <a:p>
            <a:r>
              <a:rPr lang="en-GB" dirty="0"/>
              <a:t>Regional pain syndromes also highly comorbid – IBS, headache, pelvic pain</a:t>
            </a:r>
          </a:p>
          <a:p>
            <a:endParaRPr lang="en-GB" dirty="0"/>
          </a:p>
          <a:p>
            <a:endParaRPr lang="en-GB" dirty="0"/>
          </a:p>
        </p:txBody>
      </p:sp>
      <p:pic>
        <p:nvPicPr>
          <p:cNvPr id="5" name="Picture 1"/>
          <p:cNvPicPr>
            <a:picLocks noChangeAspect="1" noChangeArrowheads="1"/>
          </p:cNvPicPr>
          <p:nvPr/>
        </p:nvPicPr>
        <p:blipFill rotWithShape="1">
          <a:blip r:embed="rId2" cstate="print"/>
          <a:srcRect t="1920" b="1953"/>
          <a:stretch/>
        </p:blipFill>
        <p:spPr bwMode="auto">
          <a:xfrm>
            <a:off x="228102" y="516193"/>
            <a:ext cx="4467352" cy="5191433"/>
          </a:xfrm>
          <a:prstGeom prst="rect">
            <a:avLst/>
          </a:prstGeom>
          <a:noFill/>
          <a:ln w="9525">
            <a:noFill/>
            <a:miter lim="800000"/>
            <a:headEnd/>
            <a:tailEnd/>
          </a:ln>
        </p:spPr>
      </p:pic>
    </p:spTree>
    <p:extLst>
      <p:ext uri="{BB962C8B-B14F-4D97-AF65-F5344CB8AC3E}">
        <p14:creationId xmlns:p14="http://schemas.microsoft.com/office/powerpoint/2010/main" val="386244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4" name="Text Placeholder 3"/>
          <p:cNvSpPr>
            <a:spLocks noGrp="1"/>
          </p:cNvSpPr>
          <p:nvPr>
            <p:ph type="body" sz="quarter" idx="13"/>
          </p:nvPr>
        </p:nvSpPr>
        <p:spPr>
          <a:xfrm>
            <a:off x="457200" y="1978925"/>
            <a:ext cx="7839075" cy="2964550"/>
          </a:xfrm>
        </p:spPr>
        <p:txBody>
          <a:bodyPr/>
          <a:lstStyle/>
          <a:p>
            <a:pPr marL="0" indent="0">
              <a:buNone/>
            </a:pPr>
            <a:r>
              <a:rPr lang="en-GB" dirty="0"/>
              <a:t>This lecture complements material covered during the liaison psychiatry academic day:</a:t>
            </a:r>
          </a:p>
          <a:p>
            <a:endParaRPr lang="en-GB" dirty="0"/>
          </a:p>
          <a:p>
            <a:r>
              <a:rPr lang="en-GB" dirty="0"/>
              <a:t>Assessment of  sequelae associated with diseases of brain and body- a case example</a:t>
            </a:r>
          </a:p>
          <a:p>
            <a:pPr>
              <a:buNone/>
            </a:pPr>
            <a:endParaRPr lang="en-GB" dirty="0"/>
          </a:p>
          <a:p>
            <a:r>
              <a:rPr lang="en-GB" dirty="0"/>
              <a:t>Somatoform pain disorders</a:t>
            </a:r>
          </a:p>
          <a:p>
            <a:endParaRPr lang="en-GB" dirty="0"/>
          </a:p>
          <a:p>
            <a:r>
              <a:rPr lang="en-GB" dirty="0"/>
              <a:t>Chronic fatigue and Fibromyalgia </a:t>
            </a:r>
          </a:p>
          <a:p>
            <a:endParaRPr lang="en-GB" dirty="0"/>
          </a:p>
        </p:txBody>
      </p:sp>
    </p:spTree>
    <p:extLst>
      <p:ext uri="{BB962C8B-B14F-4D97-AF65-F5344CB8AC3E}">
        <p14:creationId xmlns:p14="http://schemas.microsoft.com/office/powerpoint/2010/main" val="3582749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Differential</a:t>
            </a:r>
          </a:p>
        </p:txBody>
      </p:sp>
      <p:sp>
        <p:nvSpPr>
          <p:cNvPr id="4" name="Text Placeholder 3"/>
          <p:cNvSpPr>
            <a:spLocks noGrp="1"/>
          </p:cNvSpPr>
          <p:nvPr>
            <p:ph type="body" sz="quarter" idx="13"/>
          </p:nvPr>
        </p:nvSpPr>
        <p:spPr>
          <a:xfrm>
            <a:off x="457200" y="2315497"/>
            <a:ext cx="7839075" cy="2627978"/>
          </a:xfrm>
        </p:spPr>
        <p:txBody>
          <a:bodyPr/>
          <a:lstStyle/>
          <a:p>
            <a:r>
              <a:rPr lang="en-GB" sz="2000" dirty="0"/>
              <a:t>Culprit medications – Statin related pain or opioid induced hyperalgesia?</a:t>
            </a:r>
          </a:p>
          <a:p>
            <a:r>
              <a:rPr lang="en-GB" sz="2000" dirty="0"/>
              <a:t>Hypothyroidism</a:t>
            </a:r>
          </a:p>
          <a:p>
            <a:r>
              <a:rPr lang="en-GB" sz="2000" dirty="0"/>
              <a:t>Inflammatory rheumatic diseases (RA, polymyalgia </a:t>
            </a:r>
            <a:r>
              <a:rPr lang="en-GB" sz="2000" dirty="0" err="1"/>
              <a:t>rheumatica</a:t>
            </a:r>
            <a:r>
              <a:rPr lang="en-GB" sz="2000" dirty="0"/>
              <a:t>, SLE, polymyositis)</a:t>
            </a:r>
          </a:p>
          <a:p>
            <a:r>
              <a:rPr lang="en-GB" sz="2000" dirty="0"/>
              <a:t>Osteoarthritis</a:t>
            </a:r>
          </a:p>
          <a:p>
            <a:r>
              <a:rPr lang="en-GB" sz="2000" dirty="0"/>
              <a:t>Neuropathies</a:t>
            </a:r>
          </a:p>
          <a:p>
            <a:endParaRPr lang="en-GB" sz="2000" dirty="0"/>
          </a:p>
        </p:txBody>
      </p:sp>
    </p:spTree>
    <p:extLst>
      <p:ext uri="{BB962C8B-B14F-4D97-AF65-F5344CB8AC3E}">
        <p14:creationId xmlns:p14="http://schemas.microsoft.com/office/powerpoint/2010/main" val="2500335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3451123"/>
            <a:ext cx="7839075" cy="1492352"/>
          </a:xfrm>
        </p:spPr>
        <p:txBody>
          <a:bodyPr/>
          <a:lstStyle/>
          <a:p>
            <a:r>
              <a:rPr lang="en-GB" sz="2000" dirty="0" err="1"/>
              <a:t>Amitryptyline</a:t>
            </a:r>
            <a:r>
              <a:rPr lang="en-GB" sz="2000" dirty="0"/>
              <a:t> starting at 10mg nocte </a:t>
            </a:r>
          </a:p>
          <a:p>
            <a:r>
              <a:rPr lang="en-GB" sz="2000" dirty="0"/>
              <a:t>Duloxetine starting at 30mg daily</a:t>
            </a:r>
          </a:p>
          <a:p>
            <a:r>
              <a:rPr lang="en-GB" sz="2000" dirty="0" err="1"/>
              <a:t>Milnacipran</a:t>
            </a:r>
            <a:r>
              <a:rPr lang="en-GB" sz="2000" dirty="0"/>
              <a:t> starting at 50mg mane</a:t>
            </a:r>
          </a:p>
          <a:p>
            <a:r>
              <a:rPr lang="en-GB" sz="2000" dirty="0" err="1"/>
              <a:t>Pregabalin</a:t>
            </a:r>
            <a:r>
              <a:rPr lang="en-GB" sz="2000" dirty="0"/>
              <a:t> starting at 50-100mg nocte</a:t>
            </a:r>
          </a:p>
          <a:p>
            <a:endParaRPr lang="en-GB" sz="2000" dirty="0"/>
          </a:p>
          <a:p>
            <a:r>
              <a:rPr lang="en-GB" sz="2000" dirty="0"/>
              <a:t>Mostly unlicensed treatments but some efficacy demonstrated across studies</a:t>
            </a:r>
          </a:p>
          <a:p>
            <a:pPr marL="0" indent="0">
              <a:buNone/>
            </a:pPr>
            <a:endParaRPr lang="en-GB" sz="2000" dirty="0"/>
          </a:p>
          <a:p>
            <a:endParaRPr lang="en-GB" sz="2000" dirty="0"/>
          </a:p>
          <a:p>
            <a:pPr>
              <a:buNone/>
            </a:pPr>
            <a:endParaRPr lang="en-GB" sz="2000" dirty="0"/>
          </a:p>
          <a:p>
            <a:endParaRPr lang="en-GB" sz="2000" dirty="0"/>
          </a:p>
        </p:txBody>
      </p:sp>
      <p:pic>
        <p:nvPicPr>
          <p:cNvPr id="5" name="Picture 1"/>
          <p:cNvPicPr>
            <a:picLocks noChangeAspect="1" noChangeArrowheads="1"/>
          </p:cNvPicPr>
          <p:nvPr/>
        </p:nvPicPr>
        <p:blipFill>
          <a:blip r:embed="rId2" cstate="print"/>
          <a:srcRect/>
          <a:stretch>
            <a:fillRect/>
          </a:stretch>
        </p:blipFill>
        <p:spPr bwMode="auto">
          <a:xfrm>
            <a:off x="244583" y="242473"/>
            <a:ext cx="8711881" cy="2925004"/>
          </a:xfrm>
          <a:prstGeom prst="rect">
            <a:avLst/>
          </a:prstGeom>
          <a:noFill/>
          <a:ln w="9525">
            <a:noFill/>
            <a:miter lim="800000"/>
            <a:headEnd/>
            <a:tailEnd/>
          </a:ln>
        </p:spPr>
      </p:pic>
    </p:spTree>
    <p:extLst>
      <p:ext uri="{BB962C8B-B14F-4D97-AF65-F5344CB8AC3E}">
        <p14:creationId xmlns:p14="http://schemas.microsoft.com/office/powerpoint/2010/main" val="2610109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or Comments?</a:t>
            </a:r>
          </a:p>
        </p:txBody>
      </p:sp>
      <p:pic>
        <p:nvPicPr>
          <p:cNvPr id="5" name="Content Placeholder 3"/>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4850" y="2338387"/>
            <a:ext cx="2683789" cy="2791141"/>
          </a:xfrm>
        </p:spPr>
      </p:pic>
    </p:spTree>
    <p:extLst>
      <p:ext uri="{BB962C8B-B14F-4D97-AF65-F5344CB8AC3E}">
        <p14:creationId xmlns:p14="http://schemas.microsoft.com/office/powerpoint/2010/main" val="1691563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8232"/>
            <a:ext cx="7772400" cy="2433484"/>
          </a:xfrm>
        </p:spPr>
        <p:txBody>
          <a:bodyPr/>
          <a:lstStyle/>
          <a:p>
            <a:pPr algn="ctr"/>
            <a:r>
              <a:rPr lang="en-GB" sz="5400" dirty="0"/>
              <a:t>MCQs</a:t>
            </a:r>
          </a:p>
        </p:txBody>
      </p:sp>
    </p:spTree>
    <p:extLst>
      <p:ext uri="{BB962C8B-B14F-4D97-AF65-F5344CB8AC3E}">
        <p14:creationId xmlns:p14="http://schemas.microsoft.com/office/powerpoint/2010/main" val="1945039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1. Lesions in the following structure have been associated with pathological crying:</a:t>
            </a:r>
          </a:p>
          <a:p>
            <a:endParaRPr lang="en-GB" sz="2000" dirty="0"/>
          </a:p>
          <a:p>
            <a:pPr marL="0" indent="0">
              <a:buNone/>
            </a:pPr>
            <a:r>
              <a:rPr lang="en-GB" sz="2000" dirty="0"/>
              <a:t>	A.	Temporal pole</a:t>
            </a:r>
          </a:p>
          <a:p>
            <a:pPr marL="0" indent="0">
              <a:buNone/>
            </a:pPr>
            <a:r>
              <a:rPr lang="en-GB" sz="2000" dirty="0"/>
              <a:t>	B.	Pineal gland</a:t>
            </a:r>
          </a:p>
          <a:p>
            <a:pPr marL="0" indent="0">
              <a:buNone/>
            </a:pPr>
            <a:r>
              <a:rPr lang="en-GB" sz="2000" dirty="0"/>
              <a:t>	C.	Caudate nucleus</a:t>
            </a:r>
          </a:p>
          <a:p>
            <a:pPr marL="0" indent="0">
              <a:buNone/>
            </a:pPr>
            <a:r>
              <a:rPr lang="en-GB" sz="2000" dirty="0"/>
              <a:t>	D.	Pons</a:t>
            </a:r>
          </a:p>
          <a:p>
            <a:pPr marL="0" indent="0">
              <a:buNone/>
            </a:pPr>
            <a:r>
              <a:rPr lang="en-GB" sz="2000" dirty="0"/>
              <a:t>	E.	Tegmentum</a:t>
            </a:r>
          </a:p>
          <a:p>
            <a:pPr marL="0" lvl="0" indent="0">
              <a:buNone/>
            </a:pPr>
            <a:r>
              <a:rPr lang="en-GB" sz="2000" dirty="0"/>
              <a:t>	</a:t>
            </a:r>
            <a:endParaRPr lang="en-US" dirty="0"/>
          </a:p>
        </p:txBody>
      </p:sp>
    </p:spTree>
    <p:extLst>
      <p:ext uri="{BB962C8B-B14F-4D97-AF65-F5344CB8AC3E}">
        <p14:creationId xmlns:p14="http://schemas.microsoft.com/office/powerpoint/2010/main" val="3911585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1. Lesions in the following structure have been associated with pathological crying:</a:t>
            </a:r>
          </a:p>
          <a:p>
            <a:endParaRPr lang="en-GB" sz="2000" dirty="0"/>
          </a:p>
          <a:p>
            <a:pPr marL="0" indent="0">
              <a:buNone/>
            </a:pPr>
            <a:r>
              <a:rPr lang="en-GB" sz="2000" dirty="0"/>
              <a:t>	A.	Temporal pole</a:t>
            </a:r>
          </a:p>
          <a:p>
            <a:pPr marL="0" indent="0">
              <a:buNone/>
            </a:pPr>
            <a:r>
              <a:rPr lang="en-GB" sz="2000" dirty="0"/>
              <a:t>	B.	Pineal gland</a:t>
            </a:r>
          </a:p>
          <a:p>
            <a:pPr marL="0" indent="0">
              <a:buNone/>
            </a:pPr>
            <a:r>
              <a:rPr lang="en-GB" sz="2000" dirty="0"/>
              <a:t>	C.	Caudate nucleus</a:t>
            </a:r>
          </a:p>
          <a:p>
            <a:pPr marL="0" indent="0">
              <a:buNone/>
            </a:pPr>
            <a:r>
              <a:rPr lang="en-GB" sz="2000" b="1" dirty="0"/>
              <a:t>	D.	Pons</a:t>
            </a:r>
          </a:p>
          <a:p>
            <a:pPr marL="0" indent="0">
              <a:buNone/>
            </a:pPr>
            <a:r>
              <a:rPr lang="en-GB" sz="2000" dirty="0"/>
              <a:t>	E.	Tegmentum</a:t>
            </a:r>
          </a:p>
          <a:p>
            <a:pPr marL="0" lvl="0" indent="0">
              <a:buNone/>
            </a:pPr>
            <a:r>
              <a:rPr lang="en-GB" sz="2000" dirty="0"/>
              <a:t>	</a:t>
            </a:r>
            <a:endParaRPr lang="en-US" dirty="0"/>
          </a:p>
        </p:txBody>
      </p:sp>
    </p:spTree>
    <p:extLst>
      <p:ext uri="{BB962C8B-B14F-4D97-AF65-F5344CB8AC3E}">
        <p14:creationId xmlns:p14="http://schemas.microsoft.com/office/powerpoint/2010/main" val="3022870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2. 	The following theoretical model is commonly applied to 	somatoform pain disorders:</a:t>
            </a:r>
          </a:p>
          <a:p>
            <a:endParaRPr lang="en-GB" sz="2000" dirty="0"/>
          </a:p>
          <a:p>
            <a:pPr marL="0" indent="0">
              <a:buNone/>
            </a:pPr>
            <a:r>
              <a:rPr lang="en-GB" sz="2000" dirty="0"/>
              <a:t>	A.	Central demyelination theory</a:t>
            </a:r>
          </a:p>
          <a:p>
            <a:pPr marL="0" indent="0">
              <a:buNone/>
            </a:pPr>
            <a:r>
              <a:rPr lang="en-GB" sz="2000" dirty="0"/>
              <a:t>	B.	Central sensitisation theory</a:t>
            </a:r>
          </a:p>
          <a:p>
            <a:pPr marL="0" indent="0">
              <a:buNone/>
            </a:pPr>
            <a:r>
              <a:rPr lang="en-GB" sz="2000" dirty="0"/>
              <a:t>	C.	Operant sensitisation theory</a:t>
            </a:r>
          </a:p>
          <a:p>
            <a:pPr marL="0" indent="0">
              <a:buNone/>
            </a:pPr>
            <a:r>
              <a:rPr lang="en-GB" sz="2000" dirty="0"/>
              <a:t>	D.	Central operant theory</a:t>
            </a:r>
          </a:p>
          <a:p>
            <a:pPr marL="0" indent="0">
              <a:buNone/>
            </a:pPr>
            <a:r>
              <a:rPr lang="en-GB" sz="2000" dirty="0"/>
              <a:t>	E.	Operant receptive field theory</a:t>
            </a:r>
          </a:p>
          <a:p>
            <a:pPr marL="0" indent="0">
              <a:buNone/>
            </a:pPr>
            <a:endParaRPr lang="en-US" sz="2000" dirty="0"/>
          </a:p>
        </p:txBody>
      </p:sp>
    </p:spTree>
    <p:extLst>
      <p:ext uri="{BB962C8B-B14F-4D97-AF65-F5344CB8AC3E}">
        <p14:creationId xmlns:p14="http://schemas.microsoft.com/office/powerpoint/2010/main" val="3293311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2. 	The following theoretical model is commonly applied to 	somatoform pain disorders:</a:t>
            </a:r>
          </a:p>
          <a:p>
            <a:endParaRPr lang="en-GB" sz="2000" dirty="0"/>
          </a:p>
          <a:p>
            <a:pPr marL="0" indent="0">
              <a:buNone/>
            </a:pPr>
            <a:r>
              <a:rPr lang="en-GB" sz="2000" dirty="0"/>
              <a:t>	A.	Central demyelination theory</a:t>
            </a:r>
          </a:p>
          <a:p>
            <a:pPr marL="0" indent="0">
              <a:buNone/>
            </a:pPr>
            <a:r>
              <a:rPr lang="en-GB" sz="2000" b="1" dirty="0"/>
              <a:t>	B.	Central sensitisation theory</a:t>
            </a:r>
          </a:p>
          <a:p>
            <a:pPr marL="0" indent="0">
              <a:buNone/>
            </a:pPr>
            <a:r>
              <a:rPr lang="en-GB" sz="2000" dirty="0"/>
              <a:t>	C.	Operant sensitisation theory</a:t>
            </a:r>
          </a:p>
          <a:p>
            <a:pPr marL="0" indent="0">
              <a:buNone/>
            </a:pPr>
            <a:r>
              <a:rPr lang="en-GB" sz="2000" dirty="0"/>
              <a:t>	D.	Central operant theory</a:t>
            </a:r>
          </a:p>
          <a:p>
            <a:pPr marL="0" indent="0">
              <a:buNone/>
            </a:pPr>
            <a:r>
              <a:rPr lang="en-GB" sz="2000" dirty="0"/>
              <a:t>	E.	Operant receptive field theory</a:t>
            </a:r>
          </a:p>
          <a:p>
            <a:pPr marL="0" indent="0">
              <a:buNone/>
            </a:pPr>
            <a:endParaRPr lang="en-US" sz="2000" dirty="0"/>
          </a:p>
        </p:txBody>
      </p:sp>
    </p:spTree>
    <p:extLst>
      <p:ext uri="{BB962C8B-B14F-4D97-AF65-F5344CB8AC3E}">
        <p14:creationId xmlns:p14="http://schemas.microsoft.com/office/powerpoint/2010/main" val="2641398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3. 	Diagnostic criteria for Chronic fatigue syndrome requires a 	duration of symptoms for at least</a:t>
            </a:r>
          </a:p>
          <a:p>
            <a:endParaRPr lang="en-GB" sz="2000" dirty="0"/>
          </a:p>
          <a:p>
            <a:pPr marL="0" indent="0">
              <a:buNone/>
            </a:pPr>
            <a:r>
              <a:rPr lang="en-GB" sz="2000" dirty="0"/>
              <a:t>	A.	4 weeks</a:t>
            </a:r>
          </a:p>
          <a:p>
            <a:pPr marL="0" indent="0">
              <a:buNone/>
            </a:pPr>
            <a:r>
              <a:rPr lang="en-GB" sz="2000" dirty="0"/>
              <a:t>	B.	3 months</a:t>
            </a:r>
          </a:p>
          <a:p>
            <a:pPr marL="0" indent="0">
              <a:buNone/>
            </a:pPr>
            <a:r>
              <a:rPr lang="en-GB" sz="2000" dirty="0"/>
              <a:t>	C.	4 months</a:t>
            </a:r>
          </a:p>
          <a:p>
            <a:pPr marL="0" indent="0">
              <a:buNone/>
            </a:pPr>
            <a:r>
              <a:rPr lang="en-GB" sz="2000" dirty="0"/>
              <a:t>	D.	6 months</a:t>
            </a:r>
          </a:p>
          <a:p>
            <a:pPr marL="0" indent="0">
              <a:buNone/>
            </a:pPr>
            <a:r>
              <a:rPr lang="en-GB" sz="2000" dirty="0"/>
              <a:t>	E.	12 months</a:t>
            </a:r>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3006583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3. 	Diagnostic criteria for Chronic fatigue syndrome requires a 	duration of symptoms for at least</a:t>
            </a:r>
          </a:p>
          <a:p>
            <a:endParaRPr lang="en-GB" sz="2000" dirty="0"/>
          </a:p>
          <a:p>
            <a:pPr marL="0" indent="0">
              <a:buNone/>
            </a:pPr>
            <a:r>
              <a:rPr lang="en-GB" sz="2000" dirty="0"/>
              <a:t>	A.	4 weeks</a:t>
            </a:r>
          </a:p>
          <a:p>
            <a:pPr marL="0" indent="0">
              <a:buNone/>
            </a:pPr>
            <a:r>
              <a:rPr lang="en-GB" sz="2000" dirty="0"/>
              <a:t>	B.	3 months</a:t>
            </a:r>
          </a:p>
          <a:p>
            <a:pPr marL="0" indent="0">
              <a:buNone/>
            </a:pPr>
            <a:r>
              <a:rPr lang="en-GB" sz="2000" dirty="0"/>
              <a:t>	C.	4 months</a:t>
            </a:r>
          </a:p>
          <a:p>
            <a:pPr marL="0" indent="0">
              <a:buNone/>
            </a:pPr>
            <a:r>
              <a:rPr lang="en-GB" sz="2000" dirty="0"/>
              <a:t>	</a:t>
            </a:r>
            <a:r>
              <a:rPr lang="en-GB" sz="2000" b="1" dirty="0"/>
              <a:t>D.	6 months</a:t>
            </a:r>
          </a:p>
          <a:p>
            <a:pPr marL="0" indent="0">
              <a:buNone/>
            </a:pPr>
            <a:r>
              <a:rPr lang="en-GB" sz="2000" dirty="0"/>
              <a:t>	E.	12 months</a:t>
            </a:r>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150476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GB" dirty="0"/>
              <a:t>Objectives for Case</a:t>
            </a:r>
          </a:p>
        </p:txBody>
      </p:sp>
      <p:sp>
        <p:nvSpPr>
          <p:cNvPr id="4" name="Text Placeholder 3"/>
          <p:cNvSpPr>
            <a:spLocks noGrp="1"/>
          </p:cNvSpPr>
          <p:nvPr>
            <p:ph type="body" sz="quarter" idx="13"/>
          </p:nvPr>
        </p:nvSpPr>
        <p:spPr>
          <a:xfrm>
            <a:off x="457200" y="1430594"/>
            <a:ext cx="7839075" cy="3512881"/>
          </a:xfrm>
        </p:spPr>
        <p:txBody>
          <a:bodyPr/>
          <a:lstStyle/>
          <a:p>
            <a:r>
              <a:rPr lang="en-GB" dirty="0"/>
              <a:t>Review collateral history taking framework for patients with catastrophic injuries in a general hospital setting</a:t>
            </a:r>
          </a:p>
          <a:p>
            <a:endParaRPr lang="en-GB" dirty="0"/>
          </a:p>
          <a:p>
            <a:r>
              <a:rPr lang="en-GB" dirty="0"/>
              <a:t>Discuss communication strategies in challenging situations</a:t>
            </a:r>
          </a:p>
          <a:p>
            <a:endParaRPr lang="en-GB" dirty="0"/>
          </a:p>
          <a:p>
            <a:r>
              <a:rPr lang="en-GB" dirty="0"/>
              <a:t>Outline an example of reading around a case to separate primary neurological from psychiatric diagnoses</a:t>
            </a:r>
          </a:p>
          <a:p>
            <a:endParaRPr lang="en-GB" dirty="0"/>
          </a:p>
          <a:p>
            <a:r>
              <a:rPr lang="en-GB" dirty="0"/>
              <a:t>The patient as teacher – 4 clinical pearls</a:t>
            </a:r>
          </a:p>
          <a:p>
            <a:endParaRPr lang="en-GB" dirty="0"/>
          </a:p>
        </p:txBody>
      </p:sp>
    </p:spTree>
    <p:extLst>
      <p:ext uri="{BB962C8B-B14F-4D97-AF65-F5344CB8AC3E}">
        <p14:creationId xmlns:p14="http://schemas.microsoft.com/office/powerpoint/2010/main" val="3398842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4.	Diagnostic criteria for Fibromyalgia requires a duration of 	symptoms for at least</a:t>
            </a:r>
          </a:p>
          <a:p>
            <a:endParaRPr lang="en-GB" sz="2000" dirty="0"/>
          </a:p>
          <a:p>
            <a:pPr marL="0" indent="0">
              <a:buNone/>
            </a:pPr>
            <a:r>
              <a:rPr lang="en-GB" sz="2000" dirty="0"/>
              <a:t>	A.	4 weeks</a:t>
            </a:r>
          </a:p>
          <a:p>
            <a:pPr marL="0" indent="0">
              <a:buNone/>
            </a:pPr>
            <a:r>
              <a:rPr lang="en-GB" sz="2000" dirty="0"/>
              <a:t>	B.	3 months</a:t>
            </a:r>
          </a:p>
          <a:p>
            <a:pPr marL="0" indent="0">
              <a:buNone/>
            </a:pPr>
            <a:r>
              <a:rPr lang="en-GB" sz="2000" dirty="0"/>
              <a:t>	C.	4 months</a:t>
            </a:r>
          </a:p>
          <a:p>
            <a:pPr marL="0" indent="0">
              <a:buNone/>
            </a:pPr>
            <a:r>
              <a:rPr lang="en-GB" sz="2000" dirty="0"/>
              <a:t>	D.	6 months</a:t>
            </a:r>
          </a:p>
          <a:p>
            <a:pPr marL="0" indent="0">
              <a:buNone/>
            </a:pPr>
            <a:r>
              <a:rPr lang="en-GB" sz="2000" dirty="0"/>
              <a:t>	E.	12 months</a:t>
            </a:r>
          </a:p>
          <a:p>
            <a:pPr marL="0" indent="0">
              <a:buNone/>
            </a:pPr>
            <a:endParaRPr lang="en-GB" sz="2000" dirty="0"/>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2993467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4.	Diagnostic criteria for Fibromyalgia requires a duration of 	symptoms for at least</a:t>
            </a:r>
          </a:p>
          <a:p>
            <a:endParaRPr lang="en-GB" sz="2000" dirty="0"/>
          </a:p>
          <a:p>
            <a:pPr marL="0" indent="0">
              <a:buNone/>
            </a:pPr>
            <a:r>
              <a:rPr lang="en-GB" sz="2000" dirty="0"/>
              <a:t>	A.	4 weeks</a:t>
            </a:r>
          </a:p>
          <a:p>
            <a:pPr marL="0" indent="0">
              <a:buNone/>
            </a:pPr>
            <a:r>
              <a:rPr lang="en-GB" sz="2000" dirty="0"/>
              <a:t>	</a:t>
            </a:r>
            <a:r>
              <a:rPr lang="en-GB" sz="2000" b="1" dirty="0"/>
              <a:t>B.	3 months</a:t>
            </a:r>
          </a:p>
          <a:p>
            <a:pPr marL="0" indent="0">
              <a:buNone/>
            </a:pPr>
            <a:r>
              <a:rPr lang="en-GB" sz="2000" dirty="0"/>
              <a:t>	C.	4 months</a:t>
            </a:r>
          </a:p>
          <a:p>
            <a:pPr marL="0" indent="0">
              <a:buNone/>
            </a:pPr>
            <a:r>
              <a:rPr lang="en-GB" sz="2000" dirty="0"/>
              <a:t>	D.	6 months</a:t>
            </a:r>
          </a:p>
          <a:p>
            <a:pPr marL="0" indent="0">
              <a:buNone/>
            </a:pPr>
            <a:r>
              <a:rPr lang="en-GB" sz="2000" dirty="0"/>
              <a:t>	E.	12 months</a:t>
            </a:r>
          </a:p>
          <a:p>
            <a:pPr marL="0" indent="0">
              <a:buNone/>
            </a:pPr>
            <a:endParaRPr lang="en-GB" sz="2000" dirty="0"/>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396926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5. 	The following medication is routinely used for treating 	Fibromyalgia:</a:t>
            </a:r>
          </a:p>
          <a:p>
            <a:endParaRPr lang="en-GB" sz="2000" dirty="0"/>
          </a:p>
          <a:p>
            <a:pPr marL="0" indent="0">
              <a:buNone/>
            </a:pPr>
            <a:r>
              <a:rPr lang="en-GB" sz="2000" dirty="0"/>
              <a:t>	A.	Carbamazepine</a:t>
            </a:r>
          </a:p>
          <a:p>
            <a:pPr marL="0" indent="0">
              <a:buNone/>
            </a:pPr>
            <a:r>
              <a:rPr lang="en-GB" sz="2000" dirty="0"/>
              <a:t>	B.	</a:t>
            </a:r>
            <a:r>
              <a:rPr lang="en-GB" sz="2000" dirty="0" err="1"/>
              <a:t>Vigabatrin</a:t>
            </a:r>
            <a:endParaRPr lang="en-GB" sz="2000" dirty="0"/>
          </a:p>
          <a:p>
            <a:pPr marL="0" indent="0">
              <a:buNone/>
            </a:pPr>
            <a:r>
              <a:rPr lang="en-GB" sz="2000" dirty="0"/>
              <a:t>	C.	</a:t>
            </a:r>
            <a:r>
              <a:rPr lang="en-GB" sz="2000" dirty="0" err="1"/>
              <a:t>Pregabalin</a:t>
            </a:r>
            <a:endParaRPr lang="en-GB" sz="2000" dirty="0"/>
          </a:p>
          <a:p>
            <a:pPr marL="0" indent="0">
              <a:buNone/>
            </a:pPr>
            <a:r>
              <a:rPr lang="en-GB" sz="2000" dirty="0"/>
              <a:t>	D.	</a:t>
            </a:r>
            <a:r>
              <a:rPr lang="en-GB" sz="2000" dirty="0" err="1"/>
              <a:t>Mirtazepine</a:t>
            </a:r>
            <a:endParaRPr lang="en-GB" sz="2000" dirty="0"/>
          </a:p>
          <a:p>
            <a:pPr marL="0" indent="0">
              <a:buNone/>
            </a:pPr>
            <a:r>
              <a:rPr lang="en-GB" sz="2000" dirty="0"/>
              <a:t>	E.	</a:t>
            </a:r>
            <a:r>
              <a:rPr lang="en-GB" sz="2000" dirty="0" err="1"/>
              <a:t>Mianserin</a:t>
            </a:r>
            <a:endParaRPr lang="en-GB" sz="2000" dirty="0"/>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2338220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General Hospital Psychiatry</a:t>
            </a:r>
            <a:br>
              <a:rPr lang="en-US" sz="2800" dirty="0"/>
            </a:br>
            <a:endParaRPr lang="en-US" dirty="0"/>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2000" dirty="0"/>
              <a:t>5. 	The following medication is routinely used for treating 	Fibromyalgia:</a:t>
            </a:r>
          </a:p>
          <a:p>
            <a:endParaRPr lang="en-GB" sz="2000" dirty="0"/>
          </a:p>
          <a:p>
            <a:pPr marL="0" indent="0">
              <a:buNone/>
            </a:pPr>
            <a:r>
              <a:rPr lang="en-GB" sz="2000" dirty="0"/>
              <a:t>	A.	Carbamazepine</a:t>
            </a:r>
          </a:p>
          <a:p>
            <a:pPr marL="0" indent="0">
              <a:buNone/>
            </a:pPr>
            <a:r>
              <a:rPr lang="en-GB" sz="2000" dirty="0"/>
              <a:t>	B.	</a:t>
            </a:r>
            <a:r>
              <a:rPr lang="en-GB" sz="2000" dirty="0" err="1"/>
              <a:t>Vigabatrin</a:t>
            </a:r>
            <a:endParaRPr lang="en-GB" sz="2000" dirty="0"/>
          </a:p>
          <a:p>
            <a:pPr marL="0" indent="0">
              <a:buNone/>
            </a:pPr>
            <a:r>
              <a:rPr lang="en-GB" sz="2000" b="1" dirty="0"/>
              <a:t>	C.	</a:t>
            </a:r>
            <a:r>
              <a:rPr lang="en-GB" sz="2000" b="1" dirty="0" err="1"/>
              <a:t>Pregabalin</a:t>
            </a:r>
            <a:endParaRPr lang="en-GB" sz="2000" b="1" dirty="0"/>
          </a:p>
          <a:p>
            <a:pPr marL="0" indent="0">
              <a:buNone/>
            </a:pPr>
            <a:r>
              <a:rPr lang="en-GB" sz="2000" dirty="0"/>
              <a:t>	D.	</a:t>
            </a:r>
            <a:r>
              <a:rPr lang="en-GB" sz="2000" dirty="0" err="1"/>
              <a:t>Mirtazepine</a:t>
            </a:r>
            <a:endParaRPr lang="en-GB" sz="2000" dirty="0"/>
          </a:p>
          <a:p>
            <a:pPr marL="0" indent="0">
              <a:buNone/>
            </a:pPr>
            <a:r>
              <a:rPr lang="en-GB" sz="2000" dirty="0"/>
              <a:t>	E.	</a:t>
            </a:r>
            <a:r>
              <a:rPr lang="en-GB" sz="2000" dirty="0" err="1"/>
              <a:t>Mianserin</a:t>
            </a:r>
            <a:endParaRPr lang="en-GB" sz="2000" dirty="0"/>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2204680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GB" dirty="0"/>
              <a:t>Case</a:t>
            </a:r>
          </a:p>
        </p:txBody>
      </p:sp>
      <p:sp>
        <p:nvSpPr>
          <p:cNvPr id="4" name="Text Placeholder 3"/>
          <p:cNvSpPr>
            <a:spLocks noGrp="1"/>
          </p:cNvSpPr>
          <p:nvPr>
            <p:ph type="body" sz="quarter" idx="13"/>
          </p:nvPr>
        </p:nvSpPr>
        <p:spPr>
          <a:xfrm>
            <a:off x="457200" y="1268362"/>
            <a:ext cx="5383161" cy="3675114"/>
          </a:xfrm>
        </p:spPr>
        <p:txBody>
          <a:bodyPr/>
          <a:lstStyle/>
          <a:p>
            <a:r>
              <a:rPr lang="en-GB" dirty="0"/>
              <a:t>James is 62. He was admitted after having a pontine stroke. He is </a:t>
            </a:r>
            <a:r>
              <a:rPr lang="en-GB" dirty="0" err="1"/>
              <a:t>quadriparetic</a:t>
            </a:r>
            <a:r>
              <a:rPr lang="en-GB" dirty="0"/>
              <a:t>, has a tracheostomy in situ and is currently fed via NG tube. Nursing staff are concerned he is depressed. </a:t>
            </a:r>
          </a:p>
          <a:p>
            <a:endParaRPr lang="en-GB" dirty="0"/>
          </a:p>
          <a:p>
            <a:r>
              <a:rPr lang="en-GB" dirty="0"/>
              <a:t>What collateral history do you want to obtain from staff and relatives – questions?</a:t>
            </a:r>
          </a:p>
          <a:p>
            <a:endParaRPr lang="en-GB" dirty="0"/>
          </a:p>
          <a:p>
            <a:r>
              <a:rPr lang="en-GB" dirty="0"/>
              <a:t>Discuss in small groups</a:t>
            </a:r>
          </a:p>
          <a:p>
            <a:endParaRPr lang="en-GB" dirty="0"/>
          </a:p>
        </p:txBody>
      </p:sp>
      <p:pic>
        <p:nvPicPr>
          <p:cNvPr id="5" name="Picture 2" descr="http://www.eurorad.org/mediafiles/eurorad/0000008492/000007_text.jpg"/>
          <p:cNvPicPr>
            <a:picLocks noChangeAspect="1" noChangeArrowheads="1"/>
          </p:cNvPicPr>
          <p:nvPr/>
        </p:nvPicPr>
        <p:blipFill>
          <a:blip r:embed="rId2" cstate="print"/>
          <a:srcRect/>
          <a:stretch>
            <a:fillRect/>
          </a:stretch>
        </p:blipFill>
        <p:spPr bwMode="auto">
          <a:xfrm>
            <a:off x="6067118" y="1609725"/>
            <a:ext cx="2914650" cy="3333750"/>
          </a:xfrm>
          <a:prstGeom prst="rect">
            <a:avLst/>
          </a:prstGeom>
          <a:noFill/>
        </p:spPr>
      </p:pic>
    </p:spTree>
    <p:extLst>
      <p:ext uri="{BB962C8B-B14F-4D97-AF65-F5344CB8AC3E}">
        <p14:creationId xmlns:p14="http://schemas.microsoft.com/office/powerpoint/2010/main" val="90775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76337"/>
            <a:ext cx="8524568" cy="581025"/>
          </a:xfrm>
        </p:spPr>
        <p:txBody>
          <a:bodyPr/>
          <a:lstStyle/>
          <a:p>
            <a:r>
              <a:rPr lang="en-GB" dirty="0"/>
              <a:t>Collateral from nursing staff, allied healthcare practitioners and relatives:</a:t>
            </a:r>
            <a:br>
              <a:rPr lang="en-GB" dirty="0"/>
            </a:br>
            <a:endParaRPr lang="en-GB" dirty="0"/>
          </a:p>
        </p:txBody>
      </p:sp>
      <p:sp>
        <p:nvSpPr>
          <p:cNvPr id="4" name="Text Placeholder 3"/>
          <p:cNvSpPr>
            <a:spLocks noGrp="1"/>
          </p:cNvSpPr>
          <p:nvPr>
            <p:ph type="body" sz="quarter" idx="13"/>
          </p:nvPr>
        </p:nvSpPr>
        <p:spPr>
          <a:xfrm>
            <a:off x="457200" y="2271252"/>
            <a:ext cx="7839075" cy="2672223"/>
          </a:xfrm>
        </p:spPr>
        <p:txBody>
          <a:bodyPr/>
          <a:lstStyle/>
          <a:p>
            <a:endParaRPr lang="en-GB" sz="2000" dirty="0"/>
          </a:p>
          <a:p>
            <a:r>
              <a:rPr lang="en-GB" sz="2000" dirty="0"/>
              <a:t>What triggered concerns - acute or cumulative changes?</a:t>
            </a:r>
          </a:p>
          <a:p>
            <a:pPr>
              <a:buNone/>
            </a:pPr>
            <a:endParaRPr lang="en-GB" sz="2000" dirty="0"/>
          </a:p>
          <a:p>
            <a:r>
              <a:rPr lang="en-GB" sz="2000" dirty="0"/>
              <a:t>Levels of lucidity, engagement, co-operation with care interventions, communication strategies, visible enjoyment when receiving visits?</a:t>
            </a:r>
          </a:p>
          <a:p>
            <a:pPr>
              <a:buNone/>
            </a:pPr>
            <a:endParaRPr lang="en-GB" sz="2000" dirty="0"/>
          </a:p>
          <a:p>
            <a:r>
              <a:rPr lang="en-GB" sz="2000" dirty="0"/>
              <a:t>Concerns regarding pain, pressure areas, nutrition and fluid balance, constipation, sleep-wake cycle</a:t>
            </a:r>
          </a:p>
          <a:p>
            <a:endParaRPr lang="en-GB" sz="2000" dirty="0"/>
          </a:p>
        </p:txBody>
      </p:sp>
    </p:spTree>
    <p:extLst>
      <p:ext uri="{BB962C8B-B14F-4D97-AF65-F5344CB8AC3E}">
        <p14:creationId xmlns:p14="http://schemas.microsoft.com/office/powerpoint/2010/main" val="309071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76337"/>
            <a:ext cx="8524568" cy="581025"/>
          </a:xfrm>
        </p:spPr>
        <p:txBody>
          <a:bodyPr/>
          <a:lstStyle/>
          <a:p>
            <a:r>
              <a:rPr lang="en-GB" dirty="0"/>
              <a:t>Collateral from nursing staff, allied healthcare practitioners and relatives:</a:t>
            </a:r>
            <a:br>
              <a:rPr lang="en-GB" dirty="0"/>
            </a:br>
            <a:endParaRPr lang="en-GB" dirty="0"/>
          </a:p>
        </p:txBody>
      </p:sp>
      <p:sp>
        <p:nvSpPr>
          <p:cNvPr id="4" name="Text Placeholder 3"/>
          <p:cNvSpPr>
            <a:spLocks noGrp="1"/>
          </p:cNvSpPr>
          <p:nvPr>
            <p:ph type="body" sz="quarter" idx="13"/>
          </p:nvPr>
        </p:nvSpPr>
        <p:spPr>
          <a:xfrm>
            <a:off x="265472" y="2271252"/>
            <a:ext cx="8598310" cy="2672223"/>
          </a:xfrm>
        </p:spPr>
        <p:txBody>
          <a:bodyPr/>
          <a:lstStyle/>
          <a:p>
            <a:r>
              <a:rPr lang="en-GB" sz="2000" dirty="0"/>
              <a:t>History of mental health problems?</a:t>
            </a:r>
          </a:p>
          <a:p>
            <a:pPr>
              <a:buNone/>
            </a:pPr>
            <a:endParaRPr lang="en-GB" sz="2000" dirty="0"/>
          </a:p>
          <a:p>
            <a:r>
              <a:rPr lang="en-GB" sz="2000" dirty="0"/>
              <a:t>Premorbid personality, coping style, cognitive status, functional ability, major pastimes and pleasures (potential losses, role changes but also what can still be enjoyed)</a:t>
            </a:r>
          </a:p>
          <a:p>
            <a:endParaRPr lang="en-GB" sz="2000" dirty="0"/>
          </a:p>
          <a:p>
            <a:r>
              <a:rPr lang="en-GB" sz="2000" dirty="0"/>
              <a:t>Any recent or ongoing stressors at home / work?</a:t>
            </a:r>
          </a:p>
          <a:p>
            <a:endParaRPr lang="en-GB" sz="2000" dirty="0"/>
          </a:p>
          <a:p>
            <a:r>
              <a:rPr lang="en-GB" sz="2000" dirty="0"/>
              <a:t>Social circumstances and support mechanisms at home</a:t>
            </a:r>
          </a:p>
          <a:p>
            <a:endParaRPr lang="en-GB" sz="2000" dirty="0"/>
          </a:p>
          <a:p>
            <a:r>
              <a:rPr lang="en-GB" sz="2000" dirty="0"/>
              <a:t>How are partner and family coping?</a:t>
            </a:r>
          </a:p>
          <a:p>
            <a:endParaRPr lang="en-GB" sz="2000" dirty="0"/>
          </a:p>
        </p:txBody>
      </p:sp>
    </p:spTree>
    <p:extLst>
      <p:ext uri="{BB962C8B-B14F-4D97-AF65-F5344CB8AC3E}">
        <p14:creationId xmlns:p14="http://schemas.microsoft.com/office/powerpoint/2010/main" val="25336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76337"/>
            <a:ext cx="8524568" cy="581025"/>
          </a:xfrm>
        </p:spPr>
        <p:txBody>
          <a:bodyPr/>
          <a:lstStyle/>
          <a:p>
            <a:r>
              <a:rPr lang="en-GB" dirty="0"/>
              <a:t>Collateral from medical colleagues</a:t>
            </a:r>
            <a:br>
              <a:rPr lang="en-GB" dirty="0"/>
            </a:br>
            <a:endParaRPr lang="en-GB" dirty="0"/>
          </a:p>
        </p:txBody>
      </p:sp>
      <p:sp>
        <p:nvSpPr>
          <p:cNvPr id="4" name="Text Placeholder 3"/>
          <p:cNvSpPr>
            <a:spLocks noGrp="1"/>
          </p:cNvSpPr>
          <p:nvPr>
            <p:ph type="body" sz="quarter" idx="13"/>
          </p:nvPr>
        </p:nvSpPr>
        <p:spPr>
          <a:xfrm>
            <a:off x="265472" y="2271252"/>
            <a:ext cx="8598310" cy="2672223"/>
          </a:xfrm>
        </p:spPr>
        <p:txBody>
          <a:bodyPr/>
          <a:lstStyle/>
          <a:p>
            <a:endParaRPr lang="en-GB" sz="2000" dirty="0"/>
          </a:p>
          <a:p>
            <a:r>
              <a:rPr lang="en-GB" sz="2000" dirty="0"/>
              <a:t>Extent of injury</a:t>
            </a:r>
          </a:p>
          <a:p>
            <a:r>
              <a:rPr lang="en-GB" sz="2000" dirty="0"/>
              <a:t>Prognosis – mobility, airway and feeding</a:t>
            </a:r>
          </a:p>
          <a:p>
            <a:r>
              <a:rPr lang="en-GB" sz="2000" dirty="0"/>
              <a:t>Acute, superimposed concerns (physical observations, infection, electrolyte imbalance, renal failure </a:t>
            </a:r>
            <a:r>
              <a:rPr lang="en-GB" sz="2000" dirty="0" err="1"/>
              <a:t>etc</a:t>
            </a:r>
            <a:r>
              <a:rPr lang="en-GB" sz="2000" dirty="0"/>
              <a:t> – think DELIRIUM)</a:t>
            </a:r>
          </a:p>
          <a:p>
            <a:r>
              <a:rPr lang="en-GB" sz="2000" dirty="0"/>
              <a:t>Ongoing concerns - past medical history</a:t>
            </a:r>
          </a:p>
          <a:p>
            <a:r>
              <a:rPr lang="en-GB" sz="2000" dirty="0"/>
              <a:t>Current medications</a:t>
            </a:r>
          </a:p>
          <a:p>
            <a:r>
              <a:rPr lang="en-GB" sz="2000" dirty="0"/>
              <a:t>Management plan </a:t>
            </a:r>
          </a:p>
          <a:p>
            <a:endParaRPr lang="en-GB" sz="2000" dirty="0"/>
          </a:p>
          <a:p>
            <a:pPr marL="0" indent="0">
              <a:buNone/>
            </a:pPr>
            <a:endParaRPr lang="en-GB" sz="2000" dirty="0"/>
          </a:p>
        </p:txBody>
      </p:sp>
    </p:spTree>
    <p:extLst>
      <p:ext uri="{BB962C8B-B14F-4D97-AF65-F5344CB8AC3E}">
        <p14:creationId xmlns:p14="http://schemas.microsoft.com/office/powerpoint/2010/main" val="253873079"/>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523</TotalTime>
  <Words>2792</Words>
  <Application>Microsoft Office PowerPoint</Application>
  <PresentationFormat>On-screen Show (4:3)</PresentationFormat>
  <Paragraphs>425</Paragraphs>
  <Slides>54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Psychiatry Recruitment PP</vt:lpstr>
      <vt:lpstr>PowerPoint Presentation</vt:lpstr>
      <vt:lpstr>General Hospital Psychiatry</vt:lpstr>
      <vt:lpstr>General Hospital Psychiatry</vt:lpstr>
      <vt:lpstr>PowerPoint Presentation</vt:lpstr>
      <vt:lpstr>Objectives for Case</vt:lpstr>
      <vt:lpstr>Case</vt:lpstr>
      <vt:lpstr>PowerPoint Presentation</vt:lpstr>
      <vt:lpstr>PowerPoint Presentation</vt:lpstr>
      <vt:lpstr>PowerPoint Presentation</vt:lpstr>
      <vt:lpstr>Assessment</vt:lpstr>
      <vt:lpstr>Communicating - bridging the gap</vt:lpstr>
      <vt:lpstr>Treatment and follow up</vt:lpstr>
      <vt:lpstr>Read around your patients</vt:lpstr>
      <vt:lpstr>Stroke – Exam notes</vt:lpstr>
      <vt:lpstr>Outcome &amp; Summary</vt:lpstr>
      <vt:lpstr>Further Themes in GHP</vt:lpstr>
      <vt:lpstr>Somatoform Pain Disorders</vt:lpstr>
      <vt:lpstr>Somatoform Pain Disorders</vt:lpstr>
      <vt:lpstr>Somatoform Pain Disorders</vt:lpstr>
      <vt:lpstr>A few organic considerations</vt:lpstr>
      <vt:lpstr>Common syndromes</vt:lpstr>
      <vt:lpstr>A few facts and figures  (Grabe 2003, Katz 2015) </vt:lpstr>
      <vt:lpstr>Associated Features</vt:lpstr>
      <vt:lpstr>Using a multi-axial system</vt:lpstr>
      <vt:lpstr>Assessment Framework</vt:lpstr>
      <vt:lpstr>Treating Somatoform Pain Disorders</vt:lpstr>
      <vt:lpstr>Further Reading</vt:lpstr>
      <vt:lpstr>Chronic Fatigue Syndrome</vt:lpstr>
      <vt:lpstr>Diagnostic Frameworks</vt:lpstr>
      <vt:lpstr>CDC Consensus Definition</vt:lpstr>
      <vt:lpstr>ICD-10</vt:lpstr>
      <vt:lpstr>DSM</vt:lpstr>
      <vt:lpstr>Controversy</vt:lpstr>
      <vt:lpstr>Psychologically based Treatments</vt:lpstr>
      <vt:lpstr>Biology &amp; Pharmacotherapy</vt:lpstr>
      <vt:lpstr>Summary</vt:lpstr>
      <vt:lpstr>Fibromyalgia</vt:lpstr>
      <vt:lpstr>Diagnosis</vt:lpstr>
      <vt:lpstr>PowerPoint Presentation</vt:lpstr>
      <vt:lpstr>Differential</vt:lpstr>
      <vt:lpstr>PowerPoint Presentation</vt:lpstr>
      <vt:lpstr>Questions or Comments?</vt:lpstr>
      <vt:lpstr>MCQs</vt:lpstr>
      <vt:lpstr>General Hospital Psychiatry </vt:lpstr>
      <vt:lpstr>General Hospital Psychiatry </vt:lpstr>
      <vt:lpstr>General Hospital Psychiatry </vt:lpstr>
      <vt:lpstr>General Hospital Psychiatry </vt:lpstr>
      <vt:lpstr>General Hospital Psychiatry </vt:lpstr>
      <vt:lpstr>General Hospital Psychiatry </vt:lpstr>
      <vt:lpstr>General Hospital Psychiatry </vt:lpstr>
      <vt:lpstr>General Hospital Psychiatry </vt:lpstr>
      <vt:lpstr>General Hospital Psychiatry </vt:lpstr>
      <vt:lpstr>General Hospital Psychiatry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72</cp:revision>
  <dcterms:created xsi:type="dcterms:W3CDTF">2016-02-23T11:02:26Z</dcterms:created>
  <dcterms:modified xsi:type="dcterms:W3CDTF">2020-06-29T14:53:59Z</dcterms:modified>
</cp:coreProperties>
</file>