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8"/>
  </p:notesMasterIdLst>
  <p:handoutMasterIdLst>
    <p:handoutMasterId r:id="rId59"/>
  </p:handoutMasterIdLst>
  <p:sldIdLst>
    <p:sldId id="256" r:id="rId2"/>
    <p:sldId id="282" r:id="rId3"/>
    <p:sldId id="283" r:id="rId4"/>
    <p:sldId id="284" r:id="rId5"/>
    <p:sldId id="291" r:id="rId6"/>
    <p:sldId id="315" r:id="rId7"/>
    <p:sldId id="316" r:id="rId8"/>
    <p:sldId id="317"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30" r:id="rId22"/>
    <p:sldId id="331" r:id="rId23"/>
    <p:sldId id="332" r:id="rId24"/>
    <p:sldId id="333" r:id="rId25"/>
    <p:sldId id="334" r:id="rId26"/>
    <p:sldId id="335" r:id="rId27"/>
    <p:sldId id="336" r:id="rId28"/>
    <p:sldId id="337" r:id="rId29"/>
    <p:sldId id="338" r:id="rId30"/>
    <p:sldId id="339" r:id="rId31"/>
    <p:sldId id="340" r:id="rId32"/>
    <p:sldId id="341" r:id="rId33"/>
    <p:sldId id="342" r:id="rId34"/>
    <p:sldId id="343" r:id="rId35"/>
    <p:sldId id="344" r:id="rId36"/>
    <p:sldId id="345" r:id="rId37"/>
    <p:sldId id="346" r:id="rId38"/>
    <p:sldId id="347" r:id="rId39"/>
    <p:sldId id="348" r:id="rId40"/>
    <p:sldId id="349" r:id="rId41"/>
    <p:sldId id="350" r:id="rId42"/>
    <p:sldId id="351" r:id="rId43"/>
    <p:sldId id="352" r:id="rId44"/>
    <p:sldId id="311" r:id="rId45"/>
    <p:sldId id="314" r:id="rId46"/>
    <p:sldId id="285" r:id="rId47"/>
    <p:sldId id="354" r:id="rId48"/>
    <p:sldId id="355" r:id="rId49"/>
    <p:sldId id="356" r:id="rId50"/>
    <p:sldId id="357" r:id="rId51"/>
    <p:sldId id="358" r:id="rId52"/>
    <p:sldId id="359" r:id="rId53"/>
    <p:sldId id="360" r:id="rId54"/>
    <p:sldId id="361" r:id="rId55"/>
    <p:sldId id="362" r:id="rId56"/>
    <p:sldId id="287" r:id="rId5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3893"/>
    <a:srgbClr val="A00054"/>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2521" autoAdjust="0"/>
  </p:normalViewPr>
  <p:slideViewPr>
    <p:cSldViewPr snapToGrid="0" snapToObjects="1">
      <p:cViewPr varScale="1">
        <p:scale>
          <a:sx n="101" d="100"/>
          <a:sy n="101" d="100"/>
        </p:scale>
        <p:origin x="191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1B3F6472-0DC5-8443-AC45-780EE1EFB45A}" type="datetimeFigureOut">
              <a:rPr lang="en-US"/>
              <a:pPr>
                <a:defRPr/>
              </a:pPr>
              <a:t>6/29/2020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8C5B9B9D-1956-F846-A822-275B380807AB}" type="slidenum">
              <a:rPr lang="en-US" altLang="en-US"/>
              <a:pPr/>
              <a:t>‹#›</a:t>
            </a:fld>
            <a:endParaRPr lang="en-US" altLang="en-US"/>
          </a:p>
        </p:txBody>
      </p:sp>
    </p:spTree>
    <p:extLst>
      <p:ext uri="{BB962C8B-B14F-4D97-AF65-F5344CB8AC3E}">
        <p14:creationId xmlns:p14="http://schemas.microsoft.com/office/powerpoint/2010/main" val="1599766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534BB43A-0BA0-FB44-BBBE-6013E1B4FC09}" type="datetimeFigureOut">
              <a:rPr lang="en-US"/>
              <a:pPr>
                <a:defRPr/>
              </a:pPr>
              <a:t>6/29/2020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3C0588C8-2298-4448-8C7C-7D3DB3F59590}" type="slidenum">
              <a:rPr lang="en-US" altLang="en-US"/>
              <a:pPr/>
              <a:t>‹#›</a:t>
            </a:fld>
            <a:endParaRPr lang="en-US" altLang="en-US"/>
          </a:p>
        </p:txBody>
      </p:sp>
    </p:spTree>
    <p:extLst>
      <p:ext uri="{BB962C8B-B14F-4D97-AF65-F5344CB8AC3E}">
        <p14:creationId xmlns:p14="http://schemas.microsoft.com/office/powerpoint/2010/main" val="153758972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AF48386-C2F5-6143-AF5F-219DD3489E86}" type="slidenum">
              <a:rPr lang="en-US" altLang="en-US">
                <a:latin typeface="Calibri" charset="0"/>
              </a:rPr>
              <a:pPr eaLnBrk="1" hangingPunct="1"/>
              <a:t>1</a:t>
            </a:fld>
            <a:endParaRPr lang="en-US" altLang="en-US">
              <a:latin typeface="Calibri" charset="0"/>
            </a:endParaRPr>
          </a:p>
        </p:txBody>
      </p:sp>
    </p:spTree>
    <p:extLst>
      <p:ext uri="{BB962C8B-B14F-4D97-AF65-F5344CB8AC3E}">
        <p14:creationId xmlns:p14="http://schemas.microsoft.com/office/powerpoint/2010/main" val="787313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err="1"/>
              <a:t>Loraz</a:t>
            </a:r>
            <a:r>
              <a:rPr lang="en-GB" dirty="0"/>
              <a:t>, </a:t>
            </a:r>
            <a:r>
              <a:rPr lang="en-GB" dirty="0" err="1"/>
              <a:t>olz</a:t>
            </a:r>
            <a:r>
              <a:rPr lang="en-GB"/>
              <a:t>, acyclovir started. </a:t>
            </a:r>
          </a:p>
          <a:p>
            <a:endParaRPr lang="en-GB"/>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43</a:t>
            </a:fld>
            <a:endParaRPr lang="en-US" altLang="en-US"/>
          </a:p>
        </p:txBody>
      </p:sp>
    </p:spTree>
    <p:extLst>
      <p:ext uri="{BB962C8B-B14F-4D97-AF65-F5344CB8AC3E}">
        <p14:creationId xmlns:p14="http://schemas.microsoft.com/office/powerpoint/2010/main" val="2444668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err="1"/>
              <a:t>Loraz</a:t>
            </a:r>
            <a:r>
              <a:rPr lang="en-GB" dirty="0"/>
              <a:t>, </a:t>
            </a:r>
            <a:r>
              <a:rPr lang="en-GB" dirty="0" err="1"/>
              <a:t>olz</a:t>
            </a:r>
            <a:r>
              <a:rPr lang="en-GB" dirty="0"/>
              <a:t>, acyclovir started. </a:t>
            </a:r>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35</a:t>
            </a:fld>
            <a:endParaRPr lang="en-US" altLang="en-US"/>
          </a:p>
        </p:txBody>
      </p:sp>
    </p:spTree>
    <p:extLst>
      <p:ext uri="{BB962C8B-B14F-4D97-AF65-F5344CB8AC3E}">
        <p14:creationId xmlns:p14="http://schemas.microsoft.com/office/powerpoint/2010/main" val="2026920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err="1"/>
              <a:t>Loraz</a:t>
            </a:r>
            <a:r>
              <a:rPr lang="en-GB" dirty="0"/>
              <a:t>, </a:t>
            </a:r>
            <a:r>
              <a:rPr lang="en-GB" dirty="0" err="1"/>
              <a:t>olz</a:t>
            </a:r>
            <a:r>
              <a:rPr lang="en-GB"/>
              <a:t>, acyclovir started. </a:t>
            </a:r>
          </a:p>
          <a:p>
            <a:endParaRPr lang="en-GB"/>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36</a:t>
            </a:fld>
            <a:endParaRPr lang="en-US" altLang="en-US"/>
          </a:p>
        </p:txBody>
      </p:sp>
    </p:spTree>
    <p:extLst>
      <p:ext uri="{BB962C8B-B14F-4D97-AF65-F5344CB8AC3E}">
        <p14:creationId xmlns:p14="http://schemas.microsoft.com/office/powerpoint/2010/main" val="4082103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err="1"/>
              <a:t>Loraz</a:t>
            </a:r>
            <a:r>
              <a:rPr lang="en-GB" dirty="0"/>
              <a:t>, </a:t>
            </a:r>
            <a:r>
              <a:rPr lang="en-GB" dirty="0" err="1"/>
              <a:t>olz</a:t>
            </a:r>
            <a:r>
              <a:rPr lang="en-GB"/>
              <a:t>, acyclovir started. </a:t>
            </a:r>
          </a:p>
          <a:p>
            <a:endParaRPr lang="en-GB"/>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37</a:t>
            </a:fld>
            <a:endParaRPr lang="en-US" altLang="en-US"/>
          </a:p>
        </p:txBody>
      </p:sp>
    </p:spTree>
    <p:extLst>
      <p:ext uri="{BB962C8B-B14F-4D97-AF65-F5344CB8AC3E}">
        <p14:creationId xmlns:p14="http://schemas.microsoft.com/office/powerpoint/2010/main" val="882577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err="1"/>
              <a:t>Loraz</a:t>
            </a:r>
            <a:r>
              <a:rPr lang="en-GB" dirty="0"/>
              <a:t>, </a:t>
            </a:r>
            <a:r>
              <a:rPr lang="en-GB" dirty="0" err="1"/>
              <a:t>olz</a:t>
            </a:r>
            <a:r>
              <a:rPr lang="en-GB"/>
              <a:t>, acyclovir started. </a:t>
            </a:r>
          </a:p>
          <a:p>
            <a:endParaRPr lang="en-GB"/>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38</a:t>
            </a:fld>
            <a:endParaRPr lang="en-US" altLang="en-US"/>
          </a:p>
        </p:txBody>
      </p:sp>
    </p:spTree>
    <p:extLst>
      <p:ext uri="{BB962C8B-B14F-4D97-AF65-F5344CB8AC3E}">
        <p14:creationId xmlns:p14="http://schemas.microsoft.com/office/powerpoint/2010/main" val="3281046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err="1"/>
              <a:t>Loraz</a:t>
            </a:r>
            <a:r>
              <a:rPr lang="en-GB" dirty="0"/>
              <a:t>, </a:t>
            </a:r>
            <a:r>
              <a:rPr lang="en-GB" dirty="0" err="1"/>
              <a:t>olz</a:t>
            </a:r>
            <a:r>
              <a:rPr lang="en-GB"/>
              <a:t>, acyclovir started. </a:t>
            </a:r>
          </a:p>
          <a:p>
            <a:endParaRPr lang="en-GB"/>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39</a:t>
            </a:fld>
            <a:endParaRPr lang="en-US" altLang="en-US"/>
          </a:p>
        </p:txBody>
      </p:sp>
    </p:spTree>
    <p:extLst>
      <p:ext uri="{BB962C8B-B14F-4D97-AF65-F5344CB8AC3E}">
        <p14:creationId xmlns:p14="http://schemas.microsoft.com/office/powerpoint/2010/main" val="3391860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err="1"/>
              <a:t>Loraz</a:t>
            </a:r>
            <a:r>
              <a:rPr lang="en-GB" dirty="0"/>
              <a:t>, </a:t>
            </a:r>
            <a:r>
              <a:rPr lang="en-GB" dirty="0" err="1"/>
              <a:t>olz</a:t>
            </a:r>
            <a:r>
              <a:rPr lang="en-GB"/>
              <a:t>, acyclovir started. </a:t>
            </a:r>
          </a:p>
          <a:p>
            <a:endParaRPr lang="en-GB"/>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40</a:t>
            </a:fld>
            <a:endParaRPr lang="en-US" altLang="en-US"/>
          </a:p>
        </p:txBody>
      </p:sp>
    </p:spTree>
    <p:extLst>
      <p:ext uri="{BB962C8B-B14F-4D97-AF65-F5344CB8AC3E}">
        <p14:creationId xmlns:p14="http://schemas.microsoft.com/office/powerpoint/2010/main" val="2711129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err="1"/>
              <a:t>Loraz</a:t>
            </a:r>
            <a:r>
              <a:rPr lang="en-GB" dirty="0"/>
              <a:t>, </a:t>
            </a:r>
            <a:r>
              <a:rPr lang="en-GB" dirty="0" err="1"/>
              <a:t>olz</a:t>
            </a:r>
            <a:r>
              <a:rPr lang="en-GB"/>
              <a:t>, acyclovir started. </a:t>
            </a:r>
          </a:p>
          <a:p>
            <a:endParaRPr lang="en-GB"/>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41</a:t>
            </a:fld>
            <a:endParaRPr lang="en-US" altLang="en-US"/>
          </a:p>
        </p:txBody>
      </p:sp>
    </p:spTree>
    <p:extLst>
      <p:ext uri="{BB962C8B-B14F-4D97-AF65-F5344CB8AC3E}">
        <p14:creationId xmlns:p14="http://schemas.microsoft.com/office/powerpoint/2010/main" val="2963995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err="1"/>
              <a:t>Loraz</a:t>
            </a:r>
            <a:r>
              <a:rPr lang="en-GB" dirty="0"/>
              <a:t>, </a:t>
            </a:r>
            <a:r>
              <a:rPr lang="en-GB" dirty="0" err="1"/>
              <a:t>olz</a:t>
            </a:r>
            <a:r>
              <a:rPr lang="en-GB"/>
              <a:t>, acyclovir started. </a:t>
            </a:r>
          </a:p>
          <a:p>
            <a:endParaRPr lang="en-GB"/>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42</a:t>
            </a:fld>
            <a:endParaRPr lang="en-US" altLang="en-US"/>
          </a:p>
        </p:txBody>
      </p:sp>
    </p:spTree>
    <p:extLst>
      <p:ext uri="{BB962C8B-B14F-4D97-AF65-F5344CB8AC3E}">
        <p14:creationId xmlns:p14="http://schemas.microsoft.com/office/powerpoint/2010/main" val="432005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302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p:cNvSpPr>
            <a:spLocks noGrp="1"/>
          </p:cNvSpPr>
          <p:nvPr>
            <p:ph type="pic" sz="quarter" idx="14"/>
          </p:nvPr>
        </p:nvSpPr>
        <p:spPr>
          <a:xfrm>
            <a:off x="5218113" y="1954213"/>
            <a:ext cx="3673475" cy="3721100"/>
          </a:xfrm>
          <a:prstGeom prst="rect">
            <a:avLst/>
          </a:prstGeom>
        </p:spPr>
        <p:txBody>
          <a:bodyPr/>
          <a:lstStyle>
            <a:lvl1pPr marL="0" indent="0" algn="ctr">
              <a:buNone/>
              <a:defRPr sz="2400"/>
            </a:lvl1pPr>
          </a:lstStyle>
          <a:p>
            <a:pPr lvl="0"/>
            <a:r>
              <a:rPr lang="en-US" noProof="0"/>
              <a:t>Click icon to add picture</a:t>
            </a:r>
            <a:endParaRPr lang="en-GB" noProof="0" dirty="0"/>
          </a:p>
        </p:txBody>
      </p:sp>
    </p:spTree>
    <p:extLst>
      <p:ext uri="{BB962C8B-B14F-4D97-AF65-F5344CB8AC3E}">
        <p14:creationId xmlns:p14="http://schemas.microsoft.com/office/powerpoint/2010/main" val="39186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9841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8" name="Subtitle 2"/>
          <p:cNvSpPr>
            <a:spLocks noGrp="1"/>
          </p:cNvSpPr>
          <p:nvPr>
            <p:ph type="subTitle" idx="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7"/>
          <p:cNvSpPr>
            <a:spLocks noGrp="1"/>
          </p:cNvSpPr>
          <p:nvPr>
            <p:ph type="body" sz="quarter" idx="13"/>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p:nvPr>
        </p:nvSpPr>
        <p:spPr>
          <a:xfrm>
            <a:off x="5360988" y="2486025"/>
            <a:ext cx="3451225" cy="2457450"/>
          </a:xfrm>
          <a:prstGeom prst="rect">
            <a:avLst/>
          </a:prstGeom>
        </p:spPr>
        <p:txBody>
          <a:bodyPr/>
          <a:lstStyle>
            <a:lvl1pPr marL="0" indent="0" algn="ctr">
              <a:buNone/>
              <a:defRPr sz="2400" baseline="0"/>
            </a:lvl1pPr>
          </a:lstStyle>
          <a:p>
            <a:pPr lvl="0"/>
            <a:r>
              <a:rPr lang="en-US" noProof="0"/>
              <a:t>Click icon to add picture</a:t>
            </a:r>
            <a:endParaRPr lang="en-GB" noProof="0" dirty="0"/>
          </a:p>
        </p:txBody>
      </p:sp>
    </p:spTree>
    <p:extLst>
      <p:ext uri="{BB962C8B-B14F-4D97-AF65-F5344CB8AC3E}">
        <p14:creationId xmlns:p14="http://schemas.microsoft.com/office/powerpoint/2010/main" val="1444612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78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08650" y="360363"/>
            <a:ext cx="3100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227763"/>
            <a:ext cx="9144000" cy="6302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8"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6189663"/>
            <a:ext cx="914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175" y="2039938"/>
            <a:ext cx="83359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3" descr="bottom_brandin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275" y="5367338"/>
            <a:ext cx="1797050"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1"/>
          <p:cNvSpPr txBox="1">
            <a:spLocks noChangeArrowheads="1"/>
          </p:cNvSpPr>
          <p:nvPr/>
        </p:nvSpPr>
        <p:spPr bwMode="auto">
          <a:xfrm>
            <a:off x="384175" y="1393607"/>
            <a:ext cx="81429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altLang="en-US" sz="3600" b="1" dirty="0">
                <a:solidFill>
                  <a:srgbClr val="A00054"/>
                </a:solidFill>
              </a:rPr>
              <a:t>MRCPsych General Adult Psychiatry</a:t>
            </a:r>
          </a:p>
        </p:txBody>
      </p:sp>
      <p:sp>
        <p:nvSpPr>
          <p:cNvPr id="2" name="TextBox 1"/>
          <p:cNvSpPr txBox="1"/>
          <p:nvPr/>
        </p:nvSpPr>
        <p:spPr>
          <a:xfrm>
            <a:off x="725714" y="3120571"/>
            <a:ext cx="7613424" cy="584775"/>
          </a:xfrm>
          <a:prstGeom prst="rect">
            <a:avLst/>
          </a:prstGeom>
          <a:noFill/>
        </p:spPr>
        <p:txBody>
          <a:bodyPr wrap="square" rtlCol="0">
            <a:spAutoFit/>
          </a:bodyPr>
          <a:lstStyle/>
          <a:p>
            <a:pPr algn="ctr" eaLnBrk="1" hangingPunct="1"/>
            <a:r>
              <a:rPr lang="en-GB" sz="3200" b="1" dirty="0">
                <a:solidFill>
                  <a:srgbClr val="A00054"/>
                </a:solidFill>
              </a:rPr>
              <a:t>Organic Psychiatry</a:t>
            </a:r>
            <a:endParaRPr lang="en-US" sz="2400" b="1" dirty="0">
              <a:solidFill>
                <a:srgbClr val="A0005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Hypothyroidism</a:t>
            </a:r>
          </a:p>
        </p:txBody>
      </p:sp>
      <p:sp>
        <p:nvSpPr>
          <p:cNvPr id="4" name="Text Placeholder 3"/>
          <p:cNvSpPr>
            <a:spLocks noGrp="1"/>
          </p:cNvSpPr>
          <p:nvPr>
            <p:ph type="body" sz="quarter" idx="13"/>
          </p:nvPr>
        </p:nvSpPr>
        <p:spPr>
          <a:xfrm>
            <a:off x="457200" y="2035277"/>
            <a:ext cx="7839075" cy="2908198"/>
          </a:xfrm>
        </p:spPr>
        <p:txBody>
          <a:bodyPr/>
          <a:lstStyle/>
          <a:p>
            <a:r>
              <a:rPr lang="en-GB" sz="2000" dirty="0"/>
              <a:t>Psychiatric symptoms include depressed mood, anxiety, cognitive impairment, fatigue, lethargy, weight gain</a:t>
            </a:r>
          </a:p>
          <a:p>
            <a:endParaRPr lang="en-GB" sz="2000" dirty="0"/>
          </a:p>
          <a:p>
            <a:r>
              <a:rPr lang="en-GB" sz="2000" dirty="0"/>
              <a:t>Can occasionally present as mania and/or psychosis (myxoedema madness)</a:t>
            </a:r>
          </a:p>
          <a:p>
            <a:endParaRPr lang="en-GB" sz="2000" dirty="0"/>
          </a:p>
          <a:p>
            <a:r>
              <a:rPr lang="en-GB" sz="2000" dirty="0"/>
              <a:t>May present with dementia type picture in the elderly</a:t>
            </a:r>
          </a:p>
          <a:p>
            <a:endParaRPr lang="en-GB" sz="2000" dirty="0"/>
          </a:p>
          <a:p>
            <a:r>
              <a:rPr lang="en-GB" sz="2000" dirty="0"/>
              <a:t>Improvements after commencing thyroxine emerge after 2 weeks but full effects can take several months</a:t>
            </a:r>
          </a:p>
          <a:p>
            <a:endParaRPr lang="en-GB" sz="2000" dirty="0"/>
          </a:p>
        </p:txBody>
      </p:sp>
    </p:spTree>
    <p:extLst>
      <p:ext uri="{BB962C8B-B14F-4D97-AF65-F5344CB8AC3E}">
        <p14:creationId xmlns:p14="http://schemas.microsoft.com/office/powerpoint/2010/main" val="58795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Linking thyroid hormones to mood and cognition</a:t>
            </a:r>
          </a:p>
        </p:txBody>
      </p:sp>
      <p:sp>
        <p:nvSpPr>
          <p:cNvPr id="4" name="Text Placeholder 3"/>
          <p:cNvSpPr>
            <a:spLocks noGrp="1"/>
          </p:cNvSpPr>
          <p:nvPr>
            <p:ph type="body" sz="quarter" idx="13"/>
          </p:nvPr>
        </p:nvSpPr>
        <p:spPr>
          <a:xfrm>
            <a:off x="457200" y="2875935"/>
            <a:ext cx="7839075" cy="2067540"/>
          </a:xfrm>
        </p:spPr>
        <p:txBody>
          <a:bodyPr/>
          <a:lstStyle/>
          <a:p>
            <a:r>
              <a:rPr lang="en-GB" sz="2000" dirty="0"/>
              <a:t>Thyroid hormone receptors in cerebral cortex, hippocampus, amygdala, olfactory bulb, choroid plexus</a:t>
            </a:r>
          </a:p>
          <a:p>
            <a:endParaRPr lang="en-GB" sz="2000" dirty="0"/>
          </a:p>
          <a:p>
            <a:r>
              <a:rPr lang="en-GB" sz="2000" dirty="0"/>
              <a:t>Thyroid hormone alters the sensitivity of 5HT1A </a:t>
            </a:r>
            <a:r>
              <a:rPr lang="en-GB" sz="2000" dirty="0" err="1"/>
              <a:t>autoreceptors</a:t>
            </a:r>
            <a:r>
              <a:rPr lang="en-GB" sz="2000" dirty="0"/>
              <a:t> and 5HT2 receptors, resulting in a net increase in serotonergic transmission</a:t>
            </a:r>
          </a:p>
          <a:p>
            <a:endParaRPr lang="en-GB" sz="2000" dirty="0"/>
          </a:p>
          <a:p>
            <a:endParaRPr lang="en-GB" sz="2000" dirty="0"/>
          </a:p>
        </p:txBody>
      </p:sp>
    </p:spTree>
    <p:extLst>
      <p:ext uri="{BB962C8B-B14F-4D97-AF65-F5344CB8AC3E}">
        <p14:creationId xmlns:p14="http://schemas.microsoft.com/office/powerpoint/2010/main" val="3797980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Hyperthyroidism</a:t>
            </a:r>
          </a:p>
        </p:txBody>
      </p:sp>
      <p:sp>
        <p:nvSpPr>
          <p:cNvPr id="4" name="Text Placeholder 3"/>
          <p:cNvSpPr>
            <a:spLocks noGrp="1"/>
          </p:cNvSpPr>
          <p:nvPr>
            <p:ph type="body" sz="quarter" idx="13"/>
          </p:nvPr>
        </p:nvSpPr>
        <p:spPr>
          <a:xfrm>
            <a:off x="457200" y="2035277"/>
            <a:ext cx="7839075" cy="2908198"/>
          </a:xfrm>
        </p:spPr>
        <p:txBody>
          <a:bodyPr/>
          <a:lstStyle/>
          <a:p>
            <a:r>
              <a:rPr lang="en-GB" sz="2000" dirty="0"/>
              <a:t>Psychiatric symptoms include anxiety, irritability, psychosis. Patients can also appear inattentive, impulsive and hyperkinetic.  </a:t>
            </a:r>
          </a:p>
          <a:p>
            <a:endParaRPr lang="en-GB" sz="2000" dirty="0"/>
          </a:p>
          <a:p>
            <a:r>
              <a:rPr lang="en-GB" sz="2000" dirty="0"/>
              <a:t>Patients may be labelled as having panic disorder, generalised anxiety, mood disorders, ADHD, intoxication</a:t>
            </a:r>
          </a:p>
          <a:p>
            <a:endParaRPr lang="en-GB" sz="2000" dirty="0"/>
          </a:p>
          <a:p>
            <a:r>
              <a:rPr lang="en-GB" sz="2000" dirty="0"/>
              <a:t>Later life hyperthyroid patients may present with apathy, psychomotor retardation and cognitive impairment</a:t>
            </a:r>
          </a:p>
          <a:p>
            <a:endParaRPr lang="en-GB" sz="2000" dirty="0"/>
          </a:p>
        </p:txBody>
      </p:sp>
    </p:spTree>
    <p:extLst>
      <p:ext uri="{BB962C8B-B14F-4D97-AF65-F5344CB8AC3E}">
        <p14:creationId xmlns:p14="http://schemas.microsoft.com/office/powerpoint/2010/main" val="1544845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Case</a:t>
            </a:r>
          </a:p>
        </p:txBody>
      </p:sp>
      <p:sp>
        <p:nvSpPr>
          <p:cNvPr id="4" name="Text Placeholder 3"/>
          <p:cNvSpPr>
            <a:spLocks noGrp="1"/>
          </p:cNvSpPr>
          <p:nvPr>
            <p:ph type="body" sz="quarter" idx="13"/>
          </p:nvPr>
        </p:nvSpPr>
        <p:spPr>
          <a:xfrm>
            <a:off x="457200" y="2035277"/>
            <a:ext cx="7839075" cy="2908198"/>
          </a:xfrm>
        </p:spPr>
        <p:txBody>
          <a:bodyPr/>
          <a:lstStyle/>
          <a:p>
            <a:r>
              <a:rPr lang="en-GB" sz="2000" dirty="0"/>
              <a:t>Josh is 28. He presents with low mood, apathy, fatigue, loss of appetite and resultant weight loss. </a:t>
            </a:r>
          </a:p>
          <a:p>
            <a:r>
              <a:rPr lang="en-GB" sz="2000" dirty="0"/>
              <a:t>Referrer query – depression? Anorexia?</a:t>
            </a:r>
          </a:p>
          <a:p>
            <a:r>
              <a:rPr lang="en-GB" sz="2000" dirty="0"/>
              <a:t>On examination he appears malnourished, BP is 95/65 and bloods reveal Na 127, K 5.7 and eosinophilia. He also comments that a scar on his arm has become notably darker.</a:t>
            </a:r>
          </a:p>
          <a:p>
            <a:endParaRPr lang="en-GB" sz="2000" dirty="0"/>
          </a:p>
          <a:p>
            <a:r>
              <a:rPr lang="en-GB" sz="2000" dirty="0"/>
              <a:t>Thoughts?</a:t>
            </a:r>
          </a:p>
        </p:txBody>
      </p:sp>
    </p:spTree>
    <p:extLst>
      <p:ext uri="{BB962C8B-B14F-4D97-AF65-F5344CB8AC3E}">
        <p14:creationId xmlns:p14="http://schemas.microsoft.com/office/powerpoint/2010/main" val="2741384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HPA axis - </a:t>
            </a:r>
            <a:r>
              <a:rPr lang="en-GB" dirty="0" err="1"/>
              <a:t>hypoadrenalism</a:t>
            </a:r>
            <a:endParaRPr lang="en-GB" dirty="0"/>
          </a:p>
        </p:txBody>
      </p:sp>
      <p:sp>
        <p:nvSpPr>
          <p:cNvPr id="4" name="Text Placeholder 3"/>
          <p:cNvSpPr>
            <a:spLocks noGrp="1"/>
          </p:cNvSpPr>
          <p:nvPr>
            <p:ph type="body" sz="quarter" idx="13"/>
          </p:nvPr>
        </p:nvSpPr>
        <p:spPr/>
        <p:txBody>
          <a:bodyPr/>
          <a:lstStyle/>
          <a:p>
            <a:r>
              <a:rPr lang="en-GB" sz="2000" dirty="0"/>
              <a:t>Primary adrenal failure - multiple risks (TB, HIV, amyloidosis, Haemochromatosis,  </a:t>
            </a:r>
            <a:r>
              <a:rPr lang="en-GB" sz="2000" dirty="0" err="1"/>
              <a:t>adrenoleucodystrophy</a:t>
            </a:r>
            <a:r>
              <a:rPr lang="en-GB" sz="2000" dirty="0"/>
              <a:t>, Sarcoidosis, metastases, ketoconazole, </a:t>
            </a:r>
            <a:r>
              <a:rPr lang="en-GB" sz="2000" dirty="0" err="1"/>
              <a:t>metyrapone</a:t>
            </a:r>
            <a:r>
              <a:rPr lang="en-GB" sz="2000" dirty="0"/>
              <a:t>)</a:t>
            </a:r>
          </a:p>
          <a:p>
            <a:endParaRPr lang="en-GB" sz="2000" dirty="0"/>
          </a:p>
          <a:p>
            <a:r>
              <a:rPr lang="en-GB" sz="2000" dirty="0"/>
              <a:t>Secondary failure – ACTH deficiency (pituitary disease, exogenous steroid use)</a:t>
            </a:r>
          </a:p>
          <a:p>
            <a:endParaRPr lang="en-GB" sz="2000" dirty="0"/>
          </a:p>
          <a:p>
            <a:r>
              <a:rPr lang="en-GB" sz="2000" dirty="0"/>
              <a:t>Am cortisol &lt; 275nmol/L</a:t>
            </a:r>
          </a:p>
          <a:p>
            <a:endParaRPr lang="en-GB" sz="2000" dirty="0"/>
          </a:p>
          <a:p>
            <a:endParaRPr lang="en-GB" sz="2000" dirty="0"/>
          </a:p>
        </p:txBody>
      </p:sp>
    </p:spTree>
    <p:extLst>
      <p:ext uri="{BB962C8B-B14F-4D97-AF65-F5344CB8AC3E}">
        <p14:creationId xmlns:p14="http://schemas.microsoft.com/office/powerpoint/2010/main" val="3049059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Hypercortisolaemia</a:t>
            </a:r>
          </a:p>
        </p:txBody>
      </p:sp>
      <p:sp>
        <p:nvSpPr>
          <p:cNvPr id="4" name="Text Placeholder 3"/>
          <p:cNvSpPr>
            <a:spLocks noGrp="1"/>
          </p:cNvSpPr>
          <p:nvPr>
            <p:ph type="body" sz="quarter" idx="13"/>
          </p:nvPr>
        </p:nvSpPr>
        <p:spPr>
          <a:xfrm>
            <a:off x="457200" y="2035277"/>
            <a:ext cx="7839075" cy="2908198"/>
          </a:xfrm>
        </p:spPr>
        <p:txBody>
          <a:bodyPr/>
          <a:lstStyle/>
          <a:p>
            <a:r>
              <a:rPr lang="en-GB" sz="2000" dirty="0"/>
              <a:t>The following are common (up to 60% of patients)</a:t>
            </a:r>
          </a:p>
          <a:p>
            <a:r>
              <a:rPr lang="en-GB" sz="2000" dirty="0"/>
              <a:t>Depressed mood \ mood lability</a:t>
            </a:r>
          </a:p>
          <a:p>
            <a:r>
              <a:rPr lang="en-GB" sz="2000" dirty="0"/>
              <a:t>Poor concentration</a:t>
            </a:r>
          </a:p>
          <a:p>
            <a:r>
              <a:rPr lang="en-GB" sz="2000" dirty="0"/>
              <a:t>Weight gain</a:t>
            </a:r>
          </a:p>
          <a:p>
            <a:r>
              <a:rPr lang="en-GB" sz="2000" dirty="0"/>
              <a:t>Fatigue</a:t>
            </a:r>
          </a:p>
          <a:p>
            <a:r>
              <a:rPr lang="en-GB" sz="2000" dirty="0"/>
              <a:t>Fragmented sleep</a:t>
            </a:r>
          </a:p>
          <a:p>
            <a:r>
              <a:rPr lang="en-GB" sz="2000" dirty="0"/>
              <a:t>Loss of libido</a:t>
            </a:r>
          </a:p>
        </p:txBody>
      </p:sp>
      <p:sp>
        <p:nvSpPr>
          <p:cNvPr id="5" name="TextBox 4"/>
          <p:cNvSpPr txBox="1"/>
          <p:nvPr/>
        </p:nvSpPr>
        <p:spPr>
          <a:xfrm>
            <a:off x="5508104" y="3429000"/>
            <a:ext cx="2520280" cy="1754326"/>
          </a:xfrm>
          <a:prstGeom prst="rect">
            <a:avLst/>
          </a:prstGeom>
          <a:noFill/>
          <a:ln>
            <a:solidFill>
              <a:schemeClr val="accent1"/>
            </a:solidFill>
          </a:ln>
        </p:spPr>
        <p:txBody>
          <a:bodyPr wrap="square" rtlCol="0">
            <a:spAutoFit/>
          </a:bodyPr>
          <a:lstStyle/>
          <a:p>
            <a:r>
              <a:rPr lang="en-GB" dirty="0"/>
              <a:t>Treated with steroids and fludrocortisone. </a:t>
            </a:r>
          </a:p>
          <a:p>
            <a:endParaRPr lang="en-GB" dirty="0"/>
          </a:p>
          <a:p>
            <a:r>
              <a:rPr lang="en-GB" dirty="0"/>
              <a:t>Compliance can be patchy due to side effects</a:t>
            </a:r>
          </a:p>
        </p:txBody>
      </p:sp>
    </p:spTree>
    <p:extLst>
      <p:ext uri="{BB962C8B-B14F-4D97-AF65-F5344CB8AC3E}">
        <p14:creationId xmlns:p14="http://schemas.microsoft.com/office/powerpoint/2010/main" val="2318638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Hypercortisolaemia</a:t>
            </a:r>
          </a:p>
        </p:txBody>
      </p:sp>
      <p:sp>
        <p:nvSpPr>
          <p:cNvPr id="4" name="Text Placeholder 3"/>
          <p:cNvSpPr>
            <a:spLocks noGrp="1"/>
          </p:cNvSpPr>
          <p:nvPr>
            <p:ph type="body" sz="quarter" idx="13"/>
          </p:nvPr>
        </p:nvSpPr>
        <p:spPr>
          <a:xfrm>
            <a:off x="457200" y="2035277"/>
            <a:ext cx="7839075" cy="2908198"/>
          </a:xfrm>
        </p:spPr>
        <p:txBody>
          <a:bodyPr/>
          <a:lstStyle/>
          <a:p>
            <a:r>
              <a:rPr lang="en-GB" sz="2000" dirty="0"/>
              <a:t>Raised 24h urinary free cortisol level</a:t>
            </a:r>
          </a:p>
          <a:p>
            <a:pPr>
              <a:buNone/>
            </a:pPr>
            <a:endParaRPr lang="en-GB" sz="2000" dirty="0"/>
          </a:p>
          <a:p>
            <a:r>
              <a:rPr lang="en-GB" sz="2000" dirty="0"/>
              <a:t>Dexamethasone suppression test (positive suppression for pituitary sources – Cushing's DISEASE, non suppression for ectopic sources of ACTH e.g. Adrenal or lung tumour - Cushing’s SYNDROME)</a:t>
            </a:r>
          </a:p>
          <a:p>
            <a:endParaRPr lang="en-GB" sz="2000" dirty="0"/>
          </a:p>
          <a:p>
            <a:r>
              <a:rPr lang="en-GB" sz="2000" dirty="0"/>
              <a:t>Beware iatrogenic Cushing’s  (prednisolone, beclomethasone </a:t>
            </a:r>
            <a:r>
              <a:rPr lang="en-GB" sz="2000" dirty="0" err="1"/>
              <a:t>etc</a:t>
            </a:r>
            <a:r>
              <a:rPr lang="en-GB" sz="2000" dirty="0"/>
              <a:t>) and alcohol induced pseudo-Cushing's syndrome</a:t>
            </a:r>
          </a:p>
          <a:p>
            <a:endParaRPr lang="en-GB" sz="2000" dirty="0"/>
          </a:p>
          <a:p>
            <a:endParaRPr lang="en-GB" sz="2000" dirty="0"/>
          </a:p>
          <a:p>
            <a:endParaRPr lang="en-GB" sz="2000" dirty="0"/>
          </a:p>
        </p:txBody>
      </p:sp>
    </p:spTree>
    <p:extLst>
      <p:ext uri="{BB962C8B-B14F-4D97-AF65-F5344CB8AC3E}">
        <p14:creationId xmlns:p14="http://schemas.microsoft.com/office/powerpoint/2010/main" val="2798767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Case</a:t>
            </a:r>
          </a:p>
        </p:txBody>
      </p:sp>
      <p:sp>
        <p:nvSpPr>
          <p:cNvPr id="4" name="Text Placeholder 3"/>
          <p:cNvSpPr>
            <a:spLocks noGrp="1"/>
          </p:cNvSpPr>
          <p:nvPr>
            <p:ph type="body" sz="quarter" idx="13"/>
          </p:nvPr>
        </p:nvSpPr>
        <p:spPr/>
        <p:txBody>
          <a:bodyPr/>
          <a:lstStyle/>
          <a:p>
            <a:r>
              <a:rPr lang="en-GB" sz="2000" dirty="0"/>
              <a:t>Mrs H is 52. She has been referred to discuss treatment for panic attacks. There is a 2 month history of random episodes of feeling panicked, sweaty, racing heartbeat. There is no phobic anticipation of an attack. </a:t>
            </a:r>
          </a:p>
          <a:p>
            <a:endParaRPr lang="en-GB" sz="2000" dirty="0"/>
          </a:p>
          <a:p>
            <a:r>
              <a:rPr lang="en-GB" sz="2000" dirty="0"/>
              <a:t>Cardiology referral - investigations unremarkable</a:t>
            </a:r>
          </a:p>
          <a:p>
            <a:r>
              <a:rPr lang="en-GB" sz="2000" dirty="0"/>
              <a:t>MRI brain - normal</a:t>
            </a:r>
          </a:p>
          <a:p>
            <a:endParaRPr lang="en-GB" sz="2000" dirty="0"/>
          </a:p>
          <a:p>
            <a:r>
              <a:rPr lang="en-GB" sz="2000" dirty="0"/>
              <a:t>Thoughts?</a:t>
            </a:r>
          </a:p>
        </p:txBody>
      </p:sp>
    </p:spTree>
    <p:extLst>
      <p:ext uri="{BB962C8B-B14F-4D97-AF65-F5344CB8AC3E}">
        <p14:creationId xmlns:p14="http://schemas.microsoft.com/office/powerpoint/2010/main" val="1852555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Phaeochromocytoma</a:t>
            </a:r>
          </a:p>
        </p:txBody>
      </p:sp>
      <p:sp>
        <p:nvSpPr>
          <p:cNvPr id="4" name="Text Placeholder 3"/>
          <p:cNvSpPr>
            <a:spLocks noGrp="1"/>
          </p:cNvSpPr>
          <p:nvPr>
            <p:ph type="body" sz="quarter" idx="13"/>
          </p:nvPr>
        </p:nvSpPr>
        <p:spPr>
          <a:xfrm>
            <a:off x="457200" y="2035277"/>
            <a:ext cx="7839075" cy="2908198"/>
          </a:xfrm>
        </p:spPr>
        <p:txBody>
          <a:bodyPr/>
          <a:lstStyle/>
          <a:p>
            <a:r>
              <a:rPr lang="en-GB" sz="2000" dirty="0"/>
              <a:t>Catecholamine releasing tumour of adrenal medulla</a:t>
            </a:r>
          </a:p>
          <a:p>
            <a:r>
              <a:rPr lang="en-GB" sz="2000" dirty="0"/>
              <a:t>Headache, sweating, palpitations, labile BP, tachycardia</a:t>
            </a:r>
          </a:p>
          <a:p>
            <a:r>
              <a:rPr lang="en-GB" sz="2000" dirty="0"/>
              <a:t>Tests:</a:t>
            </a:r>
          </a:p>
          <a:p>
            <a:r>
              <a:rPr lang="en-GB" sz="2000" dirty="0"/>
              <a:t>Plasma and 24h urinary </a:t>
            </a:r>
            <a:r>
              <a:rPr lang="en-GB" sz="2000" dirty="0" err="1"/>
              <a:t>catecholamines</a:t>
            </a:r>
            <a:r>
              <a:rPr lang="en-GB" sz="2000" dirty="0"/>
              <a:t> and </a:t>
            </a:r>
            <a:r>
              <a:rPr lang="en-GB" sz="2000" dirty="0" err="1"/>
              <a:t>metanephrines</a:t>
            </a:r>
            <a:endParaRPr lang="en-GB" sz="2000" dirty="0"/>
          </a:p>
          <a:p>
            <a:r>
              <a:rPr lang="en-GB" sz="2000" dirty="0"/>
              <a:t>CT/MRI </a:t>
            </a:r>
          </a:p>
          <a:p>
            <a:r>
              <a:rPr lang="en-GB" sz="2000" dirty="0"/>
              <a:t>Clonidine Suppression test</a:t>
            </a:r>
          </a:p>
          <a:p>
            <a:r>
              <a:rPr lang="en-GB" sz="2000" dirty="0"/>
              <a:t>Treatment – beta blockers and surgery</a:t>
            </a:r>
          </a:p>
          <a:p>
            <a:endParaRPr lang="en-GB" sz="2000" dirty="0"/>
          </a:p>
        </p:txBody>
      </p:sp>
    </p:spTree>
    <p:extLst>
      <p:ext uri="{BB962C8B-B14F-4D97-AF65-F5344CB8AC3E}">
        <p14:creationId xmlns:p14="http://schemas.microsoft.com/office/powerpoint/2010/main" val="3025508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Case</a:t>
            </a:r>
          </a:p>
        </p:txBody>
      </p:sp>
      <p:sp>
        <p:nvSpPr>
          <p:cNvPr id="4" name="Text Placeholder 3"/>
          <p:cNvSpPr>
            <a:spLocks noGrp="1"/>
          </p:cNvSpPr>
          <p:nvPr>
            <p:ph type="body" sz="quarter" idx="13"/>
          </p:nvPr>
        </p:nvSpPr>
        <p:spPr/>
        <p:txBody>
          <a:bodyPr/>
          <a:lstStyle/>
          <a:p>
            <a:r>
              <a:rPr lang="en-GB" sz="2000" dirty="0"/>
              <a:t>Mr J is 42. He presents with low mood and poor concentration, fatigue and appetite loss. He also complains of feeling weak and having non specific, multiple, shifting pains (abdominal, upper and lower limbs). Symptoms have been present for several months. </a:t>
            </a:r>
          </a:p>
          <a:p>
            <a:endParaRPr lang="en-GB" sz="2000" dirty="0"/>
          </a:p>
          <a:p>
            <a:r>
              <a:rPr lang="en-GB" sz="2000" dirty="0"/>
              <a:t>FBC, </a:t>
            </a:r>
            <a:r>
              <a:rPr lang="en-GB" sz="2000" dirty="0" err="1"/>
              <a:t>Cre</a:t>
            </a:r>
            <a:r>
              <a:rPr lang="en-GB" sz="2000" dirty="0"/>
              <a:t>, U+E’s, LFT’s normal</a:t>
            </a:r>
          </a:p>
          <a:p>
            <a:r>
              <a:rPr lang="en-GB" sz="2000" dirty="0"/>
              <a:t>Is this depression with somatising features?</a:t>
            </a:r>
          </a:p>
          <a:p>
            <a:endParaRPr lang="en-GB" sz="2000" dirty="0"/>
          </a:p>
        </p:txBody>
      </p:sp>
    </p:spTree>
    <p:extLst>
      <p:ext uri="{BB962C8B-B14F-4D97-AF65-F5344CB8AC3E}">
        <p14:creationId xmlns:p14="http://schemas.microsoft.com/office/powerpoint/2010/main" val="650571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eaLnBrk="1" hangingPunct="1"/>
            <a:r>
              <a:rPr lang="en-GB" dirty="0"/>
              <a:t>Organic Psychiatry</a:t>
            </a:r>
            <a:endParaRPr lang="en-US" sz="2800" dirty="0"/>
          </a:p>
        </p:txBody>
      </p:sp>
      <p:sp>
        <p:nvSpPr>
          <p:cNvPr id="5" name="Subtitle 4"/>
          <p:cNvSpPr>
            <a:spLocks noGrp="1"/>
          </p:cNvSpPr>
          <p:nvPr>
            <p:ph type="subTitle" idx="1"/>
          </p:nvPr>
        </p:nvSpPr>
        <p:spPr>
          <a:xfrm>
            <a:off x="457199" y="1757362"/>
            <a:ext cx="8069943" cy="581025"/>
          </a:xfrm>
        </p:spPr>
        <p:txBody>
          <a:bodyPr/>
          <a:lstStyle/>
          <a:p>
            <a:r>
              <a:rPr lang="en-US" dirty="0"/>
              <a:t>Objectives</a:t>
            </a:r>
          </a:p>
        </p:txBody>
      </p:sp>
      <p:sp>
        <p:nvSpPr>
          <p:cNvPr id="6" name="Text Placeholder 5"/>
          <p:cNvSpPr>
            <a:spLocks noGrp="1"/>
          </p:cNvSpPr>
          <p:nvPr>
            <p:ph type="body" sz="quarter" idx="13"/>
          </p:nvPr>
        </p:nvSpPr>
        <p:spPr>
          <a:xfrm>
            <a:off x="443552" y="2486025"/>
            <a:ext cx="7839075" cy="2457450"/>
          </a:xfrm>
        </p:spPr>
        <p:txBody>
          <a:bodyPr/>
          <a:lstStyle/>
          <a:p>
            <a:pPr marL="0" lvl="0" indent="0">
              <a:buNone/>
            </a:pPr>
            <a:r>
              <a:rPr lang="en-GB" dirty="0"/>
              <a:t>To develop an understanding of:</a:t>
            </a:r>
          </a:p>
          <a:p>
            <a:pPr lvl="0"/>
            <a:endParaRPr lang="en-GB" dirty="0"/>
          </a:p>
          <a:p>
            <a:pPr lvl="0"/>
            <a:r>
              <a:rPr lang="en-GB" dirty="0"/>
              <a:t>organic psychiatric disorders. </a:t>
            </a:r>
          </a:p>
          <a:p>
            <a:pPr lvl="0"/>
            <a:r>
              <a:rPr lang="en-GB" dirty="0"/>
              <a:t>the psychiatric consequences and aspects of brain disease, damage (including stroke) and dysfunction. </a:t>
            </a:r>
          </a:p>
          <a:p>
            <a:r>
              <a:rPr lang="en-GB" dirty="0"/>
              <a:t>brain imaging studies and develop skills for critically appraising them.</a:t>
            </a:r>
          </a:p>
          <a:p>
            <a:pPr lvl="0"/>
            <a:endParaRPr lang="en-GB" dirty="0"/>
          </a:p>
        </p:txBody>
      </p:sp>
    </p:spTree>
    <p:extLst>
      <p:ext uri="{BB962C8B-B14F-4D97-AF65-F5344CB8AC3E}">
        <p14:creationId xmlns:p14="http://schemas.microsoft.com/office/powerpoint/2010/main" val="1557478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Further Investigations</a:t>
            </a:r>
          </a:p>
        </p:txBody>
      </p:sp>
      <p:sp>
        <p:nvSpPr>
          <p:cNvPr id="4" name="Text Placeholder 3"/>
          <p:cNvSpPr>
            <a:spLocks noGrp="1"/>
          </p:cNvSpPr>
          <p:nvPr>
            <p:ph type="body" sz="quarter" idx="13"/>
          </p:nvPr>
        </p:nvSpPr>
        <p:spPr>
          <a:xfrm>
            <a:off x="457200" y="2094271"/>
            <a:ext cx="7839075" cy="2849204"/>
          </a:xfrm>
        </p:spPr>
        <p:txBody>
          <a:bodyPr/>
          <a:lstStyle/>
          <a:p>
            <a:r>
              <a:rPr lang="en-GB" sz="2000" dirty="0"/>
              <a:t>Abdominal XR – nephrolithiasis</a:t>
            </a:r>
          </a:p>
          <a:p>
            <a:endParaRPr lang="en-GB" sz="2000" dirty="0"/>
          </a:p>
          <a:p>
            <a:r>
              <a:rPr lang="en-GB" sz="2000" dirty="0"/>
              <a:t>Bone profile:</a:t>
            </a:r>
          </a:p>
          <a:p>
            <a:r>
              <a:rPr lang="en-GB" sz="2000" dirty="0"/>
              <a:t>Corrected Ca - 2.96 </a:t>
            </a:r>
            <a:r>
              <a:rPr lang="en-GB" sz="2000" dirty="0" err="1"/>
              <a:t>mmol</a:t>
            </a:r>
            <a:r>
              <a:rPr lang="en-GB" sz="2000" dirty="0"/>
              <a:t>/L</a:t>
            </a:r>
          </a:p>
          <a:p>
            <a:r>
              <a:rPr lang="en-GB" sz="2000" dirty="0"/>
              <a:t>Phosphate - 0.47mmol/L</a:t>
            </a:r>
          </a:p>
          <a:p>
            <a:endParaRPr lang="en-GB" sz="2000" dirty="0"/>
          </a:p>
          <a:p>
            <a:r>
              <a:rPr lang="en-GB" sz="2000" dirty="0"/>
              <a:t>Serum PTH: 7.2pmol/L</a:t>
            </a:r>
          </a:p>
          <a:p>
            <a:endParaRPr lang="en-GB" sz="2000" dirty="0"/>
          </a:p>
          <a:p>
            <a:r>
              <a:rPr lang="en-GB" sz="2000" dirty="0"/>
              <a:t>Acute treatment given – IV saline and a bisphosphonate (</a:t>
            </a:r>
            <a:r>
              <a:rPr lang="en-GB" sz="2000" dirty="0" err="1"/>
              <a:t>pamidronate</a:t>
            </a:r>
            <a:r>
              <a:rPr lang="en-GB" sz="2000" dirty="0"/>
              <a:t>)</a:t>
            </a:r>
          </a:p>
        </p:txBody>
      </p:sp>
    </p:spTree>
    <p:extLst>
      <p:ext uri="{BB962C8B-B14F-4D97-AF65-F5344CB8AC3E}">
        <p14:creationId xmlns:p14="http://schemas.microsoft.com/office/powerpoint/2010/main" val="891375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Hyperparathyroidism</a:t>
            </a:r>
          </a:p>
        </p:txBody>
      </p:sp>
      <p:sp>
        <p:nvSpPr>
          <p:cNvPr id="4" name="Text Placeholder 3"/>
          <p:cNvSpPr>
            <a:spLocks noGrp="1"/>
          </p:cNvSpPr>
          <p:nvPr>
            <p:ph type="body" sz="quarter" idx="13"/>
          </p:nvPr>
        </p:nvSpPr>
        <p:spPr>
          <a:xfrm>
            <a:off x="457200" y="1704975"/>
            <a:ext cx="7839075" cy="3238500"/>
          </a:xfrm>
        </p:spPr>
        <p:txBody>
          <a:bodyPr/>
          <a:lstStyle/>
          <a:p>
            <a:r>
              <a:rPr lang="en-GB" sz="2000" dirty="0"/>
              <a:t>Primary hyperparathyroidism (parathyroid adenoma/hyperplasia) account for 90%  of cases. (secondary – response to calcium loss due to renal disease, vitamin D deficiency; tertiary – chronic hyperplasia due to sustained secondary disease)</a:t>
            </a:r>
          </a:p>
          <a:p>
            <a:pPr>
              <a:buNone/>
            </a:pPr>
            <a:endParaRPr lang="en-GB" sz="2000" dirty="0"/>
          </a:p>
          <a:p>
            <a:r>
              <a:rPr lang="en-GB" sz="2000" dirty="0"/>
              <a:t>Presentation:</a:t>
            </a:r>
          </a:p>
          <a:p>
            <a:r>
              <a:rPr lang="en-GB" sz="2000" dirty="0"/>
              <a:t>Bones, stones, groans and psychic moans</a:t>
            </a:r>
          </a:p>
          <a:p>
            <a:r>
              <a:rPr lang="en-GB" sz="2000" dirty="0"/>
              <a:t>Bone/joint pain</a:t>
            </a:r>
          </a:p>
          <a:p>
            <a:r>
              <a:rPr lang="en-GB" sz="2000" dirty="0"/>
              <a:t>Renal calculi</a:t>
            </a:r>
          </a:p>
          <a:p>
            <a:r>
              <a:rPr lang="en-GB" sz="2000" dirty="0"/>
              <a:t>Muscle weakness, restless legs</a:t>
            </a:r>
          </a:p>
          <a:p>
            <a:r>
              <a:rPr lang="en-GB" sz="2000" dirty="0"/>
              <a:t>Depression, apathy, progressing to confusion, catatonia, psychotic symptoms and coma as Ca levels rise</a:t>
            </a:r>
          </a:p>
          <a:p>
            <a:endParaRPr lang="en-GB" sz="2000" dirty="0"/>
          </a:p>
        </p:txBody>
      </p:sp>
    </p:spTree>
    <p:extLst>
      <p:ext uri="{BB962C8B-B14F-4D97-AF65-F5344CB8AC3E}">
        <p14:creationId xmlns:p14="http://schemas.microsoft.com/office/powerpoint/2010/main" val="183665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Hypoparathyroidism</a:t>
            </a:r>
          </a:p>
        </p:txBody>
      </p:sp>
      <p:sp>
        <p:nvSpPr>
          <p:cNvPr id="6" name="Content Placeholder 2"/>
          <p:cNvSpPr>
            <a:spLocks noGrp="1"/>
          </p:cNvSpPr>
          <p:nvPr>
            <p:ph type="body" sz="quarter" idx="13"/>
          </p:nvPr>
        </p:nvSpPr>
        <p:spPr/>
        <p:txBody>
          <a:bodyPr/>
          <a:lstStyle/>
          <a:p>
            <a:r>
              <a:rPr lang="en-GB" sz="2000" dirty="0"/>
              <a:t>Tetany</a:t>
            </a:r>
          </a:p>
          <a:p>
            <a:r>
              <a:rPr lang="en-GB" sz="2000" dirty="0"/>
              <a:t>Seizures</a:t>
            </a:r>
          </a:p>
          <a:p>
            <a:r>
              <a:rPr lang="en-GB" sz="2000" dirty="0"/>
              <a:t>Weakness</a:t>
            </a:r>
          </a:p>
          <a:p>
            <a:r>
              <a:rPr lang="en-GB" sz="2000" dirty="0"/>
              <a:t>Fatigue</a:t>
            </a:r>
          </a:p>
          <a:p>
            <a:r>
              <a:rPr lang="en-GB" sz="2000" dirty="0"/>
              <a:t>Cognitive slowing</a:t>
            </a:r>
          </a:p>
          <a:p>
            <a:r>
              <a:rPr lang="en-GB" sz="2000" dirty="0"/>
              <a:t>Depression</a:t>
            </a:r>
          </a:p>
          <a:p>
            <a:r>
              <a:rPr lang="en-GB" sz="2000" dirty="0"/>
              <a:t>Anxiety</a:t>
            </a:r>
          </a:p>
          <a:p>
            <a:r>
              <a:rPr lang="en-GB" sz="2000" dirty="0"/>
              <a:t>Dementia</a:t>
            </a:r>
          </a:p>
        </p:txBody>
      </p:sp>
      <p:sp>
        <p:nvSpPr>
          <p:cNvPr id="7" name="TextBox 6"/>
          <p:cNvSpPr txBox="1"/>
          <p:nvPr/>
        </p:nvSpPr>
        <p:spPr>
          <a:xfrm>
            <a:off x="4932040" y="2789039"/>
            <a:ext cx="2952328" cy="2154436"/>
          </a:xfrm>
          <a:prstGeom prst="rect">
            <a:avLst/>
          </a:prstGeom>
          <a:noFill/>
          <a:ln>
            <a:solidFill>
              <a:schemeClr val="accent1"/>
            </a:solidFill>
          </a:ln>
        </p:spPr>
        <p:txBody>
          <a:bodyPr wrap="square" rtlCol="0">
            <a:spAutoFit/>
          </a:bodyPr>
          <a:lstStyle/>
          <a:p>
            <a:endParaRPr lang="en-GB" sz="1400" dirty="0"/>
          </a:p>
          <a:p>
            <a:r>
              <a:rPr lang="en-GB" sz="2000" dirty="0"/>
              <a:t>Note that psychiatric symptoms can precede physical symptoms</a:t>
            </a:r>
          </a:p>
          <a:p>
            <a:endParaRPr lang="en-GB" sz="2000" dirty="0"/>
          </a:p>
          <a:p>
            <a:r>
              <a:rPr lang="en-GB" sz="2000" dirty="0"/>
              <a:t> Treated with oral or IV calcium and vitamin D</a:t>
            </a:r>
          </a:p>
        </p:txBody>
      </p:sp>
    </p:spTree>
    <p:extLst>
      <p:ext uri="{BB962C8B-B14F-4D97-AF65-F5344CB8AC3E}">
        <p14:creationId xmlns:p14="http://schemas.microsoft.com/office/powerpoint/2010/main" val="1466181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Case – diagnosed by a core trainee in 2010</a:t>
            </a:r>
          </a:p>
        </p:txBody>
      </p:sp>
      <p:sp>
        <p:nvSpPr>
          <p:cNvPr id="4" name="Text Placeholder 3"/>
          <p:cNvSpPr>
            <a:spLocks noGrp="1"/>
          </p:cNvSpPr>
          <p:nvPr>
            <p:ph type="body" sz="quarter" idx="13"/>
          </p:nvPr>
        </p:nvSpPr>
        <p:spPr/>
        <p:txBody>
          <a:bodyPr/>
          <a:lstStyle/>
          <a:p>
            <a:r>
              <a:rPr lang="en-GB" sz="2000" dirty="0"/>
              <a:t>Linda is 58. She has been referred ?depression due to low mood, anxiety and persistent back pain</a:t>
            </a:r>
          </a:p>
          <a:p>
            <a:endParaRPr lang="en-GB" sz="2000" dirty="0"/>
          </a:p>
          <a:p>
            <a:r>
              <a:rPr lang="en-GB" sz="2000" dirty="0"/>
              <a:t>She recently had to move into temporary accommodation as a fire broke out in her block of flats . </a:t>
            </a:r>
          </a:p>
          <a:p>
            <a:endParaRPr lang="en-GB" sz="2000" dirty="0"/>
          </a:p>
          <a:p>
            <a:r>
              <a:rPr lang="en-GB" sz="2000" dirty="0"/>
              <a:t>Medical history is unremarkable other than reflux. She smokes 20 cigarettes daily. One previous depressive episode requiring crisis team input. She recently retired from a senior administrative post due to her back pain.  </a:t>
            </a:r>
          </a:p>
          <a:p>
            <a:endParaRPr lang="en-GB" sz="2000" dirty="0"/>
          </a:p>
          <a:p>
            <a:endParaRPr lang="en-GB" sz="2000" dirty="0"/>
          </a:p>
        </p:txBody>
      </p:sp>
    </p:spTree>
    <p:extLst>
      <p:ext uri="{BB962C8B-B14F-4D97-AF65-F5344CB8AC3E}">
        <p14:creationId xmlns:p14="http://schemas.microsoft.com/office/powerpoint/2010/main" val="1772572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4" name="Text Placeholder 3"/>
          <p:cNvSpPr>
            <a:spLocks noGrp="1"/>
          </p:cNvSpPr>
          <p:nvPr>
            <p:ph type="body" sz="quarter" idx="13"/>
          </p:nvPr>
        </p:nvSpPr>
        <p:spPr>
          <a:xfrm>
            <a:off x="457200" y="1858297"/>
            <a:ext cx="7839075" cy="3085178"/>
          </a:xfrm>
        </p:spPr>
        <p:txBody>
          <a:bodyPr/>
          <a:lstStyle/>
          <a:p>
            <a:r>
              <a:rPr lang="en-GB" sz="2000" dirty="0"/>
              <a:t>During review, it becomes apparent that Linda has lost 3 stone over the last 6 months and is troubled by nausea and vomiting. The back pain is described as a constant, boring pain that sometimes wakes her at night. </a:t>
            </a:r>
          </a:p>
          <a:p>
            <a:endParaRPr lang="en-GB" sz="2000" dirty="0"/>
          </a:p>
          <a:p>
            <a:r>
              <a:rPr lang="en-GB" sz="2000" dirty="0"/>
              <a:t>She denies feeling low in mood but admits it took a while to adapt to moving from her home. Other parallel stressors included her husband being hospitalised after the fire and her mother passing away after a long illness. She feels she has essentially experienced a normal range of emotions to these stressors over the last few months. </a:t>
            </a:r>
          </a:p>
        </p:txBody>
      </p:sp>
    </p:spTree>
    <p:extLst>
      <p:ext uri="{BB962C8B-B14F-4D97-AF65-F5344CB8AC3E}">
        <p14:creationId xmlns:p14="http://schemas.microsoft.com/office/powerpoint/2010/main" val="2768131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7639" y="1704975"/>
            <a:ext cx="7772400" cy="679449"/>
          </a:xfrm>
        </p:spPr>
        <p:txBody>
          <a:bodyPr/>
          <a:lstStyle/>
          <a:p>
            <a:r>
              <a:rPr lang="en-GB" dirty="0"/>
              <a:t>What would you do next?</a:t>
            </a:r>
          </a:p>
        </p:txBody>
      </p:sp>
      <p:sp>
        <p:nvSpPr>
          <p:cNvPr id="5" name="Text Placeholder 4"/>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657733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Advice to referrer</a:t>
            </a:r>
          </a:p>
        </p:txBody>
      </p:sp>
      <p:sp>
        <p:nvSpPr>
          <p:cNvPr id="4" name="Text Placeholder 3"/>
          <p:cNvSpPr>
            <a:spLocks noGrp="1"/>
          </p:cNvSpPr>
          <p:nvPr>
            <p:ph type="body" sz="quarter" idx="13"/>
          </p:nvPr>
        </p:nvSpPr>
        <p:spPr/>
        <p:txBody>
          <a:bodyPr/>
          <a:lstStyle/>
          <a:p>
            <a:r>
              <a:rPr lang="en-GB" sz="2000" dirty="0"/>
              <a:t>No current evidence of depressive illness – Linda described a series of normal emotional adjustments to severe stressors</a:t>
            </a:r>
          </a:p>
          <a:p>
            <a:endParaRPr lang="en-GB" sz="2000" dirty="0"/>
          </a:p>
          <a:p>
            <a:r>
              <a:rPr lang="en-GB" sz="2000" dirty="0"/>
              <a:t>Concerns regarding nausea, vomiting, weight loss and back pain suggested retroperitoneal disease - ?renal or pancreatic cancer?</a:t>
            </a:r>
          </a:p>
          <a:p>
            <a:endParaRPr lang="en-GB" sz="2000" dirty="0"/>
          </a:p>
          <a:p>
            <a:r>
              <a:rPr lang="en-GB" sz="2000" dirty="0"/>
              <a:t>Urgent CT – Pancreatic cancer with widespread metastases</a:t>
            </a:r>
          </a:p>
        </p:txBody>
      </p:sp>
    </p:spTree>
    <p:extLst>
      <p:ext uri="{BB962C8B-B14F-4D97-AF65-F5344CB8AC3E}">
        <p14:creationId xmlns:p14="http://schemas.microsoft.com/office/powerpoint/2010/main" val="4045770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Pancreatic Cancer</a:t>
            </a:r>
          </a:p>
        </p:txBody>
      </p:sp>
      <p:sp>
        <p:nvSpPr>
          <p:cNvPr id="4" name="Text Placeholder 3"/>
          <p:cNvSpPr>
            <a:spLocks noGrp="1"/>
          </p:cNvSpPr>
          <p:nvPr>
            <p:ph type="body" sz="quarter" idx="13"/>
          </p:nvPr>
        </p:nvSpPr>
        <p:spPr>
          <a:xfrm>
            <a:off x="457200" y="1961535"/>
            <a:ext cx="7839075" cy="2981940"/>
          </a:xfrm>
        </p:spPr>
        <p:txBody>
          <a:bodyPr/>
          <a:lstStyle/>
          <a:p>
            <a:r>
              <a:rPr lang="en-GB" sz="2000" dirty="0"/>
              <a:t>95% adenocarcinoma</a:t>
            </a:r>
          </a:p>
          <a:p>
            <a:r>
              <a:rPr lang="en-GB" sz="2000" dirty="0"/>
              <a:t>Symptoms leading to diagnosis depend on site, size and tissue type. </a:t>
            </a:r>
            <a:r>
              <a:rPr lang="en-GB" sz="2000" dirty="0" err="1"/>
              <a:t>Cholestatic</a:t>
            </a:r>
            <a:r>
              <a:rPr lang="en-GB" sz="2000" dirty="0"/>
              <a:t> symptoms can sometimes predominate. </a:t>
            </a:r>
          </a:p>
          <a:p>
            <a:r>
              <a:rPr lang="en-GB" sz="2000" dirty="0"/>
              <a:t>Fourth most common cause of cancer deaths</a:t>
            </a:r>
          </a:p>
          <a:p>
            <a:r>
              <a:rPr lang="en-GB" sz="2000" dirty="0"/>
              <a:t>Poor prognosis – median survival 6-10 months (5 year survival 3%)</a:t>
            </a:r>
          </a:p>
          <a:p>
            <a:r>
              <a:rPr lang="en-GB" sz="2000" dirty="0"/>
              <a:t>Depressive symptoms, anxiety, sleep disturbance and pain can predate diagnosis by 12-18 months</a:t>
            </a:r>
          </a:p>
          <a:p>
            <a:endParaRPr lang="en-GB" sz="2000" dirty="0"/>
          </a:p>
        </p:txBody>
      </p:sp>
    </p:spTree>
    <p:extLst>
      <p:ext uri="{BB962C8B-B14F-4D97-AF65-F5344CB8AC3E}">
        <p14:creationId xmlns:p14="http://schemas.microsoft.com/office/powerpoint/2010/main" val="1068544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Pancreatic Cancer</a:t>
            </a:r>
          </a:p>
        </p:txBody>
      </p:sp>
      <p:sp>
        <p:nvSpPr>
          <p:cNvPr id="4" name="Text Placeholder 3"/>
          <p:cNvSpPr>
            <a:spLocks noGrp="1"/>
          </p:cNvSpPr>
          <p:nvPr>
            <p:ph type="body" sz="quarter" idx="13"/>
          </p:nvPr>
        </p:nvSpPr>
        <p:spPr>
          <a:xfrm>
            <a:off x="457200" y="2168013"/>
            <a:ext cx="7839075" cy="2775462"/>
          </a:xfrm>
        </p:spPr>
        <p:txBody>
          <a:bodyPr/>
          <a:lstStyle/>
          <a:p>
            <a:r>
              <a:rPr lang="en-GB" sz="2000" dirty="0"/>
              <a:t>Major depressive syndrome in up to 50% patients; appears particularly common compared to other cancers (Massie 2004)</a:t>
            </a:r>
          </a:p>
          <a:p>
            <a:pPr lvl="1"/>
            <a:r>
              <a:rPr lang="en-GB" sz="2000" dirty="0"/>
              <a:t>Paraneoplastic syndrome? Cytokine release altering serotonergic tone</a:t>
            </a:r>
          </a:p>
          <a:p>
            <a:pPr lvl="1"/>
            <a:r>
              <a:rPr lang="en-GB" sz="2000" dirty="0"/>
              <a:t>Tumour cells secrete antibodies (5HT blockers)</a:t>
            </a:r>
          </a:p>
          <a:p>
            <a:pPr lvl="1"/>
            <a:r>
              <a:rPr lang="en-GB" sz="2000" dirty="0"/>
              <a:t>Increased metabolism leads to 5HT depletion</a:t>
            </a:r>
          </a:p>
          <a:p>
            <a:pPr lvl="1">
              <a:buNone/>
            </a:pPr>
            <a:endParaRPr lang="en-GB" sz="2000" dirty="0"/>
          </a:p>
          <a:p>
            <a:r>
              <a:rPr lang="en-GB" sz="2000" dirty="0"/>
              <a:t>SMR for suicide up to x10 general population (Hughes 2000, </a:t>
            </a:r>
            <a:r>
              <a:rPr lang="en-GB" sz="2000" dirty="0" err="1"/>
              <a:t>Misono</a:t>
            </a:r>
            <a:r>
              <a:rPr lang="en-GB" sz="2000" dirty="0"/>
              <a:t> 2008, </a:t>
            </a:r>
            <a:r>
              <a:rPr lang="en-GB" sz="2000" dirty="0" err="1"/>
              <a:t>Turaga</a:t>
            </a:r>
            <a:r>
              <a:rPr lang="en-GB" sz="2000" dirty="0"/>
              <a:t> 2011)</a:t>
            </a:r>
          </a:p>
          <a:p>
            <a:endParaRPr lang="en-GB" sz="2000" dirty="0"/>
          </a:p>
          <a:p>
            <a:endParaRPr lang="en-GB" sz="2000" dirty="0"/>
          </a:p>
          <a:p>
            <a:endParaRPr lang="en-GB" sz="2000" dirty="0"/>
          </a:p>
        </p:txBody>
      </p:sp>
    </p:spTree>
    <p:extLst>
      <p:ext uri="{BB962C8B-B14F-4D97-AF65-F5344CB8AC3E}">
        <p14:creationId xmlns:p14="http://schemas.microsoft.com/office/powerpoint/2010/main" val="1173560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Endocrine - Summary</a:t>
            </a:r>
          </a:p>
        </p:txBody>
      </p:sp>
      <p:sp>
        <p:nvSpPr>
          <p:cNvPr id="4" name="Text Placeholder 3"/>
          <p:cNvSpPr>
            <a:spLocks noGrp="1"/>
          </p:cNvSpPr>
          <p:nvPr>
            <p:ph type="body" sz="quarter" idx="13"/>
          </p:nvPr>
        </p:nvSpPr>
        <p:spPr>
          <a:xfrm>
            <a:off x="457200" y="1961535"/>
            <a:ext cx="7839075" cy="2981940"/>
          </a:xfrm>
        </p:spPr>
        <p:txBody>
          <a:bodyPr/>
          <a:lstStyle/>
          <a:p>
            <a:r>
              <a:rPr lang="en-GB" sz="2000" dirty="0"/>
              <a:t>Hypo and hyperthyroidism</a:t>
            </a:r>
          </a:p>
          <a:p>
            <a:r>
              <a:rPr lang="en-GB" sz="2000" dirty="0"/>
              <a:t>Hyper and hypo </a:t>
            </a:r>
            <a:r>
              <a:rPr lang="en-GB" sz="2000" dirty="0" err="1"/>
              <a:t>adrenalism</a:t>
            </a:r>
            <a:endParaRPr lang="en-GB" sz="2000" dirty="0"/>
          </a:p>
          <a:p>
            <a:r>
              <a:rPr lang="en-GB" sz="2000" dirty="0"/>
              <a:t>Hyper and hypoparathyroidism</a:t>
            </a:r>
          </a:p>
          <a:p>
            <a:r>
              <a:rPr lang="en-GB" sz="2000" dirty="0"/>
              <a:t>Pancreatic cancer</a:t>
            </a:r>
          </a:p>
          <a:p>
            <a:endParaRPr lang="en-GB" sz="2000" dirty="0"/>
          </a:p>
          <a:p>
            <a:r>
              <a:rPr lang="en-GB" sz="2000" dirty="0"/>
              <a:t>Further reading – psychiatric sequelae of:</a:t>
            </a:r>
          </a:p>
          <a:p>
            <a:r>
              <a:rPr lang="en-GB" sz="2000" dirty="0"/>
              <a:t>Growth and sex hormone changes</a:t>
            </a:r>
          </a:p>
          <a:p>
            <a:r>
              <a:rPr lang="en-GB" sz="2000" dirty="0"/>
              <a:t>hypopituitarism</a:t>
            </a:r>
          </a:p>
          <a:p>
            <a:endParaRPr lang="en-GB" sz="2000" dirty="0"/>
          </a:p>
          <a:p>
            <a:endParaRPr lang="en-GB" sz="2000" dirty="0"/>
          </a:p>
        </p:txBody>
      </p:sp>
    </p:spTree>
    <p:extLst>
      <p:ext uri="{BB962C8B-B14F-4D97-AF65-F5344CB8AC3E}">
        <p14:creationId xmlns:p14="http://schemas.microsoft.com/office/powerpoint/2010/main" val="1346311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hangingPunct="1"/>
            <a:r>
              <a:rPr lang="en-GB" dirty="0"/>
              <a:t>Organic Psychiatry</a:t>
            </a:r>
            <a:endParaRPr lang="en-US" sz="2800" dirty="0"/>
          </a:p>
        </p:txBody>
      </p:sp>
      <p:sp>
        <p:nvSpPr>
          <p:cNvPr id="3" name="Subtitle 2"/>
          <p:cNvSpPr>
            <a:spLocks noGrp="1"/>
          </p:cNvSpPr>
          <p:nvPr>
            <p:ph type="subTitle" idx="1"/>
          </p:nvPr>
        </p:nvSpPr>
        <p:spPr/>
        <p:txBody>
          <a:bodyPr/>
          <a:lstStyle/>
          <a:p>
            <a:r>
              <a:rPr lang="en-US" dirty="0"/>
              <a:t>To achieve this</a:t>
            </a:r>
          </a:p>
        </p:txBody>
      </p:sp>
      <p:sp>
        <p:nvSpPr>
          <p:cNvPr id="4" name="Text Placeholder 3"/>
          <p:cNvSpPr>
            <a:spLocks noGrp="1"/>
          </p:cNvSpPr>
          <p:nvPr>
            <p:ph type="body" sz="quarter" idx="13"/>
          </p:nvPr>
        </p:nvSpPr>
        <p:spPr/>
        <p:txBody>
          <a:bodyPr/>
          <a:lstStyle/>
          <a:p>
            <a:r>
              <a:rPr lang="en-US" dirty="0"/>
              <a:t>Case Presentation</a:t>
            </a:r>
          </a:p>
          <a:p>
            <a:r>
              <a:rPr lang="en-US" dirty="0"/>
              <a:t>Journal Club</a:t>
            </a:r>
          </a:p>
          <a:p>
            <a:r>
              <a:rPr lang="en-US" dirty="0"/>
              <a:t>555 Presentation</a:t>
            </a:r>
          </a:p>
          <a:p>
            <a:r>
              <a:rPr lang="en-US" dirty="0"/>
              <a:t>Expert-Led Session</a:t>
            </a:r>
          </a:p>
          <a:p>
            <a:r>
              <a:rPr lang="en-US" dirty="0"/>
              <a:t>MCQs</a:t>
            </a:r>
          </a:p>
          <a:p>
            <a:pPr marL="0" indent="0">
              <a:buNone/>
            </a:pPr>
            <a:endParaRPr lang="en-US" dirty="0"/>
          </a:p>
          <a:p>
            <a:pPr marL="0" indent="0" algn="ctr">
              <a:buNone/>
            </a:pPr>
            <a:r>
              <a:rPr lang="en-US" b="1" dirty="0"/>
              <a:t>Please sign the register and complete the feedback</a:t>
            </a:r>
          </a:p>
          <a:p>
            <a:pPr marL="0" indent="0">
              <a:buNone/>
            </a:pPr>
            <a:endParaRPr lang="en-US" dirty="0"/>
          </a:p>
        </p:txBody>
      </p:sp>
    </p:spTree>
    <p:extLst>
      <p:ext uri="{BB962C8B-B14F-4D97-AF65-F5344CB8AC3E}">
        <p14:creationId xmlns:p14="http://schemas.microsoft.com/office/powerpoint/2010/main" val="2351528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Case</a:t>
            </a:r>
          </a:p>
        </p:txBody>
      </p:sp>
      <p:sp>
        <p:nvSpPr>
          <p:cNvPr id="4" name="Text Placeholder 3"/>
          <p:cNvSpPr>
            <a:spLocks noGrp="1"/>
          </p:cNvSpPr>
          <p:nvPr>
            <p:ph type="body" sz="quarter" idx="13"/>
          </p:nvPr>
        </p:nvSpPr>
        <p:spPr>
          <a:xfrm>
            <a:off x="457200" y="1961535"/>
            <a:ext cx="7839075" cy="2981940"/>
          </a:xfrm>
        </p:spPr>
        <p:txBody>
          <a:bodyPr/>
          <a:lstStyle/>
          <a:p>
            <a:r>
              <a:rPr lang="en-GB" sz="2000" dirty="0"/>
              <a:t>Anna is 32. She has no history of mental health problems. She presents to A+E feeling depressed and unsteady on her feet. </a:t>
            </a:r>
          </a:p>
          <a:p>
            <a:endParaRPr lang="en-GB" sz="2000" dirty="0"/>
          </a:p>
          <a:p>
            <a:r>
              <a:rPr lang="en-GB" sz="2000" dirty="0"/>
              <a:t>She noticed flu type symptoms and a strange “bullseye” rash cropping up on different parts of her body about 2 weeks after returning from a hiking trip in Connecticut, USA. She returned from this trip 3 months ago. </a:t>
            </a:r>
          </a:p>
          <a:p>
            <a:pPr>
              <a:buNone/>
            </a:pPr>
            <a:endParaRPr lang="en-GB" sz="2000" dirty="0"/>
          </a:p>
          <a:p>
            <a:r>
              <a:rPr lang="en-GB" sz="2000" dirty="0"/>
              <a:t>Thoughts? </a:t>
            </a:r>
          </a:p>
          <a:p>
            <a:endParaRPr lang="en-GB" sz="2000" dirty="0"/>
          </a:p>
          <a:p>
            <a:endParaRPr lang="en-GB" sz="2000" dirty="0"/>
          </a:p>
        </p:txBody>
      </p:sp>
      <p:pic>
        <p:nvPicPr>
          <p:cNvPr id="5" name="Picture 2" descr="https://microbewiki.kenyon.edu/images/9/90/14_ticBit_lg.jpg"/>
          <p:cNvPicPr>
            <a:picLocks noChangeAspect="1" noChangeArrowheads="1"/>
          </p:cNvPicPr>
          <p:nvPr/>
        </p:nvPicPr>
        <p:blipFill>
          <a:blip r:embed="rId2" cstate="print"/>
          <a:srcRect/>
          <a:stretch>
            <a:fillRect/>
          </a:stretch>
        </p:blipFill>
        <p:spPr bwMode="auto">
          <a:xfrm>
            <a:off x="5825437" y="4301839"/>
            <a:ext cx="2734151" cy="1730251"/>
          </a:xfrm>
          <a:prstGeom prst="rect">
            <a:avLst/>
          </a:prstGeom>
          <a:noFill/>
        </p:spPr>
      </p:pic>
    </p:spTree>
    <p:extLst>
      <p:ext uri="{BB962C8B-B14F-4D97-AF65-F5344CB8AC3E}">
        <p14:creationId xmlns:p14="http://schemas.microsoft.com/office/powerpoint/2010/main" val="2487070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Lyme Disease</a:t>
            </a:r>
          </a:p>
        </p:txBody>
      </p:sp>
      <p:sp>
        <p:nvSpPr>
          <p:cNvPr id="4" name="Text Placeholder 3"/>
          <p:cNvSpPr>
            <a:spLocks noGrp="1"/>
          </p:cNvSpPr>
          <p:nvPr>
            <p:ph type="body" sz="quarter" idx="13"/>
          </p:nvPr>
        </p:nvSpPr>
        <p:spPr>
          <a:xfrm>
            <a:off x="457200" y="1961535"/>
            <a:ext cx="7839075" cy="2981940"/>
          </a:xfrm>
        </p:spPr>
        <p:txBody>
          <a:bodyPr/>
          <a:lstStyle/>
          <a:p>
            <a:r>
              <a:rPr lang="en-GB" sz="2000" dirty="0"/>
              <a:t>Tick borne spirochete (Borrelia </a:t>
            </a:r>
            <a:r>
              <a:rPr lang="en-GB" sz="2000" dirty="0" err="1"/>
              <a:t>Burgdoferi</a:t>
            </a:r>
            <a:r>
              <a:rPr lang="en-GB" sz="2000" dirty="0"/>
              <a:t>)</a:t>
            </a:r>
          </a:p>
          <a:p>
            <a:r>
              <a:rPr lang="en-GB" sz="2000" dirty="0"/>
              <a:t>3% risk of acquiring Lyme disease per tick bite</a:t>
            </a:r>
          </a:p>
          <a:p>
            <a:r>
              <a:rPr lang="en-GB" sz="2000" dirty="0"/>
              <a:t>Commoner in USA than Europe</a:t>
            </a:r>
          </a:p>
          <a:p>
            <a:r>
              <a:rPr lang="en-GB" sz="2000" dirty="0"/>
              <a:t>1-2000 cases in UK per year</a:t>
            </a:r>
          </a:p>
          <a:p>
            <a:r>
              <a:rPr lang="en-GB" sz="2000" dirty="0"/>
              <a:t>Early </a:t>
            </a:r>
            <a:r>
              <a:rPr lang="en-GB" sz="2000" dirty="0" err="1"/>
              <a:t>sx</a:t>
            </a:r>
            <a:r>
              <a:rPr lang="en-GB" sz="2000" dirty="0"/>
              <a:t> (within first month of bite):</a:t>
            </a:r>
          </a:p>
          <a:p>
            <a:pPr lvl="1"/>
            <a:r>
              <a:rPr lang="en-GB" sz="2000" dirty="0" err="1"/>
              <a:t>Erythaema</a:t>
            </a:r>
            <a:r>
              <a:rPr lang="en-GB" sz="2000" dirty="0"/>
              <a:t> </a:t>
            </a:r>
            <a:r>
              <a:rPr lang="en-GB" sz="2000" dirty="0" err="1"/>
              <a:t>migrans</a:t>
            </a:r>
            <a:r>
              <a:rPr lang="en-GB" sz="2000" dirty="0"/>
              <a:t> in 2/3 cases</a:t>
            </a:r>
          </a:p>
          <a:p>
            <a:pPr lvl="1"/>
            <a:r>
              <a:rPr lang="en-GB" sz="2000" dirty="0"/>
              <a:t>Headache</a:t>
            </a:r>
          </a:p>
          <a:p>
            <a:pPr lvl="1"/>
            <a:r>
              <a:rPr lang="en-GB" sz="2000" dirty="0"/>
              <a:t>Flu type syndrome</a:t>
            </a:r>
          </a:p>
          <a:p>
            <a:pPr lvl="1"/>
            <a:r>
              <a:rPr lang="en-GB" sz="2000" dirty="0"/>
              <a:t>Arthritis</a:t>
            </a:r>
          </a:p>
          <a:p>
            <a:pPr lvl="1"/>
            <a:r>
              <a:rPr lang="en-GB" sz="2000" dirty="0"/>
              <a:t>Back pain especially at night</a:t>
            </a:r>
          </a:p>
          <a:p>
            <a:endParaRPr lang="en-GB" sz="2000" dirty="0"/>
          </a:p>
          <a:p>
            <a:endParaRPr lang="en-GB" sz="2000" dirty="0"/>
          </a:p>
          <a:p>
            <a:endParaRPr lang="en-GB" sz="2000" dirty="0"/>
          </a:p>
        </p:txBody>
      </p:sp>
    </p:spTree>
    <p:extLst>
      <p:ext uri="{BB962C8B-B14F-4D97-AF65-F5344CB8AC3E}">
        <p14:creationId xmlns:p14="http://schemas.microsoft.com/office/powerpoint/2010/main" val="3952326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Lyme Disease</a:t>
            </a:r>
          </a:p>
        </p:txBody>
      </p:sp>
      <p:sp>
        <p:nvSpPr>
          <p:cNvPr id="4" name="Text Placeholder 3"/>
          <p:cNvSpPr>
            <a:spLocks noGrp="1"/>
          </p:cNvSpPr>
          <p:nvPr>
            <p:ph type="body" sz="quarter" idx="13"/>
          </p:nvPr>
        </p:nvSpPr>
        <p:spPr>
          <a:xfrm>
            <a:off x="457200" y="1961535"/>
            <a:ext cx="7839075" cy="2981940"/>
          </a:xfrm>
        </p:spPr>
        <p:txBody>
          <a:bodyPr/>
          <a:lstStyle/>
          <a:p>
            <a:r>
              <a:rPr lang="en-GB" sz="2000" dirty="0"/>
              <a:t>Later:</a:t>
            </a:r>
          </a:p>
          <a:p>
            <a:pPr lvl="1"/>
            <a:r>
              <a:rPr lang="en-GB" sz="2000" dirty="0"/>
              <a:t>Arthritis and ECG changes (AV block)</a:t>
            </a:r>
          </a:p>
          <a:p>
            <a:pPr lvl="1">
              <a:buNone/>
            </a:pPr>
            <a:endParaRPr lang="en-GB" sz="2000" dirty="0"/>
          </a:p>
          <a:p>
            <a:pPr lvl="1">
              <a:buNone/>
            </a:pPr>
            <a:r>
              <a:rPr lang="en-GB" sz="2000" dirty="0"/>
              <a:t>Neuro-Lyme in 15% untreated patients:</a:t>
            </a:r>
          </a:p>
          <a:p>
            <a:pPr lvl="1"/>
            <a:r>
              <a:rPr lang="en-GB" sz="2000" dirty="0" err="1"/>
              <a:t>Meningism</a:t>
            </a:r>
            <a:r>
              <a:rPr lang="en-GB" sz="2000" dirty="0"/>
              <a:t>, ataxia, myoclonus, </a:t>
            </a:r>
            <a:r>
              <a:rPr lang="en-GB" sz="2000" dirty="0" err="1"/>
              <a:t>paraesthesiae</a:t>
            </a:r>
            <a:r>
              <a:rPr lang="en-GB" sz="2000" dirty="0"/>
              <a:t>, facial nerve palsy, seizures</a:t>
            </a:r>
          </a:p>
          <a:p>
            <a:pPr lvl="1"/>
            <a:r>
              <a:rPr lang="en-GB" sz="2000" dirty="0"/>
              <a:t>Memory and concentration difficulties</a:t>
            </a:r>
          </a:p>
          <a:p>
            <a:pPr lvl="1"/>
            <a:r>
              <a:rPr lang="en-GB" sz="2000" dirty="0"/>
              <a:t>Irritability / violence</a:t>
            </a:r>
          </a:p>
          <a:p>
            <a:pPr lvl="1"/>
            <a:r>
              <a:rPr lang="en-GB" sz="2000" dirty="0"/>
              <a:t>Depression / mania / anxiety</a:t>
            </a:r>
          </a:p>
          <a:p>
            <a:pPr lvl="1"/>
            <a:r>
              <a:rPr lang="en-GB" sz="2000" dirty="0"/>
              <a:t>Psychosis</a:t>
            </a:r>
          </a:p>
          <a:p>
            <a:endParaRPr lang="en-GB" sz="2000" dirty="0"/>
          </a:p>
          <a:p>
            <a:endParaRPr lang="en-GB" sz="2000" dirty="0"/>
          </a:p>
          <a:p>
            <a:endParaRPr lang="en-GB" sz="2000" dirty="0"/>
          </a:p>
          <a:p>
            <a:endParaRPr lang="en-GB" sz="1800" dirty="0"/>
          </a:p>
          <a:p>
            <a:endParaRPr lang="en-GB" sz="1800" dirty="0"/>
          </a:p>
          <a:p>
            <a:endParaRPr lang="en-GB" sz="1800" dirty="0"/>
          </a:p>
        </p:txBody>
      </p:sp>
    </p:spTree>
    <p:extLst>
      <p:ext uri="{BB962C8B-B14F-4D97-AF65-F5344CB8AC3E}">
        <p14:creationId xmlns:p14="http://schemas.microsoft.com/office/powerpoint/2010/main" val="1415773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Differential</a:t>
            </a:r>
          </a:p>
        </p:txBody>
      </p:sp>
      <p:sp>
        <p:nvSpPr>
          <p:cNvPr id="4" name="Text Placeholder 3"/>
          <p:cNvSpPr>
            <a:spLocks noGrp="1"/>
          </p:cNvSpPr>
          <p:nvPr>
            <p:ph type="body" sz="quarter" idx="13"/>
          </p:nvPr>
        </p:nvSpPr>
        <p:spPr/>
        <p:txBody>
          <a:bodyPr/>
          <a:lstStyle/>
          <a:p>
            <a:r>
              <a:rPr lang="en-GB" sz="2000" dirty="0"/>
              <a:t>MS, Chronic fatigue, fibromyalgia, somatisation</a:t>
            </a:r>
          </a:p>
          <a:p>
            <a:r>
              <a:rPr lang="en-GB" sz="2000" dirty="0"/>
              <a:t>Affective or psychotic disorder</a:t>
            </a:r>
          </a:p>
          <a:p>
            <a:r>
              <a:rPr lang="en-GB" sz="2000" dirty="0"/>
              <a:t>Clues :</a:t>
            </a:r>
          </a:p>
          <a:p>
            <a:pPr lvl="1"/>
            <a:r>
              <a:rPr lang="en-GB" sz="2000" dirty="0"/>
              <a:t>Serology</a:t>
            </a:r>
          </a:p>
          <a:p>
            <a:pPr lvl="1"/>
            <a:r>
              <a:rPr lang="en-GB" sz="2000" dirty="0"/>
              <a:t>Response to IV ceftriaxone / Cefotaxime</a:t>
            </a:r>
          </a:p>
          <a:p>
            <a:pPr lvl="1"/>
            <a:endParaRPr lang="en-GB" sz="2000" dirty="0"/>
          </a:p>
          <a:p>
            <a:pPr lvl="1"/>
            <a:endParaRPr lang="en-GB" sz="2000" dirty="0"/>
          </a:p>
          <a:p>
            <a:r>
              <a:rPr lang="en-GB" sz="2000" dirty="0"/>
              <a:t>Current controversy over chronic post infectious state – “post </a:t>
            </a:r>
            <a:r>
              <a:rPr lang="en-GB" sz="2000" dirty="0" err="1"/>
              <a:t>lyme</a:t>
            </a:r>
            <a:r>
              <a:rPr lang="en-GB" sz="2000" dirty="0"/>
              <a:t> syndrome” (symptoms resembling chronic fatigue syndrome, fibromyalgia, poor concentration, low mood)</a:t>
            </a:r>
          </a:p>
        </p:txBody>
      </p:sp>
    </p:spTree>
    <p:extLst>
      <p:ext uri="{BB962C8B-B14F-4D97-AF65-F5344CB8AC3E}">
        <p14:creationId xmlns:p14="http://schemas.microsoft.com/office/powerpoint/2010/main" val="1967912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Case</a:t>
            </a:r>
          </a:p>
        </p:txBody>
      </p:sp>
      <p:sp>
        <p:nvSpPr>
          <p:cNvPr id="4" name="Text Placeholder 3"/>
          <p:cNvSpPr>
            <a:spLocks noGrp="1"/>
          </p:cNvSpPr>
          <p:nvPr>
            <p:ph type="body" sz="quarter" idx="13"/>
          </p:nvPr>
        </p:nvSpPr>
        <p:spPr>
          <a:xfrm>
            <a:off x="457200" y="1961535"/>
            <a:ext cx="7839075" cy="2981940"/>
          </a:xfrm>
        </p:spPr>
        <p:txBody>
          <a:bodyPr/>
          <a:lstStyle/>
          <a:p>
            <a:r>
              <a:rPr lang="en-GB" sz="2000" dirty="0"/>
              <a:t>34 year old woman</a:t>
            </a:r>
          </a:p>
          <a:p>
            <a:r>
              <a:rPr lang="en-GB" sz="2000" dirty="0"/>
              <a:t>Family history of SLE</a:t>
            </a:r>
          </a:p>
          <a:p>
            <a:r>
              <a:rPr lang="en-GB" sz="2000" dirty="0"/>
              <a:t>No history of ETOH or drug misuse</a:t>
            </a:r>
          </a:p>
          <a:p>
            <a:r>
              <a:rPr lang="en-GB" sz="2000" dirty="0"/>
              <a:t>3d </a:t>
            </a:r>
            <a:r>
              <a:rPr lang="en-GB" sz="2000" dirty="0" err="1"/>
              <a:t>prodrome</a:t>
            </a:r>
            <a:r>
              <a:rPr lang="en-GB" sz="2000" dirty="0"/>
              <a:t> of headaches, fevers and anxiety. </a:t>
            </a:r>
          </a:p>
          <a:p>
            <a:r>
              <a:rPr lang="en-GB" sz="2000" dirty="0"/>
              <a:t>Brought to A+E the following day with confusion. </a:t>
            </a:r>
          </a:p>
          <a:p>
            <a:r>
              <a:rPr lang="en-GB" sz="2000" dirty="0"/>
              <a:t>GTC seizure in A+E.</a:t>
            </a:r>
          </a:p>
        </p:txBody>
      </p:sp>
    </p:spTree>
    <p:extLst>
      <p:ext uri="{BB962C8B-B14F-4D97-AF65-F5344CB8AC3E}">
        <p14:creationId xmlns:p14="http://schemas.microsoft.com/office/powerpoint/2010/main" val="1718584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Case</a:t>
            </a:r>
          </a:p>
        </p:txBody>
      </p:sp>
      <p:sp>
        <p:nvSpPr>
          <p:cNvPr id="4" name="Text Placeholder 3"/>
          <p:cNvSpPr>
            <a:spLocks noGrp="1"/>
          </p:cNvSpPr>
          <p:nvPr>
            <p:ph type="body" sz="quarter" idx="13"/>
          </p:nvPr>
        </p:nvSpPr>
        <p:spPr>
          <a:xfrm>
            <a:off x="457200" y="1961535"/>
            <a:ext cx="7839075" cy="2981940"/>
          </a:xfrm>
        </p:spPr>
        <p:txBody>
          <a:bodyPr/>
          <a:lstStyle/>
          <a:p>
            <a:endParaRPr lang="en-GB" sz="2000" dirty="0"/>
          </a:p>
          <a:p>
            <a:r>
              <a:rPr lang="en-GB" sz="2000" dirty="0" err="1"/>
              <a:t>Pyrexial</a:t>
            </a:r>
            <a:r>
              <a:rPr lang="en-GB" sz="2000" dirty="0"/>
              <a:t> (38.7C)</a:t>
            </a:r>
          </a:p>
          <a:p>
            <a:r>
              <a:rPr lang="en-GB" sz="2000" dirty="0"/>
              <a:t>LP - raised WCC and RBC </a:t>
            </a:r>
          </a:p>
          <a:p>
            <a:r>
              <a:rPr lang="en-GB" sz="2000" dirty="0"/>
              <a:t>MRI (FLAIR) - bilateral Medial Temporal Lobe intensities</a:t>
            </a:r>
          </a:p>
          <a:p>
            <a:r>
              <a:rPr lang="en-GB" sz="2000" dirty="0"/>
              <a:t>EEG - inconclusive</a:t>
            </a:r>
          </a:p>
        </p:txBody>
      </p:sp>
    </p:spTree>
    <p:extLst>
      <p:ext uri="{BB962C8B-B14F-4D97-AF65-F5344CB8AC3E}">
        <p14:creationId xmlns:p14="http://schemas.microsoft.com/office/powerpoint/2010/main" val="14798111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Limbic Encephalitis</a:t>
            </a:r>
          </a:p>
        </p:txBody>
      </p:sp>
      <p:sp>
        <p:nvSpPr>
          <p:cNvPr id="4" name="Text Placeholder 3"/>
          <p:cNvSpPr>
            <a:spLocks noGrp="1"/>
          </p:cNvSpPr>
          <p:nvPr>
            <p:ph type="body" sz="quarter" idx="13"/>
          </p:nvPr>
        </p:nvSpPr>
        <p:spPr>
          <a:xfrm>
            <a:off x="457200" y="1961535"/>
            <a:ext cx="7839075" cy="2981940"/>
          </a:xfrm>
        </p:spPr>
        <p:txBody>
          <a:bodyPr/>
          <a:lstStyle/>
          <a:p>
            <a:endParaRPr lang="en-GB" sz="2000" dirty="0"/>
          </a:p>
          <a:p>
            <a:r>
              <a:rPr lang="en-GB" sz="2000" dirty="0"/>
              <a:t>Inflammatory brain disorders involving medial temporal lobe structures</a:t>
            </a:r>
          </a:p>
          <a:p>
            <a:pPr>
              <a:buNone/>
            </a:pPr>
            <a:endParaRPr lang="en-GB" sz="2000" dirty="0"/>
          </a:p>
          <a:p>
            <a:r>
              <a:rPr lang="en-GB" sz="2000" dirty="0"/>
              <a:t>Memory loss, confusion, irritability, anxiety, psychosis, seizures evolve over days to weeks</a:t>
            </a:r>
          </a:p>
          <a:p>
            <a:endParaRPr lang="en-GB" sz="2000" dirty="0"/>
          </a:p>
          <a:p>
            <a:r>
              <a:rPr lang="en-GB" sz="2000" dirty="0"/>
              <a:t>Infective (HSV) and autoimmune (paraneoplastic and non paraneoplastic) subtypes</a:t>
            </a:r>
          </a:p>
          <a:p>
            <a:pPr lvl="1">
              <a:buNone/>
            </a:pPr>
            <a:endParaRPr lang="en-GB" sz="2000" dirty="0"/>
          </a:p>
          <a:p>
            <a:pPr>
              <a:buNone/>
            </a:pPr>
            <a:endParaRPr lang="en-GB" sz="2000" dirty="0"/>
          </a:p>
        </p:txBody>
      </p:sp>
    </p:spTree>
    <p:extLst>
      <p:ext uri="{BB962C8B-B14F-4D97-AF65-F5344CB8AC3E}">
        <p14:creationId xmlns:p14="http://schemas.microsoft.com/office/powerpoint/2010/main" val="3485648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Herpes Simplex Encephalitis</a:t>
            </a:r>
          </a:p>
        </p:txBody>
      </p:sp>
      <p:sp>
        <p:nvSpPr>
          <p:cNvPr id="4" name="Text Placeholder 3"/>
          <p:cNvSpPr>
            <a:spLocks noGrp="1"/>
          </p:cNvSpPr>
          <p:nvPr>
            <p:ph type="body" sz="quarter" idx="13"/>
          </p:nvPr>
        </p:nvSpPr>
        <p:spPr>
          <a:xfrm>
            <a:off x="457200" y="1961535"/>
            <a:ext cx="7839075" cy="2981940"/>
          </a:xfrm>
        </p:spPr>
        <p:txBody>
          <a:bodyPr/>
          <a:lstStyle/>
          <a:p>
            <a:r>
              <a:rPr lang="en-GB" sz="2000" dirty="0"/>
              <a:t>Incidence 2-4 per million</a:t>
            </a:r>
          </a:p>
          <a:p>
            <a:r>
              <a:rPr lang="en-GB" sz="2000" dirty="0"/>
              <a:t>Most common fatal viral CNS infection in the West</a:t>
            </a:r>
          </a:p>
          <a:p>
            <a:r>
              <a:rPr lang="en-GB" sz="2000" dirty="0"/>
              <a:t>50% over 50 years old</a:t>
            </a:r>
          </a:p>
          <a:p>
            <a:r>
              <a:rPr lang="en-GB" sz="2000" dirty="0"/>
              <a:t>Mostly HSV-1 in adults (VZV, EBV, CMV, HSV 6/7)</a:t>
            </a:r>
          </a:p>
          <a:p>
            <a:r>
              <a:rPr lang="en-GB" sz="2000" dirty="0"/>
              <a:t>Flu type </a:t>
            </a:r>
            <a:r>
              <a:rPr lang="en-GB" sz="2000" dirty="0" err="1"/>
              <a:t>prodrome</a:t>
            </a:r>
            <a:endParaRPr lang="en-GB" sz="2000" dirty="0"/>
          </a:p>
          <a:p>
            <a:pPr lvl="1"/>
            <a:r>
              <a:rPr lang="en-GB" sz="2000" dirty="0"/>
              <a:t>Fever (90%) and Headache (81%)</a:t>
            </a:r>
          </a:p>
          <a:p>
            <a:pPr lvl="1"/>
            <a:r>
              <a:rPr lang="en-GB" sz="2000" dirty="0"/>
              <a:t>Vomiting (46%)</a:t>
            </a:r>
          </a:p>
          <a:p>
            <a:r>
              <a:rPr lang="en-GB" sz="2000" dirty="0"/>
              <a:t>“psychiatric problems”(71%) – agitation, confusion, psychosis, word finding problems, memory loss</a:t>
            </a:r>
          </a:p>
          <a:p>
            <a:r>
              <a:rPr lang="en-GB" sz="2000" dirty="0"/>
              <a:t>Seizures (67%)</a:t>
            </a:r>
          </a:p>
          <a:p>
            <a:r>
              <a:rPr lang="en-GB" sz="2000" dirty="0"/>
              <a:t>Focal weakness (33%)</a:t>
            </a:r>
          </a:p>
          <a:p>
            <a:pPr>
              <a:buNone/>
            </a:pPr>
            <a:endParaRPr lang="en-GB" sz="2000" dirty="0"/>
          </a:p>
        </p:txBody>
      </p:sp>
    </p:spTree>
    <p:extLst>
      <p:ext uri="{BB962C8B-B14F-4D97-AF65-F5344CB8AC3E}">
        <p14:creationId xmlns:p14="http://schemas.microsoft.com/office/powerpoint/2010/main" val="3370773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Investigations</a:t>
            </a:r>
          </a:p>
        </p:txBody>
      </p:sp>
      <p:sp>
        <p:nvSpPr>
          <p:cNvPr id="4" name="Text Placeholder 3"/>
          <p:cNvSpPr>
            <a:spLocks noGrp="1"/>
          </p:cNvSpPr>
          <p:nvPr>
            <p:ph type="body" sz="quarter" idx="13"/>
          </p:nvPr>
        </p:nvSpPr>
        <p:spPr>
          <a:xfrm>
            <a:off x="457200" y="1961535"/>
            <a:ext cx="7839075" cy="2981940"/>
          </a:xfrm>
        </p:spPr>
        <p:txBody>
          <a:bodyPr/>
          <a:lstStyle/>
          <a:p>
            <a:r>
              <a:rPr lang="en-GB" sz="2000" dirty="0"/>
              <a:t>MRI abnormalities in 90% of patients</a:t>
            </a:r>
          </a:p>
          <a:p>
            <a:pPr lvl="1"/>
            <a:r>
              <a:rPr lang="en-GB" sz="2000" dirty="0"/>
              <a:t>FLAIR images show </a:t>
            </a:r>
            <a:r>
              <a:rPr lang="en-GB" sz="2000" dirty="0" err="1"/>
              <a:t>hyperintensities</a:t>
            </a:r>
            <a:r>
              <a:rPr lang="en-GB" sz="2000" dirty="0"/>
              <a:t> in medial temporal lobes, insular cortex and orbitofrontal cortex (haemorrhage, necrosis and inflammation)</a:t>
            </a:r>
          </a:p>
          <a:p>
            <a:r>
              <a:rPr lang="en-GB" sz="2000" dirty="0"/>
              <a:t>LP</a:t>
            </a:r>
          </a:p>
          <a:p>
            <a:pPr lvl="1"/>
            <a:r>
              <a:rPr lang="en-GB" sz="2000" dirty="0"/>
              <a:t>Raised WCC and RBCC</a:t>
            </a:r>
          </a:p>
          <a:p>
            <a:pPr lvl="1"/>
            <a:r>
              <a:rPr lang="en-GB" sz="2000" dirty="0"/>
              <a:t>Viral PCR positive (highly sensitive and specific) within 3-7d and 5-7d after commencing Acyclovir</a:t>
            </a:r>
          </a:p>
          <a:p>
            <a:pPr lvl="1">
              <a:buNone/>
            </a:pPr>
            <a:endParaRPr lang="en-GB" sz="2000" dirty="0"/>
          </a:p>
          <a:p>
            <a:r>
              <a:rPr lang="en-GB" sz="2000" dirty="0"/>
              <a:t>EEG high sensitivity but low specificity. Useful for picking up non convulsive epileptiform activity so it can be treated</a:t>
            </a:r>
          </a:p>
          <a:p>
            <a:endParaRPr lang="en-GB" sz="2000" dirty="0"/>
          </a:p>
        </p:txBody>
      </p:sp>
    </p:spTree>
    <p:extLst>
      <p:ext uri="{BB962C8B-B14F-4D97-AF65-F5344CB8AC3E}">
        <p14:creationId xmlns:p14="http://schemas.microsoft.com/office/powerpoint/2010/main" val="25815136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Investigations</a:t>
            </a:r>
          </a:p>
        </p:txBody>
      </p:sp>
      <p:sp>
        <p:nvSpPr>
          <p:cNvPr id="4" name="Text Placeholder 3"/>
          <p:cNvSpPr>
            <a:spLocks noGrp="1"/>
          </p:cNvSpPr>
          <p:nvPr>
            <p:ph type="body" sz="quarter" idx="13"/>
          </p:nvPr>
        </p:nvSpPr>
        <p:spPr>
          <a:xfrm>
            <a:off x="457200" y="1961535"/>
            <a:ext cx="7839075" cy="2981940"/>
          </a:xfrm>
        </p:spPr>
        <p:txBody>
          <a:bodyPr/>
          <a:lstStyle/>
          <a:p>
            <a:endParaRPr lang="en-GB" sz="2000" dirty="0"/>
          </a:p>
        </p:txBody>
      </p:sp>
      <p:pic>
        <p:nvPicPr>
          <p:cNvPr id="5" name="Picture 2" descr="http://www.asnr.org/neurographics/3/2/1/images/Fig09A&amp;B.jpg"/>
          <p:cNvPicPr>
            <a:picLocks noChangeAspect="1" noChangeArrowheads="1"/>
          </p:cNvPicPr>
          <p:nvPr/>
        </p:nvPicPr>
        <p:blipFill>
          <a:blip r:embed="rId3" cstate="print"/>
          <a:srcRect/>
          <a:stretch>
            <a:fillRect/>
          </a:stretch>
        </p:blipFill>
        <p:spPr bwMode="auto">
          <a:xfrm>
            <a:off x="97999" y="1040237"/>
            <a:ext cx="9046001" cy="4824536"/>
          </a:xfrm>
          <a:prstGeom prst="rect">
            <a:avLst/>
          </a:prstGeom>
          <a:noFill/>
        </p:spPr>
      </p:pic>
    </p:spTree>
    <p:extLst>
      <p:ext uri="{BB962C8B-B14F-4D97-AF65-F5344CB8AC3E}">
        <p14:creationId xmlns:p14="http://schemas.microsoft.com/office/powerpoint/2010/main" val="1031190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hangingPunct="1"/>
            <a:r>
              <a:rPr lang="en-GB" dirty="0"/>
              <a:t>Organic Psychiatry</a:t>
            </a:r>
            <a:endParaRPr lang="en-US" sz="2800" dirty="0"/>
          </a:p>
        </p:txBody>
      </p:sp>
      <p:sp>
        <p:nvSpPr>
          <p:cNvPr id="3" name="Subtitle 2"/>
          <p:cNvSpPr>
            <a:spLocks noGrp="1"/>
          </p:cNvSpPr>
          <p:nvPr>
            <p:ph type="subTitle" idx="1"/>
          </p:nvPr>
        </p:nvSpPr>
        <p:spPr/>
        <p:txBody>
          <a:bodyPr/>
          <a:lstStyle/>
          <a:p>
            <a:r>
              <a:rPr lang="en-US" dirty="0"/>
              <a:t>Expert Led Session</a:t>
            </a:r>
          </a:p>
        </p:txBody>
      </p:sp>
      <p:sp>
        <p:nvSpPr>
          <p:cNvPr id="4" name="Text Placeholder 3"/>
          <p:cNvSpPr>
            <a:spLocks noGrp="1"/>
          </p:cNvSpPr>
          <p:nvPr>
            <p:ph type="body" sz="quarter" idx="13"/>
          </p:nvPr>
        </p:nvSpPr>
        <p:spPr/>
        <p:txBody>
          <a:bodyPr/>
          <a:lstStyle/>
          <a:p>
            <a:pPr marL="0" indent="0" algn="ctr">
              <a:buNone/>
            </a:pPr>
            <a:endParaRPr lang="en-US" dirty="0"/>
          </a:p>
          <a:p>
            <a:pPr marL="0" indent="0" algn="ctr">
              <a:buNone/>
            </a:pPr>
            <a:endParaRPr lang="en-US" dirty="0"/>
          </a:p>
          <a:p>
            <a:pPr marL="0" indent="0" algn="ctr">
              <a:buNone/>
            </a:pPr>
            <a:r>
              <a:rPr lang="en-US" sz="2800" b="1" dirty="0"/>
              <a:t>Organic Psychiatry</a:t>
            </a:r>
          </a:p>
        </p:txBody>
      </p:sp>
    </p:spTree>
    <p:extLst>
      <p:ext uri="{BB962C8B-B14F-4D97-AF65-F5344CB8AC3E}">
        <p14:creationId xmlns:p14="http://schemas.microsoft.com/office/powerpoint/2010/main" val="38719126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Treatment – don’t delay</a:t>
            </a:r>
          </a:p>
        </p:txBody>
      </p:sp>
      <p:sp>
        <p:nvSpPr>
          <p:cNvPr id="4" name="Text Placeholder 3"/>
          <p:cNvSpPr>
            <a:spLocks noGrp="1"/>
          </p:cNvSpPr>
          <p:nvPr>
            <p:ph type="body" sz="quarter" idx="13"/>
          </p:nvPr>
        </p:nvSpPr>
        <p:spPr>
          <a:xfrm>
            <a:off x="457200" y="1961535"/>
            <a:ext cx="7839075" cy="2981940"/>
          </a:xfrm>
        </p:spPr>
        <p:txBody>
          <a:bodyPr/>
          <a:lstStyle/>
          <a:p>
            <a:r>
              <a:rPr lang="en-GB" sz="2000" dirty="0"/>
              <a:t>IV acyclovir – 10mg/kg over 1h, administered 8hrly for 14-21d</a:t>
            </a:r>
          </a:p>
          <a:p>
            <a:pPr>
              <a:buNone/>
            </a:pPr>
            <a:endParaRPr lang="en-GB" sz="2000" dirty="0"/>
          </a:p>
          <a:p>
            <a:r>
              <a:rPr lang="en-GB" sz="2000" dirty="0"/>
              <a:t> Reduces mortality from 70% to 19%</a:t>
            </a:r>
          </a:p>
          <a:p>
            <a:pPr>
              <a:buNone/>
            </a:pPr>
            <a:endParaRPr lang="en-GB" sz="2000" dirty="0"/>
          </a:p>
          <a:p>
            <a:r>
              <a:rPr lang="en-GB" sz="2000" dirty="0"/>
              <a:t>Consequences of delayed treatment </a:t>
            </a:r>
          </a:p>
          <a:p>
            <a:pPr lvl="1"/>
            <a:r>
              <a:rPr lang="en-GB" sz="2000" dirty="0"/>
              <a:t>Amnesia most common</a:t>
            </a:r>
          </a:p>
          <a:p>
            <a:pPr lvl="1"/>
            <a:r>
              <a:rPr lang="en-GB" sz="2000" dirty="0"/>
              <a:t>HSVE is one of the most common causes of </a:t>
            </a:r>
            <a:r>
              <a:rPr lang="en-GB" sz="2000" dirty="0" err="1"/>
              <a:t>Kluver-Bucy</a:t>
            </a:r>
            <a:r>
              <a:rPr lang="en-GB" sz="2000" dirty="0"/>
              <a:t> syndrome (memory loss, visual agnosia, </a:t>
            </a:r>
            <a:r>
              <a:rPr lang="en-GB" sz="2000" dirty="0" err="1"/>
              <a:t>hypersexuality</a:t>
            </a:r>
            <a:r>
              <a:rPr lang="en-GB" sz="2000" dirty="0"/>
              <a:t>, hyper-orality, </a:t>
            </a:r>
            <a:r>
              <a:rPr lang="en-GB" sz="2000" dirty="0" err="1"/>
              <a:t>hyperphagia</a:t>
            </a:r>
            <a:r>
              <a:rPr lang="en-GB" sz="2000" dirty="0"/>
              <a:t>, placidity)</a:t>
            </a:r>
          </a:p>
          <a:p>
            <a:endParaRPr lang="en-GB" sz="2000" dirty="0"/>
          </a:p>
          <a:p>
            <a:endParaRPr lang="en-GB" sz="2000" dirty="0"/>
          </a:p>
        </p:txBody>
      </p:sp>
    </p:spTree>
    <p:extLst>
      <p:ext uri="{BB962C8B-B14F-4D97-AF65-F5344CB8AC3E}">
        <p14:creationId xmlns:p14="http://schemas.microsoft.com/office/powerpoint/2010/main" val="13930975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Watch this space</a:t>
            </a:r>
          </a:p>
        </p:txBody>
      </p:sp>
      <p:sp>
        <p:nvSpPr>
          <p:cNvPr id="4" name="Text Placeholder 3"/>
          <p:cNvSpPr>
            <a:spLocks noGrp="1"/>
          </p:cNvSpPr>
          <p:nvPr>
            <p:ph type="body" sz="quarter" idx="13"/>
          </p:nvPr>
        </p:nvSpPr>
        <p:spPr>
          <a:xfrm>
            <a:off x="457200" y="1961535"/>
            <a:ext cx="7839075" cy="2981940"/>
          </a:xfrm>
        </p:spPr>
        <p:txBody>
          <a:bodyPr/>
          <a:lstStyle/>
          <a:p>
            <a:pPr>
              <a:buNone/>
            </a:pPr>
            <a:endParaRPr lang="en-GB" dirty="0"/>
          </a:p>
          <a:p>
            <a:pPr marL="0" indent="0">
              <a:spcBef>
                <a:spcPts val="0"/>
              </a:spcBef>
              <a:buNone/>
              <a:defRPr/>
            </a:pPr>
            <a:r>
              <a:rPr lang="en-GB" dirty="0"/>
              <a:t>The German trial of Acyclovir and Corticosteroids in Herpes-simplex-virus-Encephalitis (GACHE)</a:t>
            </a:r>
          </a:p>
          <a:p>
            <a:pPr marL="0" indent="0">
              <a:spcBef>
                <a:spcPts val="0"/>
              </a:spcBef>
              <a:buNone/>
              <a:defRPr/>
            </a:pPr>
            <a:endParaRPr lang="en-GB" dirty="0"/>
          </a:p>
          <a:p>
            <a:pPr marL="400050" lvl="1" indent="0">
              <a:spcBef>
                <a:spcPts val="0"/>
              </a:spcBef>
              <a:defRPr/>
            </a:pPr>
            <a:r>
              <a:rPr lang="en-GB" dirty="0"/>
              <a:t> multicentre, randomized, placebo-controlled trial</a:t>
            </a:r>
          </a:p>
          <a:p>
            <a:pPr marL="400050" lvl="1" indent="0">
              <a:spcBef>
                <a:spcPts val="0"/>
              </a:spcBef>
              <a:defRPr/>
            </a:pPr>
            <a:r>
              <a:rPr lang="en-GB" dirty="0"/>
              <a:t> outcomes of treatment with acyclovir vs acyclovir plus dexamethasone. </a:t>
            </a:r>
          </a:p>
          <a:p>
            <a:endParaRPr lang="en-GB" dirty="0"/>
          </a:p>
        </p:txBody>
      </p:sp>
    </p:spTree>
    <p:extLst>
      <p:ext uri="{BB962C8B-B14F-4D97-AF65-F5344CB8AC3E}">
        <p14:creationId xmlns:p14="http://schemas.microsoft.com/office/powerpoint/2010/main" val="4211128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Case</a:t>
            </a:r>
          </a:p>
        </p:txBody>
      </p:sp>
      <p:sp>
        <p:nvSpPr>
          <p:cNvPr id="4" name="Text Placeholder 3"/>
          <p:cNvSpPr>
            <a:spLocks noGrp="1"/>
          </p:cNvSpPr>
          <p:nvPr>
            <p:ph type="body" sz="quarter" idx="13"/>
          </p:nvPr>
        </p:nvSpPr>
        <p:spPr>
          <a:xfrm>
            <a:off x="457200" y="1961535"/>
            <a:ext cx="7839075" cy="2981940"/>
          </a:xfrm>
        </p:spPr>
        <p:txBody>
          <a:bodyPr/>
          <a:lstStyle/>
          <a:p>
            <a:r>
              <a:rPr lang="en-GB" sz="2000" dirty="0"/>
              <a:t>George is 42 and has a history of chronic renal failure (CKD stage 2). He presents to A+E (again) with all over body pains, most severe in his abdomen. He is irritable and verbally abusive and demands to see the queen. He is </a:t>
            </a:r>
            <a:r>
              <a:rPr lang="en-GB" sz="2000" dirty="0" err="1"/>
              <a:t>tachycardic</a:t>
            </a:r>
            <a:r>
              <a:rPr lang="en-GB" sz="2000" dirty="0"/>
              <a:t> and </a:t>
            </a:r>
            <a:r>
              <a:rPr lang="en-GB" sz="2000" dirty="0" err="1"/>
              <a:t>hyertensive</a:t>
            </a:r>
            <a:r>
              <a:rPr lang="en-GB" sz="2000" dirty="0"/>
              <a:t>. </a:t>
            </a:r>
          </a:p>
          <a:p>
            <a:endParaRPr lang="en-GB" sz="2000" dirty="0"/>
          </a:p>
          <a:p>
            <a:r>
              <a:rPr lang="en-GB" sz="2000" dirty="0"/>
              <a:t>His nephew noted that George’s urine is a strange colour and wonders if he is taking illicit drugs. George seemed fine 2 weeks ago but he has these “weird episodes” a few times a year </a:t>
            </a:r>
          </a:p>
          <a:p>
            <a:endParaRPr lang="en-GB" sz="2000" dirty="0"/>
          </a:p>
          <a:p>
            <a:r>
              <a:rPr lang="en-GB" sz="2000" dirty="0"/>
              <a:t>Thoughts?</a:t>
            </a:r>
          </a:p>
        </p:txBody>
      </p:sp>
    </p:spTree>
    <p:extLst>
      <p:ext uri="{BB962C8B-B14F-4D97-AF65-F5344CB8AC3E}">
        <p14:creationId xmlns:p14="http://schemas.microsoft.com/office/powerpoint/2010/main" val="26065822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Porphyria – hepatic type</a:t>
            </a:r>
          </a:p>
        </p:txBody>
      </p:sp>
      <p:sp>
        <p:nvSpPr>
          <p:cNvPr id="4" name="Text Placeholder 3"/>
          <p:cNvSpPr>
            <a:spLocks noGrp="1"/>
          </p:cNvSpPr>
          <p:nvPr>
            <p:ph type="body" sz="quarter" idx="13"/>
          </p:nvPr>
        </p:nvSpPr>
        <p:spPr>
          <a:xfrm>
            <a:off x="457200" y="1961535"/>
            <a:ext cx="8480323" cy="2981940"/>
          </a:xfrm>
        </p:spPr>
        <p:txBody>
          <a:bodyPr/>
          <a:lstStyle/>
          <a:p>
            <a:r>
              <a:rPr lang="en-GB" sz="2000" dirty="0"/>
              <a:t>Inherited (autosomal dominant) or acquired</a:t>
            </a:r>
          </a:p>
          <a:p>
            <a:r>
              <a:rPr lang="en-GB" sz="2000" dirty="0"/>
              <a:t>Partial deficiency of </a:t>
            </a:r>
            <a:r>
              <a:rPr lang="en-GB" sz="2000" dirty="0" err="1"/>
              <a:t>porphobilinogen</a:t>
            </a:r>
            <a:r>
              <a:rPr lang="en-GB" sz="2000" dirty="0"/>
              <a:t> deaminase (porphyrins accumulate)</a:t>
            </a:r>
          </a:p>
          <a:p>
            <a:r>
              <a:rPr lang="en-GB" sz="2000" dirty="0"/>
              <a:t>Change in diet/medication, alcohol, infection may trigger an attack</a:t>
            </a:r>
          </a:p>
          <a:p>
            <a:r>
              <a:rPr lang="en-GB" sz="2000" dirty="0"/>
              <a:t>Neuropathy, abdominal pain and vomiting, muscle weakness and back pain, tachycardia, hypertension, cardiac arrhythmias</a:t>
            </a:r>
          </a:p>
          <a:p>
            <a:r>
              <a:rPr lang="en-GB" sz="2000" dirty="0"/>
              <a:t>Anxiety, depression, phobias, psychosis, mania, delirium</a:t>
            </a:r>
          </a:p>
          <a:p>
            <a:r>
              <a:rPr lang="en-GB" sz="2000" dirty="0"/>
              <a:t>Chronic renal failure is common (persistent hypertension, analgesic nephropathy, and accumulation of nephrotoxic metabolites)</a:t>
            </a:r>
          </a:p>
          <a:p>
            <a:r>
              <a:rPr lang="en-GB" sz="2000" dirty="0"/>
              <a:t>Increased risk of hepatocellular Ca</a:t>
            </a:r>
          </a:p>
          <a:p>
            <a:r>
              <a:rPr lang="en-GB" sz="2000" dirty="0"/>
              <a:t>Ix - Urinary porphyrins, </a:t>
            </a:r>
            <a:r>
              <a:rPr lang="en-GB" sz="2000" dirty="0" err="1"/>
              <a:t>porphobilinogen</a:t>
            </a:r>
            <a:endParaRPr lang="en-GB" sz="2000" dirty="0"/>
          </a:p>
          <a:p>
            <a:r>
              <a:rPr lang="en-GB" sz="2000" dirty="0"/>
              <a:t>Rx - IV glucose and high carb diet, IV haematin</a:t>
            </a:r>
          </a:p>
        </p:txBody>
      </p:sp>
    </p:spTree>
    <p:extLst>
      <p:ext uri="{BB962C8B-B14F-4D97-AF65-F5344CB8AC3E}">
        <p14:creationId xmlns:p14="http://schemas.microsoft.com/office/powerpoint/2010/main" val="3343272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Questions or Comments?</a:t>
            </a:r>
          </a:p>
        </p:txBody>
      </p:sp>
      <p:pic>
        <p:nvPicPr>
          <p:cNvPr id="5" name="Content Placeholder 3"/>
          <p:cNvPicPr>
            <a:picLocks noGrp="1" noChangeAspect="1"/>
          </p:cNvPicPr>
          <p:nvPr>
            <p:ph idx="1"/>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94850" y="2338387"/>
            <a:ext cx="2683789" cy="2791141"/>
          </a:xfrm>
        </p:spPr>
      </p:pic>
    </p:spTree>
    <p:extLst>
      <p:ext uri="{BB962C8B-B14F-4D97-AF65-F5344CB8AC3E}">
        <p14:creationId xmlns:p14="http://schemas.microsoft.com/office/powerpoint/2010/main" val="16915631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448232"/>
            <a:ext cx="7772400" cy="2433484"/>
          </a:xfrm>
        </p:spPr>
        <p:txBody>
          <a:bodyPr/>
          <a:lstStyle/>
          <a:p>
            <a:pPr algn="ctr"/>
            <a:r>
              <a:rPr lang="en-GB" sz="5400" dirty="0"/>
              <a:t>MCQs</a:t>
            </a:r>
          </a:p>
        </p:txBody>
      </p:sp>
    </p:spTree>
    <p:extLst>
      <p:ext uri="{BB962C8B-B14F-4D97-AF65-F5344CB8AC3E}">
        <p14:creationId xmlns:p14="http://schemas.microsoft.com/office/powerpoint/2010/main" val="19450396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Organic Psychiatry</a:t>
            </a:r>
            <a:br>
              <a:rPr lang="en-US" sz="2800" dirty="0"/>
            </a:br>
            <a:endParaRPr lang="en-US" dirty="0"/>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p:txBody>
          <a:bodyPr/>
          <a:lstStyle/>
          <a:p>
            <a:pPr marL="457200" lvl="0" indent="-457200">
              <a:buAutoNum type="arabicPeriod"/>
            </a:pPr>
            <a:r>
              <a:rPr lang="en-GB" sz="2000" dirty="0"/>
              <a:t>Patients with Phaeochromocytoma may resemble patients experiencing:</a:t>
            </a:r>
          </a:p>
          <a:p>
            <a:pPr marL="0" lvl="0" indent="0">
              <a:buNone/>
            </a:pPr>
            <a:endParaRPr lang="en-GB" sz="2000" dirty="0"/>
          </a:p>
          <a:p>
            <a:pPr marL="0" lvl="0" indent="0">
              <a:buNone/>
            </a:pPr>
            <a:r>
              <a:rPr lang="en-GB" sz="2000" dirty="0"/>
              <a:t>	A.	Depression</a:t>
            </a:r>
          </a:p>
          <a:p>
            <a:pPr marL="0" lvl="0" indent="0">
              <a:buNone/>
            </a:pPr>
            <a:r>
              <a:rPr lang="en-GB" sz="2000" dirty="0"/>
              <a:t>	B.	Mania</a:t>
            </a:r>
          </a:p>
          <a:p>
            <a:pPr marL="0" lvl="0" indent="0">
              <a:buNone/>
            </a:pPr>
            <a:r>
              <a:rPr lang="en-GB" sz="2000" dirty="0"/>
              <a:t>	C.	Psychosis</a:t>
            </a:r>
          </a:p>
          <a:p>
            <a:pPr marL="0" lvl="0" indent="0">
              <a:buNone/>
            </a:pPr>
            <a:r>
              <a:rPr lang="en-GB" sz="2000" dirty="0"/>
              <a:t>	D.	Panic disorder</a:t>
            </a:r>
          </a:p>
          <a:p>
            <a:pPr marL="0" lvl="0" indent="0">
              <a:buNone/>
            </a:pPr>
            <a:r>
              <a:rPr lang="en-GB" sz="2000" dirty="0"/>
              <a:t>	E.	OCD</a:t>
            </a:r>
          </a:p>
          <a:p>
            <a:pPr marL="0" lvl="0" indent="0">
              <a:buNone/>
            </a:pPr>
            <a:r>
              <a:rPr lang="en-GB" sz="2000" dirty="0"/>
              <a:t> 	</a:t>
            </a:r>
            <a:endParaRPr lang="en-US" dirty="0"/>
          </a:p>
        </p:txBody>
      </p:sp>
    </p:spTree>
    <p:extLst>
      <p:ext uri="{BB962C8B-B14F-4D97-AF65-F5344CB8AC3E}">
        <p14:creationId xmlns:p14="http://schemas.microsoft.com/office/powerpoint/2010/main" val="3911585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Organic Psychiatry</a:t>
            </a:r>
            <a:br>
              <a:rPr lang="en-US" sz="2800" dirty="0"/>
            </a:br>
            <a:endParaRPr lang="en-US" dirty="0"/>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p:txBody>
          <a:bodyPr/>
          <a:lstStyle/>
          <a:p>
            <a:pPr marL="457200" lvl="0" indent="-457200">
              <a:buAutoNum type="arabicPeriod"/>
            </a:pPr>
            <a:r>
              <a:rPr lang="en-GB" sz="2000" dirty="0"/>
              <a:t>Patients with Phaeochromocytoma may resemble patients experiencing:</a:t>
            </a:r>
          </a:p>
          <a:p>
            <a:pPr marL="0" lvl="0" indent="0">
              <a:buNone/>
            </a:pPr>
            <a:endParaRPr lang="en-GB" sz="2000" dirty="0"/>
          </a:p>
          <a:p>
            <a:pPr marL="0" lvl="0" indent="0">
              <a:buNone/>
            </a:pPr>
            <a:r>
              <a:rPr lang="en-GB" sz="2000" dirty="0"/>
              <a:t>	A.	Depression</a:t>
            </a:r>
          </a:p>
          <a:p>
            <a:pPr marL="0" lvl="0" indent="0">
              <a:buNone/>
            </a:pPr>
            <a:r>
              <a:rPr lang="en-GB" sz="2000" dirty="0"/>
              <a:t>	B.	Mania</a:t>
            </a:r>
          </a:p>
          <a:p>
            <a:pPr marL="0" lvl="0" indent="0">
              <a:buNone/>
            </a:pPr>
            <a:r>
              <a:rPr lang="en-GB" sz="2000" dirty="0"/>
              <a:t>	C.	Psychosis</a:t>
            </a:r>
          </a:p>
          <a:p>
            <a:pPr marL="0" lvl="0" indent="0">
              <a:buNone/>
            </a:pPr>
            <a:r>
              <a:rPr lang="en-GB" sz="2000" b="1" dirty="0"/>
              <a:t>	D.	Panic disorder</a:t>
            </a:r>
          </a:p>
          <a:p>
            <a:pPr marL="0" lvl="0" indent="0">
              <a:buNone/>
            </a:pPr>
            <a:r>
              <a:rPr lang="en-GB" sz="2000" dirty="0"/>
              <a:t>	E.	OCD</a:t>
            </a:r>
          </a:p>
          <a:p>
            <a:pPr marL="0" lvl="0" indent="0">
              <a:buNone/>
            </a:pPr>
            <a:r>
              <a:rPr lang="en-GB" sz="2000" dirty="0"/>
              <a:t> 	</a:t>
            </a:r>
            <a:endParaRPr lang="en-US" dirty="0"/>
          </a:p>
        </p:txBody>
      </p:sp>
    </p:spTree>
    <p:extLst>
      <p:ext uri="{BB962C8B-B14F-4D97-AF65-F5344CB8AC3E}">
        <p14:creationId xmlns:p14="http://schemas.microsoft.com/office/powerpoint/2010/main" val="32740085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Organic Psychiatry</a:t>
            </a:r>
            <a:br>
              <a:rPr lang="en-US" sz="2800" dirty="0"/>
            </a:br>
            <a:endParaRPr lang="en-US" dirty="0"/>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p:txBody>
          <a:bodyPr/>
          <a:lstStyle/>
          <a:p>
            <a:pPr marL="0" lvl="0" indent="0">
              <a:buNone/>
            </a:pPr>
            <a:r>
              <a:rPr lang="en-GB" sz="2000" dirty="0"/>
              <a:t>2. 	Which of the following commonly features in early Borrelia 	infection?</a:t>
            </a:r>
          </a:p>
          <a:p>
            <a:pPr marL="0" lvl="0" indent="0">
              <a:buNone/>
            </a:pPr>
            <a:endParaRPr lang="en-GB" sz="2000" dirty="0"/>
          </a:p>
          <a:p>
            <a:pPr marL="0" lvl="0" indent="0">
              <a:buNone/>
            </a:pPr>
            <a:r>
              <a:rPr lang="en-GB" sz="2000" dirty="0"/>
              <a:t>	A.	Erythema </a:t>
            </a:r>
            <a:r>
              <a:rPr lang="en-GB" sz="2000" dirty="0" err="1"/>
              <a:t>nodosum</a:t>
            </a:r>
            <a:endParaRPr lang="en-GB" sz="2000" dirty="0"/>
          </a:p>
          <a:p>
            <a:pPr marL="0" lvl="0" indent="0">
              <a:buNone/>
            </a:pPr>
            <a:r>
              <a:rPr lang="en-GB" sz="2000" dirty="0"/>
              <a:t>	B.	Flu type symptoms</a:t>
            </a:r>
          </a:p>
          <a:p>
            <a:pPr marL="0" lvl="0" indent="0">
              <a:buNone/>
            </a:pPr>
            <a:r>
              <a:rPr lang="en-GB" sz="2000" dirty="0"/>
              <a:t>	C.	Tinnitus</a:t>
            </a:r>
          </a:p>
          <a:p>
            <a:pPr marL="0" lvl="0" indent="0">
              <a:buNone/>
            </a:pPr>
            <a:r>
              <a:rPr lang="en-GB" sz="2000" dirty="0"/>
              <a:t>	D.	Polyuria</a:t>
            </a:r>
          </a:p>
          <a:p>
            <a:pPr marL="0" lvl="0" indent="0">
              <a:buNone/>
            </a:pPr>
            <a:r>
              <a:rPr lang="en-GB" sz="2000" dirty="0"/>
              <a:t>	E.	Abdominal pain, especially at night</a:t>
            </a:r>
          </a:p>
          <a:p>
            <a:pPr marL="0" lvl="0" indent="0">
              <a:buNone/>
            </a:pPr>
            <a:r>
              <a:rPr lang="en-GB" sz="2000" dirty="0"/>
              <a:t>	</a:t>
            </a:r>
            <a:endParaRPr lang="en-US" dirty="0"/>
          </a:p>
        </p:txBody>
      </p:sp>
    </p:spTree>
    <p:extLst>
      <p:ext uri="{BB962C8B-B14F-4D97-AF65-F5344CB8AC3E}">
        <p14:creationId xmlns:p14="http://schemas.microsoft.com/office/powerpoint/2010/main" val="35922895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Organic Psychiatry</a:t>
            </a:r>
            <a:br>
              <a:rPr lang="en-US" sz="2800" dirty="0"/>
            </a:br>
            <a:endParaRPr lang="en-US" dirty="0"/>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p:txBody>
          <a:bodyPr/>
          <a:lstStyle/>
          <a:p>
            <a:pPr marL="0" lvl="0" indent="0">
              <a:buNone/>
            </a:pPr>
            <a:r>
              <a:rPr lang="en-GB" sz="2000" dirty="0"/>
              <a:t>2. 	Which of the following commonly features in early Borrelia 	infection?</a:t>
            </a:r>
          </a:p>
          <a:p>
            <a:pPr marL="0" lvl="0" indent="0">
              <a:buNone/>
            </a:pPr>
            <a:endParaRPr lang="en-GB" sz="2000" dirty="0"/>
          </a:p>
          <a:p>
            <a:pPr marL="0" lvl="0" indent="0">
              <a:buNone/>
            </a:pPr>
            <a:r>
              <a:rPr lang="en-GB" sz="2000" dirty="0"/>
              <a:t>	A.	Erythema </a:t>
            </a:r>
            <a:r>
              <a:rPr lang="en-GB" sz="2000" dirty="0" err="1"/>
              <a:t>nodosum</a:t>
            </a:r>
            <a:endParaRPr lang="en-GB" sz="2000" dirty="0"/>
          </a:p>
          <a:p>
            <a:pPr marL="0" lvl="0" indent="0">
              <a:buNone/>
            </a:pPr>
            <a:r>
              <a:rPr lang="en-GB" sz="2000" b="1" dirty="0"/>
              <a:t>	B.	Flu type symptoms</a:t>
            </a:r>
          </a:p>
          <a:p>
            <a:pPr marL="0" lvl="0" indent="0">
              <a:buNone/>
            </a:pPr>
            <a:r>
              <a:rPr lang="en-GB" sz="2000" dirty="0"/>
              <a:t>	C.	Tinnitus</a:t>
            </a:r>
          </a:p>
          <a:p>
            <a:pPr marL="0" lvl="0" indent="0">
              <a:buNone/>
            </a:pPr>
            <a:r>
              <a:rPr lang="en-GB" sz="2000" dirty="0"/>
              <a:t>	D.	Polyuria</a:t>
            </a:r>
          </a:p>
          <a:p>
            <a:pPr marL="0" lvl="0" indent="0">
              <a:buNone/>
            </a:pPr>
            <a:r>
              <a:rPr lang="en-GB" sz="2000" dirty="0"/>
              <a:t>	E.	Abdominal pain, especially at night</a:t>
            </a:r>
          </a:p>
          <a:p>
            <a:pPr marL="0" lvl="0" indent="0">
              <a:buNone/>
            </a:pPr>
            <a:r>
              <a:rPr lang="en-GB" sz="2000" dirty="0"/>
              <a:t>	</a:t>
            </a:r>
            <a:endParaRPr lang="en-US" dirty="0"/>
          </a:p>
        </p:txBody>
      </p:sp>
    </p:spTree>
    <p:extLst>
      <p:ext uri="{BB962C8B-B14F-4D97-AF65-F5344CB8AC3E}">
        <p14:creationId xmlns:p14="http://schemas.microsoft.com/office/powerpoint/2010/main" val="1621201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57200" y="1224116"/>
            <a:ext cx="7839075" cy="3719359"/>
          </a:xfrm>
        </p:spPr>
        <p:txBody>
          <a:bodyPr/>
          <a:lstStyle/>
          <a:p>
            <a:pPr marL="0" indent="0">
              <a:buNone/>
            </a:pPr>
            <a:r>
              <a:rPr lang="en-GB" dirty="0"/>
              <a:t>Organic conditions with psychiatric clues:</a:t>
            </a:r>
          </a:p>
          <a:p>
            <a:pPr lvl="1"/>
            <a:endParaRPr lang="en-GB" dirty="0"/>
          </a:p>
          <a:p>
            <a:pPr lvl="1"/>
            <a:r>
              <a:rPr lang="en-GB" dirty="0"/>
              <a:t>Endocrine (5 cases)</a:t>
            </a:r>
          </a:p>
          <a:p>
            <a:pPr lvl="1"/>
            <a:r>
              <a:rPr lang="en-GB" dirty="0"/>
              <a:t>Infective (2 cases)</a:t>
            </a:r>
          </a:p>
          <a:p>
            <a:pPr lvl="1"/>
            <a:r>
              <a:rPr lang="en-GB" dirty="0"/>
              <a:t>Metabolic (1 case)</a:t>
            </a:r>
          </a:p>
          <a:p>
            <a:pPr lvl="1">
              <a:buNone/>
            </a:pPr>
            <a:endParaRPr lang="en-GB" dirty="0"/>
          </a:p>
          <a:p>
            <a:pPr marL="457200" lvl="1" indent="0" algn="ctr">
              <a:buNone/>
            </a:pPr>
            <a:r>
              <a:rPr lang="en-GB" sz="1800" i="1" dirty="0"/>
              <a:t>Previous lectures that complement this session:  Investigating psychosis lecture during psychosis across the ages session; Neuropsychiatry academic day lectures; delirium and dementia lectures</a:t>
            </a:r>
          </a:p>
          <a:p>
            <a:endParaRPr lang="en-GB" dirty="0"/>
          </a:p>
        </p:txBody>
      </p:sp>
    </p:spTree>
    <p:extLst>
      <p:ext uri="{BB962C8B-B14F-4D97-AF65-F5344CB8AC3E}">
        <p14:creationId xmlns:p14="http://schemas.microsoft.com/office/powerpoint/2010/main" val="35827491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Organic Psychiatry</a:t>
            </a:r>
            <a:br>
              <a:rPr lang="en-US" sz="2800" dirty="0"/>
            </a:br>
            <a:endParaRPr lang="en-US" dirty="0"/>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p:txBody>
          <a:bodyPr/>
          <a:lstStyle/>
          <a:p>
            <a:pPr marL="0" lvl="0" indent="0">
              <a:buNone/>
            </a:pPr>
            <a:r>
              <a:rPr lang="en-GB" sz="2000" dirty="0"/>
              <a:t>3. 	Which of the following is NOT a risk factor for hypothyroidism?</a:t>
            </a:r>
          </a:p>
          <a:p>
            <a:pPr marL="0" lvl="0" indent="0">
              <a:buNone/>
            </a:pPr>
            <a:endParaRPr lang="en-GB" sz="2000" dirty="0"/>
          </a:p>
          <a:p>
            <a:pPr marL="0" lvl="0" indent="0">
              <a:buNone/>
            </a:pPr>
            <a:r>
              <a:rPr lang="en-GB" sz="2000" dirty="0"/>
              <a:t>	A.	Age &lt;40 years</a:t>
            </a:r>
          </a:p>
          <a:p>
            <a:pPr marL="0" lvl="0" indent="0">
              <a:buNone/>
            </a:pPr>
            <a:r>
              <a:rPr lang="en-GB" sz="2000" dirty="0"/>
              <a:t>	B.	Post-partum</a:t>
            </a:r>
          </a:p>
          <a:p>
            <a:pPr marL="0" lvl="0" indent="0">
              <a:buNone/>
            </a:pPr>
            <a:r>
              <a:rPr lang="en-GB" sz="2000" dirty="0"/>
              <a:t>	C.	Neck surgery</a:t>
            </a:r>
          </a:p>
          <a:p>
            <a:pPr marL="0" lvl="0" indent="0">
              <a:buNone/>
            </a:pPr>
            <a:r>
              <a:rPr lang="en-GB" sz="2000" dirty="0"/>
              <a:t>	D.	Radiation exposure</a:t>
            </a:r>
          </a:p>
          <a:p>
            <a:pPr marL="0" lvl="0" indent="0">
              <a:buNone/>
            </a:pPr>
            <a:r>
              <a:rPr lang="en-GB" sz="2000" dirty="0"/>
              <a:t>	E.	Amiodarone</a:t>
            </a:r>
          </a:p>
          <a:p>
            <a:pPr marL="0" lvl="0" indent="0">
              <a:buNone/>
            </a:pPr>
            <a:r>
              <a:rPr lang="en-GB" sz="2000" dirty="0"/>
              <a:t> </a:t>
            </a:r>
          </a:p>
          <a:p>
            <a:pPr marL="0" lvl="0" indent="0">
              <a:buNone/>
            </a:pPr>
            <a:r>
              <a:rPr lang="en-GB" sz="2000" dirty="0"/>
              <a:t>	</a:t>
            </a:r>
            <a:endParaRPr lang="en-US" dirty="0"/>
          </a:p>
        </p:txBody>
      </p:sp>
    </p:spTree>
    <p:extLst>
      <p:ext uri="{BB962C8B-B14F-4D97-AF65-F5344CB8AC3E}">
        <p14:creationId xmlns:p14="http://schemas.microsoft.com/office/powerpoint/2010/main" val="31733454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Organic Psychiatry</a:t>
            </a:r>
            <a:br>
              <a:rPr lang="en-US" sz="2800" dirty="0"/>
            </a:br>
            <a:endParaRPr lang="en-US" dirty="0"/>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p:txBody>
          <a:bodyPr/>
          <a:lstStyle/>
          <a:p>
            <a:pPr marL="0" lvl="0" indent="0">
              <a:buNone/>
            </a:pPr>
            <a:r>
              <a:rPr lang="en-GB" sz="2000" dirty="0"/>
              <a:t>3. 	Which of the following is NOT a risk factor for hypothyroidism?</a:t>
            </a:r>
          </a:p>
          <a:p>
            <a:pPr marL="0" lvl="0" indent="0">
              <a:buNone/>
            </a:pPr>
            <a:endParaRPr lang="en-GB" sz="2000" dirty="0"/>
          </a:p>
          <a:p>
            <a:pPr marL="0" lvl="0" indent="0">
              <a:buNone/>
            </a:pPr>
            <a:r>
              <a:rPr lang="en-GB" sz="2000" dirty="0"/>
              <a:t>	</a:t>
            </a:r>
            <a:r>
              <a:rPr lang="en-GB" sz="2000" b="1" dirty="0"/>
              <a:t>A.	Age &lt;40 years</a:t>
            </a:r>
          </a:p>
          <a:p>
            <a:pPr marL="0" lvl="0" indent="0">
              <a:buNone/>
            </a:pPr>
            <a:r>
              <a:rPr lang="en-GB" sz="2000" dirty="0"/>
              <a:t>	B.	Post-partum</a:t>
            </a:r>
          </a:p>
          <a:p>
            <a:pPr marL="0" lvl="0" indent="0">
              <a:buNone/>
            </a:pPr>
            <a:r>
              <a:rPr lang="en-GB" sz="2000" dirty="0"/>
              <a:t>	C.	Neck surgery</a:t>
            </a:r>
          </a:p>
          <a:p>
            <a:pPr marL="0" lvl="0" indent="0">
              <a:buNone/>
            </a:pPr>
            <a:r>
              <a:rPr lang="en-GB" sz="2000" dirty="0"/>
              <a:t>	D.	Radiation exposure</a:t>
            </a:r>
          </a:p>
          <a:p>
            <a:pPr marL="0" lvl="0" indent="0">
              <a:buNone/>
            </a:pPr>
            <a:r>
              <a:rPr lang="en-GB" sz="2000" dirty="0"/>
              <a:t>	E.	Amiodarone</a:t>
            </a:r>
          </a:p>
          <a:p>
            <a:pPr marL="0" lvl="0" indent="0">
              <a:buNone/>
            </a:pPr>
            <a:r>
              <a:rPr lang="en-GB" sz="2000" dirty="0"/>
              <a:t> </a:t>
            </a:r>
          </a:p>
          <a:p>
            <a:pPr marL="0" lvl="0" indent="0">
              <a:buNone/>
            </a:pPr>
            <a:r>
              <a:rPr lang="en-GB" sz="2000" dirty="0"/>
              <a:t>	</a:t>
            </a:r>
            <a:endParaRPr lang="en-US" dirty="0"/>
          </a:p>
        </p:txBody>
      </p:sp>
    </p:spTree>
    <p:extLst>
      <p:ext uri="{BB962C8B-B14F-4D97-AF65-F5344CB8AC3E}">
        <p14:creationId xmlns:p14="http://schemas.microsoft.com/office/powerpoint/2010/main" val="7759830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Organic Psychiatry</a:t>
            </a:r>
            <a:br>
              <a:rPr lang="en-US" sz="2800" dirty="0"/>
            </a:br>
            <a:endParaRPr lang="en-US" dirty="0"/>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p:txBody>
          <a:bodyPr/>
          <a:lstStyle/>
          <a:p>
            <a:pPr marL="0" lvl="0" indent="0">
              <a:buNone/>
            </a:pPr>
            <a:r>
              <a:rPr lang="en-GB" sz="2000" dirty="0"/>
              <a:t>4. 	Patients with untreated Borrelia infection progressing to 		neurological symptoms:</a:t>
            </a:r>
          </a:p>
          <a:p>
            <a:pPr marL="0" lvl="0" indent="0">
              <a:buNone/>
            </a:pPr>
            <a:endParaRPr lang="en-GB" sz="2000" dirty="0"/>
          </a:p>
          <a:p>
            <a:pPr marL="0" lvl="0" indent="0">
              <a:buNone/>
            </a:pPr>
            <a:r>
              <a:rPr lang="en-GB" sz="2000" dirty="0"/>
              <a:t>	A.	5%</a:t>
            </a:r>
          </a:p>
          <a:p>
            <a:pPr marL="0" lvl="0" indent="0">
              <a:buNone/>
            </a:pPr>
            <a:r>
              <a:rPr lang="en-GB" sz="2000" dirty="0"/>
              <a:t>	B.	10%</a:t>
            </a:r>
          </a:p>
          <a:p>
            <a:pPr marL="0" lvl="0" indent="0">
              <a:buNone/>
            </a:pPr>
            <a:r>
              <a:rPr lang="en-GB" sz="2000" dirty="0"/>
              <a:t>	C.	15%</a:t>
            </a:r>
          </a:p>
          <a:p>
            <a:pPr marL="0" lvl="0" indent="0">
              <a:buNone/>
            </a:pPr>
            <a:r>
              <a:rPr lang="en-GB" sz="2000" dirty="0"/>
              <a:t>	D.	18%</a:t>
            </a:r>
          </a:p>
          <a:p>
            <a:pPr marL="0" lvl="0" indent="0">
              <a:buNone/>
            </a:pPr>
            <a:r>
              <a:rPr lang="en-GB" sz="2000" dirty="0"/>
              <a:t>	E.	20%</a:t>
            </a:r>
          </a:p>
          <a:p>
            <a:pPr marL="0" lvl="0" indent="0">
              <a:buNone/>
            </a:pPr>
            <a:endParaRPr lang="en-GB" sz="2000" dirty="0"/>
          </a:p>
          <a:p>
            <a:pPr marL="0" lvl="0" indent="0">
              <a:buNone/>
            </a:pPr>
            <a:r>
              <a:rPr lang="en-GB" sz="2000" dirty="0"/>
              <a:t> </a:t>
            </a:r>
          </a:p>
          <a:p>
            <a:pPr marL="0" lvl="0" indent="0">
              <a:buNone/>
            </a:pPr>
            <a:r>
              <a:rPr lang="en-GB" sz="2000" dirty="0"/>
              <a:t>	</a:t>
            </a:r>
            <a:endParaRPr lang="en-US" dirty="0"/>
          </a:p>
        </p:txBody>
      </p:sp>
    </p:spTree>
    <p:extLst>
      <p:ext uri="{BB962C8B-B14F-4D97-AF65-F5344CB8AC3E}">
        <p14:creationId xmlns:p14="http://schemas.microsoft.com/office/powerpoint/2010/main" val="35250014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Organic Psychiatry</a:t>
            </a:r>
            <a:br>
              <a:rPr lang="en-US" sz="2800" dirty="0"/>
            </a:br>
            <a:endParaRPr lang="en-US" dirty="0"/>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p:txBody>
          <a:bodyPr/>
          <a:lstStyle/>
          <a:p>
            <a:pPr marL="0" lvl="0" indent="0">
              <a:buNone/>
            </a:pPr>
            <a:r>
              <a:rPr lang="en-GB" sz="2000" dirty="0"/>
              <a:t>4. 	Patients with untreated Borrelia infection progressing to 		neurological symptoms:</a:t>
            </a:r>
          </a:p>
          <a:p>
            <a:pPr marL="0" lvl="0" indent="0">
              <a:buNone/>
            </a:pPr>
            <a:endParaRPr lang="en-GB" sz="2000" dirty="0"/>
          </a:p>
          <a:p>
            <a:pPr marL="0" lvl="0" indent="0">
              <a:buNone/>
            </a:pPr>
            <a:r>
              <a:rPr lang="en-GB" sz="2000" dirty="0"/>
              <a:t>	A.	5%</a:t>
            </a:r>
          </a:p>
          <a:p>
            <a:pPr marL="0" lvl="0" indent="0">
              <a:buNone/>
            </a:pPr>
            <a:r>
              <a:rPr lang="en-GB" sz="2000" dirty="0"/>
              <a:t>	B.	10%</a:t>
            </a:r>
          </a:p>
          <a:p>
            <a:pPr marL="0" lvl="0" indent="0">
              <a:buNone/>
            </a:pPr>
            <a:r>
              <a:rPr lang="en-GB" sz="2000" b="1" dirty="0"/>
              <a:t>	C.	15%</a:t>
            </a:r>
          </a:p>
          <a:p>
            <a:pPr marL="0" lvl="0" indent="0">
              <a:buNone/>
            </a:pPr>
            <a:r>
              <a:rPr lang="en-GB" sz="2000" dirty="0"/>
              <a:t>	D.	18%</a:t>
            </a:r>
          </a:p>
          <a:p>
            <a:pPr marL="0" lvl="0" indent="0">
              <a:buNone/>
            </a:pPr>
            <a:r>
              <a:rPr lang="en-GB" sz="2000" dirty="0"/>
              <a:t>	E.	20%</a:t>
            </a:r>
          </a:p>
          <a:p>
            <a:pPr marL="0" lvl="0" indent="0">
              <a:buNone/>
            </a:pPr>
            <a:endParaRPr lang="en-GB" sz="2000" dirty="0"/>
          </a:p>
          <a:p>
            <a:pPr marL="0" lvl="0" indent="0">
              <a:buNone/>
            </a:pPr>
            <a:r>
              <a:rPr lang="en-GB" sz="2000" dirty="0"/>
              <a:t> </a:t>
            </a:r>
          </a:p>
          <a:p>
            <a:pPr marL="0" lvl="0" indent="0">
              <a:buNone/>
            </a:pPr>
            <a:r>
              <a:rPr lang="en-GB" sz="2000" dirty="0"/>
              <a:t>	</a:t>
            </a:r>
            <a:endParaRPr lang="en-US" dirty="0"/>
          </a:p>
        </p:txBody>
      </p:sp>
    </p:spTree>
    <p:extLst>
      <p:ext uri="{BB962C8B-B14F-4D97-AF65-F5344CB8AC3E}">
        <p14:creationId xmlns:p14="http://schemas.microsoft.com/office/powerpoint/2010/main" val="38216317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Organic Psychiatry</a:t>
            </a:r>
            <a:br>
              <a:rPr lang="en-US" sz="2800" dirty="0"/>
            </a:br>
            <a:endParaRPr lang="en-US" dirty="0"/>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p:txBody>
          <a:bodyPr/>
          <a:lstStyle/>
          <a:p>
            <a:pPr marL="0" lvl="0" indent="0">
              <a:buNone/>
            </a:pPr>
            <a:r>
              <a:rPr lang="en-GB" sz="2000" dirty="0"/>
              <a:t>5. 	HSV encephalitis commonly affects the:</a:t>
            </a:r>
          </a:p>
          <a:p>
            <a:pPr marL="0" lvl="0" indent="0">
              <a:buNone/>
            </a:pPr>
            <a:endParaRPr lang="en-GB" sz="2000" dirty="0"/>
          </a:p>
          <a:p>
            <a:pPr marL="0" lvl="0" indent="0">
              <a:buNone/>
            </a:pPr>
            <a:r>
              <a:rPr lang="en-GB" sz="2000" dirty="0"/>
              <a:t>	A.	Frontal lobes</a:t>
            </a:r>
          </a:p>
          <a:p>
            <a:pPr marL="0" lvl="0" indent="0">
              <a:buNone/>
            </a:pPr>
            <a:r>
              <a:rPr lang="en-GB" sz="2000" dirty="0"/>
              <a:t>	B.	Temporal lobes</a:t>
            </a:r>
          </a:p>
          <a:p>
            <a:pPr marL="0" lvl="0" indent="0">
              <a:buNone/>
            </a:pPr>
            <a:r>
              <a:rPr lang="en-GB" sz="2000" dirty="0"/>
              <a:t>	C.	Parietal lobes</a:t>
            </a:r>
          </a:p>
          <a:p>
            <a:pPr marL="0" lvl="0" indent="0">
              <a:buNone/>
            </a:pPr>
            <a:r>
              <a:rPr lang="en-GB" sz="2000" dirty="0"/>
              <a:t>	D.	Brainstem</a:t>
            </a:r>
          </a:p>
          <a:p>
            <a:pPr marL="0" indent="0">
              <a:buNone/>
            </a:pPr>
            <a:r>
              <a:rPr lang="en-GB" sz="2000" dirty="0"/>
              <a:t>	E.	Corpus callosum</a:t>
            </a:r>
          </a:p>
          <a:p>
            <a:pPr marL="0" lvl="0" indent="0">
              <a:buNone/>
            </a:pPr>
            <a:endParaRPr lang="en-GB" sz="2000" dirty="0"/>
          </a:p>
          <a:p>
            <a:pPr marL="0" lvl="0" indent="0">
              <a:buNone/>
            </a:pPr>
            <a:r>
              <a:rPr lang="en-GB" sz="2000" dirty="0"/>
              <a:t> </a:t>
            </a:r>
          </a:p>
          <a:p>
            <a:pPr marL="0" lvl="0" indent="0">
              <a:buNone/>
            </a:pPr>
            <a:r>
              <a:rPr lang="en-GB" sz="2000" dirty="0"/>
              <a:t>	</a:t>
            </a:r>
            <a:endParaRPr lang="en-US" dirty="0"/>
          </a:p>
        </p:txBody>
      </p:sp>
    </p:spTree>
    <p:extLst>
      <p:ext uri="{BB962C8B-B14F-4D97-AF65-F5344CB8AC3E}">
        <p14:creationId xmlns:p14="http://schemas.microsoft.com/office/powerpoint/2010/main" val="21958280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Organic Psychiatry</a:t>
            </a:r>
            <a:br>
              <a:rPr lang="en-US" sz="2800" dirty="0"/>
            </a:br>
            <a:endParaRPr lang="en-US" dirty="0"/>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p:txBody>
          <a:bodyPr/>
          <a:lstStyle/>
          <a:p>
            <a:pPr marL="0" lvl="0" indent="0">
              <a:buNone/>
            </a:pPr>
            <a:r>
              <a:rPr lang="en-GB" sz="2000" dirty="0"/>
              <a:t>5. 	HSV encephalitis commonly affects the:</a:t>
            </a:r>
          </a:p>
          <a:p>
            <a:pPr marL="0" lvl="0" indent="0">
              <a:buNone/>
            </a:pPr>
            <a:endParaRPr lang="en-GB" sz="2000" dirty="0"/>
          </a:p>
          <a:p>
            <a:pPr marL="0" lvl="0" indent="0">
              <a:buNone/>
            </a:pPr>
            <a:r>
              <a:rPr lang="en-GB" sz="2000" dirty="0"/>
              <a:t>	A.	Frontal lobes</a:t>
            </a:r>
          </a:p>
          <a:p>
            <a:pPr marL="0" lvl="0" indent="0">
              <a:buNone/>
            </a:pPr>
            <a:r>
              <a:rPr lang="en-GB" sz="2000" dirty="0"/>
              <a:t>	</a:t>
            </a:r>
            <a:r>
              <a:rPr lang="en-GB" sz="2000" b="1" dirty="0"/>
              <a:t>B.	Temporal lobes</a:t>
            </a:r>
          </a:p>
          <a:p>
            <a:pPr marL="0" lvl="0" indent="0">
              <a:buNone/>
            </a:pPr>
            <a:r>
              <a:rPr lang="en-GB" sz="2000" dirty="0"/>
              <a:t>	C.	Parietal lobes</a:t>
            </a:r>
          </a:p>
          <a:p>
            <a:pPr marL="0" lvl="0" indent="0">
              <a:buNone/>
            </a:pPr>
            <a:r>
              <a:rPr lang="en-GB" sz="2000" dirty="0"/>
              <a:t>	D.	Brainstem</a:t>
            </a:r>
          </a:p>
          <a:p>
            <a:pPr marL="0" indent="0">
              <a:buNone/>
            </a:pPr>
            <a:r>
              <a:rPr lang="en-GB" sz="2000" dirty="0"/>
              <a:t>	E.	Corpus callosum</a:t>
            </a:r>
          </a:p>
          <a:p>
            <a:pPr marL="0" lvl="0" indent="0">
              <a:buNone/>
            </a:pPr>
            <a:endParaRPr lang="en-GB" sz="2000" dirty="0"/>
          </a:p>
          <a:p>
            <a:pPr marL="0" lvl="0" indent="0">
              <a:buNone/>
            </a:pPr>
            <a:r>
              <a:rPr lang="en-GB" sz="2000" dirty="0"/>
              <a:t> </a:t>
            </a:r>
          </a:p>
          <a:p>
            <a:pPr marL="0" lvl="0" indent="0">
              <a:buNone/>
            </a:pPr>
            <a:r>
              <a:rPr lang="en-GB" sz="2000" dirty="0"/>
              <a:t>	</a:t>
            </a:r>
            <a:endParaRPr lang="en-US" dirty="0"/>
          </a:p>
        </p:txBody>
      </p:sp>
    </p:spTree>
    <p:extLst>
      <p:ext uri="{BB962C8B-B14F-4D97-AF65-F5344CB8AC3E}">
        <p14:creationId xmlns:p14="http://schemas.microsoft.com/office/powerpoint/2010/main" val="21877181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4" name="Text Placeholder 3"/>
          <p:cNvSpPr>
            <a:spLocks noGrp="1"/>
          </p:cNvSpPr>
          <p:nvPr>
            <p:ph type="body" sz="quarter" idx="13"/>
          </p:nvPr>
        </p:nvSpPr>
        <p:spPr/>
        <p:txBody>
          <a:bodyPr/>
          <a:lstStyle/>
          <a:p>
            <a:pPr marL="0" indent="0" algn="ctr">
              <a:buNone/>
            </a:pPr>
            <a:r>
              <a:rPr lang="en-US" sz="2800" dirty="0"/>
              <a:t>Any Questions?</a:t>
            </a:r>
          </a:p>
          <a:p>
            <a:pPr marL="0" indent="0" algn="ctr">
              <a:buNone/>
            </a:pPr>
            <a:endParaRPr lang="en-US" dirty="0"/>
          </a:p>
          <a:p>
            <a:pPr marL="0" indent="0" algn="ctr">
              <a:buNone/>
            </a:pPr>
            <a:r>
              <a:rPr lang="en-US" dirty="0"/>
              <a:t>Thank you</a:t>
            </a:r>
          </a:p>
        </p:txBody>
      </p:sp>
    </p:spTree>
    <p:extLst>
      <p:ext uri="{BB962C8B-B14F-4D97-AF65-F5344CB8AC3E}">
        <p14:creationId xmlns:p14="http://schemas.microsoft.com/office/powerpoint/2010/main" val="1748223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Caveats</a:t>
            </a:r>
          </a:p>
        </p:txBody>
      </p:sp>
      <p:sp>
        <p:nvSpPr>
          <p:cNvPr id="4" name="Text Placeholder 3"/>
          <p:cNvSpPr>
            <a:spLocks noGrp="1"/>
          </p:cNvSpPr>
          <p:nvPr>
            <p:ph type="body" sz="quarter" idx="13"/>
          </p:nvPr>
        </p:nvSpPr>
        <p:spPr>
          <a:xfrm>
            <a:off x="457200" y="1704975"/>
            <a:ext cx="7839075" cy="3238500"/>
          </a:xfrm>
        </p:spPr>
        <p:txBody>
          <a:bodyPr/>
          <a:lstStyle/>
          <a:p>
            <a:endParaRPr lang="en-GB" dirty="0"/>
          </a:p>
          <a:p>
            <a:r>
              <a:rPr lang="en-GB" dirty="0"/>
              <a:t>The list of medical conditions that may present with changes in mental state examination is vastly beyond the scope of a single lecture</a:t>
            </a:r>
          </a:p>
          <a:p>
            <a:endParaRPr lang="en-GB" dirty="0"/>
          </a:p>
          <a:p>
            <a:r>
              <a:rPr lang="en-GB" dirty="0"/>
              <a:t>The following cases and conditions will hopefully serve as an introduction to what should be considered routinely along with smaller print conditions that should not be forgotten when constructing differential diagnoses</a:t>
            </a:r>
          </a:p>
          <a:p>
            <a:endParaRPr lang="en-GB" dirty="0"/>
          </a:p>
        </p:txBody>
      </p:sp>
    </p:spTree>
    <p:extLst>
      <p:ext uri="{BB962C8B-B14F-4D97-AF65-F5344CB8AC3E}">
        <p14:creationId xmlns:p14="http://schemas.microsoft.com/office/powerpoint/2010/main" val="4268398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 reference textbook</a:t>
            </a:r>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3"/>
          </p:nvPr>
        </p:nvSpPr>
        <p:spPr>
          <a:xfrm>
            <a:off x="457201" y="2486025"/>
            <a:ext cx="3347884" cy="2457450"/>
          </a:xfrm>
        </p:spPr>
        <p:txBody>
          <a:bodyPr/>
          <a:lstStyle/>
          <a:p>
            <a:r>
              <a:rPr lang="en-GB" dirty="0"/>
              <a:t>Lishman’s Organic Psychiatry (4</a:t>
            </a:r>
            <a:r>
              <a:rPr lang="en-GB" baseline="30000" dirty="0"/>
              <a:t>th</a:t>
            </a:r>
            <a:r>
              <a:rPr lang="en-GB" dirty="0"/>
              <a:t> </a:t>
            </a:r>
            <a:r>
              <a:rPr lang="en-GB" dirty="0" err="1"/>
              <a:t>Edn</a:t>
            </a:r>
            <a:r>
              <a:rPr lang="en-GB" dirty="0"/>
              <a:t> 2012)</a:t>
            </a:r>
          </a:p>
          <a:p>
            <a:endParaRPr lang="en-GB" dirty="0"/>
          </a:p>
        </p:txBody>
      </p:sp>
      <p:pic>
        <p:nvPicPr>
          <p:cNvPr id="5" name="Picture 4" descr="http://ecx.images-amazon.com/images/I/41kRu1k%2BcOL._SX258_BO1,204,203,200_.jpg"/>
          <p:cNvPicPr>
            <a:picLocks noChangeAspect="1" noChangeArrowheads="1"/>
          </p:cNvPicPr>
          <p:nvPr/>
        </p:nvPicPr>
        <p:blipFill>
          <a:blip r:embed="rId2" cstate="print"/>
          <a:srcRect/>
          <a:stretch>
            <a:fillRect/>
          </a:stretch>
        </p:blipFill>
        <p:spPr bwMode="auto">
          <a:xfrm>
            <a:off x="5004048" y="1772816"/>
            <a:ext cx="3045560" cy="3853806"/>
          </a:xfrm>
          <a:prstGeom prst="rect">
            <a:avLst/>
          </a:prstGeom>
          <a:noFill/>
        </p:spPr>
      </p:pic>
    </p:spTree>
    <p:extLst>
      <p:ext uri="{BB962C8B-B14F-4D97-AF65-F5344CB8AC3E}">
        <p14:creationId xmlns:p14="http://schemas.microsoft.com/office/powerpoint/2010/main" val="3617032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Case</a:t>
            </a:r>
          </a:p>
        </p:txBody>
      </p:sp>
      <p:sp>
        <p:nvSpPr>
          <p:cNvPr id="4" name="Text Placeholder 3"/>
          <p:cNvSpPr>
            <a:spLocks noGrp="1"/>
          </p:cNvSpPr>
          <p:nvPr>
            <p:ph type="body" sz="quarter" idx="13"/>
          </p:nvPr>
        </p:nvSpPr>
        <p:spPr>
          <a:xfrm>
            <a:off x="457200" y="2035277"/>
            <a:ext cx="7839075" cy="2908198"/>
          </a:xfrm>
        </p:spPr>
        <p:txBody>
          <a:bodyPr/>
          <a:lstStyle/>
          <a:p>
            <a:r>
              <a:rPr lang="en-GB" sz="2000" dirty="0"/>
              <a:t>Mrs E is 66. She is brought in by her daughter, who has become concerned about her mental state. Mrs E believes she is married to a Russian prince, who visits her every day at home. </a:t>
            </a:r>
          </a:p>
          <a:p>
            <a:endParaRPr lang="en-GB" sz="2000" dirty="0"/>
          </a:p>
          <a:p>
            <a:r>
              <a:rPr lang="en-GB" sz="2000" dirty="0"/>
              <a:t>On examination she has bradycardia, cold peripheries, slow relaxing reflexes in both upper limbs and lower limb oedema</a:t>
            </a:r>
          </a:p>
          <a:p>
            <a:endParaRPr lang="en-GB" sz="2000" dirty="0"/>
          </a:p>
          <a:p>
            <a:r>
              <a:rPr lang="en-GB" sz="2000" dirty="0"/>
              <a:t>Bloods reveal </a:t>
            </a:r>
            <a:r>
              <a:rPr lang="en-GB" sz="2000" dirty="0" err="1"/>
              <a:t>hypercholesterolaemia</a:t>
            </a:r>
            <a:r>
              <a:rPr lang="en-GB" sz="2000" dirty="0"/>
              <a:t>, hyponatraemia, hyperprolactinaemia, anaemia</a:t>
            </a:r>
          </a:p>
          <a:p>
            <a:endParaRPr lang="en-GB" sz="2000" dirty="0"/>
          </a:p>
          <a:p>
            <a:r>
              <a:rPr lang="en-GB" sz="2000" dirty="0"/>
              <a:t>Thoughts?</a:t>
            </a:r>
          </a:p>
          <a:p>
            <a:endParaRPr lang="en-GB" sz="2000" dirty="0"/>
          </a:p>
          <a:p>
            <a:endParaRPr lang="en-GB" sz="2000" dirty="0"/>
          </a:p>
        </p:txBody>
      </p:sp>
    </p:spTree>
    <p:extLst>
      <p:ext uri="{BB962C8B-B14F-4D97-AF65-F5344CB8AC3E}">
        <p14:creationId xmlns:p14="http://schemas.microsoft.com/office/powerpoint/2010/main" val="3485124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Hypothyroidism</a:t>
            </a:r>
          </a:p>
        </p:txBody>
      </p:sp>
      <p:sp>
        <p:nvSpPr>
          <p:cNvPr id="4" name="Text Placeholder 3"/>
          <p:cNvSpPr>
            <a:spLocks noGrp="1"/>
          </p:cNvSpPr>
          <p:nvPr>
            <p:ph type="body" sz="quarter" idx="13"/>
          </p:nvPr>
        </p:nvSpPr>
        <p:spPr>
          <a:xfrm>
            <a:off x="457200" y="2035277"/>
            <a:ext cx="8244348" cy="2908198"/>
          </a:xfrm>
        </p:spPr>
        <p:txBody>
          <a:bodyPr/>
          <a:lstStyle/>
          <a:p>
            <a:r>
              <a:rPr lang="en-GB" sz="2000" dirty="0"/>
              <a:t>15% patients with depression have hypothyroid states (mostly subclinical)</a:t>
            </a:r>
          </a:p>
          <a:p>
            <a:r>
              <a:rPr lang="en-GB" sz="2000" dirty="0"/>
              <a:t>25%depressed patients show an altered response to TRH stimulation</a:t>
            </a:r>
          </a:p>
          <a:p>
            <a:r>
              <a:rPr lang="en-GB" sz="2000" dirty="0"/>
              <a:t>Risk populations</a:t>
            </a:r>
          </a:p>
          <a:p>
            <a:pPr lvl="1"/>
            <a:r>
              <a:rPr lang="en-GB" sz="2000" dirty="0"/>
              <a:t>Age &gt;60 years</a:t>
            </a:r>
          </a:p>
          <a:p>
            <a:pPr lvl="1"/>
            <a:r>
              <a:rPr lang="en-GB" sz="2000" dirty="0"/>
              <a:t>Post partum</a:t>
            </a:r>
          </a:p>
          <a:p>
            <a:pPr lvl="1"/>
            <a:r>
              <a:rPr lang="en-GB" sz="2000" dirty="0"/>
              <a:t>Personal or family history of autoimmune disease</a:t>
            </a:r>
          </a:p>
          <a:p>
            <a:pPr lvl="1"/>
            <a:r>
              <a:rPr lang="en-GB" sz="2000" dirty="0"/>
              <a:t>Neck surgery</a:t>
            </a:r>
          </a:p>
          <a:p>
            <a:pPr lvl="1"/>
            <a:r>
              <a:rPr lang="en-GB" sz="2000" dirty="0"/>
              <a:t>Radiation exposure</a:t>
            </a:r>
          </a:p>
          <a:p>
            <a:pPr lvl="1"/>
            <a:r>
              <a:rPr lang="en-GB" sz="2000" dirty="0" err="1"/>
              <a:t>Thyrotoxic</a:t>
            </a:r>
            <a:r>
              <a:rPr lang="en-GB" sz="2000" dirty="0"/>
              <a:t> drugs (Lithium, amiodarone, interferons, </a:t>
            </a:r>
            <a:r>
              <a:rPr lang="en-GB" sz="2000" dirty="0" err="1"/>
              <a:t>stavudine</a:t>
            </a:r>
            <a:r>
              <a:rPr lang="en-GB" sz="2000" dirty="0"/>
              <a:t>)</a:t>
            </a:r>
          </a:p>
          <a:p>
            <a:pPr lvl="1"/>
            <a:endParaRPr lang="en-GB" sz="2000" dirty="0"/>
          </a:p>
          <a:p>
            <a:endParaRPr lang="en-GB" sz="2000" dirty="0"/>
          </a:p>
          <a:p>
            <a:endParaRPr lang="en-GB" sz="1800" dirty="0"/>
          </a:p>
        </p:txBody>
      </p:sp>
    </p:spTree>
    <p:extLst>
      <p:ext uri="{BB962C8B-B14F-4D97-AF65-F5344CB8AC3E}">
        <p14:creationId xmlns:p14="http://schemas.microsoft.com/office/powerpoint/2010/main" val="1926230188"/>
      </p:ext>
    </p:extLst>
  </p:cSld>
  <p:clrMapOvr>
    <a:masterClrMapping/>
  </p:clrMapOvr>
</p:sld>
</file>

<file path=ppt/theme/theme1.xml><?xml version="1.0" encoding="utf-8"?>
<a:theme xmlns:a="http://schemas.openxmlformats.org/drawingml/2006/main" name="Psychiatry Recruitment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Psychiatry Recruitment PP</Template>
  <TotalTime>534</TotalTime>
  <Words>2712</Words>
  <Application>Microsoft Office PowerPoint</Application>
  <PresentationFormat>On-screen Show (4:3)</PresentationFormat>
  <Paragraphs>440</Paragraphs>
  <Slides>56</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56</vt:i4>
      </vt:variant>
    </vt:vector>
  </HeadingPairs>
  <TitlesOfParts>
    <vt:vector size="59" baseType="lpstr">
      <vt:lpstr>Arial</vt:lpstr>
      <vt:lpstr>Calibri</vt:lpstr>
      <vt:lpstr>Psychiatry Recruitment PP</vt:lpstr>
      <vt:lpstr>PowerPoint Presentation</vt:lpstr>
      <vt:lpstr>Organic Psychiatry</vt:lpstr>
      <vt:lpstr>Organic Psychiatry</vt:lpstr>
      <vt:lpstr>Organic Psychiatry</vt:lpstr>
      <vt:lpstr>PowerPoint Presentation</vt:lpstr>
      <vt:lpstr>Caveats</vt:lpstr>
      <vt:lpstr>A reference textbook</vt:lpstr>
      <vt:lpstr>Case</vt:lpstr>
      <vt:lpstr>Hypothyroidism</vt:lpstr>
      <vt:lpstr>Hypothyroidism</vt:lpstr>
      <vt:lpstr>Linking thyroid hormones to mood and cognition</vt:lpstr>
      <vt:lpstr>Hyperthyroidism</vt:lpstr>
      <vt:lpstr>Case</vt:lpstr>
      <vt:lpstr>HPA axis - hypoadrenalism</vt:lpstr>
      <vt:lpstr>Hypercortisolaemia</vt:lpstr>
      <vt:lpstr>Hypercortisolaemia</vt:lpstr>
      <vt:lpstr>Case</vt:lpstr>
      <vt:lpstr>Phaeochromocytoma</vt:lpstr>
      <vt:lpstr>Case</vt:lpstr>
      <vt:lpstr>Further Investigations</vt:lpstr>
      <vt:lpstr>Hyperparathyroidism</vt:lpstr>
      <vt:lpstr>Hypoparathyroidism</vt:lpstr>
      <vt:lpstr>Case – diagnosed by a core trainee in 2010</vt:lpstr>
      <vt:lpstr>PowerPoint Presentation</vt:lpstr>
      <vt:lpstr>What would you do next?</vt:lpstr>
      <vt:lpstr>Advice to referrer</vt:lpstr>
      <vt:lpstr>Pancreatic Cancer</vt:lpstr>
      <vt:lpstr>Pancreatic Cancer</vt:lpstr>
      <vt:lpstr>Endocrine - Summary</vt:lpstr>
      <vt:lpstr>Case</vt:lpstr>
      <vt:lpstr>Lyme Disease</vt:lpstr>
      <vt:lpstr>Lyme Disease</vt:lpstr>
      <vt:lpstr>Differential</vt:lpstr>
      <vt:lpstr>Case</vt:lpstr>
      <vt:lpstr>Case</vt:lpstr>
      <vt:lpstr>Limbic Encephalitis</vt:lpstr>
      <vt:lpstr>Herpes Simplex Encephalitis</vt:lpstr>
      <vt:lpstr>Investigations</vt:lpstr>
      <vt:lpstr>Investigations</vt:lpstr>
      <vt:lpstr>Treatment – don’t delay</vt:lpstr>
      <vt:lpstr>Watch this space</vt:lpstr>
      <vt:lpstr>Case</vt:lpstr>
      <vt:lpstr>Porphyria – hepatic type</vt:lpstr>
      <vt:lpstr>Questions or Comments?</vt:lpstr>
      <vt:lpstr>MCQs</vt:lpstr>
      <vt:lpstr>Organic Psychiatry </vt:lpstr>
      <vt:lpstr>Organic Psychiatry </vt:lpstr>
      <vt:lpstr>Organic Psychiatry </vt:lpstr>
      <vt:lpstr>Organic Psychiatry </vt:lpstr>
      <vt:lpstr>Organic Psychiatry </vt:lpstr>
      <vt:lpstr>Organic Psychiatry </vt:lpstr>
      <vt:lpstr>Organic Psychiatry </vt:lpstr>
      <vt:lpstr>Organic Psychiatry </vt:lpstr>
      <vt:lpstr>Organic Psychiatry </vt:lpstr>
      <vt:lpstr>Organic Psychiatry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Kent</dc:creator>
  <cp:lastModifiedBy>Helen McEnerney</cp:lastModifiedBy>
  <cp:revision>68</cp:revision>
  <dcterms:created xsi:type="dcterms:W3CDTF">2016-02-23T11:02:26Z</dcterms:created>
  <dcterms:modified xsi:type="dcterms:W3CDTF">2020-06-29T14:50:47Z</dcterms:modified>
</cp:coreProperties>
</file>