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64" r:id="rId2"/>
    <p:sldId id="267" r:id="rId3"/>
    <p:sldId id="272" r:id="rId4"/>
    <p:sldId id="273" r:id="rId5"/>
    <p:sldId id="274" r:id="rId6"/>
    <p:sldId id="275" r:id="rId7"/>
    <p:sldId id="276" r:id="rId8"/>
    <p:sldId id="277" r:id="rId9"/>
    <p:sldId id="278" r:id="rId10"/>
    <p:sldId id="279" r:id="rId11"/>
    <p:sldId id="280" r:id="rId12"/>
    <p:sldId id="281" r:id="rId13"/>
    <p:sldId id="282" r:id="rId14"/>
    <p:sldId id="30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3" r:id="rId35"/>
    <p:sldId id="304" r:id="rId36"/>
    <p:sldId id="305" r:id="rId37"/>
    <p:sldId id="306" r:id="rId38"/>
    <p:sldId id="318" r:id="rId39"/>
    <p:sldId id="308" r:id="rId40"/>
    <p:sldId id="320" r:id="rId41"/>
    <p:sldId id="323" r:id="rId42"/>
    <p:sldId id="311" r:id="rId43"/>
    <p:sldId id="310" r:id="rId44"/>
    <p:sldId id="326" r:id="rId45"/>
    <p:sldId id="325" r:id="rId46"/>
    <p:sldId id="327" r:id="rId47"/>
    <p:sldId id="32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9A10C86-D942-4A4E-9AE6-A1154B01F6C8}">
          <p14:sldIdLst>
            <p14:sldId id="264"/>
          </p14:sldIdLst>
        </p14:section>
        <p14:section name="Expert Led Presentation" id="{4314E84C-E356-184E-91B0-C832AD90BD7F}">
          <p14:sldIdLst>
            <p14:sldId id="267"/>
            <p14:sldId id="272"/>
            <p14:sldId id="273"/>
            <p14:sldId id="274"/>
            <p14:sldId id="275"/>
            <p14:sldId id="276"/>
            <p14:sldId id="277"/>
            <p14:sldId id="278"/>
            <p14:sldId id="279"/>
            <p14:sldId id="280"/>
            <p14:sldId id="281"/>
            <p14:sldId id="282"/>
            <p14:sldId id="30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3"/>
            <p14:sldId id="304"/>
            <p14:sldId id="305"/>
          </p14:sldIdLst>
        </p14:section>
        <p14:section name="MCQs" id="{938AC7ED-7DF6-394C-8BE6-05E3D9C75FD7}">
          <p14:sldIdLst>
            <p14:sldId id="306"/>
            <p14:sldId id="318"/>
            <p14:sldId id="308"/>
            <p14:sldId id="320"/>
            <p14:sldId id="323"/>
            <p14:sldId id="311"/>
            <p14:sldId id="310"/>
            <p14:sldId id="326"/>
            <p14:sldId id="325"/>
            <p14:sldId id="327"/>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863" autoAdjust="0"/>
  </p:normalViewPr>
  <p:slideViewPr>
    <p:cSldViewPr snapToGrid="0" snapToObjects="1">
      <p:cViewPr varScale="1">
        <p:scale>
          <a:sx n="70" d="100"/>
          <a:sy n="70" d="100"/>
        </p:scale>
        <p:origin x="1395" y="3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1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6D064-2D8F-A043-BF3B-143CA3F6DBB6}" type="datetimeFigureOut">
              <a:rPr lang="en-GB" smtClean="0"/>
              <a:t>06/07/2020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320D8-28FA-E640-998A-8508E29BA384}" type="slidenum">
              <a:rPr lang="en-GB" smtClean="0"/>
              <a:t>‹#›</a:t>
            </a:fld>
            <a:endParaRPr lang="en-GB"/>
          </a:p>
        </p:txBody>
      </p:sp>
    </p:spTree>
    <p:extLst>
      <p:ext uri="{BB962C8B-B14F-4D97-AF65-F5344CB8AC3E}">
        <p14:creationId xmlns:p14="http://schemas.microsoft.com/office/powerpoint/2010/main" val="14157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a:t>
            </a:fld>
            <a:endParaRPr lang="en-GB"/>
          </a:p>
        </p:txBody>
      </p:sp>
    </p:spTree>
    <p:extLst>
      <p:ext uri="{BB962C8B-B14F-4D97-AF65-F5344CB8AC3E}">
        <p14:creationId xmlns:p14="http://schemas.microsoft.com/office/powerpoint/2010/main" val="380985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someone to have capacity, they must have the ability to weigh up information and use it to arrive at a decision. Sometimes people</a:t>
            </a:r>
          </a:p>
          <a:p>
            <a:r>
              <a:rPr lang="en-US" sz="1200" b="0" i="0" u="none" strike="noStrike" kern="1200" baseline="0" dirty="0">
                <a:solidFill>
                  <a:schemeClr val="tx1"/>
                </a:solidFill>
                <a:latin typeface="+mn-lt"/>
                <a:ea typeface="+mn-ea"/>
                <a:cs typeface="+mn-cs"/>
              </a:rPr>
              <a:t>can understand information but an impairment or disturbance stops them using it. In other cases, the impairment or disturbance leads to a</a:t>
            </a:r>
          </a:p>
          <a:p>
            <a:r>
              <a:rPr lang="en-US" sz="1200" b="0" i="0" u="none" strike="noStrike" kern="1200" baseline="0" dirty="0">
                <a:solidFill>
                  <a:schemeClr val="tx1"/>
                </a:solidFill>
                <a:latin typeface="+mn-lt"/>
                <a:ea typeface="+mn-ea"/>
                <a:cs typeface="+mn-cs"/>
              </a:rPr>
              <a:t>person making a specific decision without understanding or using the information they have been given.3</a:t>
            </a:r>
          </a:p>
          <a:p>
            <a:r>
              <a:rPr lang="en-US" sz="1200" b="0" i="0" u="none" strike="noStrike" kern="1200" baseline="0" dirty="0">
                <a:solidFill>
                  <a:schemeClr val="tx1"/>
                </a:solidFill>
                <a:latin typeface="+mn-lt"/>
                <a:ea typeface="+mn-ea"/>
                <a:cs typeface="+mn-cs"/>
              </a:rPr>
              <a:t>For example, a person with the eating disorder anorexia nervosa may understand information about the consequences of not eating. But</a:t>
            </a:r>
          </a:p>
          <a:p>
            <a:r>
              <a:rPr lang="en-US" sz="1200" b="0" i="0" u="none" strike="noStrike" kern="1200" baseline="0" dirty="0">
                <a:solidFill>
                  <a:schemeClr val="tx1"/>
                </a:solidFill>
                <a:latin typeface="+mn-lt"/>
                <a:ea typeface="+mn-ea"/>
                <a:cs typeface="+mn-cs"/>
              </a:rPr>
              <a:t>their compulsion not to eat might be too strong for them to ignore. Some people who have serious brain damage might make impulsive</a:t>
            </a:r>
          </a:p>
          <a:p>
            <a:r>
              <a:rPr lang="en-US" sz="1200" b="0" i="0" u="none" strike="noStrike" kern="1200" baseline="0" dirty="0">
                <a:solidFill>
                  <a:schemeClr val="tx1"/>
                </a:solidFill>
                <a:latin typeface="+mn-lt"/>
                <a:ea typeface="+mn-ea"/>
                <a:cs typeface="+mn-cs"/>
              </a:rPr>
              <a:t>decisions regardless of information they have been given or their </a:t>
            </a:r>
            <a:r>
              <a:rPr lang="en-GB" sz="1200" b="0" i="0" u="none" strike="noStrike" kern="1200" baseline="0" dirty="0">
                <a:solidFill>
                  <a:schemeClr val="tx1"/>
                </a:solidFill>
                <a:latin typeface="+mn-lt"/>
                <a:ea typeface="+mn-ea"/>
                <a:cs typeface="+mn-cs"/>
              </a:rPr>
              <a:t>understanding of it.</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Sometimes there is no way for a person to communicate. This will apply to very few people, but it does include:</a:t>
            </a:r>
          </a:p>
          <a:p>
            <a:r>
              <a:rPr lang="en-US" sz="1200" b="0" i="0" u="none" strike="noStrike" kern="1200" baseline="0" dirty="0">
                <a:solidFill>
                  <a:schemeClr val="tx1"/>
                </a:solidFill>
                <a:latin typeface="+mn-lt"/>
                <a:ea typeface="+mn-ea"/>
                <a:cs typeface="+mn-cs"/>
              </a:rPr>
              <a:t>• people who are unconscious or in a coma, or</a:t>
            </a:r>
          </a:p>
          <a:p>
            <a:r>
              <a:rPr lang="en-US" sz="1200" b="0" i="0" u="none" strike="noStrike" kern="1200" baseline="0" dirty="0">
                <a:solidFill>
                  <a:schemeClr val="tx1"/>
                </a:solidFill>
                <a:latin typeface="+mn-lt"/>
                <a:ea typeface="+mn-ea"/>
                <a:cs typeface="+mn-cs"/>
              </a:rPr>
              <a:t>• those with the very rare condition sometimes known as ‘locked-in</a:t>
            </a:r>
          </a:p>
          <a:p>
            <a:r>
              <a:rPr lang="en-US" sz="1200" b="0" i="0" u="none" strike="noStrike" kern="1200" baseline="0" dirty="0">
                <a:solidFill>
                  <a:schemeClr val="tx1"/>
                </a:solidFill>
                <a:latin typeface="+mn-lt"/>
                <a:ea typeface="+mn-ea"/>
                <a:cs typeface="+mn-cs"/>
              </a:rPr>
              <a:t>syndrome’, who are conscious but cannot speak or move at all.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person cannot communicate their decision in any way at all, MCA says they should be treated as if they are unable to make that decision.</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12</a:t>
            </a:fld>
            <a:endParaRPr lang="en-GB" dirty="0"/>
          </a:p>
        </p:txBody>
      </p:sp>
    </p:spTree>
    <p:extLst>
      <p:ext uri="{BB962C8B-B14F-4D97-AF65-F5344CB8AC3E}">
        <p14:creationId xmlns:p14="http://schemas.microsoft.com/office/powerpoint/2010/main" val="112336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13</a:t>
            </a:fld>
            <a:endParaRPr lang="en-GB" dirty="0"/>
          </a:p>
        </p:txBody>
      </p:sp>
    </p:spTree>
    <p:extLst>
      <p:ext uri="{BB962C8B-B14F-4D97-AF65-F5344CB8AC3E}">
        <p14:creationId xmlns:p14="http://schemas.microsoft.com/office/powerpoint/2010/main" val="25736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Patients may, to some extent, feel coerced</a:t>
            </a:r>
            <a:r>
              <a:rPr lang="en-US" altLang="en-US" baseline="30000">
                <a:latin typeface="Arial" panose="020B0604020202020204" pitchFamily="34" charset="0"/>
              </a:rPr>
              <a:t> </a:t>
            </a:r>
            <a:r>
              <a:rPr lang="en-US" altLang="en-US">
                <a:latin typeface="Arial" panose="020B0604020202020204" pitchFamily="34" charset="0"/>
              </a:rPr>
              <a:t>into accepting admission, presumably since they felt that if</a:t>
            </a:r>
            <a:r>
              <a:rPr lang="en-US" altLang="en-US" baseline="30000">
                <a:latin typeface="Arial" panose="020B0604020202020204" pitchFamily="34" charset="0"/>
              </a:rPr>
              <a:t> </a:t>
            </a:r>
            <a:r>
              <a:rPr lang="en-US" altLang="en-US">
                <a:latin typeface="Arial" panose="020B0604020202020204" pitchFamily="34" charset="0"/>
              </a:rPr>
              <a:t>they did not agree to an admission they would be detained anyway.</a:t>
            </a:r>
            <a:r>
              <a:rPr lang="en-US" altLang="en-US" baseline="30000">
                <a:latin typeface="Arial" panose="020B0604020202020204" pitchFamily="34" charset="0"/>
              </a:rPr>
              <a:t> </a:t>
            </a:r>
            <a:endParaRPr lang="en-US" altLang="en-US" b="1">
              <a:latin typeface="Arial" panose="020B0604020202020204" pitchFamily="34" charset="0"/>
            </a:endParaRPr>
          </a:p>
          <a:p>
            <a:pPr eaLnBrk="1" hangingPunct="1">
              <a:spcBef>
                <a:spcPct val="0"/>
              </a:spcBef>
            </a:pPr>
            <a:endParaRPr lang="en-US" altLang="en-US">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1F228-8803-4C28-A88D-9F6DDBEB9D47}"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85251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a particular decision (‘lacks capacity’) should:</a:t>
            </a:r>
          </a:p>
          <a:p>
            <a:r>
              <a:rPr lang="en-GB" sz="1200" b="0" i="1" u="none" strike="noStrike" kern="1200" baseline="0" dirty="0">
                <a:solidFill>
                  <a:schemeClr val="tx1"/>
                </a:solidFill>
                <a:latin typeface="+mn-lt"/>
                <a:ea typeface="+mn-ea"/>
                <a:cs typeface="+mn-cs"/>
              </a:rPr>
              <a:t>Encourage participation</a:t>
            </a:r>
          </a:p>
          <a:p>
            <a:r>
              <a:rPr lang="en-US" sz="1200" b="0" i="0" u="none" strike="noStrike" kern="1200" baseline="0" dirty="0">
                <a:solidFill>
                  <a:schemeClr val="tx1"/>
                </a:solidFill>
                <a:latin typeface="+mn-lt"/>
                <a:ea typeface="+mn-ea"/>
                <a:cs typeface="+mn-cs"/>
              </a:rPr>
              <a:t>• do whatever is possible to permit and encourage the person to take part, or to improve their ability to take part, in making the decision</a:t>
            </a:r>
          </a:p>
          <a:p>
            <a:r>
              <a:rPr lang="en-GB" sz="1200" b="0" i="1" u="none" strike="noStrike" kern="1200" baseline="0" dirty="0">
                <a:solidFill>
                  <a:schemeClr val="tx1"/>
                </a:solidFill>
                <a:latin typeface="+mn-lt"/>
                <a:ea typeface="+mn-ea"/>
                <a:cs typeface="+mn-cs"/>
              </a:rPr>
              <a:t>Identify all relevant circumstances</a:t>
            </a:r>
          </a:p>
          <a:p>
            <a:r>
              <a:rPr lang="en-US" sz="1200" b="0" i="0" u="none" strike="noStrike" kern="1200" baseline="0" dirty="0">
                <a:solidFill>
                  <a:schemeClr val="tx1"/>
                </a:solidFill>
                <a:latin typeface="+mn-lt"/>
                <a:ea typeface="+mn-ea"/>
                <a:cs typeface="+mn-cs"/>
              </a:rPr>
              <a:t>• try to identify all the things that the person who lacks capacity would take into account if they were making the decision or acting for themselves</a:t>
            </a:r>
          </a:p>
          <a:p>
            <a:r>
              <a:rPr lang="en-US" sz="1200" b="0" i="1" u="none" strike="noStrike" kern="1200" baseline="0" dirty="0">
                <a:solidFill>
                  <a:schemeClr val="tx1"/>
                </a:solidFill>
                <a:latin typeface="+mn-lt"/>
                <a:ea typeface="+mn-ea"/>
                <a:cs typeface="+mn-cs"/>
              </a:rPr>
              <a:t>Find out the person’s views</a:t>
            </a:r>
          </a:p>
          <a:p>
            <a:r>
              <a:rPr lang="en-US" sz="1200" b="0" i="0" u="none" strike="noStrike" kern="1200" baseline="0" dirty="0">
                <a:solidFill>
                  <a:schemeClr val="tx1"/>
                </a:solidFill>
                <a:latin typeface="+mn-lt"/>
                <a:ea typeface="+mn-ea"/>
                <a:cs typeface="+mn-cs"/>
              </a:rPr>
              <a:t>• try to find out the views of the person who lacks capacity, including:</a:t>
            </a:r>
          </a:p>
          <a:p>
            <a:r>
              <a:rPr lang="en-US" sz="1200" b="0" i="0" u="none" strike="noStrike" kern="1200" baseline="0" dirty="0">
                <a:solidFill>
                  <a:schemeClr val="tx1"/>
                </a:solidFill>
                <a:latin typeface="+mn-lt"/>
                <a:ea typeface="+mn-ea"/>
                <a:cs typeface="+mn-cs"/>
              </a:rPr>
              <a:t>– the person’s past and present wishes and feelings – these may have been expressed verbally, in writing or through </a:t>
            </a:r>
            <a:r>
              <a:rPr lang="en-GB" sz="1200" b="0" i="0" u="none" strike="noStrike" kern="1200" baseline="0" noProof="0" dirty="0">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or habits.</a:t>
            </a:r>
          </a:p>
          <a:p>
            <a:r>
              <a:rPr lang="en-US" sz="1200" b="0" i="0" u="none" strike="noStrike" kern="1200" baseline="0" dirty="0">
                <a:solidFill>
                  <a:schemeClr val="tx1"/>
                </a:solidFill>
                <a:latin typeface="+mn-lt"/>
                <a:ea typeface="+mn-ea"/>
                <a:cs typeface="+mn-cs"/>
              </a:rPr>
              <a:t>– any beliefs and values (e.g. religious, cultural, moral or political) that would be likely to influence the decision in question.</a:t>
            </a:r>
          </a:p>
          <a:p>
            <a:r>
              <a:rPr lang="en-US" sz="1200" b="0" i="0" u="none" strike="noStrike" kern="1200" baseline="0" dirty="0">
                <a:solidFill>
                  <a:schemeClr val="tx1"/>
                </a:solidFill>
                <a:latin typeface="+mn-lt"/>
                <a:ea typeface="+mn-ea"/>
                <a:cs typeface="+mn-cs"/>
              </a:rPr>
              <a:t>– any other factors the person themselves would be likely to consider if they were making the decision or acting for themselves.</a:t>
            </a:r>
          </a:p>
          <a:p>
            <a:r>
              <a:rPr lang="en-GB" sz="1200" b="0" i="1" u="none" strike="noStrike" kern="1200" baseline="0" dirty="0">
                <a:solidFill>
                  <a:schemeClr val="tx1"/>
                </a:solidFill>
                <a:latin typeface="+mn-lt"/>
                <a:ea typeface="+mn-ea"/>
                <a:cs typeface="+mn-cs"/>
              </a:rPr>
              <a:t>Avoid discrimination</a:t>
            </a:r>
          </a:p>
          <a:p>
            <a:r>
              <a:rPr lang="en-US" sz="1200" b="0" i="0" u="none" strike="noStrike" kern="1200" baseline="0" dirty="0">
                <a:solidFill>
                  <a:schemeClr val="tx1"/>
                </a:solidFill>
                <a:latin typeface="+mn-lt"/>
                <a:ea typeface="+mn-ea"/>
                <a:cs typeface="+mn-cs"/>
              </a:rPr>
              <a:t>• not make assumptions about someone’s best interests simply on the basis of the person’s age, appearance, condition or </a:t>
            </a:r>
            <a:r>
              <a:rPr lang="en-GB" sz="1200" b="0" i="0" u="none" strike="noStrike" kern="1200" baseline="0" noProof="0" dirty="0">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a:t>
            </a:r>
          </a:p>
          <a:p>
            <a:r>
              <a:rPr lang="en-US" sz="1200" b="0" i="1" u="none" strike="noStrike" kern="1200" baseline="0" dirty="0">
                <a:solidFill>
                  <a:schemeClr val="tx1"/>
                </a:solidFill>
                <a:latin typeface="+mn-lt"/>
                <a:ea typeface="+mn-ea"/>
                <a:cs typeface="+mn-cs"/>
              </a:rPr>
              <a:t>Assess whether the person might regain capacity</a:t>
            </a:r>
          </a:p>
          <a:p>
            <a:r>
              <a:rPr lang="en-US" sz="1200" b="0" i="0" u="none" strike="noStrike" kern="1200" baseline="0" dirty="0">
                <a:solidFill>
                  <a:schemeClr val="tx1"/>
                </a:solidFill>
                <a:latin typeface="+mn-lt"/>
                <a:ea typeface="+mn-ea"/>
                <a:cs typeface="+mn-cs"/>
              </a:rPr>
              <a:t>• consider whether the person is likely to regain capacity (e.g. after receiving medical treatment). If so, can the decision wait until then?</a:t>
            </a:r>
          </a:p>
          <a:p>
            <a:r>
              <a:rPr lang="en-US" sz="1200" b="0" i="1" u="none" strike="noStrike" kern="1200" baseline="0" dirty="0">
                <a:solidFill>
                  <a:schemeClr val="tx1"/>
                </a:solidFill>
                <a:latin typeface="+mn-lt"/>
                <a:ea typeface="+mn-ea"/>
                <a:cs typeface="+mn-cs"/>
              </a:rPr>
              <a:t>If the decision concerns life-sustaining treatment</a:t>
            </a:r>
          </a:p>
          <a:p>
            <a:r>
              <a:rPr lang="en-US" sz="1200" b="0" i="0" u="none" strike="noStrike" kern="1200" baseline="0" dirty="0">
                <a:solidFill>
                  <a:schemeClr val="tx1"/>
                </a:solidFill>
                <a:latin typeface="+mn-lt"/>
                <a:ea typeface="+mn-ea"/>
                <a:cs typeface="+mn-cs"/>
              </a:rPr>
              <a:t>• not be motivated in any way by a desire to bring about the person’s death. They should not make assumptions about the person’s quality of life</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15</a:t>
            </a:fld>
            <a:endParaRPr lang="en-GB" dirty="0"/>
          </a:p>
        </p:txBody>
      </p:sp>
    </p:spTree>
    <p:extLst>
      <p:ext uri="{BB962C8B-B14F-4D97-AF65-F5344CB8AC3E}">
        <p14:creationId xmlns:p14="http://schemas.microsoft.com/office/powerpoint/2010/main" val="322239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Understanding the role of the </a:t>
            </a:r>
            <a:r>
              <a:rPr lang="en-US" sz="1200" b="0" i="1" u="none" strike="noStrike" kern="1200" baseline="0" dirty="0" err="1">
                <a:solidFill>
                  <a:schemeClr val="tx1"/>
                </a:solidFill>
                <a:latin typeface="+mn-lt"/>
                <a:ea typeface="+mn-ea"/>
                <a:cs typeface="+mn-cs"/>
              </a:rPr>
              <a:t>IMCA</a:t>
            </a:r>
            <a:r>
              <a:rPr lang="en-US" sz="1200" b="0" i="1" u="none" strike="noStrike" kern="1200" baseline="0" dirty="0">
                <a:solidFill>
                  <a:schemeClr val="tx1"/>
                </a:solidFill>
                <a:latin typeface="+mn-lt"/>
                <a:ea typeface="+mn-ea"/>
                <a:cs typeface="+mn-cs"/>
              </a:rPr>
              <a:t> service</a:t>
            </a:r>
          </a:p>
          <a:p>
            <a:r>
              <a:rPr lang="en-US" sz="1200" b="0" i="0" u="none" strike="noStrike" kern="1200" baseline="0" dirty="0">
                <a:solidFill>
                  <a:schemeClr val="tx1"/>
                </a:solidFill>
                <a:latin typeface="+mn-lt"/>
                <a:ea typeface="+mn-ea"/>
                <a:cs typeface="+mn-cs"/>
              </a:rPr>
              <a:t>• The aim of the </a:t>
            </a:r>
            <a:r>
              <a:rPr lang="en-US" sz="1200" b="0" i="0" u="none" strike="noStrike" kern="1200" baseline="0" dirty="0" err="1">
                <a:solidFill>
                  <a:schemeClr val="tx1"/>
                </a:solidFill>
                <a:latin typeface="+mn-lt"/>
                <a:ea typeface="+mn-ea"/>
                <a:cs typeface="+mn-cs"/>
              </a:rPr>
              <a:t>IMCA</a:t>
            </a:r>
            <a:r>
              <a:rPr lang="en-US" sz="1200" b="0" i="0" u="none" strike="noStrike" kern="1200" baseline="0" dirty="0">
                <a:solidFill>
                  <a:schemeClr val="tx1"/>
                </a:solidFill>
                <a:latin typeface="+mn-lt"/>
                <a:ea typeface="+mn-ea"/>
                <a:cs typeface="+mn-cs"/>
              </a:rPr>
              <a:t> service is to provide independent safeguards for people who lack capacity to make certain important decisions and, at the</a:t>
            </a:r>
          </a:p>
          <a:p>
            <a:r>
              <a:rPr lang="en-US" sz="1200" b="0" i="0" u="none" strike="noStrike" kern="1200" baseline="0" dirty="0">
                <a:solidFill>
                  <a:schemeClr val="tx1"/>
                </a:solidFill>
                <a:latin typeface="+mn-lt"/>
                <a:ea typeface="+mn-ea"/>
                <a:cs typeface="+mn-cs"/>
              </a:rPr>
              <a:t>time such decisions need to be made, have no-one else (other than paid staff) to support or represent them or be consulted.</a:t>
            </a:r>
          </a:p>
          <a:p>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IMCAs</a:t>
            </a:r>
            <a:r>
              <a:rPr lang="en-GB" sz="1200" b="0" i="0" u="none" strike="noStrike" kern="1200" baseline="0" dirty="0">
                <a:solidFill>
                  <a:schemeClr val="tx1"/>
                </a:solidFill>
                <a:latin typeface="+mn-lt"/>
                <a:ea typeface="+mn-ea"/>
                <a:cs typeface="+mn-cs"/>
              </a:rPr>
              <a:t> must be independent.</a:t>
            </a:r>
          </a:p>
          <a:p>
            <a:r>
              <a:rPr lang="en-US" sz="1200" b="0" i="1" u="none" strike="noStrike" kern="1200" baseline="0" dirty="0">
                <a:solidFill>
                  <a:schemeClr val="tx1"/>
                </a:solidFill>
                <a:latin typeface="+mn-lt"/>
                <a:ea typeface="+mn-ea"/>
                <a:cs typeface="+mn-cs"/>
              </a:rPr>
              <a:t>Instructing and consulting an </a:t>
            </a:r>
            <a:r>
              <a:rPr lang="en-US" sz="1200" b="0" i="1" u="none" strike="noStrike" kern="1200" baseline="0" dirty="0" err="1">
                <a:solidFill>
                  <a:schemeClr val="tx1"/>
                </a:solidFill>
                <a:latin typeface="+mn-lt"/>
                <a:ea typeface="+mn-ea"/>
                <a:cs typeface="+mn-cs"/>
              </a:rPr>
              <a:t>IMCA</a:t>
            </a:r>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An </a:t>
            </a:r>
            <a:r>
              <a:rPr lang="en-US" sz="1200" b="0" i="0" u="none" strike="noStrike" kern="1200" baseline="0" dirty="0" err="1">
                <a:solidFill>
                  <a:schemeClr val="tx1"/>
                </a:solidFill>
                <a:latin typeface="+mn-lt"/>
                <a:ea typeface="+mn-ea"/>
                <a:cs typeface="+mn-cs"/>
              </a:rPr>
              <a:t>IMCA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must </a:t>
            </a:r>
            <a:r>
              <a:rPr lang="en-US" sz="1200" b="0" i="0" u="none" strike="noStrike" kern="1200" baseline="0" dirty="0">
                <a:solidFill>
                  <a:schemeClr val="tx1"/>
                </a:solidFill>
                <a:latin typeface="+mn-lt"/>
                <a:ea typeface="+mn-ea"/>
                <a:cs typeface="+mn-cs"/>
              </a:rPr>
              <a:t>be instructed, and then consulted, for people lacking capacity who have no-one else to support them (other than paid staff),</a:t>
            </a:r>
          </a:p>
          <a:p>
            <a:r>
              <a:rPr lang="en-GB" sz="1200" b="0" i="0" u="none" strike="noStrike" kern="1200" baseline="0" dirty="0">
                <a:solidFill>
                  <a:schemeClr val="tx1"/>
                </a:solidFill>
                <a:latin typeface="+mn-lt"/>
                <a:ea typeface="+mn-ea"/>
                <a:cs typeface="+mn-cs"/>
              </a:rPr>
              <a:t>whenever:</a:t>
            </a:r>
          </a:p>
          <a:p>
            <a:r>
              <a:rPr lang="en-US" sz="1200" b="0" i="0" u="none" strike="noStrike" kern="1200" baseline="0" dirty="0">
                <a:solidFill>
                  <a:schemeClr val="tx1"/>
                </a:solidFill>
                <a:latin typeface="+mn-lt"/>
                <a:ea typeface="+mn-ea"/>
                <a:cs typeface="+mn-cs"/>
              </a:rPr>
              <a:t>– an NHS body is proposing to provide serious medical treatment, or</a:t>
            </a:r>
          </a:p>
          <a:p>
            <a:r>
              <a:rPr lang="en-US" sz="1200" b="0" i="0" u="none" strike="noStrike" kern="1200" baseline="0" dirty="0">
                <a:solidFill>
                  <a:schemeClr val="tx1"/>
                </a:solidFill>
                <a:latin typeface="+mn-lt"/>
                <a:ea typeface="+mn-ea"/>
                <a:cs typeface="+mn-cs"/>
              </a:rPr>
              <a:t>– an NHS body or local authority is proposing to arrange accommodation (or a change of accommodation) in hospital or a care home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a:t>
            </a:r>
            <a:r>
              <a:rPr lang="en-US" sz="1200" b="0" i="0" u="none" strike="noStrike" kern="1200" baseline="0" dirty="0" err="1">
                <a:solidFill>
                  <a:schemeClr val="tx1"/>
                </a:solidFill>
                <a:latin typeface="+mn-lt"/>
                <a:ea typeface="+mn-ea"/>
                <a:cs typeface="+mn-cs"/>
              </a:rPr>
              <a:t>IMCA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may </a:t>
            </a:r>
            <a:r>
              <a:rPr lang="en-US" sz="1200" b="0" i="0" u="none" strike="noStrike" kern="1200" baseline="0" dirty="0">
                <a:solidFill>
                  <a:schemeClr val="tx1"/>
                </a:solidFill>
                <a:latin typeface="+mn-lt"/>
                <a:ea typeface="+mn-ea"/>
                <a:cs typeface="+mn-cs"/>
              </a:rPr>
              <a:t>be instructed to support someone who lacks capacity to</a:t>
            </a:r>
          </a:p>
          <a:p>
            <a:r>
              <a:rPr lang="en-GB" sz="1200" b="0" i="0" u="none" strike="noStrike" kern="1200" baseline="0" dirty="0">
                <a:solidFill>
                  <a:schemeClr val="tx1"/>
                </a:solidFill>
                <a:latin typeface="+mn-lt"/>
                <a:ea typeface="+mn-ea"/>
                <a:cs typeface="+mn-cs"/>
              </a:rPr>
              <a:t>make decisions concerning:</a:t>
            </a:r>
          </a:p>
          <a:p>
            <a:r>
              <a:rPr lang="en-US" sz="1200" b="0" i="0" u="none" strike="noStrike" kern="1200" baseline="0" dirty="0">
                <a:solidFill>
                  <a:schemeClr val="tx1"/>
                </a:solidFill>
                <a:latin typeface="+mn-lt"/>
                <a:ea typeface="+mn-ea"/>
                <a:cs typeface="+mn-cs"/>
              </a:rPr>
              <a:t>– care reviews, where no-one else is available to be consulted </a:t>
            </a:r>
          </a:p>
          <a:p>
            <a:r>
              <a:rPr lang="en-US" sz="1200" b="0" i="0" u="none" strike="noStrike" kern="1200" baseline="0" dirty="0">
                <a:solidFill>
                  <a:schemeClr val="tx1"/>
                </a:solidFill>
                <a:latin typeface="+mn-lt"/>
                <a:ea typeface="+mn-ea"/>
                <a:cs typeface="+mn-cs"/>
              </a:rPr>
              <a:t>– adult protection cases, whether or not family, friends or others</a:t>
            </a:r>
          </a:p>
          <a:p>
            <a:r>
              <a:rPr lang="en-GB" sz="1200" b="0" i="0" u="none" strike="noStrike" kern="1200" baseline="0" dirty="0">
                <a:solidFill>
                  <a:schemeClr val="tx1"/>
                </a:solidFill>
                <a:latin typeface="+mn-lt"/>
                <a:ea typeface="+mn-ea"/>
                <a:cs typeface="+mn-cs"/>
              </a:rPr>
              <a:t>are involved</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16</a:t>
            </a:fld>
            <a:endParaRPr lang="en-GB"/>
          </a:p>
        </p:txBody>
      </p:sp>
    </p:spTree>
    <p:extLst>
      <p:ext uri="{BB962C8B-B14F-4D97-AF65-F5344CB8AC3E}">
        <p14:creationId xmlns:p14="http://schemas.microsoft.com/office/powerpoint/2010/main" val="1675645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Sometimes people who lack capacity to consent will require emergency medical treatment to save their life or prevent them from</a:t>
            </a:r>
          </a:p>
          <a:p>
            <a:r>
              <a:rPr lang="en-US" sz="1200" b="0" i="0" u="none" strike="noStrike" kern="1200" baseline="0" dirty="0">
                <a:solidFill>
                  <a:schemeClr val="tx1"/>
                </a:solidFill>
                <a:latin typeface="+mn-lt"/>
                <a:ea typeface="+mn-ea"/>
                <a:cs typeface="+mn-cs"/>
              </a:rPr>
              <a:t>serious harm. In these situations, what steps are ‘reasonable’ will differ to those in non-urgent cases. In emergencies, it will almost always be</a:t>
            </a:r>
          </a:p>
          <a:p>
            <a:r>
              <a:rPr lang="en-US" sz="1200" b="0" i="0" u="none" strike="noStrike" kern="1200" baseline="0" dirty="0">
                <a:solidFill>
                  <a:schemeClr val="tx1"/>
                </a:solidFill>
                <a:latin typeface="+mn-lt"/>
                <a:ea typeface="+mn-ea"/>
                <a:cs typeface="+mn-cs"/>
              </a:rPr>
              <a:t>in the person’s best interests to give urgent treatment without delay. One exception to this is when the healthcare staff giving treatment</a:t>
            </a:r>
          </a:p>
          <a:p>
            <a:r>
              <a:rPr lang="en-US" sz="1200" b="0" i="0" u="none" strike="noStrike" kern="1200" baseline="0" dirty="0">
                <a:solidFill>
                  <a:schemeClr val="tx1"/>
                </a:solidFill>
                <a:latin typeface="+mn-lt"/>
                <a:ea typeface="+mn-ea"/>
                <a:cs typeface="+mn-cs"/>
              </a:rPr>
              <a:t>are satisfied that an advance decision to refuse treatment exists</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17</a:t>
            </a:fld>
            <a:endParaRPr lang="en-GB"/>
          </a:p>
        </p:txBody>
      </p:sp>
    </p:spTree>
    <p:extLst>
      <p:ext uri="{BB962C8B-B14F-4D97-AF65-F5344CB8AC3E}">
        <p14:creationId xmlns:p14="http://schemas.microsoft.com/office/powerpoint/2010/main" val="312110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 day, millions of acts are done to and for people who lack </a:t>
            </a:r>
            <a:r>
              <a:rPr lang="en-GB" sz="1200" b="0" i="0" u="none" strike="noStrike" kern="1200" baseline="0" dirty="0">
                <a:solidFill>
                  <a:schemeClr val="tx1"/>
                </a:solidFill>
                <a:latin typeface="+mn-lt"/>
                <a:ea typeface="+mn-ea"/>
                <a:cs typeface="+mn-cs"/>
              </a:rPr>
              <a:t>capacity either to:</a:t>
            </a:r>
          </a:p>
          <a:p>
            <a:r>
              <a:rPr lang="en-US" sz="1200" b="0" i="0" u="none" strike="noStrike" kern="1200" baseline="0" dirty="0">
                <a:solidFill>
                  <a:schemeClr val="tx1"/>
                </a:solidFill>
                <a:latin typeface="+mn-lt"/>
                <a:ea typeface="+mn-ea"/>
                <a:cs typeface="+mn-cs"/>
              </a:rPr>
              <a:t>• take decisions about their own care or treatment, or</a:t>
            </a:r>
          </a:p>
          <a:p>
            <a:r>
              <a:rPr lang="en-US" sz="1200" b="0" i="0" u="none" strike="noStrike" kern="1200" baseline="0" dirty="0">
                <a:solidFill>
                  <a:schemeClr val="tx1"/>
                </a:solidFill>
                <a:latin typeface="+mn-lt"/>
                <a:ea typeface="+mn-ea"/>
                <a:cs typeface="+mn-cs"/>
              </a:rPr>
              <a:t>• consent to someone else caring for them.</a:t>
            </a:r>
          </a:p>
          <a:p>
            <a:r>
              <a:rPr lang="en-US" sz="1200" b="0" i="0" u="none" strike="noStrike" kern="1200" baseline="0" dirty="0">
                <a:solidFill>
                  <a:schemeClr val="tx1"/>
                </a:solidFill>
                <a:latin typeface="+mn-lt"/>
                <a:ea typeface="+mn-ea"/>
                <a:cs typeface="+mn-cs"/>
              </a:rPr>
              <a:t>Such acts range from everyday tasks of caring (for example, helping someone to wash) to life-changing events (for example, serious</a:t>
            </a:r>
          </a:p>
          <a:p>
            <a:r>
              <a:rPr lang="en-US" sz="1200" b="0" i="0" u="none" strike="noStrike" kern="1200" baseline="0" dirty="0">
                <a:solidFill>
                  <a:schemeClr val="tx1"/>
                </a:solidFill>
                <a:latin typeface="+mn-lt"/>
                <a:ea typeface="+mn-ea"/>
                <a:cs typeface="+mn-cs"/>
              </a:rPr>
              <a:t>medical treatment or arranging for someone to go into a care home). In theory, many of these actions could be against the law. Legally,</a:t>
            </a:r>
          </a:p>
          <a:p>
            <a:r>
              <a:rPr lang="en-US" sz="1200" b="0" i="0" u="none" strike="noStrike" kern="1200" baseline="0" dirty="0">
                <a:solidFill>
                  <a:schemeClr val="tx1"/>
                </a:solidFill>
                <a:latin typeface="+mn-lt"/>
                <a:ea typeface="+mn-ea"/>
                <a:cs typeface="+mn-cs"/>
              </a:rPr>
              <a:t>people have the right to stop others from interfering with their body or property unless they give permission. But what happens if someone</a:t>
            </a:r>
          </a:p>
          <a:p>
            <a:r>
              <a:rPr lang="en-US" sz="1200" b="0" i="0" u="none" strike="noStrike" kern="1200" baseline="0" dirty="0">
                <a:solidFill>
                  <a:schemeClr val="tx1"/>
                </a:solidFill>
                <a:latin typeface="+mn-lt"/>
                <a:ea typeface="+mn-ea"/>
                <a:cs typeface="+mn-cs"/>
              </a:rPr>
              <a:t>lacks capacity to give permission? Carers who dress people who cannot dress themselves are potentially interfering with someone’s</a:t>
            </a:r>
          </a:p>
          <a:p>
            <a:r>
              <a:rPr lang="en-US" sz="1200" b="0" i="0" u="none" strike="noStrike" kern="1200" baseline="0" dirty="0">
                <a:solidFill>
                  <a:schemeClr val="tx1"/>
                </a:solidFill>
                <a:latin typeface="+mn-lt"/>
                <a:ea typeface="+mn-ea"/>
                <a:cs typeface="+mn-cs"/>
              </a:rPr>
              <a:t>body without their consent, so could theoretically be prosecuted for assault. A </a:t>
            </a:r>
            <a:r>
              <a:rPr lang="en-GB" sz="1200" b="0" i="0" u="none" strike="noStrike" kern="1200" baseline="0" noProof="0" dirty="0">
                <a:solidFill>
                  <a:schemeClr val="tx1"/>
                </a:solidFill>
                <a:latin typeface="+mn-lt"/>
                <a:ea typeface="+mn-ea"/>
                <a:cs typeface="+mn-cs"/>
              </a:rPr>
              <a:t>neighbour</a:t>
            </a:r>
            <a:r>
              <a:rPr lang="en-US" sz="1200" b="0" i="0" u="none" strike="noStrike" kern="1200" baseline="0" dirty="0">
                <a:solidFill>
                  <a:schemeClr val="tx1"/>
                </a:solidFill>
                <a:latin typeface="+mn-lt"/>
                <a:ea typeface="+mn-ea"/>
                <a:cs typeface="+mn-cs"/>
              </a:rPr>
              <a:t> who enters and cleans the house of a person</a:t>
            </a:r>
          </a:p>
          <a:p>
            <a:r>
              <a:rPr lang="en-US" sz="1200" b="0" i="0" u="none" strike="noStrike" kern="1200" baseline="0" dirty="0">
                <a:solidFill>
                  <a:schemeClr val="tx1"/>
                </a:solidFill>
                <a:latin typeface="+mn-lt"/>
                <a:ea typeface="+mn-ea"/>
                <a:cs typeface="+mn-cs"/>
              </a:rPr>
              <a:t>who lacks capacity could be trespassing on the person’s property.</a:t>
            </a:r>
          </a:p>
          <a:p>
            <a:r>
              <a:rPr lang="en-US" sz="1200" b="0" i="0" u="none" strike="noStrike" kern="1200" baseline="0" dirty="0">
                <a:solidFill>
                  <a:schemeClr val="tx1"/>
                </a:solidFill>
                <a:latin typeface="+mn-lt"/>
                <a:ea typeface="+mn-ea"/>
                <a:cs typeface="+mn-cs"/>
              </a:rPr>
              <a:t>Section 5 of the Act provides ‘protection from liability’. In other words, it protects people who carry out these actions. It stops them being</a:t>
            </a:r>
          </a:p>
          <a:p>
            <a:r>
              <a:rPr lang="en-US" sz="1200" b="0" i="0" u="none" strike="noStrike" kern="1200" baseline="0" dirty="0">
                <a:solidFill>
                  <a:schemeClr val="tx1"/>
                </a:solidFill>
                <a:latin typeface="+mn-lt"/>
                <a:ea typeface="+mn-ea"/>
                <a:cs typeface="+mn-cs"/>
              </a:rPr>
              <a:t>prosecuted for acts that could otherwise be classed as civil wrongs or crimes. By protecting family and other carers from liability, the Act</a:t>
            </a:r>
          </a:p>
          <a:p>
            <a:r>
              <a:rPr lang="en-US" sz="1200" b="0" i="0" u="none" strike="noStrike" kern="1200" baseline="0" dirty="0">
                <a:solidFill>
                  <a:schemeClr val="tx1"/>
                </a:solidFill>
                <a:latin typeface="+mn-lt"/>
                <a:ea typeface="+mn-ea"/>
                <a:cs typeface="+mn-cs"/>
              </a:rPr>
              <a:t>allows necessary caring acts or treatment to take place as if a person who lacks capacity to consent had consented to them. People providing</a:t>
            </a:r>
          </a:p>
          <a:p>
            <a:r>
              <a:rPr lang="en-US" sz="1200" b="0" i="0" u="none" strike="noStrike" kern="1200" baseline="0" dirty="0">
                <a:solidFill>
                  <a:schemeClr val="tx1"/>
                </a:solidFill>
                <a:latin typeface="+mn-lt"/>
                <a:ea typeface="+mn-ea"/>
                <a:cs typeface="+mn-cs"/>
              </a:rPr>
              <a:t>care of this sort do not therefore need to get formal authority to act. </a:t>
            </a:r>
          </a:p>
          <a:p>
            <a:r>
              <a:rPr lang="en-US" sz="1200" b="0" i="0" u="none" strike="noStrike" kern="1200" baseline="0" dirty="0">
                <a:solidFill>
                  <a:schemeClr val="tx1"/>
                </a:solidFill>
                <a:latin typeface="+mn-lt"/>
                <a:ea typeface="+mn-ea"/>
                <a:cs typeface="+mn-cs"/>
              </a:rPr>
              <a:t>Importantly, section 5 does not give people caring for or treating someone the power to make any other decisions on behalf of those</a:t>
            </a:r>
          </a:p>
          <a:p>
            <a:r>
              <a:rPr lang="en-US" sz="1200" b="0" i="0" u="none" strike="noStrike" kern="1200" baseline="0" dirty="0">
                <a:solidFill>
                  <a:schemeClr val="tx1"/>
                </a:solidFill>
                <a:latin typeface="+mn-lt"/>
                <a:ea typeface="+mn-ea"/>
                <a:cs typeface="+mn-cs"/>
              </a:rPr>
              <a:t>who lack capacity to make their own decisions. Instead, it offers protection from liability so that they can act in connection with the</a:t>
            </a:r>
          </a:p>
          <a:p>
            <a:r>
              <a:rPr lang="en-US" sz="1200" b="0" i="0" u="none" strike="noStrike" kern="1200" baseline="0" dirty="0">
                <a:solidFill>
                  <a:schemeClr val="tx1"/>
                </a:solidFill>
                <a:latin typeface="+mn-lt"/>
                <a:ea typeface="+mn-ea"/>
                <a:cs typeface="+mn-cs"/>
              </a:rPr>
              <a:t>person’s care or treatment. </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18</a:t>
            </a:fld>
            <a:endParaRPr lang="en-GB"/>
          </a:p>
        </p:txBody>
      </p:sp>
    </p:spTree>
    <p:extLst>
      <p:ext uri="{BB962C8B-B14F-4D97-AF65-F5344CB8AC3E}">
        <p14:creationId xmlns:p14="http://schemas.microsoft.com/office/powerpoint/2010/main" val="163203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Sometimes one person will want to give another person authority to make a decision on their behalf. A power of attorney is a legal</a:t>
            </a:r>
          </a:p>
          <a:p>
            <a:r>
              <a:rPr lang="en-US" sz="1200" b="0" i="0" u="none" strike="noStrike" kern="1200" baseline="0" dirty="0">
                <a:solidFill>
                  <a:schemeClr val="tx1"/>
                </a:solidFill>
                <a:latin typeface="+mn-lt"/>
                <a:ea typeface="+mn-ea"/>
                <a:cs typeface="+mn-cs"/>
              </a:rPr>
              <a:t>document that allows them to do so. Under a power of attorney, the chosen person (the attorney or donee) can make decisions that are as</a:t>
            </a:r>
          </a:p>
          <a:p>
            <a:r>
              <a:rPr lang="en-US" sz="1200" b="0" i="0" u="none" strike="noStrike" kern="1200" baseline="0" dirty="0">
                <a:solidFill>
                  <a:schemeClr val="tx1"/>
                </a:solidFill>
                <a:latin typeface="+mn-lt"/>
                <a:ea typeface="+mn-ea"/>
                <a:cs typeface="+mn-cs"/>
              </a:rPr>
              <a:t>valid as one made by the person.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Mental Capacity Act replaces the Enduring Power of Attorney(EPA) with the Lasting Power of Attorney (LPA). It also increases the range of different types of</a:t>
            </a:r>
          </a:p>
          <a:p>
            <a:r>
              <a:rPr lang="en-US" sz="1200" b="0" i="0" u="none" strike="noStrike" kern="1200" baseline="0" dirty="0">
                <a:solidFill>
                  <a:schemeClr val="tx1"/>
                </a:solidFill>
                <a:latin typeface="+mn-lt"/>
                <a:ea typeface="+mn-ea"/>
                <a:cs typeface="+mn-cs"/>
              </a:rPr>
              <a:t>decisions that people can </a:t>
            </a:r>
            <a:r>
              <a:rPr lang="en-US" sz="1200" b="0" i="0" u="none" strike="noStrike" kern="1200" baseline="0" dirty="0" err="1">
                <a:solidFill>
                  <a:schemeClr val="tx1"/>
                </a:solidFill>
                <a:latin typeface="+mn-lt"/>
                <a:ea typeface="+mn-ea"/>
                <a:cs typeface="+mn-cs"/>
              </a:rPr>
              <a:t>authorise</a:t>
            </a:r>
            <a:r>
              <a:rPr lang="en-US" sz="1200" b="0" i="0" u="none" strike="noStrike" kern="1200" baseline="0" dirty="0">
                <a:solidFill>
                  <a:schemeClr val="tx1"/>
                </a:solidFill>
                <a:latin typeface="+mn-lt"/>
                <a:ea typeface="+mn-ea"/>
                <a:cs typeface="+mn-cs"/>
              </a:rPr>
              <a:t> others to make on their behalf. As well as property and affairs (including financial matters), LPAs can also</a:t>
            </a:r>
          </a:p>
          <a:p>
            <a:r>
              <a:rPr lang="en-US" sz="1200" b="0" i="0" u="none" strike="noStrike" kern="1200" baseline="0" dirty="0">
                <a:solidFill>
                  <a:schemeClr val="tx1"/>
                </a:solidFill>
                <a:latin typeface="+mn-lt"/>
                <a:ea typeface="+mn-ea"/>
                <a:cs typeface="+mn-cs"/>
              </a:rPr>
              <a:t>cover personal welfare (including healthcare and consent to medical treatment) for people who lack capacity to make such decisions</a:t>
            </a:r>
          </a:p>
          <a:p>
            <a:r>
              <a:rPr lang="en-GB" sz="1200" b="0" i="0" u="none" strike="noStrike" kern="1200" baseline="0" dirty="0">
                <a:solidFill>
                  <a:schemeClr val="tx1"/>
                </a:solidFill>
                <a:latin typeface="+mn-lt"/>
                <a:ea typeface="+mn-ea"/>
                <a:cs typeface="+mn-cs"/>
              </a:rPr>
              <a:t>for themselves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donor can choose one person or several to make different kinds of decisions. See paragraphs 7.21–7.31 for more information about</a:t>
            </a:r>
          </a:p>
          <a:p>
            <a:r>
              <a:rPr lang="en-US" sz="1200" b="0" i="0" u="none" strike="noStrike" kern="1200" baseline="0" dirty="0">
                <a:solidFill>
                  <a:schemeClr val="tx1"/>
                </a:solidFill>
                <a:latin typeface="+mn-lt"/>
                <a:ea typeface="+mn-ea"/>
                <a:cs typeface="+mn-cs"/>
              </a:rPr>
              <a:t>personal welfare LPAs.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LPA must be registered with the Office of the Public Guardian (</a:t>
            </a:r>
            <a:r>
              <a:rPr lang="en-US" sz="1200" b="0" i="0" u="none" strike="noStrike" kern="1200" baseline="0" dirty="0" err="1">
                <a:solidFill>
                  <a:schemeClr val="tx1"/>
                </a:solidFill>
                <a:latin typeface="+mn-lt"/>
                <a:ea typeface="+mn-ea"/>
                <a:cs typeface="+mn-cs"/>
              </a:rPr>
              <a:t>OPG</a:t>
            </a:r>
            <a:r>
              <a:rPr lang="en-US" sz="1200" b="0" i="0" u="none" strike="noStrike" kern="1200" baseline="0" dirty="0">
                <a:solidFill>
                  <a:schemeClr val="tx1"/>
                </a:solidFill>
                <a:latin typeface="+mn-lt"/>
                <a:ea typeface="+mn-ea"/>
                <a:cs typeface="+mn-cs"/>
              </a:rPr>
              <a:t>) before it can be used. An unregistered LPA will not give the attorney</a:t>
            </a:r>
          </a:p>
          <a:p>
            <a:r>
              <a:rPr lang="en-US" sz="1200" b="0" i="0" u="none" strike="noStrike" kern="1200" baseline="0" dirty="0">
                <a:solidFill>
                  <a:schemeClr val="tx1"/>
                </a:solidFill>
                <a:latin typeface="+mn-lt"/>
                <a:ea typeface="+mn-ea"/>
                <a:cs typeface="+mn-cs"/>
              </a:rPr>
              <a:t>any legal powers to make a decision for the donor. The donor can register the LPA while they are still capable, or the attorney can apply</a:t>
            </a:r>
          </a:p>
          <a:p>
            <a:r>
              <a:rPr lang="en-US" sz="1200" b="0" i="0" u="none" strike="noStrike" kern="1200" baseline="0" dirty="0">
                <a:solidFill>
                  <a:schemeClr val="tx1"/>
                </a:solidFill>
                <a:latin typeface="+mn-lt"/>
                <a:ea typeface="+mn-ea"/>
                <a:cs typeface="+mn-cs"/>
              </a:rPr>
              <a:t>to register the LPA at any time.</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19</a:t>
            </a:fld>
            <a:endParaRPr lang="en-GB"/>
          </a:p>
        </p:txBody>
      </p:sp>
    </p:spTree>
    <p:extLst>
      <p:ext uri="{BB962C8B-B14F-4D97-AF65-F5344CB8AC3E}">
        <p14:creationId xmlns:p14="http://schemas.microsoft.com/office/powerpoint/2010/main" val="366625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valid and applicable advance decision to refuse treatment has the same force as a contemporaneous decision. This has been a</a:t>
            </a:r>
          </a:p>
          <a:p>
            <a:r>
              <a:rPr lang="en-US" sz="1200" b="0" i="0" u="none" strike="noStrike" kern="1200" baseline="0" dirty="0">
                <a:solidFill>
                  <a:schemeClr val="tx1"/>
                </a:solidFill>
                <a:latin typeface="+mn-lt"/>
                <a:ea typeface="+mn-ea"/>
                <a:cs typeface="+mn-cs"/>
              </a:rPr>
              <a:t>fundamental principle of the common law for many years and it is now set out in the Act. </a:t>
            </a:r>
          </a:p>
          <a:p>
            <a:r>
              <a:rPr lang="en-US" sz="1200" b="0" i="0" u="none" strike="noStrike" kern="1200" baseline="0" dirty="0">
                <a:solidFill>
                  <a:schemeClr val="tx1"/>
                </a:solidFill>
                <a:latin typeface="+mn-lt"/>
                <a:ea typeface="+mn-ea"/>
                <a:cs typeface="+mn-cs"/>
              </a:rPr>
              <a:t>A person can make an advance decision to refuse treatment. This applies if:</a:t>
            </a:r>
          </a:p>
          <a:p>
            <a:r>
              <a:rPr lang="en-US" sz="1200" b="0" i="0" u="none" strike="noStrike" kern="1200" baseline="0" dirty="0">
                <a:solidFill>
                  <a:schemeClr val="tx1"/>
                </a:solidFill>
                <a:latin typeface="+mn-lt"/>
                <a:ea typeface="+mn-ea"/>
                <a:cs typeface="+mn-cs"/>
              </a:rPr>
              <a:t>• the person is 18 or older, and</a:t>
            </a:r>
          </a:p>
          <a:p>
            <a:r>
              <a:rPr lang="en-US" sz="1200" b="0" i="0" u="none" strike="noStrike" kern="1200" baseline="0" dirty="0">
                <a:solidFill>
                  <a:schemeClr val="tx1"/>
                </a:solidFill>
                <a:latin typeface="+mn-lt"/>
                <a:ea typeface="+mn-ea"/>
                <a:cs typeface="+mn-cs"/>
              </a:rPr>
              <a:t>• they have the capacity to make an advance decision about treatment.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Healthcare professionals must follow an advance decision if it is valid and applies to the particular circumstances. If they do not, they could</a:t>
            </a:r>
          </a:p>
          <a:p>
            <a:r>
              <a:rPr lang="en-US" sz="1200" b="0" i="0" u="none" strike="noStrike" kern="1200" baseline="0" dirty="0">
                <a:solidFill>
                  <a:schemeClr val="tx1"/>
                </a:solidFill>
                <a:latin typeface="+mn-lt"/>
                <a:ea typeface="+mn-ea"/>
                <a:cs typeface="+mn-cs"/>
              </a:rPr>
              <a:t>face criminal prosecution (they could be charged for committing a crime) or civil liability (somebody could sue them).</a:t>
            </a:r>
          </a:p>
          <a:p>
            <a:r>
              <a:rPr lang="en-US" sz="1200" b="0" i="0" u="none" strike="noStrike" kern="1200" baseline="0" dirty="0">
                <a:solidFill>
                  <a:schemeClr val="tx1"/>
                </a:solidFill>
                <a:latin typeface="+mn-lt"/>
                <a:ea typeface="+mn-ea"/>
                <a:cs typeface="+mn-cs"/>
              </a:rPr>
              <a:t>Advance decisions can have serious consequences for the people who make them. They can also have an important impact on family</a:t>
            </a:r>
          </a:p>
          <a:p>
            <a:r>
              <a:rPr lang="en-US" sz="1200" b="0" i="0" u="none" strike="noStrike" kern="1200" baseline="0" dirty="0">
                <a:solidFill>
                  <a:schemeClr val="tx1"/>
                </a:solidFill>
                <a:latin typeface="+mn-lt"/>
                <a:ea typeface="+mn-ea"/>
                <a:cs typeface="+mn-cs"/>
              </a:rPr>
              <a:t>and friends, and professionals involved in their care. Before healthcare professionals can apply an advance decision, there must be proof that</a:t>
            </a:r>
          </a:p>
          <a:p>
            <a:r>
              <a:rPr lang="en-GB" sz="1200" b="0" i="0" u="none" strike="noStrike" kern="1200" baseline="0" dirty="0">
                <a:solidFill>
                  <a:schemeClr val="tx1"/>
                </a:solidFill>
                <a:latin typeface="+mn-lt"/>
                <a:ea typeface="+mn-ea"/>
                <a:cs typeface="+mn-cs"/>
              </a:rPr>
              <a:t>the decision:</a:t>
            </a:r>
          </a:p>
          <a:p>
            <a:r>
              <a:rPr lang="en-GB" sz="1200" b="0" i="0" u="none" strike="noStrike" kern="1200" baseline="0" dirty="0">
                <a:solidFill>
                  <a:schemeClr val="tx1"/>
                </a:solidFill>
                <a:latin typeface="+mn-lt"/>
                <a:ea typeface="+mn-ea"/>
                <a:cs typeface="+mn-cs"/>
              </a:rPr>
              <a:t>• exists</a:t>
            </a:r>
          </a:p>
          <a:p>
            <a:r>
              <a:rPr lang="en-GB" sz="1200" b="0" i="0" u="none" strike="noStrike" kern="1200" baseline="0" dirty="0">
                <a:solidFill>
                  <a:schemeClr val="tx1"/>
                </a:solidFill>
                <a:latin typeface="+mn-lt"/>
                <a:ea typeface="+mn-ea"/>
                <a:cs typeface="+mn-cs"/>
              </a:rPr>
              <a:t>• is valid, and</a:t>
            </a:r>
          </a:p>
          <a:p>
            <a:r>
              <a:rPr lang="en-US" sz="1200" b="0" i="0" u="none" strike="noStrike" kern="1200" baseline="0" dirty="0">
                <a:solidFill>
                  <a:schemeClr val="tx1"/>
                </a:solidFill>
                <a:latin typeface="+mn-lt"/>
                <a:ea typeface="+mn-ea"/>
                <a:cs typeface="+mn-cs"/>
              </a:rPr>
              <a:t>• is applicable in the current circumstances.</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20</a:t>
            </a:fld>
            <a:endParaRPr lang="en-GB"/>
          </a:p>
        </p:txBody>
      </p:sp>
    </p:spTree>
    <p:extLst>
      <p:ext uri="{BB962C8B-B14F-4D97-AF65-F5344CB8AC3E}">
        <p14:creationId xmlns:p14="http://schemas.microsoft.com/office/powerpoint/2010/main" val="353003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 45 of the MCA sets up a specialist court, the Court of Protection, to deal with decision-making for adults (and children in a few cases).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may lack capacity to make specific c decisions for themselves.  The new Court of Protection replaces the old court of the same name,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only dealt with decisions about the property and financial affairs of people lacking capacity to manage their own affairs. As well as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property and affairs, the new court also deals with serious decisions affecting healthcare and personal welfare matters. These were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dealt with by the High Court under its inherent jurisdiction.  The new Court of Protection is a superior court of record and is able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establish precedent (it can set examples for future cases) and build up expertise in all issues related to lack of capacity. It has the same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powers, rights, privileges and authority as the High Court.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can apply to Court of Protection: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person making the application will vary, depending on the circumstances. For example, a person wishing to challenge a finding that they lack capacity may apply to the court. Where there is a disagreement among family members, for example, a family member may wish to apply to the court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settle the disagreement. For cases about serious or major decisions concerning medical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treatment the NHS Trust or other </a:t>
            </a:r>
            <a:r>
              <a:rPr lang="en-GB" sz="1200" kern="1200" noProof="0" dirty="0">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responsible for the patient’s care will usually make the application. If social care staff are concerned about a decision that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affects the welfare of a person who lacks capacity, the relevant local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authority should make the application. For decisions about the property and affairs of someone who lacks capacity to manage their own affairs, the applicant will usually be the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 (for example, family, </a:t>
            </a:r>
            <a:r>
              <a:rPr lang="en-US" sz="1200" kern="1200" dirty="0" err="1">
                <a:solidFill>
                  <a:schemeClr val="tx1"/>
                </a:solidFill>
                <a:effectLst/>
                <a:latin typeface="+mn-lt"/>
                <a:ea typeface="+mn-ea"/>
                <a:cs typeface="+mn-cs"/>
              </a:rPr>
              <a:t>carer</a:t>
            </a:r>
            <a:r>
              <a:rPr lang="en-US" sz="1200" kern="1200" dirty="0">
                <a:solidFill>
                  <a:schemeClr val="tx1"/>
                </a:solidFill>
                <a:effectLst/>
                <a:latin typeface="+mn-lt"/>
                <a:ea typeface="+mn-ea"/>
                <a:cs typeface="+mn-cs"/>
              </a:rPr>
              <a:t>) who needs specific authority from</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court to deal with the individual’s money or property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21</a:t>
            </a:fld>
            <a:endParaRPr lang="en-GB"/>
          </a:p>
        </p:txBody>
      </p:sp>
    </p:spTree>
    <p:extLst>
      <p:ext uri="{BB962C8B-B14F-4D97-AF65-F5344CB8AC3E}">
        <p14:creationId xmlns:p14="http://schemas.microsoft.com/office/powerpoint/2010/main" val="261166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MCA was introduced as “common law” lacked consistency. </a:t>
            </a:r>
          </a:p>
          <a:p>
            <a:r>
              <a:rPr lang="en-US" sz="1200" b="0" i="0" u="none" strike="noStrike" kern="1200" baseline="0" dirty="0">
                <a:solidFill>
                  <a:schemeClr val="tx1"/>
                </a:solidFill>
                <a:latin typeface="+mn-lt"/>
                <a:ea typeface="+mn-ea"/>
                <a:cs typeface="+mn-cs"/>
              </a:rPr>
              <a:t>The legal framework provided by the Mental Capacity Act 2005 is supported by a Code of Practice (the Code).</a:t>
            </a:r>
          </a:p>
          <a:p>
            <a:r>
              <a:rPr lang="en-US" sz="1200" b="0" i="0" u="none" strike="noStrike" kern="1200" baseline="0" dirty="0">
                <a:solidFill>
                  <a:schemeClr val="tx1"/>
                </a:solidFill>
                <a:latin typeface="+mn-lt"/>
                <a:ea typeface="+mn-ea"/>
                <a:cs typeface="+mn-cs"/>
              </a:rPr>
              <a:t>The Act covers a wide range of decisions made, or actions taken, on behalf of people who may lack capacity to make specific decisions</a:t>
            </a:r>
          </a:p>
          <a:p>
            <a:r>
              <a:rPr lang="en-US" sz="1200" b="0" i="0" u="none" strike="noStrike" kern="1200" baseline="0" dirty="0">
                <a:solidFill>
                  <a:schemeClr val="tx1"/>
                </a:solidFill>
                <a:latin typeface="+mn-lt"/>
                <a:ea typeface="+mn-ea"/>
                <a:cs typeface="+mn-cs"/>
              </a:rPr>
              <a:t>for themselves. These can be decisions about day-to-day matters – like what to wear, or what to buy when doing the weekly shopping</a:t>
            </a:r>
          </a:p>
          <a:p>
            <a:r>
              <a:rPr lang="en-US" sz="1200" b="0" i="0" u="none" strike="noStrike" kern="1200" baseline="0" dirty="0">
                <a:solidFill>
                  <a:schemeClr val="tx1"/>
                </a:solidFill>
                <a:latin typeface="+mn-lt"/>
                <a:ea typeface="+mn-ea"/>
                <a:cs typeface="+mn-cs"/>
              </a:rPr>
              <a:t>– or decisions about major life-changing events, such as whether the person should move into a care home or undergo a major surgical</a:t>
            </a:r>
          </a:p>
          <a:p>
            <a:r>
              <a:rPr lang="en-GB" sz="1200" b="0" i="0" u="none" strike="noStrike" kern="1200" baseline="0" dirty="0">
                <a:solidFill>
                  <a:schemeClr val="tx1"/>
                </a:solidFill>
                <a:latin typeface="+mn-lt"/>
                <a:ea typeface="+mn-ea"/>
                <a:cs typeface="+mn-cs"/>
              </a:rPr>
              <a:t>operation.</a:t>
            </a:r>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4</a:t>
            </a:fld>
            <a:endParaRPr lang="en-GB" dirty="0"/>
          </a:p>
        </p:txBody>
      </p:sp>
    </p:spTree>
    <p:extLst>
      <p:ext uri="{BB962C8B-B14F-4D97-AF65-F5344CB8AC3E}">
        <p14:creationId xmlns:p14="http://schemas.microsoft.com/office/powerpoint/2010/main" val="1297077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person who makes a will is known as the ’testator’ (or testatrix if a woman). A subsequent addition or amendment to the original will is known as a codicil.</a:t>
            </a:r>
          </a:p>
          <a:p>
            <a:r>
              <a:rPr lang="en-US" sz="1200" b="0" i="0" u="none" strike="noStrike" kern="1200" baseline="0" dirty="0">
                <a:solidFill>
                  <a:schemeClr val="tx1"/>
                </a:solidFill>
                <a:latin typeface="+mn-lt"/>
                <a:ea typeface="+mn-ea"/>
                <a:cs typeface="+mn-cs"/>
              </a:rPr>
              <a:t>The capacity, or understanding, required by the testator to make a will is known </a:t>
            </a:r>
            <a:r>
              <a:rPr lang="en-GB" sz="1200" b="0" i="0" u="none" strike="noStrike" kern="1200" baseline="0" dirty="0">
                <a:solidFill>
                  <a:schemeClr val="tx1"/>
                </a:solidFill>
                <a:latin typeface="+mn-lt"/>
                <a:ea typeface="+mn-ea"/>
                <a:cs typeface="+mn-cs"/>
              </a:rPr>
              <a:t>as testamentary capacity. Mental </a:t>
            </a:r>
            <a:r>
              <a:rPr lang="en-US" sz="1200" b="0" i="0" u="none" strike="noStrike" kern="1200" baseline="0" dirty="0">
                <a:solidFill>
                  <a:schemeClr val="tx1"/>
                </a:solidFill>
                <a:latin typeface="+mn-lt"/>
                <a:ea typeface="+mn-ea"/>
                <a:cs typeface="+mn-cs"/>
              </a:rPr>
              <a:t>capacity is decision-specific1 and the</a:t>
            </a:r>
          </a:p>
          <a:p>
            <a:r>
              <a:rPr lang="en-US" sz="1200" b="0" i="0" u="none" strike="noStrike" kern="1200" baseline="0" dirty="0">
                <a:solidFill>
                  <a:schemeClr val="tx1"/>
                </a:solidFill>
                <a:latin typeface="+mn-lt"/>
                <a:ea typeface="+mn-ea"/>
                <a:cs typeface="+mn-cs"/>
              </a:rPr>
              <a:t>test of testamentary capacity is set out in the case of Banks v </a:t>
            </a:r>
            <a:r>
              <a:rPr lang="en-US" sz="1200" b="0" i="0" u="none" strike="noStrike" kern="1200" baseline="0" dirty="0" err="1">
                <a:solidFill>
                  <a:schemeClr val="tx1"/>
                </a:solidFill>
                <a:latin typeface="+mn-lt"/>
                <a:ea typeface="+mn-ea"/>
                <a:cs typeface="+mn-cs"/>
              </a:rPr>
              <a:t>Goodfellow</a:t>
            </a:r>
            <a:r>
              <a:rPr lang="en-US" sz="1200" b="0" i="0" u="none" strike="noStrike" kern="1200" baseline="0" dirty="0">
                <a:solidFill>
                  <a:schemeClr val="tx1"/>
                </a:solidFill>
                <a:latin typeface="+mn-lt"/>
                <a:ea typeface="+mn-ea"/>
                <a:cs typeface="+mn-cs"/>
              </a:rPr>
              <a:t>. This case concerned a schizophrenic who passed his sizeable property estate to</a:t>
            </a:r>
          </a:p>
          <a:p>
            <a:r>
              <a:rPr lang="en-US" sz="1200" b="0" i="0" u="none" strike="noStrike" kern="1200" baseline="0" dirty="0">
                <a:solidFill>
                  <a:schemeClr val="tx1"/>
                </a:solidFill>
                <a:latin typeface="+mn-lt"/>
                <a:ea typeface="+mn-ea"/>
                <a:cs typeface="+mn-cs"/>
              </a:rPr>
              <a:t>his teenage niece. The court held that the validity of the will was unaffected by partial unsoundness of mind; so long as the testator understood what he was</a:t>
            </a:r>
          </a:p>
          <a:p>
            <a:r>
              <a:rPr lang="en-US" sz="1200" b="0" i="0" u="none" strike="noStrike" kern="1200" baseline="0" dirty="0">
                <a:solidFill>
                  <a:schemeClr val="tx1"/>
                </a:solidFill>
                <a:latin typeface="+mn-lt"/>
                <a:ea typeface="+mn-ea"/>
                <a:cs typeface="+mn-cs"/>
              </a:rPr>
              <a:t>doing with his property and affairs at the time the will was drafted and executed, then it was valid. The Lord Chief Justice </a:t>
            </a:r>
            <a:r>
              <a:rPr lang="en-GB" sz="1200" b="0" i="0" u="none" strike="noStrike" kern="1200" baseline="0" dirty="0">
                <a:solidFill>
                  <a:schemeClr val="tx1"/>
                </a:solidFill>
                <a:latin typeface="+mn-lt"/>
                <a:ea typeface="+mn-ea"/>
                <a:cs typeface="+mn-cs"/>
              </a:rPr>
              <a:t>Said: </a:t>
            </a:r>
            <a:r>
              <a:rPr lang="en-US" sz="1200" b="0" i="0" u="none" strike="noStrike" kern="1200" baseline="0" dirty="0">
                <a:solidFill>
                  <a:schemeClr val="tx1"/>
                </a:solidFill>
                <a:latin typeface="+mn-lt"/>
                <a:ea typeface="+mn-ea"/>
                <a:cs typeface="+mn-cs"/>
              </a:rPr>
              <a:t>“It is essential...that a testator shall understand the nature of the act and its effects; shall understand the extent of the property of which he is disposing; shall be able to comprehend and appreciate the claims to which he ought to give effect; and, with a view to the latter object, that no disorder of the mind shall poison his affections, pervert his sense of right, or prevent the exercise of his </a:t>
            </a:r>
            <a:r>
              <a:rPr lang="en-GB" sz="1200" b="0" i="0" u="none" strike="noStrike" kern="1200" baseline="0" dirty="0">
                <a:solidFill>
                  <a:schemeClr val="tx1"/>
                </a:solidFill>
                <a:latin typeface="+mn-lt"/>
                <a:ea typeface="+mn-ea"/>
                <a:cs typeface="+mn-cs"/>
              </a:rPr>
              <a:t>natural faculties – that no insane delusion </a:t>
            </a:r>
            <a:r>
              <a:rPr lang="en-US" sz="1200" b="0" i="0" u="none" strike="noStrike" kern="1200" baseline="0" dirty="0">
                <a:solidFill>
                  <a:schemeClr val="tx1"/>
                </a:solidFill>
                <a:latin typeface="+mn-lt"/>
                <a:ea typeface="+mn-ea"/>
                <a:cs typeface="+mn-cs"/>
              </a:rPr>
              <a:t>shall influence his will in disposing of his property and bring about a disposal of it which, if the mind had been sound, would </a:t>
            </a:r>
            <a:r>
              <a:rPr lang="en-GB" sz="1200" b="0" i="0" u="none" strike="noStrike" kern="1200" baseline="0" dirty="0">
                <a:solidFill>
                  <a:schemeClr val="tx1"/>
                </a:solidFill>
                <a:latin typeface="+mn-lt"/>
                <a:ea typeface="+mn-ea"/>
                <a:cs typeface="+mn-cs"/>
              </a:rPr>
              <a:t>not have been made.” </a:t>
            </a:r>
            <a:r>
              <a:rPr lang="en-US" sz="1200" b="0" i="0" u="none" strike="noStrike" kern="1200" baseline="0" dirty="0">
                <a:solidFill>
                  <a:schemeClr val="tx1"/>
                </a:solidFill>
                <a:latin typeface="+mn-lt"/>
                <a:ea typeface="+mn-ea"/>
                <a:cs typeface="+mn-cs"/>
              </a:rPr>
              <a:t>Therefore, in order to have testamentary capacity the testator must be capable of</a:t>
            </a:r>
          </a:p>
          <a:p>
            <a:r>
              <a:rPr lang="en-GB" sz="1200" b="0" i="0" u="none" strike="noStrike" kern="1200" baseline="0" dirty="0">
                <a:solidFill>
                  <a:schemeClr val="tx1"/>
                </a:solidFill>
                <a:latin typeface="+mn-lt"/>
                <a:ea typeface="+mn-ea"/>
                <a:cs typeface="+mn-cs"/>
              </a:rPr>
              <a:t>understanding:</a:t>
            </a:r>
          </a:p>
          <a:p>
            <a:r>
              <a:rPr lang="en-US" sz="1200" b="0" i="0" u="none" strike="noStrike" kern="1200" baseline="0" dirty="0">
                <a:solidFill>
                  <a:schemeClr val="tx1"/>
                </a:solidFill>
                <a:latin typeface="+mn-lt"/>
                <a:ea typeface="+mn-ea"/>
                <a:cs typeface="+mn-cs"/>
              </a:rPr>
              <a:t>• the nature and effect of making a will</a:t>
            </a:r>
          </a:p>
          <a:p>
            <a:r>
              <a:rPr lang="en-US" sz="1200" b="0" i="0" u="none" strike="noStrike" kern="1200" baseline="0" dirty="0">
                <a:solidFill>
                  <a:schemeClr val="tx1"/>
                </a:solidFill>
                <a:latin typeface="+mn-lt"/>
                <a:ea typeface="+mn-ea"/>
                <a:cs typeface="+mn-cs"/>
              </a:rPr>
              <a:t>• the extent of his or her estate</a:t>
            </a:r>
          </a:p>
          <a:p>
            <a:r>
              <a:rPr lang="en-US" sz="1200" b="0" i="0" u="none" strike="noStrike" kern="1200" baseline="0" dirty="0">
                <a:solidFill>
                  <a:schemeClr val="tx1"/>
                </a:solidFill>
                <a:latin typeface="+mn-lt"/>
                <a:ea typeface="+mn-ea"/>
                <a:cs typeface="+mn-cs"/>
              </a:rPr>
              <a:t>• the claims of those who might expect</a:t>
            </a:r>
          </a:p>
          <a:p>
            <a:r>
              <a:rPr lang="en-US" sz="1200" b="0" i="0" u="none" strike="noStrike" kern="1200" baseline="0" dirty="0">
                <a:solidFill>
                  <a:schemeClr val="tx1"/>
                </a:solidFill>
                <a:latin typeface="+mn-lt"/>
                <a:ea typeface="+mn-ea"/>
                <a:cs typeface="+mn-cs"/>
              </a:rPr>
              <a:t>to benefit from the will.</a:t>
            </a:r>
          </a:p>
          <a:p>
            <a:r>
              <a:rPr lang="en-GB" sz="1200" b="0" i="0"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 The testator should not have a mental illness that influences him or her to make bequests that he or she would </a:t>
            </a:r>
            <a:r>
              <a:rPr lang="en-GB" sz="1200" b="0" i="0" u="none" strike="noStrike" kern="1200" baseline="0" dirty="0">
                <a:solidFill>
                  <a:schemeClr val="tx1"/>
                </a:solidFill>
                <a:latin typeface="+mn-lt"/>
                <a:ea typeface="+mn-ea"/>
                <a:cs typeface="+mn-cs"/>
              </a:rPr>
              <a:t>not otherwise have made.</a:t>
            </a:r>
          </a:p>
          <a:p>
            <a:r>
              <a:rPr lang="en-US" sz="1200" b="0" i="0" u="none" strike="noStrike" kern="1200" baseline="0" dirty="0">
                <a:solidFill>
                  <a:schemeClr val="tx1"/>
                </a:solidFill>
                <a:latin typeface="+mn-lt"/>
                <a:ea typeface="+mn-ea"/>
                <a:cs typeface="+mn-cs"/>
              </a:rPr>
              <a:t>Solicitors will usually follow a golden rule, namely that the making of a will by an elderly person, or one who has suffered a serious illness, ought to be witnessed</a:t>
            </a:r>
          </a:p>
          <a:p>
            <a:r>
              <a:rPr lang="en-US" sz="1200" b="0" i="0" u="none" strike="noStrike" kern="1200" baseline="0" dirty="0">
                <a:solidFill>
                  <a:schemeClr val="tx1"/>
                </a:solidFill>
                <a:latin typeface="+mn-lt"/>
                <a:ea typeface="+mn-ea"/>
                <a:cs typeface="+mn-cs"/>
              </a:rPr>
              <a:t>or approved by a medical practitioner who “satisfies himself of the capacity and understanding of the testator, and records and preserves his examination</a:t>
            </a:r>
          </a:p>
          <a:p>
            <a:r>
              <a:rPr lang="en-GB" sz="1200" b="0" i="0" u="none" strike="noStrike" kern="1200" baseline="0" dirty="0">
                <a:solidFill>
                  <a:schemeClr val="tx1"/>
                </a:solidFill>
                <a:latin typeface="+mn-lt"/>
                <a:ea typeface="+mn-ea"/>
                <a:cs typeface="+mn-cs"/>
              </a:rPr>
              <a:t>and finding”.</a:t>
            </a:r>
          </a:p>
          <a:p>
            <a:r>
              <a:rPr lang="en-GB" sz="1200" b="0" i="0" u="none" strike="noStrike" kern="1200" baseline="0" dirty="0" err="1">
                <a:solidFill>
                  <a:schemeClr val="tx1"/>
                </a:solidFill>
                <a:latin typeface="+mn-lt"/>
                <a:ea typeface="+mn-ea"/>
                <a:cs typeface="+mn-cs"/>
              </a:rPr>
              <a:t>MDU</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Medicolegal</a:t>
            </a:r>
            <a:r>
              <a:rPr lang="en-GB" sz="1200" b="0" i="0" u="none" strike="noStrike" kern="1200" baseline="0" dirty="0">
                <a:solidFill>
                  <a:schemeClr val="tx1"/>
                </a:solidFill>
                <a:latin typeface="+mn-lt"/>
                <a:ea typeface="+mn-ea"/>
                <a:cs typeface="+mn-cs"/>
              </a:rPr>
              <a:t> guide to Testamentary capacity</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22</a:t>
            </a:fld>
            <a:endParaRPr lang="en-GB"/>
          </a:p>
        </p:txBody>
      </p:sp>
    </p:spTree>
    <p:extLst>
      <p:ext uri="{BB962C8B-B14F-4D97-AF65-F5344CB8AC3E}">
        <p14:creationId xmlns:p14="http://schemas.microsoft.com/office/powerpoint/2010/main" val="3315051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23</a:t>
            </a:fld>
            <a:endParaRPr lang="en-GB"/>
          </a:p>
        </p:txBody>
      </p:sp>
    </p:spTree>
    <p:extLst>
      <p:ext uri="{BB962C8B-B14F-4D97-AF65-F5344CB8AC3E}">
        <p14:creationId xmlns:p14="http://schemas.microsoft.com/office/powerpoint/2010/main" val="3323636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ethical dilemmas arise on a daily basis for all those providing care for people with dementia. Such dilemmas may arise in mundane situations, but they are problematic and stressful, and those providing care often feel isolated and unsupported in responding to them. Yet the way in which they are handled may have a significant effect on the quality of life of both the person with dementia and others surrounding them. Moreover, the problems arising in dementia are complex: there is rarely one over-arching value or consideration that can be used to solve them, and hence</a:t>
            </a:r>
          </a:p>
          <a:p>
            <a:r>
              <a:rPr lang="en-GB" sz="1200" kern="1200" dirty="0">
                <a:solidFill>
                  <a:schemeClr val="tx1"/>
                </a:solidFill>
                <a:effectLst/>
                <a:latin typeface="+mn-lt"/>
                <a:ea typeface="+mn-ea"/>
                <a:cs typeface="+mn-cs"/>
              </a:rPr>
              <a:t>judgment has to be applied in the light of every particular case. There are clearly good ethical reasons, based on concern for people’s autonomy and well-being,</a:t>
            </a:r>
          </a:p>
          <a:p>
            <a:r>
              <a:rPr lang="en-GB" sz="1200" kern="1200" dirty="0">
                <a:solidFill>
                  <a:schemeClr val="tx1"/>
                </a:solidFill>
                <a:effectLst/>
                <a:latin typeface="+mn-lt"/>
                <a:ea typeface="+mn-ea"/>
                <a:cs typeface="+mn-cs"/>
              </a:rPr>
              <a:t>for ensuring that strong safeguards are in place to protect people who lack capacity from being harmed by research. However, at the same time there is a risk that, if the procedural bar is set too high, people with dementia will be excluded altogether from research. This, in turn, would be discriminatory: it would prevent people with dementia from acting altruistically when they have autonomously expressed a wish to do so, and would reduce the chance of better treatment and care both now and in the future. </a:t>
            </a:r>
          </a:p>
          <a:p>
            <a:r>
              <a:rPr lang="en-GB" sz="1200" kern="1200" dirty="0" err="1">
                <a:solidFill>
                  <a:schemeClr val="tx1"/>
                </a:solidFill>
                <a:effectLst/>
                <a:latin typeface="+mn-lt"/>
                <a:ea typeface="+mn-ea"/>
                <a:cs typeface="+mn-cs"/>
              </a:rPr>
              <a:t>Dementia:ethical</a:t>
            </a:r>
            <a:r>
              <a:rPr lang="en-GB" sz="1200" kern="1200" dirty="0">
                <a:solidFill>
                  <a:schemeClr val="tx1"/>
                </a:solidFill>
                <a:effectLst/>
                <a:latin typeface="+mn-lt"/>
                <a:ea typeface="+mn-ea"/>
                <a:cs typeface="+mn-cs"/>
              </a:rPr>
              <a:t> issues- Nuffield Council on Bioethics</a:t>
            </a: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24</a:t>
            </a:fld>
            <a:endParaRPr lang="en-GB"/>
          </a:p>
        </p:txBody>
      </p:sp>
    </p:spTree>
    <p:extLst>
      <p:ext uri="{BB962C8B-B14F-4D97-AF65-F5344CB8AC3E}">
        <p14:creationId xmlns:p14="http://schemas.microsoft.com/office/powerpoint/2010/main" val="113493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Bournewood</a:t>
            </a:r>
            <a:r>
              <a:rPr lang="en-US" sz="1200" b="0" i="0" u="none" strike="noStrike" kern="1200" baseline="0" dirty="0">
                <a:solidFill>
                  <a:schemeClr val="tx1"/>
                </a:solidFill>
                <a:latin typeface="+mn-lt"/>
                <a:ea typeface="+mn-ea"/>
                <a:cs typeface="+mn-cs"/>
              </a:rPr>
              <a:t>” case involved a man with autism, lacking the capacity to consent or object to medical treatment, who was admitted informally and treated under the common law doctrine of necessity. The professional team disagreed with </a:t>
            </a:r>
            <a:r>
              <a:rPr lang="en-US" sz="1200" b="0" i="0" u="none" strike="noStrike" kern="1200" baseline="0" dirty="0" err="1">
                <a:solidFill>
                  <a:schemeClr val="tx1"/>
                </a:solidFill>
                <a:latin typeface="+mn-lt"/>
                <a:ea typeface="+mn-ea"/>
                <a:cs typeface="+mn-cs"/>
              </a:rPr>
              <a:t>HL’s</a:t>
            </a:r>
            <a:r>
              <a:rPr lang="en-US" sz="1200" b="0" i="0" u="none" strike="noStrike" kern="1200" baseline="0" dirty="0">
                <a:solidFill>
                  <a:schemeClr val="tx1"/>
                </a:solidFill>
                <a:latin typeface="+mn-lt"/>
                <a:ea typeface="+mn-ea"/>
                <a:cs typeface="+mn-cs"/>
              </a:rPr>
              <a:t> paid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wishes to visit and to discharge HL home, and these carers (with whom he had been resident for 3 years) commenced legal action to secure his discharge from hospital. Actions in the High Court, Court of Appeal, and the House of Lords followed, with the European Court of Human Rights ultimately finding that in the absence of the use of the Mental Health Act, </a:t>
            </a:r>
            <a:r>
              <a:rPr lang="en-US" sz="1200" b="0" i="0" u="none" strike="noStrike" kern="1200" baseline="0" dirty="0" err="1">
                <a:solidFill>
                  <a:schemeClr val="tx1"/>
                </a:solidFill>
                <a:latin typeface="+mn-lt"/>
                <a:ea typeface="+mn-ea"/>
                <a:cs typeface="+mn-cs"/>
              </a:rPr>
              <a:t>HL’s</a:t>
            </a:r>
            <a:r>
              <a:rPr lang="en-US" sz="1200" b="0" i="0" u="none" strike="noStrike" kern="1200" baseline="0" dirty="0">
                <a:solidFill>
                  <a:schemeClr val="tx1"/>
                </a:solidFill>
                <a:latin typeface="+mn-lt"/>
                <a:ea typeface="+mn-ea"/>
                <a:cs typeface="+mn-cs"/>
              </a:rPr>
              <a:t> right to liberty and security had been violated. </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European Court was particularly concerned that professionals were exercising “complete and effective control” over </a:t>
            </a:r>
            <a:r>
              <a:rPr lang="en-US" sz="1200" b="0" i="0" u="none" strike="noStrike" kern="1200" baseline="0" dirty="0" err="1">
                <a:solidFill>
                  <a:schemeClr val="tx1"/>
                </a:solidFill>
                <a:latin typeface="+mn-lt"/>
                <a:ea typeface="+mn-ea"/>
                <a:cs typeface="+mn-cs"/>
              </a:rPr>
              <a:t>HL’s</a:t>
            </a:r>
            <a:r>
              <a:rPr lang="en-US" sz="1200" b="0" i="0" u="none" strike="noStrike" kern="1200" baseline="0" dirty="0">
                <a:solidFill>
                  <a:schemeClr val="tx1"/>
                </a:solidFill>
                <a:latin typeface="+mn-lt"/>
                <a:ea typeface="+mn-ea"/>
                <a:cs typeface="+mn-cs"/>
              </a:rPr>
              <a:t> care and movements; “over his assessment, treatment, contacts and notably, movement and residence”, with little influence of the paid carers over these issues. Unlike detention under the mental health act, there were no procedural rules by which people were admitted or detained, no safeguards to prevent unnecessary restrictions of liberty, and no speedy process by which a person might have their deprivation of liberty reviewed with the power to discharge them if appropriate. </a:t>
            </a:r>
          </a:p>
          <a:p>
            <a:r>
              <a:rPr lang="en-US" sz="1200" b="0" i="0" u="none" strike="noStrike" kern="1200" baseline="0" dirty="0">
                <a:solidFill>
                  <a:schemeClr val="tx1"/>
                </a:solidFill>
                <a:latin typeface="+mn-lt"/>
                <a:ea typeface="+mn-ea"/>
                <a:cs typeface="+mn-cs"/>
              </a:rPr>
              <a:t>The European Court did not consider that HL should have been detained under the mental health act, and </a:t>
            </a:r>
            <a:r>
              <a:rPr lang="en-GB" sz="1200" b="0" i="0" u="none" strike="noStrike" kern="1200" baseline="0" noProof="0" dirty="0">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the governments concern to avoid the “full, formal and inflexible impact of the Mental Health Act. The ruling does not necessarily apply to all patients who staff might prevent from leaving unescorted for their own safety. The relationship between appropriate restriction and the complete deprivation of liberty is one of degree or intensity of the restriction. Involving appropriate others as patient representatives in formulating a care plan would ensure that professionals were not exerting complete control. </a:t>
            </a:r>
            <a:endParaRPr lang="en-GB"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RCPsych</a:t>
            </a:r>
            <a:r>
              <a:rPr lang="en-US" sz="1200" b="0" i="0" u="none" strike="noStrike" kern="1200" baseline="0" dirty="0">
                <a:solidFill>
                  <a:schemeClr val="tx1"/>
                </a:solidFill>
                <a:latin typeface="+mn-lt"/>
                <a:ea typeface="+mn-ea"/>
                <a:cs typeface="+mn-cs"/>
              </a:rPr>
              <a:t>: Guidance for old age psychiatrists on appropriate restriction of liberty of inpatients outside of the mental health act following the European Court’s decision on HL v UK (the “</a:t>
            </a:r>
            <a:r>
              <a:rPr lang="en-US" sz="1200" b="0" i="0" u="none" strike="noStrike" kern="1200" baseline="0" dirty="0" err="1">
                <a:solidFill>
                  <a:schemeClr val="tx1"/>
                </a:solidFill>
                <a:latin typeface="+mn-lt"/>
                <a:ea typeface="+mn-ea"/>
                <a:cs typeface="+mn-cs"/>
              </a:rPr>
              <a:t>Bournewood</a:t>
            </a:r>
            <a:r>
              <a:rPr lang="en-US" sz="1200" b="0" i="0" u="none" strike="noStrike" kern="1200" baseline="0" dirty="0">
                <a:solidFill>
                  <a:schemeClr val="tx1"/>
                </a:solidFill>
                <a:latin typeface="+mn-lt"/>
                <a:ea typeface="+mn-ea"/>
                <a:cs typeface="+mn-cs"/>
              </a:rPr>
              <a:t>” case). </a:t>
            </a:r>
            <a:endParaRPr lang="en-GB" b="0" dirty="0"/>
          </a:p>
        </p:txBody>
      </p:sp>
      <p:sp>
        <p:nvSpPr>
          <p:cNvPr id="4" name="Slide Number Placeholder 3"/>
          <p:cNvSpPr>
            <a:spLocks noGrp="1"/>
          </p:cNvSpPr>
          <p:nvPr>
            <p:ph type="sldNum" sz="quarter" idx="10"/>
          </p:nvPr>
        </p:nvSpPr>
        <p:spPr/>
        <p:txBody>
          <a:bodyPr/>
          <a:lstStyle/>
          <a:p>
            <a:fld id="{04A320D8-28FA-E640-998A-8508E29BA384}" type="slidenum">
              <a:rPr lang="en-GB" smtClean="0"/>
              <a:t>26</a:t>
            </a:fld>
            <a:endParaRPr lang="en-GB"/>
          </a:p>
        </p:txBody>
      </p:sp>
    </p:spTree>
    <p:extLst>
      <p:ext uri="{BB962C8B-B14F-4D97-AF65-F5344CB8AC3E}">
        <p14:creationId xmlns:p14="http://schemas.microsoft.com/office/powerpoint/2010/main" val="2336184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deprivation of liberty safeguards were introduced to provide a legal framework around the deprivation of liberty. Specifically, they were introduced</a:t>
            </a:r>
          </a:p>
          <a:p>
            <a:r>
              <a:rPr lang="en-US" sz="1200" b="0" i="0" u="none" strike="noStrike" kern="1200" baseline="0" dirty="0">
                <a:solidFill>
                  <a:schemeClr val="tx1"/>
                </a:solidFill>
                <a:latin typeface="+mn-lt"/>
                <a:ea typeface="+mn-ea"/>
                <a:cs typeface="+mn-cs"/>
              </a:rPr>
              <a:t>to prevent breaches of the European Convention on Human Rights (ECHR) such as the one identified by the judgment of the European Court of Human</a:t>
            </a:r>
          </a:p>
          <a:p>
            <a:r>
              <a:rPr lang="en-US" sz="1200" b="0" i="0" u="none" strike="noStrike" kern="1200" baseline="0" dirty="0">
                <a:solidFill>
                  <a:schemeClr val="tx1"/>
                </a:solidFill>
                <a:latin typeface="+mn-lt"/>
                <a:ea typeface="+mn-ea"/>
                <a:cs typeface="+mn-cs"/>
              </a:rPr>
              <a:t>Rights (</a:t>
            </a:r>
            <a:r>
              <a:rPr lang="en-US" sz="1200" b="0" i="0" u="none" strike="noStrike" kern="1200" baseline="0" dirty="0" err="1">
                <a:solidFill>
                  <a:schemeClr val="tx1"/>
                </a:solidFill>
                <a:latin typeface="+mn-lt"/>
                <a:ea typeface="+mn-ea"/>
                <a:cs typeface="+mn-cs"/>
              </a:rPr>
              <a:t>ECtHR</a:t>
            </a:r>
            <a:r>
              <a:rPr lang="en-US" sz="1200" b="0" i="0" u="none" strike="noStrike" kern="1200" baseline="0" dirty="0">
                <a:solidFill>
                  <a:schemeClr val="tx1"/>
                </a:solidFill>
                <a:latin typeface="+mn-lt"/>
                <a:ea typeface="+mn-ea"/>
                <a:cs typeface="+mn-cs"/>
              </a:rPr>
              <a:t>) in the case of </a:t>
            </a:r>
            <a:r>
              <a:rPr lang="en-US" sz="1200" b="0" i="1" u="none" strike="noStrike" kern="1200" baseline="0" dirty="0">
                <a:solidFill>
                  <a:schemeClr val="tx1"/>
                </a:solidFill>
                <a:latin typeface="+mn-lt"/>
                <a:ea typeface="+mn-ea"/>
                <a:cs typeface="+mn-cs"/>
              </a:rPr>
              <a:t>HL v the United Kingdom</a:t>
            </a:r>
            <a:r>
              <a:rPr lang="en-US" sz="1200" b="0" i="0" u="none" strike="noStrike" kern="1200" baseline="0" dirty="0">
                <a:solidFill>
                  <a:schemeClr val="tx1"/>
                </a:solidFill>
                <a:latin typeface="+mn-lt"/>
                <a:ea typeface="+mn-ea"/>
                <a:cs typeface="+mn-cs"/>
              </a:rPr>
              <a:t>3 (commonly referred to as the ‘</a:t>
            </a:r>
            <a:r>
              <a:rPr lang="en-US" sz="1200" b="0" i="0" u="none" strike="noStrike" kern="1200" baseline="0" dirty="0" err="1">
                <a:solidFill>
                  <a:schemeClr val="tx1"/>
                </a:solidFill>
                <a:latin typeface="+mn-lt"/>
                <a:ea typeface="+mn-ea"/>
                <a:cs typeface="+mn-cs"/>
              </a:rPr>
              <a:t>Bournewood</a:t>
            </a:r>
            <a:r>
              <a:rPr lang="en-US" sz="1200" b="0" i="0" u="none" strike="noStrike" kern="1200" baseline="0" dirty="0">
                <a:solidFill>
                  <a:schemeClr val="tx1"/>
                </a:solidFill>
                <a:latin typeface="+mn-lt"/>
                <a:ea typeface="+mn-ea"/>
                <a:cs typeface="+mn-cs"/>
              </a:rPr>
              <a:t>’ judgment). The case concerned an autistic man</a:t>
            </a:r>
          </a:p>
          <a:p>
            <a:r>
              <a:rPr lang="en-US" sz="1200" b="0" i="0" u="none" strike="noStrike" kern="1200" baseline="0" dirty="0">
                <a:solidFill>
                  <a:schemeClr val="tx1"/>
                </a:solidFill>
                <a:latin typeface="+mn-lt"/>
                <a:ea typeface="+mn-ea"/>
                <a:cs typeface="+mn-cs"/>
              </a:rPr>
              <a:t>(HL) with a learning disability, who lacked the capacity to decide whether he should be admitted to hospital for specific treatment. He was admitted on</a:t>
            </a:r>
          </a:p>
          <a:p>
            <a:r>
              <a:rPr lang="en-US" sz="1200" b="0" i="0" u="none" strike="noStrike" kern="1200" baseline="0" dirty="0">
                <a:solidFill>
                  <a:schemeClr val="tx1"/>
                </a:solidFill>
                <a:latin typeface="+mn-lt"/>
                <a:ea typeface="+mn-ea"/>
                <a:cs typeface="+mn-cs"/>
              </a:rPr>
              <a:t>an informal basis under common law in his best interests, but this decision was challenged by </a:t>
            </a:r>
            <a:r>
              <a:rPr lang="en-US" sz="1200" b="0" i="0" u="none" strike="noStrike" kern="1200" baseline="0" dirty="0" err="1">
                <a:solidFill>
                  <a:schemeClr val="tx1"/>
                </a:solidFill>
                <a:latin typeface="+mn-lt"/>
                <a:ea typeface="+mn-ea"/>
                <a:cs typeface="+mn-cs"/>
              </a:rPr>
              <a:t>HL’s</a:t>
            </a:r>
            <a:r>
              <a:rPr lang="en-US" sz="1200" b="0" i="0" u="none" strike="noStrike" kern="1200" baseline="0" dirty="0">
                <a:solidFill>
                  <a:schemeClr val="tx1"/>
                </a:solidFill>
                <a:latin typeface="+mn-lt"/>
                <a:ea typeface="+mn-ea"/>
                <a:cs typeface="+mn-cs"/>
              </a:rPr>
              <a:t> carers. In its judgment, the </a:t>
            </a:r>
            <a:r>
              <a:rPr lang="en-US" sz="1200" b="0" i="0" u="none" strike="noStrike" kern="1200" baseline="0" dirty="0" err="1">
                <a:solidFill>
                  <a:schemeClr val="tx1"/>
                </a:solidFill>
                <a:latin typeface="+mn-lt"/>
                <a:ea typeface="+mn-ea"/>
                <a:cs typeface="+mn-cs"/>
              </a:rPr>
              <a:t>ECtHR</a:t>
            </a:r>
            <a:r>
              <a:rPr lang="en-US" sz="1200" b="0" i="0" u="none" strike="noStrike" kern="1200" baseline="0" dirty="0">
                <a:solidFill>
                  <a:schemeClr val="tx1"/>
                </a:solidFill>
                <a:latin typeface="+mn-lt"/>
                <a:ea typeface="+mn-ea"/>
                <a:cs typeface="+mn-cs"/>
              </a:rPr>
              <a:t> held that this</a:t>
            </a:r>
          </a:p>
          <a:p>
            <a:r>
              <a:rPr lang="en-US" sz="1200" b="0" i="0" u="none" strike="noStrike" kern="1200" baseline="0" dirty="0">
                <a:solidFill>
                  <a:schemeClr val="tx1"/>
                </a:solidFill>
                <a:latin typeface="+mn-lt"/>
                <a:ea typeface="+mn-ea"/>
                <a:cs typeface="+mn-cs"/>
              </a:rPr>
              <a:t>admission constituted a deprivation of </a:t>
            </a:r>
            <a:r>
              <a:rPr lang="en-US" sz="1200" b="0" i="0" u="none" strike="noStrike" kern="1200" baseline="0" dirty="0" err="1">
                <a:solidFill>
                  <a:schemeClr val="tx1"/>
                </a:solidFill>
                <a:latin typeface="+mn-lt"/>
                <a:ea typeface="+mn-ea"/>
                <a:cs typeface="+mn-cs"/>
              </a:rPr>
              <a:t>HL’s</a:t>
            </a:r>
            <a:r>
              <a:rPr lang="en-US" sz="1200" b="0" i="0" u="none" strike="noStrike" kern="1200" baseline="0" dirty="0">
                <a:solidFill>
                  <a:schemeClr val="tx1"/>
                </a:solidFill>
                <a:latin typeface="+mn-lt"/>
                <a:ea typeface="+mn-ea"/>
                <a:cs typeface="+mn-cs"/>
              </a:rPr>
              <a:t> liberty and, further, that: the deprivation of liberty had not been in accordance with ‘a procedure</a:t>
            </a:r>
          </a:p>
          <a:p>
            <a:r>
              <a:rPr lang="en-US" sz="1200" b="0" i="0" u="none" strike="noStrike" kern="1200" baseline="0" dirty="0">
                <a:solidFill>
                  <a:schemeClr val="tx1"/>
                </a:solidFill>
                <a:latin typeface="+mn-lt"/>
                <a:ea typeface="+mn-ea"/>
                <a:cs typeface="+mn-cs"/>
              </a:rPr>
              <a:t>prescribed by law’ and was, therefore, in breach of Article 5(1) of the ECHR, </a:t>
            </a:r>
            <a:r>
              <a:rPr lang="en-GB" sz="1200" b="0" i="0"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there had been a contravention of Article 5(4) of the ECHR because HL had</a:t>
            </a:r>
          </a:p>
          <a:p>
            <a:r>
              <a:rPr lang="en-US" sz="1200" b="0" i="0" u="none" strike="noStrike" kern="1200" baseline="0" dirty="0">
                <a:solidFill>
                  <a:schemeClr val="tx1"/>
                </a:solidFill>
                <a:latin typeface="+mn-lt"/>
                <a:ea typeface="+mn-ea"/>
                <a:cs typeface="+mn-cs"/>
              </a:rPr>
              <a:t>no means of applying quickly to a court to see if the deprivation of liberty </a:t>
            </a:r>
            <a:r>
              <a:rPr lang="en-GB" sz="1200" b="0" i="0" u="none" strike="noStrike" kern="1200" baseline="0" dirty="0">
                <a:solidFill>
                  <a:schemeClr val="tx1"/>
                </a:solidFill>
                <a:latin typeface="+mn-lt"/>
                <a:ea typeface="+mn-ea"/>
                <a:cs typeface="+mn-cs"/>
              </a:rPr>
              <a:t>was lawful.</a:t>
            </a:r>
          </a:p>
          <a:p>
            <a:r>
              <a:rPr lang="en-US" sz="1200" b="0" i="0" u="none" strike="noStrike" kern="1200" baseline="0" dirty="0">
                <a:solidFill>
                  <a:schemeClr val="tx1"/>
                </a:solidFill>
                <a:latin typeface="+mn-lt"/>
                <a:ea typeface="+mn-ea"/>
                <a:cs typeface="+mn-cs"/>
              </a:rPr>
              <a:t>To prevent further similar breaches of the ECHR, the Mental Capacity Act 2005 has been amended to provide safeguards for people who lack</a:t>
            </a:r>
          </a:p>
          <a:p>
            <a:r>
              <a:rPr lang="en-US" sz="1200" b="0" i="0" u="none" strike="noStrike" kern="1200" baseline="0" dirty="0">
                <a:solidFill>
                  <a:schemeClr val="tx1"/>
                </a:solidFill>
                <a:latin typeface="+mn-lt"/>
                <a:ea typeface="+mn-ea"/>
                <a:cs typeface="+mn-cs"/>
              </a:rPr>
              <a:t>capacity specifically to consent to treatment or care in either a hospital or a care home that, in their own best interests, can only be provided in</a:t>
            </a:r>
          </a:p>
          <a:p>
            <a:r>
              <a:rPr lang="en-US" sz="1200" b="0" i="0" u="none" strike="noStrike" kern="1200" baseline="0" dirty="0">
                <a:solidFill>
                  <a:schemeClr val="tx1"/>
                </a:solidFill>
                <a:latin typeface="+mn-lt"/>
                <a:ea typeface="+mn-ea"/>
                <a:cs typeface="+mn-cs"/>
              </a:rPr>
              <a:t>circumstances that amount to a deprivation of liberty, and where detention under the Mental Health Act 1983 is not appropriate for the person at that</a:t>
            </a:r>
          </a:p>
          <a:p>
            <a:r>
              <a:rPr lang="en-US" sz="1200" b="0" i="0" u="none" strike="noStrike" kern="1200" baseline="0" dirty="0">
                <a:solidFill>
                  <a:schemeClr val="tx1"/>
                </a:solidFill>
                <a:latin typeface="+mn-lt"/>
                <a:ea typeface="+mn-ea"/>
                <a:cs typeface="+mn-cs"/>
              </a:rPr>
              <a:t>time. These safeguards are referred to in this Code of Practice as ‘deprivation </a:t>
            </a:r>
            <a:r>
              <a:rPr lang="en-GB" sz="1200" b="0" i="0" u="none" strike="noStrike" kern="1200" baseline="0" dirty="0">
                <a:solidFill>
                  <a:schemeClr val="tx1"/>
                </a:solidFill>
                <a:latin typeface="+mn-lt"/>
                <a:ea typeface="+mn-ea"/>
                <a:cs typeface="+mn-cs"/>
              </a:rPr>
              <a:t>of liberty safeguards’.</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28</a:t>
            </a:fld>
            <a:endParaRPr lang="en-GB"/>
          </a:p>
        </p:txBody>
      </p:sp>
    </p:spTree>
    <p:extLst>
      <p:ext uri="{BB962C8B-B14F-4D97-AF65-F5344CB8AC3E}">
        <p14:creationId xmlns:p14="http://schemas.microsoft.com/office/powerpoint/2010/main" val="1449801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was </a:t>
            </a:r>
            <a:r>
              <a:rPr lang="en-GB" noProof="0" dirty="0"/>
              <a:t>aged 38 at the time of the Court of Protection hearing. He was born with cerebral palsy and Down's syndrome and required 24 hour care to meet his personal care needs. Until he was 37 he lived with his mother, who was his principal carer, but her health began to deteriorate and the local social services authority concluded that she was no longer able to look after P. In 2009 they obtained orders from the Court of Protection that it was in P's best interests to live in accommodation arranged by the local authority. </a:t>
            </a:r>
          </a:p>
          <a:p>
            <a:r>
              <a:rPr lang="en-GB" noProof="0" dirty="0"/>
              <a:t>Since November 2009, he had been living in Z house. This was not a care home. It was a spacious bungalow, described by an independent social worker as cosy and with a pleasant atmosphere, and close to P's family home. At the time of the final hearing, he shared it with two other residents. There were normally two staff on duty during the day and one "waking" member of staff overnight. P received 98 hours additional one to one support each week, to help him to leave the house whenever he chose. He went to a day centre four days a week and a hydrotherapy pool on the fifth. He also went out to a club, the pub and the shops, and saw his mother regularly at the house, the day centre and her home. He could walk short distances but needed a wheel chair to go further. He also required prompting and help with all the activities of daily living, getting about, eating, personal hygiene and continence. He wore continence pads. Because of his history of pulling at these and putting pieces in his mouth</a:t>
            </a:r>
            <a:r>
              <a:rPr lang="en-US" dirty="0"/>
              <a:t>, he wore a "body suit" of all-in-one underwear which prevented him getting at the pads. Intervention was also needed to cope with other challenging </a:t>
            </a:r>
            <a:r>
              <a:rPr lang="en-GB" noProof="0" dirty="0"/>
              <a:t>behaviours</a:t>
            </a:r>
            <a:r>
              <a:rPr lang="en-US" dirty="0"/>
              <a:t> which he could exhibit. But he was not on any </a:t>
            </a:r>
            <a:r>
              <a:rPr lang="en-GB" noProof="0" dirty="0"/>
              <a:t>tranquillising</a:t>
            </a:r>
            <a:r>
              <a:rPr lang="en-US" dirty="0"/>
              <a:t> medication.</a:t>
            </a:r>
          </a:p>
          <a:p>
            <a:endParaRPr lang="en-GB" dirty="0"/>
          </a:p>
          <a:p>
            <a:r>
              <a:rPr lang="en-GB" dirty="0"/>
              <a:t>http://www.bailii.org/uk/cases/UKSC/2014/19.html</a:t>
            </a:r>
          </a:p>
        </p:txBody>
      </p:sp>
      <p:sp>
        <p:nvSpPr>
          <p:cNvPr id="4" name="Slide Number Placeholder 3"/>
          <p:cNvSpPr>
            <a:spLocks noGrp="1"/>
          </p:cNvSpPr>
          <p:nvPr>
            <p:ph type="sldNum" sz="quarter" idx="10"/>
          </p:nvPr>
        </p:nvSpPr>
        <p:spPr/>
        <p:txBody>
          <a:bodyPr/>
          <a:lstStyle/>
          <a:p>
            <a:fld id="{04A320D8-28FA-E640-998A-8508E29BA384}" type="slidenum">
              <a:rPr lang="en-GB" smtClean="0"/>
              <a:t>29</a:t>
            </a:fld>
            <a:endParaRPr lang="en-GB"/>
          </a:p>
        </p:txBody>
      </p:sp>
    </p:spTree>
    <p:extLst>
      <p:ext uri="{BB962C8B-B14F-4D97-AF65-F5344CB8AC3E}">
        <p14:creationId xmlns:p14="http://schemas.microsoft.com/office/powerpoint/2010/main" val="115805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noProof="0" dirty="0" err="1"/>
              <a:t>MIG</a:t>
            </a:r>
            <a:r>
              <a:rPr lang="en-GB" noProof="0" dirty="0"/>
              <a:t> (P)</a:t>
            </a:r>
            <a:r>
              <a:rPr lang="en-GB" baseline="0" noProof="0" dirty="0"/>
              <a:t> </a:t>
            </a:r>
            <a:r>
              <a:rPr lang="en-GB" noProof="0" dirty="0"/>
              <a:t>and MEG (Q) are sisters who first became the subject of care proceedings under the Children Act 1989 in 2007, when they were aged respectively 16 and 15. </a:t>
            </a:r>
            <a:r>
              <a:rPr lang="en-GB" noProof="0" dirty="0" err="1"/>
              <a:t>MIG</a:t>
            </a:r>
            <a:r>
              <a:rPr lang="en-GB" noProof="0" dirty="0"/>
              <a:t> has a learning disability at the lower end of the moderate range or the upper end of the severe range. She also has problems with her sight and her hearing. She communicates with difficulty and has limited understanding, spending much of her time listening to music on her iPod. She needs help crossing the road because she is unaware of danger. MEG has a learning disability at the upper end of the moderate range, bordering on the mild. Her communication skills are better than her sister's and her emotional understanding is quite sophisticated. Nevertheless, she may have autistic traits and she exhibits challenging behaviour. </a:t>
            </a:r>
          </a:p>
          <a:p>
            <a:r>
              <a:rPr lang="en-GB" noProof="0" dirty="0"/>
              <a:t>Until 2007 they lived with their mother and from 1997 also with their step-father. They were ill-treated and neglected there. They were removed from home after siblings made allegations of sexual abuse against their step-father's father, and then against their step-father and their mother. Their step-father was later convicted of raping their half-sister and their mother of indecently assaulting her. </a:t>
            </a:r>
          </a:p>
          <a:p>
            <a:endParaRPr lang="en-GB" noProof="0" dirty="0"/>
          </a:p>
          <a:p>
            <a:r>
              <a:rPr lang="en-GB" noProof="0" dirty="0"/>
              <a:t>At the time of the final court hearing before in 2010, </a:t>
            </a:r>
            <a:r>
              <a:rPr lang="en-GB" noProof="0" dirty="0" err="1"/>
              <a:t>MIG</a:t>
            </a:r>
            <a:r>
              <a:rPr lang="en-GB" noProof="0" dirty="0"/>
              <a:t> (then aged 18) was living with a foster mother with whom she had been placed when she was removed from home. She was devoted to her foster mother (whom she regarded as her "mummy"). Her foster mother provided her with intensive support in most aspects of daily living. She had never attempted to leave the home by herself and showed no wish to do so, but if she did, the foster mother would restrain her. She attended a further education unit daily during term time and was taken on trips and holidays by her foster mother. She was not on any medication. </a:t>
            </a:r>
          </a:p>
          <a:p>
            <a:endParaRPr lang="en-GB" noProof="0" dirty="0"/>
          </a:p>
          <a:p>
            <a:r>
              <a:rPr lang="en-GB" noProof="0" dirty="0"/>
              <a:t>MEG (then aged 17) had originally been placed with a foster carer, who was unable to manage her severe aggressive outbursts, and so she was moved to a residential home. She mourned the loss of that relationship and wished she was still living with her foster carer. The home was an NHS facility, not a care home, for learning disabled adolescents with complex needs. She had occasional outbursts of challenging behaviour towards the other three residents and sometimes required physical restraint. She was also receiving tranquillising medication. Her care needs were met only as a result of continuous supervision and control. She showed no wish to go out on her own and so did not need to be prevented from doing so. She was accompanied by staff whenever she left. She attended the same further education unit as </a:t>
            </a:r>
            <a:r>
              <a:rPr lang="en-GB" noProof="0" dirty="0" err="1"/>
              <a:t>MIG</a:t>
            </a:r>
            <a:r>
              <a:rPr lang="en-GB" noProof="0" dirty="0"/>
              <a:t> and had a much fuller social life than her sister.</a:t>
            </a:r>
            <a:r>
              <a:rPr lang="en-US" dirty="0"/>
              <a:t> </a:t>
            </a:r>
          </a:p>
          <a:p>
            <a:endParaRPr lang="en-GB" dirty="0"/>
          </a:p>
          <a:p>
            <a:endParaRPr lang="en-GB" dirty="0"/>
          </a:p>
          <a:p>
            <a:endParaRPr lang="en-GB" dirty="0"/>
          </a:p>
          <a:p>
            <a:r>
              <a:rPr lang="en-GB" dirty="0"/>
              <a:t>http://www.bailii.org/uk/cases/UKSC/2014/19.html</a:t>
            </a:r>
          </a:p>
        </p:txBody>
      </p:sp>
      <p:sp>
        <p:nvSpPr>
          <p:cNvPr id="4" name="Slide Number Placeholder 3"/>
          <p:cNvSpPr>
            <a:spLocks noGrp="1"/>
          </p:cNvSpPr>
          <p:nvPr>
            <p:ph type="sldNum" sz="quarter" idx="10"/>
          </p:nvPr>
        </p:nvSpPr>
        <p:spPr/>
        <p:txBody>
          <a:bodyPr/>
          <a:lstStyle/>
          <a:p>
            <a:fld id="{04A320D8-28FA-E640-998A-8508E29BA384}" type="slidenum">
              <a:rPr lang="en-GB" smtClean="0"/>
              <a:t>30</a:t>
            </a:fld>
            <a:endParaRPr lang="en-GB"/>
          </a:p>
        </p:txBody>
      </p:sp>
    </p:spTree>
    <p:extLst>
      <p:ext uri="{BB962C8B-B14F-4D97-AF65-F5344CB8AC3E}">
        <p14:creationId xmlns:p14="http://schemas.microsoft.com/office/powerpoint/2010/main" val="3446167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JUDGMENT</a:t>
            </a:r>
          </a:p>
          <a:p>
            <a:r>
              <a:rPr lang="en-US" b="1" dirty="0"/>
              <a:t>P (by his litigation friend the Official Solicitor) (Appellant) </a:t>
            </a:r>
            <a:r>
              <a:rPr lang="en-US" b="1" i="1" dirty="0"/>
              <a:t>v</a:t>
            </a:r>
            <a:r>
              <a:rPr lang="en-US" b="1" dirty="0"/>
              <a:t> Cheshire West and Chester Council and another (Respondents) P and Q (by their litigation friend, the Official Solicitor) (Appellants) </a:t>
            </a:r>
            <a:r>
              <a:rPr lang="en-US" b="1" i="1" dirty="0"/>
              <a:t>v</a:t>
            </a:r>
            <a:r>
              <a:rPr lang="en-US" b="1" dirty="0"/>
              <a:t> Surrey County Council (Respondent)</a:t>
            </a:r>
          </a:p>
          <a:p>
            <a:r>
              <a:rPr lang="en-US" b="1" dirty="0"/>
              <a:t>Heard before (Supreme</a:t>
            </a:r>
            <a:r>
              <a:rPr lang="en-US" b="1" baseline="0" dirty="0"/>
              <a:t> court judges)</a:t>
            </a:r>
            <a:endParaRPr lang="en-US" b="1" dirty="0"/>
          </a:p>
          <a:p>
            <a:r>
              <a:rPr lang="en-US" b="1" dirty="0"/>
              <a:t>Lord Neuberger, President</a:t>
            </a:r>
            <a:br>
              <a:rPr lang="en-US" dirty="0"/>
            </a:br>
            <a:r>
              <a:rPr lang="en-US" b="1" dirty="0"/>
              <a:t>Lady Hale, Deputy President</a:t>
            </a:r>
            <a:br>
              <a:rPr lang="en-US" dirty="0"/>
            </a:br>
            <a:r>
              <a:rPr lang="en-US" b="1" dirty="0"/>
              <a:t>Lord Kerr</a:t>
            </a:r>
            <a:br>
              <a:rPr lang="en-US" dirty="0"/>
            </a:br>
            <a:r>
              <a:rPr lang="en-US" b="1" dirty="0"/>
              <a:t>Lord Clarke</a:t>
            </a:r>
            <a:br>
              <a:rPr lang="en-US" dirty="0"/>
            </a:br>
            <a:r>
              <a:rPr lang="en-US" b="1" dirty="0"/>
              <a:t>Lord </a:t>
            </a:r>
            <a:r>
              <a:rPr lang="en-US" b="1" dirty="0" err="1"/>
              <a:t>Sumption</a:t>
            </a:r>
            <a:br>
              <a:rPr lang="en-US" dirty="0"/>
            </a:br>
            <a:r>
              <a:rPr lang="en-US" b="1" dirty="0"/>
              <a:t>Lord </a:t>
            </a:r>
            <a:r>
              <a:rPr lang="en-US" b="1" dirty="0" err="1"/>
              <a:t>Carnwath</a:t>
            </a:r>
            <a:br>
              <a:rPr lang="en-US" dirty="0"/>
            </a:br>
            <a:r>
              <a:rPr lang="en-US" b="1" dirty="0"/>
              <a:t>Lord Hodge</a:t>
            </a:r>
          </a:p>
          <a:p>
            <a:endParaRPr lang="en-US" b="1" dirty="0"/>
          </a:p>
          <a:p>
            <a:r>
              <a:rPr lang="en-US" b="1" dirty="0"/>
              <a:t>JUDGMENT GIVEN ON19 March 2014</a:t>
            </a:r>
          </a:p>
          <a:p>
            <a:r>
              <a:rPr lang="en-US" dirty="0"/>
              <a:t>Lady Hale: In my view, it is axiomatic that people with disabilities, both mental and physical, have the same human rights as the rest of the human race. It may be that those rights have sometimes to be limited or restricted because of their disabilities, but the starting point should be the same as that for everyone else. This flows inexorably from the universal character of human rights, founded on the inherent dignity of all human beings, and is confirmed in the United Nations Convention on the Rights of Persons with Disabilities. Far from disability entitling the state to deny such people human rights: rather it places upon the state (and upon others) the duty to make reasonable accommodation to cater for the special needs of those with disabilities. </a:t>
            </a:r>
          </a:p>
          <a:p>
            <a:r>
              <a:rPr lang="en-US" dirty="0"/>
              <a:t>Those rights include the right to physical liberty, which is guaranteed by article 5 of the European Convention. This is not a right to do or to go where one pleases. It is a more focused right, not to be deprived of that physical liberty. But, as it seems to me, what it means to be deprived of liberty must be the same for everyone, whether or not they have physical or mental disabilities. If it would be a deprivation of my liberty to be obliged to live in a particular place, subject to constant monitoring and control, only allowed out with close supervision, and unable to move away without permission even if such an opportunity became available, then it must also be a deprivation of the liberty of a disabled person. The fact that my living arrangements are comfortable, and indeed make my life as enjoyable as it could possibly be, should make no difference. A gilded cage is still a cage. </a:t>
            </a:r>
          </a:p>
          <a:p>
            <a:endParaRPr lang="en-US" dirty="0"/>
          </a:p>
          <a:p>
            <a:r>
              <a:rPr lang="en-US" dirty="0"/>
              <a:t>State</a:t>
            </a:r>
            <a:r>
              <a:rPr lang="en-US" baseline="0" dirty="0"/>
              <a:t> is responsible for the care and treatment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http://www.bailii.org/uk/cases/UKSC/2014/19.html</a:t>
            </a:r>
          </a:p>
          <a:p>
            <a:endParaRPr lang="en-US"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31</a:t>
            </a:fld>
            <a:endParaRPr lang="en-GB"/>
          </a:p>
        </p:txBody>
      </p:sp>
    </p:spTree>
    <p:extLst>
      <p:ext uri="{BB962C8B-B14F-4D97-AF65-F5344CB8AC3E}">
        <p14:creationId xmlns:p14="http://schemas.microsoft.com/office/powerpoint/2010/main" val="233387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managing authority </a:t>
            </a:r>
            <a:r>
              <a:rPr lang="en-US" sz="1200" b="0" i="0" u="none" strike="noStrike" kern="1200" baseline="0" dirty="0">
                <a:solidFill>
                  <a:schemeClr val="tx1"/>
                </a:solidFill>
                <a:latin typeface="+mn-lt"/>
                <a:ea typeface="+mn-ea"/>
                <a:cs typeface="+mn-cs"/>
              </a:rPr>
              <a:t>has responsibility for applying for authorization  of deprivation of liberty for any person who may come within the scope of the deprivation of liberty safeguards:</a:t>
            </a:r>
          </a:p>
          <a:p>
            <a:r>
              <a:rPr lang="en-US" sz="1200" b="0" i="0" u="none" strike="noStrike" kern="1200" baseline="0" dirty="0">
                <a:solidFill>
                  <a:schemeClr val="tx1"/>
                </a:solidFill>
                <a:latin typeface="+mn-lt"/>
                <a:ea typeface="+mn-ea"/>
                <a:cs typeface="+mn-cs"/>
              </a:rPr>
              <a:t>In the case of an NHS hospital, the managing authority is the NHS body responsible for the running of the hospital in which the relevant person is, or is to be, a resident.</a:t>
            </a:r>
          </a:p>
          <a:p>
            <a:r>
              <a:rPr lang="en-US" sz="1200" b="0" i="0" u="none" strike="noStrike" kern="1200" baseline="0" dirty="0">
                <a:solidFill>
                  <a:schemeClr val="tx1"/>
                </a:solidFill>
                <a:latin typeface="+mn-lt"/>
                <a:ea typeface="+mn-ea"/>
                <a:cs typeface="+mn-cs"/>
              </a:rPr>
              <a:t>In the case of a care home or a private hospital, the managing authority will be the person registered, or required to be registered, under part 2 of the Care Standards Act 2000 in respect of the </a:t>
            </a:r>
            <a:r>
              <a:rPr lang="en-GB" sz="1200" b="0" i="0" u="none" strike="noStrike" kern="1200" baseline="0" dirty="0">
                <a:solidFill>
                  <a:schemeClr val="tx1"/>
                </a:solidFill>
                <a:latin typeface="+mn-lt"/>
                <a:ea typeface="+mn-ea"/>
                <a:cs typeface="+mn-cs"/>
              </a:rPr>
              <a:t>hospital or care home.</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supervisory body </a:t>
            </a:r>
            <a:r>
              <a:rPr lang="en-US" sz="1200" b="0" i="0" u="none" strike="noStrike" kern="1200" baseline="0" dirty="0">
                <a:solidFill>
                  <a:schemeClr val="tx1"/>
                </a:solidFill>
                <a:latin typeface="+mn-lt"/>
                <a:ea typeface="+mn-ea"/>
                <a:cs typeface="+mn-cs"/>
              </a:rPr>
              <a:t>is responsible for considering requests for </a:t>
            </a:r>
            <a:r>
              <a:rPr lang="en-GB" sz="1200" b="0" i="0" u="none" strike="noStrike" kern="1200" baseline="0" noProof="0" dirty="0">
                <a:solidFill>
                  <a:schemeClr val="tx1"/>
                </a:solidFill>
                <a:latin typeface="+mn-lt"/>
                <a:ea typeface="+mn-ea"/>
                <a:cs typeface="+mn-cs"/>
              </a:rPr>
              <a:t>authorisations</a:t>
            </a:r>
            <a:r>
              <a:rPr lang="en-US" sz="1200" b="0" i="0" u="none" strike="noStrike" kern="1200" baseline="0" dirty="0">
                <a:solidFill>
                  <a:schemeClr val="tx1"/>
                </a:solidFill>
                <a:latin typeface="+mn-lt"/>
                <a:ea typeface="+mn-ea"/>
                <a:cs typeface="+mn-cs"/>
              </a:rPr>
              <a:t>, commissioning the required assessments and, where all the assessments </a:t>
            </a:r>
            <a:r>
              <a:rPr lang="en-GB" sz="1200" b="0" i="0" u="none" strike="noStrike" kern="1200" baseline="0" noProof="0" dirty="0">
                <a:solidFill>
                  <a:schemeClr val="tx1"/>
                </a:solidFill>
                <a:latin typeface="+mn-lt"/>
                <a:ea typeface="+mn-ea"/>
                <a:cs typeface="+mn-cs"/>
              </a:rPr>
              <a:t>agree, authorising the </a:t>
            </a:r>
            <a:r>
              <a:rPr lang="en-US" sz="1200" b="0" i="0" u="none" strike="noStrike" kern="1200" baseline="0" dirty="0">
                <a:solidFill>
                  <a:schemeClr val="tx1"/>
                </a:solidFill>
                <a:latin typeface="+mn-lt"/>
                <a:ea typeface="+mn-ea"/>
                <a:cs typeface="+mn-cs"/>
              </a:rPr>
              <a:t>deprivation of </a:t>
            </a:r>
            <a:r>
              <a:rPr lang="en-GB" sz="1200" b="0" i="0" u="none" strike="noStrike" kern="1200" baseline="0" dirty="0">
                <a:solidFill>
                  <a:schemeClr val="tx1"/>
                </a:solidFill>
                <a:latin typeface="+mn-lt"/>
                <a:ea typeface="+mn-ea"/>
                <a:cs typeface="+mn-cs"/>
              </a:rPr>
              <a:t>liberty. Usually local authority </a:t>
            </a:r>
            <a:r>
              <a:rPr lang="en-US" sz="1200" b="0" i="0" u="none" strike="noStrike" kern="1200" baseline="0" dirty="0">
                <a:solidFill>
                  <a:schemeClr val="tx1"/>
                </a:solidFill>
                <a:latin typeface="+mn-lt"/>
                <a:ea typeface="+mn-ea"/>
                <a:cs typeface="+mn-cs"/>
              </a:rPr>
              <a:t>for the area in which the person is </a:t>
            </a:r>
            <a:r>
              <a:rPr lang="en-GB" sz="1200" b="0" i="0" u="none" strike="noStrike" kern="1200" baseline="0" dirty="0">
                <a:solidFill>
                  <a:schemeClr val="tx1"/>
                </a:solidFill>
                <a:latin typeface="+mn-lt"/>
                <a:ea typeface="+mn-ea"/>
                <a:cs typeface="+mn-cs"/>
              </a:rPr>
              <a:t>ordinarily resident. is the supervisory body </a:t>
            </a:r>
          </a:p>
          <a:p>
            <a:endParaRPr lang="en-GB" sz="1200" b="0" i="0" u="none" strike="noStrike" kern="1200" baseline="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There are two types of authorisation: standard and urgent. A managing authority must request a standard authorisation when it appears likely that, at some time during the next 28 days, someone will be accommodated in its hospital or care home in circumstances that amount to a deprivation of liberty within the meaning of Article 5 of the European Convention on Human Rights. The request must be made to the supervisory body. Whenever possible, authorisation should be obtained in advance. Where this is not possible, and the managing authority believes it is necessary to deprive someone of their liberty in their best interests </a:t>
            </a:r>
            <a:r>
              <a:rPr lang="en-GB" sz="1200" b="1" i="0" u="none" strike="noStrike" kern="1200" baseline="0" noProof="0" dirty="0">
                <a:solidFill>
                  <a:schemeClr val="tx1"/>
                </a:solidFill>
                <a:latin typeface="+mn-lt"/>
                <a:ea typeface="+mn-ea"/>
                <a:cs typeface="+mn-cs"/>
              </a:rPr>
              <a:t>before </a:t>
            </a:r>
            <a:r>
              <a:rPr lang="en-GB" sz="1200" b="0" i="0" u="none" strike="noStrike" kern="1200" baseline="0" noProof="0" dirty="0">
                <a:solidFill>
                  <a:schemeClr val="tx1"/>
                </a:solidFill>
                <a:latin typeface="+mn-lt"/>
                <a:ea typeface="+mn-ea"/>
                <a:cs typeface="+mn-cs"/>
              </a:rPr>
              <a:t>the standard authorisation process can be completed, the managing authority must itself give an urgent authorisation and then obtain standard authorisation within seven calendar day</a:t>
            </a:r>
            <a:r>
              <a:rPr lang="en-US" sz="1200" b="0" i="0" u="none" strike="noStrike" kern="1200" baseline="0" dirty="0">
                <a:solidFill>
                  <a:schemeClr val="tx1"/>
                </a:solidFill>
                <a:latin typeface="+mn-lt"/>
                <a:ea typeface="+mn-ea"/>
                <a:cs typeface="+mn-cs"/>
              </a:rPr>
              <a:t>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4A320D8-28FA-E640-998A-8508E29BA384}" type="slidenum">
              <a:rPr lang="en-GB" smtClean="0"/>
              <a:t>32</a:t>
            </a:fld>
            <a:endParaRPr lang="en-GB"/>
          </a:p>
        </p:txBody>
      </p:sp>
    </p:spTree>
    <p:extLst>
      <p:ext uri="{BB962C8B-B14F-4D97-AF65-F5344CB8AC3E}">
        <p14:creationId xmlns:p14="http://schemas.microsoft.com/office/powerpoint/2010/main" val="142817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purpose of the age assessment is simply to confirm whether the relevant person is aged 18 or over.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purpose of </a:t>
            </a:r>
            <a:r>
              <a:rPr lang="en-GB" sz="1200" b="0" i="0" u="none" strike="noStrike" kern="1200" baseline="0" noProof="0" dirty="0">
                <a:solidFill>
                  <a:schemeClr val="tx1"/>
                </a:solidFill>
                <a:latin typeface="+mn-lt"/>
                <a:ea typeface="+mn-ea"/>
                <a:cs typeface="+mn-cs"/>
              </a:rPr>
              <a:t>the no refusals assessment is to establish whether an authorisation to deprive the relevant person of their liberty would</a:t>
            </a:r>
          </a:p>
          <a:p>
            <a:r>
              <a:rPr lang="en-GB" sz="1200" b="0" i="0" u="none" strike="noStrike" kern="1200" baseline="0" noProof="0" dirty="0">
                <a:solidFill>
                  <a:schemeClr val="tx1"/>
                </a:solidFill>
                <a:latin typeface="+mn-lt"/>
                <a:ea typeface="+mn-ea"/>
                <a:cs typeface="+mn-cs"/>
              </a:rPr>
              <a:t>conflict with other existing authority for decision-making </a:t>
            </a:r>
            <a:r>
              <a:rPr lang="en-US" sz="1200" b="0" i="0" u="none" strike="noStrike" kern="1200" baseline="0" dirty="0">
                <a:solidFill>
                  <a:schemeClr val="tx1"/>
                </a:solidFill>
                <a:latin typeface="+mn-lt"/>
                <a:ea typeface="+mn-ea"/>
                <a:cs typeface="+mn-cs"/>
              </a:rPr>
              <a:t>for that </a:t>
            </a:r>
            <a:r>
              <a:rPr lang="en-GB" sz="1200" b="0" i="0" u="none" strike="noStrike" kern="1200" baseline="0" dirty="0">
                <a:solidFill>
                  <a:schemeClr val="tx1"/>
                </a:solidFill>
                <a:latin typeface="+mn-lt"/>
                <a:ea typeface="+mn-ea"/>
                <a:cs typeface="+mn-cs"/>
              </a:rPr>
              <a:t>person.</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purpose of the mental capacity assessment is to establish whether the relevant person lacks capacity to decide whether or not they</a:t>
            </a:r>
          </a:p>
          <a:p>
            <a:r>
              <a:rPr lang="en-US" sz="1200" b="0" i="0" u="none" strike="noStrike" kern="1200" baseline="0" dirty="0">
                <a:solidFill>
                  <a:schemeClr val="tx1"/>
                </a:solidFill>
                <a:latin typeface="+mn-lt"/>
                <a:ea typeface="+mn-ea"/>
                <a:cs typeface="+mn-cs"/>
              </a:rPr>
              <a:t>should be accommodated in the relevant hospital or care home to be given care or treatment. The assessment refers specifically to the</a:t>
            </a:r>
          </a:p>
          <a:p>
            <a:r>
              <a:rPr lang="en-US" sz="1200" b="0" i="0" u="none" strike="noStrike" kern="1200" baseline="0" dirty="0">
                <a:solidFill>
                  <a:schemeClr val="tx1"/>
                </a:solidFill>
                <a:latin typeface="+mn-lt"/>
                <a:ea typeface="+mn-ea"/>
                <a:cs typeface="+mn-cs"/>
              </a:rPr>
              <a:t>relevant person’s capacity to make this decision at the time it needs to be made. The starting assumption should always be that a person has</a:t>
            </a:r>
          </a:p>
          <a:p>
            <a:r>
              <a:rPr lang="en-US" sz="1200" b="0" i="0" u="none" strike="noStrike" kern="1200" baseline="0" dirty="0">
                <a:solidFill>
                  <a:schemeClr val="tx1"/>
                </a:solidFill>
                <a:latin typeface="+mn-lt"/>
                <a:ea typeface="+mn-ea"/>
                <a:cs typeface="+mn-cs"/>
              </a:rPr>
              <a:t>the capacity to make the decision.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purpose of the mental health assessment is to establish whether the relevant person has a mental disorder within the meaning of the</a:t>
            </a:r>
          </a:p>
          <a:p>
            <a:r>
              <a:rPr lang="en-US" sz="1200" b="0" i="0" u="none" strike="noStrike" kern="1200" baseline="0" dirty="0">
                <a:solidFill>
                  <a:schemeClr val="tx1"/>
                </a:solidFill>
                <a:latin typeface="+mn-lt"/>
                <a:ea typeface="+mn-ea"/>
                <a:cs typeface="+mn-cs"/>
              </a:rPr>
              <a:t>Mental Health Act 1983. That means any disorder or disability of mind, apart from dependence on alcohol or drugs. It includes all learning</a:t>
            </a:r>
          </a:p>
          <a:p>
            <a:r>
              <a:rPr lang="en-US" sz="1200" b="0" i="0" u="none" strike="noStrike" kern="1200" baseline="0" dirty="0">
                <a:solidFill>
                  <a:schemeClr val="tx1"/>
                </a:solidFill>
                <a:latin typeface="+mn-lt"/>
                <a:ea typeface="+mn-ea"/>
                <a:cs typeface="+mn-cs"/>
              </a:rPr>
              <a:t>disabilities. This is not an assessment to determine whether the person </a:t>
            </a:r>
            <a:r>
              <a:rPr lang="en-GB" sz="1200" b="0" i="0" u="none" strike="noStrike" kern="1200" baseline="0" dirty="0">
                <a:solidFill>
                  <a:schemeClr val="tx1"/>
                </a:solidFill>
                <a:latin typeface="+mn-lt"/>
                <a:ea typeface="+mn-ea"/>
                <a:cs typeface="+mn-cs"/>
              </a:rPr>
              <a:t>requires mental health treatment.</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Eligibility  assessment relates specifically to the relevant person’s status, or potential status, under the Mental Health Act 1983.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purpose of the best interests assessment is to establish, firstly, whether deprivation of liberty is occurring or is going to occur and, if</a:t>
            </a:r>
          </a:p>
          <a:p>
            <a:r>
              <a:rPr lang="en-GB" sz="1200" b="0" i="0" u="none" strike="noStrike" kern="1200" baseline="0" dirty="0">
                <a:solidFill>
                  <a:schemeClr val="tx1"/>
                </a:solidFill>
                <a:latin typeface="+mn-lt"/>
                <a:ea typeface="+mn-ea"/>
                <a:cs typeface="+mn-cs"/>
              </a:rPr>
              <a:t>so, whether:</a:t>
            </a:r>
          </a:p>
          <a:p>
            <a:r>
              <a:rPr lang="en-GB" sz="1200" b="0" i="0" u="none" strike="noStrike" kern="1200" baseline="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it is in the best interests of the relevant person to be deprived of </a:t>
            </a:r>
            <a:r>
              <a:rPr lang="en-GB" sz="1200" b="0" i="0" u="none" strike="noStrike" kern="1200" baseline="0" dirty="0">
                <a:solidFill>
                  <a:schemeClr val="tx1"/>
                </a:solidFill>
                <a:latin typeface="+mn-lt"/>
                <a:ea typeface="+mn-ea"/>
                <a:cs typeface="+mn-cs"/>
              </a:rPr>
              <a:t>liberty</a:t>
            </a:r>
          </a:p>
          <a:p>
            <a:r>
              <a:rPr lang="en-US" sz="1200" b="0" i="0" u="none" strike="noStrike" kern="1200" baseline="0" dirty="0">
                <a:solidFill>
                  <a:schemeClr val="tx1"/>
                </a:solidFill>
                <a:latin typeface="+mn-lt"/>
                <a:ea typeface="+mn-ea"/>
                <a:cs typeface="+mn-cs"/>
              </a:rPr>
              <a:t>2)it is necessary for them to be deprived of liberty in order to prevent </a:t>
            </a:r>
            <a:r>
              <a:rPr lang="en-GB" sz="1200" b="0" i="0" u="none" strike="noStrike" kern="1200" baseline="0" dirty="0">
                <a:solidFill>
                  <a:schemeClr val="tx1"/>
                </a:solidFill>
                <a:latin typeface="+mn-lt"/>
                <a:ea typeface="+mn-ea"/>
                <a:cs typeface="+mn-cs"/>
              </a:rPr>
              <a:t>harm to themselves, and</a:t>
            </a:r>
          </a:p>
          <a:p>
            <a:r>
              <a:rPr lang="en-US" sz="1200" b="0" i="0" u="none" strike="noStrike" kern="1200" baseline="0" dirty="0">
                <a:solidFill>
                  <a:schemeClr val="tx1"/>
                </a:solidFill>
                <a:latin typeface="+mn-lt"/>
                <a:ea typeface="+mn-ea"/>
                <a:cs typeface="+mn-cs"/>
              </a:rPr>
              <a:t>3) deprivation of liberty is a proportionate response to the likelihood of the relevant person suffering harm and the seriousness of that harm.</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33</a:t>
            </a:fld>
            <a:endParaRPr lang="en-GB"/>
          </a:p>
        </p:txBody>
      </p:sp>
    </p:spTree>
    <p:extLst>
      <p:ext uri="{BB962C8B-B14F-4D97-AF65-F5344CB8AC3E}">
        <p14:creationId xmlns:p14="http://schemas.microsoft.com/office/powerpoint/2010/main" val="245800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5 principles </a:t>
            </a:r>
            <a:r>
              <a:rPr lang="en-US" sz="1200" b="0" i="0" u="none" strike="noStrike" kern="1200" baseline="0" dirty="0">
                <a:solidFill>
                  <a:schemeClr val="tx1"/>
                </a:solidFill>
                <a:latin typeface="+mn-lt"/>
                <a:ea typeface="+mn-ea"/>
                <a:cs typeface="+mn-cs"/>
              </a:rPr>
              <a:t>underpin the legal requirements in the Act. The Act is intended to be enabling and supportive of people who lack capacity, not restricting or controlling of their lives. It aims to protect people who lack capacity to make particular decisions, but also to </a:t>
            </a:r>
            <a:r>
              <a:rPr lang="en-GB" sz="1200" b="0" i="0" u="none" strike="noStrike" kern="1200" baseline="0" noProof="0" dirty="0">
                <a:solidFill>
                  <a:schemeClr val="tx1"/>
                </a:solidFill>
                <a:latin typeface="+mn-lt"/>
                <a:ea typeface="+mn-ea"/>
                <a:cs typeface="+mn-cs"/>
              </a:rPr>
              <a:t>maximise</a:t>
            </a:r>
            <a:r>
              <a:rPr lang="en-US" sz="1200" b="0" i="0" u="none" strike="noStrike" kern="1200" baseline="0" dirty="0">
                <a:solidFill>
                  <a:schemeClr val="tx1"/>
                </a:solidFill>
                <a:latin typeface="+mn-lt"/>
                <a:ea typeface="+mn-ea"/>
                <a:cs typeface="+mn-cs"/>
              </a:rPr>
              <a:t> their ability to make decisions, or to</a:t>
            </a:r>
          </a:p>
          <a:p>
            <a:r>
              <a:rPr lang="en-US" sz="1200" b="0" i="0" u="none" strike="noStrike" kern="1200" baseline="0" dirty="0">
                <a:solidFill>
                  <a:schemeClr val="tx1"/>
                </a:solidFill>
                <a:latin typeface="+mn-lt"/>
                <a:ea typeface="+mn-ea"/>
                <a:cs typeface="+mn-cs"/>
              </a:rPr>
              <a:t>participate in decision-making, as far as they are able to do so.</a:t>
            </a:r>
          </a:p>
          <a:p>
            <a:r>
              <a:rPr lang="en-US" sz="1200" b="0" i="0" u="none" strike="noStrike" kern="1200" baseline="0" dirty="0">
                <a:solidFill>
                  <a:schemeClr val="tx1"/>
                </a:solidFill>
                <a:latin typeface="+mn-lt"/>
                <a:ea typeface="+mn-ea"/>
                <a:cs typeface="+mn-cs"/>
              </a:rPr>
              <a:t>Every adult has the right to make their own decisions if they have the capacity to do so. Family, carers and healthcare or social care staff must</a:t>
            </a:r>
          </a:p>
          <a:p>
            <a:r>
              <a:rPr lang="en-US" sz="1200" b="0" i="0" u="none" strike="noStrike" kern="1200" baseline="0" dirty="0">
                <a:solidFill>
                  <a:schemeClr val="tx1"/>
                </a:solidFill>
                <a:latin typeface="+mn-lt"/>
                <a:ea typeface="+mn-ea"/>
                <a:cs typeface="+mn-cs"/>
              </a:rPr>
              <a:t>assume that a person has the capacity to make decisions, unless it can be established that the person does not have capacity.</a:t>
            </a:r>
          </a:p>
          <a:p>
            <a:r>
              <a:rPr lang="en-US" sz="1200" b="0" i="0" u="none" strike="noStrike" kern="1200" baseline="0" dirty="0">
                <a:solidFill>
                  <a:schemeClr val="tx1"/>
                </a:solidFill>
                <a:latin typeface="+mn-lt"/>
                <a:ea typeface="+mn-ea"/>
                <a:cs typeface="+mn-cs"/>
              </a:rPr>
              <a:t>• People should receive support to help them make their own decisions. Before concluding that individuals lack capacity to make a particular</a:t>
            </a:r>
          </a:p>
          <a:p>
            <a:r>
              <a:rPr lang="en-US" sz="1200" b="0" i="0" u="none" strike="noStrike" kern="1200" baseline="0" dirty="0">
                <a:solidFill>
                  <a:schemeClr val="tx1"/>
                </a:solidFill>
                <a:latin typeface="+mn-lt"/>
                <a:ea typeface="+mn-ea"/>
                <a:cs typeface="+mn-cs"/>
              </a:rPr>
              <a:t>decision, it is important to take all possible steps to try to help them reach </a:t>
            </a:r>
            <a:r>
              <a:rPr lang="en-GB" sz="1200" b="0" i="0" u="none" strike="noStrike" kern="1200" baseline="0" dirty="0">
                <a:solidFill>
                  <a:schemeClr val="tx1"/>
                </a:solidFill>
                <a:latin typeface="+mn-lt"/>
                <a:ea typeface="+mn-ea"/>
                <a:cs typeface="+mn-cs"/>
              </a:rPr>
              <a:t>a decision themselves.</a:t>
            </a:r>
          </a:p>
          <a:p>
            <a:r>
              <a:rPr lang="en-US" sz="1200" b="0" i="0" u="none" strike="noStrike" kern="1200" baseline="0" dirty="0">
                <a:solidFill>
                  <a:schemeClr val="tx1"/>
                </a:solidFill>
                <a:latin typeface="+mn-lt"/>
                <a:ea typeface="+mn-ea"/>
                <a:cs typeface="+mn-cs"/>
              </a:rPr>
              <a:t>• People have the right to make decisions that others might think are unwise. A person who makes a decision that others think is unwise should not</a:t>
            </a:r>
          </a:p>
          <a:p>
            <a:r>
              <a:rPr lang="en-US" sz="1200" b="0" i="0" u="none" strike="noStrike" kern="1200" baseline="0" dirty="0">
                <a:solidFill>
                  <a:schemeClr val="tx1"/>
                </a:solidFill>
                <a:latin typeface="+mn-lt"/>
                <a:ea typeface="+mn-ea"/>
                <a:cs typeface="+mn-cs"/>
              </a:rPr>
              <a:t>automatically be labelled as lacking the capacity to make a decision.</a:t>
            </a:r>
          </a:p>
          <a:p>
            <a:r>
              <a:rPr lang="en-US" sz="1200" b="0" i="0" u="none" strike="noStrike" kern="1200" baseline="0" dirty="0">
                <a:solidFill>
                  <a:schemeClr val="tx1"/>
                </a:solidFill>
                <a:latin typeface="+mn-lt"/>
                <a:ea typeface="+mn-ea"/>
                <a:cs typeface="+mn-cs"/>
              </a:rPr>
              <a:t>• Any act done for, or any decision made on behalf of, someone who lacks capacity must be in their best interests.</a:t>
            </a:r>
          </a:p>
          <a:p>
            <a:r>
              <a:rPr lang="en-US" sz="1200" b="0" i="0" u="none" strike="noStrike" kern="1200" baseline="0" dirty="0">
                <a:solidFill>
                  <a:schemeClr val="tx1"/>
                </a:solidFill>
                <a:latin typeface="+mn-lt"/>
                <a:ea typeface="+mn-ea"/>
                <a:cs typeface="+mn-cs"/>
              </a:rPr>
              <a:t>• Any act done for, or any decision made on behalf of, someone who lacks capacity should be an option that is less restrictive of their basic rights and</a:t>
            </a:r>
          </a:p>
          <a:p>
            <a:r>
              <a:rPr lang="en-US" sz="1200" b="0" i="0" u="none" strike="noStrike" kern="1200" baseline="0" dirty="0">
                <a:solidFill>
                  <a:schemeClr val="tx1"/>
                </a:solidFill>
                <a:latin typeface="+mn-lt"/>
                <a:ea typeface="+mn-ea"/>
                <a:cs typeface="+mn-cs"/>
              </a:rPr>
              <a:t>freedoms – as long as it is still in their best interests.</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a:t>
            </a:fld>
            <a:endParaRPr lang="en-GB" dirty="0"/>
          </a:p>
        </p:txBody>
      </p:sp>
    </p:spTree>
    <p:extLst>
      <p:ext uri="{BB962C8B-B14F-4D97-AF65-F5344CB8AC3E}">
        <p14:creationId xmlns:p14="http://schemas.microsoft.com/office/powerpoint/2010/main" val="1817362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Assess capacity</a:t>
            </a:r>
          </a:p>
          <a:p>
            <a:pPr marL="171450" indent="-171450">
              <a:buFontTx/>
              <a:buChar char="-"/>
            </a:pPr>
            <a:r>
              <a:rPr lang="en-GB" dirty="0"/>
              <a:t>If</a:t>
            </a:r>
            <a:r>
              <a:rPr lang="en-GB" baseline="0" dirty="0"/>
              <a:t> she has capacity- can’t treat her against will</a:t>
            </a:r>
            <a:endParaRPr lang="en-GB" dirty="0"/>
          </a:p>
          <a:p>
            <a:pPr marL="171450" indent="-171450">
              <a:buFontTx/>
              <a:buChar char="-"/>
            </a:pPr>
            <a:r>
              <a:rPr lang="en-GB" dirty="0"/>
              <a:t>If</a:t>
            </a:r>
            <a:r>
              <a:rPr lang="en-GB" baseline="0" dirty="0"/>
              <a:t> she lacks capacity- best to use MCA to stop her from leaving and treat Paracetamol OD </a:t>
            </a:r>
          </a:p>
          <a:p>
            <a:pPr marL="171450" indent="-171450">
              <a:buFontTx/>
              <a:buChar char="-"/>
            </a:pPr>
            <a:r>
              <a:rPr lang="en-GB" baseline="0" dirty="0"/>
              <a:t>Treat mental illness under MHA if needed</a:t>
            </a:r>
          </a:p>
          <a:p>
            <a:pPr marL="171450" indent="-171450">
              <a:buFontTx/>
              <a:buChar char="-"/>
            </a:pPr>
            <a:r>
              <a:rPr lang="en-GB" baseline="0" dirty="0"/>
              <a:t>If unsure of capacity- get second opinion/advice from senior</a:t>
            </a:r>
          </a:p>
          <a:p>
            <a:pPr marL="171450" indent="-171450">
              <a:buFontTx/>
              <a:buChar char="-"/>
            </a:pPr>
            <a:r>
              <a:rPr lang="en-GB" baseline="0" dirty="0"/>
              <a:t>Document clearly</a:t>
            </a:r>
          </a:p>
        </p:txBody>
      </p:sp>
      <p:sp>
        <p:nvSpPr>
          <p:cNvPr id="4" name="Slide Number Placeholder 3"/>
          <p:cNvSpPr>
            <a:spLocks noGrp="1"/>
          </p:cNvSpPr>
          <p:nvPr>
            <p:ph type="sldNum" sz="quarter" idx="10"/>
          </p:nvPr>
        </p:nvSpPr>
        <p:spPr/>
        <p:txBody>
          <a:bodyPr/>
          <a:lstStyle/>
          <a:p>
            <a:fld id="{04A320D8-28FA-E640-998A-8508E29BA384}" type="slidenum">
              <a:rPr lang="en-GB" smtClean="0"/>
              <a:t>34</a:t>
            </a:fld>
            <a:endParaRPr lang="en-GB"/>
          </a:p>
        </p:txBody>
      </p:sp>
    </p:spTree>
    <p:extLst>
      <p:ext uri="{BB962C8B-B14F-4D97-AF65-F5344CB8AC3E}">
        <p14:creationId xmlns:p14="http://schemas.microsoft.com/office/powerpoint/2010/main" val="2568829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Lacks</a:t>
            </a:r>
            <a:r>
              <a:rPr lang="en-GB" baseline="0" dirty="0"/>
              <a:t> capacity as she does not use weigh up information with regards to physical mobility. She is not using the information that she needs assistance from staff/</a:t>
            </a:r>
            <a:r>
              <a:rPr lang="en-GB" baseline="0" dirty="0" err="1"/>
              <a:t>zimmer</a:t>
            </a:r>
            <a:r>
              <a:rPr lang="en-GB" baseline="0" dirty="0"/>
              <a:t> to mobilise. She may have difficulties with retaining information too</a:t>
            </a:r>
          </a:p>
          <a:p>
            <a:pPr marL="171450" indent="-171450">
              <a:buFontTx/>
              <a:buChar char="-"/>
            </a:pPr>
            <a:r>
              <a:rPr lang="en-GB" baseline="0" dirty="0"/>
              <a:t>GP can consider optimising treatment of her medical conditions</a:t>
            </a:r>
          </a:p>
          <a:p>
            <a:pPr marL="171450" indent="-171450">
              <a:buFontTx/>
              <a:buChar char="-"/>
            </a:pPr>
            <a:r>
              <a:rPr lang="en-GB" baseline="0" dirty="0"/>
              <a:t>Referral to falls clinic if appropriate</a:t>
            </a:r>
          </a:p>
          <a:p>
            <a:pPr marL="171450" indent="-171450">
              <a:buFontTx/>
              <a:buChar char="-"/>
            </a:pPr>
            <a:r>
              <a:rPr lang="en-GB" baseline="0" dirty="0"/>
              <a:t>If falls remains a serious issue- best interests meeting  with family to look at what can be done to minimise the risks</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35</a:t>
            </a:fld>
            <a:endParaRPr lang="en-GB"/>
          </a:p>
        </p:txBody>
      </p:sp>
    </p:spTree>
    <p:extLst>
      <p:ext uri="{BB962C8B-B14F-4D97-AF65-F5344CB8AC3E}">
        <p14:creationId xmlns:p14="http://schemas.microsoft.com/office/powerpoint/2010/main" val="3228384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the right to consent to or refuse treatment in situations where: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donor has capacity to make the particular healthcare</a:t>
            </a:r>
          </a:p>
          <a:p>
            <a:r>
              <a:rPr lang="en-GB" sz="1200" b="1" i="0" u="none" strike="noStrike" kern="1200" baseline="0" dirty="0">
                <a:solidFill>
                  <a:schemeClr val="tx1"/>
                </a:solidFill>
                <a:latin typeface="+mn-lt"/>
                <a:ea typeface="+mn-ea"/>
                <a:cs typeface="+mn-cs"/>
              </a:rPr>
              <a:t>decision (section 11(7)(a))</a:t>
            </a:r>
          </a:p>
          <a:p>
            <a:r>
              <a:rPr lang="en-US" sz="1200" b="0" i="0" u="none" strike="noStrike" kern="1200" baseline="0" dirty="0">
                <a:solidFill>
                  <a:schemeClr val="tx1"/>
                </a:solidFill>
                <a:latin typeface="+mn-lt"/>
                <a:ea typeface="+mn-ea"/>
                <a:cs typeface="+mn-cs"/>
              </a:rPr>
              <a:t>An attorney has no decision-making power if the donor can make</a:t>
            </a:r>
          </a:p>
          <a:p>
            <a:r>
              <a:rPr lang="en-GB" sz="1200" b="0" i="0" u="none" strike="noStrike" kern="1200" baseline="0" dirty="0">
                <a:solidFill>
                  <a:schemeClr val="tx1"/>
                </a:solidFill>
                <a:latin typeface="+mn-lt"/>
                <a:ea typeface="+mn-ea"/>
                <a:cs typeface="+mn-cs"/>
              </a:rPr>
              <a:t>their own treatment decisions.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donor has made an advance decision to refuse the proposed</a:t>
            </a:r>
          </a:p>
          <a:p>
            <a:r>
              <a:rPr lang="en-GB" sz="1200" b="1" i="0" u="none" strike="noStrike" kern="1200" baseline="0" dirty="0">
                <a:solidFill>
                  <a:schemeClr val="tx1"/>
                </a:solidFill>
                <a:latin typeface="+mn-lt"/>
                <a:ea typeface="+mn-ea"/>
                <a:cs typeface="+mn-cs"/>
              </a:rPr>
              <a:t>treatment (section 11(7)(b))</a:t>
            </a:r>
          </a:p>
          <a:p>
            <a:r>
              <a:rPr lang="en-US" sz="1200" b="0" i="0" u="none" strike="noStrike" kern="1200" baseline="0" dirty="0">
                <a:solidFill>
                  <a:schemeClr val="tx1"/>
                </a:solidFill>
                <a:latin typeface="+mn-lt"/>
                <a:ea typeface="+mn-ea"/>
                <a:cs typeface="+mn-cs"/>
              </a:rPr>
              <a:t>An attorney cannot consent to treatment if the donor has made a</a:t>
            </a:r>
          </a:p>
          <a:p>
            <a:r>
              <a:rPr lang="en-US" sz="1200" b="0" i="0" u="none" strike="noStrike" kern="1200" baseline="0" dirty="0">
                <a:solidFill>
                  <a:schemeClr val="tx1"/>
                </a:solidFill>
                <a:latin typeface="+mn-lt"/>
                <a:ea typeface="+mn-ea"/>
                <a:cs typeface="+mn-cs"/>
              </a:rPr>
              <a:t>valid and applicable advance decision to refuse a </a:t>
            </a:r>
            <a:r>
              <a:rPr lang="en-US" sz="1200" b="0" i="0" u="none" strike="noStrike" kern="1200" baseline="0" dirty="0" err="1">
                <a:solidFill>
                  <a:schemeClr val="tx1"/>
                </a:solidFill>
                <a:latin typeface="+mn-lt"/>
                <a:ea typeface="+mn-ea"/>
                <a:cs typeface="+mn-cs"/>
              </a:rPr>
              <a:t>specifi</a:t>
            </a:r>
            <a:r>
              <a:rPr lang="en-US" sz="1200" b="0" i="0" u="none" strike="noStrike" kern="1200" baseline="0" dirty="0">
                <a:solidFill>
                  <a:schemeClr val="tx1"/>
                </a:solidFill>
                <a:latin typeface="+mn-lt"/>
                <a:ea typeface="+mn-ea"/>
                <a:cs typeface="+mn-cs"/>
              </a:rPr>
              <a:t> c treatment</a:t>
            </a:r>
          </a:p>
          <a:p>
            <a:r>
              <a:rPr lang="en-US" sz="1200" b="0" i="0" u="none" strike="noStrike" kern="1200" baseline="0" dirty="0">
                <a:solidFill>
                  <a:schemeClr val="tx1"/>
                </a:solidFill>
                <a:latin typeface="+mn-lt"/>
                <a:ea typeface="+mn-ea"/>
                <a:cs typeface="+mn-cs"/>
              </a:rPr>
              <a:t>(see chapter 9). But if the donor made an LPA after the advance</a:t>
            </a:r>
          </a:p>
          <a:p>
            <a:r>
              <a:rPr lang="en-US" sz="1200" b="0" i="0" u="none" strike="noStrike" kern="1200" baseline="0" dirty="0">
                <a:solidFill>
                  <a:schemeClr val="tx1"/>
                </a:solidFill>
                <a:latin typeface="+mn-lt"/>
                <a:ea typeface="+mn-ea"/>
                <a:cs typeface="+mn-cs"/>
              </a:rPr>
              <a:t>decision, and gave the attorney the right to consent to or refuse</a:t>
            </a:r>
          </a:p>
          <a:p>
            <a:r>
              <a:rPr lang="en-US" sz="1200" b="0" i="0" u="none" strike="noStrike" kern="1200" baseline="0" dirty="0">
                <a:solidFill>
                  <a:schemeClr val="tx1"/>
                </a:solidFill>
                <a:latin typeface="+mn-lt"/>
                <a:ea typeface="+mn-ea"/>
                <a:cs typeface="+mn-cs"/>
              </a:rPr>
              <a:t>the treatment, the attorney can choose not to follow the advance</a:t>
            </a:r>
          </a:p>
          <a:p>
            <a:r>
              <a:rPr lang="en-GB" sz="1200" b="0" i="0" u="none" strike="noStrike" kern="1200" baseline="0" dirty="0">
                <a:solidFill>
                  <a:schemeClr val="tx1"/>
                </a:solidFill>
                <a:latin typeface="+mn-lt"/>
                <a:ea typeface="+mn-ea"/>
                <a:cs typeface="+mn-cs"/>
              </a:rPr>
              <a:t>decision.</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decision relates to life-sustaining treatment (section 11(7)(c))</a:t>
            </a:r>
          </a:p>
          <a:p>
            <a:r>
              <a:rPr lang="en-US" sz="1200" b="0" i="0" u="none" strike="noStrike" kern="1200" baseline="0" dirty="0">
                <a:solidFill>
                  <a:schemeClr val="tx1"/>
                </a:solidFill>
                <a:latin typeface="+mn-lt"/>
                <a:ea typeface="+mn-ea"/>
                <a:cs typeface="+mn-cs"/>
              </a:rPr>
              <a:t>An attorney has no power to consent to or refuse life-sustaining</a:t>
            </a:r>
          </a:p>
          <a:p>
            <a:r>
              <a:rPr lang="en-US" sz="1200" b="0" i="0" u="none" strike="noStrike" kern="1200" baseline="0" dirty="0">
                <a:solidFill>
                  <a:schemeClr val="tx1"/>
                </a:solidFill>
                <a:latin typeface="+mn-lt"/>
                <a:ea typeface="+mn-ea"/>
                <a:cs typeface="+mn-cs"/>
              </a:rPr>
              <a:t>treatment, unless the LPA document expressly </a:t>
            </a:r>
            <a:r>
              <a:rPr lang="en-US" sz="1200" b="0" i="0" u="none" strike="noStrike" kern="1200" baseline="0" dirty="0" err="1">
                <a:solidFill>
                  <a:schemeClr val="tx1"/>
                </a:solidFill>
                <a:latin typeface="+mn-lt"/>
                <a:ea typeface="+mn-ea"/>
                <a:cs typeface="+mn-cs"/>
              </a:rPr>
              <a:t>authorises</a:t>
            </a:r>
            <a:r>
              <a:rPr lang="en-US" sz="1200" b="0" i="0" u="none" strike="noStrike" kern="1200" baseline="0" dirty="0">
                <a:solidFill>
                  <a:schemeClr val="tx1"/>
                </a:solidFill>
                <a:latin typeface="+mn-lt"/>
                <a:ea typeface="+mn-ea"/>
                <a:cs typeface="+mn-cs"/>
              </a:rPr>
              <a:t> this</a:t>
            </a:r>
          </a:p>
          <a:p>
            <a:r>
              <a:rPr lang="en-GB" sz="1200" b="0" i="0" u="none" strike="noStrike" kern="1200" baseline="0" dirty="0">
                <a:solidFill>
                  <a:schemeClr val="tx1"/>
                </a:solidFill>
                <a:latin typeface="+mn-lt"/>
                <a:ea typeface="+mn-ea"/>
                <a:cs typeface="+mn-cs"/>
              </a:rPr>
              <a:t>(See paragraphs 7.30–7.31 below.)</a:t>
            </a:r>
          </a:p>
          <a:p>
            <a:r>
              <a:rPr lang="en-US" sz="1200" b="0" i="0" u="none" strike="noStrike" kern="1200" baseline="0" dirty="0">
                <a:solidFill>
                  <a:schemeClr val="tx1"/>
                </a:solidFill>
                <a:latin typeface="+mn-lt"/>
                <a:ea typeface="+mn-ea"/>
                <a:cs typeface="+mn-cs"/>
              </a:rPr>
              <a:t>Mental Capacity Act Code of Practice</a:t>
            </a:r>
          </a:p>
          <a:p>
            <a:r>
              <a:rPr lang="en-GB" sz="1200" b="0" i="0" u="none" strike="noStrike" kern="1200" baseline="0" dirty="0">
                <a:solidFill>
                  <a:schemeClr val="tx1"/>
                </a:solidFill>
                <a:latin typeface="+mn-lt"/>
                <a:ea typeface="+mn-ea"/>
                <a:cs typeface="+mn-cs"/>
              </a:rPr>
              <a:t>123</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donor is detained under the Mental Health Act (section 28)</a:t>
            </a:r>
          </a:p>
          <a:p>
            <a:r>
              <a:rPr lang="en-US" sz="1200" b="0" i="0" u="none" strike="noStrike" kern="1200" baseline="0" dirty="0">
                <a:solidFill>
                  <a:schemeClr val="tx1"/>
                </a:solidFill>
                <a:latin typeface="+mn-lt"/>
                <a:ea typeface="+mn-ea"/>
                <a:cs typeface="+mn-cs"/>
              </a:rPr>
              <a:t>An attorney cannot consent to or refuse treatment for a mental</a:t>
            </a:r>
          </a:p>
          <a:p>
            <a:r>
              <a:rPr lang="en-US" sz="1200" b="0" i="0" u="none" strike="noStrike" kern="1200" baseline="0" dirty="0">
                <a:solidFill>
                  <a:schemeClr val="tx1"/>
                </a:solidFill>
                <a:latin typeface="+mn-lt"/>
                <a:ea typeface="+mn-ea"/>
                <a:cs typeface="+mn-cs"/>
              </a:rPr>
              <a:t>disorder for a patient detained under the Mental Health Act 1983</a:t>
            </a:r>
          </a:p>
          <a:p>
            <a:r>
              <a:rPr lang="en-GB" sz="1200" b="0" i="0" u="none" strike="noStrike" kern="1200" baseline="0" dirty="0">
                <a:solidFill>
                  <a:schemeClr val="tx1"/>
                </a:solidFill>
                <a:latin typeface="+mn-lt"/>
                <a:ea typeface="+mn-ea"/>
                <a:cs typeface="+mn-cs"/>
              </a:rPr>
              <a:t>(see also chapter 13).</a:t>
            </a:r>
          </a:p>
          <a:p>
            <a:r>
              <a:rPr lang="en-US" sz="1200" b="0" i="0" u="none" strike="noStrike" kern="1200" baseline="0" dirty="0">
                <a:solidFill>
                  <a:schemeClr val="tx1"/>
                </a:solidFill>
                <a:latin typeface="+mn-lt"/>
                <a:ea typeface="+mn-ea"/>
                <a:cs typeface="+mn-cs"/>
              </a:rPr>
              <a:t>7.28 LPAs cannot give attorneys the power to demand specific forms of</a:t>
            </a:r>
          </a:p>
          <a:p>
            <a:r>
              <a:rPr lang="en-US" sz="1200" b="0" i="0" u="none" strike="noStrike" kern="1200" baseline="0" dirty="0">
                <a:solidFill>
                  <a:schemeClr val="tx1"/>
                </a:solidFill>
                <a:latin typeface="+mn-lt"/>
                <a:ea typeface="+mn-ea"/>
                <a:cs typeface="+mn-cs"/>
              </a:rPr>
              <a:t>medical treatment that healthcare staff do not believe are necessary or</a:t>
            </a:r>
          </a:p>
          <a:p>
            <a:r>
              <a:rPr lang="en-GB" sz="1200" b="0" i="0" u="none" strike="noStrike" kern="1200" baseline="0" dirty="0">
                <a:solidFill>
                  <a:schemeClr val="tx1"/>
                </a:solidFill>
                <a:latin typeface="+mn-lt"/>
                <a:ea typeface="+mn-ea"/>
                <a:cs typeface="+mn-cs"/>
              </a:rPr>
              <a:t>appropriate for the donor’s particular condition.</a:t>
            </a:r>
          </a:p>
          <a:p>
            <a:r>
              <a:rPr lang="en-US" sz="1200" b="0" i="0" u="none" strike="noStrike" kern="1200" baseline="0" dirty="0">
                <a:solidFill>
                  <a:schemeClr val="tx1"/>
                </a:solidFill>
                <a:latin typeface="+mn-lt"/>
                <a:ea typeface="+mn-ea"/>
                <a:cs typeface="+mn-cs"/>
              </a:rPr>
              <a:t>7.29 Attorneys must always follow the Act’s principles and make decisions</a:t>
            </a:r>
          </a:p>
          <a:p>
            <a:r>
              <a:rPr lang="en-US" sz="1200" b="0" i="0" u="none" strike="noStrike" kern="1200" baseline="0" dirty="0">
                <a:solidFill>
                  <a:schemeClr val="tx1"/>
                </a:solidFill>
                <a:latin typeface="+mn-lt"/>
                <a:ea typeface="+mn-ea"/>
                <a:cs typeface="+mn-cs"/>
              </a:rPr>
              <a:t>in the donor’s best interests. If healthcare staff disagree with the</a:t>
            </a:r>
          </a:p>
          <a:p>
            <a:r>
              <a:rPr lang="en-US" sz="1200" b="0" i="0" u="none" strike="noStrike" kern="1200" baseline="0" dirty="0">
                <a:solidFill>
                  <a:schemeClr val="tx1"/>
                </a:solidFill>
                <a:latin typeface="+mn-lt"/>
                <a:ea typeface="+mn-ea"/>
                <a:cs typeface="+mn-cs"/>
              </a:rPr>
              <a:t>attorney’s assessment of best interests, they should discuss the case</a:t>
            </a:r>
          </a:p>
          <a:p>
            <a:r>
              <a:rPr lang="en-US" sz="1200" b="0" i="0" u="none" strike="noStrike" kern="1200" baseline="0" dirty="0">
                <a:solidFill>
                  <a:schemeClr val="tx1"/>
                </a:solidFill>
                <a:latin typeface="+mn-lt"/>
                <a:ea typeface="+mn-ea"/>
                <a:cs typeface="+mn-cs"/>
              </a:rPr>
              <a:t>with other medical experts and/or get a formal second opinion. Then</a:t>
            </a:r>
          </a:p>
          <a:p>
            <a:r>
              <a:rPr lang="en-US" sz="1200" b="0" i="0" u="none" strike="noStrike" kern="1200" baseline="0" dirty="0">
                <a:solidFill>
                  <a:schemeClr val="tx1"/>
                </a:solidFill>
                <a:latin typeface="+mn-lt"/>
                <a:ea typeface="+mn-ea"/>
                <a:cs typeface="+mn-cs"/>
              </a:rPr>
              <a:t>they should discuss the matter further with the attorney. If they cannot</a:t>
            </a:r>
          </a:p>
          <a:p>
            <a:r>
              <a:rPr lang="en-US" sz="1200" b="0" i="0" u="none" strike="noStrike" kern="1200" baseline="0" dirty="0">
                <a:solidFill>
                  <a:schemeClr val="tx1"/>
                </a:solidFill>
                <a:latin typeface="+mn-lt"/>
                <a:ea typeface="+mn-ea"/>
                <a:cs typeface="+mn-cs"/>
              </a:rPr>
              <a:t>settle the disagreement, they can apply to the Court of Protection</a:t>
            </a:r>
            <a:endParaRPr lang="en-GB"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44</a:t>
            </a:fld>
            <a:endParaRPr lang="en-GB"/>
          </a:p>
        </p:txBody>
      </p:sp>
    </p:spTree>
    <p:extLst>
      <p:ext uri="{BB962C8B-B14F-4D97-AF65-F5344CB8AC3E}">
        <p14:creationId xmlns:p14="http://schemas.microsoft.com/office/powerpoint/2010/main" val="1722569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bear in mind that, while the deprivation of liberty might be for the purpose of giving a person treatment, a deprivation</a:t>
            </a:r>
          </a:p>
          <a:p>
            <a:r>
              <a:rPr lang="en-US" sz="1200" b="0" i="0" u="none" strike="noStrike" kern="1200" baseline="0" dirty="0">
                <a:solidFill>
                  <a:schemeClr val="tx1"/>
                </a:solidFill>
                <a:latin typeface="+mn-lt"/>
                <a:ea typeface="+mn-ea"/>
                <a:cs typeface="+mn-cs"/>
              </a:rPr>
              <a:t>of liberty </a:t>
            </a:r>
            <a:r>
              <a:rPr lang="en-US" sz="1200" b="0" i="0" u="none" strike="noStrike" kern="1200" baseline="0" dirty="0" err="1">
                <a:solidFill>
                  <a:schemeClr val="tx1"/>
                </a:solidFill>
                <a:latin typeface="+mn-lt"/>
                <a:ea typeface="+mn-ea"/>
                <a:cs typeface="+mn-cs"/>
              </a:rPr>
              <a:t>authorisation</a:t>
            </a:r>
            <a:r>
              <a:rPr lang="en-US" sz="1200" b="0" i="0" u="none" strike="noStrike" kern="1200" baseline="0" dirty="0">
                <a:solidFill>
                  <a:schemeClr val="tx1"/>
                </a:solidFill>
                <a:latin typeface="+mn-lt"/>
                <a:ea typeface="+mn-ea"/>
                <a:cs typeface="+mn-cs"/>
              </a:rPr>
              <a:t> does not itself </a:t>
            </a:r>
            <a:r>
              <a:rPr lang="en-US" sz="1200" b="0" i="0" u="none" strike="noStrike" kern="1200" baseline="0" dirty="0" err="1">
                <a:solidFill>
                  <a:schemeClr val="tx1"/>
                </a:solidFill>
                <a:latin typeface="+mn-lt"/>
                <a:ea typeface="+mn-ea"/>
                <a:cs typeface="+mn-cs"/>
              </a:rPr>
              <a:t>authorise</a:t>
            </a:r>
            <a:r>
              <a:rPr lang="en-US" sz="1200" b="0" i="0" u="none" strike="noStrike" kern="1200" baseline="0" dirty="0">
                <a:solidFill>
                  <a:schemeClr val="tx1"/>
                </a:solidFill>
                <a:latin typeface="+mn-lt"/>
                <a:ea typeface="+mn-ea"/>
                <a:cs typeface="+mn-cs"/>
              </a:rPr>
              <a:t> treatment. Treatment that is proposed following </a:t>
            </a:r>
            <a:r>
              <a:rPr lang="en-US" sz="1200" b="0" i="0" u="none" strike="noStrike" kern="1200" baseline="0" dirty="0" err="1">
                <a:solidFill>
                  <a:schemeClr val="tx1"/>
                </a:solidFill>
                <a:latin typeface="+mn-lt"/>
                <a:ea typeface="+mn-ea"/>
                <a:cs typeface="+mn-cs"/>
              </a:rPr>
              <a:t>authorisation</a:t>
            </a:r>
            <a:r>
              <a:rPr lang="en-US" sz="1200" b="0" i="0" u="none" strike="noStrike" kern="1200" baseline="0" dirty="0">
                <a:solidFill>
                  <a:schemeClr val="tx1"/>
                </a:solidFill>
                <a:latin typeface="+mn-lt"/>
                <a:ea typeface="+mn-ea"/>
                <a:cs typeface="+mn-cs"/>
              </a:rPr>
              <a:t> of deprivation of liberty may</a:t>
            </a:r>
          </a:p>
          <a:p>
            <a:r>
              <a:rPr lang="en-US" sz="1200" b="0" i="0" u="none" strike="noStrike" kern="1200" baseline="0" dirty="0">
                <a:solidFill>
                  <a:schemeClr val="tx1"/>
                </a:solidFill>
                <a:latin typeface="+mn-lt"/>
                <a:ea typeface="+mn-ea"/>
                <a:cs typeface="+mn-cs"/>
              </a:rPr>
              <a:t>only be given with the person’s consent (if they have capacity to make the decision) or in accordance with the wider provisions of the Mental</a:t>
            </a:r>
          </a:p>
          <a:p>
            <a:r>
              <a:rPr lang="en-GB" sz="1200" b="0" i="0" u="none" strike="noStrike" kern="1200" baseline="0" dirty="0">
                <a:solidFill>
                  <a:schemeClr val="tx1"/>
                </a:solidFill>
                <a:latin typeface="+mn-lt"/>
                <a:ea typeface="+mn-ea"/>
                <a:cs typeface="+mn-cs"/>
              </a:rPr>
              <a:t>Capacity Act 2005.</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45</a:t>
            </a:fld>
            <a:endParaRPr lang="en-GB"/>
          </a:p>
        </p:txBody>
      </p:sp>
    </p:spTree>
    <p:extLst>
      <p:ext uri="{BB962C8B-B14F-4D97-AF65-F5344CB8AC3E}">
        <p14:creationId xmlns:p14="http://schemas.microsoft.com/office/powerpoint/2010/main" val="848340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bear in mind that, while the deprivation of liberty might be for the purpose of giving a person treatment, a deprivation</a:t>
            </a:r>
          </a:p>
          <a:p>
            <a:r>
              <a:rPr lang="en-US" sz="1200" b="0" i="0" u="none" strike="noStrike" kern="1200" baseline="0" dirty="0">
                <a:solidFill>
                  <a:schemeClr val="tx1"/>
                </a:solidFill>
                <a:latin typeface="+mn-lt"/>
                <a:ea typeface="+mn-ea"/>
                <a:cs typeface="+mn-cs"/>
              </a:rPr>
              <a:t>of liberty </a:t>
            </a:r>
            <a:r>
              <a:rPr lang="en-US" sz="1200" b="0" i="0" u="none" strike="noStrike" kern="1200" baseline="0" dirty="0" err="1">
                <a:solidFill>
                  <a:schemeClr val="tx1"/>
                </a:solidFill>
                <a:latin typeface="+mn-lt"/>
                <a:ea typeface="+mn-ea"/>
                <a:cs typeface="+mn-cs"/>
              </a:rPr>
              <a:t>authorisation</a:t>
            </a:r>
            <a:r>
              <a:rPr lang="en-US" sz="1200" b="0" i="0" u="none" strike="noStrike" kern="1200" baseline="0" dirty="0">
                <a:solidFill>
                  <a:schemeClr val="tx1"/>
                </a:solidFill>
                <a:latin typeface="+mn-lt"/>
                <a:ea typeface="+mn-ea"/>
                <a:cs typeface="+mn-cs"/>
              </a:rPr>
              <a:t> does not itself </a:t>
            </a:r>
            <a:r>
              <a:rPr lang="en-US" sz="1200" b="0" i="0" u="none" strike="noStrike" kern="1200" baseline="0" dirty="0" err="1">
                <a:solidFill>
                  <a:schemeClr val="tx1"/>
                </a:solidFill>
                <a:latin typeface="+mn-lt"/>
                <a:ea typeface="+mn-ea"/>
                <a:cs typeface="+mn-cs"/>
              </a:rPr>
              <a:t>authorise</a:t>
            </a:r>
            <a:r>
              <a:rPr lang="en-US" sz="1200" b="0" i="0" u="none" strike="noStrike" kern="1200" baseline="0" dirty="0">
                <a:solidFill>
                  <a:schemeClr val="tx1"/>
                </a:solidFill>
                <a:latin typeface="+mn-lt"/>
                <a:ea typeface="+mn-ea"/>
                <a:cs typeface="+mn-cs"/>
              </a:rPr>
              <a:t> treatment. Treatment that is proposed following </a:t>
            </a:r>
            <a:r>
              <a:rPr lang="en-US" sz="1200" b="0" i="0" u="none" strike="noStrike" kern="1200" baseline="0" dirty="0" err="1">
                <a:solidFill>
                  <a:schemeClr val="tx1"/>
                </a:solidFill>
                <a:latin typeface="+mn-lt"/>
                <a:ea typeface="+mn-ea"/>
                <a:cs typeface="+mn-cs"/>
              </a:rPr>
              <a:t>authorisation</a:t>
            </a:r>
            <a:r>
              <a:rPr lang="en-US" sz="1200" b="0" i="0" u="none" strike="noStrike" kern="1200" baseline="0" dirty="0">
                <a:solidFill>
                  <a:schemeClr val="tx1"/>
                </a:solidFill>
                <a:latin typeface="+mn-lt"/>
                <a:ea typeface="+mn-ea"/>
                <a:cs typeface="+mn-cs"/>
              </a:rPr>
              <a:t> of deprivation of liberty may</a:t>
            </a:r>
          </a:p>
          <a:p>
            <a:r>
              <a:rPr lang="en-US" sz="1200" b="0" i="0" u="none" strike="noStrike" kern="1200" baseline="0" dirty="0">
                <a:solidFill>
                  <a:schemeClr val="tx1"/>
                </a:solidFill>
                <a:latin typeface="+mn-lt"/>
                <a:ea typeface="+mn-ea"/>
                <a:cs typeface="+mn-cs"/>
              </a:rPr>
              <a:t>only be given with the person’s consent (if they have capacity to make the decision) or in accordance with the wider provisions of the Mental</a:t>
            </a:r>
          </a:p>
          <a:p>
            <a:r>
              <a:rPr lang="en-GB" sz="1200" b="0" i="0" u="none" strike="noStrike" kern="1200" baseline="0" dirty="0">
                <a:solidFill>
                  <a:schemeClr val="tx1"/>
                </a:solidFill>
                <a:latin typeface="+mn-lt"/>
                <a:ea typeface="+mn-ea"/>
                <a:cs typeface="+mn-cs"/>
              </a:rPr>
              <a:t>Capacity Act 2005.</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46</a:t>
            </a:fld>
            <a:endParaRPr lang="en-GB"/>
          </a:p>
        </p:txBody>
      </p:sp>
    </p:spTree>
    <p:extLst>
      <p:ext uri="{BB962C8B-B14F-4D97-AF65-F5344CB8AC3E}">
        <p14:creationId xmlns:p14="http://schemas.microsoft.com/office/powerpoint/2010/main" val="848340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47</a:t>
            </a:fld>
            <a:endParaRPr lang="en-GB"/>
          </a:p>
        </p:txBody>
      </p:sp>
    </p:spTree>
    <p:extLst>
      <p:ext uri="{BB962C8B-B14F-4D97-AF65-F5344CB8AC3E}">
        <p14:creationId xmlns:p14="http://schemas.microsoft.com/office/powerpoint/2010/main" val="97810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Mental capacity is the ability to make a decision.</a:t>
            </a:r>
          </a:p>
          <a:p>
            <a:r>
              <a:rPr lang="en-US" sz="1200" b="0" i="0" u="none" strike="noStrike" kern="1200" baseline="0" dirty="0">
                <a:solidFill>
                  <a:schemeClr val="tx1"/>
                </a:solidFill>
                <a:latin typeface="+mn-lt"/>
                <a:ea typeface="+mn-ea"/>
                <a:cs typeface="+mn-cs"/>
              </a:rPr>
              <a:t>• This includes the ability to make a decision that affects daily life –such as when to get up, what to wear or whether to go to the doctor</a:t>
            </a:r>
          </a:p>
          <a:p>
            <a:r>
              <a:rPr lang="en-US" sz="1200" b="0" i="0" u="none" strike="noStrike" kern="1200" baseline="0" dirty="0">
                <a:solidFill>
                  <a:schemeClr val="tx1"/>
                </a:solidFill>
                <a:latin typeface="+mn-lt"/>
                <a:ea typeface="+mn-ea"/>
                <a:cs typeface="+mn-cs"/>
              </a:rPr>
              <a:t>when feeling ill – as well as more serious or significant decisions.</a:t>
            </a:r>
          </a:p>
          <a:p>
            <a:r>
              <a:rPr lang="en-US" sz="1200" b="0" i="0" u="none" strike="noStrike" kern="1200" baseline="0" dirty="0">
                <a:solidFill>
                  <a:schemeClr val="tx1"/>
                </a:solidFill>
                <a:latin typeface="+mn-lt"/>
                <a:ea typeface="+mn-ea"/>
                <a:cs typeface="+mn-cs"/>
              </a:rPr>
              <a:t>• It also refers to a person’s ability to make a decision that may have legal consequences – for them or others. Examples include agreeing</a:t>
            </a:r>
          </a:p>
          <a:p>
            <a:r>
              <a:rPr lang="en-US" sz="1200" b="0" i="0" u="none" strike="noStrike" kern="1200" baseline="0" dirty="0">
                <a:solidFill>
                  <a:schemeClr val="tx1"/>
                </a:solidFill>
                <a:latin typeface="+mn-lt"/>
                <a:ea typeface="+mn-ea"/>
                <a:cs typeface="+mn-cs"/>
              </a:rPr>
              <a:t>to have medical treatment, buying goods or making a will.</a:t>
            </a:r>
          </a:p>
          <a:p>
            <a:r>
              <a:rPr lang="en-US" sz="1200" b="0" i="0" u="none" strike="noStrike" kern="1200" baseline="0" dirty="0">
                <a:solidFill>
                  <a:schemeClr val="tx1"/>
                </a:solidFill>
                <a:latin typeface="+mn-lt"/>
                <a:ea typeface="+mn-ea"/>
                <a:cs typeface="+mn-cs"/>
              </a:rPr>
              <a:t>A person’s capacity must not be judged simply on the basis of their age, appearance, condition or an aspect of their </a:t>
            </a:r>
            <a:r>
              <a:rPr lang="en-GB" sz="1200" b="0" i="0" u="none" strike="noStrike" kern="1200" baseline="0" noProof="0" dirty="0">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6</a:t>
            </a:fld>
            <a:endParaRPr lang="en-GB" dirty="0"/>
          </a:p>
        </p:txBody>
      </p:sp>
    </p:spTree>
    <p:extLst>
      <p:ext uri="{BB962C8B-B14F-4D97-AF65-F5344CB8AC3E}">
        <p14:creationId xmlns:p14="http://schemas.microsoft.com/office/powerpoint/2010/main" val="110596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Act’s starting point is to confirm in legislation that it should be assumed that an adult (aged 16 or over) has full legal capacity to</a:t>
            </a:r>
          </a:p>
          <a:p>
            <a:r>
              <a:rPr lang="en-US" sz="1200" b="0" i="0" u="none" strike="noStrike" kern="1200" baseline="0" dirty="0">
                <a:solidFill>
                  <a:schemeClr val="tx1"/>
                </a:solidFill>
                <a:latin typeface="+mn-lt"/>
                <a:ea typeface="+mn-ea"/>
                <a:cs typeface="+mn-cs"/>
              </a:rPr>
              <a:t>make decisions for themselves (the right to autonomy) unless it can be shown that they lack capacity to make a decision for themselves</a:t>
            </a:r>
          </a:p>
          <a:p>
            <a:r>
              <a:rPr lang="en-US" sz="1200" b="0" i="0" u="none" strike="noStrike" kern="1200" baseline="0" dirty="0">
                <a:solidFill>
                  <a:schemeClr val="tx1"/>
                </a:solidFill>
                <a:latin typeface="+mn-lt"/>
                <a:ea typeface="+mn-ea"/>
                <a:cs typeface="+mn-cs"/>
              </a:rPr>
              <a:t>at the time the decision needs to be made. This is known as the </a:t>
            </a:r>
            <a:r>
              <a:rPr lang="en-GB" sz="1200" b="0" i="0" u="none" strike="noStrike" kern="1200" baseline="0" dirty="0">
                <a:solidFill>
                  <a:schemeClr val="tx1"/>
                </a:solidFill>
                <a:latin typeface="+mn-lt"/>
                <a:ea typeface="+mn-ea"/>
                <a:cs typeface="+mn-cs"/>
              </a:rPr>
              <a:t>presumption of capacity.</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7</a:t>
            </a:fld>
            <a:endParaRPr lang="en-GB" dirty="0"/>
          </a:p>
        </p:txBody>
      </p:sp>
    </p:spTree>
    <p:extLst>
      <p:ext uri="{BB962C8B-B14F-4D97-AF65-F5344CB8AC3E}">
        <p14:creationId xmlns:p14="http://schemas.microsoft.com/office/powerpoint/2010/main" val="390767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person lacks capacity in relation to a matter if at the material time he is unable to make a decision for himself</a:t>
            </a:r>
          </a:p>
          <a:p>
            <a:r>
              <a:rPr lang="en-US" sz="1200" b="0" i="0" u="none" strike="noStrike" kern="1200" baseline="0" dirty="0">
                <a:solidFill>
                  <a:schemeClr val="tx1"/>
                </a:solidFill>
                <a:latin typeface="+mn-lt"/>
                <a:ea typeface="+mn-ea"/>
                <a:cs typeface="+mn-cs"/>
              </a:rPr>
              <a:t>in relation to the matter because of an impairment of, or a disturbance in the functioning of, the mind or brain.’</a:t>
            </a:r>
          </a:p>
          <a:p>
            <a:r>
              <a:rPr lang="en-US" sz="1200" b="0" i="0" u="none" strike="noStrike" kern="1200" baseline="0" dirty="0">
                <a:solidFill>
                  <a:schemeClr val="tx1"/>
                </a:solidFill>
                <a:latin typeface="+mn-lt"/>
                <a:ea typeface="+mn-ea"/>
                <a:cs typeface="+mn-cs"/>
              </a:rPr>
              <a:t>This means that a person lacks capacity if:</a:t>
            </a:r>
          </a:p>
          <a:p>
            <a:r>
              <a:rPr lang="en-US" sz="1200" b="0" i="0" u="none" strike="noStrike" kern="1200" baseline="0" dirty="0">
                <a:solidFill>
                  <a:schemeClr val="tx1"/>
                </a:solidFill>
                <a:latin typeface="+mn-lt"/>
                <a:ea typeface="+mn-ea"/>
                <a:cs typeface="+mn-cs"/>
              </a:rPr>
              <a:t>• they have an impairment or disturbance (for example, a disability, condition or trauma) that affects the way their mind or brain works,</a:t>
            </a:r>
          </a:p>
          <a:p>
            <a:r>
              <a:rPr lang="en-GB" sz="1200" b="0" i="0"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 the impairment or disturbance means that they are unable to make a specific decision at the time it needs to be made.</a:t>
            </a:r>
          </a:p>
          <a:p>
            <a:r>
              <a:rPr lang="en-US" sz="1200" b="0" i="0" u="none" strike="noStrike" kern="1200" baseline="0" dirty="0">
                <a:solidFill>
                  <a:schemeClr val="tx1"/>
                </a:solidFill>
                <a:latin typeface="+mn-lt"/>
                <a:ea typeface="+mn-ea"/>
                <a:cs typeface="+mn-cs"/>
              </a:rPr>
              <a:t>An assessment of a person’s capacity must be based on their ability to make a specific decision at the time it needs to be made, and not their</a:t>
            </a:r>
          </a:p>
          <a:p>
            <a:r>
              <a:rPr lang="en-US" sz="1200" b="0" i="0" u="none" strike="noStrike" kern="1200" baseline="0" dirty="0">
                <a:solidFill>
                  <a:schemeClr val="tx1"/>
                </a:solidFill>
                <a:latin typeface="+mn-lt"/>
                <a:ea typeface="+mn-ea"/>
                <a:cs typeface="+mn-cs"/>
              </a:rPr>
              <a:t>ability to make decisions in general. </a:t>
            </a:r>
          </a:p>
          <a:p>
            <a:r>
              <a:rPr lang="en-US" sz="1200" b="0" i="0" u="none" strike="noStrike" kern="1200" baseline="0" dirty="0">
                <a:solidFill>
                  <a:schemeClr val="tx1"/>
                </a:solidFill>
                <a:latin typeface="+mn-lt"/>
                <a:ea typeface="+mn-ea"/>
                <a:cs typeface="+mn-cs"/>
              </a:rPr>
              <a:t>A person can lack capacity to make a decision at the</a:t>
            </a:r>
          </a:p>
          <a:p>
            <a:r>
              <a:rPr lang="en-US" sz="1200" b="0" i="0" u="none" strike="noStrike" kern="1200" baseline="0" dirty="0">
                <a:solidFill>
                  <a:schemeClr val="tx1"/>
                </a:solidFill>
                <a:latin typeface="+mn-lt"/>
                <a:ea typeface="+mn-ea"/>
                <a:cs typeface="+mn-cs"/>
              </a:rPr>
              <a:t>time it needs to be made even if:</a:t>
            </a:r>
          </a:p>
          <a:p>
            <a:r>
              <a:rPr lang="en-US" sz="1200" b="0" i="0" u="none" strike="noStrike" kern="1200" baseline="0" dirty="0">
                <a:solidFill>
                  <a:schemeClr val="tx1"/>
                </a:solidFill>
                <a:latin typeface="+mn-lt"/>
                <a:ea typeface="+mn-ea"/>
                <a:cs typeface="+mn-cs"/>
              </a:rPr>
              <a:t>• the loss of capacity is partial</a:t>
            </a:r>
          </a:p>
          <a:p>
            <a:r>
              <a:rPr lang="en-US" sz="1200" b="0" i="0" u="none" strike="noStrike" kern="1200" baseline="0" dirty="0">
                <a:solidFill>
                  <a:schemeClr val="tx1"/>
                </a:solidFill>
                <a:latin typeface="+mn-lt"/>
                <a:ea typeface="+mn-ea"/>
                <a:cs typeface="+mn-cs"/>
              </a:rPr>
              <a:t>• the loss of capacity is temporary</a:t>
            </a:r>
          </a:p>
          <a:p>
            <a:r>
              <a:rPr lang="en-US" sz="1200" b="0" i="0" u="none" strike="noStrike" kern="1200" baseline="0" dirty="0">
                <a:solidFill>
                  <a:schemeClr val="tx1"/>
                </a:solidFill>
                <a:latin typeface="+mn-lt"/>
                <a:ea typeface="+mn-ea"/>
                <a:cs typeface="+mn-cs"/>
              </a:rPr>
              <a:t>• their capacity changes over time.</a:t>
            </a:r>
          </a:p>
          <a:p>
            <a:r>
              <a:rPr lang="en-US" sz="1200" b="0" i="0" u="none" strike="noStrike" kern="1200" baseline="0" dirty="0">
                <a:solidFill>
                  <a:schemeClr val="tx1"/>
                </a:solidFill>
                <a:latin typeface="+mn-lt"/>
                <a:ea typeface="+mn-ea"/>
                <a:cs typeface="+mn-cs"/>
              </a:rPr>
              <a:t>A person may also lack capacity to make a decision about one issue </a:t>
            </a:r>
            <a:r>
              <a:rPr lang="en-GB" sz="1200" b="0" i="0" u="none" strike="noStrike" kern="1200" baseline="0" dirty="0">
                <a:solidFill>
                  <a:schemeClr val="tx1"/>
                </a:solidFill>
                <a:latin typeface="+mn-lt"/>
                <a:ea typeface="+mn-ea"/>
                <a:cs typeface="+mn-cs"/>
              </a:rPr>
              <a:t>but not about others.</a:t>
            </a:r>
          </a:p>
          <a:p>
            <a:r>
              <a:rPr lang="en-US" sz="1200" b="0" i="0" u="none" strike="noStrike" kern="1200" baseline="0" dirty="0">
                <a:solidFill>
                  <a:schemeClr val="tx1"/>
                </a:solidFill>
                <a:latin typeface="+mn-lt"/>
                <a:ea typeface="+mn-ea"/>
                <a:cs typeface="+mn-cs"/>
              </a:rPr>
              <a:t>Anybody who claims that an individual lacks capacity should be able to provide proof. They need to be able to show, </a:t>
            </a:r>
            <a:r>
              <a:rPr lang="en-US" sz="1200" b="0" i="1" u="none" strike="noStrike" kern="1200" baseline="0" dirty="0">
                <a:solidFill>
                  <a:schemeClr val="tx1"/>
                </a:solidFill>
                <a:latin typeface="+mn-lt"/>
                <a:ea typeface="+mn-ea"/>
                <a:cs typeface="+mn-cs"/>
              </a:rPr>
              <a:t>on the balance of</a:t>
            </a:r>
          </a:p>
          <a:p>
            <a:r>
              <a:rPr lang="en-US" sz="1200" b="0" i="1" u="none" strike="noStrike" kern="1200" baseline="0" dirty="0">
                <a:solidFill>
                  <a:schemeClr val="tx1"/>
                </a:solidFill>
                <a:latin typeface="+mn-lt"/>
                <a:ea typeface="+mn-ea"/>
                <a:cs typeface="+mn-cs"/>
              </a:rPr>
              <a:t>probabilities</a:t>
            </a:r>
            <a:r>
              <a:rPr lang="en-US" sz="1200" b="0" i="0" u="none" strike="noStrike" kern="1200" baseline="0" dirty="0">
                <a:solidFill>
                  <a:schemeClr val="tx1"/>
                </a:solidFill>
                <a:latin typeface="+mn-lt"/>
                <a:ea typeface="+mn-ea"/>
                <a:cs typeface="+mn-cs"/>
              </a:rPr>
              <a:t>, that the individual lacks capacity to make a particular decision, at the time it needs to be made (section 2(4)). This means</a:t>
            </a:r>
          </a:p>
          <a:p>
            <a:r>
              <a:rPr lang="en-US" sz="1200" b="0" i="0" u="none" strike="noStrike" kern="1200" baseline="0" dirty="0">
                <a:solidFill>
                  <a:schemeClr val="tx1"/>
                </a:solidFill>
                <a:latin typeface="+mn-lt"/>
                <a:ea typeface="+mn-ea"/>
                <a:cs typeface="+mn-cs"/>
              </a:rPr>
              <a:t>being able to show that it is more likely than not that the person lacks capacity to make the decision in question.</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8</a:t>
            </a:fld>
            <a:endParaRPr lang="en-GB" dirty="0"/>
          </a:p>
        </p:txBody>
      </p:sp>
    </p:spTree>
    <p:extLst>
      <p:ext uri="{BB962C8B-B14F-4D97-AF65-F5344CB8AC3E}">
        <p14:creationId xmlns:p14="http://schemas.microsoft.com/office/powerpoint/2010/main" val="129729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Examples of an impairment or disturbance in the functioning of the mind or brain may include the following:</a:t>
            </a:r>
          </a:p>
          <a:p>
            <a:r>
              <a:rPr lang="en-US" sz="1200" b="0" i="0" u="none" strike="noStrike" kern="1200" baseline="0" dirty="0">
                <a:solidFill>
                  <a:schemeClr val="tx1"/>
                </a:solidFill>
                <a:latin typeface="+mn-lt"/>
                <a:ea typeface="+mn-ea"/>
                <a:cs typeface="+mn-cs"/>
              </a:rPr>
              <a:t>• conditions associated with some forms of mental illness</a:t>
            </a:r>
          </a:p>
          <a:p>
            <a:r>
              <a:rPr lang="en-GB" sz="1200" b="0" i="0" u="none" strike="noStrike" kern="1200" baseline="0" dirty="0">
                <a:solidFill>
                  <a:schemeClr val="tx1"/>
                </a:solidFill>
                <a:latin typeface="+mn-lt"/>
                <a:ea typeface="+mn-ea"/>
                <a:cs typeface="+mn-cs"/>
              </a:rPr>
              <a:t>• dementia</a:t>
            </a:r>
          </a:p>
          <a:p>
            <a:r>
              <a:rPr lang="en-GB" sz="1200" b="0" i="0" u="none" strike="noStrike" kern="1200" baseline="0" dirty="0">
                <a:solidFill>
                  <a:schemeClr val="tx1"/>
                </a:solidFill>
                <a:latin typeface="+mn-lt"/>
                <a:ea typeface="+mn-ea"/>
                <a:cs typeface="+mn-cs"/>
              </a:rPr>
              <a:t>• significant learning disabilities</a:t>
            </a:r>
          </a:p>
          <a:p>
            <a:r>
              <a:rPr lang="en-US" sz="1200" b="0" i="0" u="none" strike="noStrike" kern="1200" baseline="0" dirty="0">
                <a:solidFill>
                  <a:schemeClr val="tx1"/>
                </a:solidFill>
                <a:latin typeface="+mn-lt"/>
                <a:ea typeface="+mn-ea"/>
                <a:cs typeface="+mn-cs"/>
              </a:rPr>
              <a:t>• the long-term effects of brain damage</a:t>
            </a:r>
          </a:p>
          <a:p>
            <a:r>
              <a:rPr lang="en-US" sz="1200" b="0" i="0" u="none" strike="noStrike" kern="1200" baseline="0" dirty="0">
                <a:solidFill>
                  <a:schemeClr val="tx1"/>
                </a:solidFill>
                <a:latin typeface="+mn-lt"/>
                <a:ea typeface="+mn-ea"/>
                <a:cs typeface="+mn-cs"/>
              </a:rPr>
              <a:t>• physical or medical conditions that cause confusion, drowsiness or</a:t>
            </a:r>
          </a:p>
          <a:p>
            <a:r>
              <a:rPr lang="en-GB" sz="1200" b="0" i="0" u="none" strike="noStrike" kern="1200" baseline="0" dirty="0">
                <a:solidFill>
                  <a:schemeClr val="tx1"/>
                </a:solidFill>
                <a:latin typeface="+mn-lt"/>
                <a:ea typeface="+mn-ea"/>
                <a:cs typeface="+mn-cs"/>
              </a:rPr>
              <a:t>loss of consciousness</a:t>
            </a:r>
          </a:p>
          <a:p>
            <a:r>
              <a:rPr lang="en-GB" sz="1200" b="0" i="0" u="none" strike="noStrike" kern="1200" baseline="0" dirty="0">
                <a:solidFill>
                  <a:schemeClr val="tx1"/>
                </a:solidFill>
                <a:latin typeface="+mn-lt"/>
                <a:ea typeface="+mn-ea"/>
                <a:cs typeface="+mn-cs"/>
              </a:rPr>
              <a:t>• delirium</a:t>
            </a:r>
          </a:p>
          <a:p>
            <a:r>
              <a:rPr lang="en-US" sz="1200" b="0" i="0" u="none" strike="noStrike" kern="1200" baseline="0" dirty="0">
                <a:solidFill>
                  <a:schemeClr val="tx1"/>
                </a:solidFill>
                <a:latin typeface="+mn-lt"/>
                <a:ea typeface="+mn-ea"/>
                <a:cs typeface="+mn-cs"/>
              </a:rPr>
              <a:t>• concussion following a head injury, and</a:t>
            </a:r>
          </a:p>
          <a:p>
            <a:r>
              <a:rPr lang="en-US" sz="1200" b="0" i="0" u="none" strike="noStrike" kern="1200" baseline="0" dirty="0">
                <a:solidFill>
                  <a:schemeClr val="tx1"/>
                </a:solidFill>
                <a:latin typeface="+mn-lt"/>
                <a:ea typeface="+mn-ea"/>
                <a:cs typeface="+mn-cs"/>
              </a:rPr>
              <a:t>• the symptoms of alcohol or drug use.</a:t>
            </a:r>
            <a:endParaRPr lang="en-GB" altLang="en-US"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20B71-3EDC-433F-9B4D-739A3695595F}" type="slidenum">
              <a:rPr lang="en-US" altLang="en-US" smtClean="0">
                <a:solidFill>
                  <a:srgbClr val="000000"/>
                </a:solidFill>
              </a:rPr>
              <a:pPr>
                <a:spcBef>
                  <a:spcPct val="0"/>
                </a:spcBef>
              </a:pPr>
              <a:t>9</a:t>
            </a:fld>
            <a:endParaRPr lang="en-US" altLang="en-US" dirty="0">
              <a:solidFill>
                <a:srgbClr val="000000"/>
              </a:solidFill>
            </a:endParaRPr>
          </a:p>
        </p:txBody>
      </p:sp>
    </p:spTree>
    <p:extLst>
      <p:ext uri="{BB962C8B-B14F-4D97-AF65-F5344CB8AC3E}">
        <p14:creationId xmlns:p14="http://schemas.microsoft.com/office/powerpoint/2010/main" val="42541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Relevant information must include what the likely consequences of a decision would be (the possible effects of deciding one way or another)</a:t>
            </a:r>
          </a:p>
          <a:p>
            <a:r>
              <a:rPr lang="en-US" sz="1200" b="0" i="0" u="none" strike="noStrike" kern="1200" baseline="0" dirty="0">
                <a:solidFill>
                  <a:schemeClr val="tx1"/>
                </a:solidFill>
                <a:latin typeface="+mn-lt"/>
                <a:ea typeface="+mn-ea"/>
                <a:cs typeface="+mn-cs"/>
              </a:rPr>
              <a:t>– and also the likely consequences of making no decision at all . In some cases, it may be enough to give a broad explanation</a:t>
            </a:r>
          </a:p>
          <a:p>
            <a:r>
              <a:rPr lang="en-US" sz="1200" b="0" i="0" u="none" strike="noStrike" kern="1200" baseline="0" dirty="0">
                <a:solidFill>
                  <a:schemeClr val="tx1"/>
                </a:solidFill>
                <a:latin typeface="+mn-lt"/>
                <a:ea typeface="+mn-ea"/>
                <a:cs typeface="+mn-cs"/>
              </a:rPr>
              <a:t>using simple language. But a person might need more detailed information or access to advice, depending on the decision that needs</a:t>
            </a:r>
          </a:p>
          <a:p>
            <a:r>
              <a:rPr lang="en-US" sz="1200" b="0" i="0" u="none" strike="noStrike" kern="1200" baseline="0" dirty="0">
                <a:solidFill>
                  <a:schemeClr val="tx1"/>
                </a:solidFill>
                <a:latin typeface="+mn-lt"/>
                <a:ea typeface="+mn-ea"/>
                <a:cs typeface="+mn-cs"/>
              </a:rPr>
              <a:t>to be made. If a decision could have serious or grave consequences, it is even more important that a person understands the information</a:t>
            </a:r>
          </a:p>
          <a:p>
            <a:r>
              <a:rPr lang="en-GB" sz="1200" b="0" i="0" u="none" strike="noStrike" kern="1200" baseline="0" dirty="0">
                <a:solidFill>
                  <a:schemeClr val="tx1"/>
                </a:solidFill>
                <a:latin typeface="+mn-lt"/>
                <a:ea typeface="+mn-ea"/>
                <a:cs typeface="+mn-cs"/>
              </a:rPr>
              <a:t>relevant to that decision</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10</a:t>
            </a:fld>
            <a:endParaRPr lang="en-GB" dirty="0"/>
          </a:p>
        </p:txBody>
      </p:sp>
    </p:spTree>
    <p:extLst>
      <p:ext uri="{BB962C8B-B14F-4D97-AF65-F5344CB8AC3E}">
        <p14:creationId xmlns:p14="http://schemas.microsoft.com/office/powerpoint/2010/main" val="218913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information has to be presented in a way that is appropriate to meet the individual’s needs and circumstances.</a:t>
            </a:r>
          </a:p>
          <a:p>
            <a:r>
              <a:rPr lang="en-US" sz="1200" b="0" i="0" u="none" strike="noStrike" kern="1200" baseline="0" dirty="0">
                <a:solidFill>
                  <a:schemeClr val="tx1"/>
                </a:solidFill>
                <a:latin typeface="+mn-lt"/>
                <a:ea typeface="+mn-ea"/>
                <a:cs typeface="+mn-cs"/>
              </a:rPr>
              <a:t>It also stresses the importance of explaining information using the most effective form of communication for that person (such as simple</a:t>
            </a:r>
          </a:p>
          <a:p>
            <a:r>
              <a:rPr lang="en-GB" sz="1200" b="0" i="0" u="none" strike="noStrike" kern="1200" baseline="0" dirty="0">
                <a:solidFill>
                  <a:schemeClr val="tx1"/>
                </a:solidFill>
                <a:latin typeface="+mn-lt"/>
                <a:ea typeface="+mn-ea"/>
                <a:cs typeface="+mn-cs"/>
              </a:rPr>
              <a:t>language, sign language, visual representations, computer support or any other means).</a:t>
            </a:r>
          </a:p>
          <a:p>
            <a:r>
              <a:rPr lang="en-GB" sz="1200" b="0" i="0" u="none" strike="noStrike" kern="1200" baseline="0" dirty="0">
                <a:solidFill>
                  <a:schemeClr val="tx1"/>
                </a:solidFill>
                <a:latin typeface="+mn-lt"/>
                <a:ea typeface="+mn-ea"/>
                <a:cs typeface="+mn-cs"/>
              </a:rPr>
              <a:t>For example:</a:t>
            </a:r>
          </a:p>
          <a:p>
            <a:r>
              <a:rPr lang="en-US" sz="1200" b="0" i="0" u="none" strike="noStrike" kern="1200" baseline="0" dirty="0">
                <a:solidFill>
                  <a:schemeClr val="tx1"/>
                </a:solidFill>
                <a:latin typeface="+mn-lt"/>
                <a:ea typeface="+mn-ea"/>
                <a:cs typeface="+mn-cs"/>
              </a:rPr>
              <a:t>• a person with a learning disability may need somebody to read information to them. They might also need illustrations to help them</a:t>
            </a:r>
          </a:p>
          <a:p>
            <a:r>
              <a:rPr lang="en-US" sz="1200" b="0" i="0" u="none" strike="noStrike" kern="1200" baseline="0" dirty="0">
                <a:solidFill>
                  <a:schemeClr val="tx1"/>
                </a:solidFill>
                <a:latin typeface="+mn-lt"/>
                <a:ea typeface="+mn-ea"/>
                <a:cs typeface="+mn-cs"/>
              </a:rPr>
              <a:t>to understand what is happening. Or they might stop the reader to ask what things mean. It might also be helpful for them to discuss</a:t>
            </a:r>
          </a:p>
          <a:p>
            <a:r>
              <a:rPr lang="en-GB" sz="1200" b="0" i="0" u="none" strike="noStrike" kern="1200" baseline="0" dirty="0">
                <a:solidFill>
                  <a:schemeClr val="tx1"/>
                </a:solidFill>
                <a:latin typeface="+mn-lt"/>
                <a:ea typeface="+mn-ea"/>
                <a:cs typeface="+mn-cs"/>
              </a:rPr>
              <a:t>information with an advocate.</a:t>
            </a:r>
          </a:p>
          <a:p>
            <a:r>
              <a:rPr lang="en-US" sz="1200" b="0" i="0" u="none" strike="noStrike" kern="1200" baseline="0" dirty="0">
                <a:solidFill>
                  <a:schemeClr val="tx1"/>
                </a:solidFill>
                <a:latin typeface="+mn-lt"/>
                <a:ea typeface="+mn-ea"/>
                <a:cs typeface="+mn-cs"/>
              </a:rPr>
              <a:t>• a person with anxiety or depression may find it difficult to reach a decision about treatment in a group meeting with professionals.</a:t>
            </a:r>
          </a:p>
          <a:p>
            <a:r>
              <a:rPr lang="en-US" sz="1200" b="0" i="0" u="none" strike="noStrike" kern="1200" baseline="0" dirty="0">
                <a:solidFill>
                  <a:schemeClr val="tx1"/>
                </a:solidFill>
                <a:latin typeface="+mn-lt"/>
                <a:ea typeface="+mn-ea"/>
                <a:cs typeface="+mn-cs"/>
              </a:rPr>
              <a:t>They may prefer to read the relevant documents in private. This way they can come to a conclusion alone, and ask for help if necessary.</a:t>
            </a:r>
          </a:p>
          <a:p>
            <a:r>
              <a:rPr lang="en-US" sz="1200" b="0" i="0" u="none" strike="noStrike" kern="1200" baseline="0" dirty="0">
                <a:solidFill>
                  <a:schemeClr val="tx1"/>
                </a:solidFill>
                <a:latin typeface="+mn-lt"/>
                <a:ea typeface="+mn-ea"/>
                <a:cs typeface="+mn-cs"/>
              </a:rPr>
              <a:t>• someone who has a brain injury might need to be given information several times. It will be necessary to check that the person</a:t>
            </a:r>
          </a:p>
          <a:p>
            <a:r>
              <a:rPr lang="en-US" sz="1200" b="0" i="0" u="none" strike="noStrike" kern="1200" baseline="0" dirty="0">
                <a:solidFill>
                  <a:schemeClr val="tx1"/>
                </a:solidFill>
                <a:latin typeface="+mn-lt"/>
                <a:ea typeface="+mn-ea"/>
                <a:cs typeface="+mn-cs"/>
              </a:rPr>
              <a:t>understands the information. If they have difficulty understanding, it might be useful to present information in a different way (for</a:t>
            </a:r>
          </a:p>
          <a:p>
            <a:r>
              <a:rPr lang="en-US" sz="1200" b="0" i="0" u="none" strike="noStrike" kern="1200" baseline="0" dirty="0">
                <a:solidFill>
                  <a:schemeClr val="tx1"/>
                </a:solidFill>
                <a:latin typeface="+mn-lt"/>
                <a:ea typeface="+mn-ea"/>
                <a:cs typeface="+mn-cs"/>
              </a:rPr>
              <a:t>example, different forms of words, pictures or diagrams). Written information, audiotapes, videos and posters can help people</a:t>
            </a:r>
          </a:p>
          <a:p>
            <a:r>
              <a:rPr lang="en-GB" sz="1200" b="0" i="0" u="none" strike="noStrike" kern="1200" baseline="0" dirty="0">
                <a:solidFill>
                  <a:schemeClr val="tx1"/>
                </a:solidFill>
                <a:latin typeface="+mn-lt"/>
                <a:ea typeface="+mn-ea"/>
                <a:cs typeface="+mn-cs"/>
              </a:rPr>
              <a:t>remember important facts.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person must be able to hold the information in their mind long enough to use it to make an effective decision</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11</a:t>
            </a:fld>
            <a:endParaRPr lang="en-GB" dirty="0"/>
          </a:p>
        </p:txBody>
      </p:sp>
    </p:spTree>
    <p:extLst>
      <p:ext uri="{BB962C8B-B14F-4D97-AF65-F5344CB8AC3E}">
        <p14:creationId xmlns:p14="http://schemas.microsoft.com/office/powerpoint/2010/main" val="1174368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GB" altLang="en-US" sz="3600" b="1" dirty="0">
                <a:solidFill>
                  <a:srgbClr val="A00054"/>
                </a:solidFill>
              </a:rPr>
              <a:t>Old Age Module</a:t>
            </a:r>
          </a:p>
        </p:txBody>
      </p:sp>
      <p:sp>
        <p:nvSpPr>
          <p:cNvPr id="5" name="TextBox 4"/>
          <p:cNvSpPr txBox="1"/>
          <p:nvPr userDrawn="1"/>
        </p:nvSpPr>
        <p:spPr>
          <a:xfrm>
            <a:off x="725714" y="3120571"/>
            <a:ext cx="7613424" cy="369332"/>
          </a:xfrm>
          <a:prstGeom prst="rect">
            <a:avLst/>
          </a:prstGeom>
          <a:noFill/>
        </p:spPr>
        <p:txBody>
          <a:bodyPr wrap="square" rtlCol="0">
            <a:spAutoFit/>
          </a:bodyPr>
          <a:lstStyle/>
          <a:p>
            <a:pPr algn="ctr" defTabSz="457200" fontAlgn="base">
              <a:spcBef>
                <a:spcPct val="0"/>
              </a:spcBef>
              <a:spcAft>
                <a:spcPct val="0"/>
              </a:spcAft>
            </a:pPr>
            <a:r>
              <a:rPr lang="en-US" b="1" baseline="0" dirty="0">
                <a:solidFill>
                  <a:srgbClr val="A00054"/>
                </a:solidFill>
                <a:ea typeface="Arial" charset="0"/>
                <a:cs typeface="Arial" charset="0"/>
              </a:rPr>
              <a:t>Medico Legal Issues in Old Age Psychiatry</a:t>
            </a:r>
            <a:endParaRPr lang="en-US" b="1" dirty="0">
              <a:solidFill>
                <a:srgbClr val="A00054"/>
              </a:solidFill>
              <a:ea typeface="Arial" charset="0"/>
              <a:cs typeface="Arial" charset="0"/>
            </a:endParaRPr>
          </a:p>
        </p:txBody>
      </p:sp>
      <p:pic>
        <p:nvPicPr>
          <p:cNvPr id="6" name="Picture 13" descr="bottom_brandi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74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P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1025526"/>
            <a:ext cx="7839075" cy="679449"/>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sz="2800" b="1" baseline="0">
                <a:solidFill>
                  <a:srgbClr val="A00054"/>
                </a:solidFill>
              </a:defRPr>
            </a:lvl1pPr>
          </a:lstStyle>
          <a:p>
            <a:pPr defTabSz="457200" fontAlgn="base">
              <a:spcBef>
                <a:spcPct val="0"/>
              </a:spcBef>
              <a:spcAft>
                <a:spcPct val="0"/>
              </a:spcAft>
            </a:pPr>
            <a:r>
              <a:rPr lang="en-US" b="1" baseline="0" dirty="0">
                <a:solidFill>
                  <a:srgbClr val="A00054"/>
                </a:solidFill>
                <a:ea typeface="Arial" charset="0"/>
                <a:cs typeface="Arial" charset="0"/>
              </a:rPr>
              <a:t>Medico Legal Issues in Old Age Psychiatry</a:t>
            </a:r>
            <a:endParaRPr lang="en-US" dirty="0"/>
          </a:p>
        </p:txBody>
      </p:sp>
      <p:sp>
        <p:nvSpPr>
          <p:cNvPr id="3" name="Subtitle 2"/>
          <p:cNvSpPr>
            <a:spLocks noGrp="1"/>
          </p:cNvSpPr>
          <p:nvPr>
            <p:ph type="subTitle" idx="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503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ntent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7839075" cy="679449"/>
          </a:xfrm>
          <a:prstGeom prst="rect">
            <a:avLst/>
          </a:prstGeom>
        </p:spPr>
        <p:txBody>
          <a:bodyPr/>
          <a:lstStyle>
            <a:lvl1pPr algn="l">
              <a:defRPr sz="3600" b="1" baseline="0">
                <a:solidFill>
                  <a:srgbClr val="A00054"/>
                </a:solidFill>
              </a:defRPr>
            </a:lvl1pPr>
          </a:lstStyle>
          <a:p>
            <a:endParaRPr lang="en-US" dirty="0"/>
          </a:p>
        </p:txBody>
      </p:sp>
      <p:sp>
        <p:nvSpPr>
          <p:cNvPr id="8" name="Text Placeholder 7"/>
          <p:cNvSpPr>
            <a:spLocks noGrp="1"/>
          </p:cNvSpPr>
          <p:nvPr>
            <p:ph type="body" sz="quarter" idx="13"/>
          </p:nvPr>
        </p:nvSpPr>
        <p:spPr>
          <a:xfrm>
            <a:off x="457200" y="1704974"/>
            <a:ext cx="7839075" cy="4499055"/>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82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01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lgn="ctr">
              <a:defRPr sz="2400" baseline="0"/>
            </a:lvl1pPr>
            <a:lvl2pPr algn="ctr">
              <a:defRPr sz="2400"/>
            </a:lvl2pPr>
            <a:lvl3pPr algn="ctr">
              <a:defRPr sz="2400"/>
            </a:lvl3pPr>
            <a:lvl4pPr algn="ctr">
              <a:defRPr sz="2400"/>
            </a:lvl4pPr>
            <a:lvl5pPr algn="ct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41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01807F-EDE8-458E-B61A-944E42825111}" type="slidenum">
              <a:rPr lang="en-US" altLang="en-US"/>
              <a:pPr>
                <a:defRPr/>
              </a:pPr>
              <a:t>‹#›</a:t>
            </a:fld>
            <a:endParaRPr lang="en-US" altLang="en-US"/>
          </a:p>
        </p:txBody>
      </p:sp>
    </p:spTree>
    <p:extLst>
      <p:ext uri="{BB962C8B-B14F-4D97-AF65-F5344CB8AC3E}">
        <p14:creationId xmlns:p14="http://schemas.microsoft.com/office/powerpoint/2010/main" val="140296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B46D92FE-428F-4E87-94DF-611EE9544DE0}" type="slidenum">
              <a:rPr lang="en-US" altLang="en-US"/>
              <a:pPr>
                <a:defRPr/>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2471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CQ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701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288973"/>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80" r:id="rId3"/>
    <p:sldLayoutId id="2147483678" r:id="rId4"/>
    <p:sldLayoutId id="2147483679" r:id="rId5"/>
    <p:sldLayoutId id="2147483681" r:id="rId6"/>
    <p:sldLayoutId id="2147483682" r:id="rId7"/>
    <p:sldLayoutId id="2147483683"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anthony.peter@lancashirecare.nhs.uk"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94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r>
              <a:rPr lang="en-GB" altLang="en-US" sz="2800" b="1" dirty="0"/>
              <a:t>Capacity Assessment</a:t>
            </a:r>
          </a:p>
        </p:txBody>
      </p:sp>
      <p:sp>
        <p:nvSpPr>
          <p:cNvPr id="19459" name="Content Placeholder 2"/>
          <p:cNvSpPr>
            <a:spLocks noGrp="1"/>
          </p:cNvSpPr>
          <p:nvPr>
            <p:ph type="body" sz="quarter" idx="13"/>
          </p:nvPr>
        </p:nvSpPr>
        <p:spPr/>
        <p:txBody>
          <a:bodyPr/>
          <a:lstStyle/>
          <a:p>
            <a:pPr>
              <a:buFont typeface="Arial" panose="020B0604020202020204" pitchFamily="34" charset="0"/>
              <a:buChar char="•"/>
            </a:pPr>
            <a:r>
              <a:rPr lang="en-GB" altLang="en-US" sz="2000" dirty="0"/>
              <a:t>Be clear about the decision to be made and what the options may be </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Consider carefully how best to give relevant information including:</a:t>
            </a:r>
          </a:p>
          <a:p>
            <a:pPr marL="936625" lvl="2" indent="-342900">
              <a:buFont typeface="Arial" panose="020B0604020202020204" pitchFamily="34" charset="0"/>
              <a:buChar char="•"/>
            </a:pPr>
            <a:r>
              <a:rPr lang="en-GB" altLang="en-US" sz="2000" dirty="0"/>
              <a:t>The decision needed</a:t>
            </a:r>
          </a:p>
          <a:p>
            <a:pPr marL="936625" lvl="2" indent="-342900">
              <a:buFont typeface="Arial" panose="020B0604020202020204" pitchFamily="34" charset="0"/>
              <a:buChar char="•"/>
            </a:pPr>
            <a:r>
              <a:rPr lang="en-GB" altLang="en-US" sz="2000" dirty="0"/>
              <a:t>Why it is needed </a:t>
            </a:r>
          </a:p>
          <a:p>
            <a:pPr marL="936625" lvl="2" indent="-342900">
              <a:buFont typeface="Arial" panose="020B0604020202020204" pitchFamily="34" charset="0"/>
              <a:buChar char="•"/>
            </a:pPr>
            <a:r>
              <a:rPr lang="en-GB" altLang="en-US" sz="2000" dirty="0"/>
              <a:t>Likely effects of deciding one way or another and</a:t>
            </a:r>
          </a:p>
          <a:p>
            <a:pPr marL="936625" lvl="2" indent="-342900">
              <a:buFont typeface="Arial" panose="020B0604020202020204" pitchFamily="34" charset="0"/>
              <a:buChar char="•"/>
            </a:pPr>
            <a:r>
              <a:rPr lang="en-GB" altLang="en-US" sz="2000" dirty="0"/>
              <a:t>Alternative options </a:t>
            </a:r>
          </a:p>
        </p:txBody>
      </p:sp>
    </p:spTree>
    <p:extLst>
      <p:ext uri="{BB962C8B-B14F-4D97-AF65-F5344CB8AC3E}">
        <p14:creationId xmlns:p14="http://schemas.microsoft.com/office/powerpoint/2010/main" val="252703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GB" altLang="en-US" sz="2800" b="1" dirty="0"/>
              <a:t>Capacity Assessment</a:t>
            </a:r>
          </a:p>
        </p:txBody>
      </p:sp>
      <p:sp>
        <p:nvSpPr>
          <p:cNvPr id="20483" name="Content Placeholder 2"/>
          <p:cNvSpPr>
            <a:spLocks noGrp="1"/>
          </p:cNvSpPr>
          <p:nvPr>
            <p:ph type="body" sz="quarter" idx="13"/>
          </p:nvPr>
        </p:nvSpPr>
        <p:spPr/>
        <p:txBody>
          <a:bodyPr/>
          <a:lstStyle/>
          <a:p>
            <a:pPr>
              <a:buFont typeface="Arial" panose="020B0604020202020204" pitchFamily="34" charset="0"/>
              <a:buChar char="•"/>
            </a:pPr>
            <a:r>
              <a:rPr lang="en-GB" altLang="en-US" sz="2000" b="1" dirty="0"/>
              <a:t>Understand information:</a:t>
            </a:r>
          </a:p>
          <a:p>
            <a:pPr lvl="1">
              <a:buFont typeface="Arial" panose="020B0604020202020204" pitchFamily="34" charset="0"/>
              <a:buChar char="•"/>
            </a:pPr>
            <a:r>
              <a:rPr lang="en-GB" altLang="en-US" sz="2000" dirty="0"/>
              <a:t>Use broad terms and simple language </a:t>
            </a:r>
          </a:p>
          <a:p>
            <a:pPr lvl="1">
              <a:buFont typeface="Arial" panose="020B0604020202020204" pitchFamily="34" charset="0"/>
              <a:buChar char="•"/>
            </a:pPr>
            <a:r>
              <a:rPr lang="en-GB" altLang="en-US" sz="2000" dirty="0"/>
              <a:t>Not always necessary to explain everything in great detail</a:t>
            </a:r>
          </a:p>
          <a:p>
            <a:pPr lvl="1">
              <a:buFont typeface="Arial" panose="020B0604020202020204" pitchFamily="34" charset="0"/>
              <a:buChar char="•"/>
            </a:pPr>
            <a:r>
              <a:rPr lang="en-GB" altLang="en-US" sz="2000" dirty="0"/>
              <a:t>‘Salient factors’ relevant to the decision.</a:t>
            </a:r>
          </a:p>
          <a:p>
            <a:pPr lvl="1">
              <a:buFont typeface="Arial" panose="020B0604020202020204" pitchFamily="34" charset="0"/>
              <a:buChar char="•"/>
            </a:pPr>
            <a:r>
              <a:rPr lang="en-GB" altLang="en-US" sz="2000" dirty="0">
                <a:cs typeface="Times New Roman" panose="02020603050405020304" pitchFamily="18" charset="0"/>
              </a:rPr>
              <a:t>Understanding needs to be proportionate to complexity of decision</a:t>
            </a:r>
          </a:p>
          <a:p>
            <a:pPr lvl="1">
              <a:buFont typeface="Arial" panose="020B0604020202020204" pitchFamily="34" charset="0"/>
              <a:buChar char="•"/>
            </a:pPr>
            <a:r>
              <a:rPr lang="en-US" altLang="en-US" sz="2000" dirty="0"/>
              <a:t>Ask patient to explain in their own words </a:t>
            </a:r>
          </a:p>
          <a:p>
            <a:pPr lvl="1">
              <a:buFont typeface="Arial" panose="020B0604020202020204" pitchFamily="34" charset="0"/>
              <a:buChar char="•"/>
            </a:pPr>
            <a:endParaRPr lang="en-US" altLang="en-US" sz="2000" dirty="0"/>
          </a:p>
          <a:p>
            <a:pPr>
              <a:buFont typeface="Arial" panose="020B0604020202020204" pitchFamily="34" charset="0"/>
              <a:buChar char="•"/>
            </a:pPr>
            <a:r>
              <a:rPr lang="en-GB" altLang="en-US" sz="2000" b="1" dirty="0"/>
              <a:t>Retain information:</a:t>
            </a:r>
          </a:p>
          <a:p>
            <a:pPr lvl="1">
              <a:buFont typeface="Arial" panose="020B0604020202020204" pitchFamily="34" charset="0"/>
              <a:buChar char="•"/>
            </a:pPr>
            <a:r>
              <a:rPr lang="en-GB" altLang="en-US" sz="2000" dirty="0"/>
              <a:t>The person must be able to retain enough information long enough to use it to make an decision</a:t>
            </a:r>
          </a:p>
        </p:txBody>
      </p:sp>
    </p:spTree>
    <p:extLst>
      <p:ext uri="{BB962C8B-B14F-4D97-AF65-F5344CB8AC3E}">
        <p14:creationId xmlns:p14="http://schemas.microsoft.com/office/powerpoint/2010/main" val="259204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r>
              <a:rPr lang="en-GB" altLang="en-US" sz="2800" b="1" dirty="0"/>
              <a:t>Capacity Assessment</a:t>
            </a:r>
          </a:p>
        </p:txBody>
      </p:sp>
      <p:sp>
        <p:nvSpPr>
          <p:cNvPr id="21507" name="Content Placeholder 2"/>
          <p:cNvSpPr>
            <a:spLocks noGrp="1"/>
          </p:cNvSpPr>
          <p:nvPr>
            <p:ph type="body" sz="quarter" idx="13"/>
          </p:nvPr>
        </p:nvSpPr>
        <p:spPr/>
        <p:txBody>
          <a:bodyPr/>
          <a:lstStyle/>
          <a:p>
            <a:pPr>
              <a:buFont typeface="Arial" panose="020B0604020202020204" pitchFamily="34" charset="0"/>
              <a:buChar char="•"/>
            </a:pPr>
            <a:r>
              <a:rPr lang="en-GB" altLang="en-US" sz="2000" b="1" dirty="0"/>
              <a:t>Weighing up / Use the information:</a:t>
            </a:r>
          </a:p>
          <a:p>
            <a:pPr lvl="1">
              <a:buFont typeface="Arial" panose="020B0604020202020204" pitchFamily="34" charset="0"/>
              <a:buChar char="•"/>
            </a:pPr>
            <a:r>
              <a:rPr lang="en-GB" altLang="en-US" sz="2000" dirty="0"/>
              <a:t>To be able to see the various parts of the argument and to relate the one to another</a:t>
            </a:r>
          </a:p>
          <a:p>
            <a:pPr lvl="1">
              <a:buFont typeface="Arial" panose="020B0604020202020204" pitchFamily="34" charset="0"/>
              <a:buChar char="•"/>
            </a:pPr>
            <a:r>
              <a:rPr lang="en-GB" altLang="en-US" sz="2000" dirty="0"/>
              <a:t>Look for deliberation and logical reasoning</a:t>
            </a:r>
          </a:p>
          <a:p>
            <a:pPr lvl="1">
              <a:buFont typeface="Arial" panose="020B0604020202020204" pitchFamily="34" charset="0"/>
              <a:buChar char="•"/>
            </a:pPr>
            <a:r>
              <a:rPr lang="en-GB" altLang="en-US" sz="2000" dirty="0"/>
              <a:t>Whether their choice follows logically from their explanation</a:t>
            </a:r>
          </a:p>
          <a:p>
            <a:pPr lvl="2">
              <a:buFont typeface="Arial" panose="020B0604020202020204" pitchFamily="34" charset="0"/>
              <a:buChar char="•"/>
            </a:pPr>
            <a:endParaRPr lang="en-GB" altLang="en-US" sz="2000" dirty="0"/>
          </a:p>
          <a:p>
            <a:pPr>
              <a:buFont typeface="Arial" panose="020B0604020202020204" pitchFamily="34" charset="0"/>
              <a:buChar char="•"/>
            </a:pPr>
            <a:r>
              <a:rPr lang="en-GB" altLang="en-US" sz="2000" b="1" dirty="0"/>
              <a:t>Able to communicate decision by any means:</a:t>
            </a:r>
          </a:p>
          <a:p>
            <a:pPr lvl="1">
              <a:buFont typeface="Arial" panose="020B0604020202020204" pitchFamily="34" charset="0"/>
              <a:buChar char="•"/>
            </a:pPr>
            <a:r>
              <a:rPr lang="en-GB" altLang="en-US" sz="2000" dirty="0"/>
              <a:t> If a person cannot communicate their decision in any way at all,  they should be treated as if they are unable to make that decision</a:t>
            </a:r>
            <a:endParaRPr lang="en-GB" altLang="en-US" sz="2000" b="1" dirty="0"/>
          </a:p>
          <a:p>
            <a:endParaRPr lang="en-GB" altLang="en-US" sz="3200" dirty="0"/>
          </a:p>
          <a:p>
            <a:endParaRPr lang="en-GB" altLang="en-US" sz="3200" dirty="0"/>
          </a:p>
          <a:p>
            <a:endParaRPr lang="en-GB" altLang="en-US" dirty="0"/>
          </a:p>
        </p:txBody>
      </p:sp>
    </p:spTree>
    <p:extLst>
      <p:ext uri="{BB962C8B-B14F-4D97-AF65-F5344CB8AC3E}">
        <p14:creationId xmlns:p14="http://schemas.microsoft.com/office/powerpoint/2010/main" val="103791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r>
              <a:rPr lang="en-US" altLang="en-US" sz="2400" dirty="0">
                <a:cs typeface="Times New Roman" panose="02020603050405020304" pitchFamily="18" charset="0"/>
              </a:rPr>
              <a:t>How can psychiatric illness affect decision-making?</a:t>
            </a:r>
          </a:p>
        </p:txBody>
      </p:sp>
      <p:sp>
        <p:nvSpPr>
          <p:cNvPr id="22531" name="Content Placeholder 2"/>
          <p:cNvSpPr>
            <a:spLocks noGrp="1"/>
          </p:cNvSpPr>
          <p:nvPr>
            <p:ph type="body" sz="quarter" idx="13"/>
          </p:nvPr>
        </p:nvSpPr>
        <p:spPr/>
        <p:txBody>
          <a:bodyPr/>
          <a:lstStyle/>
          <a:p>
            <a:pPr eaLnBrk="1" hangingPunct="1">
              <a:buFont typeface="Arial" panose="020B0604020202020204" pitchFamily="34" charset="0"/>
              <a:buChar char="•"/>
            </a:pPr>
            <a:r>
              <a:rPr lang="en-US" altLang="en-US" sz="2000" dirty="0">
                <a:cs typeface="Times New Roman" panose="02020603050405020304" pitchFamily="18" charset="0"/>
              </a:rPr>
              <a:t>Presence of a psychiatric disorder, albeit a risk factor, does not predetermine whether a patient has capacity</a:t>
            </a:r>
          </a:p>
          <a:p>
            <a:pPr eaLnBrk="1" hangingPunct="1">
              <a:buFont typeface="Arial" panose="020B0604020202020204" pitchFamily="34" charset="0"/>
              <a:buChar char="•"/>
            </a:pPr>
            <a:endParaRPr lang="en-US" altLang="en-US" sz="2000" dirty="0">
              <a:cs typeface="Times New Roman" panose="02020603050405020304" pitchFamily="18" charset="0"/>
            </a:endParaRPr>
          </a:p>
          <a:p>
            <a:pPr eaLnBrk="1" hangingPunct="1">
              <a:buFont typeface="Arial" panose="020B0604020202020204" pitchFamily="34" charset="0"/>
              <a:buChar char="•"/>
            </a:pPr>
            <a:r>
              <a:rPr lang="en-US" altLang="en-US" sz="2000" dirty="0">
                <a:cs typeface="Times New Roman" panose="02020603050405020304" pitchFamily="18" charset="0"/>
              </a:rPr>
              <a:t>Cognitive effects (Schizophrenia, depression and dementia)</a:t>
            </a:r>
          </a:p>
          <a:p>
            <a:pPr eaLnBrk="1" hangingPunct="1">
              <a:buFont typeface="Arial" panose="020B0604020202020204" pitchFamily="34" charset="0"/>
              <a:buChar char="•"/>
            </a:pPr>
            <a:endParaRPr lang="en-US" altLang="en-US" sz="2000" dirty="0">
              <a:cs typeface="Times New Roman" panose="02020603050405020304" pitchFamily="18" charset="0"/>
            </a:endParaRPr>
          </a:p>
          <a:p>
            <a:pPr eaLnBrk="1" hangingPunct="1">
              <a:buFont typeface="Arial" panose="020B0604020202020204" pitchFamily="34" charset="0"/>
              <a:buChar char="•"/>
            </a:pPr>
            <a:r>
              <a:rPr lang="en-US" altLang="en-US" sz="2000" dirty="0">
                <a:cs typeface="Times New Roman" panose="02020603050405020304" pitchFamily="18" charset="0"/>
              </a:rPr>
              <a:t>Paranoia: fear of negative effects (e.g., of meds)</a:t>
            </a:r>
          </a:p>
          <a:p>
            <a:pPr eaLnBrk="1" hangingPunct="1">
              <a:buFont typeface="Arial" panose="020B0604020202020204" pitchFamily="34" charset="0"/>
              <a:buChar char="•"/>
            </a:pPr>
            <a:endParaRPr lang="en-US" altLang="en-US" sz="2000" dirty="0">
              <a:cs typeface="Times New Roman" panose="02020603050405020304" pitchFamily="18" charset="0"/>
            </a:endParaRPr>
          </a:p>
          <a:p>
            <a:pPr eaLnBrk="1" hangingPunct="1">
              <a:buFont typeface="Arial" panose="020B0604020202020204" pitchFamily="34" charset="0"/>
              <a:buChar char="•"/>
            </a:pPr>
            <a:r>
              <a:rPr lang="en-US" altLang="en-US" sz="2000" dirty="0">
                <a:cs typeface="Times New Roman" panose="02020603050405020304" pitchFamily="18" charset="0"/>
              </a:rPr>
              <a:t>Affective states: hopelessness, lack of concern re: own well-being</a:t>
            </a:r>
          </a:p>
          <a:p>
            <a:pPr eaLnBrk="1" hangingPunct="1">
              <a:buFont typeface="Arial" panose="020B0604020202020204" pitchFamily="34" charset="0"/>
              <a:buChar char="•"/>
            </a:pPr>
            <a:endParaRPr lang="en-US" altLang="en-US" sz="2000" dirty="0">
              <a:cs typeface="Times New Roman" panose="02020603050405020304" pitchFamily="18" charset="0"/>
            </a:endParaRPr>
          </a:p>
          <a:p>
            <a:pPr eaLnBrk="1" hangingPunct="1">
              <a:buFont typeface="Arial" panose="020B0604020202020204" pitchFamily="34" charset="0"/>
              <a:buChar char="•"/>
            </a:pPr>
            <a:r>
              <a:rPr lang="en-US" altLang="en-US" sz="2000" dirty="0">
                <a:cs typeface="Times New Roman" panose="02020603050405020304" pitchFamily="18" charset="0"/>
              </a:rPr>
              <a:t>Lack of insight : Presence or severity of illness itself</a:t>
            </a:r>
          </a:p>
          <a:p>
            <a:pPr eaLnBrk="1" hangingPunct="1">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197459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z="2200" b="1" dirty="0">
                <a:cs typeface="Times New Roman" pitchFamily="18" charset="0"/>
              </a:rPr>
              <a:t>Mental capacity in psychiatric patients: Systematic review</a:t>
            </a:r>
            <a:endParaRPr lang="en-US" sz="2200" dirty="0">
              <a:cs typeface="Times New Roman" pitchFamily="18" charset="0"/>
            </a:endParaRPr>
          </a:p>
        </p:txBody>
      </p:sp>
      <p:sp>
        <p:nvSpPr>
          <p:cNvPr id="3" name="Content Placeholder 2"/>
          <p:cNvSpPr>
            <a:spLocks noGrp="1"/>
          </p:cNvSpPr>
          <p:nvPr>
            <p:ph type="body" sz="quarter" idx="13"/>
          </p:nvPr>
        </p:nvSpPr>
        <p:spPr/>
        <p:txBody>
          <a:bodyPr rtlCol="0">
            <a:normAutofit fontScale="25000" lnSpcReduction="20000"/>
          </a:bodyPr>
          <a:lstStyle/>
          <a:p>
            <a:pPr eaLnBrk="1" fontAlgn="auto" hangingPunct="1">
              <a:spcAft>
                <a:spcPts val="0"/>
              </a:spcAft>
              <a:defRPr/>
            </a:pPr>
            <a:r>
              <a:rPr lang="en-US" sz="8000" dirty="0">
                <a:cs typeface="Times New Roman" pitchFamily="18" charset="0"/>
              </a:rPr>
              <a:t>Mental capacity not associated with any socio-demographic</a:t>
            </a:r>
            <a:r>
              <a:rPr lang="en-US" sz="8000" baseline="30000" dirty="0">
                <a:cs typeface="Times New Roman" pitchFamily="18" charset="0"/>
              </a:rPr>
              <a:t> </a:t>
            </a:r>
            <a:r>
              <a:rPr lang="en-US" sz="8000" dirty="0">
                <a:cs typeface="Times New Roman" pitchFamily="18" charset="0"/>
              </a:rPr>
              <a:t>variable apart from advancing age</a:t>
            </a:r>
          </a:p>
          <a:p>
            <a:pPr eaLnBrk="1" fontAlgn="auto" hangingPunct="1">
              <a:spcAft>
                <a:spcPts val="0"/>
              </a:spcAft>
              <a:defRPr/>
            </a:pPr>
            <a:endParaRPr lang="en-US" sz="8000" dirty="0">
              <a:cs typeface="Times New Roman" pitchFamily="18" charset="0"/>
            </a:endParaRPr>
          </a:p>
          <a:p>
            <a:pPr eaLnBrk="1" fontAlgn="auto" hangingPunct="1">
              <a:spcAft>
                <a:spcPts val="0"/>
              </a:spcAft>
              <a:defRPr/>
            </a:pPr>
            <a:r>
              <a:rPr lang="en-US" sz="8000" dirty="0">
                <a:cs typeface="Times New Roman" pitchFamily="18" charset="0"/>
              </a:rPr>
              <a:t>Generally patients with psychotic disorders were more likely to have impaired</a:t>
            </a:r>
            <a:r>
              <a:rPr lang="en-US" sz="8000" baseline="30000" dirty="0">
                <a:cs typeface="Times New Roman" pitchFamily="18" charset="0"/>
              </a:rPr>
              <a:t> </a:t>
            </a:r>
            <a:r>
              <a:rPr lang="en-US" sz="8000" dirty="0">
                <a:cs typeface="Times New Roman" pitchFamily="18" charset="0"/>
              </a:rPr>
              <a:t>capacity  compared to those with non psychotic disorders. </a:t>
            </a:r>
          </a:p>
          <a:p>
            <a:pPr eaLnBrk="1" fontAlgn="auto" hangingPunct="1">
              <a:spcAft>
                <a:spcPts val="0"/>
              </a:spcAft>
              <a:defRPr/>
            </a:pPr>
            <a:endParaRPr lang="en-US" sz="8000" dirty="0">
              <a:cs typeface="Times New Roman" pitchFamily="18" charset="0"/>
            </a:endParaRPr>
          </a:p>
          <a:p>
            <a:pPr eaLnBrk="1" fontAlgn="auto" hangingPunct="1">
              <a:spcAft>
                <a:spcPts val="0"/>
              </a:spcAft>
              <a:defRPr/>
            </a:pPr>
            <a:r>
              <a:rPr lang="en-US" sz="8000" dirty="0">
                <a:cs typeface="Times New Roman" pitchFamily="18" charset="0"/>
              </a:rPr>
              <a:t>Individuals who refused</a:t>
            </a:r>
            <a:r>
              <a:rPr lang="en-US" sz="8000" baseline="30000" dirty="0">
                <a:cs typeface="Times New Roman" pitchFamily="18" charset="0"/>
              </a:rPr>
              <a:t> </a:t>
            </a:r>
            <a:r>
              <a:rPr lang="en-US" sz="8000" dirty="0">
                <a:cs typeface="Times New Roman" pitchFamily="18" charset="0"/>
              </a:rPr>
              <a:t>treatment were more often considered to be lacking capacity</a:t>
            </a:r>
            <a:r>
              <a:rPr lang="en-US" sz="8000" baseline="30000" dirty="0">
                <a:cs typeface="Times New Roman" pitchFamily="18" charset="0"/>
              </a:rPr>
              <a:t> </a:t>
            </a:r>
            <a:r>
              <a:rPr lang="en-US" sz="8000" dirty="0">
                <a:cs typeface="Times New Roman" pitchFamily="18" charset="0"/>
              </a:rPr>
              <a:t>compared with those who accepted it</a:t>
            </a:r>
          </a:p>
          <a:p>
            <a:pPr eaLnBrk="1" fontAlgn="auto" hangingPunct="1">
              <a:spcAft>
                <a:spcPts val="0"/>
              </a:spcAft>
              <a:defRPr/>
            </a:pPr>
            <a:endParaRPr lang="en-US" sz="8000" dirty="0">
              <a:cs typeface="Times New Roman" pitchFamily="18" charset="0"/>
            </a:endParaRPr>
          </a:p>
          <a:p>
            <a:pPr eaLnBrk="1" hangingPunct="1">
              <a:defRPr/>
            </a:pPr>
            <a:r>
              <a:rPr lang="en-US" altLang="en-US" sz="8000" dirty="0">
                <a:cs typeface="Times New Roman" pitchFamily="18" charset="0"/>
              </a:rPr>
              <a:t>Frequency of incapacity in voluntary patients when consenting</a:t>
            </a:r>
            <a:r>
              <a:rPr lang="en-US" altLang="en-US" sz="8000" baseline="30000" dirty="0">
                <a:cs typeface="Times New Roman" pitchFamily="18" charset="0"/>
              </a:rPr>
              <a:t> </a:t>
            </a:r>
            <a:r>
              <a:rPr lang="en-US" altLang="en-US" sz="8000" dirty="0">
                <a:cs typeface="Times New Roman" pitchFamily="18" charset="0"/>
              </a:rPr>
              <a:t>to admission was remarkably high(and as</a:t>
            </a:r>
            <a:r>
              <a:rPr lang="en-US" altLang="en-US" sz="8000" baseline="30000" dirty="0">
                <a:cs typeface="Times New Roman" pitchFamily="18" charset="0"/>
              </a:rPr>
              <a:t> </a:t>
            </a:r>
            <a:r>
              <a:rPr lang="en-US" altLang="en-US" sz="8000" dirty="0">
                <a:cs typeface="Times New Roman" pitchFamily="18" charset="0"/>
              </a:rPr>
              <a:t>many as 50%)</a:t>
            </a:r>
          </a:p>
          <a:p>
            <a:pPr eaLnBrk="1" fontAlgn="auto" hangingPunct="1">
              <a:spcAft>
                <a:spcPts val="0"/>
              </a:spcAft>
              <a:defRPr/>
            </a:pPr>
            <a:endParaRPr lang="en-US" sz="8000" dirty="0">
              <a:cs typeface="Times New Roman" pitchFamily="18" charset="0"/>
            </a:endParaRPr>
          </a:p>
          <a:p>
            <a:pPr eaLnBrk="1" fontAlgn="auto" hangingPunct="1">
              <a:spcAft>
                <a:spcPts val="0"/>
              </a:spcAft>
              <a:buFont typeface="Arial" pitchFamily="34" charset="0"/>
              <a:buNone/>
              <a:defRPr/>
            </a:pPr>
            <a:r>
              <a:rPr lang="en-US" sz="7400" dirty="0">
                <a:cs typeface="Times New Roman" pitchFamily="18" charset="0"/>
              </a:rPr>
              <a:t> </a:t>
            </a:r>
          </a:p>
          <a:p>
            <a:pPr eaLnBrk="1" fontAlgn="auto" hangingPunct="1">
              <a:spcAft>
                <a:spcPts val="0"/>
              </a:spcAft>
              <a:buFont typeface="Arial" pitchFamily="34" charset="0"/>
              <a:buNone/>
              <a:defRPr/>
            </a:pPr>
            <a:r>
              <a:rPr lang="en-US" sz="3200" dirty="0" err="1">
                <a:cs typeface="Times New Roman" pitchFamily="18" charset="0"/>
              </a:rPr>
              <a:t>Okai</a:t>
            </a:r>
            <a:r>
              <a:rPr lang="en-US" sz="3200" dirty="0">
                <a:cs typeface="Times New Roman" pitchFamily="18" charset="0"/>
              </a:rPr>
              <a:t> D, Owen G, McGuire H, Singh S, Churchill R, </a:t>
            </a:r>
            <a:r>
              <a:rPr lang="en-US" sz="3200" dirty="0" err="1">
                <a:cs typeface="Times New Roman" pitchFamily="18" charset="0"/>
              </a:rPr>
              <a:t>Hotopf</a:t>
            </a:r>
            <a:r>
              <a:rPr lang="en-US" sz="3200" dirty="0">
                <a:cs typeface="Times New Roman" pitchFamily="18" charset="0"/>
              </a:rPr>
              <a:t> M. Mental capacity in psychiatric patients: Systematic review. Br J Psychiatry. 2007 Oct;191:291-7. </a:t>
            </a:r>
          </a:p>
        </p:txBody>
      </p:sp>
    </p:spTree>
    <p:extLst>
      <p:ext uri="{BB962C8B-B14F-4D97-AF65-F5344CB8AC3E}">
        <p14:creationId xmlns:p14="http://schemas.microsoft.com/office/powerpoint/2010/main" val="357679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r>
              <a:rPr lang="en-GB" altLang="en-US" sz="2800" dirty="0">
                <a:cs typeface="Times New Roman" panose="02020603050405020304" pitchFamily="18" charset="0"/>
              </a:rPr>
              <a:t>MCA 2005-Best Interests</a:t>
            </a:r>
            <a:endParaRPr lang="en-US" altLang="en-US" sz="2800" dirty="0">
              <a:cs typeface="Times New Roman" panose="02020603050405020304" pitchFamily="18" charset="0"/>
            </a:endParaRPr>
          </a:p>
        </p:txBody>
      </p:sp>
      <p:sp>
        <p:nvSpPr>
          <p:cNvPr id="40963" name="Content Placeholder 2"/>
          <p:cNvSpPr>
            <a:spLocks noGrp="1"/>
          </p:cNvSpPr>
          <p:nvPr>
            <p:ph type="body" sz="quarter" idx="13"/>
          </p:nvPr>
        </p:nvSpPr>
        <p:spPr/>
        <p:txBody>
          <a:bodyPr/>
          <a:lstStyle/>
          <a:p>
            <a:pPr>
              <a:lnSpc>
                <a:spcPct val="140000"/>
              </a:lnSpc>
              <a:buFont typeface="Arial" panose="020B0604020202020204" pitchFamily="34" charset="0"/>
              <a:buChar char="•"/>
              <a:defRPr/>
            </a:pPr>
            <a:r>
              <a:rPr lang="en-GB" sz="2000" dirty="0">
                <a:cs typeface="Times New Roman" pitchFamily="18" charset="0"/>
              </a:rPr>
              <a:t>The Act doesn’t define best interests but does give a checklist.  </a:t>
            </a:r>
          </a:p>
          <a:p>
            <a:pPr>
              <a:lnSpc>
                <a:spcPct val="140000"/>
              </a:lnSpc>
              <a:buFont typeface="Arial" panose="020B0604020202020204" pitchFamily="34" charset="0"/>
              <a:buChar char="•"/>
              <a:defRPr/>
            </a:pPr>
            <a:r>
              <a:rPr lang="en-GB" sz="2000" dirty="0">
                <a:cs typeface="Times New Roman" pitchFamily="18" charset="0"/>
              </a:rPr>
              <a:t>You must :</a:t>
            </a:r>
          </a:p>
          <a:p>
            <a:pPr lvl="1">
              <a:lnSpc>
                <a:spcPct val="110000"/>
              </a:lnSpc>
              <a:buFont typeface="Arial" panose="020B0604020202020204" pitchFamily="34" charset="0"/>
              <a:buChar char="•"/>
              <a:defRPr/>
            </a:pPr>
            <a:r>
              <a:rPr lang="en-GB" sz="2000" dirty="0">
                <a:cs typeface="Times New Roman" pitchFamily="18" charset="0"/>
              </a:rPr>
              <a:t>involve the patient who lacks capacity</a:t>
            </a:r>
          </a:p>
          <a:p>
            <a:pPr lvl="1">
              <a:lnSpc>
                <a:spcPct val="110000"/>
              </a:lnSpc>
              <a:buFont typeface="Arial" panose="020B0604020202020204" pitchFamily="34" charset="0"/>
              <a:buChar char="•"/>
              <a:defRPr/>
            </a:pPr>
            <a:r>
              <a:rPr lang="en-GB" sz="2000" dirty="0">
                <a:cs typeface="Times New Roman" pitchFamily="18" charset="0"/>
              </a:rPr>
              <a:t>have regard for past and present wishes, beliefs, values, especially written statements.</a:t>
            </a:r>
          </a:p>
          <a:p>
            <a:pPr lvl="1">
              <a:lnSpc>
                <a:spcPct val="110000"/>
              </a:lnSpc>
              <a:buFont typeface="Arial" panose="020B0604020202020204" pitchFamily="34" charset="0"/>
              <a:buChar char="•"/>
              <a:defRPr/>
            </a:pPr>
            <a:r>
              <a:rPr lang="en-GB" sz="2000" dirty="0">
                <a:cs typeface="Times New Roman" pitchFamily="18" charset="0"/>
              </a:rPr>
              <a:t>consult with others who are involved in the care of the patient (carers, anyone interested in welfare, donee of LPA, deputy , IMCA)</a:t>
            </a:r>
          </a:p>
          <a:p>
            <a:pPr marL="1028700" lvl="2" indent="-342900">
              <a:lnSpc>
                <a:spcPct val="110000"/>
              </a:lnSpc>
              <a:buFont typeface="Arial" panose="020B0604020202020204" pitchFamily="34" charset="0"/>
              <a:buChar char="•"/>
              <a:defRPr/>
            </a:pPr>
            <a:endParaRPr lang="en-GB" sz="2000" dirty="0">
              <a:cs typeface="Times New Roman" pitchFamily="18" charset="0"/>
            </a:endParaRPr>
          </a:p>
          <a:p>
            <a:pPr lvl="2">
              <a:lnSpc>
                <a:spcPct val="110000"/>
              </a:lnSpc>
              <a:buFont typeface="Arial" panose="020B0604020202020204" pitchFamily="34" charset="0"/>
              <a:buChar char="•"/>
              <a:defRPr/>
            </a:pPr>
            <a:endParaRPr lang="en-GB" sz="2000" dirty="0">
              <a:cs typeface="Times New Roman" pitchFamily="18" charset="0"/>
            </a:endParaRPr>
          </a:p>
          <a:p>
            <a:pPr lvl="2">
              <a:lnSpc>
                <a:spcPct val="110000"/>
              </a:lnSpc>
              <a:buFont typeface="Arial" panose="020B0604020202020204" pitchFamily="34" charset="0"/>
              <a:buChar char="•"/>
              <a:defRPr/>
            </a:pPr>
            <a:endParaRPr lang="en-GB" sz="2000" dirty="0">
              <a:solidFill>
                <a:schemeClr val="hlink"/>
              </a:solidFill>
            </a:endParaRPr>
          </a:p>
          <a:p>
            <a:pPr>
              <a:buFont typeface="Arial" panose="020B0604020202020204" pitchFamily="34" charset="0"/>
              <a:buChar char="•"/>
              <a:defRPr/>
            </a:pPr>
            <a:endParaRPr lang="en-US" sz="2000" dirty="0"/>
          </a:p>
        </p:txBody>
      </p:sp>
    </p:spTree>
    <p:extLst>
      <p:ext uri="{BB962C8B-B14F-4D97-AF65-F5344CB8AC3E}">
        <p14:creationId xmlns:p14="http://schemas.microsoft.com/office/powerpoint/2010/main" val="348105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r>
              <a:rPr lang="en-GB" altLang="en-US" sz="2400" b="1" dirty="0"/>
              <a:t> </a:t>
            </a:r>
            <a:r>
              <a:rPr lang="en-GB" altLang="en-US" sz="2400" dirty="0">
                <a:cs typeface="Times New Roman" panose="02020603050405020304" pitchFamily="18" charset="0"/>
              </a:rPr>
              <a:t>Independent Mental Capacity Advocate (</a:t>
            </a:r>
            <a:r>
              <a:rPr lang="en-GB" altLang="en-US" sz="2400" dirty="0" err="1">
                <a:cs typeface="Times New Roman" panose="02020603050405020304" pitchFamily="18" charset="0"/>
              </a:rPr>
              <a:t>IMCA</a:t>
            </a:r>
            <a:r>
              <a:rPr lang="en-GB" altLang="en-US" sz="2400" dirty="0">
                <a:cs typeface="Times New Roman" panose="02020603050405020304" pitchFamily="18" charset="0"/>
              </a:rPr>
              <a:t>)</a:t>
            </a:r>
            <a:endParaRPr lang="en-US" altLang="en-US" sz="2400" dirty="0">
              <a:cs typeface="Times New Roman" panose="02020603050405020304" pitchFamily="18" charset="0"/>
            </a:endParaRPr>
          </a:p>
        </p:txBody>
      </p:sp>
      <p:sp>
        <p:nvSpPr>
          <p:cNvPr id="14339" name="Content Placeholder 2"/>
          <p:cNvSpPr>
            <a:spLocks noGrp="1"/>
          </p:cNvSpPr>
          <p:nvPr>
            <p:ph type="body" sz="quarter" idx="13"/>
          </p:nvPr>
        </p:nvSpPr>
        <p:spPr/>
        <p:txBody>
          <a:bodyPr/>
          <a:lstStyle/>
          <a:p>
            <a:pPr>
              <a:buFont typeface="Arial" panose="020B0604020202020204" pitchFamily="34" charset="0"/>
              <a:buChar char="•"/>
              <a:defRPr/>
            </a:pPr>
            <a:r>
              <a:rPr lang="en-GB" altLang="en-US" sz="2000" dirty="0">
                <a:cs typeface="Times New Roman" pitchFamily="18" charset="0"/>
              </a:rPr>
              <a:t>Extra safeguard for particularly vulnerable people in specific situations</a:t>
            </a:r>
          </a:p>
          <a:p>
            <a:pPr>
              <a:buFont typeface="Arial" panose="020B0604020202020204" pitchFamily="34" charset="0"/>
              <a:buChar char="•"/>
              <a:defRPr/>
            </a:pPr>
            <a:endParaRPr lang="en-GB" altLang="en-US" sz="2000" dirty="0">
              <a:cs typeface="Times New Roman" pitchFamily="18" charset="0"/>
            </a:endParaRPr>
          </a:p>
          <a:p>
            <a:pPr>
              <a:buFont typeface="Arial" panose="020B0604020202020204" pitchFamily="34" charset="0"/>
              <a:buChar char="•"/>
              <a:defRPr/>
            </a:pPr>
            <a:r>
              <a:rPr lang="en-GB" altLang="en-US" sz="2000" dirty="0">
                <a:cs typeface="Times New Roman" pitchFamily="18" charset="0"/>
              </a:rPr>
              <a:t>For people who have no friends or family with whom it is practicable to consult</a:t>
            </a:r>
          </a:p>
          <a:p>
            <a:pPr>
              <a:buFont typeface="Arial" panose="020B0604020202020204" pitchFamily="34" charset="0"/>
              <a:buChar char="•"/>
              <a:defRPr/>
            </a:pPr>
            <a:endParaRPr lang="en-GB" altLang="en-US" sz="2000" dirty="0">
              <a:cs typeface="Times New Roman" pitchFamily="18" charset="0"/>
            </a:endParaRPr>
          </a:p>
          <a:p>
            <a:pPr>
              <a:buFont typeface="Arial" panose="020B0604020202020204" pitchFamily="34" charset="0"/>
              <a:buChar char="•"/>
              <a:defRPr/>
            </a:pPr>
            <a:r>
              <a:rPr lang="en-GB" altLang="en-US" sz="2000" b="1" dirty="0">
                <a:cs typeface="Times New Roman" pitchFamily="18" charset="0"/>
              </a:rPr>
              <a:t>When to refer for  an </a:t>
            </a:r>
            <a:r>
              <a:rPr lang="en-GB" altLang="en-US" sz="2000" b="1" dirty="0" err="1">
                <a:cs typeface="Times New Roman" pitchFamily="18" charset="0"/>
              </a:rPr>
              <a:t>IMCA</a:t>
            </a:r>
            <a:r>
              <a:rPr lang="en-GB" altLang="en-US" sz="2000" b="1" dirty="0">
                <a:cs typeface="Times New Roman" pitchFamily="18" charset="0"/>
              </a:rPr>
              <a:t>?</a:t>
            </a:r>
          </a:p>
          <a:p>
            <a:pPr marL="400050" lvl="1" indent="0">
              <a:buNone/>
              <a:defRPr/>
            </a:pPr>
            <a:r>
              <a:rPr lang="en-GB" altLang="en-US" sz="2000" dirty="0">
                <a:cs typeface="Times New Roman" pitchFamily="18" charset="0"/>
              </a:rPr>
              <a:t>Decisions are being made about serious medical treatment or significant changes of residence e.g. moving to a care home</a:t>
            </a:r>
          </a:p>
          <a:p>
            <a:pPr>
              <a:buFont typeface="Arial" panose="020B0604020202020204" pitchFamily="34" charset="0"/>
              <a:buChar char="•"/>
              <a:defRPr/>
            </a:pPr>
            <a:endParaRPr lang="en-GB" altLang="en-US" sz="2000" dirty="0">
              <a:solidFill>
                <a:schemeClr val="hlink"/>
              </a:solidFill>
            </a:endParaRPr>
          </a:p>
          <a:p>
            <a:pPr>
              <a:buFont typeface="Arial" panose="020B0604020202020204" pitchFamily="34" charset="0"/>
              <a:buChar char="•"/>
              <a:defRPr/>
            </a:pPr>
            <a:endParaRPr lang="en-US" altLang="en-US" sz="2000" dirty="0"/>
          </a:p>
        </p:txBody>
      </p:sp>
    </p:spTree>
    <p:extLst>
      <p:ext uri="{BB962C8B-B14F-4D97-AF65-F5344CB8AC3E}">
        <p14:creationId xmlns:p14="http://schemas.microsoft.com/office/powerpoint/2010/main" val="219547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r>
              <a:rPr lang="en-GB" altLang="en-US" sz="2800" dirty="0">
                <a:cs typeface="Times New Roman" panose="02020603050405020304" pitchFamily="18" charset="0"/>
              </a:rPr>
              <a:t>Doctrine of Necessity</a:t>
            </a:r>
            <a:endParaRPr lang="en-US" altLang="en-US" sz="2800" dirty="0">
              <a:cs typeface="Times New Roman" panose="02020603050405020304" pitchFamily="18" charset="0"/>
            </a:endParaRPr>
          </a:p>
        </p:txBody>
      </p:sp>
      <p:sp>
        <p:nvSpPr>
          <p:cNvPr id="25603" name="Content Placeholder 2"/>
          <p:cNvSpPr>
            <a:spLocks noGrp="1"/>
          </p:cNvSpPr>
          <p:nvPr>
            <p:ph type="body" sz="quarter" idx="13"/>
          </p:nvPr>
        </p:nvSpPr>
        <p:spPr/>
        <p:txBody>
          <a:bodyPr/>
          <a:lstStyle/>
          <a:p>
            <a:pPr>
              <a:lnSpc>
                <a:spcPct val="90000"/>
              </a:lnSpc>
              <a:buFont typeface="Arial" panose="020B0604020202020204" pitchFamily="34" charset="0"/>
              <a:buNone/>
            </a:pPr>
            <a:r>
              <a:rPr lang="en-GB" altLang="en-US" sz="2000" dirty="0">
                <a:cs typeface="Times New Roman" panose="02020603050405020304" pitchFamily="18" charset="0"/>
              </a:rPr>
              <a:t>Treat immediately to:</a:t>
            </a:r>
          </a:p>
          <a:p>
            <a:pPr>
              <a:lnSpc>
                <a:spcPct val="90000"/>
              </a:lnSpc>
            </a:pPr>
            <a:r>
              <a:rPr lang="en-GB" altLang="en-US" sz="2000" dirty="0">
                <a:cs typeface="Times New Roman" panose="02020603050405020304" pitchFamily="18" charset="0"/>
              </a:rPr>
              <a:t>preserve life</a:t>
            </a:r>
          </a:p>
          <a:p>
            <a:pPr>
              <a:lnSpc>
                <a:spcPct val="90000"/>
              </a:lnSpc>
            </a:pPr>
            <a:r>
              <a:rPr lang="en-GB" altLang="en-US" sz="2000" dirty="0">
                <a:cs typeface="Times New Roman" panose="02020603050405020304" pitchFamily="18" charset="0"/>
              </a:rPr>
              <a:t>ensure improvement</a:t>
            </a:r>
          </a:p>
          <a:p>
            <a:pPr>
              <a:lnSpc>
                <a:spcPct val="90000"/>
              </a:lnSpc>
            </a:pPr>
            <a:r>
              <a:rPr lang="en-GB" altLang="en-US" sz="2000" dirty="0">
                <a:cs typeface="Times New Roman" panose="02020603050405020304" pitchFamily="18" charset="0"/>
              </a:rPr>
              <a:t>prevent deterioration</a:t>
            </a:r>
          </a:p>
          <a:p>
            <a:pPr marL="400050" lvl="1" indent="0">
              <a:lnSpc>
                <a:spcPct val="90000"/>
              </a:lnSpc>
              <a:buNone/>
            </a:pPr>
            <a:r>
              <a:rPr lang="en-GB" altLang="en-US" sz="2000" dirty="0">
                <a:cs typeface="Times New Roman" panose="02020603050405020304" pitchFamily="18" charset="0"/>
              </a:rPr>
              <a:t>especially if delay / omitting treatment might potentially / seriously affect chances of later treatment working</a:t>
            </a:r>
          </a:p>
          <a:p>
            <a:pPr>
              <a:lnSpc>
                <a:spcPct val="90000"/>
              </a:lnSpc>
              <a:buFont typeface="Symbol" panose="05050102010706020507" pitchFamily="18" charset="2"/>
              <a:buNone/>
            </a:pPr>
            <a:endParaRPr lang="en-GB" altLang="en-US" sz="2000" dirty="0">
              <a:cs typeface="Times New Roman" panose="02020603050405020304" pitchFamily="18" charset="0"/>
            </a:endParaRPr>
          </a:p>
          <a:p>
            <a:pPr>
              <a:lnSpc>
                <a:spcPct val="90000"/>
              </a:lnSpc>
              <a:buClr>
                <a:schemeClr val="tx1"/>
              </a:buClr>
            </a:pPr>
            <a:r>
              <a:rPr lang="en-GB" altLang="en-US" sz="2000" dirty="0">
                <a:cs typeface="Times New Roman" panose="02020603050405020304" pitchFamily="18" charset="0"/>
              </a:rPr>
              <a:t>Treatment should be the least restrictive / invasive option and not go beyond what is immediately essential </a:t>
            </a:r>
          </a:p>
          <a:p>
            <a:endParaRPr lang="en-US" altLang="en-US" sz="2000" dirty="0"/>
          </a:p>
        </p:txBody>
      </p:sp>
    </p:spTree>
    <p:extLst>
      <p:ext uri="{BB962C8B-B14F-4D97-AF65-F5344CB8AC3E}">
        <p14:creationId xmlns:p14="http://schemas.microsoft.com/office/powerpoint/2010/main" val="378949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r>
              <a:rPr lang="en-US" altLang="en-US" sz="2800" dirty="0"/>
              <a:t>Protection from liability</a:t>
            </a:r>
            <a:endParaRPr lang="en-GB" altLang="en-US" sz="2800" dirty="0"/>
          </a:p>
        </p:txBody>
      </p:sp>
      <p:sp>
        <p:nvSpPr>
          <p:cNvPr id="3" name="Content Placeholder 2"/>
          <p:cNvSpPr>
            <a:spLocks noGrp="1"/>
          </p:cNvSpPr>
          <p:nvPr>
            <p:ph type="body" sz="quarter" idx="13"/>
          </p:nvPr>
        </p:nvSpPr>
        <p:spPr/>
        <p:txBody>
          <a:bodyPr/>
          <a:lstStyle/>
          <a:p>
            <a:pPr>
              <a:buFont typeface="Arial" panose="020B0604020202020204" pitchFamily="34" charset="0"/>
              <a:buChar char="•"/>
              <a:defRPr/>
            </a:pPr>
            <a:r>
              <a:rPr lang="en-US" sz="2000" dirty="0"/>
              <a:t>MCA 2005 provides ‘protection from liability’</a:t>
            </a:r>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Cannot be prosecuted for actions taken in person’s best interests such as </a:t>
            </a:r>
          </a:p>
          <a:p>
            <a:pPr lvl="1">
              <a:buFont typeface="Arial" panose="020B0604020202020204" pitchFamily="34" charset="0"/>
              <a:buChar char="•"/>
              <a:defRPr/>
            </a:pPr>
            <a:r>
              <a:rPr lang="en-US" sz="2000" dirty="0"/>
              <a:t>Personal care</a:t>
            </a:r>
          </a:p>
          <a:p>
            <a:pPr lvl="1">
              <a:buFont typeface="Arial" panose="020B0604020202020204" pitchFamily="34" charset="0"/>
              <a:buChar char="•"/>
              <a:defRPr/>
            </a:pPr>
            <a:r>
              <a:rPr lang="en-US" sz="2000" dirty="0"/>
              <a:t>Health care or treatment</a:t>
            </a:r>
          </a:p>
          <a:p>
            <a:pPr lvl="1">
              <a:buFont typeface="Arial" panose="020B0604020202020204" pitchFamily="34" charset="0"/>
              <a:buChar char="•"/>
              <a:defRPr/>
            </a:pPr>
            <a:endParaRPr lang="en-US" sz="2000" dirty="0"/>
          </a:p>
          <a:p>
            <a:pPr>
              <a:buFont typeface="Arial" panose="020B0604020202020204" pitchFamily="34" charset="0"/>
              <a:buChar char="•"/>
              <a:defRPr/>
            </a:pPr>
            <a:r>
              <a:rPr lang="en-GB" sz="2000" dirty="0"/>
              <a:t>Must have followed MCA 2005 principles</a:t>
            </a:r>
            <a:endParaRPr lang="en-US" sz="2000" dirty="0"/>
          </a:p>
          <a:p>
            <a:pPr marL="709613" lvl="1" indent="-342900">
              <a:buFont typeface="Arial" panose="020B0604020202020204" pitchFamily="34" charset="0"/>
              <a:buChar char="•"/>
              <a:defRPr/>
            </a:pPr>
            <a:endParaRPr lang="en-US" sz="2000" dirty="0"/>
          </a:p>
          <a:p>
            <a:pPr lvl="1">
              <a:defRPr/>
            </a:pPr>
            <a:endParaRPr lang="en-US" sz="2000" dirty="0"/>
          </a:p>
        </p:txBody>
      </p:sp>
    </p:spTree>
    <p:extLst>
      <p:ext uri="{BB962C8B-B14F-4D97-AF65-F5344CB8AC3E}">
        <p14:creationId xmlns:p14="http://schemas.microsoft.com/office/powerpoint/2010/main" val="277920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r>
              <a:rPr lang="en-GB" altLang="en-US" sz="2800">
                <a:cs typeface="Times New Roman" panose="02020603050405020304" pitchFamily="18" charset="0"/>
              </a:rPr>
              <a:t>Lasting Power of Attorney(LPA)</a:t>
            </a:r>
            <a:endParaRPr lang="en-US" altLang="en-US" sz="2800">
              <a:cs typeface="Times New Roman" panose="02020603050405020304" pitchFamily="18" charset="0"/>
            </a:endParaRPr>
          </a:p>
        </p:txBody>
      </p:sp>
      <p:sp>
        <p:nvSpPr>
          <p:cNvPr id="27651" name="Content Placeholder 2"/>
          <p:cNvSpPr>
            <a:spLocks noGrp="1"/>
          </p:cNvSpPr>
          <p:nvPr>
            <p:ph type="body" sz="quarter" idx="13"/>
          </p:nvPr>
        </p:nvSpPr>
        <p:spPr/>
        <p:txBody>
          <a:bodyPr/>
          <a:lstStyle/>
          <a:p>
            <a:r>
              <a:rPr lang="en-US" altLang="en-US" sz="2000" dirty="0"/>
              <a:t>A person gives another person(the attorney or donee) authority to make a decision on their behalf. </a:t>
            </a:r>
          </a:p>
          <a:p>
            <a:endParaRPr lang="en-US" altLang="en-US" sz="2000" dirty="0">
              <a:cs typeface="Times New Roman" panose="02020603050405020304" pitchFamily="18" charset="0"/>
            </a:endParaRPr>
          </a:p>
          <a:p>
            <a:r>
              <a:rPr lang="en-GB" altLang="en-US" sz="2000" dirty="0">
                <a:cs typeface="Times New Roman" panose="02020603050405020304" pitchFamily="18" charset="0"/>
              </a:rPr>
              <a:t>Health care, personal welfare, property and financial decisions</a:t>
            </a:r>
          </a:p>
          <a:p>
            <a:endParaRPr lang="en-GB" altLang="en-US" sz="2000" dirty="0">
              <a:cs typeface="Times New Roman" panose="02020603050405020304" pitchFamily="18" charset="0"/>
            </a:endParaRPr>
          </a:p>
          <a:p>
            <a:r>
              <a:rPr lang="en-GB" altLang="en-US" sz="2000" dirty="0">
                <a:cs typeface="Times New Roman" panose="02020603050405020304" pitchFamily="18" charset="0"/>
              </a:rPr>
              <a:t>Must be registered with Office of Public Guardian (OPG)</a:t>
            </a:r>
          </a:p>
          <a:p>
            <a:pPr marL="0" indent="0">
              <a:buNone/>
            </a:pPr>
            <a:endParaRPr lang="en-GB" altLang="en-US" sz="2000" dirty="0">
              <a:cs typeface="Times New Roman" panose="02020603050405020304" pitchFamily="18" charset="0"/>
            </a:endParaRPr>
          </a:p>
          <a:p>
            <a:pPr eaLnBrk="1" hangingPunct="1"/>
            <a:r>
              <a:rPr lang="en-GB" altLang="en-US" sz="2000" dirty="0">
                <a:cs typeface="Times New Roman" panose="02020603050405020304" pitchFamily="18" charset="0"/>
              </a:rPr>
              <a:t>Attorney / </a:t>
            </a:r>
            <a:r>
              <a:rPr lang="en-GB" altLang="en-US" sz="2000" dirty="0" err="1">
                <a:cs typeface="Times New Roman" panose="02020603050405020304" pitchFamily="18" charset="0"/>
              </a:rPr>
              <a:t>donee</a:t>
            </a:r>
            <a:r>
              <a:rPr lang="en-GB" altLang="en-US" sz="2000" dirty="0">
                <a:cs typeface="Times New Roman" panose="02020603050405020304" pitchFamily="18" charset="0"/>
              </a:rPr>
              <a:t> must act in person’s best interests</a:t>
            </a:r>
          </a:p>
          <a:p>
            <a:pPr eaLnBrk="1" hangingPunct="1"/>
            <a:endParaRPr lang="en-GB" altLang="en-US" sz="2000" dirty="0">
              <a:cs typeface="Times New Roman" panose="02020603050405020304" pitchFamily="18" charset="0"/>
            </a:endParaRPr>
          </a:p>
          <a:p>
            <a:pPr eaLnBrk="1" hangingPunct="1"/>
            <a:r>
              <a:rPr lang="en-GB" altLang="en-US" sz="2000" dirty="0">
                <a:cs typeface="Times New Roman" panose="02020603050405020304" pitchFamily="18" charset="0"/>
              </a:rPr>
              <a:t>Life sustaining treatment must be covered expressly in the LPA</a:t>
            </a:r>
          </a:p>
          <a:p>
            <a:pPr eaLnBrk="1" hangingPunct="1"/>
            <a:endParaRPr lang="en-GB" altLang="en-US" sz="2000" dirty="0">
              <a:cs typeface="Times New Roman" panose="02020603050405020304" pitchFamily="18" charset="0"/>
            </a:endParaRPr>
          </a:p>
          <a:p>
            <a:endParaRPr lang="en-GB" altLang="en-US" dirty="0"/>
          </a:p>
          <a:p>
            <a:endParaRPr lang="en-GB" altLang="en-US" dirty="0"/>
          </a:p>
          <a:p>
            <a:endParaRPr lang="en-US" altLang="en-US" dirty="0"/>
          </a:p>
        </p:txBody>
      </p:sp>
    </p:spTree>
    <p:extLst>
      <p:ext uri="{BB962C8B-B14F-4D97-AF65-F5344CB8AC3E}">
        <p14:creationId xmlns:p14="http://schemas.microsoft.com/office/powerpoint/2010/main" val="327085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418" y="2662599"/>
            <a:ext cx="7839075" cy="679449"/>
          </a:xfrm>
        </p:spPr>
        <p:txBody>
          <a:bodyPr/>
          <a:lstStyle/>
          <a:p>
            <a:endParaRPr lang="en-GB" dirty="0"/>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r">
              <a:buNone/>
            </a:pPr>
            <a:r>
              <a:rPr lang="en-US" dirty="0"/>
              <a:t>           </a:t>
            </a:r>
            <a:r>
              <a:rPr lang="en-US" dirty="0" err="1"/>
              <a:t>Dr</a:t>
            </a:r>
            <a:r>
              <a:rPr lang="en-US" dirty="0"/>
              <a:t> Raghu Paranthaman</a:t>
            </a:r>
          </a:p>
          <a:p>
            <a:pPr marL="0" indent="0" algn="r">
              <a:buNone/>
            </a:pPr>
            <a:r>
              <a:rPr lang="en-US" dirty="0"/>
              <a:t>           Consultant Old Age Psychiatrist</a:t>
            </a:r>
          </a:p>
          <a:p>
            <a:pPr marL="0" indent="0" algn="r">
              <a:buNone/>
            </a:pPr>
            <a:r>
              <a:rPr lang="en-US" dirty="0"/>
              <a:t>Greater Manchester </a:t>
            </a:r>
            <a:r>
              <a:rPr lang="en-US"/>
              <a:t>Mental Health </a:t>
            </a:r>
            <a:r>
              <a:rPr lang="en-US" dirty="0"/>
              <a:t>NHS Trust</a:t>
            </a:r>
          </a:p>
        </p:txBody>
      </p:sp>
      <p:sp>
        <p:nvSpPr>
          <p:cNvPr id="5" name="Title 4"/>
          <p:cNvSpPr txBox="1">
            <a:spLocks/>
          </p:cNvSpPr>
          <p:nvPr/>
        </p:nvSpPr>
        <p:spPr>
          <a:xfrm>
            <a:off x="457200" y="1025526"/>
            <a:ext cx="7839076" cy="679449"/>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sz="2800" b="1" kern="1200" baseline="0">
                <a:solidFill>
                  <a:srgbClr val="A00054"/>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endParaRPr lang="en-GB" dirty="0"/>
          </a:p>
        </p:txBody>
      </p:sp>
    </p:spTree>
    <p:extLst>
      <p:ext uri="{BB962C8B-B14F-4D97-AF65-F5344CB8AC3E}">
        <p14:creationId xmlns:p14="http://schemas.microsoft.com/office/powerpoint/2010/main" val="21180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r>
              <a:rPr lang="en-GB" altLang="en-US" sz="2800" dirty="0">
                <a:cs typeface="Times New Roman" panose="02020603050405020304" pitchFamily="18" charset="0"/>
              </a:rPr>
              <a:t>Advance decisions to refuse treatment</a:t>
            </a:r>
            <a:endParaRPr lang="en-US" altLang="en-US" sz="2800" dirty="0">
              <a:cs typeface="Times New Roman" panose="02020603050405020304" pitchFamily="18" charset="0"/>
            </a:endParaRPr>
          </a:p>
        </p:txBody>
      </p:sp>
      <p:sp>
        <p:nvSpPr>
          <p:cNvPr id="28675" name="Content Placeholder 2"/>
          <p:cNvSpPr>
            <a:spLocks noGrp="1"/>
          </p:cNvSpPr>
          <p:nvPr>
            <p:ph type="body" sz="quarter" idx="13"/>
          </p:nvPr>
        </p:nvSpPr>
        <p:spPr/>
        <p:txBody>
          <a:bodyPr/>
          <a:lstStyle/>
          <a:p>
            <a:pPr marL="287338" indent="-287338">
              <a:lnSpc>
                <a:spcPct val="140000"/>
              </a:lnSpc>
            </a:pPr>
            <a:r>
              <a:rPr lang="en-GB" altLang="en-US" sz="2000" dirty="0">
                <a:cs typeface="Times New Roman" panose="02020603050405020304" pitchFamily="18" charset="0"/>
              </a:rPr>
              <a:t>Allows patients to refuse specified medical treatment in advance</a:t>
            </a:r>
          </a:p>
          <a:p>
            <a:pPr marL="287338" indent="-287338">
              <a:lnSpc>
                <a:spcPct val="140000"/>
              </a:lnSpc>
            </a:pPr>
            <a:r>
              <a:rPr lang="en-GB" altLang="en-US" sz="2000" dirty="0">
                <a:cs typeface="Times New Roman" panose="02020603050405020304" pitchFamily="18" charset="0"/>
              </a:rPr>
              <a:t>Must be made when a patient still has capacity </a:t>
            </a:r>
          </a:p>
          <a:p>
            <a:pPr marL="287338" indent="-287338">
              <a:lnSpc>
                <a:spcPct val="140000"/>
              </a:lnSpc>
            </a:pPr>
            <a:r>
              <a:rPr lang="en-GB" altLang="en-US" sz="2000" dirty="0">
                <a:cs typeface="Times New Roman" panose="02020603050405020304" pitchFamily="18" charset="0"/>
              </a:rPr>
              <a:t>Comes into effect if they lack capacity</a:t>
            </a:r>
          </a:p>
          <a:p>
            <a:pPr marL="287338" indent="-287338">
              <a:lnSpc>
                <a:spcPct val="140000"/>
              </a:lnSpc>
            </a:pPr>
            <a:r>
              <a:rPr lang="en-GB" altLang="en-US" sz="2000" dirty="0">
                <a:cs typeface="Times New Roman" panose="02020603050405020304" pitchFamily="18" charset="0"/>
              </a:rPr>
              <a:t>It must be clear about which treatment it applies to and when </a:t>
            </a:r>
          </a:p>
          <a:p>
            <a:pPr marL="287338" indent="-287338">
              <a:lnSpc>
                <a:spcPct val="140000"/>
              </a:lnSpc>
            </a:pPr>
            <a:r>
              <a:rPr lang="en-GB" altLang="en-US" sz="2000" dirty="0">
                <a:cs typeface="Times New Roman" panose="02020603050405020304" pitchFamily="18" charset="0"/>
              </a:rPr>
              <a:t>More formal if it applies to life-sustaining treatment</a:t>
            </a:r>
          </a:p>
          <a:p>
            <a:pPr marL="287338" indent="-287338">
              <a:lnSpc>
                <a:spcPct val="140000"/>
              </a:lnSpc>
            </a:pPr>
            <a:r>
              <a:rPr lang="en-GB" altLang="en-US" sz="2000" dirty="0">
                <a:cs typeface="Times New Roman" panose="02020603050405020304" pitchFamily="18" charset="0"/>
              </a:rPr>
              <a:t>Doctors can provide treatment if they have any doubt that the advance decision is not valid and applicable</a:t>
            </a:r>
          </a:p>
          <a:p>
            <a:pPr marL="287338" indent="-287338"/>
            <a:endParaRPr lang="en-US" altLang="en-US" sz="2000" b="1" dirty="0"/>
          </a:p>
        </p:txBody>
      </p:sp>
    </p:spTree>
    <p:extLst>
      <p:ext uri="{BB962C8B-B14F-4D97-AF65-F5344CB8AC3E}">
        <p14:creationId xmlns:p14="http://schemas.microsoft.com/office/powerpoint/2010/main" val="53663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r>
              <a:rPr lang="en-GB" altLang="en-US" sz="2800" dirty="0"/>
              <a:t>Court of Protection</a:t>
            </a:r>
            <a:endParaRPr lang="en-US" altLang="en-US" sz="2800" dirty="0"/>
          </a:p>
        </p:txBody>
      </p:sp>
      <p:sp>
        <p:nvSpPr>
          <p:cNvPr id="29699" name="Content Placeholder 2"/>
          <p:cNvSpPr>
            <a:spLocks noGrp="1"/>
          </p:cNvSpPr>
          <p:nvPr>
            <p:ph type="body" sz="quarter" idx="13"/>
          </p:nvPr>
        </p:nvSpPr>
        <p:spPr/>
        <p:txBody>
          <a:bodyPr/>
          <a:lstStyle/>
          <a:p>
            <a:r>
              <a:rPr lang="en-US" sz="2000" dirty="0"/>
              <a:t>A specialist court that deals with decision-making for adults who may lack capacity</a:t>
            </a:r>
          </a:p>
          <a:p>
            <a:r>
              <a:rPr lang="en-GB" altLang="en-US" sz="2000" dirty="0">
                <a:cs typeface="Times New Roman" panose="02020603050405020304" pitchFamily="18" charset="0"/>
              </a:rPr>
              <a:t>Court of Protection can make :</a:t>
            </a:r>
          </a:p>
          <a:p>
            <a:pPr lvl="1">
              <a:buFont typeface="Wingdings" panose="05000000000000000000" pitchFamily="2" charset="2"/>
              <a:buChar char="§"/>
            </a:pPr>
            <a:r>
              <a:rPr lang="en-GB" altLang="en-US" sz="2000" dirty="0">
                <a:cs typeface="Times New Roman" panose="02020603050405020304" pitchFamily="18" charset="0"/>
              </a:rPr>
              <a:t>Complex or difficult health/welfare/financial decisions</a:t>
            </a:r>
          </a:p>
          <a:p>
            <a:pPr lvl="1">
              <a:buFont typeface="Wingdings" panose="05000000000000000000" pitchFamily="2" charset="2"/>
              <a:buChar char="§"/>
            </a:pPr>
            <a:r>
              <a:rPr lang="en-GB" altLang="en-US" sz="2000" dirty="0">
                <a:cs typeface="Times New Roman" panose="02020603050405020304" pitchFamily="18" charset="0"/>
              </a:rPr>
              <a:t>Simple one-off financial decisions</a:t>
            </a:r>
          </a:p>
          <a:p>
            <a:pPr lvl="1">
              <a:buFont typeface="Wingdings" panose="05000000000000000000" pitchFamily="2" charset="2"/>
              <a:buChar char="§"/>
            </a:pPr>
            <a:r>
              <a:rPr lang="en-GB" altLang="en-US" sz="2000" dirty="0">
                <a:cs typeface="Times New Roman" panose="02020603050405020304" pitchFamily="18" charset="0"/>
              </a:rPr>
              <a:t>Declarations on whether someone lacks capacity</a:t>
            </a:r>
          </a:p>
          <a:p>
            <a:pPr>
              <a:lnSpc>
                <a:spcPct val="140000"/>
              </a:lnSpc>
            </a:pPr>
            <a:r>
              <a:rPr lang="en-GB" altLang="en-US" sz="2000" dirty="0">
                <a:cs typeface="Times New Roman" panose="02020603050405020304" pitchFamily="18" charset="0"/>
              </a:rPr>
              <a:t>May appoint  deputies - when a series of decisions are needed and a single court order is insufficient </a:t>
            </a:r>
          </a:p>
          <a:p>
            <a:pPr>
              <a:lnSpc>
                <a:spcPct val="140000"/>
              </a:lnSpc>
            </a:pPr>
            <a:r>
              <a:rPr lang="en-GB" altLang="en-US" sz="2000" dirty="0">
                <a:cs typeface="Times New Roman" panose="02020603050405020304" pitchFamily="18" charset="0"/>
              </a:rPr>
              <a:t>The deputy must make decisions in the patient’s best interests</a:t>
            </a:r>
          </a:p>
          <a:p>
            <a:endParaRPr lang="en-US" altLang="en-US" sz="2000" b="1" dirty="0"/>
          </a:p>
        </p:txBody>
      </p:sp>
    </p:spTree>
    <p:extLst>
      <p:ext uri="{BB962C8B-B14F-4D97-AF65-F5344CB8AC3E}">
        <p14:creationId xmlns:p14="http://schemas.microsoft.com/office/powerpoint/2010/main" val="1663476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r>
              <a:rPr lang="en-GB" altLang="en-US" sz="2800" dirty="0"/>
              <a:t>Testamentary Capacity </a:t>
            </a:r>
          </a:p>
        </p:txBody>
      </p:sp>
      <p:sp>
        <p:nvSpPr>
          <p:cNvPr id="30723" name="Content Placeholder 2"/>
          <p:cNvSpPr>
            <a:spLocks noGrp="1"/>
          </p:cNvSpPr>
          <p:nvPr>
            <p:ph type="body" sz="quarter" idx="13"/>
          </p:nvPr>
        </p:nvSpPr>
        <p:spPr/>
        <p:txBody>
          <a:bodyPr/>
          <a:lstStyle/>
          <a:p>
            <a:pPr>
              <a:buFont typeface="Arial" panose="020B0604020202020204" pitchFamily="34" charset="0"/>
              <a:buChar char="•"/>
            </a:pPr>
            <a:r>
              <a:rPr lang="en-US" altLang="en-US" sz="2000" dirty="0"/>
              <a:t>Capacity to make a will</a:t>
            </a:r>
          </a:p>
          <a:p>
            <a:pPr>
              <a:buFont typeface="Arial" panose="020B0604020202020204" pitchFamily="34" charset="0"/>
              <a:buChar char="•"/>
            </a:pPr>
            <a:endParaRPr lang="en-US" altLang="en-US" sz="2000" dirty="0"/>
          </a:p>
          <a:p>
            <a:pPr>
              <a:buFont typeface="Arial" panose="020B0604020202020204" pitchFamily="34" charset="0"/>
              <a:buChar char="•"/>
            </a:pPr>
            <a:r>
              <a:rPr lang="en-US" altLang="en-US" sz="2000" dirty="0"/>
              <a:t>The person making the Will :</a:t>
            </a:r>
          </a:p>
          <a:p>
            <a:pPr lvl="1">
              <a:buFont typeface="Arial" panose="020B0604020202020204" pitchFamily="34" charset="0"/>
              <a:buChar char="•"/>
            </a:pPr>
            <a:r>
              <a:rPr lang="en-US" altLang="en-US" sz="2000" dirty="0">
                <a:ea typeface="ヒラギノ角ゴ ProN W3"/>
                <a:cs typeface="ヒラギノ角ゴ ProN W3"/>
              </a:rPr>
              <a:t>Should understand the nature and effects of making a will</a:t>
            </a:r>
          </a:p>
          <a:p>
            <a:pPr lvl="1">
              <a:buFont typeface="Arial" panose="020B0604020202020204" pitchFamily="34" charset="0"/>
              <a:buChar char="•"/>
            </a:pPr>
            <a:r>
              <a:rPr lang="en-US" altLang="en-US" sz="2000" dirty="0">
                <a:ea typeface="ヒラギノ角ゴ ProN W3"/>
                <a:cs typeface="ヒラギノ角ゴ ProN W3"/>
              </a:rPr>
              <a:t>Should understand the extent of his or her property </a:t>
            </a:r>
          </a:p>
          <a:p>
            <a:pPr lvl="1">
              <a:buFont typeface="Arial" panose="020B0604020202020204" pitchFamily="34" charset="0"/>
              <a:buChar char="•"/>
            </a:pPr>
            <a:r>
              <a:rPr lang="en-US" altLang="en-US" sz="2000" dirty="0">
                <a:ea typeface="ヒラギノ角ゴ ProN W3"/>
                <a:cs typeface="ヒラギノ角ゴ ProN W3"/>
              </a:rPr>
              <a:t>Must be aware of the persons whom he would usually be expected to provide( even if he chooses not to) e.g.: spouse, children, grandchildren</a:t>
            </a:r>
          </a:p>
          <a:p>
            <a:pPr lvl="1">
              <a:buFont typeface="Arial" panose="020B0604020202020204" pitchFamily="34" charset="0"/>
              <a:buChar char="•"/>
            </a:pPr>
            <a:r>
              <a:rPr lang="en-US" altLang="en-US" sz="2000" dirty="0">
                <a:ea typeface="ヒラギノ角ゴ ProN W3"/>
                <a:cs typeface="ヒラギノ角ゴ ProN W3"/>
              </a:rPr>
              <a:t>Have no disorder of mind that influences the way the property is disposed of (who the property is given to)</a:t>
            </a:r>
          </a:p>
          <a:p>
            <a:pPr lvl="1">
              <a:buFont typeface="Arial" panose="020B0604020202020204" pitchFamily="34" charset="0"/>
              <a:buChar char="•"/>
            </a:pPr>
            <a:r>
              <a:rPr lang="en-US" altLang="en-US" sz="2000" dirty="0">
                <a:ea typeface="ヒラギノ角ゴ ProN W3"/>
                <a:cs typeface="ヒラギノ角ゴ ProN W3"/>
              </a:rPr>
              <a:t>Not be subject to coercion</a:t>
            </a:r>
          </a:p>
          <a:p>
            <a:pPr>
              <a:buFont typeface="Arial" panose="020B0604020202020204" pitchFamily="34" charset="0"/>
              <a:buChar char="•"/>
            </a:pPr>
            <a:endParaRPr lang="en-US" altLang="en-US" sz="2000" dirty="0">
              <a:ea typeface="ヒラギノ角ゴ ProN W3"/>
              <a:cs typeface="ヒラギノ角ゴ ProN W3"/>
            </a:endParaRPr>
          </a:p>
          <a:p>
            <a:pPr>
              <a:buFont typeface="Arial" panose="020B0604020202020204" pitchFamily="34" charset="0"/>
              <a:buChar char="•"/>
            </a:pPr>
            <a:endParaRPr lang="en-GB" altLang="en-US" dirty="0"/>
          </a:p>
        </p:txBody>
      </p:sp>
    </p:spTree>
    <p:extLst>
      <p:ext uri="{BB962C8B-B14F-4D97-AF65-F5344CB8AC3E}">
        <p14:creationId xmlns:p14="http://schemas.microsoft.com/office/powerpoint/2010/main" val="968601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r>
              <a:rPr lang="en-GB" altLang="en-US" sz="2800" dirty="0">
                <a:cs typeface="Times New Roman" panose="02020603050405020304" pitchFamily="18" charset="0"/>
              </a:rPr>
              <a:t>Ethical issues in Old Age Psychiatry</a:t>
            </a:r>
            <a:endParaRPr lang="en-US" altLang="en-US" sz="2800" dirty="0">
              <a:cs typeface="Times New Roman" panose="02020603050405020304" pitchFamily="18" charset="0"/>
            </a:endParaRPr>
          </a:p>
        </p:txBody>
      </p:sp>
      <p:sp>
        <p:nvSpPr>
          <p:cNvPr id="31747" name="Content Placeholder 2"/>
          <p:cNvSpPr>
            <a:spLocks noGrp="1"/>
          </p:cNvSpPr>
          <p:nvPr>
            <p:ph type="body" sz="quarter" idx="13"/>
          </p:nvPr>
        </p:nvSpPr>
        <p:spPr/>
        <p:txBody>
          <a:bodyPr/>
          <a:lstStyle/>
          <a:p>
            <a:pPr>
              <a:lnSpc>
                <a:spcPct val="125000"/>
              </a:lnSpc>
            </a:pPr>
            <a:r>
              <a:rPr lang="en-US" altLang="en-US" sz="2000" dirty="0">
                <a:cs typeface="Times New Roman" panose="02020603050405020304" pitchFamily="18" charset="0"/>
              </a:rPr>
              <a:t>Aging is not a disease.</a:t>
            </a:r>
          </a:p>
          <a:p>
            <a:pPr>
              <a:lnSpc>
                <a:spcPct val="125000"/>
              </a:lnSpc>
            </a:pPr>
            <a:r>
              <a:rPr lang="en-US" altLang="en-US" sz="2000" dirty="0">
                <a:cs typeface="Times New Roman" panose="02020603050405020304" pitchFamily="18" charset="0"/>
              </a:rPr>
              <a:t>Old age does not necessarily imply physical and intellectual deterioration. </a:t>
            </a:r>
          </a:p>
          <a:p>
            <a:pPr>
              <a:lnSpc>
                <a:spcPct val="125000"/>
              </a:lnSpc>
            </a:pPr>
            <a:r>
              <a:rPr lang="en-US" altLang="en-US" sz="2000" dirty="0">
                <a:cs typeface="Times New Roman" panose="02020603050405020304" pitchFamily="18" charset="0"/>
              </a:rPr>
              <a:t>The principles of medical ethics that apply to younger patients also apply to patients in older age groups.</a:t>
            </a:r>
          </a:p>
          <a:p>
            <a:pPr>
              <a:lnSpc>
                <a:spcPct val="125000"/>
              </a:lnSpc>
            </a:pPr>
            <a:r>
              <a:rPr lang="en-US" altLang="en-US" sz="2000" dirty="0">
                <a:cs typeface="Times New Roman" panose="02020603050405020304" pitchFamily="18" charset="0"/>
              </a:rPr>
              <a:t>Some ethical issues are unique to the psychiatric care of the elderly.</a:t>
            </a:r>
          </a:p>
          <a:p>
            <a:pPr>
              <a:lnSpc>
                <a:spcPct val="125000"/>
              </a:lnSpc>
            </a:pPr>
            <a:r>
              <a:rPr lang="en-US" altLang="en-US" sz="2000" dirty="0">
                <a:cs typeface="Times New Roman" panose="02020603050405020304" pitchFamily="18" charset="0"/>
              </a:rPr>
              <a:t>Psychiatrists are often asked to make judgments about a cognitively impaired  patient’s capacity to make decisions about his or her medical /social care.</a:t>
            </a:r>
            <a:endParaRPr lang="en-US" altLang="en-US" sz="2000" dirty="0"/>
          </a:p>
          <a:p>
            <a:pPr>
              <a:lnSpc>
                <a:spcPct val="125000"/>
              </a:lnSpc>
            </a:pPr>
            <a:endParaRPr lang="en-US" altLang="en-US" sz="2000" dirty="0"/>
          </a:p>
          <a:p>
            <a:pPr>
              <a:lnSpc>
                <a:spcPct val="125000"/>
              </a:lnSpc>
            </a:pPr>
            <a:endParaRPr lang="en-US" altLang="en-US" sz="2000" dirty="0"/>
          </a:p>
        </p:txBody>
      </p:sp>
    </p:spTree>
    <p:extLst>
      <p:ext uri="{BB962C8B-B14F-4D97-AF65-F5344CB8AC3E}">
        <p14:creationId xmlns:p14="http://schemas.microsoft.com/office/powerpoint/2010/main" val="290803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hangingPunct="1"/>
            <a:r>
              <a:rPr lang="en-GB" altLang="en-US" sz="2800" dirty="0">
                <a:latin typeface="+mn-lt"/>
                <a:cs typeface="Times New Roman" panose="02020603050405020304" pitchFamily="18" charset="0"/>
              </a:rPr>
              <a:t>Dementia: Ethical issues</a:t>
            </a:r>
            <a:br>
              <a:rPr lang="en-GB"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p:txBody>
      </p:sp>
      <p:sp>
        <p:nvSpPr>
          <p:cNvPr id="32771" name="Content Placeholder 2"/>
          <p:cNvSpPr>
            <a:spLocks noGrp="1"/>
          </p:cNvSpPr>
          <p:nvPr>
            <p:ph type="body" sz="quarter" idx="13"/>
          </p:nvPr>
        </p:nvSpPr>
        <p:spPr/>
        <p:txBody>
          <a:bodyPr/>
          <a:lstStyle/>
          <a:p>
            <a:pPr eaLnBrk="1" hangingPunct="1"/>
            <a:r>
              <a:rPr lang="en-US" altLang="en-US" sz="2000" dirty="0">
                <a:cs typeface="Times New Roman" panose="02020603050405020304" pitchFamily="18" charset="0"/>
              </a:rPr>
              <a:t>End of life issues, Do Not Attempt to Resuscitate decisions, ‘ceilings of care’</a:t>
            </a:r>
          </a:p>
          <a:p>
            <a:pPr eaLnBrk="1" hangingPunct="1">
              <a:buFont typeface="Arial" panose="020B0604020202020204" pitchFamily="34" charset="0"/>
              <a:buNone/>
            </a:pPr>
            <a:r>
              <a:rPr lang="en-US" altLang="en-US" sz="2000" dirty="0">
                <a:cs typeface="Times New Roman" panose="02020603050405020304" pitchFamily="18" charset="0"/>
              </a:rPr>
              <a:t> </a:t>
            </a:r>
          </a:p>
          <a:p>
            <a:pPr eaLnBrk="1" hangingPunct="1"/>
            <a:r>
              <a:rPr lang="en-US" altLang="en-US" sz="2000" dirty="0">
                <a:cs typeface="Times New Roman" panose="02020603050405020304" pitchFamily="18" charset="0"/>
              </a:rPr>
              <a:t>Treatment issues: Covert medication, with-holding treatment</a:t>
            </a:r>
          </a:p>
          <a:p>
            <a:pPr eaLnBrk="1" hangingPunct="1"/>
            <a:endParaRPr lang="en-US" altLang="en-US" sz="2000" dirty="0">
              <a:cs typeface="Times New Roman" panose="02020603050405020304" pitchFamily="18" charset="0"/>
            </a:endParaRPr>
          </a:p>
          <a:p>
            <a:pPr eaLnBrk="1" hangingPunct="1"/>
            <a:r>
              <a:rPr lang="en-GB" altLang="en-US" sz="2000" dirty="0">
                <a:cs typeface="Times New Roman" panose="02020603050405020304" pitchFamily="18" charset="0"/>
              </a:rPr>
              <a:t>Research</a:t>
            </a:r>
            <a:endParaRPr lang="en-US" altLang="en-US" sz="2000" dirty="0">
              <a:cs typeface="Times New Roman" panose="02020603050405020304" pitchFamily="18" charset="0"/>
            </a:endParaRPr>
          </a:p>
        </p:txBody>
      </p:sp>
    </p:spTree>
    <p:extLst>
      <p:ext uri="{BB962C8B-B14F-4D97-AF65-F5344CB8AC3E}">
        <p14:creationId xmlns:p14="http://schemas.microsoft.com/office/powerpoint/2010/main" val="384614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r>
              <a:rPr lang="en-GB" altLang="en-US" sz="2800" dirty="0"/>
              <a:t>Background</a:t>
            </a:r>
            <a:r>
              <a:rPr lang="en-GB" altLang="en-US" sz="3200" dirty="0"/>
              <a:t> to DOLS</a:t>
            </a:r>
            <a:br>
              <a:rPr lang="en-GB" altLang="en-US" sz="3200" dirty="0"/>
            </a:br>
            <a:endParaRPr lang="en-GB" altLang="en-US" sz="3200" dirty="0"/>
          </a:p>
        </p:txBody>
      </p:sp>
      <p:sp>
        <p:nvSpPr>
          <p:cNvPr id="3" name="Content Placeholder 2"/>
          <p:cNvSpPr>
            <a:spLocks noGrp="1"/>
          </p:cNvSpPr>
          <p:nvPr>
            <p:ph type="body" sz="quarter" idx="13"/>
          </p:nvPr>
        </p:nvSpPr>
        <p:spPr/>
        <p:txBody>
          <a:bodyPr/>
          <a:lstStyle/>
          <a:p>
            <a:pPr>
              <a:defRPr/>
            </a:pPr>
            <a:endParaRPr lang="en-GB" altLang="en-US" sz="2000" dirty="0"/>
          </a:p>
          <a:p>
            <a:pPr marL="0" indent="0">
              <a:buFont typeface="Wingdings" panose="05000000000000000000" pitchFamily="2" charset="2"/>
              <a:buNone/>
              <a:defRPr/>
            </a:pPr>
            <a:r>
              <a:rPr lang="en-GB" altLang="en-US" sz="2000" b="1" dirty="0"/>
              <a:t>European Convention on Human rights (ECHR) Article 5</a:t>
            </a:r>
          </a:p>
          <a:p>
            <a:pPr>
              <a:defRPr/>
            </a:pPr>
            <a:r>
              <a:rPr lang="en-GB" sz="2000" dirty="0"/>
              <a:t>Everyone has the right to liberty and security of person. No one shall be deprived of his liberty save in the following cases and in accordance with a procedure prescribed by law e.g. convicted by a court, detained in hospital under Mental Health Act</a:t>
            </a:r>
          </a:p>
        </p:txBody>
      </p:sp>
    </p:spTree>
    <p:extLst>
      <p:ext uri="{BB962C8B-B14F-4D97-AF65-F5344CB8AC3E}">
        <p14:creationId xmlns:p14="http://schemas.microsoft.com/office/powerpoint/2010/main" val="32121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r>
              <a:rPr lang="en-GB" altLang="en-US" sz="2800" dirty="0" err="1"/>
              <a:t>Bournewood</a:t>
            </a:r>
            <a:r>
              <a:rPr lang="en-GB" altLang="en-US" sz="2800" dirty="0"/>
              <a:t> Case</a:t>
            </a:r>
          </a:p>
        </p:txBody>
      </p:sp>
      <p:sp>
        <p:nvSpPr>
          <p:cNvPr id="34819" name="Content Placeholder 2"/>
          <p:cNvSpPr>
            <a:spLocks noGrp="1"/>
          </p:cNvSpPr>
          <p:nvPr>
            <p:ph type="body" sz="quarter" idx="13"/>
          </p:nvPr>
        </p:nvSpPr>
        <p:spPr/>
        <p:txBody>
          <a:bodyPr/>
          <a:lstStyle/>
          <a:p>
            <a:r>
              <a:rPr lang="en-US" altLang="en-US" sz="2000" dirty="0" err="1">
                <a:cs typeface="Times New Roman" panose="02020603050405020304" pitchFamily="18" charset="0"/>
              </a:rPr>
              <a:t>Mr</a:t>
            </a:r>
            <a:r>
              <a:rPr lang="en-US" altLang="en-US" sz="2000" dirty="0">
                <a:cs typeface="Times New Roman" panose="02020603050405020304" pitchFamily="18" charset="0"/>
              </a:rPr>
              <a:t> L, a 48-year-old man with autism, learning disability</a:t>
            </a:r>
          </a:p>
          <a:p>
            <a:r>
              <a:rPr lang="en-US" altLang="en-US" sz="2000" dirty="0">
                <a:cs typeface="Times New Roman" panose="02020603050405020304" pitchFamily="18" charset="0"/>
              </a:rPr>
              <a:t>Unable to speak, with no ability to communicate consent or dissent to hospital admission</a:t>
            </a:r>
          </a:p>
          <a:p>
            <a:r>
              <a:rPr lang="en-US" altLang="en-US" sz="2000" dirty="0">
                <a:cs typeface="Times New Roman" panose="02020603050405020304" pitchFamily="18" charset="0"/>
              </a:rPr>
              <a:t>Became agitated at his day center, banging his head violently and repeatedly against the wall. </a:t>
            </a:r>
          </a:p>
          <a:p>
            <a:r>
              <a:rPr lang="en-US" altLang="en-US" sz="2000" dirty="0" err="1">
                <a:cs typeface="Times New Roman" panose="02020603050405020304" pitchFamily="18" charset="0"/>
              </a:rPr>
              <a:t>Mr</a:t>
            </a:r>
            <a:r>
              <a:rPr lang="en-US" altLang="en-US" sz="2000" dirty="0">
                <a:cs typeface="Times New Roman" panose="02020603050405020304" pitchFamily="18" charset="0"/>
              </a:rPr>
              <a:t> L was admitted to </a:t>
            </a:r>
            <a:r>
              <a:rPr lang="en-US" altLang="en-US" sz="2000" dirty="0" err="1">
                <a:cs typeface="Times New Roman" panose="02020603050405020304" pitchFamily="18" charset="0"/>
              </a:rPr>
              <a:t>Bournewood</a:t>
            </a:r>
            <a:r>
              <a:rPr lang="en-US" altLang="en-US" sz="2000" dirty="0">
                <a:cs typeface="Times New Roman" panose="02020603050405020304" pitchFamily="18" charset="0"/>
              </a:rPr>
              <a:t> hospital’s behavioral unit, did not resist admission</a:t>
            </a:r>
          </a:p>
          <a:p>
            <a:r>
              <a:rPr lang="en-US" altLang="en-US" sz="2000" dirty="0">
                <a:cs typeface="Times New Roman" panose="02020603050405020304" pitchFamily="18" charset="0"/>
              </a:rPr>
              <a:t>Carers applied to the Court for judicial review seeking a declaration that his detention was unlawful</a:t>
            </a:r>
          </a:p>
          <a:p>
            <a:r>
              <a:rPr lang="en-GB" altLang="en-US" sz="2000" dirty="0">
                <a:cs typeface="Times New Roman" panose="02020603050405020304" pitchFamily="18" charset="0"/>
              </a:rPr>
              <a:t>High court      </a:t>
            </a:r>
            <a:r>
              <a:rPr lang="en-GB" altLang="en-US" sz="2000" dirty="0" err="1">
                <a:cs typeface="Times New Roman" panose="02020603050405020304" pitchFamily="18" charset="0"/>
              </a:rPr>
              <a:t>Court</a:t>
            </a:r>
            <a:r>
              <a:rPr lang="en-GB" altLang="en-US" sz="2000" dirty="0">
                <a:cs typeface="Times New Roman" panose="02020603050405020304" pitchFamily="18" charset="0"/>
              </a:rPr>
              <a:t> of appeal     House of Lords     European courts</a:t>
            </a:r>
          </a:p>
          <a:p>
            <a:endParaRPr lang="en-GB" altLang="en-US" sz="2000" dirty="0"/>
          </a:p>
        </p:txBody>
      </p:sp>
      <p:cxnSp>
        <p:nvCxnSpPr>
          <p:cNvPr id="4" name="Straight Arrow Connector 3"/>
          <p:cNvCxnSpPr/>
          <p:nvPr/>
        </p:nvCxnSpPr>
        <p:spPr>
          <a:xfrm>
            <a:off x="2131218" y="5008563"/>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233861" y="5006976"/>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336504" y="4979379"/>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14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p:txBody>
          <a:bodyPr/>
          <a:lstStyle/>
          <a:p>
            <a:r>
              <a:rPr lang="en-GB" altLang="en-US" sz="2800" dirty="0" err="1">
                <a:latin typeface="+mn-lt"/>
                <a:cs typeface="Times New Roman" panose="02020603050405020304" pitchFamily="18" charset="0"/>
              </a:rPr>
              <a:t>Bournewood</a:t>
            </a:r>
            <a:r>
              <a:rPr lang="en-GB" altLang="en-US" sz="2800" dirty="0">
                <a:latin typeface="+mn-lt"/>
                <a:cs typeface="Times New Roman" panose="02020603050405020304" pitchFamily="18" charset="0"/>
              </a:rPr>
              <a:t> Gap</a:t>
            </a:r>
            <a:endParaRPr lang="en-US" altLang="en-US" sz="2800" dirty="0">
              <a:latin typeface="+mn-lt"/>
              <a:cs typeface="Times New Roman" panose="02020603050405020304" pitchFamily="18" charset="0"/>
            </a:endParaRPr>
          </a:p>
        </p:txBody>
      </p:sp>
      <p:sp>
        <p:nvSpPr>
          <p:cNvPr id="35843" name="Content Placeholder 2"/>
          <p:cNvSpPr>
            <a:spLocks noGrp="1"/>
          </p:cNvSpPr>
          <p:nvPr>
            <p:ph type="body" sz="quarter" idx="13"/>
          </p:nvPr>
        </p:nvSpPr>
        <p:spPr/>
        <p:txBody>
          <a:bodyPr/>
          <a:lstStyle/>
          <a:p>
            <a:r>
              <a:rPr lang="en-US" altLang="en-US" sz="2000" dirty="0">
                <a:cs typeface="Times New Roman" panose="02020603050405020304" pitchFamily="18" charset="0"/>
              </a:rPr>
              <a:t>Patient is admitted informally and treated as it is judged to be in his or her best interests</a:t>
            </a:r>
          </a:p>
          <a:p>
            <a:endParaRPr lang="en-US" altLang="en-US" sz="2000" dirty="0">
              <a:cs typeface="Times New Roman" panose="02020603050405020304" pitchFamily="18" charset="0"/>
            </a:endParaRPr>
          </a:p>
          <a:p>
            <a:r>
              <a:rPr lang="en-US" altLang="en-US" sz="2000" dirty="0">
                <a:cs typeface="Times New Roman" panose="02020603050405020304" pitchFamily="18" charset="0"/>
              </a:rPr>
              <a:t>Compulsion  is  regarded as a measure of last resort, so that as many patients as possible would be treated, without the </a:t>
            </a:r>
            <a:r>
              <a:rPr lang="en-GB" altLang="en-US" sz="2000" dirty="0">
                <a:cs typeface="Times New Roman" panose="02020603050405020304" pitchFamily="18" charset="0"/>
              </a:rPr>
              <a:t>stigmatisation</a:t>
            </a:r>
            <a:r>
              <a:rPr lang="en-US" altLang="en-US" sz="2000" dirty="0">
                <a:cs typeface="Times New Roman" panose="02020603050405020304" pitchFamily="18" charset="0"/>
              </a:rPr>
              <a:t> of formal procedures</a:t>
            </a:r>
          </a:p>
          <a:p>
            <a:endParaRPr lang="en-US" altLang="en-US" sz="2000" dirty="0">
              <a:cs typeface="Times New Roman" panose="02020603050405020304" pitchFamily="18" charset="0"/>
            </a:endParaRPr>
          </a:p>
          <a:p>
            <a:r>
              <a:rPr lang="en-US" altLang="en-US" sz="2000" dirty="0">
                <a:cs typeface="Times New Roman" panose="02020603050405020304" pitchFamily="18" charset="0"/>
              </a:rPr>
              <a:t>Basis for this practice is equating lack of resistance with</a:t>
            </a:r>
          </a:p>
          <a:p>
            <a:pPr>
              <a:buFont typeface="Arial" panose="020B0604020202020204" pitchFamily="34" charset="0"/>
              <a:buNone/>
            </a:pPr>
            <a:r>
              <a:rPr lang="en-US" altLang="en-US" sz="2000" dirty="0">
                <a:cs typeface="Times New Roman" panose="02020603050405020304" pitchFamily="18" charset="0"/>
              </a:rPr>
              <a:t>     active consent to treatment</a:t>
            </a:r>
          </a:p>
          <a:p>
            <a:endParaRPr lang="en-US" altLang="en-US" sz="2000" dirty="0">
              <a:cs typeface="Times New Roman" panose="02020603050405020304" pitchFamily="18" charset="0"/>
            </a:endParaRPr>
          </a:p>
          <a:p>
            <a:r>
              <a:rPr lang="en-US" altLang="en-US" sz="2000" dirty="0">
                <a:cs typeface="Times New Roman" panose="02020603050405020304" pitchFamily="18" charset="0"/>
              </a:rPr>
              <a:t>The issue is whether a person without capacity must give active consent to treatment and admission, or whether absence of dissent is enough</a:t>
            </a:r>
          </a:p>
          <a:p>
            <a:endParaRPr lang="en-US" altLang="en-US" sz="2000" dirty="0"/>
          </a:p>
        </p:txBody>
      </p:sp>
    </p:spTree>
    <p:extLst>
      <p:ext uri="{BB962C8B-B14F-4D97-AF65-F5344CB8AC3E}">
        <p14:creationId xmlns:p14="http://schemas.microsoft.com/office/powerpoint/2010/main" val="465939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r>
              <a:rPr lang="en-GB" altLang="en-US" sz="2800" dirty="0"/>
              <a:t> Why was DOLS introduced?</a:t>
            </a:r>
          </a:p>
        </p:txBody>
      </p:sp>
      <p:sp>
        <p:nvSpPr>
          <p:cNvPr id="36867" name="Content Placeholder 2"/>
          <p:cNvSpPr>
            <a:spLocks noGrp="1"/>
          </p:cNvSpPr>
          <p:nvPr>
            <p:ph type="body" sz="quarter" idx="13"/>
          </p:nvPr>
        </p:nvSpPr>
        <p:spPr/>
        <p:txBody>
          <a:bodyPr/>
          <a:lstStyle/>
          <a:p>
            <a:pPr>
              <a:lnSpc>
                <a:spcPct val="150000"/>
              </a:lnSpc>
            </a:pPr>
            <a:r>
              <a:rPr lang="en-GB" altLang="en-US" sz="2000" dirty="0"/>
              <a:t>Ensure compliance with Article 5 of ECHR</a:t>
            </a:r>
          </a:p>
          <a:p>
            <a:pPr>
              <a:lnSpc>
                <a:spcPct val="150000"/>
              </a:lnSpc>
            </a:pPr>
            <a:r>
              <a:rPr lang="en-GB" altLang="en-US" sz="2000" dirty="0"/>
              <a:t>No one should be detained except by means of a “procedure prescribed by law”</a:t>
            </a:r>
          </a:p>
          <a:p>
            <a:pPr>
              <a:lnSpc>
                <a:spcPct val="150000"/>
              </a:lnSpc>
            </a:pPr>
            <a:r>
              <a:rPr lang="en-GB" altLang="en-US" sz="2000" dirty="0"/>
              <a:t>Everyone who is deprived of his liberty shall be entitled to an appeals process</a:t>
            </a:r>
          </a:p>
          <a:p>
            <a:pPr>
              <a:lnSpc>
                <a:spcPct val="150000"/>
              </a:lnSpc>
            </a:pPr>
            <a:r>
              <a:rPr lang="en-GB" altLang="en-US" sz="2000" dirty="0"/>
              <a:t>Implemented in April ’09</a:t>
            </a:r>
          </a:p>
        </p:txBody>
      </p:sp>
    </p:spTree>
    <p:extLst>
      <p:ext uri="{BB962C8B-B14F-4D97-AF65-F5344CB8AC3E}">
        <p14:creationId xmlns:p14="http://schemas.microsoft.com/office/powerpoint/2010/main" val="310194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GB" altLang="en-US" sz="2800" dirty="0"/>
              <a:t>Cheshire West Case</a:t>
            </a:r>
          </a:p>
        </p:txBody>
      </p:sp>
      <p:sp>
        <p:nvSpPr>
          <p:cNvPr id="37891" name="Content Placeholder 6"/>
          <p:cNvSpPr>
            <a:spLocks noGrp="1"/>
          </p:cNvSpPr>
          <p:nvPr>
            <p:ph type="body" sz="quarter" idx="13"/>
          </p:nvPr>
        </p:nvSpPr>
        <p:spPr/>
        <p:txBody>
          <a:bodyPr/>
          <a:lstStyle/>
          <a:p>
            <a:r>
              <a:rPr lang="en-GB" altLang="en-US" sz="2000" dirty="0"/>
              <a:t>38 </a:t>
            </a:r>
            <a:r>
              <a:rPr lang="en-GB" altLang="en-US" sz="2000" dirty="0" err="1"/>
              <a:t>yrs</a:t>
            </a:r>
            <a:r>
              <a:rPr lang="en-GB" altLang="en-US" sz="2000" dirty="0"/>
              <a:t> old with Cerebral Palsy and Down’s</a:t>
            </a:r>
          </a:p>
          <a:p>
            <a:r>
              <a:rPr lang="en-GB" altLang="en-US" sz="2000" dirty="0"/>
              <a:t>Lived with mother until 37 but she could no longer cope</a:t>
            </a:r>
          </a:p>
          <a:p>
            <a:r>
              <a:rPr lang="en-GB" altLang="en-US" sz="2000" dirty="0"/>
              <a:t>Moved to a spacious bungalow - not a care home</a:t>
            </a:r>
          </a:p>
          <a:p>
            <a:r>
              <a:rPr lang="en-GB" altLang="en-US" sz="2000" dirty="0"/>
              <a:t>Staff present 24 hours</a:t>
            </a:r>
          </a:p>
          <a:p>
            <a:r>
              <a:rPr lang="en-GB" altLang="en-US" sz="2000" dirty="0"/>
              <a:t>Additional 98 hours 1:1 support</a:t>
            </a:r>
          </a:p>
          <a:p>
            <a:r>
              <a:rPr lang="en-GB" altLang="en-US" sz="2000" dirty="0"/>
              <a:t>Day centre - 4 days a week</a:t>
            </a:r>
          </a:p>
          <a:p>
            <a:r>
              <a:rPr lang="en-GB" altLang="en-US" sz="2000" dirty="0"/>
              <a:t>Went to hydrotherapy pool, pubs, shops, Home visits to mother</a:t>
            </a:r>
          </a:p>
          <a:p>
            <a:r>
              <a:rPr lang="en-GB" altLang="en-US" sz="2000" dirty="0"/>
              <a:t>Wore body suit to prevent him eating his incontinence pads</a:t>
            </a:r>
          </a:p>
          <a:p>
            <a:r>
              <a:rPr lang="en-GB" altLang="en-US" sz="2000" dirty="0"/>
              <a:t>Physical restraint sometimes used</a:t>
            </a:r>
          </a:p>
        </p:txBody>
      </p:sp>
    </p:spTree>
    <p:extLst>
      <p:ext uri="{BB962C8B-B14F-4D97-AF65-F5344CB8AC3E}">
        <p14:creationId xmlns:p14="http://schemas.microsoft.com/office/powerpoint/2010/main" val="168358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r>
              <a:rPr lang="en-GB" altLang="en-US" sz="3200" b="1" dirty="0"/>
              <a:t>Overview</a:t>
            </a:r>
          </a:p>
        </p:txBody>
      </p:sp>
      <p:sp>
        <p:nvSpPr>
          <p:cNvPr id="11267" name="Content Placeholder 2"/>
          <p:cNvSpPr>
            <a:spLocks noGrp="1"/>
          </p:cNvSpPr>
          <p:nvPr>
            <p:ph type="body" sz="quarter" idx="13"/>
          </p:nvPr>
        </p:nvSpPr>
        <p:spPr/>
        <p:txBody>
          <a:bodyPr/>
          <a:lstStyle/>
          <a:p>
            <a:pPr>
              <a:buFont typeface="Arial" panose="020B0604020202020204" pitchFamily="34" charset="0"/>
              <a:buChar char="•"/>
              <a:defRPr/>
            </a:pPr>
            <a:r>
              <a:rPr lang="en-GB" sz="2000" dirty="0"/>
              <a:t>Mental Capacity Act</a:t>
            </a:r>
          </a:p>
          <a:p>
            <a:pPr>
              <a:buFont typeface="Arial" panose="020B0604020202020204" pitchFamily="34" charset="0"/>
              <a:buChar char="•"/>
              <a:defRPr/>
            </a:pPr>
            <a:endParaRPr lang="en-GB" sz="2000" dirty="0"/>
          </a:p>
          <a:p>
            <a:pPr>
              <a:buFont typeface="Arial" panose="020B0604020202020204" pitchFamily="34" charset="0"/>
              <a:buChar char="•"/>
              <a:defRPr/>
            </a:pPr>
            <a:r>
              <a:rPr lang="en-GB" sz="2000" dirty="0"/>
              <a:t>Capacity assessment</a:t>
            </a:r>
          </a:p>
          <a:p>
            <a:pPr>
              <a:buFont typeface="Arial" panose="020B0604020202020204" pitchFamily="34" charset="0"/>
              <a:buChar char="•"/>
              <a:defRPr/>
            </a:pPr>
            <a:endParaRPr lang="en-GB" sz="2000" dirty="0"/>
          </a:p>
          <a:p>
            <a:pPr>
              <a:buFont typeface="Arial" panose="020B0604020202020204" pitchFamily="34" charset="0"/>
              <a:buChar char="•"/>
              <a:defRPr/>
            </a:pPr>
            <a:r>
              <a:rPr lang="en-GB" sz="2000" dirty="0"/>
              <a:t>Best Interests/LPA/Court </a:t>
            </a:r>
            <a:r>
              <a:rPr lang="en-GB" sz="2000"/>
              <a:t>of Protection</a:t>
            </a:r>
            <a:endParaRPr lang="en-GB" sz="2000" dirty="0"/>
          </a:p>
          <a:p>
            <a:pPr>
              <a:buFont typeface="Arial" panose="020B0604020202020204" pitchFamily="34" charset="0"/>
              <a:buChar char="•"/>
              <a:defRPr/>
            </a:pPr>
            <a:endParaRPr lang="en-GB" sz="2000" dirty="0"/>
          </a:p>
          <a:p>
            <a:pPr>
              <a:buFont typeface="Arial" panose="020B0604020202020204" pitchFamily="34" charset="0"/>
              <a:buChar char="•"/>
              <a:defRPr/>
            </a:pPr>
            <a:r>
              <a:rPr lang="en-GB" sz="2000" dirty="0"/>
              <a:t>Ethical issues in Old Age Psychiatry</a:t>
            </a:r>
          </a:p>
          <a:p>
            <a:pPr>
              <a:buFont typeface="Arial" panose="020B0604020202020204" pitchFamily="34" charset="0"/>
              <a:buChar char="•"/>
              <a:defRPr/>
            </a:pPr>
            <a:endParaRPr lang="en-GB" sz="2000" dirty="0"/>
          </a:p>
          <a:p>
            <a:pPr>
              <a:buFont typeface="Arial" panose="020B0604020202020204" pitchFamily="34" charset="0"/>
              <a:buChar char="•"/>
              <a:defRPr/>
            </a:pPr>
            <a:r>
              <a:rPr lang="en-GB" sz="2000" dirty="0"/>
              <a:t>DOLS(Deprivation of Liberty Safeguards)</a:t>
            </a:r>
          </a:p>
          <a:p>
            <a:pPr>
              <a:buFont typeface="Arial" panose="020B0604020202020204" pitchFamily="34" charset="0"/>
              <a:buChar char="•"/>
              <a:defRPr/>
            </a:pPr>
            <a:endParaRPr lang="en-GB" sz="2000" dirty="0"/>
          </a:p>
          <a:p>
            <a:pPr>
              <a:buFont typeface="Arial" panose="020B0604020202020204" pitchFamily="34" charset="0"/>
              <a:buChar char="•"/>
              <a:defRPr/>
            </a:pPr>
            <a:r>
              <a:rPr lang="en-GB" sz="2000" dirty="0"/>
              <a:t>Case scenarios</a:t>
            </a:r>
          </a:p>
          <a:p>
            <a:pPr marL="0" indent="0">
              <a:buFont typeface="Wingdings" panose="05000000000000000000" pitchFamily="2" charset="2"/>
              <a:buNone/>
              <a:defRPr/>
            </a:pPr>
            <a:endParaRPr lang="en-GB" sz="2400" dirty="0"/>
          </a:p>
          <a:p>
            <a:pPr marL="0" indent="0">
              <a:buFont typeface="Wingdings" panose="05000000000000000000" pitchFamily="2" charset="2"/>
              <a:buNone/>
              <a:defRPr/>
            </a:pPr>
            <a:endParaRPr lang="en-GB" dirty="0"/>
          </a:p>
          <a:p>
            <a:pPr>
              <a:defRPr/>
            </a:pPr>
            <a:endParaRPr lang="en-GB" dirty="0"/>
          </a:p>
        </p:txBody>
      </p:sp>
    </p:spTree>
    <p:extLst>
      <p:ext uri="{BB962C8B-B14F-4D97-AF65-F5344CB8AC3E}">
        <p14:creationId xmlns:p14="http://schemas.microsoft.com/office/powerpoint/2010/main" val="106788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p:txBody>
          <a:bodyPr/>
          <a:lstStyle/>
          <a:p>
            <a:r>
              <a:rPr lang="en-GB" altLang="en-US" sz="2800" dirty="0"/>
              <a:t>P &amp; Q-Sisters with LD</a:t>
            </a:r>
            <a:br>
              <a:rPr lang="en-GB" altLang="en-US" sz="2800" dirty="0"/>
            </a:br>
            <a:endParaRPr lang="en-GB" altLang="en-US" sz="2800" dirty="0"/>
          </a:p>
        </p:txBody>
      </p:sp>
      <p:sp>
        <p:nvSpPr>
          <p:cNvPr id="38915" name="Content Placeholder 2"/>
          <p:cNvSpPr>
            <a:spLocks noGrp="1"/>
          </p:cNvSpPr>
          <p:nvPr>
            <p:ph sz="quarter" idx="4294967295"/>
          </p:nvPr>
        </p:nvSpPr>
        <p:spPr>
          <a:xfrm>
            <a:off x="457199" y="1704974"/>
            <a:ext cx="3886200" cy="4115533"/>
          </a:xfrm>
        </p:spPr>
        <p:txBody>
          <a:bodyPr/>
          <a:lstStyle/>
          <a:p>
            <a:pPr marL="0" indent="0" algn="ctr">
              <a:buNone/>
            </a:pPr>
            <a:r>
              <a:rPr lang="en-GB" altLang="en-US" sz="2400" b="1" dirty="0"/>
              <a:t>P</a:t>
            </a:r>
          </a:p>
          <a:p>
            <a:r>
              <a:rPr lang="en-GB" altLang="en-US" sz="1800" dirty="0"/>
              <a:t>Moderate/Severe LD</a:t>
            </a:r>
          </a:p>
          <a:p>
            <a:r>
              <a:rPr lang="en-GB" altLang="en-US" sz="1800" dirty="0"/>
              <a:t>Limited road safety</a:t>
            </a:r>
          </a:p>
          <a:p>
            <a:r>
              <a:rPr lang="en-GB" altLang="en-US" sz="1800" dirty="0"/>
              <a:t>Lived with foster mother; “mummy”</a:t>
            </a:r>
          </a:p>
          <a:p>
            <a:r>
              <a:rPr lang="en-GB" altLang="en-US" sz="1800" dirty="0"/>
              <a:t>Needed intensive support for ADL</a:t>
            </a:r>
          </a:p>
          <a:p>
            <a:r>
              <a:rPr lang="en-GB" altLang="en-US" sz="1800" dirty="0"/>
              <a:t>Went on regular trips/holidays with foster mother</a:t>
            </a:r>
          </a:p>
          <a:p>
            <a:r>
              <a:rPr lang="en-GB" altLang="en-US" sz="1800" dirty="0"/>
              <a:t>Never attempted to abscond but would be brought back if did</a:t>
            </a:r>
          </a:p>
          <a:p>
            <a:r>
              <a:rPr lang="en-GB" altLang="en-US" sz="1800" dirty="0"/>
              <a:t>Foster mother used physical restraint if necessary</a:t>
            </a:r>
          </a:p>
          <a:p>
            <a:endParaRPr lang="en-GB" altLang="en-US" sz="1800" dirty="0"/>
          </a:p>
        </p:txBody>
      </p:sp>
      <p:sp>
        <p:nvSpPr>
          <p:cNvPr id="38916" name="Content Placeholder 5"/>
          <p:cNvSpPr>
            <a:spLocks noGrp="1"/>
          </p:cNvSpPr>
          <p:nvPr>
            <p:ph sz="quarter" idx="4294967295"/>
          </p:nvPr>
        </p:nvSpPr>
        <p:spPr>
          <a:xfrm>
            <a:off x="4862146" y="1704974"/>
            <a:ext cx="3886200" cy="3842971"/>
          </a:xfrm>
        </p:spPr>
        <p:txBody>
          <a:bodyPr/>
          <a:lstStyle/>
          <a:p>
            <a:pPr marL="0" indent="0" algn="ctr">
              <a:buNone/>
            </a:pPr>
            <a:r>
              <a:rPr lang="en-GB" sz="2400" b="1" dirty="0"/>
              <a:t>Q</a:t>
            </a:r>
            <a:endParaRPr lang="en-GB" altLang="en-US" sz="2400" b="1" dirty="0"/>
          </a:p>
          <a:p>
            <a:r>
              <a:rPr lang="en-GB" altLang="en-US" sz="1800" dirty="0"/>
              <a:t>Mild/moderate LD</a:t>
            </a:r>
          </a:p>
          <a:p>
            <a:r>
              <a:rPr lang="en-GB" altLang="en-US" sz="1800" dirty="0"/>
              <a:t>Moved to residential NHS facility (for adults with complex needs) as foster mother couldn’t cope</a:t>
            </a:r>
          </a:p>
          <a:p>
            <a:r>
              <a:rPr lang="en-GB" altLang="en-US" sz="1800" dirty="0"/>
              <a:t>Required physical restraint at times</a:t>
            </a:r>
          </a:p>
          <a:p>
            <a:r>
              <a:rPr lang="en-GB" altLang="en-US" sz="1800" dirty="0"/>
              <a:t>Cannot go out unaccompanied</a:t>
            </a:r>
          </a:p>
          <a:p>
            <a:r>
              <a:rPr lang="en-GB" altLang="en-US" sz="1800" dirty="0"/>
              <a:t>Not free to leave</a:t>
            </a:r>
          </a:p>
          <a:p>
            <a:r>
              <a:rPr lang="en-GB" altLang="en-US" sz="1800" dirty="0"/>
              <a:t>Was under continuous supervision and control</a:t>
            </a:r>
          </a:p>
          <a:p>
            <a:endParaRPr lang="en-GB" altLang="en-US" sz="1800" dirty="0"/>
          </a:p>
        </p:txBody>
      </p:sp>
    </p:spTree>
    <p:extLst>
      <p:ext uri="{BB962C8B-B14F-4D97-AF65-F5344CB8AC3E}">
        <p14:creationId xmlns:p14="http://schemas.microsoft.com/office/powerpoint/2010/main" val="136852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r>
              <a:rPr lang="en-GB" altLang="en-US" sz="2800" dirty="0"/>
              <a:t>Supreme Court Judgment (Mar’14)</a:t>
            </a:r>
          </a:p>
        </p:txBody>
      </p:sp>
      <p:sp>
        <p:nvSpPr>
          <p:cNvPr id="3" name="Content Placeholder 2"/>
          <p:cNvSpPr>
            <a:spLocks noGrp="1"/>
          </p:cNvSpPr>
          <p:nvPr>
            <p:ph type="body" sz="quarter" idx="13"/>
          </p:nvPr>
        </p:nvSpPr>
        <p:spPr/>
        <p:txBody>
          <a:bodyPr/>
          <a:lstStyle/>
          <a:p>
            <a:pPr marL="0" indent="0">
              <a:buFont typeface="Wingdings" panose="05000000000000000000" pitchFamily="2" charset="2"/>
              <a:buNone/>
              <a:defRPr/>
            </a:pPr>
            <a:r>
              <a:rPr lang="en-GB" sz="2000" b="1" dirty="0"/>
              <a:t>A person is deprived of liberty if:</a:t>
            </a:r>
          </a:p>
          <a:p>
            <a:pPr marL="0" indent="0">
              <a:buFont typeface="Wingdings" panose="05000000000000000000" pitchFamily="2" charset="2"/>
              <a:buNone/>
              <a:defRPr/>
            </a:pPr>
            <a:r>
              <a:rPr lang="en-GB" sz="2000" b="1" dirty="0"/>
              <a:t>Objective element:</a:t>
            </a:r>
          </a:p>
          <a:p>
            <a:pPr marL="0" indent="0">
              <a:buFont typeface="Wingdings" panose="05000000000000000000" pitchFamily="2" charset="2"/>
              <a:buNone/>
              <a:defRPr/>
            </a:pPr>
            <a:r>
              <a:rPr lang="en-GB" sz="2000" dirty="0"/>
              <a:t>“Acid test”</a:t>
            </a:r>
          </a:p>
          <a:p>
            <a:pPr>
              <a:defRPr/>
            </a:pPr>
            <a:r>
              <a:rPr lang="en-GB" sz="2000" dirty="0"/>
              <a:t> under continuous supervision and control</a:t>
            </a:r>
          </a:p>
          <a:p>
            <a:pPr>
              <a:defRPr/>
            </a:pPr>
            <a:r>
              <a:rPr lang="en-GB" sz="2000" dirty="0"/>
              <a:t> not free to leave </a:t>
            </a:r>
          </a:p>
          <a:p>
            <a:pPr marL="400050" lvl="1" indent="0">
              <a:buFont typeface="Wingdings" panose="05000000000000000000" pitchFamily="2" charset="2"/>
              <a:buNone/>
              <a:defRPr/>
            </a:pPr>
            <a:r>
              <a:rPr lang="en-GB" sz="2000" dirty="0"/>
              <a:t>“A gilded cage is still a cage”</a:t>
            </a:r>
          </a:p>
          <a:p>
            <a:pPr marL="0" indent="0">
              <a:buFont typeface="Wingdings" panose="05000000000000000000" pitchFamily="2" charset="2"/>
              <a:buNone/>
              <a:defRPr/>
            </a:pPr>
            <a:r>
              <a:rPr lang="en-GB" sz="2000" b="1" dirty="0"/>
              <a:t>Subjective element:</a:t>
            </a:r>
          </a:p>
          <a:p>
            <a:pPr>
              <a:defRPr/>
            </a:pPr>
            <a:r>
              <a:rPr lang="en-GB" sz="2000" dirty="0"/>
              <a:t>Not validly consenting to the confinement</a:t>
            </a:r>
          </a:p>
          <a:p>
            <a:pPr marL="0" indent="0">
              <a:buFont typeface="Wingdings" panose="05000000000000000000" pitchFamily="2" charset="2"/>
              <a:buNone/>
              <a:defRPr/>
            </a:pPr>
            <a:r>
              <a:rPr lang="en-GB" sz="2000" b="1" dirty="0"/>
              <a:t>State responsible</a:t>
            </a:r>
          </a:p>
          <a:p>
            <a:pPr>
              <a:defRPr/>
            </a:pPr>
            <a:endParaRPr lang="en-GB" sz="2000" dirty="0"/>
          </a:p>
        </p:txBody>
      </p:sp>
    </p:spTree>
    <p:extLst>
      <p:ext uri="{BB962C8B-B14F-4D97-AF65-F5344CB8AC3E}">
        <p14:creationId xmlns:p14="http://schemas.microsoft.com/office/powerpoint/2010/main" val="138526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p:txBody>
          <a:bodyPr/>
          <a:lstStyle/>
          <a:p>
            <a:r>
              <a:rPr lang="en-GB" altLang="en-US" sz="2800" dirty="0"/>
              <a:t>DOLS Assessment: Process </a:t>
            </a:r>
          </a:p>
        </p:txBody>
      </p:sp>
      <p:sp>
        <p:nvSpPr>
          <p:cNvPr id="40963" name="Content Placeholder 2"/>
          <p:cNvSpPr>
            <a:spLocks noGrp="1"/>
          </p:cNvSpPr>
          <p:nvPr>
            <p:ph type="body" sz="quarter" idx="13"/>
          </p:nvPr>
        </p:nvSpPr>
        <p:spPr/>
        <p:txBody>
          <a:bodyPr/>
          <a:lstStyle/>
          <a:p>
            <a:r>
              <a:rPr lang="en-GB" altLang="en-US" sz="2000" dirty="0"/>
              <a:t>Urgent authorisation - valid for 7 days </a:t>
            </a:r>
          </a:p>
          <a:p>
            <a:endParaRPr lang="en-GB" altLang="en-US" sz="2000" dirty="0"/>
          </a:p>
          <a:p>
            <a:r>
              <a:rPr lang="en-GB" altLang="en-US" sz="2000" dirty="0"/>
              <a:t>Standard authorisation - up to a year</a:t>
            </a:r>
          </a:p>
          <a:p>
            <a:endParaRPr lang="en-GB" altLang="en-US" sz="2000" dirty="0"/>
          </a:p>
          <a:p>
            <a:r>
              <a:rPr lang="en-GB" altLang="en-US" sz="2000" dirty="0"/>
              <a:t>‘managing authority’ (i.e.  hospital or care home) seeks authorisation from a ‘supervisory body’ (Local authority) in order to lawfully deprive someone of their liberty </a:t>
            </a:r>
          </a:p>
          <a:p>
            <a:endParaRPr lang="en-GB" altLang="en-US" sz="2000" dirty="0"/>
          </a:p>
          <a:p>
            <a:r>
              <a:rPr lang="en-GB" altLang="en-US" sz="2000" dirty="0"/>
              <a:t>Supervisory body (LA) then gets a Mental Health assessor and a Best Interests assessor (BIA) to assess the patient</a:t>
            </a:r>
          </a:p>
          <a:p>
            <a:endParaRPr lang="en-GB" altLang="en-US" sz="2000" dirty="0"/>
          </a:p>
          <a:p>
            <a:endParaRPr lang="en-GB" altLang="en-US" sz="2000" dirty="0"/>
          </a:p>
        </p:txBody>
      </p:sp>
    </p:spTree>
    <p:extLst>
      <p:ext uri="{BB962C8B-B14F-4D97-AF65-F5344CB8AC3E}">
        <p14:creationId xmlns:p14="http://schemas.microsoft.com/office/powerpoint/2010/main" val="125622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r>
              <a:rPr lang="en-GB" altLang="en-US" sz="2800" dirty="0"/>
              <a:t>DOLS Assessment: Process </a:t>
            </a:r>
          </a:p>
        </p:txBody>
      </p:sp>
      <p:sp>
        <p:nvSpPr>
          <p:cNvPr id="41987" name="Content Placeholder 2"/>
          <p:cNvSpPr>
            <a:spLocks noGrp="1"/>
          </p:cNvSpPr>
          <p:nvPr>
            <p:ph type="body" sz="quarter" idx="13"/>
          </p:nvPr>
        </p:nvSpPr>
        <p:spPr/>
        <p:txBody>
          <a:bodyPr/>
          <a:lstStyle/>
          <a:p>
            <a:r>
              <a:rPr lang="en-GB" altLang="en-US" sz="2000" dirty="0"/>
              <a:t>Age Assessment</a:t>
            </a:r>
          </a:p>
          <a:p>
            <a:r>
              <a:rPr lang="en-GB" altLang="en-US" sz="2000" dirty="0"/>
              <a:t>No Refusals Assessment </a:t>
            </a:r>
          </a:p>
          <a:p>
            <a:r>
              <a:rPr lang="en-GB" altLang="en-US" sz="2000" dirty="0"/>
              <a:t>Capacity Assessment </a:t>
            </a:r>
          </a:p>
          <a:p>
            <a:r>
              <a:rPr lang="en-GB" altLang="en-US" sz="2000" dirty="0"/>
              <a:t>Mental Health Assessment</a:t>
            </a:r>
          </a:p>
          <a:p>
            <a:r>
              <a:rPr lang="en-GB" altLang="en-US" sz="2000" dirty="0"/>
              <a:t>Eligibility Assessment </a:t>
            </a:r>
          </a:p>
          <a:p>
            <a:r>
              <a:rPr lang="en-GB" altLang="en-US" sz="2000" dirty="0"/>
              <a:t>Best Interests Assessment</a:t>
            </a:r>
          </a:p>
        </p:txBody>
      </p:sp>
    </p:spTree>
    <p:extLst>
      <p:ext uri="{BB962C8B-B14F-4D97-AF65-F5344CB8AC3E}">
        <p14:creationId xmlns:p14="http://schemas.microsoft.com/office/powerpoint/2010/main" val="1768705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lstStyle/>
          <a:p>
            <a:r>
              <a:rPr lang="en-GB" altLang="en-US" sz="2800" b="1" dirty="0"/>
              <a:t>Case Scenario 1</a:t>
            </a:r>
            <a:endParaRPr lang="en-US" altLang="en-US" sz="2800" dirty="0">
              <a:latin typeface="Times New Roman" panose="02020603050405020304" pitchFamily="18" charset="0"/>
              <a:cs typeface="Times New Roman" panose="02020603050405020304" pitchFamily="18" charset="0"/>
            </a:endParaRPr>
          </a:p>
        </p:txBody>
      </p:sp>
      <p:sp>
        <p:nvSpPr>
          <p:cNvPr id="45059" name="Content Placeholder 2"/>
          <p:cNvSpPr>
            <a:spLocks noGrp="1"/>
          </p:cNvSpPr>
          <p:nvPr>
            <p:ph type="body" sz="quarter" idx="13"/>
          </p:nvPr>
        </p:nvSpPr>
        <p:spPr/>
        <p:txBody>
          <a:bodyPr/>
          <a:lstStyle/>
          <a:p>
            <a:pPr>
              <a:lnSpc>
                <a:spcPct val="90000"/>
              </a:lnSpc>
            </a:pPr>
            <a:r>
              <a:rPr lang="en-GB" altLang="en-US" sz="2000" dirty="0">
                <a:cs typeface="Times New Roman" panose="02020603050405020304" pitchFamily="18" charset="0"/>
              </a:rPr>
              <a:t>Telephone call regarding a 24 year old female who self presented to A&amp;E after taking an overdose of 40 paracetamol tablets.  Known to suffer from borderline personality disorder.  She is refusing treatment and is trying to leave the department</a:t>
            </a:r>
          </a:p>
          <a:p>
            <a:pPr>
              <a:lnSpc>
                <a:spcPct val="90000"/>
              </a:lnSpc>
              <a:buFont typeface="Arial" panose="020B0604020202020204" pitchFamily="34" charset="0"/>
              <a:buNone/>
            </a:pPr>
            <a:endParaRPr lang="en-GB" altLang="en-US" sz="2000" dirty="0">
              <a:cs typeface="Times New Roman" panose="02020603050405020304" pitchFamily="18" charset="0"/>
            </a:endParaRPr>
          </a:p>
          <a:p>
            <a:pPr>
              <a:lnSpc>
                <a:spcPct val="90000"/>
              </a:lnSpc>
            </a:pPr>
            <a:r>
              <a:rPr lang="en-GB" altLang="en-US" sz="2000" dirty="0">
                <a:cs typeface="Times New Roman" panose="02020603050405020304" pitchFamily="18" charset="0"/>
              </a:rPr>
              <a:t>Do you stop her leaving, if yes under what legal framework?</a:t>
            </a:r>
          </a:p>
          <a:p>
            <a:pPr>
              <a:lnSpc>
                <a:spcPct val="90000"/>
              </a:lnSpc>
            </a:pPr>
            <a:endParaRPr lang="en-GB" altLang="en-US" sz="2000" dirty="0">
              <a:cs typeface="Times New Roman" panose="02020603050405020304" pitchFamily="18" charset="0"/>
            </a:endParaRPr>
          </a:p>
          <a:p>
            <a:pPr>
              <a:lnSpc>
                <a:spcPct val="90000"/>
              </a:lnSpc>
            </a:pPr>
            <a:r>
              <a:rPr lang="en-GB" altLang="en-US" sz="2000" dirty="0">
                <a:cs typeface="Times New Roman" panose="02020603050405020304" pitchFamily="18" charset="0"/>
              </a:rPr>
              <a:t>What do you do about the paracetamol?</a:t>
            </a:r>
          </a:p>
          <a:p>
            <a:endParaRPr lang="en-US" altLang="en-US" sz="1800" dirty="0"/>
          </a:p>
        </p:txBody>
      </p:sp>
    </p:spTree>
    <p:extLst>
      <p:ext uri="{BB962C8B-B14F-4D97-AF65-F5344CB8AC3E}">
        <p14:creationId xmlns:p14="http://schemas.microsoft.com/office/powerpoint/2010/main" val="209937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p:txBody>
          <a:bodyPr/>
          <a:lstStyle/>
          <a:p>
            <a:r>
              <a:rPr lang="en-GB" altLang="en-US" sz="2800" b="1" dirty="0"/>
              <a:t>Case Scenario 2</a:t>
            </a:r>
            <a:endParaRPr lang="en-GB" altLang="en-US" sz="2800" dirty="0"/>
          </a:p>
        </p:txBody>
      </p:sp>
      <p:sp>
        <p:nvSpPr>
          <p:cNvPr id="46083" name="Content Placeholder 2"/>
          <p:cNvSpPr>
            <a:spLocks noGrp="1"/>
          </p:cNvSpPr>
          <p:nvPr>
            <p:ph type="body" sz="quarter" idx="13"/>
          </p:nvPr>
        </p:nvSpPr>
        <p:spPr/>
        <p:txBody>
          <a:bodyPr/>
          <a:lstStyle/>
          <a:p>
            <a:r>
              <a:rPr lang="en-GB" altLang="en-US" sz="2000" dirty="0"/>
              <a:t>Eileen,82 years old, long h/o Schizophrenia and more recently dementia. Number of medical problems like diabetes and atrial fibrillation. Currently in a care home. Recurrent falls with sometimes serious injuries. Suffers from falls as will not use zimmer or wait for staff to help her mobilise. </a:t>
            </a:r>
          </a:p>
          <a:p>
            <a:endParaRPr lang="en-GB" altLang="en-US" sz="2000" dirty="0"/>
          </a:p>
          <a:p>
            <a:r>
              <a:rPr lang="en-GB" altLang="en-US" sz="2000" b="1" dirty="0"/>
              <a:t>Does she have capacity to refuse help for her mobility?</a:t>
            </a:r>
          </a:p>
          <a:p>
            <a:endParaRPr lang="en-GB" altLang="en-US" sz="2000" b="1" dirty="0"/>
          </a:p>
          <a:p>
            <a:r>
              <a:rPr lang="en-GB" altLang="en-US" sz="2000" b="1" dirty="0"/>
              <a:t>How can this situation be managed?</a:t>
            </a:r>
          </a:p>
        </p:txBody>
      </p:sp>
    </p:spTree>
    <p:extLst>
      <p:ext uri="{BB962C8B-B14F-4D97-AF65-F5344CB8AC3E}">
        <p14:creationId xmlns:p14="http://schemas.microsoft.com/office/powerpoint/2010/main" val="154513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References and Further Reading</a:t>
            </a:r>
          </a:p>
        </p:txBody>
      </p:sp>
      <p:sp>
        <p:nvSpPr>
          <p:cNvPr id="3" name="Text Placeholder 2"/>
          <p:cNvSpPr>
            <a:spLocks noGrp="1"/>
          </p:cNvSpPr>
          <p:nvPr>
            <p:ph type="body" sz="quarter" idx="13"/>
          </p:nvPr>
        </p:nvSpPr>
        <p:spPr/>
        <p:txBody>
          <a:bodyPr/>
          <a:lstStyle/>
          <a:p>
            <a:endParaRPr lang="en-GB" dirty="0"/>
          </a:p>
          <a:p>
            <a:r>
              <a:rPr lang="en-GB" dirty="0"/>
              <a:t>MCA 2005</a:t>
            </a:r>
          </a:p>
          <a:p>
            <a:r>
              <a:rPr lang="en-GB" dirty="0"/>
              <a:t>MCA 2005 Code of Practice</a:t>
            </a:r>
          </a:p>
          <a:p>
            <a:r>
              <a:rPr lang="en-GB" dirty="0"/>
              <a:t>DOLS Code of Practice</a:t>
            </a:r>
          </a:p>
          <a:p>
            <a:r>
              <a:rPr lang="en-GB" dirty="0"/>
              <a:t>Assessment of Mental Capacity- Guidance for Doctors and Lawyers- BMA/Law Society</a:t>
            </a:r>
          </a:p>
          <a:p>
            <a:r>
              <a:rPr lang="en-GB" dirty="0"/>
              <a:t>Dementia: ethical issues- Nuffield Council on Bioethics</a:t>
            </a:r>
          </a:p>
          <a:p>
            <a:endParaRPr lang="en-GB" dirty="0"/>
          </a:p>
        </p:txBody>
      </p:sp>
    </p:spTree>
    <p:extLst>
      <p:ext uri="{BB962C8B-B14F-4D97-AF65-F5344CB8AC3E}">
        <p14:creationId xmlns:p14="http://schemas.microsoft.com/office/powerpoint/2010/main" val="1895166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7" name="Subtitle 5"/>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457200" indent="-457200">
              <a:buFont typeface="+mj-lt"/>
              <a:buAutoNum type="arabicPeriod"/>
            </a:pPr>
            <a:r>
              <a:rPr lang="en-GB" sz="2000" dirty="0"/>
              <a:t>Which is of the following is not  a core principle of MCA 2005</a:t>
            </a:r>
          </a:p>
          <a:p>
            <a:pPr marL="971550" lvl="1" indent="-514350">
              <a:buFont typeface="+mj-lt"/>
              <a:buAutoNum type="alphaUcPeriod"/>
            </a:pPr>
            <a:r>
              <a:rPr lang="en-GB" sz="2000" dirty="0"/>
              <a:t>Everyone is assumed to have capacity</a:t>
            </a:r>
          </a:p>
          <a:p>
            <a:pPr marL="971550" lvl="1" indent="-514350">
              <a:buFont typeface="+mj-lt"/>
              <a:buAutoNum type="alphaUcPeriod"/>
            </a:pPr>
            <a:r>
              <a:rPr lang="en-GB" sz="2000" dirty="0"/>
              <a:t>All Practical steps needs to be taken to help the person to make the decision</a:t>
            </a:r>
          </a:p>
          <a:p>
            <a:pPr marL="971550" lvl="1" indent="-514350">
              <a:buFont typeface="+mj-lt"/>
              <a:buAutoNum type="alphaUcPeriod"/>
            </a:pPr>
            <a:r>
              <a:rPr lang="en-GB" sz="2000" dirty="0"/>
              <a:t>Any decision made on behalf of a person lacking capacity should be in their best interests</a:t>
            </a:r>
          </a:p>
          <a:p>
            <a:pPr marL="971550" lvl="1" indent="-514350">
              <a:buFont typeface="+mj-lt"/>
              <a:buAutoNum type="alphaUcPeriod"/>
            </a:pPr>
            <a:r>
              <a:rPr lang="en-GB" sz="2000" dirty="0"/>
              <a:t>Person cannot make a unwise decision</a:t>
            </a:r>
          </a:p>
          <a:p>
            <a:pPr marL="971550" lvl="1" indent="-514350">
              <a:buFont typeface="+mj-lt"/>
              <a:buAutoNum type="alphaUcPeriod"/>
            </a:pPr>
            <a:r>
              <a:rPr lang="en-GB" sz="2000" dirty="0"/>
              <a:t>Decision made on behalf of a person lacking capacity should be least restrictive</a:t>
            </a:r>
          </a:p>
        </p:txBody>
      </p:sp>
    </p:spTree>
    <p:extLst>
      <p:ext uri="{BB962C8B-B14F-4D97-AF65-F5344CB8AC3E}">
        <p14:creationId xmlns:p14="http://schemas.microsoft.com/office/powerpoint/2010/main" val="4127947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7" name="Subtitle 5"/>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457200" indent="-457200">
              <a:buFont typeface="+mj-lt"/>
              <a:buAutoNum type="arabicPeriod"/>
            </a:pPr>
            <a:r>
              <a:rPr lang="en-GB" sz="2000" dirty="0"/>
              <a:t>Which is of the following is not  a core principle of MCA 2005</a:t>
            </a:r>
          </a:p>
          <a:p>
            <a:pPr marL="971550" lvl="1" indent="-514350">
              <a:buFont typeface="+mj-lt"/>
              <a:buAutoNum type="alphaUcPeriod"/>
            </a:pPr>
            <a:r>
              <a:rPr lang="en-GB" sz="2000" dirty="0"/>
              <a:t>Everyone is assumed to have capacity</a:t>
            </a:r>
          </a:p>
          <a:p>
            <a:pPr marL="971550" lvl="1" indent="-514350">
              <a:buFont typeface="+mj-lt"/>
              <a:buAutoNum type="alphaUcPeriod"/>
            </a:pPr>
            <a:r>
              <a:rPr lang="en-GB" sz="2000" dirty="0"/>
              <a:t>All Practical steps needs to be taken to help the person to make the decision</a:t>
            </a:r>
          </a:p>
          <a:p>
            <a:pPr marL="971550" lvl="1" indent="-514350">
              <a:buFont typeface="+mj-lt"/>
              <a:buAutoNum type="alphaUcPeriod"/>
            </a:pPr>
            <a:r>
              <a:rPr lang="en-GB" sz="2000" dirty="0"/>
              <a:t>Any decision made on behalf of a person lacking capacity should be in their best interests</a:t>
            </a:r>
          </a:p>
          <a:p>
            <a:pPr marL="971550" lvl="1" indent="-514350">
              <a:buFont typeface="+mj-lt"/>
              <a:buAutoNum type="alphaUcPeriod"/>
            </a:pPr>
            <a:r>
              <a:rPr lang="en-GB" sz="2000" b="1" dirty="0"/>
              <a:t>Person cannot make a unwise decision</a:t>
            </a:r>
          </a:p>
          <a:p>
            <a:pPr marL="971550" lvl="1" indent="-514350">
              <a:buFont typeface="+mj-lt"/>
              <a:buAutoNum type="alphaUcPeriod"/>
            </a:pPr>
            <a:r>
              <a:rPr lang="en-GB" sz="2000" dirty="0"/>
              <a:t>Decision made on behalf of a person lacking capacity should be least restrictive</a:t>
            </a:r>
          </a:p>
        </p:txBody>
      </p:sp>
    </p:spTree>
    <p:extLst>
      <p:ext uri="{BB962C8B-B14F-4D97-AF65-F5344CB8AC3E}">
        <p14:creationId xmlns:p14="http://schemas.microsoft.com/office/powerpoint/2010/main" val="3414155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6" name="Subtitle 5"/>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2000" dirty="0"/>
              <a:t>2.  A person should be able to do the following to be able to make a decision :</a:t>
            </a:r>
          </a:p>
          <a:p>
            <a:pPr marL="971550" lvl="1" indent="-514350">
              <a:buFont typeface="+mj-lt"/>
              <a:buAutoNum type="alphaUcPeriod"/>
            </a:pPr>
            <a:r>
              <a:rPr lang="en-GB" sz="2000" dirty="0"/>
              <a:t>Understanding the information relevant to the decision</a:t>
            </a:r>
          </a:p>
          <a:p>
            <a:pPr marL="971550" lvl="1" indent="-514350">
              <a:buFont typeface="+mj-lt"/>
              <a:buAutoNum type="alphaUcPeriod"/>
            </a:pPr>
            <a:r>
              <a:rPr lang="en-GB" sz="2000" dirty="0"/>
              <a:t>Retain the information</a:t>
            </a:r>
          </a:p>
          <a:p>
            <a:pPr marL="971550" lvl="1" indent="-514350">
              <a:buFont typeface="+mj-lt"/>
              <a:buAutoNum type="alphaUcPeriod"/>
            </a:pPr>
            <a:r>
              <a:rPr lang="en-GB" sz="2000" dirty="0"/>
              <a:t>Weighing up the pros and cons of the decision</a:t>
            </a:r>
          </a:p>
          <a:p>
            <a:pPr marL="971550" lvl="1" indent="-514350">
              <a:buFont typeface="+mj-lt"/>
              <a:buAutoNum type="alphaUcPeriod"/>
            </a:pPr>
            <a:r>
              <a:rPr lang="en-GB" sz="2000" dirty="0"/>
              <a:t>Communicate the decision</a:t>
            </a:r>
          </a:p>
          <a:p>
            <a:pPr marL="971550" lvl="1" indent="-514350">
              <a:buFont typeface="+mj-lt"/>
              <a:buAutoNum type="alphaUcPeriod"/>
            </a:pPr>
            <a:r>
              <a:rPr lang="en-GB" sz="2000" dirty="0"/>
              <a:t>All of the above</a:t>
            </a:r>
          </a:p>
        </p:txBody>
      </p:sp>
    </p:spTree>
    <p:extLst>
      <p:ext uri="{BB962C8B-B14F-4D97-AF65-F5344CB8AC3E}">
        <p14:creationId xmlns:p14="http://schemas.microsoft.com/office/powerpoint/2010/main" val="145038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GB" altLang="en-US" sz="2800" dirty="0"/>
              <a:t>Mental Capacity Act 2005</a:t>
            </a:r>
            <a:endParaRPr lang="en-US" altLang="en-US" sz="2800" dirty="0"/>
          </a:p>
        </p:txBody>
      </p:sp>
      <p:sp>
        <p:nvSpPr>
          <p:cNvPr id="14339" name="Content Placeholder 2"/>
          <p:cNvSpPr>
            <a:spLocks noGrp="1"/>
          </p:cNvSpPr>
          <p:nvPr>
            <p:ph type="body" sz="quarter" idx="13"/>
          </p:nvPr>
        </p:nvSpPr>
        <p:spPr>
          <a:xfrm>
            <a:off x="457200" y="1617051"/>
            <a:ext cx="7839075" cy="4499055"/>
          </a:xfrm>
        </p:spPr>
        <p:txBody>
          <a:bodyPr/>
          <a:lstStyle/>
          <a:p>
            <a:pPr>
              <a:lnSpc>
                <a:spcPct val="90000"/>
              </a:lnSpc>
              <a:buFont typeface="Arial" panose="020B0604020202020204" pitchFamily="34" charset="0"/>
              <a:buChar char="•"/>
              <a:defRPr/>
            </a:pPr>
            <a:r>
              <a:rPr lang="en-GB" altLang="en-US" sz="1800" dirty="0">
                <a:cs typeface="Times New Roman" panose="02020603050405020304" pitchFamily="18" charset="0"/>
              </a:rPr>
              <a:t>Common law lacked consistency</a:t>
            </a:r>
          </a:p>
          <a:p>
            <a:pPr>
              <a:lnSpc>
                <a:spcPct val="90000"/>
              </a:lnSpc>
              <a:buFont typeface="Arial" panose="020B0604020202020204" pitchFamily="34" charset="0"/>
              <a:buChar char="•"/>
              <a:defRPr/>
            </a:pPr>
            <a:endParaRPr lang="en-GB" altLang="en-US" sz="1800" dirty="0">
              <a:cs typeface="Times New Roman" panose="02020603050405020304" pitchFamily="18" charset="0"/>
            </a:endParaRPr>
          </a:p>
          <a:p>
            <a:pPr>
              <a:lnSpc>
                <a:spcPct val="90000"/>
              </a:lnSpc>
              <a:buFont typeface="Arial" panose="020B0604020202020204" pitchFamily="34" charset="0"/>
              <a:buChar char="•"/>
              <a:defRPr/>
            </a:pPr>
            <a:r>
              <a:rPr lang="en-GB" sz="1800" i="1" dirty="0"/>
              <a:t>Mental Capacity Act 2005 </a:t>
            </a:r>
            <a:r>
              <a:rPr lang="en-GB" sz="1800" dirty="0"/>
              <a:t>(England and Wales) came into force in 2007</a:t>
            </a:r>
          </a:p>
          <a:p>
            <a:pPr>
              <a:lnSpc>
                <a:spcPct val="90000"/>
              </a:lnSpc>
              <a:buFont typeface="Arial" panose="020B0604020202020204" pitchFamily="34" charset="0"/>
              <a:buChar char="•"/>
              <a:defRPr/>
            </a:pPr>
            <a:endParaRPr lang="en-GB" sz="1800" dirty="0"/>
          </a:p>
          <a:p>
            <a:pPr>
              <a:lnSpc>
                <a:spcPct val="90000"/>
              </a:lnSpc>
              <a:buFont typeface="Arial" panose="020B0604020202020204" pitchFamily="34" charset="0"/>
              <a:buChar char="•"/>
              <a:defRPr/>
            </a:pPr>
            <a:r>
              <a:rPr lang="en-GB" altLang="en-US" sz="1800" dirty="0">
                <a:cs typeface="Times New Roman" panose="02020603050405020304" pitchFamily="18" charset="0"/>
              </a:rPr>
              <a:t>Enshrines in statute common law principles</a:t>
            </a:r>
          </a:p>
          <a:p>
            <a:pPr>
              <a:lnSpc>
                <a:spcPct val="90000"/>
              </a:lnSpc>
              <a:buFont typeface="Arial" panose="020B0604020202020204" pitchFamily="34" charset="0"/>
              <a:buChar char="•"/>
              <a:defRPr/>
            </a:pPr>
            <a:endParaRPr lang="en-GB" altLang="en-US" sz="1800" dirty="0">
              <a:cs typeface="Times New Roman" panose="02020603050405020304" pitchFamily="18" charset="0"/>
            </a:endParaRPr>
          </a:p>
          <a:p>
            <a:r>
              <a:rPr lang="en-GB" sz="1800" dirty="0"/>
              <a:t>Provides the legal framework </a:t>
            </a:r>
            <a:r>
              <a:rPr lang="en-US" sz="1800" dirty="0"/>
              <a:t>for making decisions on behalf of individuals who lack the capacity to make that particular decision themselves. </a:t>
            </a:r>
          </a:p>
          <a:p>
            <a:pPr>
              <a:lnSpc>
                <a:spcPct val="90000"/>
              </a:lnSpc>
              <a:buFont typeface="Arial" panose="020B0604020202020204" pitchFamily="34" charset="0"/>
              <a:buChar char="•"/>
              <a:defRPr/>
            </a:pPr>
            <a:endParaRPr lang="en-GB" altLang="en-US" sz="1800" dirty="0">
              <a:cs typeface="Times New Roman" panose="02020603050405020304" pitchFamily="18" charset="0"/>
            </a:endParaRPr>
          </a:p>
          <a:p>
            <a:pPr>
              <a:lnSpc>
                <a:spcPct val="90000"/>
              </a:lnSpc>
              <a:buFont typeface="Arial" panose="020B0604020202020204" pitchFamily="34" charset="0"/>
              <a:buChar char="•"/>
              <a:defRPr/>
            </a:pPr>
            <a:r>
              <a:rPr lang="en-GB" altLang="en-US" sz="1800" dirty="0">
                <a:cs typeface="Times New Roman" panose="02020603050405020304" pitchFamily="18" charset="0"/>
              </a:rPr>
              <a:t>Inability to make decisions could be due to dementia, learning disabilities, stroke etc.</a:t>
            </a:r>
          </a:p>
          <a:p>
            <a:pPr>
              <a:lnSpc>
                <a:spcPct val="90000"/>
              </a:lnSpc>
              <a:buFont typeface="Arial" panose="020B0604020202020204" pitchFamily="34" charset="0"/>
              <a:buChar char="•"/>
              <a:defRPr/>
            </a:pPr>
            <a:endParaRPr lang="en-GB" altLang="en-US" sz="1800" dirty="0">
              <a:cs typeface="Times New Roman" panose="02020603050405020304" pitchFamily="18" charset="0"/>
            </a:endParaRPr>
          </a:p>
          <a:p>
            <a:pPr>
              <a:lnSpc>
                <a:spcPct val="90000"/>
              </a:lnSpc>
              <a:buFont typeface="Arial" panose="020B0604020202020204" pitchFamily="34" charset="0"/>
              <a:buChar char="•"/>
              <a:defRPr/>
            </a:pPr>
            <a:r>
              <a:rPr lang="en-GB" altLang="en-US" sz="1800" dirty="0">
                <a:cs typeface="Times New Roman" panose="02020603050405020304" pitchFamily="18" charset="0"/>
              </a:rPr>
              <a:t>New Court of Protection to resolve complex issues</a:t>
            </a:r>
          </a:p>
          <a:p>
            <a:pPr>
              <a:buFont typeface="Arial" panose="020B0604020202020204" pitchFamily="34" charset="0"/>
              <a:buChar char="•"/>
              <a:defRPr/>
            </a:pPr>
            <a:endParaRPr lang="en-US" altLang="en-US" sz="1800" dirty="0">
              <a:cs typeface="Times New Roman" panose="02020603050405020304" pitchFamily="18" charset="0"/>
            </a:endParaRPr>
          </a:p>
        </p:txBody>
      </p:sp>
    </p:spTree>
    <p:extLst>
      <p:ext uri="{BB962C8B-B14F-4D97-AF65-F5344CB8AC3E}">
        <p14:creationId xmlns:p14="http://schemas.microsoft.com/office/powerpoint/2010/main" val="297660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6" name="Subtitle 5"/>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2000" dirty="0"/>
              <a:t>2.  A person should be able to do the following to be able to make a decision :</a:t>
            </a:r>
          </a:p>
          <a:p>
            <a:pPr marL="971550" lvl="1" indent="-514350">
              <a:buFont typeface="+mj-lt"/>
              <a:buAutoNum type="alphaUcPeriod"/>
            </a:pPr>
            <a:r>
              <a:rPr lang="en-GB" sz="2000" dirty="0"/>
              <a:t>Understanding the information relevant to the decision</a:t>
            </a:r>
          </a:p>
          <a:p>
            <a:pPr marL="971550" lvl="1" indent="-514350">
              <a:buFont typeface="+mj-lt"/>
              <a:buAutoNum type="alphaUcPeriod"/>
            </a:pPr>
            <a:r>
              <a:rPr lang="en-GB" sz="2000" dirty="0"/>
              <a:t>Retain the information</a:t>
            </a:r>
          </a:p>
          <a:p>
            <a:pPr marL="971550" lvl="1" indent="-514350">
              <a:buFont typeface="+mj-lt"/>
              <a:buAutoNum type="alphaUcPeriod"/>
            </a:pPr>
            <a:r>
              <a:rPr lang="en-GB" sz="2000" dirty="0"/>
              <a:t>Weighing up the pros and cons of the decision</a:t>
            </a:r>
          </a:p>
          <a:p>
            <a:pPr marL="971550" lvl="1" indent="-514350">
              <a:buFont typeface="+mj-lt"/>
              <a:buAutoNum type="alphaUcPeriod"/>
            </a:pPr>
            <a:r>
              <a:rPr lang="en-GB" sz="2000" dirty="0"/>
              <a:t>Communicate the decision</a:t>
            </a:r>
          </a:p>
          <a:p>
            <a:pPr marL="971550" lvl="1" indent="-514350">
              <a:buFont typeface="+mj-lt"/>
              <a:buAutoNum type="alphaUcPeriod"/>
            </a:pPr>
            <a:r>
              <a:rPr lang="en-GB" sz="2000" b="1" dirty="0"/>
              <a:t>All of the above</a:t>
            </a:r>
          </a:p>
        </p:txBody>
      </p:sp>
    </p:spTree>
    <p:extLst>
      <p:ext uri="{BB962C8B-B14F-4D97-AF65-F5344CB8AC3E}">
        <p14:creationId xmlns:p14="http://schemas.microsoft.com/office/powerpoint/2010/main" val="2710645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8" name="Subtitle 7"/>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2000" dirty="0"/>
              <a:t>3. Lasting Power of Attorney (LPA) can potentially cover the following areas:</a:t>
            </a:r>
          </a:p>
          <a:p>
            <a:pPr marL="971550" lvl="1" indent="-514350">
              <a:buFont typeface="+mj-lt"/>
              <a:buAutoNum type="alphaUcPeriod"/>
            </a:pPr>
            <a:r>
              <a:rPr lang="en-GB" sz="2000" dirty="0"/>
              <a:t>Property</a:t>
            </a:r>
          </a:p>
          <a:p>
            <a:pPr marL="971550" lvl="1" indent="-514350">
              <a:buFont typeface="+mj-lt"/>
              <a:buAutoNum type="alphaUcPeriod"/>
            </a:pPr>
            <a:r>
              <a:rPr lang="en-GB" sz="2000" dirty="0"/>
              <a:t>Finances</a:t>
            </a:r>
          </a:p>
          <a:p>
            <a:pPr marL="971550" lvl="1" indent="-514350">
              <a:buFont typeface="+mj-lt"/>
              <a:buAutoNum type="alphaUcPeriod"/>
            </a:pPr>
            <a:r>
              <a:rPr lang="en-GB" sz="2000" dirty="0"/>
              <a:t>Health care decisions</a:t>
            </a:r>
          </a:p>
          <a:p>
            <a:pPr marL="971550" lvl="1" indent="-514350">
              <a:buFont typeface="+mj-lt"/>
              <a:buAutoNum type="alphaUcPeriod"/>
            </a:pPr>
            <a:r>
              <a:rPr lang="en-GB" sz="2000" dirty="0"/>
              <a:t>Personal welfare decisions such as where a person lives</a:t>
            </a:r>
          </a:p>
          <a:p>
            <a:pPr marL="971550" lvl="1" indent="-514350">
              <a:buFont typeface="+mj-lt"/>
              <a:buAutoNum type="alphaUcPeriod"/>
            </a:pPr>
            <a:r>
              <a:rPr lang="en-GB" sz="2000" dirty="0"/>
              <a:t>All of the above</a:t>
            </a:r>
          </a:p>
        </p:txBody>
      </p:sp>
    </p:spTree>
    <p:extLst>
      <p:ext uri="{BB962C8B-B14F-4D97-AF65-F5344CB8AC3E}">
        <p14:creationId xmlns:p14="http://schemas.microsoft.com/office/powerpoint/2010/main" val="4012441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8" name="Subtitle 7"/>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2000" dirty="0"/>
              <a:t>3. Lasting Power of Attorney (LPA) can potentially cover the following areas:</a:t>
            </a:r>
          </a:p>
          <a:p>
            <a:pPr marL="971550" lvl="1" indent="-514350">
              <a:buFont typeface="+mj-lt"/>
              <a:buAutoNum type="alphaUcPeriod"/>
            </a:pPr>
            <a:r>
              <a:rPr lang="en-GB" sz="2000" dirty="0"/>
              <a:t>Property</a:t>
            </a:r>
          </a:p>
          <a:p>
            <a:pPr marL="971550" lvl="1" indent="-514350">
              <a:buFont typeface="+mj-lt"/>
              <a:buAutoNum type="alphaUcPeriod"/>
            </a:pPr>
            <a:r>
              <a:rPr lang="en-GB" sz="2000" dirty="0"/>
              <a:t>Finances</a:t>
            </a:r>
          </a:p>
          <a:p>
            <a:pPr marL="971550" lvl="1" indent="-514350">
              <a:buFont typeface="+mj-lt"/>
              <a:buAutoNum type="alphaUcPeriod"/>
            </a:pPr>
            <a:r>
              <a:rPr lang="en-GB" sz="2000" dirty="0"/>
              <a:t>Health care decisions</a:t>
            </a:r>
          </a:p>
          <a:p>
            <a:pPr marL="971550" lvl="1" indent="-514350">
              <a:buFont typeface="+mj-lt"/>
              <a:buAutoNum type="alphaUcPeriod"/>
            </a:pPr>
            <a:r>
              <a:rPr lang="en-GB" sz="2000" dirty="0"/>
              <a:t>Personal welfare decisions such as where a person lives</a:t>
            </a:r>
          </a:p>
          <a:p>
            <a:pPr marL="971550" lvl="1" indent="-514350">
              <a:buFont typeface="+mj-lt"/>
              <a:buAutoNum type="alphaUcPeriod"/>
            </a:pPr>
            <a:r>
              <a:rPr lang="en-GB" sz="2000" b="1" dirty="0"/>
              <a:t>All of the above</a:t>
            </a:r>
          </a:p>
        </p:txBody>
      </p:sp>
    </p:spTree>
    <p:extLst>
      <p:ext uri="{BB962C8B-B14F-4D97-AF65-F5344CB8AC3E}">
        <p14:creationId xmlns:p14="http://schemas.microsoft.com/office/powerpoint/2010/main" val="1469881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8" name="Subtitle 7"/>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1600" dirty="0"/>
              <a:t>4.Which of the following is false regarding the legal rights of an attorney with a LPA</a:t>
            </a:r>
            <a:r>
              <a:rPr lang="en-US" sz="1600" dirty="0"/>
              <a:t> for healthcare decisions:</a:t>
            </a:r>
          </a:p>
          <a:p>
            <a:pPr lvl="1">
              <a:buFont typeface="+mj-lt"/>
              <a:buAutoNum type="alphaUcPeriod"/>
            </a:pPr>
            <a:r>
              <a:rPr lang="en-US" sz="1600" dirty="0"/>
              <a:t>cannot consent to or refuse treatment if the donor has capacity to make the particular healthcare </a:t>
            </a:r>
            <a:r>
              <a:rPr lang="en-GB" sz="1600" dirty="0"/>
              <a:t>decision </a:t>
            </a:r>
          </a:p>
          <a:p>
            <a:pPr lvl="1">
              <a:buFont typeface="+mj-lt"/>
              <a:buAutoNum type="alphaUcPeriod"/>
            </a:pPr>
            <a:r>
              <a:rPr lang="en-US" sz="1600" dirty="0"/>
              <a:t>cannot make a decision relating to life-sustaining treatment if it is not explicitly specified in LPA </a:t>
            </a:r>
          </a:p>
          <a:p>
            <a:pPr lvl="1">
              <a:buFont typeface="+mj-lt"/>
              <a:buAutoNum type="alphaUcPeriod"/>
            </a:pPr>
            <a:r>
              <a:rPr lang="en-US" sz="1600" dirty="0"/>
              <a:t>cannot demand medical treatment that healthcare staff do not believe is necessary or </a:t>
            </a:r>
            <a:r>
              <a:rPr lang="en-GB" sz="1600" dirty="0"/>
              <a:t>appropriate</a:t>
            </a:r>
          </a:p>
          <a:p>
            <a:pPr lvl="1">
              <a:buFont typeface="+mj-lt"/>
              <a:buAutoNum type="alphaUcPeriod"/>
            </a:pPr>
            <a:r>
              <a:rPr lang="en-US" sz="1600" dirty="0"/>
              <a:t>cannot  consent or refuse treatment if donor is detained under the Mental Health Act</a:t>
            </a:r>
          </a:p>
          <a:p>
            <a:pPr lvl="1">
              <a:buFont typeface="+mj-lt"/>
              <a:buAutoNum type="alphaUcPeriod"/>
            </a:pPr>
            <a:r>
              <a:rPr lang="en-US" sz="1600" dirty="0"/>
              <a:t>need not always make decisions in the donor’s best interests. </a:t>
            </a:r>
            <a:endParaRPr lang="en-GB" sz="1600" dirty="0"/>
          </a:p>
        </p:txBody>
      </p:sp>
    </p:spTree>
    <p:extLst>
      <p:ext uri="{BB962C8B-B14F-4D97-AF65-F5344CB8AC3E}">
        <p14:creationId xmlns:p14="http://schemas.microsoft.com/office/powerpoint/2010/main" val="3212036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8" name="Subtitle 7"/>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1600" dirty="0"/>
              <a:t>4.Which of the following is false regarding the legal rights of an attorney with a LPA</a:t>
            </a:r>
            <a:r>
              <a:rPr lang="en-US" sz="1600" dirty="0"/>
              <a:t> for healthcare decisions:</a:t>
            </a:r>
          </a:p>
          <a:p>
            <a:pPr lvl="1">
              <a:buFont typeface="+mj-lt"/>
              <a:buAutoNum type="alphaUcPeriod"/>
            </a:pPr>
            <a:r>
              <a:rPr lang="en-US" sz="1600" dirty="0"/>
              <a:t>cannot consent to or refuse treatment if the donor has capacity to make the particular healthcare </a:t>
            </a:r>
            <a:r>
              <a:rPr lang="en-GB" sz="1600" dirty="0"/>
              <a:t>decision </a:t>
            </a:r>
          </a:p>
          <a:p>
            <a:pPr lvl="1">
              <a:buFont typeface="+mj-lt"/>
              <a:buAutoNum type="alphaUcPeriod"/>
            </a:pPr>
            <a:r>
              <a:rPr lang="en-US" sz="1600" dirty="0"/>
              <a:t>cannot make a decision relating to life-sustaining treatment if it is not explicitly specified in LPA </a:t>
            </a:r>
          </a:p>
          <a:p>
            <a:pPr lvl="1">
              <a:buFont typeface="+mj-lt"/>
              <a:buAutoNum type="alphaUcPeriod"/>
            </a:pPr>
            <a:r>
              <a:rPr lang="en-US" sz="1600" dirty="0"/>
              <a:t>cannot demand medical treatment that healthcare staff do not believe is necessary or </a:t>
            </a:r>
            <a:r>
              <a:rPr lang="en-GB" sz="1600" dirty="0"/>
              <a:t>appropriate</a:t>
            </a:r>
          </a:p>
          <a:p>
            <a:pPr lvl="1">
              <a:buFont typeface="+mj-lt"/>
              <a:buAutoNum type="alphaUcPeriod"/>
            </a:pPr>
            <a:r>
              <a:rPr lang="en-US" sz="1600" dirty="0"/>
              <a:t>cannot  consent or refuse treatment if donor is detained under the Mental Health Act</a:t>
            </a:r>
          </a:p>
          <a:p>
            <a:pPr lvl="1">
              <a:buFont typeface="+mj-lt"/>
              <a:buAutoNum type="alphaUcPeriod"/>
            </a:pPr>
            <a:r>
              <a:rPr lang="en-US" sz="1600" b="1" dirty="0"/>
              <a:t>need not always make decisions in the donor’s best interests. </a:t>
            </a:r>
            <a:endParaRPr lang="en-GB" sz="1600" b="1" dirty="0"/>
          </a:p>
        </p:txBody>
      </p:sp>
    </p:spTree>
    <p:extLst>
      <p:ext uri="{BB962C8B-B14F-4D97-AF65-F5344CB8AC3E}">
        <p14:creationId xmlns:p14="http://schemas.microsoft.com/office/powerpoint/2010/main" val="1972210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8" name="Subtitle 7"/>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2000" dirty="0"/>
              <a:t>5. </a:t>
            </a:r>
            <a:r>
              <a:rPr lang="en-US" sz="1800" dirty="0"/>
              <a:t>The following are true about Deprivation of Liberty Safeguards(DOLS) except:</a:t>
            </a:r>
          </a:p>
          <a:p>
            <a:pPr lvl="1">
              <a:buFont typeface="+mj-lt"/>
              <a:buAutoNum type="alphaUcPeriod"/>
            </a:pPr>
            <a:r>
              <a:rPr lang="en-US" sz="1800" dirty="0"/>
              <a:t>The safeguards apply to only people who lack capacity </a:t>
            </a:r>
          </a:p>
          <a:p>
            <a:pPr lvl="1">
              <a:buFont typeface="+mj-lt"/>
              <a:buAutoNum type="alphaUcPeriod"/>
            </a:pPr>
            <a:r>
              <a:rPr lang="en-GB" sz="1800" dirty="0"/>
              <a:t>A DOLS </a:t>
            </a:r>
            <a:r>
              <a:rPr lang="en-US" sz="1800" dirty="0" err="1"/>
              <a:t>authorisation</a:t>
            </a:r>
            <a:r>
              <a:rPr lang="en-US" sz="1800" dirty="0"/>
              <a:t> in itself </a:t>
            </a:r>
            <a:r>
              <a:rPr lang="en-US" sz="1800" dirty="0" err="1"/>
              <a:t>authorises</a:t>
            </a:r>
            <a:r>
              <a:rPr lang="en-US" sz="1800" dirty="0"/>
              <a:t> specific treatment</a:t>
            </a:r>
            <a:endParaRPr lang="en-GB" sz="1800" dirty="0"/>
          </a:p>
          <a:p>
            <a:pPr lvl="1">
              <a:buFont typeface="+mj-lt"/>
              <a:buAutoNum type="alphaUcPeriod"/>
            </a:pPr>
            <a:r>
              <a:rPr lang="en-US" sz="1800" dirty="0"/>
              <a:t>A person can only be deprived of their liberty if its in their own best interests to protect them from harm</a:t>
            </a:r>
          </a:p>
          <a:p>
            <a:pPr lvl="1">
              <a:buFont typeface="+mj-lt"/>
              <a:buAutoNum type="alphaUcPeriod"/>
            </a:pPr>
            <a:r>
              <a:rPr lang="en-US" sz="1800" dirty="0"/>
              <a:t>DOLS can only be </a:t>
            </a:r>
            <a:r>
              <a:rPr lang="en-US" sz="1800" dirty="0" err="1"/>
              <a:t>authorised</a:t>
            </a:r>
            <a:r>
              <a:rPr lang="en-US" sz="1800" dirty="0"/>
              <a:t> if it is a proportionate response to the likelihood and seriousness of </a:t>
            </a:r>
            <a:r>
              <a:rPr lang="en-GB" sz="1800" dirty="0"/>
              <a:t>the harm</a:t>
            </a:r>
          </a:p>
          <a:p>
            <a:pPr lvl="1">
              <a:buFont typeface="+mj-lt"/>
              <a:buAutoNum type="alphaUcPeriod"/>
            </a:pPr>
            <a:r>
              <a:rPr lang="en-US" sz="1800" dirty="0"/>
              <a:t>Applies only to people aged 18 and over</a:t>
            </a:r>
          </a:p>
        </p:txBody>
      </p:sp>
    </p:spTree>
    <p:extLst>
      <p:ext uri="{BB962C8B-B14F-4D97-AF65-F5344CB8AC3E}">
        <p14:creationId xmlns:p14="http://schemas.microsoft.com/office/powerpoint/2010/main" val="401824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Old Age Module</a:t>
            </a:r>
          </a:p>
        </p:txBody>
      </p:sp>
      <p:sp>
        <p:nvSpPr>
          <p:cNvPr id="8" name="Subtitle 7"/>
          <p:cNvSpPr>
            <a:spLocks noGrp="1"/>
          </p:cNvSpPr>
          <p:nvPr>
            <p:ph type="subTitle" idx="1"/>
          </p:nvPr>
        </p:nvSpPr>
        <p:spPr/>
        <p:txBody>
          <a:bodyPr/>
          <a:lstStyle/>
          <a:p>
            <a:r>
              <a:rPr lang="en-GB" dirty="0"/>
              <a:t>MCQs</a:t>
            </a:r>
          </a:p>
        </p:txBody>
      </p:sp>
      <p:sp>
        <p:nvSpPr>
          <p:cNvPr id="3" name="Content Placeholder 2"/>
          <p:cNvSpPr>
            <a:spLocks noGrp="1"/>
          </p:cNvSpPr>
          <p:nvPr>
            <p:ph type="body" sz="quarter" idx="13"/>
          </p:nvPr>
        </p:nvSpPr>
        <p:spPr/>
        <p:txBody>
          <a:bodyPr/>
          <a:lstStyle/>
          <a:p>
            <a:pPr marL="0" indent="0">
              <a:buNone/>
            </a:pPr>
            <a:r>
              <a:rPr lang="en-GB" sz="2000" dirty="0"/>
              <a:t>5. </a:t>
            </a:r>
            <a:r>
              <a:rPr lang="en-US" sz="1800" dirty="0"/>
              <a:t>The following are true about Deprivation of Liberty Safeguards(DOLS) except:</a:t>
            </a:r>
          </a:p>
          <a:p>
            <a:pPr lvl="1">
              <a:buFont typeface="+mj-lt"/>
              <a:buAutoNum type="alphaUcPeriod"/>
            </a:pPr>
            <a:r>
              <a:rPr lang="en-US" sz="1800" dirty="0"/>
              <a:t>The safeguards apply to only people who lack capacity </a:t>
            </a:r>
          </a:p>
          <a:p>
            <a:pPr lvl="1">
              <a:buFont typeface="+mj-lt"/>
              <a:buAutoNum type="alphaUcPeriod"/>
            </a:pPr>
            <a:r>
              <a:rPr lang="en-GB" sz="1800" b="1" dirty="0"/>
              <a:t>A DOLS </a:t>
            </a:r>
            <a:r>
              <a:rPr lang="en-US" sz="1800" b="1" dirty="0" err="1"/>
              <a:t>authorisation</a:t>
            </a:r>
            <a:r>
              <a:rPr lang="en-US" sz="1800" b="1" dirty="0"/>
              <a:t> in itself </a:t>
            </a:r>
            <a:r>
              <a:rPr lang="en-US" sz="1800" b="1" dirty="0" err="1"/>
              <a:t>authorises</a:t>
            </a:r>
            <a:r>
              <a:rPr lang="en-US" sz="1800" b="1" dirty="0"/>
              <a:t> specific treatment</a:t>
            </a:r>
            <a:endParaRPr lang="en-GB" sz="1800" b="1" dirty="0"/>
          </a:p>
          <a:p>
            <a:pPr lvl="1">
              <a:buFont typeface="+mj-lt"/>
              <a:buAutoNum type="alphaUcPeriod"/>
            </a:pPr>
            <a:r>
              <a:rPr lang="en-US" sz="1800" dirty="0"/>
              <a:t>A person can only be deprived of their liberty if its in their own best interests to protect them from harm</a:t>
            </a:r>
          </a:p>
          <a:p>
            <a:pPr lvl="1">
              <a:buFont typeface="+mj-lt"/>
              <a:buAutoNum type="alphaUcPeriod"/>
            </a:pPr>
            <a:r>
              <a:rPr lang="en-US" sz="1800" dirty="0"/>
              <a:t>DOLS can only be </a:t>
            </a:r>
            <a:r>
              <a:rPr lang="en-US" sz="1800" dirty="0" err="1"/>
              <a:t>authorised</a:t>
            </a:r>
            <a:r>
              <a:rPr lang="en-US" sz="1800" dirty="0"/>
              <a:t> if it is a proportionate response to the likelihood and seriousness of </a:t>
            </a:r>
            <a:r>
              <a:rPr lang="en-GB" sz="1800" dirty="0"/>
              <a:t>the harm</a:t>
            </a:r>
          </a:p>
          <a:p>
            <a:pPr lvl="1">
              <a:buFont typeface="+mj-lt"/>
              <a:buAutoNum type="alphaUcPeriod"/>
            </a:pPr>
            <a:r>
              <a:rPr lang="en-US" sz="1800" dirty="0"/>
              <a:t>Applies only to people aged 18 and over</a:t>
            </a:r>
          </a:p>
        </p:txBody>
      </p:sp>
    </p:spTree>
    <p:extLst>
      <p:ext uri="{BB962C8B-B14F-4D97-AF65-F5344CB8AC3E}">
        <p14:creationId xmlns:p14="http://schemas.microsoft.com/office/powerpoint/2010/main" val="1618804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25526"/>
            <a:ext cx="7839076" cy="679449"/>
          </a:xfrm>
          <a:prstGeom prst="rect">
            <a:avLst/>
          </a:prstGeom>
        </p:spPr>
        <p:txBody>
          <a:bodyPr/>
          <a:lstStyle>
            <a:lvl1pPr algn="l" defTabSz="457200" rtl="0" eaLnBrk="0" fontAlgn="base" hangingPunct="0">
              <a:spcBef>
                <a:spcPct val="0"/>
              </a:spcBef>
              <a:spcAft>
                <a:spcPct val="0"/>
              </a:spcAft>
              <a:defRPr sz="3600" b="1" kern="1200" baseline="0">
                <a:solidFill>
                  <a:srgbClr val="A00054"/>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r>
              <a:rPr lang="en-GB"/>
              <a:t>Old Age Module</a:t>
            </a:r>
            <a:endParaRPr lang="en-GB" dirty="0"/>
          </a:p>
        </p:txBody>
      </p:sp>
      <p:sp>
        <p:nvSpPr>
          <p:cNvPr id="3" name="Content Placeholder 2"/>
          <p:cNvSpPr>
            <a:spLocks noGrp="1"/>
          </p:cNvSpPr>
          <p:nvPr>
            <p:ph type="body" sz="quarter" idx="13"/>
          </p:nvPr>
        </p:nvSpPr>
        <p:spPr>
          <a:prstGeom prst="rect">
            <a:avLst/>
          </a:prstGeom>
        </p:spPr>
        <p:txBody>
          <a:bodyPr>
            <a:normAutofit/>
          </a:bodyPr>
          <a:lstStyle/>
          <a:p>
            <a:pPr marL="0" indent="0">
              <a:buNone/>
            </a:pPr>
            <a:endParaRPr lang="en-GB" dirty="0"/>
          </a:p>
          <a:p>
            <a:pPr marL="457200" indent="-457200">
              <a:buFont typeface="Arial" charset="0"/>
              <a:buChar char="•"/>
            </a:pPr>
            <a:endParaRPr lang="en-GB" dirty="0"/>
          </a:p>
          <a:p>
            <a:pPr marL="457200" indent="-457200">
              <a:buFont typeface="Arial" charset="0"/>
              <a:buChar char="•"/>
            </a:pPr>
            <a:endParaRPr lang="en-GB" dirty="0"/>
          </a:p>
          <a:p>
            <a:endParaRPr lang="en-GB" sz="2400" dirty="0"/>
          </a:p>
          <a:p>
            <a:endParaRPr lang="en-GB" sz="2400" dirty="0"/>
          </a:p>
          <a:p>
            <a:endParaRPr lang="en-GB" sz="2400" dirty="0"/>
          </a:p>
          <a:p>
            <a:endParaRPr lang="en-GB" sz="2400" dirty="0"/>
          </a:p>
          <a:p>
            <a:pPr marL="0" indent="0">
              <a:buNone/>
            </a:pPr>
            <a:endParaRPr lang="en-GB" sz="2000" dirty="0"/>
          </a:p>
          <a:p>
            <a:pPr marL="0" indent="0">
              <a:buNone/>
            </a:pPr>
            <a:r>
              <a:rPr lang="en-GB" sz="2000" dirty="0"/>
              <a:t>Please provide feedback/suggestions on this presentation to the module lead </a:t>
            </a:r>
            <a:r>
              <a:rPr lang="en-GB" sz="2000" dirty="0">
                <a:hlinkClick r:id="rId3"/>
              </a:rPr>
              <a:t>anthony.peter@lancashirecare.nhs.uk</a:t>
            </a:r>
            <a:r>
              <a:rPr lang="en-GB" sz="2000" dirty="0"/>
              <a:t> </a:t>
            </a:r>
            <a:endParaRPr lang="en-GB" dirty="0"/>
          </a:p>
        </p:txBody>
      </p:sp>
      <p:sp>
        <p:nvSpPr>
          <p:cNvPr id="6" name="Text Placeholder 3"/>
          <p:cNvSpPr txBox="1">
            <a:spLocks/>
          </p:cNvSpPr>
          <p:nvPr/>
        </p:nvSpPr>
        <p:spPr>
          <a:xfrm>
            <a:off x="457200" y="2486025"/>
            <a:ext cx="7839075" cy="2457450"/>
          </a:xfrm>
          <a:prstGeom prst="rect">
            <a:avLst/>
          </a:prstGeom>
        </p:spPr>
        <p:txBody>
          <a:bodyPr/>
          <a:lstStyle>
            <a:lvl1pPr marL="0" indent="0" algn="l" defTabSz="457200" rtl="0" eaLnBrk="0" fontAlgn="base" hangingPunct="0">
              <a:spcBef>
                <a:spcPct val="20000"/>
              </a:spcBef>
              <a:spcAft>
                <a:spcPct val="0"/>
              </a:spcAft>
              <a:buFont typeface="Arial" charset="0"/>
              <a:buNone/>
              <a:defRPr sz="2400" kern="1200" baseline="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charset="0"/>
              <a:buNone/>
              <a:defRPr sz="2400" kern="1200">
                <a:solidFill>
                  <a:schemeClr val="tx1"/>
                </a:solidFill>
                <a:latin typeface="+mn-lt"/>
                <a:ea typeface="+mn-ea"/>
                <a:cs typeface="+mn-cs"/>
              </a:defRPr>
            </a:lvl2pPr>
            <a:lvl3pPr marL="914400" indent="0" algn="l" defTabSz="457200"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charset="0"/>
              <a:buNone/>
              <a:defRPr sz="2400" kern="120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charset="0"/>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Any Questions?</a:t>
            </a:r>
          </a:p>
          <a:p>
            <a:endParaRPr lang="en-US"/>
          </a:p>
          <a:p>
            <a:r>
              <a:rPr lang="en-US"/>
              <a:t>Thank you</a:t>
            </a:r>
            <a:endParaRPr lang="en-US" dirty="0"/>
          </a:p>
        </p:txBody>
      </p:sp>
    </p:spTree>
    <p:extLst>
      <p:ext uri="{BB962C8B-B14F-4D97-AF65-F5344CB8AC3E}">
        <p14:creationId xmlns:p14="http://schemas.microsoft.com/office/powerpoint/2010/main" val="104703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GB" altLang="en-US" sz="2800" dirty="0"/>
              <a:t>MCA 2005 Five Main Principles</a:t>
            </a:r>
          </a:p>
        </p:txBody>
      </p:sp>
      <p:sp>
        <p:nvSpPr>
          <p:cNvPr id="3" name="Content Placeholder 2"/>
          <p:cNvSpPr>
            <a:spLocks noGrp="1"/>
          </p:cNvSpPr>
          <p:nvPr>
            <p:ph type="body" sz="quarter" idx="13"/>
          </p:nvPr>
        </p:nvSpPr>
        <p:spPr/>
        <p:txBody>
          <a:bodyPr/>
          <a:lstStyle/>
          <a:p>
            <a:pPr>
              <a:defRPr/>
            </a:pPr>
            <a:r>
              <a:rPr lang="en-US" sz="2000" dirty="0"/>
              <a:t>A person must be </a:t>
            </a:r>
            <a:r>
              <a:rPr lang="en-US" sz="2000" b="1" dirty="0"/>
              <a:t>assumed to have capacity </a:t>
            </a:r>
            <a:r>
              <a:rPr lang="en-US" sz="2000" dirty="0"/>
              <a:t>unless it is established otherwise</a:t>
            </a:r>
          </a:p>
          <a:p>
            <a:pPr>
              <a:defRPr/>
            </a:pPr>
            <a:endParaRPr lang="en-GB" sz="2000" dirty="0"/>
          </a:p>
          <a:p>
            <a:pPr>
              <a:defRPr/>
            </a:pPr>
            <a:r>
              <a:rPr lang="en-US" sz="2000" dirty="0"/>
              <a:t>All </a:t>
            </a:r>
            <a:r>
              <a:rPr lang="en-US" sz="2000" b="1" dirty="0"/>
              <a:t>practicable steps </a:t>
            </a:r>
            <a:r>
              <a:rPr lang="en-US" sz="2000" dirty="0"/>
              <a:t>to help the person make the decision, e.g.: Providing information in a more accessible form- pictures</a:t>
            </a:r>
          </a:p>
          <a:p>
            <a:pPr>
              <a:defRPr/>
            </a:pPr>
            <a:endParaRPr lang="en-US" sz="2000" dirty="0"/>
          </a:p>
          <a:p>
            <a:pPr>
              <a:defRPr/>
            </a:pPr>
            <a:r>
              <a:rPr lang="en-US" sz="2000" dirty="0"/>
              <a:t>A person is not to be treated as unable to make a decision merely because he/she </a:t>
            </a:r>
            <a:r>
              <a:rPr lang="en-GB" sz="2000" dirty="0"/>
              <a:t>makes an </a:t>
            </a:r>
            <a:r>
              <a:rPr lang="en-GB" sz="2000" b="1" dirty="0"/>
              <a:t>unwise decision</a:t>
            </a:r>
          </a:p>
          <a:p>
            <a:pPr>
              <a:defRPr/>
            </a:pPr>
            <a:endParaRPr lang="en-GB" sz="2000" b="1" dirty="0"/>
          </a:p>
          <a:p>
            <a:pPr>
              <a:defRPr/>
            </a:pPr>
            <a:r>
              <a:rPr lang="en-US" sz="2000" dirty="0"/>
              <a:t>The decision made for a person lacking capacity  must be in their </a:t>
            </a:r>
            <a:r>
              <a:rPr lang="en-US" sz="2000" b="1" dirty="0"/>
              <a:t>best interests</a:t>
            </a:r>
          </a:p>
          <a:p>
            <a:pPr marL="0" indent="0">
              <a:buFont typeface="Wingdings" panose="05000000000000000000" pitchFamily="2" charset="2"/>
              <a:buNone/>
              <a:defRPr/>
            </a:pPr>
            <a:endParaRPr lang="en-US" sz="2000" dirty="0"/>
          </a:p>
          <a:p>
            <a:pPr>
              <a:defRPr/>
            </a:pPr>
            <a:r>
              <a:rPr lang="en-US" sz="2000" dirty="0"/>
              <a:t>Must be least restrictive</a:t>
            </a:r>
            <a:endParaRPr lang="en-GB" sz="2000" dirty="0"/>
          </a:p>
        </p:txBody>
      </p:sp>
    </p:spTree>
    <p:extLst>
      <p:ext uri="{BB962C8B-B14F-4D97-AF65-F5344CB8AC3E}">
        <p14:creationId xmlns:p14="http://schemas.microsoft.com/office/powerpoint/2010/main" val="101812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GB" altLang="en-US" sz="2800" b="1" dirty="0"/>
              <a:t>Capacity</a:t>
            </a:r>
          </a:p>
        </p:txBody>
      </p:sp>
      <p:sp>
        <p:nvSpPr>
          <p:cNvPr id="3" name="Content Placeholder 2"/>
          <p:cNvSpPr>
            <a:spLocks noGrp="1"/>
          </p:cNvSpPr>
          <p:nvPr>
            <p:ph type="body" sz="quarter" idx="13"/>
          </p:nvPr>
        </p:nvSpPr>
        <p:spPr/>
        <p:txBody>
          <a:bodyPr/>
          <a:lstStyle/>
          <a:p>
            <a:pPr>
              <a:buFont typeface="Arial" panose="020B0604020202020204" pitchFamily="34" charset="0"/>
              <a:buChar char="•"/>
              <a:defRPr/>
            </a:pPr>
            <a:r>
              <a:rPr lang="en-GB" sz="2000" dirty="0">
                <a:cs typeface="Times New Roman" pitchFamily="18" charset="0"/>
              </a:rPr>
              <a:t>Ability to make a decision</a:t>
            </a:r>
          </a:p>
          <a:p>
            <a:pPr>
              <a:buFont typeface="Arial" panose="020B0604020202020204" pitchFamily="34" charset="0"/>
              <a:buChar char="•"/>
              <a:defRPr/>
            </a:pPr>
            <a:endParaRPr lang="en-GB" sz="2000" dirty="0">
              <a:cs typeface="Times New Roman" pitchFamily="18" charset="0"/>
            </a:endParaRPr>
          </a:p>
          <a:p>
            <a:pPr>
              <a:buFont typeface="Arial" panose="020B0604020202020204" pitchFamily="34" charset="0"/>
              <a:buChar char="•"/>
              <a:defRPr/>
            </a:pPr>
            <a:r>
              <a:rPr lang="en-GB" sz="2000" dirty="0">
                <a:cs typeface="Times New Roman" pitchFamily="18" charset="0"/>
              </a:rPr>
              <a:t>Do not assume that person lacks capacity because of their</a:t>
            </a:r>
          </a:p>
          <a:p>
            <a:pPr lvl="1">
              <a:buFont typeface="Arial" panose="020B0604020202020204" pitchFamily="34" charset="0"/>
              <a:buChar char="•"/>
              <a:defRPr/>
            </a:pPr>
            <a:r>
              <a:rPr lang="en-GB" sz="2000" dirty="0">
                <a:cs typeface="Times New Roman" pitchFamily="18" charset="0"/>
              </a:rPr>
              <a:t> Age</a:t>
            </a:r>
          </a:p>
          <a:p>
            <a:pPr lvl="1">
              <a:buFont typeface="Arial" panose="020B0604020202020204" pitchFamily="34" charset="0"/>
              <a:buChar char="•"/>
              <a:defRPr/>
            </a:pPr>
            <a:r>
              <a:rPr lang="en-GB" sz="2000" dirty="0">
                <a:cs typeface="Times New Roman" pitchFamily="18" charset="0"/>
              </a:rPr>
              <a:t>Appearance</a:t>
            </a:r>
          </a:p>
          <a:p>
            <a:pPr lvl="1">
              <a:buFont typeface="Arial" panose="020B0604020202020204" pitchFamily="34" charset="0"/>
              <a:buChar char="•"/>
              <a:defRPr/>
            </a:pPr>
            <a:r>
              <a:rPr lang="en-GB" sz="2000" dirty="0">
                <a:cs typeface="Times New Roman" pitchFamily="18" charset="0"/>
              </a:rPr>
              <a:t>Assumptions about their condition</a:t>
            </a:r>
          </a:p>
          <a:p>
            <a:pPr lvl="1">
              <a:buFont typeface="Arial" panose="020B0604020202020204" pitchFamily="34" charset="0"/>
              <a:buChar char="•"/>
              <a:defRPr/>
            </a:pPr>
            <a:r>
              <a:rPr lang="en-GB" sz="2000" dirty="0">
                <a:cs typeface="Times New Roman" pitchFamily="18" charset="0"/>
              </a:rPr>
              <a:t>Any aspect of their behaviour</a:t>
            </a:r>
          </a:p>
          <a:p>
            <a:pPr>
              <a:buFont typeface="Arial" panose="020B0604020202020204" pitchFamily="34" charset="0"/>
              <a:buChar char="•"/>
              <a:defRPr/>
            </a:pPr>
            <a:endParaRPr lang="en-GB" sz="2400" dirty="0">
              <a:cs typeface="Times New Roman" pitchFamily="18" charset="0"/>
            </a:endParaRPr>
          </a:p>
          <a:p>
            <a:pPr marL="0" indent="0">
              <a:buFont typeface="Wingdings" panose="05000000000000000000" pitchFamily="2" charset="2"/>
              <a:buNone/>
              <a:defRPr/>
            </a:pPr>
            <a:r>
              <a:rPr lang="en-GB" sz="2400" dirty="0"/>
              <a:t> </a:t>
            </a:r>
            <a:endParaRPr lang="en-GB" sz="2400" dirty="0">
              <a:cs typeface="Times New Roman" pitchFamily="18" charset="0"/>
            </a:endParaRPr>
          </a:p>
          <a:p>
            <a:pPr marL="0" indent="0">
              <a:buFont typeface="Wingdings" panose="05000000000000000000" pitchFamily="2" charset="2"/>
              <a:buNone/>
              <a:defRPr/>
            </a:pPr>
            <a:endParaRPr lang="en-GB" sz="2000" dirty="0"/>
          </a:p>
        </p:txBody>
      </p:sp>
    </p:spTree>
    <p:extLst>
      <p:ext uri="{BB962C8B-B14F-4D97-AF65-F5344CB8AC3E}">
        <p14:creationId xmlns:p14="http://schemas.microsoft.com/office/powerpoint/2010/main" val="190741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GB" altLang="en-US" sz="2800" dirty="0"/>
              <a:t>Capacity</a:t>
            </a:r>
          </a:p>
        </p:txBody>
      </p:sp>
      <p:sp>
        <p:nvSpPr>
          <p:cNvPr id="15363" name="Content Placeholder 2"/>
          <p:cNvSpPr>
            <a:spLocks noGrp="1"/>
          </p:cNvSpPr>
          <p:nvPr>
            <p:ph type="body" sz="quarter" idx="13"/>
          </p:nvPr>
        </p:nvSpPr>
        <p:spPr/>
        <p:txBody>
          <a:bodyPr/>
          <a:lstStyle/>
          <a:p>
            <a:pPr>
              <a:buFont typeface="Arial" panose="020B0604020202020204" pitchFamily="34" charset="0"/>
              <a:buChar char="•"/>
            </a:pPr>
            <a:r>
              <a:rPr lang="en-GB" altLang="en-US" sz="2000" dirty="0">
                <a:cs typeface="Times New Roman" panose="02020603050405020304" pitchFamily="18" charset="0"/>
              </a:rPr>
              <a:t>Capacity assumed, unless proven otherwise</a:t>
            </a:r>
          </a:p>
          <a:p>
            <a:pPr>
              <a:buFont typeface="Arial" panose="020B0604020202020204" pitchFamily="34" charset="0"/>
              <a:buChar char="•"/>
            </a:pPr>
            <a:endParaRPr lang="en-GB" altLang="en-US" sz="2000" dirty="0">
              <a:cs typeface="Times New Roman" panose="02020603050405020304" pitchFamily="18" charset="0"/>
            </a:endParaRPr>
          </a:p>
          <a:p>
            <a:pPr>
              <a:buFont typeface="Arial" panose="020B0604020202020204" pitchFamily="34" charset="0"/>
              <a:buChar char="•"/>
            </a:pPr>
            <a:r>
              <a:rPr lang="en-GB" altLang="en-US" sz="2000" dirty="0"/>
              <a:t>The presumption of capacity is fundamental to the Act(MCA) </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The burden of proof of lack of capacity always lies upon the person who is challenging it</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cs typeface="Times New Roman" panose="02020603050405020304" pitchFamily="18" charset="0"/>
              </a:rPr>
              <a:t>Patient may make unwise decision</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Important to acknowledge the difference between unwise decisions  which a person has the right to make and  incapacitous decisions</a:t>
            </a:r>
          </a:p>
          <a:p>
            <a:endParaRPr lang="en-GB" altLang="en-US" sz="2000" dirty="0"/>
          </a:p>
        </p:txBody>
      </p:sp>
    </p:spTree>
    <p:extLst>
      <p:ext uri="{BB962C8B-B14F-4D97-AF65-F5344CB8AC3E}">
        <p14:creationId xmlns:p14="http://schemas.microsoft.com/office/powerpoint/2010/main" val="316842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GB" altLang="en-US" sz="2800" b="1" dirty="0"/>
              <a:t>Capacity</a:t>
            </a:r>
          </a:p>
        </p:txBody>
      </p:sp>
      <p:sp>
        <p:nvSpPr>
          <p:cNvPr id="18435" name="Content Placeholder 2"/>
          <p:cNvSpPr>
            <a:spLocks noGrp="1"/>
          </p:cNvSpPr>
          <p:nvPr>
            <p:ph type="body" sz="quarter" idx="13"/>
          </p:nvPr>
        </p:nvSpPr>
        <p:spPr/>
        <p:txBody>
          <a:bodyPr/>
          <a:lstStyle/>
          <a:p>
            <a:pPr>
              <a:buFont typeface="Arial" panose="020B0604020202020204" pitchFamily="34" charset="0"/>
              <a:buChar char="•"/>
              <a:defRPr/>
            </a:pPr>
            <a:r>
              <a:rPr lang="en-GB" altLang="en-US" sz="2000" dirty="0"/>
              <a:t>Issue and time specific</a:t>
            </a:r>
          </a:p>
          <a:p>
            <a:pPr>
              <a:buFont typeface="Arial" panose="020B0604020202020204" pitchFamily="34" charset="0"/>
              <a:buChar char="•"/>
              <a:defRPr/>
            </a:pPr>
            <a:endParaRPr lang="en-GB" altLang="en-US" sz="2000" dirty="0"/>
          </a:p>
          <a:p>
            <a:pPr>
              <a:buFont typeface="Arial" panose="020B0604020202020204" pitchFamily="34" charset="0"/>
              <a:buChar char="•"/>
              <a:defRPr/>
            </a:pPr>
            <a:r>
              <a:rPr lang="en-GB" altLang="en-US" sz="2000" dirty="0"/>
              <a:t>Any decision that a person lacks capacity must be based on a ‘reasonable belief’ backed by objective reasons</a:t>
            </a:r>
          </a:p>
          <a:p>
            <a:pPr>
              <a:buFont typeface="Arial" panose="020B0604020202020204" pitchFamily="34" charset="0"/>
              <a:buChar char="•"/>
              <a:defRPr/>
            </a:pPr>
            <a:endParaRPr lang="en-GB" altLang="en-US" sz="2000" dirty="0"/>
          </a:p>
          <a:p>
            <a:pPr>
              <a:buFont typeface="Arial" panose="020B0604020202020204" pitchFamily="34" charset="0"/>
              <a:buChar char="•"/>
              <a:defRPr/>
            </a:pPr>
            <a:r>
              <a:rPr lang="en-GB" altLang="en-US" sz="2000" dirty="0"/>
              <a:t>Standard of proof is on the balance of probabilities</a:t>
            </a:r>
          </a:p>
          <a:p>
            <a:pPr>
              <a:buFont typeface="Arial" panose="020B0604020202020204" pitchFamily="34" charset="0"/>
              <a:buChar char="•"/>
              <a:defRPr/>
            </a:pPr>
            <a:endParaRPr lang="en-GB" altLang="en-US" sz="2000" dirty="0"/>
          </a:p>
          <a:p>
            <a:pPr>
              <a:buFont typeface="Arial" panose="020B0604020202020204" pitchFamily="34" charset="0"/>
              <a:buChar char="•"/>
              <a:defRPr/>
            </a:pPr>
            <a:r>
              <a:rPr lang="en-GB" altLang="en-US" sz="2000" dirty="0"/>
              <a:t>In case of disputes which cannot be resolved, the Court of Protection can be asked for a judgement</a:t>
            </a:r>
          </a:p>
        </p:txBody>
      </p:sp>
    </p:spTree>
    <p:extLst>
      <p:ext uri="{BB962C8B-B14F-4D97-AF65-F5344CB8AC3E}">
        <p14:creationId xmlns:p14="http://schemas.microsoft.com/office/powerpoint/2010/main" val="325815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en-GB" altLang="en-US" sz="2800" b="1" dirty="0"/>
              <a:t>Capacity Assessment- Three components</a:t>
            </a:r>
          </a:p>
        </p:txBody>
      </p:sp>
      <p:sp>
        <p:nvSpPr>
          <p:cNvPr id="59395" name="Content Placeholder 2"/>
          <p:cNvSpPr>
            <a:spLocks noGrp="1"/>
          </p:cNvSpPr>
          <p:nvPr>
            <p:ph type="body" sz="quarter" idx="13"/>
          </p:nvPr>
        </p:nvSpPr>
        <p:spPr>
          <a:xfrm>
            <a:off x="457200" y="1547446"/>
            <a:ext cx="7839075" cy="4656583"/>
          </a:xfrm>
        </p:spPr>
        <p:txBody>
          <a:bodyPr/>
          <a:lstStyle/>
          <a:p>
            <a:pPr marL="0" indent="0">
              <a:buFont typeface="Wingdings" panose="05000000000000000000" pitchFamily="2" charset="2"/>
              <a:buNone/>
              <a:defRPr/>
            </a:pPr>
            <a:r>
              <a:rPr lang="en-GB" sz="1800" b="1" dirty="0"/>
              <a:t>1) Diagnostic Test</a:t>
            </a:r>
          </a:p>
          <a:p>
            <a:pPr marL="0" indent="0">
              <a:buFont typeface="Wingdings" panose="05000000000000000000" pitchFamily="2" charset="2"/>
              <a:buNone/>
              <a:defRPr/>
            </a:pPr>
            <a:endParaRPr lang="en-GB" sz="1800" b="1" dirty="0"/>
          </a:p>
          <a:p>
            <a:pPr>
              <a:defRPr/>
            </a:pPr>
            <a:endParaRPr lang="en-GB" sz="1800" b="1" dirty="0"/>
          </a:p>
          <a:p>
            <a:pPr marL="0" indent="0">
              <a:buFont typeface="Wingdings" panose="05000000000000000000" pitchFamily="2" charset="2"/>
              <a:buNone/>
              <a:defRPr/>
            </a:pPr>
            <a:endParaRPr lang="en-GB" sz="1800" b="1" dirty="0"/>
          </a:p>
          <a:p>
            <a:pPr marL="0" indent="0">
              <a:buFont typeface="Wingdings" panose="05000000000000000000" pitchFamily="2" charset="2"/>
              <a:buNone/>
              <a:defRPr/>
            </a:pPr>
            <a:r>
              <a:rPr lang="en-GB" sz="1800" b="1" dirty="0"/>
              <a:t>2) Functional Test</a:t>
            </a:r>
          </a:p>
          <a:p>
            <a:pPr marL="0" indent="0">
              <a:buFont typeface="Wingdings" panose="05000000000000000000" pitchFamily="2" charset="2"/>
              <a:buNone/>
              <a:defRPr/>
            </a:pPr>
            <a:endParaRPr lang="en-GB" sz="1800" b="1" dirty="0"/>
          </a:p>
          <a:p>
            <a:pPr>
              <a:defRPr/>
            </a:pPr>
            <a:endParaRPr lang="en-GB" sz="1800" b="1" dirty="0"/>
          </a:p>
          <a:p>
            <a:pPr>
              <a:defRPr/>
            </a:pPr>
            <a:endParaRPr lang="en-GB" sz="1800" b="1" dirty="0"/>
          </a:p>
          <a:p>
            <a:pPr>
              <a:defRPr/>
            </a:pPr>
            <a:endParaRPr lang="en-GB" sz="1800" b="1" dirty="0"/>
          </a:p>
          <a:p>
            <a:pPr>
              <a:defRPr/>
            </a:pPr>
            <a:endParaRPr lang="en-GB" sz="1800" b="1" dirty="0"/>
          </a:p>
          <a:p>
            <a:pPr marL="0" indent="0">
              <a:buFont typeface="Wingdings" panose="05000000000000000000" pitchFamily="2" charset="2"/>
              <a:buNone/>
              <a:defRPr/>
            </a:pPr>
            <a:endParaRPr lang="en-GB" sz="1800" b="1" dirty="0"/>
          </a:p>
          <a:p>
            <a:pPr marL="0" indent="0">
              <a:buFont typeface="Wingdings" panose="05000000000000000000" pitchFamily="2" charset="2"/>
              <a:buNone/>
              <a:defRPr/>
            </a:pPr>
            <a:r>
              <a:rPr lang="en-GB" sz="1800" b="1" dirty="0"/>
              <a:t>3) Causative nexus</a:t>
            </a:r>
          </a:p>
          <a:p>
            <a:pPr marL="0" indent="0">
              <a:buFont typeface="Wingdings" panose="05000000000000000000" pitchFamily="2" charset="2"/>
              <a:buNone/>
              <a:defRPr/>
            </a:pPr>
            <a:r>
              <a:rPr lang="en-GB" sz="1800" dirty="0"/>
              <a:t>The inability to make the decision must be </a:t>
            </a:r>
            <a:r>
              <a:rPr lang="en-GB" sz="1800" b="1" dirty="0"/>
              <a:t>because</a:t>
            </a:r>
            <a:r>
              <a:rPr lang="en-GB" sz="1800" dirty="0"/>
              <a:t> of the impairment or       disturbance of the mind or brain</a:t>
            </a:r>
          </a:p>
          <a:p>
            <a:pPr marL="0" indent="0">
              <a:buFont typeface="Wingdings" panose="05000000000000000000" pitchFamily="2" charset="2"/>
              <a:buNone/>
              <a:defRPr/>
            </a:pPr>
            <a:endParaRPr lang="en-GB" sz="1800" dirty="0"/>
          </a:p>
          <a:p>
            <a:pPr marL="0" indent="0">
              <a:buFont typeface="Wingdings" panose="05000000000000000000" pitchFamily="2" charset="2"/>
              <a:buNone/>
              <a:defRPr/>
            </a:pPr>
            <a:r>
              <a:rPr lang="en-GB" sz="1800" dirty="0"/>
              <a:t> </a:t>
            </a:r>
          </a:p>
          <a:p>
            <a:pPr>
              <a:defRPr/>
            </a:pPr>
            <a:endParaRPr lang="en-GB" sz="1800" dirty="0"/>
          </a:p>
          <a:p>
            <a:pPr>
              <a:defRPr/>
            </a:pPr>
            <a:endParaRPr lang="en-GB" sz="1800" dirty="0"/>
          </a:p>
          <a:p>
            <a:pPr>
              <a:defRPr/>
            </a:pPr>
            <a:endParaRPr lang="en-GB" sz="1800" dirty="0"/>
          </a:p>
        </p:txBody>
      </p:sp>
      <p:sp>
        <p:nvSpPr>
          <p:cNvPr id="3" name="Rectangle 2"/>
          <p:cNvSpPr/>
          <p:nvPr/>
        </p:nvSpPr>
        <p:spPr>
          <a:xfrm>
            <a:off x="896938" y="3260847"/>
            <a:ext cx="7612063" cy="16804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700"/>
              </a:spcBef>
              <a:buClr>
                <a:srgbClr val="DA1F28"/>
              </a:buClr>
              <a:buSzPct val="60000"/>
              <a:defRPr/>
            </a:pPr>
            <a:endParaRPr lang="en-GB" sz="1400" dirty="0">
              <a:solidFill>
                <a:prstClr val="black"/>
              </a:solidFill>
            </a:endParaRPr>
          </a:p>
          <a:p>
            <a:pPr marL="319088" indent="-319088">
              <a:spcBef>
                <a:spcPts val="700"/>
              </a:spcBef>
              <a:buClr>
                <a:srgbClr val="DA1F28"/>
              </a:buClr>
              <a:buSzPct val="60000"/>
              <a:buFont typeface="Wingdings" pitchFamily="2" charset="2"/>
              <a:buChar char="§"/>
              <a:defRPr/>
            </a:pPr>
            <a:r>
              <a:rPr lang="en-GB" sz="1600" dirty="0">
                <a:solidFill>
                  <a:prstClr val="black"/>
                </a:solidFill>
              </a:rPr>
              <a:t>Is unable to make a decision at the time it needs to be made if they cannot: </a:t>
            </a:r>
          </a:p>
          <a:p>
            <a:pPr marL="319088" indent="-319088">
              <a:spcBef>
                <a:spcPts val="700"/>
              </a:spcBef>
              <a:buClr>
                <a:srgbClr val="DA1F28"/>
              </a:buClr>
              <a:buSzPct val="60000"/>
              <a:buFont typeface="Wingdings" pitchFamily="2" charset="2"/>
              <a:buChar char="§"/>
              <a:defRPr/>
            </a:pPr>
            <a:r>
              <a:rPr lang="en-GB" sz="1600" dirty="0">
                <a:solidFill>
                  <a:prstClr val="black"/>
                </a:solidFill>
              </a:rPr>
              <a:t>understand information about the decision to be made </a:t>
            </a:r>
          </a:p>
          <a:p>
            <a:pPr marL="319088" indent="-319088">
              <a:spcBef>
                <a:spcPts val="700"/>
              </a:spcBef>
              <a:buClr>
                <a:srgbClr val="DA1F28"/>
              </a:buClr>
              <a:buSzPct val="60000"/>
              <a:buFont typeface="Wingdings" pitchFamily="2" charset="2"/>
              <a:buChar char="§"/>
              <a:defRPr/>
            </a:pPr>
            <a:r>
              <a:rPr lang="en-GB" sz="1600" dirty="0">
                <a:solidFill>
                  <a:prstClr val="black"/>
                </a:solidFill>
              </a:rPr>
              <a:t>retain that information </a:t>
            </a:r>
          </a:p>
          <a:p>
            <a:pPr marL="319088" indent="-319088">
              <a:spcBef>
                <a:spcPts val="700"/>
              </a:spcBef>
              <a:buClr>
                <a:srgbClr val="DA1F28"/>
              </a:buClr>
              <a:buSzPct val="60000"/>
              <a:buFont typeface="Wingdings" pitchFamily="2" charset="2"/>
              <a:buChar char="§"/>
              <a:defRPr/>
            </a:pPr>
            <a:r>
              <a:rPr lang="en-GB" sz="1600" dirty="0">
                <a:solidFill>
                  <a:prstClr val="black"/>
                </a:solidFill>
              </a:rPr>
              <a:t>weigh that information </a:t>
            </a:r>
          </a:p>
          <a:p>
            <a:pPr marL="319088" indent="-319088">
              <a:spcBef>
                <a:spcPts val="700"/>
              </a:spcBef>
              <a:buClr>
                <a:srgbClr val="DA1F28"/>
              </a:buClr>
              <a:buSzPct val="60000"/>
              <a:buFont typeface="Wingdings" pitchFamily="2" charset="2"/>
              <a:buChar char="§"/>
              <a:defRPr/>
            </a:pPr>
            <a:r>
              <a:rPr lang="en-GB" sz="1600" dirty="0">
                <a:solidFill>
                  <a:prstClr val="black"/>
                </a:solidFill>
              </a:rPr>
              <a:t>communicate their decision</a:t>
            </a:r>
          </a:p>
          <a:p>
            <a:pPr>
              <a:spcBef>
                <a:spcPts val="700"/>
              </a:spcBef>
              <a:buClr>
                <a:srgbClr val="DA1F28"/>
              </a:buClr>
              <a:buSzPct val="60000"/>
              <a:defRPr/>
            </a:pPr>
            <a:endParaRPr lang="en-GB" sz="1600" dirty="0">
              <a:solidFill>
                <a:prstClr val="black"/>
              </a:solidFill>
            </a:endParaRPr>
          </a:p>
        </p:txBody>
      </p:sp>
      <p:sp>
        <p:nvSpPr>
          <p:cNvPr id="7" name="Rectangle 6"/>
          <p:cNvSpPr/>
          <p:nvPr/>
        </p:nvSpPr>
        <p:spPr>
          <a:xfrm>
            <a:off x="896938" y="2060575"/>
            <a:ext cx="7696200" cy="6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19088" indent="-319088">
              <a:spcBef>
                <a:spcPts val="700"/>
              </a:spcBef>
              <a:buClr>
                <a:srgbClr val="DA1F28"/>
              </a:buClr>
              <a:buSzPct val="60000"/>
              <a:buFont typeface="Wingdings" pitchFamily="2" charset="2"/>
              <a:buChar char="§"/>
              <a:defRPr/>
            </a:pPr>
            <a:r>
              <a:rPr lang="en-GB" sz="1600" dirty="0">
                <a:solidFill>
                  <a:prstClr val="black"/>
                </a:solidFill>
              </a:rPr>
              <a:t>Person has an impairment of the mind or brain eg: some forms of mental illness, dementia ,significant learning disabilities , delirium </a:t>
            </a:r>
          </a:p>
        </p:txBody>
      </p:sp>
    </p:spTree>
    <p:extLst>
      <p:ext uri="{BB962C8B-B14F-4D97-AF65-F5344CB8AC3E}">
        <p14:creationId xmlns:p14="http://schemas.microsoft.com/office/powerpoint/2010/main" val="1145645155"/>
      </p:ext>
    </p:extLst>
  </p:cSld>
  <p:clrMapOvr>
    <a:masterClrMapping/>
  </p:clrMapOvr>
</p:sld>
</file>

<file path=ppt/theme/theme1.xml><?xml version="1.0" encoding="utf-8"?>
<a:theme xmlns:a="http://schemas.openxmlformats.org/drawingml/2006/main" name="1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TotalTime>
  <Words>9982</Words>
  <Application>Microsoft Office PowerPoint</Application>
  <PresentationFormat>On-screen Show (4:3)</PresentationFormat>
  <Paragraphs>770</Paragraphs>
  <Slides>47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Symbol</vt:lpstr>
      <vt:lpstr>Times New Roman</vt:lpstr>
      <vt:lpstr>Wingdings</vt:lpstr>
      <vt:lpstr>ヒラギノ角ゴ ProN W3</vt:lpstr>
      <vt:lpstr>1_Psychiatry Recruitment PP</vt:lpstr>
      <vt:lpstr>PowerPoint Presentation</vt:lpstr>
      <vt:lpstr>PowerPoint Presentation</vt:lpstr>
      <vt:lpstr>Overview</vt:lpstr>
      <vt:lpstr>Mental Capacity Act 2005</vt:lpstr>
      <vt:lpstr>MCA 2005 Five Main Principles</vt:lpstr>
      <vt:lpstr>Capacity</vt:lpstr>
      <vt:lpstr>Capacity</vt:lpstr>
      <vt:lpstr>Capacity</vt:lpstr>
      <vt:lpstr>Capacity Assessment- Three components</vt:lpstr>
      <vt:lpstr>Capacity Assessment</vt:lpstr>
      <vt:lpstr>Capacity Assessment</vt:lpstr>
      <vt:lpstr>Capacity Assessment</vt:lpstr>
      <vt:lpstr>How can psychiatric illness affect decision-making?</vt:lpstr>
      <vt:lpstr>Mental capacity in psychiatric patients: Systematic review</vt:lpstr>
      <vt:lpstr>MCA 2005-Best Interests</vt:lpstr>
      <vt:lpstr> Independent Mental Capacity Advocate (IMCA)</vt:lpstr>
      <vt:lpstr>Doctrine of Necessity</vt:lpstr>
      <vt:lpstr>Protection from liability</vt:lpstr>
      <vt:lpstr>Lasting Power of Attorney(LPA)</vt:lpstr>
      <vt:lpstr>Advance decisions to refuse treatment</vt:lpstr>
      <vt:lpstr>Court of Protection</vt:lpstr>
      <vt:lpstr>Testamentary Capacity </vt:lpstr>
      <vt:lpstr>Ethical issues in Old Age Psychiatry</vt:lpstr>
      <vt:lpstr>Dementia: Ethical issues </vt:lpstr>
      <vt:lpstr>Background to DOLS </vt:lpstr>
      <vt:lpstr>Bournewood Case</vt:lpstr>
      <vt:lpstr>Bournewood Gap</vt:lpstr>
      <vt:lpstr> Why was DOLS introduced?</vt:lpstr>
      <vt:lpstr>Cheshire West Case</vt:lpstr>
      <vt:lpstr>P &amp; Q-Sisters with LD </vt:lpstr>
      <vt:lpstr>Supreme Court Judgment (Mar’14)</vt:lpstr>
      <vt:lpstr>DOLS Assessment: Process </vt:lpstr>
      <vt:lpstr>DOLS Assessment: Process </vt:lpstr>
      <vt:lpstr>Case Scenario 1</vt:lpstr>
      <vt:lpstr>Case Scenario 2</vt:lpstr>
      <vt:lpstr>References and Further Reading</vt:lpstr>
      <vt:lpstr>Old Age Module</vt:lpstr>
      <vt:lpstr>Old Age Module</vt:lpstr>
      <vt:lpstr>Old Age Module</vt:lpstr>
      <vt:lpstr>Old Age Module</vt:lpstr>
      <vt:lpstr>Old Age Module</vt:lpstr>
      <vt:lpstr>Old Age Module</vt:lpstr>
      <vt:lpstr>Old Age Module</vt:lpstr>
      <vt:lpstr>Old Age Module</vt:lpstr>
      <vt:lpstr>Old Age Module</vt:lpstr>
      <vt:lpstr>Old Age Module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Worthington</dc:creator>
  <cp:lastModifiedBy>Helen McEnerney</cp:lastModifiedBy>
  <cp:revision>114</cp:revision>
  <dcterms:created xsi:type="dcterms:W3CDTF">2016-06-27T18:42:38Z</dcterms:created>
  <dcterms:modified xsi:type="dcterms:W3CDTF">2020-07-06T09:19:12Z</dcterms:modified>
</cp:coreProperties>
</file>